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84" r:id="rId1"/>
    <p:sldMasterId id="2147483696" r:id="rId2"/>
  </p:sldMasterIdLst>
  <p:notesMasterIdLst>
    <p:notesMasterId r:id="rId37"/>
  </p:notesMasterIdLst>
  <p:sldIdLst>
    <p:sldId id="293" r:id="rId3"/>
    <p:sldId id="294" r:id="rId4"/>
    <p:sldId id="295" r:id="rId5"/>
    <p:sldId id="339" r:id="rId6"/>
    <p:sldId id="297" r:id="rId7"/>
    <p:sldId id="298" r:id="rId8"/>
    <p:sldId id="324" r:id="rId9"/>
    <p:sldId id="299" r:id="rId10"/>
    <p:sldId id="300" r:id="rId11"/>
    <p:sldId id="340" r:id="rId12"/>
    <p:sldId id="302" r:id="rId13"/>
    <p:sldId id="303" r:id="rId14"/>
    <p:sldId id="304" r:id="rId15"/>
    <p:sldId id="313" r:id="rId16"/>
    <p:sldId id="309" r:id="rId17"/>
    <p:sldId id="305" r:id="rId18"/>
    <p:sldId id="306" r:id="rId19"/>
    <p:sldId id="308" r:id="rId20"/>
    <p:sldId id="311" r:id="rId21"/>
    <p:sldId id="312" r:id="rId22"/>
    <p:sldId id="314" r:id="rId23"/>
    <p:sldId id="321" r:id="rId24"/>
    <p:sldId id="338" r:id="rId25"/>
    <p:sldId id="319" r:id="rId26"/>
    <p:sldId id="322" r:id="rId27"/>
    <p:sldId id="323" r:id="rId28"/>
    <p:sldId id="325" r:id="rId29"/>
    <p:sldId id="327" r:id="rId30"/>
    <p:sldId id="329" r:id="rId31"/>
    <p:sldId id="331" r:id="rId32"/>
    <p:sldId id="332" r:id="rId33"/>
    <p:sldId id="333" r:id="rId34"/>
    <p:sldId id="335" r:id="rId35"/>
    <p:sldId id="337" r:id="rId36"/>
  </p:sldIdLst>
  <p:sldSz cx="12192000" cy="6858000"/>
  <p:notesSz cx="6858000" cy="8912225"/>
  <p:embeddedFontLst>
    <p:embeddedFont>
      <p:font typeface="Montserrat" panose="020B0604020202020204" charset="0"/>
      <p:regular r:id="rId38"/>
      <p:bold r:id="rId39"/>
      <p:italic r:id="rId40"/>
      <p:boldItalic r:id="rId41"/>
    </p:embeddedFont>
    <p:embeddedFont>
      <p:font typeface="Microsoft JhengHei" panose="020B0604030504040204" pitchFamily="34" charset="-120"/>
      <p:regular r:id="rId42"/>
      <p:bold r:id="rId43"/>
    </p:embeddedFont>
    <p:embeddedFont>
      <p:font typeface="Calibri Light" panose="020F0302020204030204" pitchFamily="34" charset="0"/>
      <p:regular r:id="rId44"/>
      <p:italic r:id="rId45"/>
    </p:embeddedFont>
    <p:embeddedFont>
      <p:font typeface="Franklin Gothic Demi Cond" panose="020B0706030402020204" pitchFamily="34" charset="0"/>
      <p:regular r:id="rId46"/>
    </p:embeddedFont>
    <p:embeddedFont>
      <p:font typeface="Calibri" panose="020F0502020204030204" pitchFamily="34" charset="0"/>
      <p:regular r:id="rId47"/>
      <p:bold r:id="rId48"/>
      <p:italic r:id="rId49"/>
      <p:boldItalic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homas hilliard" initials="" lastIdx="3" clrIdx="0"/>
  <p:cmAuthor id="1" name="May, Chad" initials="MC" lastIdx="3" clrIdx="1">
    <p:extLst>
      <p:ext uri="{19B8F6BF-5375-455C-9EA6-DF929625EA0E}">
        <p15:presenceInfo xmlns:p15="http://schemas.microsoft.com/office/powerpoint/2012/main" userId="S-1-5-21-3342024681-333314647-251681998-22349" providerId="AD"/>
      </p:ext>
    </p:extLst>
  </p:cmAuthor>
  <p:cmAuthor id="2" name="McNamara, Dillon" initials="MD" lastIdx="3" clrIdx="2">
    <p:extLst>
      <p:ext uri="{19B8F6BF-5375-455C-9EA6-DF929625EA0E}">
        <p15:presenceInfo xmlns:p15="http://schemas.microsoft.com/office/powerpoint/2012/main" userId="S-1-5-21-3342024681-333314647-251681998-21905" providerId="AD"/>
      </p:ext>
    </p:extLst>
  </p:cmAuthor>
  <p:cmAuthor id="3" name="Thachik, Stefani" initials="TS" lastIdx="22" clrIdx="3">
    <p:extLst>
      <p:ext uri="{19B8F6BF-5375-455C-9EA6-DF929625EA0E}">
        <p15:presenceInfo xmlns:p15="http://schemas.microsoft.com/office/powerpoint/2012/main" userId="S-1-5-21-3342024681-333314647-251681998-22386" providerId="AD"/>
      </p:ext>
    </p:extLst>
  </p:cmAuthor>
  <p:cmAuthor id="4" name="Bethea, Angela" initials="BA" lastIdx="3" clrIdx="4">
    <p:extLst>
      <p:ext uri="{19B8F6BF-5375-455C-9EA6-DF929625EA0E}">
        <p15:presenceInfo xmlns:p15="http://schemas.microsoft.com/office/powerpoint/2012/main" userId="S-1-5-21-3342024681-333314647-251681998-18652" providerId="AD"/>
      </p:ext>
    </p:extLst>
  </p:cmAuthor>
  <p:cmAuthor id="5" name="Shanklin, Stephanie (OSHE)" initials="SS(" lastIdx="2" clrIdx="5">
    <p:extLst>
      <p:ext uri="{19B8F6BF-5375-455C-9EA6-DF929625EA0E}">
        <p15:presenceInfo xmlns:p15="http://schemas.microsoft.com/office/powerpoint/2012/main" userId="S-1-5-21-3342024681-333314647-251681998-2460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29F45"/>
    <a:srgbClr val="0B3954"/>
    <a:srgbClr val="093953"/>
    <a:srgbClr val="808A22"/>
    <a:srgbClr val="549E39"/>
    <a:srgbClr val="C0CF3A"/>
    <a:srgbClr val="328C99"/>
    <a:srgbClr val="94D07F"/>
    <a:srgbClr val="66A64E"/>
    <a:srgbClr val="D757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66" autoAdjust="0"/>
    <p:restoredTop sz="75524" autoAdjust="0"/>
  </p:normalViewPr>
  <p:slideViewPr>
    <p:cSldViewPr snapToGrid="0">
      <p:cViewPr varScale="1">
        <p:scale>
          <a:sx n="69" d="100"/>
          <a:sy n="69" d="100"/>
        </p:scale>
        <p:origin x="488" y="44"/>
      </p:cViewPr>
      <p:guideLst>
        <p:guide orient="horz" pos="2160"/>
        <p:guide pos="3840"/>
      </p:guideLst>
    </p:cSldViewPr>
  </p:slideViewPr>
  <p:outlineViewPr>
    <p:cViewPr>
      <p:scale>
        <a:sx n="33" d="100"/>
        <a:sy n="33" d="100"/>
      </p:scale>
      <p:origin x="0" y="-40736"/>
    </p:cViewPr>
  </p:outlineViewPr>
  <p:notesTextViewPr>
    <p:cViewPr>
      <p:scale>
        <a:sx n="75" d="100"/>
        <a:sy n="7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2.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1.fntdata"/><Relationship Id="rId46" Type="http://schemas.openxmlformats.org/officeDocument/2006/relationships/font" Target="fonts/font9.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4.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2.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7.fntdata"/><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6.fntdata"/><Relationship Id="rId48" Type="http://schemas.openxmlformats.org/officeDocument/2006/relationships/font" Target="fonts/font11.fntdata"/><Relationship Id="rId8" Type="http://schemas.openxmlformats.org/officeDocument/2006/relationships/slide" Target="slides/slide6.xml"/><Relationship Id="rId51" Type="http://schemas.openxmlformats.org/officeDocument/2006/relationships/commentAuthors" Target="commentAuthors.xml"/><Relationship Id="rId3"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47158"/>
          </a:xfrm>
          <a:prstGeom prst="rect">
            <a:avLst/>
          </a:prstGeom>
        </p:spPr>
        <p:txBody>
          <a:bodyPr vert="horz" lIns="90098" tIns="45049" rIns="90098" bIns="45049" rtlCol="0"/>
          <a:lstStyle>
            <a:lvl1pPr algn="l">
              <a:defRPr sz="1200"/>
            </a:lvl1pPr>
          </a:lstStyle>
          <a:p>
            <a:endParaRPr lang="en-US" dirty="0"/>
          </a:p>
        </p:txBody>
      </p:sp>
      <p:sp>
        <p:nvSpPr>
          <p:cNvPr id="3" name="Date Placeholder 2"/>
          <p:cNvSpPr>
            <a:spLocks noGrp="1"/>
          </p:cNvSpPr>
          <p:nvPr>
            <p:ph type="dt" idx="1"/>
          </p:nvPr>
        </p:nvSpPr>
        <p:spPr>
          <a:xfrm>
            <a:off x="3884614" y="1"/>
            <a:ext cx="2971800" cy="447158"/>
          </a:xfrm>
          <a:prstGeom prst="rect">
            <a:avLst/>
          </a:prstGeom>
        </p:spPr>
        <p:txBody>
          <a:bodyPr vert="horz" lIns="90098" tIns="45049" rIns="90098" bIns="45049" rtlCol="0"/>
          <a:lstStyle>
            <a:lvl1pPr algn="r">
              <a:defRPr sz="1200"/>
            </a:lvl1pPr>
          </a:lstStyle>
          <a:p>
            <a:fld id="{243CA6BA-36E6-4D38-AD8D-EA2201055166}" type="datetimeFigureOut">
              <a:rPr lang="en-US" smtClean="0"/>
              <a:t>7/14/2022</a:t>
            </a:fld>
            <a:endParaRPr lang="en-US" dirty="0"/>
          </a:p>
        </p:txBody>
      </p:sp>
      <p:sp>
        <p:nvSpPr>
          <p:cNvPr id="4" name="Slide Image Placeholder 3"/>
          <p:cNvSpPr>
            <a:spLocks noGrp="1" noRot="1" noChangeAspect="1"/>
          </p:cNvSpPr>
          <p:nvPr>
            <p:ph type="sldImg" idx="2"/>
          </p:nvPr>
        </p:nvSpPr>
        <p:spPr>
          <a:xfrm>
            <a:off x="755650" y="1114425"/>
            <a:ext cx="5346700" cy="3006725"/>
          </a:xfrm>
          <a:prstGeom prst="rect">
            <a:avLst/>
          </a:prstGeom>
          <a:noFill/>
          <a:ln w="12700">
            <a:solidFill>
              <a:prstClr val="black"/>
            </a:solidFill>
          </a:ln>
        </p:spPr>
        <p:txBody>
          <a:bodyPr vert="horz" lIns="90098" tIns="45049" rIns="90098" bIns="45049" rtlCol="0" anchor="ctr"/>
          <a:lstStyle/>
          <a:p>
            <a:endParaRPr lang="en-US" dirty="0"/>
          </a:p>
        </p:txBody>
      </p:sp>
      <p:sp>
        <p:nvSpPr>
          <p:cNvPr id="5" name="Notes Placeholder 4"/>
          <p:cNvSpPr>
            <a:spLocks noGrp="1"/>
          </p:cNvSpPr>
          <p:nvPr>
            <p:ph type="body" sz="quarter" idx="3"/>
          </p:nvPr>
        </p:nvSpPr>
        <p:spPr>
          <a:xfrm>
            <a:off x="685800" y="4289009"/>
            <a:ext cx="5486400" cy="3509189"/>
          </a:xfrm>
          <a:prstGeom prst="rect">
            <a:avLst/>
          </a:prstGeom>
        </p:spPr>
        <p:txBody>
          <a:bodyPr vert="horz" lIns="90098" tIns="45049" rIns="90098" bIns="4504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465068"/>
            <a:ext cx="2971800" cy="447157"/>
          </a:xfrm>
          <a:prstGeom prst="rect">
            <a:avLst/>
          </a:prstGeom>
        </p:spPr>
        <p:txBody>
          <a:bodyPr vert="horz" lIns="90098" tIns="45049" rIns="90098" bIns="4504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4" y="8465068"/>
            <a:ext cx="2971800" cy="447157"/>
          </a:xfrm>
          <a:prstGeom prst="rect">
            <a:avLst/>
          </a:prstGeom>
        </p:spPr>
        <p:txBody>
          <a:bodyPr vert="horz" lIns="90098" tIns="45049" rIns="90098" bIns="45049" rtlCol="0" anchor="b"/>
          <a:lstStyle>
            <a:lvl1pPr algn="r">
              <a:defRPr sz="1200"/>
            </a:lvl1pPr>
          </a:lstStyle>
          <a:p>
            <a:fld id="{C79BE81F-3C3A-42DF-A4AA-2ED54A27E2C2}" type="slidenum">
              <a:rPr lang="en-US" smtClean="0"/>
              <a:t>‹#›</a:t>
            </a:fld>
            <a:endParaRPr lang="en-US" dirty="0"/>
          </a:p>
        </p:txBody>
      </p:sp>
    </p:spTree>
    <p:extLst>
      <p:ext uri="{BB962C8B-B14F-4D97-AF65-F5344CB8AC3E}">
        <p14:creationId xmlns:p14="http://schemas.microsoft.com/office/powerpoint/2010/main" val="7613233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46168" y="3390711"/>
            <a:ext cx="7566090" cy="3211317"/>
          </a:xfrm>
          <a:prstGeom prst="rect">
            <a:avLst/>
          </a:prstGeom>
        </p:spPr>
        <p:txBody>
          <a:bodyPr/>
          <a:lstStyle/>
          <a:p>
            <a:endParaRPr lang="en-US" sz="1400" dirty="0"/>
          </a:p>
        </p:txBody>
      </p:sp>
    </p:spTree>
    <p:extLst>
      <p:ext uri="{BB962C8B-B14F-4D97-AF65-F5344CB8AC3E}">
        <p14:creationId xmlns:p14="http://schemas.microsoft.com/office/powerpoint/2010/main" val="38116288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27490" y="3490913"/>
            <a:ext cx="7566090" cy="3211317"/>
          </a:xfrm>
          <a:prstGeom prst="rect">
            <a:avLst/>
          </a:prstGeom>
        </p:spPr>
        <p:txBody>
          <a:bodyPr/>
          <a:lstStyle/>
          <a:p>
            <a:endParaRPr lang="en-US" sz="1400" dirty="0"/>
          </a:p>
        </p:txBody>
      </p:sp>
    </p:spTree>
    <p:extLst>
      <p:ext uri="{BB962C8B-B14F-4D97-AF65-F5344CB8AC3E}">
        <p14:creationId xmlns:p14="http://schemas.microsoft.com/office/powerpoint/2010/main" val="4129765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46168" y="3390711"/>
            <a:ext cx="7566090" cy="3211317"/>
          </a:xfrm>
          <a:prstGeom prst="rect">
            <a:avLst/>
          </a:prstGeom>
        </p:spPr>
        <p:txBody>
          <a:bodyPr/>
          <a:lstStyle/>
          <a:p>
            <a:endParaRPr lang="en-US" dirty="0"/>
          </a:p>
        </p:txBody>
      </p:sp>
    </p:spTree>
    <p:extLst>
      <p:ext uri="{BB962C8B-B14F-4D97-AF65-F5344CB8AC3E}">
        <p14:creationId xmlns:p14="http://schemas.microsoft.com/office/powerpoint/2010/main" val="3924329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9BE81F-3C3A-42DF-A4AA-2ED54A27E2C2}" type="slidenum">
              <a:rPr lang="en-US" smtClean="0"/>
              <a:t>34</a:t>
            </a:fld>
            <a:endParaRPr lang="en-US" dirty="0"/>
          </a:p>
        </p:txBody>
      </p:sp>
    </p:spTree>
    <p:extLst>
      <p:ext uri="{BB962C8B-B14F-4D97-AF65-F5344CB8AC3E}">
        <p14:creationId xmlns:p14="http://schemas.microsoft.com/office/powerpoint/2010/main" val="17780160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31.xml"/><Relationship Id="rId7" Type="http://schemas.openxmlformats.org/officeDocument/2006/relationships/image" Target="../media/image3.png"/><Relationship Id="rId2" Type="http://schemas.openxmlformats.org/officeDocument/2006/relationships/tags" Target="../tags/tag30.xml"/><Relationship Id="rId1" Type="http://schemas.openxmlformats.org/officeDocument/2006/relationships/vmlDrawing" Target="../drawings/vmlDrawing2.vml"/><Relationship Id="rId6" Type="http://schemas.openxmlformats.org/officeDocument/2006/relationships/image" Target="../media/image2.emf"/><Relationship Id="rId5" Type="http://schemas.openxmlformats.org/officeDocument/2006/relationships/oleObject" Target="../embeddings/oleObject2.bin"/><Relationship Id="rId4" Type="http://schemas.openxmlformats.org/officeDocument/2006/relationships/slideMaster" Target="../slideMasters/slideMaster2.xml"/><Relationship Id="rId9"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33.xml"/><Relationship Id="rId7" Type="http://schemas.openxmlformats.org/officeDocument/2006/relationships/image" Target="../media/image6.emf"/><Relationship Id="rId2" Type="http://schemas.openxmlformats.org/officeDocument/2006/relationships/tags" Target="../tags/tag32.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image" Target="../media/image7.png"/><Relationship Id="rId4"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35.xml"/><Relationship Id="rId7" Type="http://schemas.openxmlformats.org/officeDocument/2006/relationships/image" Target="../media/image8.jpeg"/><Relationship Id="rId2" Type="http://schemas.openxmlformats.org/officeDocument/2006/relationships/tags" Target="../tags/tag34.xml"/><Relationship Id="rId1" Type="http://schemas.openxmlformats.org/officeDocument/2006/relationships/vmlDrawing" Target="../drawings/vmlDrawing4.vml"/><Relationship Id="rId6" Type="http://schemas.openxmlformats.org/officeDocument/2006/relationships/image" Target="../media/image6.emf"/><Relationship Id="rId5" Type="http://schemas.openxmlformats.org/officeDocument/2006/relationships/oleObject" Target="../embeddings/oleObject4.bin"/><Relationship Id="rId4"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37.xml"/><Relationship Id="rId7" Type="http://schemas.openxmlformats.org/officeDocument/2006/relationships/image" Target="../media/image9.png"/><Relationship Id="rId2" Type="http://schemas.openxmlformats.org/officeDocument/2006/relationships/tags" Target="../tags/tag36.xml"/><Relationship Id="rId1" Type="http://schemas.openxmlformats.org/officeDocument/2006/relationships/vmlDrawing" Target="../drawings/vmlDrawing5.vml"/><Relationship Id="rId6" Type="http://schemas.openxmlformats.org/officeDocument/2006/relationships/image" Target="../media/image6.emf"/><Relationship Id="rId5" Type="http://schemas.openxmlformats.org/officeDocument/2006/relationships/oleObject" Target="../embeddings/oleObject5.bin"/><Relationship Id="rId4"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vmlDrawing" Target="../drawings/vmlDrawing6.vml"/><Relationship Id="rId6" Type="http://schemas.openxmlformats.org/officeDocument/2006/relationships/image" Target="../media/image11.emf"/><Relationship Id="rId5" Type="http://schemas.openxmlformats.org/officeDocument/2006/relationships/oleObject" Target="../embeddings/oleObject6.bin"/><Relationship Id="rId4"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3"/>
          <p:cNvSpPr>
            <a:spLocks noGrp="1"/>
          </p:cNvSpPr>
          <p:nvPr>
            <p:ph type="dt" sz="half" idx="10"/>
          </p:nvPr>
        </p:nvSpPr>
        <p:spPr/>
        <p:txBody>
          <a:bodyPr/>
          <a:lstStyle/>
          <a:p>
            <a:fld id="{C6EEA81F-B7EF-46B4-8436-C82C09B89805}" type="datetime1">
              <a:rPr lang="en-US" smtClean="0"/>
              <a:t>7/14/2022</a:t>
            </a:fld>
            <a:endParaRPr lang="en-US" dirty="0"/>
          </a:p>
        </p:txBody>
      </p:sp>
      <p:sp>
        <p:nvSpPr>
          <p:cNvPr id="5" name="Footer Placeholder 4"/>
          <p:cNvSpPr>
            <a:spLocks noGrp="1"/>
          </p:cNvSpPr>
          <p:nvPr>
            <p:ph type="ftr" sz="quarter" idx="11"/>
          </p:nvPr>
        </p:nvSpPr>
        <p:spPr/>
        <p:txBody>
          <a:bodyPr/>
          <a:lstStyle/>
          <a:p>
            <a:r>
              <a:rPr lang="en-US" dirty="0" smtClean="0"/>
              <a:t>EOF OSHE</a:t>
            </a:r>
            <a:endParaRPr lang="en-US" dirty="0"/>
          </a:p>
        </p:txBody>
      </p:sp>
      <p:sp>
        <p:nvSpPr>
          <p:cNvPr id="6" name="Slide Number Placeholder 5"/>
          <p:cNvSpPr>
            <a:spLocks noGrp="1"/>
          </p:cNvSpPr>
          <p:nvPr>
            <p:ph type="sldNum" sz="quarter" idx="12"/>
          </p:nvPr>
        </p:nvSpPr>
        <p:spPr/>
        <p:txBody>
          <a:bodyPr/>
          <a:lstStyle/>
          <a:p>
            <a:fld id="{82E0CA47-81CF-4842-A6CE-0A6037062406}"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53639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667D31-5AB3-4C89-8BF3-55A8C72F9DA4}" type="datetime1">
              <a:rPr lang="en-US" smtClean="0"/>
              <a:t>7/14/2022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2E0CA47-81CF-4842-A6CE-0A6037062406}" type="slidenum">
              <a:rPr lang="en-US" smtClean="0"/>
              <a:pPr/>
              <a:t>‹#›</a:t>
            </a:fld>
            <a:endParaRPr lang="en-US" dirty="0"/>
          </a:p>
        </p:txBody>
      </p:sp>
    </p:spTree>
    <p:extLst>
      <p:ext uri="{BB962C8B-B14F-4D97-AF65-F5344CB8AC3E}">
        <p14:creationId xmlns:p14="http://schemas.microsoft.com/office/powerpoint/2010/main" val="12961666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D459186-1302-4EAC-9D8F-39A57077B09C}" type="datetime1">
              <a:rPr lang="en-US" smtClean="0"/>
              <a:t>7/14/2022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2E0CA47-81CF-4842-A6CE-0A6037062406}" type="slidenum">
              <a:rPr lang="en-US" smtClean="0"/>
              <a:pPr/>
              <a:t>‹#›</a:t>
            </a:fld>
            <a:endParaRPr lang="en-US" dirty="0"/>
          </a:p>
        </p:txBody>
      </p:sp>
    </p:spTree>
    <p:extLst>
      <p:ext uri="{BB962C8B-B14F-4D97-AF65-F5344CB8AC3E}">
        <p14:creationId xmlns:p14="http://schemas.microsoft.com/office/powerpoint/2010/main" val="2339992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nvPr>
        </p:nvGraphicFramePr>
        <p:xfrm>
          <a:off x="2162" y="1627"/>
          <a:ext cx="2159" cy="1619"/>
        </p:xfrm>
        <a:graphic>
          <a:graphicData uri="http://schemas.openxmlformats.org/presentationml/2006/ole">
            <mc:AlternateContent xmlns:mc="http://schemas.openxmlformats.org/markup-compatibility/2006">
              <mc:Choice xmlns:v="urn:schemas-microsoft-com:vml" Requires="v">
                <p:oleObj spid="_x0000_s2267"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2162" y="1627"/>
                        <a:ext cx="2159" cy="1619"/>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60EA04F7-0B3A-4296-9456-F3DED2D4CD17}"/>
              </a:ext>
            </a:extLst>
          </p:cNvPr>
          <p:cNvSpPr/>
          <p:nvPr userDrawn="1">
            <p:custDataLst>
              <p:tags r:id="rId3"/>
            </p:custDataLst>
          </p:nvPr>
        </p:nvSpPr>
        <p:spPr>
          <a:xfrm>
            <a:off x="0" y="0"/>
            <a:ext cx="215979" cy="161974"/>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3200" b="0" i="0" baseline="0" dirty="0">
              <a:solidFill>
                <a:schemeClr val="tx1"/>
              </a:solidFill>
              <a:latin typeface="Arial" panose="020B0604020202020204" pitchFamily="34" charset="0"/>
              <a:ea typeface="+mj-ea"/>
              <a:cs typeface="+mj-cs"/>
              <a:sym typeface="Arial" panose="020B0604020202020204" pitchFamily="34" charset="0"/>
            </a:endParaRPr>
          </a:p>
        </p:txBody>
      </p:sp>
      <p:pic>
        <p:nvPicPr>
          <p:cNvPr id="6" name="Picture 5">
            <a:extLst>
              <a:ext uri="{FF2B5EF4-FFF2-40B4-BE49-F238E27FC236}">
                <a16:creationId xmlns:a16="http://schemas.microsoft.com/office/drawing/2014/main" id="{5C29B239-9E09-4F6E-93E0-71C192754F3B}"/>
              </a:ext>
            </a:extLst>
          </p:cNvPr>
          <p:cNvPicPr>
            <a:picLocks noChangeAspect="1"/>
          </p:cNvPicPr>
          <p:nvPr/>
        </p:nvPicPr>
        <p:blipFill rotWithShape="1">
          <a:blip r:embed="rId7" cstate="hqprint">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l="-2396" r="-2472"/>
          <a:stretch/>
        </p:blipFill>
        <p:spPr>
          <a:xfrm>
            <a:off x="8204204" y="1157635"/>
            <a:ext cx="3544471" cy="4741616"/>
          </a:xfrm>
          <a:prstGeom prst="rect">
            <a:avLst/>
          </a:prstGeom>
          <a:effectLst>
            <a:glow rad="228600">
              <a:schemeClr val="accent3">
                <a:satMod val="175000"/>
                <a:alpha val="40000"/>
              </a:schemeClr>
            </a:glow>
          </a:effectLst>
        </p:spPr>
      </p:pic>
      <p:sp>
        <p:nvSpPr>
          <p:cNvPr id="9" name="Rectangle 8">
            <a:extLst>
              <a:ext uri="{FF2B5EF4-FFF2-40B4-BE49-F238E27FC236}">
                <a16:creationId xmlns:a16="http://schemas.microsoft.com/office/drawing/2014/main" id="{4C0B1310-EBA2-4546-BB11-440D5FBE0C14}"/>
              </a:ext>
            </a:extLst>
          </p:cNvPr>
          <p:cNvSpPr/>
          <p:nvPr/>
        </p:nvSpPr>
        <p:spPr>
          <a:xfrm>
            <a:off x="4323" y="950484"/>
            <a:ext cx="12187680" cy="5313553"/>
          </a:xfrm>
          <a:prstGeom prst="rect">
            <a:avLst/>
          </a:prstGeom>
          <a:gradFill flip="none" rotWithShape="1">
            <a:gsLst>
              <a:gs pos="0">
                <a:schemeClr val="tx2">
                  <a:alpha val="93000"/>
                </a:schemeClr>
              </a:gs>
              <a:gs pos="100000">
                <a:schemeClr val="accent3"/>
              </a:gs>
            </a:gsLst>
            <a:lin ang="10800000" scaled="1"/>
            <a:tileRect/>
          </a:gra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endParaRPr>
          </a:p>
        </p:txBody>
      </p:sp>
      <p:sp>
        <p:nvSpPr>
          <p:cNvPr id="20" name="Rectangle 19">
            <a:extLst>
              <a:ext uri="{FF2B5EF4-FFF2-40B4-BE49-F238E27FC236}">
                <a16:creationId xmlns:a16="http://schemas.microsoft.com/office/drawing/2014/main" id="{C7588289-2413-4609-AC40-DB9D1DEE080A}"/>
              </a:ext>
            </a:extLst>
          </p:cNvPr>
          <p:cNvSpPr>
            <a:spLocks/>
          </p:cNvSpPr>
          <p:nvPr/>
        </p:nvSpPr>
        <p:spPr>
          <a:xfrm>
            <a:off x="4323" y="6101660"/>
            <a:ext cx="12187680" cy="5340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dirty="0">
              <a:solidFill>
                <a:schemeClr val="tx1"/>
              </a:solidFill>
            </a:endParaRPr>
          </a:p>
        </p:txBody>
      </p:sp>
      <p:sp>
        <p:nvSpPr>
          <p:cNvPr id="13314" name="Title"/>
          <p:cNvSpPr>
            <a:spLocks noGrp="1" noChangeArrowheads="1"/>
          </p:cNvSpPr>
          <p:nvPr>
            <p:ph type="ctrTitle"/>
          </p:nvPr>
        </p:nvSpPr>
        <p:spPr bwMode="auto">
          <a:xfrm>
            <a:off x="222185" y="2293543"/>
            <a:ext cx="7323053" cy="492443"/>
          </a:xfrm>
          <a:prstGeom prst="rect">
            <a:avLst/>
          </a:prstGeom>
        </p:spPr>
        <p:txBody>
          <a:bodyPr wrap="square">
            <a:spAutoFit/>
          </a:bodyPr>
          <a:lstStyle>
            <a:lvl1pPr>
              <a:defRPr sz="3200" b="0" baseline="0">
                <a:solidFill>
                  <a:schemeClr val="bg1"/>
                </a:solidFill>
                <a:latin typeface="+mj-lt"/>
                <a:ea typeface="+mj-ea"/>
              </a:defRPr>
            </a:lvl1pPr>
          </a:lstStyle>
          <a:p>
            <a:pPr lvl="0" latinLnBrk="0"/>
            <a:r>
              <a:rPr lang="en-US" noProof="0"/>
              <a:t>Click to edit Master title style</a:t>
            </a:r>
            <a:endParaRPr lang="en-US" noProof="0" dirty="0"/>
          </a:p>
        </p:txBody>
      </p:sp>
      <p:sp>
        <p:nvSpPr>
          <p:cNvPr id="13315" name="Subtitle"/>
          <p:cNvSpPr>
            <a:spLocks noGrp="1" noChangeArrowheads="1"/>
          </p:cNvSpPr>
          <p:nvPr>
            <p:ph type="subTitle" idx="1"/>
          </p:nvPr>
        </p:nvSpPr>
        <p:spPr bwMode="auto">
          <a:xfrm>
            <a:off x="222185" y="3783153"/>
            <a:ext cx="7323053" cy="219820"/>
          </a:xfrm>
          <a:prstGeom prst="rect">
            <a:avLst/>
          </a:prstGeom>
        </p:spPr>
        <p:txBody>
          <a:bodyPr wrap="square">
            <a:spAutoFit/>
          </a:bodyPr>
          <a:lstStyle>
            <a:lvl1pPr>
              <a:defRPr sz="1400" cap="none" baseline="0">
                <a:solidFill>
                  <a:schemeClr val="bg1"/>
                </a:solidFill>
                <a:latin typeface="+mn-lt"/>
                <a:ea typeface="+mn-ea"/>
              </a:defRPr>
            </a:lvl1pPr>
          </a:lstStyle>
          <a:p>
            <a:pPr lvl="0" latinLnBrk="0"/>
            <a:r>
              <a:rPr lang="en-US" noProof="0"/>
              <a:t>Click to edit Master subtitle style</a:t>
            </a:r>
            <a:endParaRPr lang="en-US" noProof="0" dirty="0"/>
          </a:p>
        </p:txBody>
      </p:sp>
      <p:sp>
        <p:nvSpPr>
          <p:cNvPr id="57" name="Document type" hidden="1"/>
          <p:cNvSpPr txBox="1">
            <a:spLocks noChangeArrowheads="1"/>
          </p:cNvSpPr>
          <p:nvPr/>
        </p:nvSpPr>
        <p:spPr bwMode="auto">
          <a:xfrm>
            <a:off x="222185" y="5594104"/>
            <a:ext cx="7323053" cy="2198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sz="1400" baseline="0" dirty="0">
                <a:solidFill>
                  <a:schemeClr val="bg1"/>
                </a:solidFill>
                <a:latin typeface="+mn-lt"/>
              </a:rPr>
              <a:t>Document type | Date</a:t>
            </a:r>
          </a:p>
        </p:txBody>
      </p:sp>
      <p:pic>
        <p:nvPicPr>
          <p:cNvPr id="7" name="Picture 6">
            <a:extLst>
              <a:ext uri="{FF2B5EF4-FFF2-40B4-BE49-F238E27FC236}">
                <a16:creationId xmlns:a16="http://schemas.microsoft.com/office/drawing/2014/main" id="{8282B9EC-6874-415A-B664-E290105921DD}"/>
              </a:ext>
            </a:extLst>
          </p:cNvPr>
          <p:cNvPicPr>
            <a:picLocks noChangeAspect="1"/>
          </p:cNvPicPr>
          <p:nvPr/>
        </p:nvPicPr>
        <p:blipFill rotWithShape="1">
          <a:blip r:embed="rId8" cstate="hqprint">
            <a:clrChange>
              <a:clrFrom>
                <a:srgbClr val="000000"/>
              </a:clrFrom>
              <a:clrTo>
                <a:srgbClr val="000000">
                  <a:alpha val="0"/>
                </a:srgbClr>
              </a:clrTo>
            </a:clrChange>
            <a:extLst>
              <a:ext uri="{28A0092B-C50C-407E-A947-70E740481C1C}">
                <a14:useLocalDpi xmlns:a14="http://schemas.microsoft.com/office/drawing/2010/main"/>
              </a:ext>
            </a:extLst>
          </a:blip>
          <a:srcRect l="-16666" r="-16666"/>
          <a:stretch/>
        </p:blipFill>
        <p:spPr>
          <a:xfrm>
            <a:off x="11236814" y="176675"/>
            <a:ext cx="794612" cy="635688"/>
          </a:xfrm>
          <a:prstGeom prst="rect">
            <a:avLst/>
          </a:prstGeom>
        </p:spPr>
      </p:pic>
      <p:sp>
        <p:nvSpPr>
          <p:cNvPr id="21" name="Rectangle 20">
            <a:extLst>
              <a:ext uri="{FF2B5EF4-FFF2-40B4-BE49-F238E27FC236}">
                <a16:creationId xmlns:a16="http://schemas.microsoft.com/office/drawing/2014/main" id="{23410A6C-3E96-4764-949B-69305DA17824}"/>
              </a:ext>
            </a:extLst>
          </p:cNvPr>
          <p:cNvSpPr>
            <a:spLocks/>
          </p:cNvSpPr>
          <p:nvPr/>
        </p:nvSpPr>
        <p:spPr>
          <a:xfrm>
            <a:off x="4323" y="1049365"/>
            <a:ext cx="12187680" cy="5340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dirty="0">
              <a:solidFill>
                <a:schemeClr val="tx1"/>
              </a:solidFill>
            </a:endParaRPr>
          </a:p>
        </p:txBody>
      </p:sp>
      <p:grpSp>
        <p:nvGrpSpPr>
          <p:cNvPr id="14" name="sticker">
            <a:extLst>
              <a:ext uri="{FF2B5EF4-FFF2-40B4-BE49-F238E27FC236}">
                <a16:creationId xmlns:a16="http://schemas.microsoft.com/office/drawing/2014/main" id="{DE2ECB66-7BCC-47F2-BB13-515B9C0C2278}"/>
              </a:ext>
            </a:extLst>
          </p:cNvPr>
          <p:cNvGrpSpPr/>
          <p:nvPr/>
        </p:nvGrpSpPr>
        <p:grpSpPr bwMode="auto">
          <a:xfrm>
            <a:off x="1729081" y="6484828"/>
            <a:ext cx="4912127" cy="193128"/>
            <a:chOff x="5053505" y="285750"/>
            <a:chExt cx="3684095" cy="193127"/>
          </a:xfrm>
        </p:grpSpPr>
        <p:sp>
          <p:nvSpPr>
            <p:cNvPr id="15" name="StickerRectangle">
              <a:extLst>
                <a:ext uri="{FF2B5EF4-FFF2-40B4-BE49-F238E27FC236}">
                  <a16:creationId xmlns:a16="http://schemas.microsoft.com/office/drawing/2014/main" id="{7BB78260-2409-4E92-A96C-290D1B8099EE}"/>
                </a:ext>
              </a:extLst>
            </p:cNvPr>
            <p:cNvSpPr>
              <a:spLocks noChangeArrowheads="1"/>
            </p:cNvSpPr>
            <p:nvPr/>
          </p:nvSpPr>
          <p:spPr bwMode="auto">
            <a:xfrm>
              <a:off x="5053505" y="285750"/>
              <a:ext cx="3684095" cy="193127"/>
            </a:xfrm>
            <a:prstGeom prst="leftRightArrow">
              <a:avLst>
                <a:gd name="adj1" fmla="val 100000"/>
                <a:gd name="adj2" fmla="val 0"/>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895255">
                <a:buClr>
                  <a:srgbClr val="002960"/>
                </a:buClr>
              </a:pPr>
              <a:r>
                <a:rPr lang="en-US" sz="1050" baseline="0" dirty="0">
                  <a:solidFill>
                    <a:srgbClr val="FF0000"/>
                  </a:solidFill>
                  <a:latin typeface="+mn-lt"/>
                  <a:ea typeface="+mn-ea"/>
                </a:rPr>
                <a:t>PRELIMINARY DRAFT </a:t>
              </a:r>
              <a:r>
                <a:rPr lang="en-US" sz="1050" baseline="0" dirty="0">
                  <a:solidFill>
                    <a:schemeClr val="accent6"/>
                  </a:solidFill>
                  <a:latin typeface="+mn-lt"/>
                  <a:ea typeface="+mn-ea"/>
                </a:rPr>
                <a:t>– PROPRIETARY, CONFIDENTIAL, PRE-DECISIONAL</a:t>
              </a:r>
            </a:p>
          </p:txBody>
        </p:sp>
        <p:cxnSp>
          <p:nvCxnSpPr>
            <p:cNvPr id="16" name="AutoShape 31">
              <a:extLst>
                <a:ext uri="{FF2B5EF4-FFF2-40B4-BE49-F238E27FC236}">
                  <a16:creationId xmlns:a16="http://schemas.microsoft.com/office/drawing/2014/main" id="{DFEF9400-E67A-465D-BBC5-EDD7B915EDEE}"/>
                </a:ext>
              </a:extLst>
            </p:cNvPr>
            <p:cNvCxnSpPr>
              <a:cxnSpLocks noChangeShapeType="1"/>
              <a:stCxn id="15" idx="2"/>
              <a:endCxn id="15" idx="4"/>
            </p:cNvCxnSpPr>
            <p:nvPr/>
          </p:nvCxnSpPr>
          <p:spPr bwMode="auto">
            <a:xfrm>
              <a:off x="5130787" y="285750"/>
              <a:ext cx="0" cy="189856"/>
            </a:xfrm>
            <a:prstGeom prst="straightConnector1">
              <a:avLst/>
            </a:prstGeom>
            <a:noFill/>
            <a:ln w="9525">
              <a:solidFill>
                <a:schemeClr val="accent6"/>
              </a:solidFill>
              <a:round/>
              <a:headEnd/>
              <a:tailEnd/>
            </a:ln>
            <a:extLst>
              <a:ext uri="{909E8E84-426E-40dd-AFC4-6F175D3DCCD1}">
                <a14:hiddenFill xmlns="" xmlns:a14="http://schemas.microsoft.com/office/drawing/2010/main">
                  <a:noFill/>
                </a14:hiddenFill>
              </a:ext>
            </a:extLst>
          </p:spPr>
        </p:cxnSp>
        <p:cxnSp>
          <p:nvCxnSpPr>
            <p:cNvPr id="17" name="AutoShape 32">
              <a:extLst>
                <a:ext uri="{FF2B5EF4-FFF2-40B4-BE49-F238E27FC236}">
                  <a16:creationId xmlns:a16="http://schemas.microsoft.com/office/drawing/2014/main" id="{EBA3B60F-435A-4C1B-8A6B-65C132354486}"/>
                </a:ext>
              </a:extLst>
            </p:cNvPr>
            <p:cNvCxnSpPr>
              <a:cxnSpLocks noChangeShapeType="1"/>
              <a:stCxn id="15" idx="4"/>
              <a:endCxn id="15" idx="6"/>
            </p:cNvCxnSpPr>
            <p:nvPr/>
          </p:nvCxnSpPr>
          <p:spPr bwMode="auto">
            <a:xfrm>
              <a:off x="5130787" y="475606"/>
              <a:ext cx="3606813" cy="0"/>
            </a:xfrm>
            <a:prstGeom prst="straightConnector1">
              <a:avLst/>
            </a:prstGeom>
            <a:noFill/>
            <a:ln w="25400">
              <a:solidFill>
                <a:schemeClr val="accent6"/>
              </a:solidFill>
              <a:round/>
              <a:headEnd/>
              <a:tailEnd/>
            </a:ln>
            <a:extLst>
              <a:ext uri="{909E8E84-426E-40dd-AFC4-6F175D3DCCD1}">
                <a14:hiddenFill xmlns="" xmlns:a14="http://schemas.microsoft.com/office/drawing/2010/main">
                  <a:noFill/>
                </a14:hiddenFill>
              </a:ext>
            </a:extLst>
          </p:spPr>
        </p:cxnSp>
      </p:grpSp>
      <p:pic>
        <p:nvPicPr>
          <p:cNvPr id="5" name="Picture 4">
            <a:extLst>
              <a:ext uri="{FF2B5EF4-FFF2-40B4-BE49-F238E27FC236}">
                <a16:creationId xmlns:a16="http://schemas.microsoft.com/office/drawing/2014/main" id="{2CCBE273-7441-4187-9338-F91608623FEF}"/>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74313" y="131261"/>
            <a:ext cx="2184071" cy="731178"/>
          </a:xfrm>
          <a:prstGeom prst="rect">
            <a:avLst/>
          </a:prstGeom>
        </p:spPr>
      </p:pic>
    </p:spTree>
    <p:extLst>
      <p:ext uri="{BB962C8B-B14F-4D97-AF65-F5344CB8AC3E}">
        <p14:creationId xmlns:p14="http://schemas.microsoft.com/office/powerpoint/2010/main" val="7155572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_Title Slide">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08EC5093-76F8-49DE-8F33-6006C2E33452}"/>
              </a:ext>
            </a:extLst>
          </p:cNvPr>
          <p:cNvGraphicFramePr>
            <a:graphicFrameLocks noChangeAspect="1"/>
          </p:cNvGraphicFramePr>
          <p:nvPr userDrawn="1">
            <p:custDataLst>
              <p:tags r:id="rId2"/>
            </p:custDataLst>
            <p:extLst/>
          </p:nvPr>
        </p:nvGraphicFramePr>
        <p:xfrm>
          <a:off x="1620" y="1620"/>
          <a:ext cx="1620" cy="1620"/>
        </p:xfrm>
        <a:graphic>
          <a:graphicData uri="http://schemas.openxmlformats.org/presentationml/2006/ole">
            <mc:AlternateContent xmlns:mc="http://schemas.openxmlformats.org/markup-compatibility/2006">
              <mc:Choice xmlns:v="urn:schemas-microsoft-com:vml" Requires="v">
                <p:oleObj spid="_x0000_s3291" name="think-cell Slide" r:id="rId6" imgW="408" imgH="408" progId="TCLayout.ActiveDocument.1">
                  <p:embed/>
                </p:oleObj>
              </mc:Choice>
              <mc:Fallback>
                <p:oleObj name="think-cell Slide" r:id="rId6" imgW="408" imgH="408" progId="TCLayout.ActiveDocument.1">
                  <p:embed/>
                  <p:pic>
                    <p:nvPicPr>
                      <p:cNvPr id="4" name="Object 3" hidden="1">
                        <a:extLst>
                          <a:ext uri="{FF2B5EF4-FFF2-40B4-BE49-F238E27FC236}">
                            <a16:creationId xmlns:a16="http://schemas.microsoft.com/office/drawing/2014/main" id="{08EC5093-76F8-49DE-8F33-6006C2E33452}"/>
                          </a:ext>
                        </a:extLst>
                      </p:cNvPr>
                      <p:cNvPicPr/>
                      <p:nvPr/>
                    </p:nvPicPr>
                    <p:blipFill>
                      <a:blip r:embed="rId7"/>
                      <a:stretch>
                        <a:fillRect/>
                      </a:stretch>
                    </p:blipFill>
                    <p:spPr>
                      <a:xfrm>
                        <a:off x="1620" y="1620"/>
                        <a:ext cx="1620" cy="1620"/>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73A1F52B-61DC-4324-A077-C37EB74DAA7A}"/>
              </a:ext>
            </a:extLst>
          </p:cNvPr>
          <p:cNvSpPr/>
          <p:nvPr userDrawn="1">
            <p:custDataLst>
              <p:tags r:id="rId3"/>
            </p:custDataLst>
          </p:nvPr>
        </p:nvSpPr>
        <p:spPr>
          <a:xfrm>
            <a:off x="0" y="0"/>
            <a:ext cx="161977" cy="161974"/>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400" b="0" i="0" baseline="0" dirty="0">
              <a:solidFill>
                <a:schemeClr val="tx1"/>
              </a:solidFill>
              <a:latin typeface="Franklin Gothic Demi Cond" panose="020B0706030402020204" pitchFamily="34" charset="0"/>
              <a:ea typeface="+mj-ea"/>
              <a:cs typeface="+mj-cs"/>
              <a:sym typeface="Franklin Gothic Demi Cond" panose="020B0706030402020204" pitchFamily="34" charset="0"/>
            </a:endParaRPr>
          </a:p>
        </p:txBody>
      </p:sp>
      <p:sp>
        <p:nvSpPr>
          <p:cNvPr id="10" name="Rectangle 9">
            <a:extLst>
              <a:ext uri="{FF2B5EF4-FFF2-40B4-BE49-F238E27FC236}">
                <a16:creationId xmlns:a16="http://schemas.microsoft.com/office/drawing/2014/main" id="{4938619B-E2E9-4FFA-8186-FAC9218A4A77}"/>
              </a:ext>
            </a:extLst>
          </p:cNvPr>
          <p:cNvSpPr/>
          <p:nvPr userDrawn="1"/>
        </p:nvSpPr>
        <p:spPr>
          <a:xfrm>
            <a:off x="1" y="3"/>
            <a:ext cx="12191999" cy="6858000"/>
          </a:xfrm>
          <a:prstGeom prst="rect">
            <a:avLst/>
          </a:prstGeom>
          <a:gradFill>
            <a:gsLst>
              <a:gs pos="100000">
                <a:schemeClr val="tx2">
                  <a:alpha val="30000"/>
                </a:schemeClr>
              </a:gs>
              <a:gs pos="49000">
                <a:srgbClr val="0070A2">
                  <a:alpha val="60000"/>
                </a:srgbClr>
              </a:gs>
              <a:gs pos="10000">
                <a:schemeClr val="accent4">
                  <a:alpha val="60000"/>
                </a:schemeClr>
              </a:gs>
            </a:gsLst>
            <a:lin ang="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dirty="0">
              <a:solidFill>
                <a:schemeClr val="tx1"/>
              </a:solidFill>
            </a:endParaRPr>
          </a:p>
        </p:txBody>
      </p:sp>
      <p:sp>
        <p:nvSpPr>
          <p:cNvPr id="7" name="Title 1"/>
          <p:cNvSpPr>
            <a:spLocks noGrp="1"/>
          </p:cNvSpPr>
          <p:nvPr>
            <p:ph type="title" hasCustomPrompt="1"/>
          </p:nvPr>
        </p:nvSpPr>
        <p:spPr>
          <a:xfrm>
            <a:off x="2012488" y="2518997"/>
            <a:ext cx="6018285" cy="2006600"/>
          </a:xfrm>
          <a:prstGeom prst="rect">
            <a:avLst/>
          </a:prstGeom>
        </p:spPr>
        <p:txBody>
          <a:bodyPr lIns="0" tIns="0" rIns="0" bIns="0" anchor="t">
            <a:noAutofit/>
          </a:bodyPr>
          <a:lstStyle>
            <a:lvl1pPr algn="l">
              <a:defRPr sz="4400" b="0" i="0" cap="none">
                <a:solidFill>
                  <a:schemeClr val="bg1"/>
                </a:solidFill>
                <a:latin typeface="Franklin Gothic Demi Cond" panose="020B0706030402020204" pitchFamily="34" charset="0"/>
              </a:defRPr>
            </a:lvl1pPr>
          </a:lstStyle>
          <a:p>
            <a:r>
              <a:rPr lang="en-US" dirty="0"/>
              <a:t>CLICK TO EDIT MASTER TITLE STYLE</a:t>
            </a:r>
          </a:p>
        </p:txBody>
      </p:sp>
      <p:sp>
        <p:nvSpPr>
          <p:cNvPr id="8" name="Text Placeholder 2"/>
          <p:cNvSpPr>
            <a:spLocks noGrp="1"/>
          </p:cNvSpPr>
          <p:nvPr>
            <p:ph type="body" idx="1" hasCustomPrompt="1"/>
          </p:nvPr>
        </p:nvSpPr>
        <p:spPr>
          <a:xfrm>
            <a:off x="2012490" y="4639902"/>
            <a:ext cx="4254074" cy="292100"/>
          </a:xfrm>
          <a:prstGeom prst="rect">
            <a:avLst/>
          </a:prstGeom>
        </p:spPr>
        <p:txBody>
          <a:bodyPr lIns="0" tIns="0" rIns="0" bIns="0">
            <a:noAutofit/>
          </a:bodyPr>
          <a:lstStyle>
            <a:lvl1pPr marL="0" indent="0" algn="l">
              <a:buNone/>
              <a:defRPr sz="1800" b="1">
                <a:solidFill>
                  <a:schemeClr val="bg1"/>
                </a:solidFill>
                <a:latin typeface="Calibri" panose="020F0502020204030204" pitchFamily="34" charset="0"/>
                <a:cs typeface="Calibri" panose="020F0502020204030204" pitchFamily="34" charset="0"/>
              </a:defRPr>
            </a:lvl1pPr>
            <a:lvl2pPr marL="457198" indent="0">
              <a:buNone/>
              <a:defRPr sz="1800">
                <a:solidFill>
                  <a:schemeClr val="tx1">
                    <a:tint val="75000"/>
                  </a:schemeClr>
                </a:solidFill>
              </a:defRPr>
            </a:lvl2pPr>
            <a:lvl3pPr marL="914396" indent="0">
              <a:buNone/>
              <a:defRPr sz="1600">
                <a:solidFill>
                  <a:schemeClr val="tx1">
                    <a:tint val="75000"/>
                  </a:schemeClr>
                </a:solidFill>
              </a:defRPr>
            </a:lvl3pPr>
            <a:lvl4pPr marL="1371594" indent="0">
              <a:buNone/>
              <a:defRPr sz="1400">
                <a:solidFill>
                  <a:schemeClr val="tx1">
                    <a:tint val="75000"/>
                  </a:schemeClr>
                </a:solidFill>
              </a:defRPr>
            </a:lvl4pPr>
            <a:lvl5pPr marL="1828793" indent="0">
              <a:buNone/>
              <a:defRPr sz="1400">
                <a:solidFill>
                  <a:schemeClr val="tx1">
                    <a:tint val="75000"/>
                  </a:schemeClr>
                </a:solidFill>
              </a:defRPr>
            </a:lvl5pPr>
            <a:lvl6pPr marL="2285991" indent="0">
              <a:buNone/>
              <a:defRPr sz="1400">
                <a:solidFill>
                  <a:schemeClr val="tx1">
                    <a:tint val="75000"/>
                  </a:schemeClr>
                </a:solidFill>
              </a:defRPr>
            </a:lvl6pPr>
            <a:lvl7pPr marL="2743189" indent="0">
              <a:buNone/>
              <a:defRPr sz="1400">
                <a:solidFill>
                  <a:schemeClr val="tx1">
                    <a:tint val="75000"/>
                  </a:schemeClr>
                </a:solidFill>
              </a:defRPr>
            </a:lvl7pPr>
            <a:lvl8pPr marL="3200387" indent="0">
              <a:buNone/>
              <a:defRPr sz="1400">
                <a:solidFill>
                  <a:schemeClr val="tx1">
                    <a:tint val="75000"/>
                  </a:schemeClr>
                </a:solidFill>
              </a:defRPr>
            </a:lvl8pPr>
            <a:lvl9pPr marL="3657586" indent="0">
              <a:buNone/>
              <a:defRPr sz="1400">
                <a:solidFill>
                  <a:schemeClr val="tx1">
                    <a:tint val="75000"/>
                  </a:schemeClr>
                </a:solidFill>
              </a:defRPr>
            </a:lvl9pPr>
          </a:lstStyle>
          <a:p>
            <a:pPr lvl="0"/>
            <a:r>
              <a:rPr lang="en-US" dirty="0"/>
              <a:t>Click to edit Master text styles</a:t>
            </a:r>
          </a:p>
        </p:txBody>
      </p:sp>
      <p:sp>
        <p:nvSpPr>
          <p:cNvPr id="11" name="Right Triangle 10">
            <a:extLst>
              <a:ext uri="{FF2B5EF4-FFF2-40B4-BE49-F238E27FC236}">
                <a16:creationId xmlns:a16="http://schemas.microsoft.com/office/drawing/2014/main" id="{5974593C-FC9F-4C8A-8EDA-51699DF0BAFA}"/>
              </a:ext>
            </a:extLst>
          </p:cNvPr>
          <p:cNvSpPr/>
          <p:nvPr userDrawn="1"/>
        </p:nvSpPr>
        <p:spPr>
          <a:xfrm rot="13500000">
            <a:off x="-1265973" y="2256305"/>
            <a:ext cx="2531946" cy="2531984"/>
          </a:xfrm>
          <a:prstGeom prst="rtTriangle">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dirty="0">
              <a:solidFill>
                <a:schemeClr val="tx1"/>
              </a:solidFill>
            </a:endParaRPr>
          </a:p>
        </p:txBody>
      </p:sp>
      <p:grpSp>
        <p:nvGrpSpPr>
          <p:cNvPr id="18" name="Group 17">
            <a:extLst>
              <a:ext uri="{FF2B5EF4-FFF2-40B4-BE49-F238E27FC236}">
                <a16:creationId xmlns:a16="http://schemas.microsoft.com/office/drawing/2014/main" id="{56D5EB51-637A-42FF-93C2-2C0356B5858F}"/>
              </a:ext>
            </a:extLst>
          </p:cNvPr>
          <p:cNvGrpSpPr/>
          <p:nvPr userDrawn="1"/>
        </p:nvGrpSpPr>
        <p:grpSpPr>
          <a:xfrm>
            <a:off x="6795257" y="-830595"/>
            <a:ext cx="6235461" cy="8430219"/>
            <a:chOff x="6172201" y="-898208"/>
            <a:chExt cx="7620000" cy="10302239"/>
          </a:xfrm>
        </p:grpSpPr>
        <p:sp>
          <p:nvSpPr>
            <p:cNvPr id="13" name="Diamond 12">
              <a:extLst>
                <a:ext uri="{FF2B5EF4-FFF2-40B4-BE49-F238E27FC236}">
                  <a16:creationId xmlns:a16="http://schemas.microsoft.com/office/drawing/2014/main" id="{D1F9291F-2A24-44B6-A5C8-081541BC6E72}"/>
                </a:ext>
              </a:extLst>
            </p:cNvPr>
            <p:cNvSpPr/>
            <p:nvPr userDrawn="1"/>
          </p:nvSpPr>
          <p:spPr>
            <a:xfrm>
              <a:off x="8823961" y="1776411"/>
              <a:ext cx="4968240" cy="4968240"/>
            </a:xfrm>
            <a:prstGeom prst="diamond">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dirty="0">
                <a:solidFill>
                  <a:schemeClr val="tx1"/>
                </a:solidFill>
              </a:endParaRPr>
            </a:p>
          </p:txBody>
        </p:sp>
        <p:sp>
          <p:nvSpPr>
            <p:cNvPr id="15" name="Diamond 14">
              <a:extLst>
                <a:ext uri="{FF2B5EF4-FFF2-40B4-BE49-F238E27FC236}">
                  <a16:creationId xmlns:a16="http://schemas.microsoft.com/office/drawing/2014/main" id="{B14089A9-3213-4D72-8D79-07EE32669CB2}"/>
                </a:ext>
              </a:extLst>
            </p:cNvPr>
            <p:cNvSpPr/>
            <p:nvPr userDrawn="1"/>
          </p:nvSpPr>
          <p:spPr>
            <a:xfrm>
              <a:off x="6172201" y="-898208"/>
              <a:ext cx="4968240" cy="4968240"/>
            </a:xfrm>
            <a:prstGeom prst="diamond">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dirty="0">
                <a:solidFill>
                  <a:schemeClr val="tx1"/>
                </a:solidFill>
              </a:endParaRPr>
            </a:p>
          </p:txBody>
        </p:sp>
        <p:sp>
          <p:nvSpPr>
            <p:cNvPr id="16" name="Diamond 15">
              <a:extLst>
                <a:ext uri="{FF2B5EF4-FFF2-40B4-BE49-F238E27FC236}">
                  <a16:creationId xmlns:a16="http://schemas.microsoft.com/office/drawing/2014/main" id="{B9C879A2-055D-48ED-AEC5-CF04DFEA9A9A}"/>
                </a:ext>
              </a:extLst>
            </p:cNvPr>
            <p:cNvSpPr/>
            <p:nvPr userDrawn="1"/>
          </p:nvSpPr>
          <p:spPr>
            <a:xfrm>
              <a:off x="6172201" y="4435791"/>
              <a:ext cx="4968240" cy="4968240"/>
            </a:xfrm>
            <a:prstGeom prst="diamond">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dirty="0">
                <a:solidFill>
                  <a:schemeClr val="tx1"/>
                </a:solidFill>
              </a:endParaRPr>
            </a:p>
          </p:txBody>
        </p:sp>
      </p:grpSp>
    </p:spTree>
    <p:extLst>
      <p:ext uri="{BB962C8B-B14F-4D97-AF65-F5344CB8AC3E}">
        <p14:creationId xmlns:p14="http://schemas.microsoft.com/office/powerpoint/2010/main" val="3909686645"/>
      </p:ext>
    </p:extLst>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Title Slide">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08EC5093-76F8-49DE-8F33-6006C2E33452}"/>
              </a:ext>
            </a:extLst>
          </p:cNvPr>
          <p:cNvGraphicFramePr>
            <a:graphicFrameLocks noChangeAspect="1"/>
          </p:cNvGraphicFramePr>
          <p:nvPr userDrawn="1">
            <p:custDataLst>
              <p:tags r:id="rId2"/>
            </p:custDataLst>
            <p:extLst/>
          </p:nvPr>
        </p:nvGraphicFramePr>
        <p:xfrm>
          <a:off x="1620" y="1620"/>
          <a:ext cx="1620" cy="1620"/>
        </p:xfrm>
        <a:graphic>
          <a:graphicData uri="http://schemas.openxmlformats.org/presentationml/2006/ole">
            <mc:AlternateContent xmlns:mc="http://schemas.openxmlformats.org/markup-compatibility/2006">
              <mc:Choice xmlns:v="urn:schemas-microsoft-com:vml" Requires="v">
                <p:oleObj spid="_x0000_s4315" name="think-cell Slide" r:id="rId5" imgW="408" imgH="408" progId="TCLayout.ActiveDocument.1">
                  <p:embed/>
                </p:oleObj>
              </mc:Choice>
              <mc:Fallback>
                <p:oleObj name="think-cell Slide" r:id="rId5" imgW="408" imgH="408" progId="TCLayout.ActiveDocument.1">
                  <p:embed/>
                  <p:pic>
                    <p:nvPicPr>
                      <p:cNvPr id="4" name="Object 3" hidden="1">
                        <a:extLst>
                          <a:ext uri="{FF2B5EF4-FFF2-40B4-BE49-F238E27FC236}">
                            <a16:creationId xmlns:a16="http://schemas.microsoft.com/office/drawing/2014/main" id="{08EC5093-76F8-49DE-8F33-6006C2E33452}"/>
                          </a:ext>
                        </a:extLst>
                      </p:cNvPr>
                      <p:cNvPicPr/>
                      <p:nvPr/>
                    </p:nvPicPr>
                    <p:blipFill>
                      <a:blip r:embed="rId6"/>
                      <a:stretch>
                        <a:fillRect/>
                      </a:stretch>
                    </p:blipFill>
                    <p:spPr>
                      <a:xfrm>
                        <a:off x="1620" y="1620"/>
                        <a:ext cx="1620" cy="1620"/>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73A1F52B-61DC-4324-A077-C37EB74DAA7A}"/>
              </a:ext>
            </a:extLst>
          </p:cNvPr>
          <p:cNvSpPr/>
          <p:nvPr userDrawn="1">
            <p:custDataLst>
              <p:tags r:id="rId3"/>
            </p:custDataLst>
          </p:nvPr>
        </p:nvSpPr>
        <p:spPr>
          <a:xfrm>
            <a:off x="0" y="0"/>
            <a:ext cx="161977" cy="161974"/>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400" b="1" i="0" baseline="0" dirty="0">
              <a:solidFill>
                <a:schemeClr val="tx1"/>
              </a:solidFill>
              <a:latin typeface="Franklin Gothic Demi Cond" panose="020B0706030402020204" pitchFamily="34" charset="0"/>
              <a:ea typeface="+mj-ea"/>
              <a:cs typeface="+mj-cs"/>
              <a:sym typeface="Franklin Gothic Demi Cond" panose="020B0706030402020204" pitchFamily="34" charset="0"/>
            </a:endParaRPr>
          </a:p>
        </p:txBody>
      </p:sp>
      <p:pic>
        <p:nvPicPr>
          <p:cNvPr id="15" name="Picture 14">
            <a:extLst>
              <a:ext uri="{FF2B5EF4-FFF2-40B4-BE49-F238E27FC236}">
                <a16:creationId xmlns:a16="http://schemas.microsoft.com/office/drawing/2014/main" id="{A9F3FB34-7ACF-4158-AD78-AA668C30113E}"/>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1849" r="19459" b="30194"/>
          <a:stretch/>
        </p:blipFill>
        <p:spPr>
          <a:xfrm>
            <a:off x="3" y="3"/>
            <a:ext cx="12192000" cy="6858000"/>
          </a:xfrm>
          <a:prstGeom prst="rect">
            <a:avLst/>
          </a:prstGeom>
        </p:spPr>
      </p:pic>
      <p:sp>
        <p:nvSpPr>
          <p:cNvPr id="10" name="Rectangle 9">
            <a:extLst>
              <a:ext uri="{FF2B5EF4-FFF2-40B4-BE49-F238E27FC236}">
                <a16:creationId xmlns:a16="http://schemas.microsoft.com/office/drawing/2014/main" id="{2A6FD7A2-93A9-405A-989B-15DB6E5CF0FF}"/>
              </a:ext>
            </a:extLst>
          </p:cNvPr>
          <p:cNvSpPr/>
          <p:nvPr userDrawn="1"/>
        </p:nvSpPr>
        <p:spPr>
          <a:xfrm>
            <a:off x="1" y="3"/>
            <a:ext cx="12191999" cy="6858000"/>
          </a:xfrm>
          <a:prstGeom prst="rect">
            <a:avLst/>
          </a:prstGeom>
          <a:gradFill>
            <a:gsLst>
              <a:gs pos="0">
                <a:schemeClr val="accent1"/>
              </a:gs>
              <a:gs pos="100000">
                <a:schemeClr val="accent1">
                  <a:alpha val="40000"/>
                </a:schemeClr>
              </a:gs>
            </a:gsLst>
            <a:lin ang="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dirty="0">
              <a:solidFill>
                <a:schemeClr val="tx1"/>
              </a:solidFill>
            </a:endParaRPr>
          </a:p>
        </p:txBody>
      </p:sp>
      <p:sp>
        <p:nvSpPr>
          <p:cNvPr id="7" name="Title 1"/>
          <p:cNvSpPr>
            <a:spLocks noGrp="1"/>
          </p:cNvSpPr>
          <p:nvPr>
            <p:ph type="title" hasCustomPrompt="1"/>
          </p:nvPr>
        </p:nvSpPr>
        <p:spPr>
          <a:xfrm>
            <a:off x="2028040" y="2328006"/>
            <a:ext cx="4573730" cy="2006600"/>
          </a:xfrm>
          <a:prstGeom prst="rect">
            <a:avLst/>
          </a:prstGeom>
        </p:spPr>
        <p:txBody>
          <a:bodyPr lIns="0" tIns="0" rIns="0" bIns="0" anchor="t">
            <a:noAutofit/>
          </a:bodyPr>
          <a:lstStyle>
            <a:lvl1pPr algn="l">
              <a:defRPr sz="4400" b="1" i="0" cap="none">
                <a:solidFill>
                  <a:schemeClr val="bg1"/>
                </a:solidFill>
                <a:latin typeface="Franklin Gothic Demi Cond" panose="020B0603020102020204" pitchFamily="34" charset="0"/>
              </a:defRPr>
            </a:lvl1pPr>
          </a:lstStyle>
          <a:p>
            <a:r>
              <a:rPr lang="en-US" dirty="0"/>
              <a:t>CLICK TO EDIT MASTER TITLE STYLE</a:t>
            </a:r>
          </a:p>
        </p:txBody>
      </p:sp>
      <p:sp>
        <p:nvSpPr>
          <p:cNvPr id="8" name="Text Placeholder 2"/>
          <p:cNvSpPr>
            <a:spLocks noGrp="1"/>
          </p:cNvSpPr>
          <p:nvPr>
            <p:ph type="body" idx="1" hasCustomPrompt="1"/>
          </p:nvPr>
        </p:nvSpPr>
        <p:spPr>
          <a:xfrm>
            <a:off x="2028040" y="4360010"/>
            <a:ext cx="4254074" cy="292100"/>
          </a:xfrm>
          <a:prstGeom prst="rect">
            <a:avLst/>
          </a:prstGeom>
        </p:spPr>
        <p:txBody>
          <a:bodyPr lIns="0" tIns="0" rIns="0" bIns="0">
            <a:noAutofit/>
          </a:bodyPr>
          <a:lstStyle>
            <a:lvl1pPr marL="0" indent="0" algn="l">
              <a:buNone/>
              <a:defRPr sz="1800" b="1">
                <a:solidFill>
                  <a:schemeClr val="bg1"/>
                </a:solidFill>
              </a:defRPr>
            </a:lvl1pPr>
            <a:lvl2pPr marL="457198" indent="0">
              <a:buNone/>
              <a:defRPr sz="1800">
                <a:solidFill>
                  <a:schemeClr val="tx1">
                    <a:tint val="75000"/>
                  </a:schemeClr>
                </a:solidFill>
              </a:defRPr>
            </a:lvl2pPr>
            <a:lvl3pPr marL="914396" indent="0">
              <a:buNone/>
              <a:defRPr sz="1600">
                <a:solidFill>
                  <a:schemeClr val="tx1">
                    <a:tint val="75000"/>
                  </a:schemeClr>
                </a:solidFill>
              </a:defRPr>
            </a:lvl3pPr>
            <a:lvl4pPr marL="1371594" indent="0">
              <a:buNone/>
              <a:defRPr sz="1400">
                <a:solidFill>
                  <a:schemeClr val="tx1">
                    <a:tint val="75000"/>
                  </a:schemeClr>
                </a:solidFill>
              </a:defRPr>
            </a:lvl4pPr>
            <a:lvl5pPr marL="1828793" indent="0">
              <a:buNone/>
              <a:defRPr sz="1400">
                <a:solidFill>
                  <a:schemeClr val="tx1">
                    <a:tint val="75000"/>
                  </a:schemeClr>
                </a:solidFill>
              </a:defRPr>
            </a:lvl5pPr>
            <a:lvl6pPr marL="2285991" indent="0">
              <a:buNone/>
              <a:defRPr sz="1400">
                <a:solidFill>
                  <a:schemeClr val="tx1">
                    <a:tint val="75000"/>
                  </a:schemeClr>
                </a:solidFill>
              </a:defRPr>
            </a:lvl6pPr>
            <a:lvl7pPr marL="2743189" indent="0">
              <a:buNone/>
              <a:defRPr sz="1400">
                <a:solidFill>
                  <a:schemeClr val="tx1">
                    <a:tint val="75000"/>
                  </a:schemeClr>
                </a:solidFill>
              </a:defRPr>
            </a:lvl7pPr>
            <a:lvl8pPr marL="3200387" indent="0">
              <a:buNone/>
              <a:defRPr sz="1400">
                <a:solidFill>
                  <a:schemeClr val="tx1">
                    <a:tint val="75000"/>
                  </a:schemeClr>
                </a:solidFill>
              </a:defRPr>
            </a:lvl8pPr>
            <a:lvl9pPr marL="3657586" indent="0">
              <a:buNone/>
              <a:defRPr sz="1400">
                <a:solidFill>
                  <a:schemeClr val="tx1">
                    <a:tint val="75000"/>
                  </a:schemeClr>
                </a:solidFill>
              </a:defRPr>
            </a:lvl9pPr>
          </a:lstStyle>
          <a:p>
            <a:pPr lvl="0"/>
            <a:r>
              <a:rPr lang="en-US" dirty="0"/>
              <a:t>Click to edit Master text styles</a:t>
            </a:r>
          </a:p>
        </p:txBody>
      </p:sp>
      <p:sp>
        <p:nvSpPr>
          <p:cNvPr id="13" name="Right Triangle 12">
            <a:extLst>
              <a:ext uri="{FF2B5EF4-FFF2-40B4-BE49-F238E27FC236}">
                <a16:creationId xmlns:a16="http://schemas.microsoft.com/office/drawing/2014/main" id="{DC7F9BDD-7BF0-452F-B291-5BEA7995727F}"/>
              </a:ext>
            </a:extLst>
          </p:cNvPr>
          <p:cNvSpPr>
            <a:spLocks/>
          </p:cNvSpPr>
          <p:nvPr userDrawn="1"/>
        </p:nvSpPr>
        <p:spPr>
          <a:xfrm rot="13500000">
            <a:off x="-1265973" y="2163007"/>
            <a:ext cx="2531946" cy="2531984"/>
          </a:xfrm>
          <a:prstGeom prst="rtTriangle">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32" dirty="0">
              <a:solidFill>
                <a:schemeClr val="tx1"/>
              </a:solidFill>
            </a:endParaRPr>
          </a:p>
        </p:txBody>
      </p:sp>
      <p:sp>
        <p:nvSpPr>
          <p:cNvPr id="22" name="Freeform: Shape 21">
            <a:extLst>
              <a:ext uri="{FF2B5EF4-FFF2-40B4-BE49-F238E27FC236}">
                <a16:creationId xmlns:a16="http://schemas.microsoft.com/office/drawing/2014/main" id="{03203575-C959-44AD-8106-94D9374630B1}"/>
              </a:ext>
            </a:extLst>
          </p:cNvPr>
          <p:cNvSpPr/>
          <p:nvPr userDrawn="1"/>
        </p:nvSpPr>
        <p:spPr>
          <a:xfrm>
            <a:off x="6176612" y="1642962"/>
            <a:ext cx="6381500" cy="3578365"/>
          </a:xfrm>
          <a:custGeom>
            <a:avLst/>
            <a:gdLst>
              <a:gd name="connsiteX0" fmla="*/ 0 w 6254369"/>
              <a:gd name="connsiteY0" fmla="*/ 0 h 3507129"/>
              <a:gd name="connsiteX1" fmla="*/ 6254369 w 6254369"/>
              <a:gd name="connsiteY1" fmla="*/ 0 h 3507129"/>
              <a:gd name="connsiteX2" fmla="*/ 6254369 w 6254369"/>
              <a:gd name="connsiteY2" fmla="*/ 3507129 h 3507129"/>
              <a:gd name="connsiteX3" fmla="*/ 0 w 6254369"/>
              <a:gd name="connsiteY3" fmla="*/ 3507129 h 3507129"/>
              <a:gd name="connsiteX4" fmla="*/ 0 w 6254369"/>
              <a:gd name="connsiteY4" fmla="*/ 3498898 h 3507129"/>
              <a:gd name="connsiteX5" fmla="*/ 1746485 w 6254369"/>
              <a:gd name="connsiteY5" fmla="*/ 1752413 h 3507129"/>
              <a:gd name="connsiteX6" fmla="*/ 0 w 6254369"/>
              <a:gd name="connsiteY6" fmla="*/ 5928 h 3507129"/>
              <a:gd name="connsiteX7" fmla="*/ 0 w 6254369"/>
              <a:gd name="connsiteY7" fmla="*/ 0 h 3507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54369" h="3507129">
                <a:moveTo>
                  <a:pt x="0" y="0"/>
                </a:moveTo>
                <a:lnTo>
                  <a:pt x="6254369" y="0"/>
                </a:lnTo>
                <a:lnTo>
                  <a:pt x="6254369" y="3507129"/>
                </a:lnTo>
                <a:lnTo>
                  <a:pt x="0" y="3507129"/>
                </a:lnTo>
                <a:lnTo>
                  <a:pt x="0" y="3498898"/>
                </a:lnTo>
                <a:lnTo>
                  <a:pt x="1746485" y="1752413"/>
                </a:lnTo>
                <a:lnTo>
                  <a:pt x="0" y="5928"/>
                </a:lnTo>
                <a:lnTo>
                  <a:pt x="0" y="0"/>
                </a:lnTo>
                <a:close/>
              </a:path>
            </a:pathLst>
          </a:custGeom>
          <a:gradFill>
            <a:gsLst>
              <a:gs pos="12000">
                <a:schemeClr val="bg1"/>
              </a:gs>
              <a:gs pos="100000">
                <a:schemeClr val="bg1">
                  <a:alpha val="70000"/>
                </a:schemeClr>
              </a:gs>
            </a:gsLst>
            <a:lin ang="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dirty="0">
              <a:solidFill>
                <a:schemeClr val="tx1"/>
              </a:solidFill>
            </a:endParaRPr>
          </a:p>
        </p:txBody>
      </p:sp>
    </p:spTree>
    <p:extLst>
      <p:ext uri="{BB962C8B-B14F-4D97-AF65-F5344CB8AC3E}">
        <p14:creationId xmlns:p14="http://schemas.microsoft.com/office/powerpoint/2010/main" val="4274413967"/>
      </p:ext>
    </p:extLst>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08EC5093-76F8-49DE-8F33-6006C2E33452}"/>
              </a:ext>
            </a:extLst>
          </p:cNvPr>
          <p:cNvGraphicFramePr>
            <a:graphicFrameLocks noChangeAspect="1"/>
          </p:cNvGraphicFramePr>
          <p:nvPr userDrawn="1">
            <p:custDataLst>
              <p:tags r:id="rId2"/>
            </p:custDataLst>
            <p:extLst/>
          </p:nvPr>
        </p:nvGraphicFramePr>
        <p:xfrm>
          <a:off x="1620" y="1620"/>
          <a:ext cx="1620" cy="1620"/>
        </p:xfrm>
        <a:graphic>
          <a:graphicData uri="http://schemas.openxmlformats.org/presentationml/2006/ole">
            <mc:AlternateContent xmlns:mc="http://schemas.openxmlformats.org/markup-compatibility/2006">
              <mc:Choice xmlns:v="urn:schemas-microsoft-com:vml" Requires="v">
                <p:oleObj spid="_x0000_s5339" name="think-cell Slide" r:id="rId5" imgW="408" imgH="408" progId="TCLayout.ActiveDocument.1">
                  <p:embed/>
                </p:oleObj>
              </mc:Choice>
              <mc:Fallback>
                <p:oleObj name="think-cell Slide" r:id="rId5" imgW="408" imgH="408" progId="TCLayout.ActiveDocument.1">
                  <p:embed/>
                  <p:pic>
                    <p:nvPicPr>
                      <p:cNvPr id="4" name="Object 3" hidden="1">
                        <a:extLst>
                          <a:ext uri="{FF2B5EF4-FFF2-40B4-BE49-F238E27FC236}">
                            <a16:creationId xmlns:a16="http://schemas.microsoft.com/office/drawing/2014/main" id="{08EC5093-76F8-49DE-8F33-6006C2E33452}"/>
                          </a:ext>
                        </a:extLst>
                      </p:cNvPr>
                      <p:cNvPicPr/>
                      <p:nvPr/>
                    </p:nvPicPr>
                    <p:blipFill>
                      <a:blip r:embed="rId6"/>
                      <a:stretch>
                        <a:fillRect/>
                      </a:stretch>
                    </p:blipFill>
                    <p:spPr>
                      <a:xfrm>
                        <a:off x="1620" y="1620"/>
                        <a:ext cx="1620" cy="1620"/>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73A1F52B-61DC-4324-A077-C37EB74DAA7A}"/>
              </a:ext>
            </a:extLst>
          </p:cNvPr>
          <p:cNvSpPr/>
          <p:nvPr userDrawn="1">
            <p:custDataLst>
              <p:tags r:id="rId3"/>
            </p:custDataLst>
          </p:nvPr>
        </p:nvSpPr>
        <p:spPr>
          <a:xfrm>
            <a:off x="0" y="0"/>
            <a:ext cx="161977" cy="161974"/>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400" b="1" i="0" baseline="0" dirty="0">
              <a:solidFill>
                <a:schemeClr val="tx1"/>
              </a:solidFill>
              <a:latin typeface="Franklin Gothic Demi Cond" panose="020B0706030402020204" pitchFamily="34" charset="0"/>
              <a:ea typeface="+mj-ea"/>
              <a:cs typeface="+mj-cs"/>
              <a:sym typeface="Franklin Gothic Demi Cond" panose="020B0706030402020204" pitchFamily="34" charset="0"/>
            </a:endParaRPr>
          </a:p>
        </p:txBody>
      </p:sp>
      <p:sp>
        <p:nvSpPr>
          <p:cNvPr id="7" name="Title 1"/>
          <p:cNvSpPr>
            <a:spLocks noGrp="1"/>
          </p:cNvSpPr>
          <p:nvPr>
            <p:ph type="title"/>
          </p:nvPr>
        </p:nvSpPr>
        <p:spPr>
          <a:xfrm>
            <a:off x="1984076" y="2514600"/>
            <a:ext cx="6212038" cy="2006600"/>
          </a:xfrm>
          <a:prstGeom prst="rect">
            <a:avLst/>
          </a:prstGeom>
        </p:spPr>
        <p:txBody>
          <a:bodyPr lIns="0" tIns="0" rIns="0" bIns="0" anchor="ctr">
            <a:noAutofit/>
          </a:bodyPr>
          <a:lstStyle>
            <a:lvl1pPr algn="l">
              <a:defRPr sz="4400" b="1" i="0" cap="none">
                <a:solidFill>
                  <a:schemeClr val="bg1"/>
                </a:solidFill>
                <a:latin typeface="Franklin Gothic Demi Cond" panose="020B0603020102020204" pitchFamily="34" charset="0"/>
              </a:defRPr>
            </a:lvl1pPr>
          </a:lstStyle>
          <a:p>
            <a:r>
              <a:rPr lang="en-US" dirty="0"/>
              <a:t>Click to edit Master title style</a:t>
            </a:r>
          </a:p>
        </p:txBody>
      </p:sp>
      <p:sp>
        <p:nvSpPr>
          <p:cNvPr id="8" name="Text Placeholder 2"/>
          <p:cNvSpPr>
            <a:spLocks noGrp="1"/>
          </p:cNvSpPr>
          <p:nvPr>
            <p:ph type="body" idx="1" hasCustomPrompt="1"/>
          </p:nvPr>
        </p:nvSpPr>
        <p:spPr>
          <a:xfrm>
            <a:off x="1984075" y="4546605"/>
            <a:ext cx="6212038" cy="292100"/>
          </a:xfrm>
          <a:prstGeom prst="rect">
            <a:avLst/>
          </a:prstGeom>
        </p:spPr>
        <p:txBody>
          <a:bodyPr lIns="0" tIns="0" rIns="0" bIns="0">
            <a:noAutofit/>
          </a:bodyPr>
          <a:lstStyle>
            <a:lvl1pPr marL="0" indent="0" algn="l">
              <a:buNone/>
              <a:defRPr sz="1800" b="1">
                <a:solidFill>
                  <a:schemeClr val="bg1"/>
                </a:solidFill>
              </a:defRPr>
            </a:lvl1pPr>
            <a:lvl2pPr marL="457198" indent="0">
              <a:buNone/>
              <a:defRPr sz="1800">
                <a:solidFill>
                  <a:schemeClr val="tx1">
                    <a:tint val="75000"/>
                  </a:schemeClr>
                </a:solidFill>
              </a:defRPr>
            </a:lvl2pPr>
            <a:lvl3pPr marL="914396" indent="0">
              <a:buNone/>
              <a:defRPr sz="1600">
                <a:solidFill>
                  <a:schemeClr val="tx1">
                    <a:tint val="75000"/>
                  </a:schemeClr>
                </a:solidFill>
              </a:defRPr>
            </a:lvl3pPr>
            <a:lvl4pPr marL="1371594" indent="0">
              <a:buNone/>
              <a:defRPr sz="1400">
                <a:solidFill>
                  <a:schemeClr val="tx1">
                    <a:tint val="75000"/>
                  </a:schemeClr>
                </a:solidFill>
              </a:defRPr>
            </a:lvl4pPr>
            <a:lvl5pPr marL="1828793" indent="0">
              <a:buNone/>
              <a:defRPr sz="1400">
                <a:solidFill>
                  <a:schemeClr val="tx1">
                    <a:tint val="75000"/>
                  </a:schemeClr>
                </a:solidFill>
              </a:defRPr>
            </a:lvl5pPr>
            <a:lvl6pPr marL="2285991" indent="0">
              <a:buNone/>
              <a:defRPr sz="1400">
                <a:solidFill>
                  <a:schemeClr val="tx1">
                    <a:tint val="75000"/>
                  </a:schemeClr>
                </a:solidFill>
              </a:defRPr>
            </a:lvl6pPr>
            <a:lvl7pPr marL="2743189" indent="0">
              <a:buNone/>
              <a:defRPr sz="1400">
                <a:solidFill>
                  <a:schemeClr val="tx1">
                    <a:tint val="75000"/>
                  </a:schemeClr>
                </a:solidFill>
              </a:defRPr>
            </a:lvl7pPr>
            <a:lvl8pPr marL="3200387" indent="0">
              <a:buNone/>
              <a:defRPr sz="1400">
                <a:solidFill>
                  <a:schemeClr val="tx1">
                    <a:tint val="75000"/>
                  </a:schemeClr>
                </a:solidFill>
              </a:defRPr>
            </a:lvl8pPr>
            <a:lvl9pPr marL="3657586" indent="0">
              <a:buNone/>
              <a:defRPr sz="1400">
                <a:solidFill>
                  <a:schemeClr val="tx1">
                    <a:tint val="75000"/>
                  </a:schemeClr>
                </a:solidFill>
              </a:defRPr>
            </a:lvl9pPr>
          </a:lstStyle>
          <a:p>
            <a:pPr lvl="0"/>
            <a:r>
              <a:rPr lang="en-US" dirty="0"/>
              <a:t>Click to edit Master text styles</a:t>
            </a:r>
          </a:p>
        </p:txBody>
      </p:sp>
      <p:sp>
        <p:nvSpPr>
          <p:cNvPr id="12" name="Right Triangle 11">
            <a:extLst>
              <a:ext uri="{FF2B5EF4-FFF2-40B4-BE49-F238E27FC236}">
                <a16:creationId xmlns:a16="http://schemas.microsoft.com/office/drawing/2014/main" id="{55EB5704-3C92-4CFB-9F02-9B3474CC089E}"/>
              </a:ext>
            </a:extLst>
          </p:cNvPr>
          <p:cNvSpPr/>
          <p:nvPr userDrawn="1"/>
        </p:nvSpPr>
        <p:spPr>
          <a:xfrm rot="13500000">
            <a:off x="-1265973" y="2256305"/>
            <a:ext cx="2531946" cy="2531984"/>
          </a:xfrm>
          <a:prstGeom prst="rtTriangle">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dirty="0">
              <a:solidFill>
                <a:schemeClr val="tx1"/>
              </a:solidFill>
            </a:endParaRPr>
          </a:p>
        </p:txBody>
      </p:sp>
      <p:sp>
        <p:nvSpPr>
          <p:cNvPr id="14" name="Diamond 13">
            <a:extLst>
              <a:ext uri="{FF2B5EF4-FFF2-40B4-BE49-F238E27FC236}">
                <a16:creationId xmlns:a16="http://schemas.microsoft.com/office/drawing/2014/main" id="{81BA5C6B-9E0B-42AA-B1AC-60A81662DB64}"/>
              </a:ext>
            </a:extLst>
          </p:cNvPr>
          <p:cNvSpPr/>
          <p:nvPr userDrawn="1"/>
        </p:nvSpPr>
        <p:spPr>
          <a:xfrm>
            <a:off x="8772278" y="-306575"/>
            <a:ext cx="7471262" cy="7471152"/>
          </a:xfrm>
          <a:prstGeom prst="diamond">
            <a:avLst/>
          </a:prstGeom>
          <a:blipFill>
            <a:blip r:embed="rId7"/>
            <a:stretch>
              <a:fillRect l="-34727" t="1316" r="-16059" b="10"/>
            </a:stretch>
          </a:bli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dirty="0">
              <a:solidFill>
                <a:schemeClr val="tx1"/>
              </a:solidFill>
            </a:endParaRPr>
          </a:p>
        </p:txBody>
      </p:sp>
      <p:sp>
        <p:nvSpPr>
          <p:cNvPr id="15" name="Diamond 14">
            <a:extLst>
              <a:ext uri="{FF2B5EF4-FFF2-40B4-BE49-F238E27FC236}">
                <a16:creationId xmlns:a16="http://schemas.microsoft.com/office/drawing/2014/main" id="{3E9E5CB0-93BB-4F15-B647-6D9F07D7DA5F}"/>
              </a:ext>
            </a:extLst>
          </p:cNvPr>
          <p:cNvSpPr/>
          <p:nvPr userDrawn="1"/>
        </p:nvSpPr>
        <p:spPr>
          <a:xfrm>
            <a:off x="4784551" y="-4317163"/>
            <a:ext cx="7471262" cy="7471152"/>
          </a:xfrm>
          <a:prstGeom prst="diamond">
            <a:avLst/>
          </a:prstGeom>
          <a:blipFill>
            <a:blip r:embed="rId8"/>
            <a:stretch>
              <a:fillRect l="1281" t="39900" r="-2143" b="-854"/>
            </a:stretch>
          </a:bli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7" dirty="0"/>
          </a:p>
        </p:txBody>
      </p:sp>
      <p:sp>
        <p:nvSpPr>
          <p:cNvPr id="16" name="Diamond 15">
            <a:extLst>
              <a:ext uri="{FF2B5EF4-FFF2-40B4-BE49-F238E27FC236}">
                <a16:creationId xmlns:a16="http://schemas.microsoft.com/office/drawing/2014/main" id="{83188235-7FD1-4F4F-8210-FAC6B8DD0085}"/>
              </a:ext>
            </a:extLst>
          </p:cNvPr>
          <p:cNvSpPr/>
          <p:nvPr userDrawn="1"/>
        </p:nvSpPr>
        <p:spPr>
          <a:xfrm>
            <a:off x="4784551" y="3704016"/>
            <a:ext cx="7471262" cy="7471152"/>
          </a:xfrm>
          <a:prstGeom prst="diamond">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7" dirty="0"/>
          </a:p>
        </p:txBody>
      </p:sp>
    </p:spTree>
    <p:extLst>
      <p:ext uri="{BB962C8B-B14F-4D97-AF65-F5344CB8AC3E}">
        <p14:creationId xmlns:p14="http://schemas.microsoft.com/office/powerpoint/2010/main" val="2819891044"/>
      </p:ext>
    </p:extLst>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racker page">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3508BDA9-2CC5-4441-9CB2-F421A72E49AA}"/>
              </a:ext>
            </a:extLst>
          </p:cNvPr>
          <p:cNvGraphicFramePr>
            <a:graphicFrameLocks noChangeAspect="1"/>
          </p:cNvGraphicFramePr>
          <p:nvPr userDrawn="1">
            <p:custDataLst>
              <p:tags r:id="rId2"/>
            </p:custDataLst>
            <p:extLst/>
          </p:nvPr>
        </p:nvGraphicFramePr>
        <p:xfrm>
          <a:off x="1620" y="1620"/>
          <a:ext cx="1620" cy="1620"/>
        </p:xfrm>
        <a:graphic>
          <a:graphicData uri="http://schemas.openxmlformats.org/presentationml/2006/ole">
            <mc:AlternateContent xmlns:mc="http://schemas.openxmlformats.org/markup-compatibility/2006">
              <mc:Choice xmlns:v="urn:schemas-microsoft-com:vml" Requires="v">
                <p:oleObj spid="_x0000_s6363" name="think-cell Slide" r:id="rId5" imgW="473" imgH="473" progId="TCLayout.ActiveDocument.1">
                  <p:embed/>
                </p:oleObj>
              </mc:Choice>
              <mc:Fallback>
                <p:oleObj name="think-cell Slide" r:id="rId5" imgW="473" imgH="473" progId="TCLayout.ActiveDocument.1">
                  <p:embed/>
                  <p:pic>
                    <p:nvPicPr>
                      <p:cNvPr id="6" name="Object 5" hidden="1">
                        <a:extLst>
                          <a:ext uri="{FF2B5EF4-FFF2-40B4-BE49-F238E27FC236}">
                            <a16:creationId xmlns:a16="http://schemas.microsoft.com/office/drawing/2014/main" id="{3508BDA9-2CC5-4441-9CB2-F421A72E49AA}"/>
                          </a:ext>
                        </a:extLst>
                      </p:cNvPr>
                      <p:cNvPicPr/>
                      <p:nvPr/>
                    </p:nvPicPr>
                    <p:blipFill>
                      <a:blip r:embed="rId6"/>
                      <a:stretch>
                        <a:fillRect/>
                      </a:stretch>
                    </p:blipFill>
                    <p:spPr>
                      <a:xfrm>
                        <a:off x="1620" y="1620"/>
                        <a:ext cx="1620" cy="1620"/>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7860C9AF-AEE9-44CC-BA6A-A3C6CF5AFD68}"/>
              </a:ext>
            </a:extLst>
          </p:cNvPr>
          <p:cNvSpPr/>
          <p:nvPr userDrawn="1">
            <p:custDataLst>
              <p:tags r:id="rId3"/>
            </p:custDataLst>
          </p:nvPr>
        </p:nvSpPr>
        <p:spPr>
          <a:xfrm>
            <a:off x="0" y="0"/>
            <a:ext cx="161977" cy="161974"/>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2041" b="1" i="0" baseline="0" dirty="0">
              <a:solidFill>
                <a:schemeClr val="tx1"/>
              </a:solidFill>
              <a:latin typeface="Calibri" panose="020F0502020204030204" pitchFamily="34" charset="0"/>
              <a:ea typeface="+mj-ea"/>
              <a:cs typeface="Calibri" panose="020F0502020204030204" pitchFamily="34" charset="0"/>
              <a:sym typeface="Calibri" panose="020F0502020204030204" pitchFamily="34" charset="0"/>
            </a:endParaRPr>
          </a:p>
        </p:txBody>
      </p:sp>
      <p:sp>
        <p:nvSpPr>
          <p:cNvPr id="2" name="Title 1">
            <a:extLst>
              <a:ext uri="{FF2B5EF4-FFF2-40B4-BE49-F238E27FC236}">
                <a16:creationId xmlns:a16="http://schemas.microsoft.com/office/drawing/2014/main" id="{9BEB380B-917C-45EF-BD98-A4E18484D47A}"/>
              </a:ext>
            </a:extLst>
          </p:cNvPr>
          <p:cNvSpPr>
            <a:spLocks noGrp="1"/>
          </p:cNvSpPr>
          <p:nvPr>
            <p:ph type="title"/>
          </p:nvPr>
        </p:nvSpPr>
        <p:spPr/>
        <p:txBody>
          <a:bodyPr/>
          <a:lstStyle/>
          <a:p>
            <a:r>
              <a:rPr lang="en-US"/>
              <a:t>Click to edit Master title style</a:t>
            </a:r>
          </a:p>
        </p:txBody>
      </p:sp>
      <p:sp>
        <p:nvSpPr>
          <p:cNvPr id="7" name="Rectangle 6">
            <a:extLst>
              <a:ext uri="{FF2B5EF4-FFF2-40B4-BE49-F238E27FC236}">
                <a16:creationId xmlns:a16="http://schemas.microsoft.com/office/drawing/2014/main" id="{410B26E0-891E-4B4A-AE1A-C18AEFD16AB1}"/>
              </a:ext>
            </a:extLst>
          </p:cNvPr>
          <p:cNvSpPr/>
          <p:nvPr userDrawn="1"/>
        </p:nvSpPr>
        <p:spPr>
          <a:xfrm>
            <a:off x="155498" y="54423"/>
            <a:ext cx="3078856" cy="17882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dirty="0">
              <a:solidFill>
                <a:schemeClr val="tx1"/>
              </a:solidFill>
            </a:endParaRPr>
          </a:p>
        </p:txBody>
      </p:sp>
    </p:spTree>
    <p:extLst>
      <p:ext uri="{BB962C8B-B14F-4D97-AF65-F5344CB8AC3E}">
        <p14:creationId xmlns:p14="http://schemas.microsoft.com/office/powerpoint/2010/main" val="39066092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asic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146A7-DCB0-437C-8D84-39FD72EE05E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23930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E09F1DE-D877-4E6E-B8AA-572F7FCAE7DC}" type="datetime1">
              <a:rPr lang="en-US" smtClean="0"/>
              <a:t>7/14/2022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2E0CA47-81CF-4842-A6CE-0A6037062406}" type="slidenum">
              <a:rPr lang="en-US" smtClean="0"/>
              <a:pPr/>
              <a:t>‹#›</a:t>
            </a:fld>
            <a:endParaRPr lang="en-US" dirty="0"/>
          </a:p>
        </p:txBody>
      </p:sp>
    </p:spTree>
    <p:extLst>
      <p:ext uri="{BB962C8B-B14F-4D97-AF65-F5344CB8AC3E}">
        <p14:creationId xmlns:p14="http://schemas.microsoft.com/office/powerpoint/2010/main" val="6114565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1">
                <a:solidFill>
                  <a:schemeClr val="tx1">
                    <a:lumMod val="85000"/>
                    <a:lumOff val="15000"/>
                  </a:schemeClr>
                </a:solidFill>
              </a:defRPr>
            </a:lvl1pPr>
          </a:lstStyle>
          <a:p>
            <a:r>
              <a:rPr lang="en-US" dirty="0"/>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A95A3D2-9B7C-41D3-A832-2636C51396EB}" type="datetime1">
              <a:rPr lang="en-US" smtClean="0"/>
              <a:t>7/14/2022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2E0CA47-81CF-4842-A6CE-0A6037062406}"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7272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lvl1pPr>
              <a:defRPr b="1"/>
            </a:lvl1pPr>
          </a:lstStyle>
          <a:p>
            <a:r>
              <a:rPr lang="en-US" dirty="0"/>
              <a:t>Click to edit Master title style</a:t>
            </a:r>
          </a:p>
        </p:txBody>
      </p:sp>
      <p:sp>
        <p:nvSpPr>
          <p:cNvPr id="3" name="Content Placeholder 2"/>
          <p:cNvSpPr>
            <a:spLocks noGrp="1"/>
          </p:cNvSpPr>
          <p:nvPr>
            <p:ph sz="half" idx="1"/>
          </p:nvPr>
        </p:nvSpPr>
        <p:spPr>
          <a:xfrm>
            <a:off x="1097280" y="1845734"/>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C7E60C-7DFE-4EE6-B145-D4004A9DBBF8}" type="datetime1">
              <a:rPr lang="en-US" smtClean="0"/>
              <a:t>7/14/2022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2E0CA47-81CF-4842-A6CE-0A6037062406}" type="slidenum">
              <a:rPr lang="en-US" smtClean="0"/>
              <a:pPr/>
              <a:t>‹#›</a:t>
            </a:fld>
            <a:endParaRPr lang="en-US" dirty="0"/>
          </a:p>
        </p:txBody>
      </p:sp>
    </p:spTree>
    <p:extLst>
      <p:ext uri="{BB962C8B-B14F-4D97-AF65-F5344CB8AC3E}">
        <p14:creationId xmlns:p14="http://schemas.microsoft.com/office/powerpoint/2010/main" val="39471820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lvl1pPr>
              <a:defRPr b="1"/>
            </a:lvl1pPr>
          </a:lstStyle>
          <a:p>
            <a:r>
              <a:rPr lang="en-US" dirty="0"/>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6454878-A5AC-4C3C-BD28-AAE8A6D179D6}" type="datetime1">
              <a:rPr lang="en-US" smtClean="0"/>
              <a:t>7/14/2022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2E0CA47-81CF-4842-A6CE-0A6037062406}" type="slidenum">
              <a:rPr lang="en-US" smtClean="0"/>
              <a:pPr/>
              <a:t>‹#›</a:t>
            </a:fld>
            <a:endParaRPr lang="en-US" dirty="0"/>
          </a:p>
        </p:txBody>
      </p:sp>
    </p:spTree>
    <p:extLst>
      <p:ext uri="{BB962C8B-B14F-4D97-AF65-F5344CB8AC3E}">
        <p14:creationId xmlns:p14="http://schemas.microsoft.com/office/powerpoint/2010/main" val="28689778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54083" y="520544"/>
            <a:ext cx="10058400" cy="818148"/>
          </a:xfrm>
        </p:spPr>
        <p:txBody>
          <a:bodyPr/>
          <a:lstStyle>
            <a:lvl1pPr algn="ctr">
              <a:lnSpc>
                <a:spcPct val="100000"/>
              </a:lnSpc>
              <a:defRPr b="1"/>
            </a:lvl1pPr>
          </a:lstStyle>
          <a:p>
            <a:r>
              <a:rPr lang="en-US" dirty="0"/>
              <a:t>Click to edit Master title style</a:t>
            </a:r>
          </a:p>
        </p:txBody>
      </p:sp>
      <p:sp>
        <p:nvSpPr>
          <p:cNvPr id="3" name="Date Placeholder 2"/>
          <p:cNvSpPr>
            <a:spLocks noGrp="1"/>
          </p:cNvSpPr>
          <p:nvPr>
            <p:ph type="dt" sz="half" idx="10"/>
          </p:nvPr>
        </p:nvSpPr>
        <p:spPr/>
        <p:txBody>
          <a:bodyPr/>
          <a:lstStyle/>
          <a:p>
            <a:fld id="{4B3BA3EF-0E48-4C0D-8F72-6C619038854F}" type="datetime1">
              <a:rPr lang="en-US" smtClean="0"/>
              <a:t>7/14/2022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2E0CA47-81CF-4842-A6CE-0A6037062406}" type="slidenum">
              <a:rPr lang="en-US" smtClean="0"/>
              <a:pPr/>
              <a:t>‹#›</a:t>
            </a:fld>
            <a:endParaRPr lang="en-US" dirty="0"/>
          </a:p>
        </p:txBody>
      </p:sp>
    </p:spTree>
    <p:extLst>
      <p:ext uri="{BB962C8B-B14F-4D97-AF65-F5344CB8AC3E}">
        <p14:creationId xmlns:p14="http://schemas.microsoft.com/office/powerpoint/2010/main" val="2051267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22BB4DCC-8204-4F0B-B9F9-F20F748E63D8}" type="datetime1">
              <a:rPr lang="en-US" smtClean="0"/>
              <a:t>7/14/2022</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82E0CA47-81CF-4842-A6CE-0A6037062406}" type="slidenum">
              <a:rPr lang="en-US" smtClean="0"/>
              <a:pPr/>
              <a:t>‹#›</a:t>
            </a:fld>
            <a:endParaRPr lang="en-US" dirty="0"/>
          </a:p>
        </p:txBody>
      </p:sp>
    </p:spTree>
    <p:extLst>
      <p:ext uri="{BB962C8B-B14F-4D97-AF65-F5344CB8AC3E}">
        <p14:creationId xmlns:p14="http://schemas.microsoft.com/office/powerpoint/2010/main" val="3301778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2CD6A6F1-CA5B-458F-82C0-7AC3F59DC300}" type="datetime1">
              <a:rPr lang="en-US" smtClean="0"/>
              <a:t>7/14/2022</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solidFill>
                <a:srgbClr val="455F51"/>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82E0CA47-81CF-4842-A6CE-0A6037062406}" type="slidenum">
              <a:rPr lang="en-US" smtClean="0">
                <a:solidFill>
                  <a:srgbClr val="455F51"/>
                </a:solidFill>
              </a:rPr>
              <a:pPr/>
              <a:t>‹#›</a:t>
            </a:fld>
            <a:endParaRPr lang="en-US" dirty="0">
              <a:solidFill>
                <a:srgbClr val="455F51"/>
              </a:solidFill>
            </a:endParaRPr>
          </a:p>
        </p:txBody>
      </p:sp>
    </p:spTree>
    <p:extLst>
      <p:ext uri="{BB962C8B-B14F-4D97-AF65-F5344CB8AC3E}">
        <p14:creationId xmlns:p14="http://schemas.microsoft.com/office/powerpoint/2010/main" val="35083792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1">
                <a:solidFill>
                  <a:srgbClr val="FFFFFF"/>
                </a:solidFill>
              </a:defRPr>
            </a:lvl1pPr>
          </a:lstStyle>
          <a:p>
            <a:r>
              <a:rPr lang="en-US" dirty="0"/>
              <a:t>Click to edit Master title style</a:t>
            </a:r>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3501B8-8F48-4AB5-86A6-4D3168F424DB}" type="datetime1">
              <a:rPr lang="en-US" smtClean="0"/>
              <a:t>7/14/2022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2E0CA47-81CF-4842-A6CE-0A6037062406}" type="slidenum">
              <a:rPr lang="en-US" smtClean="0"/>
              <a:pPr/>
              <a:t>‹#›</a:t>
            </a:fld>
            <a:endParaRPr lang="en-US" dirty="0"/>
          </a:p>
        </p:txBody>
      </p:sp>
    </p:spTree>
    <p:extLst>
      <p:ext uri="{BB962C8B-B14F-4D97-AF65-F5344CB8AC3E}">
        <p14:creationId xmlns:p14="http://schemas.microsoft.com/office/powerpoint/2010/main" val="22960484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vmlDrawing" Target="../drawings/vmlDrawing1.vml"/><Relationship Id="rId13" Type="http://schemas.openxmlformats.org/officeDocument/2006/relationships/tags" Target="../tags/tag5.xml"/><Relationship Id="rId18" Type="http://schemas.openxmlformats.org/officeDocument/2006/relationships/tags" Target="../tags/tag10.xml"/><Relationship Id="rId26" Type="http://schemas.openxmlformats.org/officeDocument/2006/relationships/tags" Target="../tags/tag18.xml"/><Relationship Id="rId39" Type="http://schemas.openxmlformats.org/officeDocument/2006/relationships/image" Target="../media/image1.emf"/><Relationship Id="rId3" Type="http://schemas.openxmlformats.org/officeDocument/2006/relationships/slideLayout" Target="../slideLayouts/slideLayout14.xml"/><Relationship Id="rId21" Type="http://schemas.openxmlformats.org/officeDocument/2006/relationships/tags" Target="../tags/tag13.xml"/><Relationship Id="rId34" Type="http://schemas.openxmlformats.org/officeDocument/2006/relationships/tags" Target="../tags/tag26.xml"/><Relationship Id="rId7" Type="http://schemas.openxmlformats.org/officeDocument/2006/relationships/theme" Target="../theme/theme2.xml"/><Relationship Id="rId12" Type="http://schemas.openxmlformats.org/officeDocument/2006/relationships/tags" Target="../tags/tag4.xml"/><Relationship Id="rId17" Type="http://schemas.openxmlformats.org/officeDocument/2006/relationships/tags" Target="../tags/tag9.xml"/><Relationship Id="rId25" Type="http://schemas.openxmlformats.org/officeDocument/2006/relationships/tags" Target="../tags/tag17.xml"/><Relationship Id="rId33" Type="http://schemas.openxmlformats.org/officeDocument/2006/relationships/tags" Target="../tags/tag25.xml"/><Relationship Id="rId38" Type="http://schemas.openxmlformats.org/officeDocument/2006/relationships/oleObject" Target="../embeddings/oleObject1.bin"/><Relationship Id="rId2" Type="http://schemas.openxmlformats.org/officeDocument/2006/relationships/slideLayout" Target="../slideLayouts/slideLayout13.xml"/><Relationship Id="rId16" Type="http://schemas.openxmlformats.org/officeDocument/2006/relationships/tags" Target="../tags/tag8.xml"/><Relationship Id="rId20" Type="http://schemas.openxmlformats.org/officeDocument/2006/relationships/tags" Target="../tags/tag12.xml"/><Relationship Id="rId29" Type="http://schemas.openxmlformats.org/officeDocument/2006/relationships/tags" Target="../tags/tag2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ags" Target="../tags/tag3.xml"/><Relationship Id="rId24" Type="http://schemas.openxmlformats.org/officeDocument/2006/relationships/tags" Target="../tags/tag16.xml"/><Relationship Id="rId32" Type="http://schemas.openxmlformats.org/officeDocument/2006/relationships/tags" Target="../tags/tag24.xml"/><Relationship Id="rId37" Type="http://schemas.openxmlformats.org/officeDocument/2006/relationships/tags" Target="../tags/tag29.xml"/><Relationship Id="rId5" Type="http://schemas.openxmlformats.org/officeDocument/2006/relationships/slideLayout" Target="../slideLayouts/slideLayout16.xml"/><Relationship Id="rId15" Type="http://schemas.openxmlformats.org/officeDocument/2006/relationships/tags" Target="../tags/tag7.xml"/><Relationship Id="rId23" Type="http://schemas.openxmlformats.org/officeDocument/2006/relationships/tags" Target="../tags/tag15.xml"/><Relationship Id="rId28" Type="http://schemas.openxmlformats.org/officeDocument/2006/relationships/tags" Target="../tags/tag20.xml"/><Relationship Id="rId36" Type="http://schemas.openxmlformats.org/officeDocument/2006/relationships/tags" Target="../tags/tag28.xml"/><Relationship Id="rId10" Type="http://schemas.openxmlformats.org/officeDocument/2006/relationships/tags" Target="../tags/tag2.xml"/><Relationship Id="rId19" Type="http://schemas.openxmlformats.org/officeDocument/2006/relationships/tags" Target="../tags/tag11.xml"/><Relationship Id="rId31" Type="http://schemas.openxmlformats.org/officeDocument/2006/relationships/tags" Target="../tags/tag23.xml"/><Relationship Id="rId4" Type="http://schemas.openxmlformats.org/officeDocument/2006/relationships/slideLayout" Target="../slideLayouts/slideLayout15.xml"/><Relationship Id="rId9" Type="http://schemas.openxmlformats.org/officeDocument/2006/relationships/tags" Target="../tags/tag1.xml"/><Relationship Id="rId14" Type="http://schemas.openxmlformats.org/officeDocument/2006/relationships/tags" Target="../tags/tag6.xml"/><Relationship Id="rId22" Type="http://schemas.openxmlformats.org/officeDocument/2006/relationships/tags" Target="../tags/tag14.xml"/><Relationship Id="rId27" Type="http://schemas.openxmlformats.org/officeDocument/2006/relationships/tags" Target="../tags/tag19.xml"/><Relationship Id="rId30" Type="http://schemas.openxmlformats.org/officeDocument/2006/relationships/tags" Target="../tags/tag22.xml"/><Relationship Id="rId35" Type="http://schemas.openxmlformats.org/officeDocument/2006/relationships/tags" Target="../tags/tag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7F5152D-6D7C-4DE3-8E13-5A1FDEF89588}" type="datetime1">
              <a:rPr lang="en-US" smtClean="0"/>
              <a:t>7/14/2022</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pPr>
              <a:buClr>
                <a:srgbClr val="000000"/>
              </a:buClr>
              <a:buFont typeface="Arial"/>
              <a:buNone/>
            </a:pPr>
            <a:fld id="{00000000-1234-1234-1234-123412341234}" type="slidenum">
              <a:rPr lang="en" kern="0" smtClean="0"/>
              <a:pPr>
                <a:buClr>
                  <a:srgbClr val="000000"/>
                </a:buClr>
                <a:buFont typeface="Arial"/>
                <a:buNone/>
              </a:pPr>
              <a:t>‹#›</a:t>
            </a:fld>
            <a:endParaRPr lang="en" kern="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091765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defTabSz="914400" rtl="0" eaLnBrk="1" latinLnBrk="0" hangingPunct="1">
        <a:lnSpc>
          <a:spcPct val="85000"/>
        </a:lnSpc>
        <a:spcBef>
          <a:spcPct val="0"/>
        </a:spcBef>
        <a:buNone/>
        <a:defRPr sz="4800" b="1"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9"/>
            </p:custDataLst>
            <p:extLst/>
          </p:nvPr>
        </p:nvGraphicFramePr>
        <p:xfrm>
          <a:off x="0" y="0"/>
          <a:ext cx="215979" cy="161974"/>
        </p:xfrm>
        <a:graphic>
          <a:graphicData uri="http://schemas.openxmlformats.org/presentationml/2006/ole">
            <mc:AlternateContent xmlns:mc="http://schemas.openxmlformats.org/markup-compatibility/2006">
              <mc:Choice xmlns:v="urn:schemas-microsoft-com:vml" Requires="v">
                <p:oleObj spid="_x0000_s1244" name="think-cell Slide" r:id="rId38" imgW="270" imgH="270" progId="TCLayout.ActiveDocument.1">
                  <p:embed/>
                </p:oleObj>
              </mc:Choice>
              <mc:Fallback>
                <p:oleObj name="think-cell Slide" r:id="rId38" imgW="270" imgH="270" progId="TCLayout.ActiveDocument.1">
                  <p:embed/>
                  <p:pic>
                    <p:nvPicPr>
                      <p:cNvPr id="2" name="Object 1" hidden="1"/>
                      <p:cNvPicPr/>
                      <p:nvPr/>
                    </p:nvPicPr>
                    <p:blipFill>
                      <a:blip r:embed="rId39"/>
                      <a:stretch>
                        <a:fillRect/>
                      </a:stretch>
                    </p:blipFill>
                    <p:spPr>
                      <a:xfrm>
                        <a:off x="0" y="0"/>
                        <a:ext cx="215979" cy="161974"/>
                      </a:xfrm>
                      <a:prstGeom prst="rect">
                        <a:avLst/>
                      </a:prstGeom>
                    </p:spPr>
                  </p:pic>
                </p:oleObj>
              </mc:Fallback>
            </mc:AlternateContent>
          </a:graphicData>
        </a:graphic>
      </p:graphicFrame>
      <p:sp>
        <p:nvSpPr>
          <p:cNvPr id="6" name="Rectangle 5" hidden="1"/>
          <p:cNvSpPr/>
          <p:nvPr>
            <p:custDataLst>
              <p:tags r:id="rId10"/>
            </p:custDataLst>
          </p:nvPr>
        </p:nvSpPr>
        <p:spPr bwMode="auto">
          <a:xfrm>
            <a:off x="0" y="0"/>
            <a:ext cx="215979" cy="161974"/>
          </a:xfrm>
          <a:prstGeom prst="rect">
            <a:avLst/>
          </a:prstGeom>
          <a:solidFill>
            <a:schemeClr val="bg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2041" b="1" i="0" baseline="0" dirty="0">
              <a:solidFill>
                <a:srgbClr val="000000"/>
              </a:solidFill>
              <a:latin typeface="Calibri" panose="020F0502020204030204" pitchFamily="34" charset="0"/>
              <a:ea typeface="+mj-ea"/>
              <a:cs typeface="Calibri" panose="020F0502020204030204" pitchFamily="34" charset="0"/>
              <a:sym typeface="Calibri" panose="020F0502020204030204" pitchFamily="34" charset="0"/>
            </a:endParaRPr>
          </a:p>
        </p:txBody>
      </p:sp>
      <p:sp>
        <p:nvSpPr>
          <p:cNvPr id="19" name="Title Placeholder 2"/>
          <p:cNvSpPr>
            <a:spLocks noGrp="1" noChangeArrowheads="1"/>
          </p:cNvSpPr>
          <p:nvPr>
            <p:ph type="title"/>
          </p:nvPr>
        </p:nvSpPr>
        <p:spPr bwMode="gray">
          <a:xfrm>
            <a:off x="161990" y="290566"/>
            <a:ext cx="11725484" cy="31402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2"/>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latinLnBrk="0"/>
            <a:r>
              <a:rPr lang="en-US" dirty="0"/>
              <a:t>Click to edit Master title style</a:t>
            </a:r>
            <a:endParaRPr lang="en-US" noProof="0" dirty="0"/>
          </a:p>
        </p:txBody>
      </p:sp>
      <p:sp>
        <p:nvSpPr>
          <p:cNvPr id="10" name="1. On-page tracker" hidden="1"/>
          <p:cNvSpPr>
            <a:spLocks noChangeArrowheads="1"/>
          </p:cNvSpPr>
          <p:nvPr/>
        </p:nvSpPr>
        <p:spPr bwMode="gray">
          <a:xfrm>
            <a:off x="208635" y="77303"/>
            <a:ext cx="500490" cy="1256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US" sz="800" cap="all" baseline="0" dirty="0">
                <a:solidFill>
                  <a:schemeClr val="bg1"/>
                </a:solidFill>
                <a:latin typeface="+mn-lt"/>
                <a:ea typeface="+mn-ea"/>
              </a:rPr>
              <a:t>Tracker</a:t>
            </a:r>
          </a:p>
        </p:txBody>
      </p:sp>
      <p:sp>
        <p:nvSpPr>
          <p:cNvPr id="11" name="3. Unit of measure" hidden="1"/>
          <p:cNvSpPr txBox="1">
            <a:spLocks noChangeArrowheads="1"/>
          </p:cNvSpPr>
          <p:nvPr/>
        </p:nvSpPr>
        <p:spPr bwMode="gray">
          <a:xfrm>
            <a:off x="161990" y="566142"/>
            <a:ext cx="11725484" cy="25122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n-US" sz="1600" baseline="0" dirty="0">
                <a:solidFill>
                  <a:schemeClr val="accent6"/>
                </a:solidFill>
                <a:latin typeface="+mn-lt"/>
                <a:ea typeface="+mn-ea"/>
              </a:rPr>
              <a:t>Unit of measure</a:t>
            </a:r>
          </a:p>
        </p:txBody>
      </p:sp>
      <p:sp>
        <p:nvSpPr>
          <p:cNvPr id="13" name="4. Footnote" hidden="1"/>
          <p:cNvSpPr txBox="1">
            <a:spLocks noChangeArrowheads="1"/>
          </p:cNvSpPr>
          <p:nvPr/>
        </p:nvSpPr>
        <p:spPr bwMode="gray">
          <a:xfrm>
            <a:off x="161986" y="6434036"/>
            <a:ext cx="9821651" cy="12634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nchor="b">
            <a:no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n-US" sz="800" baseline="0" dirty="0">
                <a:solidFill>
                  <a:schemeClr val="accent6"/>
                </a:solidFill>
                <a:latin typeface="+mn-lt"/>
                <a:ea typeface="+mn-ea"/>
              </a:rPr>
              <a:t>1 Footnote</a:t>
            </a:r>
          </a:p>
        </p:txBody>
      </p:sp>
      <p:sp>
        <p:nvSpPr>
          <p:cNvPr id="14" name="5. Source" hidden="1"/>
          <p:cNvSpPr>
            <a:spLocks noChangeArrowheads="1"/>
          </p:cNvSpPr>
          <p:nvPr/>
        </p:nvSpPr>
        <p:spPr bwMode="gray">
          <a:xfrm>
            <a:off x="161986" y="6639745"/>
            <a:ext cx="9821651" cy="12634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nchor="b">
            <a:noAutofit/>
          </a:bodyPr>
          <a:lstStyle/>
          <a:p>
            <a:pPr marL="609535" indent="-609535" defTabSz="895255">
              <a:tabLst>
                <a:tab pos="630171" algn="l"/>
              </a:tabLst>
            </a:pPr>
            <a:r>
              <a:rPr lang="en-US" sz="800" baseline="0" dirty="0">
                <a:solidFill>
                  <a:schemeClr val="accent6"/>
                </a:solidFill>
                <a:latin typeface="+mn-lt"/>
                <a:ea typeface="+mn-ea"/>
              </a:rPr>
              <a:t>SOURCE: Source</a:t>
            </a:r>
          </a:p>
        </p:txBody>
      </p:sp>
      <p:sp>
        <p:nvSpPr>
          <p:cNvPr id="3" name="Text Placeholder 2"/>
          <p:cNvSpPr>
            <a:spLocks noGrp="1"/>
          </p:cNvSpPr>
          <p:nvPr>
            <p:ph type="body" idx="1"/>
          </p:nvPr>
        </p:nvSpPr>
        <p:spPr bwMode="gray">
          <a:xfrm>
            <a:off x="2729248" y="2606569"/>
            <a:ext cx="5853024" cy="1130501"/>
          </a:xfrm>
          <a:prstGeom prst="rect">
            <a:avLst/>
          </a:prstGeom>
        </p:spPr>
        <p:txBody>
          <a:bodyPr vert="horz" lIns="0" tIns="0" rIns="0" bIns="0" rtlCol="0">
            <a:spAutoFit/>
          </a:bodyPr>
          <a:lstStyle/>
          <a:p>
            <a:pPr lvl="0" latinLnBrk="0"/>
            <a:r>
              <a:rPr lang="en-US"/>
              <a:t>Edit Master text styles</a:t>
            </a:r>
          </a:p>
          <a:p>
            <a:pPr lvl="1" latinLnBrk="0"/>
            <a:r>
              <a:rPr lang="en-US"/>
              <a:t>Second level</a:t>
            </a:r>
          </a:p>
          <a:p>
            <a:pPr lvl="2" latinLnBrk="0"/>
            <a:r>
              <a:rPr lang="en-US"/>
              <a:t>Third level</a:t>
            </a:r>
          </a:p>
          <a:p>
            <a:pPr lvl="3" latinLnBrk="0"/>
            <a:r>
              <a:rPr lang="en-US"/>
              <a:t>Fourth level</a:t>
            </a:r>
          </a:p>
          <a:p>
            <a:pPr lvl="4" latinLnBrk="0"/>
            <a:r>
              <a:rPr lang="en-US"/>
              <a:t>Fifth level</a:t>
            </a:r>
            <a:endParaRPr lang="en-US" dirty="0"/>
          </a:p>
        </p:txBody>
      </p:sp>
      <p:grpSp>
        <p:nvGrpSpPr>
          <p:cNvPr id="15" name="ACET" hidden="1"/>
          <p:cNvGrpSpPr>
            <a:grpSpLocks/>
          </p:cNvGrpSpPr>
          <p:nvPr/>
        </p:nvGrpSpPr>
        <p:grpSpPr bwMode="gray">
          <a:xfrm>
            <a:off x="2729245" y="1895613"/>
            <a:ext cx="5801188" cy="521557"/>
            <a:chOff x="915" y="708"/>
            <a:chExt cx="2686" cy="322"/>
          </a:xfrm>
        </p:grpSpPr>
        <p:cxnSp>
          <p:nvCxnSpPr>
            <p:cNvPr id="16" name="AutoShape 249"/>
            <p:cNvCxnSpPr>
              <a:cxnSpLocks noChangeShapeType="1"/>
              <a:stCxn id="18" idx="4"/>
              <a:endCxn id="18" idx="6"/>
            </p:cNvCxnSpPr>
            <p:nvPr/>
          </p:nvCxnSpPr>
          <p:spPr bwMode="gray">
            <a:xfrm>
              <a:off x="915" y="1030"/>
              <a:ext cx="2686" cy="0"/>
            </a:xfrm>
            <a:prstGeom prst="straightConnector1">
              <a:avLst/>
            </a:prstGeom>
            <a:noFill/>
            <a:ln w="9525">
              <a:solidFill>
                <a:schemeClr val="accent6"/>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18" name="AutoShape 250"/>
            <p:cNvSpPr>
              <a:spLocks noChangeArrowheads="1"/>
            </p:cNvSpPr>
            <p:nvPr/>
          </p:nvSpPr>
          <p:spPr bwMode="gray">
            <a:xfrm>
              <a:off x="915" y="708"/>
              <a:ext cx="2686" cy="322"/>
            </a:xfrm>
            <a:prstGeom prst="leftRightArrow">
              <a:avLst>
                <a:gd name="adj1" fmla="val 100000"/>
                <a:gd name="adj2" fmla="val 0"/>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r>
                <a:rPr lang="en-US" sz="1600" b="1" baseline="0" dirty="0">
                  <a:solidFill>
                    <a:srgbClr val="000000"/>
                  </a:solidFill>
                  <a:latin typeface="+mn-lt"/>
                  <a:ea typeface="+mn-ea"/>
                </a:rPr>
                <a:t>Title</a:t>
              </a:r>
            </a:p>
            <a:p>
              <a:r>
                <a:rPr lang="en-US" sz="1600" baseline="0" dirty="0">
                  <a:solidFill>
                    <a:schemeClr val="accent6"/>
                  </a:solidFill>
                  <a:latin typeface="+mn-lt"/>
                  <a:ea typeface="+mn-ea"/>
                </a:rPr>
                <a:t>Unit of measure</a:t>
              </a:r>
            </a:p>
          </p:txBody>
        </p:sp>
      </p:grpSp>
      <p:grpSp>
        <p:nvGrpSpPr>
          <p:cNvPr id="17" name="Sticker" hidden="1">
            <a:extLst>
              <a:ext uri="{FF2B5EF4-FFF2-40B4-BE49-F238E27FC236}">
                <a16:creationId xmlns:a16="http://schemas.microsoft.com/office/drawing/2014/main" id="{2C790296-416B-4243-BEFE-22AF5A6C2F40}"/>
              </a:ext>
            </a:extLst>
          </p:cNvPr>
          <p:cNvGrpSpPr/>
          <p:nvPr/>
        </p:nvGrpSpPr>
        <p:grpSpPr bwMode="gray">
          <a:xfrm>
            <a:off x="11404519" y="291557"/>
            <a:ext cx="482957" cy="153874"/>
            <a:chOff x="8385789" y="285750"/>
            <a:chExt cx="354986" cy="150811"/>
          </a:xfrm>
        </p:grpSpPr>
        <p:sp>
          <p:nvSpPr>
            <p:cNvPr id="20" name="StickerRectangle">
              <a:extLst>
                <a:ext uri="{FF2B5EF4-FFF2-40B4-BE49-F238E27FC236}">
                  <a16:creationId xmlns:a16="http://schemas.microsoft.com/office/drawing/2014/main" id="{1E5AEE43-9CA1-4C1A-8F9C-707F39AD4261}"/>
                </a:ext>
              </a:extLst>
            </p:cNvPr>
            <p:cNvSpPr>
              <a:spLocks noChangeArrowheads="1"/>
            </p:cNvSpPr>
            <p:nvPr/>
          </p:nvSpPr>
          <p:spPr bwMode="gray">
            <a:xfrm>
              <a:off x="8385789" y="285750"/>
              <a:ext cx="354986" cy="150811"/>
            </a:xfrm>
            <a:prstGeom prst="leftRightArrow">
              <a:avLst>
                <a:gd name="adj1" fmla="val 100000"/>
                <a:gd name="adj2" fmla="val 0"/>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895255">
                <a:buClr>
                  <a:srgbClr val="002960"/>
                </a:buClr>
              </a:pPr>
              <a:r>
                <a:rPr lang="en-US" sz="800" baseline="0" dirty="0">
                  <a:solidFill>
                    <a:schemeClr val="accent6"/>
                  </a:solidFill>
                  <a:latin typeface="+mn-lt"/>
                  <a:ea typeface="+mn-ea"/>
                </a:rPr>
                <a:t>STICKER</a:t>
              </a:r>
            </a:p>
          </p:txBody>
        </p:sp>
        <p:cxnSp>
          <p:nvCxnSpPr>
            <p:cNvPr id="21" name="AutoShape 31">
              <a:extLst>
                <a:ext uri="{FF2B5EF4-FFF2-40B4-BE49-F238E27FC236}">
                  <a16:creationId xmlns:a16="http://schemas.microsoft.com/office/drawing/2014/main" id="{859BCCB4-F132-4E1A-BFA1-FA85C20CEC0A}"/>
                </a:ext>
              </a:extLst>
            </p:cNvPr>
            <p:cNvCxnSpPr>
              <a:cxnSpLocks noChangeShapeType="1"/>
              <a:stCxn id="20" idx="2"/>
              <a:endCxn id="20" idx="4"/>
            </p:cNvCxnSpPr>
            <p:nvPr/>
          </p:nvCxnSpPr>
          <p:spPr bwMode="gray">
            <a:xfrm>
              <a:off x="8394205" y="285750"/>
              <a:ext cx="0" cy="148374"/>
            </a:xfrm>
            <a:prstGeom prst="straightConnector1">
              <a:avLst/>
            </a:prstGeom>
            <a:noFill/>
            <a:ln w="9525">
              <a:solidFill>
                <a:schemeClr val="accent6"/>
              </a:solidFill>
              <a:round/>
              <a:headEnd/>
              <a:tailEnd/>
            </a:ln>
            <a:extLst>
              <a:ext uri="{909E8E84-426E-40dd-AFC4-6F175D3DCCD1}">
                <a14:hiddenFill xmlns="" xmlns:a14="http://schemas.microsoft.com/office/drawing/2010/main">
                  <a:noFill/>
                </a14:hiddenFill>
              </a:ext>
            </a:extLst>
          </p:spPr>
        </p:cxnSp>
        <p:cxnSp>
          <p:nvCxnSpPr>
            <p:cNvPr id="22" name="AutoShape 32">
              <a:extLst>
                <a:ext uri="{FF2B5EF4-FFF2-40B4-BE49-F238E27FC236}">
                  <a16:creationId xmlns:a16="http://schemas.microsoft.com/office/drawing/2014/main" id="{65F249C0-F203-445A-80CB-8D05DC3432CB}"/>
                </a:ext>
              </a:extLst>
            </p:cNvPr>
            <p:cNvCxnSpPr>
              <a:cxnSpLocks noChangeShapeType="1"/>
              <a:stCxn id="20" idx="4"/>
              <a:endCxn id="20" idx="6"/>
            </p:cNvCxnSpPr>
            <p:nvPr/>
          </p:nvCxnSpPr>
          <p:spPr bwMode="gray">
            <a:xfrm>
              <a:off x="8394205" y="434124"/>
              <a:ext cx="346570" cy="0"/>
            </a:xfrm>
            <a:prstGeom prst="straightConnector1">
              <a:avLst/>
            </a:prstGeom>
            <a:noFill/>
            <a:ln w="25400">
              <a:solidFill>
                <a:schemeClr val="accent6"/>
              </a:solidFill>
              <a:round/>
              <a:headEnd/>
              <a:tailEnd/>
            </a:ln>
            <a:extLst>
              <a:ext uri="{909E8E84-426E-40dd-AFC4-6F175D3DCCD1}">
                <a14:hiddenFill xmlns="" xmlns:a14="http://schemas.microsoft.com/office/drawing/2010/main">
                  <a:noFill/>
                </a14:hiddenFill>
              </a:ext>
            </a:extLst>
          </p:spPr>
        </p:cxnSp>
      </p:grpSp>
      <p:grpSp>
        <p:nvGrpSpPr>
          <p:cNvPr id="23" name="LegendLines" hidden="1">
            <a:extLst>
              <a:ext uri="{FF2B5EF4-FFF2-40B4-BE49-F238E27FC236}">
                <a16:creationId xmlns:a16="http://schemas.microsoft.com/office/drawing/2014/main" id="{C09CF1AE-18B5-4A05-968F-8E22AD4154C8}"/>
              </a:ext>
            </a:extLst>
          </p:cNvPr>
          <p:cNvGrpSpPr/>
          <p:nvPr/>
        </p:nvGrpSpPr>
        <p:grpSpPr>
          <a:xfrm>
            <a:off x="10263058" y="277887"/>
            <a:ext cx="1373003" cy="777012"/>
            <a:chOff x="7607284" y="279400"/>
            <a:chExt cx="1009193" cy="761545"/>
          </a:xfrm>
        </p:grpSpPr>
        <p:sp>
          <p:nvSpPr>
            <p:cNvPr id="25" name="LineLegend1">
              <a:extLst>
                <a:ext uri="{FF2B5EF4-FFF2-40B4-BE49-F238E27FC236}">
                  <a16:creationId xmlns:a16="http://schemas.microsoft.com/office/drawing/2014/main" id="{6E4E729C-CF27-469E-BC29-42E6DDE52CD5}"/>
                </a:ext>
              </a:extLst>
            </p:cNvPr>
            <p:cNvSpPr>
              <a:spLocks noChangeShapeType="1"/>
            </p:cNvSpPr>
            <p:nvPr/>
          </p:nvSpPr>
          <p:spPr bwMode="gray">
            <a:xfrm>
              <a:off x="7607284" y="387122"/>
              <a:ext cx="457200" cy="0"/>
            </a:xfrm>
            <a:prstGeom prst="line">
              <a:avLst/>
            </a:prstGeom>
            <a:noFill/>
            <a:ln w="28575">
              <a:solidFill>
                <a:schemeClr val="accent3"/>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sz="1631" baseline="0" dirty="0">
                <a:latin typeface="+mn-lt"/>
                <a:ea typeface="+mn-ea"/>
              </a:endParaRPr>
            </a:p>
          </p:txBody>
        </p:sp>
        <p:sp>
          <p:nvSpPr>
            <p:cNvPr id="26" name="LineLegend2">
              <a:extLst>
                <a:ext uri="{FF2B5EF4-FFF2-40B4-BE49-F238E27FC236}">
                  <a16:creationId xmlns:a16="http://schemas.microsoft.com/office/drawing/2014/main" id="{605547A6-1672-4A2F-A185-7CED9DC77A64}"/>
                </a:ext>
              </a:extLst>
            </p:cNvPr>
            <p:cNvSpPr>
              <a:spLocks noChangeShapeType="1"/>
            </p:cNvSpPr>
            <p:nvPr/>
          </p:nvSpPr>
          <p:spPr bwMode="gray">
            <a:xfrm>
              <a:off x="7607284" y="653822"/>
              <a:ext cx="457200" cy="0"/>
            </a:xfrm>
            <a:prstGeom prst="line">
              <a:avLst/>
            </a:prstGeom>
            <a:noFill/>
            <a:ln w="28575">
              <a:solidFill>
                <a:schemeClr val="accent3"/>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sz="1631" baseline="0" dirty="0">
                <a:latin typeface="+mn-lt"/>
                <a:ea typeface="+mn-ea"/>
              </a:endParaRPr>
            </a:p>
          </p:txBody>
        </p:sp>
        <p:sp>
          <p:nvSpPr>
            <p:cNvPr id="27" name="LineLegend3">
              <a:extLst>
                <a:ext uri="{FF2B5EF4-FFF2-40B4-BE49-F238E27FC236}">
                  <a16:creationId xmlns:a16="http://schemas.microsoft.com/office/drawing/2014/main" id="{CB74C4EA-2B84-4C6B-BDFD-3B91B1F4A423}"/>
                </a:ext>
              </a:extLst>
            </p:cNvPr>
            <p:cNvSpPr>
              <a:spLocks noChangeShapeType="1"/>
            </p:cNvSpPr>
            <p:nvPr/>
          </p:nvSpPr>
          <p:spPr bwMode="gray">
            <a:xfrm>
              <a:off x="7607284" y="933223"/>
              <a:ext cx="457200" cy="0"/>
            </a:xfrm>
            <a:prstGeom prst="line">
              <a:avLst/>
            </a:prstGeom>
            <a:noFill/>
            <a:ln w="28575">
              <a:solidFill>
                <a:schemeClr val="accent3"/>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sz="1631" baseline="0" dirty="0">
                <a:latin typeface="+mn-lt"/>
                <a:ea typeface="+mn-ea"/>
              </a:endParaRPr>
            </a:p>
          </p:txBody>
        </p:sp>
        <p:sp>
          <p:nvSpPr>
            <p:cNvPr id="28" name="Legend1">
              <a:extLst>
                <a:ext uri="{FF2B5EF4-FFF2-40B4-BE49-F238E27FC236}">
                  <a16:creationId xmlns:a16="http://schemas.microsoft.com/office/drawing/2014/main" id="{4830EF76-F64C-47AA-8C70-B48DB7810355}"/>
                </a:ext>
              </a:extLst>
            </p:cNvPr>
            <p:cNvSpPr>
              <a:spLocks noChangeArrowheads="1"/>
            </p:cNvSpPr>
            <p:nvPr>
              <p:custDataLst>
                <p:tags r:id="rId35"/>
              </p:custDataLst>
            </p:nvPr>
          </p:nvSpPr>
          <p:spPr bwMode="gray">
            <a:xfrm>
              <a:off x="8169259" y="279400"/>
              <a:ext cx="447218"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dirty="0">
                  <a:latin typeface="+mn-lt"/>
                  <a:ea typeface="+mn-ea"/>
                </a:rPr>
                <a:t>Legend</a:t>
              </a:r>
            </a:p>
          </p:txBody>
        </p:sp>
        <p:sp>
          <p:nvSpPr>
            <p:cNvPr id="29" name="Legend2">
              <a:extLst>
                <a:ext uri="{FF2B5EF4-FFF2-40B4-BE49-F238E27FC236}">
                  <a16:creationId xmlns:a16="http://schemas.microsoft.com/office/drawing/2014/main" id="{1CC412BD-A418-4880-A312-67FEF6330524}"/>
                </a:ext>
              </a:extLst>
            </p:cNvPr>
            <p:cNvSpPr>
              <a:spLocks noChangeArrowheads="1"/>
            </p:cNvSpPr>
            <p:nvPr>
              <p:custDataLst>
                <p:tags r:id="rId36"/>
              </p:custDataLst>
            </p:nvPr>
          </p:nvSpPr>
          <p:spPr bwMode="gray">
            <a:xfrm>
              <a:off x="8169259" y="546100"/>
              <a:ext cx="447218"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dirty="0">
                  <a:latin typeface="+mn-lt"/>
                  <a:ea typeface="+mn-ea"/>
                </a:rPr>
                <a:t>Legend</a:t>
              </a:r>
            </a:p>
          </p:txBody>
        </p:sp>
        <p:sp>
          <p:nvSpPr>
            <p:cNvPr id="30" name="Legend3">
              <a:extLst>
                <a:ext uri="{FF2B5EF4-FFF2-40B4-BE49-F238E27FC236}">
                  <a16:creationId xmlns:a16="http://schemas.microsoft.com/office/drawing/2014/main" id="{2C424360-7EE9-43F1-B3CE-C9E680649FA6}"/>
                </a:ext>
              </a:extLst>
            </p:cNvPr>
            <p:cNvSpPr>
              <a:spLocks noChangeArrowheads="1"/>
            </p:cNvSpPr>
            <p:nvPr>
              <p:custDataLst>
                <p:tags r:id="rId37"/>
              </p:custDataLst>
            </p:nvPr>
          </p:nvSpPr>
          <p:spPr bwMode="gray">
            <a:xfrm>
              <a:off x="8169259" y="825501"/>
              <a:ext cx="447218"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dirty="0">
                  <a:latin typeface="+mn-lt"/>
                  <a:ea typeface="+mn-ea"/>
                </a:rPr>
                <a:t>Legend</a:t>
              </a:r>
            </a:p>
          </p:txBody>
        </p:sp>
      </p:grpSp>
      <p:grpSp>
        <p:nvGrpSpPr>
          <p:cNvPr id="31" name="LegendBoxes" hidden="1">
            <a:extLst>
              <a:ext uri="{FF2B5EF4-FFF2-40B4-BE49-F238E27FC236}">
                <a16:creationId xmlns:a16="http://schemas.microsoft.com/office/drawing/2014/main" id="{3152D7CE-B5AF-48C9-8163-3B00CA962908}"/>
              </a:ext>
            </a:extLst>
          </p:cNvPr>
          <p:cNvGrpSpPr/>
          <p:nvPr/>
        </p:nvGrpSpPr>
        <p:grpSpPr>
          <a:xfrm>
            <a:off x="10682062" y="277992"/>
            <a:ext cx="954005" cy="1049129"/>
            <a:chOff x="5894005" y="919828"/>
            <a:chExt cx="701218" cy="1028245"/>
          </a:xfrm>
        </p:grpSpPr>
        <p:sp>
          <p:nvSpPr>
            <p:cNvPr id="32" name="RectangleLegend1">
              <a:extLst>
                <a:ext uri="{FF2B5EF4-FFF2-40B4-BE49-F238E27FC236}">
                  <a16:creationId xmlns:a16="http://schemas.microsoft.com/office/drawing/2014/main" id="{D6B30678-9151-43BF-9B4C-4DB0625A93C9}"/>
                </a:ext>
              </a:extLst>
            </p:cNvPr>
            <p:cNvSpPr>
              <a:spLocks noChangeArrowheads="1"/>
            </p:cNvSpPr>
            <p:nvPr/>
          </p:nvSpPr>
          <p:spPr bwMode="gray">
            <a:xfrm>
              <a:off x="5894005" y="947381"/>
              <a:ext cx="165100" cy="160338"/>
            </a:xfrm>
            <a:prstGeom prst="rect">
              <a:avLst/>
            </a:prstGeom>
            <a:solidFill>
              <a:schemeClr val="accent1"/>
            </a:solidFill>
            <a:ln w="9525">
              <a:solidFill>
                <a:schemeClr val="accent6"/>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dirty="0">
                <a:latin typeface="+mn-lt"/>
                <a:ea typeface="+mn-ea"/>
              </a:endParaRPr>
            </a:p>
          </p:txBody>
        </p:sp>
        <p:sp>
          <p:nvSpPr>
            <p:cNvPr id="33" name="RectangleLegend2">
              <a:extLst>
                <a:ext uri="{FF2B5EF4-FFF2-40B4-BE49-F238E27FC236}">
                  <a16:creationId xmlns:a16="http://schemas.microsoft.com/office/drawing/2014/main" id="{7DEFBDC2-6FBE-46D6-BB92-FF7131E772FF}"/>
                </a:ext>
              </a:extLst>
            </p:cNvPr>
            <p:cNvSpPr>
              <a:spLocks noChangeArrowheads="1"/>
            </p:cNvSpPr>
            <p:nvPr/>
          </p:nvSpPr>
          <p:spPr bwMode="gray">
            <a:xfrm>
              <a:off x="5894005" y="1217256"/>
              <a:ext cx="165100" cy="160338"/>
            </a:xfrm>
            <a:prstGeom prst="rect">
              <a:avLst/>
            </a:prstGeom>
            <a:solidFill>
              <a:schemeClr val="accent2"/>
            </a:solidFill>
            <a:ln w="9525">
              <a:solidFill>
                <a:schemeClr val="accent6"/>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dirty="0">
                <a:latin typeface="+mn-lt"/>
                <a:ea typeface="+mn-ea"/>
              </a:endParaRPr>
            </a:p>
          </p:txBody>
        </p:sp>
        <p:sp>
          <p:nvSpPr>
            <p:cNvPr id="34" name="RectangleLegend3">
              <a:extLst>
                <a:ext uri="{FF2B5EF4-FFF2-40B4-BE49-F238E27FC236}">
                  <a16:creationId xmlns:a16="http://schemas.microsoft.com/office/drawing/2014/main" id="{99CEF0ED-629B-4B1B-AA22-FF7E7102512F}"/>
                </a:ext>
              </a:extLst>
            </p:cNvPr>
            <p:cNvSpPr>
              <a:spLocks noChangeArrowheads="1"/>
            </p:cNvSpPr>
            <p:nvPr/>
          </p:nvSpPr>
          <p:spPr bwMode="gray">
            <a:xfrm>
              <a:off x="5894005" y="1488719"/>
              <a:ext cx="165100" cy="160338"/>
            </a:xfrm>
            <a:prstGeom prst="rect">
              <a:avLst/>
            </a:prstGeom>
            <a:solidFill>
              <a:schemeClr val="accent3"/>
            </a:solidFill>
            <a:ln w="9525">
              <a:solidFill>
                <a:schemeClr val="accent6"/>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dirty="0">
                <a:latin typeface="+mn-lt"/>
                <a:ea typeface="+mn-ea"/>
              </a:endParaRPr>
            </a:p>
          </p:txBody>
        </p:sp>
        <p:sp>
          <p:nvSpPr>
            <p:cNvPr id="35" name="RectangleLegend4">
              <a:extLst>
                <a:ext uri="{FF2B5EF4-FFF2-40B4-BE49-F238E27FC236}">
                  <a16:creationId xmlns:a16="http://schemas.microsoft.com/office/drawing/2014/main" id="{9FC9AE04-ECC5-49AA-83D9-A50F8C3B85D9}"/>
                </a:ext>
              </a:extLst>
            </p:cNvPr>
            <p:cNvSpPr>
              <a:spLocks noChangeArrowheads="1"/>
            </p:cNvSpPr>
            <p:nvPr/>
          </p:nvSpPr>
          <p:spPr bwMode="gray">
            <a:xfrm>
              <a:off x="5894005" y="1760182"/>
              <a:ext cx="165100" cy="160338"/>
            </a:xfrm>
            <a:prstGeom prst="rect">
              <a:avLst/>
            </a:prstGeom>
            <a:solidFill>
              <a:schemeClr val="accent4"/>
            </a:solidFill>
            <a:ln w="9525">
              <a:solidFill>
                <a:schemeClr val="accent6"/>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dirty="0">
                <a:latin typeface="+mn-lt"/>
                <a:ea typeface="+mn-ea"/>
              </a:endParaRPr>
            </a:p>
          </p:txBody>
        </p:sp>
        <p:sp>
          <p:nvSpPr>
            <p:cNvPr id="36" name="Legend1">
              <a:extLst>
                <a:ext uri="{FF2B5EF4-FFF2-40B4-BE49-F238E27FC236}">
                  <a16:creationId xmlns:a16="http://schemas.microsoft.com/office/drawing/2014/main" id="{20DB3DB5-FE61-4830-A95E-895FE612923E}"/>
                </a:ext>
              </a:extLst>
            </p:cNvPr>
            <p:cNvSpPr>
              <a:spLocks noChangeArrowheads="1"/>
            </p:cNvSpPr>
            <p:nvPr>
              <p:custDataLst>
                <p:tags r:id="rId31"/>
              </p:custDataLst>
            </p:nvPr>
          </p:nvSpPr>
          <p:spPr bwMode="gray">
            <a:xfrm>
              <a:off x="6148005" y="919828"/>
              <a:ext cx="447218"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dirty="0">
                  <a:latin typeface="+mn-lt"/>
                  <a:ea typeface="+mn-ea"/>
                </a:rPr>
                <a:t>Legend</a:t>
              </a:r>
            </a:p>
          </p:txBody>
        </p:sp>
        <p:sp>
          <p:nvSpPr>
            <p:cNvPr id="37" name="Legend2">
              <a:extLst>
                <a:ext uri="{FF2B5EF4-FFF2-40B4-BE49-F238E27FC236}">
                  <a16:creationId xmlns:a16="http://schemas.microsoft.com/office/drawing/2014/main" id="{6BA38D5C-4662-40A1-80D4-59218788CCA4}"/>
                </a:ext>
              </a:extLst>
            </p:cNvPr>
            <p:cNvSpPr>
              <a:spLocks noChangeArrowheads="1"/>
            </p:cNvSpPr>
            <p:nvPr>
              <p:custDataLst>
                <p:tags r:id="rId32"/>
              </p:custDataLst>
            </p:nvPr>
          </p:nvSpPr>
          <p:spPr bwMode="gray">
            <a:xfrm>
              <a:off x="6148005" y="1189703"/>
              <a:ext cx="447218"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dirty="0">
                  <a:latin typeface="+mn-lt"/>
                  <a:ea typeface="+mn-ea"/>
                </a:rPr>
                <a:t>Legend</a:t>
              </a:r>
            </a:p>
          </p:txBody>
        </p:sp>
        <p:sp>
          <p:nvSpPr>
            <p:cNvPr id="38" name="Legend3">
              <a:extLst>
                <a:ext uri="{FF2B5EF4-FFF2-40B4-BE49-F238E27FC236}">
                  <a16:creationId xmlns:a16="http://schemas.microsoft.com/office/drawing/2014/main" id="{F6E468B5-FD40-42DE-8D1C-9DF0E4E2D785}"/>
                </a:ext>
              </a:extLst>
            </p:cNvPr>
            <p:cNvSpPr>
              <a:spLocks noChangeArrowheads="1"/>
            </p:cNvSpPr>
            <p:nvPr>
              <p:custDataLst>
                <p:tags r:id="rId33"/>
              </p:custDataLst>
            </p:nvPr>
          </p:nvSpPr>
          <p:spPr bwMode="gray">
            <a:xfrm>
              <a:off x="6148005" y="1461166"/>
              <a:ext cx="447218"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dirty="0">
                  <a:latin typeface="+mn-lt"/>
                  <a:ea typeface="+mn-ea"/>
                </a:rPr>
                <a:t>Legend</a:t>
              </a:r>
            </a:p>
          </p:txBody>
        </p:sp>
        <p:sp>
          <p:nvSpPr>
            <p:cNvPr id="39" name="Legend4">
              <a:extLst>
                <a:ext uri="{FF2B5EF4-FFF2-40B4-BE49-F238E27FC236}">
                  <a16:creationId xmlns:a16="http://schemas.microsoft.com/office/drawing/2014/main" id="{30C1A9EE-7EA3-431C-B21C-77604769D975}"/>
                </a:ext>
              </a:extLst>
            </p:cNvPr>
            <p:cNvSpPr>
              <a:spLocks noChangeArrowheads="1"/>
            </p:cNvSpPr>
            <p:nvPr>
              <p:custDataLst>
                <p:tags r:id="rId34"/>
              </p:custDataLst>
            </p:nvPr>
          </p:nvSpPr>
          <p:spPr bwMode="gray">
            <a:xfrm>
              <a:off x="6148005" y="1732629"/>
              <a:ext cx="447218"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dirty="0">
                  <a:latin typeface="+mn-lt"/>
                  <a:ea typeface="+mn-ea"/>
                </a:rPr>
                <a:t>Legend</a:t>
              </a:r>
            </a:p>
          </p:txBody>
        </p:sp>
      </p:grpSp>
      <p:grpSp>
        <p:nvGrpSpPr>
          <p:cNvPr id="40" name="LegendMoons" hidden="1">
            <a:extLst>
              <a:ext uri="{FF2B5EF4-FFF2-40B4-BE49-F238E27FC236}">
                <a16:creationId xmlns:a16="http://schemas.microsoft.com/office/drawing/2014/main" id="{7A8C3989-5146-471B-A276-90994769CB0C}"/>
              </a:ext>
            </a:extLst>
          </p:cNvPr>
          <p:cNvGrpSpPr/>
          <p:nvPr/>
        </p:nvGrpSpPr>
        <p:grpSpPr>
          <a:xfrm>
            <a:off x="10591346" y="277477"/>
            <a:ext cx="1044716" cy="1343754"/>
            <a:chOff x="5894005" y="2695123"/>
            <a:chExt cx="767893" cy="1317003"/>
          </a:xfrm>
        </p:grpSpPr>
        <p:grpSp>
          <p:nvGrpSpPr>
            <p:cNvPr id="41" name="MoonLegend1">
              <a:extLst>
                <a:ext uri="{FF2B5EF4-FFF2-40B4-BE49-F238E27FC236}">
                  <a16:creationId xmlns:a16="http://schemas.microsoft.com/office/drawing/2014/main" id="{DC55A7B2-C455-418F-BB9F-EE04A7C3CF1C}"/>
                </a:ext>
              </a:extLst>
            </p:cNvPr>
            <p:cNvGrpSpPr>
              <a:grpSpLocks noChangeAspect="1"/>
            </p:cNvGrpSpPr>
            <p:nvPr>
              <p:custDataLst>
                <p:tags r:id="rId11"/>
              </p:custDataLst>
            </p:nvPr>
          </p:nvGrpSpPr>
          <p:grpSpPr bwMode="gray">
            <a:xfrm>
              <a:off x="5894005" y="2695123"/>
              <a:ext cx="209550" cy="218282"/>
              <a:chOff x="4533" y="183"/>
              <a:chExt cx="144" cy="150"/>
            </a:xfrm>
          </p:grpSpPr>
          <p:sp>
            <p:nvSpPr>
              <p:cNvPr id="59" name="Oval 58">
                <a:extLst>
                  <a:ext uri="{FF2B5EF4-FFF2-40B4-BE49-F238E27FC236}">
                    <a16:creationId xmlns:a16="http://schemas.microsoft.com/office/drawing/2014/main" id="{B4C5AE24-2FE5-49E5-AB02-3B1349FBA028}"/>
                  </a:ext>
                </a:extLst>
              </p:cNvPr>
              <p:cNvSpPr>
                <a:spLocks noChangeAspect="1" noChangeArrowheads="1"/>
              </p:cNvSpPr>
              <p:nvPr>
                <p:custDataLst>
                  <p:tags r:id="rId29"/>
                </p:custDataLst>
              </p:nvPr>
            </p:nvSpPr>
            <p:spPr bwMode="gray">
              <a:xfrm>
                <a:off x="4533" y="189"/>
                <a:ext cx="144" cy="144"/>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dirty="0">
                  <a:latin typeface="+mn-lt"/>
                  <a:ea typeface="+mn-ea"/>
                </a:endParaRPr>
              </a:p>
            </p:txBody>
          </p:sp>
          <p:sp>
            <p:nvSpPr>
              <p:cNvPr id="60" name="Arc 59">
                <a:extLst>
                  <a:ext uri="{FF2B5EF4-FFF2-40B4-BE49-F238E27FC236}">
                    <a16:creationId xmlns:a16="http://schemas.microsoft.com/office/drawing/2014/main" id="{C78E24F2-3D4E-4A63-910E-68BA8A37726B}"/>
                  </a:ext>
                </a:extLst>
              </p:cNvPr>
              <p:cNvSpPr>
                <a:spLocks noChangeAspect="1"/>
              </p:cNvSpPr>
              <p:nvPr>
                <p:custDataLst>
                  <p:tags r:id="rId30"/>
                </p:custDataLst>
              </p:nvPr>
            </p:nvSpPr>
            <p:spPr bwMode="gray">
              <a:xfrm>
                <a:off x="4533" y="183"/>
                <a:ext cx="144" cy="144"/>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dirty="0">
                  <a:latin typeface="+mn-lt"/>
                  <a:ea typeface="+mn-ea"/>
                </a:endParaRPr>
              </a:p>
            </p:txBody>
          </p:sp>
        </p:grpSp>
        <p:grpSp>
          <p:nvGrpSpPr>
            <p:cNvPr id="42" name="MoonLegend2">
              <a:extLst>
                <a:ext uri="{FF2B5EF4-FFF2-40B4-BE49-F238E27FC236}">
                  <a16:creationId xmlns:a16="http://schemas.microsoft.com/office/drawing/2014/main" id="{4F057237-2383-47D5-920A-40B2E61A0585}"/>
                </a:ext>
              </a:extLst>
            </p:cNvPr>
            <p:cNvGrpSpPr>
              <a:grpSpLocks noChangeAspect="1"/>
            </p:cNvGrpSpPr>
            <p:nvPr>
              <p:custDataLst>
                <p:tags r:id="rId12"/>
              </p:custDataLst>
            </p:nvPr>
          </p:nvGrpSpPr>
          <p:grpSpPr bwMode="gray">
            <a:xfrm>
              <a:off x="5894005" y="2977103"/>
              <a:ext cx="209550" cy="209551"/>
              <a:chOff x="1694" y="2051"/>
              <a:chExt cx="160" cy="160"/>
            </a:xfrm>
          </p:grpSpPr>
          <p:sp>
            <p:nvSpPr>
              <p:cNvPr id="57" name="Oval 41">
                <a:extLst>
                  <a:ext uri="{FF2B5EF4-FFF2-40B4-BE49-F238E27FC236}">
                    <a16:creationId xmlns:a16="http://schemas.microsoft.com/office/drawing/2014/main" id="{99F17035-2F9A-40DE-BCE8-6B198BF68989}"/>
                  </a:ext>
                </a:extLst>
              </p:cNvPr>
              <p:cNvSpPr>
                <a:spLocks noChangeAspect="1" noChangeArrowheads="1"/>
              </p:cNvSpPr>
              <p:nvPr>
                <p:custDataLst>
                  <p:tags r:id="rId27"/>
                </p:custDataLst>
              </p:nvPr>
            </p:nvSpPr>
            <p:spPr bwMode="gray">
              <a:xfrm>
                <a:off x="1694" y="2051"/>
                <a:ext cx="160" cy="160"/>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dirty="0">
                  <a:latin typeface="+mn-lt"/>
                  <a:ea typeface="+mn-ea"/>
                </a:endParaRPr>
              </a:p>
            </p:txBody>
          </p:sp>
          <p:sp>
            <p:nvSpPr>
              <p:cNvPr id="58" name="Arc 42">
                <a:extLst>
                  <a:ext uri="{FF2B5EF4-FFF2-40B4-BE49-F238E27FC236}">
                    <a16:creationId xmlns:a16="http://schemas.microsoft.com/office/drawing/2014/main" id="{3DA859E5-5A95-42F9-9AA2-9BEC934DE355}"/>
                  </a:ext>
                </a:extLst>
              </p:cNvPr>
              <p:cNvSpPr>
                <a:spLocks noChangeAspect="1"/>
              </p:cNvSpPr>
              <p:nvPr>
                <p:custDataLst>
                  <p:tags r:id="rId28"/>
                </p:custDataLst>
              </p:nvPr>
            </p:nvSpPr>
            <p:spPr bwMode="gray">
              <a:xfrm>
                <a:off x="1694" y="2051"/>
                <a:ext cx="160" cy="160"/>
              </a:xfrm>
              <a:prstGeom prst="arc">
                <a:avLst/>
              </a:prstGeom>
              <a:solidFill>
                <a:schemeClr val="accent4"/>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dirty="0">
                  <a:latin typeface="+mn-lt"/>
                  <a:ea typeface="+mn-ea"/>
                </a:endParaRPr>
              </a:p>
            </p:txBody>
          </p:sp>
        </p:grpSp>
        <p:grpSp>
          <p:nvGrpSpPr>
            <p:cNvPr id="43" name="MoonLegend4">
              <a:extLst>
                <a:ext uri="{FF2B5EF4-FFF2-40B4-BE49-F238E27FC236}">
                  <a16:creationId xmlns:a16="http://schemas.microsoft.com/office/drawing/2014/main" id="{8E59139F-647D-4BF1-8AC9-9403D5279252}"/>
                </a:ext>
              </a:extLst>
            </p:cNvPr>
            <p:cNvGrpSpPr>
              <a:grpSpLocks noChangeAspect="1"/>
            </p:cNvGrpSpPr>
            <p:nvPr>
              <p:custDataLst>
                <p:tags r:id="rId13"/>
              </p:custDataLst>
            </p:nvPr>
          </p:nvGrpSpPr>
          <p:grpSpPr bwMode="gray">
            <a:xfrm>
              <a:off x="5894005" y="3524395"/>
              <a:ext cx="209550" cy="209551"/>
              <a:chOff x="4495" y="1204"/>
              <a:chExt cx="160" cy="160"/>
            </a:xfrm>
          </p:grpSpPr>
          <p:sp>
            <p:nvSpPr>
              <p:cNvPr id="55" name="Oval 47">
                <a:extLst>
                  <a:ext uri="{FF2B5EF4-FFF2-40B4-BE49-F238E27FC236}">
                    <a16:creationId xmlns:a16="http://schemas.microsoft.com/office/drawing/2014/main" id="{0AF410E8-47A6-4D5E-893D-F5B90C7DD5D4}"/>
                  </a:ext>
                </a:extLst>
              </p:cNvPr>
              <p:cNvSpPr>
                <a:spLocks noChangeAspect="1" noChangeArrowheads="1"/>
              </p:cNvSpPr>
              <p:nvPr>
                <p:custDataLst>
                  <p:tags r:id="rId25"/>
                </p:custDataLst>
              </p:nvPr>
            </p:nvSpPr>
            <p:spPr bwMode="gray">
              <a:xfrm>
                <a:off x="4495" y="1204"/>
                <a:ext cx="160" cy="160"/>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dirty="0">
                  <a:latin typeface="+mn-lt"/>
                  <a:ea typeface="+mn-ea"/>
                </a:endParaRPr>
              </a:p>
            </p:txBody>
          </p:sp>
          <p:sp>
            <p:nvSpPr>
              <p:cNvPr id="56" name="Arc 48">
                <a:extLst>
                  <a:ext uri="{FF2B5EF4-FFF2-40B4-BE49-F238E27FC236}">
                    <a16:creationId xmlns:a16="http://schemas.microsoft.com/office/drawing/2014/main" id="{D1CD27D6-1E7B-4B79-828D-9E47FB2873C4}"/>
                  </a:ext>
                </a:extLst>
              </p:cNvPr>
              <p:cNvSpPr>
                <a:spLocks noChangeAspect="1"/>
              </p:cNvSpPr>
              <p:nvPr>
                <p:custDataLst>
                  <p:tags r:id="rId26"/>
                </p:custDataLst>
              </p:nvPr>
            </p:nvSpPr>
            <p:spPr bwMode="gray">
              <a:xfrm>
                <a:off x="4495" y="1204"/>
                <a:ext cx="160" cy="160"/>
              </a:xfrm>
              <a:prstGeom prst="arc">
                <a:avLst>
                  <a:gd name="adj1" fmla="val 16200000"/>
                  <a:gd name="adj2" fmla="val 10800000"/>
                </a:avLst>
              </a:prstGeom>
              <a:solidFill>
                <a:schemeClr val="accent4"/>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dirty="0">
                  <a:latin typeface="+mn-lt"/>
                  <a:ea typeface="+mn-ea"/>
                </a:endParaRPr>
              </a:p>
            </p:txBody>
          </p:sp>
        </p:grpSp>
        <p:grpSp>
          <p:nvGrpSpPr>
            <p:cNvPr id="44" name="MoonLegend5">
              <a:extLst>
                <a:ext uri="{FF2B5EF4-FFF2-40B4-BE49-F238E27FC236}">
                  <a16:creationId xmlns:a16="http://schemas.microsoft.com/office/drawing/2014/main" id="{32CE8755-B82F-4765-B7D4-05F5E2BAF1D3}"/>
                </a:ext>
              </a:extLst>
            </p:cNvPr>
            <p:cNvGrpSpPr>
              <a:grpSpLocks noChangeAspect="1"/>
            </p:cNvGrpSpPr>
            <p:nvPr>
              <p:custDataLst>
                <p:tags r:id="rId14"/>
              </p:custDataLst>
            </p:nvPr>
          </p:nvGrpSpPr>
          <p:grpSpPr bwMode="gray">
            <a:xfrm>
              <a:off x="5894005" y="3799629"/>
              <a:ext cx="209550" cy="209551"/>
              <a:chOff x="4495" y="1447"/>
              <a:chExt cx="160" cy="160"/>
            </a:xfrm>
          </p:grpSpPr>
          <p:sp>
            <p:nvSpPr>
              <p:cNvPr id="53" name="Oval 50">
                <a:extLst>
                  <a:ext uri="{FF2B5EF4-FFF2-40B4-BE49-F238E27FC236}">
                    <a16:creationId xmlns:a16="http://schemas.microsoft.com/office/drawing/2014/main" id="{64E30B6B-3348-4938-9CFE-31C6F826919F}"/>
                  </a:ext>
                </a:extLst>
              </p:cNvPr>
              <p:cNvSpPr>
                <a:spLocks noChangeAspect="1" noChangeArrowheads="1"/>
              </p:cNvSpPr>
              <p:nvPr>
                <p:custDataLst>
                  <p:tags r:id="rId23"/>
                </p:custDataLst>
              </p:nvPr>
            </p:nvSpPr>
            <p:spPr bwMode="gray">
              <a:xfrm>
                <a:off x="4495" y="1447"/>
                <a:ext cx="160" cy="160"/>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dirty="0">
                  <a:latin typeface="+mn-lt"/>
                  <a:ea typeface="+mn-ea"/>
                </a:endParaRPr>
              </a:p>
            </p:txBody>
          </p:sp>
          <p:sp>
            <p:nvSpPr>
              <p:cNvPr id="54" name="Oval 51">
                <a:extLst>
                  <a:ext uri="{FF2B5EF4-FFF2-40B4-BE49-F238E27FC236}">
                    <a16:creationId xmlns:a16="http://schemas.microsoft.com/office/drawing/2014/main" id="{1D5CBCB1-AA55-4416-8252-8CAFE4EAD045}"/>
                  </a:ext>
                </a:extLst>
              </p:cNvPr>
              <p:cNvSpPr>
                <a:spLocks noChangeAspect="1" noChangeArrowheads="1"/>
              </p:cNvSpPr>
              <p:nvPr>
                <p:custDataLst>
                  <p:tags r:id="rId24"/>
                </p:custDataLst>
              </p:nvPr>
            </p:nvSpPr>
            <p:spPr bwMode="gray">
              <a:xfrm>
                <a:off x="4495" y="1447"/>
                <a:ext cx="160" cy="160"/>
              </a:xfrm>
              <a:prstGeom prst="arc">
                <a:avLst>
                  <a:gd name="adj1" fmla="val 16200000"/>
                  <a:gd name="adj2" fmla="val 16200000"/>
                </a:avLst>
              </a:prstGeom>
              <a:solidFill>
                <a:schemeClr val="accent4"/>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dirty="0">
                  <a:latin typeface="+mn-lt"/>
                  <a:ea typeface="+mn-ea"/>
                </a:endParaRPr>
              </a:p>
            </p:txBody>
          </p:sp>
        </p:grpSp>
        <p:grpSp>
          <p:nvGrpSpPr>
            <p:cNvPr id="45" name="MoonLegend3">
              <a:extLst>
                <a:ext uri="{FF2B5EF4-FFF2-40B4-BE49-F238E27FC236}">
                  <a16:creationId xmlns:a16="http://schemas.microsoft.com/office/drawing/2014/main" id="{D35DAD38-AC87-4B86-BC5D-06B5CDD7FD7E}"/>
                </a:ext>
              </a:extLst>
            </p:cNvPr>
            <p:cNvGrpSpPr>
              <a:grpSpLocks noChangeAspect="1"/>
            </p:cNvGrpSpPr>
            <p:nvPr>
              <p:custDataLst>
                <p:tags r:id="rId15"/>
              </p:custDataLst>
            </p:nvPr>
          </p:nvGrpSpPr>
          <p:grpSpPr bwMode="gray">
            <a:xfrm>
              <a:off x="5894005" y="3251543"/>
              <a:ext cx="209550" cy="209551"/>
              <a:chOff x="4495" y="1205"/>
              <a:chExt cx="160" cy="160"/>
            </a:xfrm>
          </p:grpSpPr>
          <p:sp>
            <p:nvSpPr>
              <p:cNvPr id="51" name="Oval 47">
                <a:extLst>
                  <a:ext uri="{FF2B5EF4-FFF2-40B4-BE49-F238E27FC236}">
                    <a16:creationId xmlns:a16="http://schemas.microsoft.com/office/drawing/2014/main" id="{471F5580-2914-4B84-9ECF-147E164CD171}"/>
                  </a:ext>
                </a:extLst>
              </p:cNvPr>
              <p:cNvSpPr>
                <a:spLocks noChangeAspect="1" noChangeArrowheads="1"/>
              </p:cNvSpPr>
              <p:nvPr>
                <p:custDataLst>
                  <p:tags r:id="rId21"/>
                </p:custDataLst>
              </p:nvPr>
            </p:nvSpPr>
            <p:spPr bwMode="gray">
              <a:xfrm>
                <a:off x="4495" y="1205"/>
                <a:ext cx="160" cy="160"/>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dirty="0">
                  <a:latin typeface="+mn-lt"/>
                  <a:ea typeface="+mn-ea"/>
                </a:endParaRPr>
              </a:p>
            </p:txBody>
          </p:sp>
          <p:sp>
            <p:nvSpPr>
              <p:cNvPr id="52" name="Arc 48">
                <a:extLst>
                  <a:ext uri="{FF2B5EF4-FFF2-40B4-BE49-F238E27FC236}">
                    <a16:creationId xmlns:a16="http://schemas.microsoft.com/office/drawing/2014/main" id="{943C9AA2-2D15-4342-B4C5-20E2CC6B306D}"/>
                  </a:ext>
                </a:extLst>
              </p:cNvPr>
              <p:cNvSpPr>
                <a:spLocks noChangeAspect="1"/>
              </p:cNvSpPr>
              <p:nvPr>
                <p:custDataLst>
                  <p:tags r:id="rId22"/>
                </p:custDataLst>
              </p:nvPr>
            </p:nvSpPr>
            <p:spPr bwMode="gray">
              <a:xfrm>
                <a:off x="4495" y="1205"/>
                <a:ext cx="160" cy="160"/>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dirty="0">
                  <a:latin typeface="+mn-lt"/>
                  <a:ea typeface="+mn-ea"/>
                </a:endParaRPr>
              </a:p>
            </p:txBody>
          </p:sp>
        </p:grpSp>
        <p:sp>
          <p:nvSpPr>
            <p:cNvPr id="46" name="Legend1">
              <a:extLst>
                <a:ext uri="{FF2B5EF4-FFF2-40B4-BE49-F238E27FC236}">
                  <a16:creationId xmlns:a16="http://schemas.microsoft.com/office/drawing/2014/main" id="{6EA54B09-41B6-48BB-A955-90193D492328}"/>
                </a:ext>
              </a:extLst>
            </p:cNvPr>
            <p:cNvSpPr>
              <a:spLocks noChangeArrowheads="1"/>
            </p:cNvSpPr>
            <p:nvPr>
              <p:custDataLst>
                <p:tags r:id="rId16"/>
              </p:custDataLst>
            </p:nvPr>
          </p:nvSpPr>
          <p:spPr bwMode="gray">
            <a:xfrm>
              <a:off x="6214680" y="2696542"/>
              <a:ext cx="447218"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dirty="0">
                  <a:latin typeface="+mn-lt"/>
                  <a:ea typeface="+mn-ea"/>
                </a:rPr>
                <a:t>Legend</a:t>
              </a:r>
            </a:p>
          </p:txBody>
        </p:sp>
        <p:sp>
          <p:nvSpPr>
            <p:cNvPr id="47" name="Legend2">
              <a:extLst>
                <a:ext uri="{FF2B5EF4-FFF2-40B4-BE49-F238E27FC236}">
                  <a16:creationId xmlns:a16="http://schemas.microsoft.com/office/drawing/2014/main" id="{0AC1EE43-A017-4700-AF61-830731F30FE4}"/>
                </a:ext>
              </a:extLst>
            </p:cNvPr>
            <p:cNvSpPr>
              <a:spLocks noChangeArrowheads="1"/>
            </p:cNvSpPr>
            <p:nvPr>
              <p:custDataLst>
                <p:tags r:id="rId17"/>
              </p:custDataLst>
            </p:nvPr>
          </p:nvSpPr>
          <p:spPr bwMode="gray">
            <a:xfrm>
              <a:off x="6214680" y="2974156"/>
              <a:ext cx="447218"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dirty="0">
                  <a:latin typeface="+mn-lt"/>
                  <a:ea typeface="+mn-ea"/>
                </a:rPr>
                <a:t>Legend</a:t>
              </a:r>
            </a:p>
          </p:txBody>
        </p:sp>
        <p:sp>
          <p:nvSpPr>
            <p:cNvPr id="48" name="Legend3">
              <a:extLst>
                <a:ext uri="{FF2B5EF4-FFF2-40B4-BE49-F238E27FC236}">
                  <a16:creationId xmlns:a16="http://schemas.microsoft.com/office/drawing/2014/main" id="{2A6D11A2-9703-426A-86CA-4962B3EE0CCC}"/>
                </a:ext>
              </a:extLst>
            </p:cNvPr>
            <p:cNvSpPr>
              <a:spLocks noChangeArrowheads="1"/>
            </p:cNvSpPr>
            <p:nvPr>
              <p:custDataLst>
                <p:tags r:id="rId18"/>
              </p:custDataLst>
            </p:nvPr>
          </p:nvSpPr>
          <p:spPr bwMode="gray">
            <a:xfrm>
              <a:off x="6214680" y="3248596"/>
              <a:ext cx="447218"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dirty="0">
                  <a:latin typeface="+mn-lt"/>
                  <a:ea typeface="+mn-ea"/>
                </a:rPr>
                <a:t>Legend</a:t>
              </a:r>
            </a:p>
          </p:txBody>
        </p:sp>
        <p:sp>
          <p:nvSpPr>
            <p:cNvPr id="49" name="Legend4">
              <a:extLst>
                <a:ext uri="{FF2B5EF4-FFF2-40B4-BE49-F238E27FC236}">
                  <a16:creationId xmlns:a16="http://schemas.microsoft.com/office/drawing/2014/main" id="{3EA4E7B0-EFCC-4F9F-913E-143E08E90800}"/>
                </a:ext>
              </a:extLst>
            </p:cNvPr>
            <p:cNvSpPr>
              <a:spLocks noChangeArrowheads="1"/>
            </p:cNvSpPr>
            <p:nvPr>
              <p:custDataLst>
                <p:tags r:id="rId19"/>
              </p:custDataLst>
            </p:nvPr>
          </p:nvSpPr>
          <p:spPr bwMode="gray">
            <a:xfrm>
              <a:off x="6214680" y="3521448"/>
              <a:ext cx="447218"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dirty="0">
                  <a:latin typeface="+mn-lt"/>
                  <a:ea typeface="+mn-ea"/>
                </a:rPr>
                <a:t>Legend</a:t>
              </a:r>
            </a:p>
          </p:txBody>
        </p:sp>
        <p:sp>
          <p:nvSpPr>
            <p:cNvPr id="50" name="Legend5">
              <a:extLst>
                <a:ext uri="{FF2B5EF4-FFF2-40B4-BE49-F238E27FC236}">
                  <a16:creationId xmlns:a16="http://schemas.microsoft.com/office/drawing/2014/main" id="{20FC0E8B-0D7F-4303-9FE5-44FA02D35FD0}"/>
                </a:ext>
              </a:extLst>
            </p:cNvPr>
            <p:cNvSpPr>
              <a:spLocks noChangeArrowheads="1"/>
            </p:cNvSpPr>
            <p:nvPr>
              <p:custDataLst>
                <p:tags r:id="rId20"/>
              </p:custDataLst>
            </p:nvPr>
          </p:nvSpPr>
          <p:spPr bwMode="gray">
            <a:xfrm>
              <a:off x="6214680" y="3796682"/>
              <a:ext cx="447218"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dirty="0">
                  <a:latin typeface="+mn-lt"/>
                  <a:ea typeface="+mn-ea"/>
                </a:rPr>
                <a:t>Legend</a:t>
              </a:r>
            </a:p>
          </p:txBody>
        </p:sp>
      </p:grpSp>
      <p:grpSp>
        <p:nvGrpSpPr>
          <p:cNvPr id="63" name="sticker" hidden="1">
            <a:extLst>
              <a:ext uri="{FF2B5EF4-FFF2-40B4-BE49-F238E27FC236}">
                <a16:creationId xmlns:a16="http://schemas.microsoft.com/office/drawing/2014/main" id="{025597A3-7585-4D09-8EDC-160D256F7168}"/>
              </a:ext>
            </a:extLst>
          </p:cNvPr>
          <p:cNvGrpSpPr/>
          <p:nvPr/>
        </p:nvGrpSpPr>
        <p:grpSpPr>
          <a:xfrm>
            <a:off x="8889373" y="2192"/>
            <a:ext cx="3011573" cy="153874"/>
            <a:chOff x="6478920" y="285750"/>
            <a:chExt cx="2258680" cy="153873"/>
          </a:xfrm>
        </p:grpSpPr>
        <p:sp>
          <p:nvSpPr>
            <p:cNvPr id="64" name="StickerRectangle">
              <a:extLst>
                <a:ext uri="{FF2B5EF4-FFF2-40B4-BE49-F238E27FC236}">
                  <a16:creationId xmlns:a16="http://schemas.microsoft.com/office/drawing/2014/main" id="{9DE3FA71-0B83-495C-9250-C7F0CEDD22A5}"/>
                </a:ext>
              </a:extLst>
            </p:cNvPr>
            <p:cNvSpPr>
              <a:spLocks noChangeArrowheads="1"/>
            </p:cNvSpPr>
            <p:nvPr/>
          </p:nvSpPr>
          <p:spPr bwMode="gray">
            <a:xfrm>
              <a:off x="6478920" y="285750"/>
              <a:ext cx="2258680" cy="153873"/>
            </a:xfrm>
            <a:prstGeom prst="leftRightArrow">
              <a:avLst>
                <a:gd name="adj1" fmla="val 100000"/>
                <a:gd name="adj2" fmla="val 0"/>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marL="0" marR="0" lvl="0" indent="0" algn="r" defTabSz="895255" eaLnBrk="1" fontAlgn="auto" latinLnBrk="0" hangingPunct="1">
                <a:lnSpc>
                  <a:spcPct val="100000"/>
                </a:lnSpc>
                <a:spcBef>
                  <a:spcPts val="0"/>
                </a:spcBef>
                <a:spcAft>
                  <a:spcPts val="0"/>
                </a:spcAft>
                <a:buClr>
                  <a:srgbClr val="002960"/>
                </a:buClr>
                <a:buSzTx/>
                <a:buFontTx/>
                <a:buNone/>
                <a:tabLst/>
                <a:defRPr/>
              </a:pPr>
              <a:r>
                <a:rPr kumimoji="0" lang="en-US" sz="800" b="0" i="0" u="none" strike="noStrike" kern="0" cap="none" spc="0" normalizeH="0" baseline="0" noProof="0" dirty="0">
                  <a:ln>
                    <a:noFill/>
                  </a:ln>
                  <a:solidFill>
                    <a:srgbClr val="FF0000"/>
                  </a:solidFill>
                  <a:effectLst/>
                  <a:uLnTx/>
                  <a:uFillTx/>
                  <a:latin typeface="Arial"/>
                </a:rPr>
                <a:t>PRELIMINARY DRAFT </a:t>
              </a:r>
              <a:r>
                <a:rPr kumimoji="0" lang="en-US" sz="800" b="0" i="0" u="none" strike="noStrike" kern="0" cap="none" spc="0" normalizeH="0" baseline="0" noProof="0" dirty="0">
                  <a:ln>
                    <a:noFill/>
                  </a:ln>
                  <a:solidFill>
                    <a:srgbClr val="808080"/>
                  </a:solidFill>
                  <a:effectLst/>
                  <a:uLnTx/>
                  <a:uFillTx/>
                  <a:latin typeface="Arial"/>
                </a:rPr>
                <a:t>- PROPRIETARY AND CONFIDENTIAL</a:t>
              </a:r>
            </a:p>
          </p:txBody>
        </p:sp>
        <p:cxnSp>
          <p:nvCxnSpPr>
            <p:cNvPr id="65" name="AutoShape 31">
              <a:extLst>
                <a:ext uri="{FF2B5EF4-FFF2-40B4-BE49-F238E27FC236}">
                  <a16:creationId xmlns:a16="http://schemas.microsoft.com/office/drawing/2014/main" id="{F7DA9444-9651-4951-8191-645A566A14FD}"/>
                </a:ext>
              </a:extLst>
            </p:cNvPr>
            <p:cNvCxnSpPr>
              <a:cxnSpLocks noChangeShapeType="1"/>
              <a:stCxn id="64" idx="2"/>
              <a:endCxn id="64" idx="4"/>
            </p:cNvCxnSpPr>
            <p:nvPr/>
          </p:nvCxnSpPr>
          <p:spPr bwMode="gray">
            <a:xfrm>
              <a:off x="6536575" y="285750"/>
              <a:ext cx="0" cy="151387"/>
            </a:xfrm>
            <a:prstGeom prst="straightConnector1">
              <a:avLst/>
            </a:prstGeom>
            <a:noFill/>
            <a:ln w="9525">
              <a:solidFill>
                <a:srgbClr val="808080"/>
              </a:solidFill>
              <a:round/>
              <a:headEnd/>
              <a:tailEnd/>
            </a:ln>
            <a:extLst>
              <a:ext uri="{909E8E84-426E-40dd-AFC4-6F175D3DCCD1}">
                <a14:hiddenFill xmlns="" xmlns:a14="http://schemas.microsoft.com/office/drawing/2010/main">
                  <a:noFill/>
                </a14:hiddenFill>
              </a:ext>
            </a:extLst>
          </p:spPr>
        </p:cxnSp>
        <p:cxnSp>
          <p:nvCxnSpPr>
            <p:cNvPr id="66" name="AutoShape 32">
              <a:extLst>
                <a:ext uri="{FF2B5EF4-FFF2-40B4-BE49-F238E27FC236}">
                  <a16:creationId xmlns:a16="http://schemas.microsoft.com/office/drawing/2014/main" id="{752022F4-854D-460A-BF46-8564800FD14B}"/>
                </a:ext>
              </a:extLst>
            </p:cNvPr>
            <p:cNvCxnSpPr>
              <a:cxnSpLocks noChangeShapeType="1"/>
              <a:stCxn id="64" idx="4"/>
              <a:endCxn id="64" idx="6"/>
            </p:cNvCxnSpPr>
            <p:nvPr/>
          </p:nvCxnSpPr>
          <p:spPr bwMode="gray">
            <a:xfrm>
              <a:off x="6536575" y="437137"/>
              <a:ext cx="2201025" cy="0"/>
            </a:xfrm>
            <a:prstGeom prst="straightConnector1">
              <a:avLst/>
            </a:prstGeom>
            <a:noFill/>
            <a:ln w="25400">
              <a:solidFill>
                <a:srgbClr val="808080"/>
              </a:solidFill>
              <a:round/>
              <a:headEnd/>
              <a:tailEnd/>
            </a:ln>
            <a:extLst>
              <a:ext uri="{909E8E84-426E-40dd-AFC4-6F175D3DCCD1}">
                <a14:hiddenFill xmlns="" xmlns:a14="http://schemas.microsoft.com/office/drawing/2010/main">
                  <a:noFill/>
                </a14:hiddenFill>
              </a:ext>
            </a:extLst>
          </p:spPr>
        </p:cxnSp>
      </p:grpSp>
      <p:sp>
        <p:nvSpPr>
          <p:cNvPr id="62" name="Slide Number">
            <a:extLst>
              <a:ext uri="{FF2B5EF4-FFF2-40B4-BE49-F238E27FC236}">
                <a16:creationId xmlns:a16="http://schemas.microsoft.com/office/drawing/2014/main" id="{5920B626-7C41-418D-ABDE-078F314165A9}"/>
              </a:ext>
            </a:extLst>
          </p:cNvPr>
          <p:cNvSpPr txBox="1">
            <a:spLocks/>
          </p:cNvSpPr>
          <p:nvPr/>
        </p:nvSpPr>
        <p:spPr bwMode="auto">
          <a:xfrm>
            <a:off x="11759894" y="6640468"/>
            <a:ext cx="127577" cy="125612"/>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a:fld id="{42C328C1-A84F-4A39-A664-DBA00541A8C6}" type="slidenum">
              <a:rPr lang="en-US" sz="800" baseline="0" smtClean="0">
                <a:solidFill>
                  <a:srgbClr val="808080"/>
                </a:solidFill>
                <a:latin typeface="+mn-lt"/>
              </a:rPr>
              <a:pPr algn="r"/>
              <a:t>‹#›</a:t>
            </a:fld>
            <a:endParaRPr lang="en-US" sz="800" baseline="0" dirty="0">
              <a:solidFill>
                <a:srgbClr val="808080"/>
              </a:solidFill>
              <a:latin typeface="+mn-lt"/>
            </a:endParaRPr>
          </a:p>
        </p:txBody>
      </p:sp>
    </p:spTree>
    <p:extLst>
      <p:ext uri="{BB962C8B-B14F-4D97-AF65-F5344CB8AC3E}">
        <p14:creationId xmlns:p14="http://schemas.microsoft.com/office/powerpoint/2010/main" val="200801695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Lst>
  <p:hf hdr="0" ftr="0" dt="0"/>
  <p:txStyles>
    <p:titleStyle>
      <a:lvl1pPr algn="l" defTabSz="895255" rtl="0" eaLnBrk="1" fontAlgn="base" hangingPunct="1">
        <a:spcBef>
          <a:spcPct val="0"/>
        </a:spcBef>
        <a:spcAft>
          <a:spcPct val="0"/>
        </a:spcAft>
        <a:tabLst>
          <a:tab pos="269847" algn="l"/>
        </a:tabLst>
        <a:defRPr sz="2041" b="1" baseline="0">
          <a:solidFill>
            <a:schemeClr val="tx2"/>
          </a:solidFill>
          <a:latin typeface="Calibri" panose="020F0502020204030204" pitchFamily="34" charset="0"/>
          <a:ea typeface="+mj-ea"/>
          <a:cs typeface="Calibri" panose="020F0502020204030204" pitchFamily="34" charset="0"/>
        </a:defRPr>
      </a:lvl1pPr>
      <a:lvl2pPr algn="l" defTabSz="895255" rtl="0" eaLnBrk="1" fontAlgn="base" hangingPunct="1">
        <a:spcBef>
          <a:spcPct val="0"/>
        </a:spcBef>
        <a:spcAft>
          <a:spcPct val="0"/>
        </a:spcAft>
        <a:defRPr sz="1900" b="1">
          <a:solidFill>
            <a:schemeClr val="tx2"/>
          </a:solidFill>
          <a:latin typeface="Arial" charset="0"/>
        </a:defRPr>
      </a:lvl2pPr>
      <a:lvl3pPr algn="l" defTabSz="895255" rtl="0" eaLnBrk="1" fontAlgn="base" hangingPunct="1">
        <a:spcBef>
          <a:spcPct val="0"/>
        </a:spcBef>
        <a:spcAft>
          <a:spcPct val="0"/>
        </a:spcAft>
        <a:defRPr sz="1900" b="1">
          <a:solidFill>
            <a:schemeClr val="tx2"/>
          </a:solidFill>
          <a:latin typeface="Arial" charset="0"/>
        </a:defRPr>
      </a:lvl3pPr>
      <a:lvl4pPr algn="l" defTabSz="895255" rtl="0" eaLnBrk="1" fontAlgn="base" hangingPunct="1">
        <a:spcBef>
          <a:spcPct val="0"/>
        </a:spcBef>
        <a:spcAft>
          <a:spcPct val="0"/>
        </a:spcAft>
        <a:defRPr sz="1900" b="1">
          <a:solidFill>
            <a:schemeClr val="tx2"/>
          </a:solidFill>
          <a:latin typeface="Arial" charset="0"/>
        </a:defRPr>
      </a:lvl4pPr>
      <a:lvl5pPr algn="l" defTabSz="895255" rtl="0" eaLnBrk="1" fontAlgn="base" hangingPunct="1">
        <a:spcBef>
          <a:spcPct val="0"/>
        </a:spcBef>
        <a:spcAft>
          <a:spcPct val="0"/>
        </a:spcAft>
        <a:defRPr sz="1900" b="1">
          <a:solidFill>
            <a:schemeClr val="tx2"/>
          </a:solidFill>
          <a:latin typeface="Arial" charset="0"/>
        </a:defRPr>
      </a:lvl5pPr>
      <a:lvl6pPr marL="457152" algn="l" defTabSz="895255" rtl="0" eaLnBrk="1" fontAlgn="base" hangingPunct="1">
        <a:spcBef>
          <a:spcPct val="0"/>
        </a:spcBef>
        <a:spcAft>
          <a:spcPct val="0"/>
        </a:spcAft>
        <a:defRPr sz="1900" b="1">
          <a:solidFill>
            <a:schemeClr val="tx2"/>
          </a:solidFill>
          <a:latin typeface="Arial" charset="0"/>
        </a:defRPr>
      </a:lvl6pPr>
      <a:lvl7pPr marL="914303" algn="l" defTabSz="895255" rtl="0" eaLnBrk="1" fontAlgn="base" hangingPunct="1">
        <a:spcBef>
          <a:spcPct val="0"/>
        </a:spcBef>
        <a:spcAft>
          <a:spcPct val="0"/>
        </a:spcAft>
        <a:defRPr sz="1900" b="1">
          <a:solidFill>
            <a:schemeClr val="tx2"/>
          </a:solidFill>
          <a:latin typeface="Arial" charset="0"/>
        </a:defRPr>
      </a:lvl7pPr>
      <a:lvl8pPr marL="1371455" algn="l" defTabSz="895255" rtl="0" eaLnBrk="1" fontAlgn="base" hangingPunct="1">
        <a:spcBef>
          <a:spcPct val="0"/>
        </a:spcBef>
        <a:spcAft>
          <a:spcPct val="0"/>
        </a:spcAft>
        <a:defRPr sz="1900" b="1">
          <a:solidFill>
            <a:schemeClr val="tx2"/>
          </a:solidFill>
          <a:latin typeface="Arial" charset="0"/>
        </a:defRPr>
      </a:lvl8pPr>
      <a:lvl9pPr marL="1828606" algn="l" defTabSz="895255" rtl="0" eaLnBrk="1" fontAlgn="base" hangingPunct="1">
        <a:spcBef>
          <a:spcPct val="0"/>
        </a:spcBef>
        <a:spcAft>
          <a:spcPct val="0"/>
        </a:spcAft>
        <a:defRPr sz="1900" b="1">
          <a:solidFill>
            <a:schemeClr val="tx2"/>
          </a:solidFill>
          <a:latin typeface="Arial" charset="0"/>
        </a:defRPr>
      </a:lvl9pPr>
    </p:titleStyle>
    <p:bodyStyle>
      <a:lvl1pPr marL="0" indent="0" algn="l" defTabSz="895255" rtl="0" eaLnBrk="1" fontAlgn="base" hangingPunct="1">
        <a:spcBef>
          <a:spcPct val="0"/>
        </a:spcBef>
        <a:spcAft>
          <a:spcPct val="0"/>
        </a:spcAft>
        <a:buClr>
          <a:schemeClr val="tx2"/>
        </a:buClr>
        <a:buSzPct val="100000"/>
        <a:defRPr sz="1428" baseline="0">
          <a:solidFill>
            <a:schemeClr val="tx1"/>
          </a:solidFill>
          <a:latin typeface="Calibri" panose="020F0502020204030204" pitchFamily="34" charset="0"/>
          <a:ea typeface="+mn-ea"/>
          <a:cs typeface="Calibri" panose="020F0502020204030204" pitchFamily="34" charset="0"/>
        </a:defRPr>
      </a:lvl1pPr>
      <a:lvl2pPr marL="193655" indent="-192067" algn="l" defTabSz="895255" rtl="0" eaLnBrk="1" fontAlgn="base" hangingPunct="1">
        <a:spcBef>
          <a:spcPct val="0"/>
        </a:spcBef>
        <a:spcAft>
          <a:spcPct val="0"/>
        </a:spcAft>
        <a:buClr>
          <a:schemeClr val="tx2"/>
        </a:buClr>
        <a:buSzPct val="125000"/>
        <a:buFont typeface="Arial" charset="0"/>
        <a:buChar char="▪"/>
        <a:defRPr sz="1428" baseline="0">
          <a:solidFill>
            <a:schemeClr val="tx1"/>
          </a:solidFill>
          <a:latin typeface="Calibri" panose="020F0502020204030204" pitchFamily="34" charset="0"/>
          <a:cs typeface="Calibri" panose="020F0502020204030204" pitchFamily="34" charset="0"/>
        </a:defRPr>
      </a:lvl2pPr>
      <a:lvl3pPr marL="457152" indent="-261910" algn="l" defTabSz="895255" rtl="0" eaLnBrk="1" fontAlgn="base" hangingPunct="1">
        <a:spcBef>
          <a:spcPct val="0"/>
        </a:spcBef>
        <a:spcAft>
          <a:spcPct val="0"/>
        </a:spcAft>
        <a:buClr>
          <a:schemeClr val="tx2"/>
        </a:buClr>
        <a:buSzPct val="120000"/>
        <a:buFont typeface="Arial" charset="0"/>
        <a:buChar char="–"/>
        <a:defRPr sz="1428" baseline="0">
          <a:solidFill>
            <a:schemeClr val="tx1"/>
          </a:solidFill>
          <a:latin typeface="Calibri" panose="020F0502020204030204" pitchFamily="34" charset="0"/>
          <a:cs typeface="Calibri" panose="020F0502020204030204" pitchFamily="34" charset="0"/>
        </a:defRPr>
      </a:lvl3pPr>
      <a:lvl4pPr marL="614298" indent="-155559" algn="l" defTabSz="895255" rtl="0" eaLnBrk="1" fontAlgn="base" hangingPunct="1">
        <a:spcBef>
          <a:spcPct val="0"/>
        </a:spcBef>
        <a:spcAft>
          <a:spcPct val="0"/>
        </a:spcAft>
        <a:buClr>
          <a:schemeClr val="tx2"/>
        </a:buClr>
        <a:buSzPct val="120000"/>
        <a:buFont typeface="Arial" charset="0"/>
        <a:buChar char="▫"/>
        <a:defRPr sz="1428" baseline="0">
          <a:solidFill>
            <a:schemeClr val="tx1"/>
          </a:solidFill>
          <a:latin typeface="Calibri" panose="020F0502020204030204" pitchFamily="34" charset="0"/>
          <a:cs typeface="Calibri" panose="020F0502020204030204" pitchFamily="34" charset="0"/>
        </a:defRPr>
      </a:lvl4pPr>
      <a:lvl5pPr marL="749729" indent="-130162" algn="l" defTabSz="895255" rtl="0" eaLnBrk="1" fontAlgn="base" hangingPunct="1">
        <a:spcBef>
          <a:spcPct val="0"/>
        </a:spcBef>
        <a:spcAft>
          <a:spcPct val="0"/>
        </a:spcAft>
        <a:buClr>
          <a:schemeClr val="tx2"/>
        </a:buClr>
        <a:buSzPct val="89000"/>
        <a:buFont typeface="Arial" charset="0"/>
        <a:buChar char="-"/>
        <a:defRPr sz="1428" baseline="0">
          <a:solidFill>
            <a:schemeClr val="tx1"/>
          </a:solidFill>
          <a:latin typeface="Calibri" panose="020F0502020204030204" pitchFamily="34" charset="0"/>
          <a:cs typeface="Calibri" panose="020F0502020204030204" pitchFamily="34" charset="0"/>
        </a:defRPr>
      </a:lvl5pPr>
      <a:lvl6pPr marL="749729"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729"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729"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729"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p:bodyStyle>
    <p:otherStyle>
      <a:defPPr>
        <a:defRPr lang="en-US"/>
      </a:defPPr>
      <a:lvl1pPr marL="0" algn="l" defTabSz="914303" rtl="0" eaLnBrk="1" latinLnBrk="0" hangingPunct="1">
        <a:defRPr sz="1800" kern="1200">
          <a:solidFill>
            <a:schemeClr val="tx1"/>
          </a:solidFill>
          <a:latin typeface="+mn-lt"/>
          <a:ea typeface="+mn-ea"/>
          <a:cs typeface="+mn-cs"/>
        </a:defRPr>
      </a:lvl1pPr>
      <a:lvl2pPr marL="457152" algn="l" defTabSz="914303" rtl="0" eaLnBrk="1" latinLnBrk="0" hangingPunct="1">
        <a:defRPr sz="1800" kern="1200">
          <a:solidFill>
            <a:schemeClr val="tx1"/>
          </a:solidFill>
          <a:latin typeface="+mn-lt"/>
          <a:ea typeface="+mn-ea"/>
          <a:cs typeface="+mn-cs"/>
        </a:defRPr>
      </a:lvl2pPr>
      <a:lvl3pPr marL="914303" algn="l" defTabSz="914303" rtl="0" eaLnBrk="1" latinLnBrk="0" hangingPunct="1">
        <a:defRPr sz="1800" kern="1200">
          <a:solidFill>
            <a:schemeClr val="tx1"/>
          </a:solidFill>
          <a:latin typeface="+mn-lt"/>
          <a:ea typeface="+mn-ea"/>
          <a:cs typeface="+mn-cs"/>
        </a:defRPr>
      </a:lvl3pPr>
      <a:lvl4pPr marL="1371455" algn="l" defTabSz="914303" rtl="0" eaLnBrk="1" latinLnBrk="0" hangingPunct="1">
        <a:defRPr sz="1800" kern="1200">
          <a:solidFill>
            <a:schemeClr val="tx1"/>
          </a:solidFill>
          <a:latin typeface="+mn-lt"/>
          <a:ea typeface="+mn-ea"/>
          <a:cs typeface="+mn-cs"/>
        </a:defRPr>
      </a:lvl4pPr>
      <a:lvl5pPr marL="1828606" algn="l" defTabSz="914303" rtl="0" eaLnBrk="1" latinLnBrk="0" hangingPunct="1">
        <a:defRPr sz="1800" kern="1200">
          <a:solidFill>
            <a:schemeClr val="tx1"/>
          </a:solidFill>
          <a:latin typeface="+mn-lt"/>
          <a:ea typeface="+mn-ea"/>
          <a:cs typeface="+mn-cs"/>
        </a:defRPr>
      </a:lvl5pPr>
      <a:lvl6pPr marL="2285758" algn="l" defTabSz="914303" rtl="0" eaLnBrk="1" latinLnBrk="0" hangingPunct="1">
        <a:defRPr sz="1800" kern="1200">
          <a:solidFill>
            <a:schemeClr val="tx1"/>
          </a:solidFill>
          <a:latin typeface="+mn-lt"/>
          <a:ea typeface="+mn-ea"/>
          <a:cs typeface="+mn-cs"/>
        </a:defRPr>
      </a:lvl6pPr>
      <a:lvl7pPr marL="2742909" algn="l" defTabSz="914303" rtl="0" eaLnBrk="1" latinLnBrk="0" hangingPunct="1">
        <a:defRPr sz="1800" kern="1200">
          <a:solidFill>
            <a:schemeClr val="tx1"/>
          </a:solidFill>
          <a:latin typeface="+mn-lt"/>
          <a:ea typeface="+mn-ea"/>
          <a:cs typeface="+mn-cs"/>
        </a:defRPr>
      </a:lvl7pPr>
      <a:lvl8pPr marL="3200061" algn="l" defTabSz="914303" rtl="0" eaLnBrk="1" latinLnBrk="0" hangingPunct="1">
        <a:defRPr sz="1800" kern="1200">
          <a:solidFill>
            <a:schemeClr val="tx1"/>
          </a:solidFill>
          <a:latin typeface="+mn-lt"/>
          <a:ea typeface="+mn-ea"/>
          <a:cs typeface="+mn-cs"/>
        </a:defRPr>
      </a:lvl8pPr>
      <a:lvl9pPr marL="3657212" algn="l" defTabSz="914303"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nj.gov/highereducation/EOF/EOF_SCU_Programs.shtml" TargetMode="External"/><Relationship Id="rId2" Type="http://schemas.openxmlformats.org/officeDocument/2006/relationships/hyperlink" Target="https://www.nj.gov/highereducation/EOF/EOF_PRU_Programs.shtml" TargetMode="External"/><Relationship Id="rId1" Type="http://schemas.openxmlformats.org/officeDocument/2006/relationships/slideLayout" Target="../slideLayouts/slideLayout2.xml"/><Relationship Id="rId5" Type="http://schemas.openxmlformats.org/officeDocument/2006/relationships/hyperlink" Target="https://www.nj.gov/highereducation/EOF/EOF_IND_Programs.shtml" TargetMode="External"/><Relationship Id="rId4" Type="http://schemas.openxmlformats.org/officeDocument/2006/relationships/hyperlink" Target="https://www.nj.gov/highereducation/EOF/EOF_CC_Programs.shtml"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mailto:Stephanie.Shanklin@oshe.nj.gov" TargetMode="External"/><Relationship Id="rId2" Type="http://schemas.openxmlformats.org/officeDocument/2006/relationships/hyperlink" Target="mailto:hasani.carter@oshe.nj.gov" TargetMode="External"/><Relationship Id="rId1" Type="http://schemas.openxmlformats.org/officeDocument/2006/relationships/slideLayout" Target="../slideLayouts/slideLayout7.xml"/><Relationship Id="rId4" Type="http://schemas.openxmlformats.org/officeDocument/2006/relationships/hyperlink" Target="mailto:Hema.Patel@oshe.nj.gov" TargetMode="External"/></Relationships>
</file>

<file path=ppt/slides/_rels/slide30.xml.rels><?xml version="1.0" encoding="UTF-8" standalone="yes"?>
<Relationships xmlns="http://schemas.openxmlformats.org/package/2006/relationships"><Relationship Id="rId2" Type="http://schemas.openxmlformats.org/officeDocument/2006/relationships/hyperlink" Target="https://www2.ed.gov/programs/triostudsupp/eligibility.html"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www.state.nj.us/highereducation/EOF/EOF_Program_Resources.shtml" TargetMode="External"/><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hyperlink" Target="https://www.nj.gov/highereducation/EOF/EOF_SCU_Programs.shtml" TargetMode="External"/><Relationship Id="rId2" Type="http://schemas.openxmlformats.org/officeDocument/2006/relationships/hyperlink" Target="https://www.nj.gov/highereducation/EOF/EOF_PRU_Programs.shtml" TargetMode="External"/><Relationship Id="rId1" Type="http://schemas.openxmlformats.org/officeDocument/2006/relationships/slideLayout" Target="../slideLayouts/slideLayout2.xml"/><Relationship Id="rId6" Type="http://schemas.openxmlformats.org/officeDocument/2006/relationships/hyperlink" Target="https://www.nj.gov/highereducation/EOF/EOF_Program_Resources.shtml" TargetMode="External"/><Relationship Id="rId5" Type="http://schemas.openxmlformats.org/officeDocument/2006/relationships/hyperlink" Target="https://www.nj.gov/highereducation/EOF/EOF_IND_Programs.shtml" TargetMode="External"/><Relationship Id="rId4" Type="http://schemas.openxmlformats.org/officeDocument/2006/relationships/hyperlink" Target="https://www.nj.gov/highereducation/EOF/EOF_CC_Programs.shtml"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9257" y="758952"/>
            <a:ext cx="11779135" cy="3566160"/>
          </a:xfrm>
        </p:spPr>
        <p:txBody>
          <a:bodyPr>
            <a:normAutofit/>
          </a:bodyPr>
          <a:lstStyle/>
          <a:p>
            <a:pPr algn="ctr"/>
            <a:r>
              <a:rPr lang="en-US" sz="6600" b="1" dirty="0" smtClean="0">
                <a:latin typeface="Montserrat" panose="020B0604020202020204" charset="0"/>
                <a:cs typeface="Montserrat" panose="020B0604020202020204" charset="0"/>
              </a:rPr>
              <a:t>EOF Undergraduate Eligibility Training  </a:t>
            </a:r>
            <a:r>
              <a:rPr lang="en-US" b="1" dirty="0"/>
              <a:t/>
            </a:r>
            <a:br>
              <a:rPr lang="en-US" b="1" dirty="0"/>
            </a:br>
            <a:endParaRPr lang="en-US" b="1" dirty="0"/>
          </a:p>
        </p:txBody>
      </p:sp>
      <p:sp>
        <p:nvSpPr>
          <p:cNvPr id="3" name="Subtitle 2"/>
          <p:cNvSpPr>
            <a:spLocks noGrp="1"/>
          </p:cNvSpPr>
          <p:nvPr>
            <p:ph type="subTitle" idx="1"/>
          </p:nvPr>
        </p:nvSpPr>
        <p:spPr/>
        <p:txBody>
          <a:bodyPr>
            <a:normAutofit fontScale="85000" lnSpcReduction="20000"/>
          </a:bodyPr>
          <a:lstStyle/>
          <a:p>
            <a:r>
              <a:rPr lang="en-US" b="1" dirty="0">
                <a:latin typeface="Karla" panose="020B0604020202020204" charset="0"/>
                <a:ea typeface="Microsoft JhengHei" panose="020B0604030504040204" pitchFamily="34" charset="-120"/>
              </a:rPr>
              <a:t>Conducted by: </a:t>
            </a:r>
            <a:endParaRPr lang="en-US" b="1" dirty="0" smtClean="0">
              <a:latin typeface="Karla" panose="020B0604020202020204" charset="0"/>
              <a:ea typeface="Microsoft JhengHei" panose="020B0604030504040204" pitchFamily="34" charset="-120"/>
            </a:endParaRPr>
          </a:p>
          <a:p>
            <a:r>
              <a:rPr lang="en-US" b="1" dirty="0" smtClean="0">
                <a:latin typeface="Karla" panose="020B0604020202020204" charset="0"/>
                <a:ea typeface="Microsoft JhengHei" panose="020B0604030504040204" pitchFamily="34" charset="-120"/>
              </a:rPr>
              <a:t>OFFICE OF </a:t>
            </a:r>
            <a:r>
              <a:rPr lang="en-US" b="1" dirty="0">
                <a:latin typeface="Karla" panose="020B0604020202020204" charset="0"/>
                <a:ea typeface="Microsoft JhengHei" panose="020B0604030504040204" pitchFamily="34" charset="-120"/>
              </a:rPr>
              <a:t>THE SECRETARY OF HIGHER EDUCATION (OSHE)</a:t>
            </a:r>
          </a:p>
          <a:p>
            <a:r>
              <a:rPr lang="en-US" b="1" dirty="0">
                <a:latin typeface="Karla" panose="020B0604020202020204" charset="0"/>
              </a:rPr>
              <a:t>Educational Opportunity Fund (EOF)</a:t>
            </a:r>
            <a:endParaRPr lang="en-US" b="1" dirty="0">
              <a:latin typeface="Karla" panose="020B0604020202020204" charset="0"/>
              <a:ea typeface="Microsoft JhengHei" panose="020B0604030504040204" pitchFamily="34" charset="-120"/>
            </a:endParaRPr>
          </a:p>
        </p:txBody>
      </p:sp>
    </p:spTree>
    <p:extLst>
      <p:ext uri="{BB962C8B-B14F-4D97-AF65-F5344CB8AC3E}">
        <p14:creationId xmlns:p14="http://schemas.microsoft.com/office/powerpoint/2010/main" val="14549457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Montserrat" panose="020B0604020202020204" charset="0"/>
                <a:cs typeface="Montserrat" panose="020B0604020202020204" charset="0"/>
              </a:rPr>
              <a:t>Student Eligibility </a:t>
            </a:r>
            <a:endParaRPr lang="en-US" dirty="0">
              <a:latin typeface="Montserrat" panose="020B0604020202020204" charset="0"/>
              <a:cs typeface="Montserrat" panose="020B0604020202020204" charset="0"/>
            </a:endParaRPr>
          </a:p>
        </p:txBody>
      </p:sp>
      <p:sp>
        <p:nvSpPr>
          <p:cNvPr id="3" name="Content Placeholder 2"/>
          <p:cNvSpPr>
            <a:spLocks noGrp="1"/>
          </p:cNvSpPr>
          <p:nvPr>
            <p:ph idx="1"/>
          </p:nvPr>
        </p:nvSpPr>
        <p:spPr/>
        <p:txBody>
          <a:bodyPr>
            <a:normAutofit fontScale="70000" lnSpcReduction="20000"/>
          </a:bodyPr>
          <a:lstStyle/>
          <a:p>
            <a:pPr>
              <a:buFont typeface="Wingdings" panose="05000000000000000000" pitchFamily="2" charset="2"/>
              <a:buChar char="§"/>
            </a:pPr>
            <a:r>
              <a:rPr lang="en-US" b="1" dirty="0">
                <a:latin typeface="Karla"/>
              </a:rPr>
              <a:t>To be eligible for an undergraduate EOF grant, a student must demonstrate </a:t>
            </a:r>
            <a:r>
              <a:rPr lang="en-US" b="1" dirty="0" smtClean="0">
                <a:latin typeface="Karla"/>
              </a:rPr>
              <a:t>a </a:t>
            </a:r>
            <a:r>
              <a:rPr lang="en-US" b="1" dirty="0">
                <a:latin typeface="Karla"/>
              </a:rPr>
              <a:t>history of poverty, which generally includes documented, long-term economic hardship of the family, such as the accumulation of assets that do not exceed </a:t>
            </a:r>
            <a:r>
              <a:rPr lang="en-US" b="1" i="1" dirty="0">
                <a:solidFill>
                  <a:srgbClr val="FF0000"/>
                </a:solidFill>
                <a:latin typeface="Karla"/>
              </a:rPr>
              <a:t>20 percent of the EOF </a:t>
            </a:r>
            <a:r>
              <a:rPr lang="en-US" b="1" i="1" dirty="0" smtClean="0">
                <a:solidFill>
                  <a:srgbClr val="FF0000"/>
                </a:solidFill>
                <a:latin typeface="Karla"/>
              </a:rPr>
              <a:t>financial </a:t>
            </a:r>
            <a:r>
              <a:rPr lang="en-US" b="1" i="1" dirty="0">
                <a:solidFill>
                  <a:srgbClr val="FF0000"/>
                </a:solidFill>
                <a:latin typeface="Karla"/>
              </a:rPr>
              <a:t>eligibility scale</a:t>
            </a:r>
            <a:r>
              <a:rPr lang="en-US" b="1" dirty="0">
                <a:latin typeface="Karla"/>
              </a:rPr>
              <a:t>, per household size as established in N.J.A.C. 9A:11-2.3(a</a:t>
            </a:r>
            <a:r>
              <a:rPr lang="en-US" b="1" dirty="0" smtClean="0">
                <a:latin typeface="Karla"/>
              </a:rPr>
              <a:t>)</a:t>
            </a:r>
          </a:p>
          <a:p>
            <a:pPr>
              <a:buFont typeface="Wingdings" panose="05000000000000000000" pitchFamily="2" charset="2"/>
              <a:buChar char="§"/>
            </a:pPr>
            <a:r>
              <a:rPr lang="en-US" b="1" dirty="0">
                <a:latin typeface="Karla"/>
              </a:rPr>
              <a:t>The inability to provide more than the basic needs of family members, as evidenced by at least one of the following:</a:t>
            </a:r>
            <a:endParaRPr lang="en-US" dirty="0">
              <a:latin typeface="Karla"/>
            </a:endParaRPr>
          </a:p>
          <a:p>
            <a:pPr marL="0" indent="0">
              <a:buNone/>
            </a:pPr>
            <a:r>
              <a:rPr lang="en-US" dirty="0">
                <a:latin typeface="Karla"/>
              </a:rPr>
              <a:t>1. Having attended or graduated from a school district where 40% or more of the enrolled students meet the eligibility criteria for the free/reduced price lunch program;</a:t>
            </a:r>
          </a:p>
          <a:p>
            <a:pPr marL="0" indent="0">
              <a:buNone/>
            </a:pPr>
            <a:r>
              <a:rPr lang="en-US" dirty="0">
                <a:solidFill>
                  <a:schemeClr val="tx1"/>
                </a:solidFill>
                <a:latin typeface="Karla"/>
              </a:rPr>
              <a:t>2. Having resided in a municipality that is a </a:t>
            </a:r>
            <a:r>
              <a:rPr lang="en-US" dirty="0" smtClean="0">
                <a:solidFill>
                  <a:schemeClr val="tx1"/>
                </a:solidFill>
                <a:latin typeface="Karla"/>
              </a:rPr>
              <a:t>high-distress/labor </a:t>
            </a:r>
            <a:r>
              <a:rPr lang="en-US" dirty="0">
                <a:solidFill>
                  <a:schemeClr val="tx1"/>
                </a:solidFill>
                <a:latin typeface="Karla"/>
              </a:rPr>
              <a:t>surplus area, or is considered an eligible urban aid municipality;</a:t>
            </a:r>
          </a:p>
          <a:p>
            <a:pPr marL="0" indent="0">
              <a:buNone/>
            </a:pPr>
            <a:r>
              <a:rPr lang="en-US" dirty="0">
                <a:latin typeface="Karla"/>
              </a:rPr>
              <a:t>3. Having resided in an area that historically has been populated by low-income families; such an area, commonly called a “pocket of poverty,” has characteristics of a high-distress/labor surplus area, even if the municipality is not formally so identified</a:t>
            </a:r>
            <a:r>
              <a:rPr lang="en-US" dirty="0" smtClean="0">
                <a:latin typeface="Karla"/>
              </a:rPr>
              <a:t>;</a:t>
            </a:r>
          </a:p>
          <a:p>
            <a:pPr marL="0" indent="0">
              <a:buNone/>
            </a:pPr>
            <a:r>
              <a:rPr lang="en-US" dirty="0">
                <a:latin typeface="Karla"/>
              </a:rPr>
              <a:t>4. Having a sibling who was or is enrolled in an EOF program;</a:t>
            </a:r>
          </a:p>
          <a:p>
            <a:pPr marL="0" indent="0">
              <a:buNone/>
            </a:pPr>
            <a:r>
              <a:rPr lang="en-US" dirty="0">
                <a:latin typeface="Karla"/>
              </a:rPr>
              <a:t>5. Being a first-generation college student who is, or whose family is, eligible for government assistance and/or educational programs targeted toward low-income and disadvantaged populations (TRIO programs, free and reduced breakfast/lunch programs, Supplemental Nutrition Assistance Program (SNAP), formerly food stamps); or</a:t>
            </a:r>
          </a:p>
          <a:p>
            <a:pPr marL="0" indent="0">
              <a:buNone/>
            </a:pPr>
            <a:r>
              <a:rPr lang="en-US" dirty="0">
                <a:latin typeface="Karla"/>
              </a:rPr>
              <a:t>6. Having successfully completed a NJ GEAR UP state project, NJ College Bound, or TRIO grant program.</a:t>
            </a:r>
          </a:p>
          <a:p>
            <a:pPr marL="0" indent="0">
              <a:buNone/>
            </a:pPr>
            <a:endParaRPr lang="en-US" dirty="0">
              <a:latin typeface="Karla"/>
            </a:endParaRPr>
          </a:p>
          <a:p>
            <a:pPr marL="0" indent="0">
              <a:buNone/>
            </a:pPr>
            <a:endParaRPr lang="en-US" b="1" dirty="0" smtClean="0">
              <a:latin typeface="Karla"/>
            </a:endParaRPr>
          </a:p>
          <a:p>
            <a:pPr>
              <a:buFont typeface="Wingdings" panose="05000000000000000000" pitchFamily="2" charset="2"/>
              <a:buChar char="§"/>
            </a:pPr>
            <a:endParaRPr lang="en-US" b="1" dirty="0">
              <a:latin typeface="Karla"/>
            </a:endParaRPr>
          </a:p>
          <a:p>
            <a:pPr>
              <a:buFont typeface="Wingdings" panose="05000000000000000000" pitchFamily="2" charset="2"/>
              <a:buChar char="§"/>
            </a:pPr>
            <a:endParaRPr lang="en-US" dirty="0"/>
          </a:p>
        </p:txBody>
      </p:sp>
      <p:sp>
        <p:nvSpPr>
          <p:cNvPr id="4" name="Slide Number Placeholder 3"/>
          <p:cNvSpPr>
            <a:spLocks noGrp="1"/>
          </p:cNvSpPr>
          <p:nvPr>
            <p:ph type="sldNum" sz="quarter" idx="12"/>
          </p:nvPr>
        </p:nvSpPr>
        <p:spPr/>
        <p:txBody>
          <a:bodyPr/>
          <a:lstStyle/>
          <a:p>
            <a:fld id="{82E0CA47-81CF-4842-A6CE-0A6037062406}" type="slidenum">
              <a:rPr lang="en-US" smtClean="0"/>
              <a:pPr/>
              <a:t>10</a:t>
            </a:fld>
            <a:endParaRPr lang="en-US" dirty="0"/>
          </a:p>
        </p:txBody>
      </p:sp>
    </p:spTree>
    <p:extLst>
      <p:ext uri="{BB962C8B-B14F-4D97-AF65-F5344CB8AC3E}">
        <p14:creationId xmlns:p14="http://schemas.microsoft.com/office/powerpoint/2010/main" val="21555515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latin typeface="Montserrat" panose="020B0604020202020204" charset="0"/>
                <a:cs typeface="Montserrat" panose="020B0604020202020204" charset="0"/>
              </a:rPr>
              <a:t>9A:11-2.2 </a:t>
            </a:r>
            <a:r>
              <a:rPr lang="en-US" sz="4000" b="1" dirty="0" smtClean="0">
                <a:latin typeface="Montserrat" panose="020B0604020202020204" charset="0"/>
                <a:cs typeface="Montserrat" panose="020B0604020202020204" charset="0"/>
              </a:rPr>
              <a:t>Student Eligibility </a:t>
            </a:r>
            <a:r>
              <a:rPr lang="en-US" sz="4000" dirty="0" smtClean="0">
                <a:latin typeface="Montserrat" panose="020B0604020202020204" charset="0"/>
                <a:cs typeface="Montserrat" panose="020B0604020202020204" charset="0"/>
              </a:rPr>
              <a:t>(Continued)</a:t>
            </a:r>
            <a:endParaRPr lang="en-US" sz="4000" dirty="0">
              <a:latin typeface="Montserrat" panose="020B0604020202020204" charset="0"/>
              <a:cs typeface="Montserrat" panose="020B0604020202020204" charset="0"/>
            </a:endParaRPr>
          </a:p>
        </p:txBody>
      </p:sp>
      <p:sp>
        <p:nvSpPr>
          <p:cNvPr id="3" name="Content Placeholder 2"/>
          <p:cNvSpPr>
            <a:spLocks noGrp="1"/>
          </p:cNvSpPr>
          <p:nvPr>
            <p:ph idx="1"/>
          </p:nvPr>
        </p:nvSpPr>
        <p:spPr/>
        <p:txBody>
          <a:bodyPr>
            <a:normAutofit fontScale="85000" lnSpcReduction="10000"/>
          </a:bodyPr>
          <a:lstStyle/>
          <a:p>
            <a:r>
              <a:rPr lang="en-US" dirty="0">
                <a:latin typeface="Karla"/>
              </a:rPr>
              <a:t>To be initially eligible for an EOF undergraduate Article III grant, a student </a:t>
            </a:r>
            <a:r>
              <a:rPr lang="en-US" dirty="0" smtClean="0">
                <a:latin typeface="Karla"/>
              </a:rPr>
              <a:t>must demonstrate </a:t>
            </a:r>
            <a:r>
              <a:rPr lang="en-US" dirty="0">
                <a:latin typeface="Karla"/>
              </a:rPr>
              <a:t>that he or she:</a:t>
            </a:r>
          </a:p>
          <a:p>
            <a:r>
              <a:rPr lang="en-US" dirty="0">
                <a:latin typeface="Karla"/>
              </a:rPr>
              <a:t>1. Has a high school diploma or GED;</a:t>
            </a:r>
          </a:p>
          <a:p>
            <a:r>
              <a:rPr lang="en-US" dirty="0">
                <a:latin typeface="Karla"/>
              </a:rPr>
              <a:t>2. Meets N.J.A.C. 9A:9-2.2 and 2.3, which are the Tuition Aid Grant and Garden </a:t>
            </a:r>
            <a:r>
              <a:rPr lang="en-US" dirty="0" smtClean="0">
                <a:latin typeface="Karla"/>
              </a:rPr>
              <a:t>State Scholarship </a:t>
            </a:r>
            <a:r>
              <a:rPr lang="en-US" dirty="0">
                <a:latin typeface="Karla"/>
              </a:rPr>
              <a:t>programs’ rules governing residency and noncitizens and resident </a:t>
            </a:r>
            <a:r>
              <a:rPr lang="en-US" dirty="0" smtClean="0">
                <a:latin typeface="Karla"/>
              </a:rPr>
              <a:t>aliens, respectively</a:t>
            </a:r>
            <a:r>
              <a:rPr lang="en-US" dirty="0">
                <a:latin typeface="Karla"/>
              </a:rPr>
              <a:t>;</a:t>
            </a:r>
          </a:p>
          <a:p>
            <a:r>
              <a:rPr lang="en-US" dirty="0">
                <a:latin typeface="Karla"/>
              </a:rPr>
              <a:t>3. Meets the financial criteria established in N.J.A.C. 9A:11-2.3;</a:t>
            </a:r>
          </a:p>
          <a:p>
            <a:r>
              <a:rPr lang="en-US" dirty="0">
                <a:latin typeface="Karla"/>
              </a:rPr>
              <a:t>4. Is or will be a full-time student as defined by the institution offering the </a:t>
            </a:r>
            <a:r>
              <a:rPr lang="en-US" dirty="0" smtClean="0">
                <a:latin typeface="Karla"/>
              </a:rPr>
              <a:t>undergraduate program </a:t>
            </a:r>
            <a:r>
              <a:rPr lang="en-US" dirty="0">
                <a:latin typeface="Karla"/>
              </a:rPr>
              <a:t>of study unless the institution has received approval under N.J.A.C. 9A:11-2.9(b) </a:t>
            </a:r>
            <a:r>
              <a:rPr lang="en-US" dirty="0" smtClean="0">
                <a:latin typeface="Karla"/>
              </a:rPr>
              <a:t>to award </a:t>
            </a:r>
            <a:r>
              <a:rPr lang="en-US" dirty="0">
                <a:latin typeface="Karla"/>
              </a:rPr>
              <a:t>grants to part-time students, and</a:t>
            </a:r>
          </a:p>
          <a:p>
            <a:r>
              <a:rPr lang="en-US" dirty="0">
                <a:latin typeface="Karla"/>
              </a:rPr>
              <a:t>5. Is admitted to and intends full-time enrollment and matriculation in a </a:t>
            </a:r>
            <a:r>
              <a:rPr lang="en-US" dirty="0" smtClean="0">
                <a:latin typeface="Karla"/>
              </a:rPr>
              <a:t>curriculum leading </a:t>
            </a:r>
            <a:r>
              <a:rPr lang="en-US" dirty="0">
                <a:latin typeface="Karla"/>
              </a:rPr>
              <a:t>to an undergraduate degree or certificate at an institution participating in the </a:t>
            </a:r>
            <a:r>
              <a:rPr lang="en-US" dirty="0" smtClean="0">
                <a:latin typeface="Karla"/>
              </a:rPr>
              <a:t>Fund. Degree </a:t>
            </a:r>
            <a:r>
              <a:rPr lang="en-US" dirty="0">
                <a:latin typeface="Karla"/>
              </a:rPr>
              <a:t>and certificate programs shall require a minimum of 24 semester hours or the </a:t>
            </a:r>
            <a:r>
              <a:rPr lang="en-US" dirty="0" smtClean="0">
                <a:latin typeface="Karla"/>
              </a:rPr>
              <a:t>equivalent and </a:t>
            </a:r>
            <a:r>
              <a:rPr lang="en-US" dirty="0">
                <a:latin typeface="Karla"/>
              </a:rPr>
              <a:t>be at least one academic year in duration. The Fund is not intended for a student </a:t>
            </a:r>
            <a:r>
              <a:rPr lang="en-US" dirty="0" smtClean="0">
                <a:latin typeface="Karla"/>
              </a:rPr>
              <a:t>whose primary </a:t>
            </a:r>
            <a:r>
              <a:rPr lang="en-US" dirty="0">
                <a:latin typeface="Karla"/>
              </a:rPr>
              <a:t>educational goal is to complete an adult basic education curriculum or attain </a:t>
            </a:r>
            <a:r>
              <a:rPr lang="en-US" dirty="0" smtClean="0">
                <a:latin typeface="Karla"/>
              </a:rPr>
              <a:t>language proficiency</a:t>
            </a:r>
            <a:r>
              <a:rPr lang="en-US" dirty="0">
                <a:latin typeface="Karla"/>
              </a:rPr>
              <a:t>.</a:t>
            </a:r>
          </a:p>
        </p:txBody>
      </p:sp>
    </p:spTree>
    <p:extLst>
      <p:ext uri="{BB962C8B-B14F-4D97-AF65-F5344CB8AC3E}">
        <p14:creationId xmlns:p14="http://schemas.microsoft.com/office/powerpoint/2010/main" val="16103268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6059" y="258322"/>
            <a:ext cx="9700180" cy="1450757"/>
          </a:xfrm>
        </p:spPr>
        <p:txBody>
          <a:bodyPr>
            <a:normAutofit/>
          </a:bodyPr>
          <a:lstStyle/>
          <a:p>
            <a:r>
              <a:rPr lang="en-US" sz="4000" dirty="0">
                <a:latin typeface="Montserrat" panose="020B0604020202020204" charset="0"/>
                <a:cs typeface="Montserrat" panose="020B0604020202020204" charset="0"/>
              </a:rPr>
              <a:t>9A:11-2.2 </a:t>
            </a:r>
            <a:r>
              <a:rPr lang="en-US" sz="4000" b="1" dirty="0" smtClean="0">
                <a:latin typeface="Montserrat" panose="020B0604020202020204" charset="0"/>
                <a:cs typeface="Montserrat" panose="020B0604020202020204" charset="0"/>
              </a:rPr>
              <a:t>Student Eligibility </a:t>
            </a:r>
            <a:r>
              <a:rPr lang="en-US" sz="4000" dirty="0" smtClean="0">
                <a:latin typeface="Montserrat" panose="020B0604020202020204" charset="0"/>
                <a:cs typeface="Montserrat" panose="020B0604020202020204" charset="0"/>
              </a:rPr>
              <a:t>(Continued)</a:t>
            </a:r>
            <a:endParaRPr lang="en-US" sz="4000" dirty="0">
              <a:latin typeface="Montserrat" panose="020B0604020202020204" charset="0"/>
              <a:cs typeface="Montserrat" panose="020B0604020202020204" charset="0"/>
            </a:endParaRPr>
          </a:p>
        </p:txBody>
      </p:sp>
      <p:sp>
        <p:nvSpPr>
          <p:cNvPr id="3" name="Content Placeholder 2"/>
          <p:cNvSpPr>
            <a:spLocks noGrp="1"/>
          </p:cNvSpPr>
          <p:nvPr>
            <p:ph idx="1"/>
          </p:nvPr>
        </p:nvSpPr>
        <p:spPr>
          <a:xfrm>
            <a:off x="1097280" y="1845734"/>
            <a:ext cx="10393994" cy="4441944"/>
          </a:xfrm>
        </p:spPr>
        <p:txBody>
          <a:bodyPr>
            <a:normAutofit/>
          </a:bodyPr>
          <a:lstStyle/>
          <a:p>
            <a:pPr>
              <a:buFont typeface="Wingdings" panose="05000000000000000000" pitchFamily="2" charset="2"/>
              <a:buChar char="§"/>
            </a:pPr>
            <a:r>
              <a:rPr lang="en-US" dirty="0" smtClean="0">
                <a:solidFill>
                  <a:schemeClr val="tx1"/>
                </a:solidFill>
                <a:latin typeface="Karla"/>
              </a:rPr>
              <a:t>Students </a:t>
            </a:r>
            <a:r>
              <a:rPr lang="en-US" dirty="0">
                <a:solidFill>
                  <a:schemeClr val="tx1"/>
                </a:solidFill>
                <a:latin typeface="Karla"/>
              </a:rPr>
              <a:t>who have successfully completed an </a:t>
            </a:r>
            <a:r>
              <a:rPr lang="en-US" b="1" dirty="0">
                <a:solidFill>
                  <a:schemeClr val="tx1"/>
                </a:solidFill>
                <a:latin typeface="Karla"/>
              </a:rPr>
              <a:t>NJ GEAR UP</a:t>
            </a:r>
            <a:r>
              <a:rPr lang="en-US" dirty="0">
                <a:solidFill>
                  <a:schemeClr val="tx1"/>
                </a:solidFill>
                <a:latin typeface="Karla"/>
              </a:rPr>
              <a:t> </a:t>
            </a:r>
            <a:r>
              <a:rPr lang="en-US" b="1" dirty="0">
                <a:solidFill>
                  <a:schemeClr val="tx1"/>
                </a:solidFill>
                <a:latin typeface="Karla"/>
              </a:rPr>
              <a:t>State </a:t>
            </a:r>
            <a:r>
              <a:rPr lang="en-US" b="1" dirty="0" smtClean="0">
                <a:solidFill>
                  <a:schemeClr val="tx1"/>
                </a:solidFill>
                <a:latin typeface="Karla"/>
              </a:rPr>
              <a:t>Project/New </a:t>
            </a:r>
            <a:r>
              <a:rPr lang="en-US" b="1" dirty="0">
                <a:solidFill>
                  <a:schemeClr val="tx1"/>
                </a:solidFill>
                <a:latin typeface="Karla"/>
              </a:rPr>
              <a:t>Jersey College Bound Grant Program </a:t>
            </a:r>
            <a:r>
              <a:rPr lang="en-US" dirty="0">
                <a:solidFill>
                  <a:schemeClr val="tx1"/>
                </a:solidFill>
                <a:latin typeface="Karla"/>
              </a:rPr>
              <a:t>or a </a:t>
            </a:r>
            <a:r>
              <a:rPr lang="en-US" b="1" dirty="0">
                <a:solidFill>
                  <a:schemeClr val="tx1"/>
                </a:solidFill>
                <a:latin typeface="Karla"/>
              </a:rPr>
              <a:t>Federal TRIO </a:t>
            </a:r>
            <a:r>
              <a:rPr lang="en-US" b="1" dirty="0" smtClean="0">
                <a:solidFill>
                  <a:schemeClr val="tx1"/>
                </a:solidFill>
                <a:latin typeface="Karla"/>
              </a:rPr>
              <a:t>Program </a:t>
            </a:r>
            <a:r>
              <a:rPr lang="en-US" dirty="0">
                <a:solidFill>
                  <a:schemeClr val="tx1"/>
                </a:solidFill>
                <a:latin typeface="Karla"/>
              </a:rPr>
              <a:t>and who have been admitted to the institution under its regular standards of admission (where applicable) or who do not demonstrate need as specified at </a:t>
            </a:r>
            <a:r>
              <a:rPr lang="en-US" dirty="0" smtClean="0">
                <a:solidFill>
                  <a:schemeClr val="tx1"/>
                </a:solidFill>
                <a:latin typeface="Karla"/>
              </a:rPr>
              <a:t>9A:11-2.2(e)2, </a:t>
            </a:r>
            <a:r>
              <a:rPr lang="en-US" dirty="0">
                <a:solidFill>
                  <a:schemeClr val="tx1"/>
                </a:solidFill>
                <a:latin typeface="Karla"/>
              </a:rPr>
              <a:t>shall also be eligible to participate in the EOF program, assuming they meet all other eligibility </a:t>
            </a:r>
            <a:r>
              <a:rPr lang="en-US" dirty="0" smtClean="0">
                <a:solidFill>
                  <a:schemeClr val="tx1"/>
                </a:solidFill>
                <a:latin typeface="Karla"/>
              </a:rPr>
              <a:t>criteria.</a:t>
            </a:r>
          </a:p>
          <a:p>
            <a:pPr>
              <a:buFont typeface="Wingdings" panose="05000000000000000000" pitchFamily="2" charset="2"/>
              <a:buChar char="§"/>
            </a:pPr>
            <a:r>
              <a:rPr lang="en-US" b="1" dirty="0" smtClean="0">
                <a:solidFill>
                  <a:schemeClr val="tx1"/>
                </a:solidFill>
                <a:latin typeface="Karla"/>
              </a:rPr>
              <a:t>Students </a:t>
            </a:r>
            <a:r>
              <a:rPr lang="en-US" b="1" dirty="0">
                <a:solidFill>
                  <a:schemeClr val="tx1"/>
                </a:solidFill>
                <a:latin typeface="Karla"/>
              </a:rPr>
              <a:t>shall not receive assistance under the programs administered by the Board if they owe a refund on a grant or scholarship previously received from a State or Federal program through any institution or are in default on any loan made under any State or Federal student financial assistance program at any institution.</a:t>
            </a:r>
            <a:r>
              <a:rPr lang="en-US" dirty="0">
                <a:solidFill>
                  <a:schemeClr val="tx1"/>
                </a:solidFill>
                <a:latin typeface="Karla"/>
              </a:rPr>
              <a:t> </a:t>
            </a:r>
            <a:endParaRPr lang="en-US" dirty="0" smtClean="0">
              <a:solidFill>
                <a:schemeClr val="tx1"/>
              </a:solidFill>
              <a:latin typeface="Karla"/>
            </a:endParaRPr>
          </a:p>
          <a:p>
            <a:pPr>
              <a:buFont typeface="Wingdings" panose="05000000000000000000" pitchFamily="2" charset="2"/>
              <a:buChar char="§"/>
            </a:pPr>
            <a:r>
              <a:rPr lang="en-US" dirty="0" smtClean="0">
                <a:solidFill>
                  <a:schemeClr val="tx1"/>
                </a:solidFill>
                <a:latin typeface="Karla"/>
              </a:rPr>
              <a:t>Students </a:t>
            </a:r>
            <a:r>
              <a:rPr lang="en-US" dirty="0">
                <a:solidFill>
                  <a:schemeClr val="tx1"/>
                </a:solidFill>
                <a:latin typeface="Karla"/>
              </a:rPr>
              <a:t>may receive State financial assistance if they make satisfactory repayment arrangements with the appropriate office</a:t>
            </a:r>
            <a:r>
              <a:rPr lang="en-US" dirty="0">
                <a:latin typeface="Karla"/>
              </a:rPr>
              <a:t>. </a:t>
            </a:r>
          </a:p>
          <a:p>
            <a:pPr>
              <a:buFont typeface="Wingdings" panose="05000000000000000000" pitchFamily="2" charset="2"/>
              <a:buChar char="§"/>
            </a:pPr>
            <a:r>
              <a:rPr lang="en-US" dirty="0" smtClean="0">
                <a:latin typeface="Karla"/>
              </a:rPr>
              <a:t>Students </a:t>
            </a:r>
            <a:r>
              <a:rPr lang="en-US" dirty="0">
                <a:latin typeface="Karla"/>
              </a:rPr>
              <a:t>attending out-of-State institutions are not eligible for Article III undergraduate grants. </a:t>
            </a:r>
          </a:p>
        </p:txBody>
      </p:sp>
    </p:spTree>
    <p:extLst>
      <p:ext uri="{BB962C8B-B14F-4D97-AF65-F5344CB8AC3E}">
        <p14:creationId xmlns:p14="http://schemas.microsoft.com/office/powerpoint/2010/main" val="16012095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228600"/>
            <a:ext cx="9601200" cy="723122"/>
          </a:xfrm>
        </p:spPr>
        <p:txBody>
          <a:bodyPr>
            <a:noAutofit/>
          </a:bodyPr>
          <a:lstStyle/>
          <a:p>
            <a:r>
              <a:rPr lang="en-US" sz="4000" b="1" dirty="0">
                <a:latin typeface="Montserrat" panose="020B0604020202020204" charset="0"/>
                <a:cs typeface="Montserrat" panose="020B0604020202020204" charset="0"/>
              </a:rPr>
              <a:t>EOF – </a:t>
            </a:r>
            <a:r>
              <a:rPr lang="en-US" sz="4000" b="1" dirty="0" smtClean="0">
                <a:latin typeface="Montserrat" panose="020B0604020202020204" charset="0"/>
                <a:cs typeface="Montserrat" panose="020B0604020202020204" charset="0"/>
              </a:rPr>
              <a:t>Undergraduate Student </a:t>
            </a:r>
            <a:r>
              <a:rPr lang="en-US" sz="4000" b="1" dirty="0">
                <a:latin typeface="Montserrat" panose="020B0604020202020204" charset="0"/>
                <a:cs typeface="Montserrat" panose="020B0604020202020204" charset="0"/>
              </a:rPr>
              <a:t>Eligibility</a:t>
            </a:r>
          </a:p>
        </p:txBody>
      </p:sp>
      <p:sp>
        <p:nvSpPr>
          <p:cNvPr id="3" name="Content Placeholder 2"/>
          <p:cNvSpPr>
            <a:spLocks noGrp="1"/>
          </p:cNvSpPr>
          <p:nvPr>
            <p:ph sz="half" idx="1"/>
          </p:nvPr>
        </p:nvSpPr>
        <p:spPr>
          <a:xfrm>
            <a:off x="324504" y="1896737"/>
            <a:ext cx="4737690" cy="4164697"/>
          </a:xfrm>
        </p:spPr>
        <p:txBody>
          <a:bodyPr>
            <a:noAutofit/>
          </a:bodyPr>
          <a:lstStyle/>
          <a:p>
            <a:pPr>
              <a:buFont typeface="Wingdings" panose="05000000000000000000" pitchFamily="2" charset="2"/>
              <a:buChar char="§"/>
            </a:pPr>
            <a:r>
              <a:rPr lang="en-US" sz="1800" dirty="0" smtClean="0">
                <a:latin typeface="Karla"/>
              </a:rPr>
              <a:t>Must </a:t>
            </a:r>
            <a:r>
              <a:rPr lang="en-US" sz="1800" dirty="0">
                <a:latin typeface="Karla"/>
              </a:rPr>
              <a:t>demonstrate an educationally and economically disadvantaged background </a:t>
            </a:r>
            <a:endParaRPr lang="en-US" sz="1800" dirty="0" smtClean="0">
              <a:latin typeface="Karla"/>
            </a:endParaRPr>
          </a:p>
          <a:p>
            <a:pPr>
              <a:buFont typeface="Wingdings" panose="05000000000000000000" pitchFamily="2" charset="2"/>
              <a:buChar char="§"/>
            </a:pPr>
            <a:r>
              <a:rPr lang="en-US" sz="1800" dirty="0" smtClean="0">
                <a:latin typeface="Karla"/>
              </a:rPr>
              <a:t>Must </a:t>
            </a:r>
            <a:r>
              <a:rPr lang="en-US" sz="1800" dirty="0">
                <a:latin typeface="Karla"/>
              </a:rPr>
              <a:t>be a New Jersey resident 12 consecutive months prior to receiving the award </a:t>
            </a:r>
            <a:endParaRPr lang="en-US" sz="1800" dirty="0" smtClean="0">
              <a:latin typeface="Karla"/>
            </a:endParaRPr>
          </a:p>
          <a:p>
            <a:pPr>
              <a:buFont typeface="Wingdings" panose="05000000000000000000" pitchFamily="2" charset="2"/>
              <a:buChar char="§"/>
            </a:pPr>
            <a:r>
              <a:rPr lang="en-US" sz="1800" dirty="0" smtClean="0">
                <a:latin typeface="Karla"/>
              </a:rPr>
              <a:t>Must </a:t>
            </a:r>
            <a:r>
              <a:rPr lang="en-US" sz="1800" dirty="0">
                <a:latin typeface="Karla"/>
              </a:rPr>
              <a:t>apply and be accepted to a participating New Jersey college or university </a:t>
            </a:r>
            <a:endParaRPr lang="en-US" sz="1800" dirty="0" smtClean="0">
              <a:latin typeface="Karla"/>
            </a:endParaRPr>
          </a:p>
          <a:p>
            <a:pPr>
              <a:buFont typeface="Wingdings" panose="05000000000000000000" pitchFamily="2" charset="2"/>
              <a:buChar char="§"/>
            </a:pPr>
            <a:r>
              <a:rPr lang="en-US" sz="1800" dirty="0" smtClean="0">
                <a:latin typeface="Karla"/>
              </a:rPr>
              <a:t>Must </a:t>
            </a:r>
            <a:r>
              <a:rPr lang="en-US" sz="1800" dirty="0">
                <a:latin typeface="Karla"/>
              </a:rPr>
              <a:t>meet the academic criteria as set by the institution of </a:t>
            </a:r>
            <a:r>
              <a:rPr lang="en-US" sz="1800" dirty="0" smtClean="0">
                <a:latin typeface="Karla"/>
              </a:rPr>
              <a:t>choice* </a:t>
            </a:r>
            <a:endParaRPr lang="en-US" sz="1800" dirty="0">
              <a:latin typeface="Karla"/>
            </a:endParaRPr>
          </a:p>
          <a:p>
            <a:pPr>
              <a:buFont typeface="Wingdings" panose="05000000000000000000" pitchFamily="2" charset="2"/>
              <a:buChar char="§"/>
            </a:pPr>
            <a:r>
              <a:rPr lang="en-US" sz="1800" dirty="0" smtClean="0">
                <a:latin typeface="Karla"/>
              </a:rPr>
              <a:t>Must </a:t>
            </a:r>
            <a:r>
              <a:rPr lang="en-US" sz="1800" dirty="0">
                <a:latin typeface="Karla"/>
              </a:rPr>
              <a:t>file a Free Application for Federal Student Aid (FAFSA) </a:t>
            </a:r>
            <a:r>
              <a:rPr lang="en-US" sz="1800" dirty="0" smtClean="0">
                <a:latin typeface="Karla"/>
              </a:rPr>
              <a:t>or the New Jersey Alternative Financial Aid Application</a:t>
            </a:r>
            <a:endParaRPr lang="en-US" sz="1800" dirty="0">
              <a:latin typeface="Karla"/>
            </a:endParaRPr>
          </a:p>
          <a:p>
            <a:pPr>
              <a:buFont typeface="Wingdings" panose="05000000000000000000" pitchFamily="2" charset="2"/>
              <a:buChar char="§"/>
            </a:pPr>
            <a:r>
              <a:rPr lang="en-US" sz="1800" dirty="0" smtClean="0">
                <a:latin typeface="Karla"/>
              </a:rPr>
              <a:t>Gross </a:t>
            </a:r>
            <a:r>
              <a:rPr lang="en-US" sz="1800" dirty="0">
                <a:latin typeface="Karla"/>
              </a:rPr>
              <a:t>Income </a:t>
            </a:r>
            <a:r>
              <a:rPr lang="en-US" sz="1800" dirty="0" smtClean="0">
                <a:latin typeface="Karla"/>
              </a:rPr>
              <a:t>and Assets must </a:t>
            </a:r>
            <a:r>
              <a:rPr lang="en-US" sz="1800" dirty="0">
                <a:latin typeface="Karla"/>
              </a:rPr>
              <a:t>fall within the </a:t>
            </a:r>
            <a:r>
              <a:rPr lang="en-US" sz="1800" dirty="0" smtClean="0">
                <a:latin typeface="Karla"/>
              </a:rPr>
              <a:t>EOF financial eligibility range*</a:t>
            </a:r>
          </a:p>
          <a:p>
            <a:pPr marL="0" indent="0">
              <a:buNone/>
            </a:pPr>
            <a:endParaRPr lang="en-US" sz="1400" dirty="0"/>
          </a:p>
        </p:txBody>
      </p:sp>
      <p:pic>
        <p:nvPicPr>
          <p:cNvPr id="7" name="Content Placeholder 6"/>
          <p:cNvPicPr>
            <a:picLocks noGrp="1"/>
          </p:cNvPicPr>
          <p:nvPr>
            <p:ph sz="half" idx="2"/>
          </p:nvPr>
        </p:nvPicPr>
        <p:blipFill rotWithShape="1">
          <a:blip r:embed="rId2"/>
          <a:srcRect l="49022" t="28232" r="7949" b="6317"/>
          <a:stretch/>
        </p:blipFill>
        <p:spPr bwMode="auto">
          <a:xfrm>
            <a:off x="6172200" y="1896737"/>
            <a:ext cx="5034769" cy="418150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481300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Montserrat" panose="020B0604020202020204" charset="0"/>
                <a:cs typeface="Montserrat" panose="020B0604020202020204" charset="0"/>
              </a:rPr>
              <a:t>EOF Funding Priorities </a:t>
            </a:r>
            <a:endParaRPr lang="en-US" b="1" dirty="0">
              <a:latin typeface="Montserrat" panose="020B0604020202020204" charset="0"/>
              <a:cs typeface="Montserrat" panose="020B0604020202020204" charset="0"/>
            </a:endParaRPr>
          </a:p>
        </p:txBody>
      </p:sp>
      <p:sp>
        <p:nvSpPr>
          <p:cNvPr id="3" name="Content Placeholder 2"/>
          <p:cNvSpPr>
            <a:spLocks noGrp="1"/>
          </p:cNvSpPr>
          <p:nvPr>
            <p:ph idx="1"/>
          </p:nvPr>
        </p:nvSpPr>
        <p:spPr>
          <a:xfrm>
            <a:off x="1097280" y="1845733"/>
            <a:ext cx="10058400" cy="4462599"/>
          </a:xfrm>
        </p:spPr>
        <p:txBody>
          <a:bodyPr>
            <a:normAutofit lnSpcReduction="10000"/>
          </a:bodyPr>
          <a:lstStyle/>
          <a:p>
            <a:r>
              <a:rPr lang="en-US" dirty="0" smtClean="0">
                <a:latin typeface="Karla"/>
              </a:rPr>
              <a:t>Based on an institution’s annual academic year EOF Article III appropriation, student grant funds shall be awarded to eligible students in the following priority order:</a:t>
            </a:r>
          </a:p>
          <a:p>
            <a:pPr marL="457200" indent="-457200">
              <a:buFont typeface="+mj-lt"/>
              <a:buAutoNum type="arabicPeriod"/>
            </a:pPr>
            <a:r>
              <a:rPr lang="en-US" dirty="0" smtClean="0">
                <a:latin typeface="Karla"/>
              </a:rPr>
              <a:t>Renewal students who were funded during the </a:t>
            </a:r>
            <a:r>
              <a:rPr lang="en-US" b="1" u="sng" dirty="0" smtClean="0">
                <a:solidFill>
                  <a:srgbClr val="529F45"/>
                </a:solidFill>
                <a:latin typeface="Karla"/>
              </a:rPr>
              <a:t>PREVIOUS</a:t>
            </a:r>
            <a:r>
              <a:rPr lang="en-US" dirty="0" smtClean="0">
                <a:solidFill>
                  <a:srgbClr val="529F45"/>
                </a:solidFill>
                <a:latin typeface="Karla"/>
              </a:rPr>
              <a:t> </a:t>
            </a:r>
            <a:r>
              <a:rPr lang="en-US" dirty="0" smtClean="0">
                <a:latin typeface="Karla"/>
              </a:rPr>
              <a:t>academic year;</a:t>
            </a:r>
          </a:p>
          <a:p>
            <a:pPr marL="457200" indent="-457200">
              <a:buFont typeface="+mj-lt"/>
              <a:buAutoNum type="arabicPeriod"/>
            </a:pPr>
            <a:r>
              <a:rPr lang="en-US" dirty="0" smtClean="0">
                <a:latin typeface="Karla"/>
              </a:rPr>
              <a:t>First-time</a:t>
            </a:r>
            <a:r>
              <a:rPr lang="en-US" dirty="0">
                <a:latin typeface="Karla"/>
              </a:rPr>
              <a:t>, full-time </a:t>
            </a:r>
            <a:r>
              <a:rPr lang="en-US" dirty="0" smtClean="0">
                <a:latin typeface="Karla"/>
              </a:rPr>
              <a:t>freshmen; </a:t>
            </a:r>
          </a:p>
          <a:p>
            <a:pPr marL="457200" indent="-457200">
              <a:buFont typeface="+mj-lt"/>
              <a:buAutoNum type="arabicPeriod"/>
            </a:pPr>
            <a:r>
              <a:rPr lang="en-US" dirty="0" smtClean="0">
                <a:solidFill>
                  <a:schemeClr val="tx1"/>
                </a:solidFill>
                <a:latin typeface="Karla"/>
              </a:rPr>
              <a:t>Students </a:t>
            </a:r>
            <a:r>
              <a:rPr lang="en-US" dirty="0">
                <a:solidFill>
                  <a:schemeClr val="tx1"/>
                </a:solidFill>
                <a:latin typeface="Karla"/>
              </a:rPr>
              <a:t>that have earned 24 or more college credits while in high school or who participated in a dual enrollment program and have earned an associate’s degree as part of their high school graduation requirements and have no prior history of EOF funding support;  </a:t>
            </a:r>
          </a:p>
          <a:p>
            <a:pPr marL="457200" indent="-457200">
              <a:buFont typeface="+mj-lt"/>
              <a:buAutoNum type="arabicPeriod"/>
            </a:pPr>
            <a:r>
              <a:rPr lang="en-US" dirty="0" smtClean="0">
                <a:latin typeface="Karla"/>
              </a:rPr>
              <a:t>EOF </a:t>
            </a:r>
            <a:r>
              <a:rPr lang="en-US" dirty="0">
                <a:latin typeface="Karla"/>
              </a:rPr>
              <a:t>transfer students who received an EOF student grant at their previous institution, in the preceding academic year;  </a:t>
            </a:r>
          </a:p>
          <a:p>
            <a:pPr marL="457200" indent="-457200">
              <a:buFont typeface="+mj-lt"/>
              <a:buAutoNum type="arabicPeriod"/>
            </a:pPr>
            <a:r>
              <a:rPr lang="en-US" dirty="0" smtClean="0">
                <a:latin typeface="Karla"/>
              </a:rPr>
              <a:t>Renewal </a:t>
            </a:r>
            <a:r>
              <a:rPr lang="en-US" dirty="0">
                <a:latin typeface="Karla"/>
              </a:rPr>
              <a:t>students readmitted or returning who did not receive funding the prior academic year; and  </a:t>
            </a:r>
            <a:endParaRPr lang="en-US" dirty="0" smtClean="0">
              <a:latin typeface="Karla"/>
            </a:endParaRPr>
          </a:p>
          <a:p>
            <a:pPr marL="457200" indent="-457200">
              <a:buFont typeface="+mj-lt"/>
              <a:buAutoNum type="arabicPeriod"/>
            </a:pPr>
            <a:r>
              <a:rPr lang="en-US" dirty="0" smtClean="0">
                <a:latin typeface="Karla"/>
              </a:rPr>
              <a:t>Eligible </a:t>
            </a:r>
            <a:r>
              <a:rPr lang="en-US" dirty="0">
                <a:latin typeface="Karla"/>
              </a:rPr>
              <a:t>students who do not fall into any of the other four categories listed above.</a:t>
            </a:r>
            <a:endParaRPr lang="en-US" dirty="0" smtClean="0">
              <a:latin typeface="Karla"/>
            </a:endParaRPr>
          </a:p>
        </p:txBody>
      </p:sp>
    </p:spTree>
    <p:extLst>
      <p:ext uri="{BB962C8B-B14F-4D97-AF65-F5344CB8AC3E}">
        <p14:creationId xmlns:p14="http://schemas.microsoft.com/office/powerpoint/2010/main" val="35333302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273" y="286603"/>
            <a:ext cx="10415847" cy="1450757"/>
          </a:xfrm>
        </p:spPr>
        <p:txBody>
          <a:bodyPr>
            <a:normAutofit/>
          </a:bodyPr>
          <a:lstStyle/>
          <a:p>
            <a:r>
              <a:rPr lang="en-US" sz="4000" dirty="0" smtClean="0">
                <a:latin typeface="Montserrat" panose="020B0604020202020204" charset="0"/>
                <a:cs typeface="Montserrat" panose="020B0604020202020204" charset="0"/>
              </a:rPr>
              <a:t>9A:11-2.5 </a:t>
            </a:r>
            <a:r>
              <a:rPr lang="en-US" sz="4000" b="1" dirty="0" smtClean="0">
                <a:latin typeface="Montserrat" panose="020B0604020202020204" charset="0"/>
                <a:cs typeface="Montserrat" panose="020B0604020202020204" charset="0"/>
              </a:rPr>
              <a:t>Verification of Financial </a:t>
            </a:r>
            <a:r>
              <a:rPr lang="en-US" sz="4000" dirty="0" smtClean="0">
                <a:latin typeface="Montserrat" panose="020B0604020202020204" charset="0"/>
                <a:cs typeface="Montserrat" panose="020B0604020202020204" charset="0"/>
              </a:rPr>
              <a:t>E</a:t>
            </a:r>
            <a:r>
              <a:rPr lang="en-US" sz="4000" b="1" dirty="0" smtClean="0">
                <a:latin typeface="Montserrat" panose="020B0604020202020204" charset="0"/>
                <a:cs typeface="Montserrat" panose="020B0604020202020204" charset="0"/>
              </a:rPr>
              <a:t>ligibility</a:t>
            </a:r>
            <a:endParaRPr lang="en-US" sz="4000" b="1" dirty="0">
              <a:latin typeface="Montserrat" panose="020B0604020202020204" charset="0"/>
              <a:cs typeface="Montserrat" panose="020B0604020202020204" charset="0"/>
            </a:endParaRPr>
          </a:p>
        </p:txBody>
      </p:sp>
      <p:sp>
        <p:nvSpPr>
          <p:cNvPr id="3" name="Content Placeholder 2"/>
          <p:cNvSpPr>
            <a:spLocks noGrp="1"/>
          </p:cNvSpPr>
          <p:nvPr>
            <p:ph idx="1"/>
          </p:nvPr>
        </p:nvSpPr>
        <p:spPr>
          <a:xfrm>
            <a:off x="1097280" y="1845733"/>
            <a:ext cx="10474036" cy="4264121"/>
          </a:xfrm>
        </p:spPr>
        <p:txBody>
          <a:bodyPr>
            <a:normAutofit fontScale="85000" lnSpcReduction="10000"/>
          </a:bodyPr>
          <a:lstStyle/>
          <a:p>
            <a:pPr>
              <a:buFont typeface="Wingdings" panose="05000000000000000000" pitchFamily="2" charset="2"/>
              <a:buChar char="§"/>
            </a:pPr>
            <a:r>
              <a:rPr lang="en-US" dirty="0" smtClean="0">
                <a:latin typeface="Karla"/>
              </a:rPr>
              <a:t> As </a:t>
            </a:r>
            <a:r>
              <a:rPr lang="en-US" dirty="0">
                <a:latin typeface="Karla"/>
              </a:rPr>
              <a:t>noted earlier, to be eligible for an undergraduate EOF grant, a student must demonstrate a history of poverty, which generally includes documented, </a:t>
            </a:r>
            <a:r>
              <a:rPr lang="en-US" b="1" dirty="0">
                <a:solidFill>
                  <a:srgbClr val="529F45"/>
                </a:solidFill>
                <a:latin typeface="Karla"/>
              </a:rPr>
              <a:t>long-term economic hardship of the family</a:t>
            </a:r>
            <a:r>
              <a:rPr lang="en-US" dirty="0">
                <a:solidFill>
                  <a:srgbClr val="529F45"/>
                </a:solidFill>
                <a:latin typeface="Karla"/>
              </a:rPr>
              <a:t>. </a:t>
            </a:r>
          </a:p>
          <a:p>
            <a:pPr>
              <a:buFont typeface="Wingdings" panose="05000000000000000000" pitchFamily="2" charset="2"/>
              <a:buChar char="§"/>
            </a:pPr>
            <a:r>
              <a:rPr lang="en-US" dirty="0" smtClean="0">
                <a:latin typeface="Karla"/>
              </a:rPr>
              <a:t> At the time that a student receives an initial EOF student grant, the institution must verify the income and assets of all EOF grant applicants’ parent(s) or guardian(s) or of the applicants and spouses, as appropriate. </a:t>
            </a:r>
          </a:p>
          <a:p>
            <a:pPr>
              <a:buFont typeface="Wingdings" panose="05000000000000000000" pitchFamily="2" charset="2"/>
              <a:buChar char="§"/>
            </a:pPr>
            <a:r>
              <a:rPr lang="en-US" dirty="0" smtClean="0">
                <a:latin typeface="Karla"/>
              </a:rPr>
              <a:t> In cases where earnings are not the source of an initial awardee’s income as described above, the file shall contain appropriate verified documentation on which to base the award (for example, statements form the public assistance agency, Social Security Administration, Division of Child Protection and Permanency, Veterans Administration, or other appropriate administrative agency), regardless of the awardee’s dependency status. </a:t>
            </a:r>
          </a:p>
          <a:p>
            <a:pPr>
              <a:buFont typeface="Wingdings" panose="05000000000000000000" pitchFamily="2" charset="2"/>
              <a:buChar char="§"/>
            </a:pPr>
            <a:r>
              <a:rPr lang="en-US" dirty="0" smtClean="0">
                <a:latin typeface="Karla"/>
              </a:rPr>
              <a:t> In all cases, files must contain completed forms indicating the relevant data for determining initial eligibility, such as household size, annual income, and sources of income and assets: for dependent students, of parent(s) or guardian(s), for independent students, of the student or student and spouse, as appropriate. </a:t>
            </a:r>
          </a:p>
          <a:p>
            <a:pPr>
              <a:buFont typeface="Wingdings" panose="05000000000000000000" pitchFamily="2" charset="2"/>
              <a:buChar char="§"/>
            </a:pPr>
            <a:r>
              <a:rPr lang="en-US" dirty="0" smtClean="0">
                <a:latin typeface="Karla"/>
              </a:rPr>
              <a:t> </a:t>
            </a:r>
            <a:r>
              <a:rPr lang="en-US" dirty="0" smtClean="0">
                <a:solidFill>
                  <a:schemeClr val="tx1"/>
                </a:solidFill>
                <a:latin typeface="Karla"/>
              </a:rPr>
              <a:t>Annually, programs </a:t>
            </a:r>
            <a:r>
              <a:rPr lang="en-US" dirty="0" smtClean="0">
                <a:solidFill>
                  <a:schemeClr val="tx1"/>
                </a:solidFill>
                <a:latin typeface="Karla"/>
              </a:rPr>
              <a:t>are responsible for ensuring the continued eligibility of all awarded students </a:t>
            </a:r>
            <a:r>
              <a:rPr lang="en-US" dirty="0" smtClean="0">
                <a:solidFill>
                  <a:schemeClr val="tx1"/>
                </a:solidFill>
                <a:latin typeface="Karla"/>
              </a:rPr>
              <a:t>(initials and renewals</a:t>
            </a:r>
            <a:r>
              <a:rPr lang="en-US" dirty="0" smtClean="0">
                <a:solidFill>
                  <a:schemeClr val="tx1"/>
                </a:solidFill>
                <a:latin typeface="Karla"/>
              </a:rPr>
              <a:t>). </a:t>
            </a:r>
            <a:r>
              <a:rPr lang="en-US" dirty="0">
                <a:solidFill>
                  <a:schemeClr val="tx1"/>
                </a:solidFill>
                <a:latin typeface="Karla"/>
              </a:rPr>
              <a:t>The usage of NJFAMS as the sole means of financial verification for all EOF students is not </a:t>
            </a:r>
            <a:r>
              <a:rPr lang="en-US" dirty="0" smtClean="0">
                <a:solidFill>
                  <a:schemeClr val="tx1"/>
                </a:solidFill>
                <a:latin typeface="Karla"/>
              </a:rPr>
              <a:t>appropriate. </a:t>
            </a:r>
            <a:endParaRPr lang="en-US" dirty="0" smtClean="0">
              <a:solidFill>
                <a:schemeClr val="tx1"/>
              </a:solidFill>
              <a:latin typeface="Karla"/>
            </a:endParaRPr>
          </a:p>
        </p:txBody>
      </p:sp>
    </p:spTree>
    <p:extLst>
      <p:ext uri="{BB962C8B-B14F-4D97-AF65-F5344CB8AC3E}">
        <p14:creationId xmlns:p14="http://schemas.microsoft.com/office/powerpoint/2010/main" val="20026513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8720" y="245039"/>
            <a:ext cx="10058400" cy="1450757"/>
          </a:xfrm>
        </p:spPr>
        <p:txBody>
          <a:bodyPr/>
          <a:lstStyle/>
          <a:p>
            <a:r>
              <a:rPr lang="en-US" b="1" dirty="0">
                <a:latin typeface="Montserrat" panose="020B0604020202020204" charset="0"/>
                <a:cs typeface="Montserrat" panose="020B0604020202020204" charset="0"/>
              </a:rPr>
              <a:t>EOF Financial Eligibility Notables:</a:t>
            </a:r>
          </a:p>
        </p:txBody>
      </p:sp>
      <p:sp>
        <p:nvSpPr>
          <p:cNvPr id="3" name="Content Placeholder 2"/>
          <p:cNvSpPr>
            <a:spLocks noGrp="1"/>
          </p:cNvSpPr>
          <p:nvPr>
            <p:ph sz="half" idx="1"/>
          </p:nvPr>
        </p:nvSpPr>
        <p:spPr>
          <a:xfrm>
            <a:off x="1097278" y="1845734"/>
            <a:ext cx="5007957" cy="4499648"/>
          </a:xfrm>
        </p:spPr>
        <p:txBody>
          <a:bodyPr>
            <a:normAutofit fontScale="92500" lnSpcReduction="10000"/>
          </a:bodyPr>
          <a:lstStyle/>
          <a:p>
            <a:pPr>
              <a:buFont typeface="Wingdings" panose="05000000000000000000" pitchFamily="2" charset="2"/>
              <a:buChar char="§"/>
            </a:pPr>
            <a:r>
              <a:rPr lang="en-US" dirty="0" smtClean="0">
                <a:latin typeface="Karla"/>
              </a:rPr>
              <a:t> </a:t>
            </a:r>
            <a:r>
              <a:rPr lang="en-US" sz="2100" dirty="0" smtClean="0">
                <a:latin typeface="Karla"/>
              </a:rPr>
              <a:t>A </a:t>
            </a:r>
            <a:r>
              <a:rPr lang="en-US" sz="2100" dirty="0" smtClean="0">
                <a:solidFill>
                  <a:srgbClr val="529F45"/>
                </a:solidFill>
                <a:latin typeface="Karla"/>
              </a:rPr>
              <a:t>dependent student’s </a:t>
            </a:r>
            <a:r>
              <a:rPr lang="en-US" sz="2100" dirty="0" smtClean="0">
                <a:solidFill>
                  <a:schemeClr val="tx1"/>
                </a:solidFill>
                <a:latin typeface="Karla"/>
              </a:rPr>
              <a:t>income and assets shall not be considered in the gross household income. </a:t>
            </a:r>
          </a:p>
          <a:p>
            <a:pPr>
              <a:buFont typeface="Wingdings" panose="05000000000000000000" pitchFamily="2" charset="2"/>
              <a:buChar char="§"/>
            </a:pPr>
            <a:r>
              <a:rPr lang="en-US" sz="2100" dirty="0" smtClean="0">
                <a:solidFill>
                  <a:schemeClr val="tx1"/>
                </a:solidFill>
                <a:latin typeface="Karla"/>
              </a:rPr>
              <a:t> Eligibility for TAG should not be automatically associated with eligibility for EOF. </a:t>
            </a:r>
            <a:endParaRPr lang="en-US" sz="2100" dirty="0">
              <a:solidFill>
                <a:schemeClr val="tx1"/>
              </a:solidFill>
              <a:latin typeface="Karla"/>
            </a:endParaRPr>
          </a:p>
          <a:p>
            <a:pPr>
              <a:buFont typeface="Wingdings" panose="05000000000000000000" pitchFamily="2" charset="2"/>
              <a:buChar char="§"/>
            </a:pPr>
            <a:r>
              <a:rPr lang="en-US" sz="2100" dirty="0" smtClean="0">
                <a:solidFill>
                  <a:schemeClr val="tx1"/>
                </a:solidFill>
                <a:latin typeface="Karla"/>
              </a:rPr>
              <a:t> An applicant whose household receives Temporary Assistance for Needy Families (TANF) and/or Supplemental Social Security Income (SSI) as the sole means of support are eligible regardless of the amount of such support. </a:t>
            </a:r>
          </a:p>
          <a:p>
            <a:endParaRPr lang="en-US" dirty="0" smtClean="0">
              <a:latin typeface="Karla"/>
            </a:endParaRPr>
          </a:p>
        </p:txBody>
      </p:sp>
      <p:sp>
        <p:nvSpPr>
          <p:cNvPr id="4" name="Content Placeholder 3"/>
          <p:cNvSpPr>
            <a:spLocks noGrp="1"/>
          </p:cNvSpPr>
          <p:nvPr>
            <p:ph sz="half" idx="2"/>
          </p:nvPr>
        </p:nvSpPr>
        <p:spPr/>
        <p:txBody>
          <a:bodyPr>
            <a:normAutofit fontScale="92500" lnSpcReduction="10000"/>
          </a:bodyPr>
          <a:lstStyle/>
          <a:p>
            <a:pPr>
              <a:buFont typeface="Wingdings" panose="05000000000000000000" pitchFamily="2" charset="2"/>
              <a:buChar char="§"/>
            </a:pPr>
            <a:r>
              <a:rPr lang="en-US" dirty="0" smtClean="0">
                <a:latin typeface="Karla"/>
              </a:rPr>
              <a:t> In </a:t>
            </a:r>
            <a:r>
              <a:rPr lang="en-US" dirty="0">
                <a:latin typeface="Karla"/>
              </a:rPr>
              <a:t>determining financial eligibility for an Article III student grant, separation or divorce, or the disability or death of a wage earner for the academic year for which eligibility is being determined, with a concomitant decrease in household income below the EOF Income Eligibility Scale, does not automatically satisfy the financial eligibility requirement. </a:t>
            </a:r>
          </a:p>
          <a:p>
            <a:pPr>
              <a:buFont typeface="Wingdings" panose="05000000000000000000" pitchFamily="2" charset="2"/>
              <a:buChar char="§"/>
            </a:pPr>
            <a:r>
              <a:rPr lang="en-US" dirty="0" smtClean="0">
                <a:latin typeface="Karla"/>
              </a:rPr>
              <a:t> If an applicant believes that their reported household income and/or assets are not accurately reflective of their current financial profile, they will need to work with the institution’s financial aid office and HESAA to rectify this matter. OSHE/EOF does not make or review any adjustment appeals. </a:t>
            </a:r>
          </a:p>
          <a:p>
            <a:endParaRPr lang="en-US" dirty="0"/>
          </a:p>
        </p:txBody>
      </p:sp>
    </p:spTree>
    <p:extLst>
      <p:ext uri="{BB962C8B-B14F-4D97-AF65-F5344CB8AC3E}">
        <p14:creationId xmlns:p14="http://schemas.microsoft.com/office/powerpoint/2010/main" val="316242797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latin typeface="Montserrat" panose="020B0604020202020204" charset="0"/>
                <a:cs typeface="Montserrat" panose="020B0604020202020204" charset="0"/>
              </a:rPr>
              <a:t>EOF Eligibility: Discretionary </a:t>
            </a:r>
            <a:r>
              <a:rPr lang="en-US" sz="4000" b="1" dirty="0" smtClean="0">
                <a:latin typeface="Montserrat" panose="020B0604020202020204" charset="0"/>
                <a:cs typeface="Montserrat" panose="020B0604020202020204" charset="0"/>
              </a:rPr>
              <a:t>Students</a:t>
            </a:r>
            <a:endParaRPr lang="en-US" sz="4000" dirty="0">
              <a:latin typeface="Montserrat" panose="020B0604020202020204" charset="0"/>
              <a:cs typeface="Montserrat" panose="020B0604020202020204" charset="0"/>
            </a:endParaRPr>
          </a:p>
        </p:txBody>
      </p:sp>
      <p:sp>
        <p:nvSpPr>
          <p:cNvPr id="3" name="Content Placeholder 2"/>
          <p:cNvSpPr>
            <a:spLocks noGrp="1"/>
          </p:cNvSpPr>
          <p:nvPr>
            <p:ph idx="1"/>
          </p:nvPr>
        </p:nvSpPr>
        <p:spPr>
          <a:xfrm>
            <a:off x="1088967" y="1804171"/>
            <a:ext cx="10058400" cy="4023360"/>
          </a:xfrm>
        </p:spPr>
        <p:txBody>
          <a:bodyPr>
            <a:normAutofit lnSpcReduction="10000"/>
          </a:bodyPr>
          <a:lstStyle/>
          <a:p>
            <a:pPr>
              <a:buFont typeface="Wingdings" panose="05000000000000000000" pitchFamily="2" charset="2"/>
              <a:buChar char="§"/>
            </a:pPr>
            <a:r>
              <a:rPr lang="en-US" dirty="0" smtClean="0">
                <a:solidFill>
                  <a:schemeClr val="tx1"/>
                </a:solidFill>
                <a:latin typeface="Karla"/>
              </a:rPr>
              <a:t> Per </a:t>
            </a:r>
            <a:r>
              <a:rPr lang="en-US" dirty="0">
                <a:solidFill>
                  <a:schemeClr val="tx1"/>
                </a:solidFill>
                <a:latin typeface="Karla"/>
              </a:rPr>
              <a:t>9A:11-2.3(h) of the EOF regulations, the EOF campus administrator/director has the discretion to admit, </a:t>
            </a:r>
            <a:r>
              <a:rPr lang="en-US" b="1" dirty="0">
                <a:solidFill>
                  <a:srgbClr val="529F45"/>
                </a:solidFill>
                <a:latin typeface="Karla"/>
              </a:rPr>
              <a:t>up to a maximum of </a:t>
            </a:r>
            <a:r>
              <a:rPr lang="en-US" b="1" dirty="0" smtClean="0">
                <a:solidFill>
                  <a:srgbClr val="529F45"/>
                </a:solidFill>
                <a:latin typeface="Karla"/>
              </a:rPr>
              <a:t>10% of </a:t>
            </a:r>
            <a:r>
              <a:rPr lang="en-US" b="1" dirty="0">
                <a:solidFill>
                  <a:srgbClr val="529F45"/>
                </a:solidFill>
                <a:latin typeface="Karla"/>
              </a:rPr>
              <a:t>the annual class of </a:t>
            </a:r>
            <a:r>
              <a:rPr lang="en-US" b="1" u="sng" dirty="0">
                <a:solidFill>
                  <a:srgbClr val="529F45"/>
                </a:solidFill>
                <a:latin typeface="Karla"/>
              </a:rPr>
              <a:t>initial students</a:t>
            </a:r>
            <a:r>
              <a:rPr lang="en-US" b="1" dirty="0">
                <a:solidFill>
                  <a:srgbClr val="529F45"/>
                </a:solidFill>
                <a:latin typeface="Karla"/>
              </a:rPr>
              <a:t> </a:t>
            </a:r>
            <a:r>
              <a:rPr lang="en-US" dirty="0">
                <a:solidFill>
                  <a:schemeClr val="tx1"/>
                </a:solidFill>
                <a:latin typeface="Karla"/>
              </a:rPr>
              <a:t>as discretionary admits. These admits </a:t>
            </a:r>
            <a:r>
              <a:rPr lang="en-US" dirty="0" smtClean="0">
                <a:solidFill>
                  <a:schemeClr val="tx1"/>
                </a:solidFill>
                <a:latin typeface="Karla"/>
              </a:rPr>
              <a:t>can have family </a:t>
            </a:r>
            <a:r>
              <a:rPr lang="en-US" dirty="0">
                <a:solidFill>
                  <a:schemeClr val="tx1"/>
                </a:solidFill>
                <a:latin typeface="Karla"/>
              </a:rPr>
              <a:t>incomes as high as, but no more than, 281 percent of the Federal poverty guidelines and </a:t>
            </a:r>
            <a:r>
              <a:rPr lang="en-US" dirty="0" smtClean="0">
                <a:solidFill>
                  <a:schemeClr val="tx1"/>
                </a:solidFill>
                <a:latin typeface="Karla"/>
              </a:rPr>
              <a:t>have assets that </a:t>
            </a:r>
            <a:r>
              <a:rPr lang="en-US" dirty="0">
                <a:solidFill>
                  <a:schemeClr val="tx1"/>
                </a:solidFill>
                <a:latin typeface="Karla"/>
              </a:rPr>
              <a:t>do not exceed 20 percent of the maximum income allowance as per the 281 percent of the Federal poverty guidelines per household size, as published annually by the Federal government. </a:t>
            </a:r>
            <a:endParaRPr lang="en-US" dirty="0" smtClean="0">
              <a:solidFill>
                <a:schemeClr val="tx1"/>
              </a:solidFill>
              <a:latin typeface="Karla"/>
            </a:endParaRPr>
          </a:p>
          <a:p>
            <a:pPr>
              <a:buFont typeface="Wingdings" panose="05000000000000000000" pitchFamily="2" charset="2"/>
              <a:buChar char="§"/>
            </a:pPr>
            <a:r>
              <a:rPr lang="en-US" dirty="0" smtClean="0">
                <a:latin typeface="Karla"/>
              </a:rPr>
              <a:t> Discretionary </a:t>
            </a:r>
            <a:r>
              <a:rPr lang="en-US" dirty="0">
                <a:latin typeface="Karla"/>
              </a:rPr>
              <a:t>admit </a:t>
            </a:r>
            <a:r>
              <a:rPr lang="en-US" dirty="0" smtClean="0">
                <a:latin typeface="Karla"/>
              </a:rPr>
              <a:t>students shall </a:t>
            </a:r>
            <a:r>
              <a:rPr lang="en-US" dirty="0">
                <a:latin typeface="Karla"/>
              </a:rPr>
              <a:t>also meet all eligibility provisions of N.J.A.C. 9A:11-2.2. </a:t>
            </a:r>
          </a:p>
          <a:p>
            <a:pPr>
              <a:buFont typeface="Wingdings" panose="05000000000000000000" pitchFamily="2" charset="2"/>
              <a:buChar char="§"/>
            </a:pPr>
            <a:r>
              <a:rPr lang="en-US" dirty="0" smtClean="0">
                <a:latin typeface="Karla"/>
              </a:rPr>
              <a:t> As </a:t>
            </a:r>
            <a:r>
              <a:rPr lang="en-US" dirty="0">
                <a:latin typeface="Karla"/>
              </a:rPr>
              <a:t>noted within 9A:11-2.3 of the EOF regulations, if an applicant’s reported household income and assets exceeds the maximum allowable limit for EOF for discretionary consideration, then by regulation, the student is financially ineligible to receive an EOF grant award</a:t>
            </a:r>
            <a:r>
              <a:rPr lang="en-US" dirty="0" smtClean="0">
                <a:latin typeface="Karla"/>
              </a:rPr>
              <a:t>.</a:t>
            </a:r>
            <a:endParaRPr lang="en-US" dirty="0">
              <a:latin typeface="Karla"/>
            </a:endParaRPr>
          </a:p>
          <a:p>
            <a:endParaRPr lang="en-US" dirty="0"/>
          </a:p>
        </p:txBody>
      </p:sp>
    </p:spTree>
    <p:extLst>
      <p:ext uri="{BB962C8B-B14F-4D97-AF65-F5344CB8AC3E}">
        <p14:creationId xmlns:p14="http://schemas.microsoft.com/office/powerpoint/2010/main" val="391491867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latin typeface="Montserrat" panose="020B0604020202020204" charset="0"/>
                <a:cs typeface="Montserrat" panose="020B0604020202020204" charset="0"/>
              </a:rPr>
              <a:t>EOF </a:t>
            </a:r>
            <a:r>
              <a:rPr lang="en-US" sz="4000" dirty="0">
                <a:latin typeface="Montserrat" panose="020B0604020202020204" charset="0"/>
                <a:cs typeface="Montserrat" panose="020B0604020202020204" charset="0"/>
              </a:rPr>
              <a:t>Eligibility: Automatically </a:t>
            </a:r>
            <a:r>
              <a:rPr lang="en-US" sz="4000" b="1" dirty="0" smtClean="0">
                <a:latin typeface="Montserrat" panose="020B0604020202020204" charset="0"/>
                <a:cs typeface="Montserrat" panose="020B0604020202020204" charset="0"/>
              </a:rPr>
              <a:t>Eligible</a:t>
            </a:r>
            <a:endParaRPr lang="en-US" sz="4000" b="1" dirty="0">
              <a:latin typeface="Montserrat" panose="020B0604020202020204" charset="0"/>
              <a:cs typeface="Montserrat" panose="020B0604020202020204" charset="0"/>
            </a:endParaRPr>
          </a:p>
        </p:txBody>
      </p:sp>
      <p:sp>
        <p:nvSpPr>
          <p:cNvPr id="3" name="Content Placeholder 2"/>
          <p:cNvSpPr>
            <a:spLocks noGrp="1"/>
          </p:cNvSpPr>
          <p:nvPr>
            <p:ph sz="half" idx="1"/>
          </p:nvPr>
        </p:nvSpPr>
        <p:spPr>
          <a:xfrm>
            <a:off x="1097279" y="1845734"/>
            <a:ext cx="10167752" cy="4023360"/>
          </a:xfrm>
          <a:noFill/>
        </p:spPr>
        <p:txBody>
          <a:bodyPr>
            <a:normAutofit fontScale="85000" lnSpcReduction="10000"/>
          </a:bodyPr>
          <a:lstStyle/>
          <a:p>
            <a:r>
              <a:rPr lang="en-US" sz="2800" dirty="0" smtClean="0">
                <a:latin typeface="Karla"/>
              </a:rPr>
              <a:t>The following students are automatically eligible for EOF eligibility consideration but must meet the financial guidelines to qualify for the ability to receive an EOF Article III grant:</a:t>
            </a:r>
          </a:p>
          <a:p>
            <a:pPr>
              <a:buFont typeface="Wingdings" panose="05000000000000000000" pitchFamily="2" charset="2"/>
              <a:buChar char="§"/>
            </a:pPr>
            <a:r>
              <a:rPr lang="en-US" sz="2800" b="1" dirty="0" smtClean="0">
                <a:latin typeface="Karla"/>
              </a:rPr>
              <a:t>NJ GEAR UP Participant</a:t>
            </a:r>
          </a:p>
          <a:p>
            <a:pPr>
              <a:buFont typeface="Wingdings" panose="05000000000000000000" pitchFamily="2" charset="2"/>
              <a:buChar char="§"/>
            </a:pPr>
            <a:r>
              <a:rPr lang="en-US" sz="2800" b="1" dirty="0" smtClean="0">
                <a:latin typeface="Karla"/>
              </a:rPr>
              <a:t>NJ College Bound Participant</a:t>
            </a:r>
          </a:p>
          <a:p>
            <a:pPr>
              <a:buFont typeface="Wingdings" panose="05000000000000000000" pitchFamily="2" charset="2"/>
              <a:buChar char="§"/>
            </a:pPr>
            <a:r>
              <a:rPr lang="en-US" sz="2800" b="1" dirty="0" smtClean="0">
                <a:solidFill>
                  <a:schemeClr val="tx1"/>
                </a:solidFill>
                <a:latin typeface="Karla"/>
              </a:rPr>
              <a:t>TRIO Program Participant</a:t>
            </a:r>
            <a:endParaRPr lang="en-US" sz="2800" b="1" dirty="0">
              <a:solidFill>
                <a:schemeClr val="tx1"/>
              </a:solidFill>
              <a:latin typeface="Karla"/>
            </a:endParaRPr>
          </a:p>
          <a:p>
            <a:r>
              <a:rPr lang="en-US" sz="2800" dirty="0" smtClean="0">
                <a:latin typeface="Karla"/>
              </a:rPr>
              <a:t>If a NJ GEAR UP, NJ College Bound or TRIO student does not meet the EOF financial criteria, they are eligible to be admitted and participate in the EOF Pre-First year summer program. However, during the academic year, they can only receive support services (i.e. They can not be given an Art. III UG grant). This student would be considered “Non-Funded”.</a:t>
            </a:r>
            <a:endParaRPr lang="en-US" sz="2800" dirty="0">
              <a:latin typeface="Karla"/>
            </a:endParaRPr>
          </a:p>
        </p:txBody>
      </p:sp>
    </p:spTree>
    <p:extLst>
      <p:ext uri="{BB962C8B-B14F-4D97-AF65-F5344CB8AC3E}">
        <p14:creationId xmlns:p14="http://schemas.microsoft.com/office/powerpoint/2010/main" val="12426075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Montserrat" panose="020B0604020202020204" charset="0"/>
                <a:cs typeface="Montserrat" panose="020B0604020202020204" charset="0"/>
              </a:rPr>
              <a:t>EOF Eligibility: Duration</a:t>
            </a:r>
            <a:endParaRPr lang="en-US" b="1" dirty="0">
              <a:latin typeface="Montserrat" panose="020B0604020202020204" charset="0"/>
              <a:cs typeface="Montserrat" panose="020B0604020202020204" charset="0"/>
            </a:endParaRPr>
          </a:p>
        </p:txBody>
      </p:sp>
      <p:sp>
        <p:nvSpPr>
          <p:cNvPr id="3" name="Content Placeholder 2"/>
          <p:cNvSpPr>
            <a:spLocks noGrp="1"/>
          </p:cNvSpPr>
          <p:nvPr>
            <p:ph idx="1"/>
          </p:nvPr>
        </p:nvSpPr>
        <p:spPr/>
        <p:txBody>
          <a:bodyPr>
            <a:normAutofit fontScale="92500" lnSpcReduction="20000"/>
          </a:bodyPr>
          <a:lstStyle/>
          <a:p>
            <a:pPr>
              <a:buFont typeface="Wingdings" panose="05000000000000000000" pitchFamily="2" charset="2"/>
              <a:buChar char="§"/>
            </a:pPr>
            <a:r>
              <a:rPr lang="en-US" dirty="0" smtClean="0">
                <a:latin typeface="Karla"/>
              </a:rPr>
              <a:t>The number of semesters of Article III grant payment is cumulative</a:t>
            </a:r>
          </a:p>
          <a:p>
            <a:pPr>
              <a:buFont typeface="Wingdings" panose="05000000000000000000" pitchFamily="2" charset="2"/>
              <a:buChar char="§"/>
            </a:pPr>
            <a:r>
              <a:rPr lang="en-US" dirty="0" smtClean="0">
                <a:solidFill>
                  <a:srgbClr val="529F45"/>
                </a:solidFill>
                <a:latin typeface="Karla"/>
              </a:rPr>
              <a:t>EOF students shall be eligible for no more than 12 semesters of UG payment over the course of their entire undergraduate career. </a:t>
            </a:r>
            <a:r>
              <a:rPr lang="en-US" dirty="0" smtClean="0">
                <a:latin typeface="Karla"/>
              </a:rPr>
              <a:t>(Exception: Students enrolled in a five-year undergraduate course of study at a senior institution. These students are eligible for an additional 2 semesters upon written formal request and approval from the EOF Executive Director. Under no circumstances shall a student receive more than 14 semesters of Article III Undergraduate payments to earn a baccalaureate degree). </a:t>
            </a:r>
          </a:p>
          <a:p>
            <a:pPr>
              <a:buFont typeface="Wingdings" panose="05000000000000000000" pitchFamily="2" charset="2"/>
              <a:buChar char="§"/>
            </a:pPr>
            <a:r>
              <a:rPr lang="en-US" dirty="0" smtClean="0">
                <a:latin typeface="Karla"/>
              </a:rPr>
              <a:t>Students enrolled in a county college who are in pursuit of an </a:t>
            </a:r>
            <a:r>
              <a:rPr lang="en-US" dirty="0" smtClean="0">
                <a:solidFill>
                  <a:srgbClr val="529F45"/>
                </a:solidFill>
                <a:latin typeface="Karla"/>
              </a:rPr>
              <a:t>associate’s degree </a:t>
            </a:r>
            <a:r>
              <a:rPr lang="en-US" dirty="0" smtClean="0">
                <a:latin typeface="Karla"/>
              </a:rPr>
              <a:t>may receive a maximum of </a:t>
            </a:r>
            <a:r>
              <a:rPr lang="en-US" dirty="0" smtClean="0">
                <a:solidFill>
                  <a:srgbClr val="529F45"/>
                </a:solidFill>
                <a:latin typeface="Karla"/>
              </a:rPr>
              <a:t>8 semesters </a:t>
            </a:r>
            <a:r>
              <a:rPr lang="en-US" dirty="0" smtClean="0">
                <a:latin typeface="Karla"/>
              </a:rPr>
              <a:t>of Article III Undergraduate payments. </a:t>
            </a:r>
          </a:p>
          <a:p>
            <a:pPr>
              <a:buFont typeface="Wingdings" panose="05000000000000000000" pitchFamily="2" charset="2"/>
              <a:buChar char="§"/>
            </a:pPr>
            <a:r>
              <a:rPr lang="en-US" dirty="0" smtClean="0">
                <a:latin typeface="Karla"/>
              </a:rPr>
              <a:t>Students are ineligible to receive EOF funding support to earn a degree at a level they have already achieved. </a:t>
            </a:r>
          </a:p>
          <a:p>
            <a:pPr>
              <a:buFont typeface="Wingdings" panose="05000000000000000000" pitchFamily="2" charset="2"/>
              <a:buChar char="§"/>
            </a:pPr>
            <a:r>
              <a:rPr lang="en-US" dirty="0" smtClean="0">
                <a:solidFill>
                  <a:srgbClr val="529F45"/>
                </a:solidFill>
                <a:latin typeface="Karla"/>
              </a:rPr>
              <a:t>In no case shall an initial Article III undergraduate grant be given for a student’s last two semester of </a:t>
            </a:r>
            <a:r>
              <a:rPr lang="en-US" u="sng" dirty="0" smtClean="0">
                <a:solidFill>
                  <a:srgbClr val="529F45"/>
                </a:solidFill>
                <a:latin typeface="Karla"/>
              </a:rPr>
              <a:t>baccalaureate</a:t>
            </a:r>
            <a:r>
              <a:rPr lang="en-US" dirty="0" smtClean="0">
                <a:solidFill>
                  <a:srgbClr val="529F45"/>
                </a:solidFill>
                <a:latin typeface="Karla"/>
              </a:rPr>
              <a:t> study, nor shall a student receive an initial Article III grant during the winter.</a:t>
            </a:r>
          </a:p>
          <a:p>
            <a:pPr marL="0" indent="0">
              <a:buNone/>
            </a:pPr>
            <a:r>
              <a:rPr lang="en-US" dirty="0" smtClean="0">
                <a:latin typeface="Karla"/>
              </a:rPr>
              <a:t>  </a:t>
            </a:r>
            <a:endParaRPr lang="en-US" dirty="0">
              <a:latin typeface="Karla"/>
            </a:endParaRPr>
          </a:p>
        </p:txBody>
      </p:sp>
    </p:spTree>
    <p:extLst>
      <p:ext uri="{BB962C8B-B14F-4D97-AF65-F5344CB8AC3E}">
        <p14:creationId xmlns:p14="http://schemas.microsoft.com/office/powerpoint/2010/main" val="265892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pPr algn="ctr"/>
            <a:r>
              <a:rPr lang="en-US" b="1" dirty="0" smtClean="0">
                <a:latin typeface="Montserrat" panose="020B0604020202020204" charset="0"/>
                <a:cs typeface="Montserrat" panose="020B0604020202020204" charset="0"/>
              </a:rPr>
              <a:t>Purpose of the EOF Undergraduate Eligibility Workshop</a:t>
            </a:r>
            <a:endParaRPr lang="en-US" b="1" dirty="0">
              <a:latin typeface="Montserrat" panose="020B0604020202020204" charset="0"/>
              <a:cs typeface="Montserrat" panose="020B0604020202020204" charset="0"/>
            </a:endParaRPr>
          </a:p>
        </p:txBody>
      </p:sp>
      <p:sp>
        <p:nvSpPr>
          <p:cNvPr id="2" name="Content Placeholder 1"/>
          <p:cNvSpPr>
            <a:spLocks noGrp="1"/>
          </p:cNvSpPr>
          <p:nvPr>
            <p:ph idx="1"/>
          </p:nvPr>
        </p:nvSpPr>
        <p:spPr/>
        <p:txBody>
          <a:bodyPr/>
          <a:lstStyle/>
          <a:p>
            <a:pPr>
              <a:buFont typeface="Wingdings" panose="05000000000000000000" pitchFamily="2" charset="2"/>
              <a:buChar char="§"/>
            </a:pPr>
            <a:r>
              <a:rPr lang="en-US" dirty="0">
                <a:latin typeface="Karla"/>
              </a:rPr>
              <a:t>Overview of the mission and purpose of </a:t>
            </a:r>
            <a:r>
              <a:rPr lang="en-US" dirty="0" smtClean="0">
                <a:latin typeface="Karla"/>
              </a:rPr>
              <a:t>EOF</a:t>
            </a:r>
          </a:p>
          <a:p>
            <a:pPr>
              <a:buFont typeface="Wingdings" panose="05000000000000000000" pitchFamily="2" charset="2"/>
              <a:buChar char="§"/>
            </a:pPr>
            <a:r>
              <a:rPr lang="en-US" dirty="0">
                <a:latin typeface="Karla"/>
              </a:rPr>
              <a:t>EOF Undergraduate (UG) Recruitment and Admission </a:t>
            </a:r>
            <a:r>
              <a:rPr lang="en-US" dirty="0" smtClean="0">
                <a:latin typeface="Karla"/>
              </a:rPr>
              <a:t>Process</a:t>
            </a:r>
          </a:p>
          <a:p>
            <a:pPr>
              <a:buFont typeface="Wingdings" panose="05000000000000000000" pitchFamily="2" charset="2"/>
              <a:buChar char="§"/>
            </a:pPr>
            <a:r>
              <a:rPr lang="en-US" dirty="0">
                <a:latin typeface="Karla"/>
              </a:rPr>
              <a:t>Review of EOF UG Eligibility </a:t>
            </a:r>
            <a:r>
              <a:rPr lang="en-US" dirty="0" smtClean="0">
                <a:latin typeface="Karla"/>
              </a:rPr>
              <a:t>Requirements</a:t>
            </a:r>
          </a:p>
          <a:p>
            <a:pPr>
              <a:buFont typeface="Wingdings" panose="05000000000000000000" pitchFamily="2" charset="2"/>
              <a:buChar char="§"/>
            </a:pPr>
            <a:r>
              <a:rPr lang="en-US" dirty="0">
                <a:latin typeface="Karla"/>
              </a:rPr>
              <a:t>EOF campus program – Communication to students regarding admission and </a:t>
            </a:r>
            <a:r>
              <a:rPr lang="en-US" dirty="0" smtClean="0">
                <a:latin typeface="Karla"/>
              </a:rPr>
              <a:t>eligibility</a:t>
            </a:r>
          </a:p>
          <a:p>
            <a:pPr>
              <a:buFont typeface="Wingdings" panose="05000000000000000000" pitchFamily="2" charset="2"/>
              <a:buChar char="§"/>
            </a:pPr>
            <a:r>
              <a:rPr lang="en-US" dirty="0">
                <a:latin typeface="Karla"/>
              </a:rPr>
              <a:t>EOF Summer/Winter Session, Part-time vs. Non-Funded, NJ GEAR UP, NJ College Bound students, &amp; TRIO </a:t>
            </a:r>
            <a:r>
              <a:rPr lang="en-US" dirty="0" smtClean="0">
                <a:latin typeface="Karla"/>
              </a:rPr>
              <a:t>students</a:t>
            </a:r>
          </a:p>
          <a:p>
            <a:pPr>
              <a:buFont typeface="Wingdings" panose="05000000000000000000" pitchFamily="2" charset="2"/>
              <a:buChar char="§"/>
            </a:pPr>
            <a:r>
              <a:rPr lang="en-US" dirty="0">
                <a:latin typeface="Karla"/>
              </a:rPr>
              <a:t>EOF Transfer Students &amp; NJ Dreamers</a:t>
            </a:r>
          </a:p>
          <a:p>
            <a:pPr marL="0" indent="0">
              <a:buNone/>
            </a:pPr>
            <a:endParaRPr lang="en-US" dirty="0">
              <a:latin typeface="Karla"/>
            </a:endParaRPr>
          </a:p>
          <a:p>
            <a:pPr>
              <a:buFont typeface="Wingdings" panose="05000000000000000000" pitchFamily="2" charset="2"/>
              <a:buChar char="§"/>
            </a:pPr>
            <a:endParaRPr lang="en-US" dirty="0">
              <a:latin typeface="Karla"/>
            </a:endParaRPr>
          </a:p>
          <a:p>
            <a:pPr>
              <a:buFont typeface="Wingdings" panose="05000000000000000000" pitchFamily="2" charset="2"/>
              <a:buChar char="§"/>
            </a:pPr>
            <a:endParaRPr lang="en-US" dirty="0">
              <a:latin typeface="Karla"/>
            </a:endParaRPr>
          </a:p>
          <a:p>
            <a:pPr>
              <a:buFont typeface="Wingdings" panose="05000000000000000000" pitchFamily="2" charset="2"/>
              <a:buChar char="§"/>
            </a:pPr>
            <a:endParaRPr lang="en-US" dirty="0">
              <a:latin typeface="Karla"/>
            </a:endParaRPr>
          </a:p>
          <a:p>
            <a:endParaRPr lang="en-US" dirty="0"/>
          </a:p>
        </p:txBody>
      </p:sp>
      <p:sp>
        <p:nvSpPr>
          <p:cNvPr id="6" name="TextBox 5"/>
          <p:cNvSpPr txBox="1"/>
          <p:nvPr/>
        </p:nvSpPr>
        <p:spPr>
          <a:xfrm flipV="1">
            <a:off x="3258589" y="4339172"/>
            <a:ext cx="6756861" cy="1138773"/>
          </a:xfrm>
          <a:prstGeom prst="rect">
            <a:avLst/>
          </a:prstGeom>
          <a:noFill/>
        </p:spPr>
        <p:txBody>
          <a:bodyPr wrap="square" rtlCol="0">
            <a:spAutoFit/>
          </a:bodyPr>
          <a:lstStyle/>
          <a:p>
            <a:endParaRPr lang="en-US" sz="1700" dirty="0">
              <a:latin typeface="Karla"/>
            </a:endParaRPr>
          </a:p>
          <a:p>
            <a:r>
              <a:rPr lang="en-US" sz="1700" b="1" dirty="0" smtClean="0">
                <a:solidFill>
                  <a:srgbClr val="FF0000"/>
                </a:solidFill>
                <a:latin typeface="Karla"/>
              </a:rPr>
              <a:t>     </a:t>
            </a:r>
            <a:endParaRPr lang="en-US" sz="1700" dirty="0">
              <a:latin typeface="Karla"/>
            </a:endParaRPr>
          </a:p>
          <a:p>
            <a:endParaRPr lang="en-US" sz="1700" dirty="0">
              <a:latin typeface="Karla"/>
            </a:endParaRPr>
          </a:p>
          <a:p>
            <a:endParaRPr lang="en-US" sz="1700" dirty="0">
              <a:latin typeface="Karla"/>
            </a:endParaRPr>
          </a:p>
        </p:txBody>
      </p:sp>
    </p:spTree>
    <p:extLst>
      <p:ext uri="{BB962C8B-B14F-4D97-AF65-F5344CB8AC3E}">
        <p14:creationId xmlns:p14="http://schemas.microsoft.com/office/powerpoint/2010/main" val="200342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Montserrat" panose="020B0604020202020204" charset="0"/>
                <a:cs typeface="Montserrat" panose="020B0604020202020204" charset="0"/>
              </a:rPr>
              <a:t>EOF </a:t>
            </a:r>
            <a:r>
              <a:rPr lang="en-US" dirty="0">
                <a:latin typeface="Montserrat" panose="020B0604020202020204" charset="0"/>
                <a:cs typeface="Montserrat" panose="020B0604020202020204" charset="0"/>
              </a:rPr>
              <a:t>Eligibility: Part-time</a:t>
            </a:r>
            <a:endParaRPr lang="en-US" b="1" dirty="0">
              <a:latin typeface="Montserrat" panose="020B0604020202020204" charset="0"/>
              <a:cs typeface="Montserrat" panose="020B0604020202020204" charset="0"/>
            </a:endParaRPr>
          </a:p>
        </p:txBody>
      </p:sp>
      <p:sp>
        <p:nvSpPr>
          <p:cNvPr id="3" name="Content Placeholder 2"/>
          <p:cNvSpPr>
            <a:spLocks noGrp="1"/>
          </p:cNvSpPr>
          <p:nvPr>
            <p:ph idx="1"/>
          </p:nvPr>
        </p:nvSpPr>
        <p:spPr/>
        <p:txBody>
          <a:bodyPr>
            <a:normAutofit lnSpcReduction="10000"/>
          </a:bodyPr>
          <a:lstStyle/>
          <a:p>
            <a:pPr>
              <a:buFont typeface="Wingdings" panose="05000000000000000000" pitchFamily="2" charset="2"/>
              <a:buChar char="§"/>
            </a:pPr>
            <a:r>
              <a:rPr lang="en-US" dirty="0" smtClean="0">
                <a:latin typeface="Karla"/>
              </a:rPr>
              <a:t> Only available to students attending those institutions approved by the Board to award part-time Article III grants.</a:t>
            </a:r>
          </a:p>
          <a:p>
            <a:pPr>
              <a:buFont typeface="Wingdings" panose="05000000000000000000" pitchFamily="2" charset="2"/>
              <a:buChar char="§"/>
            </a:pPr>
            <a:r>
              <a:rPr lang="en-US" dirty="0" smtClean="0">
                <a:latin typeface="Karla"/>
              </a:rPr>
              <a:t> Part-time EOF is limited to renewal students with at least one full-time semester of EOF Academic Year Article III grant funding; or </a:t>
            </a:r>
          </a:p>
          <a:p>
            <a:pPr>
              <a:buFont typeface="Wingdings" panose="05000000000000000000" pitchFamily="2" charset="2"/>
              <a:buChar char="§"/>
            </a:pPr>
            <a:r>
              <a:rPr lang="en-US" dirty="0" smtClean="0">
                <a:latin typeface="Karla"/>
              </a:rPr>
              <a:t> First-time, part-time entering students with no college experience (institution must be Board approved for this allowance)</a:t>
            </a:r>
          </a:p>
          <a:p>
            <a:pPr>
              <a:buFont typeface="Wingdings" panose="05000000000000000000" pitchFamily="2" charset="2"/>
              <a:buChar char="§"/>
            </a:pPr>
            <a:r>
              <a:rPr lang="en-US" dirty="0" smtClean="0">
                <a:latin typeface="Karla"/>
              </a:rPr>
              <a:t> The number of part-time payments is cumulative.</a:t>
            </a:r>
            <a:endParaRPr lang="en-US" dirty="0">
              <a:latin typeface="Karla"/>
            </a:endParaRPr>
          </a:p>
          <a:p>
            <a:pPr marL="0" indent="0">
              <a:buNone/>
            </a:pPr>
            <a:r>
              <a:rPr lang="en-US" dirty="0" smtClean="0">
                <a:latin typeface="Karla"/>
              </a:rPr>
              <a:t>- </a:t>
            </a:r>
            <a:r>
              <a:rPr lang="en-US" dirty="0" smtClean="0">
                <a:solidFill>
                  <a:srgbClr val="529F45"/>
                </a:solidFill>
                <a:latin typeface="Karla"/>
              </a:rPr>
              <a:t>Max # of part-time payments in pursuit of an associate degree = 3 payments</a:t>
            </a:r>
          </a:p>
          <a:p>
            <a:pPr marL="0" indent="0">
              <a:buNone/>
            </a:pPr>
            <a:r>
              <a:rPr lang="en-US" dirty="0" smtClean="0">
                <a:solidFill>
                  <a:srgbClr val="529F45"/>
                </a:solidFill>
                <a:latin typeface="Karla"/>
              </a:rPr>
              <a:t>- Max # of part-time payments in pursuit of a baccalaureate degree = 4 payments</a:t>
            </a:r>
          </a:p>
          <a:p>
            <a:pPr>
              <a:buFont typeface="Wingdings" panose="05000000000000000000" pitchFamily="2" charset="2"/>
              <a:buChar char="§"/>
            </a:pPr>
            <a:r>
              <a:rPr lang="en-US" dirty="0" smtClean="0">
                <a:latin typeface="Karla"/>
              </a:rPr>
              <a:t> Institutions approved to award Article III part-time grants shall not award to more than 10% of their total EOF funded population in any given semester (9A:11-2.9(e)). </a:t>
            </a:r>
          </a:p>
          <a:p>
            <a:pPr marL="0" indent="0">
              <a:buNone/>
            </a:pPr>
            <a:endParaRPr lang="en-US" dirty="0" smtClean="0"/>
          </a:p>
        </p:txBody>
      </p:sp>
    </p:spTree>
    <p:extLst>
      <p:ext uri="{BB962C8B-B14F-4D97-AF65-F5344CB8AC3E}">
        <p14:creationId xmlns:p14="http://schemas.microsoft.com/office/powerpoint/2010/main" val="226524371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latin typeface="Montserrat" panose="020B0604020202020204" charset="0"/>
                <a:cs typeface="Montserrat" panose="020B0604020202020204" charset="0"/>
              </a:rPr>
              <a:t>EOF Eligibility: Dual </a:t>
            </a:r>
            <a:r>
              <a:rPr lang="en-US" sz="3600" b="1" dirty="0" smtClean="0">
                <a:latin typeface="Montserrat" panose="020B0604020202020204" charset="0"/>
                <a:cs typeface="Montserrat" panose="020B0604020202020204" charset="0"/>
              </a:rPr>
              <a:t>Enrollment or Advanced College Prep Programs (9A:11-5.4(c))</a:t>
            </a:r>
            <a:endParaRPr lang="en-US" sz="3600" b="1" dirty="0">
              <a:latin typeface="Montserrat" panose="020B0604020202020204" charset="0"/>
              <a:cs typeface="Montserrat" panose="020B0604020202020204" charset="0"/>
            </a:endParaRPr>
          </a:p>
        </p:txBody>
      </p:sp>
      <p:sp>
        <p:nvSpPr>
          <p:cNvPr id="3" name="Content Placeholder 2"/>
          <p:cNvSpPr>
            <a:spLocks noGrp="1"/>
          </p:cNvSpPr>
          <p:nvPr>
            <p:ph idx="1"/>
          </p:nvPr>
        </p:nvSpPr>
        <p:spPr/>
        <p:txBody>
          <a:bodyPr/>
          <a:lstStyle/>
          <a:p>
            <a:pPr>
              <a:buFont typeface="Wingdings" panose="05000000000000000000" pitchFamily="2" charset="2"/>
              <a:buChar char="§"/>
            </a:pPr>
            <a:r>
              <a:rPr lang="en-US" dirty="0" smtClean="0">
                <a:latin typeface="Karla" panose="020B0604020202020204" charset="0"/>
              </a:rPr>
              <a:t> EOF </a:t>
            </a:r>
            <a:r>
              <a:rPr lang="en-US" dirty="0">
                <a:latin typeface="Karla" panose="020B0604020202020204" charset="0"/>
              </a:rPr>
              <a:t>program applicants who have earned 24 or more college credits while in high school or earned an associate’s degree as part of their high school graduation requirements are eligible for participation in the pre-first year summer program.  </a:t>
            </a:r>
          </a:p>
          <a:p>
            <a:pPr>
              <a:buFont typeface="Wingdings" panose="05000000000000000000" pitchFamily="2" charset="2"/>
              <a:buChar char="§"/>
            </a:pPr>
            <a:r>
              <a:rPr lang="en-US" dirty="0" smtClean="0">
                <a:latin typeface="Karla" panose="020B0604020202020204" charset="0"/>
              </a:rPr>
              <a:t> It is important to note that per 9A:11.2.8, if a student has earned an Associate’s degree, they are ineligible to receive EOF funding to obtain another Associate’s degree or certificate. </a:t>
            </a:r>
          </a:p>
          <a:p>
            <a:pPr>
              <a:buFont typeface="Wingdings" panose="05000000000000000000" pitchFamily="2" charset="2"/>
              <a:buChar char="§"/>
            </a:pPr>
            <a:r>
              <a:rPr lang="en-US" dirty="0" smtClean="0">
                <a:latin typeface="Karla" panose="020B0604020202020204" charset="0"/>
              </a:rPr>
              <a:t> Furthermore</a:t>
            </a:r>
            <a:r>
              <a:rPr lang="en-US" dirty="0">
                <a:latin typeface="Karla" panose="020B0604020202020204" charset="0"/>
              </a:rPr>
              <a:t>, these students must be considered for the EOF program based on the EOF Article </a:t>
            </a:r>
            <a:r>
              <a:rPr lang="en-US" dirty="0" smtClean="0">
                <a:latin typeface="Karla" panose="020B0604020202020204" charset="0"/>
              </a:rPr>
              <a:t>III, </a:t>
            </a:r>
            <a:r>
              <a:rPr lang="en-US" dirty="0">
                <a:latin typeface="Karla" panose="020B0604020202020204" charset="0"/>
              </a:rPr>
              <a:t>student grant funding priorities outlined at N.J.A.C. 9A:11-6.1(h), and if they meet all of the eligibility requirements set forth at N.J.A.C. 9A:11-2.2 and 2.3. </a:t>
            </a:r>
          </a:p>
          <a:p>
            <a:pPr marL="0" indent="0">
              <a:buNone/>
            </a:pPr>
            <a:endParaRPr lang="en-US" dirty="0" smtClean="0"/>
          </a:p>
        </p:txBody>
      </p:sp>
    </p:spTree>
    <p:extLst>
      <p:ext uri="{BB962C8B-B14F-4D97-AF65-F5344CB8AC3E}">
        <p14:creationId xmlns:p14="http://schemas.microsoft.com/office/powerpoint/2010/main" val="8005635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846997"/>
          </a:xfrm>
        </p:spPr>
        <p:txBody>
          <a:bodyPr>
            <a:normAutofit fontScale="90000"/>
          </a:bodyPr>
          <a:lstStyle/>
          <a:p>
            <a:pPr algn="ctr"/>
            <a:r>
              <a:rPr lang="en-US" b="1" dirty="0" smtClean="0">
                <a:solidFill>
                  <a:schemeClr val="tx1"/>
                </a:solidFill>
                <a:latin typeface="Montserrat" panose="020B0604020202020204" charset="0"/>
                <a:cs typeface="Montserrat" panose="020B0604020202020204" charset="0"/>
              </a:rPr>
              <a:t>EOF Admission, Eligibility, and Contact Information</a:t>
            </a:r>
            <a:r>
              <a:rPr lang="en-US" b="1" dirty="0">
                <a:solidFill>
                  <a:srgbClr val="00B050"/>
                </a:solidFill>
              </a:rPr>
              <a:t/>
            </a:r>
            <a:br>
              <a:rPr lang="en-US" b="1" dirty="0">
                <a:solidFill>
                  <a:srgbClr val="00B050"/>
                </a:solidFill>
              </a:rPr>
            </a:br>
            <a:endParaRPr lang="en-US" dirty="0"/>
          </a:p>
        </p:txBody>
      </p:sp>
      <p:sp>
        <p:nvSpPr>
          <p:cNvPr id="3" name="Content Placeholder 2"/>
          <p:cNvSpPr>
            <a:spLocks noGrp="1"/>
          </p:cNvSpPr>
          <p:nvPr>
            <p:ph idx="1"/>
          </p:nvPr>
        </p:nvSpPr>
        <p:spPr/>
        <p:txBody>
          <a:bodyPr>
            <a:normAutofit/>
          </a:bodyPr>
          <a:lstStyle/>
          <a:p>
            <a:pPr>
              <a:buFont typeface="Wingdings" panose="05000000000000000000" pitchFamily="2" charset="2"/>
              <a:buChar char="§"/>
            </a:pPr>
            <a:r>
              <a:rPr lang="en-US" sz="2400" dirty="0" smtClean="0">
                <a:latin typeface="Karla"/>
              </a:rPr>
              <a:t> With nearly all applicants referring to the internet for information regarding EOF, admission into EOF and the Fund’s eligibility requirements, it is very important for EOF campus programs to ensure that you do not have any outdated or inaccurate information posted. </a:t>
            </a:r>
            <a:endParaRPr lang="en-US" sz="2400" dirty="0">
              <a:latin typeface="Karla"/>
            </a:endParaRPr>
          </a:p>
          <a:p>
            <a:pPr>
              <a:buFont typeface="Wingdings" panose="05000000000000000000" pitchFamily="2" charset="2"/>
              <a:buChar char="§"/>
            </a:pPr>
            <a:r>
              <a:rPr lang="en-US" sz="2400" dirty="0" smtClean="0">
                <a:latin typeface="Karla"/>
              </a:rPr>
              <a:t> EOF Campus program directors and staff should ensure that the content of their website is current and the language that is used is appropriate. </a:t>
            </a:r>
            <a:endParaRPr lang="en-US" sz="2400" dirty="0">
              <a:latin typeface="Karla"/>
            </a:endParaRPr>
          </a:p>
          <a:p>
            <a:pPr>
              <a:buFont typeface="Wingdings" panose="05000000000000000000" pitchFamily="2" charset="2"/>
              <a:buChar char="§"/>
            </a:pPr>
            <a:r>
              <a:rPr lang="en-US" sz="2400" dirty="0" smtClean="0">
                <a:latin typeface="Karla"/>
              </a:rPr>
              <a:t> EOF Campus directors must also assist the OSHE/EOF Central Office in ensuring that your admission requirements and contact information is accurate on the OSHE website.</a:t>
            </a:r>
            <a:endParaRPr lang="en-US" sz="2400" dirty="0">
              <a:latin typeface="Karla"/>
            </a:endParaRPr>
          </a:p>
        </p:txBody>
      </p:sp>
    </p:spTree>
    <p:extLst>
      <p:ext uri="{BB962C8B-B14F-4D97-AF65-F5344CB8AC3E}">
        <p14:creationId xmlns:p14="http://schemas.microsoft.com/office/powerpoint/2010/main" val="48345192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latin typeface="Montserrat" panose="020B0604020202020204" charset="0"/>
                <a:cs typeface="Montserrat" panose="020B0604020202020204" charset="0"/>
              </a:rPr>
              <a:t>EOF Campus Program – Admission Information on OSHE website</a:t>
            </a:r>
            <a:endParaRPr lang="en-US" dirty="0">
              <a:latin typeface="Montserrat" panose="020B0604020202020204" charset="0"/>
              <a:cs typeface="Montserrat" panose="020B0604020202020204" charset="0"/>
            </a:endParaRPr>
          </a:p>
        </p:txBody>
      </p:sp>
      <p:sp>
        <p:nvSpPr>
          <p:cNvPr id="3" name="Content Placeholder 2"/>
          <p:cNvSpPr>
            <a:spLocks noGrp="1"/>
          </p:cNvSpPr>
          <p:nvPr>
            <p:ph idx="1"/>
          </p:nvPr>
        </p:nvSpPr>
        <p:spPr>
          <a:xfrm>
            <a:off x="1097279" y="1845734"/>
            <a:ext cx="10214567" cy="4411228"/>
          </a:xfrm>
        </p:spPr>
        <p:txBody>
          <a:bodyPr>
            <a:normAutofit fontScale="92500" lnSpcReduction="20000"/>
          </a:bodyPr>
          <a:lstStyle/>
          <a:p>
            <a:pPr marL="0" indent="0">
              <a:buNone/>
            </a:pPr>
            <a:r>
              <a:rPr lang="en-US" dirty="0"/>
              <a:t> </a:t>
            </a:r>
            <a:r>
              <a:rPr lang="en-US" b="1" dirty="0" smtClean="0">
                <a:latin typeface="Karla" panose="020B0604020202020204" charset="0"/>
              </a:rPr>
              <a:t>Research Institutions:</a:t>
            </a:r>
            <a:endParaRPr lang="en-US" b="1" dirty="0">
              <a:latin typeface="Karla" panose="020B0604020202020204" charset="0"/>
            </a:endParaRPr>
          </a:p>
          <a:p>
            <a:r>
              <a:rPr lang="en-US" dirty="0">
                <a:latin typeface="Karla" panose="020B0604020202020204" charset="0"/>
                <a:hlinkClick r:id="rId2"/>
              </a:rPr>
              <a:t>https://</a:t>
            </a:r>
            <a:r>
              <a:rPr lang="en-US" dirty="0" smtClean="0">
                <a:latin typeface="Karla" panose="020B0604020202020204" charset="0"/>
                <a:hlinkClick r:id="rId2"/>
              </a:rPr>
              <a:t>www.nj.gov/highereducation/EOF/EOF_PRU_Programs.shtml</a:t>
            </a:r>
            <a:endParaRPr lang="en-US" dirty="0" smtClean="0">
              <a:latin typeface="Karla" panose="020B0604020202020204" charset="0"/>
            </a:endParaRPr>
          </a:p>
          <a:p>
            <a:endParaRPr lang="en-US" dirty="0" smtClean="0">
              <a:latin typeface="Karla" panose="020B0604020202020204" charset="0"/>
            </a:endParaRPr>
          </a:p>
          <a:p>
            <a:r>
              <a:rPr lang="en-US" b="1" dirty="0" smtClean="0">
                <a:latin typeface="Karla" panose="020B0604020202020204" charset="0"/>
              </a:rPr>
              <a:t>State Colleges and Universities:</a:t>
            </a:r>
          </a:p>
          <a:p>
            <a:r>
              <a:rPr lang="en-US" dirty="0">
                <a:latin typeface="Karla" panose="020B0604020202020204" charset="0"/>
                <a:hlinkClick r:id="rId3"/>
              </a:rPr>
              <a:t>https://</a:t>
            </a:r>
            <a:r>
              <a:rPr lang="en-US" dirty="0" smtClean="0">
                <a:latin typeface="Karla" panose="020B0604020202020204" charset="0"/>
                <a:hlinkClick r:id="rId3"/>
              </a:rPr>
              <a:t>www.nj.gov/highereducation/EOF/EOF_SCU_Programs.shtml</a:t>
            </a:r>
            <a:endParaRPr lang="en-US" dirty="0" smtClean="0">
              <a:latin typeface="Karla" panose="020B0604020202020204" charset="0"/>
            </a:endParaRPr>
          </a:p>
          <a:p>
            <a:endParaRPr lang="en-US" dirty="0">
              <a:latin typeface="Karla" panose="020B0604020202020204" charset="0"/>
            </a:endParaRPr>
          </a:p>
          <a:p>
            <a:r>
              <a:rPr lang="en-US" b="1" dirty="0" smtClean="0">
                <a:latin typeface="Karla" panose="020B0604020202020204" charset="0"/>
              </a:rPr>
              <a:t>Community Colleges:</a:t>
            </a:r>
          </a:p>
          <a:p>
            <a:r>
              <a:rPr lang="en-US" dirty="0">
                <a:latin typeface="Karla" panose="020B0604020202020204" charset="0"/>
                <a:hlinkClick r:id="rId4"/>
              </a:rPr>
              <a:t>https://</a:t>
            </a:r>
            <a:r>
              <a:rPr lang="en-US" dirty="0" smtClean="0">
                <a:latin typeface="Karla" panose="020B0604020202020204" charset="0"/>
                <a:hlinkClick r:id="rId4"/>
              </a:rPr>
              <a:t>www.nj.gov/highereducation/EOF/EOF_CC_Programs.shtml</a:t>
            </a:r>
            <a:endParaRPr lang="en-US" dirty="0" smtClean="0">
              <a:latin typeface="Karla" panose="020B0604020202020204" charset="0"/>
            </a:endParaRPr>
          </a:p>
          <a:p>
            <a:endParaRPr lang="en-US" dirty="0">
              <a:latin typeface="Karla" panose="020B0604020202020204" charset="0"/>
            </a:endParaRPr>
          </a:p>
          <a:p>
            <a:r>
              <a:rPr lang="en-US" b="1" dirty="0" smtClean="0">
                <a:latin typeface="Karla" panose="020B0604020202020204" charset="0"/>
              </a:rPr>
              <a:t>Independent Institutions:</a:t>
            </a:r>
          </a:p>
          <a:p>
            <a:r>
              <a:rPr lang="en-US" dirty="0">
                <a:latin typeface="Karla" panose="020B0604020202020204" charset="0"/>
                <a:hlinkClick r:id="rId5"/>
              </a:rPr>
              <a:t>https://</a:t>
            </a:r>
            <a:r>
              <a:rPr lang="en-US" dirty="0" smtClean="0">
                <a:latin typeface="Karla" panose="020B0604020202020204" charset="0"/>
                <a:hlinkClick r:id="rId5"/>
              </a:rPr>
              <a:t>www.nj.gov/highereducation/EOF/EOF_IND_Programs.shtml</a:t>
            </a:r>
            <a:endParaRPr lang="en-US" dirty="0" smtClean="0">
              <a:latin typeface="Karla" panose="020B0604020202020204" charset="0"/>
            </a:endParaRPr>
          </a:p>
          <a:p>
            <a:endParaRPr lang="en-US" dirty="0" smtClean="0"/>
          </a:p>
          <a:p>
            <a:endParaRPr lang="en-US" dirty="0"/>
          </a:p>
          <a:p>
            <a:endParaRPr lang="en-US" dirty="0"/>
          </a:p>
        </p:txBody>
      </p:sp>
      <p:sp>
        <p:nvSpPr>
          <p:cNvPr id="4" name="Slide Number Placeholder 3"/>
          <p:cNvSpPr>
            <a:spLocks noGrp="1"/>
          </p:cNvSpPr>
          <p:nvPr>
            <p:ph type="sldNum" sz="quarter" idx="12"/>
          </p:nvPr>
        </p:nvSpPr>
        <p:spPr/>
        <p:txBody>
          <a:bodyPr/>
          <a:lstStyle/>
          <a:p>
            <a:fld id="{82E0CA47-81CF-4842-A6CE-0A6037062406}" type="slidenum">
              <a:rPr lang="en-US" smtClean="0"/>
              <a:pPr/>
              <a:t>23</a:t>
            </a:fld>
            <a:endParaRPr lang="en-US" dirty="0"/>
          </a:p>
        </p:txBody>
      </p:sp>
    </p:spTree>
    <p:extLst>
      <p:ext uri="{BB962C8B-B14F-4D97-AF65-F5344CB8AC3E}">
        <p14:creationId xmlns:p14="http://schemas.microsoft.com/office/powerpoint/2010/main" val="174698478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smtClean="0">
                <a:latin typeface="Montserrat" panose="020B0604020202020204" charset="0"/>
                <a:cs typeface="Montserrat" panose="020B0604020202020204" charset="0"/>
              </a:rPr>
              <a:t>EOF Eligibility, Admission, and Communications </a:t>
            </a:r>
            <a:endParaRPr lang="en-US" b="1" dirty="0">
              <a:latin typeface="Montserrat" panose="020B0604020202020204" charset="0"/>
              <a:cs typeface="Montserrat" panose="020B0604020202020204" charset="0"/>
            </a:endParaRPr>
          </a:p>
        </p:txBody>
      </p:sp>
      <p:sp>
        <p:nvSpPr>
          <p:cNvPr id="3" name="Content Placeholder 2"/>
          <p:cNvSpPr>
            <a:spLocks noGrp="1"/>
          </p:cNvSpPr>
          <p:nvPr>
            <p:ph idx="1"/>
          </p:nvPr>
        </p:nvSpPr>
        <p:spPr>
          <a:xfrm>
            <a:off x="754145" y="1845733"/>
            <a:ext cx="10401536" cy="4753030"/>
          </a:xfrm>
        </p:spPr>
        <p:txBody>
          <a:bodyPr>
            <a:normAutofit fontScale="92500" lnSpcReduction="20000"/>
          </a:bodyPr>
          <a:lstStyle/>
          <a:p>
            <a:pPr>
              <a:buFont typeface="Wingdings" panose="05000000000000000000" pitchFamily="2" charset="2"/>
              <a:buChar char="§"/>
            </a:pPr>
            <a:r>
              <a:rPr lang="en-US" dirty="0" smtClean="0">
                <a:latin typeface="Karla"/>
              </a:rPr>
              <a:t>It is important for institutions to accurately inform students about their eligibility, especially as it pertains to how they may rank within the funding priorities and the availability of EOF Art. III grant funds. </a:t>
            </a:r>
          </a:p>
          <a:p>
            <a:pPr>
              <a:buFont typeface="Wingdings" panose="05000000000000000000" pitchFamily="2" charset="2"/>
              <a:buChar char="§"/>
            </a:pPr>
            <a:r>
              <a:rPr lang="en-US" b="1" i="1" dirty="0" smtClean="0">
                <a:solidFill>
                  <a:srgbClr val="529F45"/>
                </a:solidFill>
                <a:latin typeface="Karla"/>
              </a:rPr>
              <a:t>Students should know the difference between an institutional requirement versus an EOF statewide requirement.</a:t>
            </a:r>
          </a:p>
          <a:p>
            <a:pPr>
              <a:buFont typeface="Wingdings" panose="05000000000000000000" pitchFamily="2" charset="2"/>
              <a:buChar char="§"/>
            </a:pPr>
            <a:r>
              <a:rPr lang="en-US" b="1" dirty="0" smtClean="0">
                <a:solidFill>
                  <a:srgbClr val="529F45"/>
                </a:solidFill>
                <a:latin typeface="Karla"/>
              </a:rPr>
              <a:t>Institutions/EOF campus programs are asked to refrain from simply telling an applicant, “you are ineligible for EOF”. </a:t>
            </a:r>
            <a:endParaRPr lang="en-US" b="1" dirty="0">
              <a:solidFill>
                <a:srgbClr val="529F45"/>
              </a:solidFill>
              <a:latin typeface="Karla"/>
            </a:endParaRPr>
          </a:p>
          <a:p>
            <a:pPr>
              <a:buFont typeface="Wingdings" panose="05000000000000000000" pitchFamily="2" charset="2"/>
              <a:buChar char="§"/>
            </a:pPr>
            <a:r>
              <a:rPr lang="en-US" dirty="0" smtClean="0">
                <a:solidFill>
                  <a:schemeClr val="tx1"/>
                </a:solidFill>
                <a:latin typeface="Karla"/>
              </a:rPr>
              <a:t>If no additional information is provided as to why the student is ineligible, then this</a:t>
            </a:r>
            <a:r>
              <a:rPr lang="en-US" b="1" dirty="0" smtClean="0">
                <a:solidFill>
                  <a:srgbClr val="FF0000"/>
                </a:solidFill>
                <a:latin typeface="Karla"/>
              </a:rPr>
              <a:t> </a:t>
            </a:r>
            <a:r>
              <a:rPr lang="en-US" dirty="0" smtClean="0">
                <a:latin typeface="Karla"/>
              </a:rPr>
              <a:t>generalized statement can lead applicants to believe that they are ineligible for EOF (statewide) and this may not be the case. Institutions should provide applicants the specific reason for their ineligibility or denial into the program. </a:t>
            </a:r>
          </a:p>
          <a:p>
            <a:pPr>
              <a:buFont typeface="Wingdings" panose="05000000000000000000" pitchFamily="2" charset="2"/>
              <a:buChar char="§"/>
            </a:pPr>
            <a:r>
              <a:rPr lang="en-US" dirty="0" smtClean="0">
                <a:latin typeface="Karla"/>
              </a:rPr>
              <a:t>If </a:t>
            </a:r>
            <a:r>
              <a:rPr lang="en-US" dirty="0">
                <a:latin typeface="Karla"/>
              </a:rPr>
              <a:t>a program places a candidate on a waitlist, then the candidate should be informed of this placement and offered a time period for when they can reasonably expect to hear back from the program regarding their ability to be accepted into the program. </a:t>
            </a:r>
          </a:p>
          <a:p>
            <a:pPr>
              <a:buFont typeface="Wingdings" panose="05000000000000000000" pitchFamily="2" charset="2"/>
              <a:buChar char="§"/>
            </a:pPr>
            <a:r>
              <a:rPr lang="en-US" dirty="0" smtClean="0">
                <a:latin typeface="Karla"/>
              </a:rPr>
              <a:t>Applicants </a:t>
            </a:r>
            <a:r>
              <a:rPr lang="en-US" dirty="0">
                <a:latin typeface="Karla"/>
              </a:rPr>
              <a:t>should be encouraged to look at all NJ institutions that have an EOF program if they are unable to be admitted into your EOF campus program. Especially if they are actively seeking admission into an EOF campus program (independent of institutional choice). </a:t>
            </a:r>
          </a:p>
          <a:p>
            <a:pPr>
              <a:buFont typeface="Wingdings" panose="05000000000000000000" pitchFamily="2" charset="2"/>
              <a:buChar char="§"/>
            </a:pPr>
            <a:endParaRPr lang="en-US" dirty="0" smtClean="0">
              <a:latin typeface="Karla"/>
            </a:endParaRPr>
          </a:p>
        </p:txBody>
      </p:sp>
    </p:spTree>
    <p:extLst>
      <p:ext uri="{BB962C8B-B14F-4D97-AF65-F5344CB8AC3E}">
        <p14:creationId xmlns:p14="http://schemas.microsoft.com/office/powerpoint/2010/main" val="303343991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latin typeface="Montserrat" panose="020B0604020202020204" charset="0"/>
                <a:cs typeface="Montserrat" panose="020B0604020202020204" charset="0"/>
              </a:rPr>
              <a:t>A</a:t>
            </a:r>
            <a:r>
              <a:rPr lang="en-US" sz="4000" dirty="0" smtClean="0">
                <a:latin typeface="Montserrat" panose="020B0604020202020204" charset="0"/>
                <a:cs typeface="Montserrat" panose="020B0604020202020204" charset="0"/>
              </a:rPr>
              <a:t>llocation </a:t>
            </a:r>
            <a:r>
              <a:rPr lang="en-US" sz="4000" dirty="0">
                <a:latin typeface="Montserrat" panose="020B0604020202020204" charset="0"/>
                <a:cs typeface="Montserrat" panose="020B0604020202020204" charset="0"/>
              </a:rPr>
              <a:t>B</a:t>
            </a:r>
            <a:r>
              <a:rPr lang="en-US" sz="4000" dirty="0" smtClean="0">
                <a:latin typeface="Montserrat" panose="020B0604020202020204" charset="0"/>
                <a:cs typeface="Montserrat" panose="020B0604020202020204" charset="0"/>
              </a:rPr>
              <a:t>ased Enrollment Approach</a:t>
            </a:r>
            <a:endParaRPr lang="en-US" sz="4000" b="1" dirty="0">
              <a:latin typeface="Montserrat" panose="020B0604020202020204" charset="0"/>
              <a:cs typeface="Montserrat" panose="020B0604020202020204" charset="0"/>
            </a:endParaRPr>
          </a:p>
        </p:txBody>
      </p:sp>
      <p:sp>
        <p:nvSpPr>
          <p:cNvPr id="3" name="Content Placeholder 2"/>
          <p:cNvSpPr>
            <a:spLocks noGrp="1"/>
          </p:cNvSpPr>
          <p:nvPr>
            <p:ph idx="1"/>
          </p:nvPr>
        </p:nvSpPr>
        <p:spPr/>
        <p:txBody>
          <a:bodyPr/>
          <a:lstStyle/>
          <a:p>
            <a:pPr>
              <a:buFont typeface="Wingdings" panose="05000000000000000000" pitchFamily="2" charset="2"/>
              <a:buChar char="§"/>
            </a:pPr>
            <a:r>
              <a:rPr lang="en-US" b="1" dirty="0">
                <a:latin typeface="Karla"/>
              </a:rPr>
              <a:t>EOF does not use a “slot” based enrollment approach. EOF uses an “allocation” based enrollment approach.</a:t>
            </a:r>
            <a:endParaRPr lang="en-US" dirty="0" smtClean="0">
              <a:latin typeface="Karla"/>
            </a:endParaRPr>
          </a:p>
          <a:p>
            <a:pPr>
              <a:buFont typeface="Wingdings" panose="05000000000000000000" pitchFamily="2" charset="2"/>
              <a:buChar char="§"/>
            </a:pPr>
            <a:r>
              <a:rPr lang="en-US" dirty="0" smtClean="0">
                <a:latin typeface="Karla"/>
              </a:rPr>
              <a:t>Slot </a:t>
            </a:r>
            <a:r>
              <a:rPr lang="en-US" dirty="0">
                <a:latin typeface="Karla"/>
              </a:rPr>
              <a:t>based enrollment - Reflects a program is only seeking to support a pre-determined number of students in a program. </a:t>
            </a:r>
            <a:endParaRPr lang="en-US" dirty="0" smtClean="0">
              <a:latin typeface="Karla"/>
            </a:endParaRPr>
          </a:p>
          <a:p>
            <a:pPr>
              <a:buFont typeface="Wingdings" panose="05000000000000000000" pitchFamily="2" charset="2"/>
              <a:buChar char="§"/>
            </a:pPr>
            <a:r>
              <a:rPr lang="en-US" dirty="0">
                <a:latin typeface="Karla"/>
              </a:rPr>
              <a:t>Allocation based enrollment - Reflects a program’s effort to support as many students as possible based on a campus program’s available resources. While the total number of students in the program can be impacted by the number of students who receive a maximum award, this model allows for enrollment to be driven via the exhaustion of the programs available allocation and resources. </a:t>
            </a:r>
          </a:p>
          <a:p>
            <a:pPr>
              <a:buFont typeface="Wingdings" panose="05000000000000000000" pitchFamily="2" charset="2"/>
              <a:buChar char="§"/>
            </a:pPr>
            <a:endParaRPr lang="en-US" dirty="0"/>
          </a:p>
          <a:p>
            <a:pPr>
              <a:buFont typeface="Wingdings" panose="05000000000000000000" pitchFamily="2" charset="2"/>
              <a:buChar char="§"/>
            </a:pPr>
            <a:endParaRPr lang="en-US" dirty="0"/>
          </a:p>
        </p:txBody>
      </p:sp>
    </p:spTree>
    <p:extLst>
      <p:ext uri="{BB962C8B-B14F-4D97-AF65-F5344CB8AC3E}">
        <p14:creationId xmlns:p14="http://schemas.microsoft.com/office/powerpoint/2010/main" val="150107000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4647" y="1"/>
            <a:ext cx="10964487" cy="1737360"/>
          </a:xfrm>
        </p:spPr>
        <p:txBody>
          <a:bodyPr>
            <a:normAutofit/>
          </a:bodyPr>
          <a:lstStyle/>
          <a:p>
            <a:pPr algn="ctr"/>
            <a:r>
              <a:rPr lang="en-US" sz="3200" b="1" dirty="0" smtClean="0">
                <a:latin typeface="Montserrat" panose="020B0604020202020204" charset="0"/>
                <a:cs typeface="Montserrat" panose="020B0604020202020204" charset="0"/>
              </a:rPr>
              <a:t>Reminder - EOF New Jersey Financial Aid Management System (NJFAMS) Portal Access</a:t>
            </a:r>
            <a:endParaRPr lang="en-US" sz="3200" b="1" dirty="0">
              <a:latin typeface="Montserrat" panose="020B0604020202020204" charset="0"/>
              <a:cs typeface="Montserrat" panose="020B0604020202020204" charset="0"/>
            </a:endParaRPr>
          </a:p>
        </p:txBody>
      </p:sp>
      <p:sp>
        <p:nvSpPr>
          <p:cNvPr id="3" name="Content Placeholder 2"/>
          <p:cNvSpPr>
            <a:spLocks noGrp="1"/>
          </p:cNvSpPr>
          <p:nvPr>
            <p:ph idx="1"/>
          </p:nvPr>
        </p:nvSpPr>
        <p:spPr>
          <a:xfrm>
            <a:off x="1097280" y="1845733"/>
            <a:ext cx="10058400" cy="4472873"/>
          </a:xfrm>
        </p:spPr>
        <p:txBody>
          <a:bodyPr>
            <a:normAutofit fontScale="92500" lnSpcReduction="20000"/>
          </a:bodyPr>
          <a:lstStyle/>
          <a:p>
            <a:pPr>
              <a:buFont typeface="Wingdings" panose="05000000000000000000" pitchFamily="2" charset="2"/>
              <a:buChar char="§"/>
            </a:pPr>
            <a:r>
              <a:rPr lang="en-US" sz="2600" dirty="0" smtClean="0">
                <a:latin typeface="Karla"/>
              </a:rPr>
              <a:t>The EOF NJFAMS Portal is the primary means for all EOF UG AY campus programs to manage your EOF UG AY program roster. </a:t>
            </a:r>
          </a:p>
          <a:p>
            <a:pPr>
              <a:buFont typeface="Wingdings" panose="05000000000000000000" pitchFamily="2" charset="2"/>
              <a:buChar char="§"/>
            </a:pPr>
            <a:r>
              <a:rPr lang="en-US" sz="2600" dirty="0" smtClean="0">
                <a:latin typeface="Karla"/>
              </a:rPr>
              <a:t>EOF campus program directors should be aware of who has access to the EOF NJFAMS portal for your institution. </a:t>
            </a:r>
            <a:endParaRPr lang="en-US" sz="2600" dirty="0">
              <a:latin typeface="Karla"/>
            </a:endParaRPr>
          </a:p>
          <a:p>
            <a:pPr>
              <a:buFont typeface="Wingdings" panose="05000000000000000000" pitchFamily="2" charset="2"/>
              <a:buChar char="§"/>
            </a:pPr>
            <a:r>
              <a:rPr lang="en-US" sz="2600" dirty="0" smtClean="0">
                <a:latin typeface="Karla"/>
              </a:rPr>
              <a:t>Access may be granted in two forms: 1) View Only or 2) Edit capabilities</a:t>
            </a:r>
          </a:p>
          <a:p>
            <a:pPr>
              <a:buFont typeface="Wingdings" panose="05000000000000000000" pitchFamily="2" charset="2"/>
              <a:buChar char="§"/>
            </a:pPr>
            <a:r>
              <a:rPr lang="en-US" sz="2600" dirty="0" smtClean="0">
                <a:latin typeface="Karla"/>
              </a:rPr>
              <a:t>When a staff member who has been granted access to the EOF NJFAMS portal leaves their position/institution, it is the responsibility of the EOF campus program director to inform the OSHE/EOF Central Office of the need to remove the staff member’s access. This is also the case even if the staff member does not work directly in your office.</a:t>
            </a:r>
          </a:p>
          <a:p>
            <a:pPr>
              <a:buFont typeface="Wingdings" panose="05000000000000000000" pitchFamily="2" charset="2"/>
              <a:buChar char="§"/>
            </a:pPr>
            <a:r>
              <a:rPr lang="en-US" sz="2600" dirty="0" smtClean="0">
                <a:latin typeface="Karla"/>
              </a:rPr>
              <a:t>EOF campus directors who need an up-to-date list of who has EOF NJFAMS portal access at your institution should contact either your EOF program liaison or </a:t>
            </a:r>
            <a:r>
              <a:rPr lang="en-US" sz="2600" dirty="0" smtClean="0">
                <a:solidFill>
                  <a:schemeClr val="tx1"/>
                </a:solidFill>
                <a:latin typeface="Karla"/>
              </a:rPr>
              <a:t>the EOF Executive Director</a:t>
            </a:r>
            <a:r>
              <a:rPr lang="en-US" sz="2600" dirty="0" smtClean="0">
                <a:latin typeface="Karla"/>
              </a:rPr>
              <a:t>.</a:t>
            </a:r>
          </a:p>
          <a:p>
            <a:pPr marL="0" indent="0">
              <a:buNone/>
            </a:pPr>
            <a:endParaRPr lang="en-US" dirty="0"/>
          </a:p>
        </p:txBody>
      </p:sp>
    </p:spTree>
    <p:extLst>
      <p:ext uri="{BB962C8B-B14F-4D97-AF65-F5344CB8AC3E}">
        <p14:creationId xmlns:p14="http://schemas.microsoft.com/office/powerpoint/2010/main" val="187831347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Montserrat" panose="020B0604020202020204" charset="0"/>
                <a:cs typeface="Montserrat" panose="020B0604020202020204" charset="0"/>
              </a:rPr>
              <a:t>Some </a:t>
            </a:r>
            <a:r>
              <a:rPr lang="en-US" dirty="0">
                <a:latin typeface="Montserrat" panose="020B0604020202020204" charset="0"/>
                <a:cs typeface="Montserrat" panose="020B0604020202020204" charset="0"/>
              </a:rPr>
              <a:t>i</a:t>
            </a:r>
            <a:r>
              <a:rPr lang="en-US" b="1" dirty="0" smtClean="0">
                <a:latin typeface="Montserrat" panose="020B0604020202020204" charset="0"/>
                <a:cs typeface="Montserrat" panose="020B0604020202020204" charset="0"/>
              </a:rPr>
              <a:t>mportant items to note:</a:t>
            </a:r>
            <a:endParaRPr lang="en-US" b="1" dirty="0">
              <a:latin typeface="Montserrat" panose="020B0604020202020204" charset="0"/>
              <a:cs typeface="Montserrat" panose="020B0604020202020204" charset="0"/>
            </a:endParaRPr>
          </a:p>
        </p:txBody>
      </p:sp>
      <p:sp>
        <p:nvSpPr>
          <p:cNvPr id="3" name="Content Placeholder 2"/>
          <p:cNvSpPr>
            <a:spLocks noGrp="1"/>
          </p:cNvSpPr>
          <p:nvPr>
            <p:ph idx="1"/>
          </p:nvPr>
        </p:nvSpPr>
        <p:spPr>
          <a:xfrm>
            <a:off x="1097280" y="1845734"/>
            <a:ext cx="10296760" cy="4431776"/>
          </a:xfrm>
        </p:spPr>
        <p:txBody>
          <a:bodyPr>
            <a:normAutofit fontScale="92500"/>
          </a:bodyPr>
          <a:lstStyle/>
          <a:p>
            <a:pPr>
              <a:buFont typeface="Wingdings" panose="05000000000000000000" pitchFamily="2" charset="2"/>
              <a:buChar char="§"/>
            </a:pPr>
            <a:r>
              <a:rPr lang="en-US" sz="2400" dirty="0" smtClean="0">
                <a:latin typeface="Karla"/>
              </a:rPr>
              <a:t>EOF IS </a:t>
            </a:r>
            <a:r>
              <a:rPr lang="en-US" sz="2400" b="1" u="sng" dirty="0" smtClean="0">
                <a:latin typeface="Karla"/>
              </a:rPr>
              <a:t>NOT</a:t>
            </a:r>
            <a:r>
              <a:rPr lang="en-US" sz="2400" dirty="0" smtClean="0">
                <a:latin typeface="Karla"/>
              </a:rPr>
              <a:t> THE </a:t>
            </a:r>
            <a:r>
              <a:rPr lang="en-US" sz="2400" b="1" dirty="0" smtClean="0">
                <a:solidFill>
                  <a:srgbClr val="529F45"/>
                </a:solidFill>
                <a:latin typeface="Karla"/>
              </a:rPr>
              <a:t>“</a:t>
            </a:r>
            <a:r>
              <a:rPr lang="en-US" sz="2400" b="1" u="sng" dirty="0" smtClean="0">
                <a:solidFill>
                  <a:srgbClr val="529F45"/>
                </a:solidFill>
                <a:latin typeface="Karla"/>
              </a:rPr>
              <a:t>EQUAL</a:t>
            </a:r>
            <a:r>
              <a:rPr lang="en-US" sz="2400" b="1" dirty="0" smtClean="0">
                <a:solidFill>
                  <a:srgbClr val="529F45"/>
                </a:solidFill>
                <a:latin typeface="Karla"/>
              </a:rPr>
              <a:t> OPPORTUNITY FUND”. </a:t>
            </a:r>
            <a:r>
              <a:rPr lang="en-US" sz="2400" b="1" dirty="0" smtClean="0">
                <a:solidFill>
                  <a:schemeClr val="tx1"/>
                </a:solidFill>
                <a:latin typeface="Karla"/>
              </a:rPr>
              <a:t>It is the “</a:t>
            </a:r>
            <a:r>
              <a:rPr lang="en-US" sz="2400" b="1" u="sng" dirty="0" smtClean="0">
                <a:solidFill>
                  <a:schemeClr val="tx1"/>
                </a:solidFill>
                <a:latin typeface="Karla"/>
              </a:rPr>
              <a:t>EDUCATIONAL</a:t>
            </a:r>
            <a:r>
              <a:rPr lang="en-US" sz="2400" b="1" dirty="0" smtClean="0">
                <a:solidFill>
                  <a:schemeClr val="tx1"/>
                </a:solidFill>
                <a:latin typeface="Karla"/>
              </a:rPr>
              <a:t> OPPORTUNITY FUND”.</a:t>
            </a:r>
          </a:p>
          <a:p>
            <a:pPr>
              <a:buFont typeface="Wingdings" panose="05000000000000000000" pitchFamily="2" charset="2"/>
              <a:buChar char="§"/>
            </a:pPr>
            <a:r>
              <a:rPr lang="en-US" sz="2400" dirty="0" smtClean="0">
                <a:latin typeface="Karla"/>
              </a:rPr>
              <a:t>EOF DOES </a:t>
            </a:r>
            <a:r>
              <a:rPr lang="en-US" sz="2400" b="1" u="sng" dirty="0" smtClean="0">
                <a:latin typeface="Karla"/>
              </a:rPr>
              <a:t>NOT</a:t>
            </a:r>
            <a:r>
              <a:rPr lang="en-US" sz="2400" dirty="0" smtClean="0">
                <a:latin typeface="Karla"/>
              </a:rPr>
              <a:t> OPERATE UNDER HESAA. It operates under the Office of the Secretary of Higher Education (OSHE).</a:t>
            </a:r>
            <a:endParaRPr lang="en-US" sz="2400" dirty="0">
              <a:latin typeface="Karla"/>
            </a:endParaRPr>
          </a:p>
          <a:p>
            <a:pPr>
              <a:buFont typeface="Wingdings" panose="05000000000000000000" pitchFamily="2" charset="2"/>
              <a:buChar char="§"/>
            </a:pPr>
            <a:r>
              <a:rPr lang="en-US" sz="2400" dirty="0" smtClean="0">
                <a:latin typeface="Karla"/>
              </a:rPr>
              <a:t>EOF </a:t>
            </a:r>
            <a:r>
              <a:rPr lang="en-US" sz="2400" dirty="0">
                <a:latin typeface="Karla"/>
              </a:rPr>
              <a:t>IS </a:t>
            </a:r>
            <a:r>
              <a:rPr lang="en-US" sz="2400" b="1" u="sng" dirty="0">
                <a:latin typeface="Karla"/>
              </a:rPr>
              <a:t>NOT</a:t>
            </a:r>
            <a:r>
              <a:rPr lang="en-US" sz="2400" dirty="0">
                <a:latin typeface="Karla"/>
              </a:rPr>
              <a:t> AN ENTITLEMENT </a:t>
            </a:r>
            <a:r>
              <a:rPr lang="en-US" sz="2400" dirty="0" smtClean="0">
                <a:latin typeface="Karla"/>
              </a:rPr>
              <a:t>PROGRAM. NJ’s TAG award program is </a:t>
            </a:r>
            <a:r>
              <a:rPr lang="en-US" sz="2400" dirty="0">
                <a:latin typeface="Karla"/>
              </a:rPr>
              <a:t>an example of an entitlement </a:t>
            </a:r>
            <a:r>
              <a:rPr lang="en-US" sz="2400" dirty="0" smtClean="0">
                <a:latin typeface="Karla"/>
              </a:rPr>
              <a:t>program. </a:t>
            </a:r>
          </a:p>
          <a:p>
            <a:pPr>
              <a:buFont typeface="Wingdings" panose="05000000000000000000" pitchFamily="2" charset="2"/>
              <a:buChar char="§"/>
            </a:pPr>
            <a:r>
              <a:rPr lang="en-US" sz="2400" dirty="0" smtClean="0">
                <a:latin typeface="Karla"/>
              </a:rPr>
              <a:t>EOF </a:t>
            </a:r>
            <a:r>
              <a:rPr lang="en-US" sz="2400" dirty="0">
                <a:latin typeface="Karla"/>
              </a:rPr>
              <a:t>IS </a:t>
            </a:r>
            <a:r>
              <a:rPr lang="en-US" sz="2400" b="1" u="sng" dirty="0">
                <a:latin typeface="Karla"/>
              </a:rPr>
              <a:t>NOT</a:t>
            </a:r>
            <a:r>
              <a:rPr lang="en-US" sz="2400" dirty="0">
                <a:latin typeface="Karla"/>
              </a:rPr>
              <a:t> A FINANCIAL AID </a:t>
            </a:r>
            <a:r>
              <a:rPr lang="en-US" sz="2400" dirty="0" smtClean="0">
                <a:latin typeface="Karla"/>
              </a:rPr>
              <a:t>PROGRAM. </a:t>
            </a:r>
            <a:r>
              <a:rPr lang="en-US" sz="2400" dirty="0">
                <a:latin typeface="Karla"/>
              </a:rPr>
              <a:t>EOF is </a:t>
            </a:r>
            <a:r>
              <a:rPr lang="en-US" sz="2400" dirty="0" smtClean="0">
                <a:latin typeface="Karla"/>
              </a:rPr>
              <a:t>a comprehensive support program. </a:t>
            </a:r>
            <a:r>
              <a:rPr lang="en-US" sz="2400" dirty="0">
                <a:latin typeface="Karla"/>
              </a:rPr>
              <a:t>It provides both academic and non-academic </a:t>
            </a:r>
            <a:r>
              <a:rPr lang="en-US" sz="2400" dirty="0" smtClean="0">
                <a:latin typeface="Karla"/>
              </a:rPr>
              <a:t>support.</a:t>
            </a:r>
          </a:p>
          <a:p>
            <a:pPr>
              <a:buFont typeface="Wingdings" panose="05000000000000000000" pitchFamily="2" charset="2"/>
              <a:buChar char="§"/>
            </a:pPr>
            <a:r>
              <a:rPr lang="en-US" sz="2400" dirty="0" smtClean="0">
                <a:latin typeface="Karla"/>
              </a:rPr>
              <a:t>Institutions should </a:t>
            </a:r>
            <a:r>
              <a:rPr lang="en-US" sz="2400" b="1" u="sng" dirty="0">
                <a:latin typeface="Karla"/>
              </a:rPr>
              <a:t>NOT</a:t>
            </a:r>
            <a:r>
              <a:rPr lang="en-US" sz="2400" dirty="0">
                <a:latin typeface="Karla"/>
              </a:rPr>
              <a:t> </a:t>
            </a:r>
            <a:r>
              <a:rPr lang="en-US" sz="2400" dirty="0" smtClean="0">
                <a:latin typeface="Karla"/>
              </a:rPr>
              <a:t>just limit your recruitment of EOF student from only urban and rural communities. EOF students come from all areas of the state. </a:t>
            </a:r>
          </a:p>
          <a:p>
            <a:pPr>
              <a:buFont typeface="Wingdings" panose="05000000000000000000" pitchFamily="2" charset="2"/>
              <a:buChar char="§"/>
            </a:pPr>
            <a:r>
              <a:rPr lang="en-US" sz="2400" dirty="0" smtClean="0">
                <a:latin typeface="Karla"/>
              </a:rPr>
              <a:t>Institutions are accountable for ensuring compliance with the EOF regulations. </a:t>
            </a:r>
          </a:p>
          <a:p>
            <a:pPr marL="0" indent="0">
              <a:buNone/>
            </a:pPr>
            <a:endParaRPr lang="en-US" sz="2400" dirty="0">
              <a:latin typeface="Karla"/>
            </a:endParaRPr>
          </a:p>
          <a:p>
            <a:pPr>
              <a:buFontTx/>
              <a:buChar char="-"/>
            </a:pPr>
            <a:endParaRPr lang="en-US" sz="2400" dirty="0" smtClean="0"/>
          </a:p>
          <a:p>
            <a:pPr>
              <a:buFontTx/>
              <a:buChar char="-"/>
            </a:pPr>
            <a:endParaRPr lang="en-US" sz="2400" dirty="0"/>
          </a:p>
          <a:p>
            <a:pPr>
              <a:buFontTx/>
              <a:buChar char="-"/>
            </a:pPr>
            <a:endParaRPr lang="en-US" sz="2400" dirty="0" smtClean="0"/>
          </a:p>
        </p:txBody>
      </p:sp>
    </p:spTree>
    <p:extLst>
      <p:ext uri="{BB962C8B-B14F-4D97-AF65-F5344CB8AC3E}">
        <p14:creationId xmlns:p14="http://schemas.microsoft.com/office/powerpoint/2010/main" val="63303224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241280" cy="1450757"/>
          </a:xfrm>
        </p:spPr>
        <p:txBody>
          <a:bodyPr/>
          <a:lstStyle/>
          <a:p>
            <a:r>
              <a:rPr lang="en-US" b="1" dirty="0" smtClean="0">
                <a:latin typeface="Montserrat" panose="020B0604020202020204" charset="0"/>
                <a:cs typeface="Montserrat" panose="020B0604020202020204" charset="0"/>
              </a:rPr>
              <a:t>Frequently Asked Questions (FAQ)</a:t>
            </a:r>
            <a:r>
              <a:rPr lang="en-US" dirty="0" smtClean="0">
                <a:latin typeface="Montserrat" panose="020B0604020202020204" charset="0"/>
                <a:cs typeface="Montserrat" panose="020B0604020202020204" charset="0"/>
              </a:rPr>
              <a:t>	</a:t>
            </a:r>
            <a:endParaRPr lang="en-US" dirty="0">
              <a:latin typeface="Montserrat" panose="020B0604020202020204" charset="0"/>
              <a:cs typeface="Montserrat" panose="020B0604020202020204" charset="0"/>
            </a:endParaRPr>
          </a:p>
        </p:txBody>
      </p:sp>
      <p:sp>
        <p:nvSpPr>
          <p:cNvPr id="3" name="Content Placeholder 2"/>
          <p:cNvSpPr>
            <a:spLocks noGrp="1"/>
          </p:cNvSpPr>
          <p:nvPr>
            <p:ph idx="1"/>
          </p:nvPr>
        </p:nvSpPr>
        <p:spPr>
          <a:xfrm>
            <a:off x="448887" y="1845733"/>
            <a:ext cx="10706793" cy="4255809"/>
          </a:xfrm>
        </p:spPr>
        <p:txBody>
          <a:bodyPr>
            <a:normAutofit fontScale="32500" lnSpcReduction="20000"/>
          </a:bodyPr>
          <a:lstStyle/>
          <a:p>
            <a:pPr marL="0" indent="0">
              <a:buNone/>
            </a:pPr>
            <a:r>
              <a:rPr lang="en-US" sz="3100" dirty="0" smtClean="0">
                <a:solidFill>
                  <a:srgbClr val="529F45"/>
                </a:solidFill>
                <a:latin typeface="Karla"/>
              </a:rPr>
              <a:t>1) </a:t>
            </a:r>
            <a:r>
              <a:rPr lang="en-US" sz="3000" dirty="0" smtClean="0">
                <a:latin typeface="Karla"/>
              </a:rPr>
              <a:t>If an applicant attends a college or university here in NJ (or outside of the state) and has no history of having received an EOF academic year grant, are they eligible to be considered for EOF at a participating institution? </a:t>
            </a:r>
          </a:p>
          <a:p>
            <a:pPr marL="0" indent="0">
              <a:buNone/>
            </a:pPr>
            <a:r>
              <a:rPr lang="en-US" sz="3000" dirty="0" smtClean="0">
                <a:latin typeface="Karla"/>
              </a:rPr>
              <a:t> </a:t>
            </a:r>
            <a:r>
              <a:rPr lang="en-US" sz="3000" dirty="0" smtClean="0">
                <a:solidFill>
                  <a:srgbClr val="529F45"/>
                </a:solidFill>
                <a:latin typeface="Karla"/>
              </a:rPr>
              <a:t>Yes. The applicant must still demonstrate that they meet the EOF eligibility requirements.</a:t>
            </a:r>
          </a:p>
          <a:p>
            <a:pPr marL="0" indent="0">
              <a:buNone/>
            </a:pPr>
            <a:r>
              <a:rPr lang="en-US" sz="3000" dirty="0" smtClean="0">
                <a:solidFill>
                  <a:srgbClr val="529F45"/>
                </a:solidFill>
                <a:latin typeface="Karla"/>
              </a:rPr>
              <a:t>2)</a:t>
            </a:r>
            <a:r>
              <a:rPr lang="en-US" sz="3000" dirty="0" smtClean="0">
                <a:latin typeface="Karla"/>
              </a:rPr>
              <a:t>Can EOF funds be given to a student who attends or enrolls in a school outside of New Jersey or at a non-participating institution? </a:t>
            </a:r>
          </a:p>
          <a:p>
            <a:pPr marL="0" indent="0">
              <a:buNone/>
            </a:pPr>
            <a:r>
              <a:rPr lang="en-US" sz="3000" dirty="0" smtClean="0">
                <a:solidFill>
                  <a:srgbClr val="529F45"/>
                </a:solidFill>
                <a:latin typeface="Karla"/>
              </a:rPr>
              <a:t>No. EOF funds are intended to support students to attend and graduate from an  institution that participates in the Fund.</a:t>
            </a:r>
          </a:p>
          <a:p>
            <a:pPr marL="0" indent="0">
              <a:buNone/>
            </a:pPr>
            <a:r>
              <a:rPr lang="en-US" sz="3000" dirty="0" smtClean="0">
                <a:solidFill>
                  <a:srgbClr val="529F45"/>
                </a:solidFill>
                <a:latin typeface="Karla"/>
              </a:rPr>
              <a:t> 3) </a:t>
            </a:r>
            <a:r>
              <a:rPr lang="en-US" sz="3000" dirty="0" smtClean="0">
                <a:latin typeface="Karla"/>
              </a:rPr>
              <a:t>If a student received an EOF grant and decides to transfer to another participating  institution/program, are they guaranteed admission and an EOF grant? </a:t>
            </a:r>
          </a:p>
          <a:p>
            <a:pPr marL="0" indent="0">
              <a:buNone/>
            </a:pPr>
            <a:r>
              <a:rPr lang="en-US" sz="3000" dirty="0" smtClean="0">
                <a:solidFill>
                  <a:srgbClr val="529F45"/>
                </a:solidFill>
                <a:latin typeface="Karla"/>
              </a:rPr>
              <a:t>No. EOF is not an entitlement program. Students must contact the EOF campus program they are seeking to transfer to and discuss with them their ability to be admitted and receive an EOF grant.</a:t>
            </a:r>
          </a:p>
          <a:p>
            <a:pPr marL="0" indent="0">
              <a:buNone/>
            </a:pPr>
            <a:r>
              <a:rPr lang="en-US" sz="3000" dirty="0">
                <a:solidFill>
                  <a:srgbClr val="529F45"/>
                </a:solidFill>
                <a:latin typeface="Karla"/>
              </a:rPr>
              <a:t>4</a:t>
            </a:r>
            <a:r>
              <a:rPr lang="en-US" sz="3000" dirty="0" smtClean="0">
                <a:solidFill>
                  <a:srgbClr val="529F45"/>
                </a:solidFill>
                <a:latin typeface="Karla"/>
              </a:rPr>
              <a:t>) </a:t>
            </a:r>
            <a:r>
              <a:rPr lang="en-US" sz="3000" dirty="0" smtClean="0">
                <a:latin typeface="Karla"/>
              </a:rPr>
              <a:t>Is </a:t>
            </a:r>
            <a:r>
              <a:rPr lang="en-US" sz="3000" dirty="0">
                <a:latin typeface="Karla"/>
              </a:rPr>
              <a:t>there EOF Funding available for eligible graduate </a:t>
            </a:r>
            <a:r>
              <a:rPr lang="en-US" sz="3000" dirty="0" smtClean="0">
                <a:latin typeface="Karla"/>
              </a:rPr>
              <a:t>students?</a:t>
            </a:r>
          </a:p>
          <a:p>
            <a:r>
              <a:rPr lang="en-US" sz="3000" dirty="0" smtClean="0">
                <a:solidFill>
                  <a:srgbClr val="529F45"/>
                </a:solidFill>
                <a:latin typeface="Karla"/>
              </a:rPr>
              <a:t>Yes</a:t>
            </a:r>
            <a:r>
              <a:rPr lang="en-US" sz="3000" dirty="0">
                <a:solidFill>
                  <a:srgbClr val="529F45"/>
                </a:solidFill>
                <a:latin typeface="Karla"/>
              </a:rPr>
              <a:t>! While limited, EOF currently offers graduate level funding. Interested applicants should contact the NJ institution they plan to enroll at to see if this option is </a:t>
            </a:r>
            <a:r>
              <a:rPr lang="en-US" sz="3000" dirty="0" smtClean="0">
                <a:solidFill>
                  <a:srgbClr val="529F45"/>
                </a:solidFill>
                <a:latin typeface="Karla"/>
              </a:rPr>
              <a:t> available </a:t>
            </a:r>
            <a:r>
              <a:rPr lang="en-US" sz="3000" dirty="0">
                <a:solidFill>
                  <a:srgbClr val="529F45"/>
                </a:solidFill>
                <a:latin typeface="Karla"/>
              </a:rPr>
              <a:t>and to </a:t>
            </a:r>
            <a:r>
              <a:rPr lang="en-US" sz="3000" dirty="0" smtClean="0">
                <a:solidFill>
                  <a:srgbClr val="529F45"/>
                </a:solidFill>
                <a:latin typeface="Karla"/>
              </a:rPr>
              <a:t>obtain </a:t>
            </a:r>
            <a:r>
              <a:rPr lang="en-US" sz="3000" dirty="0">
                <a:solidFill>
                  <a:srgbClr val="529F45"/>
                </a:solidFill>
                <a:latin typeface="Karla"/>
              </a:rPr>
              <a:t>more information regarding the application process. (More information is provided during our EOF Graduate Application Training)</a:t>
            </a:r>
          </a:p>
          <a:p>
            <a:pPr marL="0" indent="0">
              <a:buNone/>
            </a:pPr>
            <a:r>
              <a:rPr lang="en-US" sz="3000" dirty="0">
                <a:solidFill>
                  <a:srgbClr val="529F45"/>
                </a:solidFill>
                <a:latin typeface="Karla"/>
              </a:rPr>
              <a:t>5</a:t>
            </a:r>
            <a:r>
              <a:rPr lang="en-US" sz="3000" dirty="0" smtClean="0">
                <a:solidFill>
                  <a:srgbClr val="529F45"/>
                </a:solidFill>
                <a:latin typeface="Karla"/>
              </a:rPr>
              <a:t>) </a:t>
            </a:r>
            <a:r>
              <a:rPr lang="en-US" sz="3000" dirty="0" smtClean="0">
                <a:solidFill>
                  <a:schemeClr val="tx1"/>
                </a:solidFill>
                <a:latin typeface="Karla"/>
              </a:rPr>
              <a:t>Are </a:t>
            </a:r>
            <a:r>
              <a:rPr lang="en-US" sz="3000" dirty="0">
                <a:solidFill>
                  <a:schemeClr val="tx1"/>
                </a:solidFill>
                <a:latin typeface="Karla"/>
              </a:rPr>
              <a:t>NJ Dreamers eligible for EOF consideration? </a:t>
            </a:r>
          </a:p>
          <a:p>
            <a:pPr marL="0" indent="0">
              <a:buNone/>
            </a:pPr>
            <a:r>
              <a:rPr lang="en-US" sz="3000" dirty="0" smtClean="0">
                <a:solidFill>
                  <a:srgbClr val="529F45"/>
                </a:solidFill>
                <a:latin typeface="Karla"/>
              </a:rPr>
              <a:t>Yes</a:t>
            </a:r>
            <a:r>
              <a:rPr lang="en-US" sz="3000" dirty="0">
                <a:solidFill>
                  <a:srgbClr val="529F45"/>
                </a:solidFill>
                <a:latin typeface="Karla"/>
              </a:rPr>
              <a:t>. Students who qualify to be considered as a NJ Dreamer must complete the NJ Alternative Financial Aid Application. Students who qualify for </a:t>
            </a:r>
            <a:r>
              <a:rPr lang="en-US" sz="3000" dirty="0" smtClean="0">
                <a:solidFill>
                  <a:srgbClr val="529F45"/>
                </a:solidFill>
                <a:latin typeface="Karla"/>
              </a:rPr>
              <a:t>this </a:t>
            </a:r>
            <a:r>
              <a:rPr lang="en-US" sz="3000" dirty="0">
                <a:solidFill>
                  <a:srgbClr val="529F45"/>
                </a:solidFill>
                <a:latin typeface="Karla"/>
              </a:rPr>
              <a:t>designation must still meet all other EOF eligibility criteria.</a:t>
            </a:r>
          </a:p>
          <a:p>
            <a:pPr marL="0" indent="0">
              <a:buNone/>
            </a:pPr>
            <a:r>
              <a:rPr lang="en-US" sz="3000" dirty="0">
                <a:solidFill>
                  <a:srgbClr val="529F45"/>
                </a:solidFill>
                <a:latin typeface="Karla"/>
              </a:rPr>
              <a:t>6) </a:t>
            </a:r>
            <a:r>
              <a:rPr lang="en-US" sz="3000" dirty="0" smtClean="0">
                <a:latin typeface="Karla"/>
              </a:rPr>
              <a:t>Since </a:t>
            </a:r>
            <a:r>
              <a:rPr lang="en-US" sz="3000" dirty="0">
                <a:latin typeface="Karla"/>
              </a:rPr>
              <a:t>process and procedures to recruit and review EOF applicants can vary by institution, who gets to make the final determination on which EOF </a:t>
            </a:r>
            <a:r>
              <a:rPr lang="en-US" sz="3000" dirty="0" smtClean="0">
                <a:latin typeface="Karla"/>
              </a:rPr>
              <a:t>eligible </a:t>
            </a:r>
            <a:r>
              <a:rPr lang="en-US" sz="3000" dirty="0">
                <a:latin typeface="Karla"/>
              </a:rPr>
              <a:t>students are admitted to the program and awarded an EOF Article 3 grant? </a:t>
            </a:r>
          </a:p>
          <a:p>
            <a:pPr marL="0" indent="0">
              <a:buNone/>
            </a:pPr>
            <a:r>
              <a:rPr lang="en-US" sz="3000" dirty="0" smtClean="0">
                <a:solidFill>
                  <a:srgbClr val="529F45"/>
                </a:solidFill>
                <a:latin typeface="Karla"/>
              </a:rPr>
              <a:t>Per </a:t>
            </a:r>
            <a:r>
              <a:rPr lang="en-US" sz="3000" dirty="0">
                <a:solidFill>
                  <a:srgbClr val="529F45"/>
                </a:solidFill>
                <a:latin typeface="Karla"/>
              </a:rPr>
              <a:t>9A:11-4.4(h)(i), “Each participating institution shall provide for the campus EOF administrator/director to participate actively in all institutional </a:t>
            </a:r>
            <a:r>
              <a:rPr lang="en-US" sz="3000" dirty="0" smtClean="0">
                <a:solidFill>
                  <a:srgbClr val="529F45"/>
                </a:solidFill>
                <a:latin typeface="Karla"/>
              </a:rPr>
              <a:t>policy </a:t>
            </a:r>
            <a:r>
              <a:rPr lang="en-US" sz="3000" dirty="0">
                <a:solidFill>
                  <a:srgbClr val="529F45"/>
                </a:solidFill>
                <a:latin typeface="Karla"/>
              </a:rPr>
              <a:t>making that affects the EOF program and its students, including academic standards, recruitment and retention. At each participating </a:t>
            </a:r>
            <a:r>
              <a:rPr lang="en-US" sz="3000" dirty="0" smtClean="0">
                <a:solidFill>
                  <a:srgbClr val="529F45"/>
                </a:solidFill>
                <a:latin typeface="Karla"/>
              </a:rPr>
              <a:t>institution </a:t>
            </a:r>
            <a:r>
              <a:rPr lang="en-US" sz="3000" dirty="0">
                <a:solidFill>
                  <a:srgbClr val="529F45"/>
                </a:solidFill>
                <a:latin typeface="Karla"/>
              </a:rPr>
              <a:t>the campus EOF administrator/director shall make the final determination on admitting students to the EOF program and awarding EOF </a:t>
            </a:r>
            <a:r>
              <a:rPr lang="en-US" sz="3000" dirty="0" smtClean="0">
                <a:solidFill>
                  <a:srgbClr val="529F45"/>
                </a:solidFill>
                <a:latin typeface="Karla"/>
              </a:rPr>
              <a:t>Article </a:t>
            </a:r>
            <a:r>
              <a:rPr lang="en-US" sz="3000" dirty="0">
                <a:solidFill>
                  <a:srgbClr val="529F45"/>
                </a:solidFill>
                <a:latin typeface="Karla"/>
              </a:rPr>
              <a:t>3 grants.”</a:t>
            </a:r>
          </a:p>
          <a:p>
            <a:pPr marL="0" indent="0">
              <a:buNone/>
            </a:pPr>
            <a:endParaRPr lang="en-US" sz="2500" dirty="0" smtClean="0">
              <a:solidFill>
                <a:srgbClr val="529F45"/>
              </a:solidFill>
              <a:latin typeface="Karla"/>
            </a:endParaRPr>
          </a:p>
        </p:txBody>
      </p:sp>
    </p:spTree>
    <p:extLst>
      <p:ext uri="{BB962C8B-B14F-4D97-AF65-F5344CB8AC3E}">
        <p14:creationId xmlns:p14="http://schemas.microsoft.com/office/powerpoint/2010/main" val="103879433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Montserrat" panose="020B0604020202020204" charset="0"/>
                <a:cs typeface="Montserrat" panose="020B0604020202020204" charset="0"/>
              </a:rPr>
              <a:t>Additional FAQs</a:t>
            </a:r>
            <a:endParaRPr lang="en-US" dirty="0">
              <a:latin typeface="Montserrat" panose="020B0604020202020204" charset="0"/>
              <a:cs typeface="Montserrat" panose="020B0604020202020204" charset="0"/>
            </a:endParaRPr>
          </a:p>
        </p:txBody>
      </p:sp>
      <p:sp>
        <p:nvSpPr>
          <p:cNvPr id="3" name="Content Placeholder 2"/>
          <p:cNvSpPr>
            <a:spLocks noGrp="1"/>
          </p:cNvSpPr>
          <p:nvPr>
            <p:ph idx="1"/>
          </p:nvPr>
        </p:nvSpPr>
        <p:spPr>
          <a:xfrm>
            <a:off x="1097281" y="1737361"/>
            <a:ext cx="10058399" cy="4663439"/>
          </a:xfrm>
        </p:spPr>
        <p:txBody>
          <a:bodyPr>
            <a:normAutofit fontScale="70000" lnSpcReduction="20000"/>
          </a:bodyPr>
          <a:lstStyle/>
          <a:p>
            <a:r>
              <a:rPr lang="en-US" sz="1800" dirty="0" smtClean="0">
                <a:latin typeface="Karla"/>
              </a:rPr>
              <a:t>7) Can an EOF undergraduate academic year program enroll students in their summer program via a blind admission effort (i.e. not having received and reviewed any financial documentation as it relates to the student’s financial eligibility)? </a:t>
            </a:r>
          </a:p>
          <a:p>
            <a:r>
              <a:rPr lang="en-US" sz="1800" dirty="0" smtClean="0">
                <a:solidFill>
                  <a:srgbClr val="529F45"/>
                </a:solidFill>
                <a:latin typeface="Karla"/>
              </a:rPr>
              <a:t>No. EOF campus programs must have some form of financial evidence/documentation as it pertains to a student’s financial eligibility. (This may include situations where a student’s prior-prior tax information may not be an accurate depiction of their financial eligibility. So the student has evidence that will qualify them for special hardship/circumstances consideration.)</a:t>
            </a:r>
          </a:p>
          <a:p>
            <a:r>
              <a:rPr lang="en-US" sz="1800" dirty="0" smtClean="0">
                <a:latin typeface="Karla"/>
              </a:rPr>
              <a:t>8) Is it mandatory for all first-time first year students to participate in the EOF summer program? </a:t>
            </a:r>
          </a:p>
          <a:p>
            <a:r>
              <a:rPr lang="en-US" sz="1800" dirty="0" smtClean="0">
                <a:solidFill>
                  <a:srgbClr val="529F45"/>
                </a:solidFill>
                <a:latin typeface="Karla"/>
              </a:rPr>
              <a:t>No. This is an institution/EOF campus program decision, not an OSHE/EOF Central Office decision. However, EOF AY UG campus programs are required to use their Summer Funds to administer some form of Summer Programming support to their pre-first year students</a:t>
            </a:r>
            <a:r>
              <a:rPr lang="en-US" sz="1800" dirty="0" smtClean="0">
                <a:solidFill>
                  <a:srgbClr val="FF0000"/>
                </a:solidFill>
                <a:latin typeface="Karla"/>
              </a:rPr>
              <a:t>. </a:t>
            </a:r>
          </a:p>
          <a:p>
            <a:r>
              <a:rPr lang="en-US" sz="1800" dirty="0" smtClean="0">
                <a:latin typeface="Karla"/>
              </a:rPr>
              <a:t>9)  How many years of tax information do you suggest a program to review to establish a history of poverty?  </a:t>
            </a:r>
            <a:endParaRPr lang="en-US" sz="1800" dirty="0">
              <a:latin typeface="Karla"/>
            </a:endParaRPr>
          </a:p>
          <a:p>
            <a:r>
              <a:rPr lang="en-US" sz="1800" dirty="0" smtClean="0">
                <a:solidFill>
                  <a:srgbClr val="529F45"/>
                </a:solidFill>
                <a:latin typeface="Karla"/>
              </a:rPr>
              <a:t>With the incorporation of prior-prior tax information being used to file the FAFSA, it is strongly recommended that programs minimally review two years of financial information (i.e. </a:t>
            </a:r>
            <a:r>
              <a:rPr lang="en-US" sz="1800" dirty="0" smtClean="0">
                <a:solidFill>
                  <a:srgbClr val="7030A0"/>
                </a:solidFill>
                <a:latin typeface="Karla"/>
              </a:rPr>
              <a:t>For AY 22-23, programs should consider reviewing the 2020 &amp; 2021 tax information</a:t>
            </a:r>
            <a:r>
              <a:rPr lang="en-US" sz="1800" dirty="0" smtClean="0">
                <a:solidFill>
                  <a:srgbClr val="529F45"/>
                </a:solidFill>
                <a:latin typeface="Karla"/>
              </a:rPr>
              <a:t>. This information will help programs assess a student’s financial eligibility for at least two years). Depending on a student’s financial situation, programs may need to review additional prior year financial documents to help establish long term economic hardship.  </a:t>
            </a:r>
          </a:p>
          <a:p>
            <a:pPr marL="0" indent="0">
              <a:buNone/>
            </a:pPr>
            <a:r>
              <a:rPr lang="en-US" sz="1800" dirty="0">
                <a:latin typeface="Karla"/>
              </a:rPr>
              <a:t>10) Are transfer students required to have a prior history of receiving EOF in order to qualify for admission into another EOF campus program.</a:t>
            </a:r>
          </a:p>
          <a:p>
            <a:pPr marL="0" indent="0">
              <a:buNone/>
            </a:pPr>
            <a:r>
              <a:rPr lang="en-US" sz="1800" dirty="0" smtClean="0">
                <a:solidFill>
                  <a:srgbClr val="529F45"/>
                </a:solidFill>
                <a:latin typeface="Karla"/>
              </a:rPr>
              <a:t>No</a:t>
            </a:r>
            <a:r>
              <a:rPr lang="en-US" sz="1800" dirty="0">
                <a:solidFill>
                  <a:srgbClr val="529F45"/>
                </a:solidFill>
                <a:latin typeface="Karla"/>
              </a:rPr>
              <a:t>. Transfer students do not have to have a prior history of EOF to be considered for admission. Programs are not permitted to exclude transfer students from applying if they have no prior history of having received an EOF AY grant.</a:t>
            </a:r>
          </a:p>
          <a:p>
            <a:pPr marL="0" indent="0">
              <a:buNone/>
            </a:pPr>
            <a:r>
              <a:rPr lang="en-US" sz="1800" dirty="0" smtClean="0">
                <a:solidFill>
                  <a:schemeClr val="tx1"/>
                </a:solidFill>
                <a:latin typeface="Karla"/>
              </a:rPr>
              <a:t>11) Can </a:t>
            </a:r>
            <a:r>
              <a:rPr lang="en-US" sz="1800" dirty="0">
                <a:solidFill>
                  <a:schemeClr val="tx1"/>
                </a:solidFill>
                <a:latin typeface="Karla"/>
              </a:rPr>
              <a:t>an EOF student receive EOF funding support to obtain a second degree at the same level that they received a previous degree (i.e. a 2</a:t>
            </a:r>
            <a:r>
              <a:rPr lang="en-US" sz="1800" baseline="30000" dirty="0">
                <a:solidFill>
                  <a:schemeClr val="tx1"/>
                </a:solidFill>
                <a:latin typeface="Karla"/>
              </a:rPr>
              <a:t>nd</a:t>
            </a:r>
            <a:r>
              <a:rPr lang="en-US" sz="1800" dirty="0">
                <a:solidFill>
                  <a:schemeClr val="tx1"/>
                </a:solidFill>
                <a:latin typeface="Karla"/>
              </a:rPr>
              <a:t> associate’s degree/bachelor’s degree/master’s degree/doctorate)?  </a:t>
            </a:r>
          </a:p>
          <a:p>
            <a:pPr marL="0" indent="0">
              <a:buNone/>
            </a:pPr>
            <a:r>
              <a:rPr lang="en-US" sz="1800" dirty="0">
                <a:solidFill>
                  <a:srgbClr val="529F45"/>
                </a:solidFill>
                <a:latin typeface="Karla"/>
              </a:rPr>
              <a:t>No. The student must seek a higher degree level to be considered for EOF funding. </a:t>
            </a:r>
          </a:p>
          <a:p>
            <a:endParaRPr lang="en-US" sz="1800" dirty="0" smtClean="0">
              <a:solidFill>
                <a:srgbClr val="FF0000"/>
              </a:solidFill>
            </a:endParaRPr>
          </a:p>
          <a:p>
            <a:endParaRPr lang="en-US" dirty="0" smtClean="0"/>
          </a:p>
        </p:txBody>
      </p:sp>
    </p:spTree>
    <p:extLst>
      <p:ext uri="{BB962C8B-B14F-4D97-AF65-F5344CB8AC3E}">
        <p14:creationId xmlns:p14="http://schemas.microsoft.com/office/powerpoint/2010/main" val="16008859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06910" y="568859"/>
            <a:ext cx="10454063" cy="800219"/>
          </a:xfrm>
          <a:prstGeom prst="rect">
            <a:avLst/>
          </a:prstGeom>
          <a:noFill/>
        </p:spPr>
        <p:txBody>
          <a:bodyPr wrap="square" rtlCol="0">
            <a:spAutoFit/>
          </a:bodyPr>
          <a:lstStyle/>
          <a:p>
            <a:pPr algn="ctr"/>
            <a:r>
              <a:rPr lang="en-US" sz="2800" b="1" dirty="0">
                <a:latin typeface="Montserrat" panose="020B0604020202020204" charset="0"/>
              </a:rPr>
              <a:t>OSHE/EOF Central Office </a:t>
            </a:r>
            <a:r>
              <a:rPr lang="en-US" sz="2800" b="1" dirty="0" smtClean="0">
                <a:latin typeface="Montserrat" panose="020B0604020202020204" charset="0"/>
              </a:rPr>
              <a:t>Staff</a:t>
            </a:r>
            <a:endParaRPr lang="en-US" sz="2800" b="1" dirty="0" smtClean="0">
              <a:latin typeface="Montserrat" panose="020B0604020202020204" charset="0"/>
              <a:cs typeface="Montserrat" panose="020B0604020202020204" charset="0"/>
            </a:endParaRPr>
          </a:p>
          <a:p>
            <a:pPr algn="ctr"/>
            <a:r>
              <a:rPr lang="en-US" b="1" dirty="0" smtClean="0"/>
              <a:t>____________________________________________________________</a:t>
            </a:r>
            <a:endParaRPr lang="en-US" b="1" dirty="0"/>
          </a:p>
        </p:txBody>
      </p:sp>
      <p:sp>
        <p:nvSpPr>
          <p:cNvPr id="8" name="TextBox 7"/>
          <p:cNvSpPr txBox="1"/>
          <p:nvPr/>
        </p:nvSpPr>
        <p:spPr>
          <a:xfrm>
            <a:off x="4149721" y="1646077"/>
            <a:ext cx="4168439" cy="769441"/>
          </a:xfrm>
          <a:prstGeom prst="rect">
            <a:avLst/>
          </a:prstGeom>
          <a:noFill/>
        </p:spPr>
        <p:txBody>
          <a:bodyPr wrap="square" rtlCol="0">
            <a:spAutoFit/>
          </a:bodyPr>
          <a:lstStyle/>
          <a:p>
            <a:pPr algn="ctr"/>
            <a:endParaRPr lang="en-US" sz="1600" b="1" dirty="0" smtClean="0"/>
          </a:p>
          <a:p>
            <a:pPr algn="ctr"/>
            <a:endParaRPr lang="en-US" sz="1400" dirty="0" smtClean="0"/>
          </a:p>
          <a:p>
            <a:pPr algn="ctr"/>
            <a:endParaRPr lang="en-US" sz="1400" dirty="0"/>
          </a:p>
        </p:txBody>
      </p:sp>
      <p:sp>
        <p:nvSpPr>
          <p:cNvPr id="9" name="TextBox 8"/>
          <p:cNvSpPr txBox="1"/>
          <p:nvPr/>
        </p:nvSpPr>
        <p:spPr>
          <a:xfrm flipH="1">
            <a:off x="2746321" y="5852499"/>
            <a:ext cx="7241060" cy="307777"/>
          </a:xfrm>
          <a:prstGeom prst="rect">
            <a:avLst/>
          </a:prstGeom>
          <a:noFill/>
        </p:spPr>
        <p:txBody>
          <a:bodyPr wrap="square" rtlCol="0">
            <a:spAutoFit/>
          </a:bodyPr>
          <a:lstStyle/>
          <a:p>
            <a:pPr lvl="1"/>
            <a:r>
              <a:rPr lang="en-US" sz="1400" b="1" dirty="0" smtClean="0"/>
              <a:t>Website: </a:t>
            </a:r>
            <a:r>
              <a:rPr lang="en-US" sz="1400" dirty="0" smtClean="0">
                <a:solidFill>
                  <a:srgbClr val="0070C0"/>
                </a:solidFill>
              </a:rPr>
              <a:t>http</a:t>
            </a:r>
            <a:r>
              <a:rPr lang="en-US" sz="1400" dirty="0">
                <a:solidFill>
                  <a:srgbClr val="0070C0"/>
                </a:solidFill>
              </a:rPr>
              <a:t>://www.state.nj.us/highereducation/EOF/EOF_Program_Resources.shtml</a:t>
            </a:r>
          </a:p>
        </p:txBody>
      </p:sp>
      <p:sp>
        <p:nvSpPr>
          <p:cNvPr id="6" name="TextBox 5"/>
          <p:cNvSpPr txBox="1"/>
          <p:nvPr/>
        </p:nvSpPr>
        <p:spPr>
          <a:xfrm>
            <a:off x="532014" y="1816135"/>
            <a:ext cx="11208040" cy="3539430"/>
          </a:xfrm>
          <a:prstGeom prst="rect">
            <a:avLst/>
          </a:prstGeom>
          <a:noFill/>
          <a:ln>
            <a:solidFill>
              <a:schemeClr val="tx1"/>
            </a:solidFill>
          </a:ln>
        </p:spPr>
        <p:txBody>
          <a:bodyPr wrap="square" rtlCol="0">
            <a:spAutoFit/>
          </a:bodyPr>
          <a:lstStyle/>
          <a:p>
            <a:pPr algn="ctr"/>
            <a:endParaRPr lang="en-US" sz="1600" b="1" dirty="0" smtClean="0">
              <a:latin typeface="Karla" panose="020B0604020202020204" charset="0"/>
            </a:endParaRPr>
          </a:p>
          <a:p>
            <a:pPr algn="ctr"/>
            <a:endParaRPr lang="en-US" sz="1600" b="1" dirty="0" smtClean="0">
              <a:latin typeface="Karla" panose="020B0604020202020204" charset="0"/>
            </a:endParaRPr>
          </a:p>
          <a:p>
            <a:pPr algn="ctr"/>
            <a:r>
              <a:rPr lang="en-US" sz="1600" b="1" dirty="0" smtClean="0">
                <a:latin typeface="Karla" panose="020B0604020202020204" charset="0"/>
              </a:rPr>
              <a:t>Dr</a:t>
            </a:r>
            <a:r>
              <a:rPr lang="en-US" sz="1600" b="1" dirty="0">
                <a:latin typeface="Karla" panose="020B0604020202020204" charset="0"/>
              </a:rPr>
              <a:t>. Hasani </a:t>
            </a:r>
            <a:r>
              <a:rPr lang="en-US" sz="1600" b="1" dirty="0" smtClean="0">
                <a:latin typeface="Karla" panose="020B0604020202020204" charset="0"/>
              </a:rPr>
              <a:t>Carter</a:t>
            </a:r>
          </a:p>
          <a:p>
            <a:pPr algn="ctr"/>
            <a:r>
              <a:rPr lang="en-US" sz="1600" dirty="0" smtClean="0">
                <a:latin typeface="Karla" panose="020B0604020202020204" charset="0"/>
                <a:hlinkClick r:id="rId2"/>
              </a:rPr>
              <a:t>Hasani.Carter@oshe.nj.gov</a:t>
            </a:r>
            <a:endParaRPr lang="en-US" sz="1600" dirty="0">
              <a:latin typeface="Karla" panose="020B0604020202020204" charset="0"/>
            </a:endParaRPr>
          </a:p>
          <a:p>
            <a:pPr algn="ctr"/>
            <a:r>
              <a:rPr lang="en-US" sz="1600" dirty="0" smtClean="0">
                <a:latin typeface="Karla" panose="020B0604020202020204" charset="0"/>
              </a:rPr>
              <a:t>(609) 341-3808</a:t>
            </a:r>
          </a:p>
          <a:p>
            <a:pPr algn="ctr"/>
            <a:endParaRPr lang="en-US" sz="1600" dirty="0" smtClean="0">
              <a:latin typeface="Karla" panose="020B0604020202020204" charset="0"/>
            </a:endParaRPr>
          </a:p>
          <a:p>
            <a:pPr algn="ctr"/>
            <a:r>
              <a:rPr lang="en-US" sz="1600" b="1" dirty="0" smtClean="0">
                <a:latin typeface="Karla" panose="020B0604020202020204" charset="0"/>
              </a:rPr>
              <a:t>Dr. Stephanie Shanklin</a:t>
            </a:r>
          </a:p>
          <a:p>
            <a:pPr algn="ctr"/>
            <a:r>
              <a:rPr lang="en-US" sz="1600" dirty="0" smtClean="0">
                <a:latin typeface="Karla" panose="020B0604020202020204" charset="0"/>
                <a:hlinkClick r:id="rId3"/>
              </a:rPr>
              <a:t>Stephanie.Shanklin@oshe.nj.gov</a:t>
            </a:r>
            <a:endParaRPr lang="en-US" sz="1600" dirty="0" smtClean="0">
              <a:latin typeface="Karla" panose="020B0604020202020204" charset="0"/>
            </a:endParaRPr>
          </a:p>
          <a:p>
            <a:pPr algn="ctr"/>
            <a:r>
              <a:rPr lang="en-US" sz="1600" dirty="0" smtClean="0">
                <a:latin typeface="Karla" panose="020B0604020202020204" charset="0"/>
              </a:rPr>
              <a:t>(609) 984-3751</a:t>
            </a:r>
          </a:p>
          <a:p>
            <a:pPr algn="ctr"/>
            <a:endParaRPr lang="en-US" sz="1600" dirty="0" smtClean="0">
              <a:latin typeface="Karla" panose="020B0604020202020204" charset="0"/>
            </a:endParaRPr>
          </a:p>
          <a:p>
            <a:pPr algn="ctr"/>
            <a:r>
              <a:rPr lang="en-US" sz="1600" b="1" dirty="0" smtClean="0">
                <a:latin typeface="Karla" panose="020B0604020202020204" charset="0"/>
              </a:rPr>
              <a:t>Hema Patel</a:t>
            </a:r>
          </a:p>
          <a:p>
            <a:pPr algn="ctr"/>
            <a:r>
              <a:rPr lang="en-US" sz="1600" dirty="0" smtClean="0">
                <a:latin typeface="Karla" panose="020B0604020202020204" charset="0"/>
                <a:hlinkClick r:id="rId4"/>
              </a:rPr>
              <a:t>Hema.Patel@oshe.nj.gov</a:t>
            </a:r>
            <a:endParaRPr lang="en-US" sz="1600" dirty="0" smtClean="0">
              <a:latin typeface="Karla" panose="020B0604020202020204" charset="0"/>
            </a:endParaRPr>
          </a:p>
          <a:p>
            <a:pPr algn="ctr"/>
            <a:r>
              <a:rPr lang="en-US" sz="1600" dirty="0" smtClean="0">
                <a:latin typeface="Karla" panose="020B0604020202020204" charset="0"/>
              </a:rPr>
              <a:t>(</a:t>
            </a:r>
            <a:r>
              <a:rPr lang="en-US" sz="1600" dirty="0">
                <a:latin typeface="Karla" panose="020B0604020202020204" charset="0"/>
              </a:rPr>
              <a:t>609) 984-3751</a:t>
            </a:r>
          </a:p>
          <a:p>
            <a:pPr algn="ctr"/>
            <a:endParaRPr lang="en-US" sz="1600" b="1" dirty="0" smtClean="0">
              <a:latin typeface="Karla" panose="020B0604020202020204" charset="0"/>
            </a:endParaRPr>
          </a:p>
        </p:txBody>
      </p:sp>
    </p:spTree>
    <p:extLst>
      <p:ext uri="{BB962C8B-B14F-4D97-AF65-F5344CB8AC3E}">
        <p14:creationId xmlns:p14="http://schemas.microsoft.com/office/powerpoint/2010/main" val="10028234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Montserrat" panose="020B0604020202020204" charset="0"/>
                <a:cs typeface="Montserrat" panose="020B0604020202020204" charset="0"/>
              </a:rPr>
              <a:t>Additional FAQ’s</a:t>
            </a:r>
            <a:endParaRPr lang="en-US" dirty="0">
              <a:latin typeface="Montserrat" panose="020B0604020202020204" charset="0"/>
              <a:cs typeface="Montserrat" panose="020B0604020202020204" charset="0"/>
            </a:endParaRPr>
          </a:p>
        </p:txBody>
      </p:sp>
      <p:sp>
        <p:nvSpPr>
          <p:cNvPr id="3" name="Content Placeholder 2"/>
          <p:cNvSpPr>
            <a:spLocks noGrp="1"/>
          </p:cNvSpPr>
          <p:nvPr>
            <p:ph idx="1"/>
          </p:nvPr>
        </p:nvSpPr>
        <p:spPr>
          <a:noFill/>
        </p:spPr>
        <p:txBody>
          <a:bodyPr>
            <a:normAutofit lnSpcReduction="10000"/>
          </a:bodyPr>
          <a:lstStyle/>
          <a:p>
            <a:pPr marL="0" indent="0">
              <a:buNone/>
            </a:pPr>
            <a:r>
              <a:rPr lang="en-US" dirty="0">
                <a:solidFill>
                  <a:srgbClr val="529F45"/>
                </a:solidFill>
                <a:latin typeface="Karla"/>
              </a:rPr>
              <a:t>12) </a:t>
            </a:r>
            <a:r>
              <a:rPr lang="en-US" dirty="0">
                <a:solidFill>
                  <a:schemeClr val="tx1"/>
                </a:solidFill>
                <a:latin typeface="Karla"/>
              </a:rPr>
              <a:t>If a student is financially ineligible for EOF and has no prior history of being in an NJ GEAR UP, </a:t>
            </a:r>
            <a:r>
              <a:rPr lang="en-US" dirty="0" smtClean="0">
                <a:solidFill>
                  <a:schemeClr val="tx1"/>
                </a:solidFill>
                <a:latin typeface="Karla"/>
              </a:rPr>
              <a:t>College Bound </a:t>
            </a:r>
            <a:r>
              <a:rPr lang="en-US" dirty="0">
                <a:solidFill>
                  <a:schemeClr val="tx1"/>
                </a:solidFill>
                <a:latin typeface="Karla"/>
              </a:rPr>
              <a:t>or TRIO </a:t>
            </a:r>
            <a:r>
              <a:rPr lang="en-US" dirty="0" smtClean="0">
                <a:solidFill>
                  <a:schemeClr val="tx1"/>
                </a:solidFill>
                <a:latin typeface="Karla"/>
              </a:rPr>
              <a:t>program while in high school or middle school, </a:t>
            </a:r>
            <a:r>
              <a:rPr lang="en-US" dirty="0">
                <a:solidFill>
                  <a:schemeClr val="tx1"/>
                </a:solidFill>
                <a:latin typeface="Karla"/>
              </a:rPr>
              <a:t>is there any way for the student to be considered for EOF? </a:t>
            </a:r>
            <a:r>
              <a:rPr lang="en-US" dirty="0" smtClean="0">
                <a:solidFill>
                  <a:srgbClr val="FF0000"/>
                </a:solidFill>
                <a:latin typeface="Karla"/>
              </a:rPr>
              <a:t> </a:t>
            </a:r>
          </a:p>
          <a:p>
            <a:pPr marL="0" indent="0">
              <a:buNone/>
            </a:pPr>
            <a:r>
              <a:rPr lang="en-US" dirty="0" smtClean="0">
                <a:solidFill>
                  <a:srgbClr val="529F45"/>
                </a:solidFill>
                <a:latin typeface="Karla"/>
              </a:rPr>
              <a:t>If </a:t>
            </a:r>
            <a:r>
              <a:rPr lang="en-US" dirty="0">
                <a:solidFill>
                  <a:srgbClr val="529F45"/>
                </a:solidFill>
                <a:latin typeface="Karla"/>
              </a:rPr>
              <a:t>a student is documented </a:t>
            </a:r>
            <a:r>
              <a:rPr lang="en-US" dirty="0" smtClean="0">
                <a:solidFill>
                  <a:srgbClr val="529F45"/>
                </a:solidFill>
                <a:latin typeface="Karla"/>
              </a:rPr>
              <a:t>as having </a:t>
            </a:r>
            <a:r>
              <a:rPr lang="en-US" dirty="0">
                <a:solidFill>
                  <a:srgbClr val="529F45"/>
                </a:solidFill>
                <a:latin typeface="Karla"/>
              </a:rPr>
              <a:t>been admitted into </a:t>
            </a:r>
            <a:r>
              <a:rPr lang="en-US" dirty="0" smtClean="0">
                <a:solidFill>
                  <a:srgbClr val="529F45"/>
                </a:solidFill>
                <a:latin typeface="Karla"/>
              </a:rPr>
              <a:t>the institution’s federally supported TRIO-Student </a:t>
            </a:r>
            <a:r>
              <a:rPr lang="en-US" dirty="0">
                <a:solidFill>
                  <a:srgbClr val="529F45"/>
                </a:solidFill>
                <a:latin typeface="Karla"/>
              </a:rPr>
              <a:t>Support </a:t>
            </a:r>
            <a:r>
              <a:rPr lang="en-US" dirty="0" smtClean="0">
                <a:solidFill>
                  <a:srgbClr val="529F45"/>
                </a:solidFill>
                <a:latin typeface="Karla"/>
              </a:rPr>
              <a:t>Services (SSS) program before </a:t>
            </a:r>
            <a:r>
              <a:rPr lang="en-US" dirty="0">
                <a:solidFill>
                  <a:srgbClr val="529F45"/>
                </a:solidFill>
                <a:latin typeface="Karla"/>
              </a:rPr>
              <a:t>an EOF admission decision is </a:t>
            </a:r>
            <a:r>
              <a:rPr lang="en-US" dirty="0" smtClean="0">
                <a:solidFill>
                  <a:srgbClr val="529F45"/>
                </a:solidFill>
                <a:latin typeface="Karla"/>
              </a:rPr>
              <a:t>rendered</a:t>
            </a:r>
            <a:r>
              <a:rPr lang="en-US" dirty="0">
                <a:solidFill>
                  <a:srgbClr val="529F45"/>
                </a:solidFill>
                <a:latin typeface="Karla"/>
              </a:rPr>
              <a:t> </a:t>
            </a:r>
            <a:r>
              <a:rPr lang="en-US" dirty="0" smtClean="0">
                <a:solidFill>
                  <a:srgbClr val="529F45"/>
                </a:solidFill>
                <a:latin typeface="Karla"/>
              </a:rPr>
              <a:t>(and the student has confirmed their participation in the program), </a:t>
            </a:r>
            <a:r>
              <a:rPr lang="en-US" dirty="0">
                <a:solidFill>
                  <a:srgbClr val="529F45"/>
                </a:solidFill>
                <a:latin typeface="Karla"/>
              </a:rPr>
              <a:t>then by regulation, the student may be deemed </a:t>
            </a:r>
            <a:r>
              <a:rPr lang="en-US" dirty="0" smtClean="0">
                <a:solidFill>
                  <a:srgbClr val="529F45"/>
                </a:solidFill>
                <a:latin typeface="Karla"/>
              </a:rPr>
              <a:t>as a </a:t>
            </a:r>
            <a:r>
              <a:rPr lang="en-US" dirty="0">
                <a:solidFill>
                  <a:srgbClr val="529F45"/>
                </a:solidFill>
                <a:latin typeface="Karla"/>
              </a:rPr>
              <a:t>participant in a TRIO program thus rendering them eligible for EOF admission </a:t>
            </a:r>
            <a:r>
              <a:rPr lang="en-US" dirty="0" smtClean="0">
                <a:solidFill>
                  <a:srgbClr val="529F45"/>
                </a:solidFill>
                <a:latin typeface="Karla"/>
              </a:rPr>
              <a:t>consideration</a:t>
            </a:r>
            <a:r>
              <a:rPr lang="en-US" dirty="0">
                <a:solidFill>
                  <a:srgbClr val="529F45"/>
                </a:solidFill>
                <a:latin typeface="Karla"/>
              </a:rPr>
              <a:t> </a:t>
            </a:r>
            <a:r>
              <a:rPr lang="en-US" dirty="0" smtClean="0">
                <a:solidFill>
                  <a:srgbClr val="529F45"/>
                </a:solidFill>
                <a:latin typeface="Karla"/>
              </a:rPr>
              <a:t>and support as a Non-Funded student. The student must be informed that their admission into EOF is based on their participation in the federally funded TRIO SSS program.</a:t>
            </a:r>
            <a:endParaRPr lang="en-US" dirty="0">
              <a:solidFill>
                <a:srgbClr val="529F45"/>
              </a:solidFill>
              <a:latin typeface="Karla"/>
            </a:endParaRPr>
          </a:p>
          <a:p>
            <a:pPr marL="0" indent="0">
              <a:buNone/>
            </a:pPr>
            <a:r>
              <a:rPr lang="en-US" dirty="0" smtClean="0">
                <a:latin typeface="Karla"/>
              </a:rPr>
              <a:t>For more information about student eligibility for the Federal TRIO Student Support Services (SSS) program, please visit</a:t>
            </a:r>
            <a:r>
              <a:rPr lang="en-US" dirty="0">
                <a:latin typeface="Karla"/>
              </a:rPr>
              <a:t>: </a:t>
            </a:r>
            <a:r>
              <a:rPr lang="en-US" dirty="0">
                <a:hlinkClick r:id="rId2"/>
              </a:rPr>
              <a:t>https://</a:t>
            </a:r>
            <a:r>
              <a:rPr lang="en-US" dirty="0" smtClean="0">
                <a:hlinkClick r:id="rId2"/>
              </a:rPr>
              <a:t>www2.ed.gov/programs/triostudsupp/eligibility.html</a:t>
            </a:r>
            <a:endParaRPr lang="en-US" dirty="0" smtClean="0"/>
          </a:p>
          <a:p>
            <a:pPr marL="0" indent="0">
              <a:buNone/>
            </a:pPr>
            <a:endParaRPr lang="en-US" dirty="0"/>
          </a:p>
        </p:txBody>
      </p:sp>
    </p:spTree>
    <p:extLst>
      <p:ext uri="{BB962C8B-B14F-4D97-AF65-F5344CB8AC3E}">
        <p14:creationId xmlns:p14="http://schemas.microsoft.com/office/powerpoint/2010/main" val="141126371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latin typeface="Montserrat" panose="020B0604020202020204" charset="0"/>
                <a:cs typeface="Montserrat" panose="020B0604020202020204" charset="0"/>
              </a:rPr>
              <a:t>Final Comments</a:t>
            </a:r>
            <a:endParaRPr lang="en-US" b="1" dirty="0">
              <a:latin typeface="Montserrat" panose="020B0604020202020204" charset="0"/>
              <a:cs typeface="Montserrat" panose="020B0604020202020204" charset="0"/>
            </a:endParaRPr>
          </a:p>
        </p:txBody>
      </p:sp>
      <p:sp>
        <p:nvSpPr>
          <p:cNvPr id="3" name="Content Placeholder 2"/>
          <p:cNvSpPr>
            <a:spLocks noGrp="1"/>
          </p:cNvSpPr>
          <p:nvPr>
            <p:ph idx="1"/>
          </p:nvPr>
        </p:nvSpPr>
        <p:spPr/>
        <p:txBody>
          <a:bodyPr>
            <a:normAutofit fontScale="92500" lnSpcReduction="20000"/>
          </a:bodyPr>
          <a:lstStyle/>
          <a:p>
            <a:pPr>
              <a:buFont typeface="Wingdings" panose="05000000000000000000" pitchFamily="2" charset="2"/>
              <a:buChar char="§"/>
            </a:pPr>
            <a:r>
              <a:rPr lang="en-US" dirty="0" smtClean="0">
                <a:latin typeface="Karla"/>
              </a:rPr>
              <a:t>It is important for EOF campus programs to continue to review the financial information provided by the student for the purposes of financial eligibility. Do not simply rely on NJFAMS.</a:t>
            </a:r>
          </a:p>
          <a:p>
            <a:pPr>
              <a:buFont typeface="Wingdings" panose="05000000000000000000" pitchFamily="2" charset="2"/>
              <a:buChar char="§"/>
            </a:pPr>
            <a:r>
              <a:rPr lang="en-US" dirty="0" smtClean="0">
                <a:solidFill>
                  <a:schemeClr val="tx1"/>
                </a:solidFill>
                <a:latin typeface="Karla"/>
              </a:rPr>
              <a:t>NJFAMS is a great resource to assist programs with recruiting students.</a:t>
            </a:r>
          </a:p>
          <a:p>
            <a:pPr>
              <a:buFont typeface="Wingdings" panose="05000000000000000000" pitchFamily="2" charset="2"/>
              <a:buChar char="§"/>
            </a:pPr>
            <a:r>
              <a:rPr lang="en-US" dirty="0" smtClean="0">
                <a:latin typeface="Karla"/>
              </a:rPr>
              <a:t>Students can inadvertently make an error when filing their FAFSA that can make them appear as either eligible or ineligible. </a:t>
            </a:r>
          </a:p>
          <a:p>
            <a:pPr>
              <a:buFont typeface="Wingdings" panose="05000000000000000000" pitchFamily="2" charset="2"/>
              <a:buChar char="§"/>
            </a:pPr>
            <a:r>
              <a:rPr lang="en-US" dirty="0" smtClean="0">
                <a:latin typeface="Karla"/>
              </a:rPr>
              <a:t>If a student is not accepted into your EOF campus program, they should be informed about the reason for their non-acceptance. If the student is ineligible due to </a:t>
            </a:r>
            <a:r>
              <a:rPr lang="en-US" b="1" dirty="0" smtClean="0">
                <a:solidFill>
                  <a:srgbClr val="FF0000"/>
                </a:solidFill>
                <a:latin typeface="Karla"/>
              </a:rPr>
              <a:t>institutional reasons</a:t>
            </a:r>
            <a:r>
              <a:rPr lang="en-US" dirty="0" smtClean="0">
                <a:latin typeface="Karla"/>
              </a:rPr>
              <a:t>, this should be clearly articulated and the student should be informed that this rejection is independent of their eligibility consideration for another EOF campus programs.</a:t>
            </a:r>
          </a:p>
          <a:p>
            <a:pPr>
              <a:buFont typeface="Wingdings" panose="05000000000000000000" pitchFamily="2" charset="2"/>
              <a:buChar char="§"/>
            </a:pPr>
            <a:r>
              <a:rPr lang="en-US" dirty="0" smtClean="0">
                <a:latin typeface="Karla"/>
              </a:rPr>
              <a:t>The OSHE/EOF Central Office does not make admission decisions. Admission into an EOF campus program is conducted at the campus level.</a:t>
            </a:r>
          </a:p>
          <a:p>
            <a:pPr>
              <a:buFont typeface="Wingdings" panose="05000000000000000000" pitchFamily="2" charset="2"/>
              <a:buChar char="§"/>
            </a:pPr>
            <a:r>
              <a:rPr lang="en-US" dirty="0" smtClean="0">
                <a:latin typeface="Karla"/>
              </a:rPr>
              <a:t>The OSHE/EOF team is here to assist. If you have any questions, please do not hesitate to contact us.   </a:t>
            </a:r>
          </a:p>
          <a:p>
            <a:endParaRPr lang="en-US" dirty="0"/>
          </a:p>
        </p:txBody>
      </p:sp>
    </p:spTree>
    <p:extLst>
      <p:ext uri="{BB962C8B-B14F-4D97-AF65-F5344CB8AC3E}">
        <p14:creationId xmlns:p14="http://schemas.microsoft.com/office/powerpoint/2010/main" val="420788442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1676400" y="152400"/>
            <a:ext cx="8683752" cy="835152"/>
          </a:xfrm>
        </p:spPr>
        <p:txBody>
          <a:bodyPr/>
          <a:lstStyle/>
          <a:p>
            <a:pPr algn="ctr"/>
            <a:r>
              <a:rPr lang="en-US" b="1" dirty="0" smtClean="0">
                <a:latin typeface="Montserrat" panose="020B0604020202020204" charset="0"/>
                <a:cs typeface="Montserrat" panose="020B0604020202020204" charset="0"/>
              </a:rPr>
              <a:t>Resources</a:t>
            </a:r>
            <a:endParaRPr lang="en-US" b="1" dirty="0">
              <a:latin typeface="Montserrat" panose="020B0604020202020204" charset="0"/>
              <a:cs typeface="Montserrat" panose="020B0604020202020204" charset="0"/>
            </a:endParaRPr>
          </a:p>
        </p:txBody>
      </p:sp>
      <p:sp>
        <p:nvSpPr>
          <p:cNvPr id="11" name="TextBox 10"/>
          <p:cNvSpPr txBox="1"/>
          <p:nvPr/>
        </p:nvSpPr>
        <p:spPr>
          <a:xfrm>
            <a:off x="2743200" y="2057401"/>
            <a:ext cx="6629400" cy="2215991"/>
          </a:xfrm>
          <a:prstGeom prst="rect">
            <a:avLst/>
          </a:prstGeom>
          <a:noFill/>
        </p:spPr>
        <p:txBody>
          <a:bodyPr wrap="square" rtlCol="0">
            <a:spAutoFit/>
          </a:bodyPr>
          <a:lstStyle/>
          <a:p>
            <a:pPr algn="ctr"/>
            <a:r>
              <a:rPr lang="en-US" sz="2400" dirty="0">
                <a:latin typeface="Karla"/>
              </a:rPr>
              <a:t>OSHE/EOF </a:t>
            </a:r>
            <a:r>
              <a:rPr lang="en-US" sz="2400" dirty="0" smtClean="0">
                <a:latin typeface="Karla"/>
              </a:rPr>
              <a:t>Website – EOF Regulations</a:t>
            </a:r>
            <a:endParaRPr lang="en-US" sz="2400" dirty="0">
              <a:latin typeface="Karla"/>
            </a:endParaRPr>
          </a:p>
          <a:p>
            <a:pPr algn="ctr"/>
            <a:endParaRPr lang="en-US" sz="2400" dirty="0"/>
          </a:p>
          <a:p>
            <a:pPr algn="ctr"/>
            <a:r>
              <a:rPr lang="en-US" sz="2400" dirty="0">
                <a:hlinkClick r:id="rId3"/>
              </a:rPr>
              <a:t>http://</a:t>
            </a:r>
            <a:r>
              <a:rPr lang="en-US" sz="2400" dirty="0" smtClean="0">
                <a:hlinkClick r:id="rId3"/>
              </a:rPr>
              <a:t>www.state.nj.us/highereducation/EOF/EOF_Program_Resources.shtml</a:t>
            </a:r>
            <a:endParaRPr lang="en-US" sz="2400" dirty="0" smtClean="0"/>
          </a:p>
          <a:p>
            <a:pPr algn="ctr"/>
            <a:endParaRPr lang="en-US" sz="2400" dirty="0"/>
          </a:p>
          <a:p>
            <a:endParaRPr lang="en-US" dirty="0"/>
          </a:p>
        </p:txBody>
      </p:sp>
    </p:spTree>
    <p:extLst>
      <p:ext uri="{BB962C8B-B14F-4D97-AF65-F5344CB8AC3E}">
        <p14:creationId xmlns:p14="http://schemas.microsoft.com/office/powerpoint/2010/main" val="407900788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82E0CA47-81CF-4842-A6CE-0A6037062406}" type="slidenum">
              <a:rPr lang="en-US" smtClean="0"/>
              <a:pPr/>
              <a:t>33</a:t>
            </a:fld>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9146" y="518985"/>
            <a:ext cx="9032249" cy="5367526"/>
          </a:xfrm>
          <a:prstGeom prst="rect">
            <a:avLst/>
          </a:prstGeom>
        </p:spPr>
      </p:pic>
    </p:spTree>
    <p:extLst>
      <p:ext uri="{BB962C8B-B14F-4D97-AF65-F5344CB8AC3E}">
        <p14:creationId xmlns:p14="http://schemas.microsoft.com/office/powerpoint/2010/main" val="47526688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J State Educational Plan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2042" y="554079"/>
            <a:ext cx="10581873" cy="203172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411357" y="2950772"/>
            <a:ext cx="9660834" cy="1631216"/>
          </a:xfrm>
          <a:prstGeom prst="rect">
            <a:avLst/>
          </a:prstGeom>
        </p:spPr>
        <p:txBody>
          <a:bodyPr wrap="square">
            <a:spAutoFit/>
          </a:bodyPr>
          <a:lstStyle/>
          <a:p>
            <a:pPr algn="ctr"/>
            <a:r>
              <a:rPr lang="en-US" sz="7200" b="1" dirty="0">
                <a:latin typeface="Montserrat" panose="020B0604020202020204" charset="0"/>
                <a:ea typeface="Microsoft JhengHei" panose="020B0604030504040204" pitchFamily="34" charset="-120"/>
              </a:rPr>
              <a:t>T</a:t>
            </a:r>
            <a:r>
              <a:rPr lang="en-US" sz="7200" b="1" dirty="0" smtClean="0">
                <a:latin typeface="Montserrat" panose="020B0604020202020204" charset="0"/>
                <a:ea typeface="Microsoft JhengHei" panose="020B0604030504040204" pitchFamily="34" charset="-120"/>
              </a:rPr>
              <a:t>hank You!</a:t>
            </a:r>
            <a:r>
              <a:rPr lang="en-US" sz="2800" dirty="0">
                <a:latin typeface="Montserrat" panose="020B0604020202020204" charset="0"/>
              </a:rPr>
              <a:t/>
            </a:r>
            <a:br>
              <a:rPr lang="en-US" sz="2800" dirty="0">
                <a:latin typeface="Montserrat" panose="020B0604020202020204" charset="0"/>
              </a:rPr>
            </a:br>
            <a:r>
              <a:rPr lang="en-US" sz="2800" dirty="0">
                <a:latin typeface="Montserrat" panose="020B0604020202020204" charset="0"/>
              </a:rPr>
              <a:t>We look forward to </a:t>
            </a:r>
            <a:r>
              <a:rPr lang="en-US" sz="2800" dirty="0" smtClean="0">
                <a:latin typeface="Montserrat" panose="020B0604020202020204" charset="0"/>
              </a:rPr>
              <a:t>working </a:t>
            </a:r>
            <a:r>
              <a:rPr lang="en-US" sz="2800" dirty="0">
                <a:latin typeface="Montserrat" panose="020B0604020202020204" charset="0"/>
              </a:rPr>
              <a:t>with you</a:t>
            </a:r>
            <a:endParaRPr lang="en-US" sz="2800" b="1" dirty="0">
              <a:latin typeface="Montserrat" panose="020B0604020202020204" charset="0"/>
              <a:ea typeface="Microsoft JhengHei" panose="020B0604030504040204" pitchFamily="34" charset="-120"/>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60635" t="91167" r="7620" b="635"/>
          <a:stretch/>
        </p:blipFill>
        <p:spPr>
          <a:xfrm>
            <a:off x="4770603" y="5531780"/>
            <a:ext cx="2514600" cy="649391"/>
          </a:xfrm>
          <a:prstGeom prst="rect">
            <a:avLst/>
          </a:prstGeom>
        </p:spPr>
      </p:pic>
      <p:sp>
        <p:nvSpPr>
          <p:cNvPr id="3" name="Slide Number Placeholder 2"/>
          <p:cNvSpPr>
            <a:spLocks noGrp="1"/>
          </p:cNvSpPr>
          <p:nvPr>
            <p:ph type="sldNum" sz="quarter" idx="12"/>
          </p:nvPr>
        </p:nvSpPr>
        <p:spPr/>
        <p:txBody>
          <a:bodyPr/>
          <a:lstStyle/>
          <a:p>
            <a:fld id="{82E0CA47-81CF-4842-A6CE-0A6037062406}" type="slidenum">
              <a:rPr lang="en-US" smtClean="0"/>
              <a:pPr/>
              <a:t>34</a:t>
            </a:fld>
            <a:endParaRPr lang="en-US" dirty="0"/>
          </a:p>
        </p:txBody>
      </p:sp>
    </p:spTree>
    <p:extLst>
      <p:ext uri="{BB962C8B-B14F-4D97-AF65-F5344CB8AC3E}">
        <p14:creationId xmlns:p14="http://schemas.microsoft.com/office/powerpoint/2010/main" val="11232169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13904" y="407323"/>
            <a:ext cx="10041775" cy="1330037"/>
          </a:xfrm>
        </p:spPr>
        <p:txBody>
          <a:bodyPr>
            <a:normAutofit fontScale="90000"/>
          </a:bodyPr>
          <a:lstStyle/>
          <a:p>
            <a:pPr algn="ctr"/>
            <a:r>
              <a:rPr lang="en-US" dirty="0" smtClean="0"/>
              <a:t/>
            </a:r>
            <a:br>
              <a:rPr lang="en-US" dirty="0" smtClean="0"/>
            </a:br>
            <a:r>
              <a:rPr lang="en-US" dirty="0" smtClean="0"/>
              <a:t/>
            </a:r>
            <a:br>
              <a:rPr lang="en-US" dirty="0" smtClean="0"/>
            </a:br>
            <a:r>
              <a:rPr lang="en-US" dirty="0" smtClean="0"/>
              <a:t/>
            </a:r>
            <a:br>
              <a:rPr lang="en-US" dirty="0" smtClean="0"/>
            </a:br>
            <a:r>
              <a:rPr lang="en-US" sz="3600" dirty="0" smtClean="0">
                <a:latin typeface="Montserrat" panose="020B0604020202020204" charset="0"/>
                <a:cs typeface="Montserrat" panose="020B0604020202020204" charset="0"/>
              </a:rPr>
              <a:t>The New Jersey Educational Opportunity Fund</a:t>
            </a:r>
            <a:br>
              <a:rPr lang="en-US" sz="3600" dirty="0" smtClean="0">
                <a:latin typeface="Montserrat" panose="020B0604020202020204" charset="0"/>
                <a:cs typeface="Montserrat" panose="020B0604020202020204" charset="0"/>
              </a:rPr>
            </a:br>
            <a:r>
              <a:rPr lang="en-US" sz="3600" dirty="0" smtClean="0">
                <a:latin typeface="Montserrat" panose="020B0604020202020204" charset="0"/>
                <a:cs typeface="Montserrat" panose="020B0604020202020204" charset="0"/>
              </a:rPr>
              <a:t>(EOF)</a:t>
            </a:r>
            <a:endParaRPr lang="en-US" sz="3600" dirty="0">
              <a:latin typeface="Montserrat" panose="020B0604020202020204" charset="0"/>
              <a:cs typeface="Montserrat" panose="020B0604020202020204" charset="0"/>
            </a:endParaRPr>
          </a:p>
        </p:txBody>
      </p:sp>
      <p:sp>
        <p:nvSpPr>
          <p:cNvPr id="5" name="Content Placeholder 4"/>
          <p:cNvSpPr>
            <a:spLocks noGrp="1"/>
          </p:cNvSpPr>
          <p:nvPr>
            <p:ph idx="1"/>
          </p:nvPr>
        </p:nvSpPr>
        <p:spPr>
          <a:xfrm>
            <a:off x="1030778" y="1828800"/>
            <a:ext cx="10124902" cy="3931921"/>
          </a:xfrm>
        </p:spPr>
        <p:txBody>
          <a:bodyPr/>
          <a:lstStyle/>
          <a:p>
            <a:pPr>
              <a:buFont typeface="Wingdings" panose="05000000000000000000" pitchFamily="2" charset="2"/>
              <a:buChar char="§"/>
            </a:pPr>
            <a:r>
              <a:rPr lang="en-US" dirty="0">
                <a:latin typeface="Karla"/>
              </a:rPr>
              <a:t>P</a:t>
            </a:r>
            <a:r>
              <a:rPr lang="en-US" dirty="0" smtClean="0">
                <a:latin typeface="Karla"/>
              </a:rPr>
              <a:t>rovides </a:t>
            </a:r>
            <a:r>
              <a:rPr lang="en-US" dirty="0">
                <a:latin typeface="Karla"/>
              </a:rPr>
              <a:t>financial assistance and support services (e.g. counseling, tutoring, and developmental course work) to students from educationally and economically disadvantaged backgrounds who attend participating institutions of higher education in the State of New Jersey. Undergraduate grants range from </a:t>
            </a:r>
            <a:r>
              <a:rPr lang="en-US" dirty="0" smtClean="0">
                <a:latin typeface="Karla"/>
              </a:rPr>
              <a:t>$200 </a:t>
            </a:r>
            <a:r>
              <a:rPr lang="en-US" dirty="0">
                <a:latin typeface="Karla"/>
              </a:rPr>
              <a:t>annually to </a:t>
            </a:r>
            <a:r>
              <a:rPr lang="en-US" dirty="0" smtClean="0">
                <a:latin typeface="Karla"/>
              </a:rPr>
              <a:t>$</a:t>
            </a:r>
            <a:r>
              <a:rPr lang="en-US" dirty="0" smtClean="0">
                <a:solidFill>
                  <a:schemeClr val="tx1"/>
                </a:solidFill>
                <a:latin typeface="Karla"/>
              </a:rPr>
              <a:t>3,050 </a:t>
            </a:r>
            <a:r>
              <a:rPr lang="en-US" dirty="0">
                <a:latin typeface="Karla"/>
              </a:rPr>
              <a:t>annually depending on the type of institution and financial need. These grants are renewable based upon continued eligibility</a:t>
            </a:r>
            <a:r>
              <a:rPr lang="en-US" dirty="0" smtClean="0">
                <a:latin typeface="Karla"/>
              </a:rPr>
              <a:t>.</a:t>
            </a:r>
          </a:p>
          <a:p>
            <a:pPr>
              <a:buFont typeface="Wingdings" panose="05000000000000000000" pitchFamily="2" charset="2"/>
              <a:buChar char="§"/>
            </a:pPr>
            <a:r>
              <a:rPr lang="en-US" dirty="0" smtClean="0">
                <a:latin typeface="Karla"/>
              </a:rPr>
              <a:t>Forty-one </a:t>
            </a:r>
            <a:r>
              <a:rPr lang="en-US" dirty="0">
                <a:latin typeface="Karla"/>
              </a:rPr>
              <a:t>of New Jersey's colleges and universities participate in the Fund. However, the actual number of available spaces at each college or university is limited. Since EOF is a campus-based program, each campus program is responsible for student recruitment, selection, program services, and its own specific criteria for EOF admission and program participation. View the contact information for each of our </a:t>
            </a:r>
            <a:r>
              <a:rPr lang="en-US" dirty="0">
                <a:latin typeface="Karla"/>
                <a:hlinkClick r:id="rId2"/>
              </a:rPr>
              <a:t>Public Research Universities</a:t>
            </a:r>
            <a:r>
              <a:rPr lang="en-US" dirty="0">
                <a:latin typeface="Karla"/>
              </a:rPr>
              <a:t>, </a:t>
            </a:r>
            <a:r>
              <a:rPr lang="en-US" dirty="0">
                <a:latin typeface="Karla"/>
                <a:hlinkClick r:id="rId3"/>
              </a:rPr>
              <a:t>State Colleges and Universities</a:t>
            </a:r>
            <a:r>
              <a:rPr lang="en-US" dirty="0">
                <a:latin typeface="Karla"/>
              </a:rPr>
              <a:t>, </a:t>
            </a:r>
            <a:r>
              <a:rPr lang="en-US" dirty="0">
                <a:latin typeface="Karla"/>
                <a:hlinkClick r:id="rId4"/>
              </a:rPr>
              <a:t>Community Colleges</a:t>
            </a:r>
            <a:r>
              <a:rPr lang="en-US" dirty="0">
                <a:latin typeface="Karla"/>
              </a:rPr>
              <a:t>, and </a:t>
            </a:r>
            <a:r>
              <a:rPr lang="en-US" dirty="0">
                <a:latin typeface="Karla"/>
                <a:hlinkClick r:id="rId5"/>
              </a:rPr>
              <a:t>Independent Colleges and </a:t>
            </a:r>
            <a:r>
              <a:rPr lang="en-US" dirty="0" smtClean="0">
                <a:latin typeface="Karla"/>
                <a:hlinkClick r:id="rId5"/>
              </a:rPr>
              <a:t>Universities</a:t>
            </a:r>
            <a:r>
              <a:rPr lang="en-US" dirty="0" smtClean="0">
                <a:latin typeface="Karla"/>
              </a:rPr>
              <a:t> </a:t>
            </a:r>
            <a:r>
              <a:rPr lang="en-US" dirty="0">
                <a:latin typeface="Karla"/>
              </a:rPr>
              <a:t>and </a:t>
            </a:r>
            <a:r>
              <a:rPr lang="en-US" dirty="0">
                <a:latin typeface="Karla"/>
                <a:hlinkClick r:id="rId6"/>
              </a:rPr>
              <a:t>campus programs</a:t>
            </a:r>
            <a:r>
              <a:rPr lang="en-US" dirty="0">
                <a:latin typeface="Karla"/>
              </a:rPr>
              <a:t>.</a:t>
            </a:r>
          </a:p>
          <a:p>
            <a:endParaRPr lang="en-US" dirty="0">
              <a:latin typeface="Karla"/>
            </a:endParaRPr>
          </a:p>
        </p:txBody>
      </p:sp>
    </p:spTree>
    <p:extLst>
      <p:ext uri="{BB962C8B-B14F-4D97-AF65-F5344CB8AC3E}">
        <p14:creationId xmlns:p14="http://schemas.microsoft.com/office/powerpoint/2010/main" val="2565920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599" y="527180"/>
            <a:ext cx="9927772" cy="1485900"/>
          </a:xfrm>
        </p:spPr>
        <p:txBody>
          <a:bodyPr>
            <a:normAutofit fontScale="90000"/>
          </a:bodyPr>
          <a:lstStyle/>
          <a:p>
            <a:pPr algn="ctr"/>
            <a:r>
              <a:rPr lang="en-US" dirty="0" smtClean="0">
                <a:latin typeface="Montserrat" panose="020B0604020202020204" charset="0"/>
                <a:cs typeface="Montserrat" panose="020B0604020202020204" charset="0"/>
              </a:rPr>
              <a:t>EOF: New Jersey’s Commitment to Educational Equity</a:t>
            </a:r>
            <a:br>
              <a:rPr lang="en-US" dirty="0" smtClean="0">
                <a:latin typeface="Montserrat" panose="020B0604020202020204" charset="0"/>
                <a:cs typeface="Montserrat" panose="020B0604020202020204" charset="0"/>
              </a:rPr>
            </a:br>
            <a:endParaRPr lang="en-US" dirty="0">
              <a:latin typeface="Montserrat" panose="020B0604020202020204" charset="0"/>
              <a:cs typeface="Montserrat" panose="020B0604020202020204" charset="0"/>
            </a:endParaRPr>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75949" y="1888677"/>
            <a:ext cx="8467178" cy="4216559"/>
          </a:xfrm>
        </p:spPr>
      </p:pic>
      <p:sp>
        <p:nvSpPr>
          <p:cNvPr id="8" name="Rectangle 7"/>
          <p:cNvSpPr/>
          <p:nvPr/>
        </p:nvSpPr>
        <p:spPr>
          <a:xfrm>
            <a:off x="9605818" y="4932218"/>
            <a:ext cx="498764" cy="3786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81255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latin typeface="Montserrat" panose="020B0604020202020204" charset="0"/>
                <a:cs typeface="Montserrat" panose="020B0604020202020204" charset="0"/>
              </a:rPr>
              <a:t>General Overview of EOF Recruitment, Eligibility and Admission Process</a:t>
            </a:r>
            <a:endParaRPr lang="en-US" b="1" dirty="0">
              <a:latin typeface="Montserrat" panose="020B0604020202020204" charset="0"/>
              <a:cs typeface="Montserrat" panose="020B0604020202020204" charset="0"/>
            </a:endParaRPr>
          </a:p>
        </p:txBody>
      </p:sp>
      <p:sp>
        <p:nvSpPr>
          <p:cNvPr id="3" name="Content Placeholder 2"/>
          <p:cNvSpPr>
            <a:spLocks noGrp="1"/>
          </p:cNvSpPr>
          <p:nvPr>
            <p:ph idx="1"/>
          </p:nvPr>
        </p:nvSpPr>
        <p:spPr>
          <a:xfrm>
            <a:off x="1097279" y="1845733"/>
            <a:ext cx="10233739" cy="4375957"/>
          </a:xfrm>
          <a:noFill/>
        </p:spPr>
        <p:txBody>
          <a:bodyPr>
            <a:normAutofit fontScale="77500" lnSpcReduction="20000"/>
          </a:bodyPr>
          <a:lstStyle/>
          <a:p>
            <a:pPr>
              <a:buFont typeface="Wingdings" panose="05000000000000000000" pitchFamily="2" charset="2"/>
              <a:buChar char="§"/>
            </a:pPr>
            <a:r>
              <a:rPr lang="en-US" sz="2800" dirty="0" smtClean="0">
                <a:solidFill>
                  <a:schemeClr val="tx1"/>
                </a:solidFill>
                <a:latin typeface="Karla"/>
              </a:rPr>
              <a:t>Generally speaking, recruitment and admission into EOF is conducted at the   campus level. OSHE/EOF does not make any admission decisions. </a:t>
            </a:r>
          </a:p>
          <a:p>
            <a:pPr>
              <a:buFont typeface="Wingdings" panose="05000000000000000000" pitchFamily="2" charset="2"/>
              <a:buChar char="§"/>
            </a:pPr>
            <a:r>
              <a:rPr lang="en-US" sz="2800" dirty="0" smtClean="0">
                <a:solidFill>
                  <a:schemeClr val="tx1"/>
                </a:solidFill>
                <a:latin typeface="Karla"/>
              </a:rPr>
              <a:t>EOF Campus programs are responsible for developing a plan of action to actively recruit and admit potentially eligible students for participation within the Fund. This includes transfer students.</a:t>
            </a:r>
          </a:p>
          <a:p>
            <a:pPr>
              <a:buFont typeface="Wingdings" panose="05000000000000000000" pitchFamily="2" charset="2"/>
              <a:buChar char="§"/>
            </a:pPr>
            <a:r>
              <a:rPr lang="en-US" sz="2800" dirty="0" smtClean="0">
                <a:solidFill>
                  <a:schemeClr val="tx1"/>
                </a:solidFill>
                <a:latin typeface="Karla"/>
              </a:rPr>
              <a:t>Outreach and recruitment has now become a year-round endeavor. </a:t>
            </a:r>
          </a:p>
          <a:p>
            <a:pPr>
              <a:buFont typeface="Wingdings" panose="05000000000000000000" pitchFamily="2" charset="2"/>
              <a:buChar char="§"/>
            </a:pPr>
            <a:r>
              <a:rPr lang="en-US" sz="2800" dirty="0" smtClean="0">
                <a:solidFill>
                  <a:schemeClr val="tx1"/>
                </a:solidFill>
                <a:latin typeface="Karla"/>
              </a:rPr>
              <a:t>Institutions are responsible for ensuring that all institutional requirements for admission into the EOF campus program are publically available and shared with the external community.  </a:t>
            </a:r>
          </a:p>
          <a:p>
            <a:pPr>
              <a:buFont typeface="Wingdings" panose="05000000000000000000" pitchFamily="2" charset="2"/>
              <a:buChar char="§"/>
            </a:pPr>
            <a:r>
              <a:rPr lang="en-US" sz="2800" dirty="0">
                <a:solidFill>
                  <a:schemeClr val="tx1"/>
                </a:solidFill>
                <a:latin typeface="Karla"/>
              </a:rPr>
              <a:t>All applicants have the right to appeal their admission decision if they believe there was a misapplication of the EOF regulations as it pertains to their eligibility for the Fund. </a:t>
            </a:r>
            <a:endParaRPr lang="en-US" sz="2800" dirty="0" smtClean="0">
              <a:solidFill>
                <a:schemeClr val="tx1"/>
              </a:solidFill>
              <a:latin typeface="Karla"/>
            </a:endParaRPr>
          </a:p>
          <a:p>
            <a:pPr>
              <a:buFont typeface="Wingdings" panose="05000000000000000000" pitchFamily="2" charset="2"/>
              <a:buChar char="§"/>
            </a:pPr>
            <a:r>
              <a:rPr lang="en-US" sz="2800" dirty="0" smtClean="0">
                <a:solidFill>
                  <a:schemeClr val="tx1"/>
                </a:solidFill>
                <a:latin typeface="Karla"/>
              </a:rPr>
              <a:t>There are only two types of students that can be served by the EOF campus program: </a:t>
            </a:r>
            <a:r>
              <a:rPr lang="en-US" sz="2800" b="1" dirty="0" smtClean="0">
                <a:solidFill>
                  <a:schemeClr val="tx1"/>
                </a:solidFill>
                <a:latin typeface="Karla"/>
              </a:rPr>
              <a:t>Funded and Non-Funded</a:t>
            </a:r>
            <a:r>
              <a:rPr lang="en-US" sz="2800" dirty="0" smtClean="0">
                <a:solidFill>
                  <a:schemeClr val="tx1"/>
                </a:solidFill>
                <a:latin typeface="Karla"/>
              </a:rPr>
              <a:t>. </a:t>
            </a:r>
            <a:endParaRPr lang="en-US" dirty="0">
              <a:solidFill>
                <a:schemeClr val="tx1"/>
              </a:solidFill>
              <a:latin typeface="Karla"/>
            </a:endParaRPr>
          </a:p>
        </p:txBody>
      </p:sp>
    </p:spTree>
    <p:extLst>
      <p:ext uri="{BB962C8B-B14F-4D97-AF65-F5344CB8AC3E}">
        <p14:creationId xmlns:p14="http://schemas.microsoft.com/office/powerpoint/2010/main" val="36619216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Montserrat" panose="020B0604020202020204" charset="0"/>
                <a:cs typeface="Montserrat" panose="020B0604020202020204" charset="0"/>
              </a:rPr>
              <a:t>EOF Funded vs. Non-Funded</a:t>
            </a:r>
            <a:endParaRPr lang="en-US" b="1" dirty="0">
              <a:latin typeface="Montserrat" panose="020B0604020202020204" charset="0"/>
              <a:cs typeface="Montserrat" panose="020B0604020202020204" charset="0"/>
            </a:endParaRPr>
          </a:p>
        </p:txBody>
      </p:sp>
      <p:sp>
        <p:nvSpPr>
          <p:cNvPr id="3" name="Content Placeholder 2"/>
          <p:cNvSpPr>
            <a:spLocks noGrp="1"/>
          </p:cNvSpPr>
          <p:nvPr>
            <p:ph idx="1"/>
          </p:nvPr>
        </p:nvSpPr>
        <p:spPr>
          <a:xfrm>
            <a:off x="1097280" y="1845733"/>
            <a:ext cx="10058400" cy="4498505"/>
          </a:xfrm>
        </p:spPr>
        <p:txBody>
          <a:bodyPr/>
          <a:lstStyle/>
          <a:p>
            <a:pPr>
              <a:buFont typeface="Wingdings" panose="05000000000000000000" pitchFamily="2" charset="2"/>
              <a:buChar char="§"/>
            </a:pPr>
            <a:r>
              <a:rPr lang="en-US" dirty="0" smtClean="0">
                <a:latin typeface="Karla" panose="020B0604020202020204" charset="0"/>
              </a:rPr>
              <a:t>A student who receives Article III Academic Year grant funds is classified as a </a:t>
            </a:r>
            <a:r>
              <a:rPr lang="en-US" b="1" dirty="0" smtClean="0">
                <a:latin typeface="Karla" panose="020B0604020202020204" charset="0"/>
              </a:rPr>
              <a:t>Funded student</a:t>
            </a:r>
            <a:r>
              <a:rPr lang="en-US" dirty="0" smtClean="0">
                <a:latin typeface="Karla" panose="020B0604020202020204" charset="0"/>
              </a:rPr>
              <a:t>.</a:t>
            </a:r>
          </a:p>
          <a:p>
            <a:pPr>
              <a:buFont typeface="Wingdings" panose="05000000000000000000" pitchFamily="2" charset="2"/>
              <a:buChar char="§"/>
            </a:pPr>
            <a:r>
              <a:rPr lang="en-US" dirty="0" smtClean="0">
                <a:latin typeface="Karla" panose="020B0604020202020204" charset="0"/>
              </a:rPr>
              <a:t>A student who has received an Academic Year Article III grant award during a previous academic year, but was subsequently found to be financially ineligible can only be supported as a </a:t>
            </a:r>
            <a:r>
              <a:rPr lang="en-US" b="1" dirty="0" smtClean="0">
                <a:latin typeface="Karla" panose="020B0604020202020204" charset="0"/>
              </a:rPr>
              <a:t>Non-Funded student</a:t>
            </a:r>
            <a:r>
              <a:rPr lang="en-US" dirty="0" smtClean="0">
                <a:latin typeface="Karla" panose="020B0604020202020204" charset="0"/>
              </a:rPr>
              <a:t>. </a:t>
            </a:r>
          </a:p>
          <a:p>
            <a:pPr>
              <a:buFont typeface="Wingdings" panose="05000000000000000000" pitchFamily="2" charset="2"/>
              <a:buChar char="§"/>
            </a:pPr>
            <a:r>
              <a:rPr lang="en-US" dirty="0" smtClean="0">
                <a:latin typeface="Karla" panose="020B0604020202020204" charset="0"/>
              </a:rPr>
              <a:t>NJ GEAR UP, NJ College Bound, and TRIO Students who do not meet the EOF financial criteria may also be classified and supported as a </a:t>
            </a:r>
            <a:r>
              <a:rPr lang="en-US" b="1" dirty="0" smtClean="0">
                <a:latin typeface="Karla" panose="020B0604020202020204" charset="0"/>
              </a:rPr>
              <a:t>Non-Funded student</a:t>
            </a:r>
            <a:r>
              <a:rPr lang="en-US" dirty="0" smtClean="0">
                <a:latin typeface="Karla" panose="020B0604020202020204" charset="0"/>
              </a:rPr>
              <a:t>. </a:t>
            </a:r>
          </a:p>
          <a:p>
            <a:pPr>
              <a:buFont typeface="Wingdings" panose="05000000000000000000" pitchFamily="2" charset="2"/>
              <a:buChar char="§"/>
            </a:pPr>
            <a:r>
              <a:rPr lang="en-US" dirty="0" smtClean="0">
                <a:latin typeface="Karla" panose="020B0604020202020204" charset="0"/>
              </a:rPr>
              <a:t>All other students who do not meet the financial eligibility criteria to receive an initial EOF grant are deemed ineligible for EOF. </a:t>
            </a:r>
            <a:endParaRPr lang="en-US" dirty="0">
              <a:latin typeface="Karla" panose="020B0604020202020204" charset="0"/>
            </a:endParaRPr>
          </a:p>
        </p:txBody>
      </p:sp>
    </p:spTree>
    <p:extLst>
      <p:ext uri="{BB962C8B-B14F-4D97-AF65-F5344CB8AC3E}">
        <p14:creationId xmlns:p14="http://schemas.microsoft.com/office/powerpoint/2010/main" val="10255105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Montserrat" panose="020B0604020202020204" charset="0"/>
                <a:cs typeface="Montserrat" panose="020B0604020202020204" charset="0"/>
              </a:rPr>
              <a:t>9A:11-4.6 Criteria for Admission</a:t>
            </a:r>
            <a:endParaRPr lang="en-US" b="1" dirty="0">
              <a:latin typeface="Montserrat" panose="020B0604020202020204" charset="0"/>
              <a:cs typeface="Montserrat" panose="020B0604020202020204" charset="0"/>
            </a:endParaRPr>
          </a:p>
        </p:txBody>
      </p:sp>
      <p:sp>
        <p:nvSpPr>
          <p:cNvPr id="3" name="Content Placeholder 2"/>
          <p:cNvSpPr>
            <a:spLocks noGrp="1"/>
          </p:cNvSpPr>
          <p:nvPr>
            <p:ph idx="1"/>
          </p:nvPr>
        </p:nvSpPr>
        <p:spPr/>
        <p:txBody>
          <a:bodyPr>
            <a:normAutofit/>
          </a:bodyPr>
          <a:lstStyle/>
          <a:p>
            <a:r>
              <a:rPr lang="en-US" dirty="0" smtClean="0">
                <a:latin typeface="Karla"/>
              </a:rPr>
              <a:t>(a) </a:t>
            </a:r>
            <a:r>
              <a:rPr lang="en-US" dirty="0">
                <a:solidFill>
                  <a:schemeClr val="tx1"/>
                </a:solidFill>
                <a:latin typeface="Karla"/>
              </a:rPr>
              <a:t>Each institution shall develop clearly defined criteria for the admission of students into </a:t>
            </a:r>
            <a:r>
              <a:rPr lang="en-US" dirty="0" smtClean="0">
                <a:solidFill>
                  <a:schemeClr val="tx1"/>
                </a:solidFill>
                <a:latin typeface="Karla"/>
              </a:rPr>
              <a:t>the EOF </a:t>
            </a:r>
            <a:r>
              <a:rPr lang="en-US" dirty="0">
                <a:solidFill>
                  <a:schemeClr val="tx1"/>
                </a:solidFill>
                <a:latin typeface="Karla"/>
              </a:rPr>
              <a:t>program. Such criteria shall be consistent with the EOF mission, scope, purpose, </a:t>
            </a:r>
            <a:r>
              <a:rPr lang="en-US" dirty="0" smtClean="0">
                <a:solidFill>
                  <a:schemeClr val="tx1"/>
                </a:solidFill>
                <a:latin typeface="Karla"/>
              </a:rPr>
              <a:t>student eligibility</a:t>
            </a:r>
            <a:r>
              <a:rPr lang="en-US" dirty="0">
                <a:solidFill>
                  <a:schemeClr val="tx1"/>
                </a:solidFill>
                <a:latin typeface="Karla"/>
              </a:rPr>
              <a:t>, and student transfer procedures in N.J.A.C. 9A:11-1.3, 1.4, 2.1, 2.2, 2.3, 2.12 </a:t>
            </a:r>
            <a:r>
              <a:rPr lang="en-US" dirty="0" smtClean="0">
                <a:solidFill>
                  <a:schemeClr val="tx1"/>
                </a:solidFill>
                <a:latin typeface="Karla"/>
              </a:rPr>
              <a:t>and 5.4(b</a:t>
            </a:r>
            <a:r>
              <a:rPr lang="en-US" dirty="0">
                <a:solidFill>
                  <a:schemeClr val="tx1"/>
                </a:solidFill>
                <a:latin typeface="Karla"/>
              </a:rPr>
              <a:t>). Such criteria shall be available to secondary schools and community organizations in </a:t>
            </a:r>
            <a:r>
              <a:rPr lang="en-US" dirty="0" smtClean="0">
                <a:solidFill>
                  <a:schemeClr val="tx1"/>
                </a:solidFill>
                <a:latin typeface="Karla"/>
              </a:rPr>
              <a:t>the recruitment </a:t>
            </a:r>
            <a:r>
              <a:rPr lang="en-US" dirty="0">
                <a:solidFill>
                  <a:schemeClr val="tx1"/>
                </a:solidFill>
                <a:latin typeface="Karla"/>
              </a:rPr>
              <a:t>region.</a:t>
            </a:r>
          </a:p>
          <a:p>
            <a:r>
              <a:rPr lang="en-US" dirty="0">
                <a:latin typeface="Karla"/>
              </a:rPr>
              <a:t>(b) EOF admissions criteria shall be derived from a combined assessment of qualitative </a:t>
            </a:r>
            <a:r>
              <a:rPr lang="en-US" dirty="0" smtClean="0">
                <a:latin typeface="Karla"/>
              </a:rPr>
              <a:t>and quantitative </a:t>
            </a:r>
            <a:r>
              <a:rPr lang="en-US" dirty="0">
                <a:latin typeface="Karla"/>
              </a:rPr>
              <a:t>indices. The qualitative indices may include personal interviews, </a:t>
            </a:r>
            <a:r>
              <a:rPr lang="en-US" dirty="0" smtClean="0">
                <a:latin typeface="Karla"/>
              </a:rPr>
              <a:t>employment</a:t>
            </a:r>
            <a:r>
              <a:rPr lang="en-US" dirty="0">
                <a:latin typeface="Karla"/>
              </a:rPr>
              <a:t> </a:t>
            </a:r>
            <a:r>
              <a:rPr lang="en-US" dirty="0" smtClean="0">
                <a:latin typeface="Karla"/>
              </a:rPr>
              <a:t>history</a:t>
            </a:r>
            <a:r>
              <a:rPr lang="en-US" dirty="0">
                <a:latin typeface="Karla"/>
              </a:rPr>
              <a:t>, volunteer and student leadership experiences, and letters of recommendation </a:t>
            </a:r>
            <a:r>
              <a:rPr lang="en-US" dirty="0" smtClean="0">
                <a:latin typeface="Karla"/>
              </a:rPr>
              <a:t>from knowledgeable </a:t>
            </a:r>
            <a:r>
              <a:rPr lang="en-US" dirty="0">
                <a:latin typeface="Karla"/>
              </a:rPr>
              <a:t>community leaders. The quantitative indices may include student aptitude </a:t>
            </a:r>
            <a:r>
              <a:rPr lang="en-US" dirty="0" smtClean="0">
                <a:latin typeface="Karla"/>
              </a:rPr>
              <a:t>test scores</a:t>
            </a:r>
            <a:r>
              <a:rPr lang="en-US" dirty="0">
                <a:latin typeface="Karla"/>
              </a:rPr>
              <a:t>, high school transcripts, institutional entrance and placement tests, and writing samples.</a:t>
            </a:r>
          </a:p>
        </p:txBody>
      </p:sp>
    </p:spTree>
    <p:extLst>
      <p:ext uri="{BB962C8B-B14F-4D97-AF65-F5344CB8AC3E}">
        <p14:creationId xmlns:p14="http://schemas.microsoft.com/office/powerpoint/2010/main" val="37494939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786666"/>
            <a:ext cx="10333662" cy="1450757"/>
          </a:xfrm>
        </p:spPr>
        <p:txBody>
          <a:bodyPr>
            <a:normAutofit/>
          </a:bodyPr>
          <a:lstStyle/>
          <a:p>
            <a:r>
              <a:rPr lang="en-US" sz="3400" dirty="0" smtClean="0">
                <a:latin typeface="Montserrat" panose="020B0604020202020204" charset="0"/>
                <a:cs typeface="Montserrat" panose="020B0604020202020204" charset="0"/>
              </a:rPr>
              <a:t>9A:11-2.2 </a:t>
            </a:r>
            <a:r>
              <a:rPr lang="en-US" sz="3400" b="1" dirty="0" smtClean="0">
                <a:latin typeface="Montserrat" panose="020B0604020202020204" charset="0"/>
                <a:cs typeface="Montserrat" panose="020B0604020202020204" charset="0"/>
              </a:rPr>
              <a:t>Student Eligibility – Broad Assessment</a:t>
            </a:r>
            <a:br>
              <a:rPr lang="en-US" sz="3400" b="1" dirty="0" smtClean="0">
                <a:latin typeface="Montserrat" panose="020B0604020202020204" charset="0"/>
                <a:cs typeface="Montserrat" panose="020B0604020202020204" charset="0"/>
              </a:rPr>
            </a:br>
            <a:endParaRPr lang="en-US" sz="3400" b="1" dirty="0">
              <a:latin typeface="Montserrat" panose="020B0604020202020204" charset="0"/>
              <a:cs typeface="Montserrat" panose="020B0604020202020204" charset="0"/>
            </a:endParaRPr>
          </a:p>
        </p:txBody>
      </p:sp>
      <p:sp>
        <p:nvSpPr>
          <p:cNvPr id="3" name="Content Placeholder 2"/>
          <p:cNvSpPr>
            <a:spLocks noGrp="1"/>
          </p:cNvSpPr>
          <p:nvPr>
            <p:ph idx="1"/>
          </p:nvPr>
        </p:nvSpPr>
        <p:spPr>
          <a:xfrm>
            <a:off x="1097280" y="1845734"/>
            <a:ext cx="10058400" cy="4432518"/>
          </a:xfrm>
        </p:spPr>
        <p:txBody>
          <a:bodyPr>
            <a:normAutofit fontScale="85000" lnSpcReduction="10000"/>
          </a:bodyPr>
          <a:lstStyle/>
          <a:p>
            <a:pPr>
              <a:lnSpc>
                <a:spcPct val="110000"/>
              </a:lnSpc>
              <a:buFont typeface="Wingdings" panose="05000000000000000000" pitchFamily="2" charset="2"/>
              <a:buChar char="§"/>
            </a:pPr>
            <a:r>
              <a:rPr lang="en-US" dirty="0">
                <a:solidFill>
                  <a:schemeClr val="tx1"/>
                </a:solidFill>
                <a:latin typeface="Karla" panose="020B0604020202020204" charset="0"/>
              </a:rPr>
              <a:t>The admitting institution determines eligibility for EOF pursuant to N.J.A.C. 9A:11-4.6,</a:t>
            </a:r>
          </a:p>
          <a:p>
            <a:pPr>
              <a:lnSpc>
                <a:spcPct val="110000"/>
              </a:lnSpc>
            </a:pPr>
            <a:r>
              <a:rPr lang="en-US" dirty="0">
                <a:solidFill>
                  <a:schemeClr val="tx1"/>
                </a:solidFill>
                <a:latin typeface="Karla" panose="020B0604020202020204" charset="0"/>
              </a:rPr>
              <a:t>Criteria for admission, at the time of a student’s initial application. The institution, in the context</a:t>
            </a:r>
          </a:p>
          <a:p>
            <a:pPr>
              <a:lnSpc>
                <a:spcPct val="110000"/>
              </a:lnSpc>
            </a:pPr>
            <a:r>
              <a:rPr lang="en-US" dirty="0">
                <a:solidFill>
                  <a:schemeClr val="tx1"/>
                </a:solidFill>
                <a:latin typeface="Karla" panose="020B0604020202020204" charset="0"/>
              </a:rPr>
              <a:t>of its own selectivity, shall make and document a broad assessment of the student’s motivation</a:t>
            </a:r>
          </a:p>
          <a:p>
            <a:pPr>
              <a:lnSpc>
                <a:spcPct val="110000"/>
              </a:lnSpc>
            </a:pPr>
            <a:r>
              <a:rPr lang="en-US" dirty="0">
                <a:solidFill>
                  <a:schemeClr val="tx1"/>
                </a:solidFill>
                <a:latin typeface="Karla" panose="020B0604020202020204" charset="0"/>
              </a:rPr>
              <a:t>and talent (latent, as well as demonstrated) based </a:t>
            </a:r>
            <a:r>
              <a:rPr lang="en-US" dirty="0" smtClean="0">
                <a:solidFill>
                  <a:schemeClr val="tx1"/>
                </a:solidFill>
                <a:latin typeface="Karla" panose="020B0604020202020204" charset="0"/>
              </a:rPr>
              <a:t>on </a:t>
            </a:r>
            <a:r>
              <a:rPr lang="en-US" dirty="0">
                <a:solidFill>
                  <a:schemeClr val="tx1"/>
                </a:solidFill>
                <a:latin typeface="Karla" panose="020B0604020202020204" charset="0"/>
              </a:rPr>
              <a:t>interviews, recommendations, high school</a:t>
            </a:r>
          </a:p>
          <a:p>
            <a:pPr>
              <a:lnSpc>
                <a:spcPct val="110000"/>
              </a:lnSpc>
            </a:pPr>
            <a:r>
              <a:rPr lang="en-US" dirty="0">
                <a:solidFill>
                  <a:schemeClr val="tx1"/>
                </a:solidFill>
                <a:latin typeface="Karla" panose="020B0604020202020204" charset="0"/>
              </a:rPr>
              <a:t>records, and other requisite application materials</a:t>
            </a:r>
            <a:r>
              <a:rPr lang="en-US" dirty="0" smtClean="0">
                <a:solidFill>
                  <a:schemeClr val="tx1"/>
                </a:solidFill>
                <a:latin typeface="Karla" panose="020B0604020202020204" charset="0"/>
              </a:rPr>
              <a:t>.</a:t>
            </a:r>
          </a:p>
          <a:p>
            <a:pPr>
              <a:buFont typeface="Wingdings" panose="05000000000000000000" pitchFamily="2" charset="2"/>
              <a:buChar char="§"/>
            </a:pPr>
            <a:r>
              <a:rPr lang="en-US" dirty="0">
                <a:latin typeface="Karla" panose="020B0604020202020204" charset="0"/>
              </a:rPr>
              <a:t>A</a:t>
            </a:r>
            <a:r>
              <a:rPr lang="en-US" dirty="0" smtClean="0">
                <a:latin typeface="Karla" panose="020B0604020202020204" charset="0"/>
              </a:rPr>
              <a:t>n </a:t>
            </a:r>
            <a:r>
              <a:rPr lang="en-US" dirty="0">
                <a:latin typeface="Karla" panose="020B0604020202020204" charset="0"/>
              </a:rPr>
              <a:t>eligible initial first-time full-time undergraduate shall exhibit evidence </a:t>
            </a:r>
            <a:r>
              <a:rPr lang="en-US" dirty="0" smtClean="0">
                <a:latin typeface="Karla" panose="020B0604020202020204" charset="0"/>
              </a:rPr>
              <a:t>of the </a:t>
            </a:r>
            <a:r>
              <a:rPr lang="en-US" dirty="0">
                <a:latin typeface="Karla" panose="020B0604020202020204" charset="0"/>
              </a:rPr>
              <a:t>potential to succeed in college, but:</a:t>
            </a:r>
          </a:p>
          <a:p>
            <a:r>
              <a:rPr lang="en-US" dirty="0">
                <a:solidFill>
                  <a:srgbClr val="529F45"/>
                </a:solidFill>
                <a:latin typeface="Karla" panose="020B0604020202020204" charset="0"/>
              </a:rPr>
              <a:t>1. </a:t>
            </a:r>
            <a:r>
              <a:rPr lang="en-US" dirty="0">
                <a:latin typeface="Karla" panose="020B0604020202020204" charset="0"/>
              </a:rPr>
              <a:t>Shall not have demonstrated sufficient academic preparation to gain admission to </a:t>
            </a:r>
            <a:r>
              <a:rPr lang="en-US" dirty="0" smtClean="0">
                <a:latin typeface="Karla" panose="020B0604020202020204" charset="0"/>
              </a:rPr>
              <a:t>an approved </a:t>
            </a:r>
            <a:r>
              <a:rPr lang="en-US" dirty="0">
                <a:latin typeface="Karla" panose="020B0604020202020204" charset="0"/>
              </a:rPr>
              <a:t>institution of higher education under its regular standards of admission (</a:t>
            </a:r>
            <a:r>
              <a:rPr lang="en-US" dirty="0" smtClean="0">
                <a:latin typeface="Karla" panose="020B0604020202020204" charset="0"/>
              </a:rPr>
              <a:t>where applicable</a:t>
            </a:r>
            <a:r>
              <a:rPr lang="en-US" dirty="0">
                <a:latin typeface="Karla" panose="020B0604020202020204" charset="0"/>
              </a:rPr>
              <a:t>) and shall have standardized test scores that are below the institutional norms; </a:t>
            </a:r>
            <a:r>
              <a:rPr lang="en-US" b="1" u="sng" dirty="0">
                <a:solidFill>
                  <a:srgbClr val="529F45"/>
                </a:solidFill>
                <a:latin typeface="Karla" panose="020B0604020202020204" charset="0"/>
              </a:rPr>
              <a:t>or</a:t>
            </a:r>
          </a:p>
          <a:p>
            <a:r>
              <a:rPr lang="en-US" b="1" dirty="0">
                <a:solidFill>
                  <a:srgbClr val="529F45"/>
                </a:solidFill>
                <a:latin typeface="Karla" panose="020B0604020202020204" charset="0"/>
              </a:rPr>
              <a:t>2. Shall have an educational background that indicates a need for improved basic </a:t>
            </a:r>
            <a:r>
              <a:rPr lang="en-US" b="1" dirty="0" smtClean="0">
                <a:solidFill>
                  <a:srgbClr val="529F45"/>
                </a:solidFill>
                <a:latin typeface="Karla" panose="020B0604020202020204" charset="0"/>
              </a:rPr>
              <a:t>skills, additional </a:t>
            </a:r>
            <a:r>
              <a:rPr lang="en-US" b="1" dirty="0">
                <a:solidFill>
                  <a:srgbClr val="529F45"/>
                </a:solidFill>
                <a:latin typeface="Karla" panose="020B0604020202020204" charset="0"/>
              </a:rPr>
              <a:t>academic support, or additional preparation for the applicant’s desired </a:t>
            </a:r>
            <a:r>
              <a:rPr lang="en-US" b="1" dirty="0" smtClean="0">
                <a:solidFill>
                  <a:srgbClr val="529F45"/>
                </a:solidFill>
                <a:latin typeface="Karla" panose="020B0604020202020204" charset="0"/>
              </a:rPr>
              <a:t>degree program</a:t>
            </a:r>
            <a:r>
              <a:rPr lang="en-US" b="1" dirty="0">
                <a:solidFill>
                  <a:srgbClr val="529F45"/>
                </a:solidFill>
                <a:latin typeface="Karla" panose="020B0604020202020204" charset="0"/>
              </a:rPr>
              <a:t>.</a:t>
            </a:r>
          </a:p>
        </p:txBody>
      </p:sp>
    </p:spTree>
    <p:extLst>
      <p:ext uri="{BB962C8B-B14F-4D97-AF65-F5344CB8AC3E}">
        <p14:creationId xmlns:p14="http://schemas.microsoft.com/office/powerpoint/2010/main" val="159829242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ISLEGEND" val="true"/>
</p:tagLst>
</file>

<file path=ppt/tags/tag11.xml><?xml version="1.0" encoding="utf-8"?>
<p:tagLst xmlns:a="http://schemas.openxmlformats.org/drawingml/2006/main" xmlns:r="http://schemas.openxmlformats.org/officeDocument/2006/relationships" xmlns:p="http://schemas.openxmlformats.org/presentationml/2006/main">
  <p:tag name="ISLEGEND" val="true"/>
</p:tagLst>
</file>

<file path=ppt/tags/tag12.xml><?xml version="1.0" encoding="utf-8"?>
<p:tagLst xmlns:a="http://schemas.openxmlformats.org/drawingml/2006/main" xmlns:r="http://schemas.openxmlformats.org/officeDocument/2006/relationships" xmlns:p="http://schemas.openxmlformats.org/presentationml/2006/main">
  <p:tag name="ISLEGEND" val="true"/>
</p:tagLst>
</file>

<file path=ppt/tags/tag13.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14.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5.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16.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17.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18.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9.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dUVaNioeQEy1srSxzx_jYw"/>
</p:tagLst>
</file>

<file path=ppt/tags/tag20.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21.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22.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23.xml><?xml version="1.0" encoding="utf-8"?>
<p:tagLst xmlns:a="http://schemas.openxmlformats.org/drawingml/2006/main" xmlns:r="http://schemas.openxmlformats.org/officeDocument/2006/relationships" xmlns:p="http://schemas.openxmlformats.org/presentationml/2006/main">
  <p:tag name="ISLEGEND" val="true"/>
</p:tagLst>
</file>

<file path=ppt/tags/tag24.xml><?xml version="1.0" encoding="utf-8"?>
<p:tagLst xmlns:a="http://schemas.openxmlformats.org/drawingml/2006/main" xmlns:r="http://schemas.openxmlformats.org/officeDocument/2006/relationships" xmlns:p="http://schemas.openxmlformats.org/presentationml/2006/main">
  <p:tag name="ISLEGEND" val="true"/>
</p:tagLst>
</file>

<file path=ppt/tags/tag25.xml><?xml version="1.0" encoding="utf-8"?>
<p:tagLst xmlns:a="http://schemas.openxmlformats.org/drawingml/2006/main" xmlns:r="http://schemas.openxmlformats.org/officeDocument/2006/relationships" xmlns:p="http://schemas.openxmlformats.org/presentationml/2006/main">
  <p:tag name="ISLEGEND" val="true"/>
</p:tagLst>
</file>

<file path=ppt/tags/tag26.xml><?xml version="1.0" encoding="utf-8"?>
<p:tagLst xmlns:a="http://schemas.openxmlformats.org/drawingml/2006/main" xmlns:r="http://schemas.openxmlformats.org/officeDocument/2006/relationships" xmlns:p="http://schemas.openxmlformats.org/presentationml/2006/main">
  <p:tag name="ISLEGEND" val="true"/>
</p:tagLst>
</file>

<file path=ppt/tags/tag27.xml><?xml version="1.0" encoding="utf-8"?>
<p:tagLst xmlns:a="http://schemas.openxmlformats.org/drawingml/2006/main" xmlns:r="http://schemas.openxmlformats.org/officeDocument/2006/relationships" xmlns:p="http://schemas.openxmlformats.org/presentationml/2006/main">
  <p:tag name="ISLEGEND" val="true"/>
</p:tagLst>
</file>

<file path=ppt/tags/tag28.xml><?xml version="1.0" encoding="utf-8"?>
<p:tagLst xmlns:a="http://schemas.openxmlformats.org/drawingml/2006/main" xmlns:r="http://schemas.openxmlformats.org/officeDocument/2006/relationships" xmlns:p="http://schemas.openxmlformats.org/presentationml/2006/main">
  <p:tag name="ISLEGEND" val="true"/>
</p:tagLst>
</file>

<file path=ppt/tags/tag29.xml><?xml version="1.0" encoding="utf-8"?>
<p:tagLst xmlns:a="http://schemas.openxmlformats.org/drawingml/2006/main" xmlns:r="http://schemas.openxmlformats.org/officeDocument/2006/relationships" xmlns:p="http://schemas.openxmlformats.org/presentationml/2006/main">
  <p:tag name="ISLEGEND" val="true"/>
</p:tagLst>
</file>

<file path=ppt/tags/tag3.xml><?xml version="1.0" encoding="utf-8"?>
<p:tagLst xmlns:a="http://schemas.openxmlformats.org/drawingml/2006/main" xmlns:r="http://schemas.openxmlformats.org/officeDocument/2006/relationships" xmlns:p="http://schemas.openxmlformats.org/presentationml/2006/main">
  <p:tag name="NAME" val="Moon"/>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D1rRm8uqScu4MeVPAQgvIA"/>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upzZ..sWcMb44LU.r6O3Kg"/>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upzZ..sWcMb44LU.r6O3Kg"/>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upzZ..sWcMb44LU.r6O3Kg"/>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jqYcVrRtbWaUAvDeXgTBAg"/>
</p:tagLst>
</file>

<file path=ppt/tags/tag4.xml><?xml version="1.0" encoding="utf-8"?>
<p:tagLst xmlns:a="http://schemas.openxmlformats.org/drawingml/2006/main" xmlns:r="http://schemas.openxmlformats.org/officeDocument/2006/relationships" xmlns:p="http://schemas.openxmlformats.org/presentationml/2006/main">
  <p:tag name="NAME" val="Moon"/>
</p:tagLst>
</file>

<file path=ppt/tags/tag5.xml><?xml version="1.0" encoding="utf-8"?>
<p:tagLst xmlns:a="http://schemas.openxmlformats.org/drawingml/2006/main" xmlns:r="http://schemas.openxmlformats.org/officeDocument/2006/relationships" xmlns:p="http://schemas.openxmlformats.org/presentationml/2006/main">
  <p:tag name="NAME" val="Moon"/>
</p:tagLst>
</file>

<file path=ppt/tags/tag6.xml><?xml version="1.0" encoding="utf-8"?>
<p:tagLst xmlns:a="http://schemas.openxmlformats.org/drawingml/2006/main" xmlns:r="http://schemas.openxmlformats.org/officeDocument/2006/relationships" xmlns:p="http://schemas.openxmlformats.org/presentationml/2006/main">
  <p:tag name="NAME" val="Moon"/>
</p:tagLst>
</file>

<file path=ppt/tags/tag7.xml><?xml version="1.0" encoding="utf-8"?>
<p:tagLst xmlns:a="http://schemas.openxmlformats.org/drawingml/2006/main" xmlns:r="http://schemas.openxmlformats.org/officeDocument/2006/relationships" xmlns:p="http://schemas.openxmlformats.org/presentationml/2006/main">
  <p:tag name="NAME" val="Moon"/>
</p:tagLst>
</file>

<file path=ppt/tags/tag8.xml><?xml version="1.0" encoding="utf-8"?>
<p:tagLst xmlns:a="http://schemas.openxmlformats.org/drawingml/2006/main" xmlns:r="http://schemas.openxmlformats.org/officeDocument/2006/relationships" xmlns:p="http://schemas.openxmlformats.org/presentationml/2006/main">
  <p:tag name="ISLEGEND" val="true"/>
</p:tagLst>
</file>

<file path=ppt/tags/tag9.xml><?xml version="1.0" encoding="utf-8"?>
<p:tagLst xmlns:a="http://schemas.openxmlformats.org/drawingml/2006/main" xmlns:r="http://schemas.openxmlformats.org/officeDocument/2006/relationships" xmlns:p="http://schemas.openxmlformats.org/presentationml/2006/main">
  <p:tag name="ISLEGEND" val="true"/>
</p:tagLst>
</file>

<file path=ppt/theme/theme1.xml><?xml version="1.0" encoding="utf-8"?>
<a:theme xmlns:a="http://schemas.openxmlformats.org/drawingml/2006/main" name="Retrospect">
  <a:themeElements>
    <a:clrScheme name="Custom 2">
      <a:dk1>
        <a:sysClr val="windowText" lastClr="000000"/>
      </a:dk1>
      <a:lt1>
        <a:sysClr val="window" lastClr="FFFFFF"/>
      </a:lt1>
      <a:dk2>
        <a:srgbClr val="455F51"/>
      </a:dk2>
      <a:lt2>
        <a:srgbClr val="E3DED1"/>
      </a:lt2>
      <a:accent1>
        <a:srgbClr val="549E39"/>
      </a:accent1>
      <a:accent2>
        <a:srgbClr val="0B3954"/>
      </a:accent2>
      <a:accent3>
        <a:srgbClr val="C0CF3A"/>
      </a:accent3>
      <a:accent4>
        <a:srgbClr val="029676"/>
      </a:accent4>
      <a:accent5>
        <a:srgbClr val="4AB5C4"/>
      </a:accent5>
      <a:accent6>
        <a:srgbClr val="0989B1"/>
      </a:accent6>
      <a:hlink>
        <a:srgbClr val="6B9F25"/>
      </a:hlink>
      <a:folHlink>
        <a:srgbClr val="BA6906"/>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1_Template_US0168">
  <a:themeElements>
    <a:clrScheme name="Custom 1">
      <a:dk1>
        <a:srgbClr val="000000"/>
      </a:dk1>
      <a:lt1>
        <a:srgbClr val="FFFFFF"/>
      </a:lt1>
      <a:dk2>
        <a:srgbClr val="0078AE"/>
      </a:dk2>
      <a:lt2>
        <a:srgbClr val="00B3E2"/>
      </a:lt2>
      <a:accent1>
        <a:srgbClr val="0078AE"/>
      </a:accent1>
      <a:accent2>
        <a:srgbClr val="84BD00"/>
      </a:accent2>
      <a:accent3>
        <a:srgbClr val="00B3E2"/>
      </a:accent3>
      <a:accent4>
        <a:srgbClr val="005B82"/>
      </a:accent4>
      <a:accent5>
        <a:srgbClr val="BABCBE"/>
      </a:accent5>
      <a:accent6>
        <a:srgbClr val="799B3E"/>
      </a:accent6>
      <a:hlink>
        <a:srgbClr val="0078AE"/>
      </a:hlink>
      <a:folHlink>
        <a:srgbClr val="FFC0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a:solidFill>
            <a:schemeClr val="accent6"/>
          </a:solidFill>
        </a:ln>
      </a:spPr>
      <a:bodyPr rtlCol="0" anchor="ctr"/>
      <a:lstStyle>
        <a:defPPr algn="ctr">
          <a:defRPr sz="16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CURRENT">
        <a:dk1>
          <a:srgbClr val="000000"/>
        </a:dk1>
        <a:lt1>
          <a:srgbClr val="FFFFFF"/>
        </a:lt1>
        <a:dk2>
          <a:srgbClr val="094FA3"/>
        </a:dk2>
        <a:lt2>
          <a:srgbClr val="4390BB"/>
        </a:lt2>
        <a:accent1>
          <a:srgbClr val="CFD3D9"/>
        </a:accent1>
        <a:accent2>
          <a:srgbClr val="808080"/>
        </a:accent2>
        <a:accent3>
          <a:srgbClr val="568975"/>
        </a:accent3>
        <a:accent4>
          <a:srgbClr val="0070C0"/>
        </a:accent4>
        <a:accent5>
          <a:srgbClr val="B83536"/>
        </a:accent5>
        <a:accent6>
          <a:srgbClr val="808080"/>
        </a:accent6>
        <a:hlink>
          <a:srgbClr val="568975"/>
        </a:hlink>
        <a:folHlink>
          <a:srgbClr val="0070C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Workplan_v01.potx" id="{A5A9A795-2CC4-4577-B947-1DFBD041165C}" vid="{20D7C85B-426A-48A4-BC77-47F985C7AFE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114616</TotalTime>
  <Words>4843</Words>
  <Application>Microsoft Office PowerPoint</Application>
  <PresentationFormat>Widescreen</PresentationFormat>
  <Paragraphs>228</Paragraphs>
  <Slides>34</Slides>
  <Notes>4</Notes>
  <HiddenSlides>0</HiddenSlides>
  <MMClips>0</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1</vt:i4>
      </vt:variant>
      <vt:variant>
        <vt:lpstr>Slide Titles</vt:lpstr>
      </vt:variant>
      <vt:variant>
        <vt:i4>34</vt:i4>
      </vt:variant>
    </vt:vector>
  </HeadingPairs>
  <TitlesOfParts>
    <vt:vector size="45" baseType="lpstr">
      <vt:lpstr>Wingdings</vt:lpstr>
      <vt:lpstr>Montserrat</vt:lpstr>
      <vt:lpstr>Karla</vt:lpstr>
      <vt:lpstr>Microsoft JhengHei</vt:lpstr>
      <vt:lpstr>Calibri Light</vt:lpstr>
      <vt:lpstr>Franklin Gothic Demi Cond</vt:lpstr>
      <vt:lpstr>Arial</vt:lpstr>
      <vt:lpstr>Calibri</vt:lpstr>
      <vt:lpstr>Retrospect</vt:lpstr>
      <vt:lpstr>1_Template_US0168</vt:lpstr>
      <vt:lpstr>think-cell Slide</vt:lpstr>
      <vt:lpstr>EOF Undergraduate Eligibility Training   </vt:lpstr>
      <vt:lpstr>Purpose of the EOF Undergraduate Eligibility Workshop</vt:lpstr>
      <vt:lpstr>PowerPoint Presentation</vt:lpstr>
      <vt:lpstr>   The New Jersey Educational Opportunity Fund (EOF)</vt:lpstr>
      <vt:lpstr>EOF: New Jersey’s Commitment to Educational Equity </vt:lpstr>
      <vt:lpstr>General Overview of EOF Recruitment, Eligibility and Admission Process</vt:lpstr>
      <vt:lpstr>EOF Funded vs. Non-Funded</vt:lpstr>
      <vt:lpstr>9A:11-4.6 Criteria for Admission</vt:lpstr>
      <vt:lpstr>9A:11-2.2 Student Eligibility – Broad Assessment </vt:lpstr>
      <vt:lpstr>Student Eligibility </vt:lpstr>
      <vt:lpstr>9A:11-2.2 Student Eligibility (Continued)</vt:lpstr>
      <vt:lpstr>9A:11-2.2 Student Eligibility (Continued)</vt:lpstr>
      <vt:lpstr>EOF – Undergraduate Student Eligibility</vt:lpstr>
      <vt:lpstr>EOF Funding Priorities </vt:lpstr>
      <vt:lpstr>9A:11-2.5 Verification of Financial Eligibility</vt:lpstr>
      <vt:lpstr>EOF Financial Eligibility Notables:</vt:lpstr>
      <vt:lpstr>EOF Eligibility: Discretionary Students</vt:lpstr>
      <vt:lpstr>EOF Eligibility: Automatically Eligible</vt:lpstr>
      <vt:lpstr>EOF Eligibility: Duration</vt:lpstr>
      <vt:lpstr>EOF Eligibility: Part-time</vt:lpstr>
      <vt:lpstr>EOF Eligibility: Dual Enrollment or Advanced College Prep Programs (9A:11-5.4(c))</vt:lpstr>
      <vt:lpstr>EOF Admission, Eligibility, and Contact Information </vt:lpstr>
      <vt:lpstr>EOF Campus Program – Admission Information on OSHE website</vt:lpstr>
      <vt:lpstr>EOF Eligibility, Admission, and Communications </vt:lpstr>
      <vt:lpstr>Allocation Based Enrollment Approach</vt:lpstr>
      <vt:lpstr>Reminder - EOF New Jersey Financial Aid Management System (NJFAMS) Portal Access</vt:lpstr>
      <vt:lpstr>Some important items to note:</vt:lpstr>
      <vt:lpstr>Frequently Asked Questions (FAQ) </vt:lpstr>
      <vt:lpstr>Additional FAQs</vt:lpstr>
      <vt:lpstr>Additional FAQ’s</vt:lpstr>
      <vt:lpstr>Final Comments</vt:lpstr>
      <vt:lpstr>Resources</vt:lpstr>
      <vt:lpstr>PowerPoint Presentation</vt:lpstr>
      <vt:lpstr>PowerPoint Presentation</vt:lpstr>
    </vt:vector>
  </TitlesOfParts>
  <Company>Division of Revenue and Enterprise Services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Explaining NJ Higher Ed</dc:title>
  <dc:creator>Hasani Carter</dc:creator>
  <cp:lastModifiedBy>Carter, Hasani [OSHE]</cp:lastModifiedBy>
  <cp:revision>594</cp:revision>
  <cp:lastPrinted>2020-02-26T23:39:47Z</cp:lastPrinted>
  <dcterms:created xsi:type="dcterms:W3CDTF">2018-07-03T13:04:48Z</dcterms:created>
  <dcterms:modified xsi:type="dcterms:W3CDTF">2022-08-12T14:06:16Z</dcterms:modified>
</cp:coreProperties>
</file>