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0"/>
  </p:notesMasterIdLst>
  <p:sldIdLst>
    <p:sldId id="258" r:id="rId5"/>
    <p:sldId id="320" r:id="rId6"/>
    <p:sldId id="259" r:id="rId7"/>
    <p:sldId id="260" r:id="rId8"/>
    <p:sldId id="261" r:id="rId9"/>
    <p:sldId id="262" r:id="rId10"/>
    <p:sldId id="263" r:id="rId11"/>
    <p:sldId id="264" r:id="rId12"/>
    <p:sldId id="265" r:id="rId13"/>
    <p:sldId id="266" r:id="rId14"/>
    <p:sldId id="267" r:id="rId15"/>
    <p:sldId id="322" r:id="rId16"/>
    <p:sldId id="323" r:id="rId17"/>
    <p:sldId id="272" r:id="rId18"/>
    <p:sldId id="273" r:id="rId19"/>
    <p:sldId id="324" r:id="rId20"/>
    <p:sldId id="312" r:id="rId21"/>
    <p:sldId id="275" r:id="rId22"/>
    <p:sldId id="277" r:id="rId23"/>
    <p:sldId id="283" r:id="rId24"/>
    <p:sldId id="280" r:id="rId25"/>
    <p:sldId id="284" r:id="rId26"/>
    <p:sldId id="285" r:id="rId27"/>
    <p:sldId id="286" r:id="rId28"/>
    <p:sldId id="313" r:id="rId29"/>
    <p:sldId id="278" r:id="rId30"/>
    <p:sldId id="279" r:id="rId31"/>
    <p:sldId id="281" r:id="rId32"/>
    <p:sldId id="315" r:id="rId33"/>
    <p:sldId id="282" r:id="rId34"/>
    <p:sldId id="321" r:id="rId35"/>
    <p:sldId id="325" r:id="rId36"/>
    <p:sldId id="289" r:id="rId37"/>
    <p:sldId id="292" r:id="rId38"/>
    <p:sldId id="293" r:id="rId39"/>
    <p:sldId id="294" r:id="rId40"/>
    <p:sldId id="295" r:id="rId41"/>
    <p:sldId id="326" r:id="rId42"/>
    <p:sldId id="297" r:id="rId43"/>
    <p:sldId id="298" r:id="rId44"/>
    <p:sldId id="317" r:id="rId45"/>
    <p:sldId id="299" r:id="rId46"/>
    <p:sldId id="300" r:id="rId47"/>
    <p:sldId id="301" r:id="rId48"/>
    <p:sldId id="302" r:id="rId49"/>
    <p:sldId id="303" r:id="rId50"/>
    <p:sldId id="309" r:id="rId51"/>
    <p:sldId id="311" r:id="rId52"/>
    <p:sldId id="310" r:id="rId53"/>
    <p:sldId id="304" r:id="rId54"/>
    <p:sldId id="305" r:id="rId55"/>
    <p:sldId id="306" r:id="rId56"/>
    <p:sldId id="307" r:id="rId57"/>
    <p:sldId id="308" r:id="rId58"/>
    <p:sldId id="31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el, Hema [OSHE]" initials="PH[" lastIdx="1" clrIdx="0">
    <p:extLst>
      <p:ext uri="{19B8F6BF-5375-455C-9EA6-DF929625EA0E}">
        <p15:presenceInfo xmlns:p15="http://schemas.microsoft.com/office/powerpoint/2012/main" userId="S-1-5-21-3342024681-333314647-251681998-267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29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C38D12-267A-432E-9EE1-D32E29BC582E}" v="163" dt="2022-08-12T15:58:15.708"/>
    <p1510:client id="{2B38D01E-C34B-4AB1-819C-66F0FB9DC72E}" v="489" dt="2023-08-14T12:23:41.534"/>
    <p1510:client id="{3E38863E-5770-48DA-B173-733C2E0F33C7}" v="3" dt="2022-08-15T14:04:27.072"/>
    <p1510:client id="{46DC9806-D196-422E-ABA8-3ACEEB6D5185}" v="179" dt="2023-08-14T16:53:49.322"/>
    <p1510:client id="{69CFABC4-0DDE-411D-9352-F6281CE05567}" v="3" dt="2022-08-15T14:09:04.716"/>
    <p1510:client id="{B9BF3987-B112-4199-81C3-81C1F47DA7A0}" v="87" dt="2022-08-12T15:46:31.810"/>
    <p1510:client id="{BE58C109-DC2B-402E-89F5-1739DFDF89ED}" v="397" dt="2023-08-15T13:58:10.418"/>
    <p1510:client id="{E0B5555A-2AC5-49DF-BA08-BFCD02CA5880}" v="84" dt="2023-08-15T13:44:36.380"/>
    <p1510:client id="{E1947235-D756-4F49-A73F-973A92DE9845}" v="13" dt="2022-08-12T19:46:51.184"/>
    <p1510:client id="{F6C913BB-357D-48BA-983D-2B5B2C3BBB6F}" v="1317" dt="2023-08-14T15:47:16.445"/>
    <p1510:client id="{F84CD939-3698-4353-8167-63E7F733E720}" v="4" dt="2022-08-12T15:47:57.622"/>
    <p1510:client id="{FFFB3013-466D-492B-AD44-BC27118C8350}" v="10" dt="2023-08-14T16:51:01.584"/>
  </p1510:revLst>
</p1510:revInfo>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020541-0617-44EB-940A-49215306575C}" type="datetimeFigureOut">
              <a:rPr lang="en-US" smtClean="0"/>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D4A6D-E4CD-4ADF-98AB-F84C191DECA0}" type="slidenum">
              <a:rPr lang="en-US" smtClean="0"/>
              <a:t>‹#›</a:t>
            </a:fld>
            <a:endParaRPr lang="en-US"/>
          </a:p>
        </p:txBody>
      </p:sp>
    </p:spTree>
    <p:extLst>
      <p:ext uri="{BB962C8B-B14F-4D97-AF65-F5344CB8AC3E}">
        <p14:creationId xmlns:p14="http://schemas.microsoft.com/office/powerpoint/2010/main" val="101495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79BE81F-3C3A-42DF-A4AA-2ED54A27E2C2}" type="slidenum">
              <a:rPr lang="en-US" smtClean="0"/>
              <a:t>55</a:t>
            </a:fld>
            <a:endParaRPr lang="en-US"/>
          </a:p>
        </p:txBody>
      </p:sp>
    </p:spTree>
    <p:extLst>
      <p:ext uri="{BB962C8B-B14F-4D97-AF65-F5344CB8AC3E}">
        <p14:creationId xmlns:p14="http://schemas.microsoft.com/office/powerpoint/2010/main" val="1009446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p>
            <a:fld id="{C6EEA81F-B7EF-46B4-8436-C82C09B89805}" type="datetime1">
              <a:rPr lang="en-US" smtClean="0"/>
              <a:t>9/18/2023</a:t>
            </a:fld>
            <a:endParaRPr lang="en-US"/>
          </a:p>
        </p:txBody>
      </p:sp>
      <p:sp>
        <p:nvSpPr>
          <p:cNvPr id="5" name="Footer Placeholder 4"/>
          <p:cNvSpPr>
            <a:spLocks noGrp="1"/>
          </p:cNvSpPr>
          <p:nvPr>
            <p:ph type="ftr" sz="quarter" idx="11"/>
          </p:nvPr>
        </p:nvSpPr>
        <p:spPr/>
        <p:txBody>
          <a:bodyPr/>
          <a:lstStyle/>
          <a:p>
            <a:r>
              <a:rPr lang="en-US"/>
              <a:t>EOF OSHE</a:t>
            </a:r>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68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667D31-5AB3-4C89-8BF3-55A8C72F9DA4}"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3928427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459186-1302-4EAC-9D8F-39A57077B09C}"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378931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09F1DE-D877-4E6E-B8AA-572F7FCAE7DC}"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3895173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1">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95A3D2-9B7C-41D3-A832-2636C51396EB}" type="datetime1">
              <a:rPr lang="en-US" smtClean="0"/>
              <a:t>9/18/2023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E0CA47-81CF-4842-A6CE-0A603706240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31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C7E60C-7DFE-4EE6-B145-D4004A9DBBF8}" type="datetime1">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3849631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454878-A5AC-4C3C-BD28-AAE8A6D179D6}" type="datetime1">
              <a:rPr lang="en-US" smtClean="0"/>
              <a:t>9/18/2023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2579857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4083" y="520544"/>
            <a:ext cx="10058400" cy="818148"/>
          </a:xfrm>
        </p:spPr>
        <p:txBody>
          <a:bodyPr/>
          <a:lstStyle>
            <a:lvl1pPr algn="ctr">
              <a:lnSpc>
                <a:spcPct val="100000"/>
              </a:lnSpc>
              <a:defRPr b="1"/>
            </a:lvl1pPr>
          </a:lstStyle>
          <a:p>
            <a:r>
              <a:rPr lang="en-US"/>
              <a:t>Click to edit Master title style</a:t>
            </a:r>
          </a:p>
        </p:txBody>
      </p:sp>
      <p:sp>
        <p:nvSpPr>
          <p:cNvPr id="3" name="Date Placeholder 2"/>
          <p:cNvSpPr>
            <a:spLocks noGrp="1"/>
          </p:cNvSpPr>
          <p:nvPr>
            <p:ph type="dt" sz="half" idx="10"/>
          </p:nvPr>
        </p:nvSpPr>
        <p:spPr/>
        <p:txBody>
          <a:bodyPr/>
          <a:lstStyle/>
          <a:p>
            <a:fld id="{4B3BA3EF-0E48-4C0D-8F72-6C619038854F}" type="datetime1">
              <a:rPr lang="en-US" smtClean="0"/>
              <a:t>9/18/2023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2256990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2BB4DCC-8204-4F0B-B9F9-F20F748E63D8}" type="datetime1">
              <a:rPr lang="en-US" smtClean="0"/>
              <a:t>9/18/2023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278433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CD6A6F1-CA5B-458F-82C0-7AC3F59DC300}" type="datetime1">
              <a:rPr lang="en-US" smtClean="0"/>
              <a:t>9/18/2023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E0CA47-81CF-4842-A6CE-0A6037062406}" type="slidenum">
              <a:rPr lang="en-US" smtClean="0">
                <a:solidFill>
                  <a:srgbClr val="455F51"/>
                </a:solidFill>
              </a:rPr>
              <a:pPr/>
              <a:t>‹#›</a:t>
            </a:fld>
            <a:endParaRPr lang="en-US">
              <a:solidFill>
                <a:srgbClr val="455F51"/>
              </a:solidFill>
            </a:endParaRPr>
          </a:p>
        </p:txBody>
      </p:sp>
    </p:spTree>
    <p:extLst>
      <p:ext uri="{BB962C8B-B14F-4D97-AF65-F5344CB8AC3E}">
        <p14:creationId xmlns:p14="http://schemas.microsoft.com/office/powerpoint/2010/main" val="296190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1">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3501B8-8F48-4AB5-86A6-4D3168F424DB}" type="datetime1">
              <a:rPr lang="en-US" smtClean="0"/>
              <a:t>9/18/2023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E0CA47-81CF-4842-A6CE-0A6037062406}" type="slidenum">
              <a:rPr lang="en-US" smtClean="0"/>
              <a:pPr/>
              <a:t>‹#›</a:t>
            </a:fld>
            <a:endParaRPr lang="en-US"/>
          </a:p>
        </p:txBody>
      </p:sp>
    </p:spTree>
    <p:extLst>
      <p:ext uri="{BB962C8B-B14F-4D97-AF65-F5344CB8AC3E}">
        <p14:creationId xmlns:p14="http://schemas.microsoft.com/office/powerpoint/2010/main" val="3864252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F5152D-6D7C-4DE3-8E13-5A1FDEF89588}" type="datetime1">
              <a:rPr lang="en-US" smtClean="0"/>
              <a:t>9/18/2023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buClr>
                <a:srgbClr val="000000"/>
              </a:buClr>
              <a:buFont typeface="Arial"/>
              <a:buNone/>
            </a:pPr>
            <a:fld id="{00000000-1234-1234-1234-123412341234}" type="slidenum">
              <a:rPr lang="en" kern="0" smtClean="0"/>
              <a:pPr>
                <a:buClr>
                  <a:srgbClr val="000000"/>
                </a:buClr>
                <a:buFont typeface="Arial"/>
                <a:buNone/>
              </a:pPr>
              <a:t>‹#›</a:t>
            </a:fld>
            <a:endParaRPr lang="en" kern="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4446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b="1"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Hema.Patel@oshe.nj.gov" TargetMode="External"/><Relationship Id="rId2" Type="http://schemas.openxmlformats.org/officeDocument/2006/relationships/hyperlink" Target="mailto:hasani.carter@oshe.nj.gov" TargetMode="External"/><Relationship Id="rId1" Type="http://schemas.openxmlformats.org/officeDocument/2006/relationships/slideLayout" Target="../slideLayouts/slideLayout6.xml"/><Relationship Id="rId5" Type="http://schemas.openxmlformats.org/officeDocument/2006/relationships/hyperlink" Target="mailto:Stephanie.Shanklin@oshe.nj.gov" TargetMode="External"/><Relationship Id="rId4" Type="http://schemas.openxmlformats.org/officeDocument/2006/relationships/hyperlink" Target="mailto:Catherine.Sackey@oshe.nj.gov"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OSHE@oshe.nj.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8384" y="1079741"/>
            <a:ext cx="8459036" cy="1978061"/>
          </a:xfrm>
        </p:spPr>
        <p:txBody>
          <a:bodyPr>
            <a:normAutofit fontScale="90000"/>
          </a:bodyPr>
          <a:lstStyle/>
          <a:p>
            <a:pPr algn="ctr"/>
            <a:r>
              <a:rPr lang="en-US" sz="5400" b="1">
                <a:latin typeface="Montserrat" panose="020B0604020202020204" charset="0"/>
                <a:cs typeface="Montserrat" panose="020B0604020202020204" charset="0"/>
              </a:rPr>
              <a:t>New Jersey Financial Aid Management System (NJFAMS)</a:t>
            </a:r>
          </a:p>
        </p:txBody>
      </p:sp>
      <p:pic>
        <p:nvPicPr>
          <p:cNvPr id="4" name="Picture 3"/>
          <p:cNvPicPr>
            <a:picLocks noChangeAspect="1"/>
          </p:cNvPicPr>
          <p:nvPr/>
        </p:nvPicPr>
        <p:blipFill rotWithShape="1">
          <a:blip r:embed="rId2"/>
          <a:srcRect r="394"/>
          <a:stretch/>
        </p:blipFill>
        <p:spPr>
          <a:xfrm>
            <a:off x="4116208" y="3147026"/>
            <a:ext cx="3611436" cy="1123312"/>
          </a:xfrm>
          <a:prstGeom prst="rect">
            <a:avLst/>
          </a:prstGeom>
        </p:spPr>
      </p:pic>
      <p:sp>
        <p:nvSpPr>
          <p:cNvPr id="5" name="Title 1"/>
          <p:cNvSpPr txBox="1">
            <a:spLocks/>
          </p:cNvSpPr>
          <p:nvPr/>
        </p:nvSpPr>
        <p:spPr>
          <a:xfrm>
            <a:off x="1773382" y="4359563"/>
            <a:ext cx="8784072" cy="1721913"/>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a:p>
        </p:txBody>
      </p:sp>
      <p:sp>
        <p:nvSpPr>
          <p:cNvPr id="3" name="Rectangle 2"/>
          <p:cNvSpPr/>
          <p:nvPr/>
        </p:nvSpPr>
        <p:spPr>
          <a:xfrm>
            <a:off x="1242581" y="4655859"/>
            <a:ext cx="9892145" cy="923330"/>
          </a:xfrm>
          <a:prstGeom prst="rect">
            <a:avLst/>
          </a:prstGeom>
        </p:spPr>
        <p:txBody>
          <a:bodyPr wrap="square" lIns="91440" tIns="45720" rIns="91440" bIns="45720" anchor="t">
            <a:spAutoFit/>
          </a:bodyPr>
          <a:lstStyle/>
          <a:p>
            <a:r>
              <a:rPr lang="en-US" b="1">
                <a:latin typeface="Karla"/>
                <a:ea typeface="Microsoft JhengHei"/>
              </a:rPr>
              <a:t>Conducted by: </a:t>
            </a:r>
            <a:endParaRPr lang="en-US" b="1">
              <a:latin typeface="Karla" panose="020B0604020202020204" charset="0"/>
              <a:ea typeface="Microsoft JhengHei" panose="020B0604030504040204" pitchFamily="34" charset="-120"/>
            </a:endParaRPr>
          </a:p>
          <a:p>
            <a:r>
              <a:rPr lang="en-US">
                <a:latin typeface="Karla"/>
                <a:ea typeface="Microsoft JhengHei"/>
              </a:rPr>
              <a:t>Office of the Secretary of Higher Education (OSHE)</a:t>
            </a:r>
          </a:p>
          <a:p>
            <a:r>
              <a:rPr lang="en-US">
                <a:latin typeface="Karla"/>
              </a:rPr>
              <a:t>Educational Opportunity Fund (EOF)</a:t>
            </a:r>
            <a:endParaRPr lang="en-US">
              <a:latin typeface="Karla"/>
              <a:ea typeface="Microsoft JhengHei" panose="020B0604030504040204" pitchFamily="34" charset="-120"/>
            </a:endParaRPr>
          </a:p>
        </p:txBody>
      </p:sp>
    </p:spTree>
    <p:extLst>
      <p:ext uri="{BB962C8B-B14F-4D97-AF65-F5344CB8AC3E}">
        <p14:creationId xmlns:p14="http://schemas.microsoft.com/office/powerpoint/2010/main" val="606065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972" y="804372"/>
            <a:ext cx="10058400" cy="708296"/>
          </a:xfrm>
        </p:spPr>
        <p:txBody>
          <a:bodyPr>
            <a:normAutofit/>
          </a:bodyPr>
          <a:lstStyle/>
          <a:p>
            <a:pPr algn="ctr"/>
            <a:r>
              <a:rPr lang="en-US" sz="4000" b="1">
                <a:latin typeface="Montserrat" panose="020B0604020202020204"/>
              </a:rPr>
              <a:t>EOF </a:t>
            </a:r>
            <a:r>
              <a:rPr lang="en-US" sz="4000">
                <a:latin typeface="Montserrat" panose="020B0604020202020204"/>
              </a:rPr>
              <a:t>P</a:t>
            </a:r>
            <a:r>
              <a:rPr lang="en-US" sz="4000" b="1">
                <a:latin typeface="Montserrat" panose="020B0604020202020204"/>
              </a:rPr>
              <a:t>ortal </a:t>
            </a:r>
            <a:r>
              <a:rPr lang="en-US" sz="4000">
                <a:latin typeface="Montserrat" panose="020B0604020202020204"/>
              </a:rPr>
              <a:t>Access</a:t>
            </a:r>
            <a:endParaRPr lang="en-US" sz="4000" b="1">
              <a:latin typeface="Montserrat" panose="020B0604020202020204"/>
            </a:endParaRPr>
          </a:p>
        </p:txBody>
      </p:sp>
      <p:pic>
        <p:nvPicPr>
          <p:cNvPr id="4" name="Content Placeholder 3"/>
          <p:cNvPicPr>
            <a:picLocks noGrp="1" noChangeAspect="1"/>
          </p:cNvPicPr>
          <p:nvPr>
            <p:ph idx="1"/>
          </p:nvPr>
        </p:nvPicPr>
        <p:blipFill rotWithShape="1">
          <a:blip r:embed="rId2"/>
          <a:srcRect l="18443" t="11650" r="18443" b="7039"/>
          <a:stretch/>
        </p:blipFill>
        <p:spPr>
          <a:xfrm>
            <a:off x="3410100" y="2237033"/>
            <a:ext cx="5558970" cy="4032911"/>
          </a:xfrm>
          <a:prstGeom prst="rect">
            <a:avLst/>
          </a:prstGeom>
        </p:spPr>
      </p:pic>
      <p:sp>
        <p:nvSpPr>
          <p:cNvPr id="3" name="Rectangle 2"/>
          <p:cNvSpPr/>
          <p:nvPr/>
        </p:nvSpPr>
        <p:spPr>
          <a:xfrm>
            <a:off x="2224998" y="1802954"/>
            <a:ext cx="9446659" cy="369332"/>
          </a:xfrm>
          <a:prstGeom prst="rect">
            <a:avLst/>
          </a:prstGeom>
        </p:spPr>
        <p:txBody>
          <a:bodyPr wrap="square" lIns="91440" tIns="45720" rIns="91440" bIns="45720" anchor="t">
            <a:spAutoFit/>
          </a:bodyPr>
          <a:lstStyle/>
          <a:p>
            <a:r>
              <a:rPr lang="en-US">
                <a:latin typeface="Montserrat" panose="020B0604020202020204"/>
              </a:rPr>
              <a:t>EOF Campus Director must manage who is given EOF portal access</a:t>
            </a:r>
            <a:endParaRPr lang="en-US"/>
          </a:p>
        </p:txBody>
      </p:sp>
    </p:spTree>
    <p:extLst>
      <p:ext uri="{BB962C8B-B14F-4D97-AF65-F5344CB8AC3E}">
        <p14:creationId xmlns:p14="http://schemas.microsoft.com/office/powerpoint/2010/main" val="2002997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585" y="706522"/>
            <a:ext cx="10642599" cy="749069"/>
          </a:xfrm>
        </p:spPr>
        <p:txBody>
          <a:bodyPr>
            <a:normAutofit/>
          </a:bodyPr>
          <a:lstStyle/>
          <a:p>
            <a:pPr algn="ctr"/>
            <a:r>
              <a:rPr lang="en-US" sz="4000" b="1">
                <a:latin typeface="Montserrat" panose="020B0604020202020204"/>
              </a:rPr>
              <a:t> Main Menu – EOF Portal View</a:t>
            </a:r>
          </a:p>
        </p:txBody>
      </p:sp>
      <p:pic>
        <p:nvPicPr>
          <p:cNvPr id="4" name="Content Placeholder 3"/>
          <p:cNvPicPr>
            <a:picLocks noGrp="1" noChangeAspect="1"/>
          </p:cNvPicPr>
          <p:nvPr>
            <p:ph idx="1"/>
          </p:nvPr>
        </p:nvPicPr>
        <p:blipFill>
          <a:blip r:embed="rId2"/>
          <a:stretch>
            <a:fillRect/>
          </a:stretch>
        </p:blipFill>
        <p:spPr>
          <a:xfrm>
            <a:off x="1698817" y="1833835"/>
            <a:ext cx="9049291" cy="4329622"/>
          </a:xfrm>
          <a:prstGeom prst="rect">
            <a:avLst/>
          </a:prstGeom>
        </p:spPr>
      </p:pic>
      <p:grpSp>
        <p:nvGrpSpPr>
          <p:cNvPr id="7" name="Group 6">
            <a:extLst>
              <a:ext uri="{FF2B5EF4-FFF2-40B4-BE49-F238E27FC236}">
                <a16:creationId xmlns:a16="http://schemas.microsoft.com/office/drawing/2014/main" id="{21C37C59-E5BF-A846-5F13-A82CAF2BFA6B}"/>
              </a:ext>
            </a:extLst>
          </p:cNvPr>
          <p:cNvGrpSpPr/>
          <p:nvPr/>
        </p:nvGrpSpPr>
        <p:grpSpPr>
          <a:xfrm>
            <a:off x="2327519" y="4032840"/>
            <a:ext cx="1802715" cy="1544523"/>
            <a:chOff x="1884214" y="3759302"/>
            <a:chExt cx="1848116" cy="1544523"/>
          </a:xfrm>
        </p:grpSpPr>
        <p:cxnSp>
          <p:nvCxnSpPr>
            <p:cNvPr id="6" name="Straight Arrow Connector 5"/>
            <p:cNvCxnSpPr/>
            <p:nvPr/>
          </p:nvCxnSpPr>
          <p:spPr>
            <a:xfrm flipH="1" flipV="1">
              <a:off x="2827189" y="3759302"/>
              <a:ext cx="2487" cy="590415"/>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884214" y="4349718"/>
              <a:ext cx="1848116" cy="954107"/>
            </a:xfrm>
            <a:prstGeom prst="rect">
              <a:avLst/>
            </a:prstGeom>
            <a:noFill/>
            <a:ln>
              <a:solidFill>
                <a:srgbClr val="FF0000"/>
              </a:solidFill>
            </a:ln>
          </p:spPr>
          <p:txBody>
            <a:bodyPr wrap="square" lIns="91440" tIns="45720" rIns="91440" bIns="45720" rtlCol="0" anchor="t">
              <a:spAutoFit/>
            </a:bodyPr>
            <a:lstStyle/>
            <a:p>
              <a:pPr algn="ctr"/>
              <a:r>
                <a:rPr lang="en-US" sz="1400"/>
                <a:t>Program Undergraduate Art. III Allocation and Available Funds</a:t>
              </a:r>
              <a:endParaRPr lang="en-US" sz="1400">
                <a:cs typeface="Calibri"/>
              </a:endParaRPr>
            </a:p>
          </p:txBody>
        </p:sp>
      </p:grpSp>
      <p:grpSp>
        <p:nvGrpSpPr>
          <p:cNvPr id="8" name="Group 7">
            <a:extLst>
              <a:ext uri="{FF2B5EF4-FFF2-40B4-BE49-F238E27FC236}">
                <a16:creationId xmlns:a16="http://schemas.microsoft.com/office/drawing/2014/main" id="{AE6E4C32-6D46-C446-CC95-C7A5A8750120}"/>
              </a:ext>
            </a:extLst>
          </p:cNvPr>
          <p:cNvGrpSpPr/>
          <p:nvPr/>
        </p:nvGrpSpPr>
        <p:grpSpPr>
          <a:xfrm>
            <a:off x="4749169" y="4254779"/>
            <a:ext cx="2234758" cy="1666015"/>
            <a:chOff x="4856630" y="3991010"/>
            <a:chExt cx="2234758" cy="1666015"/>
          </a:xfrm>
        </p:grpSpPr>
        <p:cxnSp>
          <p:nvCxnSpPr>
            <p:cNvPr id="9" name="Straight Arrow Connector 8"/>
            <p:cNvCxnSpPr/>
            <p:nvPr/>
          </p:nvCxnSpPr>
          <p:spPr>
            <a:xfrm flipV="1">
              <a:off x="5939498" y="3991010"/>
              <a:ext cx="4786" cy="495731"/>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56630" y="4487474"/>
              <a:ext cx="2234758" cy="1169551"/>
            </a:xfrm>
            <a:prstGeom prst="rect">
              <a:avLst/>
            </a:prstGeom>
            <a:noFill/>
            <a:ln>
              <a:solidFill>
                <a:srgbClr val="FF0000"/>
              </a:solidFill>
            </a:ln>
          </p:spPr>
          <p:txBody>
            <a:bodyPr wrap="square" lIns="91440" tIns="45720" rIns="91440" bIns="45720" rtlCol="0" anchor="t">
              <a:spAutoFit/>
            </a:bodyPr>
            <a:lstStyle/>
            <a:p>
              <a:pPr algn="ctr"/>
              <a:r>
                <a:rPr lang="en-US" sz="1400"/>
                <a:t>Locate, award or un-award students via the rosters. Also, you can look up each student to see what is going on with them.</a:t>
              </a:r>
              <a:endParaRPr lang="en-US" sz="1400">
                <a:cs typeface="Calibri"/>
              </a:endParaRPr>
            </a:p>
          </p:txBody>
        </p:sp>
      </p:grpSp>
      <p:sp>
        <p:nvSpPr>
          <p:cNvPr id="3" name="Rectangle 2"/>
          <p:cNvSpPr/>
          <p:nvPr/>
        </p:nvSpPr>
        <p:spPr>
          <a:xfrm>
            <a:off x="12453815" y="3433442"/>
            <a:ext cx="1987239" cy="589883"/>
          </a:xfrm>
          <a:prstGeom prst="rect">
            <a:avLst/>
          </a:prstGeom>
          <a:solidFill>
            <a:srgbClr val="529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39514" y="2941798"/>
            <a:ext cx="5906477" cy="482421"/>
          </a:xfrm>
          <a:prstGeom prst="rect">
            <a:avLst/>
          </a:prstGeom>
          <a:solidFill>
            <a:srgbClr val="529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DEEAC68-AC22-226E-0278-50FDA00069C8}"/>
              </a:ext>
            </a:extLst>
          </p:cNvPr>
          <p:cNvSpPr/>
          <p:nvPr/>
        </p:nvSpPr>
        <p:spPr>
          <a:xfrm>
            <a:off x="1703591" y="5853029"/>
            <a:ext cx="1471247" cy="306576"/>
          </a:xfrm>
          <a:prstGeom prst="rect">
            <a:avLst/>
          </a:prstGeom>
          <a:solidFill>
            <a:srgbClr val="529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82773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1868" y="923168"/>
            <a:ext cx="9387525" cy="631947"/>
          </a:xfrm>
        </p:spPr>
        <p:txBody>
          <a:bodyPr>
            <a:normAutofit/>
          </a:bodyPr>
          <a:lstStyle/>
          <a:p>
            <a:pPr algn="ctr"/>
            <a:r>
              <a:rPr lang="en-US" sz="4000" b="1">
                <a:latin typeface="Montserrat" panose="020B0604020202020204"/>
              </a:rPr>
              <a:t>Main Menu Notables</a:t>
            </a:r>
            <a:r>
              <a:rPr lang="en-US" sz="4000"/>
              <a:t>	</a:t>
            </a:r>
          </a:p>
        </p:txBody>
      </p:sp>
      <p:sp>
        <p:nvSpPr>
          <p:cNvPr id="3" name="Content Placeholder 2"/>
          <p:cNvSpPr>
            <a:spLocks noGrp="1"/>
          </p:cNvSpPr>
          <p:nvPr>
            <p:ph idx="1"/>
          </p:nvPr>
        </p:nvSpPr>
        <p:spPr>
          <a:xfrm>
            <a:off x="754463" y="4632537"/>
            <a:ext cx="10515600" cy="1798464"/>
          </a:xfrm>
        </p:spPr>
        <p:txBody>
          <a:bodyPr vert="horz" lIns="0" tIns="45720" rIns="0" bIns="45720" rtlCol="0" anchor="t">
            <a:normAutofit/>
          </a:bodyPr>
          <a:lstStyle/>
          <a:p>
            <a:pPr>
              <a:buFont typeface="Arial" panose="020F0502020204030204" pitchFamily="34" charset="0"/>
              <a:buChar char="•"/>
            </a:pPr>
            <a:r>
              <a:rPr lang="en-US" sz="1800"/>
              <a:t> The Main Menu provides access to all the options that are available to the user. Access is based on system permissions established for the user. If you have “READ ONLY” permission, you will only be able to view the data on the screen.</a:t>
            </a:r>
            <a:endParaRPr lang="en-US">
              <a:cs typeface="Calibri"/>
            </a:endParaRPr>
          </a:p>
          <a:p>
            <a:pPr>
              <a:buFont typeface="Arial" panose="020F0502020204030204" pitchFamily="34" charset="0"/>
              <a:buChar char="•"/>
            </a:pPr>
            <a:r>
              <a:rPr lang="en-US" sz="1800"/>
              <a:t> You can access all the regions via the “Menu” drop down option.</a:t>
            </a:r>
            <a:endParaRPr lang="en-US" sz="1800">
              <a:cs typeface="Calibri"/>
            </a:endParaRPr>
          </a:p>
          <a:p>
            <a:pPr>
              <a:buFont typeface="Arial"/>
              <a:buChar char="•"/>
            </a:pPr>
            <a:r>
              <a:rPr lang="en-US" sz="1800"/>
              <a:t> Confirm the Academic Year you need to work within.</a:t>
            </a:r>
            <a:endParaRPr lang="en-US" sz="1800">
              <a:cs typeface="Calibri"/>
            </a:endParaRPr>
          </a:p>
        </p:txBody>
      </p:sp>
      <p:pic>
        <p:nvPicPr>
          <p:cNvPr id="9" name="Picture 8"/>
          <p:cNvPicPr/>
          <p:nvPr/>
        </p:nvPicPr>
        <p:blipFill rotWithShape="1">
          <a:blip r:embed="rId2"/>
          <a:srcRect l="10197" t="12967" r="12425" b="45337"/>
          <a:stretch/>
        </p:blipFill>
        <p:spPr bwMode="auto">
          <a:xfrm>
            <a:off x="1391227" y="1809114"/>
            <a:ext cx="9409545" cy="2533173"/>
          </a:xfrm>
          <a:prstGeom prst="rect">
            <a:avLst/>
          </a:prstGeom>
          <a:ln>
            <a:noFill/>
          </a:ln>
          <a:extLst>
            <a:ext uri="{53640926-AAD7-44D8-BBD7-CCE9431645EC}">
              <a14:shadowObscured xmlns:a14="http://schemas.microsoft.com/office/drawing/2010/main"/>
            </a:ext>
          </a:extLst>
        </p:spPr>
      </p:pic>
      <p:cxnSp>
        <p:nvCxnSpPr>
          <p:cNvPr id="8" name="Straight Arrow Connector 7"/>
          <p:cNvCxnSpPr/>
          <p:nvPr/>
        </p:nvCxnSpPr>
        <p:spPr>
          <a:xfrm>
            <a:off x="5509188" y="2393713"/>
            <a:ext cx="4921" cy="592497"/>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83080" y="2023874"/>
            <a:ext cx="2419660" cy="369332"/>
          </a:xfrm>
          <a:prstGeom prst="rect">
            <a:avLst/>
          </a:prstGeom>
          <a:solidFill>
            <a:schemeClr val="bg1"/>
          </a:solidFill>
          <a:ln>
            <a:solidFill>
              <a:srgbClr val="FF0000"/>
            </a:solidFill>
          </a:ln>
        </p:spPr>
        <p:txBody>
          <a:bodyPr wrap="square" rtlCol="0">
            <a:spAutoFit/>
          </a:bodyPr>
          <a:lstStyle/>
          <a:p>
            <a:r>
              <a:rPr lang="en-US"/>
              <a:t>Confirm Academic Year</a:t>
            </a:r>
          </a:p>
        </p:txBody>
      </p:sp>
      <p:cxnSp>
        <p:nvCxnSpPr>
          <p:cNvPr id="6" name="Straight Arrow Connector 5"/>
          <p:cNvCxnSpPr/>
          <p:nvPr/>
        </p:nvCxnSpPr>
        <p:spPr>
          <a:xfrm flipV="1">
            <a:off x="2135229" y="3297412"/>
            <a:ext cx="17401" cy="1020521"/>
          </a:xfrm>
          <a:prstGeom prst="straightConnector1">
            <a:avLst/>
          </a:prstGeom>
          <a:ln w="793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CC6103B2-6ED6-107A-8F6C-E58647444ABE}"/>
              </a:ext>
            </a:extLst>
          </p:cNvPr>
          <p:cNvCxnSpPr/>
          <p:nvPr/>
        </p:nvCxnSpPr>
        <p:spPr>
          <a:xfrm>
            <a:off x="1058426" y="4479052"/>
            <a:ext cx="9547606" cy="1677"/>
          </a:xfrm>
          <a:prstGeom prst="straightConnector1">
            <a:avLst/>
          </a:prstGeom>
          <a:ln>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435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4507" y="852891"/>
            <a:ext cx="9626138" cy="686234"/>
          </a:xfrm>
        </p:spPr>
        <p:txBody>
          <a:bodyPr>
            <a:normAutofit/>
          </a:bodyPr>
          <a:lstStyle/>
          <a:p>
            <a:pPr algn="ctr"/>
            <a:r>
              <a:rPr lang="en-US" sz="4000" b="1">
                <a:latin typeface="Montserrat" panose="020B0604020202020204"/>
              </a:rPr>
              <a:t>EOF Allocation and Available Funds</a:t>
            </a:r>
          </a:p>
        </p:txBody>
      </p:sp>
      <p:pic>
        <p:nvPicPr>
          <p:cNvPr id="7" name="Content Placeholder 6"/>
          <p:cNvPicPr>
            <a:picLocks noGrp="1"/>
          </p:cNvPicPr>
          <p:nvPr>
            <p:ph idx="1"/>
          </p:nvPr>
        </p:nvPicPr>
        <p:blipFill rotWithShape="1">
          <a:blip r:embed="rId2"/>
          <a:srcRect l="10197" t="12967" r="12425" b="45337"/>
          <a:stretch/>
        </p:blipFill>
        <p:spPr bwMode="auto">
          <a:xfrm>
            <a:off x="1116909" y="1801949"/>
            <a:ext cx="10023618" cy="3487036"/>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V="1">
            <a:off x="2891540" y="4765502"/>
            <a:ext cx="4639" cy="880605"/>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472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488" y="934812"/>
            <a:ext cx="10277369" cy="621748"/>
          </a:xfrm>
        </p:spPr>
        <p:txBody>
          <a:bodyPr>
            <a:normAutofit/>
          </a:bodyPr>
          <a:lstStyle/>
          <a:p>
            <a:pPr algn="ctr"/>
            <a:r>
              <a:rPr lang="en-US" sz="4000" b="1">
                <a:latin typeface="Montserrat" panose="020B0604020202020204"/>
              </a:rPr>
              <a:t>Institutional Information</a:t>
            </a:r>
          </a:p>
        </p:txBody>
      </p:sp>
      <p:pic>
        <p:nvPicPr>
          <p:cNvPr id="6" name="Content Placeholder 5"/>
          <p:cNvPicPr>
            <a:picLocks noGrp="1" noChangeAspect="1"/>
          </p:cNvPicPr>
          <p:nvPr>
            <p:ph idx="1"/>
          </p:nvPr>
        </p:nvPicPr>
        <p:blipFill rotWithShape="1">
          <a:blip r:embed="rId2"/>
          <a:srcRect l="18479" t="11349" r="18959" b="24070"/>
          <a:stretch/>
        </p:blipFill>
        <p:spPr>
          <a:xfrm>
            <a:off x="1492752" y="1793024"/>
            <a:ext cx="8569897" cy="4512924"/>
          </a:xfrm>
          <a:prstGeom prst="rect">
            <a:avLst/>
          </a:prstGeom>
        </p:spPr>
      </p:pic>
      <p:cxnSp>
        <p:nvCxnSpPr>
          <p:cNvPr id="8" name="Straight Arrow Connector 7"/>
          <p:cNvCxnSpPr/>
          <p:nvPr/>
        </p:nvCxnSpPr>
        <p:spPr>
          <a:xfrm flipH="1">
            <a:off x="5111429" y="5609365"/>
            <a:ext cx="1864722" cy="7663"/>
          </a:xfrm>
          <a:prstGeom prst="straightConnector1">
            <a:avLst/>
          </a:prstGeom>
          <a:ln w="539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976152" y="4740109"/>
            <a:ext cx="2343150" cy="923330"/>
          </a:xfrm>
          <a:prstGeom prst="rect">
            <a:avLst/>
          </a:prstGeom>
          <a:solidFill>
            <a:schemeClr val="bg1"/>
          </a:solidFill>
          <a:ln>
            <a:solidFill>
              <a:srgbClr val="FF0000"/>
            </a:solidFill>
          </a:ln>
        </p:spPr>
        <p:txBody>
          <a:bodyPr wrap="square" rtlCol="0">
            <a:spAutoFit/>
          </a:bodyPr>
          <a:lstStyle/>
          <a:p>
            <a:r>
              <a:rPr lang="en-US"/>
              <a:t>View Program Allocation and Available funds here.</a:t>
            </a:r>
          </a:p>
        </p:txBody>
      </p:sp>
      <p:sp>
        <p:nvSpPr>
          <p:cNvPr id="3" name="Rectangle 2"/>
          <p:cNvSpPr/>
          <p:nvPr/>
        </p:nvSpPr>
        <p:spPr>
          <a:xfrm>
            <a:off x="4643581" y="3035210"/>
            <a:ext cx="803563" cy="1804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78339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6478" y="717240"/>
            <a:ext cx="7833017" cy="896851"/>
          </a:xfrm>
        </p:spPr>
        <p:txBody>
          <a:bodyPr>
            <a:normAutofit/>
          </a:bodyPr>
          <a:lstStyle/>
          <a:p>
            <a:pPr algn="ctr"/>
            <a:r>
              <a:rPr lang="en-US" sz="4000">
                <a:latin typeface="Montserrat" panose="020B0604020202020204"/>
              </a:rPr>
              <a:t>EOF Allocation</a:t>
            </a:r>
          </a:p>
        </p:txBody>
      </p:sp>
      <p:pic>
        <p:nvPicPr>
          <p:cNvPr id="4" name="Content Placeholder 3"/>
          <p:cNvPicPr>
            <a:picLocks noGrp="1" noChangeAspect="1"/>
          </p:cNvPicPr>
          <p:nvPr>
            <p:ph idx="1"/>
          </p:nvPr>
        </p:nvPicPr>
        <p:blipFill rotWithShape="1">
          <a:blip r:embed="rId2"/>
          <a:srcRect b="9759"/>
          <a:stretch/>
        </p:blipFill>
        <p:spPr>
          <a:xfrm>
            <a:off x="2424262" y="1805326"/>
            <a:ext cx="6443189" cy="4454311"/>
          </a:xfrm>
          <a:prstGeom prst="rect">
            <a:avLst/>
          </a:prstGeom>
        </p:spPr>
      </p:pic>
      <p:cxnSp>
        <p:nvCxnSpPr>
          <p:cNvPr id="5" name="Straight Arrow Connector 4"/>
          <p:cNvCxnSpPr/>
          <p:nvPr/>
        </p:nvCxnSpPr>
        <p:spPr>
          <a:xfrm flipH="1">
            <a:off x="7169936" y="3596273"/>
            <a:ext cx="1348736" cy="449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518671" y="3231239"/>
            <a:ext cx="2046593" cy="646331"/>
          </a:xfrm>
          <a:prstGeom prst="rect">
            <a:avLst/>
          </a:prstGeom>
          <a:solidFill>
            <a:schemeClr val="bg1"/>
          </a:solidFill>
          <a:ln>
            <a:solidFill>
              <a:srgbClr val="FF0000"/>
            </a:solidFill>
          </a:ln>
        </p:spPr>
        <p:txBody>
          <a:bodyPr wrap="square" rtlCol="0">
            <a:spAutoFit/>
          </a:bodyPr>
          <a:lstStyle/>
          <a:p>
            <a:r>
              <a:rPr lang="en-US"/>
              <a:t>Available $ to award to students</a:t>
            </a:r>
          </a:p>
        </p:txBody>
      </p:sp>
    </p:spTree>
    <p:extLst>
      <p:ext uri="{BB962C8B-B14F-4D97-AF65-F5344CB8AC3E}">
        <p14:creationId xmlns:p14="http://schemas.microsoft.com/office/powerpoint/2010/main" val="9987692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519" y="645151"/>
            <a:ext cx="10016835" cy="951779"/>
          </a:xfrm>
        </p:spPr>
        <p:txBody>
          <a:bodyPr>
            <a:normAutofit/>
          </a:bodyPr>
          <a:lstStyle/>
          <a:p>
            <a:pPr algn="ctr"/>
            <a:r>
              <a:rPr lang="en-US" sz="4000">
                <a:latin typeface="Montserrat" panose="020B0604020202020204"/>
              </a:rPr>
              <a:t>Search for S</a:t>
            </a:r>
            <a:r>
              <a:rPr lang="en-US" sz="4000" b="1">
                <a:latin typeface="Montserrat" panose="020B0604020202020204"/>
              </a:rPr>
              <a:t>tudents</a:t>
            </a:r>
          </a:p>
        </p:txBody>
      </p:sp>
      <p:sp>
        <p:nvSpPr>
          <p:cNvPr id="7" name="TextBox 6"/>
          <p:cNvSpPr txBox="1"/>
          <p:nvPr/>
        </p:nvSpPr>
        <p:spPr>
          <a:xfrm>
            <a:off x="8045697" y="5552031"/>
            <a:ext cx="1887879" cy="369332"/>
          </a:xfrm>
          <a:prstGeom prst="rect">
            <a:avLst/>
          </a:prstGeom>
          <a:noFill/>
          <a:ln>
            <a:solidFill>
              <a:srgbClr val="FF0000"/>
            </a:solidFill>
          </a:ln>
        </p:spPr>
        <p:txBody>
          <a:bodyPr wrap="square" lIns="91440" tIns="45720" rIns="91440" bIns="45720" rtlCol="0" anchor="t">
            <a:spAutoFit/>
          </a:bodyPr>
          <a:lstStyle/>
          <a:p>
            <a:pPr algn="ctr"/>
            <a:r>
              <a:rPr lang="en-US"/>
              <a:t>Click on “Rosters”</a:t>
            </a:r>
          </a:p>
        </p:txBody>
      </p:sp>
      <p:pic>
        <p:nvPicPr>
          <p:cNvPr id="8" name="Content Placeholder 7"/>
          <p:cNvPicPr>
            <a:picLocks noGrp="1"/>
          </p:cNvPicPr>
          <p:nvPr>
            <p:ph idx="1"/>
          </p:nvPr>
        </p:nvPicPr>
        <p:blipFill rotWithShape="1">
          <a:blip r:embed="rId2"/>
          <a:srcRect l="10197" t="12967" r="12425" b="45337"/>
          <a:stretch/>
        </p:blipFill>
        <p:spPr bwMode="auto">
          <a:xfrm>
            <a:off x="1065194" y="2004420"/>
            <a:ext cx="10058400" cy="3048795"/>
          </a:xfrm>
          <a:prstGeom prst="rect">
            <a:avLst/>
          </a:prstGeom>
          <a:ln>
            <a:noFill/>
          </a:ln>
          <a:extLst>
            <a:ext uri="{53640926-AAD7-44D8-BBD7-CCE9431645EC}">
              <a14:shadowObscured xmlns:a14="http://schemas.microsoft.com/office/drawing/2010/main"/>
            </a:ext>
          </a:extLst>
        </p:spPr>
      </p:pic>
      <p:cxnSp>
        <p:nvCxnSpPr>
          <p:cNvPr id="6" name="Straight Arrow Connector 5"/>
          <p:cNvCxnSpPr/>
          <p:nvPr/>
        </p:nvCxnSpPr>
        <p:spPr>
          <a:xfrm flipV="1">
            <a:off x="8868221" y="4851821"/>
            <a:ext cx="1116" cy="7073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0523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486" y="2570534"/>
            <a:ext cx="3635828" cy="1716594"/>
          </a:xfrm>
        </p:spPr>
        <p:txBody>
          <a:bodyPr>
            <a:normAutofit/>
          </a:bodyPr>
          <a:lstStyle/>
          <a:p>
            <a:r>
              <a:rPr lang="en-US" sz="4000">
                <a:latin typeface="Montserrat" panose="020B0604020202020204"/>
              </a:rPr>
              <a:t>Additional Informational Rosters </a:t>
            </a:r>
          </a:p>
        </p:txBody>
      </p:sp>
      <p:pic>
        <p:nvPicPr>
          <p:cNvPr id="4" name="Picture 3"/>
          <p:cNvPicPr>
            <a:picLocks noChangeAspect="1"/>
          </p:cNvPicPr>
          <p:nvPr/>
        </p:nvPicPr>
        <p:blipFill rotWithShape="1">
          <a:blip r:embed="rId2"/>
          <a:srcRect l="23805" t="17588" r="26521" b="11147"/>
          <a:stretch/>
        </p:blipFill>
        <p:spPr>
          <a:xfrm>
            <a:off x="4875518" y="997396"/>
            <a:ext cx="6533488" cy="5268507"/>
          </a:xfrm>
          <a:prstGeom prst="rect">
            <a:avLst/>
          </a:prstGeom>
        </p:spPr>
      </p:pic>
    </p:spTree>
    <p:extLst>
      <p:ext uri="{BB962C8B-B14F-4D97-AF65-F5344CB8AC3E}">
        <p14:creationId xmlns:p14="http://schemas.microsoft.com/office/powerpoint/2010/main" val="1422166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61" y="460381"/>
            <a:ext cx="3912157" cy="1256044"/>
          </a:xfrm>
        </p:spPr>
        <p:txBody>
          <a:bodyPr>
            <a:normAutofit/>
          </a:bodyPr>
          <a:lstStyle/>
          <a:p>
            <a:pPr algn="ctr"/>
            <a:r>
              <a:rPr lang="en-US" sz="4000" b="1"/>
              <a:t>   </a:t>
            </a:r>
            <a:r>
              <a:rPr lang="en-US" sz="4000" b="1">
                <a:latin typeface="Montserrat" panose="020B0604020202020204"/>
              </a:rPr>
              <a:t>EOF Roster Management </a:t>
            </a:r>
          </a:p>
        </p:txBody>
      </p:sp>
      <p:sp>
        <p:nvSpPr>
          <p:cNvPr id="16" name="Rectangle 15"/>
          <p:cNvSpPr/>
          <p:nvPr/>
        </p:nvSpPr>
        <p:spPr>
          <a:xfrm>
            <a:off x="-6470" y="5272476"/>
            <a:ext cx="4104395" cy="679229"/>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rgbClr val="000000"/>
                </a:solidFill>
              </a:rPr>
              <a:t>$ ineligible students BUT EOF discretionary eligible students will appear here.</a:t>
            </a:r>
          </a:p>
        </p:txBody>
      </p:sp>
      <p:pic>
        <p:nvPicPr>
          <p:cNvPr id="7" name="Picture 6"/>
          <p:cNvPicPr>
            <a:picLocks noChangeAspect="1"/>
          </p:cNvPicPr>
          <p:nvPr/>
        </p:nvPicPr>
        <p:blipFill rotWithShape="1">
          <a:blip r:embed="rId2"/>
          <a:srcRect l="37407" t="29768" r="37537" b="18078"/>
          <a:stretch/>
        </p:blipFill>
        <p:spPr>
          <a:xfrm>
            <a:off x="5227198" y="246286"/>
            <a:ext cx="5196038" cy="6083503"/>
          </a:xfrm>
          <a:prstGeom prst="rect">
            <a:avLst/>
          </a:prstGeom>
        </p:spPr>
      </p:pic>
      <p:cxnSp>
        <p:nvCxnSpPr>
          <p:cNvPr id="6" name="Straight Arrow Connector 5"/>
          <p:cNvCxnSpPr/>
          <p:nvPr/>
        </p:nvCxnSpPr>
        <p:spPr>
          <a:xfrm flipV="1">
            <a:off x="4100454" y="2999855"/>
            <a:ext cx="1186364" cy="299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3" y="3426087"/>
            <a:ext cx="4100383" cy="108816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600">
                <a:solidFill>
                  <a:schemeClr val="tx1"/>
                </a:solidFill>
              </a:rPr>
              <a:t>Renewal students who appeared on a program’s roster during the Fall term of the previous Academic Year &amp; who remain eligible should appear here.  </a:t>
            </a:r>
            <a:endParaRPr lang="en-US" sz="1600">
              <a:solidFill>
                <a:schemeClr val="tx1"/>
              </a:solidFill>
              <a:cs typeface="Calibri"/>
            </a:endParaRPr>
          </a:p>
        </p:txBody>
      </p:sp>
      <p:sp>
        <p:nvSpPr>
          <p:cNvPr id="11" name="Rectangle 10"/>
          <p:cNvSpPr/>
          <p:nvPr/>
        </p:nvSpPr>
        <p:spPr>
          <a:xfrm>
            <a:off x="-3450" y="1893918"/>
            <a:ext cx="4104267" cy="135399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rgbClr val="000000"/>
                </a:solidFill>
              </a:rPr>
              <a:t>Look for eligible Initials and  Renewals who were not on the program’s roster as of the Fall term of the previous Academic Year. Also a source to find students who may already be enrolled at your school.</a:t>
            </a:r>
          </a:p>
        </p:txBody>
      </p:sp>
      <p:cxnSp>
        <p:nvCxnSpPr>
          <p:cNvPr id="5" name="Straight Arrow Connector 4">
            <a:extLst>
              <a:ext uri="{FF2B5EF4-FFF2-40B4-BE49-F238E27FC236}">
                <a16:creationId xmlns:a16="http://schemas.microsoft.com/office/drawing/2014/main" id="{063EEAAC-68CD-C58C-54CA-8A9431E51B6A}"/>
              </a:ext>
            </a:extLst>
          </p:cNvPr>
          <p:cNvCxnSpPr>
            <a:cxnSpLocks/>
          </p:cNvCxnSpPr>
          <p:nvPr/>
        </p:nvCxnSpPr>
        <p:spPr>
          <a:xfrm flipV="1">
            <a:off x="4100453" y="4071679"/>
            <a:ext cx="1186364" cy="299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B1735D9-E59F-E042-876F-17D5A160C302}"/>
              </a:ext>
            </a:extLst>
          </p:cNvPr>
          <p:cNvCxnSpPr>
            <a:cxnSpLocks/>
          </p:cNvCxnSpPr>
          <p:nvPr/>
        </p:nvCxnSpPr>
        <p:spPr>
          <a:xfrm flipV="1">
            <a:off x="4100452" y="5604052"/>
            <a:ext cx="1186364" cy="2993"/>
          </a:xfrm>
          <a:prstGeom prst="straightConnector1">
            <a:avLst/>
          </a:prstGeom>
          <a:ln w="476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3065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11275"/>
            <a:ext cx="10515600" cy="1006475"/>
          </a:xfrm>
        </p:spPr>
        <p:txBody>
          <a:bodyPr>
            <a:normAutofit/>
          </a:bodyPr>
          <a:lstStyle/>
          <a:p>
            <a:pPr algn="ctr"/>
            <a:r>
              <a:rPr lang="en-US" sz="4000">
                <a:latin typeface="Montserrat" panose="020B0604020202020204"/>
              </a:rPr>
              <a:t>A</a:t>
            </a:r>
            <a:r>
              <a:rPr lang="en-US" sz="4000" b="1">
                <a:latin typeface="Montserrat" panose="020B0604020202020204"/>
              </a:rPr>
              <a:t>warding Students</a:t>
            </a:r>
          </a:p>
        </p:txBody>
      </p:sp>
      <p:pic>
        <p:nvPicPr>
          <p:cNvPr id="4" name="Content Placeholder 3"/>
          <p:cNvPicPr>
            <a:picLocks noGrp="1" noChangeAspect="1"/>
          </p:cNvPicPr>
          <p:nvPr>
            <p:ph idx="1"/>
          </p:nvPr>
        </p:nvPicPr>
        <p:blipFill rotWithShape="1">
          <a:blip r:embed="rId2"/>
          <a:srcRect l="24828" t="37939" r="16034" b="11352"/>
          <a:stretch/>
        </p:blipFill>
        <p:spPr>
          <a:xfrm>
            <a:off x="594528" y="1819311"/>
            <a:ext cx="10572490" cy="4424117"/>
          </a:xfrm>
          <a:prstGeom prst="rect">
            <a:avLst/>
          </a:prstGeom>
        </p:spPr>
      </p:pic>
    </p:spTree>
    <p:extLst>
      <p:ext uri="{BB962C8B-B14F-4D97-AF65-F5344CB8AC3E}">
        <p14:creationId xmlns:p14="http://schemas.microsoft.com/office/powerpoint/2010/main" val="1095717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2203" y="814141"/>
            <a:ext cx="9462476" cy="893911"/>
          </a:xfrm>
        </p:spPr>
        <p:txBody>
          <a:bodyPr>
            <a:normAutofit/>
          </a:bodyPr>
          <a:lstStyle/>
          <a:p>
            <a:pPr algn="ctr"/>
            <a:r>
              <a:rPr lang="en-US" sz="4000">
                <a:latin typeface="Montserrat"/>
                <a:cs typeface="Montserrat" panose="020B0604020202020204" charset="0"/>
              </a:rPr>
              <a:t>Purpose of the                  Training </a:t>
            </a:r>
            <a:endParaRPr lang="en-US" sz="4000">
              <a:latin typeface="Montserrat"/>
            </a:endParaRPr>
          </a:p>
        </p:txBody>
      </p:sp>
      <p:sp>
        <p:nvSpPr>
          <p:cNvPr id="3" name="Content Placeholder 2"/>
          <p:cNvSpPr>
            <a:spLocks noGrp="1"/>
          </p:cNvSpPr>
          <p:nvPr>
            <p:ph idx="1"/>
          </p:nvPr>
        </p:nvSpPr>
        <p:spPr>
          <a:xfrm>
            <a:off x="1097280" y="1993469"/>
            <a:ext cx="10058400" cy="4023360"/>
          </a:xfrm>
        </p:spPr>
        <p:txBody>
          <a:bodyPr vert="horz" lIns="0" tIns="45720" rIns="0" bIns="45720" rtlCol="0" anchor="t">
            <a:normAutofit/>
          </a:bodyPr>
          <a:lstStyle/>
          <a:p>
            <a:pPr>
              <a:spcAft>
                <a:spcPts val="1200"/>
              </a:spcAft>
              <a:buFont typeface="Arial" panose="020F0502020204030204" pitchFamily="34" charset="0"/>
              <a:buChar char="•"/>
            </a:pPr>
            <a:r>
              <a:rPr lang="en-US">
                <a:latin typeface="Karla"/>
              </a:rPr>
              <a:t> Instructions on how to select, award, certify, and request payment for identified EOF eligible candidates during the academic year</a:t>
            </a:r>
            <a:endParaRPr lang="en-US">
              <a:latin typeface="Calibri"/>
              <a:cs typeface="Calibri"/>
            </a:endParaRPr>
          </a:p>
          <a:p>
            <a:pPr>
              <a:spcAft>
                <a:spcPts val="1200"/>
              </a:spcAft>
              <a:buFont typeface="Arial" panose="020F0502020204030204" pitchFamily="34" charset="0"/>
              <a:buChar char="•"/>
            </a:pPr>
            <a:r>
              <a:rPr lang="en-US">
                <a:latin typeface="Karla"/>
              </a:rPr>
              <a:t> EOF Undergraduate AY Processing Calendar</a:t>
            </a:r>
            <a:endParaRPr lang="en-US">
              <a:latin typeface="Calibri"/>
              <a:cs typeface="Calibri"/>
            </a:endParaRPr>
          </a:p>
          <a:p>
            <a:pPr>
              <a:spcAft>
                <a:spcPts val="1200"/>
              </a:spcAft>
              <a:buFont typeface="Arial" panose="020F0502020204030204" pitchFamily="34" charset="0"/>
              <a:buChar char="•"/>
            </a:pPr>
            <a:r>
              <a:rPr lang="en-US">
                <a:latin typeface="Karla"/>
              </a:rPr>
              <a:t> Clarification Regarding EOF &amp; HESAA</a:t>
            </a:r>
            <a:endParaRPr lang="en-US">
              <a:latin typeface="Calibri"/>
              <a:cs typeface="Calibri"/>
            </a:endParaRPr>
          </a:p>
          <a:p>
            <a:pPr>
              <a:spcAft>
                <a:spcPts val="1200"/>
              </a:spcAft>
              <a:buFont typeface="Arial" panose="020F0502020204030204" pitchFamily="34" charset="0"/>
              <a:buChar char="•"/>
            </a:pPr>
            <a:r>
              <a:rPr lang="en-US">
                <a:latin typeface="Karla"/>
              </a:rPr>
              <a:t> Disbursement of Academic Year Funds</a:t>
            </a:r>
            <a:endParaRPr lang="en-US">
              <a:latin typeface="Calibri"/>
              <a:cs typeface="Calibri"/>
            </a:endParaRPr>
          </a:p>
          <a:p>
            <a:pPr>
              <a:spcAft>
                <a:spcPts val="1200"/>
              </a:spcAft>
              <a:buFont typeface="Arial" panose="020F0502020204030204" pitchFamily="34" charset="0"/>
              <a:buChar char="•"/>
            </a:pPr>
            <a:r>
              <a:rPr lang="en-US">
                <a:latin typeface="Karla"/>
              </a:rPr>
              <a:t> EOF Non-Funded and Discretionary Appeal Process </a:t>
            </a:r>
            <a:endParaRPr lang="en-US">
              <a:latin typeface="Calibri"/>
              <a:cs typeface="Calibri"/>
            </a:endParaRPr>
          </a:p>
          <a:p>
            <a:pPr>
              <a:spcAft>
                <a:spcPts val="1200"/>
              </a:spcAft>
              <a:buFont typeface="Arial" panose="020F0502020204030204" pitchFamily="34" charset="0"/>
              <a:buChar char="•"/>
            </a:pPr>
            <a:r>
              <a:rPr lang="en-US">
                <a:latin typeface="Karla"/>
              </a:rPr>
              <a:t> Submission of Pending Verification form</a:t>
            </a:r>
            <a:endParaRPr lang="en-US">
              <a:latin typeface="Calibri"/>
              <a:cs typeface="Calibri"/>
            </a:endParaRPr>
          </a:p>
          <a:p>
            <a:pPr marL="0" indent="0">
              <a:buNone/>
            </a:pPr>
            <a:endParaRPr lang="en-US"/>
          </a:p>
        </p:txBody>
      </p:sp>
      <p:sp>
        <p:nvSpPr>
          <p:cNvPr id="4" name="Slide Number Placeholder 3"/>
          <p:cNvSpPr>
            <a:spLocks noGrp="1"/>
          </p:cNvSpPr>
          <p:nvPr>
            <p:ph type="sldNum" sz="quarter" idx="12"/>
          </p:nvPr>
        </p:nvSpPr>
        <p:spPr/>
        <p:txBody>
          <a:bodyPr/>
          <a:lstStyle/>
          <a:p>
            <a:fld id="{82E0CA47-81CF-4842-A6CE-0A6037062406}" type="slidenum">
              <a:rPr lang="en-US" smtClean="0"/>
              <a:pPr/>
              <a:t>2</a:t>
            </a:fld>
            <a:endParaRPr lang="en-US"/>
          </a:p>
        </p:txBody>
      </p:sp>
      <p:pic>
        <p:nvPicPr>
          <p:cNvPr id="5" name="Picture 4"/>
          <p:cNvPicPr>
            <a:picLocks noChangeAspect="1"/>
          </p:cNvPicPr>
          <p:nvPr/>
        </p:nvPicPr>
        <p:blipFill rotWithShape="1">
          <a:blip r:embed="rId2"/>
          <a:srcRect r="743" b="-1299"/>
          <a:stretch/>
        </p:blipFill>
        <p:spPr>
          <a:xfrm>
            <a:off x="5671772" y="1035704"/>
            <a:ext cx="2279631" cy="677598"/>
          </a:xfrm>
          <a:prstGeom prst="rect">
            <a:avLst/>
          </a:prstGeom>
        </p:spPr>
      </p:pic>
    </p:spTree>
    <p:extLst>
      <p:ext uri="{BB962C8B-B14F-4D97-AF65-F5344CB8AC3E}">
        <p14:creationId xmlns:p14="http://schemas.microsoft.com/office/powerpoint/2010/main" val="30829804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111" y="750347"/>
            <a:ext cx="9616902" cy="924560"/>
          </a:xfrm>
        </p:spPr>
        <p:txBody>
          <a:bodyPr/>
          <a:lstStyle/>
          <a:p>
            <a:pPr algn="ctr"/>
            <a:r>
              <a:rPr lang="en-US" b="1">
                <a:latin typeface="Montserrat" panose="020B0604020202020204"/>
              </a:rPr>
              <a:t>When you click on “(View)”</a:t>
            </a:r>
          </a:p>
        </p:txBody>
      </p:sp>
      <p:sp>
        <p:nvSpPr>
          <p:cNvPr id="5" name="Rectangle 4"/>
          <p:cNvSpPr/>
          <p:nvPr/>
        </p:nvSpPr>
        <p:spPr>
          <a:xfrm>
            <a:off x="2743200" y="2846070"/>
            <a:ext cx="74295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rotWithShape="1">
          <a:blip r:embed="rId2"/>
          <a:srcRect l="27235" t="33684" r="17488" b="10981"/>
          <a:stretch/>
        </p:blipFill>
        <p:spPr>
          <a:xfrm>
            <a:off x="1649250" y="1911928"/>
            <a:ext cx="8518306" cy="4801335"/>
          </a:xfrm>
          <a:prstGeom prst="rect">
            <a:avLst/>
          </a:prstGeom>
        </p:spPr>
      </p:pic>
    </p:spTree>
    <p:extLst>
      <p:ext uri="{BB962C8B-B14F-4D97-AF65-F5344CB8AC3E}">
        <p14:creationId xmlns:p14="http://schemas.microsoft.com/office/powerpoint/2010/main" val="398924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4420" y="0"/>
            <a:ext cx="10565331" cy="1450757"/>
          </a:xfrm>
        </p:spPr>
        <p:txBody>
          <a:bodyPr>
            <a:normAutofit/>
          </a:bodyPr>
          <a:lstStyle/>
          <a:p>
            <a:pPr algn="ctr"/>
            <a:r>
              <a:rPr lang="en-US" sz="4000" b="1">
                <a:latin typeface="Montserrat" panose="020B0604020202020204"/>
              </a:rPr>
              <a:t>Verify and Check student’s eligibility status </a:t>
            </a:r>
            <a:endParaRPr lang="en-US"/>
          </a:p>
        </p:txBody>
      </p:sp>
      <p:pic>
        <p:nvPicPr>
          <p:cNvPr id="4" name="Content Placeholder 3"/>
          <p:cNvPicPr>
            <a:picLocks noGrp="1" noChangeAspect="1"/>
          </p:cNvPicPr>
          <p:nvPr>
            <p:ph idx="1"/>
          </p:nvPr>
        </p:nvPicPr>
        <p:blipFill rotWithShape="1">
          <a:blip r:embed="rId2"/>
          <a:srcRect l="18922" t="13732" r="20350" b="15345"/>
          <a:stretch/>
        </p:blipFill>
        <p:spPr>
          <a:xfrm>
            <a:off x="1350749" y="1824666"/>
            <a:ext cx="9333161" cy="4497966"/>
          </a:xfrm>
          <a:prstGeom prst="rect">
            <a:avLst/>
          </a:prstGeom>
        </p:spPr>
      </p:pic>
      <p:cxnSp>
        <p:nvCxnSpPr>
          <p:cNvPr id="6" name="Straight Arrow Connector 5"/>
          <p:cNvCxnSpPr/>
          <p:nvPr/>
        </p:nvCxnSpPr>
        <p:spPr>
          <a:xfrm flipH="1">
            <a:off x="2693503" y="4928841"/>
            <a:ext cx="1604178" cy="40922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7511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93721"/>
            <a:ext cx="3359498" cy="686638"/>
          </a:xfrm>
        </p:spPr>
        <p:txBody>
          <a:bodyPr>
            <a:normAutofit/>
          </a:bodyPr>
          <a:lstStyle/>
          <a:p>
            <a:pPr algn="ctr"/>
            <a:r>
              <a:rPr lang="en-US" sz="4000" b="1">
                <a:latin typeface="Montserrat" panose="020B0604020202020204"/>
              </a:rPr>
              <a:t>Verification</a:t>
            </a:r>
          </a:p>
        </p:txBody>
      </p:sp>
      <p:pic>
        <p:nvPicPr>
          <p:cNvPr id="4" name="Content Placeholder 3"/>
          <p:cNvPicPr>
            <a:picLocks noGrp="1" noChangeAspect="1"/>
          </p:cNvPicPr>
          <p:nvPr>
            <p:ph idx="1"/>
          </p:nvPr>
        </p:nvPicPr>
        <p:blipFill>
          <a:blip r:embed="rId2"/>
          <a:stretch>
            <a:fillRect/>
          </a:stretch>
        </p:blipFill>
        <p:spPr>
          <a:xfrm>
            <a:off x="4839583" y="790454"/>
            <a:ext cx="6548889" cy="5575998"/>
          </a:xfrm>
          <a:prstGeom prst="rect">
            <a:avLst/>
          </a:prstGeom>
        </p:spPr>
      </p:pic>
      <p:sp>
        <p:nvSpPr>
          <p:cNvPr id="3" name="Rectangle 2"/>
          <p:cNvSpPr/>
          <p:nvPr/>
        </p:nvSpPr>
        <p:spPr>
          <a:xfrm>
            <a:off x="570715" y="3193823"/>
            <a:ext cx="3011365" cy="2031325"/>
          </a:xfrm>
          <a:prstGeom prst="rect">
            <a:avLst/>
          </a:prstGeom>
        </p:spPr>
        <p:txBody>
          <a:bodyPr wrap="square" lIns="91440" tIns="45720" rIns="91440" bIns="45720" anchor="t">
            <a:spAutoFit/>
          </a:bodyPr>
          <a:lstStyle/>
          <a:p>
            <a:r>
              <a:rPr lang="en-US" b="1" dirty="0">
                <a:solidFill>
                  <a:schemeClr val="bg1"/>
                </a:solidFill>
                <a:latin typeface="Montserrat" panose="020B0604020202020204"/>
              </a:rPr>
              <a:t>Check Student’s information (i.e. Dependency status, Adjusted Gross Income, Untaxed Income &amp; Assets to ensure eligibility.  </a:t>
            </a:r>
            <a:endParaRPr lang="en-US" dirty="0">
              <a:solidFill>
                <a:schemeClr val="bg1"/>
              </a:solidFill>
            </a:endParaRPr>
          </a:p>
        </p:txBody>
      </p:sp>
      <p:cxnSp>
        <p:nvCxnSpPr>
          <p:cNvPr id="6" name="Straight Arrow Connector 5">
            <a:extLst>
              <a:ext uri="{FF2B5EF4-FFF2-40B4-BE49-F238E27FC236}">
                <a16:creationId xmlns:a16="http://schemas.microsoft.com/office/drawing/2014/main" id="{BF5172FB-7CB4-3111-3D1D-CACFFFFBE287}"/>
              </a:ext>
            </a:extLst>
          </p:cNvPr>
          <p:cNvCxnSpPr/>
          <p:nvPr/>
        </p:nvCxnSpPr>
        <p:spPr>
          <a:xfrm>
            <a:off x="656492" y="2996920"/>
            <a:ext cx="2823586" cy="1675"/>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87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4" y="2851050"/>
            <a:ext cx="3346938" cy="1152770"/>
          </a:xfrm>
        </p:spPr>
        <p:txBody>
          <a:bodyPr>
            <a:normAutofit/>
          </a:bodyPr>
          <a:lstStyle/>
          <a:p>
            <a:pPr algn="ctr"/>
            <a:r>
              <a:rPr lang="en-US" sz="4000" b="1">
                <a:latin typeface="Montserrat" panose="020B0604020202020204"/>
              </a:rPr>
              <a:t>Verification</a:t>
            </a:r>
            <a:br>
              <a:rPr lang="en-US" sz="4000" b="1">
                <a:latin typeface="Montserrat" panose="020B0604020202020204"/>
              </a:rPr>
            </a:br>
            <a:r>
              <a:rPr lang="en-US" b="1">
                <a:latin typeface="Montserrat" panose="020B0604020202020204"/>
              </a:rPr>
              <a:t>(Continued)</a:t>
            </a:r>
          </a:p>
        </p:txBody>
      </p:sp>
      <p:pic>
        <p:nvPicPr>
          <p:cNvPr id="4" name="Content Placeholder 3"/>
          <p:cNvPicPr>
            <a:picLocks noGrp="1" noChangeAspect="1"/>
          </p:cNvPicPr>
          <p:nvPr>
            <p:ph idx="1"/>
          </p:nvPr>
        </p:nvPicPr>
        <p:blipFill>
          <a:blip r:embed="rId2"/>
          <a:stretch>
            <a:fillRect/>
          </a:stretch>
        </p:blipFill>
        <p:spPr>
          <a:xfrm>
            <a:off x="4751755" y="1099376"/>
            <a:ext cx="6825028" cy="5020953"/>
          </a:xfrm>
          <a:prstGeom prst="rect">
            <a:avLst/>
          </a:prstGeom>
        </p:spPr>
      </p:pic>
    </p:spTree>
    <p:extLst>
      <p:ext uri="{BB962C8B-B14F-4D97-AF65-F5344CB8AC3E}">
        <p14:creationId xmlns:p14="http://schemas.microsoft.com/office/powerpoint/2010/main" val="19371945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ontserrat" panose="020B0604020202020204"/>
              </a:rPr>
              <a:t>EOF Financial Eligibility Notables:</a:t>
            </a:r>
          </a:p>
        </p:txBody>
      </p:sp>
      <p:sp>
        <p:nvSpPr>
          <p:cNvPr id="3" name="Content Placeholder 2"/>
          <p:cNvSpPr>
            <a:spLocks noGrp="1"/>
          </p:cNvSpPr>
          <p:nvPr>
            <p:ph sz="half" idx="1"/>
          </p:nvPr>
        </p:nvSpPr>
        <p:spPr>
          <a:xfrm>
            <a:off x="1097278" y="1972734"/>
            <a:ext cx="4421804" cy="4499648"/>
          </a:xfrm>
        </p:spPr>
        <p:txBody>
          <a:bodyPr vert="horz" lIns="0" tIns="45720" rIns="0" bIns="45720" rtlCol="0" anchor="t">
            <a:normAutofit fontScale="92500" lnSpcReduction="20000"/>
          </a:bodyPr>
          <a:lstStyle/>
          <a:p>
            <a:pPr>
              <a:buFont typeface="Arial"/>
              <a:buChar char="•"/>
            </a:pPr>
            <a:r>
              <a:rPr lang="en-US">
                <a:latin typeface="Karla"/>
              </a:rPr>
              <a:t> A </a:t>
            </a:r>
            <a:r>
              <a:rPr lang="en-US" b="1">
                <a:solidFill>
                  <a:srgbClr val="529F45"/>
                </a:solidFill>
                <a:latin typeface="Karla"/>
              </a:rPr>
              <a:t>dependent student’s </a:t>
            </a:r>
            <a:r>
              <a:rPr lang="en-US">
                <a:latin typeface="Karla"/>
              </a:rPr>
              <a:t>income and assets shall not be considered in the gross household income. </a:t>
            </a:r>
          </a:p>
          <a:p>
            <a:pPr>
              <a:spcBef>
                <a:spcPts val="0"/>
              </a:spcBef>
              <a:spcAft>
                <a:spcPts val="0"/>
              </a:spcAft>
              <a:buFont typeface="Arial"/>
              <a:buChar char="•"/>
            </a:pPr>
            <a:endParaRPr lang="en-US">
              <a:latin typeface="Karla"/>
              <a:cs typeface="Calibri"/>
            </a:endParaRPr>
          </a:p>
          <a:p>
            <a:pPr>
              <a:buFont typeface="Arial"/>
              <a:buChar char="•"/>
            </a:pPr>
            <a:r>
              <a:rPr lang="en-US">
                <a:latin typeface="Karla"/>
              </a:rPr>
              <a:t> Ineligibility for TAG should not be automatically associated with ineligibility for EOF. </a:t>
            </a:r>
            <a:endParaRPr lang="en-US">
              <a:latin typeface="Karla"/>
              <a:cs typeface="Calibri"/>
            </a:endParaRPr>
          </a:p>
          <a:p>
            <a:pPr>
              <a:spcBef>
                <a:spcPts val="0"/>
              </a:spcBef>
              <a:spcAft>
                <a:spcPts val="0"/>
              </a:spcAft>
              <a:buFont typeface="Arial"/>
              <a:buChar char="•"/>
            </a:pPr>
            <a:endParaRPr lang="en-US">
              <a:latin typeface="Karla"/>
              <a:cs typeface="Calibri"/>
            </a:endParaRPr>
          </a:p>
          <a:p>
            <a:pPr>
              <a:buFont typeface="Arial"/>
              <a:buChar char="•"/>
            </a:pPr>
            <a:r>
              <a:rPr lang="en-US">
                <a:latin typeface="Karla"/>
              </a:rPr>
              <a:t> An applicant whose household receives Temporary Assistance for Needy Families (TANF) and/or Supplemental Social Security Income (SSI) as the sole means of support are eligible regardless of the amount of such support. </a:t>
            </a:r>
            <a:endParaRPr lang="en-US">
              <a:latin typeface="Karla"/>
              <a:cs typeface="Calibri"/>
            </a:endParaRPr>
          </a:p>
        </p:txBody>
      </p:sp>
      <p:sp>
        <p:nvSpPr>
          <p:cNvPr id="4" name="Content Placeholder 3"/>
          <p:cNvSpPr>
            <a:spLocks noGrp="1"/>
          </p:cNvSpPr>
          <p:nvPr>
            <p:ph sz="half" idx="2"/>
          </p:nvPr>
        </p:nvSpPr>
        <p:spPr>
          <a:xfrm>
            <a:off x="6217920" y="1972735"/>
            <a:ext cx="4937760" cy="4023360"/>
          </a:xfrm>
        </p:spPr>
        <p:txBody>
          <a:bodyPr vert="horz" lIns="0" tIns="45720" rIns="0" bIns="45720" rtlCol="0" anchor="t">
            <a:normAutofit fontScale="92500" lnSpcReduction="20000"/>
          </a:bodyPr>
          <a:lstStyle/>
          <a:p>
            <a:pPr>
              <a:buFont typeface="Arial"/>
              <a:buChar char="•"/>
            </a:pPr>
            <a:r>
              <a:rPr lang="en-US">
                <a:latin typeface="Karla"/>
              </a:rPr>
              <a:t> In determining financial eligibility for an Article III student grant, </a:t>
            </a:r>
            <a:r>
              <a:rPr lang="en-US" b="1">
                <a:solidFill>
                  <a:srgbClr val="529F45"/>
                </a:solidFill>
                <a:latin typeface="Karla"/>
              </a:rPr>
              <a:t>separation or divorce, or the disability or death of a wage earner for the academic year for which eligibility is being determined</a:t>
            </a:r>
            <a:r>
              <a:rPr lang="en-US">
                <a:latin typeface="Karla"/>
              </a:rPr>
              <a:t>, with a concomitant decrease in household income below the EOF Income Eligibility Scale, </a:t>
            </a:r>
            <a:r>
              <a:rPr lang="en-US" b="1">
                <a:solidFill>
                  <a:srgbClr val="529F45"/>
                </a:solidFill>
                <a:latin typeface="Karla"/>
              </a:rPr>
              <a:t>does not automatically satisfy the financial eligibility requirement</a:t>
            </a:r>
            <a:r>
              <a:rPr lang="en-US">
                <a:latin typeface="Karla"/>
              </a:rPr>
              <a:t>. </a:t>
            </a:r>
            <a:endParaRPr lang="en-US"/>
          </a:p>
          <a:p>
            <a:pPr>
              <a:spcBef>
                <a:spcPts val="0"/>
              </a:spcBef>
              <a:spcAft>
                <a:spcPts val="0"/>
              </a:spcAft>
              <a:buFont typeface="Arial"/>
              <a:buChar char="•"/>
            </a:pPr>
            <a:endParaRPr lang="en-US">
              <a:latin typeface="Karla"/>
            </a:endParaRPr>
          </a:p>
          <a:p>
            <a:pPr>
              <a:buFont typeface="Arial"/>
              <a:buChar char="•"/>
            </a:pPr>
            <a:r>
              <a:rPr lang="en-US">
                <a:latin typeface="Karla"/>
              </a:rPr>
              <a:t> </a:t>
            </a:r>
            <a:r>
              <a:rPr lang="en-US" b="1">
                <a:solidFill>
                  <a:srgbClr val="529F45"/>
                </a:solidFill>
                <a:latin typeface="Karla"/>
              </a:rPr>
              <a:t>If an applicant believes that their reported household income and/or assets are not accurately reflective of their current financial profile, they will need to work with the institution’s financial aid office and HESAA</a:t>
            </a:r>
            <a:r>
              <a:rPr lang="en-US">
                <a:latin typeface="Karla"/>
              </a:rPr>
              <a:t> to rectify this matter. OSHE/EOF does not make or review any adjustment appeals. </a:t>
            </a:r>
          </a:p>
          <a:p>
            <a:pPr>
              <a:buFont typeface="Arial"/>
              <a:buChar char="•"/>
            </a:pPr>
            <a:endParaRPr lang="en-US">
              <a:cs typeface="Calibri"/>
            </a:endParaRPr>
          </a:p>
        </p:txBody>
      </p:sp>
      <p:cxnSp>
        <p:nvCxnSpPr>
          <p:cNvPr id="5" name="Straight Arrow Connector 4">
            <a:extLst>
              <a:ext uri="{FF2B5EF4-FFF2-40B4-BE49-F238E27FC236}">
                <a16:creationId xmlns:a16="http://schemas.microsoft.com/office/drawing/2014/main" id="{FB814987-3539-2938-6283-7D0842CDC3F4}"/>
              </a:ext>
            </a:extLst>
          </p:cNvPr>
          <p:cNvCxnSpPr/>
          <p:nvPr/>
        </p:nvCxnSpPr>
        <p:spPr>
          <a:xfrm flipH="1">
            <a:off x="5752124" y="3001108"/>
            <a:ext cx="3907" cy="1295400"/>
          </a:xfrm>
          <a:prstGeom prst="straightConnector1">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749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740" y="410971"/>
            <a:ext cx="11018982" cy="1231167"/>
          </a:xfrm>
        </p:spPr>
        <p:txBody>
          <a:bodyPr>
            <a:noAutofit/>
          </a:bodyPr>
          <a:lstStyle/>
          <a:p>
            <a:pPr algn="ctr"/>
            <a:r>
              <a:rPr lang="en-US" sz="4000">
                <a:latin typeface="Montserrat"/>
              </a:rPr>
              <a:t>When you expand the “+” to award a student</a:t>
            </a:r>
            <a:endParaRPr lang="en-US" sz="4000" b="1">
              <a:latin typeface="Montserrat"/>
            </a:endParaRPr>
          </a:p>
        </p:txBody>
      </p:sp>
      <p:pic>
        <p:nvPicPr>
          <p:cNvPr id="4" name="Content Placeholder 3"/>
          <p:cNvPicPr>
            <a:picLocks noGrp="1" noChangeAspect="1"/>
          </p:cNvPicPr>
          <p:nvPr>
            <p:ph idx="1"/>
          </p:nvPr>
        </p:nvPicPr>
        <p:blipFill rotWithShape="1">
          <a:blip r:embed="rId2"/>
          <a:srcRect l="32393" t="37248" r="15735" b="12192"/>
          <a:stretch/>
        </p:blipFill>
        <p:spPr>
          <a:xfrm>
            <a:off x="1663250" y="1820813"/>
            <a:ext cx="9344411" cy="4424988"/>
          </a:xfrm>
          <a:prstGeom prst="rect">
            <a:avLst/>
          </a:prstGeom>
        </p:spPr>
      </p:pic>
    </p:spTree>
    <p:extLst>
      <p:ext uri="{BB962C8B-B14F-4D97-AF65-F5344CB8AC3E}">
        <p14:creationId xmlns:p14="http://schemas.microsoft.com/office/powerpoint/2010/main" val="22910291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17" y="384663"/>
            <a:ext cx="10919460" cy="1325563"/>
          </a:xfrm>
        </p:spPr>
        <p:txBody>
          <a:bodyPr>
            <a:normAutofit/>
          </a:bodyPr>
          <a:lstStyle/>
          <a:p>
            <a:pPr algn="ctr"/>
            <a:r>
              <a:rPr lang="en-US" sz="4000" b="1">
                <a:latin typeface="Montserrat"/>
              </a:rPr>
              <a:t>When you </a:t>
            </a:r>
            <a:r>
              <a:rPr lang="en-US" sz="4000">
                <a:latin typeface="Montserrat"/>
              </a:rPr>
              <a:t>expand</a:t>
            </a:r>
            <a:r>
              <a:rPr lang="en-US" sz="4000" b="1">
                <a:latin typeface="Montserrat"/>
              </a:rPr>
              <a:t> the “+” to award a student</a:t>
            </a:r>
            <a:endParaRPr lang="en-US" sz="4000">
              <a:cs typeface="Calibri Light"/>
            </a:endParaRPr>
          </a:p>
        </p:txBody>
      </p:sp>
      <p:pic>
        <p:nvPicPr>
          <p:cNvPr id="4" name="Content Placeholder 3"/>
          <p:cNvPicPr>
            <a:picLocks noGrp="1" noChangeAspect="1"/>
          </p:cNvPicPr>
          <p:nvPr>
            <p:ph idx="1"/>
          </p:nvPr>
        </p:nvPicPr>
        <p:blipFill>
          <a:blip r:embed="rId2"/>
          <a:stretch>
            <a:fillRect/>
          </a:stretch>
        </p:blipFill>
        <p:spPr>
          <a:xfrm>
            <a:off x="1121507" y="1797977"/>
            <a:ext cx="9632537" cy="4429028"/>
          </a:xfrm>
          <a:prstGeom prst="rect">
            <a:avLst/>
          </a:prstGeom>
        </p:spPr>
      </p:pic>
      <p:sp>
        <p:nvSpPr>
          <p:cNvPr id="5" name="Rectangle 4"/>
          <p:cNvSpPr/>
          <p:nvPr/>
        </p:nvSpPr>
        <p:spPr>
          <a:xfrm>
            <a:off x="10115550" y="6263640"/>
            <a:ext cx="194310" cy="194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5941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79" y="269232"/>
            <a:ext cx="12054121" cy="951561"/>
          </a:xfrm>
        </p:spPr>
        <p:txBody>
          <a:bodyPr>
            <a:normAutofit/>
          </a:bodyPr>
          <a:lstStyle/>
          <a:p>
            <a:pPr algn="ctr"/>
            <a:r>
              <a:rPr lang="en-US" sz="3800" b="1">
                <a:latin typeface="Montserrat"/>
              </a:rPr>
              <a:t>Less Than Full-Time EOF Graduating Senior Award  </a:t>
            </a:r>
          </a:p>
        </p:txBody>
      </p:sp>
      <p:pic>
        <p:nvPicPr>
          <p:cNvPr id="8" name="Picture 7"/>
          <p:cNvPicPr>
            <a:picLocks noChangeAspect="1"/>
          </p:cNvPicPr>
          <p:nvPr/>
        </p:nvPicPr>
        <p:blipFill rotWithShape="1">
          <a:blip r:embed="rId2"/>
          <a:srcRect l="22930" t="36496" r="8912" b="23212"/>
          <a:stretch/>
        </p:blipFill>
        <p:spPr>
          <a:xfrm>
            <a:off x="205722" y="1420412"/>
            <a:ext cx="11768393" cy="4272418"/>
          </a:xfrm>
          <a:prstGeom prst="rect">
            <a:avLst/>
          </a:prstGeom>
        </p:spPr>
      </p:pic>
    </p:spTree>
    <p:extLst>
      <p:ext uri="{BB962C8B-B14F-4D97-AF65-F5344CB8AC3E}">
        <p14:creationId xmlns:p14="http://schemas.microsoft.com/office/powerpoint/2010/main" val="1028405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969" y="2284436"/>
            <a:ext cx="3356707" cy="2286000"/>
          </a:xfrm>
        </p:spPr>
        <p:txBody>
          <a:bodyPr>
            <a:normAutofit fontScale="90000"/>
          </a:bodyPr>
          <a:lstStyle/>
          <a:p>
            <a:pPr algn="ctr"/>
            <a:r>
              <a:rPr lang="en-US" sz="4000" b="1">
                <a:latin typeface="Montserrat" panose="020B0604020202020204"/>
              </a:rPr>
              <a:t>Attempting to award a student not at your institution</a:t>
            </a:r>
          </a:p>
        </p:txBody>
      </p:sp>
      <p:pic>
        <p:nvPicPr>
          <p:cNvPr id="4" name="Content Placeholder 3"/>
          <p:cNvPicPr>
            <a:picLocks noGrp="1" noChangeAspect="1"/>
          </p:cNvPicPr>
          <p:nvPr>
            <p:ph idx="1"/>
          </p:nvPr>
        </p:nvPicPr>
        <p:blipFill rotWithShape="1">
          <a:blip r:embed="rId2"/>
          <a:srcRect l="61900" t="9355" r="12217" b="323"/>
          <a:stretch/>
        </p:blipFill>
        <p:spPr>
          <a:xfrm>
            <a:off x="5406292" y="708753"/>
            <a:ext cx="5665224" cy="5538490"/>
          </a:xfrm>
          <a:prstGeom prst="rect">
            <a:avLst/>
          </a:prstGeom>
        </p:spPr>
      </p:pic>
    </p:spTree>
    <p:extLst>
      <p:ext uri="{BB962C8B-B14F-4D97-AF65-F5344CB8AC3E}">
        <p14:creationId xmlns:p14="http://schemas.microsoft.com/office/powerpoint/2010/main" val="19877470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latin typeface="Montserrat" panose="020B0604020202020204"/>
              </a:rPr>
              <a:t>“EOF Award Not Approved”</a:t>
            </a:r>
            <a:br>
              <a:rPr lang="en-US" sz="4000">
                <a:latin typeface="Montserrat" panose="020B0604020202020204"/>
              </a:rPr>
            </a:br>
            <a:r>
              <a:rPr lang="en-US" sz="4000">
                <a:latin typeface="Montserrat" panose="020B0604020202020204"/>
              </a:rPr>
              <a:t> </a:t>
            </a:r>
            <a:r>
              <a:rPr lang="en-US" sz="2700">
                <a:latin typeface="Montserrat" panose="020B0604020202020204"/>
              </a:rPr>
              <a:t> Awarding a student with this as their </a:t>
            </a:r>
            <a:r>
              <a:rPr lang="en-US" sz="2700" i="1" u="sng">
                <a:latin typeface="Montserrat" panose="020B0604020202020204"/>
              </a:rPr>
              <a:t>ONLY</a:t>
            </a:r>
            <a:r>
              <a:rPr lang="en-US" sz="2700">
                <a:latin typeface="Montserrat" panose="020B0604020202020204"/>
              </a:rPr>
              <a:t> ineligibility reason</a:t>
            </a:r>
            <a:endParaRPr lang="en-US" sz="2700">
              <a:cs typeface="Calibri Light"/>
            </a:endParaRPr>
          </a:p>
        </p:txBody>
      </p:sp>
      <p:sp>
        <p:nvSpPr>
          <p:cNvPr id="3" name="Content Placeholder 2"/>
          <p:cNvSpPr>
            <a:spLocks noGrp="1"/>
          </p:cNvSpPr>
          <p:nvPr>
            <p:ph sz="half" idx="1"/>
          </p:nvPr>
        </p:nvSpPr>
        <p:spPr>
          <a:xfrm>
            <a:off x="1095021" y="1962965"/>
            <a:ext cx="5184250" cy="4682287"/>
          </a:xfrm>
        </p:spPr>
        <p:txBody>
          <a:bodyPr vert="horz" lIns="0" tIns="45720" rIns="0" bIns="45720" rtlCol="0" anchor="t">
            <a:noAutofit/>
          </a:bodyPr>
          <a:lstStyle/>
          <a:p>
            <a:pPr>
              <a:buFont typeface="Arial" panose="05000000000000000000" pitchFamily="2" charset="2"/>
              <a:buChar char="•"/>
            </a:pPr>
            <a:r>
              <a:rPr lang="en-US" sz="1600">
                <a:latin typeface="Karla"/>
              </a:rPr>
              <a:t> </a:t>
            </a:r>
            <a:r>
              <a:rPr lang="en-US" sz="1400">
                <a:latin typeface="Karla"/>
              </a:rPr>
              <a:t>If “EOF award not approved” is the only reason that a student appears as ineligible, you may be able to award this student.</a:t>
            </a:r>
            <a:endParaRPr lang="en-US" sz="1400">
              <a:cs typeface="Calibri"/>
            </a:endParaRPr>
          </a:p>
          <a:p>
            <a:pPr>
              <a:buFont typeface="Arial" panose="05000000000000000000" pitchFamily="2" charset="2"/>
              <a:buChar char="•"/>
            </a:pPr>
            <a:r>
              <a:rPr lang="en-US" sz="1400">
                <a:latin typeface="Karla"/>
              </a:rPr>
              <a:t> There are several reasons that may cause for this status to appear. You will need to check the student’s profile to ensure that they meet all the eligibility requirements (e.g., financial eligibility, residency, completed application, etc.). </a:t>
            </a:r>
          </a:p>
          <a:p>
            <a:pPr>
              <a:buFont typeface="Arial" panose="05000000000000000000" pitchFamily="2" charset="2"/>
              <a:buChar char="•"/>
            </a:pPr>
            <a:r>
              <a:rPr lang="en-US" sz="1400">
                <a:solidFill>
                  <a:schemeClr val="tx1"/>
                </a:solidFill>
                <a:latin typeface="Karla"/>
              </a:rPr>
              <a:t> Once you have verified that the student appears to be eligible within the system and you have reviewed the appropriate financial documents submitted by the student, </a:t>
            </a:r>
            <a:r>
              <a:rPr lang="en-US" sz="1400" b="1">
                <a:solidFill>
                  <a:srgbClr val="00B050"/>
                </a:solidFill>
                <a:latin typeface="Karla"/>
              </a:rPr>
              <a:t>then change the status to EOF Approved and award the student.</a:t>
            </a:r>
            <a:endParaRPr lang="en-US" sz="1400">
              <a:solidFill>
                <a:srgbClr val="00B050"/>
              </a:solidFill>
              <a:latin typeface="Karla"/>
            </a:endParaRPr>
          </a:p>
          <a:p>
            <a:pPr>
              <a:buFont typeface="Arial" panose="05000000000000000000" pitchFamily="2" charset="2"/>
              <a:buChar char="•"/>
            </a:pPr>
            <a:r>
              <a:rPr lang="en-US" sz="1400">
                <a:latin typeface="Karla"/>
              </a:rPr>
              <a:t> Awarding of the student will force the system to re-screen the student. If everything is in proper order, then the student’s status should switch to “qualified”, and their award should appear on their account.</a:t>
            </a:r>
          </a:p>
          <a:p>
            <a:pPr>
              <a:buFont typeface="Arial" panose="05000000000000000000" pitchFamily="2" charset="2"/>
              <a:buChar char="•"/>
            </a:pPr>
            <a:r>
              <a:rPr lang="en-US" sz="1400">
                <a:latin typeface="Karla"/>
              </a:rPr>
              <a:t> If it does not go through, then contact your EOF program liaison and we will investigate the matter further</a:t>
            </a:r>
            <a:r>
              <a:rPr lang="en-US" sz="1400"/>
              <a:t>.   </a:t>
            </a:r>
            <a:endParaRPr lang="en-US" sz="1400">
              <a:cs typeface="Calibri"/>
            </a:endParaRPr>
          </a:p>
        </p:txBody>
      </p:sp>
      <p:sp>
        <p:nvSpPr>
          <p:cNvPr id="5" name="Slide Number Placeholder 4"/>
          <p:cNvSpPr>
            <a:spLocks noGrp="1"/>
          </p:cNvSpPr>
          <p:nvPr>
            <p:ph type="sldNum" sz="quarter" idx="12"/>
          </p:nvPr>
        </p:nvSpPr>
        <p:spPr/>
        <p:txBody>
          <a:bodyPr/>
          <a:lstStyle/>
          <a:p>
            <a:fld id="{82E0CA47-81CF-4842-A6CE-0A6037062406}" type="slidenum">
              <a:rPr lang="en-US" smtClean="0"/>
              <a:pPr/>
              <a:t>29</a:t>
            </a:fld>
            <a:endParaRPr lang="en-US"/>
          </a:p>
        </p:txBody>
      </p:sp>
      <p:pic>
        <p:nvPicPr>
          <p:cNvPr id="6" name="Content Placeholder 3"/>
          <p:cNvPicPr>
            <a:picLocks noGrp="1" noChangeAspect="1"/>
          </p:cNvPicPr>
          <p:nvPr>
            <p:ph sz="half" idx="2"/>
          </p:nvPr>
        </p:nvPicPr>
        <p:blipFill rotWithShape="1">
          <a:blip r:embed="rId2"/>
          <a:srcRect l="62209" t="10584" r="13022" b="15401"/>
          <a:stretch/>
        </p:blipFill>
        <p:spPr>
          <a:xfrm>
            <a:off x="6433030" y="1845734"/>
            <a:ext cx="5131565" cy="4300168"/>
          </a:xfrm>
          <a:prstGeom prst="rect">
            <a:avLst/>
          </a:prstGeom>
        </p:spPr>
      </p:pic>
      <p:sp>
        <p:nvSpPr>
          <p:cNvPr id="7" name="Rectangle 6"/>
          <p:cNvSpPr/>
          <p:nvPr/>
        </p:nvSpPr>
        <p:spPr>
          <a:xfrm>
            <a:off x="8061157" y="4418625"/>
            <a:ext cx="1607184" cy="2027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937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2698" y="813620"/>
            <a:ext cx="10058400" cy="703720"/>
          </a:xfrm>
        </p:spPr>
        <p:txBody>
          <a:bodyPr>
            <a:normAutofit/>
          </a:bodyPr>
          <a:lstStyle/>
          <a:p>
            <a:pPr algn="ctr"/>
            <a:r>
              <a:rPr lang="en-US" sz="4000">
                <a:latin typeface="Montserrat" panose="020B0604020202020204" charset="0"/>
              </a:rPr>
              <a:t>OSHE/EOF Central Office Staff</a:t>
            </a:r>
            <a:endParaRPr lang="en-US" sz="4000">
              <a:latin typeface="Montserrat" panose="020B0604020202020204" charset="0"/>
              <a:cs typeface="Montserrat" panose="020B0604020202020204" charset="0"/>
            </a:endParaRPr>
          </a:p>
        </p:txBody>
      </p:sp>
      <p:sp>
        <p:nvSpPr>
          <p:cNvPr id="8" name="TextBox 7"/>
          <p:cNvSpPr txBox="1"/>
          <p:nvPr/>
        </p:nvSpPr>
        <p:spPr>
          <a:xfrm>
            <a:off x="877942" y="1596416"/>
            <a:ext cx="10722370" cy="5355312"/>
          </a:xfrm>
          <a:prstGeom prst="rect">
            <a:avLst/>
          </a:prstGeom>
          <a:noFill/>
          <a:ln>
            <a:noFill/>
          </a:ln>
        </p:spPr>
        <p:txBody>
          <a:bodyPr wrap="square" lIns="91440" tIns="45720" rIns="91440" bIns="45720" rtlCol="0" anchor="t">
            <a:spAutoFit/>
          </a:bodyPr>
          <a:lstStyle/>
          <a:p>
            <a:pPr algn="ctr"/>
            <a:endParaRPr lang="en-US" sz="1600" b="1">
              <a:latin typeface="Karla" panose="020B0604020202020204" charset="0"/>
            </a:endParaRPr>
          </a:p>
          <a:p>
            <a:pPr algn="ctr"/>
            <a:r>
              <a:rPr lang="en-US" sz="1400" b="1" dirty="0">
                <a:latin typeface="Karla"/>
              </a:rPr>
              <a:t>Dr. Hasani Carter</a:t>
            </a:r>
          </a:p>
          <a:p>
            <a:pPr algn="ctr"/>
            <a:r>
              <a:rPr lang="en-US" sz="1400" dirty="0">
                <a:latin typeface="Karla"/>
                <a:hlinkClick r:id="rId2"/>
              </a:rPr>
              <a:t>Hasani.Carter@oshe.nj.gov</a:t>
            </a:r>
            <a:endParaRPr lang="en-US" sz="1400" dirty="0">
              <a:latin typeface="Karla"/>
            </a:endParaRPr>
          </a:p>
          <a:p>
            <a:pPr algn="ctr"/>
            <a:r>
              <a:rPr lang="en-US" sz="1400" dirty="0">
                <a:latin typeface="Karla"/>
              </a:rPr>
              <a:t>(609) 341-3808</a:t>
            </a:r>
          </a:p>
          <a:p>
            <a:pPr algn="ctr"/>
            <a:endParaRPr lang="en-US" sz="1400" b="1">
              <a:ea typeface="+mn-lt"/>
              <a:cs typeface="+mn-lt"/>
            </a:endParaRPr>
          </a:p>
          <a:p>
            <a:pPr algn="ctr"/>
            <a:r>
              <a:rPr lang="en-US" sz="1400" b="1" dirty="0">
                <a:ea typeface="+mn-lt"/>
                <a:cs typeface="+mn-lt"/>
              </a:rPr>
              <a:t>Peter Collazo</a:t>
            </a:r>
          </a:p>
          <a:p>
            <a:pPr algn="ctr"/>
            <a:r>
              <a:rPr lang="en-US" sz="1400" dirty="0">
                <a:ea typeface="+mn-lt"/>
                <a:cs typeface="+mn-lt"/>
                <a:hlinkClick r:id="rId2"/>
              </a:rPr>
              <a:t>Peter.Collazo@oshe.nj.gov</a:t>
            </a:r>
            <a:endParaRPr lang="en-US" sz="1400" dirty="0">
              <a:ea typeface="+mn-lt"/>
              <a:cs typeface="+mn-lt"/>
            </a:endParaRPr>
          </a:p>
          <a:p>
            <a:pPr algn="ctr"/>
            <a:r>
              <a:rPr lang="en-US" sz="1400" dirty="0">
                <a:ea typeface="+mn-lt"/>
                <a:cs typeface="+mn-lt"/>
              </a:rPr>
              <a:t>(609) 273-9090</a:t>
            </a:r>
          </a:p>
          <a:p>
            <a:pPr algn="ctr"/>
            <a:endParaRPr lang="en-US" sz="1400" b="1">
              <a:latin typeface="Karla"/>
            </a:endParaRPr>
          </a:p>
          <a:p>
            <a:pPr algn="ctr"/>
            <a:r>
              <a:rPr lang="en-US" sz="1400" b="1" dirty="0">
                <a:latin typeface="Karla"/>
              </a:rPr>
              <a:t>Hema Patel</a:t>
            </a:r>
            <a:endParaRPr lang="en-US" sz="1400" dirty="0">
              <a:latin typeface="Karla"/>
            </a:endParaRPr>
          </a:p>
          <a:p>
            <a:pPr algn="ctr"/>
            <a:r>
              <a:rPr lang="en-US" sz="1400" dirty="0">
                <a:latin typeface="Karla"/>
                <a:hlinkClick r:id="rId3"/>
              </a:rPr>
              <a:t>Hema.Patel@oshe.nj.gov</a:t>
            </a:r>
            <a:endParaRPr lang="en-US" sz="1400" dirty="0">
              <a:latin typeface="Karla"/>
            </a:endParaRPr>
          </a:p>
          <a:p>
            <a:pPr algn="ctr"/>
            <a:r>
              <a:rPr lang="en-US" sz="1400" dirty="0">
                <a:latin typeface="Karla"/>
              </a:rPr>
              <a:t>(609) 984-3751</a:t>
            </a:r>
          </a:p>
          <a:p>
            <a:pPr algn="ctr"/>
            <a:endParaRPr lang="en-US" sz="1400">
              <a:latin typeface="Karla" panose="020B0604020202020204" charset="0"/>
            </a:endParaRPr>
          </a:p>
          <a:p>
            <a:pPr algn="ctr"/>
            <a:r>
              <a:rPr lang="en-US" sz="1400" b="1" dirty="0">
                <a:latin typeface="Karla"/>
              </a:rPr>
              <a:t>Catherine Sackey</a:t>
            </a:r>
          </a:p>
          <a:p>
            <a:pPr algn="ctr"/>
            <a:r>
              <a:rPr lang="en-US" sz="1400" b="1" dirty="0">
                <a:latin typeface="Karla"/>
                <a:hlinkClick r:id="rId4"/>
              </a:rPr>
              <a:t>Catherine.Sackey@oshe.nj.gov</a:t>
            </a:r>
            <a:endParaRPr lang="en-US" sz="1400" b="1" dirty="0">
              <a:latin typeface="Karla"/>
            </a:endParaRPr>
          </a:p>
          <a:p>
            <a:pPr algn="ctr"/>
            <a:r>
              <a:rPr lang="en-US" sz="1400" dirty="0">
                <a:latin typeface="Karla"/>
              </a:rPr>
              <a:t>(609) 633-6090</a:t>
            </a:r>
          </a:p>
          <a:p>
            <a:pPr algn="ctr"/>
            <a:endParaRPr lang="en-US" sz="1400" b="1" dirty="0">
              <a:latin typeface="Karla"/>
            </a:endParaRPr>
          </a:p>
          <a:p>
            <a:pPr algn="ctr"/>
            <a:r>
              <a:rPr lang="en-US" sz="1400" b="1" dirty="0">
                <a:latin typeface="Karla"/>
              </a:rPr>
              <a:t>Dr. Stephanie Shanklin</a:t>
            </a:r>
            <a:endParaRPr lang="en-US" dirty="0">
              <a:cs typeface="Calibri"/>
            </a:endParaRPr>
          </a:p>
          <a:p>
            <a:pPr algn="ctr"/>
            <a:r>
              <a:rPr lang="en-US" sz="1400" dirty="0">
                <a:latin typeface="Karla"/>
                <a:hlinkClick r:id="rId5"/>
              </a:rPr>
              <a:t>Stephanie.Shanklin@oshe.nj.gov</a:t>
            </a:r>
            <a:endParaRPr lang="en-US" sz="1400" dirty="0">
              <a:latin typeface="Karla"/>
            </a:endParaRPr>
          </a:p>
          <a:p>
            <a:pPr algn="ctr"/>
            <a:r>
              <a:rPr lang="en-US" sz="1400" dirty="0">
                <a:latin typeface="Karla"/>
              </a:rPr>
              <a:t>(609) 984-3751</a:t>
            </a:r>
          </a:p>
          <a:p>
            <a:pPr algn="ctr"/>
            <a:endParaRPr lang="en-US" sz="1200">
              <a:latin typeface="Karla" panose="020B0604020202020204" charset="0"/>
            </a:endParaRPr>
          </a:p>
          <a:p>
            <a:pPr algn="ctr"/>
            <a:endParaRPr lang="en-US" sz="1600">
              <a:latin typeface="Karla" panose="020B0604020202020204" charset="0"/>
            </a:endParaRPr>
          </a:p>
          <a:p>
            <a:pPr algn="ctr"/>
            <a:endParaRPr lang="en-US" sz="1600">
              <a:latin typeface="Karla" panose="020B0604020202020204" charset="0"/>
            </a:endParaRPr>
          </a:p>
          <a:p>
            <a:pPr algn="ctr"/>
            <a:endParaRPr lang="en-US" sz="1600" b="1">
              <a:latin typeface="Karla" panose="020B0604020202020204" charset="0"/>
            </a:endParaRPr>
          </a:p>
        </p:txBody>
      </p:sp>
      <p:sp>
        <p:nvSpPr>
          <p:cNvPr id="9" name="Rectangle 8"/>
          <p:cNvSpPr/>
          <p:nvPr/>
        </p:nvSpPr>
        <p:spPr>
          <a:xfrm>
            <a:off x="1704462" y="6018391"/>
            <a:ext cx="8902931" cy="307777"/>
          </a:xfrm>
          <a:prstGeom prst="rect">
            <a:avLst/>
          </a:prstGeom>
        </p:spPr>
        <p:txBody>
          <a:bodyPr wrap="square" lIns="91440" tIns="45720" rIns="91440" bIns="45720" anchor="t">
            <a:spAutoFit/>
          </a:bodyPr>
          <a:lstStyle/>
          <a:p>
            <a:pPr lvl="1" algn="ctr"/>
            <a:r>
              <a:rPr lang="en-US" sz="1400" b="1"/>
              <a:t>Website: </a:t>
            </a:r>
            <a:r>
              <a:rPr lang="en-US" sz="1400">
                <a:solidFill>
                  <a:srgbClr val="0070C0"/>
                </a:solidFill>
              </a:rPr>
              <a:t>http://www.state.nj.us/highereducation/EOF/EOF_Program_Resources.shtml</a:t>
            </a:r>
          </a:p>
        </p:txBody>
      </p:sp>
    </p:spTree>
    <p:extLst>
      <p:ext uri="{BB962C8B-B14F-4D97-AF65-F5344CB8AC3E}">
        <p14:creationId xmlns:p14="http://schemas.microsoft.com/office/powerpoint/2010/main" val="2657957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4" y="2284436"/>
            <a:ext cx="3473938" cy="2286000"/>
          </a:xfrm>
        </p:spPr>
        <p:txBody>
          <a:bodyPr>
            <a:normAutofit/>
          </a:bodyPr>
          <a:lstStyle/>
          <a:p>
            <a:r>
              <a:rPr lang="en-US" sz="4000" b="1">
                <a:latin typeface="Montserrat" panose="020B0604020202020204"/>
              </a:rPr>
              <a:t>Program Status and Certification Icons</a:t>
            </a:r>
          </a:p>
        </p:txBody>
      </p:sp>
      <p:pic>
        <p:nvPicPr>
          <p:cNvPr id="4" name="Content Placeholder 3"/>
          <p:cNvPicPr>
            <a:picLocks noGrp="1" noChangeAspect="1"/>
          </p:cNvPicPr>
          <p:nvPr>
            <p:ph idx="1"/>
          </p:nvPr>
        </p:nvPicPr>
        <p:blipFill rotWithShape="1">
          <a:blip r:embed="rId2"/>
          <a:srcRect t="6593" b="-220"/>
          <a:stretch/>
        </p:blipFill>
        <p:spPr>
          <a:xfrm>
            <a:off x="4644292" y="1604233"/>
            <a:ext cx="6854337" cy="4167178"/>
          </a:xfrm>
          <a:prstGeom prst="rect">
            <a:avLst/>
          </a:prstGeom>
        </p:spPr>
      </p:pic>
    </p:spTree>
    <p:extLst>
      <p:ext uri="{BB962C8B-B14F-4D97-AF65-F5344CB8AC3E}">
        <p14:creationId xmlns:p14="http://schemas.microsoft.com/office/powerpoint/2010/main" val="4043797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127" y="286603"/>
            <a:ext cx="11176000" cy="1450757"/>
          </a:xfrm>
        </p:spPr>
        <p:txBody>
          <a:bodyPr/>
          <a:lstStyle/>
          <a:p>
            <a:r>
              <a:rPr lang="en-US">
                <a:latin typeface="Montserrat" panose="020B0604020202020204"/>
              </a:rPr>
              <a:t>Roster Certification Submission Process</a:t>
            </a:r>
            <a:endParaRPr lang="en-US"/>
          </a:p>
        </p:txBody>
      </p:sp>
      <p:sp>
        <p:nvSpPr>
          <p:cNvPr id="3" name="Content Placeholder 2"/>
          <p:cNvSpPr>
            <a:spLocks noGrp="1"/>
          </p:cNvSpPr>
          <p:nvPr>
            <p:ph idx="1"/>
          </p:nvPr>
        </p:nvSpPr>
        <p:spPr>
          <a:xfrm>
            <a:off x="761787" y="2244789"/>
            <a:ext cx="5266575" cy="2841284"/>
          </a:xfrm>
        </p:spPr>
        <p:txBody>
          <a:bodyPr vert="horz" lIns="0" tIns="45720" rIns="0" bIns="45720" rtlCol="0" anchor="t">
            <a:normAutofit/>
          </a:bodyPr>
          <a:lstStyle/>
          <a:p>
            <a:pPr>
              <a:buFont typeface="Wingdings" panose="05000000000000000000" pitchFamily="2" charset="2"/>
              <a:buChar char="§"/>
            </a:pPr>
            <a:r>
              <a:rPr lang="en-US" dirty="0">
                <a:latin typeface="Karla"/>
              </a:rPr>
              <a:t>Ensure that all students have been awarded</a:t>
            </a:r>
            <a:endParaRPr lang="en-US" dirty="0">
              <a:latin typeface="Karla"/>
              <a:cs typeface="Calibri"/>
            </a:endParaRPr>
          </a:p>
          <a:p>
            <a:pPr>
              <a:spcBef>
                <a:spcPts val="0"/>
              </a:spcBef>
              <a:spcAft>
                <a:spcPts val="0"/>
              </a:spcAft>
              <a:buFont typeface="Wingdings" panose="05000000000000000000" pitchFamily="2" charset="2"/>
              <a:buChar char="§"/>
            </a:pPr>
            <a:endParaRPr lang="en-US" dirty="0">
              <a:latin typeface="Karla"/>
              <a:cs typeface="Calibri"/>
            </a:endParaRPr>
          </a:p>
          <a:p>
            <a:pPr>
              <a:buFont typeface="Wingdings" panose="05000000000000000000" pitchFamily="2" charset="2"/>
              <a:buChar char="§"/>
            </a:pPr>
            <a:r>
              <a:rPr lang="en-US" dirty="0">
                <a:latin typeface="Karla"/>
              </a:rPr>
              <a:t>Students must appear on your EOF Approved and Eligible Roster </a:t>
            </a:r>
            <a:endParaRPr lang="en-US" dirty="0">
              <a:latin typeface="Karla"/>
              <a:cs typeface="Calibri"/>
            </a:endParaRPr>
          </a:p>
          <a:p>
            <a:pPr>
              <a:spcBef>
                <a:spcPts val="0"/>
              </a:spcBef>
              <a:spcAft>
                <a:spcPts val="0"/>
              </a:spcAft>
              <a:buFont typeface="Wingdings" panose="05000000000000000000" pitchFamily="2" charset="2"/>
              <a:buChar char="§"/>
            </a:pPr>
            <a:endParaRPr lang="en-US" dirty="0">
              <a:latin typeface="Karla"/>
              <a:cs typeface="Calibri"/>
            </a:endParaRPr>
          </a:p>
          <a:p>
            <a:pPr>
              <a:buFont typeface="Wingdings" panose="05000000000000000000" pitchFamily="2" charset="2"/>
              <a:buChar char="§"/>
            </a:pPr>
            <a:r>
              <a:rPr lang="en-US" dirty="0">
                <a:latin typeface="Karla"/>
              </a:rPr>
              <a:t>Send this CSV file and your EOF Roster Certification form to </a:t>
            </a:r>
            <a:r>
              <a:rPr lang="en-US" u="sng" dirty="0" smtClean="0">
                <a:solidFill>
                  <a:srgbClr val="529F45"/>
                </a:solidFill>
                <a:latin typeface="Karla"/>
              </a:rPr>
              <a:t>EOF</a:t>
            </a:r>
            <a:r>
              <a:rPr lang="en-US" u="sng" dirty="0" smtClean="0">
                <a:solidFill>
                  <a:srgbClr val="529F45"/>
                </a:solidFill>
                <a:latin typeface="Karla"/>
                <a:hlinkClick r:id="rId2"/>
              </a:rPr>
              <a:t>@oshe.nj.gov</a:t>
            </a:r>
            <a:r>
              <a:rPr lang="en-US" dirty="0">
                <a:latin typeface="Karla"/>
              </a:rPr>
              <a:t> w/ a copy to your program liaison</a:t>
            </a:r>
            <a:endParaRPr lang="en-US" dirty="0">
              <a:latin typeface="Karla"/>
              <a:cs typeface="Calibri"/>
            </a:endParaRPr>
          </a:p>
        </p:txBody>
      </p:sp>
      <p:sp>
        <p:nvSpPr>
          <p:cNvPr id="4" name="Slide Number Placeholder 3"/>
          <p:cNvSpPr>
            <a:spLocks noGrp="1"/>
          </p:cNvSpPr>
          <p:nvPr>
            <p:ph type="sldNum" sz="quarter" idx="12"/>
          </p:nvPr>
        </p:nvSpPr>
        <p:spPr/>
        <p:txBody>
          <a:bodyPr/>
          <a:lstStyle/>
          <a:p>
            <a:fld id="{82E0CA47-81CF-4842-A6CE-0A6037062406}" type="slidenum">
              <a:rPr lang="en-US" smtClean="0"/>
              <a:pPr/>
              <a:t>31</a:t>
            </a:fld>
            <a:endParaRPr lang="en-US"/>
          </a:p>
        </p:txBody>
      </p:sp>
      <p:pic>
        <p:nvPicPr>
          <p:cNvPr id="6" name="Picture 5"/>
          <p:cNvPicPr>
            <a:picLocks noChangeAspect="1"/>
          </p:cNvPicPr>
          <p:nvPr/>
        </p:nvPicPr>
        <p:blipFill rotWithShape="1">
          <a:blip r:embed="rId3"/>
          <a:srcRect l="23805" t="17588" r="26521" b="11147"/>
          <a:stretch/>
        </p:blipFill>
        <p:spPr>
          <a:xfrm>
            <a:off x="6142181" y="1958108"/>
            <a:ext cx="5163127" cy="4306335"/>
          </a:xfrm>
          <a:prstGeom prst="rect">
            <a:avLst/>
          </a:prstGeom>
        </p:spPr>
      </p:pic>
      <p:cxnSp>
        <p:nvCxnSpPr>
          <p:cNvPr id="7" name="Straight Arrow Connector 6"/>
          <p:cNvCxnSpPr/>
          <p:nvPr/>
        </p:nvCxnSpPr>
        <p:spPr>
          <a:xfrm>
            <a:off x="4928666" y="3379838"/>
            <a:ext cx="1668406" cy="4877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5851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05" y="687688"/>
            <a:ext cx="10827328" cy="900257"/>
          </a:xfrm>
        </p:spPr>
        <p:txBody>
          <a:bodyPr>
            <a:noAutofit/>
          </a:bodyPr>
          <a:lstStyle/>
          <a:p>
            <a:pPr algn="ctr"/>
            <a:r>
              <a:rPr lang="en-US" sz="3200" b="1">
                <a:latin typeface="Montserrat" panose="020B0604020202020204"/>
              </a:rPr>
              <a:t>EOF Roster Processing Form</a:t>
            </a:r>
            <a:r>
              <a:rPr lang="en-US" sz="3200">
                <a:latin typeface="Montserrat" panose="020B0604020202020204"/>
              </a:rPr>
              <a:t/>
            </a:r>
            <a:br>
              <a:rPr lang="en-US" sz="3200">
                <a:latin typeface="Montserrat" panose="020B0604020202020204"/>
              </a:rPr>
            </a:br>
            <a:r>
              <a:rPr lang="en-US" sz="2400">
                <a:latin typeface="Montserrat" panose="020B0604020202020204"/>
              </a:rPr>
              <a:t>(</a:t>
            </a:r>
            <a:r>
              <a:rPr lang="en-US" sz="2400" b="1">
                <a:latin typeface="Montserrat" panose="020B0604020202020204"/>
              </a:rPr>
              <a:t>Located on the EOF Campus Program Resources Webpage</a:t>
            </a:r>
            <a:r>
              <a:rPr lang="en-US" sz="2400">
                <a:latin typeface="Montserrat" panose="020B0604020202020204"/>
              </a:rPr>
              <a:t>)</a:t>
            </a:r>
            <a:endParaRPr lang="en-US" sz="2400" b="1">
              <a:latin typeface="Montserrat" panose="020B0604020202020204"/>
            </a:endParaRPr>
          </a:p>
        </p:txBody>
      </p:sp>
      <p:pic>
        <p:nvPicPr>
          <p:cNvPr id="4" name="Content Placeholder 3"/>
          <p:cNvPicPr>
            <a:picLocks noGrp="1" noChangeAspect="1"/>
          </p:cNvPicPr>
          <p:nvPr>
            <p:ph sz="half" idx="1"/>
          </p:nvPr>
        </p:nvPicPr>
        <p:blipFill rotWithShape="1">
          <a:blip r:embed="rId2"/>
          <a:srcRect l="9394" t="11547" r="51705" b="14311"/>
          <a:stretch/>
        </p:blipFill>
        <p:spPr>
          <a:xfrm>
            <a:off x="1466842" y="1812637"/>
            <a:ext cx="4218673" cy="4518535"/>
          </a:xfrm>
          <a:prstGeom prst="rect">
            <a:avLst/>
          </a:prstGeom>
        </p:spPr>
      </p:pic>
      <p:cxnSp>
        <p:nvCxnSpPr>
          <p:cNvPr id="3" name="Straight Arrow Connector 2">
            <a:extLst>
              <a:ext uri="{FF2B5EF4-FFF2-40B4-BE49-F238E27FC236}">
                <a16:creationId xmlns:a16="http://schemas.microsoft.com/office/drawing/2014/main" id="{856B6CA4-6803-01AB-56C7-4440BB817800}"/>
              </a:ext>
            </a:extLst>
          </p:cNvPr>
          <p:cNvCxnSpPr/>
          <p:nvPr/>
        </p:nvCxnSpPr>
        <p:spPr>
          <a:xfrm flipH="1">
            <a:off x="6475047" y="2698262"/>
            <a:ext cx="13676" cy="2545861"/>
          </a:xfrm>
          <a:prstGeom prst="straightConnector1">
            <a:avLst/>
          </a:prstGeom>
          <a:ln>
            <a:solidFill>
              <a:srgbClr val="002060"/>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3C3CD15F-4A0D-6816-6663-457238EF8C13}"/>
              </a:ext>
            </a:extLst>
          </p:cNvPr>
          <p:cNvPicPr>
            <a:picLocks noGrp="1" noChangeAspect="1"/>
          </p:cNvPicPr>
          <p:nvPr>
            <p:ph sz="half" idx="2"/>
          </p:nvPr>
        </p:nvPicPr>
        <p:blipFill>
          <a:blip r:embed="rId3"/>
          <a:stretch>
            <a:fillRect/>
          </a:stretch>
        </p:blipFill>
        <p:spPr>
          <a:xfrm>
            <a:off x="6998664" y="1758925"/>
            <a:ext cx="4360120" cy="4515284"/>
          </a:xfrm>
        </p:spPr>
      </p:pic>
    </p:spTree>
    <p:extLst>
      <p:ext uri="{BB962C8B-B14F-4D97-AF65-F5344CB8AC3E}">
        <p14:creationId xmlns:p14="http://schemas.microsoft.com/office/powerpoint/2010/main" val="21279102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049" y="511294"/>
            <a:ext cx="10058400" cy="1040450"/>
          </a:xfrm>
        </p:spPr>
        <p:txBody>
          <a:bodyPr>
            <a:noAutofit/>
          </a:bodyPr>
          <a:lstStyle/>
          <a:p>
            <a:pPr algn="ctr"/>
            <a:r>
              <a:rPr lang="en-US" sz="3200">
                <a:latin typeface="Montserrat" panose="020B0604020202020204"/>
              </a:rPr>
              <a:t>Institutional FAO have a region where they can certify and request payment for your students</a:t>
            </a:r>
          </a:p>
        </p:txBody>
      </p:sp>
      <p:pic>
        <p:nvPicPr>
          <p:cNvPr id="4" name="Content Placeholder 3"/>
          <p:cNvPicPr>
            <a:picLocks noGrp="1" noChangeAspect="1"/>
          </p:cNvPicPr>
          <p:nvPr>
            <p:ph idx="1"/>
          </p:nvPr>
        </p:nvPicPr>
        <p:blipFill rotWithShape="1">
          <a:blip r:embed="rId2"/>
          <a:srcRect l="19513" t="22138" r="20055" b="5363"/>
          <a:stretch/>
        </p:blipFill>
        <p:spPr>
          <a:xfrm>
            <a:off x="1244990" y="1833978"/>
            <a:ext cx="7289508" cy="4300965"/>
          </a:xfrm>
          <a:prstGeom prst="rect">
            <a:avLst/>
          </a:prstGeom>
        </p:spPr>
      </p:pic>
      <p:cxnSp>
        <p:nvCxnSpPr>
          <p:cNvPr id="6" name="Straight Arrow Connector 5"/>
          <p:cNvCxnSpPr/>
          <p:nvPr/>
        </p:nvCxnSpPr>
        <p:spPr>
          <a:xfrm flipH="1" flipV="1">
            <a:off x="7690730" y="2230022"/>
            <a:ext cx="1034561" cy="4006"/>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724705" y="1927665"/>
            <a:ext cx="2400300" cy="1200329"/>
          </a:xfrm>
          <a:prstGeom prst="rect">
            <a:avLst/>
          </a:prstGeom>
          <a:solidFill>
            <a:schemeClr val="bg1"/>
          </a:solidFill>
          <a:ln>
            <a:solidFill>
              <a:srgbClr val="FF0000"/>
            </a:solidFill>
          </a:ln>
        </p:spPr>
        <p:txBody>
          <a:bodyPr wrap="square" rtlCol="0">
            <a:spAutoFit/>
          </a:bodyPr>
          <a:lstStyle/>
          <a:p>
            <a:r>
              <a:rPr lang="en-US"/>
              <a:t>FAO liaison must go here to locate the students that need to be certified.</a:t>
            </a:r>
          </a:p>
        </p:txBody>
      </p:sp>
    </p:spTree>
    <p:extLst>
      <p:ext uri="{BB962C8B-B14F-4D97-AF65-F5344CB8AC3E}">
        <p14:creationId xmlns:p14="http://schemas.microsoft.com/office/powerpoint/2010/main" val="697618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569910"/>
            <a:ext cx="10058400" cy="1059988"/>
          </a:xfrm>
        </p:spPr>
        <p:txBody>
          <a:bodyPr>
            <a:normAutofit/>
          </a:bodyPr>
          <a:lstStyle/>
          <a:p>
            <a:pPr algn="ctr"/>
            <a:r>
              <a:rPr lang="en-US" sz="3200" b="1">
                <a:latin typeface="Montserrat" panose="020B0604020202020204"/>
              </a:rPr>
              <a:t>Institutional Financial Aid Office (FAO)</a:t>
            </a:r>
            <a:r>
              <a:rPr lang="en-US" sz="3200">
                <a:latin typeface="Montserrat" panose="020B0604020202020204"/>
              </a:rPr>
              <a:t>   </a:t>
            </a:r>
            <a:r>
              <a:rPr lang="en-US" sz="3200" b="1">
                <a:latin typeface="Montserrat" panose="020B0604020202020204"/>
              </a:rPr>
              <a:t>Certification &amp; Payment Request</a:t>
            </a:r>
            <a:r>
              <a:rPr lang="en-US" sz="3200">
                <a:latin typeface="Montserrat" panose="020B0604020202020204"/>
              </a:rPr>
              <a:t> </a:t>
            </a:r>
            <a:endParaRPr lang="en-US" b="1">
              <a:latin typeface="Montserrat" panose="020B0604020202020204"/>
            </a:endParaRPr>
          </a:p>
        </p:txBody>
      </p:sp>
      <p:sp>
        <p:nvSpPr>
          <p:cNvPr id="3" name="Content Placeholder 2"/>
          <p:cNvSpPr>
            <a:spLocks noGrp="1"/>
          </p:cNvSpPr>
          <p:nvPr>
            <p:ph idx="1"/>
          </p:nvPr>
        </p:nvSpPr>
        <p:spPr>
          <a:xfrm>
            <a:off x="1097280" y="1894580"/>
            <a:ext cx="10058400" cy="672514"/>
          </a:xfrm>
        </p:spPr>
        <p:txBody>
          <a:bodyPr vert="horz" lIns="0" tIns="45720" rIns="0" bIns="45720" rtlCol="0" anchor="t">
            <a:normAutofit/>
          </a:bodyPr>
          <a:lstStyle/>
          <a:p>
            <a:pPr marL="0" indent="0" algn="ctr">
              <a:buNone/>
            </a:pPr>
            <a:r>
              <a:rPr lang="en-US"/>
              <a:t>Each participating institution’s Financial Aid Office (FAO) must certify all EOF students (including Non-Funded) before submitting a request for payment.</a:t>
            </a:r>
          </a:p>
          <a:p>
            <a:pPr algn="ctr"/>
            <a:endParaRPr lang="en-US"/>
          </a:p>
        </p:txBody>
      </p:sp>
      <p:pic>
        <p:nvPicPr>
          <p:cNvPr id="4" name="Picture 2" descr="image001"/>
          <p:cNvPicPr>
            <a:picLocks noChangeAspect="1" noChangeArrowheads="1"/>
          </p:cNvPicPr>
          <p:nvPr/>
        </p:nvPicPr>
        <p:blipFill rotWithShape="1">
          <a:blip r:embed="rId2">
            <a:extLst>
              <a:ext uri="{28A0092B-C50C-407E-A947-70E740481C1C}">
                <a14:useLocalDpi xmlns:a14="http://schemas.microsoft.com/office/drawing/2010/main" val="0"/>
              </a:ext>
            </a:extLst>
          </a:blip>
          <a:srcRect l="10803" t="44263" r="13021" b="12758"/>
          <a:stretch/>
        </p:blipFill>
        <p:spPr bwMode="auto">
          <a:xfrm>
            <a:off x="665251" y="2708327"/>
            <a:ext cx="10934181" cy="3278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63300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a:latin typeface="Montserrat" panose="020B0604020202020204"/>
              </a:rPr>
              <a:t>Once FAO has certified and requested payment – </a:t>
            </a:r>
            <a:r>
              <a:rPr lang="en-US" sz="2800">
                <a:latin typeface="Montserrat" panose="020B0604020202020204"/>
              </a:rPr>
              <a:t>OSHE/EOF</a:t>
            </a:r>
            <a:r>
              <a:rPr lang="en-US" sz="2800" b="1">
                <a:latin typeface="Montserrat" panose="020B0604020202020204"/>
              </a:rPr>
              <a:t> can move students to paid status.</a:t>
            </a:r>
          </a:p>
        </p:txBody>
      </p:sp>
      <p:pic>
        <p:nvPicPr>
          <p:cNvPr id="4" name="Content Placeholder 3"/>
          <p:cNvPicPr>
            <a:picLocks noGrp="1" noChangeAspect="1"/>
          </p:cNvPicPr>
          <p:nvPr>
            <p:ph idx="1"/>
          </p:nvPr>
        </p:nvPicPr>
        <p:blipFill rotWithShape="1">
          <a:blip r:embed="rId2"/>
          <a:srcRect l="18922" t="22137" r="20203" b="5889"/>
          <a:stretch/>
        </p:blipFill>
        <p:spPr>
          <a:xfrm>
            <a:off x="2851443" y="1813170"/>
            <a:ext cx="6554276" cy="4432471"/>
          </a:xfrm>
          <a:prstGeom prst="rect">
            <a:avLst/>
          </a:prstGeom>
        </p:spPr>
      </p:pic>
    </p:spTree>
    <p:extLst>
      <p:ext uri="{BB962C8B-B14F-4D97-AF65-F5344CB8AC3E}">
        <p14:creationId xmlns:p14="http://schemas.microsoft.com/office/powerpoint/2010/main" val="3716037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7228"/>
            <a:ext cx="10515600" cy="745076"/>
          </a:xfrm>
        </p:spPr>
        <p:txBody>
          <a:bodyPr>
            <a:normAutofit/>
          </a:bodyPr>
          <a:lstStyle/>
          <a:p>
            <a:pPr algn="ctr"/>
            <a:r>
              <a:rPr lang="en-US" sz="4000">
                <a:latin typeface="Montserrat" panose="020B0604020202020204"/>
              </a:rPr>
              <a:t>Students should now show up as “Paid”</a:t>
            </a:r>
          </a:p>
        </p:txBody>
      </p:sp>
      <p:pic>
        <p:nvPicPr>
          <p:cNvPr id="4" name="Content Placeholder 3"/>
          <p:cNvPicPr>
            <a:picLocks noGrp="1" noChangeAspect="1"/>
          </p:cNvPicPr>
          <p:nvPr>
            <p:ph idx="1"/>
          </p:nvPr>
        </p:nvPicPr>
        <p:blipFill rotWithShape="1">
          <a:blip r:embed="rId2"/>
          <a:srcRect l="21246" t="30812" r="22724" b="40314"/>
          <a:stretch/>
        </p:blipFill>
        <p:spPr>
          <a:xfrm>
            <a:off x="1891353" y="2288352"/>
            <a:ext cx="8413586" cy="2485698"/>
          </a:xfrm>
          <a:prstGeom prst="rect">
            <a:avLst/>
          </a:prstGeom>
        </p:spPr>
      </p:pic>
    </p:spTree>
    <p:extLst>
      <p:ext uri="{BB962C8B-B14F-4D97-AF65-F5344CB8AC3E}">
        <p14:creationId xmlns:p14="http://schemas.microsoft.com/office/powerpoint/2010/main" val="3659858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5964" y="364782"/>
            <a:ext cx="10589398" cy="1260571"/>
          </a:xfrm>
        </p:spPr>
        <p:txBody>
          <a:bodyPr>
            <a:normAutofit/>
          </a:bodyPr>
          <a:lstStyle/>
          <a:p>
            <a:pPr algn="ctr"/>
            <a:r>
              <a:rPr lang="en-US" sz="4000" b="1">
                <a:latin typeface="Montserrat" panose="020B0604020202020204"/>
              </a:rPr>
              <a:t>Reminder: EOF AY UG Grant Award is a range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7818145"/>
              </p:ext>
            </p:extLst>
          </p:nvPr>
        </p:nvGraphicFramePr>
        <p:xfrm>
          <a:off x="1016000" y="1934307"/>
          <a:ext cx="10532815" cy="4386827"/>
        </p:xfrm>
        <a:graphic>
          <a:graphicData uri="http://schemas.openxmlformats.org/drawingml/2006/table">
            <a:tbl>
              <a:tblPr firstRow="1" firstCol="1" bandRow="1">
                <a:tableStyleId>{2D5ABB26-0587-4C30-8999-92F81FD0307C}</a:tableStyleId>
              </a:tblPr>
              <a:tblGrid>
                <a:gridCol w="2945414">
                  <a:extLst>
                    <a:ext uri="{9D8B030D-6E8A-4147-A177-3AD203B41FA5}">
                      <a16:colId xmlns:a16="http://schemas.microsoft.com/office/drawing/2014/main" val="20000"/>
                    </a:ext>
                  </a:extLst>
                </a:gridCol>
                <a:gridCol w="1095485">
                  <a:extLst>
                    <a:ext uri="{9D8B030D-6E8A-4147-A177-3AD203B41FA5}">
                      <a16:colId xmlns:a16="http://schemas.microsoft.com/office/drawing/2014/main" val="2481870056"/>
                    </a:ext>
                  </a:extLst>
                </a:gridCol>
                <a:gridCol w="2201310">
                  <a:extLst>
                    <a:ext uri="{9D8B030D-6E8A-4147-A177-3AD203B41FA5}">
                      <a16:colId xmlns:a16="http://schemas.microsoft.com/office/drawing/2014/main" val="20001"/>
                    </a:ext>
                  </a:extLst>
                </a:gridCol>
                <a:gridCol w="2097962">
                  <a:extLst>
                    <a:ext uri="{9D8B030D-6E8A-4147-A177-3AD203B41FA5}">
                      <a16:colId xmlns:a16="http://schemas.microsoft.com/office/drawing/2014/main" val="20002"/>
                    </a:ext>
                  </a:extLst>
                </a:gridCol>
                <a:gridCol w="2192644">
                  <a:extLst>
                    <a:ext uri="{9D8B030D-6E8A-4147-A177-3AD203B41FA5}">
                      <a16:colId xmlns:a16="http://schemas.microsoft.com/office/drawing/2014/main" val="20003"/>
                    </a:ext>
                  </a:extLst>
                </a:gridCol>
              </a:tblGrid>
              <a:tr h="909343">
                <a:tc gridSpan="5">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a:effectLst/>
                        </a:rPr>
                        <a:t>EOF Undergraduate Awards for Full-time and Part-time students (2023-2024 Academic Year)</a:t>
                      </a:r>
                    </a:p>
                    <a:p>
                      <a:pPr marL="0" marR="0">
                        <a:lnSpc>
                          <a:spcPct val="107000"/>
                        </a:lnSpc>
                        <a:spcBef>
                          <a:spcPts val="0"/>
                        </a:spcBef>
                        <a:spcAft>
                          <a:spcPts val="0"/>
                        </a:spcAft>
                      </a:pPr>
                      <a:r>
                        <a:rPr lang="en-US" sz="1400">
                          <a:effectLst/>
                        </a:rPr>
                        <a:t>Minimum semester award = $100</a:t>
                      </a:r>
                    </a:p>
                    <a:p>
                      <a:pPr marL="0" marR="0">
                        <a:lnSpc>
                          <a:spcPct val="107000"/>
                        </a:lnSpc>
                        <a:spcBef>
                          <a:spcPts val="0"/>
                        </a:spcBef>
                        <a:spcAft>
                          <a:spcPts val="0"/>
                        </a:spcAft>
                      </a:pPr>
                      <a:r>
                        <a:rPr lang="en-US" sz="1400">
                          <a:effectLst/>
                        </a:rPr>
                        <a:t>* = award amount is based on whether the student is a residential or commuter student</a:t>
                      </a:r>
                    </a:p>
                  </a:txBody>
                  <a:tcPr marL="58802" marR="58802"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nSpc>
                          <a:spcPct val="107000"/>
                        </a:lnSpc>
                      </a:pPr>
                      <a:endParaRPr lang="en-US" sz="1400">
                        <a:effectLst/>
                        <a:latin typeface="+mn-lt"/>
                      </a:endParaRPr>
                    </a:p>
                  </a:txBody>
                  <a:tcPr marL="58802" marR="58802" marT="0" marB="0" anchor="b"/>
                </a:tc>
                <a:extLst>
                  <a:ext uri="{0D108BD9-81ED-4DB2-BD59-A6C34878D82A}">
                    <a16:rowId xmlns:a16="http://schemas.microsoft.com/office/drawing/2014/main" val="10000"/>
                  </a:ext>
                </a:extLst>
              </a:tr>
              <a:tr h="719480">
                <a:tc gridSpan="2">
                  <a:txBody>
                    <a:bodyPr/>
                    <a:lstStyle/>
                    <a:p>
                      <a:pPr>
                        <a:lnSpc>
                          <a:spcPct val="107000"/>
                        </a:lnSpc>
                      </a:pPr>
                      <a:endParaRPr lang="en-US" sz="1400">
                        <a:effectLst/>
                        <a:latin typeface="+mn-lt"/>
                      </a:endParaRPr>
                    </a:p>
                  </a:txBody>
                  <a:tcPr marL="58802" marR="58802" marT="0" marB="0" anchor="b">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b="1" u="none">
                          <a:effectLst/>
                        </a:rPr>
                        <a:t>Full-time </a:t>
                      </a:r>
                    </a:p>
                    <a:p>
                      <a:pPr marL="0" marR="0" algn="ctr">
                        <a:lnSpc>
                          <a:spcPct val="107000"/>
                        </a:lnSpc>
                        <a:spcBef>
                          <a:spcPts val="0"/>
                        </a:spcBef>
                        <a:spcAft>
                          <a:spcPts val="0"/>
                        </a:spcAft>
                      </a:pPr>
                      <a:r>
                        <a:rPr lang="en-US" sz="1400" b="1" u="none">
                          <a:effectLst/>
                        </a:rPr>
                        <a:t>Maximum</a:t>
                      </a:r>
                      <a:r>
                        <a:rPr lang="en-US" sz="1400" u="none">
                          <a:effectLst/>
                        </a:rPr>
                        <a:t> Annual/Semester </a:t>
                      </a:r>
                      <a:endParaRPr lang="en-US" sz="1400" b="1" u="none">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u="none">
                          <a:effectLst/>
                        </a:rPr>
                        <a:t>Part-time (6-8 credits) </a:t>
                      </a:r>
                    </a:p>
                    <a:p>
                      <a:pPr marL="0" marR="0" algn="ctr">
                        <a:lnSpc>
                          <a:spcPct val="107000"/>
                        </a:lnSpc>
                        <a:spcBef>
                          <a:spcPts val="0"/>
                        </a:spcBef>
                        <a:spcAft>
                          <a:spcPts val="0"/>
                        </a:spcAft>
                      </a:pPr>
                      <a:r>
                        <a:rPr lang="en-US" sz="1400" b="1" u="none">
                          <a:effectLst/>
                        </a:rPr>
                        <a:t>Maximum</a:t>
                      </a:r>
                      <a:r>
                        <a:rPr lang="en-US" sz="1400" u="none">
                          <a:effectLst/>
                        </a:rPr>
                        <a:t> Annual/Semester</a:t>
                      </a:r>
                      <a:endParaRPr lang="en-US" sz="1400" b="1" u="none">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b="1" u="none">
                          <a:effectLst/>
                        </a:rPr>
                        <a:t>Part-time (9-11 credits) </a:t>
                      </a:r>
                    </a:p>
                    <a:p>
                      <a:pPr marL="0" marR="0" algn="ctr">
                        <a:lnSpc>
                          <a:spcPct val="107000"/>
                        </a:lnSpc>
                        <a:spcBef>
                          <a:spcPts val="0"/>
                        </a:spcBef>
                        <a:spcAft>
                          <a:spcPts val="0"/>
                        </a:spcAft>
                      </a:pPr>
                      <a:r>
                        <a:rPr lang="en-US" sz="1400" b="1" u="none">
                          <a:effectLst/>
                        </a:rPr>
                        <a:t>Maximum</a:t>
                      </a:r>
                      <a:r>
                        <a:rPr lang="en-US" sz="1400" u="none">
                          <a:effectLst/>
                        </a:rPr>
                        <a:t> Annual/Semester</a:t>
                      </a:r>
                      <a:endParaRPr lang="en-US" sz="1400" b="1" u="none">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9501">
                <a:tc gridSpan="2">
                  <a:txBody>
                    <a:bodyPr/>
                    <a:lstStyle/>
                    <a:p>
                      <a:pPr marL="0" marR="0" algn="r">
                        <a:lnSpc>
                          <a:spcPct val="107000"/>
                        </a:lnSpc>
                        <a:spcBef>
                          <a:spcPts val="0"/>
                        </a:spcBef>
                        <a:spcAft>
                          <a:spcPts val="0"/>
                        </a:spcAft>
                      </a:pPr>
                      <a:r>
                        <a:rPr lang="en-US" sz="1800" b="1">
                          <a:effectLst/>
                        </a:rPr>
                        <a:t>Community Colleges</a:t>
                      </a:r>
                      <a:endParaRPr lang="en-US" sz="1800" b="1">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07000"/>
                        </a:lnSpc>
                        <a:spcBef>
                          <a:spcPts val="0"/>
                        </a:spcBef>
                        <a:spcAft>
                          <a:spcPts val="0"/>
                        </a:spcAft>
                      </a:pPr>
                      <a:r>
                        <a:rPr lang="en-US" sz="1400">
                          <a:effectLst/>
                        </a:rPr>
                        <a:t>$1,600 annual max./ </a:t>
                      </a:r>
                    </a:p>
                    <a:p>
                      <a:pPr marL="0" marR="0" algn="ctr">
                        <a:lnSpc>
                          <a:spcPct val="107000"/>
                        </a:lnSpc>
                        <a:spcBef>
                          <a:spcPts val="0"/>
                        </a:spcBef>
                        <a:spcAft>
                          <a:spcPts val="0"/>
                        </a:spcAft>
                      </a:pPr>
                      <a:r>
                        <a:rPr lang="en-US" sz="1400">
                          <a:effectLst/>
                        </a:rPr>
                        <a:t>$800</a:t>
                      </a:r>
                      <a:r>
                        <a:rPr lang="en-US" sz="1400" baseline="0">
                          <a:effectLst/>
                        </a:rPr>
                        <a:t> </a:t>
                      </a:r>
                      <a:r>
                        <a:rPr lang="en-US" sz="1400">
                          <a:effectLst/>
                        </a:rPr>
                        <a:t>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$1026 annual max./</a:t>
                      </a:r>
                    </a:p>
                    <a:p>
                      <a:pPr marL="0" marR="0" algn="ctr">
                        <a:lnSpc>
                          <a:spcPct val="107000"/>
                        </a:lnSpc>
                        <a:spcBef>
                          <a:spcPts val="0"/>
                        </a:spcBef>
                        <a:spcAft>
                          <a:spcPts val="0"/>
                        </a:spcAft>
                      </a:pPr>
                      <a:r>
                        <a:rPr lang="en-US" sz="1400">
                          <a:effectLst/>
                        </a:rPr>
                        <a:t> $513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$1,312 annual max./ </a:t>
                      </a:r>
                    </a:p>
                    <a:p>
                      <a:pPr marL="0" marR="0" algn="ctr">
                        <a:lnSpc>
                          <a:spcPct val="107000"/>
                        </a:lnSpc>
                        <a:spcBef>
                          <a:spcPts val="0"/>
                        </a:spcBef>
                        <a:spcAft>
                          <a:spcPts val="0"/>
                        </a:spcAft>
                      </a:pPr>
                      <a:r>
                        <a:rPr lang="en-US" sz="1400">
                          <a:effectLst/>
                        </a:rPr>
                        <a:t>$656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89501">
                <a:tc gridSpan="2">
                  <a:txBody>
                    <a:bodyPr/>
                    <a:lstStyle/>
                    <a:p>
                      <a:pPr marL="0" marR="0" algn="r">
                        <a:lnSpc>
                          <a:spcPct val="107000"/>
                        </a:lnSpc>
                        <a:spcBef>
                          <a:spcPts val="0"/>
                        </a:spcBef>
                        <a:spcAft>
                          <a:spcPts val="0"/>
                        </a:spcAft>
                      </a:pPr>
                      <a:r>
                        <a:rPr lang="en-US" sz="1800" b="1">
                          <a:effectLst/>
                        </a:rPr>
                        <a:t>Independent College and Universities</a:t>
                      </a:r>
                      <a:endParaRPr lang="en-US" sz="1800" b="1">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marR="0" algn="ctr">
                        <a:lnSpc>
                          <a:spcPct val="107000"/>
                        </a:lnSpc>
                        <a:spcBef>
                          <a:spcPts val="0"/>
                        </a:spcBef>
                        <a:spcAft>
                          <a:spcPts val="0"/>
                        </a:spcAft>
                      </a:pPr>
                      <a:r>
                        <a:rPr lang="en-US" sz="1400">
                          <a:effectLst/>
                        </a:rPr>
                        <a:t>$3,050 annual max./ </a:t>
                      </a:r>
                    </a:p>
                    <a:p>
                      <a:pPr marL="0" marR="0" algn="ctr">
                        <a:lnSpc>
                          <a:spcPct val="107000"/>
                        </a:lnSpc>
                        <a:spcBef>
                          <a:spcPts val="0"/>
                        </a:spcBef>
                        <a:spcAft>
                          <a:spcPts val="0"/>
                        </a:spcAft>
                      </a:pPr>
                      <a:r>
                        <a:rPr lang="en-US" sz="1400">
                          <a:effectLst/>
                        </a:rPr>
                        <a:t>$1,525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$1,750 annual max./ </a:t>
                      </a:r>
                    </a:p>
                    <a:p>
                      <a:pPr marL="0" marR="0" algn="ctr">
                        <a:lnSpc>
                          <a:spcPct val="107000"/>
                        </a:lnSpc>
                        <a:spcBef>
                          <a:spcPts val="0"/>
                        </a:spcBef>
                        <a:spcAft>
                          <a:spcPts val="0"/>
                        </a:spcAft>
                      </a:pPr>
                      <a:r>
                        <a:rPr lang="en-US" sz="1400">
                          <a:effectLst/>
                        </a:rPr>
                        <a:t>$875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$2,400</a:t>
                      </a:r>
                      <a:r>
                        <a:rPr lang="en-US" sz="1400" baseline="0">
                          <a:effectLst/>
                        </a:rPr>
                        <a:t> </a:t>
                      </a:r>
                      <a:r>
                        <a:rPr lang="en-US" sz="1400">
                          <a:effectLst/>
                        </a:rPr>
                        <a:t>annual max./ </a:t>
                      </a:r>
                    </a:p>
                    <a:p>
                      <a:pPr marL="0" marR="0" algn="ctr">
                        <a:lnSpc>
                          <a:spcPct val="107000"/>
                        </a:lnSpc>
                        <a:spcBef>
                          <a:spcPts val="0"/>
                        </a:spcBef>
                        <a:spcAft>
                          <a:spcPts val="0"/>
                        </a:spcAft>
                      </a:pPr>
                      <a:r>
                        <a:rPr lang="en-US" sz="1400">
                          <a:effectLst/>
                        </a:rPr>
                        <a:t>$1,200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689501">
                <a:tc rowSpan="2">
                  <a:txBody>
                    <a:bodyPr/>
                    <a:lstStyle/>
                    <a:p>
                      <a:pPr marL="0" marR="0" lvl="0" indent="0" algn="r" rtl="0" eaLnBrk="1" fontAlgn="auto" latinLnBrk="0" hangingPunct="1">
                        <a:lnSpc>
                          <a:spcPct val="100000"/>
                        </a:lnSpc>
                        <a:spcBef>
                          <a:spcPts val="0"/>
                        </a:spcBef>
                        <a:spcAft>
                          <a:spcPts val="0"/>
                        </a:spcAft>
                        <a:buClrTx/>
                        <a:buSzTx/>
                        <a:buFontTx/>
                        <a:buNone/>
                      </a:pPr>
                      <a:r>
                        <a:rPr lang="en-US" sz="1800" b="1">
                          <a:effectLst/>
                        </a:rPr>
                        <a:t>State &amp; Research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a:effectLst/>
                        </a:rPr>
                        <a:t>Colleges and Universities*</a:t>
                      </a:r>
                      <a:endParaRPr lang="en-US" sz="1800" b="1">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r">
                        <a:lnSpc>
                          <a:spcPct val="107000"/>
                        </a:lnSpc>
                        <a:spcBef>
                          <a:spcPts val="0"/>
                        </a:spcBef>
                        <a:spcAft>
                          <a:spcPts val="0"/>
                        </a:spcAft>
                      </a:pPr>
                      <a:r>
                        <a:rPr lang="en-US" sz="1400">
                          <a:effectLst/>
                        </a:rPr>
                        <a:t>Commuter:</a:t>
                      </a:r>
                      <a:endParaRPr lang="en-US" sz="1400" b="1">
                        <a:effectLst/>
                        <a:latin typeface="+mn-lt"/>
                        <a:ea typeface="Calibri" panose="020F0502020204030204" pitchFamily="34" charset="0"/>
                        <a:cs typeface="Times New Roman" panose="02020603050405020304" pitchFamily="18" charset="0"/>
                      </a:endParaRPr>
                    </a:p>
                  </a:txBody>
                  <a:tcPr marL="58802" marR="58802"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$1,950 annual max./ </a:t>
                      </a:r>
                    </a:p>
                    <a:p>
                      <a:pPr marL="0" marR="0" algn="ctr">
                        <a:lnSpc>
                          <a:spcPct val="107000"/>
                        </a:lnSpc>
                        <a:spcBef>
                          <a:spcPts val="0"/>
                        </a:spcBef>
                        <a:spcAft>
                          <a:spcPts val="0"/>
                        </a:spcAft>
                      </a:pPr>
                      <a:r>
                        <a:rPr lang="en-US" sz="1400">
                          <a:effectLst/>
                        </a:rPr>
                        <a:t> $975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$1,350 annual max./ </a:t>
                      </a:r>
                    </a:p>
                    <a:p>
                      <a:pPr marL="0" marR="0" algn="ctr">
                        <a:lnSpc>
                          <a:spcPct val="107000"/>
                        </a:lnSpc>
                        <a:spcBef>
                          <a:spcPts val="0"/>
                        </a:spcBef>
                        <a:spcAft>
                          <a:spcPts val="0"/>
                        </a:spcAft>
                      </a:pPr>
                      <a:r>
                        <a:rPr lang="en-US" sz="1400">
                          <a:effectLst/>
                        </a:rPr>
                        <a:t>$675</a:t>
                      </a:r>
                      <a:r>
                        <a:rPr lang="en-US" sz="1400" baseline="0">
                          <a:effectLst/>
                        </a:rPr>
                        <a:t> </a:t>
                      </a:r>
                      <a:r>
                        <a:rPr lang="en-US" sz="1400">
                          <a:effectLst/>
                        </a:rPr>
                        <a:t>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$1,650</a:t>
                      </a:r>
                      <a:r>
                        <a:rPr lang="en-US" sz="1400" baseline="0">
                          <a:effectLst/>
                        </a:rPr>
                        <a:t> </a:t>
                      </a:r>
                      <a:r>
                        <a:rPr lang="en-US" sz="1400">
                          <a:effectLst/>
                        </a:rPr>
                        <a:t>annual max./ </a:t>
                      </a:r>
                    </a:p>
                    <a:p>
                      <a:pPr marL="0" marR="0" algn="ctr">
                        <a:lnSpc>
                          <a:spcPct val="107000"/>
                        </a:lnSpc>
                        <a:spcBef>
                          <a:spcPts val="0"/>
                        </a:spcBef>
                        <a:spcAft>
                          <a:spcPts val="0"/>
                        </a:spcAft>
                      </a:pPr>
                      <a:r>
                        <a:rPr lang="en-US" sz="1400">
                          <a:effectLst/>
                        </a:rPr>
                        <a:t>$825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689501">
                <a:tc vMerge="1">
                  <a:txBody>
                    <a:bodyPr/>
                    <a:lstStyle/>
                    <a:p>
                      <a:endParaRPr lang="en-US"/>
                    </a:p>
                  </a:txBody>
                  <a:tcPr marL="58802" marR="58802"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400">
                          <a:effectLst/>
                        </a:rPr>
                        <a:t>Residential:</a:t>
                      </a:r>
                      <a:endParaRPr lang="en-US" sz="1400" b="1">
                        <a:effectLst/>
                        <a:latin typeface="+mn-lt"/>
                        <a:ea typeface="Calibri" panose="020F0502020204030204" pitchFamily="34" charset="0"/>
                        <a:cs typeface="Times New Roman" panose="02020603050405020304" pitchFamily="18" charset="0"/>
                      </a:endParaRPr>
                    </a:p>
                  </a:txBody>
                  <a:tcPr marL="58802" marR="58802" marT="0" marB="0" anchor="ctr">
                    <a:lnL w="12700" cap="flat" cmpd="sng" algn="ctr">
                      <a:no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$1,950 annual max./ </a:t>
                      </a:r>
                    </a:p>
                    <a:p>
                      <a:pPr marL="0" marR="0" algn="ctr">
                        <a:lnSpc>
                          <a:spcPct val="107000"/>
                        </a:lnSpc>
                        <a:spcBef>
                          <a:spcPts val="0"/>
                        </a:spcBef>
                        <a:spcAft>
                          <a:spcPts val="0"/>
                        </a:spcAft>
                      </a:pPr>
                      <a:r>
                        <a:rPr lang="en-US" sz="1400">
                          <a:effectLst/>
                        </a:rPr>
                        <a:t>$975</a:t>
                      </a:r>
                      <a:r>
                        <a:rPr lang="en-US" sz="1400" baseline="0">
                          <a:effectLst/>
                        </a:rPr>
                        <a:t> </a:t>
                      </a:r>
                      <a:r>
                        <a:rPr lang="en-US" sz="1400">
                          <a:effectLst/>
                        </a:rPr>
                        <a:t>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$1,350 annual max./ </a:t>
                      </a:r>
                    </a:p>
                    <a:p>
                      <a:pPr marL="0" marR="0" algn="ctr">
                        <a:lnSpc>
                          <a:spcPct val="107000"/>
                        </a:lnSpc>
                        <a:spcBef>
                          <a:spcPts val="0"/>
                        </a:spcBef>
                        <a:spcAft>
                          <a:spcPts val="0"/>
                        </a:spcAft>
                      </a:pPr>
                      <a:r>
                        <a:rPr lang="en-US" sz="1400">
                          <a:effectLst/>
                        </a:rPr>
                        <a:t>$675</a:t>
                      </a:r>
                      <a:r>
                        <a:rPr lang="en-US" sz="1400" baseline="0">
                          <a:effectLst/>
                        </a:rPr>
                        <a:t> </a:t>
                      </a:r>
                      <a:r>
                        <a:rPr lang="en-US" sz="1400">
                          <a:effectLst/>
                        </a:rPr>
                        <a:t>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400">
                          <a:effectLst/>
                        </a:rPr>
                        <a:t>$1,650 annual max./ </a:t>
                      </a:r>
                    </a:p>
                    <a:p>
                      <a:pPr marL="0" marR="0" algn="ctr">
                        <a:lnSpc>
                          <a:spcPct val="107000"/>
                        </a:lnSpc>
                        <a:spcBef>
                          <a:spcPts val="0"/>
                        </a:spcBef>
                        <a:spcAft>
                          <a:spcPts val="0"/>
                        </a:spcAft>
                      </a:pPr>
                      <a:r>
                        <a:rPr lang="en-US" sz="1400">
                          <a:effectLst/>
                        </a:rPr>
                        <a:t>$825 semester max.</a:t>
                      </a:r>
                      <a:endParaRPr lang="en-US" sz="1400">
                        <a:effectLst/>
                        <a:latin typeface="+mn-lt"/>
                        <a:ea typeface="Calibri" panose="020F0502020204030204" pitchFamily="34" charset="0"/>
                        <a:cs typeface="Times New Roman" panose="02020603050405020304" pitchFamily="18" charset="0"/>
                      </a:endParaRPr>
                    </a:p>
                  </a:txBody>
                  <a:tcPr marL="58802" marR="58802"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2165823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83" y="355918"/>
            <a:ext cx="10760362" cy="1223962"/>
          </a:xfrm>
        </p:spPr>
        <p:txBody>
          <a:bodyPr>
            <a:normAutofit/>
          </a:bodyPr>
          <a:lstStyle/>
          <a:p>
            <a:pPr algn="ctr"/>
            <a:r>
              <a:rPr lang="en-US" sz="4000" b="1">
                <a:latin typeface="Montserrat" panose="020B0604020202020204"/>
              </a:rPr>
              <a:t>EOF Undergraduate AY Processing Calendar</a:t>
            </a:r>
          </a:p>
        </p:txBody>
      </p:sp>
      <p:pic>
        <p:nvPicPr>
          <p:cNvPr id="5" name="Content Placeholder 4"/>
          <p:cNvPicPr>
            <a:picLocks noGrp="1" noChangeAspect="1"/>
          </p:cNvPicPr>
          <p:nvPr>
            <p:ph idx="1"/>
          </p:nvPr>
        </p:nvPicPr>
        <p:blipFill rotWithShape="1">
          <a:blip r:embed="rId2"/>
          <a:srcRect l="9412" t="24593" r="11159" b="12725"/>
          <a:stretch/>
        </p:blipFill>
        <p:spPr>
          <a:xfrm>
            <a:off x="1314760" y="1865598"/>
            <a:ext cx="9633528" cy="4276346"/>
          </a:xfrm>
          <a:prstGeom prst="rect">
            <a:avLst/>
          </a:prstGeom>
        </p:spPr>
      </p:pic>
      <p:cxnSp>
        <p:nvCxnSpPr>
          <p:cNvPr id="7" name="Straight Arrow Connector 6"/>
          <p:cNvCxnSpPr/>
          <p:nvPr/>
        </p:nvCxnSpPr>
        <p:spPr>
          <a:xfrm flipH="1">
            <a:off x="5153358" y="1524177"/>
            <a:ext cx="17053" cy="21932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4044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86154" y="506656"/>
            <a:ext cx="8837124" cy="762122"/>
          </a:xfrm>
        </p:spPr>
        <p:txBody>
          <a:bodyPr>
            <a:normAutofit/>
          </a:bodyPr>
          <a:lstStyle/>
          <a:p>
            <a:pPr algn="ctr"/>
            <a:r>
              <a:rPr lang="en-US" sz="4000" b="1">
                <a:latin typeface="Montserrat" panose="020B0604020202020204"/>
              </a:rPr>
              <a:t>Institutional Accountability</a:t>
            </a:r>
          </a:p>
        </p:txBody>
      </p:sp>
      <p:sp>
        <p:nvSpPr>
          <p:cNvPr id="3" name="Content Placeholder 2"/>
          <p:cNvSpPr>
            <a:spLocks noGrp="1"/>
          </p:cNvSpPr>
          <p:nvPr>
            <p:ph idx="4294967295"/>
          </p:nvPr>
        </p:nvSpPr>
        <p:spPr>
          <a:xfrm>
            <a:off x="5842000" y="1445357"/>
            <a:ext cx="5973274" cy="5257800"/>
          </a:xfrm>
        </p:spPr>
        <p:txBody>
          <a:bodyPr vert="horz" lIns="0" tIns="45720" rIns="0" bIns="45720" rtlCol="0" anchor="t">
            <a:noAutofit/>
          </a:bodyPr>
          <a:lstStyle/>
          <a:p>
            <a:pPr>
              <a:buFont typeface="Arial" panose="05000000000000000000" pitchFamily="2" charset="2"/>
              <a:buChar char="•"/>
            </a:pPr>
            <a:r>
              <a:rPr lang="en-US">
                <a:latin typeface="Karla"/>
              </a:rPr>
              <a:t> </a:t>
            </a:r>
            <a:r>
              <a:rPr lang="en-US" sz="2000">
                <a:latin typeface="Karla"/>
              </a:rPr>
              <a:t>All participating institutions must adhere to the EOF statewide processing deadlines</a:t>
            </a:r>
            <a:r>
              <a:rPr lang="en-US">
                <a:latin typeface="Karla"/>
              </a:rPr>
              <a:t>.</a:t>
            </a:r>
            <a:endParaRPr lang="en-US"/>
          </a:p>
          <a:p>
            <a:pPr>
              <a:buFont typeface="Arial" panose="05000000000000000000" pitchFamily="2" charset="2"/>
              <a:buChar char="•"/>
            </a:pPr>
            <a:r>
              <a:rPr lang="en-US">
                <a:latin typeface="Karla"/>
              </a:rPr>
              <a:t> </a:t>
            </a:r>
            <a:r>
              <a:rPr lang="en-US" sz="2000">
                <a:latin typeface="Karla"/>
              </a:rPr>
              <a:t>Institution’s that fail to properly adhere to the EOF processing calendar will:</a:t>
            </a:r>
          </a:p>
          <a:p>
            <a:pPr marL="457200" indent="-457200">
              <a:buFont typeface="+mj-lt"/>
              <a:buAutoNum type="arabicPeriod"/>
            </a:pPr>
            <a:r>
              <a:rPr lang="en-US" sz="2000">
                <a:latin typeface="Karla"/>
              </a:rPr>
              <a:t>Need to provide in writing why this error/oversight occurred.</a:t>
            </a:r>
          </a:p>
          <a:p>
            <a:pPr marL="457200" indent="-457200">
              <a:buFont typeface="+mj-lt"/>
              <a:buAutoNum type="arabicPeriod"/>
            </a:pPr>
            <a:r>
              <a:rPr lang="en-US" sz="2000">
                <a:latin typeface="Karla"/>
              </a:rPr>
              <a:t>How it plans to address and ensure that this error/oversight does not happen again.</a:t>
            </a:r>
          </a:p>
          <a:p>
            <a:pPr marL="457200" indent="-457200">
              <a:buFont typeface="+mj-lt"/>
              <a:buAutoNum type="arabicPeriod"/>
            </a:pPr>
            <a:r>
              <a:rPr lang="en-US" sz="2000">
                <a:latin typeface="Karla"/>
              </a:rPr>
              <a:t>Demonstrate how the institution will hold the students harmless (i.e</a:t>
            </a:r>
            <a:r>
              <a:rPr lang="en-US">
                <a:latin typeface="Karla"/>
              </a:rPr>
              <a:t>.,</a:t>
            </a:r>
            <a:r>
              <a:rPr lang="en-US" sz="2000">
                <a:latin typeface="Karla"/>
              </a:rPr>
              <a:t> use institutional funds to cover the EOF grant amount that the institution failed to properly process and request in accordance with the EOF processing guidelines.)</a:t>
            </a:r>
          </a:p>
        </p:txBody>
      </p:sp>
      <p:pic>
        <p:nvPicPr>
          <p:cNvPr id="7" name="Picture 6">
            <a:extLst>
              <a:ext uri="{FF2B5EF4-FFF2-40B4-BE49-F238E27FC236}">
                <a16:creationId xmlns:a16="http://schemas.microsoft.com/office/drawing/2014/main" id="{9CF2EB23-BE2F-A304-D1AD-E8ABE7403C4F}"/>
              </a:ext>
            </a:extLst>
          </p:cNvPr>
          <p:cNvPicPr>
            <a:picLocks noChangeAspect="1"/>
          </p:cNvPicPr>
          <p:nvPr/>
        </p:nvPicPr>
        <p:blipFill>
          <a:blip r:embed="rId2"/>
          <a:stretch>
            <a:fillRect/>
          </a:stretch>
        </p:blipFill>
        <p:spPr>
          <a:xfrm>
            <a:off x="1569557" y="1267673"/>
            <a:ext cx="3978574" cy="5044270"/>
          </a:xfrm>
          <a:prstGeom prst="rect">
            <a:avLst/>
          </a:prstGeom>
        </p:spPr>
      </p:pic>
    </p:spTree>
    <p:extLst>
      <p:ext uri="{BB962C8B-B14F-4D97-AF65-F5344CB8AC3E}">
        <p14:creationId xmlns:p14="http://schemas.microsoft.com/office/powerpoint/2010/main" val="21646121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469" y="680939"/>
            <a:ext cx="9991898" cy="840154"/>
          </a:xfrm>
        </p:spPr>
        <p:txBody>
          <a:bodyPr>
            <a:normAutofit/>
          </a:bodyPr>
          <a:lstStyle/>
          <a:p>
            <a:pPr algn="ctr"/>
            <a:r>
              <a:rPr lang="en-US" sz="4000" b="1">
                <a:latin typeface="Montserrat"/>
                <a:cs typeface="Montserrat" panose="020B0604020202020204" charset="0"/>
              </a:rPr>
              <a:t>Points of Emphasis</a:t>
            </a:r>
          </a:p>
        </p:txBody>
      </p:sp>
      <p:sp>
        <p:nvSpPr>
          <p:cNvPr id="3" name="Content Placeholder 2"/>
          <p:cNvSpPr>
            <a:spLocks noGrp="1"/>
          </p:cNvSpPr>
          <p:nvPr>
            <p:ph sz="half" idx="1"/>
          </p:nvPr>
        </p:nvSpPr>
        <p:spPr>
          <a:xfrm>
            <a:off x="1153489" y="1896094"/>
            <a:ext cx="9912729" cy="5070764"/>
          </a:xfrm>
        </p:spPr>
        <p:txBody>
          <a:bodyPr vert="horz" lIns="0" tIns="45720" rIns="0" bIns="45720" rtlCol="0" anchor="t">
            <a:normAutofit/>
          </a:bodyPr>
          <a:lstStyle/>
          <a:p>
            <a:pPr>
              <a:spcAft>
                <a:spcPts val="1200"/>
              </a:spcAft>
              <a:buFont typeface="Arial" panose="020B0604020202020204" pitchFamily="34" charset="0"/>
              <a:buChar char="•"/>
            </a:pPr>
            <a:r>
              <a:rPr lang="en-US">
                <a:latin typeface="Karla" panose="020B0604020202020204"/>
              </a:rPr>
              <a:t> Awarding and roster management is the responsibility of each institution.</a:t>
            </a:r>
            <a:endParaRPr lang="en-US"/>
          </a:p>
          <a:p>
            <a:pPr>
              <a:spcAft>
                <a:spcPts val="1200"/>
              </a:spcAft>
              <a:buFont typeface="Arial" charset="0"/>
              <a:buChar char="•"/>
            </a:pPr>
            <a:r>
              <a:rPr lang="en-US">
                <a:latin typeface="Karla" panose="020B0604020202020204"/>
              </a:rPr>
              <a:t> The EOF selection, awarding, certification and payment request process will require the involvement of both the EOF campus program and their institution’s financial aid office. </a:t>
            </a:r>
          </a:p>
          <a:p>
            <a:pPr>
              <a:spcAft>
                <a:spcPts val="1200"/>
              </a:spcAft>
              <a:buFont typeface="Arial" charset="0"/>
              <a:buChar char="•"/>
            </a:pPr>
            <a:r>
              <a:rPr lang="en-US">
                <a:latin typeface="Karla" panose="020B0604020202020204"/>
              </a:rPr>
              <a:t> Student selection and the ability to place an EOF Article III undergraduate grant award on their account must occur within the EOF portal. </a:t>
            </a:r>
          </a:p>
          <a:p>
            <a:pPr>
              <a:spcAft>
                <a:spcPts val="1200"/>
              </a:spcAft>
              <a:buFont typeface="Arial" charset="0"/>
              <a:buChar char="•"/>
            </a:pPr>
            <a:r>
              <a:rPr lang="en-US">
                <a:latin typeface="Karla" panose="020B0604020202020204"/>
              </a:rPr>
              <a:t> Student certification and payment requests must occur within the institution’s Financial Aid portal of NJFAMS. </a:t>
            </a:r>
          </a:p>
          <a:p>
            <a:pPr>
              <a:spcAft>
                <a:spcPts val="1200"/>
              </a:spcAft>
              <a:buFont typeface="Arial" charset="0"/>
              <a:buChar char="•"/>
            </a:pPr>
            <a:r>
              <a:rPr lang="en-US">
                <a:latin typeface="Karla" panose="020B0604020202020204"/>
              </a:rPr>
              <a:t> The EOF portal is a separate part of NJFAMS. </a:t>
            </a:r>
          </a:p>
          <a:p>
            <a:pPr>
              <a:spcAft>
                <a:spcPts val="1200"/>
              </a:spcAft>
              <a:buFont typeface="Arial" charset="0"/>
              <a:buChar char="•"/>
            </a:pPr>
            <a:r>
              <a:rPr lang="en-US">
                <a:latin typeface="Karla" panose="020B0604020202020204"/>
              </a:rPr>
              <a:t> Access to the EOF portal is facilitated by OSHE/EOF.</a:t>
            </a:r>
          </a:p>
          <a:p>
            <a:endParaRPr lang="en-US" b="1"/>
          </a:p>
          <a:p>
            <a:pPr>
              <a:buFont typeface="Arial" charset="0"/>
              <a:buChar char="•"/>
            </a:pPr>
            <a:endParaRPr lang="en-US" b="1"/>
          </a:p>
          <a:p>
            <a:endParaRPr lang="en-US"/>
          </a:p>
        </p:txBody>
      </p:sp>
      <p:pic>
        <p:nvPicPr>
          <p:cNvPr id="6" name="Content Placeholder 5">
            <a:extLst>
              <a:ext uri="{FF2B5EF4-FFF2-40B4-BE49-F238E27FC236}">
                <a16:creationId xmlns:a16="http://schemas.microsoft.com/office/drawing/2014/main" id="{4BB34A52-29AA-F34B-FCE0-CD0DE9355014}"/>
              </a:ext>
            </a:extLst>
          </p:cNvPr>
          <p:cNvPicPr>
            <a:picLocks noGrp="1" noChangeAspect="1"/>
          </p:cNvPicPr>
          <p:nvPr>
            <p:ph sz="half" idx="2"/>
          </p:nvPr>
        </p:nvPicPr>
        <p:blipFill>
          <a:blip r:embed="rId2"/>
          <a:stretch>
            <a:fillRect/>
          </a:stretch>
        </p:blipFill>
        <p:spPr>
          <a:xfrm>
            <a:off x="8701824" y="4889550"/>
            <a:ext cx="3179300" cy="1454867"/>
          </a:xfrm>
        </p:spPr>
      </p:pic>
    </p:spTree>
    <p:extLst>
      <p:ext uri="{BB962C8B-B14F-4D97-AF65-F5344CB8AC3E}">
        <p14:creationId xmlns:p14="http://schemas.microsoft.com/office/powerpoint/2010/main" val="42823393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215" y="862987"/>
            <a:ext cx="10914610" cy="766911"/>
          </a:xfrm>
        </p:spPr>
        <p:txBody>
          <a:bodyPr>
            <a:normAutofit/>
          </a:bodyPr>
          <a:lstStyle/>
          <a:p>
            <a:r>
              <a:rPr lang="en-US" sz="4000" b="1">
                <a:latin typeface="Montserrat" panose="020B0604020202020204"/>
              </a:rPr>
              <a:t>Reminder: EOF </a:t>
            </a:r>
            <a:r>
              <a:rPr lang="en-US" sz="4000" b="1">
                <a:solidFill>
                  <a:srgbClr val="529F45"/>
                </a:solidFill>
                <a:latin typeface="Montserrat" panose="020B0604020202020204"/>
              </a:rPr>
              <a:t>Funded</a:t>
            </a:r>
            <a:r>
              <a:rPr lang="en-US" sz="4000" b="1">
                <a:latin typeface="Montserrat" panose="020B0604020202020204"/>
              </a:rPr>
              <a:t> vs. </a:t>
            </a:r>
            <a:r>
              <a:rPr lang="en-US" sz="4000" b="1">
                <a:solidFill>
                  <a:schemeClr val="accent6">
                    <a:lumMod val="50000"/>
                  </a:schemeClr>
                </a:solidFill>
                <a:latin typeface="Montserrat" panose="020B0604020202020204"/>
              </a:rPr>
              <a:t>Non-Funded</a:t>
            </a:r>
          </a:p>
        </p:txBody>
      </p:sp>
      <p:sp>
        <p:nvSpPr>
          <p:cNvPr id="3" name="Content Placeholder 2"/>
          <p:cNvSpPr>
            <a:spLocks noGrp="1"/>
          </p:cNvSpPr>
          <p:nvPr>
            <p:ph idx="1"/>
          </p:nvPr>
        </p:nvSpPr>
        <p:spPr>
          <a:xfrm>
            <a:off x="1097280" y="1845733"/>
            <a:ext cx="10058400" cy="4498505"/>
          </a:xfrm>
        </p:spPr>
        <p:txBody>
          <a:bodyPr vert="horz" lIns="0" tIns="45720" rIns="0" bIns="45720" rtlCol="0" anchor="t">
            <a:normAutofit lnSpcReduction="10000"/>
          </a:bodyPr>
          <a:lstStyle/>
          <a:p>
            <a:pPr marL="0" indent="0">
              <a:buNone/>
            </a:pPr>
            <a:r>
              <a:rPr lang="en-US">
                <a:latin typeface="Karla"/>
              </a:rPr>
              <a:t>There are only two types of students who participate in the Fund, </a:t>
            </a:r>
            <a:r>
              <a:rPr lang="en-US" b="1">
                <a:solidFill>
                  <a:srgbClr val="529F45"/>
                </a:solidFill>
                <a:latin typeface="Karla"/>
              </a:rPr>
              <a:t>Funded</a:t>
            </a:r>
            <a:r>
              <a:rPr lang="en-US">
                <a:latin typeface="Karla"/>
              </a:rPr>
              <a:t> or </a:t>
            </a:r>
            <a:r>
              <a:rPr lang="en-US" b="1">
                <a:solidFill>
                  <a:srgbClr val="002060"/>
                </a:solidFill>
                <a:latin typeface="Karla"/>
              </a:rPr>
              <a:t>Non-Funded</a:t>
            </a:r>
            <a:r>
              <a:rPr lang="en-US">
                <a:latin typeface="Karla"/>
              </a:rPr>
              <a:t>:</a:t>
            </a:r>
            <a:endParaRPr lang="en-US"/>
          </a:p>
          <a:p>
            <a:pPr marL="457200" indent="-457200">
              <a:buFont typeface="+mj-lt"/>
              <a:buAutoNum type="arabicPeriod"/>
            </a:pPr>
            <a:r>
              <a:rPr lang="en-US">
                <a:latin typeface="Karla"/>
              </a:rPr>
              <a:t>A student who receives Article III Academic Year grant funds is classified as a </a:t>
            </a:r>
            <a:r>
              <a:rPr lang="en-US" b="1">
                <a:solidFill>
                  <a:srgbClr val="529F45"/>
                </a:solidFill>
                <a:latin typeface="Karla"/>
              </a:rPr>
              <a:t>Funded student</a:t>
            </a:r>
            <a:r>
              <a:rPr lang="en-US">
                <a:solidFill>
                  <a:srgbClr val="529F45"/>
                </a:solidFill>
                <a:latin typeface="Karla"/>
              </a:rPr>
              <a:t>.</a:t>
            </a:r>
          </a:p>
          <a:p>
            <a:pPr marL="457200" indent="-457200">
              <a:buFont typeface="+mj-lt"/>
              <a:buAutoNum type="arabicPeriod"/>
            </a:pPr>
            <a:r>
              <a:rPr lang="en-US">
                <a:latin typeface="Karla"/>
              </a:rPr>
              <a:t>A student who has received an Academic Year Article III grant award during a previous academic year but was subsequently found to be financially ineligible can only be supported as a </a:t>
            </a:r>
            <a:r>
              <a:rPr lang="en-US" b="1">
                <a:solidFill>
                  <a:srgbClr val="002060"/>
                </a:solidFill>
                <a:latin typeface="Karla"/>
              </a:rPr>
              <a:t>Non-Funded student</a:t>
            </a:r>
            <a:r>
              <a:rPr lang="en-US">
                <a:latin typeface="Karla"/>
              </a:rPr>
              <a:t>.</a:t>
            </a:r>
          </a:p>
          <a:p>
            <a:pPr marL="457200" indent="-457200">
              <a:buFont typeface="+mj-lt"/>
              <a:buAutoNum type="arabicPeriod"/>
            </a:pPr>
            <a:r>
              <a:rPr lang="en-US">
                <a:latin typeface="Karla"/>
              </a:rPr>
              <a:t>NJ GEAR UP, NJ College Bound, and TRIO Students who do not meet the EOF financial criteria may also be classified and supported as a </a:t>
            </a:r>
            <a:r>
              <a:rPr lang="en-US" b="1">
                <a:solidFill>
                  <a:srgbClr val="002060"/>
                </a:solidFill>
                <a:latin typeface="Karla"/>
              </a:rPr>
              <a:t>Non-Funded student</a:t>
            </a:r>
            <a:r>
              <a:rPr lang="en-US">
                <a:latin typeface="Karla"/>
              </a:rPr>
              <a:t>. </a:t>
            </a:r>
          </a:p>
          <a:p>
            <a:pPr marL="457200" indent="-457200">
              <a:buFont typeface="+mj-lt"/>
              <a:buAutoNum type="arabicPeriod"/>
            </a:pPr>
            <a:r>
              <a:rPr lang="en-US">
                <a:latin typeface="Karla"/>
              </a:rPr>
              <a:t>All other students who do not meet the financial eligibility criteria to receive an initial EOF grant are deemed ineligible for EOF. </a:t>
            </a:r>
          </a:p>
          <a:p>
            <a:pPr marL="457200" indent="-457200">
              <a:buFont typeface="+mj-lt"/>
              <a:buAutoNum type="arabicPeriod"/>
            </a:pPr>
            <a:r>
              <a:rPr lang="en-US">
                <a:latin typeface="Karla"/>
              </a:rPr>
              <a:t>EOF Campus programs should consistently review NJFAMS to ensure that you are aware of any students under verification and continue to monitor their status. </a:t>
            </a:r>
          </a:p>
        </p:txBody>
      </p:sp>
    </p:spTree>
    <p:extLst>
      <p:ext uri="{BB962C8B-B14F-4D97-AF65-F5344CB8AC3E}">
        <p14:creationId xmlns:p14="http://schemas.microsoft.com/office/powerpoint/2010/main" val="5062669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049" y="872757"/>
            <a:ext cx="10058400" cy="727834"/>
          </a:xfrm>
        </p:spPr>
        <p:txBody>
          <a:bodyPr/>
          <a:lstStyle/>
          <a:p>
            <a:pPr algn="ctr"/>
            <a:r>
              <a:rPr lang="en-US" sz="4000">
                <a:latin typeface="Montserrat" panose="020B0604020202020204"/>
              </a:rPr>
              <a:t>“Awarding” of Non-Funded Students</a:t>
            </a:r>
          </a:p>
        </p:txBody>
      </p:sp>
      <p:pic>
        <p:nvPicPr>
          <p:cNvPr id="6" name="Content Placeholder 5"/>
          <p:cNvPicPr>
            <a:picLocks noGrp="1" noChangeAspect="1"/>
          </p:cNvPicPr>
          <p:nvPr>
            <p:ph sz="half" idx="2"/>
          </p:nvPr>
        </p:nvPicPr>
        <p:blipFill rotWithShape="1">
          <a:blip r:embed="rId2"/>
          <a:srcRect l="22657" t="41405" r="21721" b="22742"/>
          <a:stretch/>
        </p:blipFill>
        <p:spPr>
          <a:xfrm>
            <a:off x="3636107" y="1847251"/>
            <a:ext cx="8423815" cy="3773268"/>
          </a:xfrm>
          <a:prstGeom prst="rect">
            <a:avLst/>
          </a:prstGeom>
        </p:spPr>
      </p:pic>
      <p:sp>
        <p:nvSpPr>
          <p:cNvPr id="5" name="Slide Number Placeholder 4"/>
          <p:cNvSpPr>
            <a:spLocks noGrp="1"/>
          </p:cNvSpPr>
          <p:nvPr>
            <p:ph type="sldNum" sz="quarter" idx="12"/>
          </p:nvPr>
        </p:nvSpPr>
        <p:spPr/>
        <p:txBody>
          <a:bodyPr/>
          <a:lstStyle/>
          <a:p>
            <a:fld id="{82E0CA47-81CF-4842-A6CE-0A6037062406}" type="slidenum">
              <a:rPr lang="en-US" smtClean="0"/>
              <a:pPr/>
              <a:t>41</a:t>
            </a:fld>
            <a:endParaRPr lang="en-US"/>
          </a:p>
        </p:txBody>
      </p:sp>
      <p:sp>
        <p:nvSpPr>
          <p:cNvPr id="9" name="TextBox 8"/>
          <p:cNvSpPr txBox="1"/>
          <p:nvPr/>
        </p:nvSpPr>
        <p:spPr>
          <a:xfrm>
            <a:off x="618587" y="2411437"/>
            <a:ext cx="2923386" cy="2031325"/>
          </a:xfrm>
          <a:prstGeom prst="rect">
            <a:avLst/>
          </a:prstGeom>
          <a:noFill/>
        </p:spPr>
        <p:txBody>
          <a:bodyPr wrap="square" lIns="91440" tIns="45720" rIns="91440" bIns="45720" rtlCol="0" anchor="t">
            <a:spAutoFit/>
          </a:bodyPr>
          <a:lstStyle/>
          <a:p>
            <a:r>
              <a:rPr lang="en-US">
                <a:latin typeface="Karla"/>
              </a:rPr>
              <a:t>-    Select “</a:t>
            </a:r>
            <a:r>
              <a:rPr lang="en-US" b="1">
                <a:solidFill>
                  <a:schemeClr val="accent6">
                    <a:lumMod val="50000"/>
                  </a:schemeClr>
                </a:solidFill>
                <a:latin typeface="Karla"/>
              </a:rPr>
              <a:t>Non-funded</a:t>
            </a:r>
            <a:r>
              <a:rPr lang="en-US">
                <a:latin typeface="Karla"/>
              </a:rPr>
              <a:t>” from the </a:t>
            </a:r>
            <a:r>
              <a:rPr lang="en-US" b="1">
                <a:latin typeface="Karla"/>
              </a:rPr>
              <a:t>Admission Type</a:t>
            </a:r>
            <a:r>
              <a:rPr lang="en-US">
                <a:latin typeface="Karla"/>
              </a:rPr>
              <a:t>.</a:t>
            </a:r>
          </a:p>
          <a:p>
            <a:pPr marL="285750" indent="-285750">
              <a:buFontTx/>
              <a:buChar char="-"/>
            </a:pPr>
            <a:r>
              <a:rPr lang="en-US" b="1">
                <a:latin typeface="Karla"/>
              </a:rPr>
              <a:t>EOF Term Amount</a:t>
            </a:r>
            <a:r>
              <a:rPr lang="en-US">
                <a:latin typeface="Karla"/>
              </a:rPr>
              <a:t> must be Zero</a:t>
            </a:r>
          </a:p>
          <a:p>
            <a:pPr marL="285750" indent="-285750">
              <a:buFontTx/>
              <a:buChar char="-"/>
            </a:pPr>
            <a:r>
              <a:rPr lang="en-US">
                <a:latin typeface="Karla"/>
              </a:rPr>
              <a:t>Select </a:t>
            </a:r>
            <a:r>
              <a:rPr lang="en-US" b="1">
                <a:latin typeface="Karla"/>
              </a:rPr>
              <a:t>Eligible for EOF</a:t>
            </a:r>
            <a:r>
              <a:rPr lang="en-US">
                <a:latin typeface="Karla"/>
              </a:rPr>
              <a:t> under </a:t>
            </a:r>
            <a:r>
              <a:rPr lang="en-US" b="1">
                <a:latin typeface="Karla"/>
              </a:rPr>
              <a:t>EOF Approved</a:t>
            </a:r>
          </a:p>
        </p:txBody>
      </p:sp>
      <p:sp>
        <p:nvSpPr>
          <p:cNvPr id="3" name="TextBox 2">
            <a:extLst>
              <a:ext uri="{FF2B5EF4-FFF2-40B4-BE49-F238E27FC236}">
                <a16:creationId xmlns:a16="http://schemas.microsoft.com/office/drawing/2014/main" id="{71B86D79-7963-EC9F-0A50-6A2461E2E093}"/>
              </a:ext>
            </a:extLst>
          </p:cNvPr>
          <p:cNvSpPr txBox="1"/>
          <p:nvPr/>
        </p:nvSpPr>
        <p:spPr>
          <a:xfrm>
            <a:off x="752229" y="5646616"/>
            <a:ext cx="775676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600">
                <a:latin typeface="Karla"/>
              </a:rPr>
              <a:t>Note: If the student is financially ineligible but is eligible for Non-funded consideration, an appeal must be sent to OSHE/EOF</a:t>
            </a:r>
            <a:r>
              <a:rPr lang="en-US" sz="1600">
                <a:latin typeface="Karla"/>
                <a:ea typeface="Karla"/>
                <a:cs typeface="Karla"/>
              </a:rPr>
              <a:t>​</a:t>
            </a:r>
            <a:endParaRPr lang="en-US" sz="1600"/>
          </a:p>
        </p:txBody>
      </p:sp>
    </p:spTree>
    <p:extLst>
      <p:ext uri="{BB962C8B-B14F-4D97-AF65-F5344CB8AC3E}">
        <p14:creationId xmlns:p14="http://schemas.microsoft.com/office/powerpoint/2010/main" val="3619628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94064"/>
            <a:ext cx="10058400" cy="1265142"/>
          </a:xfrm>
        </p:spPr>
        <p:txBody>
          <a:bodyPr>
            <a:normAutofit/>
          </a:bodyPr>
          <a:lstStyle/>
          <a:p>
            <a:pPr algn="ctr"/>
            <a:r>
              <a:rPr lang="en-US" sz="4000" b="1">
                <a:latin typeface="Montserrat" panose="020B0604020202020204"/>
              </a:rPr>
              <a:t>EOF Financial Eligibility Notables (Discretionary Students)</a:t>
            </a:r>
            <a:endParaRPr lang="en-US" sz="4000">
              <a:latin typeface="Montserrat" panose="020B0604020202020204"/>
            </a:endParaRPr>
          </a:p>
        </p:txBody>
      </p:sp>
      <p:sp>
        <p:nvSpPr>
          <p:cNvPr id="3" name="Content Placeholder 2"/>
          <p:cNvSpPr>
            <a:spLocks noGrp="1"/>
          </p:cNvSpPr>
          <p:nvPr>
            <p:ph idx="1"/>
          </p:nvPr>
        </p:nvSpPr>
        <p:spPr>
          <a:xfrm>
            <a:off x="1097280" y="1923888"/>
            <a:ext cx="10058400" cy="4023360"/>
          </a:xfrm>
        </p:spPr>
        <p:txBody>
          <a:bodyPr vert="horz" lIns="0" tIns="45720" rIns="0" bIns="45720" rtlCol="0" anchor="t">
            <a:normAutofit/>
          </a:bodyPr>
          <a:lstStyle/>
          <a:p>
            <a:pPr>
              <a:buFont typeface="Wingdings" panose="05000000000000000000" pitchFamily="2" charset="2"/>
              <a:buChar char="§"/>
            </a:pPr>
            <a:r>
              <a:rPr lang="en-US" sz="1800">
                <a:solidFill>
                  <a:schemeClr val="tx1"/>
                </a:solidFill>
                <a:latin typeface="Karla"/>
              </a:rPr>
              <a:t> Per 9A:11-2.3(h) of the EOF regulations, </a:t>
            </a:r>
            <a:r>
              <a:rPr lang="en-US" sz="1800" b="1">
                <a:solidFill>
                  <a:schemeClr val="tx1"/>
                </a:solidFill>
                <a:latin typeface="Karla"/>
              </a:rPr>
              <a:t>the EOF campus administrator/director has the discretion to admit, up to a maximum of 10 percent of the annual class of initial students as discretionary admits</a:t>
            </a:r>
            <a:r>
              <a:rPr lang="en-US" sz="1800">
                <a:solidFill>
                  <a:schemeClr val="tx1"/>
                </a:solidFill>
                <a:latin typeface="Karla"/>
              </a:rPr>
              <a:t>. These admits can have family incomes as high as, but no more than, 281 percent of the Federal poverty guidelines and have assets that do not exceed 20 percent of the maximum income allowance as per the 281 percent of the Federal poverty guidelines per household size, as published annually by the Federal government. </a:t>
            </a:r>
          </a:p>
          <a:p>
            <a:pPr>
              <a:spcBef>
                <a:spcPts val="0"/>
              </a:spcBef>
              <a:spcAft>
                <a:spcPts val="0"/>
              </a:spcAft>
              <a:buFont typeface="Wingdings" panose="05000000000000000000" pitchFamily="2" charset="2"/>
              <a:buChar char="§"/>
            </a:pPr>
            <a:endParaRPr lang="en-US" sz="1800">
              <a:solidFill>
                <a:schemeClr val="tx1"/>
              </a:solidFill>
              <a:latin typeface="Karla"/>
            </a:endParaRPr>
          </a:p>
          <a:p>
            <a:pPr>
              <a:buFont typeface="Wingdings" panose="05000000000000000000" pitchFamily="2" charset="2"/>
              <a:buChar char="§"/>
            </a:pPr>
            <a:r>
              <a:rPr lang="en-US" sz="1800">
                <a:latin typeface="Karla"/>
              </a:rPr>
              <a:t> Discretionary admit students shall also meet all eligibility provisions of N.J.A.C. 9A:11-2.2. </a:t>
            </a:r>
          </a:p>
          <a:p>
            <a:pPr>
              <a:spcBef>
                <a:spcPts val="0"/>
              </a:spcBef>
              <a:spcAft>
                <a:spcPts val="0"/>
              </a:spcAft>
              <a:buFont typeface="Wingdings" panose="05000000000000000000" pitchFamily="2" charset="2"/>
              <a:buChar char="§"/>
            </a:pPr>
            <a:endParaRPr lang="en-US" sz="1800">
              <a:latin typeface="Karla"/>
            </a:endParaRPr>
          </a:p>
          <a:p>
            <a:pPr>
              <a:buFont typeface="Wingdings" panose="05000000000000000000" pitchFamily="2" charset="2"/>
              <a:buChar char="§"/>
            </a:pPr>
            <a:r>
              <a:rPr lang="en-US" sz="1800">
                <a:latin typeface="Karla"/>
              </a:rPr>
              <a:t> As noted within 9A:11-2.3 of the EOF regulations, if an applicant’s reported household income and assets exceeds the maximum allowable limit for EOF for discretionary consideration, then by regulation, the student is financially ineligible to receive an EOF grant award.</a:t>
            </a:r>
          </a:p>
          <a:p>
            <a:endParaRPr lang="en-US"/>
          </a:p>
        </p:txBody>
      </p:sp>
    </p:spTree>
    <p:extLst>
      <p:ext uri="{BB962C8B-B14F-4D97-AF65-F5344CB8AC3E}">
        <p14:creationId xmlns:p14="http://schemas.microsoft.com/office/powerpoint/2010/main" val="2726631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662" y="2303975"/>
            <a:ext cx="3493477" cy="2256692"/>
          </a:xfrm>
        </p:spPr>
        <p:txBody>
          <a:bodyPr>
            <a:noAutofit/>
          </a:bodyPr>
          <a:lstStyle/>
          <a:p>
            <a:r>
              <a:rPr lang="en-US" sz="4000">
                <a:latin typeface="Montserrat" panose="020B0604020202020204"/>
              </a:rPr>
              <a:t>EOF Non-Funded and Discretionary Appeals</a:t>
            </a:r>
          </a:p>
        </p:txBody>
      </p:sp>
      <p:pic>
        <p:nvPicPr>
          <p:cNvPr id="4" name="Content Placeholder 3"/>
          <p:cNvPicPr>
            <a:picLocks noGrp="1" noChangeAspect="1"/>
          </p:cNvPicPr>
          <p:nvPr>
            <p:ph idx="1"/>
          </p:nvPr>
        </p:nvPicPr>
        <p:blipFill rotWithShape="1">
          <a:blip r:embed="rId2"/>
          <a:srcRect l="9412" t="12552" r="11059" b="6904"/>
          <a:stretch/>
        </p:blipFill>
        <p:spPr>
          <a:xfrm>
            <a:off x="4751755" y="1407617"/>
            <a:ext cx="7099340" cy="4043305"/>
          </a:xfrm>
          <a:prstGeom prst="rect">
            <a:avLst/>
          </a:prstGeom>
        </p:spPr>
      </p:pic>
      <p:cxnSp>
        <p:nvCxnSpPr>
          <p:cNvPr id="8" name="Straight Arrow Connector 7"/>
          <p:cNvCxnSpPr/>
          <p:nvPr/>
        </p:nvCxnSpPr>
        <p:spPr>
          <a:xfrm flipV="1">
            <a:off x="2756273" y="4274305"/>
            <a:ext cx="2207669" cy="870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16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3" y="535744"/>
            <a:ext cx="3757246" cy="1172308"/>
          </a:xfrm>
        </p:spPr>
        <p:txBody>
          <a:bodyPr/>
          <a:lstStyle/>
          <a:p>
            <a:r>
              <a:rPr lang="en-US" sz="4000" b="1">
                <a:latin typeface="Montserrat" panose="020B0604020202020204"/>
              </a:rPr>
              <a:t>EOF Student Appeal Form </a:t>
            </a:r>
            <a:endParaRPr lang="en-US" sz="4000">
              <a:cs typeface="Calibri Light"/>
            </a:endParaRPr>
          </a:p>
        </p:txBody>
      </p:sp>
      <p:pic>
        <p:nvPicPr>
          <p:cNvPr id="4" name="Content Placeholder 3"/>
          <p:cNvPicPr>
            <a:picLocks noGrp="1" noChangeAspect="1"/>
          </p:cNvPicPr>
          <p:nvPr>
            <p:ph idx="1"/>
          </p:nvPr>
        </p:nvPicPr>
        <p:blipFill rotWithShape="1">
          <a:blip r:embed="rId2"/>
          <a:srcRect l="1648" t="16180" r="1901" b="11461"/>
          <a:stretch/>
        </p:blipFill>
        <p:spPr>
          <a:xfrm>
            <a:off x="4166466" y="1975098"/>
            <a:ext cx="7976544" cy="3372970"/>
          </a:xfrm>
          <a:prstGeom prst="rect">
            <a:avLst/>
          </a:prstGeom>
        </p:spPr>
      </p:pic>
      <p:sp>
        <p:nvSpPr>
          <p:cNvPr id="3" name="TextBox 2"/>
          <p:cNvSpPr txBox="1"/>
          <p:nvPr/>
        </p:nvSpPr>
        <p:spPr>
          <a:xfrm>
            <a:off x="-41040" y="1707662"/>
            <a:ext cx="4038617" cy="5324535"/>
          </a:xfrm>
          <a:prstGeom prst="rect">
            <a:avLst/>
          </a:prstGeom>
          <a:noFill/>
        </p:spPr>
        <p:txBody>
          <a:bodyPr wrap="square" lIns="91440" tIns="45720" rIns="91440" bIns="45720" rtlCol="0" anchor="t">
            <a:spAutoFit/>
          </a:bodyPr>
          <a:lstStyle/>
          <a:p>
            <a:pPr marL="285750" indent="-285750">
              <a:buFontTx/>
              <a:buChar char="-"/>
            </a:pPr>
            <a:r>
              <a:rPr lang="en-US" sz="1700" dirty="0">
                <a:solidFill>
                  <a:schemeClr val="bg1"/>
                </a:solidFill>
                <a:latin typeface="Karla"/>
              </a:rPr>
              <a:t>All appeals must be sent directly to your EOF program liaison once the OSHE/EOF office has re-opened the EOF portal for edit access. </a:t>
            </a:r>
          </a:p>
          <a:p>
            <a:pPr marL="285750" indent="-285750">
              <a:buFontTx/>
              <a:buChar char="-"/>
            </a:pPr>
            <a:endParaRPr lang="en-US" sz="1700" dirty="0">
              <a:solidFill>
                <a:schemeClr val="bg1"/>
              </a:solidFill>
              <a:latin typeface="Karla"/>
            </a:endParaRPr>
          </a:p>
          <a:p>
            <a:pPr marL="285750" indent="-285750">
              <a:buFontTx/>
              <a:buChar char="-"/>
            </a:pPr>
            <a:r>
              <a:rPr lang="en-US" sz="1700" dirty="0">
                <a:solidFill>
                  <a:schemeClr val="bg1"/>
                </a:solidFill>
                <a:latin typeface="Karla"/>
              </a:rPr>
              <a:t>Edit access will be restored once the OSHE/EOF office has completed its reconciliation of all AY UG Rosters and has provided each campus program with their appropriate desk audit (End of July/Early August.)</a:t>
            </a:r>
          </a:p>
          <a:p>
            <a:pPr marL="285750" indent="-285750">
              <a:buFontTx/>
              <a:buChar char="-"/>
            </a:pPr>
            <a:endParaRPr lang="en-US" sz="1700" dirty="0">
              <a:solidFill>
                <a:schemeClr val="bg1"/>
              </a:solidFill>
              <a:latin typeface="Karla"/>
            </a:endParaRPr>
          </a:p>
          <a:p>
            <a:pPr marL="285750" indent="-285750">
              <a:buFontTx/>
              <a:buChar char="-"/>
            </a:pPr>
            <a:r>
              <a:rPr lang="en-US" sz="1700" dirty="0">
                <a:solidFill>
                  <a:schemeClr val="bg1"/>
                </a:solidFill>
                <a:latin typeface="Karla"/>
              </a:rPr>
              <a:t>Only an EOF program liaison or the EOF Executive Director has the authority to approve an appeal</a:t>
            </a:r>
            <a:r>
              <a:rPr lang="en-US" sz="1700" dirty="0" smtClean="0">
                <a:solidFill>
                  <a:schemeClr val="bg1"/>
                </a:solidFill>
                <a:latin typeface="Karla"/>
              </a:rPr>
              <a:t>.</a:t>
            </a:r>
          </a:p>
          <a:p>
            <a:pPr marL="285750" indent="-285750">
              <a:buFontTx/>
              <a:buChar char="-"/>
            </a:pPr>
            <a:endParaRPr lang="en-US" sz="1700" dirty="0">
              <a:solidFill>
                <a:schemeClr val="bg1"/>
              </a:solidFill>
              <a:latin typeface="Karla"/>
            </a:endParaRPr>
          </a:p>
          <a:p>
            <a:pPr marL="285750" indent="-285750">
              <a:buFontTx/>
              <a:buChar char="-"/>
            </a:pPr>
            <a:r>
              <a:rPr lang="en-US" sz="1700" dirty="0" smtClean="0">
                <a:solidFill>
                  <a:schemeClr val="bg1"/>
                </a:solidFill>
                <a:latin typeface="Karla"/>
              </a:rPr>
              <a:t>Due to the number of appeals received, programs are limited to 25 students per appeal/per day.</a:t>
            </a:r>
            <a:endParaRPr lang="en-US" sz="1700" dirty="0">
              <a:solidFill>
                <a:schemeClr val="bg1"/>
              </a:solidFill>
              <a:latin typeface="Karla"/>
            </a:endParaRPr>
          </a:p>
          <a:p>
            <a:pPr marL="285750" indent="-285750">
              <a:buFontTx/>
              <a:buChar char="-"/>
            </a:pPr>
            <a:endParaRPr lang="en-US" sz="1700" dirty="0">
              <a:cs typeface="Calibri"/>
            </a:endParaRPr>
          </a:p>
        </p:txBody>
      </p:sp>
      <p:cxnSp>
        <p:nvCxnSpPr>
          <p:cNvPr id="6" name="Straight Arrow Connector 5">
            <a:extLst>
              <a:ext uri="{FF2B5EF4-FFF2-40B4-BE49-F238E27FC236}">
                <a16:creationId xmlns:a16="http://schemas.microsoft.com/office/drawing/2014/main" id="{8D2665D4-E5BD-F3AF-E98D-FF155E0E69B3}"/>
              </a:ext>
            </a:extLst>
          </p:cNvPr>
          <p:cNvCxnSpPr/>
          <p:nvPr/>
        </p:nvCxnSpPr>
        <p:spPr>
          <a:xfrm flipV="1">
            <a:off x="1096108" y="1707662"/>
            <a:ext cx="1764323" cy="390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5578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Montserrat" panose="020B0604020202020204"/>
              </a:rPr>
              <a:t>EOF Pending Verification Form</a:t>
            </a:r>
          </a:p>
        </p:txBody>
      </p:sp>
      <p:sp>
        <p:nvSpPr>
          <p:cNvPr id="3" name="Content Placeholder 2"/>
          <p:cNvSpPr>
            <a:spLocks noGrp="1"/>
          </p:cNvSpPr>
          <p:nvPr>
            <p:ph idx="1"/>
          </p:nvPr>
        </p:nvSpPr>
        <p:spPr>
          <a:xfrm>
            <a:off x="1140544" y="1865272"/>
            <a:ext cx="10058400" cy="4023360"/>
          </a:xfrm>
        </p:spPr>
        <p:txBody>
          <a:bodyPr vert="horz" lIns="0" tIns="45720" rIns="0" bIns="45720" rtlCol="0" anchor="t">
            <a:normAutofit lnSpcReduction="10000"/>
          </a:bodyPr>
          <a:lstStyle/>
          <a:p>
            <a:pPr>
              <a:buFont typeface="Arial" panose="020B0604020202020204" pitchFamily="34" charset="0"/>
              <a:buChar char="•"/>
            </a:pPr>
            <a:r>
              <a:rPr lang="en-US" dirty="0">
                <a:latin typeface="Karla"/>
              </a:rPr>
              <a:t> </a:t>
            </a:r>
            <a:r>
              <a:rPr lang="en-US" b="1" dirty="0">
                <a:latin typeface="Karla"/>
              </a:rPr>
              <a:t>At the </a:t>
            </a:r>
            <a:r>
              <a:rPr lang="en-US" b="1" u="sng" dirty="0">
                <a:latin typeface="Karla"/>
              </a:rPr>
              <a:t>conclusion</a:t>
            </a:r>
            <a:r>
              <a:rPr lang="en-US" b="1" dirty="0">
                <a:latin typeface="Karla"/>
              </a:rPr>
              <a:t> of each semester</a:t>
            </a:r>
            <a:r>
              <a:rPr lang="en-US" dirty="0">
                <a:latin typeface="Karla"/>
              </a:rPr>
              <a:t>, if there is a student who is pending verification (federal, state, institution) and has not cleared by the final deadline for EOF campus programs to award students on their roster, the EOF campus program must submit the name of the student and the appropriate information to OSHE/EOF on the Pending Verification Form. (Note: Do not send this form at the beginning of the semester)</a:t>
            </a:r>
          </a:p>
          <a:p>
            <a:pPr>
              <a:spcBef>
                <a:spcPts val="0"/>
              </a:spcBef>
              <a:spcAft>
                <a:spcPts val="0"/>
              </a:spcAft>
              <a:buFont typeface="Arial" panose="020B0604020202020204" pitchFamily="34" charset="0"/>
              <a:buChar char="•"/>
            </a:pPr>
            <a:endParaRPr lang="en-US">
              <a:latin typeface="Karla"/>
            </a:endParaRPr>
          </a:p>
          <a:p>
            <a:pPr>
              <a:buFont typeface="Arial" panose="020B0604020202020204" pitchFamily="34" charset="0"/>
              <a:buChar char="•"/>
            </a:pPr>
            <a:r>
              <a:rPr lang="en-US" dirty="0">
                <a:latin typeface="Karla"/>
              </a:rPr>
              <a:t> This is especially important during the Spring term due to the Fund’s lack of carry forward ability and the need to sweep all accounts in March. </a:t>
            </a:r>
          </a:p>
          <a:p>
            <a:pPr>
              <a:spcBef>
                <a:spcPts val="0"/>
              </a:spcBef>
              <a:spcAft>
                <a:spcPts val="0"/>
              </a:spcAft>
              <a:buFont typeface="Arial" panose="020B0604020202020204" pitchFamily="34" charset="0"/>
              <a:buChar char="•"/>
            </a:pPr>
            <a:endParaRPr lang="en-US" b="1" dirty="0">
              <a:latin typeface="Karla"/>
            </a:endParaRPr>
          </a:p>
          <a:p>
            <a:pPr>
              <a:spcBef>
                <a:spcPts val="0"/>
              </a:spcBef>
              <a:spcAft>
                <a:spcPts val="0"/>
              </a:spcAft>
              <a:buFont typeface="Arial" panose="020B0604020202020204" pitchFamily="34" charset="0"/>
              <a:buChar char="•"/>
            </a:pPr>
            <a:r>
              <a:rPr lang="en-US" b="1" dirty="0">
                <a:latin typeface="Karla"/>
              </a:rPr>
              <a:t> </a:t>
            </a:r>
            <a:r>
              <a:rPr lang="en-US" dirty="0">
                <a:latin typeface="Karla"/>
              </a:rPr>
              <a:t>It is the responsibility of the EOF campus program to monitor and notify OSHE/EOF when a student successfully clears verification.</a:t>
            </a:r>
          </a:p>
          <a:p>
            <a:pPr>
              <a:spcBef>
                <a:spcPts val="0"/>
              </a:spcBef>
              <a:spcAft>
                <a:spcPts val="0"/>
              </a:spcAft>
              <a:buFont typeface="Arial" panose="020B0604020202020204" pitchFamily="34" charset="0"/>
              <a:buChar char="•"/>
            </a:pPr>
            <a:endParaRPr lang="en-US" dirty="0">
              <a:latin typeface="Karla"/>
            </a:endParaRPr>
          </a:p>
          <a:p>
            <a:pPr>
              <a:spcBef>
                <a:spcPts val="0"/>
              </a:spcBef>
              <a:spcAft>
                <a:spcPts val="0"/>
              </a:spcAft>
              <a:buFont typeface="Arial" panose="020B0604020202020204" pitchFamily="34" charset="0"/>
              <a:buChar char="•"/>
            </a:pPr>
            <a:r>
              <a:rPr lang="en-US" dirty="0">
                <a:latin typeface="Karla"/>
              </a:rPr>
              <a:t> </a:t>
            </a:r>
            <a:r>
              <a:rPr lang="en-US" sz="2200" b="1" dirty="0">
                <a:ea typeface="+mn-lt"/>
                <a:cs typeface="+mn-lt"/>
              </a:rPr>
              <a:t>Programs that fail to properly submit the appropriate information are subject to covering the grant award for each student not properly accounted for.</a:t>
            </a:r>
            <a:endParaRPr lang="en-US" dirty="0">
              <a:latin typeface="Karla"/>
            </a:endParaRPr>
          </a:p>
          <a:p>
            <a:pPr>
              <a:buFont typeface="Arial" panose="020B0604020202020204" pitchFamily="34" charset="0"/>
              <a:buChar char="•"/>
            </a:pPr>
            <a:endParaRPr lang="en-US" b="1" dirty="0">
              <a:latin typeface="Karla"/>
            </a:endParaRPr>
          </a:p>
        </p:txBody>
      </p:sp>
    </p:spTree>
    <p:extLst>
      <p:ext uri="{BB962C8B-B14F-4D97-AF65-F5344CB8AC3E}">
        <p14:creationId xmlns:p14="http://schemas.microsoft.com/office/powerpoint/2010/main" val="4282878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a:latin typeface="Montserrat" panose="020B0604020202020204"/>
              </a:rPr>
              <a:t>EOF Pending Verification Form</a:t>
            </a:r>
            <a:endParaRPr lang="en-US"/>
          </a:p>
        </p:txBody>
      </p:sp>
      <p:pic>
        <p:nvPicPr>
          <p:cNvPr id="7" name="Picture 6"/>
          <p:cNvPicPr>
            <a:picLocks noChangeAspect="1"/>
          </p:cNvPicPr>
          <p:nvPr/>
        </p:nvPicPr>
        <p:blipFill>
          <a:blip r:embed="rId2"/>
          <a:stretch>
            <a:fillRect/>
          </a:stretch>
        </p:blipFill>
        <p:spPr>
          <a:xfrm>
            <a:off x="1457553" y="2010528"/>
            <a:ext cx="9697830" cy="3909642"/>
          </a:xfrm>
          <a:prstGeom prst="rect">
            <a:avLst/>
          </a:prstGeom>
        </p:spPr>
      </p:pic>
    </p:spTree>
    <p:extLst>
      <p:ext uri="{BB962C8B-B14F-4D97-AF65-F5344CB8AC3E}">
        <p14:creationId xmlns:p14="http://schemas.microsoft.com/office/powerpoint/2010/main" val="169339947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049" y="413602"/>
            <a:ext cx="10058400" cy="1245604"/>
          </a:xfrm>
        </p:spPr>
        <p:txBody>
          <a:bodyPr>
            <a:normAutofit/>
          </a:bodyPr>
          <a:lstStyle/>
          <a:p>
            <a:pPr algn="ctr"/>
            <a:r>
              <a:rPr lang="en-US" sz="4000">
                <a:latin typeface="Montserrat" panose="020B0604020202020204"/>
              </a:rPr>
              <a:t>Max EOF Payment Report – FAO Portal</a:t>
            </a:r>
            <a:endParaRPr lang="en-US"/>
          </a:p>
        </p:txBody>
      </p:sp>
      <p:pic>
        <p:nvPicPr>
          <p:cNvPr id="5" name="Content Placeholder 4"/>
          <p:cNvPicPr>
            <a:picLocks noGrp="1" noChangeAspect="1"/>
          </p:cNvPicPr>
          <p:nvPr>
            <p:ph idx="1"/>
          </p:nvPr>
        </p:nvPicPr>
        <p:blipFill rotWithShape="1">
          <a:blip r:embed="rId2"/>
          <a:srcRect l="10445" t="38828" r="11546" b="29486"/>
          <a:stretch/>
        </p:blipFill>
        <p:spPr>
          <a:xfrm>
            <a:off x="1350194" y="2139996"/>
            <a:ext cx="9812045" cy="3158836"/>
          </a:xfrm>
          <a:prstGeom prst="rect">
            <a:avLst/>
          </a:prstGeom>
        </p:spPr>
      </p:pic>
      <p:sp>
        <p:nvSpPr>
          <p:cNvPr id="4" name="Slide Number Placeholder 3"/>
          <p:cNvSpPr>
            <a:spLocks noGrp="1"/>
          </p:cNvSpPr>
          <p:nvPr>
            <p:ph type="sldNum" sz="quarter" idx="12"/>
          </p:nvPr>
        </p:nvSpPr>
        <p:spPr/>
        <p:txBody>
          <a:bodyPr/>
          <a:lstStyle/>
          <a:p>
            <a:fld id="{82E0CA47-81CF-4842-A6CE-0A6037062406}" type="slidenum">
              <a:rPr lang="en-US" smtClean="0"/>
              <a:pPr/>
              <a:t>47</a:t>
            </a:fld>
            <a:endParaRPr lang="en-US"/>
          </a:p>
        </p:txBody>
      </p:sp>
    </p:spTree>
    <p:extLst>
      <p:ext uri="{BB962C8B-B14F-4D97-AF65-F5344CB8AC3E}">
        <p14:creationId xmlns:p14="http://schemas.microsoft.com/office/powerpoint/2010/main" val="752971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391" y="281465"/>
            <a:ext cx="10156092" cy="1365224"/>
          </a:xfrm>
        </p:spPr>
        <p:txBody>
          <a:bodyPr>
            <a:normAutofit/>
          </a:bodyPr>
          <a:lstStyle/>
          <a:p>
            <a:r>
              <a:rPr lang="en-US" sz="4000">
                <a:latin typeface="Montserrat"/>
              </a:rPr>
              <a:t>Max EOF Payment Report (Full-time) </a:t>
            </a:r>
            <a:br>
              <a:rPr lang="en-US" sz="4000">
                <a:latin typeface="Montserrat"/>
              </a:rPr>
            </a:br>
            <a:r>
              <a:rPr lang="en-US" sz="4000">
                <a:latin typeface="Montserrat"/>
              </a:rPr>
              <a:t>– FAO Portal</a:t>
            </a:r>
          </a:p>
        </p:txBody>
      </p:sp>
      <p:sp>
        <p:nvSpPr>
          <p:cNvPr id="3" name="Slide Number Placeholder 2"/>
          <p:cNvSpPr>
            <a:spLocks noGrp="1"/>
          </p:cNvSpPr>
          <p:nvPr>
            <p:ph type="sldNum" sz="quarter" idx="12"/>
          </p:nvPr>
        </p:nvSpPr>
        <p:spPr/>
        <p:txBody>
          <a:bodyPr/>
          <a:lstStyle/>
          <a:p>
            <a:fld id="{82E0CA47-81CF-4842-A6CE-0A6037062406}" type="slidenum">
              <a:rPr lang="en-US" smtClean="0"/>
              <a:pPr/>
              <a:t>48</a:t>
            </a:fld>
            <a:endParaRPr lang="en-US"/>
          </a:p>
        </p:txBody>
      </p:sp>
      <p:pic>
        <p:nvPicPr>
          <p:cNvPr id="4" name="Picture 3"/>
          <p:cNvPicPr>
            <a:picLocks noChangeAspect="1"/>
          </p:cNvPicPr>
          <p:nvPr/>
        </p:nvPicPr>
        <p:blipFill rotWithShape="1">
          <a:blip r:embed="rId2"/>
          <a:srcRect l="2254" t="28752" r="3604" b="51049"/>
          <a:stretch/>
        </p:blipFill>
        <p:spPr>
          <a:xfrm>
            <a:off x="721939" y="2523440"/>
            <a:ext cx="11201895" cy="1815302"/>
          </a:xfrm>
          <a:prstGeom prst="rect">
            <a:avLst/>
          </a:prstGeom>
        </p:spPr>
      </p:pic>
    </p:spTree>
    <p:extLst>
      <p:ext uri="{BB962C8B-B14F-4D97-AF65-F5344CB8AC3E}">
        <p14:creationId xmlns:p14="http://schemas.microsoft.com/office/powerpoint/2010/main" val="935547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66" y="339013"/>
            <a:ext cx="11534980" cy="1326148"/>
          </a:xfrm>
        </p:spPr>
        <p:txBody>
          <a:bodyPr>
            <a:noAutofit/>
          </a:bodyPr>
          <a:lstStyle/>
          <a:p>
            <a:r>
              <a:rPr lang="en-US" sz="4000">
                <a:latin typeface="Montserrat" panose="020B0604020202020204"/>
              </a:rPr>
              <a:t>Max EOF Payment Report (Part-time) </a:t>
            </a:r>
            <a:br>
              <a:rPr lang="en-US" sz="4000">
                <a:latin typeface="Montserrat" panose="020B0604020202020204"/>
              </a:rPr>
            </a:br>
            <a:r>
              <a:rPr lang="en-US" sz="4000">
                <a:latin typeface="Montserrat" panose="020B0604020202020204"/>
              </a:rPr>
              <a:t>– FAO Portal</a:t>
            </a:r>
          </a:p>
        </p:txBody>
      </p:sp>
      <p:sp>
        <p:nvSpPr>
          <p:cNvPr id="3" name="Slide Number Placeholder 2"/>
          <p:cNvSpPr>
            <a:spLocks noGrp="1"/>
          </p:cNvSpPr>
          <p:nvPr>
            <p:ph type="sldNum" sz="quarter" idx="12"/>
          </p:nvPr>
        </p:nvSpPr>
        <p:spPr/>
        <p:txBody>
          <a:bodyPr/>
          <a:lstStyle/>
          <a:p>
            <a:fld id="{82E0CA47-81CF-4842-A6CE-0A6037062406}" type="slidenum">
              <a:rPr lang="en-US" smtClean="0"/>
              <a:pPr/>
              <a:t>49</a:t>
            </a:fld>
            <a:endParaRPr lang="en-US"/>
          </a:p>
        </p:txBody>
      </p:sp>
      <p:pic>
        <p:nvPicPr>
          <p:cNvPr id="4" name="Picture 3"/>
          <p:cNvPicPr>
            <a:picLocks noChangeAspect="1"/>
          </p:cNvPicPr>
          <p:nvPr/>
        </p:nvPicPr>
        <p:blipFill rotWithShape="1">
          <a:blip r:embed="rId2"/>
          <a:srcRect l="1845" t="31804" r="4382" b="26379"/>
          <a:stretch/>
        </p:blipFill>
        <p:spPr>
          <a:xfrm>
            <a:off x="389165" y="2207491"/>
            <a:ext cx="11341016" cy="2844800"/>
          </a:xfrm>
          <a:prstGeom prst="rect">
            <a:avLst/>
          </a:prstGeom>
        </p:spPr>
      </p:pic>
    </p:spTree>
    <p:extLst>
      <p:ext uri="{BB962C8B-B14F-4D97-AF65-F5344CB8AC3E}">
        <p14:creationId xmlns:p14="http://schemas.microsoft.com/office/powerpoint/2010/main" val="1000318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a:latin typeface="Montserrat" panose="020B0604020202020204" charset="0"/>
                <a:cs typeface="Montserrat" panose="020B0604020202020204" charset="0"/>
              </a:rPr>
              <a:t>EOF Campus Program Resources Webpage</a:t>
            </a:r>
          </a:p>
        </p:txBody>
      </p:sp>
      <p:sp>
        <p:nvSpPr>
          <p:cNvPr id="5" name="TextBox 4"/>
          <p:cNvSpPr txBox="1"/>
          <p:nvPr/>
        </p:nvSpPr>
        <p:spPr>
          <a:xfrm>
            <a:off x="2802960" y="1798768"/>
            <a:ext cx="7113443" cy="369332"/>
          </a:xfrm>
          <a:prstGeom prst="rect">
            <a:avLst/>
          </a:prstGeom>
          <a:noFill/>
        </p:spPr>
        <p:txBody>
          <a:bodyPr wrap="square" lIns="91440" tIns="45720" rIns="91440" bIns="45720" rtlCol="0" anchor="t">
            <a:spAutoFit/>
          </a:bodyPr>
          <a:lstStyle/>
          <a:p>
            <a:r>
              <a:rPr lang="en-US"/>
              <a:t>https://www.nj.gov/highereducation/EOF/EOF_Program_Resources.shtml</a:t>
            </a:r>
            <a:endParaRPr lang="en-US">
              <a:cs typeface="Calibri"/>
            </a:endParaRPr>
          </a:p>
        </p:txBody>
      </p:sp>
      <p:pic>
        <p:nvPicPr>
          <p:cNvPr id="6" name="Content Placeholder 5"/>
          <p:cNvPicPr>
            <a:picLocks noGrp="1" noChangeAspect="1"/>
          </p:cNvPicPr>
          <p:nvPr>
            <p:ph idx="1"/>
          </p:nvPr>
        </p:nvPicPr>
        <p:blipFill rotWithShape="1">
          <a:blip r:embed="rId2"/>
          <a:srcRect l="9412" t="11735" r="12063" b="14561"/>
          <a:stretch/>
        </p:blipFill>
        <p:spPr>
          <a:xfrm>
            <a:off x="2163446" y="2173161"/>
            <a:ext cx="7860820" cy="4153490"/>
          </a:xfrm>
          <a:prstGeom prst="rect">
            <a:avLst/>
          </a:prstGeom>
        </p:spPr>
      </p:pic>
      <p:sp>
        <p:nvSpPr>
          <p:cNvPr id="4" name="Arrow: Right 3">
            <a:extLst>
              <a:ext uri="{FF2B5EF4-FFF2-40B4-BE49-F238E27FC236}">
                <a16:creationId xmlns:a16="http://schemas.microsoft.com/office/drawing/2014/main" id="{3DABEC48-0B35-E7C4-DD13-1CA1432F60F6}"/>
              </a:ext>
            </a:extLst>
          </p:cNvPr>
          <p:cNvSpPr/>
          <p:nvPr/>
        </p:nvSpPr>
        <p:spPr>
          <a:xfrm rot="8580000">
            <a:off x="5766620" y="5359082"/>
            <a:ext cx="1182077" cy="17584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56651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0902" y="2391684"/>
            <a:ext cx="10091651" cy="1725247"/>
          </a:xfrm>
        </p:spPr>
        <p:txBody>
          <a:bodyPr>
            <a:normAutofit/>
          </a:bodyPr>
          <a:lstStyle/>
          <a:p>
            <a:pPr algn="ctr"/>
            <a:r>
              <a:rPr lang="en-US" sz="6000" b="1">
                <a:latin typeface="Montserrat"/>
              </a:rPr>
              <a:t>Disbursement of Academic Year Funds</a:t>
            </a:r>
          </a:p>
        </p:txBody>
      </p:sp>
    </p:spTree>
    <p:extLst>
      <p:ext uri="{BB962C8B-B14F-4D97-AF65-F5344CB8AC3E}">
        <p14:creationId xmlns:p14="http://schemas.microsoft.com/office/powerpoint/2010/main" val="27851070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84908" y="605896"/>
            <a:ext cx="3426767" cy="5646208"/>
          </a:xfrm>
        </p:spPr>
        <p:txBody>
          <a:bodyPr anchor="ctr">
            <a:normAutofit/>
          </a:bodyPr>
          <a:lstStyle/>
          <a:p>
            <a:r>
              <a:rPr lang="en-US" sz="3200" b="1">
                <a:solidFill>
                  <a:srgbClr val="FFFFFF"/>
                </a:solidFill>
                <a:latin typeface="Montserrat" panose="020B0604020202020204"/>
              </a:rPr>
              <a:t>Disbursement of AY Art. III </a:t>
            </a:r>
            <a:r>
              <a:rPr lang="en-US" sz="3200" b="1">
                <a:latin typeface="Montserrat" panose="020B0604020202020204"/>
              </a:rPr>
              <a:t/>
            </a:r>
            <a:br>
              <a:rPr lang="en-US" sz="3200" b="1">
                <a:latin typeface="Montserrat" panose="020B0604020202020204"/>
              </a:rPr>
            </a:br>
            <a:r>
              <a:rPr lang="en-US" sz="3200" b="1">
                <a:solidFill>
                  <a:srgbClr val="FFFFFF"/>
                </a:solidFill>
                <a:latin typeface="Montserrat" panose="020B0604020202020204"/>
              </a:rPr>
              <a:t>Undergraduate Student Grant Funds</a:t>
            </a:r>
          </a:p>
        </p:txBody>
      </p:sp>
      <p:sp>
        <p:nvSpPr>
          <p:cNvPr id="12" name="Rectangle 11">
            <a:extLst>
              <a:ext uri="{FF2B5EF4-FFF2-40B4-BE49-F238E27FC236}">
                <a16:creationId xmlns:a16="http://schemas.microsoft.com/office/drawing/2014/main" id="{054B3F04-9EAC-45C0-B3CE-0387EEA10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742016" y="674281"/>
            <a:ext cx="6804432" cy="5646208"/>
          </a:xfrm>
        </p:spPr>
        <p:txBody>
          <a:bodyPr vert="horz" lIns="0" tIns="45720" rIns="0" bIns="45720" rtlCol="0" anchor="ctr">
            <a:normAutofit/>
          </a:bodyPr>
          <a:lstStyle/>
          <a:p>
            <a:pPr>
              <a:buFont typeface="Arial" panose="05000000000000000000" pitchFamily="2" charset="2"/>
              <a:buChar char="•"/>
            </a:pPr>
            <a:r>
              <a:rPr lang="en-US" dirty="0">
                <a:latin typeface="Karla"/>
              </a:rPr>
              <a:t> Institutions should divide their academic year Article III allocation in half (think Fall and Spring semester)</a:t>
            </a:r>
            <a:endParaRPr lang="en-US"/>
          </a:p>
          <a:p>
            <a:pPr>
              <a:spcBef>
                <a:spcPts val="0"/>
              </a:spcBef>
              <a:spcAft>
                <a:spcPts val="0"/>
              </a:spcAft>
              <a:buFont typeface="Arial" panose="05000000000000000000" pitchFamily="2" charset="2"/>
              <a:buChar char="•"/>
            </a:pPr>
            <a:endParaRPr lang="en-US">
              <a:latin typeface="Karla"/>
            </a:endParaRPr>
          </a:p>
          <a:p>
            <a:pPr>
              <a:buFont typeface="Arial" panose="05000000000000000000" pitchFamily="2" charset="2"/>
              <a:buChar char="•"/>
            </a:pPr>
            <a:r>
              <a:rPr lang="en-US" dirty="0">
                <a:latin typeface="Karla"/>
              </a:rPr>
              <a:t> For the fall term, institutions will receive an advance payment = 75% of the first half of their allocation in the early portion of the Fall term. (Typically in September)</a:t>
            </a:r>
          </a:p>
          <a:p>
            <a:pPr>
              <a:spcBef>
                <a:spcPts val="0"/>
              </a:spcBef>
              <a:spcAft>
                <a:spcPts val="0"/>
              </a:spcAft>
              <a:buFont typeface="Arial" panose="05000000000000000000" pitchFamily="2" charset="2"/>
              <a:buChar char="•"/>
            </a:pPr>
            <a:endParaRPr lang="en-US">
              <a:cs typeface="Calibri"/>
            </a:endParaRPr>
          </a:p>
          <a:p>
            <a:pPr>
              <a:buFont typeface="Arial" panose="05000000000000000000" pitchFamily="2" charset="2"/>
              <a:buChar char="•"/>
            </a:pPr>
            <a:r>
              <a:rPr lang="en-US" dirty="0">
                <a:latin typeface="Karla"/>
              </a:rPr>
              <a:t> The Final Fall disbursement will be based on the campus program’s “Paid” roster after the Final Roster Certification period.  (Typically in January)</a:t>
            </a:r>
          </a:p>
          <a:p>
            <a:pPr>
              <a:spcBef>
                <a:spcPts val="0"/>
              </a:spcBef>
              <a:spcAft>
                <a:spcPts val="0"/>
              </a:spcAft>
              <a:buFont typeface="Arial" panose="05000000000000000000" pitchFamily="2" charset="2"/>
              <a:buChar char="•"/>
            </a:pPr>
            <a:endParaRPr lang="en-US">
              <a:latin typeface="Karla"/>
            </a:endParaRPr>
          </a:p>
          <a:p>
            <a:pPr>
              <a:buFont typeface="Arial" panose="05000000000000000000" pitchFamily="2" charset="2"/>
              <a:buChar char="•"/>
            </a:pPr>
            <a:r>
              <a:rPr lang="en-US" dirty="0">
                <a:latin typeface="Karla"/>
              </a:rPr>
              <a:t> Spring semester advance payment will = 75% of the total Article III funds paid to the institution for the fall semester. (Typically in January)</a:t>
            </a:r>
          </a:p>
        </p:txBody>
      </p:sp>
    </p:spTree>
    <p:extLst>
      <p:ext uri="{BB962C8B-B14F-4D97-AF65-F5344CB8AC3E}">
        <p14:creationId xmlns:p14="http://schemas.microsoft.com/office/powerpoint/2010/main" val="51430944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a:latin typeface="Montserrat" panose="020B0604020202020204"/>
              </a:rPr>
              <a:t>Roster Processing </a:t>
            </a:r>
            <a:r>
              <a:rPr lang="en-US">
                <a:latin typeface="Montserrat" panose="020B0604020202020204"/>
              </a:rPr>
              <a:t>Reminders</a:t>
            </a:r>
            <a:endParaRPr lang="en-US" b="1">
              <a:latin typeface="Montserrat" panose="020B0604020202020204"/>
            </a:endParaRPr>
          </a:p>
        </p:txBody>
      </p:sp>
      <p:sp>
        <p:nvSpPr>
          <p:cNvPr id="3" name="Content Placeholder 2"/>
          <p:cNvSpPr>
            <a:spLocks noGrp="1"/>
          </p:cNvSpPr>
          <p:nvPr>
            <p:ph idx="1"/>
          </p:nvPr>
        </p:nvSpPr>
        <p:spPr>
          <a:xfrm>
            <a:off x="526473" y="1939636"/>
            <a:ext cx="10827327" cy="4590473"/>
          </a:xfrm>
        </p:spPr>
        <p:txBody>
          <a:bodyPr vert="horz" lIns="0" tIns="45720" rIns="0" bIns="45720" rtlCol="0" anchor="t">
            <a:normAutofit/>
          </a:bodyPr>
          <a:lstStyle/>
          <a:p>
            <a:pPr>
              <a:buFont typeface="Arial" panose="020F0502020204030204" pitchFamily="34" charset="0"/>
              <a:buChar char="•"/>
            </a:pPr>
            <a:r>
              <a:rPr lang="en-US" sz="1800">
                <a:latin typeface="Karla"/>
              </a:rPr>
              <a:t> Unlike HESAA, </a:t>
            </a:r>
            <a:r>
              <a:rPr lang="en-US" sz="1800" b="1">
                <a:latin typeface="Karla"/>
              </a:rPr>
              <a:t>EOF does not have carry forward language</a:t>
            </a:r>
            <a:r>
              <a:rPr lang="en-US" sz="1800">
                <a:latin typeface="Karla"/>
              </a:rPr>
              <a:t>. This is why there are differences in our roster processing deadlines.</a:t>
            </a:r>
            <a:endParaRPr lang="en-US" sz="1800">
              <a:cs typeface="Calibri"/>
            </a:endParaRPr>
          </a:p>
          <a:p>
            <a:pPr>
              <a:spcBef>
                <a:spcPts val="0"/>
              </a:spcBef>
              <a:spcAft>
                <a:spcPts val="0"/>
              </a:spcAft>
              <a:buFont typeface="Arial" panose="020F0502020204030204" pitchFamily="34" charset="0"/>
              <a:buChar char="•"/>
            </a:pPr>
            <a:endParaRPr lang="en-US" sz="1800">
              <a:latin typeface="Karla"/>
            </a:endParaRPr>
          </a:p>
          <a:p>
            <a:pPr>
              <a:buFont typeface="Arial" panose="020F0502020204030204" pitchFamily="34" charset="0"/>
              <a:buChar char="•"/>
            </a:pPr>
            <a:r>
              <a:rPr lang="en-US" sz="1800">
                <a:latin typeface="Karla"/>
              </a:rPr>
              <a:t> The </a:t>
            </a:r>
            <a:r>
              <a:rPr lang="en-US" sz="1800" b="1">
                <a:latin typeface="Karla"/>
              </a:rPr>
              <a:t>OSHE/EOF office must sweep all accounts during the Spring term</a:t>
            </a:r>
            <a:r>
              <a:rPr lang="en-US" sz="1800">
                <a:latin typeface="Karla"/>
              </a:rPr>
              <a:t> (End of March/Early April) and use the remaining balance of EOF Art. III and IV funds to help front fund the EOF Summer Program.</a:t>
            </a:r>
          </a:p>
          <a:p>
            <a:pPr marL="0" indent="0">
              <a:spcBef>
                <a:spcPts val="0"/>
              </a:spcBef>
              <a:spcAft>
                <a:spcPts val="0"/>
              </a:spcAft>
              <a:buNone/>
            </a:pPr>
            <a:endParaRPr lang="en-US">
              <a:cs typeface="Calibri"/>
            </a:endParaRPr>
          </a:p>
          <a:p>
            <a:pPr>
              <a:buFont typeface="Arial" panose="020F0502020204030204" pitchFamily="34" charset="0"/>
              <a:buChar char="•"/>
            </a:pPr>
            <a:r>
              <a:rPr lang="en-US" sz="1800">
                <a:latin typeface="Karla"/>
              </a:rPr>
              <a:t> If an institution submits a payment request after the EOF payment request deadline for students who do not appear on the pending verification form this payment may not be honored. </a:t>
            </a:r>
            <a:r>
              <a:rPr lang="en-US" sz="1800" b="1" i="1">
                <a:solidFill>
                  <a:srgbClr val="FF0000"/>
                </a:solidFill>
                <a:latin typeface="Karla"/>
              </a:rPr>
              <a:t>The institution must provide in writing the justification for this late request. </a:t>
            </a:r>
            <a:r>
              <a:rPr lang="en-US" sz="1800">
                <a:latin typeface="Karla"/>
              </a:rPr>
              <a:t>If funds are available, the OSHE/EOF office will consider this request. However, this is not guaranteed. An institution may be held accountable for covering this payment due to failure to properly account for your students and adhere to the EOF payment processing procedures. </a:t>
            </a:r>
          </a:p>
          <a:p>
            <a:pPr marL="0" indent="0">
              <a:spcBef>
                <a:spcPts val="0"/>
              </a:spcBef>
              <a:spcAft>
                <a:spcPts val="0"/>
              </a:spcAft>
              <a:buNone/>
            </a:pPr>
            <a:endParaRPr lang="en-US" sz="1800">
              <a:latin typeface="Karla"/>
            </a:endParaRPr>
          </a:p>
          <a:p>
            <a:pPr>
              <a:buFont typeface="Arial" panose="020F0502020204030204" pitchFamily="34" charset="0"/>
              <a:buChar char="•"/>
            </a:pPr>
            <a:r>
              <a:rPr lang="en-US" sz="1800">
                <a:latin typeface="Karla"/>
              </a:rPr>
              <a:t> It is very important for </a:t>
            </a:r>
            <a:r>
              <a:rPr lang="en-US" sz="1800" b="1">
                <a:latin typeface="Karla"/>
              </a:rPr>
              <a:t>an institution to develop the appropriate internal process and procedures</a:t>
            </a:r>
            <a:r>
              <a:rPr lang="en-US" sz="1800">
                <a:latin typeface="Karla"/>
              </a:rPr>
              <a:t> to help prevent any roster processing errors. </a:t>
            </a:r>
          </a:p>
          <a:p>
            <a:endParaRPr lang="en-US"/>
          </a:p>
        </p:txBody>
      </p:sp>
    </p:spTree>
    <p:extLst>
      <p:ext uri="{BB962C8B-B14F-4D97-AF65-F5344CB8AC3E}">
        <p14:creationId xmlns:p14="http://schemas.microsoft.com/office/powerpoint/2010/main" val="13356229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3411" y="507999"/>
            <a:ext cx="9651076" cy="1146233"/>
          </a:xfrm>
        </p:spPr>
        <p:txBody>
          <a:bodyPr>
            <a:normAutofit/>
          </a:bodyPr>
          <a:lstStyle/>
          <a:p>
            <a:pPr algn="ctr"/>
            <a:r>
              <a:rPr lang="en-US" b="1">
                <a:latin typeface="Montserrat" panose="020B0604020202020204"/>
              </a:rPr>
              <a:t>Other Notables and Reminders:</a:t>
            </a:r>
            <a:endParaRPr lang="en-US">
              <a:latin typeface="Montserrat" panose="020B0604020202020204"/>
            </a:endParaRPr>
          </a:p>
        </p:txBody>
      </p:sp>
      <p:sp>
        <p:nvSpPr>
          <p:cNvPr id="3" name="Content Placeholder 2"/>
          <p:cNvSpPr>
            <a:spLocks noGrp="1"/>
          </p:cNvSpPr>
          <p:nvPr>
            <p:ph idx="1"/>
          </p:nvPr>
        </p:nvSpPr>
        <p:spPr>
          <a:xfrm>
            <a:off x="589583" y="1860520"/>
            <a:ext cx="11277601" cy="5537199"/>
          </a:xfrm>
        </p:spPr>
        <p:txBody>
          <a:bodyPr vert="horz" lIns="0" tIns="45720" rIns="0" bIns="45720" rtlCol="0" anchor="t">
            <a:normAutofit fontScale="32500" lnSpcReduction="20000"/>
          </a:bodyPr>
          <a:lstStyle/>
          <a:p>
            <a:pPr>
              <a:buFont typeface="Arial" panose="020F0502020204030204" pitchFamily="34" charset="0"/>
              <a:buChar char="•"/>
            </a:pPr>
            <a:r>
              <a:rPr lang="en-US" sz="5500" dirty="0">
                <a:latin typeface="Karla"/>
              </a:rPr>
              <a:t> When contacting OSHE/EOF for assistance with a student, </a:t>
            </a:r>
            <a:r>
              <a:rPr lang="en-US" sz="5500" b="1" dirty="0">
                <a:solidFill>
                  <a:schemeClr val="tx1"/>
                </a:solidFill>
                <a:latin typeface="Karla"/>
              </a:rPr>
              <a:t>you </a:t>
            </a:r>
            <a:r>
              <a:rPr lang="en-US" sz="5500" b="1" u="sng" dirty="0">
                <a:solidFill>
                  <a:schemeClr val="tx1"/>
                </a:solidFill>
                <a:latin typeface="Karla"/>
              </a:rPr>
              <a:t>must</a:t>
            </a:r>
            <a:r>
              <a:rPr lang="en-US" sz="5500" b="1" dirty="0">
                <a:solidFill>
                  <a:schemeClr val="tx1"/>
                </a:solidFill>
                <a:latin typeface="Karla"/>
              </a:rPr>
              <a:t> include</a:t>
            </a:r>
            <a:r>
              <a:rPr lang="en-US" sz="5500" dirty="0">
                <a:solidFill>
                  <a:schemeClr val="tx1"/>
                </a:solidFill>
                <a:latin typeface="Karla"/>
              </a:rPr>
              <a:t>:</a:t>
            </a:r>
          </a:p>
          <a:p>
            <a:pPr marL="383540" lvl="1">
              <a:buFont typeface="Arial" panose="020F0502020204030204" pitchFamily="34" charset="0"/>
              <a:buChar char="•"/>
            </a:pPr>
            <a:r>
              <a:rPr lang="en-US" sz="5300" dirty="0">
                <a:solidFill>
                  <a:schemeClr val="tx1"/>
                </a:solidFill>
                <a:latin typeface="Karla"/>
              </a:rPr>
              <a:t>Student’s HESAA ID#</a:t>
            </a:r>
          </a:p>
          <a:p>
            <a:pPr marL="383540" lvl="1">
              <a:buFont typeface="Arial" panose="020F0502020204030204" pitchFamily="34" charset="0"/>
              <a:buChar char="•"/>
            </a:pPr>
            <a:r>
              <a:rPr lang="en-US" sz="5500" dirty="0">
                <a:solidFill>
                  <a:schemeClr val="tx1"/>
                </a:solidFill>
                <a:latin typeface="Karla"/>
              </a:rPr>
              <a:t>Description of the issue</a:t>
            </a:r>
            <a:endParaRPr lang="en-US" dirty="0">
              <a:solidFill>
                <a:schemeClr val="tx1"/>
              </a:solidFill>
            </a:endParaRPr>
          </a:p>
          <a:p>
            <a:pPr marL="383540" lvl="1">
              <a:buFont typeface="Arial" panose="020F0502020204030204" pitchFamily="34" charset="0"/>
              <a:buChar char="•"/>
            </a:pPr>
            <a:r>
              <a:rPr lang="en-US" sz="5500" dirty="0">
                <a:solidFill>
                  <a:schemeClr val="tx1"/>
                </a:solidFill>
                <a:latin typeface="Karla"/>
              </a:rPr>
              <a:t>Any appropriate demographic &amp; enrollment information</a:t>
            </a:r>
            <a:endParaRPr lang="en-US" sz="5500" dirty="0">
              <a:solidFill>
                <a:schemeClr val="tx1"/>
              </a:solidFill>
              <a:latin typeface="Karla"/>
              <a:cs typeface="Calibri"/>
            </a:endParaRPr>
          </a:p>
          <a:p>
            <a:pPr marL="383540" lvl="1">
              <a:buFont typeface="Arial" panose="020F0502020204030204" pitchFamily="34" charset="0"/>
              <a:buChar char="•"/>
            </a:pPr>
            <a:r>
              <a:rPr lang="en-US" sz="5500" dirty="0">
                <a:solidFill>
                  <a:schemeClr val="tx1"/>
                </a:solidFill>
                <a:latin typeface="Karla"/>
              </a:rPr>
              <a:t>Amount ($) to be awarded (if no amount is given, OSHE/EOF will only award $100)</a:t>
            </a:r>
          </a:p>
          <a:p>
            <a:pPr>
              <a:buFont typeface="Arial" panose="020F0502020204030204" pitchFamily="34" charset="0"/>
              <a:buChar char="•"/>
            </a:pPr>
            <a:r>
              <a:rPr lang="en-US" sz="5500" dirty="0">
                <a:latin typeface="Karla"/>
              </a:rPr>
              <a:t> EOF vs. HESAA related issues that can be resolved by OSHE/EOF.</a:t>
            </a:r>
          </a:p>
          <a:p>
            <a:pPr>
              <a:buFont typeface="Arial" panose="020F0502020204030204" pitchFamily="34" charset="0"/>
              <a:buChar char="•"/>
            </a:pPr>
            <a:r>
              <a:rPr lang="en-US" sz="5500" dirty="0">
                <a:latin typeface="Karla"/>
              </a:rPr>
              <a:t> Financial Aid should not use the EOF refund roster to accurately know the total amount owed to OSHE/EOF. This is due to how we remit payment using the “Paid” roster. Do not send any refunds for a particular academic year until after you have received your Academic Year Desk Audit.</a:t>
            </a:r>
          </a:p>
          <a:p>
            <a:pPr>
              <a:buFont typeface="Arial" panose="020F0502020204030204" pitchFamily="34" charset="0"/>
              <a:buChar char="•"/>
            </a:pPr>
            <a:r>
              <a:rPr lang="en-US" sz="5500" dirty="0">
                <a:latin typeface="Karla"/>
              </a:rPr>
              <a:t> NJFAMS is a useful tool for recruitment purposes. It should not be used as the primary source for recruitment. </a:t>
            </a:r>
          </a:p>
          <a:p>
            <a:pPr>
              <a:buFont typeface="Arial" panose="020F0502020204030204" pitchFamily="34" charset="0"/>
              <a:buChar char="•"/>
            </a:pPr>
            <a:r>
              <a:rPr lang="en-US" sz="5500" dirty="0">
                <a:latin typeface="Karla"/>
              </a:rPr>
              <a:t> Participating institutions/EOF campus programs are responsible for accurate management of your program roster. This includes the accuracy of the roster and the personnel who should have access.</a:t>
            </a:r>
          </a:p>
          <a:p>
            <a:pPr>
              <a:buFont typeface="Arial" panose="020F0502020204030204" pitchFamily="34" charset="0"/>
              <a:buChar char="•"/>
            </a:pPr>
            <a:r>
              <a:rPr lang="en-US" sz="5500" dirty="0">
                <a:latin typeface="Karla"/>
              </a:rPr>
              <a:t> Submission of Pending Verification form is the responsibility of the EOF campus program Director. </a:t>
            </a:r>
          </a:p>
          <a:p>
            <a:pPr>
              <a:buFont typeface="Arial" panose="020F0502020204030204" pitchFamily="34" charset="0"/>
              <a:buChar char="•"/>
            </a:pPr>
            <a:r>
              <a:rPr lang="en-US" sz="5500" dirty="0">
                <a:latin typeface="Karla"/>
              </a:rPr>
              <a:t> Final Enrollment Reports are used for the completion of the EOF Annual Report</a:t>
            </a:r>
          </a:p>
          <a:p>
            <a:pPr marL="0" indent="0">
              <a:buNone/>
            </a:pPr>
            <a:endParaRPr lang="en-US"/>
          </a:p>
        </p:txBody>
      </p:sp>
    </p:spTree>
    <p:extLst>
      <p:ext uri="{BB962C8B-B14F-4D97-AF65-F5344CB8AC3E}">
        <p14:creationId xmlns:p14="http://schemas.microsoft.com/office/powerpoint/2010/main" val="294040444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0463" y="701864"/>
            <a:ext cx="9032249" cy="5367526"/>
          </a:xfrm>
          <a:prstGeom prst="rect">
            <a:avLst/>
          </a:prstGeom>
        </p:spPr>
      </p:pic>
    </p:spTree>
    <p:extLst>
      <p:ext uri="{BB962C8B-B14F-4D97-AF65-F5344CB8AC3E}">
        <p14:creationId xmlns:p14="http://schemas.microsoft.com/office/powerpoint/2010/main" val="32265811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J State Educational Plan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042" y="554079"/>
            <a:ext cx="10581873" cy="20317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11357" y="2950772"/>
            <a:ext cx="9660834" cy="1631216"/>
          </a:xfrm>
          <a:prstGeom prst="rect">
            <a:avLst/>
          </a:prstGeom>
        </p:spPr>
        <p:txBody>
          <a:bodyPr wrap="square">
            <a:spAutoFit/>
          </a:bodyPr>
          <a:lstStyle/>
          <a:p>
            <a:pPr algn="ctr"/>
            <a:r>
              <a:rPr lang="en-US" sz="7200" b="1">
                <a:latin typeface="Montserrat" panose="020B0604020202020204" charset="0"/>
                <a:ea typeface="Microsoft JhengHei" panose="020B0604030504040204" pitchFamily="34" charset="-120"/>
              </a:rPr>
              <a:t>Thank You!</a:t>
            </a:r>
            <a:r>
              <a:rPr lang="en-US" sz="2800">
                <a:latin typeface="Montserrat" panose="020B0604020202020204" charset="0"/>
              </a:rPr>
              <a:t/>
            </a:r>
            <a:br>
              <a:rPr lang="en-US" sz="2800">
                <a:latin typeface="Montserrat" panose="020B0604020202020204" charset="0"/>
              </a:rPr>
            </a:br>
            <a:r>
              <a:rPr lang="en-US" sz="2800">
                <a:latin typeface="Montserrat" panose="020B0604020202020204" charset="0"/>
              </a:rPr>
              <a:t>We look forward to working with you</a:t>
            </a:r>
            <a:endParaRPr lang="en-US" sz="2800" b="1">
              <a:latin typeface="Montserrat" panose="020B0604020202020204" charset="0"/>
              <a:ea typeface="Microsoft JhengHei" panose="020B0604030504040204" pitchFamily="34" charset="-12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60635" t="91167" r="7620" b="635"/>
          <a:stretch/>
        </p:blipFill>
        <p:spPr>
          <a:xfrm>
            <a:off x="4770603" y="5531780"/>
            <a:ext cx="2514600" cy="649391"/>
          </a:xfrm>
          <a:prstGeom prst="rect">
            <a:avLst/>
          </a:prstGeom>
        </p:spPr>
      </p:pic>
      <p:sp>
        <p:nvSpPr>
          <p:cNvPr id="3" name="Slide Number Placeholder 2"/>
          <p:cNvSpPr>
            <a:spLocks noGrp="1"/>
          </p:cNvSpPr>
          <p:nvPr>
            <p:ph type="sldNum" sz="quarter" idx="12"/>
          </p:nvPr>
        </p:nvSpPr>
        <p:spPr/>
        <p:txBody>
          <a:bodyPr/>
          <a:lstStyle/>
          <a:p>
            <a:fld id="{82E0CA47-81CF-4842-A6CE-0A6037062406}" type="slidenum">
              <a:rPr lang="en-US" dirty="0" smtClean="0"/>
              <a:pPr/>
              <a:t>55</a:t>
            </a:fld>
            <a:endParaRPr lang="en-US"/>
          </a:p>
        </p:txBody>
      </p:sp>
    </p:spTree>
    <p:extLst>
      <p:ext uri="{BB962C8B-B14F-4D97-AF65-F5344CB8AC3E}">
        <p14:creationId xmlns:p14="http://schemas.microsoft.com/office/powerpoint/2010/main" val="2015924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951" y="497734"/>
            <a:ext cx="10825691" cy="1123239"/>
          </a:xfrm>
        </p:spPr>
        <p:txBody>
          <a:bodyPr>
            <a:noAutofit/>
          </a:bodyPr>
          <a:lstStyle/>
          <a:p>
            <a:pPr algn="ctr"/>
            <a:r>
              <a:rPr lang="en-US" sz="3600">
                <a:latin typeface="Montserrat" panose="020B0604020202020204"/>
              </a:rPr>
              <a:t>EOF Roster Selection, Awarding, Certification and Payment Request Instructions</a:t>
            </a:r>
          </a:p>
        </p:txBody>
      </p:sp>
      <p:pic>
        <p:nvPicPr>
          <p:cNvPr id="4" name="Content Placeholder 3"/>
          <p:cNvPicPr>
            <a:picLocks noGrp="1" noChangeAspect="1"/>
          </p:cNvPicPr>
          <p:nvPr>
            <p:ph idx="1"/>
          </p:nvPr>
        </p:nvPicPr>
        <p:blipFill rotWithShape="1">
          <a:blip r:embed="rId2"/>
          <a:srcRect l="9921" t="11875" r="14311" b="16406"/>
          <a:stretch/>
        </p:blipFill>
        <p:spPr>
          <a:xfrm>
            <a:off x="1885376" y="1765437"/>
            <a:ext cx="8429654" cy="4488327"/>
          </a:xfrm>
          <a:prstGeom prst="rect">
            <a:avLst/>
          </a:prstGeom>
        </p:spPr>
      </p:pic>
      <p:sp>
        <p:nvSpPr>
          <p:cNvPr id="7" name="Arrow: Right 6">
            <a:extLst>
              <a:ext uri="{FF2B5EF4-FFF2-40B4-BE49-F238E27FC236}">
                <a16:creationId xmlns:a16="http://schemas.microsoft.com/office/drawing/2014/main" id="{FBB1C792-83B8-F37E-C577-19A5BA6C4277}"/>
              </a:ext>
            </a:extLst>
          </p:cNvPr>
          <p:cNvSpPr/>
          <p:nvPr/>
        </p:nvSpPr>
        <p:spPr>
          <a:xfrm rot="8700000">
            <a:off x="5902517" y="4001682"/>
            <a:ext cx="1182077" cy="175847"/>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413799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7441" y="216131"/>
            <a:ext cx="10222806" cy="1343429"/>
          </a:xfrm>
        </p:spPr>
        <p:txBody>
          <a:bodyPr>
            <a:noAutofit/>
          </a:bodyPr>
          <a:lstStyle/>
          <a:p>
            <a:pPr algn="ctr"/>
            <a:r>
              <a:rPr lang="en-US" sz="4000" b="1">
                <a:latin typeface="Montserrat" panose="020B0604020202020204"/>
              </a:rPr>
              <a:t>EOF Undergraduate AY Processing Calendar</a:t>
            </a:r>
          </a:p>
        </p:txBody>
      </p:sp>
      <p:pic>
        <p:nvPicPr>
          <p:cNvPr id="4" name="Content Placeholder 3"/>
          <p:cNvPicPr>
            <a:picLocks noGrp="1" noChangeAspect="1"/>
          </p:cNvPicPr>
          <p:nvPr>
            <p:ph idx="1"/>
          </p:nvPr>
        </p:nvPicPr>
        <p:blipFill rotWithShape="1">
          <a:blip r:embed="rId2"/>
          <a:srcRect l="9225" t="12151" r="11255" b="12644"/>
          <a:stretch/>
        </p:blipFill>
        <p:spPr>
          <a:xfrm>
            <a:off x="1834454" y="1840776"/>
            <a:ext cx="8416709" cy="4474299"/>
          </a:xfrm>
          <a:prstGeom prst="rect">
            <a:avLst/>
          </a:prstGeom>
        </p:spPr>
      </p:pic>
      <p:sp>
        <p:nvSpPr>
          <p:cNvPr id="3" name="Arrow: Right 2">
            <a:extLst>
              <a:ext uri="{FF2B5EF4-FFF2-40B4-BE49-F238E27FC236}">
                <a16:creationId xmlns:a16="http://schemas.microsoft.com/office/drawing/2014/main" id="{FBB1C792-83B8-F37E-C577-19A5BA6C4277}"/>
              </a:ext>
            </a:extLst>
          </p:cNvPr>
          <p:cNvSpPr/>
          <p:nvPr/>
        </p:nvSpPr>
        <p:spPr>
          <a:xfrm rot="8340000">
            <a:off x="5441180" y="3290072"/>
            <a:ext cx="859694" cy="185616"/>
          </a:xfrm>
          <a:prstGeom prst="rightArrow">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20958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41316"/>
            <a:ext cx="10058400" cy="1704735"/>
          </a:xfrm>
        </p:spPr>
        <p:txBody>
          <a:bodyPr>
            <a:normAutofit fontScale="90000"/>
          </a:bodyPr>
          <a:lstStyle/>
          <a:p>
            <a:pPr algn="ctr"/>
            <a:r>
              <a:rPr lang="en-US" b="1">
                <a:latin typeface="Montserrat" panose="020B0604020202020204"/>
              </a:rPr>
              <a:t/>
            </a:r>
            <a:br>
              <a:rPr lang="en-US" b="1">
                <a:latin typeface="Montserrat" panose="020B0604020202020204"/>
              </a:rPr>
            </a:br>
            <a:r>
              <a:rPr lang="en-US" b="1">
                <a:latin typeface="Montserrat" panose="020B0604020202020204"/>
              </a:rPr>
              <a:t/>
            </a:r>
            <a:br>
              <a:rPr lang="en-US" b="1">
                <a:latin typeface="Montserrat" panose="020B0604020202020204"/>
              </a:rPr>
            </a:br>
            <a:r>
              <a:rPr lang="en-US" b="1">
                <a:latin typeface="Montserrat" panose="020B0604020202020204"/>
              </a:rPr>
              <a:t/>
            </a:r>
            <a:br>
              <a:rPr lang="en-US" b="1">
                <a:latin typeface="Montserrat" panose="020B0604020202020204"/>
              </a:rPr>
            </a:br>
            <a:r>
              <a:rPr lang="en-US" b="1">
                <a:latin typeface="Montserrat" panose="020B0604020202020204"/>
              </a:rPr>
              <a:t/>
            </a:r>
            <a:br>
              <a:rPr lang="en-US" b="1">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a:latin typeface="Montserrat" panose="020B0604020202020204"/>
              </a:rPr>
              <a:t/>
            </a:r>
            <a:br>
              <a:rPr lang="en-US">
                <a:latin typeface="Montserrat" panose="020B0604020202020204"/>
              </a:rPr>
            </a:br>
            <a:r>
              <a:rPr lang="en-US" sz="4400" b="1">
                <a:latin typeface="Montserrat" panose="020B0604020202020204"/>
              </a:rPr>
              <a:t>The </a:t>
            </a:r>
            <a:r>
              <a:rPr lang="en-US" sz="4400">
                <a:latin typeface="Montserrat" panose="020B0604020202020204"/>
              </a:rPr>
              <a:t>EOF Undergraduate </a:t>
            </a:r>
            <a:br>
              <a:rPr lang="en-US" sz="4400">
                <a:latin typeface="Montserrat" panose="020B0604020202020204"/>
              </a:rPr>
            </a:br>
            <a:r>
              <a:rPr lang="en-US" sz="4400">
                <a:latin typeface="Montserrat" panose="020B0604020202020204"/>
              </a:rPr>
              <a:t>Article III Grant Award </a:t>
            </a:r>
            <a:r>
              <a:rPr lang="en-US" sz="4400" b="1">
                <a:latin typeface="Montserrat" panose="020B0604020202020204"/>
              </a:rPr>
              <a:t>Process </a:t>
            </a:r>
            <a:r>
              <a:rPr lang="en-US">
                <a:latin typeface="Montserrat" panose="020B0604020202020204"/>
              </a:rPr>
              <a:t/>
            </a:r>
            <a:br>
              <a:rPr lang="en-US">
                <a:latin typeface="Montserrat" panose="020B0604020202020204"/>
              </a:rPr>
            </a:br>
            <a:endParaRPr lang="en-US" sz="1000">
              <a:latin typeface="Montserrat" panose="020B0604020202020204"/>
            </a:endParaRPr>
          </a:p>
        </p:txBody>
      </p:sp>
      <p:sp>
        <p:nvSpPr>
          <p:cNvPr id="3" name="Text Placeholder 2"/>
          <p:cNvSpPr>
            <a:spLocks noGrp="1"/>
          </p:cNvSpPr>
          <p:nvPr>
            <p:ph type="body" idx="1"/>
          </p:nvPr>
        </p:nvSpPr>
        <p:spPr>
          <a:ln w="12700">
            <a:solidFill>
              <a:schemeClr val="tx1"/>
            </a:solidFill>
          </a:ln>
        </p:spPr>
        <p:txBody>
          <a:bodyPr>
            <a:normAutofit/>
          </a:bodyPr>
          <a:lstStyle/>
          <a:p>
            <a:pPr algn="ctr"/>
            <a:r>
              <a:rPr lang="en-US" sz="2400">
                <a:latin typeface="Karla"/>
              </a:rPr>
              <a:t>EOF Campus Program(s)</a:t>
            </a:r>
          </a:p>
        </p:txBody>
      </p:sp>
      <p:sp>
        <p:nvSpPr>
          <p:cNvPr id="4" name="Content Placeholder 3"/>
          <p:cNvSpPr>
            <a:spLocks noGrp="1"/>
          </p:cNvSpPr>
          <p:nvPr>
            <p:ph sz="half" idx="2"/>
          </p:nvPr>
        </p:nvSpPr>
        <p:spPr>
          <a:ln w="15875">
            <a:solidFill>
              <a:schemeClr val="tx1"/>
            </a:solidFill>
          </a:ln>
        </p:spPr>
        <p:txBody>
          <a:bodyPr vert="horz" lIns="0" tIns="45720" rIns="0" bIns="45720" rtlCol="0" anchor="t">
            <a:normAutofit lnSpcReduction="10000"/>
          </a:bodyPr>
          <a:lstStyle/>
          <a:p>
            <a:pPr>
              <a:spcBef>
                <a:spcPts val="0"/>
              </a:spcBef>
              <a:spcAft>
                <a:spcPts val="0"/>
              </a:spcAft>
              <a:buFont typeface="Wingdings" panose="05000000000000000000" pitchFamily="2" charset="2"/>
              <a:buChar char="§"/>
            </a:pPr>
            <a:endParaRPr lang="en-US" sz="1800" u="sng">
              <a:latin typeface="Karla"/>
            </a:endParaRPr>
          </a:p>
          <a:p>
            <a:pPr>
              <a:spcAft>
                <a:spcPts val="1200"/>
              </a:spcAft>
              <a:buFont typeface="Arial" panose="05000000000000000000" pitchFamily="2" charset="2"/>
              <a:buChar char="•"/>
            </a:pPr>
            <a:r>
              <a:rPr lang="en-US" sz="1800" u="sng">
                <a:latin typeface="Karla"/>
              </a:rPr>
              <a:t> ONLY</a:t>
            </a:r>
            <a:r>
              <a:rPr lang="en-US" sz="1800">
                <a:latin typeface="Karla"/>
              </a:rPr>
              <a:t> has the ability to select and award an EOF Undergraduate Article III Grant to an eligible student.</a:t>
            </a:r>
            <a:endParaRPr lang="en-US">
              <a:cs typeface="Calibri"/>
            </a:endParaRPr>
          </a:p>
          <a:p>
            <a:pPr>
              <a:spcAft>
                <a:spcPts val="1200"/>
              </a:spcAft>
              <a:buFont typeface="Arial" panose="05000000000000000000" pitchFamily="2" charset="2"/>
              <a:buChar char="•"/>
            </a:pPr>
            <a:r>
              <a:rPr lang="en-US" sz="1800">
                <a:latin typeface="Karla"/>
              </a:rPr>
              <a:t> Funding is limited </a:t>
            </a:r>
          </a:p>
          <a:p>
            <a:pPr>
              <a:spcAft>
                <a:spcPts val="1200"/>
              </a:spcAft>
              <a:buFont typeface="Arial" panose="05000000000000000000" pitchFamily="2" charset="2"/>
              <a:buChar char="•"/>
            </a:pPr>
            <a:r>
              <a:rPr lang="en-US" sz="1800">
                <a:latin typeface="Karla"/>
              </a:rPr>
              <a:t> Programs are responsible for ensuring all candidates are reviewed and awarded properly and the appropriate documentation to determine eligibility is kept on file (See EOF regulations).  </a:t>
            </a:r>
          </a:p>
          <a:p>
            <a:endParaRPr lang="en-US" sz="1800"/>
          </a:p>
          <a:p>
            <a:endParaRPr lang="en-US" sz="1800"/>
          </a:p>
          <a:p>
            <a:pPr marL="0" indent="0">
              <a:buNone/>
            </a:pPr>
            <a:endParaRPr lang="en-US" sz="1800"/>
          </a:p>
        </p:txBody>
      </p:sp>
      <p:sp>
        <p:nvSpPr>
          <p:cNvPr id="5" name="Text Placeholder 4"/>
          <p:cNvSpPr>
            <a:spLocks noGrp="1"/>
          </p:cNvSpPr>
          <p:nvPr>
            <p:ph type="body" sz="quarter" idx="3"/>
          </p:nvPr>
        </p:nvSpPr>
        <p:spPr>
          <a:ln w="12700">
            <a:solidFill>
              <a:schemeClr val="tx1"/>
            </a:solidFill>
          </a:ln>
        </p:spPr>
        <p:txBody>
          <a:bodyPr>
            <a:noAutofit/>
          </a:bodyPr>
          <a:lstStyle/>
          <a:p>
            <a:pPr algn="ctr"/>
            <a:r>
              <a:rPr lang="en-US" sz="2400">
                <a:latin typeface="Karla"/>
              </a:rPr>
              <a:t>Campus Financial Aid Office</a:t>
            </a:r>
          </a:p>
        </p:txBody>
      </p:sp>
      <p:sp>
        <p:nvSpPr>
          <p:cNvPr id="6" name="Content Placeholder 5"/>
          <p:cNvSpPr>
            <a:spLocks noGrp="1"/>
          </p:cNvSpPr>
          <p:nvPr>
            <p:ph sz="quarter" idx="4"/>
          </p:nvPr>
        </p:nvSpPr>
        <p:spPr>
          <a:ln w="12700">
            <a:solidFill>
              <a:schemeClr val="tx1"/>
            </a:solidFill>
          </a:ln>
        </p:spPr>
        <p:txBody>
          <a:bodyPr vert="horz" lIns="0" tIns="45720" rIns="0" bIns="45720" rtlCol="0" anchor="t">
            <a:normAutofit/>
          </a:bodyPr>
          <a:lstStyle/>
          <a:p>
            <a:pPr>
              <a:spcBef>
                <a:spcPts val="0"/>
              </a:spcBef>
              <a:spcAft>
                <a:spcPts val="0"/>
              </a:spcAft>
              <a:buFont typeface="Wingdings" panose="05000000000000000000" pitchFamily="2" charset="2"/>
              <a:buChar char="§"/>
            </a:pPr>
            <a:endParaRPr lang="en-US" sz="1800">
              <a:latin typeface="Karla"/>
            </a:endParaRPr>
          </a:p>
          <a:p>
            <a:pPr>
              <a:buFont typeface="Arial" panose="05000000000000000000" pitchFamily="2" charset="2"/>
              <a:buChar char="•"/>
            </a:pPr>
            <a:r>
              <a:rPr lang="en-US" sz="1800">
                <a:latin typeface="Karla"/>
              </a:rPr>
              <a:t> Must ensure EOF Enrollment matches institutional FA Enrollment Status</a:t>
            </a:r>
          </a:p>
          <a:p>
            <a:pPr>
              <a:buFont typeface="Arial" panose="05000000000000000000" pitchFamily="2" charset="2"/>
              <a:buChar char="•"/>
            </a:pPr>
            <a:r>
              <a:rPr lang="en-US" sz="1800">
                <a:latin typeface="Karla"/>
              </a:rPr>
              <a:t> Must certify EOF students</a:t>
            </a:r>
          </a:p>
          <a:p>
            <a:pPr>
              <a:buFont typeface="Arial" panose="05000000000000000000" pitchFamily="2" charset="2"/>
              <a:buChar char="•"/>
            </a:pPr>
            <a:r>
              <a:rPr lang="en-US" sz="1800">
                <a:latin typeface="Karla"/>
              </a:rPr>
              <a:t> Must request payment by the EOF Deadline</a:t>
            </a:r>
          </a:p>
          <a:p>
            <a:pPr>
              <a:buFont typeface="Arial" panose="05000000000000000000" pitchFamily="2" charset="2"/>
              <a:buChar char="•"/>
            </a:pPr>
            <a:r>
              <a:rPr lang="en-US" sz="1800">
                <a:latin typeface="Karla"/>
              </a:rPr>
              <a:t> If a refund is due, funds must be sent to OSHE.  </a:t>
            </a:r>
          </a:p>
          <a:p>
            <a:pPr>
              <a:buFont typeface="Arial" panose="05000000000000000000" pitchFamily="2" charset="2"/>
              <a:buChar char="•"/>
            </a:pPr>
            <a:r>
              <a:rPr lang="en-US" sz="1800">
                <a:solidFill>
                  <a:srgbClr val="529F45"/>
                </a:solidFill>
                <a:latin typeface="Karla"/>
              </a:rPr>
              <a:t> </a:t>
            </a:r>
            <a:r>
              <a:rPr lang="en-US" sz="1800">
                <a:solidFill>
                  <a:srgbClr val="FF0000"/>
                </a:solidFill>
                <a:latin typeface="Karla"/>
              </a:rPr>
              <a:t>DO NOT SEND EOF FUNDS TO HESAA</a:t>
            </a:r>
          </a:p>
          <a:p>
            <a:pPr marL="0" indent="0">
              <a:buNone/>
            </a:pPr>
            <a:endParaRPr lang="en-US">
              <a:latin typeface="Karla"/>
            </a:endParaRPr>
          </a:p>
          <a:p>
            <a:pPr marL="0" indent="0">
              <a:buNone/>
            </a:pPr>
            <a:endParaRPr lang="en-US"/>
          </a:p>
        </p:txBody>
      </p:sp>
    </p:spTree>
    <p:extLst>
      <p:ext uri="{BB962C8B-B14F-4D97-AF65-F5344CB8AC3E}">
        <p14:creationId xmlns:p14="http://schemas.microsoft.com/office/powerpoint/2010/main" val="11799879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31371"/>
            <a:ext cx="10058400" cy="649681"/>
          </a:xfrm>
        </p:spPr>
        <p:txBody>
          <a:bodyPr>
            <a:normAutofit/>
          </a:bodyPr>
          <a:lstStyle/>
          <a:p>
            <a:pPr algn="ctr"/>
            <a:r>
              <a:rPr lang="en-US" sz="4000" b="1">
                <a:latin typeface="Montserrat" panose="020B0604020202020204"/>
              </a:rPr>
              <a:t>Clarification Regarding EOF &amp; HESAA</a:t>
            </a:r>
          </a:p>
        </p:txBody>
      </p:sp>
      <p:sp>
        <p:nvSpPr>
          <p:cNvPr id="3" name="Content Placeholder 2"/>
          <p:cNvSpPr>
            <a:spLocks noGrp="1"/>
          </p:cNvSpPr>
          <p:nvPr>
            <p:ph sz="half" idx="1"/>
          </p:nvPr>
        </p:nvSpPr>
        <p:spPr>
          <a:xfrm>
            <a:off x="1095134" y="1922585"/>
            <a:ext cx="3939216" cy="4364182"/>
          </a:xfrm>
        </p:spPr>
        <p:txBody>
          <a:bodyPr vert="horz" lIns="0" tIns="45720" rIns="0" bIns="45720" rtlCol="0" anchor="t">
            <a:noAutofit/>
          </a:bodyPr>
          <a:lstStyle/>
          <a:p>
            <a:pPr>
              <a:buFont typeface="Arial" panose="05000000000000000000" pitchFamily="2" charset="2"/>
              <a:buChar char="•"/>
            </a:pPr>
            <a:r>
              <a:rPr lang="en-US" sz="1800">
                <a:latin typeface="Karla"/>
              </a:rPr>
              <a:t> EOF does not operate under the authority of the Higher Education Student Assistance Authority (HESAA). </a:t>
            </a:r>
            <a:endParaRPr lang="en-US" sz="1800">
              <a:cs typeface="Calibri"/>
            </a:endParaRPr>
          </a:p>
          <a:p>
            <a:pPr>
              <a:buFont typeface="Arial" panose="05000000000000000000" pitchFamily="2" charset="2"/>
              <a:buChar char="•"/>
            </a:pPr>
            <a:endParaRPr lang="en-US" sz="1800">
              <a:latin typeface="Karla"/>
            </a:endParaRPr>
          </a:p>
          <a:p>
            <a:pPr>
              <a:buFont typeface="Arial" panose="05000000000000000000" pitchFamily="2" charset="2"/>
              <a:buChar char="•"/>
            </a:pPr>
            <a:r>
              <a:rPr lang="en-US" sz="1800">
                <a:latin typeface="Karla"/>
              </a:rPr>
              <a:t> EOF is a part of the Office of the Secretary of Higher Education (OSHE) which is a separate agency. </a:t>
            </a:r>
          </a:p>
          <a:p>
            <a:pPr>
              <a:buFont typeface="Arial" panose="05000000000000000000" pitchFamily="2" charset="2"/>
              <a:buChar char="•"/>
            </a:pPr>
            <a:endParaRPr lang="en-US" sz="1800">
              <a:latin typeface="Karla"/>
            </a:endParaRPr>
          </a:p>
          <a:p>
            <a:pPr>
              <a:buFont typeface="Arial" panose="05000000000000000000" pitchFamily="2" charset="2"/>
              <a:buChar char="•"/>
            </a:pPr>
            <a:r>
              <a:rPr lang="en-US" sz="1800">
                <a:latin typeface="Karla"/>
              </a:rPr>
              <a:t> EOF refunds must be sent to OSHE. Do not send them to HESAA. </a:t>
            </a:r>
          </a:p>
          <a:p>
            <a:endParaRPr lang="en-US"/>
          </a:p>
        </p:txBody>
      </p:sp>
      <p:grpSp>
        <p:nvGrpSpPr>
          <p:cNvPr id="14" name="Group 13">
            <a:extLst>
              <a:ext uri="{FF2B5EF4-FFF2-40B4-BE49-F238E27FC236}">
                <a16:creationId xmlns:a16="http://schemas.microsoft.com/office/drawing/2014/main" id="{BD495DE7-FAEF-DEC5-2F07-B21CE9B462D8}"/>
              </a:ext>
            </a:extLst>
          </p:cNvPr>
          <p:cNvGrpSpPr/>
          <p:nvPr/>
        </p:nvGrpSpPr>
        <p:grpSpPr>
          <a:xfrm>
            <a:off x="5740920" y="3161331"/>
            <a:ext cx="6134098" cy="2662995"/>
            <a:chOff x="5891645" y="3194825"/>
            <a:chExt cx="6134098" cy="2662995"/>
          </a:xfrm>
        </p:grpSpPr>
        <p:sp>
          <p:nvSpPr>
            <p:cNvPr id="7" name="Rectangle 6"/>
            <p:cNvSpPr/>
            <p:nvPr/>
          </p:nvSpPr>
          <p:spPr>
            <a:xfrm>
              <a:off x="5891645" y="3194825"/>
              <a:ext cx="1996210" cy="1709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OSHE</a:t>
              </a:r>
            </a:p>
            <a:p>
              <a:pPr algn="ctr"/>
              <a:endParaRPr lang="en-US"/>
            </a:p>
            <a:p>
              <a:pPr algn="ctr"/>
              <a:endParaRPr lang="en-US"/>
            </a:p>
            <a:p>
              <a:pPr algn="ctr"/>
              <a:endParaRPr lang="en-US"/>
            </a:p>
            <a:p>
              <a:pPr algn="ctr"/>
              <a:endParaRPr lang="en-US"/>
            </a:p>
          </p:txBody>
        </p:sp>
        <p:sp>
          <p:nvSpPr>
            <p:cNvPr id="6" name="Oval 5"/>
            <p:cNvSpPr/>
            <p:nvPr/>
          </p:nvSpPr>
          <p:spPr>
            <a:xfrm>
              <a:off x="6001326" y="3766125"/>
              <a:ext cx="1819563" cy="10691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EOF</a:t>
              </a:r>
            </a:p>
          </p:txBody>
        </p:sp>
        <p:sp>
          <p:nvSpPr>
            <p:cNvPr id="8" name="Rounded Rectangle 7"/>
            <p:cNvSpPr/>
            <p:nvPr/>
          </p:nvSpPr>
          <p:spPr>
            <a:xfrm>
              <a:off x="9930244" y="3208374"/>
              <a:ext cx="2095499" cy="1696135"/>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HESAA</a:t>
              </a:r>
            </a:p>
          </p:txBody>
        </p:sp>
        <p:sp>
          <p:nvSpPr>
            <p:cNvPr id="9" name="Oval 8"/>
            <p:cNvSpPr/>
            <p:nvPr/>
          </p:nvSpPr>
          <p:spPr>
            <a:xfrm>
              <a:off x="8686220" y="3273834"/>
              <a:ext cx="1601357" cy="155166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t>NJFAMS</a:t>
              </a:r>
            </a:p>
          </p:txBody>
        </p:sp>
        <p:cxnSp>
          <p:nvCxnSpPr>
            <p:cNvPr id="11" name="Straight Arrow Connector 10"/>
            <p:cNvCxnSpPr>
              <a:stCxn id="6" idx="6"/>
              <a:endCxn id="17" idx="3"/>
            </p:cNvCxnSpPr>
            <p:nvPr/>
          </p:nvCxnSpPr>
          <p:spPr>
            <a:xfrm flipV="1">
              <a:off x="7820889" y="3789055"/>
              <a:ext cx="797261" cy="5116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461371" y="3210678"/>
              <a:ext cx="1070556" cy="677611"/>
            </a:xfrm>
            <a:prstGeom prst="ellipse">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EOF Portal</a:t>
              </a:r>
            </a:p>
          </p:txBody>
        </p:sp>
        <p:cxnSp>
          <p:nvCxnSpPr>
            <p:cNvPr id="22" name="Straight Arrow Connector 21"/>
            <p:cNvCxnSpPr/>
            <p:nvPr/>
          </p:nvCxnSpPr>
          <p:spPr>
            <a:xfrm flipH="1" flipV="1">
              <a:off x="9862174" y="4054764"/>
              <a:ext cx="491790" cy="1"/>
            </a:xfrm>
            <a:prstGeom prst="straightConnector1">
              <a:avLst/>
            </a:prstGeom>
            <a:ln w="444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246089" y="4712510"/>
              <a:ext cx="1318494" cy="114531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EOF Processing Calendar</a:t>
              </a:r>
            </a:p>
          </p:txBody>
        </p:sp>
        <p:sp>
          <p:nvSpPr>
            <p:cNvPr id="26" name="Rectangle 25"/>
            <p:cNvSpPr/>
            <p:nvPr/>
          </p:nvSpPr>
          <p:spPr>
            <a:xfrm>
              <a:off x="10353964" y="4694132"/>
              <a:ext cx="1177637" cy="116368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HESAA Processing Calendar</a:t>
              </a:r>
            </a:p>
          </p:txBody>
        </p:sp>
      </p:grpSp>
      <p:sp>
        <p:nvSpPr>
          <p:cNvPr id="5" name="TextBox 4">
            <a:extLst>
              <a:ext uri="{FF2B5EF4-FFF2-40B4-BE49-F238E27FC236}">
                <a16:creationId xmlns:a16="http://schemas.microsoft.com/office/drawing/2014/main" id="{C8044B8F-C6EF-1439-8F1B-B449241AE621}"/>
              </a:ext>
            </a:extLst>
          </p:cNvPr>
          <p:cNvSpPr txBox="1"/>
          <p:nvPr/>
        </p:nvSpPr>
        <p:spPr>
          <a:xfrm>
            <a:off x="7271099" y="2242735"/>
            <a:ext cx="343876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latin typeface="Montserrat"/>
                <a:cs typeface="Calibri"/>
              </a:rPr>
              <a:t>Relationship Between</a:t>
            </a:r>
          </a:p>
          <a:p>
            <a:pPr algn="ctr"/>
            <a:r>
              <a:rPr lang="en-US" sz="2000" b="1">
                <a:latin typeface="Montserrat"/>
                <a:cs typeface="Calibri"/>
              </a:rPr>
              <a:t>OSHE/EOF &amp; HESAA</a:t>
            </a:r>
          </a:p>
        </p:txBody>
      </p:sp>
      <p:cxnSp>
        <p:nvCxnSpPr>
          <p:cNvPr id="13" name="Straight Arrow Connector 12">
            <a:extLst>
              <a:ext uri="{FF2B5EF4-FFF2-40B4-BE49-F238E27FC236}">
                <a16:creationId xmlns:a16="http://schemas.microsoft.com/office/drawing/2014/main" id="{52683D88-798C-6C10-68A5-4ECB3B55B46E}"/>
              </a:ext>
            </a:extLst>
          </p:cNvPr>
          <p:cNvCxnSpPr/>
          <p:nvPr/>
        </p:nvCxnSpPr>
        <p:spPr>
          <a:xfrm flipH="1">
            <a:off x="5384208" y="1738521"/>
            <a:ext cx="1116" cy="4128476"/>
          </a:xfrm>
          <a:prstGeom prst="straightConnector1">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49839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2">
      <a:dk1>
        <a:sysClr val="windowText" lastClr="000000"/>
      </a:dk1>
      <a:lt1>
        <a:sysClr val="window" lastClr="FFFFFF"/>
      </a:lt1>
      <a:dk2>
        <a:srgbClr val="455F51"/>
      </a:dk2>
      <a:lt2>
        <a:srgbClr val="E3DED1"/>
      </a:lt2>
      <a:accent1>
        <a:srgbClr val="549E39"/>
      </a:accent1>
      <a:accent2>
        <a:srgbClr val="0B3954"/>
      </a:accent2>
      <a:accent3>
        <a:srgbClr val="C0CF3A"/>
      </a:accent3>
      <a:accent4>
        <a:srgbClr val="029676"/>
      </a:accent4>
      <a:accent5>
        <a:srgbClr val="4AB5C4"/>
      </a:accent5>
      <a:accent6>
        <a:srgbClr val="0989B1"/>
      </a:accent6>
      <a:hlink>
        <a:srgbClr val="6B9F25"/>
      </a:hlink>
      <a:folHlink>
        <a:srgbClr val="BA6906"/>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A38A61C5CB474E90823DAD6EB0E58E" ma:contentTypeVersion="5" ma:contentTypeDescription="Create a new document." ma:contentTypeScope="" ma:versionID="36c609c4c71eeee245b10172db6040fa">
  <xsd:schema xmlns:xsd="http://www.w3.org/2001/XMLSchema" xmlns:xs="http://www.w3.org/2001/XMLSchema" xmlns:p="http://schemas.microsoft.com/office/2006/metadata/properties" xmlns:ns2="a603f884-b540-452c-82c4-860d23876c00" xmlns:ns3="354e67de-d1e7-4ce6-ab2b-a614e3931bdc" targetNamespace="http://schemas.microsoft.com/office/2006/metadata/properties" ma:root="true" ma:fieldsID="ed994e01133e7ac69e79fcceae22d5f4" ns2:_="" ns3:_="">
    <xsd:import namespace="a603f884-b540-452c-82c4-860d23876c00"/>
    <xsd:import namespace="354e67de-d1e7-4ce6-ab2b-a614e3931bd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03f884-b540-452c-82c4-860d23876c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4e67de-d1e7-4ce6-ab2b-a614e3931bd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6F0FF7-87E2-42DA-9B06-97CBC9CE1303}">
  <ds:schemaRefs>
    <ds:schemaRef ds:uri="http://purl.org/dc/elements/1.1/"/>
    <ds:schemaRef ds:uri="http://schemas.microsoft.com/office/2006/metadata/properties"/>
    <ds:schemaRef ds:uri="a603f884-b540-452c-82c4-860d23876c00"/>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354e67de-d1e7-4ce6-ab2b-a614e3931bdc"/>
    <ds:schemaRef ds:uri="http://www.w3.org/XML/1998/namespace"/>
    <ds:schemaRef ds:uri="http://purl.org/dc/dcmitype/"/>
  </ds:schemaRefs>
</ds:datastoreItem>
</file>

<file path=customXml/itemProps2.xml><?xml version="1.0" encoding="utf-8"?>
<ds:datastoreItem xmlns:ds="http://schemas.openxmlformats.org/officeDocument/2006/customXml" ds:itemID="{793FA1C4-457A-45B3-B22E-1941BB220AE8}">
  <ds:schemaRefs>
    <ds:schemaRef ds:uri="http://schemas.microsoft.com/sharepoint/v3/contenttype/forms"/>
  </ds:schemaRefs>
</ds:datastoreItem>
</file>

<file path=customXml/itemProps3.xml><?xml version="1.0" encoding="utf-8"?>
<ds:datastoreItem xmlns:ds="http://schemas.openxmlformats.org/officeDocument/2006/customXml" ds:itemID="{A6A7CC20-01E8-4D38-9D51-465B02978C5A}">
  <ds:schemaRefs>
    <ds:schemaRef ds:uri="354e67de-d1e7-4ce6-ab2b-a614e3931bdc"/>
    <ds:schemaRef ds:uri="a603f884-b540-452c-82c4-860d23876c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TotalTime>
  <Words>2935</Words>
  <Application>Microsoft Office PowerPoint</Application>
  <PresentationFormat>Widescreen</PresentationFormat>
  <Paragraphs>264</Paragraphs>
  <Slides>55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Microsoft JhengHei</vt:lpstr>
      <vt:lpstr>Arial</vt:lpstr>
      <vt:lpstr>Calibri</vt:lpstr>
      <vt:lpstr>Calibri Light</vt:lpstr>
      <vt:lpstr>Karla</vt:lpstr>
      <vt:lpstr>Montserrat</vt:lpstr>
      <vt:lpstr>Times New Roman</vt:lpstr>
      <vt:lpstr>Wingdings</vt:lpstr>
      <vt:lpstr>Retrospect</vt:lpstr>
      <vt:lpstr>New Jersey Financial Aid Management System (NJFAMS)</vt:lpstr>
      <vt:lpstr>Purpose of the                  Training </vt:lpstr>
      <vt:lpstr>OSHE/EOF Central Office Staff</vt:lpstr>
      <vt:lpstr>Points of Emphasis</vt:lpstr>
      <vt:lpstr>EOF Campus Program Resources Webpage</vt:lpstr>
      <vt:lpstr>EOF Roster Selection, Awarding, Certification and Payment Request Instructions</vt:lpstr>
      <vt:lpstr>EOF Undergraduate AY Processing Calendar</vt:lpstr>
      <vt:lpstr>                The EOF Undergraduate  Article III Grant Award Process  </vt:lpstr>
      <vt:lpstr>Clarification Regarding EOF &amp; HESAA</vt:lpstr>
      <vt:lpstr>EOF Portal Access</vt:lpstr>
      <vt:lpstr> Main Menu – EOF Portal View</vt:lpstr>
      <vt:lpstr>Main Menu Notables </vt:lpstr>
      <vt:lpstr>EOF Allocation and Available Funds</vt:lpstr>
      <vt:lpstr>Institutional Information</vt:lpstr>
      <vt:lpstr>EOF Allocation</vt:lpstr>
      <vt:lpstr>Search for Students</vt:lpstr>
      <vt:lpstr>Additional Informational Rosters </vt:lpstr>
      <vt:lpstr>   EOF Roster Management </vt:lpstr>
      <vt:lpstr>Awarding Students</vt:lpstr>
      <vt:lpstr>When you click on “(View)”</vt:lpstr>
      <vt:lpstr>Verify and Check student’s eligibility status </vt:lpstr>
      <vt:lpstr>Verification</vt:lpstr>
      <vt:lpstr>Verification (Continued)</vt:lpstr>
      <vt:lpstr>EOF Financial Eligibility Notables:</vt:lpstr>
      <vt:lpstr>When you expand the “+” to award a student</vt:lpstr>
      <vt:lpstr>When you expand the “+” to award a student</vt:lpstr>
      <vt:lpstr>Less Than Full-Time EOF Graduating Senior Award  </vt:lpstr>
      <vt:lpstr>Attempting to award a student not at your institution</vt:lpstr>
      <vt:lpstr>“EOF Award Not Approved”   Awarding a student with this as their ONLY ineligibility reason</vt:lpstr>
      <vt:lpstr>Program Status and Certification Icons</vt:lpstr>
      <vt:lpstr>Roster Certification Submission Process</vt:lpstr>
      <vt:lpstr>EOF Roster Processing Form (Located on the EOF Campus Program Resources Webpage)</vt:lpstr>
      <vt:lpstr>Institutional FAO have a region where they can certify and request payment for your students</vt:lpstr>
      <vt:lpstr>Institutional Financial Aid Office (FAO)   Certification &amp; Payment Request </vt:lpstr>
      <vt:lpstr>Once FAO has certified and requested payment – OSHE/EOF can move students to paid status.</vt:lpstr>
      <vt:lpstr>Students should now show up as “Paid”</vt:lpstr>
      <vt:lpstr>Reminder: EOF AY UG Grant Award is a range</vt:lpstr>
      <vt:lpstr>EOF Undergraduate AY Processing Calendar</vt:lpstr>
      <vt:lpstr>Institutional Accountability</vt:lpstr>
      <vt:lpstr>Reminder: EOF Funded vs. Non-Funded</vt:lpstr>
      <vt:lpstr>“Awarding” of Non-Funded Students</vt:lpstr>
      <vt:lpstr>EOF Financial Eligibility Notables (Discretionary Students)</vt:lpstr>
      <vt:lpstr>EOF Non-Funded and Discretionary Appeals</vt:lpstr>
      <vt:lpstr>EOF Student Appeal Form </vt:lpstr>
      <vt:lpstr>EOF Pending Verification Form</vt:lpstr>
      <vt:lpstr>EOF Pending Verification Form</vt:lpstr>
      <vt:lpstr>Max EOF Payment Report – FAO Portal</vt:lpstr>
      <vt:lpstr>Max EOF Payment Report (Full-time)  – FAO Portal</vt:lpstr>
      <vt:lpstr>Max EOF Payment Report (Part-time)  – FAO Portal</vt:lpstr>
      <vt:lpstr>Disbursement of Academic Year Funds</vt:lpstr>
      <vt:lpstr>Disbursement of AY Art. III  Undergraduate Student Grant Funds</vt:lpstr>
      <vt:lpstr>Roster Processing Reminders</vt:lpstr>
      <vt:lpstr>Other Notables and Reminders:</vt:lpstr>
      <vt:lpstr>PowerPoint Presentation</vt:lpstr>
      <vt:lpstr>PowerPoint Presentation</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Financial Aid Management System (NJFAMS)</dc:title>
  <dc:creator>Carter, Hasani [OSHE]</dc:creator>
  <cp:lastModifiedBy>Carter, Hasani [OSHE]</cp:lastModifiedBy>
  <cp:revision>64</cp:revision>
  <dcterms:created xsi:type="dcterms:W3CDTF">2021-07-07T04:42:11Z</dcterms:created>
  <dcterms:modified xsi:type="dcterms:W3CDTF">2023-09-18T17:39:04Z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0x0101009DA38A61C5CB474E90823DAD6EB0E58E</vt:lpwstr>
  </property>
</Properties>
</file>