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84" r:id="rId4"/>
    <p:sldMasterId id="2147483696" r:id="rId5"/>
  </p:sldMasterIdLst>
  <p:notesMasterIdLst>
    <p:notesMasterId r:id="rId56"/>
  </p:notesMasterIdLst>
  <p:sldIdLst>
    <p:sldId id="293" r:id="rId6"/>
    <p:sldId id="430" r:id="rId7"/>
    <p:sldId id="294" r:id="rId8"/>
    <p:sldId id="395" r:id="rId9"/>
    <p:sldId id="403" r:id="rId10"/>
    <p:sldId id="342" r:id="rId11"/>
    <p:sldId id="298" r:id="rId12"/>
    <p:sldId id="348" r:id="rId13"/>
    <p:sldId id="299" r:id="rId14"/>
    <p:sldId id="404" r:id="rId15"/>
    <p:sldId id="340" r:id="rId16"/>
    <p:sldId id="350" r:id="rId17"/>
    <p:sldId id="351" r:id="rId18"/>
    <p:sldId id="343" r:id="rId19"/>
    <p:sldId id="302" r:id="rId20"/>
    <p:sldId id="304" r:id="rId21"/>
    <p:sldId id="313" r:id="rId22"/>
    <p:sldId id="355" r:id="rId23"/>
    <p:sldId id="303" r:id="rId24"/>
    <p:sldId id="308" r:id="rId25"/>
    <p:sldId id="377" r:id="rId26"/>
    <p:sldId id="402" r:id="rId27"/>
    <p:sldId id="312" r:id="rId28"/>
    <p:sldId id="311" r:id="rId29"/>
    <p:sldId id="422" r:id="rId30"/>
    <p:sldId id="305" r:id="rId31"/>
    <p:sldId id="353" r:id="rId32"/>
    <p:sldId id="352" r:id="rId33"/>
    <p:sldId id="295" r:id="rId34"/>
    <p:sldId id="309" r:id="rId35"/>
    <p:sldId id="394" r:id="rId36"/>
    <p:sldId id="363" r:id="rId37"/>
    <p:sldId id="428" r:id="rId38"/>
    <p:sldId id="427" r:id="rId39"/>
    <p:sldId id="426" r:id="rId40"/>
    <p:sldId id="401" r:id="rId41"/>
    <p:sldId id="413" r:id="rId42"/>
    <p:sldId id="378" r:id="rId43"/>
    <p:sldId id="390" r:id="rId44"/>
    <p:sldId id="387" r:id="rId45"/>
    <p:sldId id="420" r:id="rId46"/>
    <p:sldId id="424" r:id="rId47"/>
    <p:sldId id="386" r:id="rId48"/>
    <p:sldId id="421" r:id="rId49"/>
    <p:sldId id="405" r:id="rId50"/>
    <p:sldId id="325" r:id="rId51"/>
    <p:sldId id="332" r:id="rId52"/>
    <p:sldId id="333" r:id="rId53"/>
    <p:sldId id="335" r:id="rId54"/>
    <p:sldId id="337" r:id="rId55"/>
  </p:sldIdLst>
  <p:sldSz cx="12192000" cy="6858000"/>
  <p:notesSz cx="6858000" cy="8912225"/>
  <p:embeddedFontLst>
    <p:embeddedFont>
      <p:font typeface="Franklin Gothic Demi Cond" panose="020B0706030402020204" pitchFamily="34" charset="0"/>
      <p:regular r:id="rId57"/>
    </p:embeddedFont>
    <p:embeddedFont>
      <p:font typeface="Karla" pitchFamily="2" charset="0"/>
      <p:regular r:id="rId58"/>
      <p:bold r:id="rId59"/>
      <p:italic r:id="rId60"/>
      <p:boldItalic r:id="rId61"/>
    </p:embeddedFont>
    <p:embeddedFont>
      <p:font typeface="Lato" panose="020F0502020204030203" pitchFamily="34" charset="0"/>
      <p:regular r:id="rId62"/>
      <p:bold r:id="rId63"/>
      <p:italic r:id="rId64"/>
      <p:boldItalic r:id="rId65"/>
    </p:embeddedFont>
    <p:embeddedFont>
      <p:font typeface="Montserrat" panose="00000500000000000000" pitchFamily="2" charset="0"/>
      <p:regular r:id="rId66"/>
      <p:bold r:id="rId67"/>
      <p:italic r:id="rId68"/>
      <p:boldItalic r:id="rId69"/>
    </p:embeddedFont>
    <p:embeddedFont>
      <p:font typeface="Segoe UI Historic" panose="020B0502040204020203" pitchFamily="34" charset="0"/>
      <p:regular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homas hilliard" initials="" lastIdx="3" clrIdx="0"/>
  <p:cmAuthor id="1" name="May, Chad" initials="MC" lastIdx="3" clrIdx="1">
    <p:extLst>
      <p:ext uri="{19B8F6BF-5375-455C-9EA6-DF929625EA0E}">
        <p15:presenceInfo xmlns:p15="http://schemas.microsoft.com/office/powerpoint/2012/main" userId="S-1-5-21-3342024681-333314647-251681998-22349" providerId="AD"/>
      </p:ext>
    </p:extLst>
  </p:cmAuthor>
  <p:cmAuthor id="2" name="McNamara, Dillon" initials="MD" lastIdx="3" clrIdx="2">
    <p:extLst>
      <p:ext uri="{19B8F6BF-5375-455C-9EA6-DF929625EA0E}">
        <p15:presenceInfo xmlns:p15="http://schemas.microsoft.com/office/powerpoint/2012/main" userId="S-1-5-21-3342024681-333314647-251681998-21905" providerId="AD"/>
      </p:ext>
    </p:extLst>
  </p:cmAuthor>
  <p:cmAuthor id="3" name="Thachik, Stefani" initials="TS" lastIdx="22" clrIdx="3">
    <p:extLst>
      <p:ext uri="{19B8F6BF-5375-455C-9EA6-DF929625EA0E}">
        <p15:presenceInfo xmlns:p15="http://schemas.microsoft.com/office/powerpoint/2012/main" userId="S-1-5-21-3342024681-333314647-251681998-22386" providerId="AD"/>
      </p:ext>
    </p:extLst>
  </p:cmAuthor>
  <p:cmAuthor id="4" name="Bethea, Angela" initials="BA" lastIdx="3" clrIdx="4">
    <p:extLst>
      <p:ext uri="{19B8F6BF-5375-455C-9EA6-DF929625EA0E}">
        <p15:presenceInfo xmlns:p15="http://schemas.microsoft.com/office/powerpoint/2012/main" userId="S-1-5-21-3342024681-333314647-251681998-18652" providerId="AD"/>
      </p:ext>
    </p:extLst>
  </p:cmAuthor>
  <p:cmAuthor id="5" name="Shanklin, Stephanie (OSHE)" initials="SS(" lastIdx="2" clrIdx="5">
    <p:extLst>
      <p:ext uri="{19B8F6BF-5375-455C-9EA6-DF929625EA0E}">
        <p15:presenceInfo xmlns:p15="http://schemas.microsoft.com/office/powerpoint/2012/main" userId="S-1-5-21-3342024681-333314647-251681998-24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C0"/>
    <a:srgbClr val="CC0BDE"/>
    <a:srgbClr val="BF8300"/>
    <a:srgbClr val="E0AF1B"/>
    <a:srgbClr val="0B3954"/>
    <a:srgbClr val="FFF2C9"/>
    <a:srgbClr val="FFE285"/>
    <a:srgbClr val="E7F5E3"/>
    <a:srgbClr val="FFFF99"/>
    <a:srgbClr val="328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1437F5-DA54-4F12-B404-C9ABB13871E7}" v="18" dt="2026-08-26T21:18:34.540"/>
    <p1510:client id="{03007C4D-4B8F-4902-83A8-242FC03797C8}" v="8" dt="2026-08-27T00:42:54.8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font" Target="fonts/font7.fntdata"/><Relationship Id="rId68" Type="http://schemas.openxmlformats.org/officeDocument/2006/relationships/font" Target="fonts/font12.fntdata"/><Relationship Id="rId76"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font" Target="fonts/font2.fntdata"/><Relationship Id="rId66" Type="http://schemas.openxmlformats.org/officeDocument/2006/relationships/font" Target="fonts/font10.fntdata"/><Relationship Id="rId7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1.fntdata"/><Relationship Id="rId61" Type="http://schemas.openxmlformats.org/officeDocument/2006/relationships/font" Target="fonts/font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font" Target="fonts/font13.fntdata"/><Relationship Id="rId77"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klin, Stephanie [OSHE]" userId="b636a577-f330-4ab1-8a2e-2044a82cd57d" providerId="ADAL" clId="{C4CB073B-7E94-4B09-9D00-64105737950C}"/>
    <pc:docChg chg="modSld">
      <pc:chgData name="Shanklin, Stephanie [OSHE]" userId="b636a577-f330-4ab1-8a2e-2044a82cd57d" providerId="ADAL" clId="{C4CB073B-7E94-4B09-9D00-64105737950C}" dt="2026-08-27T11:09:56.095" v="13" actId="20577"/>
      <pc:docMkLst>
        <pc:docMk/>
      </pc:docMkLst>
      <pc:sldChg chg="modSp mod">
        <pc:chgData name="Shanklin, Stephanie [OSHE]" userId="b636a577-f330-4ab1-8a2e-2044a82cd57d" providerId="ADAL" clId="{C4CB073B-7E94-4B09-9D00-64105737950C}" dt="2026-08-27T11:09:56.095" v="13" actId="20577"/>
        <pc:sldMkLst>
          <pc:docMk/>
          <pc:sldMk cId="3661921656" sldId="298"/>
        </pc:sldMkLst>
        <pc:spChg chg="mod">
          <ac:chgData name="Shanklin, Stephanie [OSHE]" userId="b636a577-f330-4ab1-8a2e-2044a82cd57d" providerId="ADAL" clId="{C4CB073B-7E94-4B09-9D00-64105737950C}" dt="2026-08-27T11:09:56.095" v="13" actId="20577"/>
          <ac:spMkLst>
            <pc:docMk/>
            <pc:sldMk cId="3661921656" sldId="298"/>
            <ac:spMk id="3" creationId="{00000000-0000-0000-0000-000000000000}"/>
          </ac:spMkLst>
        </pc:spChg>
      </pc:sldChg>
    </pc:docChg>
  </pc:docChgLst>
  <pc:docChgLst>
    <pc:chgData name="Shanklin, Stephanie [OSHE]" userId="S::stephanie.shanklin@oshe.nj.gov::b636a577-f330-4ab1-8a2e-2044a82cd57d" providerId="AD" clId="Web-{03007C4D-4B8F-4902-83A8-242FC03797C8}"/>
    <pc:docChg chg="modSld">
      <pc:chgData name="Shanklin, Stephanie [OSHE]" userId="S::stephanie.shanklin@oshe.nj.gov::b636a577-f330-4ab1-8a2e-2044a82cd57d" providerId="AD" clId="Web-{03007C4D-4B8F-4902-83A8-242FC03797C8}" dt="2026-08-27T00:42:54.802" v="7"/>
      <pc:docMkLst>
        <pc:docMk/>
      </pc:docMkLst>
      <pc:sldChg chg="modSp">
        <pc:chgData name="Shanklin, Stephanie [OSHE]" userId="S::stephanie.shanklin@oshe.nj.gov::b636a577-f330-4ab1-8a2e-2044a82cd57d" providerId="AD" clId="Web-{03007C4D-4B8F-4902-83A8-242FC03797C8}" dt="2026-08-27T00:40:31.583" v="4"/>
        <pc:sldMkLst>
          <pc:docMk/>
          <pc:sldMk cId="3598479460" sldId="352"/>
        </pc:sldMkLst>
        <pc:graphicFrameChg chg="mod modGraphic">
          <ac:chgData name="Shanklin, Stephanie [OSHE]" userId="S::stephanie.shanklin@oshe.nj.gov::b636a577-f330-4ab1-8a2e-2044a82cd57d" providerId="AD" clId="Web-{03007C4D-4B8F-4902-83A8-242FC03797C8}" dt="2026-08-27T00:40:31.583" v="4"/>
          <ac:graphicFrameMkLst>
            <pc:docMk/>
            <pc:sldMk cId="3598479460" sldId="352"/>
            <ac:graphicFrameMk id="5" creationId="{435827E7-8277-3F7A-886E-DBE3A2039038}"/>
          </ac:graphicFrameMkLst>
        </pc:graphicFrameChg>
      </pc:sldChg>
      <pc:sldChg chg="modSp modTransition">
        <pc:chgData name="Shanklin, Stephanie [OSHE]" userId="S::stephanie.shanklin@oshe.nj.gov::b636a577-f330-4ab1-8a2e-2044a82cd57d" providerId="AD" clId="Web-{03007C4D-4B8F-4902-83A8-242FC03797C8}" dt="2026-08-27T00:42:54.802" v="7"/>
        <pc:sldMkLst>
          <pc:docMk/>
          <pc:sldMk cId="353056434" sldId="430"/>
        </pc:sldMkLst>
        <pc:spChg chg="mod">
          <ac:chgData name="Shanklin, Stephanie [OSHE]" userId="S::stephanie.shanklin@oshe.nj.gov::b636a577-f330-4ab1-8a2e-2044a82cd57d" providerId="AD" clId="Web-{03007C4D-4B8F-4902-83A8-242FC03797C8}" dt="2026-08-27T00:41:39.677" v="5" actId="20577"/>
          <ac:spMkLst>
            <pc:docMk/>
            <pc:sldMk cId="353056434" sldId="430"/>
            <ac:spMk id="22532" creationId="{00000000-0000-0000-0000-000000000000}"/>
          </ac:spMkLst>
        </pc:spChg>
        <pc:spChg chg="mod">
          <ac:chgData name="Shanklin, Stephanie [OSHE]" userId="S::stephanie.shanklin@oshe.nj.gov::b636a577-f330-4ab1-8a2e-2044a82cd57d" providerId="AD" clId="Web-{03007C4D-4B8F-4902-83A8-242FC03797C8}" dt="2026-08-27T00:41:58.145" v="6" actId="20577"/>
          <ac:spMkLst>
            <pc:docMk/>
            <pc:sldMk cId="353056434" sldId="430"/>
            <ac:spMk id="22534" creationId="{00000000-0000-0000-0000-000000000000}"/>
          </ac:spMkLst>
        </pc:spChg>
      </pc:sldChg>
    </pc:docChg>
  </pc:docChgLst>
  <pc:docChgLst>
    <pc:chgData name="Shanklin, Stephanie [OSHE]" userId="S::stephanie.shanklin@oshe.nj.gov::b636a577-f330-4ab1-8a2e-2044a82cd57d" providerId="AD" clId="Web-{011437F5-DA54-4F12-B404-C9ABB13871E7}"/>
    <pc:docChg chg="modSld">
      <pc:chgData name="Shanklin, Stephanie [OSHE]" userId="S::stephanie.shanklin@oshe.nj.gov::b636a577-f330-4ab1-8a2e-2044a82cd57d" providerId="AD" clId="Web-{011437F5-DA54-4F12-B404-C9ABB13871E7}" dt="2026-08-26T21:18:34.540" v="17" actId="20577"/>
      <pc:docMkLst>
        <pc:docMk/>
      </pc:docMkLst>
      <pc:sldChg chg="modSp">
        <pc:chgData name="Shanklin, Stephanie [OSHE]" userId="S::stephanie.shanklin@oshe.nj.gov::b636a577-f330-4ab1-8a2e-2044a82cd57d" providerId="AD" clId="Web-{011437F5-DA54-4F12-B404-C9ABB13871E7}" dt="2026-08-26T21:18:34.540" v="17" actId="20577"/>
        <pc:sldMkLst>
          <pc:docMk/>
          <pc:sldMk cId="353056434" sldId="430"/>
        </pc:sldMkLst>
        <pc:spChg chg="mod">
          <ac:chgData name="Shanklin, Stephanie [OSHE]" userId="S::stephanie.shanklin@oshe.nj.gov::b636a577-f330-4ab1-8a2e-2044a82cd57d" providerId="AD" clId="Web-{011437F5-DA54-4F12-B404-C9ABB13871E7}" dt="2026-08-26T21:18:34.540" v="17" actId="20577"/>
          <ac:spMkLst>
            <pc:docMk/>
            <pc:sldMk cId="353056434" sldId="430"/>
            <ac:spMk id="22532" creationId="{00000000-0000-0000-0000-00000000000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svg"/><Relationship Id="rId1" Type="http://schemas.openxmlformats.org/officeDocument/2006/relationships/image" Target="../media/image12.svg"/><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png"/></Relationships>
</file>

<file path=ppt/diagrams/_rels/data13.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svg"/><Relationship Id="rId1" Type="http://schemas.openxmlformats.org/officeDocument/2006/relationships/image" Target="../media/image54.svg"/><Relationship Id="rId6" Type="http://schemas.openxmlformats.org/officeDocument/2006/relationships/image" Target="../media/image59.svg"/><Relationship Id="rId5" Type="http://schemas.openxmlformats.org/officeDocument/2006/relationships/image" Target="../media/image58.svg"/><Relationship Id="rId4" Type="http://schemas.openxmlformats.org/officeDocument/2006/relationships/image" Target="../media/image57.svg"/></Relationships>
</file>

<file path=ppt/diagrams/_rels/data1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jpe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svg"/><Relationship Id="rId4" Type="http://schemas.openxmlformats.org/officeDocument/2006/relationships/image" Target="../media/image65.png"/></Relationships>
</file>

<file path=ppt/diagrams/_rels/data16.xml.rels><?xml version="1.0" encoding="UTF-8" standalone="yes"?>
<Relationships xmlns="http://schemas.openxmlformats.org/package/2006/relationships"><Relationship Id="rId3" Type="http://schemas.openxmlformats.org/officeDocument/2006/relationships/hyperlink" Target="https://www.nj.gov/highereducation/EOF/EOF_Program_Resources.shtml" TargetMode="External"/><Relationship Id="rId2" Type="http://schemas.openxmlformats.org/officeDocument/2006/relationships/hyperlink" Target="http://www.state.nj.us/highereducation/EOF/EOF_Program_Resources.shtml" TargetMode="External"/><Relationship Id="rId1" Type="http://schemas.openxmlformats.org/officeDocument/2006/relationships/hyperlink" Target="https://www.nj.gov/highereducation/EOF/index.shtml" TargetMode="External"/><Relationship Id="rId5" Type="http://schemas.openxmlformats.org/officeDocument/2006/relationships/image" Target="../media/image69.svg"/><Relationship Id="rId4" Type="http://schemas.openxmlformats.org/officeDocument/2006/relationships/image" Target="../media/image68.svg"/></Relationships>
</file>

<file path=ppt/diagrams/_rels/data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24.png"/></Relationships>
</file>

<file path=ppt/diagrams/_rels/data7.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svg"/><Relationship Id="rId1" Type="http://schemas.openxmlformats.org/officeDocument/2006/relationships/image" Target="../media/image12.svg"/><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png"/></Relationships>
</file>

<file path=ppt/diagrams/_rels/drawing13.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svg"/><Relationship Id="rId1" Type="http://schemas.openxmlformats.org/officeDocument/2006/relationships/image" Target="../media/image54.svg"/><Relationship Id="rId6" Type="http://schemas.openxmlformats.org/officeDocument/2006/relationships/image" Target="../media/image59.svg"/><Relationship Id="rId5" Type="http://schemas.openxmlformats.org/officeDocument/2006/relationships/image" Target="../media/image58.svg"/><Relationship Id="rId4" Type="http://schemas.openxmlformats.org/officeDocument/2006/relationships/image" Target="../media/image57.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jpe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svg"/><Relationship Id="rId4" Type="http://schemas.openxmlformats.org/officeDocument/2006/relationships/image" Target="../media/image65.png"/></Relationships>
</file>

<file path=ppt/diagrams/_rels/drawing16.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hyperlink" Target="https://www.nj.gov/highereducation/EOF/index.shtml" TargetMode="External"/><Relationship Id="rId1" Type="http://schemas.openxmlformats.org/officeDocument/2006/relationships/image" Target="../media/image68.svg"/><Relationship Id="rId5" Type="http://schemas.openxmlformats.org/officeDocument/2006/relationships/hyperlink" Target="https://www.nj.gov/highereducation/EOF/EOF_Program_Resources.shtml" TargetMode="External"/><Relationship Id="rId4" Type="http://schemas.openxmlformats.org/officeDocument/2006/relationships/hyperlink" Target="http://www.state.nj.us/highereducation/EOF/EOF_Program_Resources.shtml"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24.png"/></Relationships>
</file>

<file path=ppt/diagrams/_rels/drawing7.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2#1">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28">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5_5#1">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3">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4">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246E5A-6C2B-4959-853A-FC36F7FE5E74}" type="doc">
      <dgm:prSet loTypeId="urn:microsoft.com/office/officeart/2018/2/layout/IconVerticalSolidList" loCatId="icon" qsTypeId="urn:microsoft.com/office/officeart/2005/8/quickstyle/simple1#1" qsCatId="simple" csTypeId="urn:microsoft.com/office/officeart/2018/5/colors/Iconchunking_neutralbg_colorful1" csCatId="colorful" phldr="1"/>
      <dgm:spPr/>
      <dgm:t>
        <a:bodyPr/>
        <a:lstStyle/>
        <a:p>
          <a:endParaRPr lang="en-US"/>
        </a:p>
      </dgm:t>
    </dgm:pt>
    <dgm:pt modelId="{A47C6956-B900-4C5D-AC8F-36A71323B827}">
      <dgm:prSet custT="1"/>
      <dgm:spPr/>
      <dgm:t>
        <a:bodyPr/>
        <a:lstStyle/>
        <a:p>
          <a:pPr>
            <a:lnSpc>
              <a:spcPct val="100000"/>
            </a:lnSpc>
          </a:pPr>
          <a:r>
            <a:rPr lang="en-US" sz="2000">
              <a:latin typeface="Calibri"/>
              <a:ea typeface="Calibri"/>
              <a:cs typeface="Calibri"/>
            </a:rPr>
            <a:t>Overview of the Mission and Purpose of EOF</a:t>
          </a:r>
        </a:p>
      </dgm:t>
    </dgm:pt>
    <dgm:pt modelId="{1DF5E810-A73F-400B-AFDB-38078149DD8D}" type="parTrans" cxnId="{45CAAC6C-31AA-455B-9852-78BCA67163DE}">
      <dgm:prSet/>
      <dgm:spPr/>
      <dgm:t>
        <a:bodyPr/>
        <a:lstStyle/>
        <a:p>
          <a:endParaRPr lang="en-US"/>
        </a:p>
      </dgm:t>
    </dgm:pt>
    <dgm:pt modelId="{A247CF55-DCEA-4778-B735-2EBBB8F1E2AE}" type="sibTrans" cxnId="{45CAAC6C-31AA-455B-9852-78BCA67163DE}">
      <dgm:prSet/>
      <dgm:spPr/>
      <dgm:t>
        <a:bodyPr/>
        <a:lstStyle/>
        <a:p>
          <a:endParaRPr lang="en-US"/>
        </a:p>
      </dgm:t>
    </dgm:pt>
    <dgm:pt modelId="{88216378-6181-4247-84A1-A126B2A3AEEF}">
      <dgm:prSet custT="1"/>
      <dgm:spPr/>
      <dgm:t>
        <a:bodyPr/>
        <a:lstStyle/>
        <a:p>
          <a:pPr>
            <a:lnSpc>
              <a:spcPct val="100000"/>
            </a:lnSpc>
          </a:pPr>
          <a:r>
            <a:rPr lang="en-US" sz="2000">
              <a:latin typeface="Calibri"/>
              <a:ea typeface="Calibri"/>
              <a:cs typeface="Calibri"/>
            </a:rPr>
            <a:t>EOF Undergraduate (UG) Recruitment and Admission Process</a:t>
          </a:r>
        </a:p>
      </dgm:t>
    </dgm:pt>
    <dgm:pt modelId="{70D31FD9-5F45-461E-B37D-62280EE9211E}" type="parTrans" cxnId="{E9F531DC-A2F2-446C-AD06-AAF77476F32D}">
      <dgm:prSet/>
      <dgm:spPr/>
      <dgm:t>
        <a:bodyPr/>
        <a:lstStyle/>
        <a:p>
          <a:endParaRPr lang="en-US"/>
        </a:p>
      </dgm:t>
    </dgm:pt>
    <dgm:pt modelId="{50394C93-CEB1-4118-AE3D-6EACA1EC41E8}" type="sibTrans" cxnId="{E9F531DC-A2F2-446C-AD06-AAF77476F32D}">
      <dgm:prSet/>
      <dgm:spPr/>
      <dgm:t>
        <a:bodyPr/>
        <a:lstStyle/>
        <a:p>
          <a:endParaRPr lang="en-US"/>
        </a:p>
      </dgm:t>
    </dgm:pt>
    <dgm:pt modelId="{F8D9787C-A2D4-4401-9EE9-3DE6A2A1C2E5}">
      <dgm:prSet custT="1"/>
      <dgm:spPr/>
      <dgm:t>
        <a:bodyPr/>
        <a:lstStyle/>
        <a:p>
          <a:pPr>
            <a:lnSpc>
              <a:spcPct val="100000"/>
            </a:lnSpc>
          </a:pPr>
          <a:r>
            <a:rPr lang="en-US" sz="2000">
              <a:latin typeface="Calibri"/>
              <a:ea typeface="Calibri"/>
              <a:cs typeface="Calibri"/>
            </a:rPr>
            <a:t>EOF UG Eligibility Requirements</a:t>
          </a:r>
        </a:p>
      </dgm:t>
    </dgm:pt>
    <dgm:pt modelId="{DC609301-5420-4DE8-A46F-3B09386428B6}" type="parTrans" cxnId="{20236CCA-247E-4472-93B5-61D6E8405482}">
      <dgm:prSet/>
      <dgm:spPr/>
      <dgm:t>
        <a:bodyPr/>
        <a:lstStyle/>
        <a:p>
          <a:endParaRPr lang="en-US"/>
        </a:p>
      </dgm:t>
    </dgm:pt>
    <dgm:pt modelId="{F30488B2-C60D-4E4E-BC21-463050D83BEF}" type="sibTrans" cxnId="{20236CCA-247E-4472-93B5-61D6E8405482}">
      <dgm:prSet/>
      <dgm:spPr/>
      <dgm:t>
        <a:bodyPr/>
        <a:lstStyle/>
        <a:p>
          <a:endParaRPr lang="en-US"/>
        </a:p>
      </dgm:t>
    </dgm:pt>
    <dgm:pt modelId="{FF1D8A08-534B-4979-BA9E-98413EF34D22}">
      <dgm:prSet custT="1"/>
      <dgm:spPr/>
      <dgm:t>
        <a:bodyPr/>
        <a:lstStyle/>
        <a:p>
          <a:pPr>
            <a:lnSpc>
              <a:spcPct val="100000"/>
            </a:lnSpc>
          </a:pPr>
          <a:r>
            <a:rPr lang="en-US" sz="2000">
              <a:latin typeface="Calibri"/>
              <a:ea typeface="Calibri"/>
              <a:cs typeface="Calibri"/>
            </a:rPr>
            <a:t>EOF Transfer Students and NJ Dreamers</a:t>
          </a:r>
        </a:p>
      </dgm:t>
    </dgm:pt>
    <dgm:pt modelId="{07660CB3-79CD-4D1B-B4B8-C62A44DAEBFA}" type="parTrans" cxnId="{AD2C4AF5-FD84-425C-9E10-1855E80F7775}">
      <dgm:prSet/>
      <dgm:spPr/>
      <dgm:t>
        <a:bodyPr/>
        <a:lstStyle/>
        <a:p>
          <a:endParaRPr lang="en-US"/>
        </a:p>
      </dgm:t>
    </dgm:pt>
    <dgm:pt modelId="{E6914F64-79E3-4794-981C-C458183BBAF7}" type="sibTrans" cxnId="{AD2C4AF5-FD84-425C-9E10-1855E80F7775}">
      <dgm:prSet/>
      <dgm:spPr/>
      <dgm:t>
        <a:bodyPr/>
        <a:lstStyle/>
        <a:p>
          <a:endParaRPr lang="en-US"/>
        </a:p>
      </dgm:t>
    </dgm:pt>
    <dgm:pt modelId="{23F555D1-4A8E-4AFF-9B75-9F2CDCC27391}">
      <dgm:prSet custT="1"/>
      <dgm:spPr/>
      <dgm:t>
        <a:bodyPr/>
        <a:lstStyle/>
        <a:p>
          <a:pPr rtl="0">
            <a:lnSpc>
              <a:spcPct val="100000"/>
            </a:lnSpc>
          </a:pPr>
          <a:r>
            <a:rPr lang="en-US" sz="2000" b="0" i="0">
              <a:solidFill>
                <a:schemeClr val="tx1"/>
              </a:solidFill>
              <a:latin typeface="Calibri"/>
              <a:ea typeface="Calibri Light"/>
              <a:cs typeface="Calibri Light"/>
            </a:rPr>
            <a:t>NJFAMS Verification</a:t>
          </a:r>
        </a:p>
      </dgm:t>
    </dgm:pt>
    <dgm:pt modelId="{AE3A04D3-C504-4088-BE7D-6E8F6301A14F}" type="parTrans" cxnId="{3E89454D-AA78-4934-A970-7D3F0C79E06C}">
      <dgm:prSet/>
      <dgm:spPr/>
      <dgm:t>
        <a:bodyPr/>
        <a:lstStyle/>
        <a:p>
          <a:endParaRPr lang="en-US"/>
        </a:p>
      </dgm:t>
    </dgm:pt>
    <dgm:pt modelId="{3AA8EDA5-4345-4841-B71A-E96EC9FCCC51}" type="sibTrans" cxnId="{3E89454D-AA78-4934-A970-7D3F0C79E06C}">
      <dgm:prSet/>
      <dgm:spPr/>
      <dgm:t>
        <a:bodyPr/>
        <a:lstStyle/>
        <a:p>
          <a:endParaRPr lang="en-US"/>
        </a:p>
      </dgm:t>
    </dgm:pt>
    <dgm:pt modelId="{89B1CA36-35C7-460B-93D1-40DFE606F64A}">
      <dgm:prSet custT="1"/>
      <dgm:spPr/>
      <dgm:t>
        <a:bodyPr/>
        <a:lstStyle/>
        <a:p>
          <a:pPr>
            <a:lnSpc>
              <a:spcPct val="100000"/>
            </a:lnSpc>
          </a:pPr>
          <a:r>
            <a:rPr lang="en-US" sz="2000">
              <a:latin typeface="Calibri"/>
              <a:ea typeface="Calibri"/>
              <a:cs typeface="Calibri"/>
            </a:rPr>
            <a:t>Discretionary/Non-funded Appeals</a:t>
          </a:r>
        </a:p>
      </dgm:t>
    </dgm:pt>
    <dgm:pt modelId="{0D339972-7ACF-4A6E-A018-91BA57A8B81A}" type="parTrans" cxnId="{DF217E00-FFA2-4307-896E-1685C1E4BBAE}">
      <dgm:prSet/>
      <dgm:spPr/>
      <dgm:t>
        <a:bodyPr/>
        <a:lstStyle/>
        <a:p>
          <a:endParaRPr lang="en-US"/>
        </a:p>
      </dgm:t>
    </dgm:pt>
    <dgm:pt modelId="{D85E9C28-A41E-4BD2-8B84-49CDD7D8B17A}" type="sibTrans" cxnId="{DF217E00-FFA2-4307-896E-1685C1E4BBAE}">
      <dgm:prSet/>
      <dgm:spPr/>
      <dgm:t>
        <a:bodyPr/>
        <a:lstStyle/>
        <a:p>
          <a:endParaRPr lang="en-US"/>
        </a:p>
      </dgm:t>
    </dgm:pt>
    <dgm:pt modelId="{DC7572A8-5A57-427E-9DFA-BDB702AE7F8C}">
      <dgm:prSet custT="1"/>
      <dgm:spPr/>
      <dgm:t>
        <a:bodyPr/>
        <a:lstStyle/>
        <a:p>
          <a:pPr>
            <a:lnSpc>
              <a:spcPct val="100000"/>
            </a:lnSpc>
          </a:pPr>
          <a:r>
            <a:rPr lang="en-US" sz="2000">
              <a:latin typeface="Calibri"/>
              <a:ea typeface="Calibri"/>
              <a:cs typeface="Calibri"/>
            </a:rPr>
            <a:t>EOF Summer/Winter Session, Part-time vs. Non-Funded, NJ GEAR UP, NJ College Bound and TRIO students</a:t>
          </a:r>
        </a:p>
      </dgm:t>
    </dgm:pt>
    <dgm:pt modelId="{8F3B234F-2FC8-446A-A4C4-B7900B9C47F7}" type="parTrans" cxnId="{5F10D9FD-0CC6-4503-B3F4-104D143A3B56}">
      <dgm:prSet/>
      <dgm:spPr/>
      <dgm:t>
        <a:bodyPr/>
        <a:lstStyle/>
        <a:p>
          <a:endParaRPr lang="en-US"/>
        </a:p>
      </dgm:t>
    </dgm:pt>
    <dgm:pt modelId="{38F03A6C-984A-453B-980F-1A4E64EF94D3}" type="sibTrans" cxnId="{5F10D9FD-0CC6-4503-B3F4-104D143A3B56}">
      <dgm:prSet/>
      <dgm:spPr/>
      <dgm:t>
        <a:bodyPr/>
        <a:lstStyle/>
        <a:p>
          <a:endParaRPr lang="en-US"/>
        </a:p>
      </dgm:t>
    </dgm:pt>
    <dgm:pt modelId="{8326466E-5487-4AB7-89A5-7388D33C3C16}" type="pres">
      <dgm:prSet presAssocID="{C2246E5A-6C2B-4959-853A-FC36F7FE5E74}" presName="root" presStyleCnt="0">
        <dgm:presLayoutVars>
          <dgm:dir/>
          <dgm:resizeHandles val="exact"/>
        </dgm:presLayoutVars>
      </dgm:prSet>
      <dgm:spPr/>
    </dgm:pt>
    <dgm:pt modelId="{E8EE1A9B-C039-4786-B232-36327EA783FA}" type="pres">
      <dgm:prSet presAssocID="{A47C6956-B900-4C5D-AC8F-36A71323B827}" presName="compNode" presStyleCnt="0"/>
      <dgm:spPr/>
    </dgm:pt>
    <dgm:pt modelId="{236B0837-7D75-4AFD-879E-B76DCAF2FAEA}" type="pres">
      <dgm:prSet presAssocID="{A47C6956-B900-4C5D-AC8F-36A71323B827}" presName="bgRect" presStyleLbl="bgShp" presStyleIdx="0" presStyleCnt="7"/>
      <dgm:spPr/>
    </dgm:pt>
    <dgm:pt modelId="{4DE28AC5-B8BB-400A-AED5-8027CC04C202}" type="pres">
      <dgm:prSet presAssocID="{A47C6956-B900-4C5D-AC8F-36A71323B827}" presName="iconRect" presStyleLbl="node1" presStyleIdx="0" presStyleCnt="7"/>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llseye"/>
        </a:ext>
      </dgm:extLst>
    </dgm:pt>
    <dgm:pt modelId="{7A9ED69E-435D-429A-B375-9F8488BB8C7C}" type="pres">
      <dgm:prSet presAssocID="{A47C6956-B900-4C5D-AC8F-36A71323B827}" presName="spaceRect" presStyleCnt="0"/>
      <dgm:spPr/>
    </dgm:pt>
    <dgm:pt modelId="{CA1C5590-6521-4E3A-860C-773E2218D5F1}" type="pres">
      <dgm:prSet presAssocID="{A47C6956-B900-4C5D-AC8F-36A71323B827}" presName="parTx" presStyleLbl="revTx" presStyleIdx="0" presStyleCnt="7">
        <dgm:presLayoutVars>
          <dgm:chMax val="0"/>
          <dgm:chPref val="0"/>
        </dgm:presLayoutVars>
      </dgm:prSet>
      <dgm:spPr/>
    </dgm:pt>
    <dgm:pt modelId="{5149256C-2DD6-4096-A072-26CEA7E183D5}" type="pres">
      <dgm:prSet presAssocID="{A247CF55-DCEA-4778-B735-2EBBB8F1E2AE}" presName="sibTrans" presStyleCnt="0"/>
      <dgm:spPr/>
    </dgm:pt>
    <dgm:pt modelId="{53AF582A-53E6-4E3B-9888-4BF7EA93950C}" type="pres">
      <dgm:prSet presAssocID="{88216378-6181-4247-84A1-A126B2A3AEEF}" presName="compNode" presStyleCnt="0"/>
      <dgm:spPr/>
    </dgm:pt>
    <dgm:pt modelId="{D5126A57-71B6-4E08-902F-8EB955F44782}" type="pres">
      <dgm:prSet presAssocID="{88216378-6181-4247-84A1-A126B2A3AEEF}" presName="bgRect" presStyleLbl="bgShp" presStyleIdx="1" presStyleCnt="7" custScaleY="187101"/>
      <dgm:spPr/>
    </dgm:pt>
    <dgm:pt modelId="{378C5213-0D0F-4AAE-8E44-D2DFCEBB9C34}" type="pres">
      <dgm:prSet presAssocID="{88216378-6181-4247-84A1-A126B2A3AEEF}" presName="iconRect" presStyleLbl="node1" presStyleIdx="1" presStyleCnt="7"/>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80A9D56B-45EB-42A4-86D3-61CA629D55BB}" type="pres">
      <dgm:prSet presAssocID="{88216378-6181-4247-84A1-A126B2A3AEEF}" presName="spaceRect" presStyleCnt="0"/>
      <dgm:spPr/>
    </dgm:pt>
    <dgm:pt modelId="{51C7D91E-455E-44C9-BED8-9E92CC18C9AE}" type="pres">
      <dgm:prSet presAssocID="{88216378-6181-4247-84A1-A126B2A3AEEF}" presName="parTx" presStyleLbl="revTx" presStyleIdx="1" presStyleCnt="7">
        <dgm:presLayoutVars>
          <dgm:chMax val="0"/>
          <dgm:chPref val="0"/>
        </dgm:presLayoutVars>
      </dgm:prSet>
      <dgm:spPr/>
    </dgm:pt>
    <dgm:pt modelId="{25E423F6-A5C6-48F5-BC97-88A3879186F3}" type="pres">
      <dgm:prSet presAssocID="{50394C93-CEB1-4118-AE3D-6EACA1EC41E8}" presName="sibTrans" presStyleCnt="0"/>
      <dgm:spPr/>
    </dgm:pt>
    <dgm:pt modelId="{69FACAE2-0DD3-4122-85BC-1090D96E1ECA}" type="pres">
      <dgm:prSet presAssocID="{F8D9787C-A2D4-4401-9EE9-3DE6A2A1C2E5}" presName="compNode" presStyleCnt="0"/>
      <dgm:spPr/>
    </dgm:pt>
    <dgm:pt modelId="{E31FA197-F20E-4776-A10F-DC98CB10CD79}" type="pres">
      <dgm:prSet presAssocID="{F8D9787C-A2D4-4401-9EE9-3DE6A2A1C2E5}" presName="bgRect" presStyleLbl="bgShp" presStyleIdx="2" presStyleCnt="7"/>
      <dgm:spPr/>
    </dgm:pt>
    <dgm:pt modelId="{3360B3BF-EBDE-410B-A032-77C78BD8A734}" type="pres">
      <dgm:prSet presAssocID="{F8D9787C-A2D4-4401-9EE9-3DE6A2A1C2E5}" presName="iconRect" presStyleLbl="node1" presStyleIdx="2" presStyleCnt="7"/>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2A3D64CA-335E-4611-8861-1FDA989283DF}" type="pres">
      <dgm:prSet presAssocID="{F8D9787C-A2D4-4401-9EE9-3DE6A2A1C2E5}" presName="spaceRect" presStyleCnt="0"/>
      <dgm:spPr/>
    </dgm:pt>
    <dgm:pt modelId="{ACB53BD4-E64D-41B4-A96A-8032EEF011F0}" type="pres">
      <dgm:prSet presAssocID="{F8D9787C-A2D4-4401-9EE9-3DE6A2A1C2E5}" presName="parTx" presStyleLbl="revTx" presStyleIdx="2" presStyleCnt="7">
        <dgm:presLayoutVars>
          <dgm:chMax val="0"/>
          <dgm:chPref val="0"/>
        </dgm:presLayoutVars>
      </dgm:prSet>
      <dgm:spPr/>
    </dgm:pt>
    <dgm:pt modelId="{F2EFE5D1-D03D-4455-A5A0-4C3C75D1F120}" type="pres">
      <dgm:prSet presAssocID="{F30488B2-C60D-4E4E-BC21-463050D83BEF}" presName="sibTrans" presStyleCnt="0"/>
      <dgm:spPr/>
    </dgm:pt>
    <dgm:pt modelId="{8855265D-ECC2-4B90-987A-3559EFB24AE8}" type="pres">
      <dgm:prSet presAssocID="{DC7572A8-5A57-427E-9DFA-BDB702AE7F8C}" presName="compNode" presStyleCnt="0"/>
      <dgm:spPr/>
    </dgm:pt>
    <dgm:pt modelId="{FB715D90-537E-4392-BA99-11C2BE6BB9E6}" type="pres">
      <dgm:prSet presAssocID="{DC7572A8-5A57-427E-9DFA-BDB702AE7F8C}" presName="bgRect" presStyleLbl="bgShp" presStyleIdx="3" presStyleCnt="7" custScaleY="179953"/>
      <dgm:spPr/>
    </dgm:pt>
    <dgm:pt modelId="{B1CCB424-B5E1-46B3-802C-F097DD3C146C}" type="pres">
      <dgm:prSet presAssocID="{DC7572A8-5A57-427E-9DFA-BDB702AE7F8C}" presName="iconRect" presStyleLbl="nod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noFill/>
        </a:ln>
      </dgm:spPr>
    </dgm:pt>
    <dgm:pt modelId="{14F6FD97-F119-431F-9C01-5233C03C6C88}" type="pres">
      <dgm:prSet presAssocID="{DC7572A8-5A57-427E-9DFA-BDB702AE7F8C}" presName="spaceRect" presStyleCnt="0"/>
      <dgm:spPr/>
    </dgm:pt>
    <dgm:pt modelId="{58F77613-430A-44BE-9D07-86113DA3FF1A}" type="pres">
      <dgm:prSet presAssocID="{DC7572A8-5A57-427E-9DFA-BDB702AE7F8C}" presName="parTx" presStyleLbl="revTx" presStyleIdx="3" presStyleCnt="7">
        <dgm:presLayoutVars>
          <dgm:chMax val="0"/>
          <dgm:chPref val="0"/>
        </dgm:presLayoutVars>
      </dgm:prSet>
      <dgm:spPr/>
    </dgm:pt>
    <dgm:pt modelId="{7869C9C9-9E36-49B7-9C38-79723605828C}" type="pres">
      <dgm:prSet presAssocID="{38F03A6C-984A-453B-980F-1A4E64EF94D3}" presName="sibTrans" presStyleCnt="0"/>
      <dgm:spPr/>
    </dgm:pt>
    <dgm:pt modelId="{9B3E40AE-1EF4-4FCE-A38B-E063103EB830}" type="pres">
      <dgm:prSet presAssocID="{FF1D8A08-534B-4979-BA9E-98413EF34D22}" presName="compNode" presStyleCnt="0"/>
      <dgm:spPr/>
    </dgm:pt>
    <dgm:pt modelId="{E6A0548E-8240-44C2-B629-3F46F855291F}" type="pres">
      <dgm:prSet presAssocID="{FF1D8A08-534B-4979-BA9E-98413EF34D22}" presName="bgRect" presStyleLbl="bgShp" presStyleIdx="4" presStyleCnt="7" custLinFactNeighborX="-169" custLinFactNeighborY="4801"/>
      <dgm:spPr/>
    </dgm:pt>
    <dgm:pt modelId="{515F9C04-6C7F-4BD4-AC72-B3C9B5450268}" type="pres">
      <dgm:prSet presAssocID="{FF1D8A08-534B-4979-BA9E-98413EF34D22}" presName="iconRect" presStyleLbl="node1" presStyleIdx="4" presStyleCnt="7"/>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choolhouse"/>
        </a:ext>
      </dgm:extLst>
    </dgm:pt>
    <dgm:pt modelId="{59AC1425-3FAC-4C6C-A6A2-7DE7665652F0}" type="pres">
      <dgm:prSet presAssocID="{FF1D8A08-534B-4979-BA9E-98413EF34D22}" presName="spaceRect" presStyleCnt="0"/>
      <dgm:spPr/>
    </dgm:pt>
    <dgm:pt modelId="{E802A409-98FA-47E7-A0AD-D5E313A0E666}" type="pres">
      <dgm:prSet presAssocID="{FF1D8A08-534B-4979-BA9E-98413EF34D22}" presName="parTx" presStyleLbl="revTx" presStyleIdx="4" presStyleCnt="7">
        <dgm:presLayoutVars>
          <dgm:chMax val="0"/>
          <dgm:chPref val="0"/>
        </dgm:presLayoutVars>
      </dgm:prSet>
      <dgm:spPr/>
    </dgm:pt>
    <dgm:pt modelId="{D825D10C-8D64-4272-B93B-C9E941D4F20A}" type="pres">
      <dgm:prSet presAssocID="{E6914F64-79E3-4794-981C-C458183BBAF7}" presName="sibTrans" presStyleCnt="0"/>
      <dgm:spPr/>
    </dgm:pt>
    <dgm:pt modelId="{F6EB6D02-D76E-4052-AC50-E18A520A5DEE}" type="pres">
      <dgm:prSet presAssocID="{23F555D1-4A8E-4AFF-9B75-9F2CDCC27391}" presName="compNode" presStyleCnt="0"/>
      <dgm:spPr/>
    </dgm:pt>
    <dgm:pt modelId="{A944C827-0C75-4CC4-83D6-07F4F3A7B1E3}" type="pres">
      <dgm:prSet presAssocID="{23F555D1-4A8E-4AFF-9B75-9F2CDCC27391}" presName="bgRect" presStyleLbl="bgShp" presStyleIdx="5" presStyleCnt="7"/>
      <dgm:spPr/>
    </dgm:pt>
    <dgm:pt modelId="{8572C7C2-1719-4890-B16F-FEBA4F204671}" type="pres">
      <dgm:prSet presAssocID="{23F555D1-4A8E-4AFF-9B75-9F2CDCC27391}" presName="iconRect" presStyleLbl="node1" presStyleIdx="5" presStyleCnt="7"/>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
        </a:ext>
      </dgm:extLst>
    </dgm:pt>
    <dgm:pt modelId="{7084A043-0A95-4E67-B49C-D6EB29E0F18E}" type="pres">
      <dgm:prSet presAssocID="{23F555D1-4A8E-4AFF-9B75-9F2CDCC27391}" presName="spaceRect" presStyleCnt="0"/>
      <dgm:spPr/>
    </dgm:pt>
    <dgm:pt modelId="{34C69F4B-0080-4859-95BC-DD68FD3F3F35}" type="pres">
      <dgm:prSet presAssocID="{23F555D1-4A8E-4AFF-9B75-9F2CDCC27391}" presName="parTx" presStyleLbl="revTx" presStyleIdx="5" presStyleCnt="7">
        <dgm:presLayoutVars>
          <dgm:chMax val="0"/>
          <dgm:chPref val="0"/>
        </dgm:presLayoutVars>
      </dgm:prSet>
      <dgm:spPr/>
    </dgm:pt>
    <dgm:pt modelId="{80DF989B-132C-406D-A60B-9835FE51CC45}" type="pres">
      <dgm:prSet presAssocID="{3AA8EDA5-4345-4841-B71A-E96EC9FCCC51}" presName="sibTrans" presStyleCnt="0"/>
      <dgm:spPr/>
    </dgm:pt>
    <dgm:pt modelId="{40C266C3-BD99-4DDC-9B08-6A2B4717828D}" type="pres">
      <dgm:prSet presAssocID="{89B1CA36-35C7-460B-93D1-40DFE606F64A}" presName="compNode" presStyleCnt="0"/>
      <dgm:spPr/>
    </dgm:pt>
    <dgm:pt modelId="{ADC2EE38-302A-4DCE-8772-984DD5A0DAF0}" type="pres">
      <dgm:prSet presAssocID="{89B1CA36-35C7-460B-93D1-40DFE606F64A}" presName="bgRect" presStyleLbl="bgShp" presStyleIdx="6" presStyleCnt="7"/>
      <dgm:spPr/>
    </dgm:pt>
    <dgm:pt modelId="{F4D65AEB-12ED-4A36-9610-B9029C202E21}" type="pres">
      <dgm:prSet presAssocID="{89B1CA36-35C7-460B-93D1-40DFE606F64A}" presName="iconRect" presStyleLbl="node1" presStyleIdx="6" presStyleCnt="7"/>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Check List"/>
        </a:ext>
      </dgm:extLst>
    </dgm:pt>
    <dgm:pt modelId="{A44F30B1-CD1D-43D8-A3B3-7A6ED262DAA1}" type="pres">
      <dgm:prSet presAssocID="{89B1CA36-35C7-460B-93D1-40DFE606F64A}" presName="spaceRect" presStyleCnt="0"/>
      <dgm:spPr/>
    </dgm:pt>
    <dgm:pt modelId="{4D2A31C6-D6D3-4175-AB55-A7CE63ECEE24}" type="pres">
      <dgm:prSet presAssocID="{89B1CA36-35C7-460B-93D1-40DFE606F64A}" presName="parTx" presStyleLbl="revTx" presStyleIdx="6" presStyleCnt="7">
        <dgm:presLayoutVars>
          <dgm:chMax val="0"/>
          <dgm:chPref val="0"/>
        </dgm:presLayoutVars>
      </dgm:prSet>
      <dgm:spPr/>
    </dgm:pt>
  </dgm:ptLst>
  <dgm:cxnLst>
    <dgm:cxn modelId="{DF217E00-FFA2-4307-896E-1685C1E4BBAE}" srcId="{C2246E5A-6C2B-4959-853A-FC36F7FE5E74}" destId="{89B1CA36-35C7-460B-93D1-40DFE606F64A}" srcOrd="6" destOrd="0" parTransId="{0D339972-7ACF-4A6E-A018-91BA57A8B81A}" sibTransId="{D85E9C28-A41E-4BD2-8B84-49CDD7D8B17A}"/>
    <dgm:cxn modelId="{F0CC7E35-9BD7-4BF8-97BC-AD8DAA50651E}" type="presOf" srcId="{89B1CA36-35C7-460B-93D1-40DFE606F64A}" destId="{4D2A31C6-D6D3-4175-AB55-A7CE63ECEE24}" srcOrd="0" destOrd="0" presId="urn:microsoft.com/office/officeart/2018/2/layout/IconVerticalSolidList"/>
    <dgm:cxn modelId="{458FF036-0DCB-4482-AC28-12C8653F40B1}" type="presOf" srcId="{88216378-6181-4247-84A1-A126B2A3AEEF}" destId="{51C7D91E-455E-44C9-BED8-9E92CC18C9AE}" srcOrd="0" destOrd="0" presId="urn:microsoft.com/office/officeart/2018/2/layout/IconVerticalSolidList"/>
    <dgm:cxn modelId="{45CAAC6C-31AA-455B-9852-78BCA67163DE}" srcId="{C2246E5A-6C2B-4959-853A-FC36F7FE5E74}" destId="{A47C6956-B900-4C5D-AC8F-36A71323B827}" srcOrd="0" destOrd="0" parTransId="{1DF5E810-A73F-400B-AFDB-38078149DD8D}" sibTransId="{A247CF55-DCEA-4778-B735-2EBBB8F1E2AE}"/>
    <dgm:cxn modelId="{3E89454D-AA78-4934-A970-7D3F0C79E06C}" srcId="{C2246E5A-6C2B-4959-853A-FC36F7FE5E74}" destId="{23F555D1-4A8E-4AFF-9B75-9F2CDCC27391}" srcOrd="5" destOrd="0" parTransId="{AE3A04D3-C504-4088-BE7D-6E8F6301A14F}" sibTransId="{3AA8EDA5-4345-4841-B71A-E96EC9FCCC51}"/>
    <dgm:cxn modelId="{E6CED477-F24B-42D0-9491-ED1068CF6511}" type="presOf" srcId="{A47C6956-B900-4C5D-AC8F-36A71323B827}" destId="{CA1C5590-6521-4E3A-860C-773E2218D5F1}" srcOrd="0" destOrd="0" presId="urn:microsoft.com/office/officeart/2018/2/layout/IconVerticalSolidList"/>
    <dgm:cxn modelId="{D726CB58-A99B-45B2-B454-21607649EB6B}" type="presOf" srcId="{F8D9787C-A2D4-4401-9EE9-3DE6A2A1C2E5}" destId="{ACB53BD4-E64D-41B4-A96A-8032EEF011F0}" srcOrd="0" destOrd="0" presId="urn:microsoft.com/office/officeart/2018/2/layout/IconVerticalSolidList"/>
    <dgm:cxn modelId="{9E9B1C7C-F1C0-457B-9A69-7E065EE6ADD7}" type="presOf" srcId="{DC7572A8-5A57-427E-9DFA-BDB702AE7F8C}" destId="{58F77613-430A-44BE-9D07-86113DA3FF1A}" srcOrd="0" destOrd="0" presId="urn:microsoft.com/office/officeart/2018/2/layout/IconVerticalSolidList"/>
    <dgm:cxn modelId="{CB47E79C-0FB4-4F47-ACAB-46A58659157C}" type="presOf" srcId="{23F555D1-4A8E-4AFF-9B75-9F2CDCC27391}" destId="{34C69F4B-0080-4859-95BC-DD68FD3F3F35}" srcOrd="0" destOrd="0" presId="urn:microsoft.com/office/officeart/2018/2/layout/IconVerticalSolidList"/>
    <dgm:cxn modelId="{20236CCA-247E-4472-93B5-61D6E8405482}" srcId="{C2246E5A-6C2B-4959-853A-FC36F7FE5E74}" destId="{F8D9787C-A2D4-4401-9EE9-3DE6A2A1C2E5}" srcOrd="2" destOrd="0" parTransId="{DC609301-5420-4DE8-A46F-3B09386428B6}" sibTransId="{F30488B2-C60D-4E4E-BC21-463050D83BEF}"/>
    <dgm:cxn modelId="{E9F531DC-A2F2-446C-AD06-AAF77476F32D}" srcId="{C2246E5A-6C2B-4959-853A-FC36F7FE5E74}" destId="{88216378-6181-4247-84A1-A126B2A3AEEF}" srcOrd="1" destOrd="0" parTransId="{70D31FD9-5F45-461E-B37D-62280EE9211E}" sibTransId="{50394C93-CEB1-4118-AE3D-6EACA1EC41E8}"/>
    <dgm:cxn modelId="{53D084E3-184E-4BED-A6D7-49888C05FEF5}" type="presOf" srcId="{FF1D8A08-534B-4979-BA9E-98413EF34D22}" destId="{E802A409-98FA-47E7-A0AD-D5E313A0E666}" srcOrd="0" destOrd="0" presId="urn:microsoft.com/office/officeart/2018/2/layout/IconVerticalSolidList"/>
    <dgm:cxn modelId="{AD2C4AF5-FD84-425C-9E10-1855E80F7775}" srcId="{C2246E5A-6C2B-4959-853A-FC36F7FE5E74}" destId="{FF1D8A08-534B-4979-BA9E-98413EF34D22}" srcOrd="4" destOrd="0" parTransId="{07660CB3-79CD-4D1B-B4B8-C62A44DAEBFA}" sibTransId="{E6914F64-79E3-4794-981C-C458183BBAF7}"/>
    <dgm:cxn modelId="{8D39B4F7-42F1-4FFE-B086-CD4EA53C2559}" type="presOf" srcId="{C2246E5A-6C2B-4959-853A-FC36F7FE5E74}" destId="{8326466E-5487-4AB7-89A5-7388D33C3C16}" srcOrd="0" destOrd="0" presId="urn:microsoft.com/office/officeart/2018/2/layout/IconVerticalSolidList"/>
    <dgm:cxn modelId="{5F10D9FD-0CC6-4503-B3F4-104D143A3B56}" srcId="{C2246E5A-6C2B-4959-853A-FC36F7FE5E74}" destId="{DC7572A8-5A57-427E-9DFA-BDB702AE7F8C}" srcOrd="3" destOrd="0" parTransId="{8F3B234F-2FC8-446A-A4C4-B7900B9C47F7}" sibTransId="{38F03A6C-984A-453B-980F-1A4E64EF94D3}"/>
    <dgm:cxn modelId="{73F1AF87-FB2F-4D3B-A3DD-F2A02270DCEC}" type="presParOf" srcId="{8326466E-5487-4AB7-89A5-7388D33C3C16}" destId="{E8EE1A9B-C039-4786-B232-36327EA783FA}" srcOrd="0" destOrd="0" presId="urn:microsoft.com/office/officeart/2018/2/layout/IconVerticalSolidList"/>
    <dgm:cxn modelId="{E1CAEA6D-46BB-43E4-B125-2F3745710E1D}" type="presParOf" srcId="{E8EE1A9B-C039-4786-B232-36327EA783FA}" destId="{236B0837-7D75-4AFD-879E-B76DCAF2FAEA}" srcOrd="0" destOrd="0" presId="urn:microsoft.com/office/officeart/2018/2/layout/IconVerticalSolidList"/>
    <dgm:cxn modelId="{4E327A4A-0B5E-434D-B5A7-98715C7877EB}" type="presParOf" srcId="{E8EE1A9B-C039-4786-B232-36327EA783FA}" destId="{4DE28AC5-B8BB-400A-AED5-8027CC04C202}" srcOrd="1" destOrd="0" presId="urn:microsoft.com/office/officeart/2018/2/layout/IconVerticalSolidList"/>
    <dgm:cxn modelId="{42B96DE2-1059-4CD6-9A7D-591CC4850767}" type="presParOf" srcId="{E8EE1A9B-C039-4786-B232-36327EA783FA}" destId="{7A9ED69E-435D-429A-B375-9F8488BB8C7C}" srcOrd="2" destOrd="0" presId="urn:microsoft.com/office/officeart/2018/2/layout/IconVerticalSolidList"/>
    <dgm:cxn modelId="{97CBCBF2-B447-46D6-9CEE-ABC607126244}" type="presParOf" srcId="{E8EE1A9B-C039-4786-B232-36327EA783FA}" destId="{CA1C5590-6521-4E3A-860C-773E2218D5F1}" srcOrd="3" destOrd="0" presId="urn:microsoft.com/office/officeart/2018/2/layout/IconVerticalSolidList"/>
    <dgm:cxn modelId="{953BD2CF-F66E-42E0-9394-1B4D7E6AD760}" type="presParOf" srcId="{8326466E-5487-4AB7-89A5-7388D33C3C16}" destId="{5149256C-2DD6-4096-A072-26CEA7E183D5}" srcOrd="1" destOrd="0" presId="urn:microsoft.com/office/officeart/2018/2/layout/IconVerticalSolidList"/>
    <dgm:cxn modelId="{8602E317-8037-45C4-A7EF-FE04BFB5CD40}" type="presParOf" srcId="{8326466E-5487-4AB7-89A5-7388D33C3C16}" destId="{53AF582A-53E6-4E3B-9888-4BF7EA93950C}" srcOrd="2" destOrd="0" presId="urn:microsoft.com/office/officeart/2018/2/layout/IconVerticalSolidList"/>
    <dgm:cxn modelId="{BE8BEEA2-4FF6-40CB-9E17-7B2EB57DC80E}" type="presParOf" srcId="{53AF582A-53E6-4E3B-9888-4BF7EA93950C}" destId="{D5126A57-71B6-4E08-902F-8EB955F44782}" srcOrd="0" destOrd="0" presId="urn:microsoft.com/office/officeart/2018/2/layout/IconVerticalSolidList"/>
    <dgm:cxn modelId="{E84E28A1-86E0-4B52-9A2C-706D4AD42F37}" type="presParOf" srcId="{53AF582A-53E6-4E3B-9888-4BF7EA93950C}" destId="{378C5213-0D0F-4AAE-8E44-D2DFCEBB9C34}" srcOrd="1" destOrd="0" presId="urn:microsoft.com/office/officeart/2018/2/layout/IconVerticalSolidList"/>
    <dgm:cxn modelId="{3A74236A-65D5-4AD9-B689-4D65690DD1EC}" type="presParOf" srcId="{53AF582A-53E6-4E3B-9888-4BF7EA93950C}" destId="{80A9D56B-45EB-42A4-86D3-61CA629D55BB}" srcOrd="2" destOrd="0" presId="urn:microsoft.com/office/officeart/2018/2/layout/IconVerticalSolidList"/>
    <dgm:cxn modelId="{170C2C5F-974A-4789-BF9F-67F2D500F644}" type="presParOf" srcId="{53AF582A-53E6-4E3B-9888-4BF7EA93950C}" destId="{51C7D91E-455E-44C9-BED8-9E92CC18C9AE}" srcOrd="3" destOrd="0" presId="urn:microsoft.com/office/officeart/2018/2/layout/IconVerticalSolidList"/>
    <dgm:cxn modelId="{EFC747B5-EECC-4AA6-9347-F37D297BFCE9}" type="presParOf" srcId="{8326466E-5487-4AB7-89A5-7388D33C3C16}" destId="{25E423F6-A5C6-48F5-BC97-88A3879186F3}" srcOrd="3" destOrd="0" presId="urn:microsoft.com/office/officeart/2018/2/layout/IconVerticalSolidList"/>
    <dgm:cxn modelId="{D24C1886-FBEF-44D7-B1FC-1306F605A2C6}" type="presParOf" srcId="{8326466E-5487-4AB7-89A5-7388D33C3C16}" destId="{69FACAE2-0DD3-4122-85BC-1090D96E1ECA}" srcOrd="4" destOrd="0" presId="urn:microsoft.com/office/officeart/2018/2/layout/IconVerticalSolidList"/>
    <dgm:cxn modelId="{8F4E810A-A9D7-4F78-A628-1D608E0E3673}" type="presParOf" srcId="{69FACAE2-0DD3-4122-85BC-1090D96E1ECA}" destId="{E31FA197-F20E-4776-A10F-DC98CB10CD79}" srcOrd="0" destOrd="0" presId="urn:microsoft.com/office/officeart/2018/2/layout/IconVerticalSolidList"/>
    <dgm:cxn modelId="{5C61D8ED-7144-4636-AD8C-46C7D7368C68}" type="presParOf" srcId="{69FACAE2-0DD3-4122-85BC-1090D96E1ECA}" destId="{3360B3BF-EBDE-410B-A032-77C78BD8A734}" srcOrd="1" destOrd="0" presId="urn:microsoft.com/office/officeart/2018/2/layout/IconVerticalSolidList"/>
    <dgm:cxn modelId="{56545BFE-FBBB-4071-8AFE-5745B0BD2FCA}" type="presParOf" srcId="{69FACAE2-0DD3-4122-85BC-1090D96E1ECA}" destId="{2A3D64CA-335E-4611-8861-1FDA989283DF}" srcOrd="2" destOrd="0" presId="urn:microsoft.com/office/officeart/2018/2/layout/IconVerticalSolidList"/>
    <dgm:cxn modelId="{338E3BFA-4009-4863-B1F9-888040200251}" type="presParOf" srcId="{69FACAE2-0DD3-4122-85BC-1090D96E1ECA}" destId="{ACB53BD4-E64D-41B4-A96A-8032EEF011F0}" srcOrd="3" destOrd="0" presId="urn:microsoft.com/office/officeart/2018/2/layout/IconVerticalSolidList"/>
    <dgm:cxn modelId="{F15B46EB-FCBF-4EA7-8F95-F3DDB4522870}" type="presParOf" srcId="{8326466E-5487-4AB7-89A5-7388D33C3C16}" destId="{F2EFE5D1-D03D-4455-A5A0-4C3C75D1F120}" srcOrd="5" destOrd="0" presId="urn:microsoft.com/office/officeart/2018/2/layout/IconVerticalSolidList"/>
    <dgm:cxn modelId="{70F2BC7F-7B4F-42F0-8938-47E5011EAB43}" type="presParOf" srcId="{8326466E-5487-4AB7-89A5-7388D33C3C16}" destId="{8855265D-ECC2-4B90-987A-3559EFB24AE8}" srcOrd="6" destOrd="0" presId="urn:microsoft.com/office/officeart/2018/2/layout/IconVerticalSolidList"/>
    <dgm:cxn modelId="{A9C5AC3B-3931-413B-B326-E54C5D95A6AB}" type="presParOf" srcId="{8855265D-ECC2-4B90-987A-3559EFB24AE8}" destId="{FB715D90-537E-4392-BA99-11C2BE6BB9E6}" srcOrd="0" destOrd="0" presId="urn:microsoft.com/office/officeart/2018/2/layout/IconVerticalSolidList"/>
    <dgm:cxn modelId="{F52ADC8D-9FFC-4F52-9FA1-2EAB20C73AF2}" type="presParOf" srcId="{8855265D-ECC2-4B90-987A-3559EFB24AE8}" destId="{B1CCB424-B5E1-46B3-802C-F097DD3C146C}" srcOrd="1" destOrd="0" presId="urn:microsoft.com/office/officeart/2018/2/layout/IconVerticalSolidList"/>
    <dgm:cxn modelId="{EC72BE97-7007-4F77-A253-C2BBD8B6ED5E}" type="presParOf" srcId="{8855265D-ECC2-4B90-987A-3559EFB24AE8}" destId="{14F6FD97-F119-431F-9C01-5233C03C6C88}" srcOrd="2" destOrd="0" presId="urn:microsoft.com/office/officeart/2018/2/layout/IconVerticalSolidList"/>
    <dgm:cxn modelId="{2DEDDE5A-BFE8-436C-9914-16027A3937EB}" type="presParOf" srcId="{8855265D-ECC2-4B90-987A-3559EFB24AE8}" destId="{58F77613-430A-44BE-9D07-86113DA3FF1A}" srcOrd="3" destOrd="0" presId="urn:microsoft.com/office/officeart/2018/2/layout/IconVerticalSolidList"/>
    <dgm:cxn modelId="{3AF35C69-BCFF-4348-B95E-53CE7F8B89A1}" type="presParOf" srcId="{8326466E-5487-4AB7-89A5-7388D33C3C16}" destId="{7869C9C9-9E36-49B7-9C38-79723605828C}" srcOrd="7" destOrd="0" presId="urn:microsoft.com/office/officeart/2018/2/layout/IconVerticalSolidList"/>
    <dgm:cxn modelId="{CD70667B-9A9B-40F9-8848-A12EC91CF0C1}" type="presParOf" srcId="{8326466E-5487-4AB7-89A5-7388D33C3C16}" destId="{9B3E40AE-1EF4-4FCE-A38B-E063103EB830}" srcOrd="8" destOrd="0" presId="urn:microsoft.com/office/officeart/2018/2/layout/IconVerticalSolidList"/>
    <dgm:cxn modelId="{13A63181-F42B-48A8-9FE7-3430296035AD}" type="presParOf" srcId="{9B3E40AE-1EF4-4FCE-A38B-E063103EB830}" destId="{E6A0548E-8240-44C2-B629-3F46F855291F}" srcOrd="0" destOrd="0" presId="urn:microsoft.com/office/officeart/2018/2/layout/IconVerticalSolidList"/>
    <dgm:cxn modelId="{36E13DE1-4F91-48DF-9DED-7ED028C90DD9}" type="presParOf" srcId="{9B3E40AE-1EF4-4FCE-A38B-E063103EB830}" destId="{515F9C04-6C7F-4BD4-AC72-B3C9B5450268}" srcOrd="1" destOrd="0" presId="urn:microsoft.com/office/officeart/2018/2/layout/IconVerticalSolidList"/>
    <dgm:cxn modelId="{68E35D3F-7C3C-4E11-AAA4-85C06A24267D}" type="presParOf" srcId="{9B3E40AE-1EF4-4FCE-A38B-E063103EB830}" destId="{59AC1425-3FAC-4C6C-A6A2-7DE7665652F0}" srcOrd="2" destOrd="0" presId="urn:microsoft.com/office/officeart/2018/2/layout/IconVerticalSolidList"/>
    <dgm:cxn modelId="{A0E42AD9-4DFA-4516-826B-7303C732822A}" type="presParOf" srcId="{9B3E40AE-1EF4-4FCE-A38B-E063103EB830}" destId="{E802A409-98FA-47E7-A0AD-D5E313A0E666}" srcOrd="3" destOrd="0" presId="urn:microsoft.com/office/officeart/2018/2/layout/IconVerticalSolidList"/>
    <dgm:cxn modelId="{3AF89288-CD7E-4908-A0B3-9381C16B4C90}" type="presParOf" srcId="{8326466E-5487-4AB7-89A5-7388D33C3C16}" destId="{D825D10C-8D64-4272-B93B-C9E941D4F20A}" srcOrd="9" destOrd="0" presId="urn:microsoft.com/office/officeart/2018/2/layout/IconVerticalSolidList"/>
    <dgm:cxn modelId="{88138DF0-BF4C-4EFA-BF06-2F143AF50E30}" type="presParOf" srcId="{8326466E-5487-4AB7-89A5-7388D33C3C16}" destId="{F6EB6D02-D76E-4052-AC50-E18A520A5DEE}" srcOrd="10" destOrd="0" presId="urn:microsoft.com/office/officeart/2018/2/layout/IconVerticalSolidList"/>
    <dgm:cxn modelId="{1DA4CE7C-4944-475F-A4B9-26DC9B93506C}" type="presParOf" srcId="{F6EB6D02-D76E-4052-AC50-E18A520A5DEE}" destId="{A944C827-0C75-4CC4-83D6-07F4F3A7B1E3}" srcOrd="0" destOrd="0" presId="urn:microsoft.com/office/officeart/2018/2/layout/IconVerticalSolidList"/>
    <dgm:cxn modelId="{F4CD6D26-878A-452A-AAF5-BA5FD634E720}" type="presParOf" srcId="{F6EB6D02-D76E-4052-AC50-E18A520A5DEE}" destId="{8572C7C2-1719-4890-B16F-FEBA4F204671}" srcOrd="1" destOrd="0" presId="urn:microsoft.com/office/officeart/2018/2/layout/IconVerticalSolidList"/>
    <dgm:cxn modelId="{D1A68704-8B14-4875-AFBB-52DC64D3D743}" type="presParOf" srcId="{F6EB6D02-D76E-4052-AC50-E18A520A5DEE}" destId="{7084A043-0A95-4E67-B49C-D6EB29E0F18E}" srcOrd="2" destOrd="0" presId="urn:microsoft.com/office/officeart/2018/2/layout/IconVerticalSolidList"/>
    <dgm:cxn modelId="{419C9B8B-9A3F-4335-9E0B-4B099D5FFFCC}" type="presParOf" srcId="{F6EB6D02-D76E-4052-AC50-E18A520A5DEE}" destId="{34C69F4B-0080-4859-95BC-DD68FD3F3F35}" srcOrd="3" destOrd="0" presId="urn:microsoft.com/office/officeart/2018/2/layout/IconVerticalSolidList"/>
    <dgm:cxn modelId="{23B7D626-B15E-448B-B60B-D21747073432}" type="presParOf" srcId="{8326466E-5487-4AB7-89A5-7388D33C3C16}" destId="{80DF989B-132C-406D-A60B-9835FE51CC45}" srcOrd="11" destOrd="0" presId="urn:microsoft.com/office/officeart/2018/2/layout/IconVerticalSolidList"/>
    <dgm:cxn modelId="{2FB3FBAC-DBC0-4CF2-BEFF-FC94F27D5268}" type="presParOf" srcId="{8326466E-5487-4AB7-89A5-7388D33C3C16}" destId="{40C266C3-BD99-4DDC-9B08-6A2B4717828D}" srcOrd="12" destOrd="0" presId="urn:microsoft.com/office/officeart/2018/2/layout/IconVerticalSolidList"/>
    <dgm:cxn modelId="{B341C68E-5038-42AC-B215-F4CC693FEB85}" type="presParOf" srcId="{40C266C3-BD99-4DDC-9B08-6A2B4717828D}" destId="{ADC2EE38-302A-4DCE-8772-984DD5A0DAF0}" srcOrd="0" destOrd="0" presId="urn:microsoft.com/office/officeart/2018/2/layout/IconVerticalSolidList"/>
    <dgm:cxn modelId="{1EC4C720-D6BD-454C-97AC-2E94AE704C81}" type="presParOf" srcId="{40C266C3-BD99-4DDC-9B08-6A2B4717828D}" destId="{F4D65AEB-12ED-4A36-9610-B9029C202E21}" srcOrd="1" destOrd="0" presId="urn:microsoft.com/office/officeart/2018/2/layout/IconVerticalSolidList"/>
    <dgm:cxn modelId="{195B3D43-59CC-4DC0-AB99-B4031926836C}" type="presParOf" srcId="{40C266C3-BD99-4DDC-9B08-6A2B4717828D}" destId="{A44F30B1-CD1D-43D8-A3B3-7A6ED262DAA1}" srcOrd="2" destOrd="0" presId="urn:microsoft.com/office/officeart/2018/2/layout/IconVerticalSolidList"/>
    <dgm:cxn modelId="{67B8F1C2-DF67-4FA5-87C6-84887CE9C285}" type="presParOf" srcId="{40C266C3-BD99-4DDC-9B08-6A2B4717828D}" destId="{4D2A31C6-D6D3-4175-AB55-A7CE63ECEE2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2B98812-09B7-4D9F-891D-70ACA3E7CF47}" type="doc">
      <dgm:prSet loTypeId="urn:microsoft.com/office/officeart/2005/8/layout/hList6" loCatId="list" qsTypeId="urn:microsoft.com/office/officeart/2005/8/quickstyle/simple1#9" qsCatId="simple" csTypeId="urn:microsoft.com/office/officeart/2005/8/colors/colorful1#1" csCatId="colorful" phldr="1"/>
      <dgm:spPr/>
      <dgm:t>
        <a:bodyPr/>
        <a:lstStyle/>
        <a:p>
          <a:endParaRPr lang="en-US"/>
        </a:p>
      </dgm:t>
    </dgm:pt>
    <dgm:pt modelId="{11054CCA-BBC1-49A7-BD89-585237C661BB}">
      <dgm:prSet custT="1"/>
      <dgm:spPr/>
      <dgm:t>
        <a:bodyPr/>
        <a:lstStyle/>
        <a:p>
          <a:r>
            <a:rPr lang="en-US" sz="2000"/>
            <a:t>The number of part-time payments is cumulative.</a:t>
          </a:r>
        </a:p>
      </dgm:t>
    </dgm:pt>
    <dgm:pt modelId="{DF2789F3-08E8-433C-AFE9-6B4F45248CBD}" type="parTrans" cxnId="{A9F11A2F-064A-4901-99B9-C75047542944}">
      <dgm:prSet/>
      <dgm:spPr/>
      <dgm:t>
        <a:bodyPr/>
        <a:lstStyle/>
        <a:p>
          <a:endParaRPr lang="en-US"/>
        </a:p>
      </dgm:t>
    </dgm:pt>
    <dgm:pt modelId="{02862C77-980C-4FF5-B784-9C35780D16FF}" type="sibTrans" cxnId="{A9F11A2F-064A-4901-99B9-C75047542944}">
      <dgm:prSet/>
      <dgm:spPr/>
      <dgm:t>
        <a:bodyPr/>
        <a:lstStyle/>
        <a:p>
          <a:endParaRPr lang="en-US"/>
        </a:p>
      </dgm:t>
    </dgm:pt>
    <dgm:pt modelId="{13139011-4E13-49D3-9A6D-7450159592AC}">
      <dgm:prSet custT="1"/>
      <dgm:spPr/>
      <dgm:t>
        <a:bodyPr/>
        <a:lstStyle/>
        <a:p>
          <a:r>
            <a:rPr lang="en-US" sz="2000"/>
            <a:t>Max # of part-time payments in pursuit of an associate degree = 3 payments</a:t>
          </a:r>
        </a:p>
      </dgm:t>
    </dgm:pt>
    <dgm:pt modelId="{EC0E7172-DF44-4E64-8CC5-6525BB146EA9}" type="parTrans" cxnId="{D8C0E4E7-4F3F-43DE-B31A-5E2E6402FF58}">
      <dgm:prSet/>
      <dgm:spPr/>
      <dgm:t>
        <a:bodyPr/>
        <a:lstStyle/>
        <a:p>
          <a:endParaRPr lang="en-US"/>
        </a:p>
      </dgm:t>
    </dgm:pt>
    <dgm:pt modelId="{3D26952E-5093-4525-A7D9-6E663145E8AC}" type="sibTrans" cxnId="{D8C0E4E7-4F3F-43DE-B31A-5E2E6402FF58}">
      <dgm:prSet/>
      <dgm:spPr/>
      <dgm:t>
        <a:bodyPr/>
        <a:lstStyle/>
        <a:p>
          <a:endParaRPr lang="en-US"/>
        </a:p>
      </dgm:t>
    </dgm:pt>
    <dgm:pt modelId="{BF51C3AB-CFCC-4140-B918-2AF887AFCFDE}">
      <dgm:prSet custT="1"/>
      <dgm:spPr/>
      <dgm:t>
        <a:bodyPr/>
        <a:lstStyle/>
        <a:p>
          <a:r>
            <a:rPr lang="en-US" sz="2000"/>
            <a:t>Max # of part-time payments in pursuit of a baccalaureate degree = 4 payments</a:t>
          </a:r>
        </a:p>
      </dgm:t>
    </dgm:pt>
    <dgm:pt modelId="{5D2CD93C-1B2D-406B-A46C-3E939CD75E9D}" type="parTrans" cxnId="{6D7CF7B4-E6A3-4DDC-B661-E89CCD7351FE}">
      <dgm:prSet/>
      <dgm:spPr/>
      <dgm:t>
        <a:bodyPr/>
        <a:lstStyle/>
        <a:p>
          <a:endParaRPr lang="en-US"/>
        </a:p>
      </dgm:t>
    </dgm:pt>
    <dgm:pt modelId="{1B6F7FD9-D906-4CDE-AA3B-741B9C067366}" type="sibTrans" cxnId="{6D7CF7B4-E6A3-4DDC-B661-E89CCD7351FE}">
      <dgm:prSet/>
      <dgm:spPr/>
      <dgm:t>
        <a:bodyPr/>
        <a:lstStyle/>
        <a:p>
          <a:endParaRPr lang="en-US"/>
        </a:p>
      </dgm:t>
    </dgm:pt>
    <dgm:pt modelId="{87948020-9FFA-4893-A27D-E8C9315CEB59}">
      <dgm:prSet custT="1"/>
      <dgm:spPr/>
      <dgm:t>
        <a:bodyPr/>
        <a:lstStyle/>
        <a:p>
          <a:pPr rtl="0"/>
          <a:r>
            <a:rPr lang="en-US" sz="2000"/>
            <a:t>Institutions</a:t>
          </a:r>
          <a:r>
            <a:rPr lang="en-US" sz="2000">
              <a:latin typeface="Calibri Light"/>
            </a:rPr>
            <a:t> may</a:t>
          </a:r>
          <a:r>
            <a:rPr lang="en-US" sz="2000"/>
            <a:t> award Article III part-time grants </a:t>
          </a:r>
          <a:r>
            <a:rPr lang="en-US" sz="2000">
              <a:latin typeface="Calibri Light"/>
            </a:rPr>
            <a:t>to no</a:t>
          </a:r>
          <a:r>
            <a:rPr lang="en-US" sz="2000"/>
            <a:t> more than 10% of their total EOF funded population in any given semester (9A:11-2.9(e)). </a:t>
          </a:r>
        </a:p>
      </dgm:t>
    </dgm:pt>
    <dgm:pt modelId="{109178B4-3A64-4DEC-A7CB-F5914B6BC115}" type="parTrans" cxnId="{A5363743-4FC9-421D-8163-1467535FF4FC}">
      <dgm:prSet/>
      <dgm:spPr/>
      <dgm:t>
        <a:bodyPr/>
        <a:lstStyle/>
        <a:p>
          <a:endParaRPr lang="en-US"/>
        </a:p>
      </dgm:t>
    </dgm:pt>
    <dgm:pt modelId="{1830A63A-CA02-495A-A469-F200D6AAB77C}" type="sibTrans" cxnId="{A5363743-4FC9-421D-8163-1467535FF4FC}">
      <dgm:prSet/>
      <dgm:spPr/>
      <dgm:t>
        <a:bodyPr/>
        <a:lstStyle/>
        <a:p>
          <a:endParaRPr lang="en-US"/>
        </a:p>
      </dgm:t>
    </dgm:pt>
    <dgm:pt modelId="{E81BC5CF-E53C-47CA-982B-0DD7B6DACE4C}" type="pres">
      <dgm:prSet presAssocID="{C2B98812-09B7-4D9F-891D-70ACA3E7CF47}" presName="Name0" presStyleCnt="0">
        <dgm:presLayoutVars>
          <dgm:dir/>
          <dgm:resizeHandles val="exact"/>
        </dgm:presLayoutVars>
      </dgm:prSet>
      <dgm:spPr/>
    </dgm:pt>
    <dgm:pt modelId="{AEAABE7B-ED08-4385-B2DD-6A1FFB4765BD}" type="pres">
      <dgm:prSet presAssocID="{11054CCA-BBC1-49A7-BD89-585237C661BB}" presName="node" presStyleLbl="node1" presStyleIdx="0" presStyleCnt="4">
        <dgm:presLayoutVars>
          <dgm:bulletEnabled val="1"/>
        </dgm:presLayoutVars>
      </dgm:prSet>
      <dgm:spPr/>
    </dgm:pt>
    <dgm:pt modelId="{0199ECEF-936C-4D0A-A18C-0F8D85D9F813}" type="pres">
      <dgm:prSet presAssocID="{02862C77-980C-4FF5-B784-9C35780D16FF}" presName="sibTrans" presStyleCnt="0"/>
      <dgm:spPr/>
    </dgm:pt>
    <dgm:pt modelId="{182CA5F2-3CF9-4B4F-99D6-1262FF3A324C}" type="pres">
      <dgm:prSet presAssocID="{13139011-4E13-49D3-9A6D-7450159592AC}" presName="node" presStyleLbl="node1" presStyleIdx="1" presStyleCnt="4">
        <dgm:presLayoutVars>
          <dgm:bulletEnabled val="1"/>
        </dgm:presLayoutVars>
      </dgm:prSet>
      <dgm:spPr/>
    </dgm:pt>
    <dgm:pt modelId="{930F4F8E-73CE-41C7-BF4A-A6B9C0EFD799}" type="pres">
      <dgm:prSet presAssocID="{3D26952E-5093-4525-A7D9-6E663145E8AC}" presName="sibTrans" presStyleCnt="0"/>
      <dgm:spPr/>
    </dgm:pt>
    <dgm:pt modelId="{7D01E24C-C261-4E92-8D36-B44C4AA6913F}" type="pres">
      <dgm:prSet presAssocID="{BF51C3AB-CFCC-4140-B918-2AF887AFCFDE}" presName="node" presStyleLbl="node1" presStyleIdx="2" presStyleCnt="4">
        <dgm:presLayoutVars>
          <dgm:bulletEnabled val="1"/>
        </dgm:presLayoutVars>
      </dgm:prSet>
      <dgm:spPr/>
    </dgm:pt>
    <dgm:pt modelId="{91F1000F-8DA5-401C-A883-97C99CD53CB0}" type="pres">
      <dgm:prSet presAssocID="{1B6F7FD9-D906-4CDE-AA3B-741B9C067366}" presName="sibTrans" presStyleCnt="0"/>
      <dgm:spPr/>
    </dgm:pt>
    <dgm:pt modelId="{0C9CFE18-D158-4DC7-B082-42238D5382CA}" type="pres">
      <dgm:prSet presAssocID="{87948020-9FFA-4893-A27D-E8C9315CEB59}" presName="node" presStyleLbl="node1" presStyleIdx="3" presStyleCnt="4">
        <dgm:presLayoutVars>
          <dgm:bulletEnabled val="1"/>
        </dgm:presLayoutVars>
      </dgm:prSet>
      <dgm:spPr/>
    </dgm:pt>
  </dgm:ptLst>
  <dgm:cxnLst>
    <dgm:cxn modelId="{D99EF123-D88B-4547-AEF9-2D2E5FA3445F}" type="presOf" srcId="{87948020-9FFA-4893-A27D-E8C9315CEB59}" destId="{0C9CFE18-D158-4DC7-B082-42238D5382CA}" srcOrd="0" destOrd="0" presId="urn:microsoft.com/office/officeart/2005/8/layout/hList6"/>
    <dgm:cxn modelId="{A9F11A2F-064A-4901-99B9-C75047542944}" srcId="{C2B98812-09B7-4D9F-891D-70ACA3E7CF47}" destId="{11054CCA-BBC1-49A7-BD89-585237C661BB}" srcOrd="0" destOrd="0" parTransId="{DF2789F3-08E8-433C-AFE9-6B4F45248CBD}" sibTransId="{02862C77-980C-4FF5-B784-9C35780D16FF}"/>
    <dgm:cxn modelId="{A5363743-4FC9-421D-8163-1467535FF4FC}" srcId="{C2B98812-09B7-4D9F-891D-70ACA3E7CF47}" destId="{87948020-9FFA-4893-A27D-E8C9315CEB59}" srcOrd="3" destOrd="0" parTransId="{109178B4-3A64-4DEC-A7CB-F5914B6BC115}" sibTransId="{1830A63A-CA02-495A-A469-F200D6AAB77C}"/>
    <dgm:cxn modelId="{1C90084C-A628-4C4D-88DA-D3C99111BEDF}" type="presOf" srcId="{11054CCA-BBC1-49A7-BD89-585237C661BB}" destId="{AEAABE7B-ED08-4385-B2DD-6A1FFB4765BD}" srcOrd="0" destOrd="0" presId="urn:microsoft.com/office/officeart/2005/8/layout/hList6"/>
    <dgm:cxn modelId="{0F213C88-8862-4198-B157-B7E62C69C9D4}" type="presOf" srcId="{BF51C3AB-CFCC-4140-B918-2AF887AFCFDE}" destId="{7D01E24C-C261-4E92-8D36-B44C4AA6913F}" srcOrd="0" destOrd="0" presId="urn:microsoft.com/office/officeart/2005/8/layout/hList6"/>
    <dgm:cxn modelId="{387974A8-7070-48C0-AA64-F77B0FD02CC6}" type="presOf" srcId="{13139011-4E13-49D3-9A6D-7450159592AC}" destId="{182CA5F2-3CF9-4B4F-99D6-1262FF3A324C}" srcOrd="0" destOrd="0" presId="urn:microsoft.com/office/officeart/2005/8/layout/hList6"/>
    <dgm:cxn modelId="{6D7CF7B4-E6A3-4DDC-B661-E89CCD7351FE}" srcId="{C2B98812-09B7-4D9F-891D-70ACA3E7CF47}" destId="{BF51C3AB-CFCC-4140-B918-2AF887AFCFDE}" srcOrd="2" destOrd="0" parTransId="{5D2CD93C-1B2D-406B-A46C-3E939CD75E9D}" sibTransId="{1B6F7FD9-D906-4CDE-AA3B-741B9C067366}"/>
    <dgm:cxn modelId="{D8C0E4E7-4F3F-43DE-B31A-5E2E6402FF58}" srcId="{C2B98812-09B7-4D9F-891D-70ACA3E7CF47}" destId="{13139011-4E13-49D3-9A6D-7450159592AC}" srcOrd="1" destOrd="0" parTransId="{EC0E7172-DF44-4E64-8CC5-6525BB146EA9}" sibTransId="{3D26952E-5093-4525-A7D9-6E663145E8AC}"/>
    <dgm:cxn modelId="{9E5110FB-B415-45AA-8434-739054FCE3AB}" type="presOf" srcId="{C2B98812-09B7-4D9F-891D-70ACA3E7CF47}" destId="{E81BC5CF-E53C-47CA-982B-0DD7B6DACE4C}" srcOrd="0" destOrd="0" presId="urn:microsoft.com/office/officeart/2005/8/layout/hList6"/>
    <dgm:cxn modelId="{33D097F2-387C-464C-87B8-1AB85729B20A}" type="presParOf" srcId="{E81BC5CF-E53C-47CA-982B-0DD7B6DACE4C}" destId="{AEAABE7B-ED08-4385-B2DD-6A1FFB4765BD}" srcOrd="0" destOrd="0" presId="urn:microsoft.com/office/officeart/2005/8/layout/hList6"/>
    <dgm:cxn modelId="{F2788659-9D57-4A0E-8823-5F2B0FA0058E}" type="presParOf" srcId="{E81BC5CF-E53C-47CA-982B-0DD7B6DACE4C}" destId="{0199ECEF-936C-4D0A-A18C-0F8D85D9F813}" srcOrd="1" destOrd="0" presId="urn:microsoft.com/office/officeart/2005/8/layout/hList6"/>
    <dgm:cxn modelId="{38C08FB8-4914-423F-B932-75ACAC2D0AF7}" type="presParOf" srcId="{E81BC5CF-E53C-47CA-982B-0DD7B6DACE4C}" destId="{182CA5F2-3CF9-4B4F-99D6-1262FF3A324C}" srcOrd="2" destOrd="0" presId="urn:microsoft.com/office/officeart/2005/8/layout/hList6"/>
    <dgm:cxn modelId="{917FDFFA-3B96-4596-B385-B921FCCCBE6D}" type="presParOf" srcId="{E81BC5CF-E53C-47CA-982B-0DD7B6DACE4C}" destId="{930F4F8E-73CE-41C7-BF4A-A6B9C0EFD799}" srcOrd="3" destOrd="0" presId="urn:microsoft.com/office/officeart/2005/8/layout/hList6"/>
    <dgm:cxn modelId="{C936B0F6-CECA-4E1A-B8F1-BE9D4BC0DF6C}" type="presParOf" srcId="{E81BC5CF-E53C-47CA-982B-0DD7B6DACE4C}" destId="{7D01E24C-C261-4E92-8D36-B44C4AA6913F}" srcOrd="4" destOrd="0" presId="urn:microsoft.com/office/officeart/2005/8/layout/hList6"/>
    <dgm:cxn modelId="{9232AA27-E380-4E16-A726-919A117D6922}" type="presParOf" srcId="{E81BC5CF-E53C-47CA-982B-0DD7B6DACE4C}" destId="{91F1000F-8DA5-401C-A883-97C99CD53CB0}" srcOrd="5" destOrd="0" presId="urn:microsoft.com/office/officeart/2005/8/layout/hList6"/>
    <dgm:cxn modelId="{CF835094-BBC9-470D-BADA-4943A29922DC}" type="presParOf" srcId="{E81BC5CF-E53C-47CA-982B-0DD7B6DACE4C}" destId="{0C9CFE18-D158-4DC7-B082-42238D5382CA}"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6D41328-1A5F-4FD4-9F4D-E5FB8C01DB37}" type="doc">
      <dgm:prSet loTypeId="urn:microsoft.com/office/officeart/2005/8/layout/hierarchy1" loCatId="hierarchy" qsTypeId="urn:microsoft.com/office/officeart/2005/8/quickstyle/simple1#10" qsCatId="simple" csTypeId="urn:microsoft.com/office/officeart/2005/8/colors/accent4_2#1" csCatId="accent4"/>
      <dgm:spPr/>
      <dgm:t>
        <a:bodyPr/>
        <a:lstStyle/>
        <a:p>
          <a:endParaRPr lang="en-US"/>
        </a:p>
      </dgm:t>
    </dgm:pt>
    <dgm:pt modelId="{1292323F-DE97-49C3-BAD6-EEDE5E7EFDF0}">
      <dgm:prSet/>
      <dgm:spPr/>
      <dgm:t>
        <a:bodyPr/>
        <a:lstStyle/>
        <a:p>
          <a:r>
            <a:rPr lang="en-US"/>
            <a:t>The number of semesters of Article III grant payment is cumulative.</a:t>
          </a:r>
        </a:p>
      </dgm:t>
    </dgm:pt>
    <dgm:pt modelId="{87797A31-E209-45BD-A46B-04DA92EB5F0D}" type="parTrans" cxnId="{2750C84D-271D-4549-B35E-701B79C8BE70}">
      <dgm:prSet/>
      <dgm:spPr/>
      <dgm:t>
        <a:bodyPr/>
        <a:lstStyle/>
        <a:p>
          <a:endParaRPr lang="en-US"/>
        </a:p>
      </dgm:t>
    </dgm:pt>
    <dgm:pt modelId="{B7F3493E-10BC-46EA-8CEF-137E32E888D1}" type="sibTrans" cxnId="{2750C84D-271D-4549-B35E-701B79C8BE70}">
      <dgm:prSet/>
      <dgm:spPr/>
      <dgm:t>
        <a:bodyPr/>
        <a:lstStyle/>
        <a:p>
          <a:endParaRPr lang="en-US"/>
        </a:p>
      </dgm:t>
    </dgm:pt>
    <dgm:pt modelId="{0CCE0637-8436-443E-8521-6578724205E9}">
      <dgm:prSet/>
      <dgm:spPr/>
      <dgm:t>
        <a:bodyPr/>
        <a:lstStyle/>
        <a:p>
          <a:r>
            <a:rPr lang="en-US"/>
            <a:t>EOF students shall be eligible for no more than </a:t>
          </a:r>
          <a:r>
            <a:rPr lang="en-US" b="1"/>
            <a:t>12 semesters of UG payment over the course of their entire undergraduate career.</a:t>
          </a:r>
          <a:endParaRPr lang="en-US"/>
        </a:p>
      </dgm:t>
    </dgm:pt>
    <dgm:pt modelId="{1261215F-8EBA-44C4-99A3-747C54DCA32A}" type="parTrans" cxnId="{65ED4AF9-7649-4A69-9B9D-B3324E9EBE29}">
      <dgm:prSet/>
      <dgm:spPr/>
      <dgm:t>
        <a:bodyPr/>
        <a:lstStyle/>
        <a:p>
          <a:endParaRPr lang="en-US"/>
        </a:p>
      </dgm:t>
    </dgm:pt>
    <dgm:pt modelId="{41E2909B-110D-477D-A6E3-D70AF2626E64}" type="sibTrans" cxnId="{65ED4AF9-7649-4A69-9B9D-B3324E9EBE29}">
      <dgm:prSet/>
      <dgm:spPr/>
      <dgm:t>
        <a:bodyPr/>
        <a:lstStyle/>
        <a:p>
          <a:endParaRPr lang="en-US"/>
        </a:p>
      </dgm:t>
    </dgm:pt>
    <dgm:pt modelId="{43C69564-D420-4B5D-98E1-4B0B61BD8597}">
      <dgm:prSet/>
      <dgm:spPr/>
      <dgm:t>
        <a:bodyPr/>
        <a:lstStyle/>
        <a:p>
          <a:r>
            <a:rPr lang="en-US"/>
            <a:t>Exception: Students enrolled in a five-year undergraduate course of study at a senior institution. These students are eligible for an additional 2 semesters upon written formal request and approval from the EOF Executive Director.</a:t>
          </a:r>
        </a:p>
      </dgm:t>
    </dgm:pt>
    <dgm:pt modelId="{C9FCA076-2B84-4D1A-BCAB-50C6EC003822}" type="parTrans" cxnId="{80B09340-34E7-4ED2-B98F-B8768C0013F4}">
      <dgm:prSet/>
      <dgm:spPr/>
      <dgm:t>
        <a:bodyPr/>
        <a:lstStyle/>
        <a:p>
          <a:endParaRPr lang="en-US"/>
        </a:p>
      </dgm:t>
    </dgm:pt>
    <dgm:pt modelId="{0915107A-6DC5-46DD-9516-726CECE40420}" type="sibTrans" cxnId="{80B09340-34E7-4ED2-B98F-B8768C0013F4}">
      <dgm:prSet/>
      <dgm:spPr/>
      <dgm:t>
        <a:bodyPr/>
        <a:lstStyle/>
        <a:p>
          <a:endParaRPr lang="en-US"/>
        </a:p>
      </dgm:t>
    </dgm:pt>
    <dgm:pt modelId="{B08F9190-91AA-458D-97CF-24A8BC1A965B}">
      <dgm:prSet/>
      <dgm:spPr/>
      <dgm:t>
        <a:bodyPr/>
        <a:lstStyle/>
        <a:p>
          <a:r>
            <a:rPr lang="en-US"/>
            <a:t>Under no circumstances shall a student receive more than 14 semesters of Article III Undergraduate payments to earn a baccalaureate degree). </a:t>
          </a:r>
        </a:p>
      </dgm:t>
    </dgm:pt>
    <dgm:pt modelId="{2F711A18-9170-4039-AA77-E098ED59EB3E}" type="parTrans" cxnId="{D678A59F-F6BF-4EFB-876B-8D75CA82ED32}">
      <dgm:prSet/>
      <dgm:spPr/>
      <dgm:t>
        <a:bodyPr/>
        <a:lstStyle/>
        <a:p>
          <a:endParaRPr lang="en-US"/>
        </a:p>
      </dgm:t>
    </dgm:pt>
    <dgm:pt modelId="{628D31A5-DEC6-44E0-B141-8FEA414F13B0}" type="sibTrans" cxnId="{D678A59F-F6BF-4EFB-876B-8D75CA82ED32}">
      <dgm:prSet/>
      <dgm:spPr/>
      <dgm:t>
        <a:bodyPr/>
        <a:lstStyle/>
        <a:p>
          <a:endParaRPr lang="en-US"/>
        </a:p>
      </dgm:t>
    </dgm:pt>
    <dgm:pt modelId="{312EB8A5-3AF7-44DD-8B61-E033C00D36E2}">
      <dgm:prSet/>
      <dgm:spPr/>
      <dgm:t>
        <a:bodyPr/>
        <a:lstStyle/>
        <a:p>
          <a:r>
            <a:rPr lang="en-US"/>
            <a:t>Students enrolled in a county college who are in pursuit of an </a:t>
          </a:r>
          <a:r>
            <a:rPr lang="en-US" b="1"/>
            <a:t>associate’s degree </a:t>
          </a:r>
          <a:r>
            <a:rPr lang="en-US"/>
            <a:t>may receive a maximum of </a:t>
          </a:r>
          <a:r>
            <a:rPr lang="en-US" b="1"/>
            <a:t>8 semester</a:t>
          </a:r>
          <a:r>
            <a:rPr lang="en-US"/>
            <a:t>s of Article III Undergraduate payments. </a:t>
          </a:r>
        </a:p>
      </dgm:t>
    </dgm:pt>
    <dgm:pt modelId="{93037C2F-5BE8-4C9C-B760-09C04EBE7824}" type="parTrans" cxnId="{AE4E53F4-3E28-484D-8117-3F5E4DC04523}">
      <dgm:prSet/>
      <dgm:spPr/>
      <dgm:t>
        <a:bodyPr/>
        <a:lstStyle/>
        <a:p>
          <a:endParaRPr lang="en-US"/>
        </a:p>
      </dgm:t>
    </dgm:pt>
    <dgm:pt modelId="{4355737C-E6C9-4574-9DBB-96A05E7D6EB0}" type="sibTrans" cxnId="{AE4E53F4-3E28-484D-8117-3F5E4DC04523}">
      <dgm:prSet/>
      <dgm:spPr/>
      <dgm:t>
        <a:bodyPr/>
        <a:lstStyle/>
        <a:p>
          <a:endParaRPr lang="en-US"/>
        </a:p>
      </dgm:t>
    </dgm:pt>
    <dgm:pt modelId="{55CC6908-A10E-4EEA-B305-C797ECD8E75C}">
      <dgm:prSet/>
      <dgm:spPr/>
      <dgm:t>
        <a:bodyPr/>
        <a:lstStyle/>
        <a:p>
          <a:r>
            <a:rPr lang="en-US"/>
            <a:t>Students are ineligible to receive EOF funding support to earn a degree at a level they have already achieved. </a:t>
          </a:r>
        </a:p>
      </dgm:t>
    </dgm:pt>
    <dgm:pt modelId="{30C22740-EE17-4760-BACB-D204D85410AC}" type="parTrans" cxnId="{43A69B5D-24A5-471F-A97C-B9A8E0E046D1}">
      <dgm:prSet/>
      <dgm:spPr/>
      <dgm:t>
        <a:bodyPr/>
        <a:lstStyle/>
        <a:p>
          <a:endParaRPr lang="en-US"/>
        </a:p>
      </dgm:t>
    </dgm:pt>
    <dgm:pt modelId="{F962695D-55C8-4DA4-9392-1CBCA510DF2E}" type="sibTrans" cxnId="{43A69B5D-24A5-471F-A97C-B9A8E0E046D1}">
      <dgm:prSet/>
      <dgm:spPr/>
      <dgm:t>
        <a:bodyPr/>
        <a:lstStyle/>
        <a:p>
          <a:endParaRPr lang="en-US"/>
        </a:p>
      </dgm:t>
    </dgm:pt>
    <dgm:pt modelId="{64657135-2183-4347-A7E1-1EDC4A62E3A5}">
      <dgm:prSet/>
      <dgm:spPr/>
      <dgm:t>
        <a:bodyPr/>
        <a:lstStyle/>
        <a:p>
          <a:r>
            <a:rPr lang="en-US"/>
            <a:t>An initial Article III undergraduate grant </a:t>
          </a:r>
          <a:r>
            <a:rPr lang="en-US" b="1" u="sng"/>
            <a:t>cannot</a:t>
          </a:r>
          <a:r>
            <a:rPr lang="en-US"/>
            <a:t> be given to a student in the </a:t>
          </a:r>
          <a:r>
            <a:rPr lang="en-US" b="1"/>
            <a:t>last two semester of baccalaureate study</a:t>
          </a:r>
          <a:r>
            <a:rPr lang="en-US"/>
            <a:t>, nor shall a student receive an </a:t>
          </a:r>
          <a:r>
            <a:rPr lang="en-US" b="1"/>
            <a:t>initial Article III grant during the winter</a:t>
          </a:r>
          <a:r>
            <a:rPr lang="en-US"/>
            <a:t>.</a:t>
          </a:r>
        </a:p>
      </dgm:t>
    </dgm:pt>
    <dgm:pt modelId="{2F2A33A0-C94B-409E-98FF-737FF1B8EB72}" type="parTrans" cxnId="{678367D8-08B2-423E-B4A9-479C25E71C6C}">
      <dgm:prSet/>
      <dgm:spPr/>
      <dgm:t>
        <a:bodyPr/>
        <a:lstStyle/>
        <a:p>
          <a:endParaRPr lang="en-US"/>
        </a:p>
      </dgm:t>
    </dgm:pt>
    <dgm:pt modelId="{4FF4DD25-1BB2-481D-9EC7-7309579D3F6A}" type="sibTrans" cxnId="{678367D8-08B2-423E-B4A9-479C25E71C6C}">
      <dgm:prSet/>
      <dgm:spPr/>
      <dgm:t>
        <a:bodyPr/>
        <a:lstStyle/>
        <a:p>
          <a:endParaRPr lang="en-US"/>
        </a:p>
      </dgm:t>
    </dgm:pt>
    <dgm:pt modelId="{CF631288-6FFC-43C0-A59C-5AA2EA4141C9}" type="pres">
      <dgm:prSet presAssocID="{06D41328-1A5F-4FD4-9F4D-E5FB8C01DB37}" presName="hierChild1" presStyleCnt="0">
        <dgm:presLayoutVars>
          <dgm:chPref val="1"/>
          <dgm:dir/>
          <dgm:animOne val="branch"/>
          <dgm:animLvl val="lvl"/>
          <dgm:resizeHandles/>
        </dgm:presLayoutVars>
      </dgm:prSet>
      <dgm:spPr/>
    </dgm:pt>
    <dgm:pt modelId="{889A4EE1-C4B0-4D2E-82C0-3D614E81DD59}" type="pres">
      <dgm:prSet presAssocID="{1292323F-DE97-49C3-BAD6-EEDE5E7EFDF0}" presName="hierRoot1" presStyleCnt="0"/>
      <dgm:spPr/>
    </dgm:pt>
    <dgm:pt modelId="{1E53F9C1-1977-413E-9BA9-2373ADCCCDF5}" type="pres">
      <dgm:prSet presAssocID="{1292323F-DE97-49C3-BAD6-EEDE5E7EFDF0}" presName="composite" presStyleCnt="0"/>
      <dgm:spPr/>
    </dgm:pt>
    <dgm:pt modelId="{86192335-B4ED-4EA9-BD4B-B000BB0497D8}" type="pres">
      <dgm:prSet presAssocID="{1292323F-DE97-49C3-BAD6-EEDE5E7EFDF0}" presName="background" presStyleLbl="node0" presStyleIdx="0" presStyleCnt="5"/>
      <dgm:spPr/>
    </dgm:pt>
    <dgm:pt modelId="{B08DEE9F-142D-4CEC-80FC-E2D2E7143CD0}" type="pres">
      <dgm:prSet presAssocID="{1292323F-DE97-49C3-BAD6-EEDE5E7EFDF0}" presName="text" presStyleLbl="fgAcc0" presStyleIdx="0" presStyleCnt="5">
        <dgm:presLayoutVars>
          <dgm:chPref val="3"/>
        </dgm:presLayoutVars>
      </dgm:prSet>
      <dgm:spPr/>
    </dgm:pt>
    <dgm:pt modelId="{4A3F9261-3AD2-4C8E-AD71-F21C13DE1D19}" type="pres">
      <dgm:prSet presAssocID="{1292323F-DE97-49C3-BAD6-EEDE5E7EFDF0}" presName="hierChild2" presStyleCnt="0"/>
      <dgm:spPr/>
    </dgm:pt>
    <dgm:pt modelId="{2F878A64-F62F-453E-89CD-904B87D0C550}" type="pres">
      <dgm:prSet presAssocID="{0CCE0637-8436-443E-8521-6578724205E9}" presName="hierRoot1" presStyleCnt="0"/>
      <dgm:spPr/>
    </dgm:pt>
    <dgm:pt modelId="{49F60827-0EAE-4E08-87D5-71EE1439B239}" type="pres">
      <dgm:prSet presAssocID="{0CCE0637-8436-443E-8521-6578724205E9}" presName="composite" presStyleCnt="0"/>
      <dgm:spPr/>
    </dgm:pt>
    <dgm:pt modelId="{1D316F12-0124-486B-8F23-17496C0771E1}" type="pres">
      <dgm:prSet presAssocID="{0CCE0637-8436-443E-8521-6578724205E9}" presName="background" presStyleLbl="node0" presStyleIdx="1" presStyleCnt="5"/>
      <dgm:spPr/>
    </dgm:pt>
    <dgm:pt modelId="{2FD41BB9-F0FF-4E6E-9E03-E8089570E440}" type="pres">
      <dgm:prSet presAssocID="{0CCE0637-8436-443E-8521-6578724205E9}" presName="text" presStyleLbl="fgAcc0" presStyleIdx="1" presStyleCnt="5">
        <dgm:presLayoutVars>
          <dgm:chPref val="3"/>
        </dgm:presLayoutVars>
      </dgm:prSet>
      <dgm:spPr/>
    </dgm:pt>
    <dgm:pt modelId="{EB0ED713-37F4-4B6C-85B4-8CC2FDCBC4D6}" type="pres">
      <dgm:prSet presAssocID="{0CCE0637-8436-443E-8521-6578724205E9}" presName="hierChild2" presStyleCnt="0"/>
      <dgm:spPr/>
    </dgm:pt>
    <dgm:pt modelId="{1B654A3E-5771-4647-8ACA-9DC8565B2F82}" type="pres">
      <dgm:prSet presAssocID="{C9FCA076-2B84-4D1A-BCAB-50C6EC003822}" presName="Name10" presStyleLbl="parChTrans1D2" presStyleIdx="0" presStyleCnt="2"/>
      <dgm:spPr/>
    </dgm:pt>
    <dgm:pt modelId="{705A8C78-685A-4D94-828A-D692BA4A3617}" type="pres">
      <dgm:prSet presAssocID="{43C69564-D420-4B5D-98E1-4B0B61BD8597}" presName="hierRoot2" presStyleCnt="0"/>
      <dgm:spPr/>
    </dgm:pt>
    <dgm:pt modelId="{D351AA30-0C1E-4EE4-AC99-DC26DB28BF36}" type="pres">
      <dgm:prSet presAssocID="{43C69564-D420-4B5D-98E1-4B0B61BD8597}" presName="composite2" presStyleCnt="0"/>
      <dgm:spPr/>
    </dgm:pt>
    <dgm:pt modelId="{C9552AAA-E8A6-432F-8147-3D94A8F33987}" type="pres">
      <dgm:prSet presAssocID="{43C69564-D420-4B5D-98E1-4B0B61BD8597}" presName="background2" presStyleLbl="node2" presStyleIdx="0" presStyleCnt="2"/>
      <dgm:spPr/>
    </dgm:pt>
    <dgm:pt modelId="{6E0EAC59-9CD7-4586-9AC2-E3AD0E5B54FD}" type="pres">
      <dgm:prSet presAssocID="{43C69564-D420-4B5D-98E1-4B0B61BD8597}" presName="text2" presStyleLbl="fgAcc2" presStyleIdx="0" presStyleCnt="2">
        <dgm:presLayoutVars>
          <dgm:chPref val="3"/>
        </dgm:presLayoutVars>
      </dgm:prSet>
      <dgm:spPr/>
    </dgm:pt>
    <dgm:pt modelId="{236060C0-9802-4A26-8EA0-EB40A04FDCC6}" type="pres">
      <dgm:prSet presAssocID="{43C69564-D420-4B5D-98E1-4B0B61BD8597}" presName="hierChild3" presStyleCnt="0"/>
      <dgm:spPr/>
    </dgm:pt>
    <dgm:pt modelId="{5D7C2A8A-EC8E-4EFD-8AA9-4EAF8A04FFAE}" type="pres">
      <dgm:prSet presAssocID="{2F711A18-9170-4039-AA77-E098ED59EB3E}" presName="Name10" presStyleLbl="parChTrans1D2" presStyleIdx="1" presStyleCnt="2"/>
      <dgm:spPr/>
    </dgm:pt>
    <dgm:pt modelId="{A7046873-44EF-42C0-9355-6CC502468FF3}" type="pres">
      <dgm:prSet presAssocID="{B08F9190-91AA-458D-97CF-24A8BC1A965B}" presName="hierRoot2" presStyleCnt="0"/>
      <dgm:spPr/>
    </dgm:pt>
    <dgm:pt modelId="{13DBC0CD-5BE4-4D32-8AA0-6F28BC72448C}" type="pres">
      <dgm:prSet presAssocID="{B08F9190-91AA-458D-97CF-24A8BC1A965B}" presName="composite2" presStyleCnt="0"/>
      <dgm:spPr/>
    </dgm:pt>
    <dgm:pt modelId="{2E4FDFC1-763A-4DA3-84FA-3CEE5B0CA232}" type="pres">
      <dgm:prSet presAssocID="{B08F9190-91AA-458D-97CF-24A8BC1A965B}" presName="background2" presStyleLbl="node2" presStyleIdx="1" presStyleCnt="2"/>
      <dgm:spPr/>
    </dgm:pt>
    <dgm:pt modelId="{682046FA-7D4E-4DE3-A9E7-B563F78C5374}" type="pres">
      <dgm:prSet presAssocID="{B08F9190-91AA-458D-97CF-24A8BC1A965B}" presName="text2" presStyleLbl="fgAcc2" presStyleIdx="1" presStyleCnt="2">
        <dgm:presLayoutVars>
          <dgm:chPref val="3"/>
        </dgm:presLayoutVars>
      </dgm:prSet>
      <dgm:spPr/>
    </dgm:pt>
    <dgm:pt modelId="{EE7B8454-6E83-411C-B774-1B19DA7A0C29}" type="pres">
      <dgm:prSet presAssocID="{B08F9190-91AA-458D-97CF-24A8BC1A965B}" presName="hierChild3" presStyleCnt="0"/>
      <dgm:spPr/>
    </dgm:pt>
    <dgm:pt modelId="{79A41472-0108-49BD-8A8A-F6BDD4FA82A5}" type="pres">
      <dgm:prSet presAssocID="{312EB8A5-3AF7-44DD-8B61-E033C00D36E2}" presName="hierRoot1" presStyleCnt="0"/>
      <dgm:spPr/>
    </dgm:pt>
    <dgm:pt modelId="{822DE94E-9C6C-4E3D-8E8A-502DD9BBE9C8}" type="pres">
      <dgm:prSet presAssocID="{312EB8A5-3AF7-44DD-8B61-E033C00D36E2}" presName="composite" presStyleCnt="0"/>
      <dgm:spPr/>
    </dgm:pt>
    <dgm:pt modelId="{AA56D383-49AC-49B4-822F-1F1115BBDEAA}" type="pres">
      <dgm:prSet presAssocID="{312EB8A5-3AF7-44DD-8B61-E033C00D36E2}" presName="background" presStyleLbl="node0" presStyleIdx="2" presStyleCnt="5"/>
      <dgm:spPr/>
    </dgm:pt>
    <dgm:pt modelId="{C7A066CB-E103-4480-99B3-02BC2CD6169F}" type="pres">
      <dgm:prSet presAssocID="{312EB8A5-3AF7-44DD-8B61-E033C00D36E2}" presName="text" presStyleLbl="fgAcc0" presStyleIdx="2" presStyleCnt="5">
        <dgm:presLayoutVars>
          <dgm:chPref val="3"/>
        </dgm:presLayoutVars>
      </dgm:prSet>
      <dgm:spPr/>
    </dgm:pt>
    <dgm:pt modelId="{98CD8DC0-760B-4A7C-AB26-90F62A65B152}" type="pres">
      <dgm:prSet presAssocID="{312EB8A5-3AF7-44DD-8B61-E033C00D36E2}" presName="hierChild2" presStyleCnt="0"/>
      <dgm:spPr/>
    </dgm:pt>
    <dgm:pt modelId="{B8692406-8EA5-4A34-BE8C-D30E6FCE2D54}" type="pres">
      <dgm:prSet presAssocID="{55CC6908-A10E-4EEA-B305-C797ECD8E75C}" presName="hierRoot1" presStyleCnt="0"/>
      <dgm:spPr/>
    </dgm:pt>
    <dgm:pt modelId="{E9B6DF86-1FFE-479D-AED5-5222A16193A3}" type="pres">
      <dgm:prSet presAssocID="{55CC6908-A10E-4EEA-B305-C797ECD8E75C}" presName="composite" presStyleCnt="0"/>
      <dgm:spPr/>
    </dgm:pt>
    <dgm:pt modelId="{8379D56F-3E4E-4798-9D54-DF56609738F0}" type="pres">
      <dgm:prSet presAssocID="{55CC6908-A10E-4EEA-B305-C797ECD8E75C}" presName="background" presStyleLbl="node0" presStyleIdx="3" presStyleCnt="5"/>
      <dgm:spPr/>
    </dgm:pt>
    <dgm:pt modelId="{69CCC8D6-E59D-4F93-A375-4AA08F183B33}" type="pres">
      <dgm:prSet presAssocID="{55CC6908-A10E-4EEA-B305-C797ECD8E75C}" presName="text" presStyleLbl="fgAcc0" presStyleIdx="3" presStyleCnt="5">
        <dgm:presLayoutVars>
          <dgm:chPref val="3"/>
        </dgm:presLayoutVars>
      </dgm:prSet>
      <dgm:spPr/>
    </dgm:pt>
    <dgm:pt modelId="{E906C1FF-413D-4A41-860F-F2094F606ECB}" type="pres">
      <dgm:prSet presAssocID="{55CC6908-A10E-4EEA-B305-C797ECD8E75C}" presName="hierChild2" presStyleCnt="0"/>
      <dgm:spPr/>
    </dgm:pt>
    <dgm:pt modelId="{BB333A0B-570E-47E6-B28F-0D039D68EA85}" type="pres">
      <dgm:prSet presAssocID="{64657135-2183-4347-A7E1-1EDC4A62E3A5}" presName="hierRoot1" presStyleCnt="0"/>
      <dgm:spPr/>
    </dgm:pt>
    <dgm:pt modelId="{1C5BE231-A0C5-42E5-A610-CCABEB8B3FC3}" type="pres">
      <dgm:prSet presAssocID="{64657135-2183-4347-A7E1-1EDC4A62E3A5}" presName="composite" presStyleCnt="0"/>
      <dgm:spPr/>
    </dgm:pt>
    <dgm:pt modelId="{174575E1-519E-453C-99CB-3EB8B8E7F0CC}" type="pres">
      <dgm:prSet presAssocID="{64657135-2183-4347-A7E1-1EDC4A62E3A5}" presName="background" presStyleLbl="node0" presStyleIdx="4" presStyleCnt="5"/>
      <dgm:spPr/>
    </dgm:pt>
    <dgm:pt modelId="{A3DB4D36-EA7F-4252-BB99-23603F54533A}" type="pres">
      <dgm:prSet presAssocID="{64657135-2183-4347-A7E1-1EDC4A62E3A5}" presName="text" presStyleLbl="fgAcc0" presStyleIdx="4" presStyleCnt="5">
        <dgm:presLayoutVars>
          <dgm:chPref val="3"/>
        </dgm:presLayoutVars>
      </dgm:prSet>
      <dgm:spPr/>
    </dgm:pt>
    <dgm:pt modelId="{B7EE6CFD-D989-48D6-B291-7E7B24EF5D48}" type="pres">
      <dgm:prSet presAssocID="{64657135-2183-4347-A7E1-1EDC4A62E3A5}" presName="hierChild2" presStyleCnt="0"/>
      <dgm:spPr/>
    </dgm:pt>
  </dgm:ptLst>
  <dgm:cxnLst>
    <dgm:cxn modelId="{74CE0506-16BF-43FF-A372-49B030D9889E}" type="presOf" srcId="{312EB8A5-3AF7-44DD-8B61-E033C00D36E2}" destId="{C7A066CB-E103-4480-99B3-02BC2CD6169F}" srcOrd="0" destOrd="0" presId="urn:microsoft.com/office/officeart/2005/8/layout/hierarchy1"/>
    <dgm:cxn modelId="{83A9D917-7006-42A6-A4DB-90E570A2379A}" type="presOf" srcId="{0CCE0637-8436-443E-8521-6578724205E9}" destId="{2FD41BB9-F0FF-4E6E-9E03-E8089570E440}" srcOrd="0" destOrd="0" presId="urn:microsoft.com/office/officeart/2005/8/layout/hierarchy1"/>
    <dgm:cxn modelId="{98075134-664F-426B-99C8-5EA4E7F2BE6C}" type="presOf" srcId="{1292323F-DE97-49C3-BAD6-EEDE5E7EFDF0}" destId="{B08DEE9F-142D-4CEC-80FC-E2D2E7143CD0}" srcOrd="0" destOrd="0" presId="urn:microsoft.com/office/officeart/2005/8/layout/hierarchy1"/>
    <dgm:cxn modelId="{B94C8938-F9E1-4D67-9212-1740E033AADF}" type="presOf" srcId="{43C69564-D420-4B5D-98E1-4B0B61BD8597}" destId="{6E0EAC59-9CD7-4586-9AC2-E3AD0E5B54FD}" srcOrd="0" destOrd="0" presId="urn:microsoft.com/office/officeart/2005/8/layout/hierarchy1"/>
    <dgm:cxn modelId="{80B09340-34E7-4ED2-B98F-B8768C0013F4}" srcId="{0CCE0637-8436-443E-8521-6578724205E9}" destId="{43C69564-D420-4B5D-98E1-4B0B61BD8597}" srcOrd="0" destOrd="0" parTransId="{C9FCA076-2B84-4D1A-BCAB-50C6EC003822}" sibTransId="{0915107A-6DC5-46DD-9516-726CECE40420}"/>
    <dgm:cxn modelId="{25DBB540-098D-4781-BA39-80DD2ADB7E5A}" type="presOf" srcId="{55CC6908-A10E-4EEA-B305-C797ECD8E75C}" destId="{69CCC8D6-E59D-4F93-A375-4AA08F183B33}" srcOrd="0" destOrd="0" presId="urn:microsoft.com/office/officeart/2005/8/layout/hierarchy1"/>
    <dgm:cxn modelId="{43A69B5D-24A5-471F-A97C-B9A8E0E046D1}" srcId="{06D41328-1A5F-4FD4-9F4D-E5FB8C01DB37}" destId="{55CC6908-A10E-4EEA-B305-C797ECD8E75C}" srcOrd="3" destOrd="0" parTransId="{30C22740-EE17-4760-BACB-D204D85410AC}" sibTransId="{F962695D-55C8-4DA4-9392-1CBCA510DF2E}"/>
    <dgm:cxn modelId="{91B55B6D-FC6C-416C-8DF7-2783F917BF66}" type="presOf" srcId="{C9FCA076-2B84-4D1A-BCAB-50C6EC003822}" destId="{1B654A3E-5771-4647-8ACA-9DC8565B2F82}" srcOrd="0" destOrd="0" presId="urn:microsoft.com/office/officeart/2005/8/layout/hierarchy1"/>
    <dgm:cxn modelId="{2750C84D-271D-4549-B35E-701B79C8BE70}" srcId="{06D41328-1A5F-4FD4-9F4D-E5FB8C01DB37}" destId="{1292323F-DE97-49C3-BAD6-EEDE5E7EFDF0}" srcOrd="0" destOrd="0" parTransId="{87797A31-E209-45BD-A46B-04DA92EB5F0D}" sibTransId="{B7F3493E-10BC-46EA-8CEF-137E32E888D1}"/>
    <dgm:cxn modelId="{D1799487-1CA1-47A9-9E9E-32FCFE532E3D}" type="presOf" srcId="{64657135-2183-4347-A7E1-1EDC4A62E3A5}" destId="{A3DB4D36-EA7F-4252-BB99-23603F54533A}" srcOrd="0" destOrd="0" presId="urn:microsoft.com/office/officeart/2005/8/layout/hierarchy1"/>
    <dgm:cxn modelId="{C4FBF48E-1492-486A-BBD1-EE3EB642C9AE}" type="presOf" srcId="{2F711A18-9170-4039-AA77-E098ED59EB3E}" destId="{5D7C2A8A-EC8E-4EFD-8AA9-4EAF8A04FFAE}" srcOrd="0" destOrd="0" presId="urn:microsoft.com/office/officeart/2005/8/layout/hierarchy1"/>
    <dgm:cxn modelId="{D678A59F-F6BF-4EFB-876B-8D75CA82ED32}" srcId="{0CCE0637-8436-443E-8521-6578724205E9}" destId="{B08F9190-91AA-458D-97CF-24A8BC1A965B}" srcOrd="1" destOrd="0" parTransId="{2F711A18-9170-4039-AA77-E098ED59EB3E}" sibTransId="{628D31A5-DEC6-44E0-B141-8FEA414F13B0}"/>
    <dgm:cxn modelId="{3FE976A5-CC1A-49CF-A8B3-A039F985BF47}" type="presOf" srcId="{06D41328-1A5F-4FD4-9F4D-E5FB8C01DB37}" destId="{CF631288-6FFC-43C0-A59C-5AA2EA4141C9}" srcOrd="0" destOrd="0" presId="urn:microsoft.com/office/officeart/2005/8/layout/hierarchy1"/>
    <dgm:cxn modelId="{678367D8-08B2-423E-B4A9-479C25E71C6C}" srcId="{06D41328-1A5F-4FD4-9F4D-E5FB8C01DB37}" destId="{64657135-2183-4347-A7E1-1EDC4A62E3A5}" srcOrd="4" destOrd="0" parTransId="{2F2A33A0-C94B-409E-98FF-737FF1B8EB72}" sibTransId="{4FF4DD25-1BB2-481D-9EC7-7309579D3F6A}"/>
    <dgm:cxn modelId="{36BA15DA-C067-47AD-8340-00DB41F7F2F9}" type="presOf" srcId="{B08F9190-91AA-458D-97CF-24A8BC1A965B}" destId="{682046FA-7D4E-4DE3-A9E7-B563F78C5374}" srcOrd="0" destOrd="0" presId="urn:microsoft.com/office/officeart/2005/8/layout/hierarchy1"/>
    <dgm:cxn modelId="{AE4E53F4-3E28-484D-8117-3F5E4DC04523}" srcId="{06D41328-1A5F-4FD4-9F4D-E5FB8C01DB37}" destId="{312EB8A5-3AF7-44DD-8B61-E033C00D36E2}" srcOrd="2" destOrd="0" parTransId="{93037C2F-5BE8-4C9C-B760-09C04EBE7824}" sibTransId="{4355737C-E6C9-4574-9DBB-96A05E7D6EB0}"/>
    <dgm:cxn modelId="{65ED4AF9-7649-4A69-9B9D-B3324E9EBE29}" srcId="{06D41328-1A5F-4FD4-9F4D-E5FB8C01DB37}" destId="{0CCE0637-8436-443E-8521-6578724205E9}" srcOrd="1" destOrd="0" parTransId="{1261215F-8EBA-44C4-99A3-747C54DCA32A}" sibTransId="{41E2909B-110D-477D-A6E3-D70AF2626E64}"/>
    <dgm:cxn modelId="{1CA24A34-414A-4C6A-94F9-0D41268ACE2D}" type="presParOf" srcId="{CF631288-6FFC-43C0-A59C-5AA2EA4141C9}" destId="{889A4EE1-C4B0-4D2E-82C0-3D614E81DD59}" srcOrd="0" destOrd="0" presId="urn:microsoft.com/office/officeart/2005/8/layout/hierarchy1"/>
    <dgm:cxn modelId="{8D9B9C93-B266-49EF-B543-A8CE51EA20B1}" type="presParOf" srcId="{889A4EE1-C4B0-4D2E-82C0-3D614E81DD59}" destId="{1E53F9C1-1977-413E-9BA9-2373ADCCCDF5}" srcOrd="0" destOrd="0" presId="urn:microsoft.com/office/officeart/2005/8/layout/hierarchy1"/>
    <dgm:cxn modelId="{8C345A04-F42E-4ED6-95DA-82BF2D81FC47}" type="presParOf" srcId="{1E53F9C1-1977-413E-9BA9-2373ADCCCDF5}" destId="{86192335-B4ED-4EA9-BD4B-B000BB0497D8}" srcOrd="0" destOrd="0" presId="urn:microsoft.com/office/officeart/2005/8/layout/hierarchy1"/>
    <dgm:cxn modelId="{F37DEF02-417B-455D-87C1-08ACAD89EE75}" type="presParOf" srcId="{1E53F9C1-1977-413E-9BA9-2373ADCCCDF5}" destId="{B08DEE9F-142D-4CEC-80FC-E2D2E7143CD0}" srcOrd="1" destOrd="0" presId="urn:microsoft.com/office/officeart/2005/8/layout/hierarchy1"/>
    <dgm:cxn modelId="{EA87EF6E-E235-468A-8C77-81E1FA736DF9}" type="presParOf" srcId="{889A4EE1-C4B0-4D2E-82C0-3D614E81DD59}" destId="{4A3F9261-3AD2-4C8E-AD71-F21C13DE1D19}" srcOrd="1" destOrd="0" presId="urn:microsoft.com/office/officeart/2005/8/layout/hierarchy1"/>
    <dgm:cxn modelId="{80EEEBFD-FA89-44B0-BCBD-AF5039775C56}" type="presParOf" srcId="{CF631288-6FFC-43C0-A59C-5AA2EA4141C9}" destId="{2F878A64-F62F-453E-89CD-904B87D0C550}" srcOrd="1" destOrd="0" presId="urn:microsoft.com/office/officeart/2005/8/layout/hierarchy1"/>
    <dgm:cxn modelId="{75A6D9C3-EB8F-481A-A844-7DD22E44AE0A}" type="presParOf" srcId="{2F878A64-F62F-453E-89CD-904B87D0C550}" destId="{49F60827-0EAE-4E08-87D5-71EE1439B239}" srcOrd="0" destOrd="0" presId="urn:microsoft.com/office/officeart/2005/8/layout/hierarchy1"/>
    <dgm:cxn modelId="{655924D3-631E-453B-B295-4FD90AC96A04}" type="presParOf" srcId="{49F60827-0EAE-4E08-87D5-71EE1439B239}" destId="{1D316F12-0124-486B-8F23-17496C0771E1}" srcOrd="0" destOrd="0" presId="urn:microsoft.com/office/officeart/2005/8/layout/hierarchy1"/>
    <dgm:cxn modelId="{562931CD-C62D-4C94-B985-979308018D81}" type="presParOf" srcId="{49F60827-0EAE-4E08-87D5-71EE1439B239}" destId="{2FD41BB9-F0FF-4E6E-9E03-E8089570E440}" srcOrd="1" destOrd="0" presId="urn:microsoft.com/office/officeart/2005/8/layout/hierarchy1"/>
    <dgm:cxn modelId="{5B0BDFA8-FF34-4E64-B1CB-127676B66AAD}" type="presParOf" srcId="{2F878A64-F62F-453E-89CD-904B87D0C550}" destId="{EB0ED713-37F4-4B6C-85B4-8CC2FDCBC4D6}" srcOrd="1" destOrd="0" presId="urn:microsoft.com/office/officeart/2005/8/layout/hierarchy1"/>
    <dgm:cxn modelId="{CBBED827-FFF4-4CC6-8213-7028851559A0}" type="presParOf" srcId="{EB0ED713-37F4-4B6C-85B4-8CC2FDCBC4D6}" destId="{1B654A3E-5771-4647-8ACA-9DC8565B2F82}" srcOrd="0" destOrd="0" presId="urn:microsoft.com/office/officeart/2005/8/layout/hierarchy1"/>
    <dgm:cxn modelId="{1A2BA479-CECF-43DA-9C59-0FAFF1E42470}" type="presParOf" srcId="{EB0ED713-37F4-4B6C-85B4-8CC2FDCBC4D6}" destId="{705A8C78-685A-4D94-828A-D692BA4A3617}" srcOrd="1" destOrd="0" presId="urn:microsoft.com/office/officeart/2005/8/layout/hierarchy1"/>
    <dgm:cxn modelId="{5CA3A1E9-C1D9-414A-B934-F192590536C4}" type="presParOf" srcId="{705A8C78-685A-4D94-828A-D692BA4A3617}" destId="{D351AA30-0C1E-4EE4-AC99-DC26DB28BF36}" srcOrd="0" destOrd="0" presId="urn:microsoft.com/office/officeart/2005/8/layout/hierarchy1"/>
    <dgm:cxn modelId="{687ADA47-9D33-4526-BBCD-464BFB7E13F8}" type="presParOf" srcId="{D351AA30-0C1E-4EE4-AC99-DC26DB28BF36}" destId="{C9552AAA-E8A6-432F-8147-3D94A8F33987}" srcOrd="0" destOrd="0" presId="urn:microsoft.com/office/officeart/2005/8/layout/hierarchy1"/>
    <dgm:cxn modelId="{C83977BA-FCF2-4BFE-9419-FBB27292B8C3}" type="presParOf" srcId="{D351AA30-0C1E-4EE4-AC99-DC26DB28BF36}" destId="{6E0EAC59-9CD7-4586-9AC2-E3AD0E5B54FD}" srcOrd="1" destOrd="0" presId="urn:microsoft.com/office/officeart/2005/8/layout/hierarchy1"/>
    <dgm:cxn modelId="{B6265C12-53CD-4178-8A08-DFC82E0D0D2C}" type="presParOf" srcId="{705A8C78-685A-4D94-828A-D692BA4A3617}" destId="{236060C0-9802-4A26-8EA0-EB40A04FDCC6}" srcOrd="1" destOrd="0" presId="urn:microsoft.com/office/officeart/2005/8/layout/hierarchy1"/>
    <dgm:cxn modelId="{16BAE3BD-D9E9-4C6C-BC1E-73BEDFD0416B}" type="presParOf" srcId="{EB0ED713-37F4-4B6C-85B4-8CC2FDCBC4D6}" destId="{5D7C2A8A-EC8E-4EFD-8AA9-4EAF8A04FFAE}" srcOrd="2" destOrd="0" presId="urn:microsoft.com/office/officeart/2005/8/layout/hierarchy1"/>
    <dgm:cxn modelId="{73779359-3E84-434D-B77D-1494D1C9C1A7}" type="presParOf" srcId="{EB0ED713-37F4-4B6C-85B4-8CC2FDCBC4D6}" destId="{A7046873-44EF-42C0-9355-6CC502468FF3}" srcOrd="3" destOrd="0" presId="urn:microsoft.com/office/officeart/2005/8/layout/hierarchy1"/>
    <dgm:cxn modelId="{88B21992-B533-450A-AAC8-52FE33511518}" type="presParOf" srcId="{A7046873-44EF-42C0-9355-6CC502468FF3}" destId="{13DBC0CD-5BE4-4D32-8AA0-6F28BC72448C}" srcOrd="0" destOrd="0" presId="urn:microsoft.com/office/officeart/2005/8/layout/hierarchy1"/>
    <dgm:cxn modelId="{25FD9988-D836-40DC-8E92-94E995709565}" type="presParOf" srcId="{13DBC0CD-5BE4-4D32-8AA0-6F28BC72448C}" destId="{2E4FDFC1-763A-4DA3-84FA-3CEE5B0CA232}" srcOrd="0" destOrd="0" presId="urn:microsoft.com/office/officeart/2005/8/layout/hierarchy1"/>
    <dgm:cxn modelId="{5E72E8B0-0F9B-440D-92CB-AB738475B981}" type="presParOf" srcId="{13DBC0CD-5BE4-4D32-8AA0-6F28BC72448C}" destId="{682046FA-7D4E-4DE3-A9E7-B563F78C5374}" srcOrd="1" destOrd="0" presId="urn:microsoft.com/office/officeart/2005/8/layout/hierarchy1"/>
    <dgm:cxn modelId="{729198AB-6927-4BDB-94A9-1167A535EA42}" type="presParOf" srcId="{A7046873-44EF-42C0-9355-6CC502468FF3}" destId="{EE7B8454-6E83-411C-B774-1B19DA7A0C29}" srcOrd="1" destOrd="0" presId="urn:microsoft.com/office/officeart/2005/8/layout/hierarchy1"/>
    <dgm:cxn modelId="{EC88FD1F-86BE-49D0-B7CA-A7F032F69064}" type="presParOf" srcId="{CF631288-6FFC-43C0-A59C-5AA2EA4141C9}" destId="{79A41472-0108-49BD-8A8A-F6BDD4FA82A5}" srcOrd="2" destOrd="0" presId="urn:microsoft.com/office/officeart/2005/8/layout/hierarchy1"/>
    <dgm:cxn modelId="{B9C74D08-33C9-4108-A690-6F2B2CDF13DF}" type="presParOf" srcId="{79A41472-0108-49BD-8A8A-F6BDD4FA82A5}" destId="{822DE94E-9C6C-4E3D-8E8A-502DD9BBE9C8}" srcOrd="0" destOrd="0" presId="urn:microsoft.com/office/officeart/2005/8/layout/hierarchy1"/>
    <dgm:cxn modelId="{980CBDA2-6C6A-4AD9-93C8-CFA9C845995B}" type="presParOf" srcId="{822DE94E-9C6C-4E3D-8E8A-502DD9BBE9C8}" destId="{AA56D383-49AC-49B4-822F-1F1115BBDEAA}" srcOrd="0" destOrd="0" presId="urn:microsoft.com/office/officeart/2005/8/layout/hierarchy1"/>
    <dgm:cxn modelId="{7879FB51-3FD2-49D2-81FD-79E76B72E543}" type="presParOf" srcId="{822DE94E-9C6C-4E3D-8E8A-502DD9BBE9C8}" destId="{C7A066CB-E103-4480-99B3-02BC2CD6169F}" srcOrd="1" destOrd="0" presId="urn:microsoft.com/office/officeart/2005/8/layout/hierarchy1"/>
    <dgm:cxn modelId="{04F6687C-5E5D-4F9E-BA13-90BBF19CAB3E}" type="presParOf" srcId="{79A41472-0108-49BD-8A8A-F6BDD4FA82A5}" destId="{98CD8DC0-760B-4A7C-AB26-90F62A65B152}" srcOrd="1" destOrd="0" presId="urn:microsoft.com/office/officeart/2005/8/layout/hierarchy1"/>
    <dgm:cxn modelId="{08F9E8A7-F0D2-40E3-A1ED-97AC98840ADA}" type="presParOf" srcId="{CF631288-6FFC-43C0-A59C-5AA2EA4141C9}" destId="{B8692406-8EA5-4A34-BE8C-D30E6FCE2D54}" srcOrd="3" destOrd="0" presId="urn:microsoft.com/office/officeart/2005/8/layout/hierarchy1"/>
    <dgm:cxn modelId="{ED4C4228-C12D-4383-95C3-64CDB8E73F03}" type="presParOf" srcId="{B8692406-8EA5-4A34-BE8C-D30E6FCE2D54}" destId="{E9B6DF86-1FFE-479D-AED5-5222A16193A3}" srcOrd="0" destOrd="0" presId="urn:microsoft.com/office/officeart/2005/8/layout/hierarchy1"/>
    <dgm:cxn modelId="{E9FED43E-6A71-4EE6-AFE6-E82D48762CF4}" type="presParOf" srcId="{E9B6DF86-1FFE-479D-AED5-5222A16193A3}" destId="{8379D56F-3E4E-4798-9D54-DF56609738F0}" srcOrd="0" destOrd="0" presId="urn:microsoft.com/office/officeart/2005/8/layout/hierarchy1"/>
    <dgm:cxn modelId="{20BDE95D-2597-47D4-A5AE-3CE6DCF5C04D}" type="presParOf" srcId="{E9B6DF86-1FFE-479D-AED5-5222A16193A3}" destId="{69CCC8D6-E59D-4F93-A375-4AA08F183B33}" srcOrd="1" destOrd="0" presId="urn:microsoft.com/office/officeart/2005/8/layout/hierarchy1"/>
    <dgm:cxn modelId="{C812AEBB-FC9D-4BCE-AE11-204F37553AB2}" type="presParOf" srcId="{B8692406-8EA5-4A34-BE8C-D30E6FCE2D54}" destId="{E906C1FF-413D-4A41-860F-F2094F606ECB}" srcOrd="1" destOrd="0" presId="urn:microsoft.com/office/officeart/2005/8/layout/hierarchy1"/>
    <dgm:cxn modelId="{8557771E-801A-430E-9D97-577ACCD259F5}" type="presParOf" srcId="{CF631288-6FFC-43C0-A59C-5AA2EA4141C9}" destId="{BB333A0B-570E-47E6-B28F-0D039D68EA85}" srcOrd="4" destOrd="0" presId="urn:microsoft.com/office/officeart/2005/8/layout/hierarchy1"/>
    <dgm:cxn modelId="{FA76B495-E7E0-4301-BBC3-119A69417550}" type="presParOf" srcId="{BB333A0B-570E-47E6-B28F-0D039D68EA85}" destId="{1C5BE231-A0C5-42E5-A610-CCABEB8B3FC3}" srcOrd="0" destOrd="0" presId="urn:microsoft.com/office/officeart/2005/8/layout/hierarchy1"/>
    <dgm:cxn modelId="{9E1CA09A-A84C-4F28-A549-51462722F8A3}" type="presParOf" srcId="{1C5BE231-A0C5-42E5-A610-CCABEB8B3FC3}" destId="{174575E1-519E-453C-99CB-3EB8B8E7F0CC}" srcOrd="0" destOrd="0" presId="urn:microsoft.com/office/officeart/2005/8/layout/hierarchy1"/>
    <dgm:cxn modelId="{972BE74E-1669-4147-B5E4-D40AE1A73EA3}" type="presParOf" srcId="{1C5BE231-A0C5-42E5-A610-CCABEB8B3FC3}" destId="{A3DB4D36-EA7F-4252-BB99-23603F54533A}" srcOrd="1" destOrd="0" presId="urn:microsoft.com/office/officeart/2005/8/layout/hierarchy1"/>
    <dgm:cxn modelId="{4B765AC9-6C71-4FB3-B9C7-319F4C9B2368}" type="presParOf" srcId="{BB333A0B-570E-47E6-B28F-0D039D68EA85}" destId="{B7EE6CFD-D989-48D6-B291-7E7B24EF5D4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D7DF5E2-95CE-4D92-B1AC-D83CB5409FAC}" type="doc">
      <dgm:prSet loTypeId="urn:microsoft.com/office/officeart/2016/7/layout/RepeatingBendingProcessNew" loCatId="process" qsTypeId="urn:microsoft.com/office/officeart/2005/8/quickstyle/simple1#114" qsCatId="simple" csTypeId="urn:microsoft.com/office/officeart/2005/8/colors/colorful2#28" csCatId="colorful"/>
      <dgm:spPr/>
      <dgm:t>
        <a:bodyPr/>
        <a:lstStyle/>
        <a:p>
          <a:endParaRPr lang="en-US"/>
        </a:p>
      </dgm:t>
    </dgm:pt>
    <dgm:pt modelId="{7D4F6D86-0D28-4C9E-BAAA-A345B4A495A3}">
      <dgm:prSet/>
      <dgm:spPr/>
      <dgm:t>
        <a:bodyPr/>
        <a:lstStyle/>
        <a:p>
          <a:r>
            <a:rPr lang="en-US"/>
            <a:t>The EOF NJFAMS Portal is the primary means for all EOF UG AY campus programs to manage your EOF UG AY program roster. </a:t>
          </a:r>
        </a:p>
      </dgm:t>
    </dgm:pt>
    <dgm:pt modelId="{4C6ABEA8-34AF-4D01-A6C4-1C1F85E0E361}" type="parTrans" cxnId="{2B47229A-CFD7-40F7-B67C-2732327338A0}">
      <dgm:prSet/>
      <dgm:spPr/>
      <dgm:t>
        <a:bodyPr/>
        <a:lstStyle/>
        <a:p>
          <a:endParaRPr lang="en-US"/>
        </a:p>
      </dgm:t>
    </dgm:pt>
    <dgm:pt modelId="{D5B35723-2EA2-458F-91B1-967ACCF8B435}" type="sibTrans" cxnId="{2B47229A-CFD7-40F7-B67C-2732327338A0}">
      <dgm:prSet/>
      <dgm:spPr/>
      <dgm:t>
        <a:bodyPr/>
        <a:lstStyle/>
        <a:p>
          <a:endParaRPr lang="en-US"/>
        </a:p>
      </dgm:t>
    </dgm:pt>
    <dgm:pt modelId="{9DE812CD-5A52-4423-B1F0-7BE0DCDF7A6C}">
      <dgm:prSet/>
      <dgm:spPr/>
      <dgm:t>
        <a:bodyPr/>
        <a:lstStyle/>
        <a:p>
          <a:r>
            <a:rPr lang="en-US"/>
            <a:t>EOF campus program directors should be aware of who has access to the EOF NJFAMS portal for your institution. </a:t>
          </a:r>
        </a:p>
      </dgm:t>
    </dgm:pt>
    <dgm:pt modelId="{F204B6CF-33C7-4AA4-9156-30B477E0A04D}" type="parTrans" cxnId="{3677EA46-03EC-4B3D-A2ED-9A9212155198}">
      <dgm:prSet/>
      <dgm:spPr/>
      <dgm:t>
        <a:bodyPr/>
        <a:lstStyle/>
        <a:p>
          <a:endParaRPr lang="en-US"/>
        </a:p>
      </dgm:t>
    </dgm:pt>
    <dgm:pt modelId="{AF10D26D-63B3-437F-8CAA-094261BDB612}" type="sibTrans" cxnId="{3677EA46-03EC-4B3D-A2ED-9A9212155198}">
      <dgm:prSet/>
      <dgm:spPr/>
      <dgm:t>
        <a:bodyPr/>
        <a:lstStyle/>
        <a:p>
          <a:endParaRPr lang="en-US"/>
        </a:p>
      </dgm:t>
    </dgm:pt>
    <dgm:pt modelId="{4A968AF9-BE16-46E2-9E26-FAB72EBA35F9}">
      <dgm:prSet/>
      <dgm:spPr/>
      <dgm:t>
        <a:bodyPr/>
        <a:lstStyle/>
        <a:p>
          <a:r>
            <a:rPr lang="en-US"/>
            <a:t>Two kinds of access may be granted with the NJFAMS EOF ACCESS FORM: </a:t>
          </a:r>
        </a:p>
      </dgm:t>
    </dgm:pt>
    <dgm:pt modelId="{ED82940A-5649-4908-A9D4-593AC88EBB43}" type="parTrans" cxnId="{DE08904F-17D4-4BC2-8E36-C672AA74349C}">
      <dgm:prSet/>
      <dgm:spPr/>
      <dgm:t>
        <a:bodyPr/>
        <a:lstStyle/>
        <a:p>
          <a:endParaRPr lang="en-US"/>
        </a:p>
      </dgm:t>
    </dgm:pt>
    <dgm:pt modelId="{90808151-C9AB-475B-92E9-3B75CE16822D}" type="sibTrans" cxnId="{DE08904F-17D4-4BC2-8E36-C672AA74349C}">
      <dgm:prSet/>
      <dgm:spPr/>
      <dgm:t>
        <a:bodyPr/>
        <a:lstStyle/>
        <a:p>
          <a:endParaRPr lang="en-US"/>
        </a:p>
      </dgm:t>
    </dgm:pt>
    <dgm:pt modelId="{E9985B01-F205-443D-ABFE-14DF428DF4F8}">
      <dgm:prSet/>
      <dgm:spPr/>
      <dgm:t>
        <a:bodyPr/>
        <a:lstStyle/>
        <a:p>
          <a:r>
            <a:rPr lang="en-US"/>
            <a:t>View Only or Edit</a:t>
          </a:r>
        </a:p>
      </dgm:t>
    </dgm:pt>
    <dgm:pt modelId="{E60F526C-9C5F-478C-B21A-A0EF2081D9AD}" type="parTrans" cxnId="{CB401033-547F-451A-A0D3-3FF1D32B6E10}">
      <dgm:prSet/>
      <dgm:spPr/>
      <dgm:t>
        <a:bodyPr/>
        <a:lstStyle/>
        <a:p>
          <a:endParaRPr lang="en-US"/>
        </a:p>
      </dgm:t>
    </dgm:pt>
    <dgm:pt modelId="{3C137762-6754-42CF-A492-8BFB68B1F07C}" type="sibTrans" cxnId="{CB401033-547F-451A-A0D3-3FF1D32B6E10}">
      <dgm:prSet/>
      <dgm:spPr/>
      <dgm:t>
        <a:bodyPr/>
        <a:lstStyle/>
        <a:p>
          <a:endParaRPr lang="en-US"/>
        </a:p>
      </dgm:t>
    </dgm:pt>
    <dgm:pt modelId="{4D021D33-FD36-4FCA-A5B0-03B6AE4943EA}">
      <dgm:prSet/>
      <dgm:spPr/>
      <dgm:t>
        <a:bodyPr/>
        <a:lstStyle/>
        <a:p>
          <a:r>
            <a:rPr lang="en-US"/>
            <a:t>When a staff member who has been granted access to the EOF NJFAMS portal leaves their position/institution, it is the responsibility of the EOF campus program director to inform the OSHE/EOF Central Office of the need to remove the staff member’s access. This is also the case even if the staff member does not work directly in your office.</a:t>
          </a:r>
        </a:p>
      </dgm:t>
    </dgm:pt>
    <dgm:pt modelId="{2E2DED5F-763F-46B9-92E1-97AB45B04201}" type="parTrans" cxnId="{E60ABD8C-6C0F-4507-9B43-9F9ED8A975F9}">
      <dgm:prSet/>
      <dgm:spPr/>
      <dgm:t>
        <a:bodyPr/>
        <a:lstStyle/>
        <a:p>
          <a:endParaRPr lang="en-US"/>
        </a:p>
      </dgm:t>
    </dgm:pt>
    <dgm:pt modelId="{84199889-254F-4A08-A72D-C1825E49AF07}" type="sibTrans" cxnId="{E60ABD8C-6C0F-4507-9B43-9F9ED8A975F9}">
      <dgm:prSet/>
      <dgm:spPr/>
      <dgm:t>
        <a:bodyPr/>
        <a:lstStyle/>
        <a:p>
          <a:endParaRPr lang="en-US"/>
        </a:p>
      </dgm:t>
    </dgm:pt>
    <dgm:pt modelId="{A88FFDD3-D8F2-4A27-8B2C-41CE7A89DF66}">
      <dgm:prSet/>
      <dgm:spPr/>
      <dgm:t>
        <a:bodyPr/>
        <a:lstStyle/>
        <a:p>
          <a:r>
            <a:rPr lang="en-US"/>
            <a:t>EOF campus directors who need an up-to-date list of who has EOF NJFAMS portal access at your institution should contact either your EOF program liaison</a:t>
          </a:r>
        </a:p>
      </dgm:t>
    </dgm:pt>
    <dgm:pt modelId="{074BA4E5-7B5B-41C7-BF96-29C2AB9D41E0}" type="parTrans" cxnId="{ED979DEC-971E-4F7A-A6E9-2F290B0C3339}">
      <dgm:prSet/>
      <dgm:spPr/>
      <dgm:t>
        <a:bodyPr/>
        <a:lstStyle/>
        <a:p>
          <a:endParaRPr lang="en-US"/>
        </a:p>
      </dgm:t>
    </dgm:pt>
    <dgm:pt modelId="{1DDBBF08-7F42-492B-860C-349864F4DBE0}" type="sibTrans" cxnId="{ED979DEC-971E-4F7A-A6E9-2F290B0C3339}">
      <dgm:prSet/>
      <dgm:spPr/>
      <dgm:t>
        <a:bodyPr/>
        <a:lstStyle/>
        <a:p>
          <a:endParaRPr lang="en-US"/>
        </a:p>
      </dgm:t>
    </dgm:pt>
    <dgm:pt modelId="{9AFFB4B9-5B6F-43BC-BFBE-3AA73A2AB071}" type="pres">
      <dgm:prSet presAssocID="{1D7DF5E2-95CE-4D92-B1AC-D83CB5409FAC}" presName="Name0" presStyleCnt="0">
        <dgm:presLayoutVars>
          <dgm:dir/>
          <dgm:resizeHandles val="exact"/>
        </dgm:presLayoutVars>
      </dgm:prSet>
      <dgm:spPr/>
    </dgm:pt>
    <dgm:pt modelId="{523AC06A-8367-4E25-A509-BEA70E134193}" type="pres">
      <dgm:prSet presAssocID="{7D4F6D86-0D28-4C9E-BAAA-A345B4A495A3}" presName="node" presStyleLbl="node1" presStyleIdx="0" presStyleCnt="5">
        <dgm:presLayoutVars>
          <dgm:bulletEnabled val="1"/>
        </dgm:presLayoutVars>
      </dgm:prSet>
      <dgm:spPr/>
    </dgm:pt>
    <dgm:pt modelId="{62866D46-F7C9-4447-80F5-DB5D154ACA0D}" type="pres">
      <dgm:prSet presAssocID="{D5B35723-2EA2-458F-91B1-967ACCF8B435}" presName="sibTrans" presStyleLbl="sibTrans1D1" presStyleIdx="0" presStyleCnt="4"/>
      <dgm:spPr/>
    </dgm:pt>
    <dgm:pt modelId="{902D89AB-F7AA-4128-BFF3-3D885EB26069}" type="pres">
      <dgm:prSet presAssocID="{D5B35723-2EA2-458F-91B1-967ACCF8B435}" presName="connectorText" presStyleLbl="sibTrans1D1" presStyleIdx="0" presStyleCnt="4"/>
      <dgm:spPr/>
    </dgm:pt>
    <dgm:pt modelId="{1782F52B-5B3F-4731-9D0A-1E4FEBEFA70E}" type="pres">
      <dgm:prSet presAssocID="{9DE812CD-5A52-4423-B1F0-7BE0DCDF7A6C}" presName="node" presStyleLbl="node1" presStyleIdx="1" presStyleCnt="5">
        <dgm:presLayoutVars>
          <dgm:bulletEnabled val="1"/>
        </dgm:presLayoutVars>
      </dgm:prSet>
      <dgm:spPr/>
    </dgm:pt>
    <dgm:pt modelId="{437827AE-38F3-4408-A975-C90FFEF73018}" type="pres">
      <dgm:prSet presAssocID="{AF10D26D-63B3-437F-8CAA-094261BDB612}" presName="sibTrans" presStyleLbl="sibTrans1D1" presStyleIdx="1" presStyleCnt="4"/>
      <dgm:spPr/>
    </dgm:pt>
    <dgm:pt modelId="{40DED3F1-FE68-4653-882F-9118C22CB597}" type="pres">
      <dgm:prSet presAssocID="{AF10D26D-63B3-437F-8CAA-094261BDB612}" presName="connectorText" presStyleLbl="sibTrans1D1" presStyleIdx="1" presStyleCnt="4"/>
      <dgm:spPr/>
    </dgm:pt>
    <dgm:pt modelId="{CBE734DE-5C39-4188-947A-99B59720AB8D}" type="pres">
      <dgm:prSet presAssocID="{4A968AF9-BE16-46E2-9E26-FAB72EBA35F9}" presName="node" presStyleLbl="node1" presStyleIdx="2" presStyleCnt="5">
        <dgm:presLayoutVars>
          <dgm:bulletEnabled val="1"/>
        </dgm:presLayoutVars>
      </dgm:prSet>
      <dgm:spPr/>
    </dgm:pt>
    <dgm:pt modelId="{F6D684AA-718E-4119-B070-18FA947B8285}" type="pres">
      <dgm:prSet presAssocID="{90808151-C9AB-475B-92E9-3B75CE16822D}" presName="sibTrans" presStyleLbl="sibTrans1D1" presStyleIdx="2" presStyleCnt="4"/>
      <dgm:spPr/>
    </dgm:pt>
    <dgm:pt modelId="{C8295042-6EE3-4087-B316-6A09A42E1D86}" type="pres">
      <dgm:prSet presAssocID="{90808151-C9AB-475B-92E9-3B75CE16822D}" presName="connectorText" presStyleLbl="sibTrans1D1" presStyleIdx="2" presStyleCnt="4"/>
      <dgm:spPr/>
    </dgm:pt>
    <dgm:pt modelId="{A3AB2998-E8B8-4E31-BAAE-D615A3D64E19}" type="pres">
      <dgm:prSet presAssocID="{4D021D33-FD36-4FCA-A5B0-03B6AE4943EA}" presName="node" presStyleLbl="node1" presStyleIdx="3" presStyleCnt="5">
        <dgm:presLayoutVars>
          <dgm:bulletEnabled val="1"/>
        </dgm:presLayoutVars>
      </dgm:prSet>
      <dgm:spPr/>
    </dgm:pt>
    <dgm:pt modelId="{56A5C606-4D24-4D09-AEC5-63D087F53858}" type="pres">
      <dgm:prSet presAssocID="{84199889-254F-4A08-A72D-C1825E49AF07}" presName="sibTrans" presStyleLbl="sibTrans1D1" presStyleIdx="3" presStyleCnt="4"/>
      <dgm:spPr/>
    </dgm:pt>
    <dgm:pt modelId="{48E0B11A-1D68-49E1-9E78-43837FDA159D}" type="pres">
      <dgm:prSet presAssocID="{84199889-254F-4A08-A72D-C1825E49AF07}" presName="connectorText" presStyleLbl="sibTrans1D1" presStyleIdx="3" presStyleCnt="4"/>
      <dgm:spPr/>
    </dgm:pt>
    <dgm:pt modelId="{B61A1BA2-ADC2-47A3-B952-08D907708DCF}" type="pres">
      <dgm:prSet presAssocID="{A88FFDD3-D8F2-4A27-8B2C-41CE7A89DF66}" presName="node" presStyleLbl="node1" presStyleIdx="4" presStyleCnt="5">
        <dgm:presLayoutVars>
          <dgm:bulletEnabled val="1"/>
        </dgm:presLayoutVars>
      </dgm:prSet>
      <dgm:spPr/>
    </dgm:pt>
  </dgm:ptLst>
  <dgm:cxnLst>
    <dgm:cxn modelId="{B2BCAF04-BA2D-4EB9-A8B2-797DCA570693}" type="presOf" srcId="{AF10D26D-63B3-437F-8CAA-094261BDB612}" destId="{40DED3F1-FE68-4653-882F-9118C22CB597}" srcOrd="1" destOrd="0" presId="urn:microsoft.com/office/officeart/2016/7/layout/RepeatingBendingProcessNew"/>
    <dgm:cxn modelId="{81A9B306-C063-4B7E-A687-362215D74097}" type="presOf" srcId="{84199889-254F-4A08-A72D-C1825E49AF07}" destId="{56A5C606-4D24-4D09-AEC5-63D087F53858}" srcOrd="0" destOrd="0" presId="urn:microsoft.com/office/officeart/2016/7/layout/RepeatingBendingProcessNew"/>
    <dgm:cxn modelId="{B9ABC609-28CF-4D72-B8A9-E129E33C6C32}" type="presOf" srcId="{D5B35723-2EA2-458F-91B1-967ACCF8B435}" destId="{902D89AB-F7AA-4128-BFF3-3D885EB26069}" srcOrd="1" destOrd="0" presId="urn:microsoft.com/office/officeart/2016/7/layout/RepeatingBendingProcessNew"/>
    <dgm:cxn modelId="{ED03ED14-62B4-4F19-B810-E0A39C46B8CB}" type="presOf" srcId="{4A968AF9-BE16-46E2-9E26-FAB72EBA35F9}" destId="{CBE734DE-5C39-4188-947A-99B59720AB8D}" srcOrd="0" destOrd="0" presId="urn:microsoft.com/office/officeart/2016/7/layout/RepeatingBendingProcessNew"/>
    <dgm:cxn modelId="{FBA7E52A-8AF3-45BF-8F6E-A196FD7A50F9}" type="presOf" srcId="{90808151-C9AB-475B-92E9-3B75CE16822D}" destId="{C8295042-6EE3-4087-B316-6A09A42E1D86}" srcOrd="1" destOrd="0" presId="urn:microsoft.com/office/officeart/2016/7/layout/RepeatingBendingProcessNew"/>
    <dgm:cxn modelId="{CB401033-547F-451A-A0D3-3FF1D32B6E10}" srcId="{4A968AF9-BE16-46E2-9E26-FAB72EBA35F9}" destId="{E9985B01-F205-443D-ABFE-14DF428DF4F8}" srcOrd="0" destOrd="0" parTransId="{E60F526C-9C5F-478C-B21A-A0EF2081D9AD}" sibTransId="{3C137762-6754-42CF-A492-8BFB68B1F07C}"/>
    <dgm:cxn modelId="{AEC7E633-359E-430D-A60B-777A996DF73F}" type="presOf" srcId="{7D4F6D86-0D28-4C9E-BAAA-A345B4A495A3}" destId="{523AC06A-8367-4E25-A509-BEA70E134193}" srcOrd="0" destOrd="0" presId="urn:microsoft.com/office/officeart/2016/7/layout/RepeatingBendingProcessNew"/>
    <dgm:cxn modelId="{3677EA46-03EC-4B3D-A2ED-9A9212155198}" srcId="{1D7DF5E2-95CE-4D92-B1AC-D83CB5409FAC}" destId="{9DE812CD-5A52-4423-B1F0-7BE0DCDF7A6C}" srcOrd="1" destOrd="0" parTransId="{F204B6CF-33C7-4AA4-9156-30B477E0A04D}" sibTransId="{AF10D26D-63B3-437F-8CAA-094261BDB612}"/>
    <dgm:cxn modelId="{34346568-3F45-4057-A5AB-4EE559AC5FF5}" type="presOf" srcId="{90808151-C9AB-475B-92E9-3B75CE16822D}" destId="{F6D684AA-718E-4119-B070-18FA947B8285}" srcOrd="0" destOrd="0" presId="urn:microsoft.com/office/officeart/2016/7/layout/RepeatingBendingProcessNew"/>
    <dgm:cxn modelId="{DB5C516A-3323-42F4-8789-81B87FA2E19E}" type="presOf" srcId="{84199889-254F-4A08-A72D-C1825E49AF07}" destId="{48E0B11A-1D68-49E1-9E78-43837FDA159D}" srcOrd="1" destOrd="0" presId="urn:microsoft.com/office/officeart/2016/7/layout/RepeatingBendingProcessNew"/>
    <dgm:cxn modelId="{D77C724E-D38C-462C-9560-54982CF4C08B}" type="presOf" srcId="{1D7DF5E2-95CE-4D92-B1AC-D83CB5409FAC}" destId="{9AFFB4B9-5B6F-43BC-BFBE-3AA73A2AB071}" srcOrd="0" destOrd="0" presId="urn:microsoft.com/office/officeart/2016/7/layout/RepeatingBendingProcessNew"/>
    <dgm:cxn modelId="{D343DC6E-2B82-4DB2-B31E-705C7006F9D9}" type="presOf" srcId="{A88FFDD3-D8F2-4A27-8B2C-41CE7A89DF66}" destId="{B61A1BA2-ADC2-47A3-B952-08D907708DCF}" srcOrd="0" destOrd="0" presId="urn:microsoft.com/office/officeart/2016/7/layout/RepeatingBendingProcessNew"/>
    <dgm:cxn modelId="{DE08904F-17D4-4BC2-8E36-C672AA74349C}" srcId="{1D7DF5E2-95CE-4D92-B1AC-D83CB5409FAC}" destId="{4A968AF9-BE16-46E2-9E26-FAB72EBA35F9}" srcOrd="2" destOrd="0" parTransId="{ED82940A-5649-4908-A9D4-593AC88EBB43}" sibTransId="{90808151-C9AB-475B-92E9-3B75CE16822D}"/>
    <dgm:cxn modelId="{48E9A277-8829-465E-803B-C49E169CFFC1}" type="presOf" srcId="{AF10D26D-63B3-437F-8CAA-094261BDB612}" destId="{437827AE-38F3-4408-A975-C90FFEF73018}" srcOrd="0" destOrd="0" presId="urn:microsoft.com/office/officeart/2016/7/layout/RepeatingBendingProcessNew"/>
    <dgm:cxn modelId="{2A866E5A-64F1-442D-B001-56E087A5E294}" type="presOf" srcId="{4D021D33-FD36-4FCA-A5B0-03B6AE4943EA}" destId="{A3AB2998-E8B8-4E31-BAAE-D615A3D64E19}" srcOrd="0" destOrd="0" presId="urn:microsoft.com/office/officeart/2016/7/layout/RepeatingBendingProcessNew"/>
    <dgm:cxn modelId="{E60ABD8C-6C0F-4507-9B43-9F9ED8A975F9}" srcId="{1D7DF5E2-95CE-4D92-B1AC-D83CB5409FAC}" destId="{4D021D33-FD36-4FCA-A5B0-03B6AE4943EA}" srcOrd="3" destOrd="0" parTransId="{2E2DED5F-763F-46B9-92E1-97AB45B04201}" sibTransId="{84199889-254F-4A08-A72D-C1825E49AF07}"/>
    <dgm:cxn modelId="{2B47229A-CFD7-40F7-B67C-2732327338A0}" srcId="{1D7DF5E2-95CE-4D92-B1AC-D83CB5409FAC}" destId="{7D4F6D86-0D28-4C9E-BAAA-A345B4A495A3}" srcOrd="0" destOrd="0" parTransId="{4C6ABEA8-34AF-4D01-A6C4-1C1F85E0E361}" sibTransId="{D5B35723-2EA2-458F-91B1-967ACCF8B435}"/>
    <dgm:cxn modelId="{B1921FA1-D6CE-4938-84DB-09F3E8D33074}" type="presOf" srcId="{9DE812CD-5A52-4423-B1F0-7BE0DCDF7A6C}" destId="{1782F52B-5B3F-4731-9D0A-1E4FEBEFA70E}" srcOrd="0" destOrd="0" presId="urn:microsoft.com/office/officeart/2016/7/layout/RepeatingBendingProcessNew"/>
    <dgm:cxn modelId="{FC6BA8A7-74C1-4B88-8F7A-4D5932F90414}" type="presOf" srcId="{D5B35723-2EA2-458F-91B1-967ACCF8B435}" destId="{62866D46-F7C9-4447-80F5-DB5D154ACA0D}" srcOrd="0" destOrd="0" presId="urn:microsoft.com/office/officeart/2016/7/layout/RepeatingBendingProcessNew"/>
    <dgm:cxn modelId="{E60BA5DB-F8A8-473D-877D-1E6CDF94FB91}" type="presOf" srcId="{E9985B01-F205-443D-ABFE-14DF428DF4F8}" destId="{CBE734DE-5C39-4188-947A-99B59720AB8D}" srcOrd="0" destOrd="1" presId="urn:microsoft.com/office/officeart/2016/7/layout/RepeatingBendingProcessNew"/>
    <dgm:cxn modelId="{ED979DEC-971E-4F7A-A6E9-2F290B0C3339}" srcId="{1D7DF5E2-95CE-4D92-B1AC-D83CB5409FAC}" destId="{A88FFDD3-D8F2-4A27-8B2C-41CE7A89DF66}" srcOrd="4" destOrd="0" parTransId="{074BA4E5-7B5B-41C7-BF96-29C2AB9D41E0}" sibTransId="{1DDBBF08-7F42-492B-860C-349864F4DBE0}"/>
    <dgm:cxn modelId="{515867F2-14E0-4EAF-B99F-7B4B3DCF6134}" type="presParOf" srcId="{9AFFB4B9-5B6F-43BC-BFBE-3AA73A2AB071}" destId="{523AC06A-8367-4E25-A509-BEA70E134193}" srcOrd="0" destOrd="0" presId="urn:microsoft.com/office/officeart/2016/7/layout/RepeatingBendingProcessNew"/>
    <dgm:cxn modelId="{E2342DAB-04D1-4E9A-B90E-DA3EAD8EAEF5}" type="presParOf" srcId="{9AFFB4B9-5B6F-43BC-BFBE-3AA73A2AB071}" destId="{62866D46-F7C9-4447-80F5-DB5D154ACA0D}" srcOrd="1" destOrd="0" presId="urn:microsoft.com/office/officeart/2016/7/layout/RepeatingBendingProcessNew"/>
    <dgm:cxn modelId="{2016087B-034D-4F85-934B-C1BF1E89F377}" type="presParOf" srcId="{62866D46-F7C9-4447-80F5-DB5D154ACA0D}" destId="{902D89AB-F7AA-4128-BFF3-3D885EB26069}" srcOrd="0" destOrd="0" presId="urn:microsoft.com/office/officeart/2016/7/layout/RepeatingBendingProcessNew"/>
    <dgm:cxn modelId="{5A6B66D9-9B1F-4F04-8A6B-9B4EBDA63610}" type="presParOf" srcId="{9AFFB4B9-5B6F-43BC-BFBE-3AA73A2AB071}" destId="{1782F52B-5B3F-4731-9D0A-1E4FEBEFA70E}" srcOrd="2" destOrd="0" presId="urn:microsoft.com/office/officeart/2016/7/layout/RepeatingBendingProcessNew"/>
    <dgm:cxn modelId="{A0BF035E-3AC6-4CEE-86E3-19F8D359FF34}" type="presParOf" srcId="{9AFFB4B9-5B6F-43BC-BFBE-3AA73A2AB071}" destId="{437827AE-38F3-4408-A975-C90FFEF73018}" srcOrd="3" destOrd="0" presId="urn:microsoft.com/office/officeart/2016/7/layout/RepeatingBendingProcessNew"/>
    <dgm:cxn modelId="{80D87A6C-14C3-472B-A943-E45231F11BD2}" type="presParOf" srcId="{437827AE-38F3-4408-A975-C90FFEF73018}" destId="{40DED3F1-FE68-4653-882F-9118C22CB597}" srcOrd="0" destOrd="0" presId="urn:microsoft.com/office/officeart/2016/7/layout/RepeatingBendingProcessNew"/>
    <dgm:cxn modelId="{14A5A3EE-A6C0-46EE-83D4-6DE019BFBBDC}" type="presParOf" srcId="{9AFFB4B9-5B6F-43BC-BFBE-3AA73A2AB071}" destId="{CBE734DE-5C39-4188-947A-99B59720AB8D}" srcOrd="4" destOrd="0" presId="urn:microsoft.com/office/officeart/2016/7/layout/RepeatingBendingProcessNew"/>
    <dgm:cxn modelId="{FA4CBD91-AEDE-431F-AE33-3EC37C19AA10}" type="presParOf" srcId="{9AFFB4B9-5B6F-43BC-BFBE-3AA73A2AB071}" destId="{F6D684AA-718E-4119-B070-18FA947B8285}" srcOrd="5" destOrd="0" presId="urn:microsoft.com/office/officeart/2016/7/layout/RepeatingBendingProcessNew"/>
    <dgm:cxn modelId="{5038E6B0-BA37-476A-B193-CFA933394CEB}" type="presParOf" srcId="{F6D684AA-718E-4119-B070-18FA947B8285}" destId="{C8295042-6EE3-4087-B316-6A09A42E1D86}" srcOrd="0" destOrd="0" presId="urn:microsoft.com/office/officeart/2016/7/layout/RepeatingBendingProcessNew"/>
    <dgm:cxn modelId="{92EA661B-A31D-4727-90EC-660C0E313792}" type="presParOf" srcId="{9AFFB4B9-5B6F-43BC-BFBE-3AA73A2AB071}" destId="{A3AB2998-E8B8-4E31-BAAE-D615A3D64E19}" srcOrd="6" destOrd="0" presId="urn:microsoft.com/office/officeart/2016/7/layout/RepeatingBendingProcessNew"/>
    <dgm:cxn modelId="{52E41365-86D3-4E92-AD78-3D7ECB94B4F4}" type="presParOf" srcId="{9AFFB4B9-5B6F-43BC-BFBE-3AA73A2AB071}" destId="{56A5C606-4D24-4D09-AEC5-63D087F53858}" srcOrd="7" destOrd="0" presId="urn:microsoft.com/office/officeart/2016/7/layout/RepeatingBendingProcessNew"/>
    <dgm:cxn modelId="{7607ED94-7A87-4090-A8E9-AE2248E14EF8}" type="presParOf" srcId="{56A5C606-4D24-4D09-AEC5-63D087F53858}" destId="{48E0B11A-1D68-49E1-9E78-43837FDA159D}" srcOrd="0" destOrd="0" presId="urn:microsoft.com/office/officeart/2016/7/layout/RepeatingBendingProcessNew"/>
    <dgm:cxn modelId="{60279E2C-0831-40F7-80AF-43477D9E6F39}" type="presParOf" srcId="{9AFFB4B9-5B6F-43BC-BFBE-3AA73A2AB071}" destId="{B61A1BA2-ADC2-47A3-B952-08D907708DCF}"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4F3198-9DDC-44C9-96BF-5D1BDA022CEF}" type="doc">
      <dgm:prSet loTypeId="urn:microsoft.com/office/officeart/2018/2/layout/IconVerticalSolidList" loCatId="icon" qsTypeId="urn:microsoft.com/office/officeart/2005/8/quickstyle/simple1#12" qsCatId="simple" csTypeId="urn:microsoft.com/office/officeart/2018/5/colors/Iconchunking_neutralbg_colorful1" csCatId="colorful" phldr="1"/>
      <dgm:spPr/>
      <dgm:t>
        <a:bodyPr/>
        <a:lstStyle/>
        <a:p>
          <a:endParaRPr lang="en-US"/>
        </a:p>
      </dgm:t>
    </dgm:pt>
    <dgm:pt modelId="{1047DD25-D5EF-40DA-9D22-6AD26E5C882F}">
      <dgm:prSet/>
      <dgm:spPr/>
      <dgm:t>
        <a:bodyPr/>
        <a:lstStyle/>
        <a:p>
          <a:r>
            <a:rPr lang="en-US"/>
            <a:t>Discretionary and Non-Funded appeals must be submitted using the updated form to your EOF program liaison with a CC to EOF Executive Director, Dr. Hasani Carter. </a:t>
          </a:r>
        </a:p>
      </dgm:t>
    </dgm:pt>
    <dgm:pt modelId="{73906D52-4A34-475A-96AA-39488647AC2F}" type="parTrans" cxnId="{9911A673-2A03-40FB-A914-5238887883DD}">
      <dgm:prSet/>
      <dgm:spPr/>
      <dgm:t>
        <a:bodyPr/>
        <a:lstStyle/>
        <a:p>
          <a:endParaRPr lang="en-US"/>
        </a:p>
      </dgm:t>
    </dgm:pt>
    <dgm:pt modelId="{C6AFCD87-74F3-4DAA-9E0E-9C0F721ECD6C}" type="sibTrans" cxnId="{9911A673-2A03-40FB-A914-5238887883DD}">
      <dgm:prSet/>
      <dgm:spPr/>
      <dgm:t>
        <a:bodyPr/>
        <a:lstStyle/>
        <a:p>
          <a:endParaRPr lang="en-US"/>
        </a:p>
      </dgm:t>
    </dgm:pt>
    <dgm:pt modelId="{D2740364-2D01-4770-85FF-51A4663C8FAF}">
      <dgm:prSet/>
      <dgm:spPr/>
      <dgm:t>
        <a:bodyPr/>
        <a:lstStyle/>
        <a:p>
          <a:r>
            <a:rPr lang="en-US"/>
            <a:t>Submit your appeals throughout the semester and before the Fall/Spring deadlines.  Submit your appeal forms smaller batches (i.e. &lt;25 students per submission). </a:t>
          </a:r>
        </a:p>
      </dgm:t>
    </dgm:pt>
    <dgm:pt modelId="{DD003061-10C1-46B6-86C9-15E70FC67EE7}" type="parTrans" cxnId="{D8A21B5D-E606-401F-949A-3FF1C832E14F}">
      <dgm:prSet/>
      <dgm:spPr/>
      <dgm:t>
        <a:bodyPr/>
        <a:lstStyle/>
        <a:p>
          <a:endParaRPr lang="en-US"/>
        </a:p>
      </dgm:t>
    </dgm:pt>
    <dgm:pt modelId="{67E33913-5B3A-4B3A-9357-E64DD8560E56}" type="sibTrans" cxnId="{D8A21B5D-E606-401F-949A-3FF1C832E14F}">
      <dgm:prSet/>
      <dgm:spPr/>
      <dgm:t>
        <a:bodyPr/>
        <a:lstStyle/>
        <a:p>
          <a:endParaRPr lang="en-US"/>
        </a:p>
      </dgm:t>
    </dgm:pt>
    <dgm:pt modelId="{7B0D41A5-68F2-4657-B47A-0EBB1FD0CEC4}">
      <dgm:prSet/>
      <dgm:spPr/>
      <dgm:t>
        <a:bodyPr/>
        <a:lstStyle/>
        <a:p>
          <a:r>
            <a:rPr lang="en-US"/>
            <a:t>Programs must continue to monitor your compliance with the 10% discretionary rule for initials. (Please remember that an initial is any student who is receiving their 1</a:t>
          </a:r>
          <a:r>
            <a:rPr lang="en-US" baseline="30000"/>
            <a:t>st</a:t>
          </a:r>
          <a:r>
            <a:rPr lang="en-US"/>
            <a:t> EOF academic year grant. This may include transfer students.) </a:t>
          </a:r>
        </a:p>
      </dgm:t>
    </dgm:pt>
    <dgm:pt modelId="{D5724747-B30D-4BC1-A6B1-C156DB877DBE}" type="parTrans" cxnId="{2BFF1305-FB53-4F6A-8EC8-462E4FB22793}">
      <dgm:prSet/>
      <dgm:spPr/>
      <dgm:t>
        <a:bodyPr/>
        <a:lstStyle/>
        <a:p>
          <a:endParaRPr lang="en-US"/>
        </a:p>
      </dgm:t>
    </dgm:pt>
    <dgm:pt modelId="{062A7B81-C8A4-41EC-AEA7-014B0EF353D1}" type="sibTrans" cxnId="{2BFF1305-FB53-4F6A-8EC8-462E4FB22793}">
      <dgm:prSet/>
      <dgm:spPr/>
      <dgm:t>
        <a:bodyPr/>
        <a:lstStyle/>
        <a:p>
          <a:endParaRPr lang="en-US"/>
        </a:p>
      </dgm:t>
    </dgm:pt>
    <dgm:pt modelId="{6DABDD90-A563-4575-8F29-4866447979F1}">
      <dgm:prSet/>
      <dgm:spPr/>
      <dgm:t>
        <a:bodyPr/>
        <a:lstStyle/>
        <a:p>
          <a:r>
            <a:rPr lang="en-US"/>
            <a:t>Programs are responsible for managing the accuracy of their roster. </a:t>
          </a:r>
        </a:p>
      </dgm:t>
    </dgm:pt>
    <dgm:pt modelId="{AF979391-547C-420C-BA3F-687AF99FEB69}" type="parTrans" cxnId="{A32E1F0E-B193-48E6-A9C7-E00AFA6353B3}">
      <dgm:prSet/>
      <dgm:spPr/>
      <dgm:t>
        <a:bodyPr/>
        <a:lstStyle/>
        <a:p>
          <a:endParaRPr lang="en-US"/>
        </a:p>
      </dgm:t>
    </dgm:pt>
    <dgm:pt modelId="{E7F72E1D-DC4B-48A6-AA3A-ABB4E3C6580A}" type="sibTrans" cxnId="{A32E1F0E-B193-48E6-A9C7-E00AFA6353B3}">
      <dgm:prSet/>
      <dgm:spPr/>
      <dgm:t>
        <a:bodyPr/>
        <a:lstStyle/>
        <a:p>
          <a:endParaRPr lang="en-US"/>
        </a:p>
      </dgm:t>
    </dgm:pt>
    <dgm:pt modelId="{EAA4AD85-91F8-42E1-AAC5-855D95E430CD}">
      <dgm:prSet/>
      <dgm:spPr/>
      <dgm:t>
        <a:bodyPr/>
        <a:lstStyle/>
        <a:p>
          <a:r>
            <a:rPr lang="en-US"/>
            <a:t>Due to staffing capacity, the OSHE/EOF Central Office is requesting for programs to be mindful of your roster appeal submission efforts. </a:t>
          </a:r>
        </a:p>
      </dgm:t>
    </dgm:pt>
    <dgm:pt modelId="{20D0B83C-B7BA-48E1-9863-4A31156C6D2A}" type="parTrans" cxnId="{952A4365-08EF-419C-99C9-458A5F0B5663}">
      <dgm:prSet/>
      <dgm:spPr/>
      <dgm:t>
        <a:bodyPr/>
        <a:lstStyle/>
        <a:p>
          <a:endParaRPr lang="en-US"/>
        </a:p>
      </dgm:t>
    </dgm:pt>
    <dgm:pt modelId="{77B9F8CC-A64B-4D75-AB99-D5C3EC32CA9A}" type="sibTrans" cxnId="{952A4365-08EF-419C-99C9-458A5F0B5663}">
      <dgm:prSet/>
      <dgm:spPr/>
      <dgm:t>
        <a:bodyPr/>
        <a:lstStyle/>
        <a:p>
          <a:endParaRPr lang="en-US"/>
        </a:p>
      </dgm:t>
    </dgm:pt>
    <dgm:pt modelId="{84FAFA36-CDC4-4D2B-9665-C9A8BC328CD6}">
      <dgm:prSet/>
      <dgm:spPr/>
      <dgm:t>
        <a:bodyPr/>
        <a:lstStyle/>
        <a:p>
          <a:r>
            <a:rPr lang="en-US"/>
            <a:t>Identify Discretionary, Non-funded, SAP students early.</a:t>
          </a:r>
        </a:p>
      </dgm:t>
    </dgm:pt>
    <dgm:pt modelId="{4052A976-4BD8-4A8B-BB9C-3D6883762E59}" type="parTrans" cxnId="{4480B160-B71F-465B-8F01-30DDD2D0E2A4}">
      <dgm:prSet/>
      <dgm:spPr/>
      <dgm:t>
        <a:bodyPr/>
        <a:lstStyle/>
        <a:p>
          <a:endParaRPr lang="en-US"/>
        </a:p>
      </dgm:t>
    </dgm:pt>
    <dgm:pt modelId="{94EF6968-275E-4C7C-B3CC-6981A7C69948}" type="sibTrans" cxnId="{4480B160-B71F-465B-8F01-30DDD2D0E2A4}">
      <dgm:prSet/>
      <dgm:spPr/>
      <dgm:t>
        <a:bodyPr/>
        <a:lstStyle/>
        <a:p>
          <a:endParaRPr lang="en-US"/>
        </a:p>
      </dgm:t>
    </dgm:pt>
    <dgm:pt modelId="{50804736-73CF-4C2B-91AF-84492F0DA038}">
      <dgm:prSet/>
      <dgm:spPr/>
      <dgm:t>
        <a:bodyPr/>
        <a:lstStyle/>
        <a:p>
          <a:r>
            <a:rPr lang="en-US"/>
            <a:t>Due to the volume of appeals received, please note that it may take a week or more for our office to review and process a program’s appeal.  </a:t>
          </a:r>
        </a:p>
      </dgm:t>
    </dgm:pt>
    <dgm:pt modelId="{4542D848-CEFA-4395-9156-96F8F52E74FF}" type="parTrans" cxnId="{EC543B32-289A-4452-A0D3-F704089514AD}">
      <dgm:prSet/>
      <dgm:spPr/>
      <dgm:t>
        <a:bodyPr/>
        <a:lstStyle/>
        <a:p>
          <a:endParaRPr lang="en-US"/>
        </a:p>
      </dgm:t>
    </dgm:pt>
    <dgm:pt modelId="{64D89FFD-9953-4F37-824A-43233687D36B}" type="sibTrans" cxnId="{EC543B32-289A-4452-A0D3-F704089514AD}">
      <dgm:prSet/>
      <dgm:spPr/>
      <dgm:t>
        <a:bodyPr/>
        <a:lstStyle/>
        <a:p>
          <a:endParaRPr lang="en-US"/>
        </a:p>
      </dgm:t>
    </dgm:pt>
    <dgm:pt modelId="{B56270A9-A8B8-483D-9B4C-51A3A427A361}" type="pres">
      <dgm:prSet presAssocID="{254F3198-9DDC-44C9-96BF-5D1BDA022CEF}" presName="root" presStyleCnt="0">
        <dgm:presLayoutVars>
          <dgm:dir/>
          <dgm:resizeHandles val="exact"/>
        </dgm:presLayoutVars>
      </dgm:prSet>
      <dgm:spPr/>
    </dgm:pt>
    <dgm:pt modelId="{F4090E5C-39B4-4183-A100-82183B1027E0}" type="pres">
      <dgm:prSet presAssocID="{1047DD25-D5EF-40DA-9D22-6AD26E5C882F}" presName="compNode" presStyleCnt="0"/>
      <dgm:spPr/>
    </dgm:pt>
    <dgm:pt modelId="{89CC0C6B-2907-47C5-9DFD-93D4AB6F68C5}" type="pres">
      <dgm:prSet presAssocID="{1047DD25-D5EF-40DA-9D22-6AD26E5C882F}" presName="bgRect" presStyleLbl="bgShp" presStyleIdx="0" presStyleCnt="7"/>
      <dgm:spPr/>
    </dgm:pt>
    <dgm:pt modelId="{025EB80E-5000-4719-A586-0EA0AF7DFEED}" type="pres">
      <dgm:prSet presAssocID="{1047DD25-D5EF-40DA-9D22-6AD26E5C882F}"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Judge"/>
        </a:ext>
      </dgm:extLst>
    </dgm:pt>
    <dgm:pt modelId="{81E2F808-344C-4A1D-AB88-459AEC2042B8}" type="pres">
      <dgm:prSet presAssocID="{1047DD25-D5EF-40DA-9D22-6AD26E5C882F}" presName="spaceRect" presStyleCnt="0"/>
      <dgm:spPr/>
    </dgm:pt>
    <dgm:pt modelId="{6C05E4F6-2411-45BD-BD91-82D55F38B730}" type="pres">
      <dgm:prSet presAssocID="{1047DD25-D5EF-40DA-9D22-6AD26E5C882F}" presName="parTx" presStyleLbl="revTx" presStyleIdx="0" presStyleCnt="7">
        <dgm:presLayoutVars>
          <dgm:chMax val="0"/>
          <dgm:chPref val="0"/>
        </dgm:presLayoutVars>
      </dgm:prSet>
      <dgm:spPr/>
    </dgm:pt>
    <dgm:pt modelId="{60C77B35-BB34-4FCF-94DF-FD765E9BF487}" type="pres">
      <dgm:prSet presAssocID="{C6AFCD87-74F3-4DAA-9E0E-9C0F721ECD6C}" presName="sibTrans" presStyleCnt="0"/>
      <dgm:spPr/>
    </dgm:pt>
    <dgm:pt modelId="{AF5C613A-4B53-48C8-8322-2D1965A71732}" type="pres">
      <dgm:prSet presAssocID="{D2740364-2D01-4770-85FF-51A4663C8FAF}" presName="compNode" presStyleCnt="0"/>
      <dgm:spPr/>
    </dgm:pt>
    <dgm:pt modelId="{5DD3B2E4-6B65-4147-ACE1-CF237EB38C93}" type="pres">
      <dgm:prSet presAssocID="{D2740364-2D01-4770-85FF-51A4663C8FAF}" presName="bgRect" presStyleLbl="bgShp" presStyleIdx="1" presStyleCnt="7"/>
      <dgm:spPr/>
    </dgm:pt>
    <dgm:pt modelId="{963F712B-00E5-4684-94FF-B828CA593251}" type="pres">
      <dgm:prSet presAssocID="{D2740364-2D01-4770-85FF-51A4663C8FAF}"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0D9E7742-AA65-4EB0-9EEF-3268B3433FE0}" type="pres">
      <dgm:prSet presAssocID="{D2740364-2D01-4770-85FF-51A4663C8FAF}" presName="spaceRect" presStyleCnt="0"/>
      <dgm:spPr/>
    </dgm:pt>
    <dgm:pt modelId="{AF405797-A452-44E2-97C2-B25FFD149230}" type="pres">
      <dgm:prSet presAssocID="{D2740364-2D01-4770-85FF-51A4663C8FAF}" presName="parTx" presStyleLbl="revTx" presStyleIdx="1" presStyleCnt="7">
        <dgm:presLayoutVars>
          <dgm:chMax val="0"/>
          <dgm:chPref val="0"/>
        </dgm:presLayoutVars>
      </dgm:prSet>
      <dgm:spPr/>
    </dgm:pt>
    <dgm:pt modelId="{1A4AB97B-2FB9-43AB-93C3-ED71C207A24B}" type="pres">
      <dgm:prSet presAssocID="{67E33913-5B3A-4B3A-9357-E64DD8560E56}" presName="sibTrans" presStyleCnt="0"/>
      <dgm:spPr/>
    </dgm:pt>
    <dgm:pt modelId="{1A9A824B-2383-451D-9486-A754E4352CDD}" type="pres">
      <dgm:prSet presAssocID="{7B0D41A5-68F2-4657-B47A-0EBB1FD0CEC4}" presName="compNode" presStyleCnt="0"/>
      <dgm:spPr/>
    </dgm:pt>
    <dgm:pt modelId="{5F67D55B-C4E1-4E41-A452-C32F915F1D83}" type="pres">
      <dgm:prSet presAssocID="{7B0D41A5-68F2-4657-B47A-0EBB1FD0CEC4}" presName="bgRect" presStyleLbl="bgShp" presStyleIdx="2" presStyleCnt="7"/>
      <dgm:spPr/>
    </dgm:pt>
    <dgm:pt modelId="{5AFEF706-53E7-4772-90A2-8A874F174662}" type="pres">
      <dgm:prSet presAssocID="{7B0D41A5-68F2-4657-B47A-0EBB1FD0CEC4}"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sed Quotation Mark"/>
        </a:ext>
      </dgm:extLst>
    </dgm:pt>
    <dgm:pt modelId="{9D2E69FD-750A-4933-BB63-7F6F71C6138F}" type="pres">
      <dgm:prSet presAssocID="{7B0D41A5-68F2-4657-B47A-0EBB1FD0CEC4}" presName="spaceRect" presStyleCnt="0"/>
      <dgm:spPr/>
    </dgm:pt>
    <dgm:pt modelId="{F8A819D9-1C34-440A-B362-7EF08B586E2C}" type="pres">
      <dgm:prSet presAssocID="{7B0D41A5-68F2-4657-B47A-0EBB1FD0CEC4}" presName="parTx" presStyleLbl="revTx" presStyleIdx="2" presStyleCnt="7">
        <dgm:presLayoutVars>
          <dgm:chMax val="0"/>
          <dgm:chPref val="0"/>
        </dgm:presLayoutVars>
      </dgm:prSet>
      <dgm:spPr/>
    </dgm:pt>
    <dgm:pt modelId="{21CBB464-C21B-4585-9D3C-E5A848C4F9A4}" type="pres">
      <dgm:prSet presAssocID="{062A7B81-C8A4-41EC-AEA7-014B0EF353D1}" presName="sibTrans" presStyleCnt="0"/>
      <dgm:spPr/>
    </dgm:pt>
    <dgm:pt modelId="{290ADD0E-0F33-4E74-893E-18173ADE2C5C}" type="pres">
      <dgm:prSet presAssocID="{6DABDD90-A563-4575-8F29-4866447979F1}" presName="compNode" presStyleCnt="0"/>
      <dgm:spPr/>
    </dgm:pt>
    <dgm:pt modelId="{FC90E9A9-77E5-4140-852B-0EDB1E91C5FA}" type="pres">
      <dgm:prSet presAssocID="{6DABDD90-A563-4575-8F29-4866447979F1}" presName="bgRect" presStyleLbl="bgShp" presStyleIdx="3" presStyleCnt="7"/>
      <dgm:spPr/>
    </dgm:pt>
    <dgm:pt modelId="{3AF7D239-967F-45BC-A823-2916F3A345E2}" type="pres">
      <dgm:prSet presAssocID="{6DABDD90-A563-4575-8F29-4866447979F1}"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53DCE61C-C75A-4EF5-94B0-A10E79E6F189}" type="pres">
      <dgm:prSet presAssocID="{6DABDD90-A563-4575-8F29-4866447979F1}" presName="spaceRect" presStyleCnt="0"/>
      <dgm:spPr/>
    </dgm:pt>
    <dgm:pt modelId="{AA6B08BF-C56D-4A08-AD73-F9FB84EDA21A}" type="pres">
      <dgm:prSet presAssocID="{6DABDD90-A563-4575-8F29-4866447979F1}" presName="parTx" presStyleLbl="revTx" presStyleIdx="3" presStyleCnt="7">
        <dgm:presLayoutVars>
          <dgm:chMax val="0"/>
          <dgm:chPref val="0"/>
        </dgm:presLayoutVars>
      </dgm:prSet>
      <dgm:spPr/>
    </dgm:pt>
    <dgm:pt modelId="{37915B67-4155-4BD8-BD60-2749287168D8}" type="pres">
      <dgm:prSet presAssocID="{E7F72E1D-DC4B-48A6-AA3A-ABB4E3C6580A}" presName="sibTrans" presStyleCnt="0"/>
      <dgm:spPr/>
    </dgm:pt>
    <dgm:pt modelId="{7B4C664F-13E7-48CB-AE7D-4619095380C9}" type="pres">
      <dgm:prSet presAssocID="{EAA4AD85-91F8-42E1-AAC5-855D95E430CD}" presName="compNode" presStyleCnt="0"/>
      <dgm:spPr/>
    </dgm:pt>
    <dgm:pt modelId="{5ED13939-849D-4E93-B8A2-CB2969F8386D}" type="pres">
      <dgm:prSet presAssocID="{EAA4AD85-91F8-42E1-AAC5-855D95E430CD}" presName="bgRect" presStyleLbl="bgShp" presStyleIdx="4" presStyleCnt="7"/>
      <dgm:spPr/>
    </dgm:pt>
    <dgm:pt modelId="{F2BE7A82-435F-4565-A985-2766D633305B}" type="pres">
      <dgm:prSet presAssocID="{EAA4AD85-91F8-42E1-AAC5-855D95E430CD}"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Office Worker"/>
        </a:ext>
      </dgm:extLst>
    </dgm:pt>
    <dgm:pt modelId="{E9FEC730-3807-4016-A864-825A6C6768CF}" type="pres">
      <dgm:prSet presAssocID="{EAA4AD85-91F8-42E1-AAC5-855D95E430CD}" presName="spaceRect" presStyleCnt="0"/>
      <dgm:spPr/>
    </dgm:pt>
    <dgm:pt modelId="{12A7017F-FB8E-4C57-9846-8206D1621DC9}" type="pres">
      <dgm:prSet presAssocID="{EAA4AD85-91F8-42E1-AAC5-855D95E430CD}" presName="parTx" presStyleLbl="revTx" presStyleIdx="4" presStyleCnt="7">
        <dgm:presLayoutVars>
          <dgm:chMax val="0"/>
          <dgm:chPref val="0"/>
        </dgm:presLayoutVars>
      </dgm:prSet>
      <dgm:spPr/>
    </dgm:pt>
    <dgm:pt modelId="{DC9055FD-8AAB-4FAE-AE71-40529BCA14F0}" type="pres">
      <dgm:prSet presAssocID="{77B9F8CC-A64B-4D75-AB99-D5C3EC32CA9A}" presName="sibTrans" presStyleCnt="0"/>
      <dgm:spPr/>
    </dgm:pt>
    <dgm:pt modelId="{6CE6E20E-15B4-4DCB-8436-3355F5BA73B1}" type="pres">
      <dgm:prSet presAssocID="{84FAFA36-CDC4-4D2B-9665-C9A8BC328CD6}" presName="compNode" presStyleCnt="0"/>
      <dgm:spPr/>
    </dgm:pt>
    <dgm:pt modelId="{98282E7B-FB5C-4CD6-9FA8-20BC8603F5B1}" type="pres">
      <dgm:prSet presAssocID="{84FAFA36-CDC4-4D2B-9665-C9A8BC328CD6}" presName="bgRect" presStyleLbl="bgShp" presStyleIdx="5" presStyleCnt="7"/>
      <dgm:spPr/>
    </dgm:pt>
    <dgm:pt modelId="{CC76C6AF-DDBD-4CEA-B3F3-4C86B0E62A47}" type="pres">
      <dgm:prSet presAssocID="{84FAFA36-CDC4-4D2B-9665-C9A8BC328CD6}"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spital"/>
        </a:ext>
      </dgm:extLst>
    </dgm:pt>
    <dgm:pt modelId="{57A1955A-44CC-4F7A-A57F-ACBA84CC2B19}" type="pres">
      <dgm:prSet presAssocID="{84FAFA36-CDC4-4D2B-9665-C9A8BC328CD6}" presName="spaceRect" presStyleCnt="0"/>
      <dgm:spPr/>
    </dgm:pt>
    <dgm:pt modelId="{EDD69057-2CE3-4BF3-9EEF-5DC0D0905CB9}" type="pres">
      <dgm:prSet presAssocID="{84FAFA36-CDC4-4D2B-9665-C9A8BC328CD6}" presName="parTx" presStyleLbl="revTx" presStyleIdx="5" presStyleCnt="7">
        <dgm:presLayoutVars>
          <dgm:chMax val="0"/>
          <dgm:chPref val="0"/>
        </dgm:presLayoutVars>
      </dgm:prSet>
      <dgm:spPr/>
    </dgm:pt>
    <dgm:pt modelId="{27B58DA3-6293-449B-B5F7-BE8A7009F05E}" type="pres">
      <dgm:prSet presAssocID="{94EF6968-275E-4C7C-B3CC-6981A7C69948}" presName="sibTrans" presStyleCnt="0"/>
      <dgm:spPr/>
    </dgm:pt>
    <dgm:pt modelId="{54AFB078-76EE-4F33-9E9C-B9DD2C38E8CE}" type="pres">
      <dgm:prSet presAssocID="{50804736-73CF-4C2B-91AF-84492F0DA038}" presName="compNode" presStyleCnt="0"/>
      <dgm:spPr/>
    </dgm:pt>
    <dgm:pt modelId="{1671B78B-BF0F-461A-A215-B084834F1BF3}" type="pres">
      <dgm:prSet presAssocID="{50804736-73CF-4C2B-91AF-84492F0DA038}" presName="bgRect" presStyleLbl="bgShp" presStyleIdx="6" presStyleCnt="7"/>
      <dgm:spPr/>
    </dgm:pt>
    <dgm:pt modelId="{B3CD8C4D-81D1-4F76-9390-AEEA2F3F79D6}" type="pres">
      <dgm:prSet presAssocID="{50804736-73CF-4C2B-91AF-84492F0DA038}"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Presentation with Checklist"/>
        </a:ext>
      </dgm:extLst>
    </dgm:pt>
    <dgm:pt modelId="{8D4DAC6F-8368-4F57-A3CE-654FE6439F2F}" type="pres">
      <dgm:prSet presAssocID="{50804736-73CF-4C2B-91AF-84492F0DA038}" presName="spaceRect" presStyleCnt="0"/>
      <dgm:spPr/>
    </dgm:pt>
    <dgm:pt modelId="{A3C4C381-801C-4279-91B3-2E88924AA588}" type="pres">
      <dgm:prSet presAssocID="{50804736-73CF-4C2B-91AF-84492F0DA038}" presName="parTx" presStyleLbl="revTx" presStyleIdx="6" presStyleCnt="7">
        <dgm:presLayoutVars>
          <dgm:chMax val="0"/>
          <dgm:chPref val="0"/>
        </dgm:presLayoutVars>
      </dgm:prSet>
      <dgm:spPr/>
    </dgm:pt>
  </dgm:ptLst>
  <dgm:cxnLst>
    <dgm:cxn modelId="{2BFF1305-FB53-4F6A-8EC8-462E4FB22793}" srcId="{254F3198-9DDC-44C9-96BF-5D1BDA022CEF}" destId="{7B0D41A5-68F2-4657-B47A-0EBB1FD0CEC4}" srcOrd="2" destOrd="0" parTransId="{D5724747-B30D-4BC1-A6B1-C156DB877DBE}" sibTransId="{062A7B81-C8A4-41EC-AEA7-014B0EF353D1}"/>
    <dgm:cxn modelId="{A32E1F0E-B193-48E6-A9C7-E00AFA6353B3}" srcId="{254F3198-9DDC-44C9-96BF-5D1BDA022CEF}" destId="{6DABDD90-A563-4575-8F29-4866447979F1}" srcOrd="3" destOrd="0" parTransId="{AF979391-547C-420C-BA3F-687AF99FEB69}" sibTransId="{E7F72E1D-DC4B-48A6-AA3A-ABB4E3C6580A}"/>
    <dgm:cxn modelId="{2AC68529-9922-4BB8-8F31-E22F2F7B5750}" type="presOf" srcId="{1047DD25-D5EF-40DA-9D22-6AD26E5C882F}" destId="{6C05E4F6-2411-45BD-BD91-82D55F38B730}" srcOrd="0" destOrd="0" presId="urn:microsoft.com/office/officeart/2018/2/layout/IconVerticalSolidList"/>
    <dgm:cxn modelId="{EC543B32-289A-4452-A0D3-F704089514AD}" srcId="{254F3198-9DDC-44C9-96BF-5D1BDA022CEF}" destId="{50804736-73CF-4C2B-91AF-84492F0DA038}" srcOrd="6" destOrd="0" parTransId="{4542D848-CEFA-4395-9156-96F8F52E74FF}" sibTransId="{64D89FFD-9953-4F37-824A-43233687D36B}"/>
    <dgm:cxn modelId="{D8A21B5D-E606-401F-949A-3FF1C832E14F}" srcId="{254F3198-9DDC-44C9-96BF-5D1BDA022CEF}" destId="{D2740364-2D01-4770-85FF-51A4663C8FAF}" srcOrd="1" destOrd="0" parTransId="{DD003061-10C1-46B6-86C9-15E70FC67EE7}" sibTransId="{67E33913-5B3A-4B3A-9357-E64DD8560E56}"/>
    <dgm:cxn modelId="{4480B160-B71F-465B-8F01-30DDD2D0E2A4}" srcId="{254F3198-9DDC-44C9-96BF-5D1BDA022CEF}" destId="{84FAFA36-CDC4-4D2B-9665-C9A8BC328CD6}" srcOrd="5" destOrd="0" parTransId="{4052A976-4BD8-4A8B-BB9C-3D6883762E59}" sibTransId="{94EF6968-275E-4C7C-B3CC-6981A7C69948}"/>
    <dgm:cxn modelId="{952A4365-08EF-419C-99C9-458A5F0B5663}" srcId="{254F3198-9DDC-44C9-96BF-5D1BDA022CEF}" destId="{EAA4AD85-91F8-42E1-AAC5-855D95E430CD}" srcOrd="4" destOrd="0" parTransId="{20D0B83C-B7BA-48E1-9863-4A31156C6D2A}" sibTransId="{77B9F8CC-A64B-4D75-AB99-D5C3EC32CA9A}"/>
    <dgm:cxn modelId="{AD3D8A6B-2705-4351-A71D-76DCD3DF26DB}" type="presOf" srcId="{50804736-73CF-4C2B-91AF-84492F0DA038}" destId="{A3C4C381-801C-4279-91B3-2E88924AA588}" srcOrd="0" destOrd="0" presId="urn:microsoft.com/office/officeart/2018/2/layout/IconVerticalSolidList"/>
    <dgm:cxn modelId="{2637B26E-A04A-4205-8961-045DB5938866}" type="presOf" srcId="{EAA4AD85-91F8-42E1-AAC5-855D95E430CD}" destId="{12A7017F-FB8E-4C57-9846-8206D1621DC9}" srcOrd="0" destOrd="0" presId="urn:microsoft.com/office/officeart/2018/2/layout/IconVerticalSolidList"/>
    <dgm:cxn modelId="{9911A673-2A03-40FB-A914-5238887883DD}" srcId="{254F3198-9DDC-44C9-96BF-5D1BDA022CEF}" destId="{1047DD25-D5EF-40DA-9D22-6AD26E5C882F}" srcOrd="0" destOrd="0" parTransId="{73906D52-4A34-475A-96AA-39488647AC2F}" sibTransId="{C6AFCD87-74F3-4DAA-9E0E-9C0F721ECD6C}"/>
    <dgm:cxn modelId="{7E6C8FBA-5EDE-4294-90E2-2CC07C268B6D}" type="presOf" srcId="{7B0D41A5-68F2-4657-B47A-0EBB1FD0CEC4}" destId="{F8A819D9-1C34-440A-B362-7EF08B586E2C}" srcOrd="0" destOrd="0" presId="urn:microsoft.com/office/officeart/2018/2/layout/IconVerticalSolidList"/>
    <dgm:cxn modelId="{AC9227BD-886A-4FFB-BF68-C463EC8F9602}" type="presOf" srcId="{6DABDD90-A563-4575-8F29-4866447979F1}" destId="{AA6B08BF-C56D-4A08-AD73-F9FB84EDA21A}" srcOrd="0" destOrd="0" presId="urn:microsoft.com/office/officeart/2018/2/layout/IconVerticalSolidList"/>
    <dgm:cxn modelId="{68ACFEEC-E17A-4D0D-9AA6-711F272BCDC3}" type="presOf" srcId="{84FAFA36-CDC4-4D2B-9665-C9A8BC328CD6}" destId="{EDD69057-2CE3-4BF3-9EEF-5DC0D0905CB9}" srcOrd="0" destOrd="0" presId="urn:microsoft.com/office/officeart/2018/2/layout/IconVerticalSolidList"/>
    <dgm:cxn modelId="{0A29B5EE-90E1-48A3-847E-6BD80C65594E}" type="presOf" srcId="{254F3198-9DDC-44C9-96BF-5D1BDA022CEF}" destId="{B56270A9-A8B8-483D-9B4C-51A3A427A361}" srcOrd="0" destOrd="0" presId="urn:microsoft.com/office/officeart/2018/2/layout/IconVerticalSolidList"/>
    <dgm:cxn modelId="{582126F6-5786-44E2-895C-D1F961773774}" type="presOf" srcId="{D2740364-2D01-4770-85FF-51A4663C8FAF}" destId="{AF405797-A452-44E2-97C2-B25FFD149230}" srcOrd="0" destOrd="0" presId="urn:microsoft.com/office/officeart/2018/2/layout/IconVerticalSolidList"/>
    <dgm:cxn modelId="{E63F2234-A9BA-4FD3-B13D-6002893E04F3}" type="presParOf" srcId="{B56270A9-A8B8-483D-9B4C-51A3A427A361}" destId="{F4090E5C-39B4-4183-A100-82183B1027E0}" srcOrd="0" destOrd="0" presId="urn:microsoft.com/office/officeart/2018/2/layout/IconVerticalSolidList"/>
    <dgm:cxn modelId="{949A5ED1-A102-4723-8EFB-03A693FF8AA6}" type="presParOf" srcId="{F4090E5C-39B4-4183-A100-82183B1027E0}" destId="{89CC0C6B-2907-47C5-9DFD-93D4AB6F68C5}" srcOrd="0" destOrd="0" presId="urn:microsoft.com/office/officeart/2018/2/layout/IconVerticalSolidList"/>
    <dgm:cxn modelId="{3FD00D2E-467F-4481-A58A-783B06039E70}" type="presParOf" srcId="{F4090E5C-39B4-4183-A100-82183B1027E0}" destId="{025EB80E-5000-4719-A586-0EA0AF7DFEED}" srcOrd="1" destOrd="0" presId="urn:microsoft.com/office/officeart/2018/2/layout/IconVerticalSolidList"/>
    <dgm:cxn modelId="{131E3514-7BEF-4B29-83ED-E0EC9FCC770B}" type="presParOf" srcId="{F4090E5C-39B4-4183-A100-82183B1027E0}" destId="{81E2F808-344C-4A1D-AB88-459AEC2042B8}" srcOrd="2" destOrd="0" presId="urn:microsoft.com/office/officeart/2018/2/layout/IconVerticalSolidList"/>
    <dgm:cxn modelId="{66AE70B5-82F0-44B7-A441-6BAA6D3C15EB}" type="presParOf" srcId="{F4090E5C-39B4-4183-A100-82183B1027E0}" destId="{6C05E4F6-2411-45BD-BD91-82D55F38B730}" srcOrd="3" destOrd="0" presId="urn:microsoft.com/office/officeart/2018/2/layout/IconVerticalSolidList"/>
    <dgm:cxn modelId="{B163CDBB-26E0-4F68-95CB-58ABBF340029}" type="presParOf" srcId="{B56270A9-A8B8-483D-9B4C-51A3A427A361}" destId="{60C77B35-BB34-4FCF-94DF-FD765E9BF487}" srcOrd="1" destOrd="0" presId="urn:microsoft.com/office/officeart/2018/2/layout/IconVerticalSolidList"/>
    <dgm:cxn modelId="{BA6DAA50-4D90-4A65-B92B-DE0A3B28345E}" type="presParOf" srcId="{B56270A9-A8B8-483D-9B4C-51A3A427A361}" destId="{AF5C613A-4B53-48C8-8322-2D1965A71732}" srcOrd="2" destOrd="0" presId="urn:microsoft.com/office/officeart/2018/2/layout/IconVerticalSolidList"/>
    <dgm:cxn modelId="{6BE4F7E1-28E1-47A4-9234-4DAF7D8FC0FB}" type="presParOf" srcId="{AF5C613A-4B53-48C8-8322-2D1965A71732}" destId="{5DD3B2E4-6B65-4147-ACE1-CF237EB38C93}" srcOrd="0" destOrd="0" presId="urn:microsoft.com/office/officeart/2018/2/layout/IconVerticalSolidList"/>
    <dgm:cxn modelId="{D643680F-EC85-46A5-A841-63767A9D4959}" type="presParOf" srcId="{AF5C613A-4B53-48C8-8322-2D1965A71732}" destId="{963F712B-00E5-4684-94FF-B828CA593251}" srcOrd="1" destOrd="0" presId="urn:microsoft.com/office/officeart/2018/2/layout/IconVerticalSolidList"/>
    <dgm:cxn modelId="{BE268BFD-5E5F-4632-9DC8-67C6E15C91CF}" type="presParOf" srcId="{AF5C613A-4B53-48C8-8322-2D1965A71732}" destId="{0D9E7742-AA65-4EB0-9EEF-3268B3433FE0}" srcOrd="2" destOrd="0" presId="urn:microsoft.com/office/officeart/2018/2/layout/IconVerticalSolidList"/>
    <dgm:cxn modelId="{6A703422-50DB-4DE4-99A0-6D56C4ED9362}" type="presParOf" srcId="{AF5C613A-4B53-48C8-8322-2D1965A71732}" destId="{AF405797-A452-44E2-97C2-B25FFD149230}" srcOrd="3" destOrd="0" presId="urn:microsoft.com/office/officeart/2018/2/layout/IconVerticalSolidList"/>
    <dgm:cxn modelId="{F9AAA122-B70C-4DE8-A88E-02D5C95DA94F}" type="presParOf" srcId="{B56270A9-A8B8-483D-9B4C-51A3A427A361}" destId="{1A4AB97B-2FB9-43AB-93C3-ED71C207A24B}" srcOrd="3" destOrd="0" presId="urn:microsoft.com/office/officeart/2018/2/layout/IconVerticalSolidList"/>
    <dgm:cxn modelId="{09A1187C-BF1A-4468-9B9A-653EA33A4767}" type="presParOf" srcId="{B56270A9-A8B8-483D-9B4C-51A3A427A361}" destId="{1A9A824B-2383-451D-9486-A754E4352CDD}" srcOrd="4" destOrd="0" presId="urn:microsoft.com/office/officeart/2018/2/layout/IconVerticalSolidList"/>
    <dgm:cxn modelId="{12D175B2-194E-4974-A679-6344B7CC5192}" type="presParOf" srcId="{1A9A824B-2383-451D-9486-A754E4352CDD}" destId="{5F67D55B-C4E1-4E41-A452-C32F915F1D83}" srcOrd="0" destOrd="0" presId="urn:microsoft.com/office/officeart/2018/2/layout/IconVerticalSolidList"/>
    <dgm:cxn modelId="{F1C9E328-13E8-4996-B370-E38391812DEC}" type="presParOf" srcId="{1A9A824B-2383-451D-9486-A754E4352CDD}" destId="{5AFEF706-53E7-4772-90A2-8A874F174662}" srcOrd="1" destOrd="0" presId="urn:microsoft.com/office/officeart/2018/2/layout/IconVerticalSolidList"/>
    <dgm:cxn modelId="{24F8E2AB-BE1C-4989-9C81-1F0965769FF8}" type="presParOf" srcId="{1A9A824B-2383-451D-9486-A754E4352CDD}" destId="{9D2E69FD-750A-4933-BB63-7F6F71C6138F}" srcOrd="2" destOrd="0" presId="urn:microsoft.com/office/officeart/2018/2/layout/IconVerticalSolidList"/>
    <dgm:cxn modelId="{84C6B8C7-E7F2-4272-A817-E8F8D256D97C}" type="presParOf" srcId="{1A9A824B-2383-451D-9486-A754E4352CDD}" destId="{F8A819D9-1C34-440A-B362-7EF08B586E2C}" srcOrd="3" destOrd="0" presId="urn:microsoft.com/office/officeart/2018/2/layout/IconVerticalSolidList"/>
    <dgm:cxn modelId="{CBE7AEB7-38EB-4778-951B-D339E93769DD}" type="presParOf" srcId="{B56270A9-A8B8-483D-9B4C-51A3A427A361}" destId="{21CBB464-C21B-4585-9D3C-E5A848C4F9A4}" srcOrd="5" destOrd="0" presId="urn:microsoft.com/office/officeart/2018/2/layout/IconVerticalSolidList"/>
    <dgm:cxn modelId="{1DE92C8E-FDBD-402D-B3C5-1E2F2604402C}" type="presParOf" srcId="{B56270A9-A8B8-483D-9B4C-51A3A427A361}" destId="{290ADD0E-0F33-4E74-893E-18173ADE2C5C}" srcOrd="6" destOrd="0" presId="urn:microsoft.com/office/officeart/2018/2/layout/IconVerticalSolidList"/>
    <dgm:cxn modelId="{A395B907-D03E-4A75-8F91-C9380E8FE43D}" type="presParOf" srcId="{290ADD0E-0F33-4E74-893E-18173ADE2C5C}" destId="{FC90E9A9-77E5-4140-852B-0EDB1E91C5FA}" srcOrd="0" destOrd="0" presId="urn:microsoft.com/office/officeart/2018/2/layout/IconVerticalSolidList"/>
    <dgm:cxn modelId="{C6120CCE-F889-49AF-85F1-B5F3AE44F439}" type="presParOf" srcId="{290ADD0E-0F33-4E74-893E-18173ADE2C5C}" destId="{3AF7D239-967F-45BC-A823-2916F3A345E2}" srcOrd="1" destOrd="0" presId="urn:microsoft.com/office/officeart/2018/2/layout/IconVerticalSolidList"/>
    <dgm:cxn modelId="{FE2A67A5-2656-4B1C-A794-64A3856C3981}" type="presParOf" srcId="{290ADD0E-0F33-4E74-893E-18173ADE2C5C}" destId="{53DCE61C-C75A-4EF5-94B0-A10E79E6F189}" srcOrd="2" destOrd="0" presId="urn:microsoft.com/office/officeart/2018/2/layout/IconVerticalSolidList"/>
    <dgm:cxn modelId="{B972F6D8-15DE-4ECC-A7C6-66B385E89296}" type="presParOf" srcId="{290ADD0E-0F33-4E74-893E-18173ADE2C5C}" destId="{AA6B08BF-C56D-4A08-AD73-F9FB84EDA21A}" srcOrd="3" destOrd="0" presId="urn:microsoft.com/office/officeart/2018/2/layout/IconVerticalSolidList"/>
    <dgm:cxn modelId="{3B4C5521-4308-45B0-9A88-27A0397C44B3}" type="presParOf" srcId="{B56270A9-A8B8-483D-9B4C-51A3A427A361}" destId="{37915B67-4155-4BD8-BD60-2749287168D8}" srcOrd="7" destOrd="0" presId="urn:microsoft.com/office/officeart/2018/2/layout/IconVerticalSolidList"/>
    <dgm:cxn modelId="{31A2BE4C-7499-41A2-8184-61D256104A84}" type="presParOf" srcId="{B56270A9-A8B8-483D-9B4C-51A3A427A361}" destId="{7B4C664F-13E7-48CB-AE7D-4619095380C9}" srcOrd="8" destOrd="0" presId="urn:microsoft.com/office/officeart/2018/2/layout/IconVerticalSolidList"/>
    <dgm:cxn modelId="{BFB7015E-A497-46DB-9FBB-A50C936F8ADF}" type="presParOf" srcId="{7B4C664F-13E7-48CB-AE7D-4619095380C9}" destId="{5ED13939-849D-4E93-B8A2-CB2969F8386D}" srcOrd="0" destOrd="0" presId="urn:microsoft.com/office/officeart/2018/2/layout/IconVerticalSolidList"/>
    <dgm:cxn modelId="{E309887F-589D-45A9-BC4D-02255260A4C1}" type="presParOf" srcId="{7B4C664F-13E7-48CB-AE7D-4619095380C9}" destId="{F2BE7A82-435F-4565-A985-2766D633305B}" srcOrd="1" destOrd="0" presId="urn:microsoft.com/office/officeart/2018/2/layout/IconVerticalSolidList"/>
    <dgm:cxn modelId="{9C8744AE-2EE5-4A99-9381-54D096DC49D7}" type="presParOf" srcId="{7B4C664F-13E7-48CB-AE7D-4619095380C9}" destId="{E9FEC730-3807-4016-A864-825A6C6768CF}" srcOrd="2" destOrd="0" presId="urn:microsoft.com/office/officeart/2018/2/layout/IconVerticalSolidList"/>
    <dgm:cxn modelId="{5B7FFC84-FD2F-4108-9F44-FBB81654F7B2}" type="presParOf" srcId="{7B4C664F-13E7-48CB-AE7D-4619095380C9}" destId="{12A7017F-FB8E-4C57-9846-8206D1621DC9}" srcOrd="3" destOrd="0" presId="urn:microsoft.com/office/officeart/2018/2/layout/IconVerticalSolidList"/>
    <dgm:cxn modelId="{B2A8C38E-5C2A-422A-9630-F0E92245B14E}" type="presParOf" srcId="{B56270A9-A8B8-483D-9B4C-51A3A427A361}" destId="{DC9055FD-8AAB-4FAE-AE71-40529BCA14F0}" srcOrd="9" destOrd="0" presId="urn:microsoft.com/office/officeart/2018/2/layout/IconVerticalSolidList"/>
    <dgm:cxn modelId="{08A65DF4-8382-4F59-B8CB-60968B32DB19}" type="presParOf" srcId="{B56270A9-A8B8-483D-9B4C-51A3A427A361}" destId="{6CE6E20E-15B4-4DCB-8436-3355F5BA73B1}" srcOrd="10" destOrd="0" presId="urn:microsoft.com/office/officeart/2018/2/layout/IconVerticalSolidList"/>
    <dgm:cxn modelId="{A96CD6B5-9599-45F1-800E-0F8D3C478C90}" type="presParOf" srcId="{6CE6E20E-15B4-4DCB-8436-3355F5BA73B1}" destId="{98282E7B-FB5C-4CD6-9FA8-20BC8603F5B1}" srcOrd="0" destOrd="0" presId="urn:microsoft.com/office/officeart/2018/2/layout/IconVerticalSolidList"/>
    <dgm:cxn modelId="{2FFE25DF-7573-440F-9034-3477914DB1B3}" type="presParOf" srcId="{6CE6E20E-15B4-4DCB-8436-3355F5BA73B1}" destId="{CC76C6AF-DDBD-4CEA-B3F3-4C86B0E62A47}" srcOrd="1" destOrd="0" presId="urn:microsoft.com/office/officeart/2018/2/layout/IconVerticalSolidList"/>
    <dgm:cxn modelId="{C415D10E-BEB4-4B63-9B10-17FB482317C1}" type="presParOf" srcId="{6CE6E20E-15B4-4DCB-8436-3355F5BA73B1}" destId="{57A1955A-44CC-4F7A-A57F-ACBA84CC2B19}" srcOrd="2" destOrd="0" presId="urn:microsoft.com/office/officeart/2018/2/layout/IconVerticalSolidList"/>
    <dgm:cxn modelId="{4A0D3860-1E8F-45B7-8108-A91AEAA493D7}" type="presParOf" srcId="{6CE6E20E-15B4-4DCB-8436-3355F5BA73B1}" destId="{EDD69057-2CE3-4BF3-9EEF-5DC0D0905CB9}" srcOrd="3" destOrd="0" presId="urn:microsoft.com/office/officeart/2018/2/layout/IconVerticalSolidList"/>
    <dgm:cxn modelId="{AA1C23CC-636E-418D-AE9B-31E42B88E531}" type="presParOf" srcId="{B56270A9-A8B8-483D-9B4C-51A3A427A361}" destId="{27B58DA3-6293-449B-B5F7-BE8A7009F05E}" srcOrd="11" destOrd="0" presId="urn:microsoft.com/office/officeart/2018/2/layout/IconVerticalSolidList"/>
    <dgm:cxn modelId="{DFE5C17D-9419-4E58-B9AA-B168AF1D33C5}" type="presParOf" srcId="{B56270A9-A8B8-483D-9B4C-51A3A427A361}" destId="{54AFB078-76EE-4F33-9E9C-B9DD2C38E8CE}" srcOrd="12" destOrd="0" presId="urn:microsoft.com/office/officeart/2018/2/layout/IconVerticalSolidList"/>
    <dgm:cxn modelId="{48A52982-8E62-4275-823D-DA06E1183191}" type="presParOf" srcId="{54AFB078-76EE-4F33-9E9C-B9DD2C38E8CE}" destId="{1671B78B-BF0F-461A-A215-B084834F1BF3}" srcOrd="0" destOrd="0" presId="urn:microsoft.com/office/officeart/2018/2/layout/IconVerticalSolidList"/>
    <dgm:cxn modelId="{CBA351D2-3166-47F4-9435-68EC5FFE0B13}" type="presParOf" srcId="{54AFB078-76EE-4F33-9E9C-B9DD2C38E8CE}" destId="{B3CD8C4D-81D1-4F76-9390-AEEA2F3F79D6}" srcOrd="1" destOrd="0" presId="urn:microsoft.com/office/officeart/2018/2/layout/IconVerticalSolidList"/>
    <dgm:cxn modelId="{1830CDA5-ACE0-4A31-84E8-904F13F11755}" type="presParOf" srcId="{54AFB078-76EE-4F33-9E9C-B9DD2C38E8CE}" destId="{8D4DAC6F-8368-4F57-A3CE-654FE6439F2F}" srcOrd="2" destOrd="0" presId="urn:microsoft.com/office/officeart/2018/2/layout/IconVerticalSolidList"/>
    <dgm:cxn modelId="{DBBEEA8B-86A3-41D0-81F7-2E34CB084447}" type="presParOf" srcId="{54AFB078-76EE-4F33-9E9C-B9DD2C38E8CE}" destId="{A3C4C381-801C-4279-91B3-2E88924AA58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88F242D-B6CC-4D2D-AE59-064A5E2C130F}" type="doc">
      <dgm:prSet loTypeId="urn:microsoft.com/office/officeart/2018/5/layout/IconCircleLabelList" loCatId="icon" qsTypeId="urn:microsoft.com/office/officeart/2005/8/quickstyle/simple1#13" qsCatId="simple" csTypeId="urn:microsoft.com/office/officeart/2018/5/colors/Iconchunking_neutralicon_colorful1" csCatId="colorful" phldr="1"/>
      <dgm:spPr/>
      <dgm:t>
        <a:bodyPr/>
        <a:lstStyle/>
        <a:p>
          <a:endParaRPr lang="en-US"/>
        </a:p>
      </dgm:t>
    </dgm:pt>
    <dgm:pt modelId="{E0934F55-8FE3-4F82-8947-E5810C754363}">
      <dgm:prSet custT="1"/>
      <dgm:spPr>
        <a:ln>
          <a:solidFill>
            <a:srgbClr val="093953"/>
          </a:solidFill>
        </a:ln>
      </dgm:spPr>
      <dgm:t>
        <a:bodyPr anchor="ctr"/>
        <a:lstStyle/>
        <a:p>
          <a:pPr>
            <a:lnSpc>
              <a:spcPct val="100000"/>
            </a:lnSpc>
            <a:spcAft>
              <a:spcPts val="0"/>
            </a:spcAft>
            <a:defRPr cap="all"/>
          </a:pPr>
          <a:r>
            <a:rPr lang="en-US" sz="1600" b="0" cap="none"/>
            <a:t>EOF is the </a:t>
          </a:r>
          <a:r>
            <a:rPr lang="en-US" sz="1600" b="1" cap="none"/>
            <a:t>“</a:t>
          </a:r>
          <a:r>
            <a:rPr lang="en-US" sz="1600" b="1" u="sng" cap="none"/>
            <a:t>EDUCATIONAL”</a:t>
          </a:r>
          <a:r>
            <a:rPr lang="en-US" sz="1600" b="1" cap="none"/>
            <a:t> OPPORTUNITY FUND.</a:t>
          </a:r>
          <a:endParaRPr lang="en-US" sz="1600" b="0" cap="none"/>
        </a:p>
        <a:p>
          <a:pPr>
            <a:lnSpc>
              <a:spcPct val="100000"/>
            </a:lnSpc>
            <a:spcAft>
              <a:spcPts val="0"/>
            </a:spcAft>
            <a:defRPr cap="all"/>
          </a:pPr>
          <a:r>
            <a:rPr lang="en-US" sz="1600" b="0" cap="none"/>
            <a:t>It is </a:t>
          </a:r>
          <a:r>
            <a:rPr lang="en-US" sz="1600" b="1" u="sng" cap="none"/>
            <a:t>NOT</a:t>
          </a:r>
          <a:r>
            <a:rPr lang="en-US" sz="1600" b="0" u="none" cap="none"/>
            <a:t> the “equal” </a:t>
          </a:r>
          <a:r>
            <a:rPr lang="en-US" sz="1600" b="0" cap="none"/>
            <a:t>opportunity fund. </a:t>
          </a:r>
          <a:endParaRPr lang="en-US" sz="1600" b="1" cap="none"/>
        </a:p>
      </dgm:t>
    </dgm:pt>
    <dgm:pt modelId="{3D87A4E7-8D75-4558-8EA1-7AD7310A64C6}" type="parTrans" cxnId="{66D0A26A-AC3B-40C4-B8E9-EFB4AF11C217}">
      <dgm:prSet/>
      <dgm:spPr/>
      <dgm:t>
        <a:bodyPr/>
        <a:lstStyle/>
        <a:p>
          <a:endParaRPr lang="en-US"/>
        </a:p>
      </dgm:t>
    </dgm:pt>
    <dgm:pt modelId="{F98F1D21-B7BF-49CE-BB6F-69C879A5FF5D}" type="sibTrans" cxnId="{66D0A26A-AC3B-40C4-B8E9-EFB4AF11C217}">
      <dgm:prSet/>
      <dgm:spPr/>
      <dgm:t>
        <a:bodyPr/>
        <a:lstStyle/>
        <a:p>
          <a:endParaRPr lang="en-US"/>
        </a:p>
      </dgm:t>
    </dgm:pt>
    <dgm:pt modelId="{BD2C1362-CDD4-49F7-8F67-A6BE6A0E16AC}">
      <dgm:prSet custT="1"/>
      <dgm:spPr>
        <a:ln>
          <a:solidFill>
            <a:schemeClr val="accent4">
              <a:lumMod val="75000"/>
            </a:schemeClr>
          </a:solidFill>
        </a:ln>
      </dgm:spPr>
      <dgm:t>
        <a:bodyPr anchor="ctr"/>
        <a:lstStyle/>
        <a:p>
          <a:pPr>
            <a:lnSpc>
              <a:spcPct val="100000"/>
            </a:lnSpc>
            <a:spcAft>
              <a:spcPts val="0"/>
            </a:spcAft>
            <a:defRPr cap="all"/>
          </a:pPr>
          <a:r>
            <a:rPr lang="en-US" sz="1600" cap="none"/>
            <a:t>EOF operates under the Office of the Secretary of Higher Education (OSHE).</a:t>
          </a:r>
        </a:p>
        <a:p>
          <a:pPr>
            <a:lnSpc>
              <a:spcPct val="100000"/>
            </a:lnSpc>
            <a:spcAft>
              <a:spcPts val="0"/>
            </a:spcAft>
            <a:defRPr cap="all"/>
          </a:pPr>
          <a:r>
            <a:rPr lang="en-US" sz="1600" cap="none"/>
            <a:t>It does </a:t>
          </a:r>
          <a:r>
            <a:rPr lang="en-US" sz="1600" b="1" u="sng" cap="none"/>
            <a:t>NOT</a:t>
          </a:r>
          <a:r>
            <a:rPr lang="en-US" sz="1600" cap="none"/>
            <a:t> operate under HESAA. </a:t>
          </a:r>
        </a:p>
      </dgm:t>
    </dgm:pt>
    <dgm:pt modelId="{EA4B9F47-0CFF-4FA4-8062-EFFFC2BBA995}" type="parTrans" cxnId="{DC9C0691-043B-4095-84E1-2BACA45F87AE}">
      <dgm:prSet/>
      <dgm:spPr/>
      <dgm:t>
        <a:bodyPr/>
        <a:lstStyle/>
        <a:p>
          <a:endParaRPr lang="en-US"/>
        </a:p>
      </dgm:t>
    </dgm:pt>
    <dgm:pt modelId="{3A4F3364-C7E8-4276-8902-067E3CCFB69B}" type="sibTrans" cxnId="{DC9C0691-043B-4095-84E1-2BACA45F87AE}">
      <dgm:prSet/>
      <dgm:spPr/>
      <dgm:t>
        <a:bodyPr/>
        <a:lstStyle/>
        <a:p>
          <a:endParaRPr lang="en-US"/>
        </a:p>
      </dgm:t>
    </dgm:pt>
    <dgm:pt modelId="{5644BAA8-C505-409F-8502-18894F65F251}">
      <dgm:prSet custT="1"/>
      <dgm:spPr>
        <a:ln>
          <a:solidFill>
            <a:srgbClr val="529F45"/>
          </a:solidFill>
        </a:ln>
      </dgm:spPr>
      <dgm:t>
        <a:bodyPr anchor="ctr"/>
        <a:lstStyle/>
        <a:p>
          <a:pPr>
            <a:lnSpc>
              <a:spcPct val="100000"/>
            </a:lnSpc>
            <a:spcAft>
              <a:spcPts val="0"/>
            </a:spcAft>
            <a:defRPr cap="all"/>
          </a:pPr>
          <a:r>
            <a:rPr lang="en-US" sz="1600" cap="none"/>
            <a:t>EOF is </a:t>
          </a:r>
          <a:r>
            <a:rPr lang="en-US" sz="1600" b="1" u="sng" cap="none"/>
            <a:t>NOT</a:t>
          </a:r>
          <a:r>
            <a:rPr lang="en-US" sz="1600" cap="none"/>
            <a:t> an entitlement program. </a:t>
          </a:r>
        </a:p>
        <a:p>
          <a:pPr>
            <a:lnSpc>
              <a:spcPct val="100000"/>
            </a:lnSpc>
            <a:spcAft>
              <a:spcPts val="0"/>
            </a:spcAft>
            <a:defRPr cap="all"/>
          </a:pPr>
          <a:r>
            <a:rPr lang="en-US" sz="1600" cap="none"/>
            <a:t>NJ’s TAG award program is an example of an entitlement program.</a:t>
          </a:r>
        </a:p>
      </dgm:t>
    </dgm:pt>
    <dgm:pt modelId="{8F8A8DFB-C977-48D0-A667-38BCD6FD4925}" type="parTrans" cxnId="{08F61F01-687E-4810-A8D8-A8958A37A239}">
      <dgm:prSet/>
      <dgm:spPr/>
      <dgm:t>
        <a:bodyPr/>
        <a:lstStyle/>
        <a:p>
          <a:endParaRPr lang="en-US"/>
        </a:p>
      </dgm:t>
    </dgm:pt>
    <dgm:pt modelId="{E938D69F-5608-4577-A8F5-97F368B0D148}" type="sibTrans" cxnId="{08F61F01-687E-4810-A8D8-A8958A37A239}">
      <dgm:prSet/>
      <dgm:spPr/>
      <dgm:t>
        <a:bodyPr/>
        <a:lstStyle/>
        <a:p>
          <a:endParaRPr lang="en-US"/>
        </a:p>
      </dgm:t>
    </dgm:pt>
    <dgm:pt modelId="{E26EF687-99AF-468A-9B2E-C99162E185A6}">
      <dgm:prSet custT="1"/>
      <dgm:spPr>
        <a:ln>
          <a:solidFill>
            <a:schemeClr val="accent5">
              <a:lumMod val="75000"/>
            </a:schemeClr>
          </a:solidFill>
        </a:ln>
      </dgm:spPr>
      <dgm:t>
        <a:bodyPr anchor="ctr"/>
        <a:lstStyle/>
        <a:p>
          <a:pPr>
            <a:lnSpc>
              <a:spcPct val="100000"/>
            </a:lnSpc>
            <a:spcAft>
              <a:spcPts val="0"/>
            </a:spcAft>
            <a:defRPr cap="all"/>
          </a:pPr>
          <a:r>
            <a:rPr lang="en-US" sz="1600" cap="none"/>
            <a:t>EOF is a comprehensive support program. It provides both academic and non-academic support. EOF is </a:t>
          </a:r>
          <a:r>
            <a:rPr lang="en-US" sz="1600" b="1" u="sng" cap="none"/>
            <a:t>NOT</a:t>
          </a:r>
          <a:r>
            <a:rPr lang="en-US" sz="1600" cap="none"/>
            <a:t> a financial aid program. </a:t>
          </a:r>
        </a:p>
      </dgm:t>
    </dgm:pt>
    <dgm:pt modelId="{A7838C48-3F39-45F8-AA79-8418A09655C4}" type="parTrans" cxnId="{DCC97E98-B27D-4240-904F-1655058EF934}">
      <dgm:prSet/>
      <dgm:spPr/>
      <dgm:t>
        <a:bodyPr/>
        <a:lstStyle/>
        <a:p>
          <a:endParaRPr lang="en-US"/>
        </a:p>
      </dgm:t>
    </dgm:pt>
    <dgm:pt modelId="{6FB6B455-F399-4F36-94BB-96FC64E206E5}" type="sibTrans" cxnId="{DCC97E98-B27D-4240-904F-1655058EF934}">
      <dgm:prSet/>
      <dgm:spPr/>
      <dgm:t>
        <a:bodyPr/>
        <a:lstStyle/>
        <a:p>
          <a:endParaRPr lang="en-US"/>
        </a:p>
      </dgm:t>
    </dgm:pt>
    <dgm:pt modelId="{CD1B8266-242F-4703-A612-7C14A88A7D2D}">
      <dgm:prSet custT="1"/>
      <dgm:spPr>
        <a:ln>
          <a:solidFill>
            <a:schemeClr val="accent2">
              <a:lumMod val="50000"/>
              <a:lumOff val="50000"/>
            </a:schemeClr>
          </a:solidFill>
        </a:ln>
      </dgm:spPr>
      <dgm:t>
        <a:bodyPr anchor="ctr"/>
        <a:lstStyle/>
        <a:p>
          <a:pPr rtl="0">
            <a:lnSpc>
              <a:spcPct val="100000"/>
            </a:lnSpc>
            <a:spcAft>
              <a:spcPts val="0"/>
            </a:spcAft>
            <a:defRPr cap="all"/>
          </a:pPr>
          <a:r>
            <a:rPr lang="en-US" sz="1600" cap="none"/>
            <a:t>Institutions </a:t>
          </a:r>
          <a:r>
            <a:rPr lang="en-US" sz="1600" b="1" cap="none">
              <a:latin typeface="Calibri Light"/>
            </a:rPr>
            <a:t>must actively recruit</a:t>
          </a:r>
          <a:r>
            <a:rPr lang="en-US" sz="1600" b="0" u="none" cap="none"/>
            <a:t> E</a:t>
          </a:r>
          <a:r>
            <a:rPr lang="en-US" sz="1600" cap="none"/>
            <a:t>OF students from all areas of the State, </a:t>
          </a:r>
          <a:r>
            <a:rPr lang="en-US" sz="1600" b="1" u="sng" cap="none"/>
            <a:t>NOT</a:t>
          </a:r>
          <a:r>
            <a:rPr lang="en-US" sz="1600" cap="none"/>
            <a:t> just from urban and rural communities. </a:t>
          </a:r>
          <a:r>
            <a:rPr lang="en-US" sz="1600" b="1" cap="none">
              <a:latin typeface="Calibri Light"/>
            </a:rPr>
            <a:t>The usage of NJFAMS as the primary means of recruitment is not appropriate.</a:t>
          </a:r>
          <a:endParaRPr lang="en-US" sz="1600" b="1" cap="none"/>
        </a:p>
      </dgm:t>
    </dgm:pt>
    <dgm:pt modelId="{41BE202C-81D3-434B-8405-ABD94C5BBE00}" type="parTrans" cxnId="{3EFD4C00-279C-44A2-8A99-0A6B6D07E63C}">
      <dgm:prSet/>
      <dgm:spPr/>
      <dgm:t>
        <a:bodyPr/>
        <a:lstStyle/>
        <a:p>
          <a:endParaRPr lang="en-US"/>
        </a:p>
      </dgm:t>
    </dgm:pt>
    <dgm:pt modelId="{B2CCEEC8-1365-4B55-8ADA-3F056EA5F6CD}" type="sibTrans" cxnId="{3EFD4C00-279C-44A2-8A99-0A6B6D07E63C}">
      <dgm:prSet/>
      <dgm:spPr/>
      <dgm:t>
        <a:bodyPr/>
        <a:lstStyle/>
        <a:p>
          <a:endParaRPr lang="en-US"/>
        </a:p>
      </dgm:t>
    </dgm:pt>
    <dgm:pt modelId="{5B36A7EB-5F3E-4068-9CB1-5DC29D1B3802}">
      <dgm:prSet custT="1"/>
      <dgm:spPr>
        <a:ln>
          <a:solidFill>
            <a:srgbClr val="0B3954"/>
          </a:solidFill>
        </a:ln>
      </dgm:spPr>
      <dgm:t>
        <a:bodyPr anchor="ctr"/>
        <a:lstStyle/>
        <a:p>
          <a:pPr rtl="0">
            <a:lnSpc>
              <a:spcPct val="100000"/>
            </a:lnSpc>
            <a:spcAft>
              <a:spcPts val="0"/>
            </a:spcAft>
            <a:defRPr cap="all"/>
          </a:pPr>
          <a:r>
            <a:rPr lang="en-US" sz="1600" cap="none"/>
            <a:t>Institutions are accountable for ensuring compliance with the EOF regulations</a:t>
          </a:r>
          <a:r>
            <a:rPr lang="en-US" sz="1600" cap="none">
              <a:latin typeface="Calibri Light"/>
            </a:rPr>
            <a:t> </a:t>
          </a:r>
          <a:r>
            <a:rPr lang="en-US" sz="1600" b="1" cap="none">
              <a:latin typeface="Calibri Light"/>
            </a:rPr>
            <a:t>&amp; must have an up-to-date EOF policies and procedures manual.</a:t>
          </a:r>
          <a:endParaRPr lang="en-US" sz="1600" b="1" cap="none"/>
        </a:p>
      </dgm:t>
    </dgm:pt>
    <dgm:pt modelId="{55A3C0D6-C637-4F3E-995D-F68AD7BF99A5}" type="parTrans" cxnId="{318E68E3-7D0E-46F0-B9D8-4A79C04BADCF}">
      <dgm:prSet/>
      <dgm:spPr/>
      <dgm:t>
        <a:bodyPr/>
        <a:lstStyle/>
        <a:p>
          <a:endParaRPr lang="en-US"/>
        </a:p>
      </dgm:t>
    </dgm:pt>
    <dgm:pt modelId="{80D2D89E-6025-456C-A0AF-9919CA30CA5B}" type="sibTrans" cxnId="{318E68E3-7D0E-46F0-B9D8-4A79C04BADCF}">
      <dgm:prSet/>
      <dgm:spPr/>
      <dgm:t>
        <a:bodyPr/>
        <a:lstStyle/>
        <a:p>
          <a:endParaRPr lang="en-US"/>
        </a:p>
      </dgm:t>
    </dgm:pt>
    <dgm:pt modelId="{7EA09E01-E546-41C0-8DA8-CD5212557AF9}" type="pres">
      <dgm:prSet presAssocID="{488F242D-B6CC-4D2D-AE59-064A5E2C130F}" presName="root" presStyleCnt="0">
        <dgm:presLayoutVars>
          <dgm:dir/>
          <dgm:resizeHandles val="exact"/>
        </dgm:presLayoutVars>
      </dgm:prSet>
      <dgm:spPr/>
    </dgm:pt>
    <dgm:pt modelId="{8CEB9925-547C-402D-B1B2-201F9B4F1895}" type="pres">
      <dgm:prSet presAssocID="{E0934F55-8FE3-4F82-8947-E5810C754363}" presName="compNode" presStyleCnt="0"/>
      <dgm:spPr/>
    </dgm:pt>
    <dgm:pt modelId="{825429EE-5F41-4E37-BCED-E43FD4735CF9}" type="pres">
      <dgm:prSet presAssocID="{E0934F55-8FE3-4F82-8947-E5810C754363}" presName="iconBgRect" presStyleLbl="bgShp" presStyleIdx="0" presStyleCnt="6" custLinFactNeighborX="-1350" custLinFactNeighborY="-73389"/>
      <dgm:spPr/>
    </dgm:pt>
    <dgm:pt modelId="{2644E095-0943-48C9-86A2-882D5984622A}" type="pres">
      <dgm:prSet presAssocID="{E0934F55-8FE3-4F82-8947-E5810C754363}" presName="iconRect" presStyleLbl="node1" presStyleIdx="0" presStyleCnt="6" custScaleX="129481" custScaleY="114075" custLinFactY="-25599" custLinFactNeighborX="-3410" custLinFactNeighborY="-100000"/>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a:noFill/>
        </a:ln>
      </dgm:spPr>
    </dgm:pt>
    <dgm:pt modelId="{279224FF-C179-4F22-BC36-B8523D529D8D}" type="pres">
      <dgm:prSet presAssocID="{E0934F55-8FE3-4F82-8947-E5810C754363}" presName="spaceRect" presStyleCnt="0"/>
      <dgm:spPr/>
    </dgm:pt>
    <dgm:pt modelId="{73965AFA-288B-4012-83F0-DC97A7F338AC}" type="pres">
      <dgm:prSet presAssocID="{E0934F55-8FE3-4F82-8947-E5810C754363}" presName="textRect" presStyleLbl="revTx" presStyleIdx="0" presStyleCnt="6" custScaleX="149840" custScaleY="279357" custLinFactNeighborX="-143" custLinFactNeighborY="42482">
        <dgm:presLayoutVars>
          <dgm:chMax val="1"/>
          <dgm:chPref val="1"/>
        </dgm:presLayoutVars>
      </dgm:prSet>
      <dgm:spPr/>
    </dgm:pt>
    <dgm:pt modelId="{1FDCD7A6-D8C8-4CCE-9961-F65821016C2B}" type="pres">
      <dgm:prSet presAssocID="{F98F1D21-B7BF-49CE-BB6F-69C879A5FF5D}" presName="sibTrans" presStyleCnt="0"/>
      <dgm:spPr/>
    </dgm:pt>
    <dgm:pt modelId="{49D894E4-6B47-4411-ADEB-62220EFC67CD}" type="pres">
      <dgm:prSet presAssocID="{BD2C1362-CDD4-49F7-8F67-A6BE6A0E16AC}" presName="compNode" presStyleCnt="0"/>
      <dgm:spPr/>
    </dgm:pt>
    <dgm:pt modelId="{BAD00E9E-EE65-453A-86E9-675CACAC0104}" type="pres">
      <dgm:prSet presAssocID="{BD2C1362-CDD4-49F7-8F67-A6BE6A0E16AC}" presName="iconBgRect" presStyleLbl="bgShp" presStyleIdx="1" presStyleCnt="6" custLinFactNeighborX="2154" custLinFactNeighborY="-75727"/>
      <dgm:spPr>
        <a:solidFill>
          <a:schemeClr val="accent4">
            <a:lumMod val="75000"/>
          </a:schemeClr>
        </a:solidFill>
      </dgm:spPr>
    </dgm:pt>
    <dgm:pt modelId="{7570809E-0FE9-4DD6-BDE6-B30CB17ED020}" type="pres">
      <dgm:prSet presAssocID="{BD2C1362-CDD4-49F7-8F67-A6BE6A0E16AC}" presName="iconRect" presStyleLbl="node1" presStyleIdx="1" presStyleCnt="6" custLinFactY="-33424" custLinFactNeighborX="6218" custLinFactNeighborY="-100000"/>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a:ln>
          <a:noFill/>
        </a:ln>
      </dgm:spPr>
    </dgm:pt>
    <dgm:pt modelId="{551DB66D-5655-4C73-83F7-E58700EA3E9A}" type="pres">
      <dgm:prSet presAssocID="{BD2C1362-CDD4-49F7-8F67-A6BE6A0E16AC}" presName="spaceRect" presStyleCnt="0"/>
      <dgm:spPr/>
    </dgm:pt>
    <dgm:pt modelId="{081D2463-6A91-453F-B6AE-78B688904759}" type="pres">
      <dgm:prSet presAssocID="{BD2C1362-CDD4-49F7-8F67-A6BE6A0E16AC}" presName="textRect" presStyleLbl="revTx" presStyleIdx="1" presStyleCnt="6" custScaleX="145826" custScaleY="280250" custLinFactNeighborX="1039" custLinFactNeighborY="44099">
        <dgm:presLayoutVars>
          <dgm:chMax val="1"/>
          <dgm:chPref val="1"/>
        </dgm:presLayoutVars>
      </dgm:prSet>
      <dgm:spPr/>
    </dgm:pt>
    <dgm:pt modelId="{8BC394CC-0FA1-43EE-AA55-EDC98380E34C}" type="pres">
      <dgm:prSet presAssocID="{3A4F3364-C7E8-4276-8902-067E3CCFB69B}" presName="sibTrans" presStyleCnt="0"/>
      <dgm:spPr/>
    </dgm:pt>
    <dgm:pt modelId="{6BE00FE9-230F-40BD-A743-94AD0D0EE3E9}" type="pres">
      <dgm:prSet presAssocID="{5644BAA8-C505-409F-8502-18894F65F251}" presName="compNode" presStyleCnt="0"/>
      <dgm:spPr/>
    </dgm:pt>
    <dgm:pt modelId="{634C0DDC-C460-4FF2-BC27-4CF7029F4E7D}" type="pres">
      <dgm:prSet presAssocID="{5644BAA8-C505-409F-8502-18894F65F251}" presName="iconBgRect" presStyleLbl="bgShp" presStyleIdx="2" presStyleCnt="6" custLinFactNeighborX="-4044" custLinFactNeighborY="-74890"/>
      <dgm:spPr/>
    </dgm:pt>
    <dgm:pt modelId="{4E34C292-7CC2-4040-B432-798521EF52CA}" type="pres">
      <dgm:prSet presAssocID="{5644BAA8-C505-409F-8502-18894F65F251}" presName="iconRect" presStyleLbl="node1" presStyleIdx="2" presStyleCnt="6" custLinFactY="-34802" custLinFactNeighborX="-4094" custLinFactNeighborY="-100000"/>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1E2ED284-FC9C-457F-A226-8C492004CCCE}" type="pres">
      <dgm:prSet presAssocID="{5644BAA8-C505-409F-8502-18894F65F251}" presName="spaceRect" presStyleCnt="0"/>
      <dgm:spPr/>
    </dgm:pt>
    <dgm:pt modelId="{3B633840-0EC9-4FF3-8B92-28DF8D3BDD03}" type="pres">
      <dgm:prSet presAssocID="{5644BAA8-C505-409F-8502-18894F65F251}" presName="textRect" presStyleLbl="revTx" presStyleIdx="2" presStyleCnt="6" custScaleX="152498" custScaleY="280497" custLinFactNeighborX="342" custLinFactNeighborY="43679">
        <dgm:presLayoutVars>
          <dgm:chMax val="1"/>
          <dgm:chPref val="1"/>
        </dgm:presLayoutVars>
      </dgm:prSet>
      <dgm:spPr/>
    </dgm:pt>
    <dgm:pt modelId="{19C29684-799A-4ABD-B7ED-CBE098726053}" type="pres">
      <dgm:prSet presAssocID="{E938D69F-5608-4577-A8F5-97F368B0D148}" presName="sibTrans" presStyleCnt="0"/>
      <dgm:spPr/>
    </dgm:pt>
    <dgm:pt modelId="{D65B78E1-F6F1-4A30-8533-6C7C82DE09EB}" type="pres">
      <dgm:prSet presAssocID="{E26EF687-99AF-468A-9B2E-C99162E185A6}" presName="compNode" presStyleCnt="0"/>
      <dgm:spPr/>
    </dgm:pt>
    <dgm:pt modelId="{123AFE33-D2E4-4303-A88D-1D61F3C2058A}" type="pres">
      <dgm:prSet presAssocID="{E26EF687-99AF-468A-9B2E-C99162E185A6}" presName="iconBgRect" presStyleLbl="bgShp" presStyleIdx="3" presStyleCnt="6" custLinFactNeighborX="-4889" custLinFactNeighborY="-71556"/>
      <dgm:spPr/>
    </dgm:pt>
    <dgm:pt modelId="{EE107CBE-AA83-40CC-9FCC-E17E845AF026}" type="pres">
      <dgm:prSet presAssocID="{E26EF687-99AF-468A-9B2E-C99162E185A6}" presName="iconRect" presStyleLbl="node1" presStyleIdx="3" presStyleCnt="6" custScaleX="119678" custScaleY="125464" custLinFactY="-27543" custLinFactNeighborX="-8237" custLinFactNeighborY="-100000"/>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5000" b="-5000"/>
          </a:stretch>
        </a:blipFill>
        <a:ln>
          <a:noFill/>
        </a:ln>
      </dgm:spPr>
    </dgm:pt>
    <dgm:pt modelId="{DBD6031C-45E0-4733-A688-B982D075B2AC}" type="pres">
      <dgm:prSet presAssocID="{E26EF687-99AF-468A-9B2E-C99162E185A6}" presName="spaceRect" presStyleCnt="0"/>
      <dgm:spPr/>
    </dgm:pt>
    <dgm:pt modelId="{C14CF413-B62C-4CE0-A086-BFE405AE2935}" type="pres">
      <dgm:prSet presAssocID="{E26EF687-99AF-468A-9B2E-C99162E185A6}" presName="textRect" presStyleLbl="revTx" presStyleIdx="3" presStyleCnt="6" custScaleX="156756" custScaleY="280085" custLinFactNeighborX="-208" custLinFactNeighborY="44202">
        <dgm:presLayoutVars>
          <dgm:chMax val="1"/>
          <dgm:chPref val="1"/>
        </dgm:presLayoutVars>
      </dgm:prSet>
      <dgm:spPr/>
    </dgm:pt>
    <dgm:pt modelId="{32F212F5-213A-49F6-A6B9-EF0976F5B4DF}" type="pres">
      <dgm:prSet presAssocID="{6FB6B455-F399-4F36-94BB-96FC64E206E5}" presName="sibTrans" presStyleCnt="0"/>
      <dgm:spPr/>
    </dgm:pt>
    <dgm:pt modelId="{725FFEA7-6BEE-4EB3-99AE-00E18A080871}" type="pres">
      <dgm:prSet presAssocID="{CD1B8266-242F-4703-A612-7C14A88A7D2D}" presName="compNode" presStyleCnt="0"/>
      <dgm:spPr/>
    </dgm:pt>
    <dgm:pt modelId="{495DE751-810E-4AD5-BD46-E29B1FF96BDE}" type="pres">
      <dgm:prSet presAssocID="{CD1B8266-242F-4703-A612-7C14A88A7D2D}" presName="iconBgRect" presStyleLbl="bgShp" presStyleIdx="4" presStyleCnt="6" custLinFactNeighborX="-5444" custLinFactNeighborY="-64014"/>
      <dgm:spPr/>
    </dgm:pt>
    <dgm:pt modelId="{E91EB9B0-00F9-4D8D-A16D-73F2F0E33EFE}" type="pres">
      <dgm:prSet presAssocID="{CD1B8266-242F-4703-A612-7C14A88A7D2D}" presName="iconRect" presStyleLbl="node1" presStyleIdx="4" presStyleCnt="6" custLinFactY="-11616" custLinFactNeighborX="-10202" custLinFactNeighborY="-100000"/>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lassroom"/>
        </a:ext>
      </dgm:extLst>
    </dgm:pt>
    <dgm:pt modelId="{B8118289-368D-451F-A5DC-D89C81319DC9}" type="pres">
      <dgm:prSet presAssocID="{CD1B8266-242F-4703-A612-7C14A88A7D2D}" presName="spaceRect" presStyleCnt="0"/>
      <dgm:spPr/>
    </dgm:pt>
    <dgm:pt modelId="{7C51313B-BC60-4454-91AC-DDD4FE50FE6E}" type="pres">
      <dgm:prSet presAssocID="{CD1B8266-242F-4703-A612-7C14A88A7D2D}" presName="textRect" presStyleLbl="revTx" presStyleIdx="4" presStyleCnt="6" custScaleX="163241" custScaleY="280010" custLinFactNeighborX="-315" custLinFactNeighborY="43390">
        <dgm:presLayoutVars>
          <dgm:chMax val="1"/>
          <dgm:chPref val="1"/>
        </dgm:presLayoutVars>
      </dgm:prSet>
      <dgm:spPr/>
    </dgm:pt>
    <dgm:pt modelId="{0A1E4FB0-0E7B-48C7-BBCC-91E6DDDBC206}" type="pres">
      <dgm:prSet presAssocID="{B2CCEEC8-1365-4B55-8ADA-3F056EA5F6CD}" presName="sibTrans" presStyleCnt="0"/>
      <dgm:spPr/>
    </dgm:pt>
    <dgm:pt modelId="{C3CC6DC1-6446-47EE-BFC1-0C79D51B2A37}" type="pres">
      <dgm:prSet presAssocID="{5B36A7EB-5F3E-4068-9CB1-5DC29D1B3802}" presName="compNode" presStyleCnt="0"/>
      <dgm:spPr/>
    </dgm:pt>
    <dgm:pt modelId="{581EC9BD-3489-43C5-8DEB-96B97EC5FA0F}" type="pres">
      <dgm:prSet presAssocID="{5B36A7EB-5F3E-4068-9CB1-5DC29D1B3802}" presName="iconBgRect" presStyleLbl="bgShp" presStyleIdx="5" presStyleCnt="6" custLinFactNeighborX="2777" custLinFactNeighborY="-63844"/>
      <dgm:spPr/>
    </dgm:pt>
    <dgm:pt modelId="{BC4F3A04-CC20-4556-9955-8E0FCF80995C}" type="pres">
      <dgm:prSet presAssocID="{5B36A7EB-5F3E-4068-9CB1-5DC29D1B3802}" presName="iconRect" presStyleLbl="node1" presStyleIdx="5" presStyleCnt="6" custLinFactY="-14326" custLinFactNeighborX="3634" custLinFactNeighborY="-100000"/>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dge"/>
        </a:ext>
      </dgm:extLst>
    </dgm:pt>
    <dgm:pt modelId="{6701FC88-E024-48C1-8FB8-EBB1F0A1B76F}" type="pres">
      <dgm:prSet presAssocID="{5B36A7EB-5F3E-4068-9CB1-5DC29D1B3802}" presName="spaceRect" presStyleCnt="0"/>
      <dgm:spPr/>
    </dgm:pt>
    <dgm:pt modelId="{9A97FB25-9C4E-409A-9A2A-F6F2AA1E02BA}" type="pres">
      <dgm:prSet presAssocID="{5B36A7EB-5F3E-4068-9CB1-5DC29D1B3802}" presName="textRect" presStyleLbl="revTx" presStyleIdx="5" presStyleCnt="6" custScaleX="160879" custScaleY="277451" custLinFactNeighborX="-578" custLinFactNeighborY="42719">
        <dgm:presLayoutVars>
          <dgm:chMax val="1"/>
          <dgm:chPref val="1"/>
        </dgm:presLayoutVars>
      </dgm:prSet>
      <dgm:spPr/>
    </dgm:pt>
  </dgm:ptLst>
  <dgm:cxnLst>
    <dgm:cxn modelId="{3EFD4C00-279C-44A2-8A99-0A6B6D07E63C}" srcId="{488F242D-B6CC-4D2D-AE59-064A5E2C130F}" destId="{CD1B8266-242F-4703-A612-7C14A88A7D2D}" srcOrd="4" destOrd="0" parTransId="{41BE202C-81D3-434B-8405-ABD94C5BBE00}" sibTransId="{B2CCEEC8-1365-4B55-8ADA-3F056EA5F6CD}"/>
    <dgm:cxn modelId="{08F61F01-687E-4810-A8D8-A8958A37A239}" srcId="{488F242D-B6CC-4D2D-AE59-064A5E2C130F}" destId="{5644BAA8-C505-409F-8502-18894F65F251}" srcOrd="2" destOrd="0" parTransId="{8F8A8DFB-C977-48D0-A667-38BCD6FD4925}" sibTransId="{E938D69F-5608-4577-A8F5-97F368B0D148}"/>
    <dgm:cxn modelId="{4CE6921A-CF0D-4B46-9661-156A7C25DA76}" type="presOf" srcId="{CD1B8266-242F-4703-A612-7C14A88A7D2D}" destId="{7C51313B-BC60-4454-91AC-DDD4FE50FE6E}" srcOrd="0" destOrd="0" presId="urn:microsoft.com/office/officeart/2018/5/layout/IconCircleLabelList"/>
    <dgm:cxn modelId="{733CEF5E-5FA4-4562-9555-88AD0E7DCA29}" type="presOf" srcId="{5644BAA8-C505-409F-8502-18894F65F251}" destId="{3B633840-0EC9-4FF3-8B92-28DF8D3BDD03}" srcOrd="0" destOrd="0" presId="urn:microsoft.com/office/officeart/2018/5/layout/IconCircleLabelList"/>
    <dgm:cxn modelId="{D39FDF67-3DEB-42F2-8018-4DBEEB9001DE}" type="presOf" srcId="{488F242D-B6CC-4D2D-AE59-064A5E2C130F}" destId="{7EA09E01-E546-41C0-8DA8-CD5212557AF9}" srcOrd="0" destOrd="0" presId="urn:microsoft.com/office/officeart/2018/5/layout/IconCircleLabelList"/>
    <dgm:cxn modelId="{66D0A26A-AC3B-40C4-B8E9-EFB4AF11C217}" srcId="{488F242D-B6CC-4D2D-AE59-064A5E2C130F}" destId="{E0934F55-8FE3-4F82-8947-E5810C754363}" srcOrd="0" destOrd="0" parTransId="{3D87A4E7-8D75-4558-8EA1-7AD7310A64C6}" sibTransId="{F98F1D21-B7BF-49CE-BB6F-69C879A5FF5D}"/>
    <dgm:cxn modelId="{8CE2B48C-2C4C-4E94-8016-C7FE865D3CE2}" type="presOf" srcId="{BD2C1362-CDD4-49F7-8F67-A6BE6A0E16AC}" destId="{081D2463-6A91-453F-B6AE-78B688904759}" srcOrd="0" destOrd="0" presId="urn:microsoft.com/office/officeart/2018/5/layout/IconCircleLabelList"/>
    <dgm:cxn modelId="{DC9C0691-043B-4095-84E1-2BACA45F87AE}" srcId="{488F242D-B6CC-4D2D-AE59-064A5E2C130F}" destId="{BD2C1362-CDD4-49F7-8F67-A6BE6A0E16AC}" srcOrd="1" destOrd="0" parTransId="{EA4B9F47-0CFF-4FA4-8062-EFFFC2BBA995}" sibTransId="{3A4F3364-C7E8-4276-8902-067E3CCFB69B}"/>
    <dgm:cxn modelId="{2B605D98-906A-4139-9CC2-5C67DEA61634}" type="presOf" srcId="{5B36A7EB-5F3E-4068-9CB1-5DC29D1B3802}" destId="{9A97FB25-9C4E-409A-9A2A-F6F2AA1E02BA}" srcOrd="0" destOrd="0" presId="urn:microsoft.com/office/officeart/2018/5/layout/IconCircleLabelList"/>
    <dgm:cxn modelId="{DCC97E98-B27D-4240-904F-1655058EF934}" srcId="{488F242D-B6CC-4D2D-AE59-064A5E2C130F}" destId="{E26EF687-99AF-468A-9B2E-C99162E185A6}" srcOrd="3" destOrd="0" parTransId="{A7838C48-3F39-45F8-AA79-8418A09655C4}" sibTransId="{6FB6B455-F399-4F36-94BB-96FC64E206E5}"/>
    <dgm:cxn modelId="{A9D38DAE-F81B-4CB1-B440-0BD8D956C0A9}" type="presOf" srcId="{E0934F55-8FE3-4F82-8947-E5810C754363}" destId="{73965AFA-288B-4012-83F0-DC97A7F338AC}" srcOrd="0" destOrd="0" presId="urn:microsoft.com/office/officeart/2018/5/layout/IconCircleLabelList"/>
    <dgm:cxn modelId="{6DA2BAC5-CFE8-4798-9B42-C738DDCCBFB9}" type="presOf" srcId="{E26EF687-99AF-468A-9B2E-C99162E185A6}" destId="{C14CF413-B62C-4CE0-A086-BFE405AE2935}" srcOrd="0" destOrd="0" presId="urn:microsoft.com/office/officeart/2018/5/layout/IconCircleLabelList"/>
    <dgm:cxn modelId="{318E68E3-7D0E-46F0-B9D8-4A79C04BADCF}" srcId="{488F242D-B6CC-4D2D-AE59-064A5E2C130F}" destId="{5B36A7EB-5F3E-4068-9CB1-5DC29D1B3802}" srcOrd="5" destOrd="0" parTransId="{55A3C0D6-C637-4F3E-995D-F68AD7BF99A5}" sibTransId="{80D2D89E-6025-456C-A0AF-9919CA30CA5B}"/>
    <dgm:cxn modelId="{CAA686BB-B11B-4A93-841E-9B7EF8945C4B}" type="presParOf" srcId="{7EA09E01-E546-41C0-8DA8-CD5212557AF9}" destId="{8CEB9925-547C-402D-B1B2-201F9B4F1895}" srcOrd="0" destOrd="0" presId="urn:microsoft.com/office/officeart/2018/5/layout/IconCircleLabelList"/>
    <dgm:cxn modelId="{83BE6B9F-88D2-4612-A78D-5D6AD065AE58}" type="presParOf" srcId="{8CEB9925-547C-402D-B1B2-201F9B4F1895}" destId="{825429EE-5F41-4E37-BCED-E43FD4735CF9}" srcOrd="0" destOrd="0" presId="urn:microsoft.com/office/officeart/2018/5/layout/IconCircleLabelList"/>
    <dgm:cxn modelId="{A262E333-4E78-4DEC-9569-B1E3C9ADC40C}" type="presParOf" srcId="{8CEB9925-547C-402D-B1B2-201F9B4F1895}" destId="{2644E095-0943-48C9-86A2-882D5984622A}" srcOrd="1" destOrd="0" presId="urn:microsoft.com/office/officeart/2018/5/layout/IconCircleLabelList"/>
    <dgm:cxn modelId="{A3BEBC87-4EED-485E-9001-F5270C18C17E}" type="presParOf" srcId="{8CEB9925-547C-402D-B1B2-201F9B4F1895}" destId="{279224FF-C179-4F22-BC36-B8523D529D8D}" srcOrd="2" destOrd="0" presId="urn:microsoft.com/office/officeart/2018/5/layout/IconCircleLabelList"/>
    <dgm:cxn modelId="{857D5DE2-E1E5-4054-81A1-374E15BB92D4}" type="presParOf" srcId="{8CEB9925-547C-402D-B1B2-201F9B4F1895}" destId="{73965AFA-288B-4012-83F0-DC97A7F338AC}" srcOrd="3" destOrd="0" presId="urn:microsoft.com/office/officeart/2018/5/layout/IconCircleLabelList"/>
    <dgm:cxn modelId="{24E4C921-8613-4DF6-A9FB-0233ADAF6AFC}" type="presParOf" srcId="{7EA09E01-E546-41C0-8DA8-CD5212557AF9}" destId="{1FDCD7A6-D8C8-4CCE-9961-F65821016C2B}" srcOrd="1" destOrd="0" presId="urn:microsoft.com/office/officeart/2018/5/layout/IconCircleLabelList"/>
    <dgm:cxn modelId="{26B07F1D-7CEB-4952-AC3A-BC4AFDF9647C}" type="presParOf" srcId="{7EA09E01-E546-41C0-8DA8-CD5212557AF9}" destId="{49D894E4-6B47-4411-ADEB-62220EFC67CD}" srcOrd="2" destOrd="0" presId="urn:microsoft.com/office/officeart/2018/5/layout/IconCircleLabelList"/>
    <dgm:cxn modelId="{D42AE69B-74E0-411C-BB0C-C73CEC10A815}" type="presParOf" srcId="{49D894E4-6B47-4411-ADEB-62220EFC67CD}" destId="{BAD00E9E-EE65-453A-86E9-675CACAC0104}" srcOrd="0" destOrd="0" presId="urn:microsoft.com/office/officeart/2018/5/layout/IconCircleLabelList"/>
    <dgm:cxn modelId="{96A5828B-6114-419F-A398-2C1B47784909}" type="presParOf" srcId="{49D894E4-6B47-4411-ADEB-62220EFC67CD}" destId="{7570809E-0FE9-4DD6-BDE6-B30CB17ED020}" srcOrd="1" destOrd="0" presId="urn:microsoft.com/office/officeart/2018/5/layout/IconCircleLabelList"/>
    <dgm:cxn modelId="{B82BF639-7912-4BED-849B-5F3B86A57077}" type="presParOf" srcId="{49D894E4-6B47-4411-ADEB-62220EFC67CD}" destId="{551DB66D-5655-4C73-83F7-E58700EA3E9A}" srcOrd="2" destOrd="0" presId="urn:microsoft.com/office/officeart/2018/5/layout/IconCircleLabelList"/>
    <dgm:cxn modelId="{A22A9194-4FA7-4DD6-8C6B-DD65C5B7C2F6}" type="presParOf" srcId="{49D894E4-6B47-4411-ADEB-62220EFC67CD}" destId="{081D2463-6A91-453F-B6AE-78B688904759}" srcOrd="3" destOrd="0" presId="urn:microsoft.com/office/officeart/2018/5/layout/IconCircleLabelList"/>
    <dgm:cxn modelId="{24D51302-B99D-4AD6-877E-70F1BA0092AD}" type="presParOf" srcId="{7EA09E01-E546-41C0-8DA8-CD5212557AF9}" destId="{8BC394CC-0FA1-43EE-AA55-EDC98380E34C}" srcOrd="3" destOrd="0" presId="urn:microsoft.com/office/officeart/2018/5/layout/IconCircleLabelList"/>
    <dgm:cxn modelId="{BFE8195A-C02B-4144-A4F6-0AE8CE8BEA77}" type="presParOf" srcId="{7EA09E01-E546-41C0-8DA8-CD5212557AF9}" destId="{6BE00FE9-230F-40BD-A743-94AD0D0EE3E9}" srcOrd="4" destOrd="0" presId="urn:microsoft.com/office/officeart/2018/5/layout/IconCircleLabelList"/>
    <dgm:cxn modelId="{7D1F49BC-C00F-45F5-B8FA-66F892CB6C9A}" type="presParOf" srcId="{6BE00FE9-230F-40BD-A743-94AD0D0EE3E9}" destId="{634C0DDC-C460-4FF2-BC27-4CF7029F4E7D}" srcOrd="0" destOrd="0" presId="urn:microsoft.com/office/officeart/2018/5/layout/IconCircleLabelList"/>
    <dgm:cxn modelId="{D0B88388-B070-4FC6-9B14-2CDAE3ADF815}" type="presParOf" srcId="{6BE00FE9-230F-40BD-A743-94AD0D0EE3E9}" destId="{4E34C292-7CC2-4040-B432-798521EF52CA}" srcOrd="1" destOrd="0" presId="urn:microsoft.com/office/officeart/2018/5/layout/IconCircleLabelList"/>
    <dgm:cxn modelId="{2E9FDAC7-6970-4F5A-B0BA-775C832B8EEF}" type="presParOf" srcId="{6BE00FE9-230F-40BD-A743-94AD0D0EE3E9}" destId="{1E2ED284-FC9C-457F-A226-8C492004CCCE}" srcOrd="2" destOrd="0" presId="urn:microsoft.com/office/officeart/2018/5/layout/IconCircleLabelList"/>
    <dgm:cxn modelId="{660B269D-FE72-4072-A74C-417126D57063}" type="presParOf" srcId="{6BE00FE9-230F-40BD-A743-94AD0D0EE3E9}" destId="{3B633840-0EC9-4FF3-8B92-28DF8D3BDD03}" srcOrd="3" destOrd="0" presId="urn:microsoft.com/office/officeart/2018/5/layout/IconCircleLabelList"/>
    <dgm:cxn modelId="{E9C76D4E-6584-46A4-93F6-23596AD8FDC3}" type="presParOf" srcId="{7EA09E01-E546-41C0-8DA8-CD5212557AF9}" destId="{19C29684-799A-4ABD-B7ED-CBE098726053}" srcOrd="5" destOrd="0" presId="urn:microsoft.com/office/officeart/2018/5/layout/IconCircleLabelList"/>
    <dgm:cxn modelId="{0483A2F0-EC65-4E47-9935-89AD7459CF21}" type="presParOf" srcId="{7EA09E01-E546-41C0-8DA8-CD5212557AF9}" destId="{D65B78E1-F6F1-4A30-8533-6C7C82DE09EB}" srcOrd="6" destOrd="0" presId="urn:microsoft.com/office/officeart/2018/5/layout/IconCircleLabelList"/>
    <dgm:cxn modelId="{99FF70C2-DDF6-42D2-8188-A07DC8E7A0BE}" type="presParOf" srcId="{D65B78E1-F6F1-4A30-8533-6C7C82DE09EB}" destId="{123AFE33-D2E4-4303-A88D-1D61F3C2058A}" srcOrd="0" destOrd="0" presId="urn:microsoft.com/office/officeart/2018/5/layout/IconCircleLabelList"/>
    <dgm:cxn modelId="{44F1276D-5CA9-4053-B00C-FF2B8CD1B17D}" type="presParOf" srcId="{D65B78E1-F6F1-4A30-8533-6C7C82DE09EB}" destId="{EE107CBE-AA83-40CC-9FCC-E17E845AF026}" srcOrd="1" destOrd="0" presId="urn:microsoft.com/office/officeart/2018/5/layout/IconCircleLabelList"/>
    <dgm:cxn modelId="{83B10669-8D80-475B-8E8E-29C52F946676}" type="presParOf" srcId="{D65B78E1-F6F1-4A30-8533-6C7C82DE09EB}" destId="{DBD6031C-45E0-4733-A688-B982D075B2AC}" srcOrd="2" destOrd="0" presId="urn:microsoft.com/office/officeart/2018/5/layout/IconCircleLabelList"/>
    <dgm:cxn modelId="{27D64B7F-E80A-4912-B7D0-5127BD238E6A}" type="presParOf" srcId="{D65B78E1-F6F1-4A30-8533-6C7C82DE09EB}" destId="{C14CF413-B62C-4CE0-A086-BFE405AE2935}" srcOrd="3" destOrd="0" presId="urn:microsoft.com/office/officeart/2018/5/layout/IconCircleLabelList"/>
    <dgm:cxn modelId="{B2D7071D-7F14-43CE-A6ED-80D86BC54C1D}" type="presParOf" srcId="{7EA09E01-E546-41C0-8DA8-CD5212557AF9}" destId="{32F212F5-213A-49F6-A6B9-EF0976F5B4DF}" srcOrd="7" destOrd="0" presId="urn:microsoft.com/office/officeart/2018/5/layout/IconCircleLabelList"/>
    <dgm:cxn modelId="{5F9FB6E2-7CBF-4AAB-AE53-FB6C81D3A32A}" type="presParOf" srcId="{7EA09E01-E546-41C0-8DA8-CD5212557AF9}" destId="{725FFEA7-6BEE-4EB3-99AE-00E18A080871}" srcOrd="8" destOrd="0" presId="urn:microsoft.com/office/officeart/2018/5/layout/IconCircleLabelList"/>
    <dgm:cxn modelId="{371080E4-777C-418C-94DC-F788A219B45A}" type="presParOf" srcId="{725FFEA7-6BEE-4EB3-99AE-00E18A080871}" destId="{495DE751-810E-4AD5-BD46-E29B1FF96BDE}" srcOrd="0" destOrd="0" presId="urn:microsoft.com/office/officeart/2018/5/layout/IconCircleLabelList"/>
    <dgm:cxn modelId="{70DD937D-1554-4275-9A50-0F8B43A65022}" type="presParOf" srcId="{725FFEA7-6BEE-4EB3-99AE-00E18A080871}" destId="{E91EB9B0-00F9-4D8D-A16D-73F2F0E33EFE}" srcOrd="1" destOrd="0" presId="urn:microsoft.com/office/officeart/2018/5/layout/IconCircleLabelList"/>
    <dgm:cxn modelId="{A6FAC058-1576-42C9-8F2C-9EABEE42D585}" type="presParOf" srcId="{725FFEA7-6BEE-4EB3-99AE-00E18A080871}" destId="{B8118289-368D-451F-A5DC-D89C81319DC9}" srcOrd="2" destOrd="0" presId="urn:microsoft.com/office/officeart/2018/5/layout/IconCircleLabelList"/>
    <dgm:cxn modelId="{56D3A991-E8EC-4FD2-918F-D64E669E4791}" type="presParOf" srcId="{725FFEA7-6BEE-4EB3-99AE-00E18A080871}" destId="{7C51313B-BC60-4454-91AC-DDD4FE50FE6E}" srcOrd="3" destOrd="0" presId="urn:microsoft.com/office/officeart/2018/5/layout/IconCircleLabelList"/>
    <dgm:cxn modelId="{B89CE327-9D38-4D8A-BA1B-E7261FEDD9FE}" type="presParOf" srcId="{7EA09E01-E546-41C0-8DA8-CD5212557AF9}" destId="{0A1E4FB0-0E7B-48C7-BBCC-91E6DDDBC206}" srcOrd="9" destOrd="0" presId="urn:microsoft.com/office/officeart/2018/5/layout/IconCircleLabelList"/>
    <dgm:cxn modelId="{3DA4A784-D9E8-402A-8948-C5067612DD5B}" type="presParOf" srcId="{7EA09E01-E546-41C0-8DA8-CD5212557AF9}" destId="{C3CC6DC1-6446-47EE-BFC1-0C79D51B2A37}" srcOrd="10" destOrd="0" presId="urn:microsoft.com/office/officeart/2018/5/layout/IconCircleLabelList"/>
    <dgm:cxn modelId="{1F06F128-0FBF-4611-A578-EA33AE5A9B65}" type="presParOf" srcId="{C3CC6DC1-6446-47EE-BFC1-0C79D51B2A37}" destId="{581EC9BD-3489-43C5-8DEB-96B97EC5FA0F}" srcOrd="0" destOrd="0" presId="urn:microsoft.com/office/officeart/2018/5/layout/IconCircleLabelList"/>
    <dgm:cxn modelId="{6AE9C45D-EB5B-49DD-846F-B54F9383C31B}" type="presParOf" srcId="{C3CC6DC1-6446-47EE-BFC1-0C79D51B2A37}" destId="{BC4F3A04-CC20-4556-9955-8E0FCF80995C}" srcOrd="1" destOrd="0" presId="urn:microsoft.com/office/officeart/2018/5/layout/IconCircleLabelList"/>
    <dgm:cxn modelId="{7ADAE2F7-30AB-4AAD-9774-29BB0D9CC345}" type="presParOf" srcId="{C3CC6DC1-6446-47EE-BFC1-0C79D51B2A37}" destId="{6701FC88-E024-48C1-8FB8-EBB1F0A1B76F}" srcOrd="2" destOrd="0" presId="urn:microsoft.com/office/officeart/2018/5/layout/IconCircleLabelList"/>
    <dgm:cxn modelId="{05E6B222-61B1-4FB4-AF5B-FEF6A84CDBE9}" type="presParOf" srcId="{C3CC6DC1-6446-47EE-BFC1-0C79D51B2A37}" destId="{9A97FB25-9C4E-409A-9A2A-F6F2AA1E02BA}"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A24C16B-0430-40AE-8D79-90B27DC4A42E}" type="doc">
      <dgm:prSet loTypeId="urn:microsoft.com/office/officeart/2005/8/layout/vList2" loCatId="list" qsTypeId="urn:microsoft.com/office/officeart/2005/8/quickstyle/simple1#14" qsCatId="simple" csTypeId="urn:microsoft.com/office/officeart/2005/8/colors/accent5_5#1" csCatId="accent5" phldr="1"/>
      <dgm:spPr/>
      <dgm:t>
        <a:bodyPr/>
        <a:lstStyle/>
        <a:p>
          <a:endParaRPr lang="en-US"/>
        </a:p>
      </dgm:t>
    </dgm:pt>
    <dgm:pt modelId="{409A44FC-647C-4B76-9242-0B385D53441F}">
      <dgm:prSet custT="1"/>
      <dgm:spPr>
        <a:solidFill>
          <a:schemeClr val="accent6">
            <a:lumMod val="20000"/>
            <a:lumOff val="80000"/>
            <a:alpha val="90000"/>
          </a:schemeClr>
        </a:solidFill>
      </dgm:spPr>
      <dgm:t>
        <a:bodyPr/>
        <a:lstStyle/>
        <a:p>
          <a:pPr rtl="0"/>
          <a:r>
            <a:rPr lang="en-US" sz="1800">
              <a:solidFill>
                <a:schemeClr val="tx1"/>
              </a:solidFill>
            </a:rPr>
            <a:t>It is important for EOF campus programs to continue to review the financial information provided by the student </a:t>
          </a:r>
          <a:r>
            <a:rPr lang="en-US" sz="1800">
              <a:solidFill>
                <a:schemeClr val="tx1"/>
              </a:solidFill>
              <a:latin typeface="Calibri Light"/>
            </a:rPr>
            <a:t>to ensure </a:t>
          </a:r>
          <a:r>
            <a:rPr lang="en-US" sz="1800">
              <a:solidFill>
                <a:schemeClr val="tx1"/>
              </a:solidFill>
            </a:rPr>
            <a:t>financial eligibility. Do not simply rely on NJFAMS.</a:t>
          </a:r>
        </a:p>
      </dgm:t>
    </dgm:pt>
    <dgm:pt modelId="{0034391C-75A3-4568-A426-A9F6331D65C4}" type="parTrans" cxnId="{569B9B97-87E3-44F9-9EF4-4C80720E5AFD}">
      <dgm:prSet/>
      <dgm:spPr/>
      <dgm:t>
        <a:bodyPr/>
        <a:lstStyle/>
        <a:p>
          <a:endParaRPr lang="en-US"/>
        </a:p>
      </dgm:t>
    </dgm:pt>
    <dgm:pt modelId="{8AC0188C-6A65-4D4A-843B-3790DE4F7792}" type="sibTrans" cxnId="{569B9B97-87E3-44F9-9EF4-4C80720E5AFD}">
      <dgm:prSet/>
      <dgm:spPr/>
      <dgm:t>
        <a:bodyPr/>
        <a:lstStyle/>
        <a:p>
          <a:endParaRPr lang="en-US"/>
        </a:p>
      </dgm:t>
    </dgm:pt>
    <dgm:pt modelId="{1749D7BF-8837-4C99-9B5E-AE4EBDEC2DF8}">
      <dgm:prSet custT="1"/>
      <dgm:spPr>
        <a:solidFill>
          <a:schemeClr val="accent5">
            <a:lumMod val="20000"/>
            <a:lumOff val="80000"/>
            <a:alpha val="82000"/>
          </a:schemeClr>
        </a:solidFill>
      </dgm:spPr>
      <dgm:t>
        <a:bodyPr/>
        <a:lstStyle/>
        <a:p>
          <a:pPr rtl="0"/>
          <a:r>
            <a:rPr lang="en-US" sz="1800">
              <a:solidFill>
                <a:schemeClr val="tx1"/>
              </a:solidFill>
            </a:rPr>
            <a:t>NJFAMS is a great resource to assist programs with</a:t>
          </a:r>
          <a:r>
            <a:rPr lang="en-US" sz="1800">
              <a:solidFill>
                <a:schemeClr val="tx1"/>
              </a:solidFill>
              <a:latin typeface="Calibri Light"/>
            </a:rPr>
            <a:t> identifying potentially</a:t>
          </a:r>
          <a:r>
            <a:rPr lang="en-US" sz="1800">
              <a:solidFill>
                <a:schemeClr val="tx1"/>
              </a:solidFill>
            </a:rPr>
            <a:t> </a:t>
          </a:r>
          <a:r>
            <a:rPr lang="en-US" sz="1800">
              <a:solidFill>
                <a:schemeClr val="tx1"/>
              </a:solidFill>
              <a:latin typeface="Calibri Light"/>
            </a:rPr>
            <a:t>eligible </a:t>
          </a:r>
          <a:r>
            <a:rPr lang="en-US" sz="1800">
              <a:solidFill>
                <a:schemeClr val="tx1"/>
              </a:solidFill>
            </a:rPr>
            <a:t>students.</a:t>
          </a:r>
        </a:p>
      </dgm:t>
    </dgm:pt>
    <dgm:pt modelId="{C6DE2721-5E49-4219-8BA7-DCFF23B7780B}" type="parTrans" cxnId="{1E45DCC6-0C35-49DB-9EA5-B5AE1D302DAC}">
      <dgm:prSet/>
      <dgm:spPr/>
      <dgm:t>
        <a:bodyPr/>
        <a:lstStyle/>
        <a:p>
          <a:endParaRPr lang="en-US"/>
        </a:p>
      </dgm:t>
    </dgm:pt>
    <dgm:pt modelId="{48A700DF-9B02-42A0-9DD0-32C23C38EFDB}" type="sibTrans" cxnId="{1E45DCC6-0C35-49DB-9EA5-B5AE1D302DAC}">
      <dgm:prSet/>
      <dgm:spPr/>
      <dgm:t>
        <a:bodyPr/>
        <a:lstStyle/>
        <a:p>
          <a:endParaRPr lang="en-US"/>
        </a:p>
      </dgm:t>
    </dgm:pt>
    <dgm:pt modelId="{9357FF93-1255-470A-BA28-F69180D063BA}">
      <dgm:prSet custT="1"/>
      <dgm:spPr>
        <a:solidFill>
          <a:schemeClr val="accent4">
            <a:lumMod val="20000"/>
            <a:lumOff val="80000"/>
            <a:alpha val="74000"/>
          </a:schemeClr>
        </a:solidFill>
      </dgm:spPr>
      <dgm:t>
        <a:bodyPr/>
        <a:lstStyle/>
        <a:p>
          <a:r>
            <a:rPr lang="en-US" sz="1800">
              <a:solidFill>
                <a:schemeClr val="tx1"/>
              </a:solidFill>
            </a:rPr>
            <a:t>Students can inadvertently make an error when filing their FAFSA that can make them appear as either eligible or ineligible. </a:t>
          </a:r>
        </a:p>
      </dgm:t>
    </dgm:pt>
    <dgm:pt modelId="{594F1FD8-29E4-4B18-ADE9-B96CAA4C10C5}" type="parTrans" cxnId="{D2963BC9-6C98-4E40-BCD9-D5D9BD7FE3D1}">
      <dgm:prSet/>
      <dgm:spPr/>
      <dgm:t>
        <a:bodyPr/>
        <a:lstStyle/>
        <a:p>
          <a:endParaRPr lang="en-US"/>
        </a:p>
      </dgm:t>
    </dgm:pt>
    <dgm:pt modelId="{5FAA78D5-6890-46BA-AFA8-EABE4A2E37D2}" type="sibTrans" cxnId="{D2963BC9-6C98-4E40-BCD9-D5D9BD7FE3D1}">
      <dgm:prSet/>
      <dgm:spPr/>
      <dgm:t>
        <a:bodyPr/>
        <a:lstStyle/>
        <a:p>
          <a:endParaRPr lang="en-US"/>
        </a:p>
      </dgm:t>
    </dgm:pt>
    <dgm:pt modelId="{A486DCA8-403F-4508-9782-4D9ABEED866F}">
      <dgm:prSet custT="1"/>
      <dgm:spPr>
        <a:solidFill>
          <a:schemeClr val="tx2">
            <a:lumMod val="20000"/>
            <a:lumOff val="80000"/>
            <a:alpha val="66000"/>
          </a:schemeClr>
        </a:solidFill>
      </dgm:spPr>
      <dgm:t>
        <a:bodyPr/>
        <a:lstStyle/>
        <a:p>
          <a:pPr rtl="0"/>
          <a:r>
            <a:rPr lang="en-US" sz="1800">
              <a:solidFill>
                <a:schemeClr val="tx1"/>
              </a:solidFill>
            </a:rPr>
            <a:t>If a student is not accepted into your EOF campus program, they should be informed about the reason for their non-acceptance. If the student is ineligible due to </a:t>
          </a:r>
          <a:r>
            <a:rPr lang="en-US" sz="1800" b="1">
              <a:solidFill>
                <a:schemeClr val="tx1"/>
              </a:solidFill>
            </a:rPr>
            <a:t>institutional reasons</a:t>
          </a:r>
          <a:r>
            <a:rPr lang="en-US" sz="1800">
              <a:solidFill>
                <a:schemeClr val="tx1"/>
              </a:solidFill>
            </a:rPr>
            <a:t>, this should be clearly articulated and the student should be informed that this rejection is independent of their eligibility for another EOF campus programs.</a:t>
          </a:r>
        </a:p>
      </dgm:t>
    </dgm:pt>
    <dgm:pt modelId="{9C7C22B7-A4FF-4C79-B153-AB7A2E61DBD8}" type="parTrans" cxnId="{FED41EA6-9060-4F1A-8954-1B03C85AED35}">
      <dgm:prSet/>
      <dgm:spPr/>
      <dgm:t>
        <a:bodyPr/>
        <a:lstStyle/>
        <a:p>
          <a:endParaRPr lang="en-US"/>
        </a:p>
      </dgm:t>
    </dgm:pt>
    <dgm:pt modelId="{A324E5ED-9AC4-4798-9C14-942D78B7FE13}" type="sibTrans" cxnId="{FED41EA6-9060-4F1A-8954-1B03C85AED35}">
      <dgm:prSet/>
      <dgm:spPr/>
      <dgm:t>
        <a:bodyPr/>
        <a:lstStyle/>
        <a:p>
          <a:endParaRPr lang="en-US"/>
        </a:p>
      </dgm:t>
    </dgm:pt>
    <dgm:pt modelId="{B868E4E6-9A9A-42D4-917B-E38199124B06}">
      <dgm:prSet custT="1"/>
      <dgm:spPr>
        <a:solidFill>
          <a:schemeClr val="accent6">
            <a:lumMod val="20000"/>
            <a:lumOff val="80000"/>
            <a:alpha val="58000"/>
          </a:schemeClr>
        </a:solidFill>
      </dgm:spPr>
      <dgm:t>
        <a:bodyPr/>
        <a:lstStyle/>
        <a:p>
          <a:r>
            <a:rPr lang="en-US" sz="1800">
              <a:solidFill>
                <a:schemeClr val="tx1"/>
              </a:solidFill>
            </a:rPr>
            <a:t>The OSHE/EOF Central Office does not make admission decisions. Admission into an EOF campus program is conducted at the campus level.</a:t>
          </a:r>
        </a:p>
      </dgm:t>
    </dgm:pt>
    <dgm:pt modelId="{8BCD4601-B621-42B8-9EAD-61B321A7201B}" type="parTrans" cxnId="{E7535C4F-FFC1-4812-9CB0-6833455DFDA9}">
      <dgm:prSet/>
      <dgm:spPr/>
      <dgm:t>
        <a:bodyPr/>
        <a:lstStyle/>
        <a:p>
          <a:endParaRPr lang="en-US"/>
        </a:p>
      </dgm:t>
    </dgm:pt>
    <dgm:pt modelId="{C1CEDFB1-9B44-4832-937E-1A3C4655FF79}" type="sibTrans" cxnId="{E7535C4F-FFC1-4812-9CB0-6833455DFDA9}">
      <dgm:prSet/>
      <dgm:spPr/>
      <dgm:t>
        <a:bodyPr/>
        <a:lstStyle/>
        <a:p>
          <a:endParaRPr lang="en-US"/>
        </a:p>
      </dgm:t>
    </dgm:pt>
    <dgm:pt modelId="{76758658-4B2B-4A00-8A6C-8796CEA41AAB}">
      <dgm:prSet custT="1"/>
      <dgm:spPr/>
      <dgm:t>
        <a:bodyPr/>
        <a:lstStyle/>
        <a:p>
          <a:pPr rtl="0"/>
          <a:r>
            <a:rPr lang="en-US" sz="1800">
              <a:solidFill>
                <a:schemeClr val="tx1"/>
              </a:solidFill>
            </a:rPr>
            <a:t>The OSHE/EOF team is here to assist. </a:t>
          </a:r>
          <a:r>
            <a:rPr lang="en-US" sz="1800">
              <a:solidFill>
                <a:schemeClr val="tx1"/>
              </a:solidFill>
              <a:latin typeface="Calibri Light"/>
            </a:rPr>
            <a:t>If</a:t>
          </a:r>
          <a:r>
            <a:rPr lang="en-US" sz="1800">
              <a:solidFill>
                <a:schemeClr val="tx1"/>
              </a:solidFill>
            </a:rPr>
            <a:t> you have any questions, please do not hesitate to contact us.   </a:t>
          </a:r>
        </a:p>
      </dgm:t>
    </dgm:pt>
    <dgm:pt modelId="{17E05B60-87A6-4FD4-90CB-8122BFF2622D}" type="parTrans" cxnId="{D16A1B47-10F6-4294-BF42-E31A758CC9F9}">
      <dgm:prSet/>
      <dgm:spPr/>
      <dgm:t>
        <a:bodyPr/>
        <a:lstStyle/>
        <a:p>
          <a:endParaRPr lang="en-US"/>
        </a:p>
      </dgm:t>
    </dgm:pt>
    <dgm:pt modelId="{DBF469E2-80EA-43C1-BD6A-570EC9403F5A}" type="sibTrans" cxnId="{D16A1B47-10F6-4294-BF42-E31A758CC9F9}">
      <dgm:prSet/>
      <dgm:spPr/>
      <dgm:t>
        <a:bodyPr/>
        <a:lstStyle/>
        <a:p>
          <a:endParaRPr lang="en-US"/>
        </a:p>
      </dgm:t>
    </dgm:pt>
    <dgm:pt modelId="{71D31B61-01F1-4ABE-AE03-22C9F9312ADA}" type="pres">
      <dgm:prSet presAssocID="{1A24C16B-0430-40AE-8D79-90B27DC4A42E}" presName="linear" presStyleCnt="0">
        <dgm:presLayoutVars>
          <dgm:animLvl val="lvl"/>
          <dgm:resizeHandles val="exact"/>
        </dgm:presLayoutVars>
      </dgm:prSet>
      <dgm:spPr/>
    </dgm:pt>
    <dgm:pt modelId="{551E427C-10E2-4637-ADB4-6589E8A60C4B}" type="pres">
      <dgm:prSet presAssocID="{409A44FC-647C-4B76-9242-0B385D53441F}" presName="parentText" presStyleLbl="node1" presStyleIdx="0" presStyleCnt="6" custScaleY="85695">
        <dgm:presLayoutVars>
          <dgm:chMax val="0"/>
          <dgm:bulletEnabled val="1"/>
        </dgm:presLayoutVars>
      </dgm:prSet>
      <dgm:spPr/>
    </dgm:pt>
    <dgm:pt modelId="{1BBA64DA-0850-44FD-AFCF-AEFD99684A4A}" type="pres">
      <dgm:prSet presAssocID="{8AC0188C-6A65-4D4A-843B-3790DE4F7792}" presName="spacer" presStyleCnt="0"/>
      <dgm:spPr/>
    </dgm:pt>
    <dgm:pt modelId="{BF917972-B852-4B14-B121-05C6F9959171}" type="pres">
      <dgm:prSet presAssocID="{1749D7BF-8837-4C99-9B5E-AE4EBDEC2DF8}" presName="parentText" presStyleLbl="node1" presStyleIdx="1" presStyleCnt="6" custScaleY="49677">
        <dgm:presLayoutVars>
          <dgm:chMax val="0"/>
          <dgm:bulletEnabled val="1"/>
        </dgm:presLayoutVars>
      </dgm:prSet>
      <dgm:spPr/>
    </dgm:pt>
    <dgm:pt modelId="{0A8F641D-E81C-4E43-88CF-A4E7E235772C}" type="pres">
      <dgm:prSet presAssocID="{48A700DF-9B02-42A0-9DD0-32C23C38EFDB}" presName="spacer" presStyleCnt="0"/>
      <dgm:spPr/>
    </dgm:pt>
    <dgm:pt modelId="{657278D5-895D-4A81-B2FE-20D454F5899B}" type="pres">
      <dgm:prSet presAssocID="{9357FF93-1255-470A-BA28-F69180D063BA}" presName="parentText" presStyleLbl="node1" presStyleIdx="2" presStyleCnt="6" custScaleY="55132">
        <dgm:presLayoutVars>
          <dgm:chMax val="0"/>
          <dgm:bulletEnabled val="1"/>
        </dgm:presLayoutVars>
      </dgm:prSet>
      <dgm:spPr/>
    </dgm:pt>
    <dgm:pt modelId="{CC8F3DBA-3FE0-4BDC-AE49-CA205DBCF619}" type="pres">
      <dgm:prSet presAssocID="{5FAA78D5-6890-46BA-AFA8-EABE4A2E37D2}" presName="spacer" presStyleCnt="0"/>
      <dgm:spPr/>
    </dgm:pt>
    <dgm:pt modelId="{3D4F1919-B377-4486-AA20-52A1D608F338}" type="pres">
      <dgm:prSet presAssocID="{A486DCA8-403F-4508-9782-4D9ABEED866F}" presName="parentText" presStyleLbl="node1" presStyleIdx="3" presStyleCnt="6" custScaleY="99980">
        <dgm:presLayoutVars>
          <dgm:chMax val="0"/>
          <dgm:bulletEnabled val="1"/>
        </dgm:presLayoutVars>
      </dgm:prSet>
      <dgm:spPr/>
    </dgm:pt>
    <dgm:pt modelId="{7533E6AF-A951-4263-BC29-BCC990CC4013}" type="pres">
      <dgm:prSet presAssocID="{A324E5ED-9AC4-4798-9C14-942D78B7FE13}" presName="spacer" presStyleCnt="0"/>
      <dgm:spPr/>
    </dgm:pt>
    <dgm:pt modelId="{485031D8-4CBE-41A1-9B47-D6AFF27E7772}" type="pres">
      <dgm:prSet presAssocID="{B868E4E6-9A9A-42D4-917B-E38199124B06}" presName="parentText" presStyleLbl="node1" presStyleIdx="4" presStyleCnt="6" custScaleY="59335">
        <dgm:presLayoutVars>
          <dgm:chMax val="0"/>
          <dgm:bulletEnabled val="1"/>
        </dgm:presLayoutVars>
      </dgm:prSet>
      <dgm:spPr/>
    </dgm:pt>
    <dgm:pt modelId="{16B64BB6-1E1C-43CC-AF6A-2C1998F2CE56}" type="pres">
      <dgm:prSet presAssocID="{C1CEDFB1-9B44-4832-937E-1A3C4655FF79}" presName="spacer" presStyleCnt="0"/>
      <dgm:spPr/>
    </dgm:pt>
    <dgm:pt modelId="{93739DB3-766C-47BF-A365-2707E64AACCD}" type="pres">
      <dgm:prSet presAssocID="{76758658-4B2B-4A00-8A6C-8796CEA41AAB}" presName="parentText" presStyleLbl="node1" presStyleIdx="5" presStyleCnt="6" custScaleY="51325">
        <dgm:presLayoutVars>
          <dgm:chMax val="0"/>
          <dgm:bulletEnabled val="1"/>
        </dgm:presLayoutVars>
      </dgm:prSet>
      <dgm:spPr/>
    </dgm:pt>
  </dgm:ptLst>
  <dgm:cxnLst>
    <dgm:cxn modelId="{D4ACE607-109D-4634-BCEC-0E9B677C4776}" type="presOf" srcId="{9357FF93-1255-470A-BA28-F69180D063BA}" destId="{657278D5-895D-4A81-B2FE-20D454F5899B}" srcOrd="0" destOrd="0" presId="urn:microsoft.com/office/officeart/2005/8/layout/vList2"/>
    <dgm:cxn modelId="{58499462-FA5C-4425-8BAF-4F644C47C157}" type="presOf" srcId="{A486DCA8-403F-4508-9782-4D9ABEED866F}" destId="{3D4F1919-B377-4486-AA20-52A1D608F338}" srcOrd="0" destOrd="0" presId="urn:microsoft.com/office/officeart/2005/8/layout/vList2"/>
    <dgm:cxn modelId="{D16A1B47-10F6-4294-BF42-E31A758CC9F9}" srcId="{1A24C16B-0430-40AE-8D79-90B27DC4A42E}" destId="{76758658-4B2B-4A00-8A6C-8796CEA41AAB}" srcOrd="5" destOrd="0" parTransId="{17E05B60-87A6-4FD4-90CB-8122BFF2622D}" sibTransId="{DBF469E2-80EA-43C1-BD6A-570EC9403F5A}"/>
    <dgm:cxn modelId="{2C39A268-A7DC-4842-974A-E5AA12FCCB1B}" type="presOf" srcId="{76758658-4B2B-4A00-8A6C-8796CEA41AAB}" destId="{93739DB3-766C-47BF-A365-2707E64AACCD}" srcOrd="0" destOrd="0" presId="urn:microsoft.com/office/officeart/2005/8/layout/vList2"/>
    <dgm:cxn modelId="{84B2EA4E-D432-4954-9B38-7F09179CD548}" type="presOf" srcId="{1749D7BF-8837-4C99-9B5E-AE4EBDEC2DF8}" destId="{BF917972-B852-4B14-B121-05C6F9959171}" srcOrd="0" destOrd="0" presId="urn:microsoft.com/office/officeart/2005/8/layout/vList2"/>
    <dgm:cxn modelId="{E7535C4F-FFC1-4812-9CB0-6833455DFDA9}" srcId="{1A24C16B-0430-40AE-8D79-90B27DC4A42E}" destId="{B868E4E6-9A9A-42D4-917B-E38199124B06}" srcOrd="4" destOrd="0" parTransId="{8BCD4601-B621-42B8-9EAD-61B321A7201B}" sibTransId="{C1CEDFB1-9B44-4832-937E-1A3C4655FF79}"/>
    <dgm:cxn modelId="{569B9B97-87E3-44F9-9EF4-4C80720E5AFD}" srcId="{1A24C16B-0430-40AE-8D79-90B27DC4A42E}" destId="{409A44FC-647C-4B76-9242-0B385D53441F}" srcOrd="0" destOrd="0" parTransId="{0034391C-75A3-4568-A426-A9F6331D65C4}" sibTransId="{8AC0188C-6A65-4D4A-843B-3790DE4F7792}"/>
    <dgm:cxn modelId="{FED41EA6-9060-4F1A-8954-1B03C85AED35}" srcId="{1A24C16B-0430-40AE-8D79-90B27DC4A42E}" destId="{A486DCA8-403F-4508-9782-4D9ABEED866F}" srcOrd="3" destOrd="0" parTransId="{9C7C22B7-A4FF-4C79-B153-AB7A2E61DBD8}" sibTransId="{A324E5ED-9AC4-4798-9C14-942D78B7FE13}"/>
    <dgm:cxn modelId="{50F118BD-43DD-48F8-BA60-A038256C01C0}" type="presOf" srcId="{409A44FC-647C-4B76-9242-0B385D53441F}" destId="{551E427C-10E2-4637-ADB4-6589E8A60C4B}" srcOrd="0" destOrd="0" presId="urn:microsoft.com/office/officeart/2005/8/layout/vList2"/>
    <dgm:cxn modelId="{1E45DCC6-0C35-49DB-9EA5-B5AE1D302DAC}" srcId="{1A24C16B-0430-40AE-8D79-90B27DC4A42E}" destId="{1749D7BF-8837-4C99-9B5E-AE4EBDEC2DF8}" srcOrd="1" destOrd="0" parTransId="{C6DE2721-5E49-4219-8BA7-DCFF23B7780B}" sibTransId="{48A700DF-9B02-42A0-9DD0-32C23C38EFDB}"/>
    <dgm:cxn modelId="{D2963BC9-6C98-4E40-BCD9-D5D9BD7FE3D1}" srcId="{1A24C16B-0430-40AE-8D79-90B27DC4A42E}" destId="{9357FF93-1255-470A-BA28-F69180D063BA}" srcOrd="2" destOrd="0" parTransId="{594F1FD8-29E4-4B18-ADE9-B96CAA4C10C5}" sibTransId="{5FAA78D5-6890-46BA-AFA8-EABE4A2E37D2}"/>
    <dgm:cxn modelId="{B18DE0DD-BD84-43E4-A4C0-9BE6CC82598C}" type="presOf" srcId="{1A24C16B-0430-40AE-8D79-90B27DC4A42E}" destId="{71D31B61-01F1-4ABE-AE03-22C9F9312ADA}" srcOrd="0" destOrd="0" presId="urn:microsoft.com/office/officeart/2005/8/layout/vList2"/>
    <dgm:cxn modelId="{71776BEE-214C-4563-8006-FEDA84610A9F}" type="presOf" srcId="{B868E4E6-9A9A-42D4-917B-E38199124B06}" destId="{485031D8-4CBE-41A1-9B47-D6AFF27E7772}" srcOrd="0" destOrd="0" presId="urn:microsoft.com/office/officeart/2005/8/layout/vList2"/>
    <dgm:cxn modelId="{8569EEA1-F1FF-48B5-AE42-AACDC2B198BB}" type="presParOf" srcId="{71D31B61-01F1-4ABE-AE03-22C9F9312ADA}" destId="{551E427C-10E2-4637-ADB4-6589E8A60C4B}" srcOrd="0" destOrd="0" presId="urn:microsoft.com/office/officeart/2005/8/layout/vList2"/>
    <dgm:cxn modelId="{EE45FA03-D47E-406A-A0DC-83251C4BCD9C}" type="presParOf" srcId="{71D31B61-01F1-4ABE-AE03-22C9F9312ADA}" destId="{1BBA64DA-0850-44FD-AFCF-AEFD99684A4A}" srcOrd="1" destOrd="0" presId="urn:microsoft.com/office/officeart/2005/8/layout/vList2"/>
    <dgm:cxn modelId="{CF68C70F-DBD5-443F-BE47-31445F7F2D81}" type="presParOf" srcId="{71D31B61-01F1-4ABE-AE03-22C9F9312ADA}" destId="{BF917972-B852-4B14-B121-05C6F9959171}" srcOrd="2" destOrd="0" presId="urn:microsoft.com/office/officeart/2005/8/layout/vList2"/>
    <dgm:cxn modelId="{BAF968EF-EBF5-4F86-86E1-38B4D08AF615}" type="presParOf" srcId="{71D31B61-01F1-4ABE-AE03-22C9F9312ADA}" destId="{0A8F641D-E81C-4E43-88CF-A4E7E235772C}" srcOrd="3" destOrd="0" presId="urn:microsoft.com/office/officeart/2005/8/layout/vList2"/>
    <dgm:cxn modelId="{0E81FAF7-562F-4052-A0E3-6D7F2220FF1D}" type="presParOf" srcId="{71D31B61-01F1-4ABE-AE03-22C9F9312ADA}" destId="{657278D5-895D-4A81-B2FE-20D454F5899B}" srcOrd="4" destOrd="0" presId="urn:microsoft.com/office/officeart/2005/8/layout/vList2"/>
    <dgm:cxn modelId="{259141E3-BDEE-47E4-82AB-CD31DC2408A1}" type="presParOf" srcId="{71D31B61-01F1-4ABE-AE03-22C9F9312ADA}" destId="{CC8F3DBA-3FE0-4BDC-AE49-CA205DBCF619}" srcOrd="5" destOrd="0" presId="urn:microsoft.com/office/officeart/2005/8/layout/vList2"/>
    <dgm:cxn modelId="{05295289-F4FD-4E37-AEF7-63CE3012CB4E}" type="presParOf" srcId="{71D31B61-01F1-4ABE-AE03-22C9F9312ADA}" destId="{3D4F1919-B377-4486-AA20-52A1D608F338}" srcOrd="6" destOrd="0" presId="urn:microsoft.com/office/officeart/2005/8/layout/vList2"/>
    <dgm:cxn modelId="{7D1F855B-2A7D-4453-9809-A6137E49884F}" type="presParOf" srcId="{71D31B61-01F1-4ABE-AE03-22C9F9312ADA}" destId="{7533E6AF-A951-4263-BC29-BCC990CC4013}" srcOrd="7" destOrd="0" presId="urn:microsoft.com/office/officeart/2005/8/layout/vList2"/>
    <dgm:cxn modelId="{D98762B1-7E9C-488F-B6D9-3B3AE760BE3D}" type="presParOf" srcId="{71D31B61-01F1-4ABE-AE03-22C9F9312ADA}" destId="{485031D8-4CBE-41A1-9B47-D6AFF27E7772}" srcOrd="8" destOrd="0" presId="urn:microsoft.com/office/officeart/2005/8/layout/vList2"/>
    <dgm:cxn modelId="{06FF8EF3-91FB-40A6-99EF-10A243C1594F}" type="presParOf" srcId="{71D31B61-01F1-4ABE-AE03-22C9F9312ADA}" destId="{16B64BB6-1E1C-43CC-AF6A-2C1998F2CE56}" srcOrd="9" destOrd="0" presId="urn:microsoft.com/office/officeart/2005/8/layout/vList2"/>
    <dgm:cxn modelId="{B1B16297-DD26-4A25-A5DC-9FC94A24DDE7}" type="presParOf" srcId="{71D31B61-01F1-4ABE-AE03-22C9F9312ADA}" destId="{93739DB3-766C-47BF-A365-2707E64AACCD}"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48F4481-6ED2-432B-8E43-C175591A9C63}" type="doc">
      <dgm:prSet loTypeId="urn:microsoft.com/office/officeart/2018/2/layout/IconVerticalSolidList" loCatId="icon" qsTypeId="urn:microsoft.com/office/officeart/2005/8/quickstyle/simple1#15" qsCatId="simple" csTypeId="urn:microsoft.com/office/officeart/2018/5/colors/Iconchunking_neutralicontext_colorful5" csCatId="colorful" phldr="1"/>
      <dgm:spPr/>
      <dgm:t>
        <a:bodyPr/>
        <a:lstStyle/>
        <a:p>
          <a:endParaRPr lang="en-US"/>
        </a:p>
      </dgm:t>
    </dgm:pt>
    <dgm:pt modelId="{2F9366E0-3A58-4073-BCC0-CDF4841610A4}">
      <dgm:prSet/>
      <dgm:spPr/>
      <dgm:t>
        <a:bodyPr/>
        <a:lstStyle/>
        <a:p>
          <a:pPr>
            <a:lnSpc>
              <a:spcPct val="100000"/>
            </a:lnSpc>
          </a:pPr>
          <a:r>
            <a:rPr lang="en-US"/>
            <a:t>OSHE/EOF Website</a:t>
          </a:r>
          <a:r>
            <a:rPr lang="en-US">
              <a:latin typeface="Calibri Light"/>
            </a:rPr>
            <a:t>:</a:t>
          </a:r>
          <a:r>
            <a:rPr lang="en-US">
              <a:latin typeface="Calibri Light"/>
              <a:ea typeface="Calibri Light"/>
              <a:cs typeface="Calibri Light"/>
            </a:rPr>
            <a:t> </a:t>
          </a:r>
          <a:r>
            <a:rPr lang="en-US">
              <a:latin typeface="Calibri"/>
              <a:cs typeface="Calibri"/>
              <a:hlinkClick xmlns:r="http://schemas.openxmlformats.org/officeDocument/2006/relationships" r:id="rId1"/>
            </a:rPr>
            <a:t>https://www.nj.gov/highereducation/EOF/index.shtml</a:t>
          </a:r>
          <a:endParaRPr lang="en-US">
            <a:latin typeface="Calibri Light"/>
            <a:ea typeface="Calibri Light"/>
            <a:cs typeface="Calibri Light"/>
          </a:endParaRPr>
        </a:p>
      </dgm:t>
    </dgm:pt>
    <dgm:pt modelId="{24CC3F2A-78A4-4F26-812D-017FFA8B4A7E}" type="parTrans" cxnId="{78E6DD31-4635-4732-A848-4C5C494DCFA5}">
      <dgm:prSet/>
      <dgm:spPr/>
      <dgm:t>
        <a:bodyPr/>
        <a:lstStyle/>
        <a:p>
          <a:endParaRPr lang="en-US"/>
        </a:p>
      </dgm:t>
    </dgm:pt>
    <dgm:pt modelId="{59D62992-DBEB-4CC4-82A3-73A9940043C2}" type="sibTrans" cxnId="{78E6DD31-4635-4732-A848-4C5C494DCFA5}">
      <dgm:prSet/>
      <dgm:spPr/>
      <dgm:t>
        <a:bodyPr/>
        <a:lstStyle/>
        <a:p>
          <a:endParaRPr lang="en-US"/>
        </a:p>
      </dgm:t>
    </dgm:pt>
    <dgm:pt modelId="{D8AE2D4B-860E-4CEA-A0E7-A7E07B30BBF8}">
      <dgm:prSet/>
      <dgm:spPr/>
      <dgm:t>
        <a:bodyPr/>
        <a:lstStyle/>
        <a:p>
          <a:pPr>
            <a:lnSpc>
              <a:spcPct val="100000"/>
            </a:lnSpc>
          </a:pPr>
          <a:r>
            <a:rPr lang="en-US" b="1" u="none">
              <a:latin typeface="Calibri"/>
              <a:cs typeface="Calibri"/>
            </a:rPr>
            <a:t>EOF Regulations:</a:t>
          </a:r>
          <a:r>
            <a:rPr lang="en-US">
              <a:latin typeface="Calibri Light"/>
              <a:hlinkClick xmlns:r="http://schemas.openxmlformats.org/officeDocument/2006/relationships" r:id="rId2"/>
            </a:rPr>
            <a:t> http</a:t>
          </a:r>
          <a:r>
            <a:rPr lang="en-US">
              <a:hlinkClick xmlns:r="http://schemas.openxmlformats.org/officeDocument/2006/relationships" r:id="rId2"/>
            </a:rPr>
            <a:t>://www.state.nj.us/highereducation/EOF/EOF_Program_Resources.shtml</a:t>
          </a:r>
          <a:endParaRPr lang="en-US">
            <a:latin typeface="Calibri Light"/>
          </a:endParaRPr>
        </a:p>
      </dgm:t>
    </dgm:pt>
    <dgm:pt modelId="{135EF583-0D55-40D1-B44E-79AE85BBB818}" type="parTrans" cxnId="{D5CD683E-36DB-4D5C-8923-7408C1902A04}">
      <dgm:prSet/>
      <dgm:spPr/>
      <dgm:t>
        <a:bodyPr/>
        <a:lstStyle/>
        <a:p>
          <a:endParaRPr lang="en-US"/>
        </a:p>
      </dgm:t>
    </dgm:pt>
    <dgm:pt modelId="{C3C5310B-D500-4235-BA26-D2010A7CDAE4}" type="sibTrans" cxnId="{D5CD683E-36DB-4D5C-8923-7408C1902A04}">
      <dgm:prSet/>
      <dgm:spPr/>
      <dgm:t>
        <a:bodyPr/>
        <a:lstStyle/>
        <a:p>
          <a:endParaRPr lang="en-US"/>
        </a:p>
      </dgm:t>
    </dgm:pt>
    <dgm:pt modelId="{5C0A17D1-5F33-4F7B-A12F-5B84875F2286}">
      <dgm:prSet phldr="0"/>
      <dgm:spPr/>
      <dgm:t>
        <a:bodyPr/>
        <a:lstStyle/>
        <a:p>
          <a:pPr>
            <a:lnSpc>
              <a:spcPct val="100000"/>
            </a:lnSpc>
          </a:pPr>
          <a:r>
            <a:rPr lang="en-US" b="1">
              <a:latin typeface="Calibri Light"/>
            </a:rPr>
            <a:t>EOF Campus Program Resources Webpage</a:t>
          </a:r>
          <a:r>
            <a:rPr lang="en-US">
              <a:latin typeface="Calibri Light"/>
            </a:rPr>
            <a:t>: </a:t>
          </a:r>
          <a:r>
            <a:rPr lang="en-US">
              <a:latin typeface="Calibri Light"/>
              <a:hlinkClick xmlns:r="http://schemas.openxmlformats.org/officeDocument/2006/relationships" r:id="rId3"/>
            </a:rPr>
            <a:t>https://www.</a:t>
          </a:r>
          <a:r>
            <a:rPr lang="en-US">
              <a:hlinkClick xmlns:r="http://schemas.openxmlformats.org/officeDocument/2006/relationships" r:id="rId3"/>
            </a:rPr>
            <a:t>nj.gov</a:t>
          </a:r>
          <a:r>
            <a:rPr lang="en-US">
              <a:latin typeface="Calibri Light"/>
              <a:hlinkClick xmlns:r="http://schemas.openxmlformats.org/officeDocument/2006/relationships" r:id="rId3"/>
            </a:rPr>
            <a:t>/highereducation/EOF/EOF_Program_Resources.shtml</a:t>
          </a:r>
          <a:endParaRPr lang="en-US">
            <a:hlinkClick xmlns:r="http://schemas.openxmlformats.org/officeDocument/2006/relationships" r:id="rId3"/>
          </a:endParaRPr>
        </a:p>
      </dgm:t>
    </dgm:pt>
    <dgm:pt modelId="{DCAA63FE-E304-4CE4-943D-D4657F467910}" type="parTrans" cxnId="{80ECF795-CC03-48CC-A274-504AEC64875F}">
      <dgm:prSet/>
      <dgm:spPr/>
    </dgm:pt>
    <dgm:pt modelId="{B823316D-97AF-44A0-82F6-C4BCF9D06C2A}" type="sibTrans" cxnId="{80ECF795-CC03-48CC-A274-504AEC64875F}">
      <dgm:prSet/>
      <dgm:spPr/>
    </dgm:pt>
    <dgm:pt modelId="{7F03C23E-98B2-442D-8468-99E10162D95A}" type="pres">
      <dgm:prSet presAssocID="{648F4481-6ED2-432B-8E43-C175591A9C63}" presName="root" presStyleCnt="0">
        <dgm:presLayoutVars>
          <dgm:dir/>
          <dgm:resizeHandles val="exact"/>
        </dgm:presLayoutVars>
      </dgm:prSet>
      <dgm:spPr/>
    </dgm:pt>
    <dgm:pt modelId="{9B0A34A5-40F5-479A-B523-80FC4C4252B9}" type="pres">
      <dgm:prSet presAssocID="{2F9366E0-3A58-4073-BCC0-CDF4841610A4}" presName="compNode" presStyleCnt="0"/>
      <dgm:spPr/>
    </dgm:pt>
    <dgm:pt modelId="{18E3E283-B06A-41FD-9B7E-98749162E430}" type="pres">
      <dgm:prSet presAssocID="{2F9366E0-3A58-4073-BCC0-CDF4841610A4}" presName="bgRect" presStyleLbl="bgShp" presStyleIdx="0" presStyleCnt="3"/>
      <dgm:spPr/>
    </dgm:pt>
    <dgm:pt modelId="{F6411122-09F3-433F-9F0B-C4D71D2E5FF0}" type="pres">
      <dgm:prSet presAssocID="{2F9366E0-3A58-4073-BCC0-CDF4841610A4}" presName="iconRect" presStyleLbl="node1" presStyleIdx="0" presStyleCnt="3"/>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itor"/>
        </a:ext>
      </dgm:extLst>
    </dgm:pt>
    <dgm:pt modelId="{3E667BB5-2A2B-452E-9DF4-074060B3CB93}" type="pres">
      <dgm:prSet presAssocID="{2F9366E0-3A58-4073-BCC0-CDF4841610A4}" presName="spaceRect" presStyleCnt="0"/>
      <dgm:spPr/>
    </dgm:pt>
    <dgm:pt modelId="{00D70F41-BA86-4E4D-8736-5E29383A705A}" type="pres">
      <dgm:prSet presAssocID="{2F9366E0-3A58-4073-BCC0-CDF4841610A4}" presName="parTx" presStyleLbl="revTx" presStyleIdx="0" presStyleCnt="3">
        <dgm:presLayoutVars>
          <dgm:chMax val="0"/>
          <dgm:chPref val="0"/>
        </dgm:presLayoutVars>
      </dgm:prSet>
      <dgm:spPr/>
    </dgm:pt>
    <dgm:pt modelId="{0149AF67-88A7-4CD5-B666-47DA49441D69}" type="pres">
      <dgm:prSet presAssocID="{59D62992-DBEB-4CC4-82A3-73A9940043C2}" presName="sibTrans" presStyleCnt="0"/>
      <dgm:spPr/>
    </dgm:pt>
    <dgm:pt modelId="{D9B70F93-71EC-4E38-A2EA-70B9A5257C16}" type="pres">
      <dgm:prSet presAssocID="{D8AE2D4B-860E-4CEA-A0E7-A7E07B30BBF8}" presName="compNode" presStyleCnt="0"/>
      <dgm:spPr/>
    </dgm:pt>
    <dgm:pt modelId="{F960ED7D-D46C-4632-9D3B-74762628C8EE}" type="pres">
      <dgm:prSet presAssocID="{D8AE2D4B-860E-4CEA-A0E7-A7E07B30BBF8}" presName="bgRect" presStyleLbl="bgShp" presStyleIdx="1" presStyleCnt="3"/>
      <dgm:spPr/>
    </dgm:pt>
    <dgm:pt modelId="{78D3D158-898D-4F17-9E56-8B9E2F989E96}" type="pres">
      <dgm:prSet presAssocID="{D8AE2D4B-860E-4CEA-A0E7-A7E07B30BBF8}" presName="iconRect" presStyleLbl="node1" presStyleIdx="1" presStyleCnt="3"/>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arth Globe Americas"/>
        </a:ext>
      </dgm:extLst>
    </dgm:pt>
    <dgm:pt modelId="{6E760B82-7C58-4BB2-942B-364FAE1B07E3}" type="pres">
      <dgm:prSet presAssocID="{D8AE2D4B-860E-4CEA-A0E7-A7E07B30BBF8}" presName="spaceRect" presStyleCnt="0"/>
      <dgm:spPr/>
    </dgm:pt>
    <dgm:pt modelId="{F41D9D5C-C799-4004-A802-E2238598659C}" type="pres">
      <dgm:prSet presAssocID="{D8AE2D4B-860E-4CEA-A0E7-A7E07B30BBF8}" presName="parTx" presStyleLbl="revTx" presStyleIdx="1" presStyleCnt="3">
        <dgm:presLayoutVars>
          <dgm:chMax val="0"/>
          <dgm:chPref val="0"/>
        </dgm:presLayoutVars>
      </dgm:prSet>
      <dgm:spPr/>
    </dgm:pt>
    <dgm:pt modelId="{71B8FB57-F21E-455C-B3D7-66CC9E212F2E}" type="pres">
      <dgm:prSet presAssocID="{C3C5310B-D500-4235-BA26-D2010A7CDAE4}" presName="sibTrans" presStyleCnt="0"/>
      <dgm:spPr/>
    </dgm:pt>
    <dgm:pt modelId="{98C112C0-FA9B-4152-A830-A1790C269F3E}" type="pres">
      <dgm:prSet presAssocID="{5C0A17D1-5F33-4F7B-A12F-5B84875F2286}" presName="compNode" presStyleCnt="0"/>
      <dgm:spPr/>
    </dgm:pt>
    <dgm:pt modelId="{3FEF3525-21F4-4F8F-8E45-27E3708D96C9}" type="pres">
      <dgm:prSet presAssocID="{5C0A17D1-5F33-4F7B-A12F-5B84875F2286}" presName="bgRect" presStyleLbl="bgShp" presStyleIdx="2" presStyleCnt="3"/>
      <dgm:spPr/>
    </dgm:pt>
    <dgm:pt modelId="{2791ADF3-F68B-4F90-9DD3-728B1BFD8271}" type="pres">
      <dgm:prSet presAssocID="{5C0A17D1-5F33-4F7B-A12F-5B84875F2286}" presName="iconRect" presStyleLbl="node1" presStyleIdx="2" presStyleCnt="3"/>
      <dgm:spPr>
        <a:ln>
          <a:noFill/>
        </a:ln>
      </dgm:spPr>
    </dgm:pt>
    <dgm:pt modelId="{A496E169-31F5-42B2-A77F-CD0C03D09743}" type="pres">
      <dgm:prSet presAssocID="{5C0A17D1-5F33-4F7B-A12F-5B84875F2286}" presName="spaceRect" presStyleCnt="0"/>
      <dgm:spPr/>
    </dgm:pt>
    <dgm:pt modelId="{817BD10C-710C-4B21-BEF1-674382FE659D}" type="pres">
      <dgm:prSet presAssocID="{5C0A17D1-5F33-4F7B-A12F-5B84875F2286}" presName="parTx" presStyleLbl="revTx" presStyleIdx="2" presStyleCnt="3">
        <dgm:presLayoutVars>
          <dgm:chMax val="0"/>
          <dgm:chPref val="0"/>
        </dgm:presLayoutVars>
      </dgm:prSet>
      <dgm:spPr/>
    </dgm:pt>
  </dgm:ptLst>
  <dgm:cxnLst>
    <dgm:cxn modelId="{78E6DD31-4635-4732-A848-4C5C494DCFA5}" srcId="{648F4481-6ED2-432B-8E43-C175591A9C63}" destId="{2F9366E0-3A58-4073-BCC0-CDF4841610A4}" srcOrd="0" destOrd="0" parTransId="{24CC3F2A-78A4-4F26-812D-017FFA8B4A7E}" sibTransId="{59D62992-DBEB-4CC4-82A3-73A9940043C2}"/>
    <dgm:cxn modelId="{D5CD683E-36DB-4D5C-8923-7408C1902A04}" srcId="{648F4481-6ED2-432B-8E43-C175591A9C63}" destId="{D8AE2D4B-860E-4CEA-A0E7-A7E07B30BBF8}" srcOrd="1" destOrd="0" parTransId="{135EF583-0D55-40D1-B44E-79AE85BBB818}" sibTransId="{C3C5310B-D500-4235-BA26-D2010A7CDAE4}"/>
    <dgm:cxn modelId="{B835114D-1288-47E1-BDD9-16EF6E75C107}" type="presOf" srcId="{648F4481-6ED2-432B-8E43-C175591A9C63}" destId="{7F03C23E-98B2-442D-8468-99E10162D95A}" srcOrd="0" destOrd="0" presId="urn:microsoft.com/office/officeart/2018/2/layout/IconVerticalSolidList"/>
    <dgm:cxn modelId="{A4C92A93-C1E9-4C81-B28A-787C3B455D7D}" type="presOf" srcId="{D8AE2D4B-860E-4CEA-A0E7-A7E07B30BBF8}" destId="{F41D9D5C-C799-4004-A802-E2238598659C}" srcOrd="0" destOrd="0" presId="urn:microsoft.com/office/officeart/2018/2/layout/IconVerticalSolidList"/>
    <dgm:cxn modelId="{80ECF795-CC03-48CC-A274-504AEC64875F}" srcId="{648F4481-6ED2-432B-8E43-C175591A9C63}" destId="{5C0A17D1-5F33-4F7B-A12F-5B84875F2286}" srcOrd="2" destOrd="0" parTransId="{DCAA63FE-E304-4CE4-943D-D4657F467910}" sibTransId="{B823316D-97AF-44A0-82F6-C4BCF9D06C2A}"/>
    <dgm:cxn modelId="{3BECCEAE-8FAA-4A32-A8C5-4BFE24C42308}" type="presOf" srcId="{2F9366E0-3A58-4073-BCC0-CDF4841610A4}" destId="{00D70F41-BA86-4E4D-8736-5E29383A705A}" srcOrd="0" destOrd="0" presId="urn:microsoft.com/office/officeart/2018/2/layout/IconVerticalSolidList"/>
    <dgm:cxn modelId="{557926E4-D9FA-4F71-A9DC-FD8D331E234E}" type="presOf" srcId="{5C0A17D1-5F33-4F7B-A12F-5B84875F2286}" destId="{817BD10C-710C-4B21-BEF1-674382FE659D}" srcOrd="0" destOrd="0" presId="urn:microsoft.com/office/officeart/2018/2/layout/IconVerticalSolidList"/>
    <dgm:cxn modelId="{9C60AA77-7E2C-4A19-87A6-D8D8E86F2873}" type="presParOf" srcId="{7F03C23E-98B2-442D-8468-99E10162D95A}" destId="{9B0A34A5-40F5-479A-B523-80FC4C4252B9}" srcOrd="0" destOrd="0" presId="urn:microsoft.com/office/officeart/2018/2/layout/IconVerticalSolidList"/>
    <dgm:cxn modelId="{3818EC1B-14B3-4461-A1DD-9968F868A48F}" type="presParOf" srcId="{9B0A34A5-40F5-479A-B523-80FC4C4252B9}" destId="{18E3E283-B06A-41FD-9B7E-98749162E430}" srcOrd="0" destOrd="0" presId="urn:microsoft.com/office/officeart/2018/2/layout/IconVerticalSolidList"/>
    <dgm:cxn modelId="{CE1C17CB-78F4-45B7-A7EF-51B0DE7E7618}" type="presParOf" srcId="{9B0A34A5-40F5-479A-B523-80FC4C4252B9}" destId="{F6411122-09F3-433F-9F0B-C4D71D2E5FF0}" srcOrd="1" destOrd="0" presId="urn:microsoft.com/office/officeart/2018/2/layout/IconVerticalSolidList"/>
    <dgm:cxn modelId="{86248435-55C5-4840-AEDF-BC88DD710AE6}" type="presParOf" srcId="{9B0A34A5-40F5-479A-B523-80FC4C4252B9}" destId="{3E667BB5-2A2B-452E-9DF4-074060B3CB93}" srcOrd="2" destOrd="0" presId="urn:microsoft.com/office/officeart/2018/2/layout/IconVerticalSolidList"/>
    <dgm:cxn modelId="{AECC46D0-56A6-4E1B-9B10-78B1FFDC407A}" type="presParOf" srcId="{9B0A34A5-40F5-479A-B523-80FC4C4252B9}" destId="{00D70F41-BA86-4E4D-8736-5E29383A705A}" srcOrd="3" destOrd="0" presId="urn:microsoft.com/office/officeart/2018/2/layout/IconVerticalSolidList"/>
    <dgm:cxn modelId="{B9510295-8207-42A1-8072-EDAB61677E30}" type="presParOf" srcId="{7F03C23E-98B2-442D-8468-99E10162D95A}" destId="{0149AF67-88A7-4CD5-B666-47DA49441D69}" srcOrd="1" destOrd="0" presId="urn:microsoft.com/office/officeart/2018/2/layout/IconVerticalSolidList"/>
    <dgm:cxn modelId="{2C4CFA8D-CAEC-4F38-BC1A-E3D1A4B30CCA}" type="presParOf" srcId="{7F03C23E-98B2-442D-8468-99E10162D95A}" destId="{D9B70F93-71EC-4E38-A2EA-70B9A5257C16}" srcOrd="2" destOrd="0" presId="urn:microsoft.com/office/officeart/2018/2/layout/IconVerticalSolidList"/>
    <dgm:cxn modelId="{55BD868C-3AA8-4FC3-B7BF-0F348985B779}" type="presParOf" srcId="{D9B70F93-71EC-4E38-A2EA-70B9A5257C16}" destId="{F960ED7D-D46C-4632-9D3B-74762628C8EE}" srcOrd="0" destOrd="0" presId="urn:microsoft.com/office/officeart/2018/2/layout/IconVerticalSolidList"/>
    <dgm:cxn modelId="{2EA4AE98-5921-42C4-A5A1-EFAC0D69CE1A}" type="presParOf" srcId="{D9B70F93-71EC-4E38-A2EA-70B9A5257C16}" destId="{78D3D158-898D-4F17-9E56-8B9E2F989E96}" srcOrd="1" destOrd="0" presId="urn:microsoft.com/office/officeart/2018/2/layout/IconVerticalSolidList"/>
    <dgm:cxn modelId="{468F4B8D-3A59-481D-9F49-191F4EABB2C2}" type="presParOf" srcId="{D9B70F93-71EC-4E38-A2EA-70B9A5257C16}" destId="{6E760B82-7C58-4BB2-942B-364FAE1B07E3}" srcOrd="2" destOrd="0" presId="urn:microsoft.com/office/officeart/2018/2/layout/IconVerticalSolidList"/>
    <dgm:cxn modelId="{2519BD93-E31C-44DC-8ECA-146C81CF08F4}" type="presParOf" srcId="{D9B70F93-71EC-4E38-A2EA-70B9A5257C16}" destId="{F41D9D5C-C799-4004-A802-E2238598659C}" srcOrd="3" destOrd="0" presId="urn:microsoft.com/office/officeart/2018/2/layout/IconVerticalSolidList"/>
    <dgm:cxn modelId="{3CEC7001-31A2-432D-8EF7-38FF69104D90}" type="presParOf" srcId="{7F03C23E-98B2-442D-8468-99E10162D95A}" destId="{71B8FB57-F21E-455C-B3D7-66CC9E212F2E}" srcOrd="3" destOrd="0" presId="urn:microsoft.com/office/officeart/2018/2/layout/IconVerticalSolidList"/>
    <dgm:cxn modelId="{9E7BBE5A-9200-448D-B446-05382AE9CC19}" type="presParOf" srcId="{7F03C23E-98B2-442D-8468-99E10162D95A}" destId="{98C112C0-FA9B-4152-A830-A1790C269F3E}" srcOrd="4" destOrd="0" presId="urn:microsoft.com/office/officeart/2018/2/layout/IconVerticalSolidList"/>
    <dgm:cxn modelId="{3C73C549-9041-4B4E-98DA-6CC1004EF61A}" type="presParOf" srcId="{98C112C0-FA9B-4152-A830-A1790C269F3E}" destId="{3FEF3525-21F4-4F8F-8E45-27E3708D96C9}" srcOrd="0" destOrd="0" presId="urn:microsoft.com/office/officeart/2018/2/layout/IconVerticalSolidList"/>
    <dgm:cxn modelId="{FB89B549-7CFD-4744-8416-BBAF8E8EF56A}" type="presParOf" srcId="{98C112C0-FA9B-4152-A830-A1790C269F3E}" destId="{2791ADF3-F68B-4F90-9DD3-728B1BFD8271}" srcOrd="1" destOrd="0" presId="urn:microsoft.com/office/officeart/2018/2/layout/IconVerticalSolidList"/>
    <dgm:cxn modelId="{CE2D13BC-E482-4F8C-81AA-A94D8A88CF4C}" type="presParOf" srcId="{98C112C0-FA9B-4152-A830-A1790C269F3E}" destId="{A496E169-31F5-42B2-A77F-CD0C03D09743}" srcOrd="2" destOrd="0" presId="urn:microsoft.com/office/officeart/2018/2/layout/IconVerticalSolidList"/>
    <dgm:cxn modelId="{B87365D0-A8D9-4C7E-A71D-182275696771}" type="presParOf" srcId="{98C112C0-FA9B-4152-A830-A1790C269F3E}" destId="{817BD10C-710C-4B21-BEF1-674382FE659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3509F9-6D2E-4A3A-B0CD-498AD4DE7407}" type="doc">
      <dgm:prSet loTypeId="urn:microsoft.com/office/officeart/2018/2/layout/IconVerticalSolidList" loCatId="icon" qsTypeId="urn:microsoft.com/office/officeart/2005/8/quickstyle/simple1#2" qsCatId="simple" csTypeId="urn:microsoft.com/office/officeart/2018/5/colors/Iconchunking_neutralbg_colorful1" csCatId="colorful" phldr="1"/>
      <dgm:spPr/>
      <dgm:t>
        <a:bodyPr/>
        <a:lstStyle/>
        <a:p>
          <a:endParaRPr lang="en-US"/>
        </a:p>
      </dgm:t>
    </dgm:pt>
    <dgm:pt modelId="{05AA1223-FB03-4CC8-9C4E-FF9D05278DF7}">
      <dgm:prSet/>
      <dgm:spPr/>
      <dgm:t>
        <a:bodyPr/>
        <a:lstStyle/>
        <a:p>
          <a:pPr rtl="0"/>
          <a:r>
            <a:rPr lang="en-US" b="0">
              <a:latin typeface="Calibri"/>
              <a:ea typeface="Calibri"/>
              <a:cs typeface="Calibri"/>
            </a:rPr>
            <a:t>Review</a:t>
          </a:r>
          <a:r>
            <a:rPr lang="en-US" b="0">
              <a:latin typeface="Calibri"/>
              <a:ea typeface="Calibri Light"/>
              <a:cs typeface="Calibri Light"/>
            </a:rPr>
            <a:t> the accuracy of online information </a:t>
          </a:r>
          <a:r>
            <a:rPr lang="en-US" b="0">
              <a:latin typeface="Calibri"/>
              <a:ea typeface="Calibri"/>
              <a:cs typeface="Calibri"/>
            </a:rPr>
            <a:t>and within any printed materials regularly. </a:t>
          </a:r>
        </a:p>
      </dgm:t>
    </dgm:pt>
    <dgm:pt modelId="{B1215437-F221-4E99-97F1-A32B19BA1044}" type="parTrans" cxnId="{E9B18F65-9565-46A3-9760-8EF7C5B5224C}">
      <dgm:prSet/>
      <dgm:spPr/>
      <dgm:t>
        <a:bodyPr/>
        <a:lstStyle/>
        <a:p>
          <a:endParaRPr lang="en-US"/>
        </a:p>
      </dgm:t>
    </dgm:pt>
    <dgm:pt modelId="{91F58343-4537-42D6-ABE1-7F98B452A250}" type="sibTrans" cxnId="{E9B18F65-9565-46A3-9760-8EF7C5B5224C}">
      <dgm:prSet/>
      <dgm:spPr/>
      <dgm:t>
        <a:bodyPr/>
        <a:lstStyle/>
        <a:p>
          <a:endParaRPr lang="en-US"/>
        </a:p>
      </dgm:t>
    </dgm:pt>
    <dgm:pt modelId="{848ADA89-50A9-4BFE-B07F-79344CF34ECD}">
      <dgm:prSet/>
      <dgm:spPr/>
      <dgm:t>
        <a:bodyPr/>
        <a:lstStyle/>
        <a:p>
          <a:pPr rtl="0"/>
          <a:r>
            <a:rPr lang="en-US" b="0">
              <a:latin typeface="Calibri"/>
              <a:ea typeface="Calibri"/>
              <a:cs typeface="Calibri"/>
            </a:rPr>
            <a:t>Use accurate language to communicate with prospective students. </a:t>
          </a:r>
        </a:p>
      </dgm:t>
    </dgm:pt>
    <dgm:pt modelId="{E22B2143-B5B7-4AED-A84D-009E24D7A164}" type="parTrans" cxnId="{8F5AFE1A-0549-431A-A1E5-E604E2970B0C}">
      <dgm:prSet/>
      <dgm:spPr/>
      <dgm:t>
        <a:bodyPr/>
        <a:lstStyle/>
        <a:p>
          <a:endParaRPr lang="en-US"/>
        </a:p>
      </dgm:t>
    </dgm:pt>
    <dgm:pt modelId="{B8C91591-2809-4DE2-8883-023E2BB2E38D}" type="sibTrans" cxnId="{8F5AFE1A-0549-431A-A1E5-E604E2970B0C}">
      <dgm:prSet/>
      <dgm:spPr/>
      <dgm:t>
        <a:bodyPr/>
        <a:lstStyle/>
        <a:p>
          <a:endParaRPr lang="en-US"/>
        </a:p>
      </dgm:t>
    </dgm:pt>
    <dgm:pt modelId="{0889F3FE-820B-4322-8D79-DBF91F51A05F}">
      <dgm:prSet/>
      <dgm:spPr/>
      <dgm:t>
        <a:bodyPr/>
        <a:lstStyle/>
        <a:p>
          <a:pPr rtl="0"/>
          <a:r>
            <a:rPr lang="en-US">
              <a:latin typeface="Calibri"/>
              <a:ea typeface="Calibri"/>
              <a:cs typeface="Calibri"/>
            </a:rPr>
            <a:t>Assist the OSHE/EOF Central Office in maintaining accurate admission requirements and contact information on the OSHE website. </a:t>
          </a:r>
        </a:p>
      </dgm:t>
    </dgm:pt>
    <dgm:pt modelId="{2C6984EB-D1DC-4444-B66A-BD08319552D3}" type="parTrans" cxnId="{6BC108AE-0194-48C0-8F01-ABE8E0596D94}">
      <dgm:prSet/>
      <dgm:spPr/>
      <dgm:t>
        <a:bodyPr/>
        <a:lstStyle/>
        <a:p>
          <a:endParaRPr lang="en-US"/>
        </a:p>
      </dgm:t>
    </dgm:pt>
    <dgm:pt modelId="{9AA3C313-E7BF-4634-8571-2752EBF9BA69}" type="sibTrans" cxnId="{6BC108AE-0194-48C0-8F01-ABE8E0596D94}">
      <dgm:prSet/>
      <dgm:spPr/>
      <dgm:t>
        <a:bodyPr/>
        <a:lstStyle/>
        <a:p>
          <a:endParaRPr lang="en-US"/>
        </a:p>
      </dgm:t>
    </dgm:pt>
    <dgm:pt modelId="{BE026BFD-63A9-41FE-BEF8-5D63A3FE51B9}" type="pres">
      <dgm:prSet presAssocID="{A63509F9-6D2E-4A3A-B0CD-498AD4DE7407}" presName="root" presStyleCnt="0">
        <dgm:presLayoutVars>
          <dgm:dir/>
          <dgm:resizeHandles val="exact"/>
        </dgm:presLayoutVars>
      </dgm:prSet>
      <dgm:spPr/>
    </dgm:pt>
    <dgm:pt modelId="{6A3D75F4-3C3F-4DEA-8D0E-6C3F4A807835}" type="pres">
      <dgm:prSet presAssocID="{05AA1223-FB03-4CC8-9C4E-FF9D05278DF7}" presName="compNode" presStyleCnt="0"/>
      <dgm:spPr/>
    </dgm:pt>
    <dgm:pt modelId="{E23307FD-B988-4AE5-81AC-B8883F4D5AC4}" type="pres">
      <dgm:prSet presAssocID="{05AA1223-FB03-4CC8-9C4E-FF9D05278DF7}" presName="bgRect" presStyleLbl="bgShp" presStyleIdx="0" presStyleCnt="3"/>
      <dgm:spPr/>
    </dgm:pt>
    <dgm:pt modelId="{C2C6EE89-6595-4A20-AA3C-225CF374F7C4}" type="pres">
      <dgm:prSet presAssocID="{05AA1223-FB03-4CC8-9C4E-FF9D05278DF7}"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dgm:spPr>
    </dgm:pt>
    <dgm:pt modelId="{0D3575C8-BF32-4483-ABE7-1BC2771FEA5B}" type="pres">
      <dgm:prSet presAssocID="{05AA1223-FB03-4CC8-9C4E-FF9D05278DF7}" presName="spaceRect" presStyleCnt="0"/>
      <dgm:spPr/>
    </dgm:pt>
    <dgm:pt modelId="{FB998753-B141-4A5C-B151-7D53F74102BA}" type="pres">
      <dgm:prSet presAssocID="{05AA1223-FB03-4CC8-9C4E-FF9D05278DF7}" presName="parTx" presStyleLbl="revTx" presStyleIdx="0" presStyleCnt="3">
        <dgm:presLayoutVars>
          <dgm:chMax val="0"/>
          <dgm:chPref val="0"/>
        </dgm:presLayoutVars>
      </dgm:prSet>
      <dgm:spPr/>
    </dgm:pt>
    <dgm:pt modelId="{72B01FC7-EAA0-4BEC-B309-72135FAF7041}" type="pres">
      <dgm:prSet presAssocID="{91F58343-4537-42D6-ABE1-7F98B452A250}" presName="sibTrans" presStyleCnt="0"/>
      <dgm:spPr/>
    </dgm:pt>
    <dgm:pt modelId="{154618DF-B0D0-498E-8265-06A788A0E152}" type="pres">
      <dgm:prSet presAssocID="{848ADA89-50A9-4BFE-B07F-79344CF34ECD}" presName="compNode" presStyleCnt="0"/>
      <dgm:spPr/>
    </dgm:pt>
    <dgm:pt modelId="{467FEBA3-225F-4B3C-95BB-E14D58AC0D4A}" type="pres">
      <dgm:prSet presAssocID="{848ADA89-50A9-4BFE-B07F-79344CF34ECD}" presName="bgRect" presStyleLbl="bgShp" presStyleIdx="1" presStyleCnt="3"/>
      <dgm:spPr/>
    </dgm:pt>
    <dgm:pt modelId="{18FC0D6A-29AC-4711-A13D-39A0AF2BFAE1}" type="pres">
      <dgm:prSet presAssocID="{848ADA89-50A9-4BFE-B07F-79344CF34ECD}" presName="iconRect" presStyleLbl="node1" presStyleIdx="1" presStyleCnt="3"/>
      <dgm:spPr>
        <a:blipFill rotWithShape="1">
          <a:blip xmlns:r="http://schemas.openxmlformats.org/officeDocument/2006/relationships" r:embed="rId2"/>
          <a:stretch>
            <a:fillRect/>
          </a:stretch>
        </a:blipFill>
        <a:ln>
          <a:noFill/>
        </a:ln>
      </dgm:spPr>
      <dgm:extLst>
        <a:ext uri="{E40237B7-FDA0-4F09-8148-C483321AD2D9}">
          <dgm14:cNvPr xmlns:dgm14="http://schemas.microsoft.com/office/drawing/2010/diagram" id="0" name="" descr="Classroom"/>
        </a:ext>
      </dgm:extLst>
    </dgm:pt>
    <dgm:pt modelId="{39EDA682-57E2-4737-B9B6-184A2521506D}" type="pres">
      <dgm:prSet presAssocID="{848ADA89-50A9-4BFE-B07F-79344CF34ECD}" presName="spaceRect" presStyleCnt="0"/>
      <dgm:spPr/>
    </dgm:pt>
    <dgm:pt modelId="{DAC85A70-C996-44FA-9736-8053E031B7BB}" type="pres">
      <dgm:prSet presAssocID="{848ADA89-50A9-4BFE-B07F-79344CF34ECD}" presName="parTx" presStyleLbl="revTx" presStyleIdx="1" presStyleCnt="3">
        <dgm:presLayoutVars>
          <dgm:chMax val="0"/>
          <dgm:chPref val="0"/>
        </dgm:presLayoutVars>
      </dgm:prSet>
      <dgm:spPr/>
    </dgm:pt>
    <dgm:pt modelId="{B652BEA9-0215-4E7C-A5C2-958A583A1790}" type="pres">
      <dgm:prSet presAssocID="{B8C91591-2809-4DE2-8883-023E2BB2E38D}" presName="sibTrans" presStyleCnt="0"/>
      <dgm:spPr/>
    </dgm:pt>
    <dgm:pt modelId="{13E12100-7BBE-413C-B6D3-18CF064F71E5}" type="pres">
      <dgm:prSet presAssocID="{0889F3FE-820B-4322-8D79-DBF91F51A05F}" presName="compNode" presStyleCnt="0"/>
      <dgm:spPr/>
    </dgm:pt>
    <dgm:pt modelId="{DF007058-271F-4C19-B719-6F2959650178}" type="pres">
      <dgm:prSet presAssocID="{0889F3FE-820B-4322-8D79-DBF91F51A05F}" presName="bgRect" presStyleLbl="bgShp" presStyleIdx="2" presStyleCnt="3"/>
      <dgm:spPr/>
    </dgm:pt>
    <dgm:pt modelId="{A666D254-8663-4866-ADCC-941F4519FA12}" type="pres">
      <dgm:prSet presAssocID="{0889F3FE-820B-4322-8D79-DBF91F51A05F}" presName="iconRect" presStyleLbl="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2000" b="-2000"/>
          </a:stretch>
        </a:blipFill>
        <a:ln>
          <a:noFill/>
        </a:ln>
      </dgm:spPr>
    </dgm:pt>
    <dgm:pt modelId="{E0D284C8-5BBE-4950-ACD8-9EFBBA98EEDC}" type="pres">
      <dgm:prSet presAssocID="{0889F3FE-820B-4322-8D79-DBF91F51A05F}" presName="spaceRect" presStyleCnt="0"/>
      <dgm:spPr/>
    </dgm:pt>
    <dgm:pt modelId="{B74F107E-33AC-402B-BC7E-B291942DA006}" type="pres">
      <dgm:prSet presAssocID="{0889F3FE-820B-4322-8D79-DBF91F51A05F}" presName="parTx" presStyleLbl="revTx" presStyleIdx="2" presStyleCnt="3">
        <dgm:presLayoutVars>
          <dgm:chMax val="0"/>
          <dgm:chPref val="0"/>
        </dgm:presLayoutVars>
      </dgm:prSet>
      <dgm:spPr/>
    </dgm:pt>
  </dgm:ptLst>
  <dgm:cxnLst>
    <dgm:cxn modelId="{8F5AFE1A-0549-431A-A1E5-E604E2970B0C}" srcId="{A63509F9-6D2E-4A3A-B0CD-498AD4DE7407}" destId="{848ADA89-50A9-4BFE-B07F-79344CF34ECD}" srcOrd="1" destOrd="0" parTransId="{E22B2143-B5B7-4AED-A84D-009E24D7A164}" sibTransId="{B8C91591-2809-4DE2-8883-023E2BB2E38D}"/>
    <dgm:cxn modelId="{D95A3A62-EE8A-4A10-BDC6-71AB25413E84}" type="presOf" srcId="{0889F3FE-820B-4322-8D79-DBF91F51A05F}" destId="{B74F107E-33AC-402B-BC7E-B291942DA006}" srcOrd="0" destOrd="0" presId="urn:microsoft.com/office/officeart/2018/2/layout/IconVerticalSolidList"/>
    <dgm:cxn modelId="{E9B18F65-9565-46A3-9760-8EF7C5B5224C}" srcId="{A63509F9-6D2E-4A3A-B0CD-498AD4DE7407}" destId="{05AA1223-FB03-4CC8-9C4E-FF9D05278DF7}" srcOrd="0" destOrd="0" parTransId="{B1215437-F221-4E99-97F1-A32B19BA1044}" sibTransId="{91F58343-4537-42D6-ABE1-7F98B452A250}"/>
    <dgm:cxn modelId="{334F9A6D-5369-434E-BEAB-E21D15144507}" type="presOf" srcId="{05AA1223-FB03-4CC8-9C4E-FF9D05278DF7}" destId="{FB998753-B141-4A5C-B151-7D53F74102BA}" srcOrd="0" destOrd="0" presId="urn:microsoft.com/office/officeart/2018/2/layout/IconVerticalSolidList"/>
    <dgm:cxn modelId="{954ECF8F-BDBD-49FB-A119-30045A5F1995}" type="presOf" srcId="{848ADA89-50A9-4BFE-B07F-79344CF34ECD}" destId="{DAC85A70-C996-44FA-9736-8053E031B7BB}" srcOrd="0" destOrd="0" presId="urn:microsoft.com/office/officeart/2018/2/layout/IconVerticalSolidList"/>
    <dgm:cxn modelId="{6BC108AE-0194-48C0-8F01-ABE8E0596D94}" srcId="{A63509F9-6D2E-4A3A-B0CD-498AD4DE7407}" destId="{0889F3FE-820B-4322-8D79-DBF91F51A05F}" srcOrd="2" destOrd="0" parTransId="{2C6984EB-D1DC-4444-B66A-BD08319552D3}" sibTransId="{9AA3C313-E7BF-4634-8571-2752EBF9BA69}"/>
    <dgm:cxn modelId="{66BD47BC-36FD-49D1-A0D4-CFCE307D1437}" type="presOf" srcId="{A63509F9-6D2E-4A3A-B0CD-498AD4DE7407}" destId="{BE026BFD-63A9-41FE-BEF8-5D63A3FE51B9}" srcOrd="0" destOrd="0" presId="urn:microsoft.com/office/officeart/2018/2/layout/IconVerticalSolidList"/>
    <dgm:cxn modelId="{8003AD4B-D8B6-48D5-A48A-81CD3F8F2872}" type="presParOf" srcId="{BE026BFD-63A9-41FE-BEF8-5D63A3FE51B9}" destId="{6A3D75F4-3C3F-4DEA-8D0E-6C3F4A807835}" srcOrd="0" destOrd="0" presId="urn:microsoft.com/office/officeart/2018/2/layout/IconVerticalSolidList"/>
    <dgm:cxn modelId="{37B0E5DE-CDBA-4735-BBAC-36543667D751}" type="presParOf" srcId="{6A3D75F4-3C3F-4DEA-8D0E-6C3F4A807835}" destId="{E23307FD-B988-4AE5-81AC-B8883F4D5AC4}" srcOrd="0" destOrd="0" presId="urn:microsoft.com/office/officeart/2018/2/layout/IconVerticalSolidList"/>
    <dgm:cxn modelId="{64F44ED9-9DFB-40AE-AAF8-1115973BDEDA}" type="presParOf" srcId="{6A3D75F4-3C3F-4DEA-8D0E-6C3F4A807835}" destId="{C2C6EE89-6595-4A20-AA3C-225CF374F7C4}" srcOrd="1" destOrd="0" presId="urn:microsoft.com/office/officeart/2018/2/layout/IconVerticalSolidList"/>
    <dgm:cxn modelId="{224EE083-B3D1-4945-B751-EF5D971117BA}" type="presParOf" srcId="{6A3D75F4-3C3F-4DEA-8D0E-6C3F4A807835}" destId="{0D3575C8-BF32-4483-ABE7-1BC2771FEA5B}" srcOrd="2" destOrd="0" presId="urn:microsoft.com/office/officeart/2018/2/layout/IconVerticalSolidList"/>
    <dgm:cxn modelId="{1230ED5D-06B0-49A2-ADB1-513500A734E6}" type="presParOf" srcId="{6A3D75F4-3C3F-4DEA-8D0E-6C3F4A807835}" destId="{FB998753-B141-4A5C-B151-7D53F74102BA}" srcOrd="3" destOrd="0" presId="urn:microsoft.com/office/officeart/2018/2/layout/IconVerticalSolidList"/>
    <dgm:cxn modelId="{01EDC910-B0EC-4B62-A8C9-307480ABF5E8}" type="presParOf" srcId="{BE026BFD-63A9-41FE-BEF8-5D63A3FE51B9}" destId="{72B01FC7-EAA0-4BEC-B309-72135FAF7041}" srcOrd="1" destOrd="0" presId="urn:microsoft.com/office/officeart/2018/2/layout/IconVerticalSolidList"/>
    <dgm:cxn modelId="{9FFA1710-7360-4FFE-A044-D9ACEDB95D5E}" type="presParOf" srcId="{BE026BFD-63A9-41FE-BEF8-5D63A3FE51B9}" destId="{154618DF-B0D0-498E-8265-06A788A0E152}" srcOrd="2" destOrd="0" presId="urn:microsoft.com/office/officeart/2018/2/layout/IconVerticalSolidList"/>
    <dgm:cxn modelId="{5D092398-87ED-44C4-BD49-BFA6399CFF50}" type="presParOf" srcId="{154618DF-B0D0-498E-8265-06A788A0E152}" destId="{467FEBA3-225F-4B3C-95BB-E14D58AC0D4A}" srcOrd="0" destOrd="0" presId="urn:microsoft.com/office/officeart/2018/2/layout/IconVerticalSolidList"/>
    <dgm:cxn modelId="{5D706ED8-F910-4418-8777-71B36FCE0E2F}" type="presParOf" srcId="{154618DF-B0D0-498E-8265-06A788A0E152}" destId="{18FC0D6A-29AC-4711-A13D-39A0AF2BFAE1}" srcOrd="1" destOrd="0" presId="urn:microsoft.com/office/officeart/2018/2/layout/IconVerticalSolidList"/>
    <dgm:cxn modelId="{E4C5F02B-1504-4A37-B777-DCAA6DAE386D}" type="presParOf" srcId="{154618DF-B0D0-498E-8265-06A788A0E152}" destId="{39EDA682-57E2-4737-B9B6-184A2521506D}" srcOrd="2" destOrd="0" presId="urn:microsoft.com/office/officeart/2018/2/layout/IconVerticalSolidList"/>
    <dgm:cxn modelId="{02764D65-D629-4FAF-9576-3C04148C8A01}" type="presParOf" srcId="{154618DF-B0D0-498E-8265-06A788A0E152}" destId="{DAC85A70-C996-44FA-9736-8053E031B7BB}" srcOrd="3" destOrd="0" presId="urn:microsoft.com/office/officeart/2018/2/layout/IconVerticalSolidList"/>
    <dgm:cxn modelId="{65630F91-C6BB-4A18-8325-89294EE45D5F}" type="presParOf" srcId="{BE026BFD-63A9-41FE-BEF8-5D63A3FE51B9}" destId="{B652BEA9-0215-4E7C-A5C2-958A583A1790}" srcOrd="3" destOrd="0" presId="urn:microsoft.com/office/officeart/2018/2/layout/IconVerticalSolidList"/>
    <dgm:cxn modelId="{1D86110D-480F-4591-B4C0-1B221AE23216}" type="presParOf" srcId="{BE026BFD-63A9-41FE-BEF8-5D63A3FE51B9}" destId="{13E12100-7BBE-413C-B6D3-18CF064F71E5}" srcOrd="4" destOrd="0" presId="urn:microsoft.com/office/officeart/2018/2/layout/IconVerticalSolidList"/>
    <dgm:cxn modelId="{E96DAC0E-6FC7-4030-BDDC-02117EF1C2EA}" type="presParOf" srcId="{13E12100-7BBE-413C-B6D3-18CF064F71E5}" destId="{DF007058-271F-4C19-B719-6F2959650178}" srcOrd="0" destOrd="0" presId="urn:microsoft.com/office/officeart/2018/2/layout/IconVerticalSolidList"/>
    <dgm:cxn modelId="{38072FC2-DAB3-4422-BB5F-191852D99623}" type="presParOf" srcId="{13E12100-7BBE-413C-B6D3-18CF064F71E5}" destId="{A666D254-8663-4866-ADCC-941F4519FA12}" srcOrd="1" destOrd="0" presId="urn:microsoft.com/office/officeart/2018/2/layout/IconVerticalSolidList"/>
    <dgm:cxn modelId="{C2F68EBA-BE55-4541-8CC2-E3B5AFC23848}" type="presParOf" srcId="{13E12100-7BBE-413C-B6D3-18CF064F71E5}" destId="{E0D284C8-5BBE-4950-ACD8-9EFBBA98EEDC}" srcOrd="2" destOrd="0" presId="urn:microsoft.com/office/officeart/2018/2/layout/IconVerticalSolidList"/>
    <dgm:cxn modelId="{4650D61A-3EA2-4C3A-9EE1-0FFF8E68F8EA}" type="presParOf" srcId="{13E12100-7BBE-413C-B6D3-18CF064F71E5}" destId="{B74F107E-33AC-402B-BC7E-B291942DA00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5E5987-42A4-47BD-8B68-9C63A796065E}" type="doc">
      <dgm:prSet loTypeId="urn:microsoft.com/office/officeart/2005/8/layout/process4" loCatId="process" qsTypeId="urn:microsoft.com/office/officeart/2005/8/quickstyle/simple1#3" qsCatId="simple" csTypeId="urn:microsoft.com/office/officeart/2005/8/colors/colorful2#1" csCatId="colorful" phldr="1"/>
      <dgm:spPr/>
      <dgm:t>
        <a:bodyPr/>
        <a:lstStyle/>
        <a:p>
          <a:endParaRPr lang="en-US"/>
        </a:p>
      </dgm:t>
    </dgm:pt>
    <dgm:pt modelId="{3F0B6B65-51BC-4FEA-9DB0-06D8BE1BF4D9}">
      <dgm:prSet/>
      <dgm:spPr>
        <a:solidFill>
          <a:schemeClr val="accent6">
            <a:lumMod val="75000"/>
          </a:schemeClr>
        </a:solidFill>
      </dgm:spPr>
      <dgm:t>
        <a:bodyPr/>
        <a:lstStyle/>
        <a:p>
          <a:r>
            <a:rPr lang="en-US"/>
            <a:t>Each institution shall develop clearly defined criteria for the admission of students, consistent with the EOF mission, scope, purpose, student eligibility, and student transfer procedures  </a:t>
          </a:r>
        </a:p>
      </dgm:t>
    </dgm:pt>
    <dgm:pt modelId="{0654F2D4-E1E3-438E-9ABB-174B8888A671}" type="parTrans" cxnId="{B30A48A2-AEA3-4CF5-BB10-E11802589209}">
      <dgm:prSet/>
      <dgm:spPr/>
      <dgm:t>
        <a:bodyPr/>
        <a:lstStyle/>
        <a:p>
          <a:endParaRPr lang="en-US"/>
        </a:p>
      </dgm:t>
    </dgm:pt>
    <dgm:pt modelId="{F30F6919-2110-4CA5-A8E6-677ADDA11E0E}" type="sibTrans" cxnId="{B30A48A2-AEA3-4CF5-BB10-E11802589209}">
      <dgm:prSet/>
      <dgm:spPr/>
      <dgm:t>
        <a:bodyPr/>
        <a:lstStyle/>
        <a:p>
          <a:endParaRPr lang="en-US"/>
        </a:p>
      </dgm:t>
    </dgm:pt>
    <dgm:pt modelId="{865A12D8-422E-4616-8B10-27810C653B76}">
      <dgm:prSet/>
      <dgm:spPr/>
      <dgm:t>
        <a:bodyPr/>
        <a:lstStyle/>
        <a:p>
          <a:r>
            <a:rPr lang="en-US"/>
            <a:t>Such criteria shall be available to secondary schools and community organizations in the recruitment region.</a:t>
          </a:r>
        </a:p>
      </dgm:t>
    </dgm:pt>
    <dgm:pt modelId="{D8437FD1-1059-4CA7-B36F-A82980F3DBE5}" type="parTrans" cxnId="{F2ED19D7-47F3-4521-9BB7-4B68A02A69D2}">
      <dgm:prSet/>
      <dgm:spPr/>
      <dgm:t>
        <a:bodyPr/>
        <a:lstStyle/>
        <a:p>
          <a:endParaRPr lang="en-US"/>
        </a:p>
      </dgm:t>
    </dgm:pt>
    <dgm:pt modelId="{FD4F16EE-A757-4163-B843-1AD6543665A7}" type="sibTrans" cxnId="{F2ED19D7-47F3-4521-9BB7-4B68A02A69D2}">
      <dgm:prSet/>
      <dgm:spPr/>
      <dgm:t>
        <a:bodyPr/>
        <a:lstStyle/>
        <a:p>
          <a:endParaRPr lang="en-US"/>
        </a:p>
      </dgm:t>
    </dgm:pt>
    <dgm:pt modelId="{B46D8EE0-9CE5-4E63-9DFE-57617B1A3BA2}">
      <dgm:prSet/>
      <dgm:spPr/>
      <dgm:t>
        <a:bodyPr/>
        <a:lstStyle/>
        <a:p>
          <a:r>
            <a:rPr lang="en-US"/>
            <a:t>EOF admissions criteria shall be derived from a combined assessment of qualitative and quantitative indices. </a:t>
          </a:r>
        </a:p>
      </dgm:t>
    </dgm:pt>
    <dgm:pt modelId="{8852C538-04A5-48F7-8E47-84C801F1CDDC}" type="parTrans" cxnId="{991D304C-ACBE-4856-857D-B518D470568C}">
      <dgm:prSet/>
      <dgm:spPr/>
      <dgm:t>
        <a:bodyPr/>
        <a:lstStyle/>
        <a:p>
          <a:endParaRPr lang="en-US"/>
        </a:p>
      </dgm:t>
    </dgm:pt>
    <dgm:pt modelId="{5BF92C05-BE84-4304-BF9F-F84994B19C5D}" type="sibTrans" cxnId="{991D304C-ACBE-4856-857D-B518D470568C}">
      <dgm:prSet/>
      <dgm:spPr/>
      <dgm:t>
        <a:bodyPr/>
        <a:lstStyle/>
        <a:p>
          <a:endParaRPr lang="en-US"/>
        </a:p>
      </dgm:t>
    </dgm:pt>
    <dgm:pt modelId="{B62D82CD-F0B6-45FD-B82E-2D3694174E61}">
      <dgm:prSet custT="1"/>
      <dgm:spPr/>
      <dgm:t>
        <a:bodyPr anchor="t"/>
        <a:lstStyle/>
        <a:p>
          <a:r>
            <a:rPr lang="en-US" sz="1800" u="sng"/>
            <a:t>Qualitative indices</a:t>
          </a:r>
          <a:r>
            <a:rPr lang="en-US" sz="1800"/>
            <a:t>: personal interviews, employment history, volunteer and student leadership experiences, and letters of recommendation from knowledgeable community leaders. </a:t>
          </a:r>
        </a:p>
      </dgm:t>
    </dgm:pt>
    <dgm:pt modelId="{0D2FAED3-9840-464A-818B-8881D69671AD}" type="parTrans" cxnId="{B03289EC-ACEC-4CE4-AF5F-78769A6085AB}">
      <dgm:prSet/>
      <dgm:spPr/>
      <dgm:t>
        <a:bodyPr/>
        <a:lstStyle/>
        <a:p>
          <a:endParaRPr lang="en-US"/>
        </a:p>
      </dgm:t>
    </dgm:pt>
    <dgm:pt modelId="{4924B96D-5C74-42EE-AD5E-B4BEEA83E1EA}" type="sibTrans" cxnId="{B03289EC-ACEC-4CE4-AF5F-78769A6085AB}">
      <dgm:prSet/>
      <dgm:spPr/>
      <dgm:t>
        <a:bodyPr/>
        <a:lstStyle/>
        <a:p>
          <a:endParaRPr lang="en-US"/>
        </a:p>
      </dgm:t>
    </dgm:pt>
    <dgm:pt modelId="{7FBD9456-F011-4D49-B6DD-0332083980D9}">
      <dgm:prSet custT="1"/>
      <dgm:spPr/>
      <dgm:t>
        <a:bodyPr anchor="t"/>
        <a:lstStyle/>
        <a:p>
          <a:r>
            <a:rPr lang="en-US" sz="1800" u="sng"/>
            <a:t>Quantitative indices</a:t>
          </a:r>
          <a:r>
            <a:rPr lang="en-US" sz="1800"/>
            <a:t>: student aptitude test scores, high school transcripts, institutional entrance and placement tests, and writing samples.</a:t>
          </a:r>
        </a:p>
      </dgm:t>
    </dgm:pt>
    <dgm:pt modelId="{9A04EDC2-4C23-4DC7-97F1-980B5AF55318}" type="parTrans" cxnId="{6D904EC0-D9B2-4ACE-BA01-4763233185A8}">
      <dgm:prSet/>
      <dgm:spPr/>
      <dgm:t>
        <a:bodyPr/>
        <a:lstStyle/>
        <a:p>
          <a:endParaRPr lang="en-US"/>
        </a:p>
      </dgm:t>
    </dgm:pt>
    <dgm:pt modelId="{3C533A7B-A550-4B2E-BEAB-96A09A4ED4FB}" type="sibTrans" cxnId="{6D904EC0-D9B2-4ACE-BA01-4763233185A8}">
      <dgm:prSet/>
      <dgm:spPr/>
      <dgm:t>
        <a:bodyPr/>
        <a:lstStyle/>
        <a:p>
          <a:endParaRPr lang="en-US"/>
        </a:p>
      </dgm:t>
    </dgm:pt>
    <dgm:pt modelId="{55A2F50B-363E-4273-A989-94DC0682EFA0}" type="pres">
      <dgm:prSet presAssocID="{735E5987-42A4-47BD-8B68-9C63A796065E}" presName="Name0" presStyleCnt="0">
        <dgm:presLayoutVars>
          <dgm:dir/>
          <dgm:animLvl val="lvl"/>
          <dgm:resizeHandles val="exact"/>
        </dgm:presLayoutVars>
      </dgm:prSet>
      <dgm:spPr/>
    </dgm:pt>
    <dgm:pt modelId="{AA9F8DE3-CBDC-43A3-B00F-3FDBA0B7649D}" type="pres">
      <dgm:prSet presAssocID="{B46D8EE0-9CE5-4E63-9DFE-57617B1A3BA2}" presName="boxAndChildren" presStyleCnt="0"/>
      <dgm:spPr/>
    </dgm:pt>
    <dgm:pt modelId="{21FF3F42-2200-4C22-9CC8-59E0CA323E32}" type="pres">
      <dgm:prSet presAssocID="{B46D8EE0-9CE5-4E63-9DFE-57617B1A3BA2}" presName="parentTextBox" presStyleLbl="node1" presStyleIdx="0" presStyleCnt="3"/>
      <dgm:spPr/>
    </dgm:pt>
    <dgm:pt modelId="{FC60AF91-739D-442D-B638-06E9A92ECDC2}" type="pres">
      <dgm:prSet presAssocID="{B46D8EE0-9CE5-4E63-9DFE-57617B1A3BA2}" presName="entireBox" presStyleLbl="node1" presStyleIdx="0" presStyleCnt="3" custScaleY="178733"/>
      <dgm:spPr/>
    </dgm:pt>
    <dgm:pt modelId="{6409D103-92D1-4BD7-AAFF-4BE8BE3DB0AE}" type="pres">
      <dgm:prSet presAssocID="{B46D8EE0-9CE5-4E63-9DFE-57617B1A3BA2}" presName="descendantBox" presStyleCnt="0"/>
      <dgm:spPr/>
    </dgm:pt>
    <dgm:pt modelId="{9D3B30D9-CC4A-4B72-BE7F-06BAFB806219}" type="pres">
      <dgm:prSet presAssocID="{B62D82CD-F0B6-45FD-B82E-2D3694174E61}" presName="childTextBox" presStyleLbl="fgAccFollowNode1" presStyleIdx="0" presStyleCnt="2" custScaleY="230718" custLinFactNeighborX="-142" custLinFactNeighborY="41759">
        <dgm:presLayoutVars>
          <dgm:bulletEnabled val="1"/>
        </dgm:presLayoutVars>
      </dgm:prSet>
      <dgm:spPr/>
    </dgm:pt>
    <dgm:pt modelId="{F9A31653-25DC-410D-BA5B-F86F5347E003}" type="pres">
      <dgm:prSet presAssocID="{7FBD9456-F011-4D49-B6DD-0332083980D9}" presName="childTextBox" presStyleLbl="fgAccFollowNode1" presStyleIdx="1" presStyleCnt="2" custScaleX="95431" custScaleY="229598" custLinFactNeighborX="-142" custLinFactNeighborY="42872">
        <dgm:presLayoutVars>
          <dgm:bulletEnabled val="1"/>
        </dgm:presLayoutVars>
      </dgm:prSet>
      <dgm:spPr/>
    </dgm:pt>
    <dgm:pt modelId="{CD13B003-96BC-4BA5-BB69-8C71C84A88BC}" type="pres">
      <dgm:prSet presAssocID="{FD4F16EE-A757-4163-B843-1AD6543665A7}" presName="sp" presStyleCnt="0"/>
      <dgm:spPr/>
    </dgm:pt>
    <dgm:pt modelId="{9B74DCBD-DC82-43E2-BB4E-A752E9AF0CC0}" type="pres">
      <dgm:prSet presAssocID="{865A12D8-422E-4616-8B10-27810C653B76}" presName="arrowAndChildren" presStyleCnt="0"/>
      <dgm:spPr/>
    </dgm:pt>
    <dgm:pt modelId="{97F31B00-9863-4DE0-A606-82FCE01712CD}" type="pres">
      <dgm:prSet presAssocID="{865A12D8-422E-4616-8B10-27810C653B76}" presName="parentTextArrow" presStyleLbl="node1" presStyleIdx="1" presStyleCnt="3" custScaleY="66743"/>
      <dgm:spPr/>
    </dgm:pt>
    <dgm:pt modelId="{ED1462B5-CDD5-4D5D-A6E3-6B4A13789374}" type="pres">
      <dgm:prSet presAssocID="{F30F6919-2110-4CA5-A8E6-677ADDA11E0E}" presName="sp" presStyleCnt="0"/>
      <dgm:spPr/>
    </dgm:pt>
    <dgm:pt modelId="{9F7ECE9C-A836-47FA-8272-CC53FC5000E2}" type="pres">
      <dgm:prSet presAssocID="{3F0B6B65-51BC-4FEA-9DB0-06D8BE1BF4D9}" presName="arrowAndChildren" presStyleCnt="0"/>
      <dgm:spPr/>
    </dgm:pt>
    <dgm:pt modelId="{3019B849-09AF-407E-A08D-44957EB13C7E}" type="pres">
      <dgm:prSet presAssocID="{3F0B6B65-51BC-4FEA-9DB0-06D8BE1BF4D9}" presName="parentTextArrow" presStyleLbl="node1" presStyleIdx="2" presStyleCnt="3" custScaleY="68081"/>
      <dgm:spPr/>
    </dgm:pt>
  </dgm:ptLst>
  <dgm:cxnLst>
    <dgm:cxn modelId="{B335CB11-107A-473E-8B28-1265110433B9}" type="presOf" srcId="{B46D8EE0-9CE5-4E63-9DFE-57617B1A3BA2}" destId="{FC60AF91-739D-442D-B638-06E9A92ECDC2}" srcOrd="1" destOrd="0" presId="urn:microsoft.com/office/officeart/2005/8/layout/process4"/>
    <dgm:cxn modelId="{391C663E-4F5A-4B0C-8B1B-5525E8E7B6CC}" type="presOf" srcId="{3F0B6B65-51BC-4FEA-9DB0-06D8BE1BF4D9}" destId="{3019B849-09AF-407E-A08D-44957EB13C7E}" srcOrd="0" destOrd="0" presId="urn:microsoft.com/office/officeart/2005/8/layout/process4"/>
    <dgm:cxn modelId="{CA844848-4C62-43D5-8C42-12E60E5B7B98}" type="presOf" srcId="{7FBD9456-F011-4D49-B6DD-0332083980D9}" destId="{F9A31653-25DC-410D-BA5B-F86F5347E003}" srcOrd="0" destOrd="0" presId="urn:microsoft.com/office/officeart/2005/8/layout/process4"/>
    <dgm:cxn modelId="{991D304C-ACBE-4856-857D-B518D470568C}" srcId="{735E5987-42A4-47BD-8B68-9C63A796065E}" destId="{B46D8EE0-9CE5-4E63-9DFE-57617B1A3BA2}" srcOrd="2" destOrd="0" parTransId="{8852C538-04A5-48F7-8E47-84C801F1CDDC}" sibTransId="{5BF92C05-BE84-4304-BF9F-F84994B19C5D}"/>
    <dgm:cxn modelId="{31443472-AF82-4A30-B123-2C1C00E94733}" type="presOf" srcId="{865A12D8-422E-4616-8B10-27810C653B76}" destId="{97F31B00-9863-4DE0-A606-82FCE01712CD}" srcOrd="0" destOrd="0" presId="urn:microsoft.com/office/officeart/2005/8/layout/process4"/>
    <dgm:cxn modelId="{6F8C8F81-B743-4C48-BD43-1EA627F0A25B}" type="presOf" srcId="{B46D8EE0-9CE5-4E63-9DFE-57617B1A3BA2}" destId="{21FF3F42-2200-4C22-9CC8-59E0CA323E32}" srcOrd="0" destOrd="0" presId="urn:microsoft.com/office/officeart/2005/8/layout/process4"/>
    <dgm:cxn modelId="{0DCC7682-A457-4FC9-85E1-D88615B4577D}" type="presOf" srcId="{735E5987-42A4-47BD-8B68-9C63A796065E}" destId="{55A2F50B-363E-4273-A989-94DC0682EFA0}" srcOrd="0" destOrd="0" presId="urn:microsoft.com/office/officeart/2005/8/layout/process4"/>
    <dgm:cxn modelId="{B30A48A2-AEA3-4CF5-BB10-E11802589209}" srcId="{735E5987-42A4-47BD-8B68-9C63A796065E}" destId="{3F0B6B65-51BC-4FEA-9DB0-06D8BE1BF4D9}" srcOrd="0" destOrd="0" parTransId="{0654F2D4-E1E3-438E-9ABB-174B8888A671}" sibTransId="{F30F6919-2110-4CA5-A8E6-677ADDA11E0E}"/>
    <dgm:cxn modelId="{6D904EC0-D9B2-4ACE-BA01-4763233185A8}" srcId="{B46D8EE0-9CE5-4E63-9DFE-57617B1A3BA2}" destId="{7FBD9456-F011-4D49-B6DD-0332083980D9}" srcOrd="1" destOrd="0" parTransId="{9A04EDC2-4C23-4DC7-97F1-980B5AF55318}" sibTransId="{3C533A7B-A550-4B2E-BEAB-96A09A4ED4FB}"/>
    <dgm:cxn modelId="{F2ED19D7-47F3-4521-9BB7-4B68A02A69D2}" srcId="{735E5987-42A4-47BD-8B68-9C63A796065E}" destId="{865A12D8-422E-4616-8B10-27810C653B76}" srcOrd="1" destOrd="0" parTransId="{D8437FD1-1059-4CA7-B36F-A82980F3DBE5}" sibTransId="{FD4F16EE-A757-4163-B843-1AD6543665A7}"/>
    <dgm:cxn modelId="{B03289EC-ACEC-4CE4-AF5F-78769A6085AB}" srcId="{B46D8EE0-9CE5-4E63-9DFE-57617B1A3BA2}" destId="{B62D82CD-F0B6-45FD-B82E-2D3694174E61}" srcOrd="0" destOrd="0" parTransId="{0D2FAED3-9840-464A-818B-8881D69671AD}" sibTransId="{4924B96D-5C74-42EE-AD5E-B4BEEA83E1EA}"/>
    <dgm:cxn modelId="{F90DD6F8-EE41-4272-9619-D1A2DA669E0A}" type="presOf" srcId="{B62D82CD-F0B6-45FD-B82E-2D3694174E61}" destId="{9D3B30D9-CC4A-4B72-BE7F-06BAFB806219}" srcOrd="0" destOrd="0" presId="urn:microsoft.com/office/officeart/2005/8/layout/process4"/>
    <dgm:cxn modelId="{7D374F0E-39FF-4150-9055-F3688DC11FF7}" type="presParOf" srcId="{55A2F50B-363E-4273-A989-94DC0682EFA0}" destId="{AA9F8DE3-CBDC-43A3-B00F-3FDBA0B7649D}" srcOrd="0" destOrd="0" presId="urn:microsoft.com/office/officeart/2005/8/layout/process4"/>
    <dgm:cxn modelId="{E51AEFFE-2B18-4717-B937-0D0212D22D71}" type="presParOf" srcId="{AA9F8DE3-CBDC-43A3-B00F-3FDBA0B7649D}" destId="{21FF3F42-2200-4C22-9CC8-59E0CA323E32}" srcOrd="0" destOrd="0" presId="urn:microsoft.com/office/officeart/2005/8/layout/process4"/>
    <dgm:cxn modelId="{E2D19942-4398-4D3F-9D85-F6409F51EB76}" type="presParOf" srcId="{AA9F8DE3-CBDC-43A3-B00F-3FDBA0B7649D}" destId="{FC60AF91-739D-442D-B638-06E9A92ECDC2}" srcOrd="1" destOrd="0" presId="urn:microsoft.com/office/officeart/2005/8/layout/process4"/>
    <dgm:cxn modelId="{B08EEF3A-AA32-4D2E-B774-7F4AE8E7B128}" type="presParOf" srcId="{AA9F8DE3-CBDC-43A3-B00F-3FDBA0B7649D}" destId="{6409D103-92D1-4BD7-AAFF-4BE8BE3DB0AE}" srcOrd="2" destOrd="0" presId="urn:microsoft.com/office/officeart/2005/8/layout/process4"/>
    <dgm:cxn modelId="{6EC7583C-7D0F-4494-825A-E3FF4FBB2C9E}" type="presParOf" srcId="{6409D103-92D1-4BD7-AAFF-4BE8BE3DB0AE}" destId="{9D3B30D9-CC4A-4B72-BE7F-06BAFB806219}" srcOrd="0" destOrd="0" presId="urn:microsoft.com/office/officeart/2005/8/layout/process4"/>
    <dgm:cxn modelId="{AC55E24E-D12B-4596-BC1D-2A96FDF02183}" type="presParOf" srcId="{6409D103-92D1-4BD7-AAFF-4BE8BE3DB0AE}" destId="{F9A31653-25DC-410D-BA5B-F86F5347E003}" srcOrd="1" destOrd="0" presId="urn:microsoft.com/office/officeart/2005/8/layout/process4"/>
    <dgm:cxn modelId="{0CB67112-C121-4769-8E86-3D606B36FAE7}" type="presParOf" srcId="{55A2F50B-363E-4273-A989-94DC0682EFA0}" destId="{CD13B003-96BC-4BA5-BB69-8C71C84A88BC}" srcOrd="1" destOrd="0" presId="urn:microsoft.com/office/officeart/2005/8/layout/process4"/>
    <dgm:cxn modelId="{9C1FFFAF-E67B-42C3-A28F-3406C64AF145}" type="presParOf" srcId="{55A2F50B-363E-4273-A989-94DC0682EFA0}" destId="{9B74DCBD-DC82-43E2-BB4E-A752E9AF0CC0}" srcOrd="2" destOrd="0" presId="urn:microsoft.com/office/officeart/2005/8/layout/process4"/>
    <dgm:cxn modelId="{FF792709-AD4C-40F9-8DF8-591093E20D87}" type="presParOf" srcId="{9B74DCBD-DC82-43E2-BB4E-A752E9AF0CC0}" destId="{97F31B00-9863-4DE0-A606-82FCE01712CD}" srcOrd="0" destOrd="0" presId="urn:microsoft.com/office/officeart/2005/8/layout/process4"/>
    <dgm:cxn modelId="{19A41A50-8169-47A1-B0C8-1F594720C07F}" type="presParOf" srcId="{55A2F50B-363E-4273-A989-94DC0682EFA0}" destId="{ED1462B5-CDD5-4D5D-A6E3-6B4A13789374}" srcOrd="3" destOrd="0" presId="urn:microsoft.com/office/officeart/2005/8/layout/process4"/>
    <dgm:cxn modelId="{B41E4D7F-A0BF-4C17-9997-447A337E0B94}" type="presParOf" srcId="{55A2F50B-363E-4273-A989-94DC0682EFA0}" destId="{9F7ECE9C-A836-47FA-8272-CC53FC5000E2}" srcOrd="4" destOrd="0" presId="urn:microsoft.com/office/officeart/2005/8/layout/process4"/>
    <dgm:cxn modelId="{AC76398C-8973-4EB4-B0DC-C07057FE606A}" type="presParOf" srcId="{9F7ECE9C-A836-47FA-8272-CC53FC5000E2}" destId="{3019B849-09AF-407E-A08D-44957EB13C7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86CAEB-1705-4428-9088-6F0C1B8F04B0}" type="doc">
      <dgm:prSet loTypeId="urn:microsoft.com/office/officeart/2005/8/layout/vList2" loCatId="list" qsTypeId="urn:microsoft.com/office/officeart/2005/8/quickstyle/simple3#1" qsCatId="simple" csTypeId="urn:microsoft.com/office/officeart/2005/8/colors/colorful5#1" csCatId="colorful" phldr="1"/>
      <dgm:spPr/>
      <dgm:t>
        <a:bodyPr/>
        <a:lstStyle/>
        <a:p>
          <a:endParaRPr lang="en-US"/>
        </a:p>
      </dgm:t>
    </dgm:pt>
    <dgm:pt modelId="{0F9500EF-52F3-4CEA-A187-58A15EE81369}">
      <dgm:prSet custT="1"/>
      <dgm:spPr/>
      <dgm:t>
        <a:bodyPr/>
        <a:lstStyle/>
        <a:p>
          <a:r>
            <a:rPr lang="en-US" sz="1750" b="1" spc="0" baseline="0">
              <a:latin typeface="Calibri"/>
              <a:ea typeface="Calibri"/>
              <a:cs typeface="Calibri"/>
            </a:rPr>
            <a:t>To be eligible, a student must demonstrate a history of poverty, which includes:</a:t>
          </a:r>
        </a:p>
      </dgm:t>
    </dgm:pt>
    <dgm:pt modelId="{A2F8B54A-5F86-4B8A-A0A6-7B89D020CF08}" type="parTrans" cxnId="{A6B3A0AA-780C-42F7-A299-02898A66FD37}">
      <dgm:prSet/>
      <dgm:spPr/>
      <dgm:t>
        <a:bodyPr/>
        <a:lstStyle/>
        <a:p>
          <a:endParaRPr lang="en-US"/>
        </a:p>
      </dgm:t>
    </dgm:pt>
    <dgm:pt modelId="{DFEA6A2B-B46A-48BC-B24E-2C2B74B475DD}" type="sibTrans" cxnId="{A6B3A0AA-780C-42F7-A299-02898A66FD37}">
      <dgm:prSet/>
      <dgm:spPr/>
      <dgm:t>
        <a:bodyPr/>
        <a:lstStyle/>
        <a:p>
          <a:endParaRPr lang="en-US"/>
        </a:p>
      </dgm:t>
    </dgm:pt>
    <dgm:pt modelId="{032EA859-76C2-4ED4-BB90-01C80A28B0F7}">
      <dgm:prSet custT="1"/>
      <dgm:spPr/>
      <dgm:t>
        <a:bodyPr/>
        <a:lstStyle/>
        <a:p>
          <a:r>
            <a:rPr lang="en-US" sz="1800">
              <a:latin typeface="Calibri"/>
              <a:ea typeface="Calibri"/>
              <a:cs typeface="Calibri"/>
            </a:rPr>
            <a:t>Documented, long-term economic hardship of the family, such as the accumulation of assets that do not exceed </a:t>
          </a:r>
          <a:r>
            <a:rPr lang="en-US" sz="1800" i="1">
              <a:latin typeface="Calibri"/>
              <a:ea typeface="Calibri"/>
              <a:cs typeface="Calibri"/>
            </a:rPr>
            <a:t>20 percent of the EOF financial eligibility scale</a:t>
          </a:r>
          <a:r>
            <a:rPr lang="en-US" sz="1800">
              <a:latin typeface="Calibri"/>
              <a:ea typeface="Calibri"/>
              <a:cs typeface="Calibri"/>
            </a:rPr>
            <a:t>, per household size.			</a:t>
          </a:r>
        </a:p>
        <a:p>
          <a:r>
            <a:rPr lang="en-US" sz="1800">
              <a:latin typeface="Calibri"/>
              <a:ea typeface="Calibri"/>
              <a:cs typeface="Calibri"/>
            </a:rPr>
            <a:t>							-</a:t>
          </a:r>
          <a:r>
            <a:rPr lang="en-US" sz="1400">
              <a:latin typeface="Calibri"/>
              <a:ea typeface="Calibri"/>
              <a:cs typeface="Calibri"/>
            </a:rPr>
            <a:t>N.J.A.C. 9A:11-2.3(a)</a:t>
          </a:r>
          <a:endParaRPr lang="en-US" sz="1600">
            <a:latin typeface="Calibri"/>
            <a:ea typeface="Calibri"/>
            <a:cs typeface="Calibri"/>
          </a:endParaRPr>
        </a:p>
      </dgm:t>
    </dgm:pt>
    <dgm:pt modelId="{8C619AB8-7BED-492A-A4B9-9B5D6266EF8C}" type="parTrans" cxnId="{F06A4799-B5BE-451A-B98D-34746988574F}">
      <dgm:prSet/>
      <dgm:spPr/>
      <dgm:t>
        <a:bodyPr/>
        <a:lstStyle/>
        <a:p>
          <a:endParaRPr lang="en-US"/>
        </a:p>
      </dgm:t>
    </dgm:pt>
    <dgm:pt modelId="{9EE9691B-E5D3-44E0-BD62-B18D544A1CA7}" type="sibTrans" cxnId="{F06A4799-B5BE-451A-B98D-34746988574F}">
      <dgm:prSet/>
      <dgm:spPr/>
      <dgm:t>
        <a:bodyPr/>
        <a:lstStyle/>
        <a:p>
          <a:endParaRPr lang="en-US"/>
        </a:p>
      </dgm:t>
    </dgm:pt>
    <dgm:pt modelId="{090F2567-D34D-4DFD-ADB5-E0CAB0CF9386}">
      <dgm:prSet custT="1"/>
      <dgm:spPr/>
      <dgm:t>
        <a:bodyPr/>
        <a:lstStyle/>
        <a:p>
          <a:r>
            <a:rPr lang="en-US" sz="1800">
              <a:latin typeface="Calibri"/>
              <a:ea typeface="Calibri"/>
              <a:cs typeface="Calibri"/>
            </a:rPr>
            <a:t>The inability to provide more than the basic needs of family members, as evidenced by </a:t>
          </a:r>
          <a:r>
            <a:rPr lang="en-US" sz="1800" u="sng">
              <a:latin typeface="Calibri"/>
              <a:ea typeface="Calibri"/>
              <a:cs typeface="Calibri"/>
            </a:rPr>
            <a:t>at least one</a:t>
          </a:r>
          <a:r>
            <a:rPr lang="en-US" sz="1800">
              <a:latin typeface="Calibri"/>
              <a:ea typeface="Calibri"/>
              <a:cs typeface="Calibri"/>
            </a:rPr>
            <a:t> of the following:</a:t>
          </a:r>
        </a:p>
      </dgm:t>
    </dgm:pt>
    <dgm:pt modelId="{0A539752-ECE1-44E5-8F22-994F8909DE33}" type="parTrans" cxnId="{66EB81F2-FC32-4EE5-B6DA-DB0486442DC9}">
      <dgm:prSet/>
      <dgm:spPr/>
      <dgm:t>
        <a:bodyPr/>
        <a:lstStyle/>
        <a:p>
          <a:endParaRPr lang="en-US"/>
        </a:p>
      </dgm:t>
    </dgm:pt>
    <dgm:pt modelId="{635AF3A6-F8E5-4D5D-848B-15D41E3BD2C9}" type="sibTrans" cxnId="{66EB81F2-FC32-4EE5-B6DA-DB0486442DC9}">
      <dgm:prSet/>
      <dgm:spPr/>
      <dgm:t>
        <a:bodyPr/>
        <a:lstStyle/>
        <a:p>
          <a:endParaRPr lang="en-US"/>
        </a:p>
      </dgm:t>
    </dgm:pt>
    <dgm:pt modelId="{372F3F7C-0BEA-43DB-BDB2-FFD382E2FD94}">
      <dgm:prSet custT="1"/>
      <dgm:spPr/>
      <dgm:t>
        <a:bodyPr/>
        <a:lstStyle/>
        <a:p>
          <a:pPr marL="182880"/>
          <a:r>
            <a:rPr lang="en-US" sz="1400">
              <a:latin typeface="+mj-lt"/>
            </a:rPr>
            <a:t>Attended/graduated from a school district where 40% or more of enrolled students are eligible for free/reduced price lunch program</a:t>
          </a:r>
        </a:p>
      </dgm:t>
    </dgm:pt>
    <dgm:pt modelId="{CC8484AE-7F62-4806-81A2-838B93F83A37}" type="parTrans" cxnId="{8CB2A21C-4240-45DD-A987-8656AD0327C0}">
      <dgm:prSet/>
      <dgm:spPr/>
      <dgm:t>
        <a:bodyPr/>
        <a:lstStyle/>
        <a:p>
          <a:endParaRPr lang="en-US"/>
        </a:p>
      </dgm:t>
    </dgm:pt>
    <dgm:pt modelId="{1140D256-6E13-4DA6-B1CB-C79EFE811073}" type="sibTrans" cxnId="{8CB2A21C-4240-45DD-A987-8656AD0327C0}">
      <dgm:prSet/>
      <dgm:spPr/>
      <dgm:t>
        <a:bodyPr/>
        <a:lstStyle/>
        <a:p>
          <a:endParaRPr lang="en-US"/>
        </a:p>
      </dgm:t>
    </dgm:pt>
    <dgm:pt modelId="{09055355-8E9A-4E41-BA67-252D833C6B5A}">
      <dgm:prSet custT="1"/>
      <dgm:spPr/>
      <dgm:t>
        <a:bodyPr/>
        <a:lstStyle/>
        <a:p>
          <a:pPr marL="182880"/>
          <a:r>
            <a:rPr lang="en-US" sz="1400">
              <a:latin typeface="+mj-lt"/>
            </a:rPr>
            <a:t>Resided in a municipality that is a high-distress/labor surplus area or an eligible urban aid municipality</a:t>
          </a:r>
        </a:p>
      </dgm:t>
    </dgm:pt>
    <dgm:pt modelId="{6E492F82-B45C-4DD1-B95A-C30CCF86D89C}" type="parTrans" cxnId="{5A7D5B64-ED03-4874-A884-EB285B679C34}">
      <dgm:prSet/>
      <dgm:spPr/>
      <dgm:t>
        <a:bodyPr/>
        <a:lstStyle/>
        <a:p>
          <a:endParaRPr lang="en-US"/>
        </a:p>
      </dgm:t>
    </dgm:pt>
    <dgm:pt modelId="{345E0B7F-AE68-4DB5-9C91-2A9FA6B64A5C}" type="sibTrans" cxnId="{5A7D5B64-ED03-4874-A884-EB285B679C34}">
      <dgm:prSet/>
      <dgm:spPr/>
      <dgm:t>
        <a:bodyPr/>
        <a:lstStyle/>
        <a:p>
          <a:endParaRPr lang="en-US"/>
        </a:p>
      </dgm:t>
    </dgm:pt>
    <dgm:pt modelId="{6970D569-2483-481A-9AEE-B48024CDB252}">
      <dgm:prSet custT="1"/>
      <dgm:spPr/>
      <dgm:t>
        <a:bodyPr/>
        <a:lstStyle/>
        <a:p>
          <a:pPr marL="182880"/>
          <a:r>
            <a:rPr lang="en-US" sz="1400">
              <a:latin typeface="+mj-lt"/>
            </a:rPr>
            <a:t>Resided in area that has historically been populated by low-income families</a:t>
          </a:r>
        </a:p>
      </dgm:t>
    </dgm:pt>
    <dgm:pt modelId="{6E6DF950-1E88-40CE-B67C-886C5C75210A}" type="parTrans" cxnId="{4D9E98F7-B720-4178-900E-335E89167491}">
      <dgm:prSet/>
      <dgm:spPr/>
      <dgm:t>
        <a:bodyPr/>
        <a:lstStyle/>
        <a:p>
          <a:endParaRPr lang="en-US"/>
        </a:p>
      </dgm:t>
    </dgm:pt>
    <dgm:pt modelId="{716C8FE7-7B75-483F-A35C-5FEC7F47C01A}" type="sibTrans" cxnId="{4D9E98F7-B720-4178-900E-335E89167491}">
      <dgm:prSet/>
      <dgm:spPr/>
      <dgm:t>
        <a:bodyPr/>
        <a:lstStyle/>
        <a:p>
          <a:endParaRPr lang="en-US"/>
        </a:p>
      </dgm:t>
    </dgm:pt>
    <dgm:pt modelId="{F38E8F0C-02A2-4D7A-8B54-A5721D29BC51}">
      <dgm:prSet custT="1"/>
      <dgm:spPr/>
      <dgm:t>
        <a:bodyPr/>
        <a:lstStyle/>
        <a:p>
          <a:pPr marL="182880"/>
          <a:r>
            <a:rPr lang="en-US" sz="1400">
              <a:latin typeface="+mj-lt"/>
            </a:rPr>
            <a:t>Resided in areas called  a “pocket of poverty,” with characteristics of a high-distress/labor surplus area, even if municipality is not formally identified</a:t>
          </a:r>
        </a:p>
      </dgm:t>
    </dgm:pt>
    <dgm:pt modelId="{E8BBBC3B-A743-4066-9FBD-282505AE754D}" type="parTrans" cxnId="{848F9EEE-A044-4D87-806B-5C0EDC66E1AF}">
      <dgm:prSet/>
      <dgm:spPr/>
      <dgm:t>
        <a:bodyPr/>
        <a:lstStyle/>
        <a:p>
          <a:endParaRPr lang="en-US"/>
        </a:p>
      </dgm:t>
    </dgm:pt>
    <dgm:pt modelId="{02C75B10-1967-44BA-9513-CED6CE31B196}" type="sibTrans" cxnId="{848F9EEE-A044-4D87-806B-5C0EDC66E1AF}">
      <dgm:prSet/>
      <dgm:spPr/>
      <dgm:t>
        <a:bodyPr/>
        <a:lstStyle/>
        <a:p>
          <a:endParaRPr lang="en-US"/>
        </a:p>
      </dgm:t>
    </dgm:pt>
    <dgm:pt modelId="{9DA445FE-94D4-4D46-9D96-876BD5A0242B}">
      <dgm:prSet custT="1"/>
      <dgm:spPr/>
      <dgm:t>
        <a:bodyPr/>
        <a:lstStyle/>
        <a:p>
          <a:pPr marL="182880"/>
          <a:r>
            <a:rPr lang="en-US" sz="1400">
              <a:latin typeface="+mj-lt"/>
            </a:rPr>
            <a:t>Qualified as a first-generation college student who is, or whose family is, eligible for government assistance and/or educational programs targeted toward low-income and disadvantaged populations (TRIO programs, free and reduced breakfast/lunch programs, Supplemental Nutrition Assistance Program (SNAP), formerly food stamps)</a:t>
          </a:r>
        </a:p>
      </dgm:t>
    </dgm:pt>
    <dgm:pt modelId="{1AD32689-086F-4F5C-BF56-80B4C9565006}" type="parTrans" cxnId="{C4014153-90B3-4774-91A7-5DA3A6BFD297}">
      <dgm:prSet/>
      <dgm:spPr/>
      <dgm:t>
        <a:bodyPr/>
        <a:lstStyle/>
        <a:p>
          <a:endParaRPr lang="en-US"/>
        </a:p>
      </dgm:t>
    </dgm:pt>
    <dgm:pt modelId="{3D81F1F3-94EB-415C-A099-EA28A8FAF918}" type="sibTrans" cxnId="{C4014153-90B3-4774-91A7-5DA3A6BFD297}">
      <dgm:prSet/>
      <dgm:spPr/>
      <dgm:t>
        <a:bodyPr/>
        <a:lstStyle/>
        <a:p>
          <a:endParaRPr lang="en-US"/>
        </a:p>
      </dgm:t>
    </dgm:pt>
    <dgm:pt modelId="{14C5A464-02C8-45CF-8A3A-7260FEDB6069}">
      <dgm:prSet custT="1"/>
      <dgm:spPr/>
      <dgm:t>
        <a:bodyPr/>
        <a:lstStyle/>
        <a:p>
          <a:pPr marL="182880"/>
          <a:r>
            <a:rPr lang="en-US" sz="1400">
              <a:latin typeface="+mj-lt"/>
            </a:rPr>
            <a:t>Completed a NJ GEAR UP, NJ College Bound, or TRIO grant program </a:t>
          </a:r>
        </a:p>
      </dgm:t>
    </dgm:pt>
    <dgm:pt modelId="{3966469B-D034-4329-9BE3-E99B56FCAC9A}" type="parTrans" cxnId="{09F8A522-DEDF-4D9C-9FC8-AD20AE28F242}">
      <dgm:prSet/>
      <dgm:spPr/>
      <dgm:t>
        <a:bodyPr/>
        <a:lstStyle/>
        <a:p>
          <a:endParaRPr lang="en-US"/>
        </a:p>
      </dgm:t>
    </dgm:pt>
    <dgm:pt modelId="{45D2EC66-CFA0-49B4-9878-48923E0AF232}" type="sibTrans" cxnId="{09F8A522-DEDF-4D9C-9FC8-AD20AE28F242}">
      <dgm:prSet/>
      <dgm:spPr/>
      <dgm:t>
        <a:bodyPr/>
        <a:lstStyle/>
        <a:p>
          <a:endParaRPr lang="en-US"/>
        </a:p>
      </dgm:t>
    </dgm:pt>
    <dgm:pt modelId="{547E30A1-2A8D-4234-A24F-82938442A2D1}" type="pres">
      <dgm:prSet presAssocID="{B686CAEB-1705-4428-9088-6F0C1B8F04B0}" presName="linear" presStyleCnt="0">
        <dgm:presLayoutVars>
          <dgm:animLvl val="lvl"/>
          <dgm:resizeHandles val="exact"/>
        </dgm:presLayoutVars>
      </dgm:prSet>
      <dgm:spPr/>
    </dgm:pt>
    <dgm:pt modelId="{6A65360C-FD2C-44F5-8F1B-71CBE78448FB}" type="pres">
      <dgm:prSet presAssocID="{0F9500EF-52F3-4CEA-A187-58A15EE81369}" presName="parentText" presStyleLbl="node1" presStyleIdx="0" presStyleCnt="3" custScaleY="21379" custLinFactY="-10337" custLinFactNeighborX="-195" custLinFactNeighborY="-100000">
        <dgm:presLayoutVars>
          <dgm:chMax val="0"/>
          <dgm:bulletEnabled val="1"/>
        </dgm:presLayoutVars>
      </dgm:prSet>
      <dgm:spPr/>
    </dgm:pt>
    <dgm:pt modelId="{6AF15DED-2C92-4B4D-B515-56AB1BED0A2F}" type="pres">
      <dgm:prSet presAssocID="{DFEA6A2B-B46A-48BC-B24E-2C2B74B475DD}" presName="spacer" presStyleCnt="0"/>
      <dgm:spPr/>
    </dgm:pt>
    <dgm:pt modelId="{9AE94008-DEE0-4DE2-8F0D-00866D742716}" type="pres">
      <dgm:prSet presAssocID="{032EA859-76C2-4ED4-BB90-01C80A28B0F7}" presName="parentText" presStyleLbl="node1" presStyleIdx="1" presStyleCnt="3" custScaleY="94027" custLinFactY="-8327" custLinFactNeighborX="-195" custLinFactNeighborY="-100000">
        <dgm:presLayoutVars>
          <dgm:chMax val="0"/>
          <dgm:bulletEnabled val="1"/>
        </dgm:presLayoutVars>
      </dgm:prSet>
      <dgm:spPr/>
    </dgm:pt>
    <dgm:pt modelId="{78A472EA-7A8C-4EBE-9FA1-34FB99D80CFA}" type="pres">
      <dgm:prSet presAssocID="{9EE9691B-E5D3-44E0-BD62-B18D544A1CA7}" presName="spacer" presStyleCnt="0"/>
      <dgm:spPr/>
    </dgm:pt>
    <dgm:pt modelId="{CE61C304-E9BF-4CB0-A91C-14D3629AB24E}" type="pres">
      <dgm:prSet presAssocID="{090F2567-D34D-4DFD-ADB5-E0CAB0CF9386}" presName="parentText" presStyleLbl="node1" presStyleIdx="2" presStyleCnt="3" custScaleY="43086" custLinFactNeighborX="506" custLinFactNeighborY="-7623">
        <dgm:presLayoutVars>
          <dgm:chMax val="0"/>
          <dgm:bulletEnabled val="1"/>
        </dgm:presLayoutVars>
      </dgm:prSet>
      <dgm:spPr/>
    </dgm:pt>
    <dgm:pt modelId="{8B5BA14D-1817-4D8C-9D5D-87B91C097E4C}" type="pres">
      <dgm:prSet presAssocID="{090F2567-D34D-4DFD-ADB5-E0CAB0CF9386}" presName="childText" presStyleLbl="revTx" presStyleIdx="0" presStyleCnt="1">
        <dgm:presLayoutVars>
          <dgm:bulletEnabled val="1"/>
        </dgm:presLayoutVars>
      </dgm:prSet>
      <dgm:spPr/>
    </dgm:pt>
  </dgm:ptLst>
  <dgm:cxnLst>
    <dgm:cxn modelId="{5A72101B-1511-40C4-80FB-8FDF12AB68ED}" type="presOf" srcId="{372F3F7C-0BEA-43DB-BDB2-FFD382E2FD94}" destId="{8B5BA14D-1817-4D8C-9D5D-87B91C097E4C}" srcOrd="0" destOrd="0" presId="urn:microsoft.com/office/officeart/2005/8/layout/vList2"/>
    <dgm:cxn modelId="{8CB2A21C-4240-45DD-A987-8656AD0327C0}" srcId="{090F2567-D34D-4DFD-ADB5-E0CAB0CF9386}" destId="{372F3F7C-0BEA-43DB-BDB2-FFD382E2FD94}" srcOrd="0" destOrd="0" parTransId="{CC8484AE-7F62-4806-81A2-838B93F83A37}" sibTransId="{1140D256-6E13-4DA6-B1CB-C79EFE811073}"/>
    <dgm:cxn modelId="{09F8A522-DEDF-4D9C-9FC8-AD20AE28F242}" srcId="{090F2567-D34D-4DFD-ADB5-E0CAB0CF9386}" destId="{14C5A464-02C8-45CF-8A3A-7260FEDB6069}" srcOrd="4" destOrd="0" parTransId="{3966469B-D034-4329-9BE3-E99B56FCAC9A}" sibTransId="{45D2EC66-CFA0-49B4-9878-48923E0AF232}"/>
    <dgm:cxn modelId="{7A62F732-6BD1-4F7F-B736-727619B84934}" type="presOf" srcId="{09055355-8E9A-4E41-BA67-252D833C6B5A}" destId="{8B5BA14D-1817-4D8C-9D5D-87B91C097E4C}" srcOrd="0" destOrd="1" presId="urn:microsoft.com/office/officeart/2005/8/layout/vList2"/>
    <dgm:cxn modelId="{B1298437-CA56-4E78-86C3-2514D4E7DD10}" type="presOf" srcId="{14C5A464-02C8-45CF-8A3A-7260FEDB6069}" destId="{8B5BA14D-1817-4D8C-9D5D-87B91C097E4C}" srcOrd="0" destOrd="5" presId="urn:microsoft.com/office/officeart/2005/8/layout/vList2"/>
    <dgm:cxn modelId="{5A7D5B64-ED03-4874-A884-EB285B679C34}" srcId="{090F2567-D34D-4DFD-ADB5-E0CAB0CF9386}" destId="{09055355-8E9A-4E41-BA67-252D833C6B5A}" srcOrd="1" destOrd="0" parTransId="{6E492F82-B45C-4DD1-B95A-C30CCF86D89C}" sibTransId="{345E0B7F-AE68-4DB5-9C91-2A9FA6B64A5C}"/>
    <dgm:cxn modelId="{4F43BA6A-1B8E-49A0-997A-A4D6B5BC8F82}" type="presOf" srcId="{9DA445FE-94D4-4D46-9D96-876BD5A0242B}" destId="{8B5BA14D-1817-4D8C-9D5D-87B91C097E4C}" srcOrd="0" destOrd="4" presId="urn:microsoft.com/office/officeart/2005/8/layout/vList2"/>
    <dgm:cxn modelId="{F590B06C-B6D6-4133-B26C-E988DB2EF640}" type="presOf" srcId="{090F2567-D34D-4DFD-ADB5-E0CAB0CF9386}" destId="{CE61C304-E9BF-4CB0-A91C-14D3629AB24E}" srcOrd="0" destOrd="0" presId="urn:microsoft.com/office/officeart/2005/8/layout/vList2"/>
    <dgm:cxn modelId="{685E6870-D609-4BE7-ACBD-DDDFE0B458EC}" type="presOf" srcId="{032EA859-76C2-4ED4-BB90-01C80A28B0F7}" destId="{9AE94008-DEE0-4DE2-8F0D-00866D742716}" srcOrd="0" destOrd="0" presId="urn:microsoft.com/office/officeart/2005/8/layout/vList2"/>
    <dgm:cxn modelId="{C4014153-90B3-4774-91A7-5DA3A6BFD297}" srcId="{090F2567-D34D-4DFD-ADB5-E0CAB0CF9386}" destId="{9DA445FE-94D4-4D46-9D96-876BD5A0242B}" srcOrd="3" destOrd="0" parTransId="{1AD32689-086F-4F5C-BF56-80B4C9565006}" sibTransId="{3D81F1F3-94EB-415C-A099-EA28A8FAF918}"/>
    <dgm:cxn modelId="{87CB747E-C78B-4ADE-B3A2-F3E008F4CDA4}" type="presOf" srcId="{F38E8F0C-02A2-4D7A-8B54-A5721D29BC51}" destId="{8B5BA14D-1817-4D8C-9D5D-87B91C097E4C}" srcOrd="0" destOrd="3" presId="urn:microsoft.com/office/officeart/2005/8/layout/vList2"/>
    <dgm:cxn modelId="{2AF40A92-7656-422F-8EBD-7A8CF5F01FC7}" type="presOf" srcId="{0F9500EF-52F3-4CEA-A187-58A15EE81369}" destId="{6A65360C-FD2C-44F5-8F1B-71CBE78448FB}" srcOrd="0" destOrd="0" presId="urn:microsoft.com/office/officeart/2005/8/layout/vList2"/>
    <dgm:cxn modelId="{F06A4799-B5BE-451A-B98D-34746988574F}" srcId="{B686CAEB-1705-4428-9088-6F0C1B8F04B0}" destId="{032EA859-76C2-4ED4-BB90-01C80A28B0F7}" srcOrd="1" destOrd="0" parTransId="{8C619AB8-7BED-492A-A4B9-9B5D6266EF8C}" sibTransId="{9EE9691B-E5D3-44E0-BD62-B18D544A1CA7}"/>
    <dgm:cxn modelId="{A6B3A0AA-780C-42F7-A299-02898A66FD37}" srcId="{B686CAEB-1705-4428-9088-6F0C1B8F04B0}" destId="{0F9500EF-52F3-4CEA-A187-58A15EE81369}" srcOrd="0" destOrd="0" parTransId="{A2F8B54A-5F86-4B8A-A0A6-7B89D020CF08}" sibTransId="{DFEA6A2B-B46A-48BC-B24E-2C2B74B475DD}"/>
    <dgm:cxn modelId="{53AF73C5-CBF0-4BEF-82CE-56F337BF8D02}" type="presOf" srcId="{6970D569-2483-481A-9AEE-B48024CDB252}" destId="{8B5BA14D-1817-4D8C-9D5D-87B91C097E4C}" srcOrd="0" destOrd="2" presId="urn:microsoft.com/office/officeart/2005/8/layout/vList2"/>
    <dgm:cxn modelId="{B3F62ED6-0647-42D0-B321-9308F5BE8C41}" type="presOf" srcId="{B686CAEB-1705-4428-9088-6F0C1B8F04B0}" destId="{547E30A1-2A8D-4234-A24F-82938442A2D1}" srcOrd="0" destOrd="0" presId="urn:microsoft.com/office/officeart/2005/8/layout/vList2"/>
    <dgm:cxn modelId="{848F9EEE-A044-4D87-806B-5C0EDC66E1AF}" srcId="{6970D569-2483-481A-9AEE-B48024CDB252}" destId="{F38E8F0C-02A2-4D7A-8B54-A5721D29BC51}" srcOrd="0" destOrd="0" parTransId="{E8BBBC3B-A743-4066-9FBD-282505AE754D}" sibTransId="{02C75B10-1967-44BA-9513-CED6CE31B196}"/>
    <dgm:cxn modelId="{66EB81F2-FC32-4EE5-B6DA-DB0486442DC9}" srcId="{B686CAEB-1705-4428-9088-6F0C1B8F04B0}" destId="{090F2567-D34D-4DFD-ADB5-E0CAB0CF9386}" srcOrd="2" destOrd="0" parTransId="{0A539752-ECE1-44E5-8F22-994F8909DE33}" sibTransId="{635AF3A6-F8E5-4D5D-848B-15D41E3BD2C9}"/>
    <dgm:cxn modelId="{4D9E98F7-B720-4178-900E-335E89167491}" srcId="{090F2567-D34D-4DFD-ADB5-E0CAB0CF9386}" destId="{6970D569-2483-481A-9AEE-B48024CDB252}" srcOrd="2" destOrd="0" parTransId="{6E6DF950-1E88-40CE-B67C-886C5C75210A}" sibTransId="{716C8FE7-7B75-483F-A35C-5FEC7F47C01A}"/>
    <dgm:cxn modelId="{9788F151-D689-4CEF-9B58-83009F053694}" type="presParOf" srcId="{547E30A1-2A8D-4234-A24F-82938442A2D1}" destId="{6A65360C-FD2C-44F5-8F1B-71CBE78448FB}" srcOrd="0" destOrd="0" presId="urn:microsoft.com/office/officeart/2005/8/layout/vList2"/>
    <dgm:cxn modelId="{258028A0-5444-49F8-B875-30691F3881B5}" type="presParOf" srcId="{547E30A1-2A8D-4234-A24F-82938442A2D1}" destId="{6AF15DED-2C92-4B4D-B515-56AB1BED0A2F}" srcOrd="1" destOrd="0" presId="urn:microsoft.com/office/officeart/2005/8/layout/vList2"/>
    <dgm:cxn modelId="{469CF5B0-0506-4C78-A949-8C359C980046}" type="presParOf" srcId="{547E30A1-2A8D-4234-A24F-82938442A2D1}" destId="{9AE94008-DEE0-4DE2-8F0D-00866D742716}" srcOrd="2" destOrd="0" presId="urn:microsoft.com/office/officeart/2005/8/layout/vList2"/>
    <dgm:cxn modelId="{C92C1AC4-D44E-40AD-A42F-442A7C050F2D}" type="presParOf" srcId="{547E30A1-2A8D-4234-A24F-82938442A2D1}" destId="{78A472EA-7A8C-4EBE-9FA1-34FB99D80CFA}" srcOrd="3" destOrd="0" presId="urn:microsoft.com/office/officeart/2005/8/layout/vList2"/>
    <dgm:cxn modelId="{F43D9880-28E7-4353-9EB5-1693FE6F2FC7}" type="presParOf" srcId="{547E30A1-2A8D-4234-A24F-82938442A2D1}" destId="{CE61C304-E9BF-4CB0-A91C-14D3629AB24E}" srcOrd="4" destOrd="0" presId="urn:microsoft.com/office/officeart/2005/8/layout/vList2"/>
    <dgm:cxn modelId="{B55CC454-9D0A-4D1E-AABC-7122B6D5ACBE}" type="presParOf" srcId="{547E30A1-2A8D-4234-A24F-82938442A2D1}" destId="{8B5BA14D-1817-4D8C-9D5D-87B91C097E4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AF4770-77E6-43C3-B366-2D8B2B4881A5}" type="doc">
      <dgm:prSet loTypeId="urn:microsoft.com/office/officeart/2005/8/layout/vList2" loCatId="list" qsTypeId="urn:microsoft.com/office/officeart/2005/8/quickstyle/simple1#4" qsCatId="simple" csTypeId="urn:microsoft.com/office/officeart/2005/8/colors/colorful2#2" csCatId="colorful" phldr="1"/>
      <dgm:spPr/>
      <dgm:t>
        <a:bodyPr/>
        <a:lstStyle/>
        <a:p>
          <a:endParaRPr lang="en-US"/>
        </a:p>
      </dgm:t>
    </dgm:pt>
    <dgm:pt modelId="{50C1CBFD-421B-4BF1-A7C5-A06B712C5D7A}">
      <dgm:prSet/>
      <dgm:spPr/>
      <dgm:t>
        <a:bodyPr/>
        <a:lstStyle/>
        <a:p>
          <a:r>
            <a:rPr lang="en-US">
              <a:latin typeface="+mn-lt"/>
            </a:rPr>
            <a:t>Students should know the difference between an institutional requirement versus an EOF statewide requirement.</a:t>
          </a:r>
        </a:p>
      </dgm:t>
    </dgm:pt>
    <dgm:pt modelId="{29697024-AE88-4D88-AE0F-7130197E4BD1}" type="parTrans" cxnId="{EECA6B02-304D-4E3E-8588-86F0A758F13D}">
      <dgm:prSet/>
      <dgm:spPr/>
      <dgm:t>
        <a:bodyPr/>
        <a:lstStyle/>
        <a:p>
          <a:endParaRPr lang="en-US"/>
        </a:p>
      </dgm:t>
    </dgm:pt>
    <dgm:pt modelId="{B1CF14A9-782B-425C-96D5-5A845745AE40}" type="sibTrans" cxnId="{EECA6B02-304D-4E3E-8588-86F0A758F13D}">
      <dgm:prSet/>
      <dgm:spPr/>
      <dgm:t>
        <a:bodyPr/>
        <a:lstStyle/>
        <a:p>
          <a:endParaRPr lang="en-US"/>
        </a:p>
      </dgm:t>
    </dgm:pt>
    <dgm:pt modelId="{412AAEC1-97C5-44FE-9954-A3CEA02846BF}">
      <dgm:prSet/>
      <dgm:spPr/>
      <dgm:t>
        <a:bodyPr/>
        <a:lstStyle/>
        <a:p>
          <a:pPr rtl="0"/>
          <a:r>
            <a:rPr lang="en-US">
              <a:latin typeface="+mn-lt"/>
            </a:rPr>
            <a:t>Institutions should inform students about their </a:t>
          </a:r>
          <a:r>
            <a:rPr lang="en-US" b="1" u="sng">
              <a:latin typeface="+mn-lt"/>
            </a:rPr>
            <a:t>eligibility</a:t>
          </a:r>
          <a:r>
            <a:rPr lang="en-US" b="0" u="none">
              <a:latin typeface="+mn-lt"/>
            </a:rPr>
            <a:t>, </a:t>
          </a:r>
          <a:r>
            <a:rPr lang="en-US">
              <a:latin typeface="+mn-lt"/>
            </a:rPr>
            <a:t>especially their rank within </a:t>
          </a:r>
          <a:r>
            <a:rPr lang="en-US" b="1" u="sng">
              <a:latin typeface="+mn-lt"/>
            </a:rPr>
            <a:t>funding priorities</a:t>
          </a:r>
          <a:r>
            <a:rPr lang="en-US" b="1" u="none">
              <a:latin typeface="+mn-lt"/>
            </a:rPr>
            <a:t> </a:t>
          </a:r>
          <a:r>
            <a:rPr lang="en-US" u="none">
              <a:latin typeface="+mn-lt"/>
            </a:rPr>
            <a:t>and</a:t>
          </a:r>
          <a:r>
            <a:rPr lang="en-US">
              <a:latin typeface="+mn-lt"/>
            </a:rPr>
            <a:t> the </a:t>
          </a:r>
          <a:r>
            <a:rPr lang="en-US" b="1" u="sng">
              <a:latin typeface="+mn-lt"/>
            </a:rPr>
            <a:t>availability of EOF Art. III grant funds</a:t>
          </a:r>
          <a:r>
            <a:rPr lang="en-US" b="1">
              <a:latin typeface="+mn-lt"/>
            </a:rPr>
            <a:t>. </a:t>
          </a:r>
        </a:p>
      </dgm:t>
    </dgm:pt>
    <dgm:pt modelId="{A9B6AF32-14C1-483E-8089-BB878F33E52E}" type="parTrans" cxnId="{629D45F3-2370-4837-88C6-83906A77F9E4}">
      <dgm:prSet/>
      <dgm:spPr/>
      <dgm:t>
        <a:bodyPr/>
        <a:lstStyle/>
        <a:p>
          <a:endParaRPr lang="en-US"/>
        </a:p>
      </dgm:t>
    </dgm:pt>
    <dgm:pt modelId="{916D73A2-3BA2-4C17-851A-4924ABE8D5E1}" type="sibTrans" cxnId="{629D45F3-2370-4837-88C6-83906A77F9E4}">
      <dgm:prSet/>
      <dgm:spPr/>
      <dgm:t>
        <a:bodyPr/>
        <a:lstStyle/>
        <a:p>
          <a:endParaRPr lang="en-US"/>
        </a:p>
      </dgm:t>
    </dgm:pt>
    <dgm:pt modelId="{9EE661BD-7CAB-46CE-A1F1-ACFE89D4DCA3}">
      <dgm:prSet/>
      <dgm:spPr/>
      <dgm:t>
        <a:bodyPr/>
        <a:lstStyle/>
        <a:p>
          <a:r>
            <a:rPr lang="en-US"/>
            <a:t>Institutions should provide applicants the specific reason for their ineligibility or denial into the program.</a:t>
          </a:r>
        </a:p>
      </dgm:t>
    </dgm:pt>
    <dgm:pt modelId="{14366491-2E05-4730-AF8E-E1F9CDA75091}" type="parTrans" cxnId="{B49002A3-EAF8-42C7-A0CE-F31E199BCAC5}">
      <dgm:prSet/>
      <dgm:spPr/>
      <dgm:t>
        <a:bodyPr/>
        <a:lstStyle/>
        <a:p>
          <a:endParaRPr lang="en-US"/>
        </a:p>
      </dgm:t>
    </dgm:pt>
    <dgm:pt modelId="{923B7239-323F-4836-A7AE-847A7A60A096}" type="sibTrans" cxnId="{B49002A3-EAF8-42C7-A0CE-F31E199BCAC5}">
      <dgm:prSet/>
      <dgm:spPr/>
      <dgm:t>
        <a:bodyPr/>
        <a:lstStyle/>
        <a:p>
          <a:endParaRPr lang="en-US"/>
        </a:p>
      </dgm:t>
    </dgm:pt>
    <dgm:pt modelId="{83CCB846-1601-4988-8F4D-EC6152BBFD0F}">
      <dgm:prSet/>
      <dgm:spPr/>
      <dgm:t>
        <a:bodyPr/>
        <a:lstStyle/>
        <a:p>
          <a:r>
            <a:rPr lang="en-US"/>
            <a:t>If a candidate is placed on a waitlist, they should be informed and offered a date regarding their acceptance status in the program. </a:t>
          </a:r>
        </a:p>
      </dgm:t>
    </dgm:pt>
    <dgm:pt modelId="{7C8BABF6-1D9F-4655-A6B7-857E0A6EA291}" type="parTrans" cxnId="{BC848C6F-69EF-47B5-BB6E-C00634B06F8B}">
      <dgm:prSet/>
      <dgm:spPr/>
      <dgm:t>
        <a:bodyPr/>
        <a:lstStyle/>
        <a:p>
          <a:endParaRPr lang="en-US"/>
        </a:p>
      </dgm:t>
    </dgm:pt>
    <dgm:pt modelId="{F7557C1F-90DC-47C0-9102-602C915A80D9}" type="sibTrans" cxnId="{BC848C6F-69EF-47B5-BB6E-C00634B06F8B}">
      <dgm:prSet/>
      <dgm:spPr/>
      <dgm:t>
        <a:bodyPr/>
        <a:lstStyle/>
        <a:p>
          <a:endParaRPr lang="en-US"/>
        </a:p>
      </dgm:t>
    </dgm:pt>
    <dgm:pt modelId="{8B5B741F-9D2E-485C-AD42-2588C5D5CCCE}">
      <dgm:prSet/>
      <dgm:spPr/>
      <dgm:t>
        <a:bodyPr/>
        <a:lstStyle/>
        <a:p>
          <a:r>
            <a:rPr lang="en-US"/>
            <a:t>Institutions/EOF campus programs should refrain from telling an applicant, “you are ineligible for EOF.” </a:t>
          </a:r>
        </a:p>
      </dgm:t>
    </dgm:pt>
    <dgm:pt modelId="{DA0B2520-DEAE-41C5-B270-11FBD91FA235}" type="parTrans" cxnId="{2493A9C2-7528-4348-8CD1-B6CB1CF984BD}">
      <dgm:prSet/>
      <dgm:spPr/>
      <dgm:t>
        <a:bodyPr/>
        <a:lstStyle/>
        <a:p>
          <a:endParaRPr lang="en-US"/>
        </a:p>
      </dgm:t>
    </dgm:pt>
    <dgm:pt modelId="{235B7C37-0CDC-47B7-8322-16091CCFAF29}" type="sibTrans" cxnId="{2493A9C2-7528-4348-8CD1-B6CB1CF984BD}">
      <dgm:prSet/>
      <dgm:spPr/>
      <dgm:t>
        <a:bodyPr/>
        <a:lstStyle/>
        <a:p>
          <a:endParaRPr lang="en-US"/>
        </a:p>
      </dgm:t>
    </dgm:pt>
    <dgm:pt modelId="{FF2A3959-1E10-4770-B601-EA57D7FF8AB9}">
      <dgm:prSet/>
      <dgm:spPr/>
      <dgm:t>
        <a:bodyPr/>
        <a:lstStyle/>
        <a:p>
          <a:r>
            <a:rPr lang="en-US"/>
            <a:t>Generalized statements can lead applicants to believe that they are ineligible for EOF (statewide), which may be inaccurate.</a:t>
          </a:r>
        </a:p>
      </dgm:t>
    </dgm:pt>
    <dgm:pt modelId="{EE6EA3BA-7B3B-4805-8457-98167C3A96DF}" type="parTrans" cxnId="{EC4A5491-8049-4D1F-A5FC-6E29C3926EED}">
      <dgm:prSet/>
      <dgm:spPr/>
      <dgm:t>
        <a:bodyPr/>
        <a:lstStyle/>
        <a:p>
          <a:endParaRPr lang="en-US"/>
        </a:p>
      </dgm:t>
    </dgm:pt>
    <dgm:pt modelId="{1FF917E2-62F3-40C1-8DCF-1DB057063D4A}" type="sibTrans" cxnId="{EC4A5491-8049-4D1F-A5FC-6E29C3926EED}">
      <dgm:prSet/>
      <dgm:spPr/>
      <dgm:t>
        <a:bodyPr/>
        <a:lstStyle/>
        <a:p>
          <a:endParaRPr lang="en-US"/>
        </a:p>
      </dgm:t>
    </dgm:pt>
    <dgm:pt modelId="{F439E15C-B387-482A-A2D2-D53653C5C18F}">
      <dgm:prSet/>
      <dgm:spPr>
        <a:solidFill>
          <a:srgbClr val="FFFF99"/>
        </a:solidFill>
      </dgm:spPr>
      <dgm:t>
        <a:bodyPr/>
        <a:lstStyle/>
        <a:p>
          <a:r>
            <a:rPr lang="en-US">
              <a:solidFill>
                <a:schemeClr val="tx1"/>
              </a:solidFill>
            </a:rPr>
            <a:t>Encourage applicants to look at all NJ institutions that have an EOF program if they are not admitted into your campus program, especially if they are actively seeking admission into an EOF program (independent of institutional choice).</a:t>
          </a:r>
          <a:r>
            <a:rPr lang="en-US"/>
            <a:t> </a:t>
          </a:r>
        </a:p>
      </dgm:t>
    </dgm:pt>
    <dgm:pt modelId="{09DEC3A3-A2F4-4681-B4D5-6ADB74C6A38F}" type="parTrans" cxnId="{44168CE0-90CD-4757-BDDE-51DB629F41B5}">
      <dgm:prSet/>
      <dgm:spPr/>
      <dgm:t>
        <a:bodyPr/>
        <a:lstStyle/>
        <a:p>
          <a:endParaRPr lang="en-US"/>
        </a:p>
      </dgm:t>
    </dgm:pt>
    <dgm:pt modelId="{E4A76E96-92B1-4230-8449-7123CCE5A2EE}" type="sibTrans" cxnId="{44168CE0-90CD-4757-BDDE-51DB629F41B5}">
      <dgm:prSet/>
      <dgm:spPr/>
      <dgm:t>
        <a:bodyPr/>
        <a:lstStyle/>
        <a:p>
          <a:endParaRPr lang="en-US"/>
        </a:p>
      </dgm:t>
    </dgm:pt>
    <dgm:pt modelId="{9C14ED95-641C-45F0-B0A1-0C395504069C}" type="pres">
      <dgm:prSet presAssocID="{BCAF4770-77E6-43C3-B366-2D8B2B4881A5}" presName="linear" presStyleCnt="0">
        <dgm:presLayoutVars>
          <dgm:animLvl val="lvl"/>
          <dgm:resizeHandles val="exact"/>
        </dgm:presLayoutVars>
      </dgm:prSet>
      <dgm:spPr/>
    </dgm:pt>
    <dgm:pt modelId="{F02B8786-DF11-42D7-AE89-A8CA32F14199}" type="pres">
      <dgm:prSet presAssocID="{50C1CBFD-421B-4BF1-A7C5-A06B712C5D7A}" presName="parentText" presStyleLbl="node1" presStyleIdx="0" presStyleCnt="3" custScaleY="73069">
        <dgm:presLayoutVars>
          <dgm:chMax val="0"/>
          <dgm:bulletEnabled val="1"/>
        </dgm:presLayoutVars>
      </dgm:prSet>
      <dgm:spPr/>
    </dgm:pt>
    <dgm:pt modelId="{BA69107B-DA45-417E-8A6A-62524B9C18CD}" type="pres">
      <dgm:prSet presAssocID="{B1CF14A9-782B-425C-96D5-5A845745AE40}" presName="spacer" presStyleCnt="0"/>
      <dgm:spPr/>
    </dgm:pt>
    <dgm:pt modelId="{4E848DC9-7649-416D-A379-B6682ED46266}" type="pres">
      <dgm:prSet presAssocID="{412AAEC1-97C5-44FE-9954-A3CEA02846BF}" presName="parentText" presStyleLbl="node1" presStyleIdx="1" presStyleCnt="3">
        <dgm:presLayoutVars>
          <dgm:chMax val="0"/>
          <dgm:bulletEnabled val="1"/>
        </dgm:presLayoutVars>
      </dgm:prSet>
      <dgm:spPr/>
    </dgm:pt>
    <dgm:pt modelId="{730DCDD0-40C7-4186-9CD3-1356BED14334}" type="pres">
      <dgm:prSet presAssocID="{412AAEC1-97C5-44FE-9954-A3CEA02846BF}" presName="childText" presStyleLbl="revTx" presStyleIdx="0" presStyleCnt="1">
        <dgm:presLayoutVars>
          <dgm:bulletEnabled val="1"/>
        </dgm:presLayoutVars>
      </dgm:prSet>
      <dgm:spPr/>
    </dgm:pt>
    <dgm:pt modelId="{DDE4C8DC-CF2F-4C95-96C0-D54418C330A0}" type="pres">
      <dgm:prSet presAssocID="{F439E15C-B387-482A-A2D2-D53653C5C18F}" presName="parentText" presStyleLbl="node1" presStyleIdx="2" presStyleCnt="3" custLinFactNeighborX="-651" custLinFactNeighborY="8574">
        <dgm:presLayoutVars>
          <dgm:chMax val="0"/>
          <dgm:bulletEnabled val="1"/>
        </dgm:presLayoutVars>
      </dgm:prSet>
      <dgm:spPr/>
    </dgm:pt>
  </dgm:ptLst>
  <dgm:cxnLst>
    <dgm:cxn modelId="{EECA6B02-304D-4E3E-8588-86F0A758F13D}" srcId="{BCAF4770-77E6-43C3-B366-2D8B2B4881A5}" destId="{50C1CBFD-421B-4BF1-A7C5-A06B712C5D7A}" srcOrd="0" destOrd="0" parTransId="{29697024-AE88-4D88-AE0F-7130197E4BD1}" sibTransId="{B1CF14A9-782B-425C-96D5-5A845745AE40}"/>
    <dgm:cxn modelId="{7AF16C45-0D5C-46FC-8E97-4C986F732D7D}" type="presOf" srcId="{BCAF4770-77E6-43C3-B366-2D8B2B4881A5}" destId="{9C14ED95-641C-45F0-B0A1-0C395504069C}" srcOrd="0" destOrd="0" presId="urn:microsoft.com/office/officeart/2005/8/layout/vList2"/>
    <dgm:cxn modelId="{BC848C6F-69EF-47B5-BB6E-C00634B06F8B}" srcId="{412AAEC1-97C5-44FE-9954-A3CEA02846BF}" destId="{83CCB846-1601-4988-8F4D-EC6152BBFD0F}" srcOrd="1" destOrd="0" parTransId="{7C8BABF6-1D9F-4655-A6B7-857E0A6EA291}" sibTransId="{F7557C1F-90DC-47C0-9102-602C915A80D9}"/>
    <dgm:cxn modelId="{76423E77-0761-45CA-8CC5-4392F03E8FA0}" type="presOf" srcId="{FF2A3959-1E10-4770-B601-EA57D7FF8AB9}" destId="{730DCDD0-40C7-4186-9CD3-1356BED14334}" srcOrd="0" destOrd="3" presId="urn:microsoft.com/office/officeart/2005/8/layout/vList2"/>
    <dgm:cxn modelId="{EC4A5491-8049-4D1F-A5FC-6E29C3926EED}" srcId="{412AAEC1-97C5-44FE-9954-A3CEA02846BF}" destId="{FF2A3959-1E10-4770-B601-EA57D7FF8AB9}" srcOrd="3" destOrd="0" parTransId="{EE6EA3BA-7B3B-4805-8457-98167C3A96DF}" sibTransId="{1FF917E2-62F3-40C1-8DCF-1DB057063D4A}"/>
    <dgm:cxn modelId="{B49002A3-EAF8-42C7-A0CE-F31E199BCAC5}" srcId="{412AAEC1-97C5-44FE-9954-A3CEA02846BF}" destId="{9EE661BD-7CAB-46CE-A1F1-ACFE89D4DCA3}" srcOrd="0" destOrd="0" parTransId="{14366491-2E05-4730-AF8E-E1F9CDA75091}" sibTransId="{923B7239-323F-4836-A7AE-847A7A60A096}"/>
    <dgm:cxn modelId="{F55041A3-DA35-4B2C-BACA-1ABE1F30E209}" type="presOf" srcId="{F439E15C-B387-482A-A2D2-D53653C5C18F}" destId="{DDE4C8DC-CF2F-4C95-96C0-D54418C330A0}" srcOrd="0" destOrd="0" presId="urn:microsoft.com/office/officeart/2005/8/layout/vList2"/>
    <dgm:cxn modelId="{75C2C9AB-97C5-4953-8A22-2951F01986D4}" type="presOf" srcId="{83CCB846-1601-4988-8F4D-EC6152BBFD0F}" destId="{730DCDD0-40C7-4186-9CD3-1356BED14334}" srcOrd="0" destOrd="1" presId="urn:microsoft.com/office/officeart/2005/8/layout/vList2"/>
    <dgm:cxn modelId="{199687AD-B2C3-43A3-A18B-E910CACC5FB6}" type="presOf" srcId="{8B5B741F-9D2E-485C-AD42-2588C5D5CCCE}" destId="{730DCDD0-40C7-4186-9CD3-1356BED14334}" srcOrd="0" destOrd="2" presId="urn:microsoft.com/office/officeart/2005/8/layout/vList2"/>
    <dgm:cxn modelId="{24DFC2B1-0A94-4B56-B917-1E7AAD7D38D4}" type="presOf" srcId="{412AAEC1-97C5-44FE-9954-A3CEA02846BF}" destId="{4E848DC9-7649-416D-A379-B6682ED46266}" srcOrd="0" destOrd="0" presId="urn:microsoft.com/office/officeart/2005/8/layout/vList2"/>
    <dgm:cxn modelId="{2493A9C2-7528-4348-8CD1-B6CB1CF984BD}" srcId="{412AAEC1-97C5-44FE-9954-A3CEA02846BF}" destId="{8B5B741F-9D2E-485C-AD42-2588C5D5CCCE}" srcOrd="2" destOrd="0" parTransId="{DA0B2520-DEAE-41C5-B270-11FBD91FA235}" sibTransId="{235B7C37-0CDC-47B7-8322-16091CCFAF29}"/>
    <dgm:cxn modelId="{56EA52C8-CCA3-47A2-B908-DE354658831D}" type="presOf" srcId="{9EE661BD-7CAB-46CE-A1F1-ACFE89D4DCA3}" destId="{730DCDD0-40C7-4186-9CD3-1356BED14334}" srcOrd="0" destOrd="0" presId="urn:microsoft.com/office/officeart/2005/8/layout/vList2"/>
    <dgm:cxn modelId="{44168CE0-90CD-4757-BDDE-51DB629F41B5}" srcId="{BCAF4770-77E6-43C3-B366-2D8B2B4881A5}" destId="{F439E15C-B387-482A-A2D2-D53653C5C18F}" srcOrd="2" destOrd="0" parTransId="{09DEC3A3-A2F4-4681-B4D5-6ADB74C6A38F}" sibTransId="{E4A76E96-92B1-4230-8449-7123CCE5A2EE}"/>
    <dgm:cxn modelId="{90C1E0EE-C7B0-4EF6-9583-7A357F376ECB}" type="presOf" srcId="{50C1CBFD-421B-4BF1-A7C5-A06B712C5D7A}" destId="{F02B8786-DF11-42D7-AE89-A8CA32F14199}" srcOrd="0" destOrd="0" presId="urn:microsoft.com/office/officeart/2005/8/layout/vList2"/>
    <dgm:cxn modelId="{629D45F3-2370-4837-88C6-83906A77F9E4}" srcId="{BCAF4770-77E6-43C3-B366-2D8B2B4881A5}" destId="{412AAEC1-97C5-44FE-9954-A3CEA02846BF}" srcOrd="1" destOrd="0" parTransId="{A9B6AF32-14C1-483E-8089-BB878F33E52E}" sibTransId="{916D73A2-3BA2-4C17-851A-4924ABE8D5E1}"/>
    <dgm:cxn modelId="{14619457-5E67-4E99-AB29-043356304C7E}" type="presParOf" srcId="{9C14ED95-641C-45F0-B0A1-0C395504069C}" destId="{F02B8786-DF11-42D7-AE89-A8CA32F14199}" srcOrd="0" destOrd="0" presId="urn:microsoft.com/office/officeart/2005/8/layout/vList2"/>
    <dgm:cxn modelId="{D6433A8C-4B5A-4CA5-8E13-EABD3BFCF0C1}" type="presParOf" srcId="{9C14ED95-641C-45F0-B0A1-0C395504069C}" destId="{BA69107B-DA45-417E-8A6A-62524B9C18CD}" srcOrd="1" destOrd="0" presId="urn:microsoft.com/office/officeart/2005/8/layout/vList2"/>
    <dgm:cxn modelId="{989B925C-1CD0-474E-AF8C-B5A19523612C}" type="presParOf" srcId="{9C14ED95-641C-45F0-B0A1-0C395504069C}" destId="{4E848DC9-7649-416D-A379-B6682ED46266}" srcOrd="2" destOrd="0" presId="urn:microsoft.com/office/officeart/2005/8/layout/vList2"/>
    <dgm:cxn modelId="{71A06C3C-8C9C-49A6-A4CC-7D8E8B7F0ED5}" type="presParOf" srcId="{9C14ED95-641C-45F0-B0A1-0C395504069C}" destId="{730DCDD0-40C7-4186-9CD3-1356BED14334}" srcOrd="3" destOrd="0" presId="urn:microsoft.com/office/officeart/2005/8/layout/vList2"/>
    <dgm:cxn modelId="{44AA3AED-39AE-4169-BABE-7D50491EF907}" type="presParOf" srcId="{9C14ED95-641C-45F0-B0A1-0C395504069C}" destId="{DDE4C8DC-CF2F-4C95-96C0-D54418C330A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1F99542-FB99-447C-9221-EB7DE0C29D2D}" type="doc">
      <dgm:prSet loTypeId="urn:microsoft.com/office/officeart/2005/8/layout/hierarchy1" loCatId="hierarchy" qsTypeId="urn:microsoft.com/office/officeart/2005/8/quickstyle/simple1#5" qsCatId="simple" csTypeId="urn:microsoft.com/office/officeart/2005/8/colors/accent1_2#1" csCatId="accent1" phldr="1"/>
      <dgm:spPr/>
      <dgm:t>
        <a:bodyPr/>
        <a:lstStyle/>
        <a:p>
          <a:endParaRPr lang="en-US"/>
        </a:p>
      </dgm:t>
    </dgm:pt>
    <dgm:pt modelId="{24F4EB03-5538-4DC0-85AD-49A348905CEC}">
      <dgm:prSet custT="1"/>
      <dgm:spPr/>
      <dgm:t>
        <a:bodyPr/>
        <a:lstStyle/>
        <a:p>
          <a:r>
            <a:rPr lang="en-US" sz="2400" b="1"/>
            <a:t>EOF does not use a “slot” based enrollment approach. </a:t>
          </a:r>
        </a:p>
        <a:p>
          <a:r>
            <a:rPr lang="en-US" sz="2400"/>
            <a:t>Slot based enrollment reflects a program that supports a       pre-determined number of students in a program. </a:t>
          </a:r>
        </a:p>
      </dgm:t>
    </dgm:pt>
    <dgm:pt modelId="{0648E432-A881-4C5F-981D-3DA5C2DF88F4}" type="parTrans" cxnId="{92F0F73C-519F-4E49-826E-4505E39E665D}">
      <dgm:prSet/>
      <dgm:spPr/>
      <dgm:t>
        <a:bodyPr/>
        <a:lstStyle/>
        <a:p>
          <a:endParaRPr lang="en-US"/>
        </a:p>
      </dgm:t>
    </dgm:pt>
    <dgm:pt modelId="{9E2BD011-4796-4568-A027-FF354F29DA98}" type="sibTrans" cxnId="{92F0F73C-519F-4E49-826E-4505E39E665D}">
      <dgm:prSet/>
      <dgm:spPr/>
      <dgm:t>
        <a:bodyPr/>
        <a:lstStyle/>
        <a:p>
          <a:endParaRPr lang="en-US"/>
        </a:p>
      </dgm:t>
    </dgm:pt>
    <dgm:pt modelId="{F4AD86F1-1810-4D78-990E-F4900B1F79EE}">
      <dgm:prSet custT="1"/>
      <dgm:spPr/>
      <dgm:t>
        <a:bodyPr/>
        <a:lstStyle/>
        <a:p>
          <a:r>
            <a:rPr lang="en-US" sz="2400" b="1"/>
            <a:t>EOF uses an “allocation” based enrollment approach.</a:t>
          </a:r>
        </a:p>
        <a:p>
          <a:r>
            <a:rPr lang="en-US" sz="2400"/>
            <a:t>Allocation based enrollment reflects a program that supports as many students as possible based on the program’s available resources. </a:t>
          </a:r>
        </a:p>
      </dgm:t>
    </dgm:pt>
    <dgm:pt modelId="{7A6D56A3-A689-41B2-912C-7C6395088DB8}" type="parTrans" cxnId="{40ED67A8-2EE7-4E40-AE27-93ACE85DAFEC}">
      <dgm:prSet/>
      <dgm:spPr/>
      <dgm:t>
        <a:bodyPr/>
        <a:lstStyle/>
        <a:p>
          <a:endParaRPr lang="en-US"/>
        </a:p>
      </dgm:t>
    </dgm:pt>
    <dgm:pt modelId="{35BEB9E7-ED1C-45E8-A733-5CF5B9762FA7}" type="sibTrans" cxnId="{40ED67A8-2EE7-4E40-AE27-93ACE85DAFEC}">
      <dgm:prSet/>
      <dgm:spPr/>
      <dgm:t>
        <a:bodyPr/>
        <a:lstStyle/>
        <a:p>
          <a:endParaRPr lang="en-US"/>
        </a:p>
      </dgm:t>
    </dgm:pt>
    <dgm:pt modelId="{7B5C61EC-9F1B-40D7-8CB2-F60C82192F14}">
      <dgm:prSet/>
      <dgm:spPr/>
      <dgm:t>
        <a:bodyPr/>
        <a:lstStyle/>
        <a:p>
          <a:r>
            <a:rPr lang="en-US"/>
            <a:t>The total number of students in the program can be impacted by the number of students who receive a maximum award.</a:t>
          </a:r>
        </a:p>
        <a:p>
          <a:r>
            <a:rPr lang="en-US"/>
            <a:t>The allocation model allows for enrollment to be driven via the exhaustion of the program's available allocation. </a:t>
          </a:r>
        </a:p>
      </dgm:t>
    </dgm:pt>
    <dgm:pt modelId="{17F2B0ED-C944-4B14-9EEE-B9E64253FDBE}" type="parTrans" cxnId="{E05B8C5C-2091-473D-9A87-9021313831AA}">
      <dgm:prSet/>
      <dgm:spPr/>
      <dgm:t>
        <a:bodyPr/>
        <a:lstStyle/>
        <a:p>
          <a:endParaRPr lang="en-US"/>
        </a:p>
      </dgm:t>
    </dgm:pt>
    <dgm:pt modelId="{C17405F1-BDE3-4113-BB0E-10277595412C}" type="sibTrans" cxnId="{E05B8C5C-2091-473D-9A87-9021313831AA}">
      <dgm:prSet/>
      <dgm:spPr/>
      <dgm:t>
        <a:bodyPr/>
        <a:lstStyle/>
        <a:p>
          <a:endParaRPr lang="en-US"/>
        </a:p>
      </dgm:t>
    </dgm:pt>
    <dgm:pt modelId="{6310F8C1-2ABE-4038-99FF-981E99DBBF8C}" type="pres">
      <dgm:prSet presAssocID="{51F99542-FB99-447C-9221-EB7DE0C29D2D}" presName="hierChild1" presStyleCnt="0">
        <dgm:presLayoutVars>
          <dgm:chPref val="1"/>
          <dgm:dir/>
          <dgm:animOne val="branch"/>
          <dgm:animLvl val="lvl"/>
          <dgm:resizeHandles/>
        </dgm:presLayoutVars>
      </dgm:prSet>
      <dgm:spPr/>
    </dgm:pt>
    <dgm:pt modelId="{922CE4D1-EFEB-4081-9121-2265DB670542}" type="pres">
      <dgm:prSet presAssocID="{24F4EB03-5538-4DC0-85AD-49A348905CEC}" presName="hierRoot1" presStyleCnt="0"/>
      <dgm:spPr/>
    </dgm:pt>
    <dgm:pt modelId="{9E53C413-3FC2-4F92-AA80-186F9B07B095}" type="pres">
      <dgm:prSet presAssocID="{24F4EB03-5538-4DC0-85AD-49A348905CEC}" presName="composite" presStyleCnt="0"/>
      <dgm:spPr/>
    </dgm:pt>
    <dgm:pt modelId="{3B534813-7920-4D06-AEE8-2A20346E767F}" type="pres">
      <dgm:prSet presAssocID="{24F4EB03-5538-4DC0-85AD-49A348905CEC}" presName="background" presStyleLbl="node0" presStyleIdx="0" presStyleCnt="3"/>
      <dgm:spPr/>
    </dgm:pt>
    <dgm:pt modelId="{F4661D20-39BF-4586-95B2-7203E3F14E9A}" type="pres">
      <dgm:prSet presAssocID="{24F4EB03-5538-4DC0-85AD-49A348905CEC}" presName="text" presStyleLbl="fgAcc0" presStyleIdx="0" presStyleCnt="3" custScaleY="184639">
        <dgm:presLayoutVars>
          <dgm:chPref val="3"/>
        </dgm:presLayoutVars>
      </dgm:prSet>
      <dgm:spPr/>
    </dgm:pt>
    <dgm:pt modelId="{C2450ADD-352A-4A6A-92AF-9CB6C227935A}" type="pres">
      <dgm:prSet presAssocID="{24F4EB03-5538-4DC0-85AD-49A348905CEC}" presName="hierChild2" presStyleCnt="0"/>
      <dgm:spPr/>
    </dgm:pt>
    <dgm:pt modelId="{7C26ABBC-6199-4FFF-9A97-DCD41A0FF97A}" type="pres">
      <dgm:prSet presAssocID="{F4AD86F1-1810-4D78-990E-F4900B1F79EE}" presName="hierRoot1" presStyleCnt="0"/>
      <dgm:spPr/>
    </dgm:pt>
    <dgm:pt modelId="{021E3588-06BB-4636-8787-CD21F095CFB0}" type="pres">
      <dgm:prSet presAssocID="{F4AD86F1-1810-4D78-990E-F4900B1F79EE}" presName="composite" presStyleCnt="0"/>
      <dgm:spPr/>
    </dgm:pt>
    <dgm:pt modelId="{7CF15C2F-C25C-46C7-9886-C93275080EED}" type="pres">
      <dgm:prSet presAssocID="{F4AD86F1-1810-4D78-990E-F4900B1F79EE}" presName="background" presStyleLbl="node0" presStyleIdx="1" presStyleCnt="3"/>
      <dgm:spPr/>
    </dgm:pt>
    <dgm:pt modelId="{B09A89E4-F628-4047-90CE-8E45999FF19D}" type="pres">
      <dgm:prSet presAssocID="{F4AD86F1-1810-4D78-990E-F4900B1F79EE}" presName="text" presStyleLbl="fgAcc0" presStyleIdx="1" presStyleCnt="3" custScaleY="194589">
        <dgm:presLayoutVars>
          <dgm:chPref val="3"/>
        </dgm:presLayoutVars>
      </dgm:prSet>
      <dgm:spPr/>
    </dgm:pt>
    <dgm:pt modelId="{901909DC-8482-4C0B-A31A-C50409126716}" type="pres">
      <dgm:prSet presAssocID="{F4AD86F1-1810-4D78-990E-F4900B1F79EE}" presName="hierChild2" presStyleCnt="0"/>
      <dgm:spPr/>
    </dgm:pt>
    <dgm:pt modelId="{375F56F2-A0A3-4655-8755-8E6AB2648140}" type="pres">
      <dgm:prSet presAssocID="{7B5C61EC-9F1B-40D7-8CB2-F60C82192F14}" presName="hierRoot1" presStyleCnt="0"/>
      <dgm:spPr/>
    </dgm:pt>
    <dgm:pt modelId="{AAEAD6E4-4F0E-4C24-9A35-F99B3FFA877F}" type="pres">
      <dgm:prSet presAssocID="{7B5C61EC-9F1B-40D7-8CB2-F60C82192F14}" presName="composite" presStyleCnt="0"/>
      <dgm:spPr/>
    </dgm:pt>
    <dgm:pt modelId="{13CE9B87-E31E-4301-8F4D-DF28CE11C7C2}" type="pres">
      <dgm:prSet presAssocID="{7B5C61EC-9F1B-40D7-8CB2-F60C82192F14}" presName="background" presStyleLbl="node0" presStyleIdx="2" presStyleCnt="3"/>
      <dgm:spPr/>
    </dgm:pt>
    <dgm:pt modelId="{991A3844-AA2F-4718-A42C-D921A335FA6C}" type="pres">
      <dgm:prSet presAssocID="{7B5C61EC-9F1B-40D7-8CB2-F60C82192F14}" presName="text" presStyleLbl="fgAcc0" presStyleIdx="2" presStyleCnt="3" custScaleY="188473">
        <dgm:presLayoutVars>
          <dgm:chPref val="3"/>
        </dgm:presLayoutVars>
      </dgm:prSet>
      <dgm:spPr/>
    </dgm:pt>
    <dgm:pt modelId="{4716A22D-B904-4A84-9CCF-F3D24FA666AD}" type="pres">
      <dgm:prSet presAssocID="{7B5C61EC-9F1B-40D7-8CB2-F60C82192F14}" presName="hierChild2" presStyleCnt="0"/>
      <dgm:spPr/>
    </dgm:pt>
  </dgm:ptLst>
  <dgm:cxnLst>
    <dgm:cxn modelId="{92F0F73C-519F-4E49-826E-4505E39E665D}" srcId="{51F99542-FB99-447C-9221-EB7DE0C29D2D}" destId="{24F4EB03-5538-4DC0-85AD-49A348905CEC}" srcOrd="0" destOrd="0" parTransId="{0648E432-A881-4C5F-981D-3DA5C2DF88F4}" sibTransId="{9E2BD011-4796-4568-A027-FF354F29DA98}"/>
    <dgm:cxn modelId="{E05B8C5C-2091-473D-9A87-9021313831AA}" srcId="{51F99542-FB99-447C-9221-EB7DE0C29D2D}" destId="{7B5C61EC-9F1B-40D7-8CB2-F60C82192F14}" srcOrd="2" destOrd="0" parTransId="{17F2B0ED-C944-4B14-9EEE-B9E64253FDBE}" sibTransId="{C17405F1-BDE3-4113-BB0E-10277595412C}"/>
    <dgm:cxn modelId="{9CFF5553-D642-412C-B4C9-CE0B6E40207C}" type="presOf" srcId="{24F4EB03-5538-4DC0-85AD-49A348905CEC}" destId="{F4661D20-39BF-4586-95B2-7203E3F14E9A}" srcOrd="0" destOrd="0" presId="urn:microsoft.com/office/officeart/2005/8/layout/hierarchy1"/>
    <dgm:cxn modelId="{F89DE2A4-07C4-452A-A2E4-DA0D6761194D}" type="presOf" srcId="{7B5C61EC-9F1B-40D7-8CB2-F60C82192F14}" destId="{991A3844-AA2F-4718-A42C-D921A335FA6C}" srcOrd="0" destOrd="0" presId="urn:microsoft.com/office/officeart/2005/8/layout/hierarchy1"/>
    <dgm:cxn modelId="{40ED67A8-2EE7-4E40-AE27-93ACE85DAFEC}" srcId="{51F99542-FB99-447C-9221-EB7DE0C29D2D}" destId="{F4AD86F1-1810-4D78-990E-F4900B1F79EE}" srcOrd="1" destOrd="0" parTransId="{7A6D56A3-A689-41B2-912C-7C6395088DB8}" sibTransId="{35BEB9E7-ED1C-45E8-A733-5CF5B9762FA7}"/>
    <dgm:cxn modelId="{8204CDAC-B79F-4AC7-865A-3F60AB3C5C13}" type="presOf" srcId="{F4AD86F1-1810-4D78-990E-F4900B1F79EE}" destId="{B09A89E4-F628-4047-90CE-8E45999FF19D}" srcOrd="0" destOrd="0" presId="urn:microsoft.com/office/officeart/2005/8/layout/hierarchy1"/>
    <dgm:cxn modelId="{B213DDD8-22E3-4D5F-BE07-1A91D02DADCD}" type="presOf" srcId="{51F99542-FB99-447C-9221-EB7DE0C29D2D}" destId="{6310F8C1-2ABE-4038-99FF-981E99DBBF8C}" srcOrd="0" destOrd="0" presId="urn:microsoft.com/office/officeart/2005/8/layout/hierarchy1"/>
    <dgm:cxn modelId="{94A46216-19DE-4B21-B9EE-28AD719F0697}" type="presParOf" srcId="{6310F8C1-2ABE-4038-99FF-981E99DBBF8C}" destId="{922CE4D1-EFEB-4081-9121-2265DB670542}" srcOrd="0" destOrd="0" presId="urn:microsoft.com/office/officeart/2005/8/layout/hierarchy1"/>
    <dgm:cxn modelId="{E41E5E40-DEC0-4D19-BD6F-75A1B2FA683F}" type="presParOf" srcId="{922CE4D1-EFEB-4081-9121-2265DB670542}" destId="{9E53C413-3FC2-4F92-AA80-186F9B07B095}" srcOrd="0" destOrd="0" presId="urn:microsoft.com/office/officeart/2005/8/layout/hierarchy1"/>
    <dgm:cxn modelId="{67233EFD-C2DB-461C-9483-12A6EE3FDC9B}" type="presParOf" srcId="{9E53C413-3FC2-4F92-AA80-186F9B07B095}" destId="{3B534813-7920-4D06-AEE8-2A20346E767F}" srcOrd="0" destOrd="0" presId="urn:microsoft.com/office/officeart/2005/8/layout/hierarchy1"/>
    <dgm:cxn modelId="{96DE1185-2698-4436-94D7-AFE1252A2A4E}" type="presParOf" srcId="{9E53C413-3FC2-4F92-AA80-186F9B07B095}" destId="{F4661D20-39BF-4586-95B2-7203E3F14E9A}" srcOrd="1" destOrd="0" presId="urn:microsoft.com/office/officeart/2005/8/layout/hierarchy1"/>
    <dgm:cxn modelId="{249C2E91-2446-4BA9-81BA-DADC3ED499DF}" type="presParOf" srcId="{922CE4D1-EFEB-4081-9121-2265DB670542}" destId="{C2450ADD-352A-4A6A-92AF-9CB6C227935A}" srcOrd="1" destOrd="0" presId="urn:microsoft.com/office/officeart/2005/8/layout/hierarchy1"/>
    <dgm:cxn modelId="{9083F52D-28AB-412F-9D9B-4ABB7FEE6710}" type="presParOf" srcId="{6310F8C1-2ABE-4038-99FF-981E99DBBF8C}" destId="{7C26ABBC-6199-4FFF-9A97-DCD41A0FF97A}" srcOrd="1" destOrd="0" presId="urn:microsoft.com/office/officeart/2005/8/layout/hierarchy1"/>
    <dgm:cxn modelId="{3E877681-E6D3-40A1-8C83-812F9BEB4F7B}" type="presParOf" srcId="{7C26ABBC-6199-4FFF-9A97-DCD41A0FF97A}" destId="{021E3588-06BB-4636-8787-CD21F095CFB0}" srcOrd="0" destOrd="0" presId="urn:microsoft.com/office/officeart/2005/8/layout/hierarchy1"/>
    <dgm:cxn modelId="{3E7F4FAF-FE2C-4F7A-BFF7-DA18293B41B8}" type="presParOf" srcId="{021E3588-06BB-4636-8787-CD21F095CFB0}" destId="{7CF15C2F-C25C-46C7-9886-C93275080EED}" srcOrd="0" destOrd="0" presId="urn:microsoft.com/office/officeart/2005/8/layout/hierarchy1"/>
    <dgm:cxn modelId="{DABB5B41-051A-468A-B76F-059CE35D0874}" type="presParOf" srcId="{021E3588-06BB-4636-8787-CD21F095CFB0}" destId="{B09A89E4-F628-4047-90CE-8E45999FF19D}" srcOrd="1" destOrd="0" presId="urn:microsoft.com/office/officeart/2005/8/layout/hierarchy1"/>
    <dgm:cxn modelId="{2C096F06-1DD2-4316-BDB7-493CB60C18FD}" type="presParOf" srcId="{7C26ABBC-6199-4FFF-9A97-DCD41A0FF97A}" destId="{901909DC-8482-4C0B-A31A-C50409126716}" srcOrd="1" destOrd="0" presId="urn:microsoft.com/office/officeart/2005/8/layout/hierarchy1"/>
    <dgm:cxn modelId="{0E7983A7-D037-4AA3-96CA-2536E5C9F369}" type="presParOf" srcId="{6310F8C1-2ABE-4038-99FF-981E99DBBF8C}" destId="{375F56F2-A0A3-4655-8755-8E6AB2648140}" srcOrd="2" destOrd="0" presId="urn:microsoft.com/office/officeart/2005/8/layout/hierarchy1"/>
    <dgm:cxn modelId="{FC8512B0-6778-433C-B66E-48D5475B62F3}" type="presParOf" srcId="{375F56F2-A0A3-4655-8755-8E6AB2648140}" destId="{AAEAD6E4-4F0E-4C24-9A35-F99B3FFA877F}" srcOrd="0" destOrd="0" presId="urn:microsoft.com/office/officeart/2005/8/layout/hierarchy1"/>
    <dgm:cxn modelId="{F709A495-A572-4389-9E52-D895284C9658}" type="presParOf" srcId="{AAEAD6E4-4F0E-4C24-9A35-F99B3FFA877F}" destId="{13CE9B87-E31E-4301-8F4D-DF28CE11C7C2}" srcOrd="0" destOrd="0" presId="urn:microsoft.com/office/officeart/2005/8/layout/hierarchy1"/>
    <dgm:cxn modelId="{F715634F-3965-42D9-A58F-8ACB2F26A7D1}" type="presParOf" srcId="{AAEAD6E4-4F0E-4C24-9A35-F99B3FFA877F}" destId="{991A3844-AA2F-4718-A42C-D921A335FA6C}" srcOrd="1" destOrd="0" presId="urn:microsoft.com/office/officeart/2005/8/layout/hierarchy1"/>
    <dgm:cxn modelId="{645AE9F6-F6C2-436C-8705-2A83068F4238}" type="presParOf" srcId="{375F56F2-A0A3-4655-8755-8E6AB2648140}" destId="{4716A22D-B904-4A84-9CCF-F3D24FA666A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4D40A57-A7DA-485C-97F8-C30630DAB7A7}" type="doc">
      <dgm:prSet loTypeId="urn:microsoft.com/office/officeart/2018/2/layout/IconVerticalSolidList" loCatId="icon" qsTypeId="urn:microsoft.com/office/officeart/2005/8/quickstyle/simple1#6" qsCatId="simple" csTypeId="urn:microsoft.com/office/officeart/2005/8/colors/accent1_2#2" csCatId="accent1" phldr="1"/>
      <dgm:spPr/>
      <dgm:t>
        <a:bodyPr/>
        <a:lstStyle/>
        <a:p>
          <a:endParaRPr lang="en-US"/>
        </a:p>
      </dgm:t>
    </dgm:pt>
    <dgm:pt modelId="{F73321BE-F0DF-4F71-A7F3-C451C97F4D6A}">
      <dgm:prSet/>
      <dgm:spPr/>
      <dgm:t>
        <a:bodyPr/>
        <a:lstStyle/>
        <a:p>
          <a:pPr>
            <a:lnSpc>
              <a:spcPct val="100000"/>
            </a:lnSpc>
          </a:pPr>
          <a:r>
            <a:rPr lang="en-US"/>
            <a:t>Use </a:t>
          </a:r>
          <a:r>
            <a:rPr lang="en-US" b="1"/>
            <a:t>NJFAMS to verify</a:t>
          </a:r>
          <a:r>
            <a:rPr lang="en-US"/>
            <a:t> student financial eligibility for any undergraduate student admitted into the EOF.</a:t>
          </a:r>
        </a:p>
      </dgm:t>
    </dgm:pt>
    <dgm:pt modelId="{59D131AE-BA9E-4938-B347-6369714C0BFE}" type="parTrans" cxnId="{FEDCE44E-4812-4ED2-BA30-EFA70C363584}">
      <dgm:prSet/>
      <dgm:spPr/>
      <dgm:t>
        <a:bodyPr/>
        <a:lstStyle/>
        <a:p>
          <a:endParaRPr lang="en-US"/>
        </a:p>
      </dgm:t>
    </dgm:pt>
    <dgm:pt modelId="{BC08AC3A-C549-4328-92BC-2D7A19025152}" type="sibTrans" cxnId="{FEDCE44E-4812-4ED2-BA30-EFA70C363584}">
      <dgm:prSet/>
      <dgm:spPr/>
      <dgm:t>
        <a:bodyPr/>
        <a:lstStyle/>
        <a:p>
          <a:endParaRPr lang="en-US"/>
        </a:p>
      </dgm:t>
    </dgm:pt>
    <dgm:pt modelId="{9D391854-1B73-449D-8D1D-DF0C09FFE422}">
      <dgm:prSet/>
      <dgm:spPr/>
      <dgm:t>
        <a:bodyPr/>
        <a:lstStyle/>
        <a:p>
          <a:pPr>
            <a:lnSpc>
              <a:spcPct val="100000"/>
            </a:lnSpc>
          </a:pPr>
          <a:r>
            <a:rPr lang="en-US"/>
            <a:t>The institution must continue to have a copy of the appropriate financial documentation for 7 years </a:t>
          </a:r>
        </a:p>
      </dgm:t>
    </dgm:pt>
    <dgm:pt modelId="{72B70871-BAD8-4FF6-9943-6F6BDB4B47C9}" type="parTrans" cxnId="{2EC0673A-A2E3-418F-97DD-978FF1B3AF40}">
      <dgm:prSet/>
      <dgm:spPr/>
      <dgm:t>
        <a:bodyPr/>
        <a:lstStyle/>
        <a:p>
          <a:endParaRPr lang="en-US"/>
        </a:p>
      </dgm:t>
    </dgm:pt>
    <dgm:pt modelId="{A291D673-9F54-43A5-A7A9-FD0AB7806A76}" type="sibTrans" cxnId="{2EC0673A-A2E3-418F-97DD-978FF1B3AF40}">
      <dgm:prSet/>
      <dgm:spPr/>
      <dgm:t>
        <a:bodyPr/>
        <a:lstStyle/>
        <a:p>
          <a:endParaRPr lang="en-US"/>
        </a:p>
      </dgm:t>
    </dgm:pt>
    <dgm:pt modelId="{765B72EC-B42D-4AA0-A281-99415E071B3D}">
      <dgm:prSet/>
      <dgm:spPr/>
      <dgm:t>
        <a:bodyPr/>
        <a:lstStyle/>
        <a:p>
          <a:pPr>
            <a:lnSpc>
              <a:spcPct val="100000"/>
            </a:lnSpc>
          </a:pPr>
          <a:r>
            <a:rPr lang="en-US"/>
            <a:t>Retain tax transcripts/documentation for any student admitted for the Fall 2023 term and prior. </a:t>
          </a:r>
        </a:p>
      </dgm:t>
    </dgm:pt>
    <dgm:pt modelId="{61DA3D1B-A32C-465C-9D38-42634865EB83}" type="parTrans" cxnId="{00E0563C-A13D-42FE-A394-90D353EF7BE9}">
      <dgm:prSet/>
      <dgm:spPr/>
      <dgm:t>
        <a:bodyPr/>
        <a:lstStyle/>
        <a:p>
          <a:endParaRPr lang="en-US"/>
        </a:p>
      </dgm:t>
    </dgm:pt>
    <dgm:pt modelId="{9F7460CF-C4DF-4C13-9651-1B842C55A08D}" type="sibTrans" cxnId="{00E0563C-A13D-42FE-A394-90D353EF7BE9}">
      <dgm:prSet/>
      <dgm:spPr/>
      <dgm:t>
        <a:bodyPr/>
        <a:lstStyle/>
        <a:p>
          <a:endParaRPr lang="en-US"/>
        </a:p>
      </dgm:t>
    </dgm:pt>
    <dgm:pt modelId="{A2464BEF-1E91-4BD1-AB47-9474228833F0}">
      <dgm:prSet/>
      <dgm:spPr/>
      <dgm:t>
        <a:bodyPr/>
        <a:lstStyle/>
        <a:p>
          <a:pPr>
            <a:lnSpc>
              <a:spcPct val="100000"/>
            </a:lnSpc>
          </a:pPr>
          <a:r>
            <a:rPr lang="en-US"/>
            <a:t>Any student who is a participant in the Fund shall </a:t>
          </a:r>
          <a:r>
            <a:rPr lang="en-US" b="1"/>
            <a:t>provide the required documentation to verify their financial eligibility, if requested </a:t>
          </a:r>
          <a:r>
            <a:rPr lang="en-US"/>
            <a:t>by the Office of the Secretary of Higher Education/EOF Central Office or the Higher Education Student Assistance Authority. </a:t>
          </a:r>
        </a:p>
      </dgm:t>
    </dgm:pt>
    <dgm:pt modelId="{DDA41A03-F5EE-4961-9136-0997FD79988C}" type="parTrans" cxnId="{6B88E774-AC83-4A48-AFB7-48249330D651}">
      <dgm:prSet/>
      <dgm:spPr/>
      <dgm:t>
        <a:bodyPr/>
        <a:lstStyle/>
        <a:p>
          <a:endParaRPr lang="en-US"/>
        </a:p>
      </dgm:t>
    </dgm:pt>
    <dgm:pt modelId="{82047B8E-37A3-49E0-A564-0F210CA3BAAE}" type="sibTrans" cxnId="{6B88E774-AC83-4A48-AFB7-48249330D651}">
      <dgm:prSet/>
      <dgm:spPr/>
      <dgm:t>
        <a:bodyPr/>
        <a:lstStyle/>
        <a:p>
          <a:endParaRPr lang="en-US"/>
        </a:p>
      </dgm:t>
    </dgm:pt>
    <dgm:pt modelId="{5F14B5EB-3CA4-4295-A297-8653B43ED516}" type="pres">
      <dgm:prSet presAssocID="{24D40A57-A7DA-485C-97F8-C30630DAB7A7}" presName="root" presStyleCnt="0">
        <dgm:presLayoutVars>
          <dgm:dir/>
          <dgm:resizeHandles val="exact"/>
        </dgm:presLayoutVars>
      </dgm:prSet>
      <dgm:spPr/>
    </dgm:pt>
    <dgm:pt modelId="{A9BD3F67-39E7-4C4F-8E1B-732768637938}" type="pres">
      <dgm:prSet presAssocID="{F73321BE-F0DF-4F71-A7F3-C451C97F4D6A}" presName="compNode" presStyleCnt="0"/>
      <dgm:spPr/>
    </dgm:pt>
    <dgm:pt modelId="{4C1FB8CD-A923-4F3D-9C9D-56A7EA1E4F9F}" type="pres">
      <dgm:prSet presAssocID="{F73321BE-F0DF-4F71-A7F3-C451C97F4D6A}" presName="bgRect" presStyleLbl="bgShp" presStyleIdx="0" presStyleCnt="2"/>
      <dgm:spPr/>
    </dgm:pt>
    <dgm:pt modelId="{85CDABDB-2927-4AAB-9B68-368AF98810AB}" type="pres">
      <dgm:prSet presAssocID="{F73321BE-F0DF-4F71-A7F3-C451C97F4D6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ooks"/>
        </a:ext>
      </dgm:extLst>
    </dgm:pt>
    <dgm:pt modelId="{88F5EF35-F824-46FF-9079-3589A382A5FE}" type="pres">
      <dgm:prSet presAssocID="{F73321BE-F0DF-4F71-A7F3-C451C97F4D6A}" presName="spaceRect" presStyleCnt="0"/>
      <dgm:spPr/>
    </dgm:pt>
    <dgm:pt modelId="{47EAEB4C-F80F-42C6-9FB2-44403B2E0D8C}" type="pres">
      <dgm:prSet presAssocID="{F73321BE-F0DF-4F71-A7F3-C451C97F4D6A}" presName="parTx" presStyleLbl="revTx" presStyleIdx="0" presStyleCnt="3">
        <dgm:presLayoutVars>
          <dgm:chMax val="0"/>
          <dgm:chPref val="0"/>
        </dgm:presLayoutVars>
      </dgm:prSet>
      <dgm:spPr/>
    </dgm:pt>
    <dgm:pt modelId="{E2F45298-C9ED-4A92-A715-FE6AF210A0D3}" type="pres">
      <dgm:prSet presAssocID="{F73321BE-F0DF-4F71-A7F3-C451C97F4D6A}" presName="desTx" presStyleLbl="revTx" presStyleIdx="1" presStyleCnt="3">
        <dgm:presLayoutVars/>
      </dgm:prSet>
      <dgm:spPr/>
    </dgm:pt>
    <dgm:pt modelId="{8CB1F064-81B6-4DA6-9025-E02127654B5B}" type="pres">
      <dgm:prSet presAssocID="{BC08AC3A-C549-4328-92BC-2D7A19025152}" presName="sibTrans" presStyleCnt="0"/>
      <dgm:spPr/>
    </dgm:pt>
    <dgm:pt modelId="{DDEB619F-66C4-49BA-B96F-A56A9F221272}" type="pres">
      <dgm:prSet presAssocID="{A2464BEF-1E91-4BD1-AB47-9474228833F0}" presName="compNode" presStyleCnt="0"/>
      <dgm:spPr/>
    </dgm:pt>
    <dgm:pt modelId="{AE224A6C-641D-4A6B-9263-8A2B4F8EEF05}" type="pres">
      <dgm:prSet presAssocID="{A2464BEF-1E91-4BD1-AB47-9474228833F0}" presName="bgRect" presStyleLbl="bgShp" presStyleIdx="1" presStyleCnt="2"/>
      <dgm:spPr/>
    </dgm:pt>
    <dgm:pt modelId="{80FF1963-D209-4A22-96C4-19043A4E3308}" type="pres">
      <dgm:prSet presAssocID="{A2464BEF-1E91-4BD1-AB47-9474228833F0}"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E0962C8D-1DEE-4595-B0B6-31C018464AE0}" type="pres">
      <dgm:prSet presAssocID="{A2464BEF-1E91-4BD1-AB47-9474228833F0}" presName="spaceRect" presStyleCnt="0"/>
      <dgm:spPr/>
    </dgm:pt>
    <dgm:pt modelId="{151CE140-DB8E-40D5-BC08-AA118CBF313C}" type="pres">
      <dgm:prSet presAssocID="{A2464BEF-1E91-4BD1-AB47-9474228833F0}" presName="parTx" presStyleLbl="revTx" presStyleIdx="2" presStyleCnt="3">
        <dgm:presLayoutVars>
          <dgm:chMax val="0"/>
          <dgm:chPref val="0"/>
        </dgm:presLayoutVars>
      </dgm:prSet>
      <dgm:spPr/>
    </dgm:pt>
  </dgm:ptLst>
  <dgm:cxnLst>
    <dgm:cxn modelId="{2EC0673A-A2E3-418F-97DD-978FF1B3AF40}" srcId="{F73321BE-F0DF-4F71-A7F3-C451C97F4D6A}" destId="{9D391854-1B73-449D-8D1D-DF0C09FFE422}" srcOrd="0" destOrd="0" parTransId="{72B70871-BAD8-4FF6-9943-6F6BDB4B47C9}" sibTransId="{A291D673-9F54-43A5-A7A9-FD0AB7806A76}"/>
    <dgm:cxn modelId="{00E0563C-A13D-42FE-A394-90D353EF7BE9}" srcId="{F73321BE-F0DF-4F71-A7F3-C451C97F4D6A}" destId="{765B72EC-B42D-4AA0-A281-99415E071B3D}" srcOrd="1" destOrd="0" parTransId="{61DA3D1B-A32C-465C-9D38-42634865EB83}" sibTransId="{9F7460CF-C4DF-4C13-9651-1B842C55A08D}"/>
    <dgm:cxn modelId="{787B8867-6823-4CC9-BDDF-74BB94C97270}" type="presOf" srcId="{A2464BEF-1E91-4BD1-AB47-9474228833F0}" destId="{151CE140-DB8E-40D5-BC08-AA118CBF313C}" srcOrd="0" destOrd="0" presId="urn:microsoft.com/office/officeart/2018/2/layout/IconVerticalSolidList"/>
    <dgm:cxn modelId="{FEDCE44E-4812-4ED2-BA30-EFA70C363584}" srcId="{24D40A57-A7DA-485C-97F8-C30630DAB7A7}" destId="{F73321BE-F0DF-4F71-A7F3-C451C97F4D6A}" srcOrd="0" destOrd="0" parTransId="{59D131AE-BA9E-4938-B347-6369714C0BFE}" sibTransId="{BC08AC3A-C549-4328-92BC-2D7A19025152}"/>
    <dgm:cxn modelId="{6B88E774-AC83-4A48-AFB7-48249330D651}" srcId="{24D40A57-A7DA-485C-97F8-C30630DAB7A7}" destId="{A2464BEF-1E91-4BD1-AB47-9474228833F0}" srcOrd="1" destOrd="0" parTransId="{DDA41A03-F5EE-4961-9136-0997FD79988C}" sibTransId="{82047B8E-37A3-49E0-A564-0F210CA3BAAE}"/>
    <dgm:cxn modelId="{06215B96-A999-4A69-80CB-009F61ABDFE6}" type="presOf" srcId="{24D40A57-A7DA-485C-97F8-C30630DAB7A7}" destId="{5F14B5EB-3CA4-4295-A297-8653B43ED516}" srcOrd="0" destOrd="0" presId="urn:microsoft.com/office/officeart/2018/2/layout/IconVerticalSolidList"/>
    <dgm:cxn modelId="{08385398-8A1D-4C87-949F-BB32473278C3}" type="presOf" srcId="{9D391854-1B73-449D-8D1D-DF0C09FFE422}" destId="{E2F45298-C9ED-4A92-A715-FE6AF210A0D3}" srcOrd="0" destOrd="0" presId="urn:microsoft.com/office/officeart/2018/2/layout/IconVerticalSolidList"/>
    <dgm:cxn modelId="{488806DA-6487-4DF2-BC3B-81442D4D256D}" type="presOf" srcId="{765B72EC-B42D-4AA0-A281-99415E071B3D}" destId="{E2F45298-C9ED-4A92-A715-FE6AF210A0D3}" srcOrd="0" destOrd="1" presId="urn:microsoft.com/office/officeart/2018/2/layout/IconVerticalSolidList"/>
    <dgm:cxn modelId="{BC9A96EE-EDF4-41E5-8DE8-18750DC8F54A}" type="presOf" srcId="{F73321BE-F0DF-4F71-A7F3-C451C97F4D6A}" destId="{47EAEB4C-F80F-42C6-9FB2-44403B2E0D8C}" srcOrd="0" destOrd="0" presId="urn:microsoft.com/office/officeart/2018/2/layout/IconVerticalSolidList"/>
    <dgm:cxn modelId="{F6728DEF-C3C5-4378-86A6-559157447D87}" type="presParOf" srcId="{5F14B5EB-3CA4-4295-A297-8653B43ED516}" destId="{A9BD3F67-39E7-4C4F-8E1B-732768637938}" srcOrd="0" destOrd="0" presId="urn:microsoft.com/office/officeart/2018/2/layout/IconVerticalSolidList"/>
    <dgm:cxn modelId="{8042F43A-DC42-4DD1-95FC-45240B0E2120}" type="presParOf" srcId="{A9BD3F67-39E7-4C4F-8E1B-732768637938}" destId="{4C1FB8CD-A923-4F3D-9C9D-56A7EA1E4F9F}" srcOrd="0" destOrd="0" presId="urn:microsoft.com/office/officeart/2018/2/layout/IconVerticalSolidList"/>
    <dgm:cxn modelId="{05781364-1596-46CF-8A6E-7D4D76C1025F}" type="presParOf" srcId="{A9BD3F67-39E7-4C4F-8E1B-732768637938}" destId="{85CDABDB-2927-4AAB-9B68-368AF98810AB}" srcOrd="1" destOrd="0" presId="urn:microsoft.com/office/officeart/2018/2/layout/IconVerticalSolidList"/>
    <dgm:cxn modelId="{795CB0CA-34C9-4CAE-BEBF-05F44C50FE96}" type="presParOf" srcId="{A9BD3F67-39E7-4C4F-8E1B-732768637938}" destId="{88F5EF35-F824-46FF-9079-3589A382A5FE}" srcOrd="2" destOrd="0" presId="urn:microsoft.com/office/officeart/2018/2/layout/IconVerticalSolidList"/>
    <dgm:cxn modelId="{2A60562D-E7CB-4D3E-B90B-51EFBD94739D}" type="presParOf" srcId="{A9BD3F67-39E7-4C4F-8E1B-732768637938}" destId="{47EAEB4C-F80F-42C6-9FB2-44403B2E0D8C}" srcOrd="3" destOrd="0" presId="urn:microsoft.com/office/officeart/2018/2/layout/IconVerticalSolidList"/>
    <dgm:cxn modelId="{98861D90-F781-4EE9-9FBF-FE0721752ABD}" type="presParOf" srcId="{A9BD3F67-39E7-4C4F-8E1B-732768637938}" destId="{E2F45298-C9ED-4A92-A715-FE6AF210A0D3}" srcOrd="4" destOrd="0" presId="urn:microsoft.com/office/officeart/2018/2/layout/IconVerticalSolidList"/>
    <dgm:cxn modelId="{DD508090-4550-457B-9C0B-929CF0DDAB42}" type="presParOf" srcId="{5F14B5EB-3CA4-4295-A297-8653B43ED516}" destId="{8CB1F064-81B6-4DA6-9025-E02127654B5B}" srcOrd="1" destOrd="0" presId="urn:microsoft.com/office/officeart/2018/2/layout/IconVerticalSolidList"/>
    <dgm:cxn modelId="{3FD53EC5-91D7-4023-81DF-12859AEDFE2F}" type="presParOf" srcId="{5F14B5EB-3CA4-4295-A297-8653B43ED516}" destId="{DDEB619F-66C4-49BA-B96F-A56A9F221272}" srcOrd="2" destOrd="0" presId="urn:microsoft.com/office/officeart/2018/2/layout/IconVerticalSolidList"/>
    <dgm:cxn modelId="{5DBC9622-9A5A-47B7-9CC8-F28BC6F66089}" type="presParOf" srcId="{DDEB619F-66C4-49BA-B96F-A56A9F221272}" destId="{AE224A6C-641D-4A6B-9263-8A2B4F8EEF05}" srcOrd="0" destOrd="0" presId="urn:microsoft.com/office/officeart/2018/2/layout/IconVerticalSolidList"/>
    <dgm:cxn modelId="{84B1652D-0F44-4747-BBCD-9D2E0ED106FC}" type="presParOf" srcId="{DDEB619F-66C4-49BA-B96F-A56A9F221272}" destId="{80FF1963-D209-4A22-96C4-19043A4E3308}" srcOrd="1" destOrd="0" presId="urn:microsoft.com/office/officeart/2018/2/layout/IconVerticalSolidList"/>
    <dgm:cxn modelId="{7C919B96-776E-4FFE-9C03-323B69023C58}" type="presParOf" srcId="{DDEB619F-66C4-49BA-B96F-A56A9F221272}" destId="{E0962C8D-1DEE-4595-B0B6-31C018464AE0}" srcOrd="2" destOrd="0" presId="urn:microsoft.com/office/officeart/2018/2/layout/IconVerticalSolidList"/>
    <dgm:cxn modelId="{6A5E1AFA-5D01-43F7-8578-E861685F10CB}" type="presParOf" srcId="{DDEB619F-66C4-49BA-B96F-A56A9F221272}" destId="{151CE140-DB8E-40D5-BC08-AA118CBF313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D652883-03AC-4611-8ED2-E146804620C6}" type="doc">
      <dgm:prSet loTypeId="urn:microsoft.com/office/officeart/2005/8/layout/vList2" loCatId="list" qsTypeId="urn:microsoft.com/office/officeart/2005/8/quickstyle/simple1#7" qsCatId="simple" csTypeId="urn:microsoft.com/office/officeart/2005/8/colors/colorful2#3" csCatId="colorful" phldr="1"/>
      <dgm:spPr/>
      <dgm:t>
        <a:bodyPr/>
        <a:lstStyle/>
        <a:p>
          <a:endParaRPr lang="en-US"/>
        </a:p>
      </dgm:t>
    </dgm:pt>
    <dgm:pt modelId="{836C1964-B7A2-4910-9825-A494CAA9B45E}">
      <dgm:prSet/>
      <dgm:spPr/>
      <dgm:t>
        <a:bodyPr/>
        <a:lstStyle/>
        <a:p>
          <a:r>
            <a:rPr lang="en-US"/>
            <a:t>The following students are automatically eligible for EOF eligibility consideration but must meet the financial guidelines to qualify to receive an EOF Article III grant:</a:t>
          </a:r>
        </a:p>
      </dgm:t>
    </dgm:pt>
    <dgm:pt modelId="{D65DB190-7514-49F4-A508-BCE84B3A3269}" type="parTrans" cxnId="{E7FC4567-E7BB-43F4-AB5A-3388647FED12}">
      <dgm:prSet/>
      <dgm:spPr/>
      <dgm:t>
        <a:bodyPr/>
        <a:lstStyle/>
        <a:p>
          <a:endParaRPr lang="en-US"/>
        </a:p>
      </dgm:t>
    </dgm:pt>
    <dgm:pt modelId="{94974E62-2A40-4B06-9DC5-D14FFB96FC23}" type="sibTrans" cxnId="{E7FC4567-E7BB-43F4-AB5A-3388647FED12}">
      <dgm:prSet/>
      <dgm:spPr/>
      <dgm:t>
        <a:bodyPr/>
        <a:lstStyle/>
        <a:p>
          <a:endParaRPr lang="en-US"/>
        </a:p>
      </dgm:t>
    </dgm:pt>
    <dgm:pt modelId="{18E06CCD-5130-4067-823F-CD1A9B3098BC}">
      <dgm:prSet/>
      <dgm:spPr/>
      <dgm:t>
        <a:bodyPr/>
        <a:lstStyle/>
        <a:p>
          <a:r>
            <a:rPr lang="en-US" b="0"/>
            <a:t>NJ GEAR UP Participant</a:t>
          </a:r>
        </a:p>
      </dgm:t>
    </dgm:pt>
    <dgm:pt modelId="{C9C16AD1-2ECD-438B-8A1A-3900DD59C8E4}" type="parTrans" cxnId="{C69883FE-2170-4D49-873E-3D3B182C3D82}">
      <dgm:prSet/>
      <dgm:spPr/>
      <dgm:t>
        <a:bodyPr/>
        <a:lstStyle/>
        <a:p>
          <a:endParaRPr lang="en-US"/>
        </a:p>
      </dgm:t>
    </dgm:pt>
    <dgm:pt modelId="{124A387C-61E6-4B63-BF7F-2B482462921C}" type="sibTrans" cxnId="{C69883FE-2170-4D49-873E-3D3B182C3D82}">
      <dgm:prSet/>
      <dgm:spPr/>
      <dgm:t>
        <a:bodyPr/>
        <a:lstStyle/>
        <a:p>
          <a:endParaRPr lang="en-US"/>
        </a:p>
      </dgm:t>
    </dgm:pt>
    <dgm:pt modelId="{E154F3D4-37E8-4C8D-98DD-2D6C123C3D7D}">
      <dgm:prSet/>
      <dgm:spPr/>
      <dgm:t>
        <a:bodyPr/>
        <a:lstStyle/>
        <a:p>
          <a:r>
            <a:rPr lang="en-US" b="0"/>
            <a:t>NJ College Bound Participant</a:t>
          </a:r>
        </a:p>
      </dgm:t>
    </dgm:pt>
    <dgm:pt modelId="{8289BD3F-2B87-44BE-A81B-87F32A9C9A2F}" type="parTrans" cxnId="{B0957E39-C69A-464E-96E5-3CA4C5B2796B}">
      <dgm:prSet/>
      <dgm:spPr/>
      <dgm:t>
        <a:bodyPr/>
        <a:lstStyle/>
        <a:p>
          <a:endParaRPr lang="en-US"/>
        </a:p>
      </dgm:t>
    </dgm:pt>
    <dgm:pt modelId="{22659FAB-9A80-44C0-BA52-3DB676817198}" type="sibTrans" cxnId="{B0957E39-C69A-464E-96E5-3CA4C5B2796B}">
      <dgm:prSet/>
      <dgm:spPr/>
      <dgm:t>
        <a:bodyPr/>
        <a:lstStyle/>
        <a:p>
          <a:endParaRPr lang="en-US"/>
        </a:p>
      </dgm:t>
    </dgm:pt>
    <dgm:pt modelId="{5537EC48-686D-4889-84EC-261CEE281BB7}">
      <dgm:prSet/>
      <dgm:spPr/>
      <dgm:t>
        <a:bodyPr/>
        <a:lstStyle/>
        <a:p>
          <a:pPr rtl="0"/>
          <a:r>
            <a:rPr lang="en-US" b="0">
              <a:latin typeface="Calibri Light"/>
            </a:rPr>
            <a:t>NJ TRIO</a:t>
          </a:r>
          <a:r>
            <a:rPr lang="en-US" b="0"/>
            <a:t> Program Participant</a:t>
          </a:r>
        </a:p>
      </dgm:t>
    </dgm:pt>
    <dgm:pt modelId="{814BB9CB-DCA9-41B0-B5E4-382CABFDFCE1}" type="parTrans" cxnId="{7026C4B2-8964-4A18-8F3E-B212CE3F00C3}">
      <dgm:prSet/>
      <dgm:spPr/>
      <dgm:t>
        <a:bodyPr/>
        <a:lstStyle/>
        <a:p>
          <a:endParaRPr lang="en-US"/>
        </a:p>
      </dgm:t>
    </dgm:pt>
    <dgm:pt modelId="{764AD792-F6A3-46C7-B086-53C933062498}" type="sibTrans" cxnId="{7026C4B2-8964-4A18-8F3E-B212CE3F00C3}">
      <dgm:prSet/>
      <dgm:spPr/>
      <dgm:t>
        <a:bodyPr/>
        <a:lstStyle/>
        <a:p>
          <a:endParaRPr lang="en-US"/>
        </a:p>
      </dgm:t>
    </dgm:pt>
    <dgm:pt modelId="{6AE03C6C-1B44-4F03-AC8D-048FD3DD2A93}">
      <dgm:prSet/>
      <dgm:spPr/>
      <dgm:t>
        <a:bodyPr/>
        <a:lstStyle/>
        <a:p>
          <a:pPr rtl="0"/>
          <a:r>
            <a:rPr lang="en-US"/>
            <a:t>If a NJ GEAR UP, NJ College Bound or </a:t>
          </a:r>
          <a:r>
            <a:rPr lang="en-US">
              <a:latin typeface="Calibri Light"/>
            </a:rPr>
            <a:t>NJ TRIO</a:t>
          </a:r>
          <a:r>
            <a:rPr lang="en-US"/>
            <a:t> student does not meet the EOF financial criteria, they are eligible to be admitted and participate in the EOF Pre-First year summer program. </a:t>
          </a:r>
        </a:p>
      </dgm:t>
    </dgm:pt>
    <dgm:pt modelId="{C0591DE7-2B0C-462F-93C4-EAE7062C8572}" type="parTrans" cxnId="{0DCC3A85-5381-4370-AF61-207983551318}">
      <dgm:prSet/>
      <dgm:spPr/>
      <dgm:t>
        <a:bodyPr/>
        <a:lstStyle/>
        <a:p>
          <a:endParaRPr lang="en-US"/>
        </a:p>
      </dgm:t>
    </dgm:pt>
    <dgm:pt modelId="{7C5AB192-6705-4356-834E-3216F6B37099}" type="sibTrans" cxnId="{0DCC3A85-5381-4370-AF61-207983551318}">
      <dgm:prSet/>
      <dgm:spPr/>
      <dgm:t>
        <a:bodyPr/>
        <a:lstStyle/>
        <a:p>
          <a:endParaRPr lang="en-US"/>
        </a:p>
      </dgm:t>
    </dgm:pt>
    <dgm:pt modelId="{7917FA42-3458-4EF1-99CC-8D231CC5F9CA}">
      <dgm:prSet/>
      <dgm:spPr/>
      <dgm:t>
        <a:bodyPr/>
        <a:lstStyle/>
        <a:p>
          <a:r>
            <a:rPr lang="en-US">
              <a:latin typeface="+mn-lt"/>
            </a:rPr>
            <a:t>During the academic year, they can only receive support services.</a:t>
          </a:r>
        </a:p>
      </dgm:t>
    </dgm:pt>
    <dgm:pt modelId="{31E3D5D4-0020-4A45-AA72-8096E0AAA90E}" type="parTrans" cxnId="{26FA8595-08B1-48C2-B9D1-EF21136F0EF7}">
      <dgm:prSet/>
      <dgm:spPr/>
      <dgm:t>
        <a:bodyPr/>
        <a:lstStyle/>
        <a:p>
          <a:endParaRPr lang="en-US"/>
        </a:p>
      </dgm:t>
    </dgm:pt>
    <dgm:pt modelId="{6C974F2B-E887-4D7C-842A-11BBE719A8B6}" type="sibTrans" cxnId="{26FA8595-08B1-48C2-B9D1-EF21136F0EF7}">
      <dgm:prSet/>
      <dgm:spPr/>
      <dgm:t>
        <a:bodyPr/>
        <a:lstStyle/>
        <a:p>
          <a:endParaRPr lang="en-US"/>
        </a:p>
      </dgm:t>
    </dgm:pt>
    <dgm:pt modelId="{205E434C-F2DF-4241-B14B-0FB0185D6929}">
      <dgm:prSet/>
      <dgm:spPr/>
      <dgm:t>
        <a:bodyPr/>
        <a:lstStyle/>
        <a:p>
          <a:pPr rtl="0"/>
          <a:r>
            <a:rPr lang="en-US">
              <a:latin typeface="+mn-lt"/>
            </a:rPr>
            <a:t>They cannot be given an Art. III UG grant.</a:t>
          </a:r>
        </a:p>
      </dgm:t>
    </dgm:pt>
    <dgm:pt modelId="{93F10B62-F87A-42BF-9537-E2F65D1FB97E}" type="parTrans" cxnId="{203521B1-4688-4B7E-9F87-C72EABCCA5DA}">
      <dgm:prSet/>
      <dgm:spPr/>
      <dgm:t>
        <a:bodyPr/>
        <a:lstStyle/>
        <a:p>
          <a:endParaRPr lang="en-US"/>
        </a:p>
      </dgm:t>
    </dgm:pt>
    <dgm:pt modelId="{C4C35A06-6553-44CD-B7A2-ED5CD084F650}" type="sibTrans" cxnId="{203521B1-4688-4B7E-9F87-C72EABCCA5DA}">
      <dgm:prSet/>
      <dgm:spPr/>
      <dgm:t>
        <a:bodyPr/>
        <a:lstStyle/>
        <a:p>
          <a:endParaRPr lang="en-US"/>
        </a:p>
      </dgm:t>
    </dgm:pt>
    <dgm:pt modelId="{C1A15DA7-240F-48B3-A618-FCE1457C189C}">
      <dgm:prSet/>
      <dgm:spPr/>
      <dgm:t>
        <a:bodyPr/>
        <a:lstStyle/>
        <a:p>
          <a:r>
            <a:rPr lang="en-US">
              <a:latin typeface="+mn-lt"/>
            </a:rPr>
            <a:t>This student would be considered “Non-Funded.”</a:t>
          </a:r>
        </a:p>
      </dgm:t>
    </dgm:pt>
    <dgm:pt modelId="{3120D84A-C011-44EA-8F8D-D4EECA3E6372}" type="parTrans" cxnId="{B5F3DD5D-EF17-452C-9D10-C6229D62CA80}">
      <dgm:prSet/>
      <dgm:spPr/>
      <dgm:t>
        <a:bodyPr/>
        <a:lstStyle/>
        <a:p>
          <a:endParaRPr lang="en-US"/>
        </a:p>
      </dgm:t>
    </dgm:pt>
    <dgm:pt modelId="{490B64FB-4961-43E9-B4CA-6D26F7616196}" type="sibTrans" cxnId="{B5F3DD5D-EF17-452C-9D10-C6229D62CA80}">
      <dgm:prSet/>
      <dgm:spPr/>
      <dgm:t>
        <a:bodyPr/>
        <a:lstStyle/>
        <a:p>
          <a:endParaRPr lang="en-US"/>
        </a:p>
      </dgm:t>
    </dgm:pt>
    <dgm:pt modelId="{2678A4D6-0431-4034-8DB7-1F4114BFC463}" type="pres">
      <dgm:prSet presAssocID="{CD652883-03AC-4611-8ED2-E146804620C6}" presName="linear" presStyleCnt="0">
        <dgm:presLayoutVars>
          <dgm:animLvl val="lvl"/>
          <dgm:resizeHandles val="exact"/>
        </dgm:presLayoutVars>
      </dgm:prSet>
      <dgm:spPr/>
    </dgm:pt>
    <dgm:pt modelId="{A93B5DE5-6A36-4951-9629-A06203833835}" type="pres">
      <dgm:prSet presAssocID="{836C1964-B7A2-4910-9825-A494CAA9B45E}" presName="parentText" presStyleLbl="node1" presStyleIdx="0" presStyleCnt="2">
        <dgm:presLayoutVars>
          <dgm:chMax val="0"/>
          <dgm:bulletEnabled val="1"/>
        </dgm:presLayoutVars>
      </dgm:prSet>
      <dgm:spPr/>
    </dgm:pt>
    <dgm:pt modelId="{BF392F16-5A76-4626-BB68-F134968030B2}" type="pres">
      <dgm:prSet presAssocID="{836C1964-B7A2-4910-9825-A494CAA9B45E}" presName="childText" presStyleLbl="revTx" presStyleIdx="0" presStyleCnt="2">
        <dgm:presLayoutVars>
          <dgm:bulletEnabled val="1"/>
        </dgm:presLayoutVars>
      </dgm:prSet>
      <dgm:spPr/>
    </dgm:pt>
    <dgm:pt modelId="{CACDC451-5C03-4701-BFAE-1176F32CDD8C}" type="pres">
      <dgm:prSet presAssocID="{6AE03C6C-1B44-4F03-AC8D-048FD3DD2A93}" presName="parentText" presStyleLbl="node1" presStyleIdx="1" presStyleCnt="2">
        <dgm:presLayoutVars>
          <dgm:chMax val="0"/>
          <dgm:bulletEnabled val="1"/>
        </dgm:presLayoutVars>
      </dgm:prSet>
      <dgm:spPr/>
    </dgm:pt>
    <dgm:pt modelId="{7A5C3FCB-E33D-4F79-9AA5-D76FDDD36B36}" type="pres">
      <dgm:prSet presAssocID="{6AE03C6C-1B44-4F03-AC8D-048FD3DD2A93}" presName="childText" presStyleLbl="revTx" presStyleIdx="1" presStyleCnt="2" custScaleX="100000" custLinFactNeighborX="3187" custLinFactNeighborY="3571">
        <dgm:presLayoutVars>
          <dgm:bulletEnabled val="1"/>
        </dgm:presLayoutVars>
      </dgm:prSet>
      <dgm:spPr/>
    </dgm:pt>
  </dgm:ptLst>
  <dgm:cxnLst>
    <dgm:cxn modelId="{F61AB902-AFEB-4321-A3C7-18A1221E47A4}" type="presOf" srcId="{E154F3D4-37E8-4C8D-98DD-2D6C123C3D7D}" destId="{BF392F16-5A76-4626-BB68-F134968030B2}" srcOrd="0" destOrd="1" presId="urn:microsoft.com/office/officeart/2005/8/layout/vList2"/>
    <dgm:cxn modelId="{B0957E39-C69A-464E-96E5-3CA4C5B2796B}" srcId="{836C1964-B7A2-4910-9825-A494CAA9B45E}" destId="{E154F3D4-37E8-4C8D-98DD-2D6C123C3D7D}" srcOrd="1" destOrd="0" parTransId="{8289BD3F-2B87-44BE-A81B-87F32A9C9A2F}" sibTransId="{22659FAB-9A80-44C0-BA52-3DB676817198}"/>
    <dgm:cxn modelId="{B5F3DD5D-EF17-452C-9D10-C6229D62CA80}" srcId="{6AE03C6C-1B44-4F03-AC8D-048FD3DD2A93}" destId="{C1A15DA7-240F-48B3-A618-FCE1457C189C}" srcOrd="2" destOrd="0" parTransId="{3120D84A-C011-44EA-8F8D-D4EECA3E6372}" sibTransId="{490B64FB-4961-43E9-B4CA-6D26F7616196}"/>
    <dgm:cxn modelId="{77C1265E-9285-4A22-AE06-9E816CF0DA6F}" type="presOf" srcId="{18E06CCD-5130-4067-823F-CD1A9B3098BC}" destId="{BF392F16-5A76-4626-BB68-F134968030B2}" srcOrd="0" destOrd="0" presId="urn:microsoft.com/office/officeart/2005/8/layout/vList2"/>
    <dgm:cxn modelId="{DB3D7E43-CC04-409F-941C-ACBDEEE7A723}" type="presOf" srcId="{CD652883-03AC-4611-8ED2-E146804620C6}" destId="{2678A4D6-0431-4034-8DB7-1F4114BFC463}" srcOrd="0" destOrd="0" presId="urn:microsoft.com/office/officeart/2005/8/layout/vList2"/>
    <dgm:cxn modelId="{E7FC4567-E7BB-43F4-AB5A-3388647FED12}" srcId="{CD652883-03AC-4611-8ED2-E146804620C6}" destId="{836C1964-B7A2-4910-9825-A494CAA9B45E}" srcOrd="0" destOrd="0" parTransId="{D65DB190-7514-49F4-A508-BCE84B3A3269}" sibTransId="{94974E62-2A40-4B06-9DC5-D14FFB96FC23}"/>
    <dgm:cxn modelId="{57CCA26C-D2CE-4F69-8958-67B2D74C8369}" type="presOf" srcId="{6AE03C6C-1B44-4F03-AC8D-048FD3DD2A93}" destId="{CACDC451-5C03-4701-BFAE-1176F32CDD8C}" srcOrd="0" destOrd="0" presId="urn:microsoft.com/office/officeart/2005/8/layout/vList2"/>
    <dgm:cxn modelId="{C5E19B4F-AC56-4633-9D6C-D8691D186597}" type="presOf" srcId="{5537EC48-686D-4889-84EC-261CEE281BB7}" destId="{BF392F16-5A76-4626-BB68-F134968030B2}" srcOrd="0" destOrd="2" presId="urn:microsoft.com/office/officeart/2005/8/layout/vList2"/>
    <dgm:cxn modelId="{3FC36950-8659-45CC-983E-E5B75AD517AC}" type="presOf" srcId="{C1A15DA7-240F-48B3-A618-FCE1457C189C}" destId="{7A5C3FCB-E33D-4F79-9AA5-D76FDDD36B36}" srcOrd="0" destOrd="2" presId="urn:microsoft.com/office/officeart/2005/8/layout/vList2"/>
    <dgm:cxn modelId="{D802AC55-AADC-4776-B982-4A451E7F8F83}" type="presOf" srcId="{836C1964-B7A2-4910-9825-A494CAA9B45E}" destId="{A93B5DE5-6A36-4951-9629-A06203833835}" srcOrd="0" destOrd="0" presId="urn:microsoft.com/office/officeart/2005/8/layout/vList2"/>
    <dgm:cxn modelId="{0DCC3A85-5381-4370-AF61-207983551318}" srcId="{CD652883-03AC-4611-8ED2-E146804620C6}" destId="{6AE03C6C-1B44-4F03-AC8D-048FD3DD2A93}" srcOrd="1" destOrd="0" parTransId="{C0591DE7-2B0C-462F-93C4-EAE7062C8572}" sibTransId="{7C5AB192-6705-4356-834E-3216F6B37099}"/>
    <dgm:cxn modelId="{26FA8595-08B1-48C2-B9D1-EF21136F0EF7}" srcId="{6AE03C6C-1B44-4F03-AC8D-048FD3DD2A93}" destId="{7917FA42-3458-4EF1-99CC-8D231CC5F9CA}" srcOrd="0" destOrd="0" parTransId="{31E3D5D4-0020-4A45-AA72-8096E0AAA90E}" sibTransId="{6C974F2B-E887-4D7C-842A-11BBE719A8B6}"/>
    <dgm:cxn modelId="{203521B1-4688-4B7E-9F87-C72EABCCA5DA}" srcId="{6AE03C6C-1B44-4F03-AC8D-048FD3DD2A93}" destId="{205E434C-F2DF-4241-B14B-0FB0185D6929}" srcOrd="1" destOrd="0" parTransId="{93F10B62-F87A-42BF-9537-E2F65D1FB97E}" sibTransId="{C4C35A06-6553-44CD-B7A2-ED5CD084F650}"/>
    <dgm:cxn modelId="{7026C4B2-8964-4A18-8F3E-B212CE3F00C3}" srcId="{836C1964-B7A2-4910-9825-A494CAA9B45E}" destId="{5537EC48-686D-4889-84EC-261CEE281BB7}" srcOrd="2" destOrd="0" parTransId="{814BB9CB-DCA9-41B0-B5E4-382CABFDFCE1}" sibTransId="{764AD792-F6A3-46C7-B086-53C933062498}"/>
    <dgm:cxn modelId="{EAE15DED-A28F-4F28-8A56-C4F78984B9F0}" type="presOf" srcId="{7917FA42-3458-4EF1-99CC-8D231CC5F9CA}" destId="{7A5C3FCB-E33D-4F79-9AA5-D76FDDD36B36}" srcOrd="0" destOrd="0" presId="urn:microsoft.com/office/officeart/2005/8/layout/vList2"/>
    <dgm:cxn modelId="{EA3E85F1-CB9D-4C57-81A5-598416767163}" type="presOf" srcId="{205E434C-F2DF-4241-B14B-0FB0185D6929}" destId="{7A5C3FCB-E33D-4F79-9AA5-D76FDDD36B36}" srcOrd="0" destOrd="1" presId="urn:microsoft.com/office/officeart/2005/8/layout/vList2"/>
    <dgm:cxn modelId="{C69883FE-2170-4D49-873E-3D3B182C3D82}" srcId="{836C1964-B7A2-4910-9825-A494CAA9B45E}" destId="{18E06CCD-5130-4067-823F-CD1A9B3098BC}" srcOrd="0" destOrd="0" parTransId="{C9C16AD1-2ECD-438B-8A1A-3900DD59C8E4}" sibTransId="{124A387C-61E6-4B63-BF7F-2B482462921C}"/>
    <dgm:cxn modelId="{4BD09007-2E04-4249-B7BA-28E4E6C0DD6C}" type="presParOf" srcId="{2678A4D6-0431-4034-8DB7-1F4114BFC463}" destId="{A93B5DE5-6A36-4951-9629-A06203833835}" srcOrd="0" destOrd="0" presId="urn:microsoft.com/office/officeart/2005/8/layout/vList2"/>
    <dgm:cxn modelId="{551A9DB3-F259-46F6-A7FD-178D795E89D6}" type="presParOf" srcId="{2678A4D6-0431-4034-8DB7-1F4114BFC463}" destId="{BF392F16-5A76-4626-BB68-F134968030B2}" srcOrd="1" destOrd="0" presId="urn:microsoft.com/office/officeart/2005/8/layout/vList2"/>
    <dgm:cxn modelId="{8BDCB4B8-E279-459C-88CC-97143DD2E3C3}" type="presParOf" srcId="{2678A4D6-0431-4034-8DB7-1F4114BFC463}" destId="{CACDC451-5C03-4701-BFAE-1176F32CDD8C}" srcOrd="2" destOrd="0" presId="urn:microsoft.com/office/officeart/2005/8/layout/vList2"/>
    <dgm:cxn modelId="{9D82B7EC-89EA-438F-B24C-E3F3029FD7F2}" type="presParOf" srcId="{2678A4D6-0431-4034-8DB7-1F4114BFC463}" destId="{7A5C3FCB-E33D-4F79-9AA5-D76FDDD36B3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C4EB2F2-07DF-47AA-A1F1-EB3F5D3C40AB}" type="doc">
      <dgm:prSet loTypeId="urn:microsoft.com/office/officeart/2005/8/layout/vList2" loCatId="list" qsTypeId="urn:microsoft.com/office/officeart/2005/8/quickstyle/simple1#8" qsCatId="simple" csTypeId="urn:microsoft.com/office/officeart/2005/8/colors/colorful2#4" csCatId="colorful" phldr="1"/>
      <dgm:spPr/>
      <dgm:t>
        <a:bodyPr/>
        <a:lstStyle/>
        <a:p>
          <a:endParaRPr lang="en-US"/>
        </a:p>
      </dgm:t>
    </dgm:pt>
    <dgm:pt modelId="{6BB64580-BFEB-4350-84AE-57C70AB039F4}">
      <dgm:prSet/>
      <dgm:spPr/>
      <dgm:t>
        <a:bodyPr/>
        <a:lstStyle/>
        <a:p>
          <a:r>
            <a:rPr lang="en-US"/>
            <a:t>EOF program applicants who have earned 24 or more college credits while in high school or earned an associate’s degree as part of their high school graduation requirements are eligible for participation in the pre-first year summer program.  </a:t>
          </a:r>
        </a:p>
      </dgm:t>
    </dgm:pt>
    <dgm:pt modelId="{45E933AD-C650-4430-926C-9AB3F0F5BD00}" type="parTrans" cxnId="{B21A4B53-0C2B-46F7-8EA8-C3B6B4965EA5}">
      <dgm:prSet/>
      <dgm:spPr/>
      <dgm:t>
        <a:bodyPr/>
        <a:lstStyle/>
        <a:p>
          <a:endParaRPr lang="en-US"/>
        </a:p>
      </dgm:t>
    </dgm:pt>
    <dgm:pt modelId="{719FFA4F-EE1D-4410-9CF0-7D913905280A}" type="sibTrans" cxnId="{B21A4B53-0C2B-46F7-8EA8-C3B6B4965EA5}">
      <dgm:prSet/>
      <dgm:spPr/>
      <dgm:t>
        <a:bodyPr/>
        <a:lstStyle/>
        <a:p>
          <a:endParaRPr lang="en-US"/>
        </a:p>
      </dgm:t>
    </dgm:pt>
    <dgm:pt modelId="{7DF0C047-CA63-408A-9122-C1775EA03074}">
      <dgm:prSet/>
      <dgm:spPr/>
      <dgm:t>
        <a:bodyPr/>
        <a:lstStyle/>
        <a:p>
          <a:pPr rtl="0"/>
          <a:r>
            <a:rPr lang="en-US"/>
            <a:t>If a student has earned an Associate’s degree, they are ineligible to receive EOF funding to obtain another Associate’s degree or certificate.</a:t>
          </a:r>
          <a:r>
            <a:rPr lang="en-US" i="0"/>
            <a:t> </a:t>
          </a:r>
          <a:r>
            <a:rPr lang="en-US" i="0">
              <a:latin typeface="Calibri Light"/>
            </a:rPr>
            <a:t>                                                    </a:t>
          </a:r>
        </a:p>
        <a:p>
          <a:pPr rtl="0"/>
          <a:r>
            <a:rPr lang="en-US" i="0">
              <a:latin typeface="Calibri Light"/>
            </a:rPr>
            <a:t>                                                                                             </a:t>
          </a:r>
          <a:r>
            <a:rPr lang="en-US" i="1">
              <a:latin typeface="Calibri Light"/>
            </a:rPr>
            <a:t> </a:t>
          </a:r>
          <a:r>
            <a:rPr lang="en-US" i="1"/>
            <a:t>- 9A:11.2.8</a:t>
          </a:r>
          <a:endParaRPr lang="en-US" i="1">
            <a:latin typeface="Calibri Light"/>
          </a:endParaRPr>
        </a:p>
      </dgm:t>
    </dgm:pt>
    <dgm:pt modelId="{FC89ABB3-66CD-43F6-A040-76F4D45DC82E}" type="parTrans" cxnId="{C81CD8D8-37F1-4F0A-A53E-5DADDD27B7FA}">
      <dgm:prSet/>
      <dgm:spPr/>
      <dgm:t>
        <a:bodyPr/>
        <a:lstStyle/>
        <a:p>
          <a:endParaRPr lang="en-US"/>
        </a:p>
      </dgm:t>
    </dgm:pt>
    <dgm:pt modelId="{A9F05725-876D-42CF-A36E-CEF0067D814C}" type="sibTrans" cxnId="{C81CD8D8-37F1-4F0A-A53E-5DADDD27B7FA}">
      <dgm:prSet/>
      <dgm:spPr/>
      <dgm:t>
        <a:bodyPr/>
        <a:lstStyle/>
        <a:p>
          <a:endParaRPr lang="en-US"/>
        </a:p>
      </dgm:t>
    </dgm:pt>
    <dgm:pt modelId="{245B5AD1-7D39-4416-AE96-A855DADE32EA}">
      <dgm:prSet/>
      <dgm:spPr>
        <a:solidFill>
          <a:srgbClr val="328C99"/>
        </a:solidFill>
      </dgm:spPr>
      <dgm:t>
        <a:bodyPr/>
        <a:lstStyle/>
        <a:p>
          <a:r>
            <a:rPr lang="en-US">
              <a:latin typeface="Calibri Light"/>
            </a:rPr>
            <a:t>These</a:t>
          </a:r>
          <a:r>
            <a:rPr lang="en-US"/>
            <a:t> students must be considered for the EOF program based on the EOF Article III, student grant funding priorities outlined at N.J.A.C. 9A:11-6.1(h), and if they meet the eligibility requirements set forth at N.J.A.C. 9A:11-2.2 and 2.3. </a:t>
          </a:r>
        </a:p>
      </dgm:t>
    </dgm:pt>
    <dgm:pt modelId="{C9F9CFDC-20B4-4F7A-9BF1-66AC4CAC970C}" type="parTrans" cxnId="{F613876F-A67A-4E26-B0C6-FA5F755DC6D8}">
      <dgm:prSet/>
      <dgm:spPr/>
      <dgm:t>
        <a:bodyPr/>
        <a:lstStyle/>
        <a:p>
          <a:endParaRPr lang="en-US"/>
        </a:p>
      </dgm:t>
    </dgm:pt>
    <dgm:pt modelId="{3F786357-E196-4EB8-916D-A701D87FEBEA}" type="sibTrans" cxnId="{F613876F-A67A-4E26-B0C6-FA5F755DC6D8}">
      <dgm:prSet/>
      <dgm:spPr/>
      <dgm:t>
        <a:bodyPr/>
        <a:lstStyle/>
        <a:p>
          <a:endParaRPr lang="en-US"/>
        </a:p>
      </dgm:t>
    </dgm:pt>
    <dgm:pt modelId="{ED2826A2-FB62-42E1-8E2A-AE3146BBB07B}" type="pres">
      <dgm:prSet presAssocID="{0C4EB2F2-07DF-47AA-A1F1-EB3F5D3C40AB}" presName="linear" presStyleCnt="0">
        <dgm:presLayoutVars>
          <dgm:animLvl val="lvl"/>
          <dgm:resizeHandles val="exact"/>
        </dgm:presLayoutVars>
      </dgm:prSet>
      <dgm:spPr/>
    </dgm:pt>
    <dgm:pt modelId="{F587E4CD-B6DB-4BA9-ACC0-13CB695C702C}" type="pres">
      <dgm:prSet presAssocID="{6BB64580-BFEB-4350-84AE-57C70AB039F4}" presName="parentText" presStyleLbl="node1" presStyleIdx="0" presStyleCnt="3">
        <dgm:presLayoutVars>
          <dgm:chMax val="0"/>
          <dgm:bulletEnabled val="1"/>
        </dgm:presLayoutVars>
      </dgm:prSet>
      <dgm:spPr/>
    </dgm:pt>
    <dgm:pt modelId="{C64B2DBB-D089-4E08-AF5C-BE211801342A}" type="pres">
      <dgm:prSet presAssocID="{719FFA4F-EE1D-4410-9CF0-7D913905280A}" presName="spacer" presStyleCnt="0"/>
      <dgm:spPr/>
    </dgm:pt>
    <dgm:pt modelId="{ABAB3C81-4E5A-4CE5-AAA7-75882E1DAB96}" type="pres">
      <dgm:prSet presAssocID="{7DF0C047-CA63-408A-9122-C1775EA03074}" presName="parentText" presStyleLbl="node1" presStyleIdx="1" presStyleCnt="3">
        <dgm:presLayoutVars>
          <dgm:chMax val="0"/>
          <dgm:bulletEnabled val="1"/>
        </dgm:presLayoutVars>
      </dgm:prSet>
      <dgm:spPr/>
    </dgm:pt>
    <dgm:pt modelId="{4FFDE665-384C-4543-B6F7-FDB76343801D}" type="pres">
      <dgm:prSet presAssocID="{A9F05725-876D-42CF-A36E-CEF0067D814C}" presName="spacer" presStyleCnt="0"/>
      <dgm:spPr/>
    </dgm:pt>
    <dgm:pt modelId="{6115925E-3B22-44CD-A1B4-F3AC9EADCD79}" type="pres">
      <dgm:prSet presAssocID="{245B5AD1-7D39-4416-AE96-A855DADE32EA}" presName="parentText" presStyleLbl="node1" presStyleIdx="2" presStyleCnt="3">
        <dgm:presLayoutVars>
          <dgm:chMax val="0"/>
          <dgm:bulletEnabled val="1"/>
        </dgm:presLayoutVars>
      </dgm:prSet>
      <dgm:spPr/>
    </dgm:pt>
  </dgm:ptLst>
  <dgm:cxnLst>
    <dgm:cxn modelId="{676F1A00-8DF7-42A3-85B8-E90F473D8600}" type="presOf" srcId="{6BB64580-BFEB-4350-84AE-57C70AB039F4}" destId="{F587E4CD-B6DB-4BA9-ACC0-13CB695C702C}" srcOrd="0" destOrd="0" presId="urn:microsoft.com/office/officeart/2005/8/layout/vList2"/>
    <dgm:cxn modelId="{F613876F-A67A-4E26-B0C6-FA5F755DC6D8}" srcId="{0C4EB2F2-07DF-47AA-A1F1-EB3F5D3C40AB}" destId="{245B5AD1-7D39-4416-AE96-A855DADE32EA}" srcOrd="2" destOrd="0" parTransId="{C9F9CFDC-20B4-4F7A-9BF1-66AC4CAC970C}" sibTransId="{3F786357-E196-4EB8-916D-A701D87FEBEA}"/>
    <dgm:cxn modelId="{B21A4B53-0C2B-46F7-8EA8-C3B6B4965EA5}" srcId="{0C4EB2F2-07DF-47AA-A1F1-EB3F5D3C40AB}" destId="{6BB64580-BFEB-4350-84AE-57C70AB039F4}" srcOrd="0" destOrd="0" parTransId="{45E933AD-C650-4430-926C-9AB3F0F5BD00}" sibTransId="{719FFA4F-EE1D-4410-9CF0-7D913905280A}"/>
    <dgm:cxn modelId="{48DE5EAE-3DE2-4D4E-B4F6-D44A4EB96EEC}" type="presOf" srcId="{245B5AD1-7D39-4416-AE96-A855DADE32EA}" destId="{6115925E-3B22-44CD-A1B4-F3AC9EADCD79}" srcOrd="0" destOrd="0" presId="urn:microsoft.com/office/officeart/2005/8/layout/vList2"/>
    <dgm:cxn modelId="{E78DC7B4-6962-437B-9ABD-138605AD9870}" type="presOf" srcId="{0C4EB2F2-07DF-47AA-A1F1-EB3F5D3C40AB}" destId="{ED2826A2-FB62-42E1-8E2A-AE3146BBB07B}" srcOrd="0" destOrd="0" presId="urn:microsoft.com/office/officeart/2005/8/layout/vList2"/>
    <dgm:cxn modelId="{793E65D7-BFA2-4068-A9A6-B33DEC6D8312}" type="presOf" srcId="{7DF0C047-CA63-408A-9122-C1775EA03074}" destId="{ABAB3C81-4E5A-4CE5-AAA7-75882E1DAB96}" srcOrd="0" destOrd="0" presId="urn:microsoft.com/office/officeart/2005/8/layout/vList2"/>
    <dgm:cxn modelId="{C81CD8D8-37F1-4F0A-A53E-5DADDD27B7FA}" srcId="{0C4EB2F2-07DF-47AA-A1F1-EB3F5D3C40AB}" destId="{7DF0C047-CA63-408A-9122-C1775EA03074}" srcOrd="1" destOrd="0" parTransId="{FC89ABB3-66CD-43F6-A040-76F4D45DC82E}" sibTransId="{A9F05725-876D-42CF-A36E-CEF0067D814C}"/>
    <dgm:cxn modelId="{D768C270-ED2F-4536-8D32-13EEB8E4743E}" type="presParOf" srcId="{ED2826A2-FB62-42E1-8E2A-AE3146BBB07B}" destId="{F587E4CD-B6DB-4BA9-ACC0-13CB695C702C}" srcOrd="0" destOrd="0" presId="urn:microsoft.com/office/officeart/2005/8/layout/vList2"/>
    <dgm:cxn modelId="{BEA011D9-CE9F-4F97-900B-AED16B557768}" type="presParOf" srcId="{ED2826A2-FB62-42E1-8E2A-AE3146BBB07B}" destId="{C64B2DBB-D089-4E08-AF5C-BE211801342A}" srcOrd="1" destOrd="0" presId="urn:microsoft.com/office/officeart/2005/8/layout/vList2"/>
    <dgm:cxn modelId="{E6C8A848-9423-4243-B206-06C3D7BEE29E}" type="presParOf" srcId="{ED2826A2-FB62-42E1-8E2A-AE3146BBB07B}" destId="{ABAB3C81-4E5A-4CE5-AAA7-75882E1DAB96}" srcOrd="2" destOrd="0" presId="urn:microsoft.com/office/officeart/2005/8/layout/vList2"/>
    <dgm:cxn modelId="{98D297E7-8C6A-4CF6-B87E-22B28060DF66}" type="presParOf" srcId="{ED2826A2-FB62-42E1-8E2A-AE3146BBB07B}" destId="{4FFDE665-384C-4543-B6F7-FDB76343801D}" srcOrd="3" destOrd="0" presId="urn:microsoft.com/office/officeart/2005/8/layout/vList2"/>
    <dgm:cxn modelId="{BFD958A3-0F26-4D6E-AA09-943231B61A90}" type="presParOf" srcId="{ED2826A2-FB62-42E1-8E2A-AE3146BBB07B}" destId="{6115925E-3B22-44CD-A1B4-F3AC9EADCD7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B0837-7D75-4AFD-879E-B76DCAF2FAEA}">
      <dsp:nvSpPr>
        <dsp:cNvPr id="0" name=""/>
        <dsp:cNvSpPr/>
      </dsp:nvSpPr>
      <dsp:spPr>
        <a:xfrm>
          <a:off x="0" y="268943"/>
          <a:ext cx="6840887" cy="4619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E28AC5-B8BB-400A-AED5-8027CC04C202}">
      <dsp:nvSpPr>
        <dsp:cNvPr id="0" name=""/>
        <dsp:cNvSpPr/>
      </dsp:nvSpPr>
      <dsp:spPr>
        <a:xfrm>
          <a:off x="139729" y="372874"/>
          <a:ext cx="254302" cy="25405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1C5590-6521-4E3A-860C-773E2218D5F1}">
      <dsp:nvSpPr>
        <dsp:cNvPr id="0" name=""/>
        <dsp:cNvSpPr/>
      </dsp:nvSpPr>
      <dsp:spPr>
        <a:xfrm>
          <a:off x="533761" y="268943"/>
          <a:ext cx="6227382" cy="60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3" tIns="64163" rIns="64163" bIns="64163" numCol="1" spcCol="1270" anchor="ctr" anchorCtr="0">
          <a:noAutofit/>
        </a:bodyPr>
        <a:lstStyle/>
        <a:p>
          <a:pPr marL="0" lvl="0" indent="0" algn="l" defTabSz="889000">
            <a:lnSpc>
              <a:spcPct val="100000"/>
            </a:lnSpc>
            <a:spcBef>
              <a:spcPct val="0"/>
            </a:spcBef>
            <a:spcAft>
              <a:spcPct val="35000"/>
            </a:spcAft>
            <a:buNone/>
          </a:pPr>
          <a:r>
            <a:rPr lang="en-US" sz="2000" kern="1200">
              <a:latin typeface="Calibri"/>
              <a:ea typeface="Calibri"/>
              <a:cs typeface="Calibri"/>
            </a:rPr>
            <a:t>Overview of the Mission and Purpose of EOF</a:t>
          </a:r>
        </a:p>
      </dsp:txBody>
      <dsp:txXfrm>
        <a:off x="533761" y="268943"/>
        <a:ext cx="6227382" cy="606264"/>
      </dsp:txXfrm>
    </dsp:sp>
    <dsp:sp modelId="{D5126A57-71B6-4E08-902F-8EB955F44782}">
      <dsp:nvSpPr>
        <dsp:cNvPr id="0" name=""/>
        <dsp:cNvSpPr/>
      </dsp:nvSpPr>
      <dsp:spPr>
        <a:xfrm>
          <a:off x="0" y="1026774"/>
          <a:ext cx="6840887" cy="864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8C5213-0D0F-4AAE-8E44-D2DFCEBB9C34}">
      <dsp:nvSpPr>
        <dsp:cNvPr id="0" name=""/>
        <dsp:cNvSpPr/>
      </dsp:nvSpPr>
      <dsp:spPr>
        <a:xfrm>
          <a:off x="139729" y="1331872"/>
          <a:ext cx="254302" cy="25405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1C7D91E-455E-44C9-BED8-9E92CC18C9AE}">
      <dsp:nvSpPr>
        <dsp:cNvPr id="0" name=""/>
        <dsp:cNvSpPr/>
      </dsp:nvSpPr>
      <dsp:spPr>
        <a:xfrm>
          <a:off x="533761" y="1227941"/>
          <a:ext cx="6227382" cy="60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3" tIns="64163" rIns="64163" bIns="64163" numCol="1" spcCol="1270" anchor="ctr" anchorCtr="0">
          <a:noAutofit/>
        </a:bodyPr>
        <a:lstStyle/>
        <a:p>
          <a:pPr marL="0" lvl="0" indent="0" algn="l" defTabSz="889000">
            <a:lnSpc>
              <a:spcPct val="100000"/>
            </a:lnSpc>
            <a:spcBef>
              <a:spcPct val="0"/>
            </a:spcBef>
            <a:spcAft>
              <a:spcPct val="35000"/>
            </a:spcAft>
            <a:buNone/>
          </a:pPr>
          <a:r>
            <a:rPr lang="en-US" sz="2000" kern="1200">
              <a:latin typeface="Calibri"/>
              <a:ea typeface="Calibri"/>
              <a:cs typeface="Calibri"/>
            </a:rPr>
            <a:t>EOF Undergraduate (UG) Recruitment and Admission Process</a:t>
          </a:r>
        </a:p>
      </dsp:txBody>
      <dsp:txXfrm>
        <a:off x="533761" y="1227941"/>
        <a:ext cx="6227382" cy="606264"/>
      </dsp:txXfrm>
    </dsp:sp>
    <dsp:sp modelId="{E31FA197-F20E-4776-A10F-DC98CB10CD79}">
      <dsp:nvSpPr>
        <dsp:cNvPr id="0" name=""/>
        <dsp:cNvSpPr/>
      </dsp:nvSpPr>
      <dsp:spPr>
        <a:xfrm>
          <a:off x="0" y="2042590"/>
          <a:ext cx="6840887" cy="4619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60B3BF-EBDE-410B-A032-77C78BD8A734}">
      <dsp:nvSpPr>
        <dsp:cNvPr id="0" name=""/>
        <dsp:cNvSpPr/>
      </dsp:nvSpPr>
      <dsp:spPr>
        <a:xfrm>
          <a:off x="139729" y="2146521"/>
          <a:ext cx="254302" cy="25405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B53BD4-E64D-41B4-A96A-8032EEF011F0}">
      <dsp:nvSpPr>
        <dsp:cNvPr id="0" name=""/>
        <dsp:cNvSpPr/>
      </dsp:nvSpPr>
      <dsp:spPr>
        <a:xfrm>
          <a:off x="533761" y="2042590"/>
          <a:ext cx="6227382" cy="60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3" tIns="64163" rIns="64163" bIns="64163" numCol="1" spcCol="1270" anchor="ctr" anchorCtr="0">
          <a:noAutofit/>
        </a:bodyPr>
        <a:lstStyle/>
        <a:p>
          <a:pPr marL="0" lvl="0" indent="0" algn="l" defTabSz="889000">
            <a:lnSpc>
              <a:spcPct val="100000"/>
            </a:lnSpc>
            <a:spcBef>
              <a:spcPct val="0"/>
            </a:spcBef>
            <a:spcAft>
              <a:spcPct val="35000"/>
            </a:spcAft>
            <a:buNone/>
          </a:pPr>
          <a:r>
            <a:rPr lang="en-US" sz="2000" kern="1200">
              <a:latin typeface="Calibri"/>
              <a:ea typeface="Calibri"/>
              <a:cs typeface="Calibri"/>
            </a:rPr>
            <a:t>EOF UG Eligibility Requirements</a:t>
          </a:r>
        </a:p>
      </dsp:txBody>
      <dsp:txXfrm>
        <a:off x="533761" y="2042590"/>
        <a:ext cx="6227382" cy="606264"/>
      </dsp:txXfrm>
    </dsp:sp>
    <dsp:sp modelId="{FB715D90-537E-4392-BA99-11C2BE6BB9E6}">
      <dsp:nvSpPr>
        <dsp:cNvPr id="0" name=""/>
        <dsp:cNvSpPr/>
      </dsp:nvSpPr>
      <dsp:spPr>
        <a:xfrm>
          <a:off x="0" y="2800421"/>
          <a:ext cx="6840887" cy="8312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CCB424-B5E1-46B3-802C-F097DD3C146C}">
      <dsp:nvSpPr>
        <dsp:cNvPr id="0" name=""/>
        <dsp:cNvSpPr/>
      </dsp:nvSpPr>
      <dsp:spPr>
        <a:xfrm>
          <a:off x="139729" y="3089010"/>
          <a:ext cx="254302" cy="254053"/>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8F77613-430A-44BE-9D07-86113DA3FF1A}">
      <dsp:nvSpPr>
        <dsp:cNvPr id="0" name=""/>
        <dsp:cNvSpPr/>
      </dsp:nvSpPr>
      <dsp:spPr>
        <a:xfrm>
          <a:off x="533761" y="2985079"/>
          <a:ext cx="6227382" cy="60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3" tIns="64163" rIns="64163" bIns="64163" numCol="1" spcCol="1270" anchor="ctr" anchorCtr="0">
          <a:noAutofit/>
        </a:bodyPr>
        <a:lstStyle/>
        <a:p>
          <a:pPr marL="0" lvl="0" indent="0" algn="l" defTabSz="889000">
            <a:lnSpc>
              <a:spcPct val="100000"/>
            </a:lnSpc>
            <a:spcBef>
              <a:spcPct val="0"/>
            </a:spcBef>
            <a:spcAft>
              <a:spcPct val="35000"/>
            </a:spcAft>
            <a:buNone/>
          </a:pPr>
          <a:r>
            <a:rPr lang="en-US" sz="2000" kern="1200">
              <a:latin typeface="Calibri"/>
              <a:ea typeface="Calibri"/>
              <a:cs typeface="Calibri"/>
            </a:rPr>
            <a:t>EOF Summer/Winter Session, Part-time vs. Non-Funded, NJ GEAR UP, NJ College Bound and TRIO students</a:t>
          </a:r>
        </a:p>
      </dsp:txBody>
      <dsp:txXfrm>
        <a:off x="533761" y="2985079"/>
        <a:ext cx="6227382" cy="606264"/>
      </dsp:txXfrm>
    </dsp:sp>
    <dsp:sp modelId="{E6A0548E-8240-44C2-B629-3F46F855291F}">
      <dsp:nvSpPr>
        <dsp:cNvPr id="0" name=""/>
        <dsp:cNvSpPr/>
      </dsp:nvSpPr>
      <dsp:spPr>
        <a:xfrm>
          <a:off x="0" y="3805396"/>
          <a:ext cx="6840887" cy="4619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5F9C04-6C7F-4BD4-AC72-B3C9B5450268}">
      <dsp:nvSpPr>
        <dsp:cNvPr id="0" name=""/>
        <dsp:cNvSpPr/>
      </dsp:nvSpPr>
      <dsp:spPr>
        <a:xfrm>
          <a:off x="139729" y="3887150"/>
          <a:ext cx="254302" cy="25405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02A409-98FA-47E7-A0AD-D5E313A0E666}">
      <dsp:nvSpPr>
        <dsp:cNvPr id="0" name=""/>
        <dsp:cNvSpPr/>
      </dsp:nvSpPr>
      <dsp:spPr>
        <a:xfrm>
          <a:off x="533761" y="3783219"/>
          <a:ext cx="6227382" cy="60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3" tIns="64163" rIns="64163" bIns="64163" numCol="1" spcCol="1270" anchor="ctr" anchorCtr="0">
          <a:noAutofit/>
        </a:bodyPr>
        <a:lstStyle/>
        <a:p>
          <a:pPr marL="0" lvl="0" indent="0" algn="l" defTabSz="889000">
            <a:lnSpc>
              <a:spcPct val="100000"/>
            </a:lnSpc>
            <a:spcBef>
              <a:spcPct val="0"/>
            </a:spcBef>
            <a:spcAft>
              <a:spcPct val="35000"/>
            </a:spcAft>
            <a:buNone/>
          </a:pPr>
          <a:r>
            <a:rPr lang="en-US" sz="2000" kern="1200">
              <a:latin typeface="Calibri"/>
              <a:ea typeface="Calibri"/>
              <a:cs typeface="Calibri"/>
            </a:rPr>
            <a:t>EOF Transfer Students and NJ Dreamers</a:t>
          </a:r>
        </a:p>
      </dsp:txBody>
      <dsp:txXfrm>
        <a:off x="533761" y="3783219"/>
        <a:ext cx="6227382" cy="606264"/>
      </dsp:txXfrm>
    </dsp:sp>
    <dsp:sp modelId="{A944C827-0C75-4CC4-83D6-07F4F3A7B1E3}">
      <dsp:nvSpPr>
        <dsp:cNvPr id="0" name=""/>
        <dsp:cNvSpPr/>
      </dsp:nvSpPr>
      <dsp:spPr>
        <a:xfrm>
          <a:off x="0" y="4541050"/>
          <a:ext cx="6840887" cy="4619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72C7C2-1719-4890-B16F-FEBA4F204671}">
      <dsp:nvSpPr>
        <dsp:cNvPr id="0" name=""/>
        <dsp:cNvSpPr/>
      </dsp:nvSpPr>
      <dsp:spPr>
        <a:xfrm>
          <a:off x="139729" y="4644981"/>
          <a:ext cx="254302" cy="25405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C69F4B-0080-4859-95BC-DD68FD3F3F35}">
      <dsp:nvSpPr>
        <dsp:cNvPr id="0" name=""/>
        <dsp:cNvSpPr/>
      </dsp:nvSpPr>
      <dsp:spPr>
        <a:xfrm>
          <a:off x="533761" y="4541050"/>
          <a:ext cx="6227382" cy="60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3" tIns="64163" rIns="64163" bIns="64163" numCol="1" spcCol="1270" anchor="ctr" anchorCtr="0">
          <a:noAutofit/>
        </a:bodyPr>
        <a:lstStyle/>
        <a:p>
          <a:pPr marL="0" lvl="0" indent="0" algn="l" defTabSz="889000" rtl="0">
            <a:lnSpc>
              <a:spcPct val="100000"/>
            </a:lnSpc>
            <a:spcBef>
              <a:spcPct val="0"/>
            </a:spcBef>
            <a:spcAft>
              <a:spcPct val="35000"/>
            </a:spcAft>
            <a:buNone/>
          </a:pPr>
          <a:r>
            <a:rPr lang="en-US" sz="2000" b="0" i="0" kern="1200">
              <a:solidFill>
                <a:schemeClr val="tx1"/>
              </a:solidFill>
              <a:latin typeface="Calibri"/>
              <a:ea typeface="Calibri Light"/>
              <a:cs typeface="Calibri Light"/>
            </a:rPr>
            <a:t>NJFAMS Verification</a:t>
          </a:r>
        </a:p>
      </dsp:txBody>
      <dsp:txXfrm>
        <a:off x="533761" y="4541050"/>
        <a:ext cx="6227382" cy="606264"/>
      </dsp:txXfrm>
    </dsp:sp>
    <dsp:sp modelId="{ADC2EE38-302A-4DCE-8772-984DD5A0DAF0}">
      <dsp:nvSpPr>
        <dsp:cNvPr id="0" name=""/>
        <dsp:cNvSpPr/>
      </dsp:nvSpPr>
      <dsp:spPr>
        <a:xfrm>
          <a:off x="0" y="5298881"/>
          <a:ext cx="6840887" cy="4619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D65AEB-12ED-4A36-9610-B9029C202E21}">
      <dsp:nvSpPr>
        <dsp:cNvPr id="0" name=""/>
        <dsp:cNvSpPr/>
      </dsp:nvSpPr>
      <dsp:spPr>
        <a:xfrm>
          <a:off x="139729" y="5402813"/>
          <a:ext cx="254302" cy="25405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D2A31C6-D6D3-4175-AB55-A7CE63ECEE24}">
      <dsp:nvSpPr>
        <dsp:cNvPr id="0" name=""/>
        <dsp:cNvSpPr/>
      </dsp:nvSpPr>
      <dsp:spPr>
        <a:xfrm>
          <a:off x="533761" y="5298881"/>
          <a:ext cx="6227382" cy="60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3" tIns="64163" rIns="64163" bIns="64163" numCol="1" spcCol="1270" anchor="ctr" anchorCtr="0">
          <a:noAutofit/>
        </a:bodyPr>
        <a:lstStyle/>
        <a:p>
          <a:pPr marL="0" lvl="0" indent="0" algn="l" defTabSz="889000">
            <a:lnSpc>
              <a:spcPct val="100000"/>
            </a:lnSpc>
            <a:spcBef>
              <a:spcPct val="0"/>
            </a:spcBef>
            <a:spcAft>
              <a:spcPct val="35000"/>
            </a:spcAft>
            <a:buNone/>
          </a:pPr>
          <a:r>
            <a:rPr lang="en-US" sz="2000" kern="1200">
              <a:latin typeface="Calibri"/>
              <a:ea typeface="Calibri"/>
              <a:cs typeface="Calibri"/>
            </a:rPr>
            <a:t>Discretionary/Non-funded Appeals</a:t>
          </a:r>
        </a:p>
      </dsp:txBody>
      <dsp:txXfrm>
        <a:off x="533761" y="5298881"/>
        <a:ext cx="6227382" cy="60626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AABE7B-ED08-4385-B2DD-6A1FFB4765BD}">
      <dsp:nvSpPr>
        <dsp:cNvPr id="0" name=""/>
        <dsp:cNvSpPr/>
      </dsp:nvSpPr>
      <dsp:spPr>
        <a:xfrm rot="16200000">
          <a:off x="-969385" y="972112"/>
          <a:ext cx="4619515" cy="2675290"/>
        </a:xfrm>
        <a:prstGeom prst="flowChartManualOperation">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a:t>The number of part-time payments is cumulative.</a:t>
          </a:r>
        </a:p>
      </dsp:txBody>
      <dsp:txXfrm rot="5400000">
        <a:off x="2727" y="923903"/>
        <a:ext cx="2675290" cy="2771709"/>
      </dsp:txXfrm>
    </dsp:sp>
    <dsp:sp modelId="{182CA5F2-3CF9-4B4F-99D6-1262FF3A324C}">
      <dsp:nvSpPr>
        <dsp:cNvPr id="0" name=""/>
        <dsp:cNvSpPr/>
      </dsp:nvSpPr>
      <dsp:spPr>
        <a:xfrm rot="16200000">
          <a:off x="1906551" y="972112"/>
          <a:ext cx="4619515" cy="2675290"/>
        </a:xfrm>
        <a:prstGeom prst="flowChartManualOperation">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a:t>Max # of part-time payments in pursuit of an associate degree = 3 payments</a:t>
          </a:r>
        </a:p>
      </dsp:txBody>
      <dsp:txXfrm rot="5400000">
        <a:off x="2878663" y="923903"/>
        <a:ext cx="2675290" cy="2771709"/>
      </dsp:txXfrm>
    </dsp:sp>
    <dsp:sp modelId="{7D01E24C-C261-4E92-8D36-B44C4AA6913F}">
      <dsp:nvSpPr>
        <dsp:cNvPr id="0" name=""/>
        <dsp:cNvSpPr/>
      </dsp:nvSpPr>
      <dsp:spPr>
        <a:xfrm rot="16200000">
          <a:off x="4782488" y="972112"/>
          <a:ext cx="4619515" cy="2675290"/>
        </a:xfrm>
        <a:prstGeom prst="flowChartManualOperation">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a:t>Max # of part-time payments in pursuit of a baccalaureate degree = 4 payments</a:t>
          </a:r>
        </a:p>
      </dsp:txBody>
      <dsp:txXfrm rot="5400000">
        <a:off x="5754600" y="923903"/>
        <a:ext cx="2675290" cy="2771709"/>
      </dsp:txXfrm>
    </dsp:sp>
    <dsp:sp modelId="{0C9CFE18-D158-4DC7-B082-42238D5382CA}">
      <dsp:nvSpPr>
        <dsp:cNvPr id="0" name=""/>
        <dsp:cNvSpPr/>
      </dsp:nvSpPr>
      <dsp:spPr>
        <a:xfrm rot="16200000">
          <a:off x="7658425" y="972112"/>
          <a:ext cx="4619515" cy="2675290"/>
        </a:xfrm>
        <a:prstGeom prst="flowChartManualOperation">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rtl="0">
            <a:lnSpc>
              <a:spcPct val="90000"/>
            </a:lnSpc>
            <a:spcBef>
              <a:spcPct val="0"/>
            </a:spcBef>
            <a:spcAft>
              <a:spcPct val="35000"/>
            </a:spcAft>
            <a:buNone/>
          </a:pPr>
          <a:r>
            <a:rPr lang="en-US" sz="2000" kern="1200"/>
            <a:t>Institutions</a:t>
          </a:r>
          <a:r>
            <a:rPr lang="en-US" sz="2000" kern="1200">
              <a:latin typeface="Calibri Light"/>
            </a:rPr>
            <a:t> may</a:t>
          </a:r>
          <a:r>
            <a:rPr lang="en-US" sz="2000" kern="1200"/>
            <a:t> award Article III part-time grants </a:t>
          </a:r>
          <a:r>
            <a:rPr lang="en-US" sz="2000" kern="1200">
              <a:latin typeface="Calibri Light"/>
            </a:rPr>
            <a:t>to no</a:t>
          </a:r>
          <a:r>
            <a:rPr lang="en-US" sz="2000" kern="1200"/>
            <a:t> more than 10% of their total EOF funded population in any given semester (9A:11-2.9(e)). </a:t>
          </a:r>
        </a:p>
      </dsp:txBody>
      <dsp:txXfrm rot="5400000">
        <a:off x="8630537" y="923903"/>
        <a:ext cx="2675290" cy="27717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C2A8A-EC8E-4EFD-8AA9-4EAF8A04FFAE}">
      <dsp:nvSpPr>
        <dsp:cNvPr id="0" name=""/>
        <dsp:cNvSpPr/>
      </dsp:nvSpPr>
      <dsp:spPr>
        <a:xfrm>
          <a:off x="2888597" y="1561013"/>
          <a:ext cx="1023766" cy="487219"/>
        </a:xfrm>
        <a:custGeom>
          <a:avLst/>
          <a:gdLst/>
          <a:ahLst/>
          <a:cxnLst/>
          <a:rect l="0" t="0" r="0" b="0"/>
          <a:pathLst>
            <a:path>
              <a:moveTo>
                <a:pt x="0" y="0"/>
              </a:moveTo>
              <a:lnTo>
                <a:pt x="0" y="332026"/>
              </a:lnTo>
              <a:lnTo>
                <a:pt x="1023766" y="332026"/>
              </a:lnTo>
              <a:lnTo>
                <a:pt x="1023766" y="487219"/>
              </a:lnTo>
            </a:path>
          </a:pathLst>
        </a:custGeom>
        <a:noFill/>
        <a:ln w="15875"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654A3E-5771-4647-8ACA-9DC8565B2F82}">
      <dsp:nvSpPr>
        <dsp:cNvPr id="0" name=""/>
        <dsp:cNvSpPr/>
      </dsp:nvSpPr>
      <dsp:spPr>
        <a:xfrm>
          <a:off x="1864831" y="1561013"/>
          <a:ext cx="1023766" cy="487219"/>
        </a:xfrm>
        <a:custGeom>
          <a:avLst/>
          <a:gdLst/>
          <a:ahLst/>
          <a:cxnLst/>
          <a:rect l="0" t="0" r="0" b="0"/>
          <a:pathLst>
            <a:path>
              <a:moveTo>
                <a:pt x="1023766" y="0"/>
              </a:moveTo>
              <a:lnTo>
                <a:pt x="1023766" y="332026"/>
              </a:lnTo>
              <a:lnTo>
                <a:pt x="0" y="332026"/>
              </a:lnTo>
              <a:lnTo>
                <a:pt x="0" y="487219"/>
              </a:lnTo>
            </a:path>
          </a:pathLst>
        </a:custGeom>
        <a:noFill/>
        <a:ln w="15875"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192335-B4ED-4EA9-BD4B-B000BB0497D8}">
      <dsp:nvSpPr>
        <dsp:cNvPr id="0" name=""/>
        <dsp:cNvSpPr/>
      </dsp:nvSpPr>
      <dsp:spPr>
        <a:xfrm>
          <a:off x="3437" y="497227"/>
          <a:ext cx="1675254" cy="106378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8DEE9F-142D-4CEC-80FC-E2D2E7143CD0}">
      <dsp:nvSpPr>
        <dsp:cNvPr id="0" name=""/>
        <dsp:cNvSpPr/>
      </dsp:nvSpPr>
      <dsp:spPr>
        <a:xfrm>
          <a:off x="189577" y="674060"/>
          <a:ext cx="1675254" cy="106378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The number of semesters of Article III grant payment is cumulative.</a:t>
          </a:r>
        </a:p>
      </dsp:txBody>
      <dsp:txXfrm>
        <a:off x="220734" y="705217"/>
        <a:ext cx="1612940" cy="1001472"/>
      </dsp:txXfrm>
    </dsp:sp>
    <dsp:sp modelId="{1D316F12-0124-486B-8F23-17496C0771E1}">
      <dsp:nvSpPr>
        <dsp:cNvPr id="0" name=""/>
        <dsp:cNvSpPr/>
      </dsp:nvSpPr>
      <dsp:spPr>
        <a:xfrm>
          <a:off x="2050970" y="497227"/>
          <a:ext cx="1675254" cy="106378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D41BB9-F0FF-4E6E-9E03-E8089570E440}">
      <dsp:nvSpPr>
        <dsp:cNvPr id="0" name=""/>
        <dsp:cNvSpPr/>
      </dsp:nvSpPr>
      <dsp:spPr>
        <a:xfrm>
          <a:off x="2237109" y="674060"/>
          <a:ext cx="1675254" cy="106378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EOF students shall be eligible for no more than </a:t>
          </a:r>
          <a:r>
            <a:rPr lang="en-US" sz="800" b="1" kern="1200"/>
            <a:t>12 semesters of UG payment over the course of their entire undergraduate career.</a:t>
          </a:r>
          <a:endParaRPr lang="en-US" sz="800" kern="1200"/>
        </a:p>
      </dsp:txBody>
      <dsp:txXfrm>
        <a:off x="2268266" y="705217"/>
        <a:ext cx="1612940" cy="1001472"/>
      </dsp:txXfrm>
    </dsp:sp>
    <dsp:sp modelId="{C9552AAA-E8A6-432F-8147-3D94A8F33987}">
      <dsp:nvSpPr>
        <dsp:cNvPr id="0" name=""/>
        <dsp:cNvSpPr/>
      </dsp:nvSpPr>
      <dsp:spPr>
        <a:xfrm>
          <a:off x="1027204" y="2048233"/>
          <a:ext cx="1675254" cy="106378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0EAC59-9CD7-4586-9AC2-E3AD0E5B54FD}">
      <dsp:nvSpPr>
        <dsp:cNvPr id="0" name=""/>
        <dsp:cNvSpPr/>
      </dsp:nvSpPr>
      <dsp:spPr>
        <a:xfrm>
          <a:off x="1213343" y="2225066"/>
          <a:ext cx="1675254" cy="106378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Exception: Students enrolled in a five-year undergraduate course of study at a senior institution. These students are eligible for an additional 2 semesters upon written formal request and approval from the EOF Executive Director.</a:t>
          </a:r>
        </a:p>
      </dsp:txBody>
      <dsp:txXfrm>
        <a:off x="1244500" y="2256223"/>
        <a:ext cx="1612940" cy="1001472"/>
      </dsp:txXfrm>
    </dsp:sp>
    <dsp:sp modelId="{2E4FDFC1-763A-4DA3-84FA-3CEE5B0CA232}">
      <dsp:nvSpPr>
        <dsp:cNvPr id="0" name=""/>
        <dsp:cNvSpPr/>
      </dsp:nvSpPr>
      <dsp:spPr>
        <a:xfrm>
          <a:off x="3074736" y="2048233"/>
          <a:ext cx="1675254" cy="106378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2046FA-7D4E-4DE3-A9E7-B563F78C5374}">
      <dsp:nvSpPr>
        <dsp:cNvPr id="0" name=""/>
        <dsp:cNvSpPr/>
      </dsp:nvSpPr>
      <dsp:spPr>
        <a:xfrm>
          <a:off x="3260876" y="2225066"/>
          <a:ext cx="1675254" cy="106378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Under no circumstances shall a student receive more than 14 semesters of Article III Undergraduate payments to earn a baccalaureate degree). </a:t>
          </a:r>
        </a:p>
      </dsp:txBody>
      <dsp:txXfrm>
        <a:off x="3292033" y="2256223"/>
        <a:ext cx="1612940" cy="1001472"/>
      </dsp:txXfrm>
    </dsp:sp>
    <dsp:sp modelId="{AA56D383-49AC-49B4-822F-1F1115BBDEAA}">
      <dsp:nvSpPr>
        <dsp:cNvPr id="0" name=""/>
        <dsp:cNvSpPr/>
      </dsp:nvSpPr>
      <dsp:spPr>
        <a:xfrm>
          <a:off x="4098503" y="497227"/>
          <a:ext cx="1675254" cy="106378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A066CB-E103-4480-99B3-02BC2CD6169F}">
      <dsp:nvSpPr>
        <dsp:cNvPr id="0" name=""/>
        <dsp:cNvSpPr/>
      </dsp:nvSpPr>
      <dsp:spPr>
        <a:xfrm>
          <a:off x="4284642" y="674060"/>
          <a:ext cx="1675254" cy="106378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Students enrolled in a county college who are in pursuit of an </a:t>
          </a:r>
          <a:r>
            <a:rPr lang="en-US" sz="800" b="1" kern="1200"/>
            <a:t>associate’s degree </a:t>
          </a:r>
          <a:r>
            <a:rPr lang="en-US" sz="800" kern="1200"/>
            <a:t>may receive a maximum of </a:t>
          </a:r>
          <a:r>
            <a:rPr lang="en-US" sz="800" b="1" kern="1200"/>
            <a:t>8 semester</a:t>
          </a:r>
          <a:r>
            <a:rPr lang="en-US" sz="800" kern="1200"/>
            <a:t>s of Article III Undergraduate payments. </a:t>
          </a:r>
        </a:p>
      </dsp:txBody>
      <dsp:txXfrm>
        <a:off x="4315799" y="705217"/>
        <a:ext cx="1612940" cy="1001472"/>
      </dsp:txXfrm>
    </dsp:sp>
    <dsp:sp modelId="{8379D56F-3E4E-4798-9D54-DF56609738F0}">
      <dsp:nvSpPr>
        <dsp:cNvPr id="0" name=""/>
        <dsp:cNvSpPr/>
      </dsp:nvSpPr>
      <dsp:spPr>
        <a:xfrm>
          <a:off x="6146036" y="497227"/>
          <a:ext cx="1675254" cy="106378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CCC8D6-E59D-4F93-A375-4AA08F183B33}">
      <dsp:nvSpPr>
        <dsp:cNvPr id="0" name=""/>
        <dsp:cNvSpPr/>
      </dsp:nvSpPr>
      <dsp:spPr>
        <a:xfrm>
          <a:off x="6332175" y="674060"/>
          <a:ext cx="1675254" cy="106378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Students are ineligible to receive EOF funding support to earn a degree at a level they have already achieved. </a:t>
          </a:r>
        </a:p>
      </dsp:txBody>
      <dsp:txXfrm>
        <a:off x="6363332" y="705217"/>
        <a:ext cx="1612940" cy="1001472"/>
      </dsp:txXfrm>
    </dsp:sp>
    <dsp:sp modelId="{174575E1-519E-453C-99CB-3EB8B8E7F0CC}">
      <dsp:nvSpPr>
        <dsp:cNvPr id="0" name=""/>
        <dsp:cNvSpPr/>
      </dsp:nvSpPr>
      <dsp:spPr>
        <a:xfrm>
          <a:off x="8193568" y="497227"/>
          <a:ext cx="1675254" cy="106378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DB4D36-EA7F-4252-BB99-23603F54533A}">
      <dsp:nvSpPr>
        <dsp:cNvPr id="0" name=""/>
        <dsp:cNvSpPr/>
      </dsp:nvSpPr>
      <dsp:spPr>
        <a:xfrm>
          <a:off x="8379708" y="674060"/>
          <a:ext cx="1675254" cy="106378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An initial Article III undergraduate grant </a:t>
          </a:r>
          <a:r>
            <a:rPr lang="en-US" sz="800" b="1" u="sng" kern="1200"/>
            <a:t>cannot</a:t>
          </a:r>
          <a:r>
            <a:rPr lang="en-US" sz="800" kern="1200"/>
            <a:t> be given to a student in the </a:t>
          </a:r>
          <a:r>
            <a:rPr lang="en-US" sz="800" b="1" kern="1200"/>
            <a:t>last two semester of baccalaureate study</a:t>
          </a:r>
          <a:r>
            <a:rPr lang="en-US" sz="800" kern="1200"/>
            <a:t>, nor shall a student receive an </a:t>
          </a:r>
          <a:r>
            <a:rPr lang="en-US" sz="800" b="1" kern="1200"/>
            <a:t>initial Article III grant during the winter</a:t>
          </a:r>
          <a:r>
            <a:rPr lang="en-US" sz="800" kern="1200"/>
            <a:t>.</a:t>
          </a:r>
        </a:p>
      </dsp:txBody>
      <dsp:txXfrm>
        <a:off x="8410865" y="705217"/>
        <a:ext cx="1612940" cy="100147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66D46-F7C9-4447-80F5-DB5D154ACA0D}">
      <dsp:nvSpPr>
        <dsp:cNvPr id="0" name=""/>
        <dsp:cNvSpPr/>
      </dsp:nvSpPr>
      <dsp:spPr>
        <a:xfrm>
          <a:off x="3096826" y="749802"/>
          <a:ext cx="577662" cy="91440"/>
        </a:xfrm>
        <a:custGeom>
          <a:avLst/>
          <a:gdLst/>
          <a:ahLst/>
          <a:cxnLst/>
          <a:rect l="0" t="0" r="0" b="0"/>
          <a:pathLst>
            <a:path>
              <a:moveTo>
                <a:pt x="0" y="45720"/>
              </a:moveTo>
              <a:lnTo>
                <a:pt x="577662"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70451" y="792478"/>
        <a:ext cx="30413" cy="6088"/>
      </dsp:txXfrm>
    </dsp:sp>
    <dsp:sp modelId="{523AC06A-8367-4E25-A509-BEA70E134193}">
      <dsp:nvSpPr>
        <dsp:cNvPr id="0" name=""/>
        <dsp:cNvSpPr/>
      </dsp:nvSpPr>
      <dsp:spPr>
        <a:xfrm>
          <a:off x="454006" y="2136"/>
          <a:ext cx="2644620" cy="158677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89" tIns="136026" rIns="129589" bIns="136026" numCol="1" spcCol="1270" anchor="ctr" anchorCtr="0">
          <a:noAutofit/>
        </a:bodyPr>
        <a:lstStyle/>
        <a:p>
          <a:pPr marL="0" lvl="0" indent="0" algn="ctr" defTabSz="533400">
            <a:lnSpc>
              <a:spcPct val="90000"/>
            </a:lnSpc>
            <a:spcBef>
              <a:spcPct val="0"/>
            </a:spcBef>
            <a:spcAft>
              <a:spcPct val="35000"/>
            </a:spcAft>
            <a:buNone/>
          </a:pPr>
          <a:r>
            <a:rPr lang="en-US" sz="1200" kern="1200"/>
            <a:t>The EOF NJFAMS Portal is the primary means for all EOF UG AY campus programs to manage your EOF UG AY program roster. </a:t>
          </a:r>
        </a:p>
      </dsp:txBody>
      <dsp:txXfrm>
        <a:off x="454006" y="2136"/>
        <a:ext cx="2644620" cy="1586772"/>
      </dsp:txXfrm>
    </dsp:sp>
    <dsp:sp modelId="{437827AE-38F3-4408-A975-C90FFEF73018}">
      <dsp:nvSpPr>
        <dsp:cNvPr id="0" name=""/>
        <dsp:cNvSpPr/>
      </dsp:nvSpPr>
      <dsp:spPr>
        <a:xfrm>
          <a:off x="6349710" y="749802"/>
          <a:ext cx="577662" cy="91440"/>
        </a:xfrm>
        <a:custGeom>
          <a:avLst/>
          <a:gdLst/>
          <a:ahLst/>
          <a:cxnLst/>
          <a:rect l="0" t="0" r="0" b="0"/>
          <a:pathLst>
            <a:path>
              <a:moveTo>
                <a:pt x="0" y="45720"/>
              </a:moveTo>
              <a:lnTo>
                <a:pt x="577662" y="45720"/>
              </a:lnTo>
            </a:path>
          </a:pathLst>
        </a:custGeom>
        <a:noFill/>
        <a:ln w="12700" cap="flat" cmpd="sng" algn="ctr">
          <a:solidFill>
            <a:schemeClr val="accent2">
              <a:hueOff val="-2723067"/>
              <a:satOff val="-5336"/>
              <a:lumOff val="1111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23335" y="792478"/>
        <a:ext cx="30413" cy="6088"/>
      </dsp:txXfrm>
    </dsp:sp>
    <dsp:sp modelId="{1782F52B-5B3F-4731-9D0A-1E4FEBEFA70E}">
      <dsp:nvSpPr>
        <dsp:cNvPr id="0" name=""/>
        <dsp:cNvSpPr/>
      </dsp:nvSpPr>
      <dsp:spPr>
        <a:xfrm>
          <a:off x="3706889" y="2136"/>
          <a:ext cx="2644620" cy="1586772"/>
        </a:xfrm>
        <a:prstGeom prst="rect">
          <a:avLst/>
        </a:prstGeom>
        <a:solidFill>
          <a:schemeClr val="accent2">
            <a:hueOff val="-2042300"/>
            <a:satOff val="-4002"/>
            <a:lumOff val="833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89" tIns="136026" rIns="129589" bIns="136026" numCol="1" spcCol="1270" anchor="ctr" anchorCtr="0">
          <a:noAutofit/>
        </a:bodyPr>
        <a:lstStyle/>
        <a:p>
          <a:pPr marL="0" lvl="0" indent="0" algn="ctr" defTabSz="533400">
            <a:lnSpc>
              <a:spcPct val="90000"/>
            </a:lnSpc>
            <a:spcBef>
              <a:spcPct val="0"/>
            </a:spcBef>
            <a:spcAft>
              <a:spcPct val="35000"/>
            </a:spcAft>
            <a:buNone/>
          </a:pPr>
          <a:r>
            <a:rPr lang="en-US" sz="1200" kern="1200"/>
            <a:t>EOF campus program directors should be aware of who has access to the EOF NJFAMS portal for your institution. </a:t>
          </a:r>
        </a:p>
      </dsp:txBody>
      <dsp:txXfrm>
        <a:off x="3706889" y="2136"/>
        <a:ext cx="2644620" cy="1586772"/>
      </dsp:txXfrm>
    </dsp:sp>
    <dsp:sp modelId="{F6D684AA-718E-4119-B070-18FA947B8285}">
      <dsp:nvSpPr>
        <dsp:cNvPr id="0" name=""/>
        <dsp:cNvSpPr/>
      </dsp:nvSpPr>
      <dsp:spPr>
        <a:xfrm>
          <a:off x="1776316" y="1587108"/>
          <a:ext cx="6505766" cy="577662"/>
        </a:xfrm>
        <a:custGeom>
          <a:avLst/>
          <a:gdLst/>
          <a:ahLst/>
          <a:cxnLst/>
          <a:rect l="0" t="0" r="0" b="0"/>
          <a:pathLst>
            <a:path>
              <a:moveTo>
                <a:pt x="6505766" y="0"/>
              </a:moveTo>
              <a:lnTo>
                <a:pt x="6505766" y="305931"/>
              </a:lnTo>
              <a:lnTo>
                <a:pt x="0" y="305931"/>
              </a:lnTo>
              <a:lnTo>
                <a:pt x="0" y="577662"/>
              </a:lnTo>
            </a:path>
          </a:pathLst>
        </a:custGeom>
        <a:noFill/>
        <a:ln w="12700" cap="flat" cmpd="sng" algn="ctr">
          <a:solidFill>
            <a:schemeClr val="accent2">
              <a:hueOff val="-5446135"/>
              <a:satOff val="-10671"/>
              <a:lumOff val="2222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65846" y="1872895"/>
        <a:ext cx="326707" cy="6088"/>
      </dsp:txXfrm>
    </dsp:sp>
    <dsp:sp modelId="{CBE734DE-5C39-4188-947A-99B59720AB8D}">
      <dsp:nvSpPr>
        <dsp:cNvPr id="0" name=""/>
        <dsp:cNvSpPr/>
      </dsp:nvSpPr>
      <dsp:spPr>
        <a:xfrm>
          <a:off x="6959773" y="2136"/>
          <a:ext cx="2644620" cy="1586772"/>
        </a:xfrm>
        <a:prstGeom prst="rect">
          <a:avLst/>
        </a:prstGeom>
        <a:solidFill>
          <a:schemeClr val="accent2">
            <a:hueOff val="-4084601"/>
            <a:satOff val="-8004"/>
            <a:lumOff val="1666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89" tIns="136026" rIns="129589" bIns="136026" numCol="1" spcCol="1270" anchor="t" anchorCtr="0">
          <a:noAutofit/>
        </a:bodyPr>
        <a:lstStyle/>
        <a:p>
          <a:pPr marL="0" lvl="0" indent="0" algn="l" defTabSz="533400">
            <a:lnSpc>
              <a:spcPct val="90000"/>
            </a:lnSpc>
            <a:spcBef>
              <a:spcPct val="0"/>
            </a:spcBef>
            <a:spcAft>
              <a:spcPct val="35000"/>
            </a:spcAft>
            <a:buNone/>
          </a:pPr>
          <a:r>
            <a:rPr lang="en-US" sz="1200" kern="1200"/>
            <a:t>Two kinds of access may be granted with the NJFAMS EOF ACCESS FORM: </a:t>
          </a:r>
        </a:p>
        <a:p>
          <a:pPr marL="57150" lvl="1" indent="-57150" algn="l" defTabSz="400050">
            <a:lnSpc>
              <a:spcPct val="90000"/>
            </a:lnSpc>
            <a:spcBef>
              <a:spcPct val="0"/>
            </a:spcBef>
            <a:spcAft>
              <a:spcPct val="15000"/>
            </a:spcAft>
            <a:buChar char="•"/>
          </a:pPr>
          <a:r>
            <a:rPr lang="en-US" sz="900" kern="1200"/>
            <a:t>View Only or Edit</a:t>
          </a:r>
        </a:p>
      </dsp:txBody>
      <dsp:txXfrm>
        <a:off x="6959773" y="2136"/>
        <a:ext cx="2644620" cy="1586772"/>
      </dsp:txXfrm>
    </dsp:sp>
    <dsp:sp modelId="{56A5C606-4D24-4D09-AEC5-63D087F53858}">
      <dsp:nvSpPr>
        <dsp:cNvPr id="0" name=""/>
        <dsp:cNvSpPr/>
      </dsp:nvSpPr>
      <dsp:spPr>
        <a:xfrm>
          <a:off x="3096826" y="2944837"/>
          <a:ext cx="577662" cy="91440"/>
        </a:xfrm>
        <a:custGeom>
          <a:avLst/>
          <a:gdLst/>
          <a:ahLst/>
          <a:cxnLst/>
          <a:rect l="0" t="0" r="0" b="0"/>
          <a:pathLst>
            <a:path>
              <a:moveTo>
                <a:pt x="0" y="45720"/>
              </a:moveTo>
              <a:lnTo>
                <a:pt x="577662" y="45720"/>
              </a:lnTo>
            </a:path>
          </a:pathLst>
        </a:custGeom>
        <a:noFill/>
        <a:ln w="12700" cap="flat" cmpd="sng" algn="ctr">
          <a:solidFill>
            <a:schemeClr val="accent2">
              <a:hueOff val="-8169202"/>
              <a:satOff val="-16007"/>
              <a:lumOff val="3333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70451" y="2987513"/>
        <a:ext cx="30413" cy="6088"/>
      </dsp:txXfrm>
    </dsp:sp>
    <dsp:sp modelId="{A3AB2998-E8B8-4E31-BAAE-D615A3D64E19}">
      <dsp:nvSpPr>
        <dsp:cNvPr id="0" name=""/>
        <dsp:cNvSpPr/>
      </dsp:nvSpPr>
      <dsp:spPr>
        <a:xfrm>
          <a:off x="454006" y="2197171"/>
          <a:ext cx="2644620" cy="1586772"/>
        </a:xfrm>
        <a:prstGeom prst="rect">
          <a:avLst/>
        </a:prstGeom>
        <a:solidFill>
          <a:schemeClr val="accent2">
            <a:hueOff val="-6126901"/>
            <a:satOff val="-12005"/>
            <a:lumOff val="249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89" tIns="136026" rIns="129589" bIns="136026" numCol="1" spcCol="1270" anchor="ctr" anchorCtr="0">
          <a:noAutofit/>
        </a:bodyPr>
        <a:lstStyle/>
        <a:p>
          <a:pPr marL="0" lvl="0" indent="0" algn="ctr" defTabSz="533400">
            <a:lnSpc>
              <a:spcPct val="90000"/>
            </a:lnSpc>
            <a:spcBef>
              <a:spcPct val="0"/>
            </a:spcBef>
            <a:spcAft>
              <a:spcPct val="35000"/>
            </a:spcAft>
            <a:buNone/>
          </a:pPr>
          <a:r>
            <a:rPr lang="en-US" sz="1200" kern="1200"/>
            <a:t>When a staff member who has been granted access to the EOF NJFAMS portal leaves their position/institution, it is the responsibility of the EOF campus program director to inform the OSHE/EOF Central Office of the need to remove the staff member’s access. This is also the case even if the staff member does not work directly in your office.</a:t>
          </a:r>
        </a:p>
      </dsp:txBody>
      <dsp:txXfrm>
        <a:off x="454006" y="2197171"/>
        <a:ext cx="2644620" cy="1586772"/>
      </dsp:txXfrm>
    </dsp:sp>
    <dsp:sp modelId="{B61A1BA2-ADC2-47A3-B952-08D907708DCF}">
      <dsp:nvSpPr>
        <dsp:cNvPr id="0" name=""/>
        <dsp:cNvSpPr/>
      </dsp:nvSpPr>
      <dsp:spPr>
        <a:xfrm>
          <a:off x="3706889" y="2197171"/>
          <a:ext cx="2644620" cy="1586772"/>
        </a:xfrm>
        <a:prstGeom prst="rect">
          <a:avLst/>
        </a:prstGeom>
        <a:solidFill>
          <a:schemeClr val="accent2">
            <a:hueOff val="-8169202"/>
            <a:satOff val="-16007"/>
            <a:lumOff val="333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89" tIns="136026" rIns="129589" bIns="136026" numCol="1" spcCol="1270" anchor="ctr" anchorCtr="0">
          <a:noAutofit/>
        </a:bodyPr>
        <a:lstStyle/>
        <a:p>
          <a:pPr marL="0" lvl="0" indent="0" algn="ctr" defTabSz="533400">
            <a:lnSpc>
              <a:spcPct val="90000"/>
            </a:lnSpc>
            <a:spcBef>
              <a:spcPct val="0"/>
            </a:spcBef>
            <a:spcAft>
              <a:spcPct val="35000"/>
            </a:spcAft>
            <a:buNone/>
          </a:pPr>
          <a:r>
            <a:rPr lang="en-US" sz="1200" kern="1200"/>
            <a:t>EOF campus directors who need an up-to-date list of who has EOF NJFAMS portal access at your institution should contact either your EOF program liaison</a:t>
          </a:r>
        </a:p>
      </dsp:txBody>
      <dsp:txXfrm>
        <a:off x="3706889" y="2197171"/>
        <a:ext cx="2644620" cy="158677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C0C6B-2907-47C5-9DFD-93D4AB6F68C5}">
      <dsp:nvSpPr>
        <dsp:cNvPr id="0" name=""/>
        <dsp:cNvSpPr/>
      </dsp:nvSpPr>
      <dsp:spPr>
        <a:xfrm>
          <a:off x="0" y="3241"/>
          <a:ext cx="6797675" cy="5901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5EB80E-5000-4719-A586-0EA0AF7DFEED}">
      <dsp:nvSpPr>
        <dsp:cNvPr id="0" name=""/>
        <dsp:cNvSpPr/>
      </dsp:nvSpPr>
      <dsp:spPr>
        <a:xfrm>
          <a:off x="178524" y="136027"/>
          <a:ext cx="324906" cy="32458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05E4F6-2411-45BD-BD91-82D55F38B730}">
      <dsp:nvSpPr>
        <dsp:cNvPr id="0" name=""/>
        <dsp:cNvSpPr/>
      </dsp:nvSpPr>
      <dsp:spPr>
        <a:xfrm>
          <a:off x="681955" y="3241"/>
          <a:ext cx="6074757" cy="663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266" tIns="70266" rIns="70266" bIns="70266" numCol="1" spcCol="1270" anchor="ctr" anchorCtr="0">
          <a:noAutofit/>
        </a:bodyPr>
        <a:lstStyle/>
        <a:p>
          <a:pPr marL="0" lvl="0" indent="0" algn="l" defTabSz="622300">
            <a:lnSpc>
              <a:spcPct val="90000"/>
            </a:lnSpc>
            <a:spcBef>
              <a:spcPct val="0"/>
            </a:spcBef>
            <a:spcAft>
              <a:spcPct val="35000"/>
            </a:spcAft>
            <a:buNone/>
          </a:pPr>
          <a:r>
            <a:rPr lang="en-US" sz="1400" kern="1200"/>
            <a:t>Discretionary and Non-Funded appeals must be submitted using the updated form to your EOF program liaison with a CC to EOF Executive Director, Dr. Hasani Carter. </a:t>
          </a:r>
        </a:p>
      </dsp:txBody>
      <dsp:txXfrm>
        <a:off x="681955" y="3241"/>
        <a:ext cx="6074757" cy="663932"/>
      </dsp:txXfrm>
    </dsp:sp>
    <dsp:sp modelId="{5DD3B2E4-6B65-4147-ACE1-CF237EB38C93}">
      <dsp:nvSpPr>
        <dsp:cNvPr id="0" name=""/>
        <dsp:cNvSpPr/>
      </dsp:nvSpPr>
      <dsp:spPr>
        <a:xfrm>
          <a:off x="0" y="833157"/>
          <a:ext cx="6797675" cy="5901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3F712B-00E5-4684-94FF-B828CA593251}">
      <dsp:nvSpPr>
        <dsp:cNvPr id="0" name=""/>
        <dsp:cNvSpPr/>
      </dsp:nvSpPr>
      <dsp:spPr>
        <a:xfrm>
          <a:off x="178524" y="965943"/>
          <a:ext cx="324906" cy="32458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405797-A452-44E2-97C2-B25FFD149230}">
      <dsp:nvSpPr>
        <dsp:cNvPr id="0" name=""/>
        <dsp:cNvSpPr/>
      </dsp:nvSpPr>
      <dsp:spPr>
        <a:xfrm>
          <a:off x="681955" y="833157"/>
          <a:ext cx="6074757" cy="663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266" tIns="70266" rIns="70266" bIns="70266" numCol="1" spcCol="1270" anchor="ctr" anchorCtr="0">
          <a:noAutofit/>
        </a:bodyPr>
        <a:lstStyle/>
        <a:p>
          <a:pPr marL="0" lvl="0" indent="0" algn="l" defTabSz="622300">
            <a:lnSpc>
              <a:spcPct val="90000"/>
            </a:lnSpc>
            <a:spcBef>
              <a:spcPct val="0"/>
            </a:spcBef>
            <a:spcAft>
              <a:spcPct val="35000"/>
            </a:spcAft>
            <a:buNone/>
          </a:pPr>
          <a:r>
            <a:rPr lang="en-US" sz="1400" kern="1200"/>
            <a:t>Submit your appeals throughout the semester and before the Fall/Spring deadlines.  Submit your appeal forms smaller batches (i.e. &lt;25 students per submission). </a:t>
          </a:r>
        </a:p>
      </dsp:txBody>
      <dsp:txXfrm>
        <a:off x="681955" y="833157"/>
        <a:ext cx="6074757" cy="663932"/>
      </dsp:txXfrm>
    </dsp:sp>
    <dsp:sp modelId="{5F67D55B-C4E1-4E41-A452-C32F915F1D83}">
      <dsp:nvSpPr>
        <dsp:cNvPr id="0" name=""/>
        <dsp:cNvSpPr/>
      </dsp:nvSpPr>
      <dsp:spPr>
        <a:xfrm>
          <a:off x="0" y="1663073"/>
          <a:ext cx="6797675" cy="5901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FEF706-53E7-4772-90A2-8A874F174662}">
      <dsp:nvSpPr>
        <dsp:cNvPr id="0" name=""/>
        <dsp:cNvSpPr/>
      </dsp:nvSpPr>
      <dsp:spPr>
        <a:xfrm>
          <a:off x="178524" y="1795859"/>
          <a:ext cx="324906" cy="32458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A819D9-1C34-440A-B362-7EF08B586E2C}">
      <dsp:nvSpPr>
        <dsp:cNvPr id="0" name=""/>
        <dsp:cNvSpPr/>
      </dsp:nvSpPr>
      <dsp:spPr>
        <a:xfrm>
          <a:off x="681955" y="1663073"/>
          <a:ext cx="6074757" cy="663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266" tIns="70266" rIns="70266" bIns="70266" numCol="1" spcCol="1270" anchor="ctr" anchorCtr="0">
          <a:noAutofit/>
        </a:bodyPr>
        <a:lstStyle/>
        <a:p>
          <a:pPr marL="0" lvl="0" indent="0" algn="l" defTabSz="622300">
            <a:lnSpc>
              <a:spcPct val="90000"/>
            </a:lnSpc>
            <a:spcBef>
              <a:spcPct val="0"/>
            </a:spcBef>
            <a:spcAft>
              <a:spcPct val="35000"/>
            </a:spcAft>
            <a:buNone/>
          </a:pPr>
          <a:r>
            <a:rPr lang="en-US" sz="1400" kern="1200"/>
            <a:t>Programs must continue to monitor your compliance with the 10% discretionary rule for initials. (Please remember that an initial is any student who is receiving their 1</a:t>
          </a:r>
          <a:r>
            <a:rPr lang="en-US" sz="1400" kern="1200" baseline="30000"/>
            <a:t>st</a:t>
          </a:r>
          <a:r>
            <a:rPr lang="en-US" sz="1400" kern="1200"/>
            <a:t> EOF academic year grant. This may include transfer students.) </a:t>
          </a:r>
        </a:p>
      </dsp:txBody>
      <dsp:txXfrm>
        <a:off x="681955" y="1663073"/>
        <a:ext cx="6074757" cy="663932"/>
      </dsp:txXfrm>
    </dsp:sp>
    <dsp:sp modelId="{FC90E9A9-77E5-4140-852B-0EDB1E91C5FA}">
      <dsp:nvSpPr>
        <dsp:cNvPr id="0" name=""/>
        <dsp:cNvSpPr/>
      </dsp:nvSpPr>
      <dsp:spPr>
        <a:xfrm>
          <a:off x="0" y="2492989"/>
          <a:ext cx="6797675" cy="5901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F7D239-967F-45BC-A823-2916F3A345E2}">
      <dsp:nvSpPr>
        <dsp:cNvPr id="0" name=""/>
        <dsp:cNvSpPr/>
      </dsp:nvSpPr>
      <dsp:spPr>
        <a:xfrm>
          <a:off x="178524" y="2625776"/>
          <a:ext cx="324906" cy="32458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6B08BF-C56D-4A08-AD73-F9FB84EDA21A}">
      <dsp:nvSpPr>
        <dsp:cNvPr id="0" name=""/>
        <dsp:cNvSpPr/>
      </dsp:nvSpPr>
      <dsp:spPr>
        <a:xfrm>
          <a:off x="681955" y="2492989"/>
          <a:ext cx="6074757" cy="663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266" tIns="70266" rIns="70266" bIns="70266" numCol="1" spcCol="1270" anchor="ctr" anchorCtr="0">
          <a:noAutofit/>
        </a:bodyPr>
        <a:lstStyle/>
        <a:p>
          <a:pPr marL="0" lvl="0" indent="0" algn="l" defTabSz="622300">
            <a:lnSpc>
              <a:spcPct val="90000"/>
            </a:lnSpc>
            <a:spcBef>
              <a:spcPct val="0"/>
            </a:spcBef>
            <a:spcAft>
              <a:spcPct val="35000"/>
            </a:spcAft>
            <a:buNone/>
          </a:pPr>
          <a:r>
            <a:rPr lang="en-US" sz="1400" kern="1200"/>
            <a:t>Programs are responsible for managing the accuracy of their roster. </a:t>
          </a:r>
        </a:p>
      </dsp:txBody>
      <dsp:txXfrm>
        <a:off x="681955" y="2492989"/>
        <a:ext cx="6074757" cy="663932"/>
      </dsp:txXfrm>
    </dsp:sp>
    <dsp:sp modelId="{5ED13939-849D-4E93-B8A2-CB2969F8386D}">
      <dsp:nvSpPr>
        <dsp:cNvPr id="0" name=""/>
        <dsp:cNvSpPr/>
      </dsp:nvSpPr>
      <dsp:spPr>
        <a:xfrm>
          <a:off x="0" y="3322905"/>
          <a:ext cx="6797675" cy="5901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BE7A82-435F-4565-A985-2766D633305B}">
      <dsp:nvSpPr>
        <dsp:cNvPr id="0" name=""/>
        <dsp:cNvSpPr/>
      </dsp:nvSpPr>
      <dsp:spPr>
        <a:xfrm>
          <a:off x="178524" y="3455692"/>
          <a:ext cx="324906" cy="32458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A7017F-FB8E-4C57-9846-8206D1621DC9}">
      <dsp:nvSpPr>
        <dsp:cNvPr id="0" name=""/>
        <dsp:cNvSpPr/>
      </dsp:nvSpPr>
      <dsp:spPr>
        <a:xfrm>
          <a:off x="681955" y="3322905"/>
          <a:ext cx="6074757" cy="663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266" tIns="70266" rIns="70266" bIns="70266" numCol="1" spcCol="1270" anchor="ctr" anchorCtr="0">
          <a:noAutofit/>
        </a:bodyPr>
        <a:lstStyle/>
        <a:p>
          <a:pPr marL="0" lvl="0" indent="0" algn="l" defTabSz="622300">
            <a:lnSpc>
              <a:spcPct val="90000"/>
            </a:lnSpc>
            <a:spcBef>
              <a:spcPct val="0"/>
            </a:spcBef>
            <a:spcAft>
              <a:spcPct val="35000"/>
            </a:spcAft>
            <a:buNone/>
          </a:pPr>
          <a:r>
            <a:rPr lang="en-US" sz="1400" kern="1200"/>
            <a:t>Due to staffing capacity, the OSHE/EOF Central Office is requesting for programs to be mindful of your roster appeal submission efforts. </a:t>
          </a:r>
        </a:p>
      </dsp:txBody>
      <dsp:txXfrm>
        <a:off x="681955" y="3322905"/>
        <a:ext cx="6074757" cy="663932"/>
      </dsp:txXfrm>
    </dsp:sp>
    <dsp:sp modelId="{98282E7B-FB5C-4CD6-9FA8-20BC8603F5B1}">
      <dsp:nvSpPr>
        <dsp:cNvPr id="0" name=""/>
        <dsp:cNvSpPr/>
      </dsp:nvSpPr>
      <dsp:spPr>
        <a:xfrm>
          <a:off x="0" y="4152821"/>
          <a:ext cx="6797675" cy="5901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76C6AF-DDBD-4CEA-B3F3-4C86B0E62A47}">
      <dsp:nvSpPr>
        <dsp:cNvPr id="0" name=""/>
        <dsp:cNvSpPr/>
      </dsp:nvSpPr>
      <dsp:spPr>
        <a:xfrm>
          <a:off x="178524" y="4285608"/>
          <a:ext cx="324906" cy="32458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D69057-2CE3-4BF3-9EEF-5DC0D0905CB9}">
      <dsp:nvSpPr>
        <dsp:cNvPr id="0" name=""/>
        <dsp:cNvSpPr/>
      </dsp:nvSpPr>
      <dsp:spPr>
        <a:xfrm>
          <a:off x="681955" y="4152821"/>
          <a:ext cx="6074757" cy="663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266" tIns="70266" rIns="70266" bIns="70266" numCol="1" spcCol="1270" anchor="ctr" anchorCtr="0">
          <a:noAutofit/>
        </a:bodyPr>
        <a:lstStyle/>
        <a:p>
          <a:pPr marL="0" lvl="0" indent="0" algn="l" defTabSz="622300">
            <a:lnSpc>
              <a:spcPct val="90000"/>
            </a:lnSpc>
            <a:spcBef>
              <a:spcPct val="0"/>
            </a:spcBef>
            <a:spcAft>
              <a:spcPct val="35000"/>
            </a:spcAft>
            <a:buNone/>
          </a:pPr>
          <a:r>
            <a:rPr lang="en-US" sz="1400" kern="1200"/>
            <a:t>Identify Discretionary, Non-funded, SAP students early.</a:t>
          </a:r>
        </a:p>
      </dsp:txBody>
      <dsp:txXfrm>
        <a:off x="681955" y="4152821"/>
        <a:ext cx="6074757" cy="663932"/>
      </dsp:txXfrm>
    </dsp:sp>
    <dsp:sp modelId="{1671B78B-BF0F-461A-A215-B084834F1BF3}">
      <dsp:nvSpPr>
        <dsp:cNvPr id="0" name=""/>
        <dsp:cNvSpPr/>
      </dsp:nvSpPr>
      <dsp:spPr>
        <a:xfrm>
          <a:off x="0" y="4982738"/>
          <a:ext cx="6797675" cy="5901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CD8C4D-81D1-4F76-9390-AEEA2F3F79D6}">
      <dsp:nvSpPr>
        <dsp:cNvPr id="0" name=""/>
        <dsp:cNvSpPr/>
      </dsp:nvSpPr>
      <dsp:spPr>
        <a:xfrm>
          <a:off x="178524" y="5115524"/>
          <a:ext cx="324906" cy="32458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C4C381-801C-4279-91B3-2E88924AA588}">
      <dsp:nvSpPr>
        <dsp:cNvPr id="0" name=""/>
        <dsp:cNvSpPr/>
      </dsp:nvSpPr>
      <dsp:spPr>
        <a:xfrm>
          <a:off x="681955" y="4982738"/>
          <a:ext cx="6074757" cy="663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266" tIns="70266" rIns="70266" bIns="70266" numCol="1" spcCol="1270" anchor="ctr" anchorCtr="0">
          <a:noAutofit/>
        </a:bodyPr>
        <a:lstStyle/>
        <a:p>
          <a:pPr marL="0" lvl="0" indent="0" algn="l" defTabSz="622300">
            <a:lnSpc>
              <a:spcPct val="90000"/>
            </a:lnSpc>
            <a:spcBef>
              <a:spcPct val="0"/>
            </a:spcBef>
            <a:spcAft>
              <a:spcPct val="35000"/>
            </a:spcAft>
            <a:buNone/>
          </a:pPr>
          <a:r>
            <a:rPr lang="en-US" sz="1400" kern="1200"/>
            <a:t>Due to the volume of appeals received, please note that it may take a week or more for our office to review and process a program’s appeal.  </a:t>
          </a:r>
        </a:p>
      </dsp:txBody>
      <dsp:txXfrm>
        <a:off x="681955" y="4982738"/>
        <a:ext cx="6074757" cy="6639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429EE-5F41-4E37-BCED-E43FD4735CF9}">
      <dsp:nvSpPr>
        <dsp:cNvPr id="0" name=""/>
        <dsp:cNvSpPr/>
      </dsp:nvSpPr>
      <dsp:spPr>
        <a:xfrm>
          <a:off x="503037" y="240927"/>
          <a:ext cx="703406" cy="70340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44E095-0943-48C9-86A2-882D5984622A}">
      <dsp:nvSpPr>
        <dsp:cNvPr id="0" name=""/>
        <dsp:cNvSpPr/>
      </dsp:nvSpPr>
      <dsp:spPr>
        <a:xfrm>
          <a:off x="589185" y="371743"/>
          <a:ext cx="522577" cy="46039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965AFA-288B-4012-83F0-DC97A7F338AC}">
      <dsp:nvSpPr>
        <dsp:cNvPr id="0" name=""/>
        <dsp:cNvSpPr/>
      </dsp:nvSpPr>
      <dsp:spPr>
        <a:xfrm>
          <a:off x="0" y="1207518"/>
          <a:ext cx="1727842" cy="2794556"/>
        </a:xfrm>
        <a:prstGeom prst="rect">
          <a:avLst/>
        </a:prstGeom>
        <a:noFill/>
        <a:ln>
          <a:solidFill>
            <a:srgbClr val="093953"/>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100000"/>
            </a:lnSpc>
            <a:spcBef>
              <a:spcPct val="0"/>
            </a:spcBef>
            <a:spcAft>
              <a:spcPts val="0"/>
            </a:spcAft>
            <a:buNone/>
            <a:defRPr cap="all"/>
          </a:pPr>
          <a:r>
            <a:rPr lang="en-US" sz="1600" b="0" kern="1200" cap="none"/>
            <a:t>EOF is the </a:t>
          </a:r>
          <a:r>
            <a:rPr lang="en-US" sz="1600" b="1" kern="1200" cap="none"/>
            <a:t>“</a:t>
          </a:r>
          <a:r>
            <a:rPr lang="en-US" sz="1600" b="1" u="sng" kern="1200" cap="none"/>
            <a:t>EDUCATIONAL”</a:t>
          </a:r>
          <a:r>
            <a:rPr lang="en-US" sz="1600" b="1" kern="1200" cap="none"/>
            <a:t> OPPORTUNITY FUND.</a:t>
          </a:r>
          <a:endParaRPr lang="en-US" sz="1600" b="0" kern="1200" cap="none"/>
        </a:p>
        <a:p>
          <a:pPr marL="0" lvl="0" indent="0" algn="ctr" defTabSz="711200">
            <a:lnSpc>
              <a:spcPct val="100000"/>
            </a:lnSpc>
            <a:spcBef>
              <a:spcPct val="0"/>
            </a:spcBef>
            <a:spcAft>
              <a:spcPts val="0"/>
            </a:spcAft>
            <a:buNone/>
            <a:defRPr cap="all"/>
          </a:pPr>
          <a:r>
            <a:rPr lang="en-US" sz="1600" b="0" kern="1200" cap="none"/>
            <a:t>It is </a:t>
          </a:r>
          <a:r>
            <a:rPr lang="en-US" sz="1600" b="1" u="sng" kern="1200" cap="none"/>
            <a:t>NOT</a:t>
          </a:r>
          <a:r>
            <a:rPr lang="en-US" sz="1600" b="0" u="none" kern="1200" cap="none"/>
            <a:t> the “equal” </a:t>
          </a:r>
          <a:r>
            <a:rPr lang="en-US" sz="1600" b="0" kern="1200" cap="none"/>
            <a:t>opportunity fund. </a:t>
          </a:r>
          <a:endParaRPr lang="en-US" sz="1600" b="1" kern="1200" cap="none"/>
        </a:p>
      </dsp:txBody>
      <dsp:txXfrm>
        <a:off x="0" y="1207518"/>
        <a:ext cx="1727842" cy="2794556"/>
      </dsp:txXfrm>
    </dsp:sp>
    <dsp:sp modelId="{BAD00E9E-EE65-453A-86E9-675CACAC0104}">
      <dsp:nvSpPr>
        <dsp:cNvPr id="0" name=""/>
        <dsp:cNvSpPr/>
      </dsp:nvSpPr>
      <dsp:spPr>
        <a:xfrm>
          <a:off x="2434180" y="222248"/>
          <a:ext cx="703406" cy="703406"/>
        </a:xfrm>
        <a:prstGeom prst="ellipse">
          <a:avLst/>
        </a:prstGeom>
        <a:solidFill>
          <a:schemeClr val="accent4">
            <a:lumMod val="75000"/>
          </a:schemeClr>
        </a:solidFill>
        <a:ln>
          <a:noFill/>
        </a:ln>
        <a:effectLst/>
      </dsp:spPr>
      <dsp:style>
        <a:lnRef idx="0">
          <a:scrgbClr r="0" g="0" b="0"/>
        </a:lnRef>
        <a:fillRef idx="1">
          <a:scrgbClr r="0" g="0" b="0"/>
        </a:fillRef>
        <a:effectRef idx="0">
          <a:scrgbClr r="0" g="0" b="0"/>
        </a:effectRef>
        <a:fontRef idx="minor"/>
      </dsp:style>
    </dsp:sp>
    <dsp:sp modelId="{7570809E-0FE9-4DD6-BDE6-B30CB17ED020}">
      <dsp:nvSpPr>
        <dsp:cNvPr id="0" name=""/>
        <dsp:cNvSpPr/>
      </dsp:nvSpPr>
      <dsp:spPr>
        <a:xfrm>
          <a:off x="2594031" y="366332"/>
          <a:ext cx="403593" cy="403593"/>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1D2463-6A91-453F-B6AE-78B688904759}">
      <dsp:nvSpPr>
        <dsp:cNvPr id="0" name=""/>
        <dsp:cNvSpPr/>
      </dsp:nvSpPr>
      <dsp:spPr>
        <a:xfrm>
          <a:off x="1941935" y="1216994"/>
          <a:ext cx="1681556" cy="2803489"/>
        </a:xfrm>
        <a:prstGeom prst="rect">
          <a:avLst/>
        </a:prstGeom>
        <a:noFill/>
        <a:ln>
          <a:solidFill>
            <a:schemeClr val="accent4">
              <a:lumMod val="75000"/>
            </a:schemeClr>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100000"/>
            </a:lnSpc>
            <a:spcBef>
              <a:spcPct val="0"/>
            </a:spcBef>
            <a:spcAft>
              <a:spcPts val="0"/>
            </a:spcAft>
            <a:buNone/>
            <a:defRPr cap="all"/>
          </a:pPr>
          <a:r>
            <a:rPr lang="en-US" sz="1600" kern="1200" cap="none"/>
            <a:t>EOF operates under the Office of the Secretary of Higher Education (OSHE).</a:t>
          </a:r>
        </a:p>
        <a:p>
          <a:pPr marL="0" lvl="0" indent="0" algn="ctr" defTabSz="711200">
            <a:lnSpc>
              <a:spcPct val="100000"/>
            </a:lnSpc>
            <a:spcBef>
              <a:spcPct val="0"/>
            </a:spcBef>
            <a:spcAft>
              <a:spcPts val="0"/>
            </a:spcAft>
            <a:buNone/>
            <a:defRPr cap="all"/>
          </a:pPr>
          <a:r>
            <a:rPr lang="en-US" sz="1600" kern="1200" cap="none"/>
            <a:t>It does </a:t>
          </a:r>
          <a:r>
            <a:rPr lang="en-US" sz="1600" b="1" u="sng" kern="1200" cap="none"/>
            <a:t>NOT</a:t>
          </a:r>
          <a:r>
            <a:rPr lang="en-US" sz="1600" kern="1200" cap="none"/>
            <a:t> operate under HESAA. </a:t>
          </a:r>
        </a:p>
      </dsp:txBody>
      <dsp:txXfrm>
        <a:off x="1941935" y="1216994"/>
        <a:ext cx="1681556" cy="2803489"/>
      </dsp:txXfrm>
    </dsp:sp>
    <dsp:sp modelId="{634C0DDC-C460-4FF2-BC27-4CF7029F4E7D}">
      <dsp:nvSpPr>
        <dsp:cNvPr id="0" name=""/>
        <dsp:cNvSpPr/>
      </dsp:nvSpPr>
      <dsp:spPr>
        <a:xfrm>
          <a:off x="4312404" y="227518"/>
          <a:ext cx="703406" cy="70340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4C292-7CC2-4040-B432-798521EF52CA}">
      <dsp:nvSpPr>
        <dsp:cNvPr id="0" name=""/>
        <dsp:cNvSpPr/>
      </dsp:nvSpPr>
      <dsp:spPr>
        <a:xfrm>
          <a:off x="4474233" y="360152"/>
          <a:ext cx="403593" cy="40359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633840-0EC9-4FF3-8B92-28DF8D3BDD03}">
      <dsp:nvSpPr>
        <dsp:cNvPr id="0" name=""/>
        <dsp:cNvSpPr/>
      </dsp:nvSpPr>
      <dsp:spPr>
        <a:xfrm>
          <a:off x="3817251" y="1210939"/>
          <a:ext cx="1758492" cy="2805960"/>
        </a:xfrm>
        <a:prstGeom prst="rect">
          <a:avLst/>
        </a:prstGeom>
        <a:noFill/>
        <a:ln>
          <a:solidFill>
            <a:srgbClr val="529F45"/>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100000"/>
            </a:lnSpc>
            <a:spcBef>
              <a:spcPct val="0"/>
            </a:spcBef>
            <a:spcAft>
              <a:spcPts val="0"/>
            </a:spcAft>
            <a:buNone/>
            <a:defRPr cap="all"/>
          </a:pPr>
          <a:r>
            <a:rPr lang="en-US" sz="1600" kern="1200" cap="none"/>
            <a:t>EOF is </a:t>
          </a:r>
          <a:r>
            <a:rPr lang="en-US" sz="1600" b="1" u="sng" kern="1200" cap="none"/>
            <a:t>NOT</a:t>
          </a:r>
          <a:r>
            <a:rPr lang="en-US" sz="1600" kern="1200" cap="none"/>
            <a:t> an entitlement program. </a:t>
          </a:r>
        </a:p>
        <a:p>
          <a:pPr marL="0" lvl="0" indent="0" algn="ctr" defTabSz="711200">
            <a:lnSpc>
              <a:spcPct val="100000"/>
            </a:lnSpc>
            <a:spcBef>
              <a:spcPct val="0"/>
            </a:spcBef>
            <a:spcAft>
              <a:spcPts val="0"/>
            </a:spcAft>
            <a:buNone/>
            <a:defRPr cap="all"/>
          </a:pPr>
          <a:r>
            <a:rPr lang="en-US" sz="1600" kern="1200" cap="none"/>
            <a:t>NJ’s TAG award program is an example of an entitlement program.</a:t>
          </a:r>
        </a:p>
      </dsp:txBody>
      <dsp:txXfrm>
        <a:off x="3817251" y="1210939"/>
        <a:ext cx="1758492" cy="2805960"/>
      </dsp:txXfrm>
    </dsp:sp>
    <dsp:sp modelId="{123AFE33-D2E4-4303-A88D-1D61F3C2058A}">
      <dsp:nvSpPr>
        <dsp:cNvPr id="0" name=""/>
        <dsp:cNvSpPr/>
      </dsp:nvSpPr>
      <dsp:spPr>
        <a:xfrm>
          <a:off x="6291300" y="252000"/>
          <a:ext cx="703406" cy="70340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107CBE-AA83-40CC-9FCC-E17E845AF026}">
      <dsp:nvSpPr>
        <dsp:cNvPr id="0" name=""/>
        <dsp:cNvSpPr/>
      </dsp:nvSpPr>
      <dsp:spPr>
        <a:xfrm>
          <a:off x="6402642" y="339094"/>
          <a:ext cx="483012" cy="506364"/>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5000" b="-5000"/>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4CF413-B62C-4CE0-A086-BFE405AE2935}">
      <dsp:nvSpPr>
        <dsp:cNvPr id="0" name=""/>
        <dsp:cNvSpPr/>
      </dsp:nvSpPr>
      <dsp:spPr>
        <a:xfrm>
          <a:off x="5771198" y="1219262"/>
          <a:ext cx="1807592" cy="2801839"/>
        </a:xfrm>
        <a:prstGeom prst="rect">
          <a:avLst/>
        </a:prstGeom>
        <a:noFill/>
        <a:ln>
          <a:solidFill>
            <a:schemeClr val="accent5">
              <a:lumMod val="75000"/>
            </a:schemeClr>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100000"/>
            </a:lnSpc>
            <a:spcBef>
              <a:spcPct val="0"/>
            </a:spcBef>
            <a:spcAft>
              <a:spcPts val="0"/>
            </a:spcAft>
            <a:buNone/>
            <a:defRPr cap="all"/>
          </a:pPr>
          <a:r>
            <a:rPr lang="en-US" sz="1600" kern="1200" cap="none"/>
            <a:t>EOF is a comprehensive support program. It provides both academic and non-academic support. EOF is </a:t>
          </a:r>
          <a:r>
            <a:rPr lang="en-US" sz="1600" b="1" u="sng" kern="1200" cap="none"/>
            <a:t>NOT</a:t>
          </a:r>
          <a:r>
            <a:rPr lang="en-US" sz="1600" kern="1200" cap="none"/>
            <a:t> a financial aid program. </a:t>
          </a:r>
        </a:p>
      </dsp:txBody>
      <dsp:txXfrm>
        <a:off x="5771198" y="1219262"/>
        <a:ext cx="1807592" cy="2801839"/>
      </dsp:txXfrm>
    </dsp:sp>
    <dsp:sp modelId="{495DE751-810E-4AD5-BD46-E29B1FF96BDE}">
      <dsp:nvSpPr>
        <dsp:cNvPr id="0" name=""/>
        <dsp:cNvSpPr/>
      </dsp:nvSpPr>
      <dsp:spPr>
        <a:xfrm>
          <a:off x="8334176" y="305238"/>
          <a:ext cx="703406" cy="70340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1EB9B0-00F9-4D8D-A16D-73F2F0E33EFE}">
      <dsp:nvSpPr>
        <dsp:cNvPr id="0" name=""/>
        <dsp:cNvSpPr/>
      </dsp:nvSpPr>
      <dsp:spPr>
        <a:xfrm>
          <a:off x="8481201" y="454948"/>
          <a:ext cx="403593" cy="40359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C51313B-BC60-4454-91AC-DDD4FE50FE6E}">
      <dsp:nvSpPr>
        <dsp:cNvPr id="0" name=""/>
        <dsp:cNvSpPr/>
      </dsp:nvSpPr>
      <dsp:spPr>
        <a:xfrm>
          <a:off x="7779353" y="1211702"/>
          <a:ext cx="1882372" cy="2801088"/>
        </a:xfrm>
        <a:prstGeom prst="rect">
          <a:avLst/>
        </a:prstGeom>
        <a:noFill/>
        <a:ln>
          <a:solidFill>
            <a:schemeClr val="accent2">
              <a:lumMod val="50000"/>
              <a:lumOff val="50000"/>
            </a:schemeClr>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100000"/>
            </a:lnSpc>
            <a:spcBef>
              <a:spcPct val="0"/>
            </a:spcBef>
            <a:spcAft>
              <a:spcPts val="0"/>
            </a:spcAft>
            <a:buNone/>
            <a:defRPr cap="all"/>
          </a:pPr>
          <a:r>
            <a:rPr lang="en-US" sz="1600" kern="1200" cap="none"/>
            <a:t>Institutions </a:t>
          </a:r>
          <a:r>
            <a:rPr lang="en-US" sz="1600" b="1" kern="1200" cap="none">
              <a:latin typeface="Calibri Light"/>
            </a:rPr>
            <a:t>must actively recruit</a:t>
          </a:r>
          <a:r>
            <a:rPr lang="en-US" sz="1600" b="0" u="none" kern="1200" cap="none"/>
            <a:t> E</a:t>
          </a:r>
          <a:r>
            <a:rPr lang="en-US" sz="1600" kern="1200" cap="none"/>
            <a:t>OF students from all areas of the State, </a:t>
          </a:r>
          <a:r>
            <a:rPr lang="en-US" sz="1600" b="1" u="sng" kern="1200" cap="none"/>
            <a:t>NOT</a:t>
          </a:r>
          <a:r>
            <a:rPr lang="en-US" sz="1600" kern="1200" cap="none"/>
            <a:t> just from urban and rural communities. </a:t>
          </a:r>
          <a:r>
            <a:rPr lang="en-US" sz="1600" b="1" kern="1200" cap="none">
              <a:latin typeface="Calibri Light"/>
            </a:rPr>
            <a:t>The usage of NJFAMS as the primary means of recruitment is not appropriate.</a:t>
          </a:r>
          <a:endParaRPr lang="en-US" sz="1600" b="1" kern="1200" cap="none"/>
        </a:p>
      </dsp:txBody>
      <dsp:txXfrm>
        <a:off x="7779353" y="1211702"/>
        <a:ext cx="1882372" cy="2801088"/>
      </dsp:txXfrm>
    </dsp:sp>
    <dsp:sp modelId="{581EC9BD-3489-43C5-8DEB-96B97EC5FA0F}">
      <dsp:nvSpPr>
        <dsp:cNvPr id="0" name=""/>
        <dsp:cNvSpPr/>
      </dsp:nvSpPr>
      <dsp:spPr>
        <a:xfrm>
          <a:off x="10462554" y="312834"/>
          <a:ext cx="703406" cy="70340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4F3A04-CC20-4556-9955-8E0FCF80995C}">
      <dsp:nvSpPr>
        <dsp:cNvPr id="0" name=""/>
        <dsp:cNvSpPr/>
      </dsp:nvSpPr>
      <dsp:spPr>
        <a:xfrm>
          <a:off x="10607593" y="450410"/>
          <a:ext cx="403593" cy="40359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A97FB25-9C4E-409A-9A2A-F6F2AA1E02BA}">
      <dsp:nvSpPr>
        <dsp:cNvPr id="0" name=""/>
        <dsp:cNvSpPr/>
      </dsp:nvSpPr>
      <dsp:spPr>
        <a:xfrm>
          <a:off x="9860490" y="1224189"/>
          <a:ext cx="1855135" cy="2775489"/>
        </a:xfrm>
        <a:prstGeom prst="rect">
          <a:avLst/>
        </a:prstGeom>
        <a:noFill/>
        <a:ln>
          <a:solidFill>
            <a:srgbClr val="0B3954"/>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100000"/>
            </a:lnSpc>
            <a:spcBef>
              <a:spcPct val="0"/>
            </a:spcBef>
            <a:spcAft>
              <a:spcPts val="0"/>
            </a:spcAft>
            <a:buNone/>
            <a:defRPr cap="all"/>
          </a:pPr>
          <a:r>
            <a:rPr lang="en-US" sz="1600" kern="1200" cap="none"/>
            <a:t>Institutions are accountable for ensuring compliance with the EOF regulations</a:t>
          </a:r>
          <a:r>
            <a:rPr lang="en-US" sz="1600" kern="1200" cap="none">
              <a:latin typeface="Calibri Light"/>
            </a:rPr>
            <a:t> </a:t>
          </a:r>
          <a:r>
            <a:rPr lang="en-US" sz="1600" b="1" kern="1200" cap="none">
              <a:latin typeface="Calibri Light"/>
            </a:rPr>
            <a:t>&amp; must have an up-to-date EOF policies and procedures manual.</a:t>
          </a:r>
          <a:endParaRPr lang="en-US" sz="1600" b="1" kern="1200" cap="none"/>
        </a:p>
      </dsp:txBody>
      <dsp:txXfrm>
        <a:off x="9860490" y="1224189"/>
        <a:ext cx="1855135" cy="277548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E427C-10E2-4637-ADB4-6589E8A60C4B}">
      <dsp:nvSpPr>
        <dsp:cNvPr id="0" name=""/>
        <dsp:cNvSpPr/>
      </dsp:nvSpPr>
      <dsp:spPr>
        <a:xfrm>
          <a:off x="0" y="42709"/>
          <a:ext cx="7534656" cy="1325353"/>
        </a:xfrm>
        <a:prstGeom prst="roundRect">
          <a:avLst/>
        </a:prstGeom>
        <a:solidFill>
          <a:schemeClr val="accent6">
            <a:lumMod val="20000"/>
            <a:lumOff val="80000"/>
            <a:alpha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solidFill>
                <a:schemeClr val="tx1"/>
              </a:solidFill>
            </a:rPr>
            <a:t>It is important for EOF campus programs to continue to review the financial information provided by the student </a:t>
          </a:r>
          <a:r>
            <a:rPr lang="en-US" sz="1800" kern="1200">
              <a:solidFill>
                <a:schemeClr val="tx1"/>
              </a:solidFill>
              <a:latin typeface="Calibri Light"/>
            </a:rPr>
            <a:t>to ensure </a:t>
          </a:r>
          <a:r>
            <a:rPr lang="en-US" sz="1800" kern="1200">
              <a:solidFill>
                <a:schemeClr val="tx1"/>
              </a:solidFill>
            </a:rPr>
            <a:t>financial eligibility. Do not simply rely on NJFAMS.</a:t>
          </a:r>
        </a:p>
      </dsp:txBody>
      <dsp:txXfrm>
        <a:off x="64698" y="107407"/>
        <a:ext cx="7405260" cy="1195957"/>
      </dsp:txXfrm>
    </dsp:sp>
    <dsp:sp modelId="{BF917972-B852-4B14-B121-05C6F9959171}">
      <dsp:nvSpPr>
        <dsp:cNvPr id="0" name=""/>
        <dsp:cNvSpPr/>
      </dsp:nvSpPr>
      <dsp:spPr>
        <a:xfrm>
          <a:off x="0" y="1393982"/>
          <a:ext cx="7534656" cy="768301"/>
        </a:xfrm>
        <a:prstGeom prst="roundRect">
          <a:avLst/>
        </a:prstGeom>
        <a:solidFill>
          <a:schemeClr val="accent5">
            <a:lumMod val="20000"/>
            <a:lumOff val="80000"/>
            <a:alpha val="82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solidFill>
                <a:schemeClr val="tx1"/>
              </a:solidFill>
            </a:rPr>
            <a:t>NJFAMS is a great resource to assist programs with</a:t>
          </a:r>
          <a:r>
            <a:rPr lang="en-US" sz="1800" kern="1200">
              <a:solidFill>
                <a:schemeClr val="tx1"/>
              </a:solidFill>
              <a:latin typeface="Calibri Light"/>
            </a:rPr>
            <a:t> identifying potentially</a:t>
          </a:r>
          <a:r>
            <a:rPr lang="en-US" sz="1800" kern="1200">
              <a:solidFill>
                <a:schemeClr val="tx1"/>
              </a:solidFill>
            </a:rPr>
            <a:t> </a:t>
          </a:r>
          <a:r>
            <a:rPr lang="en-US" sz="1800" kern="1200">
              <a:solidFill>
                <a:schemeClr val="tx1"/>
              </a:solidFill>
              <a:latin typeface="Calibri Light"/>
            </a:rPr>
            <a:t>eligible </a:t>
          </a:r>
          <a:r>
            <a:rPr lang="en-US" sz="1800" kern="1200">
              <a:solidFill>
                <a:schemeClr val="tx1"/>
              </a:solidFill>
            </a:rPr>
            <a:t>students.</a:t>
          </a:r>
        </a:p>
      </dsp:txBody>
      <dsp:txXfrm>
        <a:off x="37505" y="1431487"/>
        <a:ext cx="7459646" cy="693291"/>
      </dsp:txXfrm>
    </dsp:sp>
    <dsp:sp modelId="{657278D5-895D-4A81-B2FE-20D454F5899B}">
      <dsp:nvSpPr>
        <dsp:cNvPr id="0" name=""/>
        <dsp:cNvSpPr/>
      </dsp:nvSpPr>
      <dsp:spPr>
        <a:xfrm>
          <a:off x="0" y="2188204"/>
          <a:ext cx="7534656" cy="852668"/>
        </a:xfrm>
        <a:prstGeom prst="roundRect">
          <a:avLst/>
        </a:prstGeom>
        <a:solidFill>
          <a:schemeClr val="accent4">
            <a:lumMod val="20000"/>
            <a:lumOff val="80000"/>
            <a:alpha val="74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Students can inadvertently make an error when filing their FAFSA that can make them appear as either eligible or ineligible. </a:t>
          </a:r>
        </a:p>
      </dsp:txBody>
      <dsp:txXfrm>
        <a:off x="41624" y="2229828"/>
        <a:ext cx="7451408" cy="769420"/>
      </dsp:txXfrm>
    </dsp:sp>
    <dsp:sp modelId="{3D4F1919-B377-4486-AA20-52A1D608F338}">
      <dsp:nvSpPr>
        <dsp:cNvPr id="0" name=""/>
        <dsp:cNvSpPr/>
      </dsp:nvSpPr>
      <dsp:spPr>
        <a:xfrm>
          <a:off x="0" y="3066792"/>
          <a:ext cx="7534656" cy="1546284"/>
        </a:xfrm>
        <a:prstGeom prst="roundRect">
          <a:avLst/>
        </a:prstGeom>
        <a:solidFill>
          <a:schemeClr val="tx2">
            <a:lumMod val="20000"/>
            <a:lumOff val="80000"/>
            <a:alpha val="66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solidFill>
                <a:schemeClr val="tx1"/>
              </a:solidFill>
            </a:rPr>
            <a:t>If a student is not accepted into your EOF campus program, they should be informed about the reason for their non-acceptance. If the student is ineligible due to </a:t>
          </a:r>
          <a:r>
            <a:rPr lang="en-US" sz="1800" b="1" kern="1200">
              <a:solidFill>
                <a:schemeClr val="tx1"/>
              </a:solidFill>
            </a:rPr>
            <a:t>institutional reasons</a:t>
          </a:r>
          <a:r>
            <a:rPr lang="en-US" sz="1800" kern="1200">
              <a:solidFill>
                <a:schemeClr val="tx1"/>
              </a:solidFill>
            </a:rPr>
            <a:t>, this should be clearly articulated and the student should be informed that this rejection is independent of their eligibility for another EOF campus programs.</a:t>
          </a:r>
        </a:p>
      </dsp:txBody>
      <dsp:txXfrm>
        <a:off x="75483" y="3142275"/>
        <a:ext cx="7383690" cy="1395318"/>
      </dsp:txXfrm>
    </dsp:sp>
    <dsp:sp modelId="{485031D8-4CBE-41A1-9B47-D6AFF27E7772}">
      <dsp:nvSpPr>
        <dsp:cNvPr id="0" name=""/>
        <dsp:cNvSpPr/>
      </dsp:nvSpPr>
      <dsp:spPr>
        <a:xfrm>
          <a:off x="0" y="4638996"/>
          <a:ext cx="7534656" cy="917671"/>
        </a:xfrm>
        <a:prstGeom prst="roundRect">
          <a:avLst/>
        </a:prstGeom>
        <a:solidFill>
          <a:schemeClr val="accent6">
            <a:lumMod val="20000"/>
            <a:lumOff val="80000"/>
            <a:alpha val="58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The OSHE/EOF Central Office does not make admission decisions. Admission into an EOF campus program is conducted at the campus level.</a:t>
          </a:r>
        </a:p>
      </dsp:txBody>
      <dsp:txXfrm>
        <a:off x="44797" y="4683793"/>
        <a:ext cx="7445062" cy="828077"/>
      </dsp:txXfrm>
    </dsp:sp>
    <dsp:sp modelId="{93739DB3-766C-47BF-A365-2707E64AACCD}">
      <dsp:nvSpPr>
        <dsp:cNvPr id="0" name=""/>
        <dsp:cNvSpPr/>
      </dsp:nvSpPr>
      <dsp:spPr>
        <a:xfrm>
          <a:off x="0" y="5582588"/>
          <a:ext cx="7534656" cy="793789"/>
        </a:xfrm>
        <a:prstGeom prst="roundRect">
          <a:avLst/>
        </a:prstGeom>
        <a:solidFill>
          <a:schemeClr val="accent5">
            <a:alpha val="90000"/>
            <a:hueOff val="0"/>
            <a:satOff val="0"/>
            <a:lumOff val="0"/>
            <a:alpha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solidFill>
                <a:schemeClr val="tx1"/>
              </a:solidFill>
            </a:rPr>
            <a:t>The OSHE/EOF team is here to assist. </a:t>
          </a:r>
          <a:r>
            <a:rPr lang="en-US" sz="1800" kern="1200">
              <a:solidFill>
                <a:schemeClr val="tx1"/>
              </a:solidFill>
              <a:latin typeface="Calibri Light"/>
            </a:rPr>
            <a:t>If</a:t>
          </a:r>
          <a:r>
            <a:rPr lang="en-US" sz="1800" kern="1200">
              <a:solidFill>
                <a:schemeClr val="tx1"/>
              </a:solidFill>
            </a:rPr>
            <a:t> you have any questions, please do not hesitate to contact us.   </a:t>
          </a:r>
        </a:p>
      </dsp:txBody>
      <dsp:txXfrm>
        <a:off x="38750" y="5621338"/>
        <a:ext cx="7457156" cy="71628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3E283-B06A-41FD-9B7E-98749162E430}">
      <dsp:nvSpPr>
        <dsp:cNvPr id="0" name=""/>
        <dsp:cNvSpPr/>
      </dsp:nvSpPr>
      <dsp:spPr>
        <a:xfrm>
          <a:off x="0" y="462"/>
          <a:ext cx="10058399" cy="108147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411122-09F3-433F-9F0B-C4D71D2E5FF0}">
      <dsp:nvSpPr>
        <dsp:cNvPr id="0" name=""/>
        <dsp:cNvSpPr/>
      </dsp:nvSpPr>
      <dsp:spPr>
        <a:xfrm>
          <a:off x="327145" y="243793"/>
          <a:ext cx="594810" cy="594810"/>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D70F41-BA86-4E4D-8736-5E29383A705A}">
      <dsp:nvSpPr>
        <dsp:cNvPr id="0" name=""/>
        <dsp:cNvSpPr/>
      </dsp:nvSpPr>
      <dsp:spPr>
        <a:xfrm>
          <a:off x="1249101" y="462"/>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844550">
            <a:lnSpc>
              <a:spcPct val="100000"/>
            </a:lnSpc>
            <a:spcBef>
              <a:spcPct val="0"/>
            </a:spcBef>
            <a:spcAft>
              <a:spcPct val="35000"/>
            </a:spcAft>
            <a:buNone/>
          </a:pPr>
          <a:r>
            <a:rPr lang="en-US" sz="1900" kern="1200"/>
            <a:t>OSHE/EOF Website</a:t>
          </a:r>
          <a:r>
            <a:rPr lang="en-US" sz="1900" kern="1200">
              <a:latin typeface="Calibri Light"/>
            </a:rPr>
            <a:t>:</a:t>
          </a:r>
          <a:r>
            <a:rPr lang="en-US" sz="1900" kern="1200">
              <a:latin typeface="Calibri Light"/>
              <a:ea typeface="Calibri Light"/>
              <a:cs typeface="Calibri Light"/>
            </a:rPr>
            <a:t> </a:t>
          </a:r>
          <a:r>
            <a:rPr lang="en-US" sz="1900" kern="1200">
              <a:latin typeface="Calibri"/>
              <a:cs typeface="Calibri"/>
              <a:hlinkClick xmlns:r="http://schemas.openxmlformats.org/officeDocument/2006/relationships" r:id="rId2"/>
            </a:rPr>
            <a:t>https://www.nj.gov/highereducation/EOF/index.shtml</a:t>
          </a:r>
          <a:endParaRPr lang="en-US" sz="1900" kern="1200">
            <a:latin typeface="Calibri Light"/>
            <a:ea typeface="Calibri Light"/>
            <a:cs typeface="Calibri Light"/>
          </a:endParaRPr>
        </a:p>
      </dsp:txBody>
      <dsp:txXfrm>
        <a:off x="1249101" y="462"/>
        <a:ext cx="8809298" cy="1081473"/>
      </dsp:txXfrm>
    </dsp:sp>
    <dsp:sp modelId="{F960ED7D-D46C-4632-9D3B-74762628C8EE}">
      <dsp:nvSpPr>
        <dsp:cNvPr id="0" name=""/>
        <dsp:cNvSpPr/>
      </dsp:nvSpPr>
      <dsp:spPr>
        <a:xfrm>
          <a:off x="0" y="1352303"/>
          <a:ext cx="10058399" cy="1081473"/>
        </a:xfrm>
        <a:prstGeom prst="roundRect">
          <a:avLst>
            <a:gd name="adj" fmla="val 10000"/>
          </a:avLst>
        </a:prstGeom>
        <a:solidFill>
          <a:schemeClr val="accent5">
            <a:hueOff val="207253"/>
            <a:satOff val="19748"/>
            <a:lumOff val="-8236"/>
            <a:alphaOff val="0"/>
          </a:schemeClr>
        </a:solidFill>
        <a:ln>
          <a:noFill/>
        </a:ln>
        <a:effectLst/>
      </dsp:spPr>
      <dsp:style>
        <a:lnRef idx="0">
          <a:scrgbClr r="0" g="0" b="0"/>
        </a:lnRef>
        <a:fillRef idx="1">
          <a:scrgbClr r="0" g="0" b="0"/>
        </a:fillRef>
        <a:effectRef idx="0">
          <a:scrgbClr r="0" g="0" b="0"/>
        </a:effectRef>
        <a:fontRef idx="minor"/>
      </dsp:style>
    </dsp:sp>
    <dsp:sp modelId="{78D3D158-898D-4F17-9E56-8B9E2F989E96}">
      <dsp:nvSpPr>
        <dsp:cNvPr id="0" name=""/>
        <dsp:cNvSpPr/>
      </dsp:nvSpPr>
      <dsp:spPr>
        <a:xfrm>
          <a:off x="327145" y="1595634"/>
          <a:ext cx="594810" cy="594810"/>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1D9D5C-C799-4004-A802-E2238598659C}">
      <dsp:nvSpPr>
        <dsp:cNvPr id="0" name=""/>
        <dsp:cNvSpPr/>
      </dsp:nvSpPr>
      <dsp:spPr>
        <a:xfrm>
          <a:off x="1249101" y="1352303"/>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844550">
            <a:lnSpc>
              <a:spcPct val="100000"/>
            </a:lnSpc>
            <a:spcBef>
              <a:spcPct val="0"/>
            </a:spcBef>
            <a:spcAft>
              <a:spcPct val="35000"/>
            </a:spcAft>
            <a:buNone/>
          </a:pPr>
          <a:r>
            <a:rPr lang="en-US" sz="1900" b="1" u="none" kern="1200">
              <a:latin typeface="Calibri"/>
              <a:cs typeface="Calibri"/>
            </a:rPr>
            <a:t>EOF Regulations:</a:t>
          </a:r>
          <a:r>
            <a:rPr lang="en-US" sz="1900" kern="1200">
              <a:latin typeface="Calibri Light"/>
              <a:hlinkClick xmlns:r="http://schemas.openxmlformats.org/officeDocument/2006/relationships" r:id="rId4"/>
            </a:rPr>
            <a:t> http</a:t>
          </a:r>
          <a:r>
            <a:rPr lang="en-US" sz="1900" kern="1200">
              <a:hlinkClick xmlns:r="http://schemas.openxmlformats.org/officeDocument/2006/relationships" r:id="rId4"/>
            </a:rPr>
            <a:t>://www.state.nj.us/highereducation/EOF/EOF_Program_Resources.shtml</a:t>
          </a:r>
          <a:endParaRPr lang="en-US" sz="1900" kern="1200">
            <a:latin typeface="Calibri Light"/>
          </a:endParaRPr>
        </a:p>
      </dsp:txBody>
      <dsp:txXfrm>
        <a:off x="1249101" y="1352303"/>
        <a:ext cx="8809298" cy="1081473"/>
      </dsp:txXfrm>
    </dsp:sp>
    <dsp:sp modelId="{3FEF3525-21F4-4F8F-8E45-27E3708D96C9}">
      <dsp:nvSpPr>
        <dsp:cNvPr id="0" name=""/>
        <dsp:cNvSpPr/>
      </dsp:nvSpPr>
      <dsp:spPr>
        <a:xfrm>
          <a:off x="0" y="2704144"/>
          <a:ext cx="10058399" cy="1081473"/>
        </a:xfrm>
        <a:prstGeom prst="roundRect">
          <a:avLst>
            <a:gd name="adj" fmla="val 10000"/>
          </a:avLst>
        </a:prstGeom>
        <a:solidFill>
          <a:schemeClr val="accent5">
            <a:hueOff val="414507"/>
            <a:satOff val="39495"/>
            <a:lumOff val="-16471"/>
            <a:alphaOff val="0"/>
          </a:schemeClr>
        </a:solidFill>
        <a:ln>
          <a:noFill/>
        </a:ln>
        <a:effectLst/>
      </dsp:spPr>
      <dsp:style>
        <a:lnRef idx="0">
          <a:scrgbClr r="0" g="0" b="0"/>
        </a:lnRef>
        <a:fillRef idx="1">
          <a:scrgbClr r="0" g="0" b="0"/>
        </a:fillRef>
        <a:effectRef idx="0">
          <a:scrgbClr r="0" g="0" b="0"/>
        </a:effectRef>
        <a:fontRef idx="minor"/>
      </dsp:style>
    </dsp:sp>
    <dsp:sp modelId="{2791ADF3-F68B-4F90-9DD3-728B1BFD8271}">
      <dsp:nvSpPr>
        <dsp:cNvPr id="0" name=""/>
        <dsp:cNvSpPr/>
      </dsp:nvSpPr>
      <dsp:spPr>
        <a:xfrm>
          <a:off x="327145" y="2947476"/>
          <a:ext cx="594810" cy="594810"/>
        </a:xfrm>
        <a:prstGeom prst="rect">
          <a:avLst/>
        </a:prstGeom>
        <a:solidFill>
          <a:schemeClr val="bg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7BD10C-710C-4B21-BEF1-674382FE659D}">
      <dsp:nvSpPr>
        <dsp:cNvPr id="0" name=""/>
        <dsp:cNvSpPr/>
      </dsp:nvSpPr>
      <dsp:spPr>
        <a:xfrm>
          <a:off x="1249101" y="2704144"/>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844550">
            <a:lnSpc>
              <a:spcPct val="100000"/>
            </a:lnSpc>
            <a:spcBef>
              <a:spcPct val="0"/>
            </a:spcBef>
            <a:spcAft>
              <a:spcPct val="35000"/>
            </a:spcAft>
            <a:buNone/>
          </a:pPr>
          <a:r>
            <a:rPr lang="en-US" sz="1900" b="1" kern="1200">
              <a:latin typeface="Calibri Light"/>
            </a:rPr>
            <a:t>EOF Campus Program Resources Webpage</a:t>
          </a:r>
          <a:r>
            <a:rPr lang="en-US" sz="1900" kern="1200">
              <a:latin typeface="Calibri Light"/>
            </a:rPr>
            <a:t>: </a:t>
          </a:r>
          <a:r>
            <a:rPr lang="en-US" sz="1900" kern="1200">
              <a:latin typeface="Calibri Light"/>
              <a:hlinkClick xmlns:r="http://schemas.openxmlformats.org/officeDocument/2006/relationships" r:id="rId5"/>
            </a:rPr>
            <a:t>https://www.</a:t>
          </a:r>
          <a:r>
            <a:rPr lang="en-US" sz="1900" kern="1200">
              <a:hlinkClick xmlns:r="http://schemas.openxmlformats.org/officeDocument/2006/relationships" r:id="rId5"/>
            </a:rPr>
            <a:t>nj.gov</a:t>
          </a:r>
          <a:r>
            <a:rPr lang="en-US" sz="1900" kern="1200">
              <a:latin typeface="Calibri Light"/>
              <a:hlinkClick xmlns:r="http://schemas.openxmlformats.org/officeDocument/2006/relationships" r:id="rId5"/>
            </a:rPr>
            <a:t>/highereducation/EOF/EOF_Program_Resources.shtml</a:t>
          </a:r>
          <a:endParaRPr lang="en-US" sz="1900" kern="1200">
            <a:hlinkClick xmlns:r="http://schemas.openxmlformats.org/officeDocument/2006/relationships" r:id="rId5"/>
          </a:endParaRPr>
        </a:p>
      </dsp:txBody>
      <dsp:txXfrm>
        <a:off x="1249101" y="2704144"/>
        <a:ext cx="8809298" cy="10814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3307FD-B988-4AE5-81AC-B8883F4D5AC4}">
      <dsp:nvSpPr>
        <dsp:cNvPr id="0" name=""/>
        <dsp:cNvSpPr/>
      </dsp:nvSpPr>
      <dsp:spPr>
        <a:xfrm>
          <a:off x="0" y="374"/>
          <a:ext cx="10466832" cy="87659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C6EE89-6595-4A20-AA3C-225CF374F7C4}">
      <dsp:nvSpPr>
        <dsp:cNvPr id="0" name=""/>
        <dsp:cNvSpPr/>
      </dsp:nvSpPr>
      <dsp:spPr>
        <a:xfrm>
          <a:off x="265171" y="197609"/>
          <a:ext cx="482129" cy="48212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998753-B141-4A5C-B151-7D53F74102BA}">
      <dsp:nvSpPr>
        <dsp:cNvPr id="0" name=""/>
        <dsp:cNvSpPr/>
      </dsp:nvSpPr>
      <dsp:spPr>
        <a:xfrm>
          <a:off x="1012472" y="374"/>
          <a:ext cx="9454359" cy="87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73" tIns="92773" rIns="92773" bIns="92773" numCol="1" spcCol="1270" anchor="ctr" anchorCtr="0">
          <a:noAutofit/>
        </a:bodyPr>
        <a:lstStyle/>
        <a:p>
          <a:pPr marL="0" lvl="0" indent="0" algn="l" defTabSz="1066800" rtl="0">
            <a:lnSpc>
              <a:spcPct val="90000"/>
            </a:lnSpc>
            <a:spcBef>
              <a:spcPct val="0"/>
            </a:spcBef>
            <a:spcAft>
              <a:spcPct val="35000"/>
            </a:spcAft>
            <a:buNone/>
          </a:pPr>
          <a:r>
            <a:rPr lang="en-US" sz="2400" b="0" kern="1200">
              <a:latin typeface="Calibri"/>
              <a:ea typeface="Calibri"/>
              <a:cs typeface="Calibri"/>
            </a:rPr>
            <a:t>Review</a:t>
          </a:r>
          <a:r>
            <a:rPr lang="en-US" sz="2400" b="0" kern="1200">
              <a:latin typeface="Calibri"/>
              <a:ea typeface="Calibri Light"/>
              <a:cs typeface="Calibri Light"/>
            </a:rPr>
            <a:t> the accuracy of online information </a:t>
          </a:r>
          <a:r>
            <a:rPr lang="en-US" sz="2400" b="0" kern="1200">
              <a:latin typeface="Calibri"/>
              <a:ea typeface="Calibri"/>
              <a:cs typeface="Calibri"/>
            </a:rPr>
            <a:t>and within any printed materials regularly. </a:t>
          </a:r>
        </a:p>
      </dsp:txBody>
      <dsp:txXfrm>
        <a:off x="1012472" y="374"/>
        <a:ext cx="9454359" cy="876599"/>
      </dsp:txXfrm>
    </dsp:sp>
    <dsp:sp modelId="{467FEBA3-225F-4B3C-95BB-E14D58AC0D4A}">
      <dsp:nvSpPr>
        <dsp:cNvPr id="0" name=""/>
        <dsp:cNvSpPr/>
      </dsp:nvSpPr>
      <dsp:spPr>
        <a:xfrm>
          <a:off x="0" y="1096124"/>
          <a:ext cx="10466832" cy="87659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FC0D6A-29AC-4711-A13D-39A0AF2BFAE1}">
      <dsp:nvSpPr>
        <dsp:cNvPr id="0" name=""/>
        <dsp:cNvSpPr/>
      </dsp:nvSpPr>
      <dsp:spPr>
        <a:xfrm>
          <a:off x="265171" y="1293359"/>
          <a:ext cx="482129" cy="482129"/>
        </a:xfrm>
        <a:prstGeom prst="rect">
          <a:avLst/>
        </a:prstGeom>
        <a:blipFill rotWithShape="1">
          <a:blip xmlns:r="http://schemas.openxmlformats.org/officeDocument/2006/relationships" r:embed="rId2"/>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C85A70-C996-44FA-9736-8053E031B7BB}">
      <dsp:nvSpPr>
        <dsp:cNvPr id="0" name=""/>
        <dsp:cNvSpPr/>
      </dsp:nvSpPr>
      <dsp:spPr>
        <a:xfrm>
          <a:off x="1012472" y="1096124"/>
          <a:ext cx="9454359" cy="87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73" tIns="92773" rIns="92773" bIns="92773" numCol="1" spcCol="1270" anchor="ctr" anchorCtr="0">
          <a:noAutofit/>
        </a:bodyPr>
        <a:lstStyle/>
        <a:p>
          <a:pPr marL="0" lvl="0" indent="0" algn="l" defTabSz="1066800" rtl="0">
            <a:lnSpc>
              <a:spcPct val="90000"/>
            </a:lnSpc>
            <a:spcBef>
              <a:spcPct val="0"/>
            </a:spcBef>
            <a:spcAft>
              <a:spcPct val="35000"/>
            </a:spcAft>
            <a:buNone/>
          </a:pPr>
          <a:r>
            <a:rPr lang="en-US" sz="2400" b="0" kern="1200">
              <a:latin typeface="Calibri"/>
              <a:ea typeface="Calibri"/>
              <a:cs typeface="Calibri"/>
            </a:rPr>
            <a:t>Use accurate language to communicate with prospective students. </a:t>
          </a:r>
        </a:p>
      </dsp:txBody>
      <dsp:txXfrm>
        <a:off x="1012472" y="1096124"/>
        <a:ext cx="9454359" cy="876599"/>
      </dsp:txXfrm>
    </dsp:sp>
    <dsp:sp modelId="{DF007058-271F-4C19-B719-6F2959650178}">
      <dsp:nvSpPr>
        <dsp:cNvPr id="0" name=""/>
        <dsp:cNvSpPr/>
      </dsp:nvSpPr>
      <dsp:spPr>
        <a:xfrm>
          <a:off x="0" y="2191873"/>
          <a:ext cx="10466832" cy="87659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66D254-8663-4866-ADCC-941F4519FA12}">
      <dsp:nvSpPr>
        <dsp:cNvPr id="0" name=""/>
        <dsp:cNvSpPr/>
      </dsp:nvSpPr>
      <dsp:spPr>
        <a:xfrm>
          <a:off x="265171" y="2389108"/>
          <a:ext cx="482129" cy="48212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2000" b="-2000"/>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74F107E-33AC-402B-BC7E-B291942DA006}">
      <dsp:nvSpPr>
        <dsp:cNvPr id="0" name=""/>
        <dsp:cNvSpPr/>
      </dsp:nvSpPr>
      <dsp:spPr>
        <a:xfrm>
          <a:off x="1012472" y="2191873"/>
          <a:ext cx="9454359" cy="87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73" tIns="92773" rIns="92773" bIns="92773" numCol="1" spcCol="1270" anchor="ctr" anchorCtr="0">
          <a:noAutofit/>
        </a:bodyPr>
        <a:lstStyle/>
        <a:p>
          <a:pPr marL="0" lvl="0" indent="0" algn="l" defTabSz="1066800" rtl="0">
            <a:lnSpc>
              <a:spcPct val="90000"/>
            </a:lnSpc>
            <a:spcBef>
              <a:spcPct val="0"/>
            </a:spcBef>
            <a:spcAft>
              <a:spcPct val="35000"/>
            </a:spcAft>
            <a:buNone/>
          </a:pPr>
          <a:r>
            <a:rPr lang="en-US" sz="2400" kern="1200">
              <a:latin typeface="Calibri"/>
              <a:ea typeface="Calibri"/>
              <a:cs typeface="Calibri"/>
            </a:rPr>
            <a:t>Assist the OSHE/EOF Central Office in maintaining accurate admission requirements and contact information on the OSHE website. </a:t>
          </a:r>
        </a:p>
      </dsp:txBody>
      <dsp:txXfrm>
        <a:off x="1012472" y="2191873"/>
        <a:ext cx="9454359" cy="8765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0AF91-739D-442D-B638-06E9A92ECDC2}">
      <dsp:nvSpPr>
        <dsp:cNvPr id="0" name=""/>
        <dsp:cNvSpPr/>
      </dsp:nvSpPr>
      <dsp:spPr>
        <a:xfrm>
          <a:off x="0" y="3438633"/>
          <a:ext cx="7623809" cy="300428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EOF admissions criteria shall be derived from a combined assessment of qualitative and quantitative indices. </a:t>
          </a:r>
        </a:p>
      </dsp:txBody>
      <dsp:txXfrm>
        <a:off x="0" y="3438633"/>
        <a:ext cx="7623809" cy="1622314"/>
      </dsp:txXfrm>
    </dsp:sp>
    <dsp:sp modelId="{9D3B30D9-CC4A-4B72-BE7F-06BAFB806219}">
      <dsp:nvSpPr>
        <dsp:cNvPr id="0" name=""/>
        <dsp:cNvSpPr/>
      </dsp:nvSpPr>
      <dsp:spPr>
        <a:xfrm>
          <a:off x="5249" y="4662597"/>
          <a:ext cx="3889998" cy="1783922"/>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t" anchorCtr="0">
          <a:noAutofit/>
        </a:bodyPr>
        <a:lstStyle/>
        <a:p>
          <a:pPr marL="0" lvl="0" indent="0" algn="ctr" defTabSz="800100">
            <a:lnSpc>
              <a:spcPct val="90000"/>
            </a:lnSpc>
            <a:spcBef>
              <a:spcPct val="0"/>
            </a:spcBef>
            <a:spcAft>
              <a:spcPct val="35000"/>
            </a:spcAft>
            <a:buNone/>
          </a:pPr>
          <a:r>
            <a:rPr lang="en-US" sz="1800" u="sng" kern="1200"/>
            <a:t>Qualitative indices</a:t>
          </a:r>
          <a:r>
            <a:rPr lang="en-US" sz="1800" kern="1200"/>
            <a:t>: personal interviews, employment history, volunteer and student leadership experiences, and letters of recommendation from knowledgeable community leaders. </a:t>
          </a:r>
        </a:p>
      </dsp:txBody>
      <dsp:txXfrm>
        <a:off x="5249" y="4662597"/>
        <a:ext cx="3889998" cy="1783922"/>
      </dsp:txXfrm>
    </dsp:sp>
    <dsp:sp modelId="{F9A31653-25DC-410D-BA5B-F86F5347E003}">
      <dsp:nvSpPr>
        <dsp:cNvPr id="0" name=""/>
        <dsp:cNvSpPr/>
      </dsp:nvSpPr>
      <dsp:spPr>
        <a:xfrm>
          <a:off x="3895247" y="4671257"/>
          <a:ext cx="3712264" cy="1775262"/>
        </a:xfrm>
        <a:prstGeom prst="rect">
          <a:avLst/>
        </a:prstGeom>
        <a:solidFill>
          <a:schemeClr val="accent2">
            <a:tint val="40000"/>
            <a:alpha val="90000"/>
            <a:hueOff val="-8644618"/>
            <a:satOff val="41852"/>
            <a:lumOff val="6074"/>
            <a:alphaOff val="0"/>
          </a:schemeClr>
        </a:solidFill>
        <a:ln w="15875" cap="flat" cmpd="sng" algn="ctr">
          <a:solidFill>
            <a:schemeClr val="accent2">
              <a:tint val="40000"/>
              <a:alpha val="90000"/>
              <a:hueOff val="-8644618"/>
              <a:satOff val="41852"/>
              <a:lumOff val="60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t" anchorCtr="0">
          <a:noAutofit/>
        </a:bodyPr>
        <a:lstStyle/>
        <a:p>
          <a:pPr marL="0" lvl="0" indent="0" algn="ctr" defTabSz="800100">
            <a:lnSpc>
              <a:spcPct val="90000"/>
            </a:lnSpc>
            <a:spcBef>
              <a:spcPct val="0"/>
            </a:spcBef>
            <a:spcAft>
              <a:spcPct val="35000"/>
            </a:spcAft>
            <a:buNone/>
          </a:pPr>
          <a:r>
            <a:rPr lang="en-US" sz="1800" u="sng" kern="1200"/>
            <a:t>Quantitative indices</a:t>
          </a:r>
          <a:r>
            <a:rPr lang="en-US" sz="1800" kern="1200"/>
            <a:t>: student aptitude test scores, high school transcripts, institutional entrance and placement tests, and writing samples.</a:t>
          </a:r>
        </a:p>
      </dsp:txBody>
      <dsp:txXfrm>
        <a:off x="3895247" y="4671257"/>
        <a:ext cx="3712264" cy="1775262"/>
      </dsp:txXfrm>
    </dsp:sp>
    <dsp:sp modelId="{97F31B00-9863-4DE0-A606-82FCE01712CD}">
      <dsp:nvSpPr>
        <dsp:cNvPr id="0" name=""/>
        <dsp:cNvSpPr/>
      </dsp:nvSpPr>
      <dsp:spPr>
        <a:xfrm rot="10800000">
          <a:off x="0" y="1738411"/>
          <a:ext cx="7623809" cy="1725435"/>
        </a:xfrm>
        <a:prstGeom prst="upArrowCallout">
          <a:avLst/>
        </a:prstGeom>
        <a:solidFill>
          <a:schemeClr val="accent2">
            <a:hueOff val="-4084601"/>
            <a:satOff val="-8004"/>
            <a:lumOff val="1666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Such criteria shall be available to secondary schools and community organizations in the recruitment region.</a:t>
          </a:r>
        </a:p>
      </dsp:txBody>
      <dsp:txXfrm rot="10800000">
        <a:off x="0" y="1738411"/>
        <a:ext cx="7623809" cy="1121136"/>
      </dsp:txXfrm>
    </dsp:sp>
    <dsp:sp modelId="{3019B849-09AF-407E-A08D-44957EB13C7E}">
      <dsp:nvSpPr>
        <dsp:cNvPr id="0" name=""/>
        <dsp:cNvSpPr/>
      </dsp:nvSpPr>
      <dsp:spPr>
        <a:xfrm rot="10800000">
          <a:off x="0" y="3599"/>
          <a:ext cx="7623809" cy="1760025"/>
        </a:xfrm>
        <a:prstGeom prst="upArrowCallout">
          <a:avLst/>
        </a:prstGeom>
        <a:solidFill>
          <a:schemeClr val="accent6">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Each institution shall develop clearly defined criteria for the admission of students, consistent with the EOF mission, scope, purpose, student eligibility, and student transfer procedures  </a:t>
          </a:r>
        </a:p>
      </dsp:txBody>
      <dsp:txXfrm rot="10800000">
        <a:off x="0" y="3599"/>
        <a:ext cx="7623809" cy="11436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5360C-FD2C-44F5-8F1B-71CBE78448FB}">
      <dsp:nvSpPr>
        <dsp:cNvPr id="0" name=""/>
        <dsp:cNvSpPr/>
      </dsp:nvSpPr>
      <dsp:spPr>
        <a:xfrm>
          <a:off x="0" y="560937"/>
          <a:ext cx="7600949" cy="280150"/>
        </a:xfrm>
        <a:prstGeom prst="roundRect">
          <a:avLst/>
        </a:prstGeom>
        <a:gradFill rotWithShape="0">
          <a:gsLst>
            <a:gs pos="0">
              <a:schemeClr val="accent5">
                <a:hueOff val="0"/>
                <a:satOff val="0"/>
                <a:lumOff val="0"/>
                <a:alphaOff val="0"/>
                <a:tint val="65000"/>
                <a:shade val="92000"/>
                <a:satMod val="130000"/>
              </a:schemeClr>
            </a:gs>
            <a:gs pos="45000">
              <a:schemeClr val="accent5">
                <a:hueOff val="0"/>
                <a:satOff val="0"/>
                <a:lumOff val="0"/>
                <a:alphaOff val="0"/>
                <a:tint val="60000"/>
                <a:shade val="99000"/>
                <a:satMod val="120000"/>
              </a:schemeClr>
            </a:gs>
            <a:gs pos="100000">
              <a:schemeClr val="accent5">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777875">
            <a:lnSpc>
              <a:spcPct val="90000"/>
            </a:lnSpc>
            <a:spcBef>
              <a:spcPct val="0"/>
            </a:spcBef>
            <a:spcAft>
              <a:spcPct val="35000"/>
            </a:spcAft>
            <a:buNone/>
          </a:pPr>
          <a:r>
            <a:rPr lang="en-US" sz="1750" b="1" kern="1200" spc="0" baseline="0">
              <a:latin typeface="Calibri"/>
              <a:ea typeface="Calibri"/>
              <a:cs typeface="Calibri"/>
            </a:rPr>
            <a:t>To be eligible, a student must demonstrate a history of poverty, which includes:</a:t>
          </a:r>
        </a:p>
      </dsp:txBody>
      <dsp:txXfrm>
        <a:off x="13676" y="574613"/>
        <a:ext cx="7573597" cy="252798"/>
      </dsp:txXfrm>
    </dsp:sp>
    <dsp:sp modelId="{9AE94008-DEE0-4DE2-8F0D-00866D742716}">
      <dsp:nvSpPr>
        <dsp:cNvPr id="0" name=""/>
        <dsp:cNvSpPr/>
      </dsp:nvSpPr>
      <dsp:spPr>
        <a:xfrm>
          <a:off x="0" y="1051747"/>
          <a:ext cx="7600949" cy="1232129"/>
        </a:xfrm>
        <a:prstGeom prst="roundRect">
          <a:avLst/>
        </a:prstGeom>
        <a:gradFill rotWithShape="0">
          <a:gsLst>
            <a:gs pos="0">
              <a:schemeClr val="accent5">
                <a:hueOff val="207253"/>
                <a:satOff val="19748"/>
                <a:lumOff val="-8236"/>
                <a:alphaOff val="0"/>
                <a:tint val="65000"/>
                <a:shade val="92000"/>
                <a:satMod val="130000"/>
              </a:schemeClr>
            </a:gs>
            <a:gs pos="45000">
              <a:schemeClr val="accent5">
                <a:hueOff val="207253"/>
                <a:satOff val="19748"/>
                <a:lumOff val="-8236"/>
                <a:alphaOff val="0"/>
                <a:tint val="60000"/>
                <a:shade val="99000"/>
                <a:satMod val="120000"/>
              </a:schemeClr>
            </a:gs>
            <a:gs pos="100000">
              <a:schemeClr val="accent5">
                <a:hueOff val="207253"/>
                <a:satOff val="19748"/>
                <a:lumOff val="-8236"/>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Calibri"/>
              <a:ea typeface="Calibri"/>
              <a:cs typeface="Calibri"/>
            </a:rPr>
            <a:t>Documented, long-term economic hardship of the family, such as the accumulation of assets that do not exceed </a:t>
          </a:r>
          <a:r>
            <a:rPr lang="en-US" sz="1800" i="1" kern="1200">
              <a:latin typeface="Calibri"/>
              <a:ea typeface="Calibri"/>
              <a:cs typeface="Calibri"/>
            </a:rPr>
            <a:t>20 percent of the EOF financial eligibility scale</a:t>
          </a:r>
          <a:r>
            <a:rPr lang="en-US" sz="1800" kern="1200">
              <a:latin typeface="Calibri"/>
              <a:ea typeface="Calibri"/>
              <a:cs typeface="Calibri"/>
            </a:rPr>
            <a:t>, per household size.			</a:t>
          </a:r>
        </a:p>
        <a:p>
          <a:pPr marL="0" lvl="0" indent="0" algn="l" defTabSz="800100">
            <a:lnSpc>
              <a:spcPct val="90000"/>
            </a:lnSpc>
            <a:spcBef>
              <a:spcPct val="0"/>
            </a:spcBef>
            <a:spcAft>
              <a:spcPct val="35000"/>
            </a:spcAft>
            <a:buNone/>
          </a:pPr>
          <a:r>
            <a:rPr lang="en-US" sz="1800" kern="1200">
              <a:latin typeface="Calibri"/>
              <a:ea typeface="Calibri"/>
              <a:cs typeface="Calibri"/>
            </a:rPr>
            <a:t>							-</a:t>
          </a:r>
          <a:r>
            <a:rPr lang="en-US" sz="1400" kern="1200">
              <a:latin typeface="Calibri"/>
              <a:ea typeface="Calibri"/>
              <a:cs typeface="Calibri"/>
            </a:rPr>
            <a:t>N.J.A.C. 9A:11-2.3(a)</a:t>
          </a:r>
          <a:endParaRPr lang="en-US" sz="1600" kern="1200">
            <a:latin typeface="Calibri"/>
            <a:ea typeface="Calibri"/>
            <a:cs typeface="Calibri"/>
          </a:endParaRPr>
        </a:p>
      </dsp:txBody>
      <dsp:txXfrm>
        <a:off x="60148" y="1111895"/>
        <a:ext cx="7480653" cy="1111833"/>
      </dsp:txXfrm>
    </dsp:sp>
    <dsp:sp modelId="{CE61C304-E9BF-4CB0-A91C-14D3629AB24E}">
      <dsp:nvSpPr>
        <dsp:cNvPr id="0" name=""/>
        <dsp:cNvSpPr/>
      </dsp:nvSpPr>
      <dsp:spPr>
        <a:xfrm>
          <a:off x="0" y="2559655"/>
          <a:ext cx="7600949" cy="564598"/>
        </a:xfrm>
        <a:prstGeom prst="roundRect">
          <a:avLst/>
        </a:prstGeom>
        <a:gradFill rotWithShape="0">
          <a:gsLst>
            <a:gs pos="0">
              <a:schemeClr val="accent5">
                <a:hueOff val="414507"/>
                <a:satOff val="39495"/>
                <a:lumOff val="-16471"/>
                <a:alphaOff val="0"/>
                <a:tint val="65000"/>
                <a:shade val="92000"/>
                <a:satMod val="130000"/>
              </a:schemeClr>
            </a:gs>
            <a:gs pos="45000">
              <a:schemeClr val="accent5">
                <a:hueOff val="414507"/>
                <a:satOff val="39495"/>
                <a:lumOff val="-16471"/>
                <a:alphaOff val="0"/>
                <a:tint val="60000"/>
                <a:shade val="99000"/>
                <a:satMod val="120000"/>
              </a:schemeClr>
            </a:gs>
            <a:gs pos="100000">
              <a:schemeClr val="accent5">
                <a:hueOff val="414507"/>
                <a:satOff val="39495"/>
                <a:lumOff val="-16471"/>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Calibri"/>
              <a:ea typeface="Calibri"/>
              <a:cs typeface="Calibri"/>
            </a:rPr>
            <a:t>The inability to provide more than the basic needs of family members, as evidenced by </a:t>
          </a:r>
          <a:r>
            <a:rPr lang="en-US" sz="1800" u="sng" kern="1200">
              <a:latin typeface="Calibri"/>
              <a:ea typeface="Calibri"/>
              <a:cs typeface="Calibri"/>
            </a:rPr>
            <a:t>at least one</a:t>
          </a:r>
          <a:r>
            <a:rPr lang="en-US" sz="1800" kern="1200">
              <a:latin typeface="Calibri"/>
              <a:ea typeface="Calibri"/>
              <a:cs typeface="Calibri"/>
            </a:rPr>
            <a:t> of the following:</a:t>
          </a:r>
        </a:p>
      </dsp:txBody>
      <dsp:txXfrm>
        <a:off x="27561" y="2587216"/>
        <a:ext cx="7545827" cy="509476"/>
      </dsp:txXfrm>
    </dsp:sp>
    <dsp:sp modelId="{8B5BA14D-1817-4D8C-9D5D-87B91C097E4C}">
      <dsp:nvSpPr>
        <dsp:cNvPr id="0" name=""/>
        <dsp:cNvSpPr/>
      </dsp:nvSpPr>
      <dsp:spPr>
        <a:xfrm>
          <a:off x="0" y="3326233"/>
          <a:ext cx="7600949" cy="264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30" tIns="17780" rIns="99568" bIns="17780" numCol="1" spcCol="1270" anchor="t" anchorCtr="0">
          <a:noAutofit/>
        </a:bodyPr>
        <a:lstStyle/>
        <a:p>
          <a:pPr marL="182880" lvl="1" indent="-114300" algn="l" defTabSz="622300">
            <a:lnSpc>
              <a:spcPct val="90000"/>
            </a:lnSpc>
            <a:spcBef>
              <a:spcPct val="0"/>
            </a:spcBef>
            <a:spcAft>
              <a:spcPct val="20000"/>
            </a:spcAft>
            <a:buChar char="•"/>
          </a:pPr>
          <a:r>
            <a:rPr lang="en-US" sz="1400" kern="1200">
              <a:latin typeface="+mj-lt"/>
            </a:rPr>
            <a:t>Attended/graduated from a school district where 40% or more of enrolled students are eligible for free/reduced price lunch program</a:t>
          </a:r>
        </a:p>
        <a:p>
          <a:pPr marL="182880" lvl="1" indent="-114300" algn="l" defTabSz="622300">
            <a:lnSpc>
              <a:spcPct val="90000"/>
            </a:lnSpc>
            <a:spcBef>
              <a:spcPct val="0"/>
            </a:spcBef>
            <a:spcAft>
              <a:spcPct val="20000"/>
            </a:spcAft>
            <a:buChar char="•"/>
          </a:pPr>
          <a:r>
            <a:rPr lang="en-US" sz="1400" kern="1200">
              <a:latin typeface="+mj-lt"/>
            </a:rPr>
            <a:t>Resided in a municipality that is a high-distress/labor surplus area or an eligible urban aid municipality</a:t>
          </a:r>
        </a:p>
        <a:p>
          <a:pPr marL="182880" lvl="1" indent="-114300" algn="l" defTabSz="622300">
            <a:lnSpc>
              <a:spcPct val="90000"/>
            </a:lnSpc>
            <a:spcBef>
              <a:spcPct val="0"/>
            </a:spcBef>
            <a:spcAft>
              <a:spcPct val="20000"/>
            </a:spcAft>
            <a:buChar char="•"/>
          </a:pPr>
          <a:r>
            <a:rPr lang="en-US" sz="1400" kern="1200">
              <a:latin typeface="+mj-lt"/>
            </a:rPr>
            <a:t>Resided in area that has historically been populated by low-income families</a:t>
          </a:r>
        </a:p>
        <a:p>
          <a:pPr marL="182880" lvl="2" indent="-114300" algn="l" defTabSz="622300">
            <a:lnSpc>
              <a:spcPct val="90000"/>
            </a:lnSpc>
            <a:spcBef>
              <a:spcPct val="0"/>
            </a:spcBef>
            <a:spcAft>
              <a:spcPct val="20000"/>
            </a:spcAft>
            <a:buChar char="•"/>
          </a:pPr>
          <a:r>
            <a:rPr lang="en-US" sz="1400" kern="1200">
              <a:latin typeface="+mj-lt"/>
            </a:rPr>
            <a:t>Resided in areas called  a “pocket of poverty,” with characteristics of a high-distress/labor surplus area, even if municipality is not formally identified</a:t>
          </a:r>
        </a:p>
        <a:p>
          <a:pPr marL="182880" lvl="1" indent="-114300" algn="l" defTabSz="622300">
            <a:lnSpc>
              <a:spcPct val="90000"/>
            </a:lnSpc>
            <a:spcBef>
              <a:spcPct val="0"/>
            </a:spcBef>
            <a:spcAft>
              <a:spcPct val="20000"/>
            </a:spcAft>
            <a:buChar char="•"/>
          </a:pPr>
          <a:r>
            <a:rPr lang="en-US" sz="1400" kern="1200">
              <a:latin typeface="+mj-lt"/>
            </a:rPr>
            <a:t>Qualified as a first-generation college student who is, or whose family is, eligible for government assistance and/or educational programs targeted toward low-income and disadvantaged populations (TRIO programs, free and reduced breakfast/lunch programs, Supplemental Nutrition Assistance Program (SNAP), formerly food stamps)</a:t>
          </a:r>
        </a:p>
        <a:p>
          <a:pPr marL="182880" lvl="1" indent="-114300" algn="l" defTabSz="622300">
            <a:lnSpc>
              <a:spcPct val="90000"/>
            </a:lnSpc>
            <a:spcBef>
              <a:spcPct val="0"/>
            </a:spcBef>
            <a:spcAft>
              <a:spcPct val="20000"/>
            </a:spcAft>
            <a:buChar char="•"/>
          </a:pPr>
          <a:r>
            <a:rPr lang="en-US" sz="1400" kern="1200">
              <a:latin typeface="+mj-lt"/>
            </a:rPr>
            <a:t>Completed a NJ GEAR UP, NJ College Bound, or TRIO grant program </a:t>
          </a:r>
        </a:p>
      </dsp:txBody>
      <dsp:txXfrm>
        <a:off x="0" y="3326233"/>
        <a:ext cx="7600949" cy="26496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B8786-DF11-42D7-AE89-A8CA32F14199}">
      <dsp:nvSpPr>
        <dsp:cNvPr id="0" name=""/>
        <dsp:cNvSpPr/>
      </dsp:nvSpPr>
      <dsp:spPr>
        <a:xfrm>
          <a:off x="0" y="143872"/>
          <a:ext cx="7603958" cy="109979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latin typeface="+mn-lt"/>
            </a:rPr>
            <a:t>Students should know the difference between an institutional requirement versus an EOF statewide requirement.</a:t>
          </a:r>
        </a:p>
      </dsp:txBody>
      <dsp:txXfrm>
        <a:off x="53688" y="197560"/>
        <a:ext cx="7496582" cy="992423"/>
      </dsp:txXfrm>
    </dsp:sp>
    <dsp:sp modelId="{4E848DC9-7649-416D-A379-B6682ED46266}">
      <dsp:nvSpPr>
        <dsp:cNvPr id="0" name=""/>
        <dsp:cNvSpPr/>
      </dsp:nvSpPr>
      <dsp:spPr>
        <a:xfrm>
          <a:off x="0" y="1304152"/>
          <a:ext cx="7603958" cy="1505152"/>
        </a:xfrm>
        <a:prstGeom prst="roundRect">
          <a:avLst/>
        </a:prstGeom>
        <a:solidFill>
          <a:schemeClr val="accent2">
            <a:hueOff val="-4084601"/>
            <a:satOff val="-8004"/>
            <a:lumOff val="1666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latin typeface="+mn-lt"/>
            </a:rPr>
            <a:t>Institutions should inform students about their </a:t>
          </a:r>
          <a:r>
            <a:rPr lang="en-US" sz="2100" b="1" u="sng" kern="1200">
              <a:latin typeface="+mn-lt"/>
            </a:rPr>
            <a:t>eligibility</a:t>
          </a:r>
          <a:r>
            <a:rPr lang="en-US" sz="2100" b="0" u="none" kern="1200">
              <a:latin typeface="+mn-lt"/>
            </a:rPr>
            <a:t>, </a:t>
          </a:r>
          <a:r>
            <a:rPr lang="en-US" sz="2100" kern="1200">
              <a:latin typeface="+mn-lt"/>
            </a:rPr>
            <a:t>especially their rank within </a:t>
          </a:r>
          <a:r>
            <a:rPr lang="en-US" sz="2100" b="1" u="sng" kern="1200">
              <a:latin typeface="+mn-lt"/>
            </a:rPr>
            <a:t>funding priorities</a:t>
          </a:r>
          <a:r>
            <a:rPr lang="en-US" sz="2100" b="1" u="none" kern="1200">
              <a:latin typeface="+mn-lt"/>
            </a:rPr>
            <a:t> </a:t>
          </a:r>
          <a:r>
            <a:rPr lang="en-US" sz="2100" u="none" kern="1200">
              <a:latin typeface="+mn-lt"/>
            </a:rPr>
            <a:t>and</a:t>
          </a:r>
          <a:r>
            <a:rPr lang="en-US" sz="2100" kern="1200">
              <a:latin typeface="+mn-lt"/>
            </a:rPr>
            <a:t> the </a:t>
          </a:r>
          <a:r>
            <a:rPr lang="en-US" sz="2100" b="1" u="sng" kern="1200">
              <a:latin typeface="+mn-lt"/>
            </a:rPr>
            <a:t>availability of EOF Art. III grant funds</a:t>
          </a:r>
          <a:r>
            <a:rPr lang="en-US" sz="2100" b="1" kern="1200">
              <a:latin typeface="+mn-lt"/>
            </a:rPr>
            <a:t>. </a:t>
          </a:r>
        </a:p>
      </dsp:txBody>
      <dsp:txXfrm>
        <a:off x="73475" y="1377627"/>
        <a:ext cx="7457008" cy="1358202"/>
      </dsp:txXfrm>
    </dsp:sp>
    <dsp:sp modelId="{730DCDD0-40C7-4186-9CD3-1356BED14334}">
      <dsp:nvSpPr>
        <dsp:cNvPr id="0" name=""/>
        <dsp:cNvSpPr/>
      </dsp:nvSpPr>
      <dsp:spPr>
        <a:xfrm>
          <a:off x="0" y="2809304"/>
          <a:ext cx="7603958" cy="1999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42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Institutions should provide applicants the specific reason for their ineligibility or denial into the program.</a:t>
          </a:r>
        </a:p>
        <a:p>
          <a:pPr marL="171450" lvl="1" indent="-171450" algn="l" defTabSz="711200">
            <a:lnSpc>
              <a:spcPct val="90000"/>
            </a:lnSpc>
            <a:spcBef>
              <a:spcPct val="0"/>
            </a:spcBef>
            <a:spcAft>
              <a:spcPct val="20000"/>
            </a:spcAft>
            <a:buChar char="•"/>
          </a:pPr>
          <a:r>
            <a:rPr lang="en-US" sz="1600" kern="1200"/>
            <a:t>If a candidate is placed on a waitlist, they should be informed and offered a date regarding their acceptance status in the program. </a:t>
          </a:r>
        </a:p>
        <a:p>
          <a:pPr marL="171450" lvl="1" indent="-171450" algn="l" defTabSz="711200">
            <a:lnSpc>
              <a:spcPct val="90000"/>
            </a:lnSpc>
            <a:spcBef>
              <a:spcPct val="0"/>
            </a:spcBef>
            <a:spcAft>
              <a:spcPct val="20000"/>
            </a:spcAft>
            <a:buChar char="•"/>
          </a:pPr>
          <a:r>
            <a:rPr lang="en-US" sz="1600" kern="1200"/>
            <a:t>Institutions/EOF campus programs should refrain from telling an applicant, “you are ineligible for EOF.” </a:t>
          </a:r>
        </a:p>
        <a:p>
          <a:pPr marL="171450" lvl="1" indent="-171450" algn="l" defTabSz="711200">
            <a:lnSpc>
              <a:spcPct val="90000"/>
            </a:lnSpc>
            <a:spcBef>
              <a:spcPct val="0"/>
            </a:spcBef>
            <a:spcAft>
              <a:spcPct val="20000"/>
            </a:spcAft>
            <a:buChar char="•"/>
          </a:pPr>
          <a:r>
            <a:rPr lang="en-US" sz="1600" kern="1200"/>
            <a:t>Generalized statements can lead applicants to believe that they are ineligible for EOF (statewide), which may be inaccurate.</a:t>
          </a:r>
        </a:p>
      </dsp:txBody>
      <dsp:txXfrm>
        <a:off x="0" y="2809304"/>
        <a:ext cx="7603958" cy="1999619"/>
      </dsp:txXfrm>
    </dsp:sp>
    <dsp:sp modelId="{DDE4C8DC-CF2F-4C95-96C0-D54418C330A0}">
      <dsp:nvSpPr>
        <dsp:cNvPr id="0" name=""/>
        <dsp:cNvSpPr/>
      </dsp:nvSpPr>
      <dsp:spPr>
        <a:xfrm>
          <a:off x="0" y="4952797"/>
          <a:ext cx="7603958" cy="1505152"/>
        </a:xfrm>
        <a:prstGeom prst="roundRect">
          <a:avLst/>
        </a:prstGeom>
        <a:solidFill>
          <a:srgbClr val="FFFF9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solidFill>
                <a:schemeClr val="tx1"/>
              </a:solidFill>
            </a:rPr>
            <a:t>Encourage applicants to look at all NJ institutions that have an EOF program if they are not admitted into your campus program, especially if they are actively seeking admission into an EOF program (independent of institutional choice).</a:t>
          </a:r>
          <a:r>
            <a:rPr lang="en-US" sz="2100" kern="1200"/>
            <a:t> </a:t>
          </a:r>
        </a:p>
      </dsp:txBody>
      <dsp:txXfrm>
        <a:off x="73475" y="5026272"/>
        <a:ext cx="7457008" cy="13582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34813-7920-4D06-AEE8-2A20346E767F}">
      <dsp:nvSpPr>
        <dsp:cNvPr id="0" name=""/>
        <dsp:cNvSpPr/>
      </dsp:nvSpPr>
      <dsp:spPr>
        <a:xfrm>
          <a:off x="0" y="61867"/>
          <a:ext cx="3188808" cy="373874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661D20-39BF-4586-95B2-7203E3F14E9A}">
      <dsp:nvSpPr>
        <dsp:cNvPr id="0" name=""/>
        <dsp:cNvSpPr/>
      </dsp:nvSpPr>
      <dsp:spPr>
        <a:xfrm>
          <a:off x="354311" y="398463"/>
          <a:ext cx="3188808" cy="3738742"/>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t>EOF does not use a “slot” based enrollment approach. </a:t>
          </a:r>
        </a:p>
        <a:p>
          <a:pPr marL="0" lvl="0" indent="0" algn="ctr" defTabSz="1066800">
            <a:lnSpc>
              <a:spcPct val="90000"/>
            </a:lnSpc>
            <a:spcBef>
              <a:spcPct val="0"/>
            </a:spcBef>
            <a:spcAft>
              <a:spcPct val="35000"/>
            </a:spcAft>
            <a:buNone/>
          </a:pPr>
          <a:r>
            <a:rPr lang="en-US" sz="2400" kern="1200"/>
            <a:t>Slot based enrollment reflects a program that supports a       pre-determined number of students in a program. </a:t>
          </a:r>
        </a:p>
      </dsp:txBody>
      <dsp:txXfrm>
        <a:off x="447708" y="491860"/>
        <a:ext cx="3002014" cy="3551948"/>
      </dsp:txXfrm>
    </dsp:sp>
    <dsp:sp modelId="{7CF15C2F-C25C-46C7-9886-C93275080EED}">
      <dsp:nvSpPr>
        <dsp:cNvPr id="0" name=""/>
        <dsp:cNvSpPr/>
      </dsp:nvSpPr>
      <dsp:spPr>
        <a:xfrm>
          <a:off x="3897432" y="61867"/>
          <a:ext cx="3188808" cy="394021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A89E4-F628-4047-90CE-8E45999FF19D}">
      <dsp:nvSpPr>
        <dsp:cNvPr id="0" name=""/>
        <dsp:cNvSpPr/>
      </dsp:nvSpPr>
      <dsp:spPr>
        <a:xfrm>
          <a:off x="4251743" y="398463"/>
          <a:ext cx="3188808" cy="394021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t>EOF uses an “allocation” based enrollment approach.</a:t>
          </a:r>
        </a:p>
        <a:p>
          <a:pPr marL="0" lvl="0" indent="0" algn="ctr" defTabSz="1066800">
            <a:lnSpc>
              <a:spcPct val="90000"/>
            </a:lnSpc>
            <a:spcBef>
              <a:spcPct val="0"/>
            </a:spcBef>
            <a:spcAft>
              <a:spcPct val="35000"/>
            </a:spcAft>
            <a:buNone/>
          </a:pPr>
          <a:r>
            <a:rPr lang="en-US" sz="2400" kern="1200"/>
            <a:t>Allocation based enrollment reflects a program that supports as many students as possible based on the program’s available resources. </a:t>
          </a:r>
        </a:p>
      </dsp:txBody>
      <dsp:txXfrm>
        <a:off x="4345140" y="491860"/>
        <a:ext cx="3002014" cy="3753425"/>
      </dsp:txXfrm>
    </dsp:sp>
    <dsp:sp modelId="{13CE9B87-E31E-4301-8F4D-DF28CE11C7C2}">
      <dsp:nvSpPr>
        <dsp:cNvPr id="0" name=""/>
        <dsp:cNvSpPr/>
      </dsp:nvSpPr>
      <dsp:spPr>
        <a:xfrm>
          <a:off x="7794864" y="61867"/>
          <a:ext cx="3188808" cy="381637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1A3844-AA2F-4718-A42C-D921A335FA6C}">
      <dsp:nvSpPr>
        <dsp:cNvPr id="0" name=""/>
        <dsp:cNvSpPr/>
      </dsp:nvSpPr>
      <dsp:spPr>
        <a:xfrm>
          <a:off x="8149176" y="398463"/>
          <a:ext cx="3188808" cy="381637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The total number of students in the program can be impacted by the number of students who receive a maximum award.</a:t>
          </a:r>
        </a:p>
        <a:p>
          <a:pPr marL="0" lvl="0" indent="0" algn="ctr" defTabSz="889000">
            <a:lnSpc>
              <a:spcPct val="90000"/>
            </a:lnSpc>
            <a:spcBef>
              <a:spcPct val="0"/>
            </a:spcBef>
            <a:spcAft>
              <a:spcPct val="35000"/>
            </a:spcAft>
            <a:buNone/>
          </a:pPr>
          <a:r>
            <a:rPr lang="en-US" sz="2000" kern="1200"/>
            <a:t>The allocation model allows for enrollment to be driven via the exhaustion of the program's available allocation. </a:t>
          </a:r>
        </a:p>
      </dsp:txBody>
      <dsp:txXfrm>
        <a:off x="8242573" y="491860"/>
        <a:ext cx="3002014" cy="36295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FB8CD-A923-4F3D-9C9D-56A7EA1E4F9F}">
      <dsp:nvSpPr>
        <dsp:cNvPr id="0" name=""/>
        <dsp:cNvSpPr/>
      </dsp:nvSpPr>
      <dsp:spPr>
        <a:xfrm>
          <a:off x="0" y="656413"/>
          <a:ext cx="10147943" cy="12118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CDABDB-2927-4AAB-9B68-368AF98810AB}">
      <dsp:nvSpPr>
        <dsp:cNvPr id="0" name=""/>
        <dsp:cNvSpPr/>
      </dsp:nvSpPr>
      <dsp:spPr>
        <a:xfrm>
          <a:off x="366581" y="929077"/>
          <a:ext cx="666512" cy="666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EAEB4C-F80F-42C6-9FB2-44403B2E0D8C}">
      <dsp:nvSpPr>
        <dsp:cNvPr id="0" name=""/>
        <dsp:cNvSpPr/>
      </dsp:nvSpPr>
      <dsp:spPr>
        <a:xfrm>
          <a:off x="1399675" y="656413"/>
          <a:ext cx="4566574" cy="121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53" tIns="128253" rIns="128253" bIns="128253" numCol="1" spcCol="1270" anchor="ctr" anchorCtr="0">
          <a:noAutofit/>
        </a:bodyPr>
        <a:lstStyle/>
        <a:p>
          <a:pPr marL="0" lvl="0" indent="0" algn="l" defTabSz="800100">
            <a:lnSpc>
              <a:spcPct val="100000"/>
            </a:lnSpc>
            <a:spcBef>
              <a:spcPct val="0"/>
            </a:spcBef>
            <a:spcAft>
              <a:spcPct val="35000"/>
            </a:spcAft>
            <a:buNone/>
          </a:pPr>
          <a:r>
            <a:rPr lang="en-US" sz="1800" kern="1200"/>
            <a:t>Use </a:t>
          </a:r>
          <a:r>
            <a:rPr lang="en-US" sz="1800" b="1" kern="1200"/>
            <a:t>NJFAMS to verify</a:t>
          </a:r>
          <a:r>
            <a:rPr lang="en-US" sz="1800" kern="1200"/>
            <a:t> student financial eligibility for any undergraduate student admitted into the EOF.</a:t>
          </a:r>
        </a:p>
      </dsp:txBody>
      <dsp:txXfrm>
        <a:off x="1399675" y="656413"/>
        <a:ext cx="4566574" cy="1211840"/>
      </dsp:txXfrm>
    </dsp:sp>
    <dsp:sp modelId="{E2F45298-C9ED-4A92-A715-FE6AF210A0D3}">
      <dsp:nvSpPr>
        <dsp:cNvPr id="0" name=""/>
        <dsp:cNvSpPr/>
      </dsp:nvSpPr>
      <dsp:spPr>
        <a:xfrm>
          <a:off x="5966250" y="656413"/>
          <a:ext cx="4181692" cy="121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53" tIns="128253" rIns="128253" bIns="128253" numCol="1" spcCol="1270" anchor="ctr" anchorCtr="0">
          <a:noAutofit/>
        </a:bodyPr>
        <a:lstStyle/>
        <a:p>
          <a:pPr marL="0" lvl="0" indent="0" algn="l" defTabSz="577850">
            <a:lnSpc>
              <a:spcPct val="100000"/>
            </a:lnSpc>
            <a:spcBef>
              <a:spcPct val="0"/>
            </a:spcBef>
            <a:spcAft>
              <a:spcPct val="35000"/>
            </a:spcAft>
            <a:buNone/>
          </a:pPr>
          <a:r>
            <a:rPr lang="en-US" sz="1300" kern="1200"/>
            <a:t>The institution must continue to have a copy of the appropriate financial documentation for 7 years </a:t>
          </a:r>
        </a:p>
        <a:p>
          <a:pPr marL="0" lvl="0" indent="0" algn="l" defTabSz="577850">
            <a:lnSpc>
              <a:spcPct val="100000"/>
            </a:lnSpc>
            <a:spcBef>
              <a:spcPct val="0"/>
            </a:spcBef>
            <a:spcAft>
              <a:spcPct val="35000"/>
            </a:spcAft>
            <a:buNone/>
          </a:pPr>
          <a:r>
            <a:rPr lang="en-US" sz="1300" kern="1200"/>
            <a:t>Retain tax transcripts/documentation for any student admitted for the Fall 2023 term and prior. </a:t>
          </a:r>
        </a:p>
      </dsp:txBody>
      <dsp:txXfrm>
        <a:off x="5966250" y="656413"/>
        <a:ext cx="4181692" cy="1211840"/>
      </dsp:txXfrm>
    </dsp:sp>
    <dsp:sp modelId="{AE224A6C-641D-4A6B-9263-8A2B4F8EEF05}">
      <dsp:nvSpPr>
        <dsp:cNvPr id="0" name=""/>
        <dsp:cNvSpPr/>
      </dsp:nvSpPr>
      <dsp:spPr>
        <a:xfrm>
          <a:off x="0" y="2171214"/>
          <a:ext cx="10147943" cy="12118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FF1963-D209-4A22-96C4-19043A4E3308}">
      <dsp:nvSpPr>
        <dsp:cNvPr id="0" name=""/>
        <dsp:cNvSpPr/>
      </dsp:nvSpPr>
      <dsp:spPr>
        <a:xfrm>
          <a:off x="366581" y="2443878"/>
          <a:ext cx="666512" cy="666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1CE140-DB8E-40D5-BC08-AA118CBF313C}">
      <dsp:nvSpPr>
        <dsp:cNvPr id="0" name=""/>
        <dsp:cNvSpPr/>
      </dsp:nvSpPr>
      <dsp:spPr>
        <a:xfrm>
          <a:off x="1399675" y="2171214"/>
          <a:ext cx="8748267" cy="121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53" tIns="128253" rIns="128253" bIns="128253" numCol="1" spcCol="1270" anchor="ctr" anchorCtr="0">
          <a:noAutofit/>
        </a:bodyPr>
        <a:lstStyle/>
        <a:p>
          <a:pPr marL="0" lvl="0" indent="0" algn="l" defTabSz="800100">
            <a:lnSpc>
              <a:spcPct val="100000"/>
            </a:lnSpc>
            <a:spcBef>
              <a:spcPct val="0"/>
            </a:spcBef>
            <a:spcAft>
              <a:spcPct val="35000"/>
            </a:spcAft>
            <a:buNone/>
          </a:pPr>
          <a:r>
            <a:rPr lang="en-US" sz="1800" kern="1200"/>
            <a:t>Any student who is a participant in the Fund shall </a:t>
          </a:r>
          <a:r>
            <a:rPr lang="en-US" sz="1800" b="1" kern="1200"/>
            <a:t>provide the required documentation to verify their financial eligibility, if requested </a:t>
          </a:r>
          <a:r>
            <a:rPr lang="en-US" sz="1800" kern="1200"/>
            <a:t>by the Office of the Secretary of Higher Education/EOF Central Office or the Higher Education Student Assistance Authority. </a:t>
          </a:r>
        </a:p>
      </dsp:txBody>
      <dsp:txXfrm>
        <a:off x="1399675" y="2171214"/>
        <a:ext cx="8748267" cy="12118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B5DE5-6A36-4951-9629-A06203833835}">
      <dsp:nvSpPr>
        <dsp:cNvPr id="0" name=""/>
        <dsp:cNvSpPr/>
      </dsp:nvSpPr>
      <dsp:spPr>
        <a:xfrm>
          <a:off x="0" y="218170"/>
          <a:ext cx="7395411" cy="185562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The following students are automatically eligible for EOF eligibility consideration but must meet the financial guidelines to qualify to receive an EOF Article III grant:</a:t>
          </a:r>
        </a:p>
      </dsp:txBody>
      <dsp:txXfrm>
        <a:off x="90584" y="308754"/>
        <a:ext cx="7214243" cy="1674452"/>
      </dsp:txXfrm>
    </dsp:sp>
    <dsp:sp modelId="{BF392F16-5A76-4626-BB68-F134968030B2}">
      <dsp:nvSpPr>
        <dsp:cNvPr id="0" name=""/>
        <dsp:cNvSpPr/>
      </dsp:nvSpPr>
      <dsp:spPr>
        <a:xfrm>
          <a:off x="0" y="2073790"/>
          <a:ext cx="7395411" cy="104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80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b="0" kern="1200"/>
            <a:t>NJ GEAR UP Participant</a:t>
          </a:r>
        </a:p>
        <a:p>
          <a:pPr marL="228600" lvl="1" indent="-228600" algn="l" defTabSz="889000">
            <a:lnSpc>
              <a:spcPct val="90000"/>
            </a:lnSpc>
            <a:spcBef>
              <a:spcPct val="0"/>
            </a:spcBef>
            <a:spcAft>
              <a:spcPct val="20000"/>
            </a:spcAft>
            <a:buChar char="•"/>
          </a:pPr>
          <a:r>
            <a:rPr lang="en-US" sz="2000" b="0" kern="1200"/>
            <a:t>NJ College Bound Participant</a:t>
          </a:r>
        </a:p>
        <a:p>
          <a:pPr marL="228600" lvl="1" indent="-228600" algn="l" defTabSz="889000" rtl="0">
            <a:lnSpc>
              <a:spcPct val="90000"/>
            </a:lnSpc>
            <a:spcBef>
              <a:spcPct val="0"/>
            </a:spcBef>
            <a:spcAft>
              <a:spcPct val="20000"/>
            </a:spcAft>
            <a:buChar char="•"/>
          </a:pPr>
          <a:r>
            <a:rPr lang="en-US" sz="2000" b="0" kern="1200">
              <a:latin typeface="Calibri Light"/>
            </a:rPr>
            <a:t>NJ TRIO</a:t>
          </a:r>
          <a:r>
            <a:rPr lang="en-US" sz="2000" b="0" kern="1200"/>
            <a:t> Program Participant</a:t>
          </a:r>
        </a:p>
      </dsp:txBody>
      <dsp:txXfrm>
        <a:off x="0" y="2073790"/>
        <a:ext cx="7395411" cy="1049490"/>
      </dsp:txXfrm>
    </dsp:sp>
    <dsp:sp modelId="{CACDC451-5C03-4701-BFAE-1176F32CDD8C}">
      <dsp:nvSpPr>
        <dsp:cNvPr id="0" name=""/>
        <dsp:cNvSpPr/>
      </dsp:nvSpPr>
      <dsp:spPr>
        <a:xfrm>
          <a:off x="0" y="3123280"/>
          <a:ext cx="7395411" cy="1855620"/>
        </a:xfrm>
        <a:prstGeom prst="roundRect">
          <a:avLst/>
        </a:prstGeom>
        <a:solidFill>
          <a:schemeClr val="accent2">
            <a:hueOff val="-8169202"/>
            <a:satOff val="-16007"/>
            <a:lumOff val="333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If a NJ GEAR UP, NJ College Bound or </a:t>
          </a:r>
          <a:r>
            <a:rPr lang="en-US" sz="2600" kern="1200">
              <a:latin typeface="Calibri Light"/>
            </a:rPr>
            <a:t>NJ TRIO</a:t>
          </a:r>
          <a:r>
            <a:rPr lang="en-US" sz="2600" kern="1200"/>
            <a:t> student does not meet the EOF financial criteria, they are eligible to be admitted and participate in the EOF Pre-First year summer program. </a:t>
          </a:r>
        </a:p>
      </dsp:txBody>
      <dsp:txXfrm>
        <a:off x="90584" y="3213864"/>
        <a:ext cx="7214243" cy="1674452"/>
      </dsp:txXfrm>
    </dsp:sp>
    <dsp:sp modelId="{7A5C3FCB-E33D-4F79-9AA5-D76FDDD36B36}">
      <dsp:nvSpPr>
        <dsp:cNvPr id="0" name=""/>
        <dsp:cNvSpPr/>
      </dsp:nvSpPr>
      <dsp:spPr>
        <a:xfrm>
          <a:off x="0" y="5045165"/>
          <a:ext cx="7395411" cy="104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80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latin typeface="+mn-lt"/>
            </a:rPr>
            <a:t>During the academic year, they can only receive support services.</a:t>
          </a:r>
        </a:p>
        <a:p>
          <a:pPr marL="228600" lvl="1" indent="-228600" algn="l" defTabSz="889000" rtl="0">
            <a:lnSpc>
              <a:spcPct val="90000"/>
            </a:lnSpc>
            <a:spcBef>
              <a:spcPct val="0"/>
            </a:spcBef>
            <a:spcAft>
              <a:spcPct val="20000"/>
            </a:spcAft>
            <a:buChar char="•"/>
          </a:pPr>
          <a:r>
            <a:rPr lang="en-US" sz="2000" kern="1200">
              <a:latin typeface="+mn-lt"/>
            </a:rPr>
            <a:t>They cannot be given an Art. III UG grant.</a:t>
          </a:r>
        </a:p>
        <a:p>
          <a:pPr marL="228600" lvl="1" indent="-228600" algn="l" defTabSz="889000">
            <a:lnSpc>
              <a:spcPct val="90000"/>
            </a:lnSpc>
            <a:spcBef>
              <a:spcPct val="0"/>
            </a:spcBef>
            <a:spcAft>
              <a:spcPct val="20000"/>
            </a:spcAft>
            <a:buChar char="•"/>
          </a:pPr>
          <a:r>
            <a:rPr lang="en-US" sz="2000" kern="1200">
              <a:latin typeface="+mn-lt"/>
            </a:rPr>
            <a:t>This student would be considered “Non-Funded.”</a:t>
          </a:r>
        </a:p>
      </dsp:txBody>
      <dsp:txXfrm>
        <a:off x="0" y="5045165"/>
        <a:ext cx="7395411" cy="104949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87E4CD-B6DB-4BA9-ACC0-13CB695C702C}">
      <dsp:nvSpPr>
        <dsp:cNvPr id="0" name=""/>
        <dsp:cNvSpPr/>
      </dsp:nvSpPr>
      <dsp:spPr>
        <a:xfrm>
          <a:off x="0" y="506713"/>
          <a:ext cx="7574108" cy="17173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EOF program applicants who have earned 24 or more college credits while in high school or earned an associate’s degree as part of their high school graduation requirements are eligible for participation in the pre-first year summer program.  </a:t>
          </a:r>
        </a:p>
      </dsp:txBody>
      <dsp:txXfrm>
        <a:off x="83834" y="590547"/>
        <a:ext cx="7406440" cy="1549672"/>
      </dsp:txXfrm>
    </dsp:sp>
    <dsp:sp modelId="{ABAB3C81-4E5A-4CE5-AAA7-75882E1DAB96}">
      <dsp:nvSpPr>
        <dsp:cNvPr id="0" name=""/>
        <dsp:cNvSpPr/>
      </dsp:nvSpPr>
      <dsp:spPr>
        <a:xfrm>
          <a:off x="0" y="2287413"/>
          <a:ext cx="7574108" cy="1717340"/>
        </a:xfrm>
        <a:prstGeom prst="roundRect">
          <a:avLst/>
        </a:prstGeom>
        <a:solidFill>
          <a:schemeClr val="accent2">
            <a:hueOff val="-4084601"/>
            <a:satOff val="-8004"/>
            <a:lumOff val="1666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If a student has earned an Associate’s degree, they are ineligible to receive EOF funding to obtain another Associate’s degree or certificate.</a:t>
          </a:r>
          <a:r>
            <a:rPr lang="en-US" sz="2200" i="0" kern="1200"/>
            <a:t> </a:t>
          </a:r>
          <a:r>
            <a:rPr lang="en-US" sz="2200" i="0" kern="1200">
              <a:latin typeface="Calibri Light"/>
            </a:rPr>
            <a:t>                                                    </a:t>
          </a:r>
        </a:p>
        <a:p>
          <a:pPr marL="0" lvl="0" indent="0" algn="l" defTabSz="977900" rtl="0">
            <a:lnSpc>
              <a:spcPct val="90000"/>
            </a:lnSpc>
            <a:spcBef>
              <a:spcPct val="0"/>
            </a:spcBef>
            <a:spcAft>
              <a:spcPct val="35000"/>
            </a:spcAft>
            <a:buNone/>
          </a:pPr>
          <a:r>
            <a:rPr lang="en-US" sz="2200" i="0" kern="1200">
              <a:latin typeface="Calibri Light"/>
            </a:rPr>
            <a:t>                                                                                             </a:t>
          </a:r>
          <a:r>
            <a:rPr lang="en-US" sz="2200" i="1" kern="1200">
              <a:latin typeface="Calibri Light"/>
            </a:rPr>
            <a:t> </a:t>
          </a:r>
          <a:r>
            <a:rPr lang="en-US" sz="2200" i="1" kern="1200"/>
            <a:t>- 9A:11.2.8</a:t>
          </a:r>
          <a:endParaRPr lang="en-US" sz="2200" i="1" kern="1200">
            <a:latin typeface="Calibri Light"/>
          </a:endParaRPr>
        </a:p>
      </dsp:txBody>
      <dsp:txXfrm>
        <a:off x="83834" y="2371247"/>
        <a:ext cx="7406440" cy="1549672"/>
      </dsp:txXfrm>
    </dsp:sp>
    <dsp:sp modelId="{6115925E-3B22-44CD-A1B4-F3AC9EADCD79}">
      <dsp:nvSpPr>
        <dsp:cNvPr id="0" name=""/>
        <dsp:cNvSpPr/>
      </dsp:nvSpPr>
      <dsp:spPr>
        <a:xfrm>
          <a:off x="0" y="4068114"/>
          <a:ext cx="7574108" cy="1717340"/>
        </a:xfrm>
        <a:prstGeom prst="roundRect">
          <a:avLst/>
        </a:prstGeom>
        <a:solidFill>
          <a:srgbClr val="328C9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latin typeface="Calibri Light"/>
            </a:rPr>
            <a:t>These</a:t>
          </a:r>
          <a:r>
            <a:rPr lang="en-US" sz="2200" kern="1200"/>
            <a:t> students must be considered for the EOF program based on the EOF Article III, student grant funding priorities outlined at N.J.A.C. 9A:11-6.1(h), and if they meet the eligibility requirements set forth at N.J.A.C. 9A:11-2.2 and 2.3. </a:t>
          </a:r>
        </a:p>
      </dsp:txBody>
      <dsp:txXfrm>
        <a:off x="83834" y="4151948"/>
        <a:ext cx="7406440" cy="15496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47158"/>
          </a:xfrm>
          <a:prstGeom prst="rect">
            <a:avLst/>
          </a:prstGeom>
        </p:spPr>
        <p:txBody>
          <a:bodyPr vert="horz" lIns="90098" tIns="45049" rIns="90098" bIns="45049" rtlCol="0"/>
          <a:lstStyle>
            <a:lvl1pPr algn="l">
              <a:defRPr sz="1200"/>
            </a:lvl1pPr>
          </a:lstStyle>
          <a:p>
            <a:endParaRPr lang="en-US"/>
          </a:p>
        </p:txBody>
      </p:sp>
      <p:sp>
        <p:nvSpPr>
          <p:cNvPr id="3" name="Date Placeholder 2"/>
          <p:cNvSpPr>
            <a:spLocks noGrp="1"/>
          </p:cNvSpPr>
          <p:nvPr>
            <p:ph type="dt" idx="1"/>
          </p:nvPr>
        </p:nvSpPr>
        <p:spPr>
          <a:xfrm>
            <a:off x="3884614" y="1"/>
            <a:ext cx="2971800" cy="447158"/>
          </a:xfrm>
          <a:prstGeom prst="rect">
            <a:avLst/>
          </a:prstGeom>
        </p:spPr>
        <p:txBody>
          <a:bodyPr vert="horz" lIns="90098" tIns="45049" rIns="90098" bIns="45049" rtlCol="0"/>
          <a:lstStyle>
            <a:lvl1pPr algn="r">
              <a:defRPr sz="1200"/>
            </a:lvl1pPr>
          </a:lstStyle>
          <a:p>
            <a:fld id="{243CA6BA-36E6-4D38-AD8D-EA2201055166}" type="datetimeFigureOut">
              <a:rPr lang="en-US" smtClean="0"/>
              <a:t>8/26/2026</a:t>
            </a:fld>
            <a:endParaRPr lang="en-US"/>
          </a:p>
        </p:txBody>
      </p:sp>
      <p:sp>
        <p:nvSpPr>
          <p:cNvPr id="4" name="Slide Image Placeholder 3"/>
          <p:cNvSpPr>
            <a:spLocks noGrp="1" noRot="1" noChangeAspect="1"/>
          </p:cNvSpPr>
          <p:nvPr>
            <p:ph type="sldImg" idx="2"/>
          </p:nvPr>
        </p:nvSpPr>
        <p:spPr>
          <a:xfrm>
            <a:off x="755650" y="1114425"/>
            <a:ext cx="5346700" cy="3006725"/>
          </a:xfrm>
          <a:prstGeom prst="rect">
            <a:avLst/>
          </a:prstGeom>
          <a:noFill/>
          <a:ln w="12700">
            <a:solidFill>
              <a:prstClr val="black"/>
            </a:solidFill>
          </a:ln>
        </p:spPr>
        <p:txBody>
          <a:bodyPr vert="horz" lIns="90098" tIns="45049" rIns="90098" bIns="45049" rtlCol="0" anchor="ctr"/>
          <a:lstStyle/>
          <a:p>
            <a:endParaRPr lang="en-US"/>
          </a:p>
        </p:txBody>
      </p:sp>
      <p:sp>
        <p:nvSpPr>
          <p:cNvPr id="5" name="Notes Placeholder 4"/>
          <p:cNvSpPr>
            <a:spLocks noGrp="1"/>
          </p:cNvSpPr>
          <p:nvPr>
            <p:ph type="body" sz="quarter" idx="3"/>
          </p:nvPr>
        </p:nvSpPr>
        <p:spPr>
          <a:xfrm>
            <a:off x="685800" y="4289009"/>
            <a:ext cx="5486400" cy="3509189"/>
          </a:xfrm>
          <a:prstGeom prst="rect">
            <a:avLst/>
          </a:prstGeom>
        </p:spPr>
        <p:txBody>
          <a:bodyPr vert="horz" lIns="90098" tIns="45049" rIns="90098" bIns="450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465068"/>
            <a:ext cx="2971800" cy="447157"/>
          </a:xfrm>
          <a:prstGeom prst="rect">
            <a:avLst/>
          </a:prstGeom>
        </p:spPr>
        <p:txBody>
          <a:bodyPr vert="horz" lIns="90098" tIns="45049" rIns="90098" bIns="45049"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465068"/>
            <a:ext cx="2971800" cy="447157"/>
          </a:xfrm>
          <a:prstGeom prst="rect">
            <a:avLst/>
          </a:prstGeom>
        </p:spPr>
        <p:txBody>
          <a:bodyPr vert="horz" lIns="90098" tIns="45049" rIns="90098" bIns="45049" rtlCol="0" anchor="b"/>
          <a:lstStyle>
            <a:lvl1pPr algn="r">
              <a:defRPr sz="1200"/>
            </a:lvl1pPr>
          </a:lstStyle>
          <a:p>
            <a:fld id="{C79BE81F-3C3A-42DF-A4AA-2ED54A27E2C2}" type="slidenum">
              <a:rPr lang="en-US" smtClean="0"/>
              <a:t>‹#›</a:t>
            </a:fld>
            <a:endParaRPr lang="en-US"/>
          </a:p>
        </p:txBody>
      </p:sp>
    </p:spTree>
    <p:extLst>
      <p:ext uri="{BB962C8B-B14F-4D97-AF65-F5344CB8AC3E}">
        <p14:creationId xmlns:p14="http://schemas.microsoft.com/office/powerpoint/2010/main" val="761323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46168" y="3390711"/>
            <a:ext cx="7566090" cy="3211317"/>
          </a:xfrm>
          <a:prstGeom prst="rect">
            <a:avLst/>
          </a:prstGeom>
        </p:spPr>
        <p:txBody>
          <a:bodyPr/>
          <a:lstStyle/>
          <a:p>
            <a:endParaRPr lang="en-US" sz="1400"/>
          </a:p>
        </p:txBody>
      </p:sp>
    </p:spTree>
    <p:extLst>
      <p:ext uri="{BB962C8B-B14F-4D97-AF65-F5344CB8AC3E}">
        <p14:creationId xmlns:p14="http://schemas.microsoft.com/office/powerpoint/2010/main" val="3811628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27490" y="3490913"/>
            <a:ext cx="7566090" cy="3211317"/>
          </a:xfrm>
          <a:prstGeom prst="rect">
            <a:avLst/>
          </a:prstGeom>
        </p:spPr>
        <p:txBody>
          <a:bodyPr/>
          <a:lstStyle/>
          <a:p>
            <a:endParaRPr lang="en-US" sz="1400"/>
          </a:p>
        </p:txBody>
      </p:sp>
    </p:spTree>
    <p:extLst>
      <p:ext uri="{BB962C8B-B14F-4D97-AF65-F5344CB8AC3E}">
        <p14:creationId xmlns:p14="http://schemas.microsoft.com/office/powerpoint/2010/main" val="4129765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79BE81F-3C3A-42DF-A4AA-2ED54A27E2C2}" type="slidenum">
              <a:rPr lang="en-US" smtClean="0"/>
              <a:t>12</a:t>
            </a:fld>
            <a:endParaRPr lang="en-US"/>
          </a:p>
        </p:txBody>
      </p:sp>
    </p:spTree>
    <p:extLst>
      <p:ext uri="{BB962C8B-B14F-4D97-AF65-F5344CB8AC3E}">
        <p14:creationId xmlns:p14="http://schemas.microsoft.com/office/powerpoint/2010/main" val="562981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CB5A557-1E0A-4AB1-B75B-13E941F0E279}" type="slidenum">
              <a:rPr lang="en-US" smtClean="0"/>
              <a:pPr>
                <a:defRPr/>
              </a:pPr>
              <a:t>37</a:t>
            </a:fld>
            <a:endParaRPr lang="en-US"/>
          </a:p>
        </p:txBody>
      </p:sp>
    </p:spTree>
    <p:extLst>
      <p:ext uri="{BB962C8B-B14F-4D97-AF65-F5344CB8AC3E}">
        <p14:creationId xmlns:p14="http://schemas.microsoft.com/office/powerpoint/2010/main" val="3514755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0895EB7-4504-456D-BC87-AE3505368C3A}" type="slidenum">
              <a:rPr lang="en-US" altLang="en-US"/>
              <a:pPr fontAlgn="base">
                <a:spcBef>
                  <a:spcPct val="0"/>
                </a:spcBef>
                <a:spcAft>
                  <a:spcPct val="0"/>
                </a:spcAft>
              </a:pPr>
              <a:t>41</a:t>
            </a:fld>
            <a:endParaRPr lang="en-US" altLang="en-US"/>
          </a:p>
        </p:txBody>
      </p:sp>
    </p:spTree>
    <p:extLst>
      <p:ext uri="{BB962C8B-B14F-4D97-AF65-F5344CB8AC3E}">
        <p14:creationId xmlns:p14="http://schemas.microsoft.com/office/powerpoint/2010/main" val="1273257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79BE81F-3C3A-42DF-A4AA-2ED54A27E2C2}" type="slidenum">
              <a:rPr lang="en-US" smtClean="0"/>
              <a:t>46</a:t>
            </a:fld>
            <a:endParaRPr lang="en-US"/>
          </a:p>
        </p:txBody>
      </p:sp>
    </p:spTree>
    <p:extLst>
      <p:ext uri="{BB962C8B-B14F-4D97-AF65-F5344CB8AC3E}">
        <p14:creationId xmlns:p14="http://schemas.microsoft.com/office/powerpoint/2010/main" val="3117043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46168" y="3390711"/>
            <a:ext cx="7566090" cy="3211317"/>
          </a:xfrm>
          <a:prstGeom prst="rect">
            <a:avLst/>
          </a:prstGeom>
        </p:spPr>
        <p:txBody>
          <a:bodyPr/>
          <a:lstStyle/>
          <a:p>
            <a:endParaRPr lang="en-US"/>
          </a:p>
        </p:txBody>
      </p:sp>
    </p:spTree>
    <p:extLst>
      <p:ext uri="{BB962C8B-B14F-4D97-AF65-F5344CB8AC3E}">
        <p14:creationId xmlns:p14="http://schemas.microsoft.com/office/powerpoint/2010/main" val="392432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79BE81F-3C3A-42DF-A4AA-2ED54A27E2C2}" type="slidenum">
              <a:rPr lang="en-US" smtClean="0"/>
              <a:t>50</a:t>
            </a:fld>
            <a:endParaRPr lang="en-US"/>
          </a:p>
        </p:txBody>
      </p:sp>
    </p:spTree>
    <p:extLst>
      <p:ext uri="{BB962C8B-B14F-4D97-AF65-F5344CB8AC3E}">
        <p14:creationId xmlns:p14="http://schemas.microsoft.com/office/powerpoint/2010/main" val="1778016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Master" Target="../slideMasters/slideMaster2.xml"/><Relationship Id="rId7" Type="http://schemas.openxmlformats.org/officeDocument/2006/relationships/image" Target="../media/image4.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7.emf"/><Relationship Id="rId5" Type="http://schemas.openxmlformats.org/officeDocument/2006/relationships/oleObject" Target="../embeddings/oleObject3.bin"/><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8.jpeg"/><Relationship Id="rId5" Type="http://schemas.openxmlformats.org/officeDocument/2006/relationships/image" Target="../media/image7.emf"/><Relationship Id="rId4" Type="http://schemas.openxmlformats.org/officeDocument/2006/relationships/oleObject" Target="../embeddings/oleObject3.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0.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3.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11.emf"/><Relationship Id="rId4" Type="http://schemas.openxmlformats.org/officeDocument/2006/relationships/oleObject" Target="../embeddings/oleObject4.bin"/></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hasCustomPrompt="1"/>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Date Placeholder 3"/>
          <p:cNvSpPr>
            <a:spLocks noGrp="1"/>
          </p:cNvSpPr>
          <p:nvPr>
            <p:ph type="dt" sz="half" idx="10"/>
          </p:nvPr>
        </p:nvSpPr>
        <p:spPr/>
        <p:txBody>
          <a:bodyPr/>
          <a:lstStyle/>
          <a:p>
            <a:fld id="{C6EEA81F-B7EF-46B4-8436-C82C09B89805}" type="datetime1">
              <a:rPr lang="en-US" smtClean="0"/>
              <a:t>8/26/2026</a:t>
            </a:fld>
            <a:endParaRPr lang="en-US"/>
          </a:p>
        </p:txBody>
      </p:sp>
      <p:sp>
        <p:nvSpPr>
          <p:cNvPr id="5" name="Footer Placeholder 4"/>
          <p:cNvSpPr>
            <a:spLocks noGrp="1"/>
          </p:cNvSpPr>
          <p:nvPr>
            <p:ph type="ftr" sz="quarter" idx="11"/>
          </p:nvPr>
        </p:nvSpPr>
        <p:spPr/>
        <p:txBody>
          <a:bodyPr/>
          <a:lstStyle/>
          <a:p>
            <a:r>
              <a:rPr lang="en-US"/>
              <a:t>EOF OSHE</a:t>
            </a:r>
          </a:p>
        </p:txBody>
      </p:sp>
      <p:sp>
        <p:nvSpPr>
          <p:cNvPr id="6" name="Slide Number Placeholder 5"/>
          <p:cNvSpPr>
            <a:spLocks noGrp="1"/>
          </p:cNvSpPr>
          <p:nvPr>
            <p:ph type="sldNum" sz="quarter" idx="12"/>
          </p:nvPr>
        </p:nvSpPr>
        <p:spPr/>
        <p:txBody>
          <a:bodyPr/>
          <a:lstStyle/>
          <a:p>
            <a:fld id="{82E0CA47-81CF-4842-A6CE-0A6037062406}"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5363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667D31-5AB3-4C89-8BF3-55A8C72F9DA4}" type="datetime1">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47-81CF-4842-A6CE-0A6037062406}" type="slidenum">
              <a:rPr lang="en-US" smtClean="0"/>
              <a:pPr/>
              <a:t>‹#›</a:t>
            </a:fld>
            <a:endParaRPr lang="en-US"/>
          </a:p>
        </p:txBody>
      </p:sp>
    </p:spTree>
    <p:extLst>
      <p:ext uri="{BB962C8B-B14F-4D97-AF65-F5344CB8AC3E}">
        <p14:creationId xmlns:p14="http://schemas.microsoft.com/office/powerpoint/2010/main" val="129616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459186-1302-4EAC-9D8F-39A57077B09C}" type="datetime1">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47-81CF-4842-A6CE-0A6037062406}" type="slidenum">
              <a:rPr lang="en-US" smtClean="0"/>
              <a:pPr/>
              <a:t>‹#›</a:t>
            </a:fld>
            <a:endParaRPr lang="en-US"/>
          </a:p>
        </p:txBody>
      </p:sp>
    </p:spTree>
    <p:extLst>
      <p:ext uri="{BB962C8B-B14F-4D97-AF65-F5344CB8AC3E}">
        <p14:creationId xmlns:p14="http://schemas.microsoft.com/office/powerpoint/2010/main" val="233999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62" y="1627"/>
          <a:ext cx="2159" cy="1619"/>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62" y="1627"/>
                        <a:ext cx="2159" cy="1619"/>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0EA04F7-0B3A-4296-9456-F3DED2D4CD17}"/>
              </a:ext>
            </a:extLst>
          </p:cNvPr>
          <p:cNvSpPr/>
          <p:nvPr userDrawn="1">
            <p:custDataLst>
              <p:tags r:id="rId2"/>
            </p:custDataLst>
          </p:nvPr>
        </p:nvSpPr>
        <p:spPr>
          <a:xfrm>
            <a:off x="0" y="0"/>
            <a:ext cx="215979"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3200" b="0" i="0" baseline="0">
              <a:solidFill>
                <a:schemeClr val="tx1"/>
              </a:solidFill>
              <a:latin typeface="Arial" panose="020B0604020202020204" pitchFamily="34" charset="0"/>
              <a:ea typeface="+mj-ea"/>
              <a:cs typeface="+mj-cs"/>
              <a:sym typeface="Arial" panose="020B0604020202020204" pitchFamily="34" charset="0"/>
            </a:endParaRPr>
          </a:p>
        </p:txBody>
      </p:sp>
      <p:pic>
        <p:nvPicPr>
          <p:cNvPr id="6" name="Picture 5">
            <a:extLst>
              <a:ext uri="{FF2B5EF4-FFF2-40B4-BE49-F238E27FC236}">
                <a16:creationId xmlns:a16="http://schemas.microsoft.com/office/drawing/2014/main" id="{5C29B239-9E09-4F6E-93E0-71C192754F3B}"/>
              </a:ext>
            </a:extLst>
          </p:cNvPr>
          <p:cNvPicPr>
            <a:picLocks noChangeAspect="1"/>
          </p:cNvPicPr>
          <p:nvPr/>
        </p:nvPicPr>
        <p:blipFill rotWithShape="1">
          <a:blip r:embed="rId6" cstate="hq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rcRect l="-2396" r="-2472"/>
          <a:stretch/>
        </p:blipFill>
        <p:spPr>
          <a:xfrm>
            <a:off x="8204204" y="1157635"/>
            <a:ext cx="3544471" cy="4741616"/>
          </a:xfrm>
          <a:prstGeom prst="rect">
            <a:avLst/>
          </a:prstGeom>
          <a:effectLst>
            <a:glow rad="228600">
              <a:schemeClr val="accent3">
                <a:satMod val="175000"/>
                <a:alpha val="40000"/>
              </a:schemeClr>
            </a:glow>
          </a:effectLst>
        </p:spPr>
      </p:pic>
      <p:sp>
        <p:nvSpPr>
          <p:cNvPr id="9" name="Rectangle 8">
            <a:extLst>
              <a:ext uri="{FF2B5EF4-FFF2-40B4-BE49-F238E27FC236}">
                <a16:creationId xmlns:a16="http://schemas.microsoft.com/office/drawing/2014/main" id="{4C0B1310-EBA2-4546-BB11-440D5FBE0C14}"/>
              </a:ext>
            </a:extLst>
          </p:cNvPr>
          <p:cNvSpPr/>
          <p:nvPr/>
        </p:nvSpPr>
        <p:spPr>
          <a:xfrm>
            <a:off x="4323" y="950484"/>
            <a:ext cx="12187680" cy="5313553"/>
          </a:xfrm>
          <a:prstGeom prst="rect">
            <a:avLst/>
          </a:prstGeom>
          <a:gradFill flip="none" rotWithShape="1">
            <a:gsLst>
              <a:gs pos="0">
                <a:schemeClr val="tx2">
                  <a:alpha val="93000"/>
                </a:schemeClr>
              </a:gs>
              <a:gs pos="100000">
                <a:schemeClr val="accent3"/>
              </a:gs>
            </a:gsLst>
            <a:lin ang="10800000" scaled="1"/>
            <a:tileRect/>
          </a:gra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0" name="Rectangle 19">
            <a:extLst>
              <a:ext uri="{FF2B5EF4-FFF2-40B4-BE49-F238E27FC236}">
                <a16:creationId xmlns:a16="http://schemas.microsoft.com/office/drawing/2014/main" id="{C7588289-2413-4609-AC40-DB9D1DEE080A}"/>
              </a:ext>
            </a:extLst>
          </p:cNvPr>
          <p:cNvSpPr>
            <a:spLocks/>
          </p:cNvSpPr>
          <p:nvPr/>
        </p:nvSpPr>
        <p:spPr>
          <a:xfrm>
            <a:off x="4323" y="6101660"/>
            <a:ext cx="12187680" cy="53403"/>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a:solidFill>
                <a:schemeClr val="tx1"/>
              </a:solidFill>
            </a:endParaRPr>
          </a:p>
        </p:txBody>
      </p:sp>
      <p:sp>
        <p:nvSpPr>
          <p:cNvPr id="13314" name="Title"/>
          <p:cNvSpPr>
            <a:spLocks noGrp="1" noChangeArrowheads="1"/>
          </p:cNvSpPr>
          <p:nvPr>
            <p:ph type="ctrTitle"/>
          </p:nvPr>
        </p:nvSpPr>
        <p:spPr bwMode="auto">
          <a:xfrm>
            <a:off x="222185" y="2293543"/>
            <a:ext cx="7323053" cy="492443"/>
          </a:xfrm>
          <a:prstGeom prst="rect">
            <a:avLst/>
          </a:prstGeom>
        </p:spPr>
        <p:txBody>
          <a:bodyPr wrap="square">
            <a:spAutoFit/>
          </a:bodyPr>
          <a:lstStyle>
            <a:lvl1pPr>
              <a:defRPr sz="3200" b="0" baseline="0">
                <a:solidFill>
                  <a:schemeClr val="bg1"/>
                </a:solidFill>
                <a:latin typeface="+mj-lt"/>
                <a:ea typeface="+mj-ea"/>
              </a:defRPr>
            </a:lvl1pPr>
          </a:lstStyle>
          <a:p>
            <a:pPr lvl="0" latinLnBrk="0"/>
            <a:r>
              <a:rPr lang="en-US" noProof="0"/>
              <a:t>Click to edit Master title style</a:t>
            </a:r>
          </a:p>
        </p:txBody>
      </p:sp>
      <p:sp>
        <p:nvSpPr>
          <p:cNvPr id="13315" name="Subtitle"/>
          <p:cNvSpPr>
            <a:spLocks noGrp="1" noChangeArrowheads="1"/>
          </p:cNvSpPr>
          <p:nvPr>
            <p:ph type="subTitle" idx="1"/>
          </p:nvPr>
        </p:nvSpPr>
        <p:spPr bwMode="auto">
          <a:xfrm>
            <a:off x="222185" y="3783153"/>
            <a:ext cx="7323053" cy="219820"/>
          </a:xfrm>
          <a:prstGeom prst="rect">
            <a:avLst/>
          </a:prstGeom>
        </p:spPr>
        <p:txBody>
          <a:bodyPr wrap="square">
            <a:spAutoFit/>
          </a:bodyPr>
          <a:lstStyle>
            <a:lvl1pPr>
              <a:defRPr sz="1400" cap="none" baseline="0">
                <a:solidFill>
                  <a:schemeClr val="bg1"/>
                </a:solidFill>
                <a:latin typeface="+mn-lt"/>
                <a:ea typeface="+mn-ea"/>
              </a:defRPr>
            </a:lvl1pPr>
          </a:lstStyle>
          <a:p>
            <a:pPr lvl="0" latinLnBrk="0"/>
            <a:r>
              <a:rPr lang="en-US" noProof="0"/>
              <a:t>Click to edit Master subtitle style</a:t>
            </a:r>
          </a:p>
        </p:txBody>
      </p:sp>
      <p:sp>
        <p:nvSpPr>
          <p:cNvPr id="57" name="Document type" hidden="1"/>
          <p:cNvSpPr txBox="1">
            <a:spLocks noChangeArrowheads="1"/>
          </p:cNvSpPr>
          <p:nvPr/>
        </p:nvSpPr>
        <p:spPr bwMode="auto">
          <a:xfrm>
            <a:off x="222185" y="5594104"/>
            <a:ext cx="7323053" cy="2198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baseline="0">
                <a:solidFill>
                  <a:schemeClr val="bg1"/>
                </a:solidFill>
                <a:latin typeface="+mn-lt"/>
              </a:rPr>
              <a:t>Document type | Date</a:t>
            </a:r>
          </a:p>
        </p:txBody>
      </p:sp>
      <p:pic>
        <p:nvPicPr>
          <p:cNvPr id="7" name="Picture 6">
            <a:extLst>
              <a:ext uri="{FF2B5EF4-FFF2-40B4-BE49-F238E27FC236}">
                <a16:creationId xmlns:a16="http://schemas.microsoft.com/office/drawing/2014/main" id="{8282B9EC-6874-415A-B664-E290105921DD}"/>
              </a:ext>
            </a:extLst>
          </p:cNvPr>
          <p:cNvPicPr>
            <a:picLocks noChangeAspect="1"/>
          </p:cNvPicPr>
          <p:nvPr/>
        </p:nvPicPr>
        <p:blipFill rotWithShape="1">
          <a:blip r:embed="rId7" cstate="hqprint">
            <a:clrChange>
              <a:clrFrom>
                <a:srgbClr val="000000"/>
              </a:clrFrom>
              <a:clrTo>
                <a:srgbClr val="000000">
                  <a:alpha val="0"/>
                </a:srgbClr>
              </a:clrTo>
            </a:clrChange>
            <a:extLst>
              <a:ext uri="{28A0092B-C50C-407E-A947-70E740481C1C}">
                <a14:useLocalDpi xmlns:a14="http://schemas.microsoft.com/office/drawing/2010/main"/>
              </a:ext>
            </a:extLst>
          </a:blip>
          <a:srcRect l="-16666" r="-16666"/>
          <a:stretch/>
        </p:blipFill>
        <p:spPr>
          <a:xfrm>
            <a:off x="11236814" y="176675"/>
            <a:ext cx="794612" cy="635688"/>
          </a:xfrm>
          <a:prstGeom prst="rect">
            <a:avLst/>
          </a:prstGeom>
        </p:spPr>
      </p:pic>
      <p:sp>
        <p:nvSpPr>
          <p:cNvPr id="21" name="Rectangle 20">
            <a:extLst>
              <a:ext uri="{FF2B5EF4-FFF2-40B4-BE49-F238E27FC236}">
                <a16:creationId xmlns:a16="http://schemas.microsoft.com/office/drawing/2014/main" id="{23410A6C-3E96-4764-949B-69305DA17824}"/>
              </a:ext>
            </a:extLst>
          </p:cNvPr>
          <p:cNvSpPr>
            <a:spLocks/>
          </p:cNvSpPr>
          <p:nvPr/>
        </p:nvSpPr>
        <p:spPr>
          <a:xfrm>
            <a:off x="4323" y="1049365"/>
            <a:ext cx="12187680" cy="53403"/>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a:solidFill>
                <a:schemeClr val="tx1"/>
              </a:solidFill>
            </a:endParaRPr>
          </a:p>
        </p:txBody>
      </p:sp>
      <p:grpSp>
        <p:nvGrpSpPr>
          <p:cNvPr id="14" name="sticker">
            <a:extLst>
              <a:ext uri="{FF2B5EF4-FFF2-40B4-BE49-F238E27FC236}">
                <a16:creationId xmlns:a16="http://schemas.microsoft.com/office/drawing/2014/main" id="{DE2ECB66-7BCC-47F2-BB13-515B9C0C2278}"/>
              </a:ext>
            </a:extLst>
          </p:cNvPr>
          <p:cNvGrpSpPr/>
          <p:nvPr/>
        </p:nvGrpSpPr>
        <p:grpSpPr bwMode="auto">
          <a:xfrm>
            <a:off x="1729081" y="6484828"/>
            <a:ext cx="4912127" cy="193128"/>
            <a:chOff x="5053505" y="285750"/>
            <a:chExt cx="3684095" cy="193127"/>
          </a:xfrm>
        </p:grpSpPr>
        <p:sp>
          <p:nvSpPr>
            <p:cNvPr id="15" name="StickerRectangle">
              <a:extLst>
                <a:ext uri="{FF2B5EF4-FFF2-40B4-BE49-F238E27FC236}">
                  <a16:creationId xmlns:a16="http://schemas.microsoft.com/office/drawing/2014/main" id="{7BB78260-2409-4E92-A96C-290D1B8099EE}"/>
                </a:ext>
              </a:extLst>
            </p:cNvPr>
            <p:cNvSpPr>
              <a:spLocks noChangeArrowheads="1"/>
            </p:cNvSpPr>
            <p:nvPr/>
          </p:nvSpPr>
          <p:spPr bwMode="auto">
            <a:xfrm>
              <a:off x="5053505" y="285750"/>
              <a:ext cx="3684095" cy="193127"/>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27432" tIns="0" rIns="0" bIns="27432">
              <a:spAutoFit/>
            </a:bodyPr>
            <a:lstStyle/>
            <a:p>
              <a:pPr algn="r" defTabSz="895255">
                <a:buClr>
                  <a:srgbClr val="002960"/>
                </a:buClr>
              </a:pPr>
              <a:r>
                <a:rPr lang="en-US" sz="1050" baseline="0">
                  <a:solidFill>
                    <a:srgbClr val="FF0000"/>
                  </a:solidFill>
                  <a:latin typeface="+mn-lt"/>
                  <a:ea typeface="+mn-ea"/>
                </a:rPr>
                <a:t>PRELIMINARY DRAFT </a:t>
              </a:r>
              <a:r>
                <a:rPr lang="en-US" sz="1050" baseline="0">
                  <a:solidFill>
                    <a:schemeClr val="accent6"/>
                  </a:solidFill>
                  <a:latin typeface="+mn-lt"/>
                  <a:ea typeface="+mn-ea"/>
                </a:rPr>
                <a:t>– PROPRIETARY, CONFIDENTIAL, PRE-DECISIONAL</a:t>
              </a:r>
            </a:p>
          </p:txBody>
        </p:sp>
        <p:cxnSp>
          <p:nvCxnSpPr>
            <p:cNvPr id="16" name="AutoShape 31">
              <a:extLst>
                <a:ext uri="{FF2B5EF4-FFF2-40B4-BE49-F238E27FC236}">
                  <a16:creationId xmlns:a16="http://schemas.microsoft.com/office/drawing/2014/main" id="{DFEF9400-E67A-465D-BBC5-EDD7B915EDEE}"/>
                </a:ext>
              </a:extLst>
            </p:cNvPr>
            <p:cNvCxnSpPr>
              <a:cxnSpLocks noChangeShapeType="1"/>
              <a:stCxn id="15" idx="2"/>
              <a:endCxn id="15" idx="4"/>
            </p:cNvCxnSpPr>
            <p:nvPr/>
          </p:nvCxnSpPr>
          <p:spPr bwMode="auto">
            <a:xfrm>
              <a:off x="5130787" y="285750"/>
              <a:ext cx="0" cy="189856"/>
            </a:xfrm>
            <a:prstGeom prst="straightConnector1">
              <a:avLst/>
            </a:prstGeom>
            <a:noFill/>
            <a:ln w="9525">
              <a:solidFill>
                <a:schemeClr val="accent6"/>
              </a:solidFill>
              <a:round/>
              <a:headEnd/>
              <a:tailEnd/>
            </a:ln>
            <a:extLst>
              <a:ext uri="{909E8E84-426E-40dd-AFC4-6F175D3DCCD1}">
                <a14:hiddenFill xmlns:a14="http://schemas.microsoft.com/office/drawing/2010/main" xmlns="">
                  <a:noFill/>
                </a14:hiddenFill>
              </a:ext>
            </a:extLst>
          </p:spPr>
        </p:cxnSp>
        <p:cxnSp>
          <p:nvCxnSpPr>
            <p:cNvPr id="17" name="AutoShape 32">
              <a:extLst>
                <a:ext uri="{FF2B5EF4-FFF2-40B4-BE49-F238E27FC236}">
                  <a16:creationId xmlns:a16="http://schemas.microsoft.com/office/drawing/2014/main" id="{EBA3B60F-435A-4C1B-8A6B-65C132354486}"/>
                </a:ext>
              </a:extLst>
            </p:cNvPr>
            <p:cNvCxnSpPr>
              <a:cxnSpLocks noChangeShapeType="1"/>
              <a:stCxn id="15" idx="4"/>
              <a:endCxn id="15" idx="6"/>
            </p:cNvCxnSpPr>
            <p:nvPr/>
          </p:nvCxnSpPr>
          <p:spPr bwMode="auto">
            <a:xfrm>
              <a:off x="5130787" y="475606"/>
              <a:ext cx="3606813" cy="0"/>
            </a:xfrm>
            <a:prstGeom prst="straightConnector1">
              <a:avLst/>
            </a:prstGeom>
            <a:noFill/>
            <a:ln w="25400">
              <a:solidFill>
                <a:schemeClr val="accent6"/>
              </a:solidFill>
              <a:round/>
              <a:headEnd/>
              <a:tailEnd/>
            </a:ln>
            <a:extLst>
              <a:ext uri="{909E8E84-426E-40dd-AFC4-6F175D3DCCD1}">
                <a14:hiddenFill xmlns:a14="http://schemas.microsoft.com/office/drawing/2010/main" xmlns="">
                  <a:noFill/>
                </a14:hiddenFill>
              </a:ext>
            </a:extLst>
          </p:spPr>
        </p:cxnSp>
      </p:grpSp>
      <p:pic>
        <p:nvPicPr>
          <p:cNvPr id="5" name="Picture 4">
            <a:extLst>
              <a:ext uri="{FF2B5EF4-FFF2-40B4-BE49-F238E27FC236}">
                <a16:creationId xmlns:a16="http://schemas.microsoft.com/office/drawing/2014/main" id="{2CCBE273-7441-4187-9338-F91608623FE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74313" y="131261"/>
            <a:ext cx="2184071" cy="731178"/>
          </a:xfrm>
          <a:prstGeom prst="rect">
            <a:avLst/>
          </a:prstGeom>
        </p:spPr>
      </p:pic>
    </p:spTree>
    <p:extLst>
      <p:ext uri="{BB962C8B-B14F-4D97-AF65-F5344CB8AC3E}">
        <p14:creationId xmlns:p14="http://schemas.microsoft.com/office/powerpoint/2010/main" val="715557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Title Slide">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8EC5093-76F8-49DE-8F33-6006C2E33452}"/>
              </a:ext>
            </a:extLst>
          </p:cNvPr>
          <p:cNvGraphicFramePr>
            <a:graphicFrameLocks noChangeAspect="1"/>
          </p:cNvGraphicFramePr>
          <p:nvPr userDrawn="1">
            <p:custDataLst>
              <p:tags r:id="rId1"/>
            </p:custData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5" imgW="408" imgH="408" progId="TCLayout.ActiveDocument.1">
                  <p:embed/>
                </p:oleObj>
              </mc:Choice>
              <mc:Fallback>
                <p:oleObj name="think-cell Slide" r:id="rId5" imgW="408" imgH="408" progId="TCLayout.ActiveDocument.1">
                  <p:embed/>
                  <p:pic>
                    <p:nvPicPr>
                      <p:cNvPr id="4" name="Object 3" hidden="1">
                        <a:extLst>
                          <a:ext uri="{FF2B5EF4-FFF2-40B4-BE49-F238E27FC236}">
                            <a16:creationId xmlns:a16="http://schemas.microsoft.com/office/drawing/2014/main" id="{08EC5093-76F8-49DE-8F33-6006C2E33452}"/>
                          </a:ext>
                        </a:extLst>
                      </p:cNvPr>
                      <p:cNvPicPr/>
                      <p:nvPr/>
                    </p:nvPicPr>
                    <p:blipFill>
                      <a:blip r:embed="rId6"/>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73A1F52B-61DC-4324-A077-C37EB74DAA7A}"/>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a:solidFill>
                <a:schemeClr val="tx1"/>
              </a:solidFill>
              <a:latin typeface="Franklin Gothic Demi Cond" panose="020B0706030402020204" pitchFamily="34" charset="0"/>
              <a:ea typeface="+mj-ea"/>
              <a:cs typeface="+mj-cs"/>
              <a:sym typeface="Franklin Gothic Demi Cond" panose="020B0706030402020204" pitchFamily="34" charset="0"/>
            </a:endParaRPr>
          </a:p>
        </p:txBody>
      </p:sp>
      <p:sp>
        <p:nvSpPr>
          <p:cNvPr id="10" name="Rectangle 9">
            <a:extLst>
              <a:ext uri="{FF2B5EF4-FFF2-40B4-BE49-F238E27FC236}">
                <a16:creationId xmlns:a16="http://schemas.microsoft.com/office/drawing/2014/main" id="{4938619B-E2E9-4FFA-8186-FAC9218A4A77}"/>
              </a:ext>
            </a:extLst>
          </p:cNvPr>
          <p:cNvSpPr/>
          <p:nvPr userDrawn="1"/>
        </p:nvSpPr>
        <p:spPr>
          <a:xfrm>
            <a:off x="1" y="3"/>
            <a:ext cx="12191999" cy="6858000"/>
          </a:xfrm>
          <a:prstGeom prst="rect">
            <a:avLst/>
          </a:prstGeom>
          <a:gradFill>
            <a:gsLst>
              <a:gs pos="100000">
                <a:schemeClr val="tx2">
                  <a:alpha val="30000"/>
                </a:schemeClr>
              </a:gs>
              <a:gs pos="49000">
                <a:srgbClr val="0070A2">
                  <a:alpha val="60000"/>
                </a:srgbClr>
              </a:gs>
              <a:gs pos="10000">
                <a:schemeClr val="accent4">
                  <a:alpha val="60000"/>
                </a:schemeClr>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sp>
        <p:nvSpPr>
          <p:cNvPr id="7" name="Title 1"/>
          <p:cNvSpPr>
            <a:spLocks noGrp="1"/>
          </p:cNvSpPr>
          <p:nvPr>
            <p:ph type="title" hasCustomPrompt="1"/>
          </p:nvPr>
        </p:nvSpPr>
        <p:spPr>
          <a:xfrm>
            <a:off x="2012488" y="2518997"/>
            <a:ext cx="6018285" cy="2006600"/>
          </a:xfrm>
          <a:prstGeom prst="rect">
            <a:avLst/>
          </a:prstGeom>
        </p:spPr>
        <p:txBody>
          <a:bodyPr lIns="0" tIns="0" rIns="0" bIns="0" anchor="t">
            <a:noAutofit/>
          </a:bodyPr>
          <a:lstStyle>
            <a:lvl1pPr algn="l">
              <a:defRPr sz="4400" b="0" i="0" cap="none">
                <a:solidFill>
                  <a:schemeClr val="bg1"/>
                </a:solidFill>
                <a:latin typeface="Franklin Gothic Demi Cond" panose="020B0706030402020204" pitchFamily="34" charset="0"/>
              </a:defRPr>
            </a:lvl1pPr>
          </a:lstStyle>
          <a:p>
            <a:r>
              <a:rPr lang="en-US"/>
              <a:t>CLICK TO EDIT MASTER TITLE STYLE</a:t>
            </a:r>
          </a:p>
        </p:txBody>
      </p:sp>
      <p:sp>
        <p:nvSpPr>
          <p:cNvPr id="8" name="Text Placeholder 2"/>
          <p:cNvSpPr>
            <a:spLocks noGrp="1"/>
          </p:cNvSpPr>
          <p:nvPr>
            <p:ph type="body" idx="1" hasCustomPrompt="1"/>
          </p:nvPr>
        </p:nvSpPr>
        <p:spPr>
          <a:xfrm>
            <a:off x="2012490" y="4639902"/>
            <a:ext cx="4254074" cy="292100"/>
          </a:xfrm>
          <a:prstGeom prst="rect">
            <a:avLst/>
          </a:prstGeom>
        </p:spPr>
        <p:txBody>
          <a:bodyPr lIns="0" tIns="0" rIns="0" bIns="0">
            <a:noAutofit/>
          </a:bodyPr>
          <a:lstStyle>
            <a:lvl1pPr marL="0" indent="0" algn="l">
              <a:buNone/>
              <a:defRPr sz="1800" b="1">
                <a:solidFill>
                  <a:schemeClr val="bg1"/>
                </a:solidFill>
                <a:latin typeface="Calibri" panose="020F0502020204030204" pitchFamily="34" charset="0"/>
                <a:cs typeface="Calibri" panose="020F0502020204030204" pitchFamily="34" charset="0"/>
              </a:defRPr>
            </a:lvl1pPr>
            <a:lvl2pPr marL="457198" indent="0">
              <a:buNone/>
              <a:defRPr sz="1800">
                <a:solidFill>
                  <a:schemeClr val="tx1">
                    <a:tint val="75000"/>
                  </a:schemeClr>
                </a:solidFill>
              </a:defRPr>
            </a:lvl2pPr>
            <a:lvl3pPr marL="914396" indent="0">
              <a:buNone/>
              <a:defRPr sz="1600">
                <a:solidFill>
                  <a:schemeClr val="tx1">
                    <a:tint val="75000"/>
                  </a:schemeClr>
                </a:solidFill>
              </a:defRPr>
            </a:lvl3pPr>
            <a:lvl4pPr marL="1371594" indent="0">
              <a:buNone/>
              <a:defRPr sz="1400">
                <a:solidFill>
                  <a:schemeClr val="tx1">
                    <a:tint val="75000"/>
                  </a:schemeClr>
                </a:solidFill>
              </a:defRPr>
            </a:lvl4pPr>
            <a:lvl5pPr marL="1828793" indent="0">
              <a:buNone/>
              <a:defRPr sz="1400">
                <a:solidFill>
                  <a:schemeClr val="tx1">
                    <a:tint val="75000"/>
                  </a:schemeClr>
                </a:solidFill>
              </a:defRPr>
            </a:lvl5pPr>
            <a:lvl6pPr marL="2285991" indent="0">
              <a:buNone/>
              <a:defRPr sz="1400">
                <a:solidFill>
                  <a:schemeClr val="tx1">
                    <a:tint val="75000"/>
                  </a:schemeClr>
                </a:solidFill>
              </a:defRPr>
            </a:lvl6pPr>
            <a:lvl7pPr marL="2743189" indent="0">
              <a:buNone/>
              <a:defRPr sz="1400">
                <a:solidFill>
                  <a:schemeClr val="tx1">
                    <a:tint val="75000"/>
                  </a:schemeClr>
                </a:solidFill>
              </a:defRPr>
            </a:lvl7pPr>
            <a:lvl8pPr marL="3200387" indent="0">
              <a:buNone/>
              <a:defRPr sz="1400">
                <a:solidFill>
                  <a:schemeClr val="tx1">
                    <a:tint val="75000"/>
                  </a:schemeClr>
                </a:solidFill>
              </a:defRPr>
            </a:lvl8pPr>
            <a:lvl9pPr marL="3657586" indent="0">
              <a:buNone/>
              <a:defRPr sz="1400">
                <a:solidFill>
                  <a:schemeClr val="tx1">
                    <a:tint val="75000"/>
                  </a:schemeClr>
                </a:solidFill>
              </a:defRPr>
            </a:lvl9pPr>
          </a:lstStyle>
          <a:p>
            <a:pPr lvl="0"/>
            <a:r>
              <a:rPr lang="en-US"/>
              <a:t>Click to edit Master text styles</a:t>
            </a:r>
          </a:p>
        </p:txBody>
      </p:sp>
      <p:sp>
        <p:nvSpPr>
          <p:cNvPr id="11" name="Right Triangle 10">
            <a:extLst>
              <a:ext uri="{FF2B5EF4-FFF2-40B4-BE49-F238E27FC236}">
                <a16:creationId xmlns:a16="http://schemas.microsoft.com/office/drawing/2014/main" id="{5974593C-FC9F-4C8A-8EDA-51699DF0BAFA}"/>
              </a:ext>
            </a:extLst>
          </p:cNvPr>
          <p:cNvSpPr/>
          <p:nvPr userDrawn="1"/>
        </p:nvSpPr>
        <p:spPr>
          <a:xfrm rot="13500000">
            <a:off x="-1265973" y="2256305"/>
            <a:ext cx="2531946" cy="2531984"/>
          </a:xfrm>
          <a:prstGeom prst="rtTriangl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grpSp>
        <p:nvGrpSpPr>
          <p:cNvPr id="18" name="Group 17">
            <a:extLst>
              <a:ext uri="{FF2B5EF4-FFF2-40B4-BE49-F238E27FC236}">
                <a16:creationId xmlns:a16="http://schemas.microsoft.com/office/drawing/2014/main" id="{56D5EB51-637A-42FF-93C2-2C0356B5858F}"/>
              </a:ext>
            </a:extLst>
          </p:cNvPr>
          <p:cNvGrpSpPr/>
          <p:nvPr userDrawn="1"/>
        </p:nvGrpSpPr>
        <p:grpSpPr>
          <a:xfrm>
            <a:off x="6795257" y="-830595"/>
            <a:ext cx="6235461" cy="8430219"/>
            <a:chOff x="6172201" y="-898208"/>
            <a:chExt cx="7620000" cy="10302239"/>
          </a:xfrm>
        </p:grpSpPr>
        <p:sp>
          <p:nvSpPr>
            <p:cNvPr id="13" name="Diamond 12">
              <a:extLst>
                <a:ext uri="{FF2B5EF4-FFF2-40B4-BE49-F238E27FC236}">
                  <a16:creationId xmlns:a16="http://schemas.microsoft.com/office/drawing/2014/main" id="{D1F9291F-2A24-44B6-A5C8-081541BC6E72}"/>
                </a:ext>
              </a:extLst>
            </p:cNvPr>
            <p:cNvSpPr/>
            <p:nvPr userDrawn="1"/>
          </p:nvSpPr>
          <p:spPr>
            <a:xfrm>
              <a:off x="8823961" y="1776411"/>
              <a:ext cx="4968240" cy="4968240"/>
            </a:xfrm>
            <a:prstGeom prst="diamond">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sp>
          <p:nvSpPr>
            <p:cNvPr id="15" name="Diamond 14">
              <a:extLst>
                <a:ext uri="{FF2B5EF4-FFF2-40B4-BE49-F238E27FC236}">
                  <a16:creationId xmlns:a16="http://schemas.microsoft.com/office/drawing/2014/main" id="{B14089A9-3213-4D72-8D79-07EE32669CB2}"/>
                </a:ext>
              </a:extLst>
            </p:cNvPr>
            <p:cNvSpPr/>
            <p:nvPr userDrawn="1"/>
          </p:nvSpPr>
          <p:spPr>
            <a:xfrm>
              <a:off x="6172201" y="-898208"/>
              <a:ext cx="4968240" cy="4968240"/>
            </a:xfrm>
            <a:prstGeom prst="diamond">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sp>
          <p:nvSpPr>
            <p:cNvPr id="16" name="Diamond 15">
              <a:extLst>
                <a:ext uri="{FF2B5EF4-FFF2-40B4-BE49-F238E27FC236}">
                  <a16:creationId xmlns:a16="http://schemas.microsoft.com/office/drawing/2014/main" id="{B9C879A2-055D-48ED-AEC5-CF04DFEA9A9A}"/>
                </a:ext>
              </a:extLst>
            </p:cNvPr>
            <p:cNvSpPr/>
            <p:nvPr userDrawn="1"/>
          </p:nvSpPr>
          <p:spPr>
            <a:xfrm>
              <a:off x="6172201" y="4435791"/>
              <a:ext cx="4968240" cy="4968240"/>
            </a:xfrm>
            <a:prstGeom prst="diamond">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grpSp>
    </p:spTree>
    <p:extLst>
      <p:ext uri="{BB962C8B-B14F-4D97-AF65-F5344CB8AC3E}">
        <p14:creationId xmlns:p14="http://schemas.microsoft.com/office/powerpoint/2010/main" val="3909686645"/>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8EC5093-76F8-49DE-8F33-6006C2E33452}"/>
              </a:ext>
            </a:extLst>
          </p:cNvPr>
          <p:cNvGraphicFramePr>
            <a:graphicFrameLocks noChangeAspect="1"/>
          </p:cNvGraphicFramePr>
          <p:nvPr userDrawn="1">
            <p:custDataLst>
              <p:tags r:id="rId1"/>
            </p:custData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Object 3" hidden="1">
                        <a:extLst>
                          <a:ext uri="{FF2B5EF4-FFF2-40B4-BE49-F238E27FC236}">
                            <a16:creationId xmlns:a16="http://schemas.microsoft.com/office/drawing/2014/main" id="{08EC5093-76F8-49DE-8F33-6006C2E33452}"/>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73A1F52B-61DC-4324-A077-C37EB74DAA7A}"/>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1" i="0" baseline="0">
              <a:solidFill>
                <a:schemeClr val="tx1"/>
              </a:solidFill>
              <a:latin typeface="Franklin Gothic Demi Cond" panose="020B0706030402020204" pitchFamily="34" charset="0"/>
              <a:ea typeface="+mj-ea"/>
              <a:cs typeface="+mj-cs"/>
              <a:sym typeface="Franklin Gothic Demi Cond" panose="020B0706030402020204" pitchFamily="34" charset="0"/>
            </a:endParaRPr>
          </a:p>
        </p:txBody>
      </p:sp>
      <p:pic>
        <p:nvPicPr>
          <p:cNvPr id="15" name="Picture 14">
            <a:extLst>
              <a:ext uri="{FF2B5EF4-FFF2-40B4-BE49-F238E27FC236}">
                <a16:creationId xmlns:a16="http://schemas.microsoft.com/office/drawing/2014/main" id="{A9F3FB34-7ACF-4158-AD78-AA668C30113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849" r="19459" b="30194"/>
          <a:stretch/>
        </p:blipFill>
        <p:spPr>
          <a:xfrm>
            <a:off x="3" y="3"/>
            <a:ext cx="12192000" cy="6858000"/>
          </a:xfrm>
          <a:prstGeom prst="rect">
            <a:avLst/>
          </a:prstGeom>
        </p:spPr>
      </p:pic>
      <p:sp>
        <p:nvSpPr>
          <p:cNvPr id="10" name="Rectangle 9">
            <a:extLst>
              <a:ext uri="{FF2B5EF4-FFF2-40B4-BE49-F238E27FC236}">
                <a16:creationId xmlns:a16="http://schemas.microsoft.com/office/drawing/2014/main" id="{2A6FD7A2-93A9-405A-989B-15DB6E5CF0FF}"/>
              </a:ext>
            </a:extLst>
          </p:cNvPr>
          <p:cNvSpPr/>
          <p:nvPr userDrawn="1"/>
        </p:nvSpPr>
        <p:spPr>
          <a:xfrm>
            <a:off x="1" y="3"/>
            <a:ext cx="12191999" cy="6858000"/>
          </a:xfrm>
          <a:prstGeom prst="rect">
            <a:avLst/>
          </a:prstGeom>
          <a:gradFill>
            <a:gsLst>
              <a:gs pos="0">
                <a:schemeClr val="accent1"/>
              </a:gs>
              <a:gs pos="100000">
                <a:schemeClr val="accent1">
                  <a:alpha val="40000"/>
                </a:schemeClr>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sp>
        <p:nvSpPr>
          <p:cNvPr id="7" name="Title 1"/>
          <p:cNvSpPr>
            <a:spLocks noGrp="1"/>
          </p:cNvSpPr>
          <p:nvPr>
            <p:ph type="title" hasCustomPrompt="1"/>
          </p:nvPr>
        </p:nvSpPr>
        <p:spPr>
          <a:xfrm>
            <a:off x="2028040" y="2328006"/>
            <a:ext cx="4573730" cy="2006600"/>
          </a:xfrm>
          <a:prstGeom prst="rect">
            <a:avLst/>
          </a:prstGeom>
        </p:spPr>
        <p:txBody>
          <a:bodyPr lIns="0" tIns="0" rIns="0" bIns="0" anchor="t">
            <a:noAutofit/>
          </a:bodyPr>
          <a:lstStyle>
            <a:lvl1pPr algn="l">
              <a:defRPr sz="4400" b="1" i="0" cap="none">
                <a:solidFill>
                  <a:schemeClr val="bg1"/>
                </a:solidFill>
                <a:latin typeface="Franklin Gothic Demi Cond" panose="020B0603020102020204" pitchFamily="34" charset="0"/>
              </a:defRPr>
            </a:lvl1pPr>
          </a:lstStyle>
          <a:p>
            <a:r>
              <a:rPr lang="en-US"/>
              <a:t>CLICK TO EDIT MASTER TITLE STYLE</a:t>
            </a:r>
          </a:p>
        </p:txBody>
      </p:sp>
      <p:sp>
        <p:nvSpPr>
          <p:cNvPr id="8" name="Text Placeholder 2"/>
          <p:cNvSpPr>
            <a:spLocks noGrp="1"/>
          </p:cNvSpPr>
          <p:nvPr>
            <p:ph type="body" idx="1" hasCustomPrompt="1"/>
          </p:nvPr>
        </p:nvSpPr>
        <p:spPr>
          <a:xfrm>
            <a:off x="2028040" y="4360010"/>
            <a:ext cx="4254074" cy="292100"/>
          </a:xfrm>
          <a:prstGeom prst="rect">
            <a:avLst/>
          </a:prstGeom>
        </p:spPr>
        <p:txBody>
          <a:bodyPr lIns="0" tIns="0" rIns="0" bIns="0">
            <a:noAutofit/>
          </a:bodyPr>
          <a:lstStyle>
            <a:lvl1pPr marL="0" indent="0" algn="l">
              <a:buNone/>
              <a:defRPr sz="1800" b="1">
                <a:solidFill>
                  <a:schemeClr val="bg1"/>
                </a:solidFill>
              </a:defRPr>
            </a:lvl1pPr>
            <a:lvl2pPr marL="457198" indent="0">
              <a:buNone/>
              <a:defRPr sz="1800">
                <a:solidFill>
                  <a:schemeClr val="tx1">
                    <a:tint val="75000"/>
                  </a:schemeClr>
                </a:solidFill>
              </a:defRPr>
            </a:lvl2pPr>
            <a:lvl3pPr marL="914396" indent="0">
              <a:buNone/>
              <a:defRPr sz="1600">
                <a:solidFill>
                  <a:schemeClr val="tx1">
                    <a:tint val="75000"/>
                  </a:schemeClr>
                </a:solidFill>
              </a:defRPr>
            </a:lvl3pPr>
            <a:lvl4pPr marL="1371594" indent="0">
              <a:buNone/>
              <a:defRPr sz="1400">
                <a:solidFill>
                  <a:schemeClr val="tx1">
                    <a:tint val="75000"/>
                  </a:schemeClr>
                </a:solidFill>
              </a:defRPr>
            </a:lvl4pPr>
            <a:lvl5pPr marL="1828793" indent="0">
              <a:buNone/>
              <a:defRPr sz="1400">
                <a:solidFill>
                  <a:schemeClr val="tx1">
                    <a:tint val="75000"/>
                  </a:schemeClr>
                </a:solidFill>
              </a:defRPr>
            </a:lvl5pPr>
            <a:lvl6pPr marL="2285991" indent="0">
              <a:buNone/>
              <a:defRPr sz="1400">
                <a:solidFill>
                  <a:schemeClr val="tx1">
                    <a:tint val="75000"/>
                  </a:schemeClr>
                </a:solidFill>
              </a:defRPr>
            </a:lvl6pPr>
            <a:lvl7pPr marL="2743189" indent="0">
              <a:buNone/>
              <a:defRPr sz="1400">
                <a:solidFill>
                  <a:schemeClr val="tx1">
                    <a:tint val="75000"/>
                  </a:schemeClr>
                </a:solidFill>
              </a:defRPr>
            </a:lvl7pPr>
            <a:lvl8pPr marL="3200387" indent="0">
              <a:buNone/>
              <a:defRPr sz="1400">
                <a:solidFill>
                  <a:schemeClr val="tx1">
                    <a:tint val="75000"/>
                  </a:schemeClr>
                </a:solidFill>
              </a:defRPr>
            </a:lvl8pPr>
            <a:lvl9pPr marL="3657586" indent="0">
              <a:buNone/>
              <a:defRPr sz="1400">
                <a:solidFill>
                  <a:schemeClr val="tx1">
                    <a:tint val="75000"/>
                  </a:schemeClr>
                </a:solidFill>
              </a:defRPr>
            </a:lvl9pPr>
          </a:lstStyle>
          <a:p>
            <a:pPr lvl="0"/>
            <a:r>
              <a:rPr lang="en-US"/>
              <a:t>Click to edit Master text styles</a:t>
            </a:r>
          </a:p>
        </p:txBody>
      </p:sp>
      <p:sp>
        <p:nvSpPr>
          <p:cNvPr id="13" name="Right Triangle 12">
            <a:extLst>
              <a:ext uri="{FF2B5EF4-FFF2-40B4-BE49-F238E27FC236}">
                <a16:creationId xmlns:a16="http://schemas.microsoft.com/office/drawing/2014/main" id="{DC7F9BDD-7BF0-452F-B291-5BEA7995727F}"/>
              </a:ext>
            </a:extLst>
          </p:cNvPr>
          <p:cNvSpPr>
            <a:spLocks/>
          </p:cNvSpPr>
          <p:nvPr userDrawn="1"/>
        </p:nvSpPr>
        <p:spPr>
          <a:xfrm rot="13500000">
            <a:off x="-1265973" y="2163007"/>
            <a:ext cx="2531946" cy="2531984"/>
          </a:xfrm>
          <a:prstGeom prst="rtTriangl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32">
              <a:solidFill>
                <a:schemeClr val="tx1"/>
              </a:solidFill>
            </a:endParaRPr>
          </a:p>
        </p:txBody>
      </p:sp>
      <p:sp>
        <p:nvSpPr>
          <p:cNvPr id="22" name="Freeform: Shape 21">
            <a:extLst>
              <a:ext uri="{FF2B5EF4-FFF2-40B4-BE49-F238E27FC236}">
                <a16:creationId xmlns:a16="http://schemas.microsoft.com/office/drawing/2014/main" id="{03203575-C959-44AD-8106-94D9374630B1}"/>
              </a:ext>
            </a:extLst>
          </p:cNvPr>
          <p:cNvSpPr/>
          <p:nvPr userDrawn="1"/>
        </p:nvSpPr>
        <p:spPr>
          <a:xfrm>
            <a:off x="6176612" y="1642962"/>
            <a:ext cx="6381500" cy="3578365"/>
          </a:xfrm>
          <a:custGeom>
            <a:avLst/>
            <a:gdLst>
              <a:gd name="connsiteX0" fmla="*/ 0 w 6254369"/>
              <a:gd name="connsiteY0" fmla="*/ 0 h 3507129"/>
              <a:gd name="connsiteX1" fmla="*/ 6254369 w 6254369"/>
              <a:gd name="connsiteY1" fmla="*/ 0 h 3507129"/>
              <a:gd name="connsiteX2" fmla="*/ 6254369 w 6254369"/>
              <a:gd name="connsiteY2" fmla="*/ 3507129 h 3507129"/>
              <a:gd name="connsiteX3" fmla="*/ 0 w 6254369"/>
              <a:gd name="connsiteY3" fmla="*/ 3507129 h 3507129"/>
              <a:gd name="connsiteX4" fmla="*/ 0 w 6254369"/>
              <a:gd name="connsiteY4" fmla="*/ 3498898 h 3507129"/>
              <a:gd name="connsiteX5" fmla="*/ 1746485 w 6254369"/>
              <a:gd name="connsiteY5" fmla="*/ 1752413 h 3507129"/>
              <a:gd name="connsiteX6" fmla="*/ 0 w 6254369"/>
              <a:gd name="connsiteY6" fmla="*/ 5928 h 3507129"/>
              <a:gd name="connsiteX7" fmla="*/ 0 w 6254369"/>
              <a:gd name="connsiteY7" fmla="*/ 0 h 350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4369" h="3507129">
                <a:moveTo>
                  <a:pt x="0" y="0"/>
                </a:moveTo>
                <a:lnTo>
                  <a:pt x="6254369" y="0"/>
                </a:lnTo>
                <a:lnTo>
                  <a:pt x="6254369" y="3507129"/>
                </a:lnTo>
                <a:lnTo>
                  <a:pt x="0" y="3507129"/>
                </a:lnTo>
                <a:lnTo>
                  <a:pt x="0" y="3498898"/>
                </a:lnTo>
                <a:lnTo>
                  <a:pt x="1746485" y="1752413"/>
                </a:lnTo>
                <a:lnTo>
                  <a:pt x="0" y="5928"/>
                </a:lnTo>
                <a:lnTo>
                  <a:pt x="0" y="0"/>
                </a:lnTo>
                <a:close/>
              </a:path>
            </a:pathLst>
          </a:custGeom>
          <a:gradFill>
            <a:gsLst>
              <a:gs pos="12000">
                <a:schemeClr val="bg1"/>
              </a:gs>
              <a:gs pos="100000">
                <a:schemeClr val="bg1">
                  <a:alpha val="70000"/>
                </a:schemeClr>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spTree>
    <p:extLst>
      <p:ext uri="{BB962C8B-B14F-4D97-AF65-F5344CB8AC3E}">
        <p14:creationId xmlns:p14="http://schemas.microsoft.com/office/powerpoint/2010/main" val="4274413967"/>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8EC5093-76F8-49DE-8F33-6006C2E33452}"/>
              </a:ext>
            </a:extLst>
          </p:cNvPr>
          <p:cNvGraphicFramePr>
            <a:graphicFrameLocks noChangeAspect="1"/>
          </p:cNvGraphicFramePr>
          <p:nvPr userDrawn="1">
            <p:custDataLst>
              <p:tags r:id="rId1"/>
            </p:custData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Object 3" hidden="1">
                        <a:extLst>
                          <a:ext uri="{FF2B5EF4-FFF2-40B4-BE49-F238E27FC236}">
                            <a16:creationId xmlns:a16="http://schemas.microsoft.com/office/drawing/2014/main" id="{08EC5093-76F8-49DE-8F33-6006C2E33452}"/>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73A1F52B-61DC-4324-A077-C37EB74DAA7A}"/>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1" i="0" baseline="0">
              <a:solidFill>
                <a:schemeClr val="tx1"/>
              </a:solidFill>
              <a:latin typeface="Franklin Gothic Demi Cond" panose="020B0706030402020204" pitchFamily="34" charset="0"/>
              <a:ea typeface="+mj-ea"/>
              <a:cs typeface="+mj-cs"/>
              <a:sym typeface="Franklin Gothic Demi Cond" panose="020B0706030402020204" pitchFamily="34" charset="0"/>
            </a:endParaRPr>
          </a:p>
        </p:txBody>
      </p:sp>
      <p:sp>
        <p:nvSpPr>
          <p:cNvPr id="7" name="Title 1"/>
          <p:cNvSpPr>
            <a:spLocks noGrp="1"/>
          </p:cNvSpPr>
          <p:nvPr>
            <p:ph type="title"/>
          </p:nvPr>
        </p:nvSpPr>
        <p:spPr>
          <a:xfrm>
            <a:off x="1984076" y="2514600"/>
            <a:ext cx="6212038" cy="2006600"/>
          </a:xfrm>
          <a:prstGeom prst="rect">
            <a:avLst/>
          </a:prstGeom>
        </p:spPr>
        <p:txBody>
          <a:bodyPr lIns="0" tIns="0" rIns="0" bIns="0" anchor="ctr">
            <a:noAutofit/>
          </a:bodyPr>
          <a:lstStyle>
            <a:lvl1pPr algn="l">
              <a:defRPr sz="4400" b="1" i="0" cap="none">
                <a:solidFill>
                  <a:schemeClr val="bg1"/>
                </a:solidFill>
                <a:latin typeface="Franklin Gothic Demi Cond" panose="020B0603020102020204" pitchFamily="34" charset="0"/>
              </a:defRPr>
            </a:lvl1pPr>
          </a:lstStyle>
          <a:p>
            <a:r>
              <a:rPr lang="en-US"/>
              <a:t>Click to edit Master title style</a:t>
            </a:r>
          </a:p>
        </p:txBody>
      </p:sp>
      <p:sp>
        <p:nvSpPr>
          <p:cNvPr id="8" name="Text Placeholder 2"/>
          <p:cNvSpPr>
            <a:spLocks noGrp="1"/>
          </p:cNvSpPr>
          <p:nvPr>
            <p:ph type="body" idx="1" hasCustomPrompt="1"/>
          </p:nvPr>
        </p:nvSpPr>
        <p:spPr>
          <a:xfrm>
            <a:off x="1984075" y="4546605"/>
            <a:ext cx="6212038" cy="292100"/>
          </a:xfrm>
          <a:prstGeom prst="rect">
            <a:avLst/>
          </a:prstGeom>
        </p:spPr>
        <p:txBody>
          <a:bodyPr lIns="0" tIns="0" rIns="0" bIns="0">
            <a:noAutofit/>
          </a:bodyPr>
          <a:lstStyle>
            <a:lvl1pPr marL="0" indent="0" algn="l">
              <a:buNone/>
              <a:defRPr sz="1800" b="1">
                <a:solidFill>
                  <a:schemeClr val="bg1"/>
                </a:solidFill>
              </a:defRPr>
            </a:lvl1pPr>
            <a:lvl2pPr marL="457198" indent="0">
              <a:buNone/>
              <a:defRPr sz="1800">
                <a:solidFill>
                  <a:schemeClr val="tx1">
                    <a:tint val="75000"/>
                  </a:schemeClr>
                </a:solidFill>
              </a:defRPr>
            </a:lvl2pPr>
            <a:lvl3pPr marL="914396" indent="0">
              <a:buNone/>
              <a:defRPr sz="1600">
                <a:solidFill>
                  <a:schemeClr val="tx1">
                    <a:tint val="75000"/>
                  </a:schemeClr>
                </a:solidFill>
              </a:defRPr>
            </a:lvl3pPr>
            <a:lvl4pPr marL="1371594" indent="0">
              <a:buNone/>
              <a:defRPr sz="1400">
                <a:solidFill>
                  <a:schemeClr val="tx1">
                    <a:tint val="75000"/>
                  </a:schemeClr>
                </a:solidFill>
              </a:defRPr>
            </a:lvl4pPr>
            <a:lvl5pPr marL="1828793" indent="0">
              <a:buNone/>
              <a:defRPr sz="1400">
                <a:solidFill>
                  <a:schemeClr val="tx1">
                    <a:tint val="75000"/>
                  </a:schemeClr>
                </a:solidFill>
              </a:defRPr>
            </a:lvl5pPr>
            <a:lvl6pPr marL="2285991" indent="0">
              <a:buNone/>
              <a:defRPr sz="1400">
                <a:solidFill>
                  <a:schemeClr val="tx1">
                    <a:tint val="75000"/>
                  </a:schemeClr>
                </a:solidFill>
              </a:defRPr>
            </a:lvl6pPr>
            <a:lvl7pPr marL="2743189" indent="0">
              <a:buNone/>
              <a:defRPr sz="1400">
                <a:solidFill>
                  <a:schemeClr val="tx1">
                    <a:tint val="75000"/>
                  </a:schemeClr>
                </a:solidFill>
              </a:defRPr>
            </a:lvl7pPr>
            <a:lvl8pPr marL="3200387" indent="0">
              <a:buNone/>
              <a:defRPr sz="1400">
                <a:solidFill>
                  <a:schemeClr val="tx1">
                    <a:tint val="75000"/>
                  </a:schemeClr>
                </a:solidFill>
              </a:defRPr>
            </a:lvl8pPr>
            <a:lvl9pPr marL="3657586" indent="0">
              <a:buNone/>
              <a:defRPr sz="1400">
                <a:solidFill>
                  <a:schemeClr val="tx1">
                    <a:tint val="75000"/>
                  </a:schemeClr>
                </a:solidFill>
              </a:defRPr>
            </a:lvl9pPr>
          </a:lstStyle>
          <a:p>
            <a:pPr lvl="0"/>
            <a:r>
              <a:rPr lang="en-US"/>
              <a:t>Click to edit Master text styles</a:t>
            </a:r>
          </a:p>
        </p:txBody>
      </p:sp>
      <p:sp>
        <p:nvSpPr>
          <p:cNvPr id="12" name="Right Triangle 11">
            <a:extLst>
              <a:ext uri="{FF2B5EF4-FFF2-40B4-BE49-F238E27FC236}">
                <a16:creationId xmlns:a16="http://schemas.microsoft.com/office/drawing/2014/main" id="{55EB5704-3C92-4CFB-9F02-9B3474CC089E}"/>
              </a:ext>
            </a:extLst>
          </p:cNvPr>
          <p:cNvSpPr/>
          <p:nvPr userDrawn="1"/>
        </p:nvSpPr>
        <p:spPr>
          <a:xfrm rot="13500000">
            <a:off x="-1265973" y="2256305"/>
            <a:ext cx="2531946" cy="2531984"/>
          </a:xfrm>
          <a:prstGeom prst="rtTriangl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sp>
        <p:nvSpPr>
          <p:cNvPr id="14" name="Diamond 13">
            <a:extLst>
              <a:ext uri="{FF2B5EF4-FFF2-40B4-BE49-F238E27FC236}">
                <a16:creationId xmlns:a16="http://schemas.microsoft.com/office/drawing/2014/main" id="{81BA5C6B-9E0B-42AA-B1AC-60A81662DB64}"/>
              </a:ext>
            </a:extLst>
          </p:cNvPr>
          <p:cNvSpPr/>
          <p:nvPr userDrawn="1"/>
        </p:nvSpPr>
        <p:spPr>
          <a:xfrm>
            <a:off x="8772278" y="-306575"/>
            <a:ext cx="7471262" cy="7471152"/>
          </a:xfrm>
          <a:prstGeom prst="diamond">
            <a:avLst/>
          </a:prstGeom>
          <a:blipFill>
            <a:blip r:embed="rId6"/>
            <a:stretch>
              <a:fillRect l="-34727" t="1316" r="-16059" b="10"/>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sp>
        <p:nvSpPr>
          <p:cNvPr id="15" name="Diamond 14">
            <a:extLst>
              <a:ext uri="{FF2B5EF4-FFF2-40B4-BE49-F238E27FC236}">
                <a16:creationId xmlns:a16="http://schemas.microsoft.com/office/drawing/2014/main" id="{3E9E5CB0-93BB-4F15-B647-6D9F07D7DA5F}"/>
              </a:ext>
            </a:extLst>
          </p:cNvPr>
          <p:cNvSpPr/>
          <p:nvPr userDrawn="1"/>
        </p:nvSpPr>
        <p:spPr>
          <a:xfrm>
            <a:off x="4784551" y="-4317163"/>
            <a:ext cx="7471262" cy="7471152"/>
          </a:xfrm>
          <a:prstGeom prst="diamond">
            <a:avLst/>
          </a:prstGeom>
          <a:blipFill>
            <a:blip r:embed="rId7"/>
            <a:stretch>
              <a:fillRect l="1281" t="39900" r="-2143" b="-854"/>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7"/>
          </a:p>
        </p:txBody>
      </p:sp>
      <p:sp>
        <p:nvSpPr>
          <p:cNvPr id="16" name="Diamond 15">
            <a:extLst>
              <a:ext uri="{FF2B5EF4-FFF2-40B4-BE49-F238E27FC236}">
                <a16:creationId xmlns:a16="http://schemas.microsoft.com/office/drawing/2014/main" id="{83188235-7FD1-4F4F-8210-FAC6B8DD0085}"/>
              </a:ext>
            </a:extLst>
          </p:cNvPr>
          <p:cNvSpPr/>
          <p:nvPr userDrawn="1"/>
        </p:nvSpPr>
        <p:spPr>
          <a:xfrm>
            <a:off x="4784551" y="3704016"/>
            <a:ext cx="7471262" cy="7471152"/>
          </a:xfrm>
          <a:prstGeom prst="diamond">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7"/>
          </a:p>
        </p:txBody>
      </p:sp>
    </p:spTree>
    <p:extLst>
      <p:ext uri="{BB962C8B-B14F-4D97-AF65-F5344CB8AC3E}">
        <p14:creationId xmlns:p14="http://schemas.microsoft.com/office/powerpoint/2010/main" val="2819891044"/>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acker pag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508BDA9-2CC5-4441-9CB2-F421A72E49AA}"/>
              </a:ext>
            </a:extLst>
          </p:cNvPr>
          <p:cNvGraphicFramePr>
            <a:graphicFrameLocks noChangeAspect="1"/>
          </p:cNvGraphicFramePr>
          <p:nvPr userDrawn="1">
            <p:custDataLst>
              <p:tags r:id="rId1"/>
            </p:custData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6" name="Object 5" hidden="1">
                        <a:extLst>
                          <a:ext uri="{FF2B5EF4-FFF2-40B4-BE49-F238E27FC236}">
                            <a16:creationId xmlns:a16="http://schemas.microsoft.com/office/drawing/2014/main" id="{3508BDA9-2CC5-4441-9CB2-F421A72E49AA}"/>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7860C9AF-AEE9-44CC-BA6A-A3C6CF5AFD68}"/>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041" b="1" i="0" baseline="0">
              <a:solidFill>
                <a:schemeClr val="tx1"/>
              </a:solidFill>
              <a:latin typeface="Calibri" panose="020F0502020204030204" pitchFamily="34" charset="0"/>
              <a:ea typeface="+mj-ea"/>
              <a:cs typeface="Calibri" panose="020F0502020204030204" pitchFamily="34" charset="0"/>
              <a:sym typeface="Calibri" panose="020F0502020204030204" pitchFamily="34" charset="0"/>
            </a:endParaRPr>
          </a:p>
        </p:txBody>
      </p:sp>
      <p:sp>
        <p:nvSpPr>
          <p:cNvPr id="2" name="Title 1">
            <a:extLst>
              <a:ext uri="{FF2B5EF4-FFF2-40B4-BE49-F238E27FC236}">
                <a16:creationId xmlns:a16="http://schemas.microsoft.com/office/drawing/2014/main" id="{9BEB380B-917C-45EF-BD98-A4E18484D47A}"/>
              </a:ext>
            </a:extLst>
          </p:cNvPr>
          <p:cNvSpPr>
            <a:spLocks noGrp="1"/>
          </p:cNvSpPr>
          <p:nvPr>
            <p:ph type="title"/>
          </p:nvPr>
        </p:nvSpPr>
        <p:spPr/>
        <p:txBody>
          <a:bodyPr/>
          <a:lstStyle/>
          <a:p>
            <a:r>
              <a:rPr lang="en-US"/>
              <a:t>Click to edit Master title style</a:t>
            </a:r>
          </a:p>
        </p:txBody>
      </p:sp>
      <p:sp>
        <p:nvSpPr>
          <p:cNvPr id="7" name="Rectangle 6">
            <a:extLst>
              <a:ext uri="{FF2B5EF4-FFF2-40B4-BE49-F238E27FC236}">
                <a16:creationId xmlns:a16="http://schemas.microsoft.com/office/drawing/2014/main" id="{410B26E0-891E-4B4A-AE1A-C18AEFD16AB1}"/>
              </a:ext>
            </a:extLst>
          </p:cNvPr>
          <p:cNvSpPr/>
          <p:nvPr userDrawn="1"/>
        </p:nvSpPr>
        <p:spPr>
          <a:xfrm>
            <a:off x="155498" y="54423"/>
            <a:ext cx="3078856" cy="17882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spTree>
    <p:extLst>
      <p:ext uri="{BB962C8B-B14F-4D97-AF65-F5344CB8AC3E}">
        <p14:creationId xmlns:p14="http://schemas.microsoft.com/office/powerpoint/2010/main" val="390660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sic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146A7-DCB0-437C-8D84-39FD72EE05E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23930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5488" y="286603"/>
            <a:ext cx="11265408" cy="1450757"/>
          </a:xfrm>
        </p:spPr>
        <p:txBody>
          <a:bodyPr/>
          <a:lstStyle>
            <a:lvl1pPr algn="ct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p:nvPr>
        </p:nvSpPr>
        <p:spPr>
          <a:xfrm>
            <a:off x="475488" y="1845734"/>
            <a:ext cx="11265408"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09F1DE-D877-4E6E-B8AA-572F7FCAE7DC}" type="datetime1">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47-81CF-4842-A6CE-0A6037062406}" type="slidenum">
              <a:rPr lang="en-US" smtClean="0"/>
              <a:pPr/>
              <a:t>‹#›</a:t>
            </a:fld>
            <a:endParaRPr lang="en-US"/>
          </a:p>
        </p:txBody>
      </p:sp>
    </p:spTree>
    <p:extLst>
      <p:ext uri="{BB962C8B-B14F-4D97-AF65-F5344CB8AC3E}">
        <p14:creationId xmlns:p14="http://schemas.microsoft.com/office/powerpoint/2010/main" val="611456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1">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95A3D2-9B7C-41D3-A832-2636C51396EB}" type="datetime1">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47-81CF-4842-A6CE-0A6037062406}"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272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C7E60C-7DFE-4EE6-B145-D4004A9DBBF8}" type="datetime1">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0CA47-81CF-4842-A6CE-0A6037062406}" type="slidenum">
              <a:rPr lang="en-US" smtClean="0"/>
              <a:pPr/>
              <a:t>‹#›</a:t>
            </a:fld>
            <a:endParaRPr lang="en-US"/>
          </a:p>
        </p:txBody>
      </p:sp>
    </p:spTree>
    <p:extLst>
      <p:ext uri="{BB962C8B-B14F-4D97-AF65-F5344CB8AC3E}">
        <p14:creationId xmlns:p14="http://schemas.microsoft.com/office/powerpoint/2010/main" val="3947182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6454878-A5AC-4C3C-BD28-AAE8A6D179D6}" type="datetime1">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E0CA47-81CF-4842-A6CE-0A6037062406}" type="slidenum">
              <a:rPr lang="en-US" smtClean="0"/>
              <a:pPr/>
              <a:t>‹#›</a:t>
            </a:fld>
            <a:endParaRPr lang="en-US"/>
          </a:p>
        </p:txBody>
      </p:sp>
    </p:spTree>
    <p:extLst>
      <p:ext uri="{BB962C8B-B14F-4D97-AF65-F5344CB8AC3E}">
        <p14:creationId xmlns:p14="http://schemas.microsoft.com/office/powerpoint/2010/main" val="2868977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4083" y="520544"/>
            <a:ext cx="10058400" cy="818148"/>
          </a:xfrm>
        </p:spPr>
        <p:txBody>
          <a:bodyPr/>
          <a:lstStyle>
            <a:lvl1pPr algn="ctr">
              <a:lnSpc>
                <a:spcPct val="100000"/>
              </a:lnSpc>
              <a:defRPr b="1"/>
            </a:lvl1pPr>
          </a:lstStyle>
          <a:p>
            <a:r>
              <a:rPr lang="en-US"/>
              <a:t>Click to edit Master title style</a:t>
            </a:r>
          </a:p>
        </p:txBody>
      </p:sp>
      <p:sp>
        <p:nvSpPr>
          <p:cNvPr id="3" name="Date Placeholder 2"/>
          <p:cNvSpPr>
            <a:spLocks noGrp="1"/>
          </p:cNvSpPr>
          <p:nvPr>
            <p:ph type="dt" sz="half" idx="10"/>
          </p:nvPr>
        </p:nvSpPr>
        <p:spPr/>
        <p:txBody>
          <a:bodyPr/>
          <a:lstStyle/>
          <a:p>
            <a:fld id="{4B3BA3EF-0E48-4C0D-8F72-6C619038854F}" type="datetime1">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E0CA47-81CF-4842-A6CE-0A6037062406}" type="slidenum">
              <a:rPr lang="en-US" smtClean="0"/>
              <a:pPr/>
              <a:t>‹#›</a:t>
            </a:fld>
            <a:endParaRPr lang="en-US"/>
          </a:p>
        </p:txBody>
      </p:sp>
    </p:spTree>
    <p:extLst>
      <p:ext uri="{BB962C8B-B14F-4D97-AF65-F5344CB8AC3E}">
        <p14:creationId xmlns:p14="http://schemas.microsoft.com/office/powerpoint/2010/main" val="2051267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22BB4DCC-8204-4F0B-B9F9-F20F748E63D8}" type="datetime1">
              <a:rPr lang="en-US" smtClean="0"/>
              <a:t>8/26/2026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2E0CA47-81CF-4842-A6CE-0A6037062406}" type="slidenum">
              <a:rPr lang="en-US" smtClean="0"/>
              <a:pPr/>
              <a:t>‹#›</a:t>
            </a:fld>
            <a:endParaRPr lang="en-US"/>
          </a:p>
        </p:txBody>
      </p:sp>
    </p:spTree>
    <p:extLst>
      <p:ext uri="{BB962C8B-B14F-4D97-AF65-F5344CB8AC3E}">
        <p14:creationId xmlns:p14="http://schemas.microsoft.com/office/powerpoint/2010/main" val="3301778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4050791" cy="6858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a:lstStyle/>
          <a:p>
            <a:endParaRPr lang="en-US"/>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chemeClr val="bg1"/>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CD6A6F1-CA5B-458F-82C0-7AC3F59DC300}" type="datetime1">
              <a:rPr lang="en-US" smtClean="0"/>
              <a:t>8/26/2026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solidFill>
                <a:srgbClr val="455F51"/>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2E0CA47-81CF-4842-A6CE-0A6037062406}" type="slidenum">
              <a:rPr lang="en-US" smtClean="0">
                <a:solidFill>
                  <a:srgbClr val="455F51"/>
                </a:solidFill>
              </a:rPr>
              <a:pPr/>
              <a:t>‹#›</a:t>
            </a:fld>
            <a:endParaRPr lang="en-US">
              <a:solidFill>
                <a:srgbClr val="455F51"/>
              </a:solidFill>
            </a:endParaRPr>
          </a:p>
        </p:txBody>
      </p:sp>
    </p:spTree>
    <p:extLst>
      <p:ext uri="{BB962C8B-B14F-4D97-AF65-F5344CB8AC3E}">
        <p14:creationId xmlns:p14="http://schemas.microsoft.com/office/powerpoint/2010/main" val="350837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1">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3501B8-8F48-4AB5-86A6-4D3168F424DB}" type="datetime1">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0CA47-81CF-4842-A6CE-0A6037062406}" type="slidenum">
              <a:rPr lang="en-US" smtClean="0"/>
              <a:pPr/>
              <a:t>‹#›</a:t>
            </a:fld>
            <a:endParaRPr lang="en-US"/>
          </a:p>
        </p:txBody>
      </p:sp>
    </p:spTree>
    <p:extLst>
      <p:ext uri="{BB962C8B-B14F-4D97-AF65-F5344CB8AC3E}">
        <p14:creationId xmlns:p14="http://schemas.microsoft.com/office/powerpoint/2010/main" val="2296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gs" Target="../tags/tag6.xml"/><Relationship Id="rId18" Type="http://schemas.openxmlformats.org/officeDocument/2006/relationships/tags" Target="../tags/tag11.xml"/><Relationship Id="rId26" Type="http://schemas.openxmlformats.org/officeDocument/2006/relationships/tags" Target="../tags/tag19.xml"/><Relationship Id="rId3" Type="http://schemas.openxmlformats.org/officeDocument/2006/relationships/slideLayout" Target="../slideLayouts/slideLayout14.xml"/><Relationship Id="rId21" Type="http://schemas.openxmlformats.org/officeDocument/2006/relationships/tags" Target="../tags/tag14.xml"/><Relationship Id="rId34" Type="http://schemas.openxmlformats.org/officeDocument/2006/relationships/tags" Target="../tags/tag27.xml"/><Relationship Id="rId7" Type="http://schemas.openxmlformats.org/officeDocument/2006/relationships/theme" Target="../theme/theme2.xml"/><Relationship Id="rId12" Type="http://schemas.openxmlformats.org/officeDocument/2006/relationships/tags" Target="../tags/tag5.xml"/><Relationship Id="rId17" Type="http://schemas.openxmlformats.org/officeDocument/2006/relationships/tags" Target="../tags/tag10.xml"/><Relationship Id="rId25" Type="http://schemas.openxmlformats.org/officeDocument/2006/relationships/tags" Target="../tags/tag18.xml"/><Relationship Id="rId33" Type="http://schemas.openxmlformats.org/officeDocument/2006/relationships/tags" Target="../tags/tag26.xml"/><Relationship Id="rId38" Type="http://schemas.openxmlformats.org/officeDocument/2006/relationships/image" Target="../media/image1.emf"/><Relationship Id="rId2" Type="http://schemas.openxmlformats.org/officeDocument/2006/relationships/slideLayout" Target="../slideLayouts/slideLayout13.xml"/><Relationship Id="rId16" Type="http://schemas.openxmlformats.org/officeDocument/2006/relationships/tags" Target="../tags/tag9.xml"/><Relationship Id="rId20" Type="http://schemas.openxmlformats.org/officeDocument/2006/relationships/tags" Target="../tags/tag13.xml"/><Relationship Id="rId29" Type="http://schemas.openxmlformats.org/officeDocument/2006/relationships/tags" Target="../tags/tag2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ags" Target="../tags/tag4.xml"/><Relationship Id="rId24" Type="http://schemas.openxmlformats.org/officeDocument/2006/relationships/tags" Target="../tags/tag17.xml"/><Relationship Id="rId32" Type="http://schemas.openxmlformats.org/officeDocument/2006/relationships/tags" Target="../tags/tag25.xml"/><Relationship Id="rId37" Type="http://schemas.openxmlformats.org/officeDocument/2006/relationships/oleObject" Target="../embeddings/oleObject1.bin"/><Relationship Id="rId5" Type="http://schemas.openxmlformats.org/officeDocument/2006/relationships/slideLayout" Target="../slideLayouts/slideLayout16.xml"/><Relationship Id="rId15" Type="http://schemas.openxmlformats.org/officeDocument/2006/relationships/tags" Target="../tags/tag8.xml"/><Relationship Id="rId23" Type="http://schemas.openxmlformats.org/officeDocument/2006/relationships/tags" Target="../tags/tag16.xml"/><Relationship Id="rId28" Type="http://schemas.openxmlformats.org/officeDocument/2006/relationships/tags" Target="../tags/tag21.xml"/><Relationship Id="rId36" Type="http://schemas.openxmlformats.org/officeDocument/2006/relationships/tags" Target="../tags/tag29.xml"/><Relationship Id="rId10" Type="http://schemas.openxmlformats.org/officeDocument/2006/relationships/tags" Target="../tags/tag3.xml"/><Relationship Id="rId19" Type="http://schemas.openxmlformats.org/officeDocument/2006/relationships/tags" Target="../tags/tag12.xml"/><Relationship Id="rId31" Type="http://schemas.openxmlformats.org/officeDocument/2006/relationships/tags" Target="../tags/tag24.xml"/><Relationship Id="rId4" Type="http://schemas.openxmlformats.org/officeDocument/2006/relationships/slideLayout" Target="../slideLayouts/slideLayout15.xml"/><Relationship Id="rId9" Type="http://schemas.openxmlformats.org/officeDocument/2006/relationships/tags" Target="../tags/tag2.xml"/><Relationship Id="rId14" Type="http://schemas.openxmlformats.org/officeDocument/2006/relationships/tags" Target="../tags/tag7.xml"/><Relationship Id="rId22" Type="http://schemas.openxmlformats.org/officeDocument/2006/relationships/tags" Target="../tags/tag15.xml"/><Relationship Id="rId27" Type="http://schemas.openxmlformats.org/officeDocument/2006/relationships/tags" Target="../tags/tag20.xml"/><Relationship Id="rId30" Type="http://schemas.openxmlformats.org/officeDocument/2006/relationships/tags" Target="../tags/tag23.xml"/><Relationship Id="rId35" Type="http://schemas.openxmlformats.org/officeDocument/2006/relationships/tags" Target="../tags/tag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7F5152D-6D7C-4DE3-8E13-5A1FDEF89588}" type="datetime1">
              <a:rPr lang="en-US" smtClean="0"/>
              <a:t>8/26/2026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a:buClr>
                <a:srgbClr val="000000"/>
              </a:buClr>
              <a:buFont typeface="Arial"/>
              <a:buNone/>
            </a:pPr>
            <a:fld id="{00000000-1234-1234-1234-123412341234}" type="slidenum">
              <a:rPr lang="en" kern="0" smtClean="0"/>
              <a:pPr>
                <a:buClr>
                  <a:srgbClr val="000000"/>
                </a:buClr>
                <a:buFont typeface="Arial"/>
                <a:buNone/>
              </a:pPr>
              <a:t>‹#›</a:t>
            </a:fld>
            <a:endParaRPr lang="en" kern="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09176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lnSpc>
          <a:spcPct val="85000"/>
        </a:lnSpc>
        <a:spcBef>
          <a:spcPct val="0"/>
        </a:spcBef>
        <a:buNone/>
        <a:defRPr sz="4800" b="1" kern="1200" spc="-50" baseline="0">
          <a:solidFill>
            <a:schemeClr val="tx1">
              <a:lumMod val="75000"/>
              <a:lumOff val="25000"/>
            </a:schemeClr>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8"/>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7" imgW="270" imgH="270" progId="TCLayout.ActiveDocument.1">
                  <p:embed/>
                </p:oleObj>
              </mc:Choice>
              <mc:Fallback>
                <p:oleObj name="think-cell Slide" r:id="rId37" imgW="270" imgH="270" progId="TCLayout.ActiveDocument.1">
                  <p:embed/>
                  <p:pic>
                    <p:nvPicPr>
                      <p:cNvPr id="2" name="Object 1" hidden="1"/>
                      <p:cNvPicPr/>
                      <p:nvPr/>
                    </p:nvPicPr>
                    <p:blipFill>
                      <a:blip r:embed="rId38"/>
                      <a:stretch>
                        <a:fillRect/>
                      </a:stretch>
                    </p:blipFill>
                    <p:spPr>
                      <a:xfrm>
                        <a:off x="0" y="0"/>
                        <a:ext cx="215979" cy="161974"/>
                      </a:xfrm>
                      <a:prstGeom prst="rect">
                        <a:avLst/>
                      </a:prstGeom>
                    </p:spPr>
                  </p:pic>
                </p:oleObj>
              </mc:Fallback>
            </mc:AlternateContent>
          </a:graphicData>
        </a:graphic>
      </p:graphicFrame>
      <p:sp>
        <p:nvSpPr>
          <p:cNvPr id="6" name="Rectangle 5" hidden="1"/>
          <p:cNvSpPr/>
          <p:nvPr>
            <p:custDataLst>
              <p:tags r:id="rId9"/>
            </p:custDataLst>
          </p:nvPr>
        </p:nvSpPr>
        <p:spPr bwMode="auto">
          <a:xfrm>
            <a:off x="0" y="0"/>
            <a:ext cx="215979" cy="161974"/>
          </a:xfrm>
          <a:prstGeom prst="rect">
            <a:avLst/>
          </a:prstGeom>
          <a:solidFill>
            <a:schemeClr val="bg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041" b="1" i="0" baseline="0">
              <a:solidFill>
                <a:srgbClr val="000000"/>
              </a:solidFill>
              <a:latin typeface="Calibri" panose="020F0502020204030204" pitchFamily="34" charset="0"/>
              <a:ea typeface="+mj-ea"/>
              <a:cs typeface="Calibri" panose="020F0502020204030204" pitchFamily="34" charset="0"/>
              <a:sym typeface="Calibri" panose="020F0502020204030204" pitchFamily="34" charset="0"/>
            </a:endParaRPr>
          </a:p>
        </p:txBody>
      </p:sp>
      <p:sp>
        <p:nvSpPr>
          <p:cNvPr id="19" name="Title Placeholder 2"/>
          <p:cNvSpPr>
            <a:spLocks noGrp="1" noChangeArrowheads="1"/>
          </p:cNvSpPr>
          <p:nvPr>
            <p:ph type="title"/>
          </p:nvPr>
        </p:nvSpPr>
        <p:spPr bwMode="gray">
          <a:xfrm>
            <a:off x="161990" y="290566"/>
            <a:ext cx="11725484" cy="3140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latinLnBrk="0"/>
            <a:r>
              <a:rPr lang="en-US"/>
              <a:t>Click to edit Master title style</a:t>
            </a:r>
            <a:endParaRPr lang="en-US" noProof="0"/>
          </a:p>
        </p:txBody>
      </p:sp>
      <p:sp>
        <p:nvSpPr>
          <p:cNvPr id="10" name="1. On-page tracker" hidden="1"/>
          <p:cNvSpPr>
            <a:spLocks noChangeArrowheads="1"/>
          </p:cNvSpPr>
          <p:nvPr/>
        </p:nvSpPr>
        <p:spPr bwMode="gray">
          <a:xfrm>
            <a:off x="208635" y="77303"/>
            <a:ext cx="500490" cy="1256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r>
              <a:rPr lang="en-US" sz="800" cap="all" baseline="0">
                <a:solidFill>
                  <a:schemeClr val="bg1"/>
                </a:solidFill>
                <a:latin typeface="+mn-lt"/>
                <a:ea typeface="+mn-ea"/>
              </a:rPr>
              <a:t>Tracker</a:t>
            </a:r>
          </a:p>
        </p:txBody>
      </p:sp>
      <p:sp>
        <p:nvSpPr>
          <p:cNvPr id="11" name="3. Unit of measure" hidden="1"/>
          <p:cNvSpPr txBox="1">
            <a:spLocks noChangeArrowheads="1"/>
          </p:cNvSpPr>
          <p:nvPr/>
        </p:nvSpPr>
        <p:spPr bwMode="gray">
          <a:xfrm>
            <a:off x="161990" y="566142"/>
            <a:ext cx="11725484" cy="2512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baseline="0">
                <a:solidFill>
                  <a:schemeClr val="accent6"/>
                </a:solidFill>
                <a:latin typeface="+mn-lt"/>
                <a:ea typeface="+mn-ea"/>
              </a:rPr>
              <a:t>Unit of measure</a:t>
            </a:r>
          </a:p>
        </p:txBody>
      </p:sp>
      <p:sp>
        <p:nvSpPr>
          <p:cNvPr id="13" name="4. Footnote" hidden="1"/>
          <p:cNvSpPr txBox="1">
            <a:spLocks noChangeArrowheads="1"/>
          </p:cNvSpPr>
          <p:nvPr/>
        </p:nvSpPr>
        <p:spPr bwMode="gray">
          <a:xfrm>
            <a:off x="161986" y="6434036"/>
            <a:ext cx="9821651" cy="1263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no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800" baseline="0">
                <a:solidFill>
                  <a:schemeClr val="accent6"/>
                </a:solidFill>
                <a:latin typeface="+mn-lt"/>
                <a:ea typeface="+mn-ea"/>
              </a:rPr>
              <a:t>1 Footnote</a:t>
            </a:r>
          </a:p>
        </p:txBody>
      </p:sp>
      <p:sp>
        <p:nvSpPr>
          <p:cNvPr id="14" name="5. Source" hidden="1"/>
          <p:cNvSpPr>
            <a:spLocks noChangeArrowheads="1"/>
          </p:cNvSpPr>
          <p:nvPr/>
        </p:nvSpPr>
        <p:spPr bwMode="gray">
          <a:xfrm>
            <a:off x="161986" y="6639745"/>
            <a:ext cx="9821651" cy="1263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noAutofit/>
          </a:bodyPr>
          <a:lstStyle/>
          <a:p>
            <a:pPr marL="609535" indent="-609535" defTabSz="895255">
              <a:tabLst>
                <a:tab pos="630171" algn="l"/>
              </a:tabLst>
            </a:pPr>
            <a:r>
              <a:rPr lang="en-US" sz="800" baseline="0">
                <a:solidFill>
                  <a:schemeClr val="accent6"/>
                </a:solidFill>
                <a:latin typeface="+mn-lt"/>
                <a:ea typeface="+mn-ea"/>
              </a:rPr>
              <a:t>SOURCE: Source</a:t>
            </a:r>
          </a:p>
        </p:txBody>
      </p:sp>
      <p:sp>
        <p:nvSpPr>
          <p:cNvPr id="3" name="Text Placeholder 2"/>
          <p:cNvSpPr>
            <a:spLocks noGrp="1"/>
          </p:cNvSpPr>
          <p:nvPr>
            <p:ph type="body" idx="1"/>
          </p:nvPr>
        </p:nvSpPr>
        <p:spPr bwMode="gray">
          <a:xfrm>
            <a:off x="2729248" y="2606569"/>
            <a:ext cx="5853024" cy="1130501"/>
          </a:xfrm>
          <a:prstGeom prst="rect">
            <a:avLst/>
          </a:prstGeom>
        </p:spPr>
        <p:txBody>
          <a:bodyPr vert="horz" lIns="0" tIns="0" rIns="0" bIns="0" rtlCol="0">
            <a:spAutoFit/>
          </a:bodyPr>
          <a:lstStyle/>
          <a:p>
            <a:pPr lvl="0" latinLnBrk="0"/>
            <a:r>
              <a:rPr lang="en-US"/>
              <a:t>Edit Master text styles</a:t>
            </a:r>
          </a:p>
          <a:p>
            <a:pPr lvl="1" latinLnBrk="0"/>
            <a:r>
              <a:rPr lang="en-US"/>
              <a:t>Second level</a:t>
            </a:r>
          </a:p>
          <a:p>
            <a:pPr lvl="2" latinLnBrk="0"/>
            <a:r>
              <a:rPr lang="en-US"/>
              <a:t>Third level</a:t>
            </a:r>
          </a:p>
          <a:p>
            <a:pPr lvl="3" latinLnBrk="0"/>
            <a:r>
              <a:rPr lang="en-US"/>
              <a:t>Fourth level</a:t>
            </a:r>
          </a:p>
          <a:p>
            <a:pPr lvl="4" latinLnBrk="0"/>
            <a:r>
              <a:rPr lang="en-US"/>
              <a:t>Fifth level</a:t>
            </a:r>
          </a:p>
        </p:txBody>
      </p:sp>
      <p:grpSp>
        <p:nvGrpSpPr>
          <p:cNvPr id="15" name="ACET" hidden="1"/>
          <p:cNvGrpSpPr>
            <a:grpSpLocks/>
          </p:cNvGrpSpPr>
          <p:nvPr/>
        </p:nvGrpSpPr>
        <p:grpSpPr bwMode="gray">
          <a:xfrm>
            <a:off x="2729245" y="1895613"/>
            <a:ext cx="5801188" cy="521557"/>
            <a:chOff x="915" y="708"/>
            <a:chExt cx="2686" cy="322"/>
          </a:xfrm>
        </p:grpSpPr>
        <p:cxnSp>
          <p:nvCxnSpPr>
            <p:cNvPr id="16" name="AutoShape 249"/>
            <p:cNvCxnSpPr>
              <a:cxnSpLocks noChangeShapeType="1"/>
              <a:stCxn id="18" idx="4"/>
              <a:endCxn id="18" idx="6"/>
            </p:cNvCxnSpPr>
            <p:nvPr/>
          </p:nvCxnSpPr>
          <p:spPr bwMode="gray">
            <a:xfrm>
              <a:off x="915" y="1030"/>
              <a:ext cx="2686" cy="0"/>
            </a:xfrm>
            <a:prstGeom prst="straightConnector1">
              <a:avLst/>
            </a:prstGeom>
            <a:noFill/>
            <a:ln w="9525">
              <a:solidFill>
                <a:schemeClr val="accent6"/>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8" name="AutoShape 250"/>
            <p:cNvSpPr>
              <a:spLocks noChangeArrowheads="1"/>
            </p:cNvSpPr>
            <p:nvPr/>
          </p:nvSpPr>
          <p:spPr bwMode="gray">
            <a:xfrm>
              <a:off x="915" y="708"/>
              <a:ext cx="2686" cy="322"/>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18288" anchor="b">
              <a:spAutoFit/>
            </a:bodyPr>
            <a:lstStyle/>
            <a:p>
              <a:r>
                <a:rPr lang="en-US" sz="1600" b="1" baseline="0">
                  <a:solidFill>
                    <a:srgbClr val="000000"/>
                  </a:solidFill>
                  <a:latin typeface="+mn-lt"/>
                  <a:ea typeface="+mn-ea"/>
                </a:rPr>
                <a:t>Title</a:t>
              </a:r>
            </a:p>
            <a:p>
              <a:r>
                <a:rPr lang="en-US" sz="1600" baseline="0">
                  <a:solidFill>
                    <a:schemeClr val="accent6"/>
                  </a:solidFill>
                  <a:latin typeface="+mn-lt"/>
                  <a:ea typeface="+mn-ea"/>
                </a:rPr>
                <a:t>Unit of measure</a:t>
              </a:r>
            </a:p>
          </p:txBody>
        </p:sp>
      </p:grpSp>
      <p:grpSp>
        <p:nvGrpSpPr>
          <p:cNvPr id="17" name="Sticker" hidden="1">
            <a:extLst>
              <a:ext uri="{FF2B5EF4-FFF2-40B4-BE49-F238E27FC236}">
                <a16:creationId xmlns:a16="http://schemas.microsoft.com/office/drawing/2014/main" id="{2C790296-416B-4243-BEFE-22AF5A6C2F40}"/>
              </a:ext>
            </a:extLst>
          </p:cNvPr>
          <p:cNvGrpSpPr/>
          <p:nvPr/>
        </p:nvGrpSpPr>
        <p:grpSpPr bwMode="gray">
          <a:xfrm>
            <a:off x="11404519" y="291557"/>
            <a:ext cx="482957" cy="153874"/>
            <a:chOff x="8385789" y="285750"/>
            <a:chExt cx="354986" cy="150811"/>
          </a:xfrm>
        </p:grpSpPr>
        <p:sp>
          <p:nvSpPr>
            <p:cNvPr id="20" name="StickerRectangle">
              <a:extLst>
                <a:ext uri="{FF2B5EF4-FFF2-40B4-BE49-F238E27FC236}">
                  <a16:creationId xmlns:a16="http://schemas.microsoft.com/office/drawing/2014/main" id="{1E5AEE43-9CA1-4C1A-8F9C-707F39AD4261}"/>
                </a:ext>
              </a:extLst>
            </p:cNvPr>
            <p:cNvSpPr>
              <a:spLocks noChangeArrowheads="1"/>
            </p:cNvSpPr>
            <p:nvPr/>
          </p:nvSpPr>
          <p:spPr bwMode="gray">
            <a:xfrm>
              <a:off x="8385789" y="285750"/>
              <a:ext cx="354986" cy="150811"/>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27432" tIns="0" rIns="0" bIns="27432">
              <a:spAutoFit/>
            </a:bodyPr>
            <a:lstStyle/>
            <a:p>
              <a:pPr algn="r" defTabSz="895255">
                <a:buClr>
                  <a:srgbClr val="002960"/>
                </a:buClr>
              </a:pPr>
              <a:r>
                <a:rPr lang="en-US" sz="800" baseline="0">
                  <a:solidFill>
                    <a:schemeClr val="accent6"/>
                  </a:solidFill>
                  <a:latin typeface="+mn-lt"/>
                  <a:ea typeface="+mn-ea"/>
                </a:rPr>
                <a:t>STICKER</a:t>
              </a:r>
            </a:p>
          </p:txBody>
        </p:sp>
        <p:cxnSp>
          <p:nvCxnSpPr>
            <p:cNvPr id="21" name="AutoShape 31">
              <a:extLst>
                <a:ext uri="{FF2B5EF4-FFF2-40B4-BE49-F238E27FC236}">
                  <a16:creationId xmlns:a16="http://schemas.microsoft.com/office/drawing/2014/main" id="{859BCCB4-F132-4E1A-BFA1-FA85C20CEC0A}"/>
                </a:ext>
              </a:extLst>
            </p:cNvPr>
            <p:cNvCxnSpPr>
              <a:cxnSpLocks noChangeShapeType="1"/>
              <a:stCxn id="20" idx="2"/>
              <a:endCxn id="20" idx="4"/>
            </p:cNvCxnSpPr>
            <p:nvPr/>
          </p:nvCxnSpPr>
          <p:spPr bwMode="gray">
            <a:xfrm>
              <a:off x="8394205" y="285750"/>
              <a:ext cx="0" cy="148374"/>
            </a:xfrm>
            <a:prstGeom prst="straightConnector1">
              <a:avLst/>
            </a:prstGeom>
            <a:noFill/>
            <a:ln w="9525">
              <a:solidFill>
                <a:schemeClr val="accent6"/>
              </a:solidFill>
              <a:round/>
              <a:headEnd/>
              <a:tailEnd/>
            </a:ln>
            <a:extLst>
              <a:ext uri="{909E8E84-426E-40dd-AFC4-6F175D3DCCD1}">
                <a14:hiddenFill xmlns:a14="http://schemas.microsoft.com/office/drawing/2010/main" xmlns="">
                  <a:noFill/>
                </a14:hiddenFill>
              </a:ext>
            </a:extLst>
          </p:spPr>
        </p:cxnSp>
        <p:cxnSp>
          <p:nvCxnSpPr>
            <p:cNvPr id="22" name="AutoShape 32">
              <a:extLst>
                <a:ext uri="{FF2B5EF4-FFF2-40B4-BE49-F238E27FC236}">
                  <a16:creationId xmlns:a16="http://schemas.microsoft.com/office/drawing/2014/main" id="{65F249C0-F203-445A-80CB-8D05DC3432CB}"/>
                </a:ext>
              </a:extLst>
            </p:cNvPr>
            <p:cNvCxnSpPr>
              <a:cxnSpLocks noChangeShapeType="1"/>
              <a:stCxn id="20" idx="4"/>
              <a:endCxn id="20" idx="6"/>
            </p:cNvCxnSpPr>
            <p:nvPr/>
          </p:nvCxnSpPr>
          <p:spPr bwMode="gray">
            <a:xfrm>
              <a:off x="8394205" y="434124"/>
              <a:ext cx="346570" cy="0"/>
            </a:xfrm>
            <a:prstGeom prst="straightConnector1">
              <a:avLst/>
            </a:prstGeom>
            <a:noFill/>
            <a:ln w="25400">
              <a:solidFill>
                <a:schemeClr val="accent6"/>
              </a:solidFill>
              <a:round/>
              <a:headEnd/>
              <a:tailEnd/>
            </a:ln>
            <a:extLst>
              <a:ext uri="{909E8E84-426E-40dd-AFC4-6F175D3DCCD1}">
                <a14:hiddenFill xmlns:a14="http://schemas.microsoft.com/office/drawing/2010/main" xmlns="">
                  <a:noFill/>
                </a14:hiddenFill>
              </a:ext>
            </a:extLst>
          </p:spPr>
        </p:cxnSp>
      </p:grpSp>
      <p:grpSp>
        <p:nvGrpSpPr>
          <p:cNvPr id="23" name="LegendLines" hidden="1">
            <a:extLst>
              <a:ext uri="{FF2B5EF4-FFF2-40B4-BE49-F238E27FC236}">
                <a16:creationId xmlns:a16="http://schemas.microsoft.com/office/drawing/2014/main" id="{C09CF1AE-18B5-4A05-968F-8E22AD4154C8}"/>
              </a:ext>
            </a:extLst>
          </p:cNvPr>
          <p:cNvGrpSpPr/>
          <p:nvPr/>
        </p:nvGrpSpPr>
        <p:grpSpPr>
          <a:xfrm>
            <a:off x="10263058" y="277887"/>
            <a:ext cx="1373003" cy="777012"/>
            <a:chOff x="7607284" y="279400"/>
            <a:chExt cx="1009193" cy="761545"/>
          </a:xfrm>
        </p:grpSpPr>
        <p:sp>
          <p:nvSpPr>
            <p:cNvPr id="25" name="LineLegend1">
              <a:extLst>
                <a:ext uri="{FF2B5EF4-FFF2-40B4-BE49-F238E27FC236}">
                  <a16:creationId xmlns:a16="http://schemas.microsoft.com/office/drawing/2014/main" id="{6E4E729C-CF27-469E-BC29-42E6DDE52CD5}"/>
                </a:ext>
              </a:extLst>
            </p:cNvPr>
            <p:cNvSpPr>
              <a:spLocks noChangeShapeType="1"/>
            </p:cNvSpPr>
            <p:nvPr/>
          </p:nvSpPr>
          <p:spPr bwMode="gray">
            <a:xfrm>
              <a:off x="7607284" y="387122"/>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31" baseline="0">
                <a:latin typeface="+mn-lt"/>
                <a:ea typeface="+mn-ea"/>
              </a:endParaRPr>
            </a:p>
          </p:txBody>
        </p:sp>
        <p:sp>
          <p:nvSpPr>
            <p:cNvPr id="26" name="LineLegend2">
              <a:extLst>
                <a:ext uri="{FF2B5EF4-FFF2-40B4-BE49-F238E27FC236}">
                  <a16:creationId xmlns:a16="http://schemas.microsoft.com/office/drawing/2014/main" id="{605547A6-1672-4A2F-A185-7CED9DC77A64}"/>
                </a:ext>
              </a:extLst>
            </p:cNvPr>
            <p:cNvSpPr>
              <a:spLocks noChangeShapeType="1"/>
            </p:cNvSpPr>
            <p:nvPr/>
          </p:nvSpPr>
          <p:spPr bwMode="gray">
            <a:xfrm>
              <a:off x="7607284" y="653822"/>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31" baseline="0">
                <a:latin typeface="+mn-lt"/>
                <a:ea typeface="+mn-ea"/>
              </a:endParaRPr>
            </a:p>
          </p:txBody>
        </p:sp>
        <p:sp>
          <p:nvSpPr>
            <p:cNvPr id="27" name="LineLegend3">
              <a:extLst>
                <a:ext uri="{FF2B5EF4-FFF2-40B4-BE49-F238E27FC236}">
                  <a16:creationId xmlns:a16="http://schemas.microsoft.com/office/drawing/2014/main" id="{CB74C4EA-2B84-4C6B-BDFD-3B91B1F4A423}"/>
                </a:ext>
              </a:extLst>
            </p:cNvPr>
            <p:cNvSpPr>
              <a:spLocks noChangeShapeType="1"/>
            </p:cNvSpPr>
            <p:nvPr/>
          </p:nvSpPr>
          <p:spPr bwMode="gray">
            <a:xfrm>
              <a:off x="7607284" y="933223"/>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31" baseline="0">
                <a:latin typeface="+mn-lt"/>
                <a:ea typeface="+mn-ea"/>
              </a:endParaRPr>
            </a:p>
          </p:txBody>
        </p:sp>
        <p:sp>
          <p:nvSpPr>
            <p:cNvPr id="28" name="Legend1">
              <a:extLst>
                <a:ext uri="{FF2B5EF4-FFF2-40B4-BE49-F238E27FC236}">
                  <a16:creationId xmlns:a16="http://schemas.microsoft.com/office/drawing/2014/main" id="{4830EF76-F64C-47AA-8C70-B48DB7810355}"/>
                </a:ext>
              </a:extLst>
            </p:cNvPr>
            <p:cNvSpPr>
              <a:spLocks noChangeArrowheads="1"/>
            </p:cNvSpPr>
            <p:nvPr>
              <p:custDataLst>
                <p:tags r:id="rId34"/>
              </p:custDataLst>
            </p:nvPr>
          </p:nvSpPr>
          <p:spPr bwMode="gray">
            <a:xfrm>
              <a:off x="8169259" y="279400"/>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29" name="Legend2">
              <a:extLst>
                <a:ext uri="{FF2B5EF4-FFF2-40B4-BE49-F238E27FC236}">
                  <a16:creationId xmlns:a16="http://schemas.microsoft.com/office/drawing/2014/main" id="{1CC412BD-A418-4880-A312-67FEF6330524}"/>
                </a:ext>
              </a:extLst>
            </p:cNvPr>
            <p:cNvSpPr>
              <a:spLocks noChangeArrowheads="1"/>
            </p:cNvSpPr>
            <p:nvPr>
              <p:custDataLst>
                <p:tags r:id="rId35"/>
              </p:custDataLst>
            </p:nvPr>
          </p:nvSpPr>
          <p:spPr bwMode="gray">
            <a:xfrm>
              <a:off x="8169259" y="546100"/>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30" name="Legend3">
              <a:extLst>
                <a:ext uri="{FF2B5EF4-FFF2-40B4-BE49-F238E27FC236}">
                  <a16:creationId xmlns:a16="http://schemas.microsoft.com/office/drawing/2014/main" id="{2C424360-7EE9-43F1-B3CE-C9E680649FA6}"/>
                </a:ext>
              </a:extLst>
            </p:cNvPr>
            <p:cNvSpPr>
              <a:spLocks noChangeArrowheads="1"/>
            </p:cNvSpPr>
            <p:nvPr>
              <p:custDataLst>
                <p:tags r:id="rId36"/>
              </p:custDataLst>
            </p:nvPr>
          </p:nvSpPr>
          <p:spPr bwMode="gray">
            <a:xfrm>
              <a:off x="8169259" y="825501"/>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grpSp>
      <p:grpSp>
        <p:nvGrpSpPr>
          <p:cNvPr id="31" name="LegendBoxes" hidden="1">
            <a:extLst>
              <a:ext uri="{FF2B5EF4-FFF2-40B4-BE49-F238E27FC236}">
                <a16:creationId xmlns:a16="http://schemas.microsoft.com/office/drawing/2014/main" id="{3152D7CE-B5AF-48C9-8163-3B00CA962908}"/>
              </a:ext>
            </a:extLst>
          </p:cNvPr>
          <p:cNvGrpSpPr/>
          <p:nvPr/>
        </p:nvGrpSpPr>
        <p:grpSpPr>
          <a:xfrm>
            <a:off x="10682062" y="277992"/>
            <a:ext cx="954005" cy="1049129"/>
            <a:chOff x="5894005" y="919828"/>
            <a:chExt cx="701218" cy="1028245"/>
          </a:xfrm>
        </p:grpSpPr>
        <p:sp>
          <p:nvSpPr>
            <p:cNvPr id="32" name="RectangleLegend1">
              <a:extLst>
                <a:ext uri="{FF2B5EF4-FFF2-40B4-BE49-F238E27FC236}">
                  <a16:creationId xmlns:a16="http://schemas.microsoft.com/office/drawing/2014/main" id="{D6B30678-9151-43BF-9B4C-4DB0625A93C9}"/>
                </a:ext>
              </a:extLst>
            </p:cNvPr>
            <p:cNvSpPr>
              <a:spLocks noChangeArrowheads="1"/>
            </p:cNvSpPr>
            <p:nvPr/>
          </p:nvSpPr>
          <p:spPr bwMode="gray">
            <a:xfrm>
              <a:off x="5894005" y="947381"/>
              <a:ext cx="165100" cy="160338"/>
            </a:xfrm>
            <a:prstGeom prst="rect">
              <a:avLst/>
            </a:prstGeom>
            <a:solidFill>
              <a:schemeClr val="accent1"/>
            </a:solidFill>
            <a:ln w="9525">
              <a:solidFill>
                <a:schemeClr val="accent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33" name="RectangleLegend2">
              <a:extLst>
                <a:ext uri="{FF2B5EF4-FFF2-40B4-BE49-F238E27FC236}">
                  <a16:creationId xmlns:a16="http://schemas.microsoft.com/office/drawing/2014/main" id="{7DEFBDC2-6FBE-46D6-BB92-FF7131E772FF}"/>
                </a:ext>
              </a:extLst>
            </p:cNvPr>
            <p:cNvSpPr>
              <a:spLocks noChangeArrowheads="1"/>
            </p:cNvSpPr>
            <p:nvPr/>
          </p:nvSpPr>
          <p:spPr bwMode="gray">
            <a:xfrm>
              <a:off x="5894005" y="1217256"/>
              <a:ext cx="165100" cy="160338"/>
            </a:xfrm>
            <a:prstGeom prst="rect">
              <a:avLst/>
            </a:prstGeom>
            <a:solidFill>
              <a:schemeClr val="accent2"/>
            </a:solidFill>
            <a:ln w="9525">
              <a:solidFill>
                <a:schemeClr val="accent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34" name="RectangleLegend3">
              <a:extLst>
                <a:ext uri="{FF2B5EF4-FFF2-40B4-BE49-F238E27FC236}">
                  <a16:creationId xmlns:a16="http://schemas.microsoft.com/office/drawing/2014/main" id="{99CEF0ED-629B-4B1B-AA22-FF7E7102512F}"/>
                </a:ext>
              </a:extLst>
            </p:cNvPr>
            <p:cNvSpPr>
              <a:spLocks noChangeArrowheads="1"/>
            </p:cNvSpPr>
            <p:nvPr/>
          </p:nvSpPr>
          <p:spPr bwMode="gray">
            <a:xfrm>
              <a:off x="5894005" y="1488719"/>
              <a:ext cx="165100" cy="160338"/>
            </a:xfrm>
            <a:prstGeom prst="rect">
              <a:avLst/>
            </a:prstGeom>
            <a:solidFill>
              <a:schemeClr val="accent3"/>
            </a:solidFill>
            <a:ln w="9525">
              <a:solidFill>
                <a:schemeClr val="accent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35" name="RectangleLegend4">
              <a:extLst>
                <a:ext uri="{FF2B5EF4-FFF2-40B4-BE49-F238E27FC236}">
                  <a16:creationId xmlns:a16="http://schemas.microsoft.com/office/drawing/2014/main" id="{9FC9AE04-ECC5-49AA-83D9-A50F8C3B85D9}"/>
                </a:ext>
              </a:extLst>
            </p:cNvPr>
            <p:cNvSpPr>
              <a:spLocks noChangeArrowheads="1"/>
            </p:cNvSpPr>
            <p:nvPr/>
          </p:nvSpPr>
          <p:spPr bwMode="gray">
            <a:xfrm>
              <a:off x="5894005" y="1760182"/>
              <a:ext cx="165100" cy="160338"/>
            </a:xfrm>
            <a:prstGeom prst="rect">
              <a:avLst/>
            </a:prstGeom>
            <a:solidFill>
              <a:schemeClr val="accent4"/>
            </a:solidFill>
            <a:ln w="9525">
              <a:solidFill>
                <a:schemeClr val="accent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36" name="Legend1">
              <a:extLst>
                <a:ext uri="{FF2B5EF4-FFF2-40B4-BE49-F238E27FC236}">
                  <a16:creationId xmlns:a16="http://schemas.microsoft.com/office/drawing/2014/main" id="{20DB3DB5-FE61-4830-A95E-895FE612923E}"/>
                </a:ext>
              </a:extLst>
            </p:cNvPr>
            <p:cNvSpPr>
              <a:spLocks noChangeArrowheads="1"/>
            </p:cNvSpPr>
            <p:nvPr>
              <p:custDataLst>
                <p:tags r:id="rId30"/>
              </p:custDataLst>
            </p:nvPr>
          </p:nvSpPr>
          <p:spPr bwMode="gray">
            <a:xfrm>
              <a:off x="6148005" y="919828"/>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37" name="Legend2">
              <a:extLst>
                <a:ext uri="{FF2B5EF4-FFF2-40B4-BE49-F238E27FC236}">
                  <a16:creationId xmlns:a16="http://schemas.microsoft.com/office/drawing/2014/main" id="{6BA38D5C-4662-40A1-80D4-59218788CCA4}"/>
                </a:ext>
              </a:extLst>
            </p:cNvPr>
            <p:cNvSpPr>
              <a:spLocks noChangeArrowheads="1"/>
            </p:cNvSpPr>
            <p:nvPr>
              <p:custDataLst>
                <p:tags r:id="rId31"/>
              </p:custDataLst>
            </p:nvPr>
          </p:nvSpPr>
          <p:spPr bwMode="gray">
            <a:xfrm>
              <a:off x="6148005" y="1189703"/>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38" name="Legend3">
              <a:extLst>
                <a:ext uri="{FF2B5EF4-FFF2-40B4-BE49-F238E27FC236}">
                  <a16:creationId xmlns:a16="http://schemas.microsoft.com/office/drawing/2014/main" id="{F6E468B5-FD40-42DE-8D1C-9DF0E4E2D785}"/>
                </a:ext>
              </a:extLst>
            </p:cNvPr>
            <p:cNvSpPr>
              <a:spLocks noChangeArrowheads="1"/>
            </p:cNvSpPr>
            <p:nvPr>
              <p:custDataLst>
                <p:tags r:id="rId32"/>
              </p:custDataLst>
            </p:nvPr>
          </p:nvSpPr>
          <p:spPr bwMode="gray">
            <a:xfrm>
              <a:off x="6148005" y="1461166"/>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39" name="Legend4">
              <a:extLst>
                <a:ext uri="{FF2B5EF4-FFF2-40B4-BE49-F238E27FC236}">
                  <a16:creationId xmlns:a16="http://schemas.microsoft.com/office/drawing/2014/main" id="{30C1A9EE-7EA3-431C-B21C-77604769D975}"/>
                </a:ext>
              </a:extLst>
            </p:cNvPr>
            <p:cNvSpPr>
              <a:spLocks noChangeArrowheads="1"/>
            </p:cNvSpPr>
            <p:nvPr>
              <p:custDataLst>
                <p:tags r:id="rId33"/>
              </p:custDataLst>
            </p:nvPr>
          </p:nvSpPr>
          <p:spPr bwMode="gray">
            <a:xfrm>
              <a:off x="6148005" y="1732629"/>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grpSp>
      <p:grpSp>
        <p:nvGrpSpPr>
          <p:cNvPr id="40" name="LegendMoons" hidden="1">
            <a:extLst>
              <a:ext uri="{FF2B5EF4-FFF2-40B4-BE49-F238E27FC236}">
                <a16:creationId xmlns:a16="http://schemas.microsoft.com/office/drawing/2014/main" id="{7A8C3989-5146-471B-A276-90994769CB0C}"/>
              </a:ext>
            </a:extLst>
          </p:cNvPr>
          <p:cNvGrpSpPr/>
          <p:nvPr/>
        </p:nvGrpSpPr>
        <p:grpSpPr>
          <a:xfrm>
            <a:off x="10591346" y="277477"/>
            <a:ext cx="1044716" cy="1343754"/>
            <a:chOff x="5894005" y="2695123"/>
            <a:chExt cx="767893" cy="1317003"/>
          </a:xfrm>
        </p:grpSpPr>
        <p:grpSp>
          <p:nvGrpSpPr>
            <p:cNvPr id="41" name="MoonLegend1">
              <a:extLst>
                <a:ext uri="{FF2B5EF4-FFF2-40B4-BE49-F238E27FC236}">
                  <a16:creationId xmlns:a16="http://schemas.microsoft.com/office/drawing/2014/main" id="{DC55A7B2-C455-418F-BB9F-EE04A7C3CF1C}"/>
                </a:ext>
              </a:extLst>
            </p:cNvPr>
            <p:cNvGrpSpPr>
              <a:grpSpLocks noChangeAspect="1"/>
            </p:cNvGrpSpPr>
            <p:nvPr>
              <p:custDataLst>
                <p:tags r:id="rId10"/>
              </p:custDataLst>
            </p:nvPr>
          </p:nvGrpSpPr>
          <p:grpSpPr bwMode="gray">
            <a:xfrm>
              <a:off x="5894005" y="2695123"/>
              <a:ext cx="209550" cy="218282"/>
              <a:chOff x="4533" y="183"/>
              <a:chExt cx="144" cy="150"/>
            </a:xfrm>
          </p:grpSpPr>
          <p:sp>
            <p:nvSpPr>
              <p:cNvPr id="59" name="Oval 58">
                <a:extLst>
                  <a:ext uri="{FF2B5EF4-FFF2-40B4-BE49-F238E27FC236}">
                    <a16:creationId xmlns:a16="http://schemas.microsoft.com/office/drawing/2014/main" id="{B4C5AE24-2FE5-49E5-AB02-3B1349FBA028}"/>
                  </a:ext>
                </a:extLst>
              </p:cNvPr>
              <p:cNvSpPr>
                <a:spLocks noChangeAspect="1" noChangeArrowheads="1"/>
              </p:cNvSpPr>
              <p:nvPr>
                <p:custDataLst>
                  <p:tags r:id="rId28"/>
                </p:custDataLst>
              </p:nvPr>
            </p:nvSpPr>
            <p:spPr bwMode="gray">
              <a:xfrm>
                <a:off x="4533" y="189"/>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60" name="Arc 59">
                <a:extLst>
                  <a:ext uri="{FF2B5EF4-FFF2-40B4-BE49-F238E27FC236}">
                    <a16:creationId xmlns:a16="http://schemas.microsoft.com/office/drawing/2014/main" id="{C78E24F2-3D4E-4A63-910E-68BA8A37726B}"/>
                  </a:ext>
                </a:extLst>
              </p:cNvPr>
              <p:cNvSpPr>
                <a:spLocks noChangeAspect="1"/>
              </p:cNvSpPr>
              <p:nvPr>
                <p:custDataLst>
                  <p:tags r:id="rId29"/>
                </p:custDataLst>
              </p:nvPr>
            </p:nvSpPr>
            <p:spPr bwMode="gray">
              <a:xfrm>
                <a:off x="4533" y="183"/>
                <a:ext cx="144" cy="144"/>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grpSp>
          <p:nvGrpSpPr>
            <p:cNvPr id="42" name="MoonLegend2">
              <a:extLst>
                <a:ext uri="{FF2B5EF4-FFF2-40B4-BE49-F238E27FC236}">
                  <a16:creationId xmlns:a16="http://schemas.microsoft.com/office/drawing/2014/main" id="{4F057237-2383-47D5-920A-40B2E61A0585}"/>
                </a:ext>
              </a:extLst>
            </p:cNvPr>
            <p:cNvGrpSpPr>
              <a:grpSpLocks noChangeAspect="1"/>
            </p:cNvGrpSpPr>
            <p:nvPr>
              <p:custDataLst>
                <p:tags r:id="rId11"/>
              </p:custDataLst>
            </p:nvPr>
          </p:nvGrpSpPr>
          <p:grpSpPr bwMode="gray">
            <a:xfrm>
              <a:off x="5894005" y="2977103"/>
              <a:ext cx="209550" cy="209551"/>
              <a:chOff x="1694" y="2051"/>
              <a:chExt cx="160" cy="160"/>
            </a:xfrm>
          </p:grpSpPr>
          <p:sp>
            <p:nvSpPr>
              <p:cNvPr id="57" name="Oval 41">
                <a:extLst>
                  <a:ext uri="{FF2B5EF4-FFF2-40B4-BE49-F238E27FC236}">
                    <a16:creationId xmlns:a16="http://schemas.microsoft.com/office/drawing/2014/main" id="{99F17035-2F9A-40DE-BCE8-6B198BF68989}"/>
                  </a:ext>
                </a:extLst>
              </p:cNvPr>
              <p:cNvSpPr>
                <a:spLocks noChangeAspect="1" noChangeArrowheads="1"/>
              </p:cNvSpPr>
              <p:nvPr>
                <p:custDataLst>
                  <p:tags r:id="rId26"/>
                </p:custDataLst>
              </p:nvPr>
            </p:nvSpPr>
            <p:spPr bwMode="gray">
              <a:xfrm>
                <a:off x="1694" y="2051"/>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58" name="Arc 42">
                <a:extLst>
                  <a:ext uri="{FF2B5EF4-FFF2-40B4-BE49-F238E27FC236}">
                    <a16:creationId xmlns:a16="http://schemas.microsoft.com/office/drawing/2014/main" id="{3DA859E5-5A95-42F9-9AA2-9BEC934DE355}"/>
                  </a:ext>
                </a:extLst>
              </p:cNvPr>
              <p:cNvSpPr>
                <a:spLocks noChangeAspect="1"/>
              </p:cNvSpPr>
              <p:nvPr>
                <p:custDataLst>
                  <p:tags r:id="rId27"/>
                </p:custDataLst>
              </p:nvPr>
            </p:nvSpPr>
            <p:spPr bwMode="gray">
              <a:xfrm>
                <a:off x="1694" y="2051"/>
                <a:ext cx="160" cy="160"/>
              </a:xfrm>
              <a:prstGeom prst="arc">
                <a:avLst/>
              </a:prstGeom>
              <a:solidFill>
                <a:schemeClr val="accent4"/>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grpSp>
          <p:nvGrpSpPr>
            <p:cNvPr id="43" name="MoonLegend4">
              <a:extLst>
                <a:ext uri="{FF2B5EF4-FFF2-40B4-BE49-F238E27FC236}">
                  <a16:creationId xmlns:a16="http://schemas.microsoft.com/office/drawing/2014/main" id="{8E59139F-647D-4BF1-8AC9-9403D5279252}"/>
                </a:ext>
              </a:extLst>
            </p:cNvPr>
            <p:cNvGrpSpPr>
              <a:grpSpLocks noChangeAspect="1"/>
            </p:cNvGrpSpPr>
            <p:nvPr>
              <p:custDataLst>
                <p:tags r:id="rId12"/>
              </p:custDataLst>
            </p:nvPr>
          </p:nvGrpSpPr>
          <p:grpSpPr bwMode="gray">
            <a:xfrm>
              <a:off x="5894005" y="3524395"/>
              <a:ext cx="209550" cy="209551"/>
              <a:chOff x="4495" y="1204"/>
              <a:chExt cx="160" cy="160"/>
            </a:xfrm>
          </p:grpSpPr>
          <p:sp>
            <p:nvSpPr>
              <p:cNvPr id="55" name="Oval 47">
                <a:extLst>
                  <a:ext uri="{FF2B5EF4-FFF2-40B4-BE49-F238E27FC236}">
                    <a16:creationId xmlns:a16="http://schemas.microsoft.com/office/drawing/2014/main" id="{0AF410E8-47A6-4D5E-893D-F5B90C7DD5D4}"/>
                  </a:ext>
                </a:extLst>
              </p:cNvPr>
              <p:cNvSpPr>
                <a:spLocks noChangeAspect="1" noChangeArrowheads="1"/>
              </p:cNvSpPr>
              <p:nvPr>
                <p:custDataLst>
                  <p:tags r:id="rId24"/>
                </p:custDataLst>
              </p:nvPr>
            </p:nvSpPr>
            <p:spPr bwMode="gray">
              <a:xfrm>
                <a:off x="4495" y="120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56" name="Arc 48">
                <a:extLst>
                  <a:ext uri="{FF2B5EF4-FFF2-40B4-BE49-F238E27FC236}">
                    <a16:creationId xmlns:a16="http://schemas.microsoft.com/office/drawing/2014/main" id="{D1CD27D6-1E7B-4B79-828D-9E47FB2873C4}"/>
                  </a:ext>
                </a:extLst>
              </p:cNvPr>
              <p:cNvSpPr>
                <a:spLocks noChangeAspect="1"/>
              </p:cNvSpPr>
              <p:nvPr>
                <p:custDataLst>
                  <p:tags r:id="rId25"/>
                </p:custDataLst>
              </p:nvPr>
            </p:nvSpPr>
            <p:spPr bwMode="gray">
              <a:xfrm>
                <a:off x="4495" y="1204"/>
                <a:ext cx="160" cy="160"/>
              </a:xfrm>
              <a:prstGeom prst="arc">
                <a:avLst>
                  <a:gd name="adj1" fmla="val 16200000"/>
                  <a:gd name="adj2" fmla="val 108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grpSp>
          <p:nvGrpSpPr>
            <p:cNvPr id="44" name="MoonLegend5">
              <a:extLst>
                <a:ext uri="{FF2B5EF4-FFF2-40B4-BE49-F238E27FC236}">
                  <a16:creationId xmlns:a16="http://schemas.microsoft.com/office/drawing/2014/main" id="{32CE8755-B82F-4765-B7D4-05F5E2BAF1D3}"/>
                </a:ext>
              </a:extLst>
            </p:cNvPr>
            <p:cNvGrpSpPr>
              <a:grpSpLocks noChangeAspect="1"/>
            </p:cNvGrpSpPr>
            <p:nvPr>
              <p:custDataLst>
                <p:tags r:id="rId13"/>
              </p:custDataLst>
            </p:nvPr>
          </p:nvGrpSpPr>
          <p:grpSpPr bwMode="gray">
            <a:xfrm>
              <a:off x="5894005" y="3799629"/>
              <a:ext cx="209550" cy="209551"/>
              <a:chOff x="4495" y="1447"/>
              <a:chExt cx="160" cy="160"/>
            </a:xfrm>
          </p:grpSpPr>
          <p:sp>
            <p:nvSpPr>
              <p:cNvPr id="53" name="Oval 50">
                <a:extLst>
                  <a:ext uri="{FF2B5EF4-FFF2-40B4-BE49-F238E27FC236}">
                    <a16:creationId xmlns:a16="http://schemas.microsoft.com/office/drawing/2014/main" id="{64E30B6B-3348-4938-9CFE-31C6F826919F}"/>
                  </a:ext>
                </a:extLst>
              </p:cNvPr>
              <p:cNvSpPr>
                <a:spLocks noChangeAspect="1" noChangeArrowheads="1"/>
              </p:cNvSpPr>
              <p:nvPr>
                <p:custDataLst>
                  <p:tags r:id="rId22"/>
                </p:custDataLst>
              </p:nvPr>
            </p:nvSpPr>
            <p:spPr bwMode="gray">
              <a:xfrm>
                <a:off x="4495" y="1447"/>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54" name="Oval 51">
                <a:extLst>
                  <a:ext uri="{FF2B5EF4-FFF2-40B4-BE49-F238E27FC236}">
                    <a16:creationId xmlns:a16="http://schemas.microsoft.com/office/drawing/2014/main" id="{1D5CBCB1-AA55-4416-8252-8CAFE4EAD045}"/>
                  </a:ext>
                </a:extLst>
              </p:cNvPr>
              <p:cNvSpPr>
                <a:spLocks noChangeAspect="1" noChangeArrowheads="1"/>
              </p:cNvSpPr>
              <p:nvPr>
                <p:custDataLst>
                  <p:tags r:id="rId23"/>
                </p:custDataLst>
              </p:nvPr>
            </p:nvSpPr>
            <p:spPr bwMode="gray">
              <a:xfrm>
                <a:off x="4495" y="1447"/>
                <a:ext cx="160" cy="160"/>
              </a:xfrm>
              <a:prstGeom prst="arc">
                <a:avLst>
                  <a:gd name="adj1" fmla="val 16200000"/>
                  <a:gd name="adj2" fmla="val 162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grpSp>
          <p:nvGrpSpPr>
            <p:cNvPr id="45" name="MoonLegend3">
              <a:extLst>
                <a:ext uri="{FF2B5EF4-FFF2-40B4-BE49-F238E27FC236}">
                  <a16:creationId xmlns:a16="http://schemas.microsoft.com/office/drawing/2014/main" id="{D35DAD38-AC87-4B86-BC5D-06B5CDD7FD7E}"/>
                </a:ext>
              </a:extLst>
            </p:cNvPr>
            <p:cNvGrpSpPr>
              <a:grpSpLocks noChangeAspect="1"/>
            </p:cNvGrpSpPr>
            <p:nvPr>
              <p:custDataLst>
                <p:tags r:id="rId14"/>
              </p:custDataLst>
            </p:nvPr>
          </p:nvGrpSpPr>
          <p:grpSpPr bwMode="gray">
            <a:xfrm>
              <a:off x="5894005" y="3251543"/>
              <a:ext cx="209550" cy="209551"/>
              <a:chOff x="4495" y="1205"/>
              <a:chExt cx="160" cy="160"/>
            </a:xfrm>
          </p:grpSpPr>
          <p:sp>
            <p:nvSpPr>
              <p:cNvPr id="51" name="Oval 47">
                <a:extLst>
                  <a:ext uri="{FF2B5EF4-FFF2-40B4-BE49-F238E27FC236}">
                    <a16:creationId xmlns:a16="http://schemas.microsoft.com/office/drawing/2014/main" id="{471F5580-2914-4B84-9ECF-147E164CD171}"/>
                  </a:ext>
                </a:extLst>
              </p:cNvPr>
              <p:cNvSpPr>
                <a:spLocks noChangeAspect="1" noChangeArrowheads="1"/>
              </p:cNvSpPr>
              <p:nvPr>
                <p:custDataLst>
                  <p:tags r:id="rId20"/>
                </p:custDataLst>
              </p:nvPr>
            </p:nvSpPr>
            <p:spPr bwMode="gray">
              <a:xfrm>
                <a:off x="4495" y="1205"/>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52" name="Arc 48">
                <a:extLst>
                  <a:ext uri="{FF2B5EF4-FFF2-40B4-BE49-F238E27FC236}">
                    <a16:creationId xmlns:a16="http://schemas.microsoft.com/office/drawing/2014/main" id="{943C9AA2-2D15-4342-B4C5-20E2CC6B306D}"/>
                  </a:ext>
                </a:extLst>
              </p:cNvPr>
              <p:cNvSpPr>
                <a:spLocks noChangeAspect="1"/>
              </p:cNvSpPr>
              <p:nvPr>
                <p:custDataLst>
                  <p:tags r:id="rId21"/>
                </p:custDataLst>
              </p:nvPr>
            </p:nvSpPr>
            <p:spPr bwMode="gray">
              <a:xfrm>
                <a:off x="4495" y="1205"/>
                <a:ext cx="160" cy="160"/>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sp>
          <p:nvSpPr>
            <p:cNvPr id="46" name="Legend1">
              <a:extLst>
                <a:ext uri="{FF2B5EF4-FFF2-40B4-BE49-F238E27FC236}">
                  <a16:creationId xmlns:a16="http://schemas.microsoft.com/office/drawing/2014/main" id="{6EA54B09-41B6-48BB-A955-90193D492328}"/>
                </a:ext>
              </a:extLst>
            </p:cNvPr>
            <p:cNvSpPr>
              <a:spLocks noChangeArrowheads="1"/>
            </p:cNvSpPr>
            <p:nvPr>
              <p:custDataLst>
                <p:tags r:id="rId15"/>
              </p:custDataLst>
            </p:nvPr>
          </p:nvSpPr>
          <p:spPr bwMode="gray">
            <a:xfrm>
              <a:off x="6214680" y="2696542"/>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47" name="Legend2">
              <a:extLst>
                <a:ext uri="{FF2B5EF4-FFF2-40B4-BE49-F238E27FC236}">
                  <a16:creationId xmlns:a16="http://schemas.microsoft.com/office/drawing/2014/main" id="{0AC1EE43-A017-4700-AF61-830731F30FE4}"/>
                </a:ext>
              </a:extLst>
            </p:cNvPr>
            <p:cNvSpPr>
              <a:spLocks noChangeArrowheads="1"/>
            </p:cNvSpPr>
            <p:nvPr>
              <p:custDataLst>
                <p:tags r:id="rId16"/>
              </p:custDataLst>
            </p:nvPr>
          </p:nvSpPr>
          <p:spPr bwMode="gray">
            <a:xfrm>
              <a:off x="6214680" y="2974156"/>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48" name="Legend3">
              <a:extLst>
                <a:ext uri="{FF2B5EF4-FFF2-40B4-BE49-F238E27FC236}">
                  <a16:creationId xmlns:a16="http://schemas.microsoft.com/office/drawing/2014/main" id="{2A6D11A2-9703-426A-86CA-4962B3EE0CCC}"/>
                </a:ext>
              </a:extLst>
            </p:cNvPr>
            <p:cNvSpPr>
              <a:spLocks noChangeArrowheads="1"/>
            </p:cNvSpPr>
            <p:nvPr>
              <p:custDataLst>
                <p:tags r:id="rId17"/>
              </p:custDataLst>
            </p:nvPr>
          </p:nvSpPr>
          <p:spPr bwMode="gray">
            <a:xfrm>
              <a:off x="6214680" y="3248596"/>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49" name="Legend4">
              <a:extLst>
                <a:ext uri="{FF2B5EF4-FFF2-40B4-BE49-F238E27FC236}">
                  <a16:creationId xmlns:a16="http://schemas.microsoft.com/office/drawing/2014/main" id="{3EA4E7B0-EFCC-4F9F-913E-143E08E90800}"/>
                </a:ext>
              </a:extLst>
            </p:cNvPr>
            <p:cNvSpPr>
              <a:spLocks noChangeArrowheads="1"/>
            </p:cNvSpPr>
            <p:nvPr>
              <p:custDataLst>
                <p:tags r:id="rId18"/>
              </p:custDataLst>
            </p:nvPr>
          </p:nvSpPr>
          <p:spPr bwMode="gray">
            <a:xfrm>
              <a:off x="6214680" y="3521448"/>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50" name="Legend5">
              <a:extLst>
                <a:ext uri="{FF2B5EF4-FFF2-40B4-BE49-F238E27FC236}">
                  <a16:creationId xmlns:a16="http://schemas.microsoft.com/office/drawing/2014/main" id="{20FC0E8B-0D7F-4303-9FE5-44FA02D35FD0}"/>
                </a:ext>
              </a:extLst>
            </p:cNvPr>
            <p:cNvSpPr>
              <a:spLocks noChangeArrowheads="1"/>
            </p:cNvSpPr>
            <p:nvPr>
              <p:custDataLst>
                <p:tags r:id="rId19"/>
              </p:custDataLst>
            </p:nvPr>
          </p:nvSpPr>
          <p:spPr bwMode="gray">
            <a:xfrm>
              <a:off x="6214680" y="3796682"/>
              <a:ext cx="447218"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grpSp>
      <p:grpSp>
        <p:nvGrpSpPr>
          <p:cNvPr id="63" name="sticker" hidden="1">
            <a:extLst>
              <a:ext uri="{FF2B5EF4-FFF2-40B4-BE49-F238E27FC236}">
                <a16:creationId xmlns:a16="http://schemas.microsoft.com/office/drawing/2014/main" id="{025597A3-7585-4D09-8EDC-160D256F7168}"/>
              </a:ext>
            </a:extLst>
          </p:cNvPr>
          <p:cNvGrpSpPr/>
          <p:nvPr/>
        </p:nvGrpSpPr>
        <p:grpSpPr>
          <a:xfrm>
            <a:off x="8889373" y="2192"/>
            <a:ext cx="3011573" cy="153874"/>
            <a:chOff x="6478920" y="285750"/>
            <a:chExt cx="2258680" cy="153873"/>
          </a:xfrm>
        </p:grpSpPr>
        <p:sp>
          <p:nvSpPr>
            <p:cNvPr id="64" name="StickerRectangle">
              <a:extLst>
                <a:ext uri="{FF2B5EF4-FFF2-40B4-BE49-F238E27FC236}">
                  <a16:creationId xmlns:a16="http://schemas.microsoft.com/office/drawing/2014/main" id="{9DE3FA71-0B83-495C-9250-C7F0CEDD22A5}"/>
                </a:ext>
              </a:extLst>
            </p:cNvPr>
            <p:cNvSpPr>
              <a:spLocks noChangeArrowheads="1"/>
            </p:cNvSpPr>
            <p:nvPr/>
          </p:nvSpPr>
          <p:spPr bwMode="gray">
            <a:xfrm>
              <a:off x="6478920" y="285750"/>
              <a:ext cx="2258680" cy="153873"/>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27432" tIns="0" rIns="0" bIns="27432">
              <a:spAutoFit/>
            </a:bodyPr>
            <a:lstStyle/>
            <a:p>
              <a:pPr marL="0" marR="0" lvl="0" indent="0" algn="r" defTabSz="895255" eaLnBrk="1" fontAlgn="auto" latinLnBrk="0" hangingPunct="1">
                <a:lnSpc>
                  <a:spcPct val="100000"/>
                </a:lnSpc>
                <a:spcBef>
                  <a:spcPts val="0"/>
                </a:spcBef>
                <a:spcAft>
                  <a:spcPts val="0"/>
                </a:spcAft>
                <a:buClr>
                  <a:srgbClr val="002960"/>
                </a:buClr>
                <a:buSzTx/>
                <a:buFontTx/>
                <a:buNone/>
                <a:tabLst/>
                <a:defRPr/>
              </a:pPr>
              <a:r>
                <a:rPr kumimoji="0" lang="en-US" sz="800" b="0" i="0" u="none" strike="noStrike" kern="0" cap="none" spc="0" normalizeH="0" baseline="0" noProof="0">
                  <a:ln>
                    <a:noFill/>
                  </a:ln>
                  <a:solidFill>
                    <a:srgbClr val="FF0000"/>
                  </a:solidFill>
                  <a:effectLst/>
                  <a:uLnTx/>
                  <a:uFillTx/>
                  <a:latin typeface="Arial"/>
                </a:rPr>
                <a:t>PRELIMINARY DRAFT </a:t>
              </a:r>
              <a:r>
                <a:rPr kumimoji="0" lang="en-US" sz="800" b="0" i="0" u="none" strike="noStrike" kern="0" cap="none" spc="0" normalizeH="0" baseline="0" noProof="0">
                  <a:ln>
                    <a:noFill/>
                  </a:ln>
                  <a:solidFill>
                    <a:srgbClr val="808080"/>
                  </a:solidFill>
                  <a:effectLst/>
                  <a:uLnTx/>
                  <a:uFillTx/>
                  <a:latin typeface="Arial"/>
                </a:rPr>
                <a:t>- PROPRIETARY AND CONFIDENTIAL</a:t>
              </a:r>
            </a:p>
          </p:txBody>
        </p:sp>
        <p:cxnSp>
          <p:nvCxnSpPr>
            <p:cNvPr id="65" name="AutoShape 31">
              <a:extLst>
                <a:ext uri="{FF2B5EF4-FFF2-40B4-BE49-F238E27FC236}">
                  <a16:creationId xmlns:a16="http://schemas.microsoft.com/office/drawing/2014/main" id="{F7DA9444-9651-4951-8191-645A566A14FD}"/>
                </a:ext>
              </a:extLst>
            </p:cNvPr>
            <p:cNvCxnSpPr>
              <a:cxnSpLocks noChangeShapeType="1"/>
              <a:stCxn id="64" idx="2"/>
              <a:endCxn id="64" idx="4"/>
            </p:cNvCxnSpPr>
            <p:nvPr/>
          </p:nvCxnSpPr>
          <p:spPr bwMode="gray">
            <a:xfrm>
              <a:off x="6536575" y="285750"/>
              <a:ext cx="0" cy="151387"/>
            </a:xfrm>
            <a:prstGeom prst="straightConnector1">
              <a:avLst/>
            </a:prstGeom>
            <a:noFill/>
            <a:ln w="9525">
              <a:solidFill>
                <a:srgbClr val="808080"/>
              </a:solidFill>
              <a:round/>
              <a:headEnd/>
              <a:tailEnd/>
            </a:ln>
            <a:extLst>
              <a:ext uri="{909E8E84-426E-40dd-AFC4-6F175D3DCCD1}">
                <a14:hiddenFill xmlns:a14="http://schemas.microsoft.com/office/drawing/2010/main" xmlns="">
                  <a:noFill/>
                </a14:hiddenFill>
              </a:ext>
            </a:extLst>
          </p:spPr>
        </p:cxnSp>
        <p:cxnSp>
          <p:nvCxnSpPr>
            <p:cNvPr id="66" name="AutoShape 32">
              <a:extLst>
                <a:ext uri="{FF2B5EF4-FFF2-40B4-BE49-F238E27FC236}">
                  <a16:creationId xmlns:a16="http://schemas.microsoft.com/office/drawing/2014/main" id="{752022F4-854D-460A-BF46-8564800FD14B}"/>
                </a:ext>
              </a:extLst>
            </p:cNvPr>
            <p:cNvCxnSpPr>
              <a:cxnSpLocks noChangeShapeType="1"/>
              <a:stCxn id="64" idx="4"/>
              <a:endCxn id="64" idx="6"/>
            </p:cNvCxnSpPr>
            <p:nvPr/>
          </p:nvCxnSpPr>
          <p:spPr bwMode="gray">
            <a:xfrm>
              <a:off x="6536575" y="437137"/>
              <a:ext cx="2201025" cy="0"/>
            </a:xfrm>
            <a:prstGeom prst="straightConnector1">
              <a:avLst/>
            </a:prstGeom>
            <a:noFill/>
            <a:ln w="25400">
              <a:solidFill>
                <a:srgbClr val="808080"/>
              </a:solidFill>
              <a:round/>
              <a:headEnd/>
              <a:tailEnd/>
            </a:ln>
            <a:extLst>
              <a:ext uri="{909E8E84-426E-40dd-AFC4-6F175D3DCCD1}">
                <a14:hiddenFill xmlns:a14="http://schemas.microsoft.com/office/drawing/2010/main" xmlns="">
                  <a:noFill/>
                </a14:hiddenFill>
              </a:ext>
            </a:extLst>
          </p:spPr>
        </p:cxnSp>
      </p:grpSp>
      <p:sp>
        <p:nvSpPr>
          <p:cNvPr id="62" name="Slide Number">
            <a:extLst>
              <a:ext uri="{FF2B5EF4-FFF2-40B4-BE49-F238E27FC236}">
                <a16:creationId xmlns:a16="http://schemas.microsoft.com/office/drawing/2014/main" id="{5920B626-7C41-418D-ABDE-078F314165A9}"/>
              </a:ext>
            </a:extLst>
          </p:cNvPr>
          <p:cNvSpPr txBox="1">
            <a:spLocks/>
          </p:cNvSpPr>
          <p:nvPr/>
        </p:nvSpPr>
        <p:spPr bwMode="auto">
          <a:xfrm>
            <a:off x="11759894" y="6640468"/>
            <a:ext cx="127577" cy="125612"/>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a:fld id="{42C328C1-A84F-4A39-A664-DBA00541A8C6}" type="slidenum">
              <a:rPr lang="en-US" sz="800" baseline="0" smtClean="0">
                <a:solidFill>
                  <a:srgbClr val="808080"/>
                </a:solidFill>
                <a:latin typeface="+mn-lt"/>
              </a:rPr>
              <a:pPr algn="r"/>
              <a:t>‹#›</a:t>
            </a:fld>
            <a:endParaRPr lang="en-US" sz="800" baseline="0">
              <a:solidFill>
                <a:srgbClr val="808080"/>
              </a:solidFill>
              <a:latin typeface="+mn-lt"/>
            </a:endParaRPr>
          </a:p>
        </p:txBody>
      </p:sp>
    </p:spTree>
    <p:extLst>
      <p:ext uri="{BB962C8B-B14F-4D97-AF65-F5344CB8AC3E}">
        <p14:creationId xmlns:p14="http://schemas.microsoft.com/office/powerpoint/2010/main" val="20080169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Lst>
  <p:hf hdr="0" ftr="0" dt="0"/>
  <p:txStyles>
    <p:titleStyle>
      <a:lvl1pPr algn="l" defTabSz="895255" rtl="0" eaLnBrk="1" fontAlgn="base" hangingPunct="1">
        <a:spcBef>
          <a:spcPct val="0"/>
        </a:spcBef>
        <a:spcAft>
          <a:spcPct val="0"/>
        </a:spcAft>
        <a:tabLst>
          <a:tab pos="269847" algn="l"/>
        </a:tabLst>
        <a:defRPr sz="2041" b="1" baseline="0">
          <a:solidFill>
            <a:schemeClr val="tx2"/>
          </a:solidFill>
          <a:latin typeface="Calibri" panose="020F0502020204030204" pitchFamily="34" charset="0"/>
          <a:ea typeface="+mj-ea"/>
          <a:cs typeface="Calibri" panose="020F0502020204030204" pitchFamily="34" charset="0"/>
        </a:defRPr>
      </a:lvl1pPr>
      <a:lvl2pPr algn="l" defTabSz="895255" rtl="0" eaLnBrk="1" fontAlgn="base" hangingPunct="1">
        <a:spcBef>
          <a:spcPct val="0"/>
        </a:spcBef>
        <a:spcAft>
          <a:spcPct val="0"/>
        </a:spcAft>
        <a:defRPr sz="1900" b="1">
          <a:solidFill>
            <a:schemeClr val="tx2"/>
          </a:solidFill>
          <a:latin typeface="Arial" charset="0"/>
        </a:defRPr>
      </a:lvl2pPr>
      <a:lvl3pPr algn="l" defTabSz="895255" rtl="0" eaLnBrk="1" fontAlgn="base" hangingPunct="1">
        <a:spcBef>
          <a:spcPct val="0"/>
        </a:spcBef>
        <a:spcAft>
          <a:spcPct val="0"/>
        </a:spcAft>
        <a:defRPr sz="1900" b="1">
          <a:solidFill>
            <a:schemeClr val="tx2"/>
          </a:solidFill>
          <a:latin typeface="Arial" charset="0"/>
        </a:defRPr>
      </a:lvl3pPr>
      <a:lvl4pPr algn="l" defTabSz="895255" rtl="0" eaLnBrk="1" fontAlgn="base" hangingPunct="1">
        <a:spcBef>
          <a:spcPct val="0"/>
        </a:spcBef>
        <a:spcAft>
          <a:spcPct val="0"/>
        </a:spcAft>
        <a:defRPr sz="1900" b="1">
          <a:solidFill>
            <a:schemeClr val="tx2"/>
          </a:solidFill>
          <a:latin typeface="Arial" charset="0"/>
        </a:defRPr>
      </a:lvl4pPr>
      <a:lvl5pPr algn="l" defTabSz="895255" rtl="0" eaLnBrk="1" fontAlgn="base" hangingPunct="1">
        <a:spcBef>
          <a:spcPct val="0"/>
        </a:spcBef>
        <a:spcAft>
          <a:spcPct val="0"/>
        </a:spcAft>
        <a:defRPr sz="1900" b="1">
          <a:solidFill>
            <a:schemeClr val="tx2"/>
          </a:solidFill>
          <a:latin typeface="Arial" charset="0"/>
        </a:defRPr>
      </a:lvl5pPr>
      <a:lvl6pPr marL="457152" algn="l" defTabSz="895255" rtl="0" eaLnBrk="1" fontAlgn="base" hangingPunct="1">
        <a:spcBef>
          <a:spcPct val="0"/>
        </a:spcBef>
        <a:spcAft>
          <a:spcPct val="0"/>
        </a:spcAft>
        <a:defRPr sz="1900" b="1">
          <a:solidFill>
            <a:schemeClr val="tx2"/>
          </a:solidFill>
          <a:latin typeface="Arial" charset="0"/>
        </a:defRPr>
      </a:lvl6pPr>
      <a:lvl7pPr marL="914303" algn="l" defTabSz="895255" rtl="0" eaLnBrk="1" fontAlgn="base" hangingPunct="1">
        <a:spcBef>
          <a:spcPct val="0"/>
        </a:spcBef>
        <a:spcAft>
          <a:spcPct val="0"/>
        </a:spcAft>
        <a:defRPr sz="1900" b="1">
          <a:solidFill>
            <a:schemeClr val="tx2"/>
          </a:solidFill>
          <a:latin typeface="Arial" charset="0"/>
        </a:defRPr>
      </a:lvl7pPr>
      <a:lvl8pPr marL="1371455" algn="l" defTabSz="895255" rtl="0" eaLnBrk="1" fontAlgn="base" hangingPunct="1">
        <a:spcBef>
          <a:spcPct val="0"/>
        </a:spcBef>
        <a:spcAft>
          <a:spcPct val="0"/>
        </a:spcAft>
        <a:defRPr sz="1900" b="1">
          <a:solidFill>
            <a:schemeClr val="tx2"/>
          </a:solidFill>
          <a:latin typeface="Arial" charset="0"/>
        </a:defRPr>
      </a:lvl8pPr>
      <a:lvl9pPr marL="1828606" algn="l" defTabSz="895255" rtl="0" eaLnBrk="1" fontAlgn="base" hangingPunct="1">
        <a:spcBef>
          <a:spcPct val="0"/>
        </a:spcBef>
        <a:spcAft>
          <a:spcPct val="0"/>
        </a:spcAft>
        <a:defRPr sz="1900" b="1">
          <a:solidFill>
            <a:schemeClr val="tx2"/>
          </a:solidFill>
          <a:latin typeface="Arial" charset="0"/>
        </a:defRPr>
      </a:lvl9pPr>
    </p:titleStyle>
    <p:bodyStyle>
      <a:lvl1pPr marL="0" indent="0" algn="l" defTabSz="895255" rtl="0" eaLnBrk="1" fontAlgn="base" hangingPunct="1">
        <a:spcBef>
          <a:spcPct val="0"/>
        </a:spcBef>
        <a:spcAft>
          <a:spcPct val="0"/>
        </a:spcAft>
        <a:buClr>
          <a:schemeClr val="tx2"/>
        </a:buClr>
        <a:buSzPct val="100000"/>
        <a:defRPr sz="1428" baseline="0">
          <a:solidFill>
            <a:schemeClr val="tx1"/>
          </a:solidFill>
          <a:latin typeface="Calibri" panose="020F0502020204030204" pitchFamily="34" charset="0"/>
          <a:ea typeface="+mn-ea"/>
          <a:cs typeface="Calibri" panose="020F0502020204030204" pitchFamily="34" charset="0"/>
        </a:defRPr>
      </a:lvl1pPr>
      <a:lvl2pPr marL="193655" indent="-192067" algn="l" defTabSz="895255" rtl="0" eaLnBrk="1" fontAlgn="base" hangingPunct="1">
        <a:spcBef>
          <a:spcPct val="0"/>
        </a:spcBef>
        <a:spcAft>
          <a:spcPct val="0"/>
        </a:spcAft>
        <a:buClr>
          <a:schemeClr val="tx2"/>
        </a:buClr>
        <a:buSzPct val="125000"/>
        <a:buFont typeface="Arial" charset="0"/>
        <a:buChar char="▪"/>
        <a:defRPr sz="1428" baseline="0">
          <a:solidFill>
            <a:schemeClr val="tx1"/>
          </a:solidFill>
          <a:latin typeface="Calibri" panose="020F0502020204030204" pitchFamily="34" charset="0"/>
          <a:cs typeface="Calibri" panose="020F0502020204030204" pitchFamily="34" charset="0"/>
        </a:defRPr>
      </a:lvl2pPr>
      <a:lvl3pPr marL="457152" indent="-261910" algn="l" defTabSz="895255" rtl="0" eaLnBrk="1" fontAlgn="base" hangingPunct="1">
        <a:spcBef>
          <a:spcPct val="0"/>
        </a:spcBef>
        <a:spcAft>
          <a:spcPct val="0"/>
        </a:spcAft>
        <a:buClr>
          <a:schemeClr val="tx2"/>
        </a:buClr>
        <a:buSzPct val="120000"/>
        <a:buFont typeface="Arial" charset="0"/>
        <a:buChar char="–"/>
        <a:defRPr sz="1428" baseline="0">
          <a:solidFill>
            <a:schemeClr val="tx1"/>
          </a:solidFill>
          <a:latin typeface="Calibri" panose="020F0502020204030204" pitchFamily="34" charset="0"/>
          <a:cs typeface="Calibri" panose="020F0502020204030204" pitchFamily="34" charset="0"/>
        </a:defRPr>
      </a:lvl3pPr>
      <a:lvl4pPr marL="614298" indent="-155559" algn="l" defTabSz="895255" rtl="0" eaLnBrk="1" fontAlgn="base" hangingPunct="1">
        <a:spcBef>
          <a:spcPct val="0"/>
        </a:spcBef>
        <a:spcAft>
          <a:spcPct val="0"/>
        </a:spcAft>
        <a:buClr>
          <a:schemeClr val="tx2"/>
        </a:buClr>
        <a:buSzPct val="120000"/>
        <a:buFont typeface="Arial" charset="0"/>
        <a:buChar char="▫"/>
        <a:defRPr sz="1428" baseline="0">
          <a:solidFill>
            <a:schemeClr val="tx1"/>
          </a:solidFill>
          <a:latin typeface="Calibri" panose="020F0502020204030204" pitchFamily="34" charset="0"/>
          <a:cs typeface="Calibri" panose="020F0502020204030204" pitchFamily="34" charset="0"/>
        </a:defRPr>
      </a:lvl4pPr>
      <a:lvl5pPr marL="749729" indent="-130162" algn="l" defTabSz="895255" rtl="0" eaLnBrk="1" fontAlgn="base" hangingPunct="1">
        <a:spcBef>
          <a:spcPct val="0"/>
        </a:spcBef>
        <a:spcAft>
          <a:spcPct val="0"/>
        </a:spcAft>
        <a:buClr>
          <a:schemeClr val="tx2"/>
        </a:buClr>
        <a:buSzPct val="89000"/>
        <a:buFont typeface="Arial" charset="0"/>
        <a:buChar char="-"/>
        <a:defRPr sz="1428" baseline="0">
          <a:solidFill>
            <a:schemeClr val="tx1"/>
          </a:solidFill>
          <a:latin typeface="Calibri" panose="020F0502020204030204" pitchFamily="34" charset="0"/>
          <a:cs typeface="Calibri" panose="020F0502020204030204" pitchFamily="34" charset="0"/>
        </a:defRPr>
      </a:lvl5pPr>
      <a:lvl6pPr marL="749729" indent="-130162" algn="l" defTabSz="89525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29" indent="-130162" algn="l" defTabSz="89525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29" indent="-130162" algn="l" defTabSz="89525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29" indent="-130162" algn="l" defTabSz="89525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theswirlworld.com/2013/04/06/15-things-to-give-up/" TargetMode="External"/><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hyperlink" Target="https://www.nj.gov/highereducation/EOF/EOF_Eligibility.shtml"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Peter.Collazo@oshe.nj.gov" TargetMode="External"/><Relationship Id="rId7" Type="http://schemas.openxmlformats.org/officeDocument/2006/relationships/hyperlink" Target="mailto:Kevin.Kobylowski@oshe.nj.gov" TargetMode="External"/><Relationship Id="rId2" Type="http://schemas.openxmlformats.org/officeDocument/2006/relationships/hyperlink" Target="mailto:Hasani.Carter@oshe.nj.gov" TargetMode="External"/><Relationship Id="rId1" Type="http://schemas.openxmlformats.org/officeDocument/2006/relationships/slideLayout" Target="../slideLayouts/slideLayout2.xml"/><Relationship Id="rId6" Type="http://schemas.openxmlformats.org/officeDocument/2006/relationships/hyperlink" Target="mailto:Tiffany.Hazzard@oshe.nj.gov&#8203;" TargetMode="External"/><Relationship Id="rId5" Type="http://schemas.openxmlformats.org/officeDocument/2006/relationships/hyperlink" Target="mailto:Stephanie.Shanklin@oshe.nj.gov" TargetMode="External"/><Relationship Id="rId4" Type="http://schemas.openxmlformats.org/officeDocument/2006/relationships/hyperlink" Target="mailto:Hema.Patel@oshe.nj.gov" TargetMode="Externa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hyperlink" Target="https://www.dol.gov/agencies/whd/immigration/u-t-visa" TargetMode="External"/><Relationship Id="rId2" Type="http://schemas.openxmlformats.org/officeDocument/2006/relationships/hyperlink" Target="https://www.nj.gov/highereducation/TuitionEqualityAct.s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slideLayout" Target="../slideLayouts/slideLayout2.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5.xml.rels><?xml version="1.0" encoding="UTF-8" standalone="yes"?>
<Relationships xmlns="http://schemas.openxmlformats.org/package/2006/relationships"><Relationship Id="rId2" Type="http://schemas.openxmlformats.org/officeDocument/2006/relationships/image" Target="../media/image61.sv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hyperlink" Target="https://www.nj.gov/highereducation/documents/pdf/EOF/2022-2023/EOFCampusProgramLiaisonAssignementsAY2022-23.pdf"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nj.gov/highereducation/EOF/EOF_SCU_Programs.shtml" TargetMode="External"/><Relationship Id="rId3" Type="http://schemas.openxmlformats.org/officeDocument/2006/relationships/diagramLayout" Target="../diagrams/layout2.xml"/><Relationship Id="rId7" Type="http://schemas.openxmlformats.org/officeDocument/2006/relationships/hyperlink" Target="https://www.nj.gov/highereducation/EOF/EOF_PRU_Programs.shtml" TargetMode="Externa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hyperlink" Target="https://www.nj.gov/highereducation/EOF/EOF_Program_Resources.shtml" TargetMode="External"/><Relationship Id="rId5" Type="http://schemas.openxmlformats.org/officeDocument/2006/relationships/diagramColors" Target="../diagrams/colors2.xml"/><Relationship Id="rId10" Type="http://schemas.openxmlformats.org/officeDocument/2006/relationships/hyperlink" Target="https://www.nj.gov/highereducation/EOF/EOF_IND_Programs.shtml" TargetMode="External"/><Relationship Id="rId4" Type="http://schemas.openxmlformats.org/officeDocument/2006/relationships/diagramQuickStyle" Target="../diagrams/quickStyle2.xml"/><Relationship Id="rId9" Type="http://schemas.openxmlformats.org/officeDocument/2006/relationships/hyperlink" Target="https://www.nj.gov/highereducation/EOF/EOF_CC_Programs.shtml" TargetMode="Externa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71449" y="1559697"/>
            <a:ext cx="10058400" cy="3065593"/>
          </a:xfrm>
        </p:spPr>
        <p:txBody>
          <a:bodyPr>
            <a:normAutofit/>
          </a:bodyPr>
          <a:lstStyle/>
          <a:p>
            <a:r>
              <a:rPr lang="en-US" sz="7200">
                <a:latin typeface="Times New Roman"/>
                <a:cs typeface="Times New Roman"/>
              </a:rPr>
              <a:t>EOF</a:t>
            </a:r>
            <a:r>
              <a:rPr lang="en-US" sz="7200" b="1">
                <a:latin typeface="Times New Roman"/>
                <a:cs typeface="Times New Roman"/>
              </a:rPr>
              <a:t> Undergraduate Eligibility Training  </a:t>
            </a:r>
            <a:endParaRPr lang="en-US" sz="6600" b="1"/>
          </a:p>
        </p:txBody>
      </p:sp>
      <p:sp>
        <p:nvSpPr>
          <p:cNvPr id="10" name="Rectangle 9">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Subtitle 2"/>
          <p:cNvSpPr>
            <a:spLocks noGrp="1"/>
          </p:cNvSpPr>
          <p:nvPr>
            <p:ph type="subTitle" idx="1"/>
          </p:nvPr>
        </p:nvSpPr>
        <p:spPr>
          <a:xfrm>
            <a:off x="1100051" y="5199409"/>
            <a:ext cx="10058400" cy="1143000"/>
          </a:xfrm>
        </p:spPr>
        <p:txBody>
          <a:bodyPr>
            <a:normAutofit/>
          </a:bodyPr>
          <a:lstStyle/>
          <a:p>
            <a:r>
              <a:rPr lang="en-US" sz="1500" b="1">
                <a:solidFill>
                  <a:srgbClr val="FFFFFF"/>
                </a:solidFill>
                <a:latin typeface="+mn-lt"/>
                <a:ea typeface="Microsoft JhengHei" panose="020B0604030504040204" pitchFamily="34" charset="-120"/>
              </a:rPr>
              <a:t>Conducted by: </a:t>
            </a:r>
          </a:p>
          <a:p>
            <a:r>
              <a:rPr lang="en-US" sz="1500" b="1">
                <a:solidFill>
                  <a:srgbClr val="FFFFFF"/>
                </a:solidFill>
                <a:latin typeface="+mn-lt"/>
                <a:ea typeface="Microsoft JhengHei" panose="020B0604030504040204" pitchFamily="34" charset="-120"/>
              </a:rPr>
              <a:t>OFFICE OF THE SECRETARY OF HIGHER EDUCATION (OSHE)</a:t>
            </a:r>
          </a:p>
          <a:p>
            <a:r>
              <a:rPr lang="en-US" sz="1500" b="1">
                <a:solidFill>
                  <a:srgbClr val="FFFFFF"/>
                </a:solidFill>
                <a:latin typeface="+mn-lt"/>
              </a:rPr>
              <a:t>Educational Opportunity Fund (EOF)</a:t>
            </a:r>
            <a:endParaRPr lang="en-US" sz="1500" b="1">
              <a:solidFill>
                <a:srgbClr val="FFFFFF"/>
              </a:solidFill>
              <a:latin typeface="+mn-lt"/>
              <a:ea typeface="Microsoft JhengHei" panose="020B0604030504040204" pitchFamily="34" charset="-120"/>
            </a:endParaRPr>
          </a:p>
        </p:txBody>
      </p:sp>
    </p:spTree>
    <p:extLst>
      <p:ext uri="{BB962C8B-B14F-4D97-AF65-F5344CB8AC3E}">
        <p14:creationId xmlns:p14="http://schemas.microsoft.com/office/powerpoint/2010/main" val="1454945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4788DF-7244-A5DE-056A-D476CDCB9BB3}"/>
              </a:ext>
            </a:extLst>
          </p:cNvPr>
          <p:cNvSpPr>
            <a:spLocks noGrp="1"/>
          </p:cNvSpPr>
          <p:nvPr>
            <p:ph type="title"/>
          </p:nvPr>
        </p:nvSpPr>
        <p:spPr>
          <a:xfrm>
            <a:off x="1097280" y="286603"/>
            <a:ext cx="10058400" cy="1450757"/>
          </a:xfrm>
        </p:spPr>
        <p:txBody>
          <a:bodyPr>
            <a:normAutofit/>
          </a:bodyPr>
          <a:lstStyle/>
          <a:p>
            <a:r>
              <a:rPr lang="en-US"/>
              <a:t>Student Eligibility-Broad Assessment</a:t>
            </a:r>
            <a:endParaRPr lang="en-US">
              <a:latin typeface="Times New Roman"/>
              <a:cs typeface="Times New Roman"/>
            </a:endParaRPr>
          </a:p>
        </p:txBody>
      </p:sp>
      <p:cxnSp>
        <p:nvCxnSpPr>
          <p:cNvPr id="31" name="Straight Connector 30">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BD7A74B5-8367-4A83-ABEC-0FCDDE97B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2CC184B0-C2C6-4BF0-B078-816C7AF95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a:extLst>
              <a:ext uri="{FF2B5EF4-FFF2-40B4-BE49-F238E27FC236}">
                <a16:creationId xmlns:a16="http://schemas.microsoft.com/office/drawing/2014/main" id="{EE52F115-0CEE-3AAB-5155-AA2FC7DFA218}"/>
              </a:ext>
            </a:extLst>
          </p:cNvPr>
          <p:cNvSpPr>
            <a:spLocks noGrp="1"/>
          </p:cNvSpPr>
          <p:nvPr>
            <p:ph type="sldNum" sz="quarter" idx="12"/>
          </p:nvPr>
        </p:nvSpPr>
        <p:spPr>
          <a:xfrm>
            <a:off x="9900458" y="6459785"/>
            <a:ext cx="1312025" cy="365125"/>
          </a:xfrm>
        </p:spPr>
        <p:txBody>
          <a:bodyPr>
            <a:normAutofit/>
          </a:bodyPr>
          <a:lstStyle/>
          <a:p>
            <a:pPr>
              <a:spcAft>
                <a:spcPts val="600"/>
              </a:spcAft>
            </a:pPr>
            <a:fld id="{82E0CA47-81CF-4842-A6CE-0A6037062406}" type="slidenum">
              <a:rPr lang="en-US" smtClean="0"/>
              <a:pPr>
                <a:spcAft>
                  <a:spcPts val="600"/>
                </a:spcAft>
              </a:pPr>
              <a:t>10</a:t>
            </a:fld>
            <a:endParaRPr lang="en-US"/>
          </a:p>
        </p:txBody>
      </p:sp>
      <p:sp>
        <p:nvSpPr>
          <p:cNvPr id="36" name="TextBox 35">
            <a:extLst>
              <a:ext uri="{FF2B5EF4-FFF2-40B4-BE49-F238E27FC236}">
                <a16:creationId xmlns:a16="http://schemas.microsoft.com/office/drawing/2014/main" id="{0B49B696-5CEE-50B0-7720-95DD232646F9}"/>
              </a:ext>
            </a:extLst>
          </p:cNvPr>
          <p:cNvSpPr txBox="1"/>
          <p:nvPr/>
        </p:nvSpPr>
        <p:spPr>
          <a:xfrm>
            <a:off x="-268173" y="6457211"/>
            <a:ext cx="226400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a:solidFill>
                  <a:schemeClr val="bg1"/>
                </a:solidFill>
                <a:latin typeface="Times New Roman"/>
                <a:cs typeface="Times New Roman"/>
              </a:rPr>
              <a:t>Regulation: 9A:11-2.2</a:t>
            </a:r>
          </a:p>
          <a:p>
            <a:pPr algn="l"/>
            <a:endParaRPr lang="en-US" sz="1400">
              <a:latin typeface="Times New Roman"/>
              <a:cs typeface="Calibri"/>
            </a:endParaRPr>
          </a:p>
        </p:txBody>
      </p:sp>
      <p:sp>
        <p:nvSpPr>
          <p:cNvPr id="11" name="Content Placeholder 2">
            <a:extLst>
              <a:ext uri="{FF2B5EF4-FFF2-40B4-BE49-F238E27FC236}">
                <a16:creationId xmlns:a16="http://schemas.microsoft.com/office/drawing/2014/main" id="{75F6DC51-B0DA-9D98-9BA6-15EF52554B48}"/>
              </a:ext>
            </a:extLst>
          </p:cNvPr>
          <p:cNvSpPr txBox="1">
            <a:spLocks/>
          </p:cNvSpPr>
          <p:nvPr/>
        </p:nvSpPr>
        <p:spPr>
          <a:xfrm>
            <a:off x="6330897" y="1930645"/>
            <a:ext cx="4707881" cy="4406425"/>
          </a:xfrm>
          <a:prstGeom prst="rect">
            <a:avLst/>
          </a:prstGeom>
          <a:noFill/>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a:spcBef>
                <a:spcPts val="0"/>
              </a:spcBef>
              <a:spcAft>
                <a:spcPts val="0"/>
              </a:spcAft>
              <a:buFont typeface="Calibri" panose="020F0502020204030204" pitchFamily="34" charset="0"/>
              <a:buNone/>
            </a:pPr>
            <a:r>
              <a:rPr lang="en-US">
                <a:cs typeface="Calibri"/>
              </a:rPr>
              <a:t>An eligible initial, first-time, full-time undergraduate shall exhibit evidence of the potential to succeed in college, but may </a:t>
            </a:r>
            <a:r>
              <a:rPr lang="en-US">
                <a:solidFill>
                  <a:srgbClr val="404040"/>
                </a:solidFill>
                <a:cs typeface="Calibri"/>
              </a:rPr>
              <a:t>need</a:t>
            </a:r>
            <a:r>
              <a:rPr lang="en-US">
                <a:cs typeface="Calibri"/>
              </a:rPr>
              <a:t> the following:</a:t>
            </a:r>
            <a:endParaRPr lang="en-US" b="1">
              <a:ea typeface="Calibri"/>
              <a:cs typeface="Calibri"/>
            </a:endParaRPr>
          </a:p>
          <a:p>
            <a:pPr marL="383540" lvl="1">
              <a:spcBef>
                <a:spcPts val="0"/>
              </a:spcBef>
              <a:spcAft>
                <a:spcPts val="0"/>
              </a:spcAft>
              <a:buFont typeface="Arial" panose="020F0502020204030204" pitchFamily="34" charset="0"/>
              <a:buChar char="•"/>
            </a:pPr>
            <a:r>
              <a:rPr lang="en-US">
                <a:cs typeface="Calibri"/>
              </a:rPr>
              <a:t>Academic preparation to gain admission under an institution's regular admission standards (where applicable), such as standardized test scores that are below the institutional norms</a:t>
            </a:r>
            <a:endParaRPr lang="en-US" b="1">
              <a:ea typeface="Calibri"/>
              <a:cs typeface="Calibri"/>
            </a:endParaRPr>
          </a:p>
          <a:p>
            <a:pPr marL="383540" lvl="1">
              <a:spcBef>
                <a:spcPts val="0"/>
              </a:spcBef>
              <a:spcAft>
                <a:spcPts val="0"/>
              </a:spcAft>
              <a:buFont typeface="Arial" panose="020F0502020204030204" pitchFamily="34" charset="0"/>
              <a:buChar char="•"/>
            </a:pPr>
            <a:r>
              <a:rPr lang="en-US">
                <a:ea typeface="Calibri"/>
                <a:cs typeface="Calibri"/>
              </a:rPr>
              <a:t>Improved</a:t>
            </a:r>
            <a:r>
              <a:rPr lang="en-US">
                <a:cs typeface="Calibri"/>
              </a:rPr>
              <a:t> basic skills, additional academic support, or additional preparation for a desired degree program</a:t>
            </a:r>
            <a:endParaRPr lang="en-US">
              <a:ea typeface="Calibri"/>
              <a:cs typeface="Calibri"/>
            </a:endParaRPr>
          </a:p>
          <a:p>
            <a:pPr marL="383540" lvl="1">
              <a:spcBef>
                <a:spcPts val="0"/>
              </a:spcBef>
              <a:spcAft>
                <a:spcPts val="0"/>
              </a:spcAft>
              <a:buFont typeface="Arial" panose="020F0502020204030204" pitchFamily="34" charset="0"/>
              <a:buChar char="•"/>
            </a:pPr>
            <a:endParaRPr lang="en-US" sz="1600">
              <a:latin typeface="Calibri Light"/>
              <a:ea typeface="Calibri Light"/>
              <a:cs typeface="Calibri"/>
            </a:endParaRPr>
          </a:p>
          <a:p>
            <a:pPr marL="0">
              <a:spcBef>
                <a:spcPts val="0"/>
              </a:spcBef>
              <a:spcAft>
                <a:spcPts val="0"/>
              </a:spcAft>
              <a:buFont typeface="Calibri" panose="020F0502020204030204" pitchFamily="34" charset="0"/>
              <a:buNone/>
            </a:pPr>
            <a:r>
              <a:rPr lang="en-US" sz="1600" i="1">
                <a:solidFill>
                  <a:schemeClr val="accent1">
                    <a:lumMod val="76000"/>
                  </a:schemeClr>
                </a:solidFill>
                <a:latin typeface="Calibri Light"/>
                <a:ea typeface="Calibri Light"/>
                <a:cs typeface="Calibri"/>
              </a:rPr>
              <a:t>*</a:t>
            </a:r>
            <a:r>
              <a:rPr lang="en-US" sz="1400" i="1">
                <a:solidFill>
                  <a:schemeClr val="accent1">
                    <a:lumMod val="76000"/>
                  </a:schemeClr>
                </a:solidFill>
                <a:latin typeface="Calibri"/>
                <a:ea typeface="Calibri Light"/>
                <a:cs typeface="Calibri"/>
              </a:rPr>
              <a:t>Note: Students who typically meet regular admission standards and have excelled academically while in high school may fall into this category due to their need to receive additional academic support (i.e. advising, tutoring, etc.) while in pursuit of their degree.</a:t>
            </a:r>
            <a:r>
              <a:rPr lang="en-US" sz="1400">
                <a:solidFill>
                  <a:schemeClr val="accent1">
                    <a:lumMod val="76000"/>
                  </a:schemeClr>
                </a:solidFill>
                <a:latin typeface="Calibri"/>
                <a:ea typeface="Calibri Light"/>
                <a:cs typeface="Calibri"/>
              </a:rPr>
              <a:t> </a:t>
            </a:r>
          </a:p>
          <a:p>
            <a:endParaRPr lang="en-US" sz="1800">
              <a:cs typeface="Calibri"/>
            </a:endParaRPr>
          </a:p>
        </p:txBody>
      </p:sp>
      <p:pic>
        <p:nvPicPr>
          <p:cNvPr id="33" name="Graphic 32">
            <a:extLst>
              <a:ext uri="{FF2B5EF4-FFF2-40B4-BE49-F238E27FC236}">
                <a16:creationId xmlns:a16="http://schemas.microsoft.com/office/drawing/2014/main" id="{8EFE5105-AB36-6030-F07F-88EB0982866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601037" y="2154824"/>
            <a:ext cx="3523836" cy="3169076"/>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09947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92370" y="516835"/>
            <a:ext cx="3084844" cy="5772840"/>
          </a:xfrm>
        </p:spPr>
        <p:txBody>
          <a:bodyPr anchor="ctr">
            <a:normAutofit/>
          </a:bodyPr>
          <a:lstStyle/>
          <a:p>
            <a:r>
              <a:rPr lang="en-US">
                <a:solidFill>
                  <a:srgbClr val="FFFFFF"/>
                </a:solidFill>
                <a:latin typeface="Times New Roman"/>
                <a:cs typeface="Times New Roman"/>
              </a:rPr>
              <a:t>Historical Poverty</a:t>
            </a:r>
          </a:p>
        </p:txBody>
      </p:sp>
      <p:sp>
        <p:nvSpPr>
          <p:cNvPr id="33" name="Rectangle 3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p:cNvSpPr>
            <a:spLocks noGrp="1"/>
          </p:cNvSpPr>
          <p:nvPr>
            <p:ph type="sldNum" sz="quarter" idx="12"/>
          </p:nvPr>
        </p:nvSpPr>
        <p:spPr>
          <a:xfrm>
            <a:off x="10123055" y="6459785"/>
            <a:ext cx="1089428" cy="365125"/>
          </a:xfrm>
        </p:spPr>
        <p:txBody>
          <a:bodyPr>
            <a:normAutofit/>
          </a:bodyPr>
          <a:lstStyle/>
          <a:p>
            <a:pPr>
              <a:spcAft>
                <a:spcPts val="600"/>
              </a:spcAft>
            </a:pPr>
            <a:fld id="{82E0CA47-81CF-4842-A6CE-0A6037062406}" type="slidenum">
              <a:rPr lang="en-US">
                <a:solidFill>
                  <a:schemeClr val="tx2"/>
                </a:solidFill>
              </a:rPr>
              <a:pPr>
                <a:spcAft>
                  <a:spcPts val="600"/>
                </a:spcAft>
              </a:pPr>
              <a:t>11</a:t>
            </a:fld>
            <a:endParaRPr lang="en-US">
              <a:solidFill>
                <a:schemeClr val="tx2"/>
              </a:solidFill>
            </a:endParaRPr>
          </a:p>
        </p:txBody>
      </p:sp>
      <p:graphicFrame>
        <p:nvGraphicFramePr>
          <p:cNvPr id="6" name="Content Placeholder 2">
            <a:extLst>
              <a:ext uri="{FF2B5EF4-FFF2-40B4-BE49-F238E27FC236}">
                <a16:creationId xmlns:a16="http://schemas.microsoft.com/office/drawing/2014/main" id="{16CCDFE1-2FB8-AE83-4FC1-044B97888D03}"/>
              </a:ext>
            </a:extLst>
          </p:cNvPr>
          <p:cNvGraphicFramePr>
            <a:graphicFrameLocks noGrp="1"/>
          </p:cNvGraphicFramePr>
          <p:nvPr>
            <p:ph idx="1"/>
            <p:extLst>
              <p:ext uri="{D42A27DB-BD31-4B8C-83A1-F6EECF244321}">
                <p14:modId xmlns:p14="http://schemas.microsoft.com/office/powerpoint/2010/main" val="798304515"/>
              </p:ext>
            </p:extLst>
          </p:nvPr>
        </p:nvGraphicFramePr>
        <p:xfrm>
          <a:off x="4309110" y="-25227"/>
          <a:ext cx="7600949" cy="68565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5551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28337" y="516835"/>
            <a:ext cx="3737810" cy="5772840"/>
          </a:xfrm>
        </p:spPr>
        <p:txBody>
          <a:bodyPr anchor="ctr">
            <a:normAutofit/>
          </a:bodyPr>
          <a:lstStyle/>
          <a:p>
            <a:r>
              <a:rPr lang="en-US" sz="4000" b="1" spc="0">
                <a:solidFill>
                  <a:srgbClr val="FFFFFF"/>
                </a:solidFill>
                <a:latin typeface="Times New Roman" panose="02020603050405020304" pitchFamily="18" charset="0"/>
                <a:cs typeface="Times New Roman" panose="02020603050405020304" pitchFamily="18" charset="0"/>
              </a:rPr>
              <a:t>EOF Eligibility, Admission, &amp; </a:t>
            </a:r>
            <a:r>
              <a:rPr lang="en-US" sz="4000" b="1" spc="-100">
                <a:solidFill>
                  <a:srgbClr val="FFFFFF"/>
                </a:solidFill>
                <a:latin typeface="Times New Roman" panose="02020603050405020304" pitchFamily="18" charset="0"/>
                <a:cs typeface="Times New Roman" panose="02020603050405020304" pitchFamily="18" charset="0"/>
              </a:rPr>
              <a:t>Communications </a:t>
            </a:r>
          </a:p>
        </p:txBody>
      </p:sp>
      <p:sp>
        <p:nvSpPr>
          <p:cNvPr id="36" name="Rectangle 35">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7" name="Content Placeholder 2">
            <a:extLst>
              <a:ext uri="{FF2B5EF4-FFF2-40B4-BE49-F238E27FC236}">
                <a16:creationId xmlns:a16="http://schemas.microsoft.com/office/drawing/2014/main" id="{2185CE7C-8D63-16C4-E366-733573815FA6}"/>
              </a:ext>
            </a:extLst>
          </p:cNvPr>
          <p:cNvGraphicFramePr>
            <a:graphicFrameLocks noGrp="1"/>
          </p:cNvGraphicFramePr>
          <p:nvPr>
            <p:ph idx="1"/>
            <p:extLst>
              <p:ext uri="{D42A27DB-BD31-4B8C-83A1-F6EECF244321}">
                <p14:modId xmlns:p14="http://schemas.microsoft.com/office/powerpoint/2010/main" val="1908930768"/>
              </p:ext>
            </p:extLst>
          </p:nvPr>
        </p:nvGraphicFramePr>
        <p:xfrm>
          <a:off x="4395537" y="200025"/>
          <a:ext cx="7603958" cy="6457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8363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0664" y="286603"/>
            <a:ext cx="10716768" cy="1450757"/>
          </a:xfrm>
        </p:spPr>
        <p:txBody>
          <a:bodyPr>
            <a:normAutofit/>
          </a:bodyPr>
          <a:lstStyle/>
          <a:p>
            <a:pPr algn="ctr"/>
            <a:r>
              <a:rPr lang="en-US">
                <a:latin typeface="Times New Roman" panose="02020603050405020304" pitchFamily="18" charset="0"/>
                <a:cs typeface="Times New Roman" panose="02020603050405020304" pitchFamily="18" charset="0"/>
              </a:rPr>
              <a:t>Allocation Based Enrollment Approach</a:t>
            </a:r>
            <a:endParaRPr lang="en-US" b="1">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3724C4AB-06D9-5A59-FC9E-CB4BEBD18A81}"/>
              </a:ext>
            </a:extLst>
          </p:cNvPr>
          <p:cNvGraphicFramePr>
            <a:graphicFrameLocks noGrp="1"/>
          </p:cNvGraphicFramePr>
          <p:nvPr>
            <p:ph idx="1"/>
            <p:extLst>
              <p:ext uri="{D42A27DB-BD31-4B8C-83A1-F6EECF244321}">
                <p14:modId xmlns:p14="http://schemas.microsoft.com/office/powerpoint/2010/main" val="621171679"/>
              </p:ext>
            </p:extLst>
          </p:nvPr>
        </p:nvGraphicFramePr>
        <p:xfrm>
          <a:off x="421228" y="1885950"/>
          <a:ext cx="11337984" cy="4400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3182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EOF Eligibility</a:t>
            </a:r>
            <a:r>
              <a:rPr lang="en-US"/>
              <a:t> </a:t>
            </a:r>
          </a:p>
        </p:txBody>
      </p:sp>
      <p:sp>
        <p:nvSpPr>
          <p:cNvPr id="4" name="Slide Number Placeholder 3"/>
          <p:cNvSpPr>
            <a:spLocks noGrp="1"/>
          </p:cNvSpPr>
          <p:nvPr>
            <p:ph type="sldNum" sz="quarter" idx="12"/>
          </p:nvPr>
        </p:nvSpPr>
        <p:spPr/>
        <p:txBody>
          <a:bodyPr/>
          <a:lstStyle/>
          <a:p>
            <a:fld id="{82E0CA47-81CF-4842-A6CE-0A6037062406}" type="slidenum">
              <a:rPr lang="en-US" smtClean="0"/>
              <a:pPr/>
              <a:t>14</a:t>
            </a:fld>
            <a:endParaRPr lang="en-US"/>
          </a:p>
        </p:txBody>
      </p:sp>
    </p:spTree>
    <p:extLst>
      <p:ext uri="{BB962C8B-B14F-4D97-AF65-F5344CB8AC3E}">
        <p14:creationId xmlns:p14="http://schemas.microsoft.com/office/powerpoint/2010/main" val="484542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59"/>
            <a:ext cx="3200400" cy="3680186"/>
          </a:xfrm>
        </p:spPr>
        <p:txBody>
          <a:bodyPr vert="horz" lIns="91440" tIns="45720" rIns="91440" bIns="45720" rtlCol="0" anchor="b">
            <a:normAutofit/>
          </a:bodyPr>
          <a:lstStyle/>
          <a:p>
            <a:r>
              <a:rPr lang="en-US" sz="4800" b="1"/>
              <a:t>Student Eligibility</a:t>
            </a:r>
            <a:br>
              <a:rPr lang="en-US" sz="1900" b="1">
                <a:latin typeface="+mj-lt"/>
                <a:cs typeface="+mj-cs"/>
              </a:rPr>
            </a:br>
            <a:br>
              <a:rPr lang="en-US" sz="1900">
                <a:latin typeface="+mj-lt"/>
                <a:cs typeface="+mj-cs"/>
              </a:rPr>
            </a:br>
            <a:br>
              <a:rPr lang="en-US" sz="2400">
                <a:latin typeface="+mj-lt"/>
                <a:cs typeface="+mj-cs"/>
              </a:rPr>
            </a:br>
            <a:r>
              <a:rPr lang="en-US" sz="2400" b="0">
                <a:latin typeface="+mj-lt"/>
                <a:cs typeface="+mj-cs"/>
              </a:rPr>
              <a:t> To be initially eligible for an EOF undergraduate Article III grant, a student must demonstrate that they:</a:t>
            </a:r>
            <a:endParaRPr lang="en-US" sz="2400">
              <a:latin typeface="+mj-lt"/>
              <a:cs typeface="+mj-cs"/>
            </a:endParaRPr>
          </a:p>
          <a:p>
            <a:pPr algn="l"/>
            <a:endParaRPr lang="en-US" sz="1900">
              <a:latin typeface="+mj-lt"/>
              <a:cs typeface="+mj-cs"/>
            </a:endParaRPr>
          </a:p>
        </p:txBody>
      </p:sp>
      <p:sp>
        <p:nvSpPr>
          <p:cNvPr id="8" name="TextBox 7"/>
          <p:cNvSpPr txBox="1"/>
          <p:nvPr/>
        </p:nvSpPr>
        <p:spPr>
          <a:xfrm>
            <a:off x="1691801" y="6444734"/>
            <a:ext cx="2345436" cy="369332"/>
          </a:xfrm>
          <a:prstGeom prst="rect">
            <a:avLst/>
          </a:prstGeom>
          <a:noFill/>
        </p:spPr>
        <p:txBody>
          <a:bodyPr wrap="square" rtlCol="0">
            <a:spAutoFit/>
          </a:bodyPr>
          <a:lstStyle/>
          <a:p>
            <a:pPr algn="r">
              <a:spcAft>
                <a:spcPts val="600"/>
              </a:spcAft>
            </a:pPr>
            <a:r>
              <a:rPr lang="en-US">
                <a:solidFill>
                  <a:schemeClr val="bg1"/>
                </a:solidFill>
                <a:latin typeface="Times New Roman" panose="02020603050405020304" pitchFamily="18" charset="0"/>
                <a:cs typeface="Times New Roman" panose="02020603050405020304" pitchFamily="18" charset="0"/>
              </a:rPr>
              <a:t>Regulation: 9A:11-2.2</a:t>
            </a:r>
            <a:endParaRPr lang="en-US">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840340696"/>
              </p:ext>
            </p:extLst>
          </p:nvPr>
        </p:nvGraphicFramePr>
        <p:xfrm>
          <a:off x="4344347" y="210984"/>
          <a:ext cx="7586920" cy="6466543"/>
        </p:xfrm>
        <a:graphic>
          <a:graphicData uri="http://schemas.openxmlformats.org/drawingml/2006/table">
            <a:tbl>
              <a:tblPr firstRow="1" bandRow="1">
                <a:tableStyleId>{5C22544A-7EE6-4342-B048-85BDC9FD1C3A}</a:tableStyleId>
              </a:tblPr>
              <a:tblGrid>
                <a:gridCol w="3793460">
                  <a:extLst>
                    <a:ext uri="{9D8B030D-6E8A-4147-A177-3AD203B41FA5}">
                      <a16:colId xmlns:a16="http://schemas.microsoft.com/office/drawing/2014/main" val="2211941620"/>
                    </a:ext>
                  </a:extLst>
                </a:gridCol>
                <a:gridCol w="3793460">
                  <a:extLst>
                    <a:ext uri="{9D8B030D-6E8A-4147-A177-3AD203B41FA5}">
                      <a16:colId xmlns:a16="http://schemas.microsoft.com/office/drawing/2014/main" val="3665157978"/>
                    </a:ext>
                  </a:extLst>
                </a:gridCol>
              </a:tblGrid>
              <a:tr h="66895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tx1"/>
                          </a:solidFill>
                        </a:rPr>
                        <a:t>1. Have a high school diploma or GED.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9F0E8"/>
                    </a:solidFill>
                  </a:tcPr>
                </a:tc>
                <a:tc hMerge="1">
                  <a:txBody>
                    <a:bodyPr/>
                    <a:lstStyle/>
                    <a:p>
                      <a:endParaRPr lang="en-US"/>
                    </a:p>
                  </a:txBody>
                  <a:tcPr/>
                </a:tc>
                <a:extLst>
                  <a:ext uri="{0D108BD9-81ED-4DB2-BD59-A6C34878D82A}">
                    <a16:rowId xmlns:a16="http://schemas.microsoft.com/office/drawing/2014/main" val="2282563443"/>
                  </a:ext>
                </a:extLst>
              </a:tr>
              <a:tr h="1439261">
                <a:tc gridSpan="2">
                  <a:txBody>
                    <a:bodyPr/>
                    <a:lstStyle/>
                    <a:p>
                      <a:pPr marL="0" marR="0" lvl="0" indent="0" algn="l" rtl="0" eaLnBrk="1" fontAlgn="auto" latinLnBrk="0" hangingPunct="1">
                        <a:lnSpc>
                          <a:spcPct val="100000"/>
                        </a:lnSpc>
                        <a:spcBef>
                          <a:spcPts val="0"/>
                        </a:spcBef>
                        <a:spcAft>
                          <a:spcPts val="0"/>
                        </a:spcAft>
                        <a:buClrTx/>
                        <a:buSzTx/>
                        <a:buFontTx/>
                        <a:buNone/>
                      </a:pPr>
                      <a:r>
                        <a:rPr lang="en-US"/>
                        <a:t>2. Meets Tuition Aid Grant and Garden State Scholarship programs’ rules governing residency and noncitizens and resident alie</a:t>
                      </a:r>
                      <a:r>
                        <a:rPr lang="en-US" sz="1800"/>
                        <a:t>ns.</a:t>
                      </a:r>
                    </a:p>
                    <a:p>
                      <a:pPr marL="0" marR="0" lvl="0" indent="0" algn="l">
                        <a:lnSpc>
                          <a:spcPct val="100000"/>
                        </a:lnSpc>
                        <a:spcBef>
                          <a:spcPts val="0"/>
                        </a:spcBef>
                        <a:spcAft>
                          <a:spcPts val="0"/>
                        </a:spcAft>
                        <a:buClrTx/>
                        <a:buSzTx/>
                        <a:buFontTx/>
                        <a:buNone/>
                      </a:pPr>
                      <a:r>
                        <a:rPr lang="en-US" sz="1800" b="0" i="0" u="none" strike="noStrike" noProof="0">
                          <a:solidFill>
                            <a:srgbClr val="000000"/>
                          </a:solidFill>
                          <a:latin typeface="Calibri"/>
                        </a:rPr>
                        <a:t>                                                                                               </a:t>
                      </a:r>
                      <a:r>
                        <a:rPr lang="en-US" sz="1800" b="0" i="1" u="none" strike="noStrike" noProof="0">
                          <a:solidFill>
                            <a:srgbClr val="000000"/>
                          </a:solidFill>
                          <a:latin typeface="Calibri"/>
                        </a:rPr>
                        <a:t> -N.J.A.C. 9A:9-2.2 and 2.3</a:t>
                      </a:r>
                      <a:endParaRPr lang="en-US" sz="1800" i="1"/>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681839286"/>
                  </a:ext>
                </a:extLst>
              </a:tr>
              <a:tr h="77030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3. Meets the financial criteria established in N.J.A.C. 9A:11-2.3.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9F0E8"/>
                    </a:solidFill>
                  </a:tcPr>
                </a:tc>
                <a:tc hMerge="1">
                  <a:txBody>
                    <a:bodyPr/>
                    <a:lstStyle/>
                    <a:p>
                      <a:endParaRPr lang="en-US"/>
                    </a:p>
                  </a:txBody>
                  <a:tcPr/>
                </a:tc>
                <a:extLst>
                  <a:ext uri="{0D108BD9-81ED-4DB2-BD59-A6C34878D82A}">
                    <a16:rowId xmlns:a16="http://schemas.microsoft.com/office/drawing/2014/main" val="3058771791"/>
                  </a:ext>
                </a:extLst>
              </a:tr>
              <a:tr h="143926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4. Is admitted to and intends full-time enrollment and matriculation in </a:t>
                      </a:r>
                      <a:r>
                        <a:rPr lang="en-US" u="none"/>
                        <a:t>a curriculum leading to an undergraduate degree or certificate at an institution participating in the Fund.</a:t>
                      </a: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3337599216"/>
                  </a:ext>
                </a:extLst>
              </a:tr>
              <a:tr h="214876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Fund is not intended for a student whose primary educational goal is to complete an adult basic education curriculum or attain language proficiency.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9F0E8"/>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Degree and certificate programs shall require a minimum of 24 semester hours or the equivalent and be at least one academic year in duration. </a:t>
                      </a:r>
                    </a:p>
                    <a:p>
                      <a:pPr algn="l"/>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9F0E8"/>
                    </a:solidFill>
                  </a:tcPr>
                </a:tc>
                <a:extLst>
                  <a:ext uri="{0D108BD9-81ED-4DB2-BD59-A6C34878D82A}">
                    <a16:rowId xmlns:a16="http://schemas.microsoft.com/office/drawing/2014/main" val="2346906159"/>
                  </a:ext>
                </a:extLst>
              </a:tr>
            </a:tbl>
          </a:graphicData>
        </a:graphic>
      </p:graphicFrame>
    </p:spTree>
    <p:extLst>
      <p:ext uri="{BB962C8B-B14F-4D97-AF65-F5344CB8AC3E}">
        <p14:creationId xmlns:p14="http://schemas.microsoft.com/office/powerpoint/2010/main" val="161032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DE1F88EA-5B85-4782-9A95-9C738F48E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40">
            <a:extLst>
              <a:ext uri="{FF2B5EF4-FFF2-40B4-BE49-F238E27FC236}">
                <a16:creationId xmlns:a16="http://schemas.microsoft.com/office/drawing/2014/main" id="{E9A9E663-1F8A-406B-B295-B1EF8596D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2" name="Straight Connector 41">
            <a:extLst>
              <a:ext uri="{FF2B5EF4-FFF2-40B4-BE49-F238E27FC236}">
                <a16:creationId xmlns:a16="http://schemas.microsoft.com/office/drawing/2014/main" id="{EC97561C-9294-4114-A5D6-9CF6CF68AC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3" name="Rectangle 42">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pPr algn="l"/>
            <a:r>
              <a:rPr lang="en-US" sz="3600">
                <a:solidFill>
                  <a:srgbClr val="FFFFFF"/>
                </a:solidFill>
                <a:latin typeface="+mj-lt"/>
                <a:cs typeface="+mj-cs"/>
              </a:rPr>
              <a:t>EOF Undergraduate</a:t>
            </a:r>
            <a:r>
              <a:rPr lang="en-US" sz="3600" b="1">
                <a:solidFill>
                  <a:srgbClr val="FFFFFF"/>
                </a:solidFill>
                <a:latin typeface="+mj-lt"/>
                <a:cs typeface="+mj-cs"/>
              </a:rPr>
              <a:t> Student Eligibility</a:t>
            </a:r>
          </a:p>
        </p:txBody>
      </p:sp>
      <p:sp>
        <p:nvSpPr>
          <p:cNvPr id="45" name="Rectangle 44">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6" name="Content Placeholder 2"/>
          <p:cNvSpPr>
            <a:spLocks noGrp="1"/>
          </p:cNvSpPr>
          <p:nvPr>
            <p:ph sz="half" idx="1"/>
          </p:nvPr>
        </p:nvSpPr>
        <p:spPr>
          <a:xfrm>
            <a:off x="4742016" y="605896"/>
            <a:ext cx="6413663" cy="5646208"/>
          </a:xfrm>
        </p:spPr>
        <p:txBody>
          <a:bodyPr vert="horz" lIns="0" tIns="45720" rIns="0" bIns="45720" rtlCol="0" anchor="ctr">
            <a:normAutofit/>
          </a:bodyPr>
          <a:lstStyle/>
          <a:p>
            <a:pPr>
              <a:buFont typeface="Calibri" panose="020F0502020204030204" pitchFamily="34" charset="0"/>
              <a:buChar char="§"/>
            </a:pPr>
            <a:r>
              <a:rPr lang="en-US"/>
              <a:t>Demonstrate an educationally and economically disadvantaged background </a:t>
            </a:r>
          </a:p>
          <a:p>
            <a:pPr>
              <a:buFont typeface="Calibri" panose="020F0502020204030204" pitchFamily="34" charset="0"/>
              <a:buChar char="§"/>
            </a:pPr>
            <a:r>
              <a:rPr lang="en-US"/>
              <a:t>Be a New Jersey resident 12 consecutive months prior to receiving the award </a:t>
            </a:r>
          </a:p>
          <a:p>
            <a:pPr>
              <a:buFont typeface="Calibri" panose="020F0502020204030204" pitchFamily="34" charset="0"/>
              <a:buChar char="§"/>
            </a:pPr>
            <a:r>
              <a:rPr lang="en-US"/>
              <a:t>Apply and be accepted to a participating New Jersey college or university </a:t>
            </a:r>
          </a:p>
          <a:p>
            <a:pPr>
              <a:buFont typeface="Calibri" panose="020F0502020204030204" pitchFamily="34" charset="0"/>
              <a:buChar char="§"/>
            </a:pPr>
            <a:r>
              <a:rPr lang="en-US"/>
              <a:t>Meet the academic criteria as set by the institution of choice </a:t>
            </a:r>
          </a:p>
          <a:p>
            <a:pPr>
              <a:buFont typeface="Calibri" panose="020F0502020204030204" pitchFamily="34" charset="0"/>
              <a:buChar char="§"/>
            </a:pPr>
            <a:r>
              <a:rPr lang="en-US"/>
              <a:t>File a Free Application for Federal Student Aid (FAFSA) or the New Jersey Alternative Financial Aid Application</a:t>
            </a:r>
          </a:p>
          <a:p>
            <a:pPr>
              <a:buFont typeface="Calibri" panose="020F0502020204030204" pitchFamily="34" charset="0"/>
              <a:buChar char="§"/>
            </a:pPr>
            <a:r>
              <a:rPr lang="en-US"/>
              <a:t>Gross Income and Assets must fall within the EOF financial eligibility range </a:t>
            </a:r>
            <a:r>
              <a:rPr lang="en-US">
                <a:ea typeface="+mn-lt"/>
                <a:cs typeface="+mn-lt"/>
                <a:hlinkClick r:id="rId2"/>
              </a:rPr>
              <a:t>Office of the Secretary of Higher Education- EOF Eligibility</a:t>
            </a:r>
            <a:r>
              <a:rPr lang="en-US">
                <a:ea typeface="+mn-lt"/>
                <a:cs typeface="+mn-lt"/>
              </a:rPr>
              <a:t>.</a:t>
            </a:r>
          </a:p>
          <a:p>
            <a:pPr marL="0" indent="0">
              <a:buFont typeface="Calibri" panose="020F0502020204030204" pitchFamily="34" charset="0"/>
              <a:buNone/>
            </a:pPr>
            <a:endParaRPr lang="en-US"/>
          </a:p>
        </p:txBody>
      </p:sp>
    </p:spTree>
    <p:extLst>
      <p:ext uri="{BB962C8B-B14F-4D97-AF65-F5344CB8AC3E}">
        <p14:creationId xmlns:p14="http://schemas.microsoft.com/office/powerpoint/2010/main" val="1448130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92370" y="605896"/>
            <a:ext cx="3084844" cy="5646208"/>
          </a:xfrm>
        </p:spPr>
        <p:txBody>
          <a:bodyPr anchor="ctr">
            <a:normAutofit/>
          </a:bodyPr>
          <a:lstStyle/>
          <a:p>
            <a:r>
              <a:rPr lang="en-US" sz="3600" b="1">
                <a:solidFill>
                  <a:srgbClr val="FFFFFF"/>
                </a:solidFill>
                <a:latin typeface="Times New Roman"/>
                <a:cs typeface="Times New Roman"/>
              </a:rPr>
              <a:t>EOF Funding Priorities</a:t>
            </a:r>
            <a:r>
              <a:rPr lang="en-US" sz="3600">
                <a:solidFill>
                  <a:srgbClr val="FFFFFF"/>
                </a:solidFill>
                <a:latin typeface="Times New Roman"/>
                <a:cs typeface="Times New Roman"/>
              </a:rPr>
              <a:t> </a:t>
            </a:r>
            <a:endParaRPr lang="en-US" sz="3600" b="1">
              <a:solidFill>
                <a:srgbClr val="FFFFFF"/>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Content Placeholder 2"/>
          <p:cNvSpPr>
            <a:spLocks noGrp="1"/>
          </p:cNvSpPr>
          <p:nvPr>
            <p:ph idx="1"/>
          </p:nvPr>
        </p:nvSpPr>
        <p:spPr>
          <a:xfrm>
            <a:off x="4742016" y="605896"/>
            <a:ext cx="6413663" cy="5646208"/>
          </a:xfrm>
        </p:spPr>
        <p:txBody>
          <a:bodyPr anchor="ctr">
            <a:normAutofit/>
          </a:bodyPr>
          <a:lstStyle/>
          <a:p>
            <a:r>
              <a:rPr lang="en-US" sz="1400"/>
              <a:t>Based on an institution’s annual academic year EOF Article III appropriation, student grant funds shall be awarded to eligible students in the following priority order:</a:t>
            </a:r>
          </a:p>
          <a:p>
            <a:pPr marL="457200" indent="-457200">
              <a:buFont typeface="+mj-lt"/>
              <a:buAutoNum type="arabicPeriod"/>
            </a:pPr>
            <a:r>
              <a:rPr lang="en-US" sz="1400"/>
              <a:t>Renewal students who were funded during the </a:t>
            </a:r>
            <a:r>
              <a:rPr lang="en-US" sz="1400" b="1" u="sng"/>
              <a:t>PREVIOUS</a:t>
            </a:r>
            <a:r>
              <a:rPr lang="en-US" sz="1400"/>
              <a:t> academic year;</a:t>
            </a:r>
            <a:endParaRPr lang="en-US" sz="1400">
              <a:ea typeface="Calibri"/>
              <a:cs typeface="Calibri"/>
            </a:endParaRPr>
          </a:p>
          <a:p>
            <a:pPr marL="457200" indent="-457200">
              <a:buFont typeface="+mj-lt"/>
              <a:buAutoNum type="arabicPeriod"/>
            </a:pPr>
            <a:r>
              <a:rPr lang="en-US" sz="1400"/>
              <a:t>First-time, full-time freshmen; </a:t>
            </a:r>
            <a:endParaRPr lang="en-US" sz="1400">
              <a:ea typeface="Calibri"/>
              <a:cs typeface="Calibri"/>
            </a:endParaRPr>
          </a:p>
          <a:p>
            <a:pPr marL="457200" indent="-457200">
              <a:buFont typeface="+mj-lt"/>
              <a:buAutoNum type="arabicPeriod"/>
            </a:pPr>
            <a:r>
              <a:rPr lang="en-US" sz="1400"/>
              <a:t>Students that have earned 24 or more college credits while in high school or who participated in a dual enrollment program and have earned an associate’s degree as part of their high school graduation requirements and have no prior history of EOF funding support;  </a:t>
            </a:r>
          </a:p>
          <a:p>
            <a:pPr marL="457200" indent="-457200">
              <a:buFont typeface="+mj-lt"/>
              <a:buAutoNum type="arabicPeriod"/>
            </a:pPr>
            <a:r>
              <a:rPr lang="en-US" sz="1400"/>
              <a:t>EOF transfer students who received an EOF student grant at their previous institution, in the preceding academic year;  </a:t>
            </a:r>
            <a:endParaRPr lang="en-US" sz="1400">
              <a:ea typeface="Calibri"/>
              <a:cs typeface="Calibri"/>
            </a:endParaRPr>
          </a:p>
          <a:p>
            <a:pPr marL="457200" indent="-457200">
              <a:buFont typeface="+mj-lt"/>
              <a:buAutoNum type="arabicPeriod"/>
            </a:pPr>
            <a:r>
              <a:rPr lang="en-US" sz="1400"/>
              <a:t>Renewal students readmitted or returning who did not receive funding the prior academic year; and  </a:t>
            </a:r>
          </a:p>
          <a:p>
            <a:pPr marL="457200" indent="-457200">
              <a:buFont typeface="+mj-lt"/>
              <a:buAutoNum type="arabicPeriod"/>
            </a:pPr>
            <a:r>
              <a:rPr lang="en-US" sz="1400"/>
              <a:t>Eligible students who do not fall into any of the other four categories listed above.</a:t>
            </a:r>
            <a:endParaRPr lang="en-US" sz="1400">
              <a:ea typeface="Calibri"/>
              <a:cs typeface="Calibri"/>
            </a:endParaRPr>
          </a:p>
          <a:p>
            <a:pPr marL="0" indent="0">
              <a:buNone/>
            </a:pPr>
            <a:r>
              <a:rPr lang="en-US" sz="1400" i="1">
                <a:ea typeface="Calibri"/>
                <a:cs typeface="Calibri"/>
              </a:rPr>
              <a:t>Note: These are not admission priorities. Beyond the financial and residential requirements outlined within the EOF regulations, all participating institutions must also make publicly available its institution-based admission requirements.</a:t>
            </a:r>
          </a:p>
        </p:txBody>
      </p:sp>
    </p:spTree>
    <p:extLst>
      <p:ext uri="{BB962C8B-B14F-4D97-AF65-F5344CB8AC3E}">
        <p14:creationId xmlns:p14="http://schemas.microsoft.com/office/powerpoint/2010/main" val="3533330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286603"/>
            <a:ext cx="11183112" cy="1450757"/>
          </a:xfrm>
        </p:spPr>
        <p:txBody>
          <a:bodyPr>
            <a:normAutofit/>
          </a:bodyPr>
          <a:lstStyle/>
          <a:p>
            <a:pPr algn="ctr"/>
            <a:r>
              <a:rPr lang="en-US" b="1">
                <a:latin typeface="Times New Roman"/>
                <a:cs typeface="Times New Roman"/>
              </a:rPr>
              <a:t>Initial Article III Student </a:t>
            </a:r>
            <a:r>
              <a:rPr lang="en-US">
                <a:latin typeface="Times New Roman"/>
                <a:cs typeface="Times New Roman"/>
              </a:rPr>
              <a:t>G</a:t>
            </a:r>
            <a:r>
              <a:rPr lang="en-US" b="1">
                <a:latin typeface="Times New Roman"/>
                <a:cs typeface="Times New Roman"/>
              </a:rPr>
              <a:t>rants </a:t>
            </a:r>
          </a:p>
        </p:txBody>
      </p:sp>
      <p:graphicFrame>
        <p:nvGraphicFramePr>
          <p:cNvPr id="8" name="Content Placeholder 2">
            <a:extLst>
              <a:ext uri="{FF2B5EF4-FFF2-40B4-BE49-F238E27FC236}">
                <a16:creationId xmlns:a16="http://schemas.microsoft.com/office/drawing/2014/main" id="{CDBCF94D-3A23-FB2D-9D0A-662754761F3A}"/>
              </a:ext>
            </a:extLst>
          </p:cNvPr>
          <p:cNvGraphicFramePr>
            <a:graphicFrameLocks noGrp="1"/>
          </p:cNvGraphicFramePr>
          <p:nvPr>
            <p:ph idx="1"/>
          </p:nvPr>
        </p:nvGraphicFramePr>
        <p:xfrm>
          <a:off x="1006127" y="1941512"/>
          <a:ext cx="10147943" cy="4039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9756809" y="6488668"/>
            <a:ext cx="2345436" cy="369332"/>
          </a:xfrm>
          <a:prstGeom prst="rect">
            <a:avLst/>
          </a:prstGeom>
          <a:noFill/>
        </p:spPr>
        <p:txBody>
          <a:bodyPr wrap="square" rtlCol="0">
            <a:spAutoFit/>
          </a:bodyPr>
          <a:lstStyle/>
          <a:p>
            <a:pPr algn="r"/>
            <a:r>
              <a:rPr lang="en-US">
                <a:solidFill>
                  <a:schemeClr val="bg1"/>
                </a:solidFill>
                <a:latin typeface="Times New Roman" panose="02020603050405020304" pitchFamily="18" charset="0"/>
                <a:cs typeface="Times New Roman" panose="02020603050405020304" pitchFamily="18" charset="0"/>
              </a:rPr>
              <a:t>Regulation: 9A:11-2.3</a:t>
            </a:r>
            <a:endParaRPr lang="en-US">
              <a:solidFill>
                <a:schemeClr val="bg1"/>
              </a:solidFill>
            </a:endParaRPr>
          </a:p>
        </p:txBody>
      </p:sp>
    </p:spTree>
    <p:extLst>
      <p:ext uri="{BB962C8B-B14F-4D97-AF65-F5344CB8AC3E}">
        <p14:creationId xmlns:p14="http://schemas.microsoft.com/office/powerpoint/2010/main" val="3485358455"/>
      </p:ext>
    </p:extLst>
  </p:cSld>
  <p:clrMapOvr>
    <a:masterClrMapping/>
  </p:clrMapOvr>
  <mc:AlternateContent xmlns:mc="http://schemas.openxmlformats.org/markup-compatibility/2006" xmlns:p14="http://schemas.microsoft.com/office/powerpoint/2010/main">
    <mc:Choice Requires="p14">
      <p:transition spd="slow" p14:dur="2000" advTm="117467"/>
    </mc:Choice>
    <mc:Fallback xmlns="">
      <p:transition spd="slow" advTm="11746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pPr algn="ctr"/>
            <a:r>
              <a:rPr lang="en-US" sz="5400" b="1">
                <a:latin typeface="Times New Roman" panose="02020603050405020304" pitchFamily="18" charset="0"/>
                <a:cs typeface="Times New Roman" panose="02020603050405020304" pitchFamily="18" charset="0"/>
              </a:rPr>
              <a:t>Eligibility Limitations</a:t>
            </a:r>
            <a:endParaRPr lang="en-US" sz="2400">
              <a:latin typeface="Times New Roman" panose="02020603050405020304" pitchFamily="18" charset="0"/>
              <a:cs typeface="Times New Roman" panose="02020603050405020304" pitchFamily="18" charset="0"/>
            </a:endParaRPr>
          </a:p>
        </p:txBody>
      </p:sp>
      <p:sp>
        <p:nvSpPr>
          <p:cNvPr id="3" name="TextBox 2"/>
          <p:cNvSpPr txBox="1"/>
          <p:nvPr/>
        </p:nvSpPr>
        <p:spPr>
          <a:xfrm>
            <a:off x="9774936" y="6488668"/>
            <a:ext cx="2345436" cy="369332"/>
          </a:xfrm>
          <a:prstGeom prst="rect">
            <a:avLst/>
          </a:prstGeom>
          <a:noFill/>
        </p:spPr>
        <p:txBody>
          <a:bodyPr wrap="square" rtlCol="0">
            <a:spAutoFit/>
          </a:bodyPr>
          <a:lstStyle/>
          <a:p>
            <a:r>
              <a:rPr lang="en-US">
                <a:solidFill>
                  <a:schemeClr val="bg1"/>
                </a:solidFill>
                <a:latin typeface="Times New Roman" panose="02020603050405020304" pitchFamily="18" charset="0"/>
                <a:cs typeface="Times New Roman" panose="02020603050405020304" pitchFamily="18" charset="0"/>
              </a:rPr>
              <a:t>Regulation: 9A:11-2.2</a:t>
            </a:r>
            <a:endParaRPr lang="en-US">
              <a:solidFill>
                <a:schemeClr val="bg1"/>
              </a:solidFill>
            </a:endParaRPr>
          </a:p>
        </p:txBody>
      </p:sp>
      <p:sp>
        <p:nvSpPr>
          <p:cNvPr id="25" name="Rectangle: Rounded Corners 24">
            <a:extLst>
              <a:ext uri="{FF2B5EF4-FFF2-40B4-BE49-F238E27FC236}">
                <a16:creationId xmlns:a16="http://schemas.microsoft.com/office/drawing/2014/main" id="{4A7449CE-876D-67CB-6C55-0442BF1E2F85}"/>
              </a:ext>
            </a:extLst>
          </p:cNvPr>
          <p:cNvSpPr/>
          <p:nvPr/>
        </p:nvSpPr>
        <p:spPr>
          <a:xfrm>
            <a:off x="1091821" y="2069910"/>
            <a:ext cx="4753969" cy="4082955"/>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28600" lvl="0" rtl="0">
              <a:buFont typeface=""/>
              <a:buChar char="•"/>
            </a:pPr>
            <a:r>
              <a:rPr lang="en-US" sz="1900" baseline="0">
                <a:solidFill>
                  <a:srgbClr val="444444"/>
                </a:solidFill>
                <a:latin typeface="Calibri"/>
                <a:ea typeface="Arial"/>
                <a:cs typeface="Arial"/>
              </a:rPr>
              <a:t>Students </a:t>
            </a:r>
            <a:r>
              <a:rPr lang="en-US" sz="1900" u="sng" baseline="0">
                <a:solidFill>
                  <a:srgbClr val="444444"/>
                </a:solidFill>
                <a:latin typeface="Calibri"/>
                <a:ea typeface="Arial"/>
                <a:cs typeface="Arial"/>
              </a:rPr>
              <a:t>shall not </a:t>
            </a:r>
            <a:r>
              <a:rPr lang="en-US" sz="1900" baseline="0">
                <a:solidFill>
                  <a:srgbClr val="444444"/>
                </a:solidFill>
                <a:latin typeface="Calibri"/>
                <a:ea typeface="Arial"/>
                <a:cs typeface="Arial"/>
              </a:rPr>
              <a:t>receive assistance under the programs administered by the Board if they owe a refund on a grant or scholarship previously received from a State or Federal program through any institution or are in default on any loan made under any State or Federal student financial assistance program at any institution.</a:t>
            </a:r>
            <a:endParaRPr lang="en-US" sz="1900">
              <a:ea typeface="Calibri"/>
              <a:cs typeface="Calibri"/>
            </a:endParaRPr>
          </a:p>
          <a:p>
            <a:endParaRPr lang="en-US" sz="1900">
              <a:solidFill>
                <a:srgbClr val="444444"/>
              </a:solidFill>
              <a:latin typeface="Calibri"/>
              <a:ea typeface="Arial"/>
              <a:cs typeface="Arial"/>
            </a:endParaRPr>
          </a:p>
          <a:p>
            <a:pPr marL="228600" lvl="1" rtl="0">
              <a:buFont typeface=""/>
              <a:buChar char="•"/>
            </a:pPr>
            <a:r>
              <a:rPr lang="en-US" sz="1900" baseline="0">
                <a:solidFill>
                  <a:srgbClr val="444444"/>
                </a:solidFill>
                <a:latin typeface="Calibri"/>
                <a:ea typeface="Arial"/>
                <a:cs typeface="Arial"/>
              </a:rPr>
              <a:t>Students may receive State financial assistance if they make satisfactory repayment arrangements with the appropriate office. </a:t>
            </a:r>
            <a:r>
              <a:rPr lang="en-US" sz="1900">
                <a:solidFill>
                  <a:srgbClr val="444444"/>
                </a:solidFill>
                <a:latin typeface="Calibri"/>
                <a:ea typeface="Arial"/>
                <a:cs typeface="Arial"/>
              </a:rPr>
              <a:t>​</a:t>
            </a:r>
            <a:endParaRPr lang="en-US" sz="1900">
              <a:ea typeface="Calibri"/>
              <a:cs typeface="Calibri"/>
            </a:endParaRPr>
          </a:p>
        </p:txBody>
      </p:sp>
      <p:sp>
        <p:nvSpPr>
          <p:cNvPr id="35" name="Rectangle: Rounded Corners 34">
            <a:extLst>
              <a:ext uri="{FF2B5EF4-FFF2-40B4-BE49-F238E27FC236}">
                <a16:creationId xmlns:a16="http://schemas.microsoft.com/office/drawing/2014/main" id="{A4F4E4D7-8EF0-A9FB-EBFD-B934A394072C}"/>
              </a:ext>
            </a:extLst>
          </p:cNvPr>
          <p:cNvSpPr/>
          <p:nvPr/>
        </p:nvSpPr>
        <p:spPr>
          <a:xfrm>
            <a:off x="6403074" y="2069910"/>
            <a:ext cx="4753969" cy="4082955"/>
          </a:xfrm>
          <a:prstGeom prst="roundRect">
            <a:avLst/>
          </a:prstGeom>
          <a:solidFill>
            <a:schemeClr val="accent1">
              <a:lumMod val="20000"/>
              <a:lumOff val="80000"/>
            </a:schemeClr>
          </a:solidFill>
          <a:ln>
            <a:solidFill>
              <a:srgbClr val="0B395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aseline="0">
                <a:solidFill>
                  <a:srgbClr val="444444"/>
                </a:solidFill>
                <a:latin typeface="Calibri"/>
                <a:ea typeface="Arial"/>
                <a:cs typeface="Arial"/>
              </a:rPr>
              <a:t>Students attending out-of-State institutions are not eligible for Article III undergraduate grants. </a:t>
            </a:r>
            <a:r>
              <a:rPr lang="en-US" sz="2000">
                <a:solidFill>
                  <a:srgbClr val="444444"/>
                </a:solidFill>
                <a:latin typeface="Calibri"/>
                <a:ea typeface="Arial"/>
                <a:cs typeface="Arial"/>
              </a:rPr>
              <a:t>​</a:t>
            </a:r>
            <a:endParaRPr lang="en-US" sz="2000"/>
          </a:p>
        </p:txBody>
      </p:sp>
    </p:spTree>
    <p:extLst>
      <p:ext uri="{BB962C8B-B14F-4D97-AF65-F5344CB8AC3E}">
        <p14:creationId xmlns:p14="http://schemas.microsoft.com/office/powerpoint/2010/main" val="1601209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D4CBFE8-5B84-4901-B27D-462B7A1D2F6C}" type="slidenum">
              <a:rPr lang="en-US" smtClean="0"/>
              <a:pPr>
                <a:defRPr/>
              </a:pPr>
              <a:t>2</a:t>
            </a:fld>
            <a:endParaRPr lang="en-US"/>
          </a:p>
        </p:txBody>
      </p:sp>
      <p:sp>
        <p:nvSpPr>
          <p:cNvPr id="5" name="Google Shape;93;p13"/>
          <p:cNvSpPr txBox="1">
            <a:spLocks noGrp="1"/>
          </p:cNvSpPr>
          <p:nvPr>
            <p:ph type="title"/>
          </p:nvPr>
        </p:nvSpPr>
        <p:spPr>
          <a:xfrm>
            <a:off x="1258888" y="828675"/>
            <a:ext cx="9409112" cy="857250"/>
          </a:xfrm>
        </p:spPr>
        <p:txBody>
          <a:bodyPr spcFirstLastPara="1" wrap="square" lIns="91425" tIns="91425" rIns="91425" bIns="91425" anchorCtr="0">
            <a:noAutofit/>
          </a:bodyPr>
          <a:lstStyle/>
          <a:p>
            <a:pPr eaLnBrk="1" hangingPunct="1">
              <a:defRPr/>
            </a:pPr>
            <a:r>
              <a:rPr lang="en-US">
                <a:latin typeface="Montserrat"/>
                <a:ea typeface="Segoe UI Historic" panose="020B0502040204020203" pitchFamily="34" charset="0"/>
                <a:cs typeface="Segoe UI Historic" panose="020B0502040204020203" pitchFamily="34" charset="0"/>
              </a:rPr>
              <a:t>OSHE/EOF Central Office Staff</a:t>
            </a:r>
            <a:endParaRPr/>
          </a:p>
        </p:txBody>
      </p:sp>
      <p:sp>
        <p:nvSpPr>
          <p:cNvPr id="22532" name="Content Placeholder 2"/>
          <p:cNvSpPr txBox="1">
            <a:spLocks/>
          </p:cNvSpPr>
          <p:nvPr/>
        </p:nvSpPr>
        <p:spPr bwMode="auto">
          <a:xfrm>
            <a:off x="1936221" y="2070100"/>
            <a:ext cx="3281362" cy="3763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20" rIns="0" bIns="45720" anchor="t"/>
          <a:lstStyle>
            <a:lvl1pPr marL="90488" indent="-90488">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382588" indent="-182563">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566738"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749300"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931863"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13890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18462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23034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27606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marL="90170" indent="-90170" eaLnBrk="1" hangingPunct="1">
              <a:lnSpc>
                <a:spcPct val="120000"/>
              </a:lnSpc>
              <a:spcBef>
                <a:spcPct val="0"/>
              </a:spcBef>
              <a:spcAft>
                <a:spcPct val="0"/>
              </a:spcAft>
              <a:buClr>
                <a:srgbClr val="549E39"/>
              </a:buClr>
            </a:pPr>
            <a:r>
              <a:rPr lang="en-US" altLang="en-US" sz="1400" b="1" i="1">
                <a:latin typeface="Lato"/>
                <a:ea typeface="Lato"/>
                <a:cs typeface="Lato"/>
              </a:rPr>
              <a:t>NJ OSHE EOF Central Office</a:t>
            </a:r>
            <a:endParaRPr lang="en-US" altLang="en-US" sz="1400" i="1">
              <a:latin typeface="Lato"/>
              <a:ea typeface="Lato"/>
              <a:cs typeface="Lato"/>
            </a:endParaRPr>
          </a:p>
          <a:p>
            <a:pPr marL="90170" indent="-90170" eaLnBrk="1" hangingPunct="1">
              <a:lnSpc>
                <a:spcPct val="120000"/>
              </a:lnSpc>
              <a:spcBef>
                <a:spcPct val="0"/>
              </a:spcBef>
              <a:spcAft>
                <a:spcPct val="0"/>
              </a:spcAft>
              <a:buClr>
                <a:srgbClr val="549E39"/>
              </a:buClr>
            </a:pPr>
            <a:endParaRPr lang="en-US" altLang="en-US" sz="1400">
              <a:latin typeface="Lato" panose="020B0604020202020204" charset="0"/>
              <a:ea typeface="Lato"/>
              <a:cs typeface="Lato" panose="020B0604020202020204" charset="0"/>
            </a:endParaRPr>
          </a:p>
          <a:p>
            <a:pPr marL="90170" indent="-90170" eaLnBrk="1" hangingPunct="1">
              <a:lnSpc>
                <a:spcPct val="120000"/>
              </a:lnSpc>
              <a:spcBef>
                <a:spcPct val="0"/>
              </a:spcBef>
              <a:spcAft>
                <a:spcPct val="0"/>
              </a:spcAft>
              <a:buClr>
                <a:srgbClr val="549E39"/>
              </a:buClr>
            </a:pPr>
            <a:r>
              <a:rPr lang="en-US" altLang="en-US" sz="1400">
                <a:latin typeface="Lato"/>
                <a:ea typeface="Lato"/>
                <a:cs typeface="Lato"/>
              </a:rPr>
              <a:t>Dr. Hasani Carter      ​</a:t>
            </a:r>
          </a:p>
          <a:p>
            <a:pPr marL="90170" indent="-90170" eaLnBrk="1" hangingPunct="1">
              <a:lnSpc>
                <a:spcPct val="120000"/>
              </a:lnSpc>
              <a:spcBef>
                <a:spcPct val="0"/>
              </a:spcBef>
              <a:spcAft>
                <a:spcPct val="0"/>
              </a:spcAft>
              <a:buClr>
                <a:srgbClr val="549E39"/>
              </a:buClr>
            </a:pPr>
            <a:r>
              <a:rPr lang="en-US" altLang="en-US" sz="1400" u="sng">
                <a:latin typeface="Lato"/>
                <a:ea typeface="Lato"/>
                <a:cs typeface="Lato"/>
                <a:hlinkClick r:id="rId2"/>
              </a:rPr>
              <a:t>Hasani.Carter@oshe.nj.gov</a:t>
            </a:r>
            <a:r>
              <a:rPr lang="en-US" altLang="en-US" sz="1400">
                <a:latin typeface="Lato"/>
                <a:ea typeface="Lato"/>
                <a:cs typeface="Lato"/>
              </a:rPr>
              <a:t>   ​</a:t>
            </a:r>
          </a:p>
          <a:p>
            <a:pPr marL="90170" indent="-90170" eaLnBrk="1" hangingPunct="1">
              <a:lnSpc>
                <a:spcPct val="120000"/>
              </a:lnSpc>
              <a:spcBef>
                <a:spcPct val="0"/>
              </a:spcBef>
              <a:spcAft>
                <a:spcPct val="0"/>
              </a:spcAft>
              <a:buClr>
                <a:srgbClr val="549E39"/>
              </a:buClr>
            </a:pPr>
            <a:r>
              <a:rPr lang="en-US" altLang="en-US" sz="1400">
                <a:latin typeface="Lato"/>
                <a:ea typeface="Lato"/>
                <a:cs typeface="Lato"/>
              </a:rPr>
              <a:t>​</a:t>
            </a:r>
          </a:p>
          <a:p>
            <a:pPr marL="90170" indent="-90170" eaLnBrk="1" hangingPunct="1">
              <a:lnSpc>
                <a:spcPct val="120000"/>
              </a:lnSpc>
              <a:spcBef>
                <a:spcPct val="0"/>
              </a:spcBef>
              <a:spcAft>
                <a:spcPct val="0"/>
              </a:spcAft>
              <a:buClr>
                <a:srgbClr val="549E39"/>
              </a:buClr>
            </a:pPr>
            <a:r>
              <a:rPr lang="en-US" altLang="en-US" sz="1400">
                <a:latin typeface="Lato"/>
                <a:ea typeface="Lato"/>
                <a:cs typeface="Lato"/>
              </a:rPr>
              <a:t>Peter Collazo    ​</a:t>
            </a:r>
          </a:p>
          <a:p>
            <a:pPr marL="90170" indent="-90170" eaLnBrk="1" hangingPunct="1">
              <a:lnSpc>
                <a:spcPct val="120000"/>
              </a:lnSpc>
              <a:spcBef>
                <a:spcPct val="0"/>
              </a:spcBef>
              <a:spcAft>
                <a:spcPct val="0"/>
              </a:spcAft>
              <a:buClr>
                <a:srgbClr val="549E39"/>
              </a:buClr>
            </a:pPr>
            <a:r>
              <a:rPr lang="en-US" altLang="en-US" sz="1400" u="sng">
                <a:latin typeface="Lato"/>
                <a:ea typeface="Lato"/>
                <a:cs typeface="Lato"/>
                <a:hlinkClick r:id="rId3"/>
              </a:rPr>
              <a:t>Peter.Collazo@oshe.nj.gov</a:t>
            </a:r>
            <a:r>
              <a:rPr lang="en-US" altLang="en-US" sz="1400">
                <a:latin typeface="Lato"/>
                <a:ea typeface="Lato"/>
                <a:cs typeface="Lato"/>
              </a:rPr>
              <a:t> ​</a:t>
            </a:r>
          </a:p>
          <a:p>
            <a:pPr marL="90170" indent="-90170" eaLnBrk="1" hangingPunct="1">
              <a:lnSpc>
                <a:spcPct val="120000"/>
              </a:lnSpc>
              <a:spcBef>
                <a:spcPct val="0"/>
              </a:spcBef>
              <a:spcAft>
                <a:spcPct val="0"/>
              </a:spcAft>
              <a:buClr>
                <a:srgbClr val="549E39"/>
              </a:buClr>
            </a:pPr>
            <a:r>
              <a:rPr lang="en-US" altLang="en-US" sz="1400">
                <a:latin typeface="Lato"/>
                <a:ea typeface="Lato"/>
                <a:cs typeface="Lato"/>
              </a:rPr>
              <a:t>​</a:t>
            </a:r>
          </a:p>
          <a:p>
            <a:pPr marL="90170" indent="-90170" eaLnBrk="1" hangingPunct="1">
              <a:lnSpc>
                <a:spcPct val="120000"/>
              </a:lnSpc>
              <a:spcBef>
                <a:spcPct val="0"/>
              </a:spcBef>
              <a:spcAft>
                <a:spcPct val="0"/>
              </a:spcAft>
              <a:buClr>
                <a:srgbClr val="549E39"/>
              </a:buClr>
            </a:pPr>
            <a:r>
              <a:rPr lang="en-US" altLang="en-US" sz="1400">
                <a:latin typeface="Lato"/>
                <a:ea typeface="Lato"/>
                <a:cs typeface="Lato"/>
              </a:rPr>
              <a:t>Hema Patel​</a:t>
            </a:r>
          </a:p>
          <a:p>
            <a:pPr marL="90170" indent="-90170" eaLnBrk="1" hangingPunct="1">
              <a:lnSpc>
                <a:spcPct val="120000"/>
              </a:lnSpc>
              <a:spcBef>
                <a:spcPct val="0"/>
              </a:spcBef>
              <a:spcAft>
                <a:spcPct val="0"/>
              </a:spcAft>
              <a:buClr>
                <a:srgbClr val="549E39"/>
              </a:buClr>
            </a:pPr>
            <a:r>
              <a:rPr lang="en-US" altLang="en-US" sz="1400" u="sng">
                <a:latin typeface="Lato"/>
                <a:ea typeface="Lato"/>
                <a:cs typeface="Lato"/>
                <a:hlinkClick r:id="rId4"/>
              </a:rPr>
              <a:t>Hema.Patel@oshe.nj.gov</a:t>
            </a:r>
            <a:r>
              <a:rPr lang="en-US" altLang="en-US" sz="1400">
                <a:latin typeface="Lato"/>
                <a:ea typeface="Lato"/>
                <a:cs typeface="Lato"/>
              </a:rPr>
              <a:t>​</a:t>
            </a:r>
          </a:p>
          <a:p>
            <a:pPr marL="90170" indent="-90170" eaLnBrk="1" hangingPunct="1">
              <a:lnSpc>
                <a:spcPct val="120000"/>
              </a:lnSpc>
              <a:spcBef>
                <a:spcPct val="0"/>
              </a:spcBef>
              <a:spcAft>
                <a:spcPct val="0"/>
              </a:spcAft>
              <a:buClr>
                <a:srgbClr val="549E39"/>
              </a:buClr>
            </a:pPr>
            <a:r>
              <a:rPr lang="en-US" altLang="en-US" sz="1400">
                <a:latin typeface="Lato"/>
                <a:ea typeface="Lato"/>
                <a:cs typeface="Lato"/>
              </a:rPr>
              <a:t>​</a:t>
            </a:r>
          </a:p>
          <a:p>
            <a:pPr marL="90170" indent="-90170" eaLnBrk="1" hangingPunct="1">
              <a:lnSpc>
                <a:spcPct val="120000"/>
              </a:lnSpc>
              <a:spcBef>
                <a:spcPct val="0"/>
              </a:spcBef>
              <a:spcAft>
                <a:spcPct val="0"/>
              </a:spcAft>
              <a:buClr>
                <a:srgbClr val="549E39"/>
              </a:buClr>
            </a:pPr>
            <a:r>
              <a:rPr lang="en-US" altLang="en-US" sz="1400">
                <a:latin typeface="Lato"/>
                <a:ea typeface="Lato"/>
                <a:cs typeface="Lato"/>
              </a:rPr>
              <a:t>Dr. Stephanie Shanklin​</a:t>
            </a:r>
          </a:p>
          <a:p>
            <a:pPr marL="90170" indent="-90170" eaLnBrk="1" hangingPunct="1">
              <a:lnSpc>
                <a:spcPct val="120000"/>
              </a:lnSpc>
              <a:spcBef>
                <a:spcPct val="0"/>
              </a:spcBef>
              <a:spcAft>
                <a:spcPct val="0"/>
              </a:spcAft>
              <a:buClr>
                <a:srgbClr val="549E39"/>
              </a:buClr>
            </a:pPr>
            <a:r>
              <a:rPr lang="en-US" altLang="en-US" sz="1400" u="sng">
                <a:latin typeface="Lato"/>
                <a:ea typeface="Lato"/>
                <a:cs typeface="Lato"/>
                <a:hlinkClick r:id="rId5"/>
              </a:rPr>
              <a:t>Stephanie.Shanklin@oshe.nj.gov</a:t>
            </a:r>
            <a:endParaRPr lang="en-US" altLang="en-US" sz="1400">
              <a:latin typeface="Lato"/>
              <a:ea typeface="Lato"/>
              <a:cs typeface="Lato"/>
            </a:endParaRPr>
          </a:p>
          <a:p>
            <a:pPr marL="90170" indent="-90170" algn="ctr" eaLnBrk="1" hangingPunct="1">
              <a:lnSpc>
                <a:spcPct val="120000"/>
              </a:lnSpc>
              <a:spcBef>
                <a:spcPct val="0"/>
              </a:spcBef>
              <a:spcAft>
                <a:spcPct val="0"/>
              </a:spcAft>
              <a:buClr>
                <a:srgbClr val="549E39"/>
              </a:buClr>
            </a:pPr>
            <a:endParaRPr lang="en-US" altLang="en-US" sz="1400">
              <a:latin typeface="Lato" panose="020B0604020202020204" charset="0"/>
              <a:ea typeface="Lato"/>
              <a:cs typeface="Lato" panose="020B0604020202020204" charset="0"/>
            </a:endParaRPr>
          </a:p>
          <a:p>
            <a:pPr algn="ctr" eaLnBrk="1" hangingPunct="1">
              <a:lnSpc>
                <a:spcPct val="120000"/>
              </a:lnSpc>
              <a:spcBef>
                <a:spcPct val="0"/>
              </a:spcBef>
              <a:spcAft>
                <a:spcPct val="0"/>
              </a:spcAft>
              <a:buClr>
                <a:srgbClr val="549E39"/>
              </a:buClr>
            </a:pPr>
            <a:endParaRPr lang="en-US" altLang="en-US" sz="1200">
              <a:latin typeface="Lato" panose="020B0604020202020204" charset="0"/>
              <a:cs typeface="Lato" panose="020B0604020202020204" charset="0"/>
            </a:endParaRPr>
          </a:p>
        </p:txBody>
      </p:sp>
      <p:cxnSp>
        <p:nvCxnSpPr>
          <p:cNvPr id="7" name="Straight Connector 6"/>
          <p:cNvCxnSpPr/>
          <p:nvPr/>
        </p:nvCxnSpPr>
        <p:spPr>
          <a:xfrm>
            <a:off x="5959211" y="2817547"/>
            <a:ext cx="0" cy="2268537"/>
          </a:xfrm>
          <a:prstGeom prst="line">
            <a:avLst/>
          </a:prstGeom>
        </p:spPr>
        <p:style>
          <a:lnRef idx="1">
            <a:schemeClr val="accent2"/>
          </a:lnRef>
          <a:fillRef idx="0">
            <a:schemeClr val="accent2"/>
          </a:fillRef>
          <a:effectRef idx="0">
            <a:schemeClr val="accent2"/>
          </a:effectRef>
          <a:fontRef idx="minor">
            <a:schemeClr val="tx1"/>
          </a:fontRef>
        </p:style>
      </p:cxnSp>
      <p:sp>
        <p:nvSpPr>
          <p:cNvPr id="22534" name="Content Placeholder 2"/>
          <p:cNvSpPr txBox="1">
            <a:spLocks/>
          </p:cNvSpPr>
          <p:nvPr/>
        </p:nvSpPr>
        <p:spPr bwMode="auto">
          <a:xfrm>
            <a:off x="7693555" y="2070100"/>
            <a:ext cx="2419350"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20" rIns="0" bIns="45720" anchor="t"/>
          <a:lstStyle>
            <a:lvl1pPr marL="90488" indent="-90488">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382588" indent="-182563">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566738"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749300"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931863"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13890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18462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23034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27606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marL="90170" indent="-90170" eaLnBrk="1" hangingPunct="1">
              <a:lnSpc>
                <a:spcPct val="120000"/>
              </a:lnSpc>
              <a:spcBef>
                <a:spcPct val="0"/>
              </a:spcBef>
              <a:spcAft>
                <a:spcPct val="0"/>
              </a:spcAft>
              <a:buClr>
                <a:srgbClr val="549E39"/>
              </a:buClr>
            </a:pPr>
            <a:r>
              <a:rPr lang="en-US" altLang="en-US" sz="1400" b="1" i="1">
                <a:latin typeface="Lato"/>
                <a:ea typeface="Lato"/>
                <a:cs typeface="Lato"/>
              </a:rPr>
              <a:t>NJ OSHE Finance</a:t>
            </a:r>
            <a:endParaRPr lang="en-US" sz="1400">
              <a:latin typeface="Lato"/>
              <a:ea typeface="Lato"/>
              <a:cs typeface="Lato"/>
            </a:endParaRPr>
          </a:p>
          <a:p>
            <a:pPr marL="90170" indent="-90170" eaLnBrk="1" hangingPunct="1">
              <a:lnSpc>
                <a:spcPct val="120000"/>
              </a:lnSpc>
              <a:spcAft>
                <a:spcPct val="0"/>
              </a:spcAft>
              <a:buClr>
                <a:srgbClr val="549E39"/>
              </a:buClr>
            </a:pPr>
            <a:r>
              <a:rPr lang="en-US" altLang="en-US" sz="1400">
                <a:latin typeface="Lato"/>
                <a:ea typeface="Lato"/>
                <a:cs typeface="Lato"/>
              </a:rPr>
              <a:t>​Tiffany Hazzard</a:t>
            </a:r>
          </a:p>
          <a:p>
            <a:pPr marL="90170" indent="-90170" eaLnBrk="1" hangingPunct="1">
              <a:lnSpc>
                <a:spcPct val="120000"/>
              </a:lnSpc>
              <a:spcBef>
                <a:spcPts val="0"/>
              </a:spcBef>
              <a:spcAft>
                <a:spcPct val="0"/>
              </a:spcAft>
              <a:buClr>
                <a:srgbClr val="549E39"/>
              </a:buClr>
            </a:pPr>
            <a:r>
              <a:rPr lang="en-US" altLang="en-US" sz="1400">
                <a:latin typeface="Lato"/>
                <a:ea typeface="Lato"/>
                <a:cs typeface="Lato"/>
                <a:hlinkClick r:id="rId6"/>
              </a:rPr>
              <a:t>Tiffany.Hazzard@oshe.nj.gov​</a:t>
            </a:r>
            <a:endParaRPr lang="en-US" sz="1400">
              <a:ea typeface="Calibri"/>
              <a:cs typeface="Calibri"/>
            </a:endParaRPr>
          </a:p>
          <a:p>
            <a:pPr marL="90170" indent="-90170">
              <a:lnSpc>
                <a:spcPct val="120000"/>
              </a:lnSpc>
              <a:spcBef>
                <a:spcPts val="0"/>
              </a:spcBef>
              <a:spcAft>
                <a:spcPct val="0"/>
              </a:spcAft>
              <a:buClr>
                <a:srgbClr val="549E39"/>
              </a:buClr>
            </a:pPr>
            <a:endParaRPr lang="en-US" altLang="en-US" sz="1400">
              <a:latin typeface="Lato"/>
              <a:ea typeface="Lato"/>
              <a:cs typeface="Lato"/>
            </a:endParaRPr>
          </a:p>
          <a:p>
            <a:pPr marL="90170" indent="-90170">
              <a:lnSpc>
                <a:spcPct val="120000"/>
              </a:lnSpc>
              <a:spcBef>
                <a:spcPts val="0"/>
              </a:spcBef>
              <a:spcAft>
                <a:spcPct val="0"/>
              </a:spcAft>
              <a:buClr>
                <a:srgbClr val="549E39"/>
              </a:buClr>
            </a:pPr>
            <a:r>
              <a:rPr lang="en-US" altLang="en-US" sz="1400">
                <a:latin typeface="Lato"/>
                <a:ea typeface="Lato"/>
                <a:cs typeface="Lato"/>
              </a:rPr>
              <a:t>Kelechi </a:t>
            </a:r>
            <a:r>
              <a:rPr lang="en-US" altLang="en-US" sz="1400" err="1">
                <a:latin typeface="Lato"/>
                <a:ea typeface="Lato"/>
                <a:cs typeface="Lato"/>
              </a:rPr>
              <a:t>Unegbu</a:t>
            </a:r>
            <a:endParaRPr lang="en-US" altLang="en-US" sz="1400">
              <a:latin typeface="Lato"/>
              <a:ea typeface="Lato"/>
              <a:cs typeface="Lato"/>
            </a:endParaRPr>
          </a:p>
          <a:p>
            <a:pPr marL="90170" indent="-90170">
              <a:lnSpc>
                <a:spcPct val="120000"/>
              </a:lnSpc>
              <a:spcBef>
                <a:spcPts val="0"/>
              </a:spcBef>
              <a:spcAft>
                <a:spcPct val="0"/>
              </a:spcAft>
              <a:buClr>
                <a:srgbClr val="549E39"/>
              </a:buClr>
            </a:pPr>
            <a:r>
              <a:rPr lang="en-US" sz="1400">
                <a:latin typeface="Lato"/>
                <a:ea typeface="Lato"/>
                <a:cs typeface="Lato"/>
                <a:hlinkClick r:id="rId7"/>
              </a:rPr>
              <a:t>Kelechi.Unegbu@oshe.nj.gov</a:t>
            </a:r>
            <a:endParaRPr lang="en-US" altLang="en-US" sz="1400">
              <a:latin typeface="Lato"/>
              <a:ea typeface="Lato"/>
              <a:cs typeface="Lato"/>
            </a:endParaRPr>
          </a:p>
        </p:txBody>
      </p:sp>
    </p:spTree>
    <p:extLst>
      <p:ext uri="{BB962C8B-B14F-4D97-AF65-F5344CB8AC3E}">
        <p14:creationId xmlns:p14="http://schemas.microsoft.com/office/powerpoint/2010/main" val="353056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26" name="Rectangle 25">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92505" y="516835"/>
            <a:ext cx="3794294" cy="5772840"/>
          </a:xfrm>
        </p:spPr>
        <p:txBody>
          <a:bodyPr vert="horz" lIns="91440" tIns="45720" rIns="91440" bIns="45720" rtlCol="0" anchor="ctr">
            <a:normAutofit/>
          </a:bodyPr>
          <a:lstStyle/>
          <a:p>
            <a:r>
              <a:rPr lang="en-US" sz="4400">
                <a:solidFill>
                  <a:srgbClr val="FFFFFF"/>
                </a:solidFill>
                <a:latin typeface="Times New Roman"/>
                <a:cs typeface="Times New Roman"/>
              </a:rPr>
              <a:t>Automatically </a:t>
            </a:r>
            <a:r>
              <a:rPr lang="en-US" sz="4400" b="1">
                <a:solidFill>
                  <a:srgbClr val="FFFFFF"/>
                </a:solidFill>
                <a:latin typeface="Times New Roman"/>
                <a:cs typeface="Times New Roman"/>
              </a:rPr>
              <a:t>Eligible</a:t>
            </a:r>
          </a:p>
        </p:txBody>
      </p:sp>
      <p:sp>
        <p:nvSpPr>
          <p:cNvPr id="28" name="Rectangle 27">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29" name="Content Placeholder 2">
            <a:extLst>
              <a:ext uri="{FF2B5EF4-FFF2-40B4-BE49-F238E27FC236}">
                <a16:creationId xmlns:a16="http://schemas.microsoft.com/office/drawing/2014/main" id="{37099C60-4BD8-7A81-3966-E52612F7B52A}"/>
              </a:ext>
            </a:extLst>
          </p:cNvPr>
          <p:cNvGraphicFramePr>
            <a:graphicFrameLocks noGrp="1"/>
          </p:cNvGraphicFramePr>
          <p:nvPr>
            <p:ph sz="half" idx="1"/>
            <p:extLst>
              <p:ext uri="{D42A27DB-BD31-4B8C-83A1-F6EECF244321}">
                <p14:modId xmlns:p14="http://schemas.microsoft.com/office/powerpoint/2010/main" val="1569659230"/>
              </p:ext>
            </p:extLst>
          </p:nvPr>
        </p:nvGraphicFramePr>
        <p:xfrm>
          <a:off x="4448754" y="279974"/>
          <a:ext cx="7395411" cy="6246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2607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73736" y="164592"/>
            <a:ext cx="3685032" cy="6455664"/>
          </a:xfrm>
        </p:spPr>
        <p:txBody>
          <a:bodyPr anchor="ctr">
            <a:normAutofit/>
          </a:bodyPr>
          <a:lstStyle/>
          <a:p>
            <a:pPr algn="ctr"/>
            <a:r>
              <a:rPr lang="en-US">
                <a:solidFill>
                  <a:srgbClr val="FFFFFF"/>
                </a:solidFill>
                <a:latin typeface="Times New Roman" panose="02020603050405020304" pitchFamily="18" charset="0"/>
                <a:cs typeface="Times New Roman" panose="02020603050405020304" pitchFamily="18" charset="0"/>
              </a:rPr>
              <a:t>Dual </a:t>
            </a:r>
            <a:r>
              <a:rPr lang="en-US" b="1">
                <a:solidFill>
                  <a:srgbClr val="FFFFFF"/>
                </a:solidFill>
                <a:latin typeface="Times New Roman" panose="02020603050405020304" pitchFamily="18" charset="0"/>
                <a:cs typeface="Times New Roman" panose="02020603050405020304" pitchFamily="18" charset="0"/>
              </a:rPr>
              <a:t>Enrollment or Advanced College Prep Programs </a:t>
            </a:r>
            <a:br>
              <a:rPr lang="en-US" sz="3600" b="1">
                <a:solidFill>
                  <a:srgbClr val="FFFFFF"/>
                </a:solidFill>
                <a:latin typeface="Times New Roman" panose="02020603050405020304" pitchFamily="18" charset="0"/>
                <a:cs typeface="Times New Roman" panose="02020603050405020304" pitchFamily="18" charset="0"/>
              </a:rPr>
            </a:br>
            <a:endParaRPr lang="en-US" sz="2400" b="1">
              <a:solidFill>
                <a:srgbClr val="FFFFFF"/>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7" name="Content Placeholder 2">
            <a:extLst>
              <a:ext uri="{FF2B5EF4-FFF2-40B4-BE49-F238E27FC236}">
                <a16:creationId xmlns:a16="http://schemas.microsoft.com/office/drawing/2014/main" id="{2CA0EF54-F4E7-C352-71FA-0C4386151CEC}"/>
              </a:ext>
            </a:extLst>
          </p:cNvPr>
          <p:cNvGraphicFramePr>
            <a:graphicFrameLocks noGrp="1"/>
          </p:cNvGraphicFramePr>
          <p:nvPr>
            <p:ph idx="1"/>
            <p:extLst>
              <p:ext uri="{D42A27DB-BD31-4B8C-83A1-F6EECF244321}">
                <p14:modId xmlns:p14="http://schemas.microsoft.com/office/powerpoint/2010/main" val="226309574"/>
              </p:ext>
            </p:extLst>
          </p:nvPr>
        </p:nvGraphicFramePr>
        <p:xfrm>
          <a:off x="4285383" y="345849"/>
          <a:ext cx="7574108" cy="6292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1399032" y="6444734"/>
            <a:ext cx="2638205" cy="369332"/>
          </a:xfrm>
          <a:prstGeom prst="rect">
            <a:avLst/>
          </a:prstGeom>
          <a:noFill/>
        </p:spPr>
        <p:txBody>
          <a:bodyPr wrap="square" rtlCol="0">
            <a:spAutoFit/>
          </a:bodyPr>
          <a:lstStyle/>
          <a:p>
            <a:pPr algn="r"/>
            <a:r>
              <a:rPr lang="en-US">
                <a:solidFill>
                  <a:schemeClr val="bg1"/>
                </a:solidFill>
                <a:latin typeface="Times New Roman" panose="02020603050405020304" pitchFamily="18" charset="0"/>
                <a:cs typeface="Times New Roman" panose="02020603050405020304" pitchFamily="18" charset="0"/>
              </a:rPr>
              <a:t>Regulation: 9A:11-5.4(c)</a:t>
            </a:r>
            <a:endParaRPr lang="en-US">
              <a:solidFill>
                <a:schemeClr val="bg1"/>
              </a:solidFill>
            </a:endParaRPr>
          </a:p>
        </p:txBody>
      </p:sp>
    </p:spTree>
    <p:extLst>
      <p:ext uri="{BB962C8B-B14F-4D97-AF65-F5344CB8AC3E}">
        <p14:creationId xmlns:p14="http://schemas.microsoft.com/office/powerpoint/2010/main" val="3022770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E99A11F-3BAA-467B-376A-FCC447E888AC}"/>
              </a:ext>
            </a:extLst>
          </p:cNvPr>
          <p:cNvSpPr>
            <a:spLocks noGrp="1"/>
          </p:cNvSpPr>
          <p:nvPr>
            <p:ph type="title"/>
          </p:nvPr>
        </p:nvSpPr>
        <p:spPr>
          <a:xfrm>
            <a:off x="492370" y="605896"/>
            <a:ext cx="3084844" cy="5646208"/>
          </a:xfrm>
        </p:spPr>
        <p:txBody>
          <a:bodyPr anchor="ctr">
            <a:normAutofit/>
          </a:bodyPr>
          <a:lstStyle/>
          <a:p>
            <a:r>
              <a:rPr lang="en-US">
                <a:solidFill>
                  <a:srgbClr val="FFFFFF"/>
                </a:solidFill>
                <a:latin typeface="Times New Roman"/>
                <a:cs typeface="Times New Roman"/>
              </a:rPr>
              <a:t>NJ Dreamers</a:t>
            </a:r>
            <a:br>
              <a:rPr lang="en-US">
                <a:solidFill>
                  <a:srgbClr val="FFFFFF"/>
                </a:solidFill>
                <a:latin typeface="Times New Roman"/>
                <a:cs typeface="Times New Roman"/>
              </a:rPr>
            </a:br>
            <a:r>
              <a:rPr lang="en-US" sz="2400" b="0">
                <a:latin typeface="Times New Roman"/>
                <a:cs typeface="Times New Roman"/>
                <a:hlinkClick r:id="rId2"/>
              </a:rPr>
              <a:t>State of NJ - Office of the Secretary of Higher Education</a:t>
            </a:r>
            <a:endParaRPr lang="en-US" sz="2400">
              <a:solidFill>
                <a:srgbClr val="FFFFFF"/>
              </a:solidFill>
              <a:latin typeface="Times New Roman"/>
              <a:cs typeface="Times New Roman"/>
            </a:endParaRPr>
          </a:p>
        </p:txBody>
      </p:sp>
      <p:sp>
        <p:nvSpPr>
          <p:cNvPr id="18" name="Rectangle 17">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Content Placeholder 2">
            <a:extLst>
              <a:ext uri="{FF2B5EF4-FFF2-40B4-BE49-F238E27FC236}">
                <a16:creationId xmlns:a16="http://schemas.microsoft.com/office/drawing/2014/main" id="{047442FB-F168-04C0-A8CA-526A872E81AF}"/>
              </a:ext>
            </a:extLst>
          </p:cNvPr>
          <p:cNvSpPr>
            <a:spLocks noGrp="1"/>
          </p:cNvSpPr>
          <p:nvPr>
            <p:ph idx="1"/>
          </p:nvPr>
        </p:nvSpPr>
        <p:spPr>
          <a:xfrm>
            <a:off x="4331368" y="289594"/>
            <a:ext cx="7629442" cy="6351837"/>
          </a:xfrm>
        </p:spPr>
        <p:txBody>
          <a:bodyPr vert="horz" lIns="0" tIns="45720" rIns="0" bIns="45720" rtlCol="0" anchor="ctr">
            <a:normAutofit/>
          </a:bodyPr>
          <a:lstStyle/>
          <a:p>
            <a:r>
              <a:rPr lang="en-US" sz="2400">
                <a:ea typeface="+mn-lt"/>
                <a:cs typeface="+mn-lt"/>
              </a:rPr>
              <a:t>NJ Dreamer applicants must meet all the requirements of P.L. 2018, c. 12 to qualify for State aid:</a:t>
            </a:r>
          </a:p>
          <a:p>
            <a:endParaRPr lang="en-US"/>
          </a:p>
          <a:p>
            <a:pPr marL="457200" indent="-457200">
              <a:buFont typeface="+mj-lt"/>
              <a:buAutoNum type="arabicParenR"/>
            </a:pPr>
            <a:r>
              <a:rPr lang="en-US" sz="2400">
                <a:ea typeface="+mn-lt"/>
                <a:cs typeface="+mn-lt"/>
              </a:rPr>
              <a:t>Attended a New Jersey high school for at least three years</a:t>
            </a:r>
          </a:p>
          <a:p>
            <a:pPr marL="457200" indent="-457200">
              <a:buFont typeface="+mj-lt"/>
              <a:buAutoNum type="arabicParenR"/>
            </a:pPr>
            <a:r>
              <a:rPr lang="en-US" sz="2400">
                <a:ea typeface="+mn-lt"/>
                <a:cs typeface="+mn-lt"/>
              </a:rPr>
              <a:t>Graduated from a New Jersey high school or received the equivalent of a high school diploma in New Jersey</a:t>
            </a:r>
          </a:p>
          <a:p>
            <a:pPr marL="457200" indent="-457200">
              <a:buFont typeface="+mj-lt"/>
              <a:buAutoNum type="arabicParenR"/>
            </a:pPr>
            <a:r>
              <a:rPr lang="en-US" sz="2400">
                <a:ea typeface="+mn-lt"/>
                <a:cs typeface="+mn-lt"/>
              </a:rPr>
              <a:t>Prior to April 2022 only: registered for selective service, if required by federal law</a:t>
            </a:r>
          </a:p>
          <a:p>
            <a:pPr marL="457200" indent="-457200">
              <a:buFont typeface="+mj-lt"/>
              <a:buAutoNum type="arabicParenR"/>
            </a:pPr>
            <a:r>
              <a:rPr lang="en-US" sz="2400">
                <a:ea typeface="+mn-lt"/>
                <a:cs typeface="+mn-lt"/>
              </a:rPr>
              <a:t> Student must file an affidavit stating that they have filed an application to legalize their immigration status or will file an application as soon as they are eligible to do so</a:t>
            </a:r>
          </a:p>
          <a:p>
            <a:pPr marL="457200" indent="-457200">
              <a:buAutoNum type="arabicParenR"/>
            </a:pPr>
            <a:r>
              <a:rPr lang="en-US" sz="2400">
                <a:ea typeface="+mn-lt"/>
                <a:cs typeface="+mn-lt"/>
              </a:rPr>
              <a:t>Students who hold a T or U visa who are not eligible non-citizens must meet the requirements of The Law P.L. 2018, c. 12. </a:t>
            </a:r>
            <a:r>
              <a:rPr lang="en-US" sz="1800" i="1">
                <a:ea typeface="+mn-lt"/>
                <a:cs typeface="+mn-lt"/>
                <a:hlinkClick r:id="rId3"/>
              </a:rPr>
              <a:t>U and T Visa Certifications | U.S. Department of Labor</a:t>
            </a:r>
            <a:endParaRPr lang="en-US" sz="1800" i="1">
              <a:ea typeface="Calibri"/>
              <a:cs typeface="Calibri"/>
            </a:endParaRPr>
          </a:p>
        </p:txBody>
      </p:sp>
      <p:sp>
        <p:nvSpPr>
          <p:cNvPr id="4" name="Slide Number Placeholder 3">
            <a:extLst>
              <a:ext uri="{FF2B5EF4-FFF2-40B4-BE49-F238E27FC236}">
                <a16:creationId xmlns:a16="http://schemas.microsoft.com/office/drawing/2014/main" id="{7CF169FC-D1CA-465C-0B42-597431FE143F}"/>
              </a:ext>
            </a:extLst>
          </p:cNvPr>
          <p:cNvSpPr>
            <a:spLocks noGrp="1"/>
          </p:cNvSpPr>
          <p:nvPr>
            <p:ph type="sldNum" sz="quarter" idx="12"/>
          </p:nvPr>
        </p:nvSpPr>
        <p:spPr>
          <a:xfrm>
            <a:off x="10123055" y="6459785"/>
            <a:ext cx="1089428" cy="365125"/>
          </a:xfrm>
        </p:spPr>
        <p:txBody>
          <a:bodyPr>
            <a:normAutofit/>
          </a:bodyPr>
          <a:lstStyle/>
          <a:p>
            <a:pPr>
              <a:spcAft>
                <a:spcPts val="600"/>
              </a:spcAft>
            </a:pPr>
            <a:fld id="{82E0CA47-81CF-4842-A6CE-0A6037062406}" type="slidenum">
              <a:rPr lang="en-US">
                <a:solidFill>
                  <a:schemeClr val="tx2"/>
                </a:solidFill>
              </a:rPr>
              <a:pPr>
                <a:spcAft>
                  <a:spcPts val="600"/>
                </a:spcAft>
              </a:pPr>
              <a:t>22</a:t>
            </a:fld>
            <a:endParaRPr lang="en-US">
              <a:solidFill>
                <a:schemeClr val="tx2"/>
              </a:solidFill>
            </a:endParaRPr>
          </a:p>
        </p:txBody>
      </p:sp>
    </p:spTree>
    <p:extLst>
      <p:ext uri="{BB962C8B-B14F-4D97-AF65-F5344CB8AC3E}">
        <p14:creationId xmlns:p14="http://schemas.microsoft.com/office/powerpoint/2010/main" val="60519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b="1">
                <a:latin typeface="Times New Roman" panose="02020603050405020304" pitchFamily="18" charset="0"/>
                <a:cs typeface="Times New Roman" panose="02020603050405020304" pitchFamily="18" charset="0"/>
              </a:rPr>
              <a:t>EOF </a:t>
            </a:r>
            <a:r>
              <a:rPr lang="en-US">
                <a:latin typeface="Times New Roman" panose="02020603050405020304" pitchFamily="18" charset="0"/>
                <a:cs typeface="Times New Roman" panose="02020603050405020304" pitchFamily="18" charset="0"/>
              </a:rPr>
              <a:t>Eligibility: Part-time</a:t>
            </a:r>
            <a:endParaRPr lang="en-US" b="1">
              <a:latin typeface="Times New Roman" panose="02020603050405020304" pitchFamily="18" charset="0"/>
              <a:cs typeface="Times New Roman" panose="02020603050405020304" pitchFamily="18" charset="0"/>
            </a:endParaRPr>
          </a:p>
        </p:txBody>
      </p:sp>
      <p:graphicFrame>
        <p:nvGraphicFramePr>
          <p:cNvPr id="14" name="Content Placeholder 2">
            <a:extLst>
              <a:ext uri="{FF2B5EF4-FFF2-40B4-BE49-F238E27FC236}">
                <a16:creationId xmlns:a16="http://schemas.microsoft.com/office/drawing/2014/main" id="{E415D8E2-A0F0-9EC9-07CC-D89384E74515}"/>
              </a:ext>
            </a:extLst>
          </p:cNvPr>
          <p:cNvGraphicFramePr>
            <a:graphicFrameLocks noGrp="1"/>
          </p:cNvGraphicFramePr>
          <p:nvPr>
            <p:ph idx="1"/>
            <p:extLst>
              <p:ext uri="{D42A27DB-BD31-4B8C-83A1-F6EECF244321}">
                <p14:modId xmlns:p14="http://schemas.microsoft.com/office/powerpoint/2010/main" val="572512494"/>
              </p:ext>
            </p:extLst>
          </p:nvPr>
        </p:nvGraphicFramePr>
        <p:xfrm>
          <a:off x="442120" y="1717517"/>
          <a:ext cx="11308555" cy="4619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5243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b="1">
                <a:latin typeface="Times New Roman" panose="02020603050405020304" pitchFamily="18" charset="0"/>
                <a:cs typeface="Times New Roman" panose="02020603050405020304" pitchFamily="18" charset="0"/>
              </a:rPr>
              <a:t>Duration of Eligibility</a:t>
            </a:r>
          </a:p>
        </p:txBody>
      </p:sp>
      <p:graphicFrame>
        <p:nvGraphicFramePr>
          <p:cNvPr id="44" name="Content Placeholder 2">
            <a:extLst>
              <a:ext uri="{FF2B5EF4-FFF2-40B4-BE49-F238E27FC236}">
                <a16:creationId xmlns:a16="http://schemas.microsoft.com/office/drawing/2014/main" id="{6C293D4E-5698-2368-99E8-E8D8CF224D37}"/>
              </a:ext>
            </a:extLst>
          </p:cNvPr>
          <p:cNvGraphicFramePr>
            <a:graphicFrameLocks noGrp="1"/>
          </p:cNvGraphicFramePr>
          <p:nvPr>
            <p:ph idx="1"/>
            <p:extLst>
              <p:ext uri="{D42A27DB-BD31-4B8C-83A1-F6EECF244321}">
                <p14:modId xmlns:p14="http://schemas.microsoft.com/office/powerpoint/2010/main" val="2147334449"/>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89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EOF Eligibility: Non-Funded Students</a:t>
            </a:r>
          </a:p>
        </p:txBody>
      </p:sp>
      <p:sp>
        <p:nvSpPr>
          <p:cNvPr id="4" name="Slide Number Placeholder 3"/>
          <p:cNvSpPr>
            <a:spLocks noGrp="1"/>
          </p:cNvSpPr>
          <p:nvPr>
            <p:ph type="sldNum" sz="quarter" idx="12"/>
          </p:nvPr>
        </p:nvSpPr>
        <p:spPr/>
        <p:txBody>
          <a:bodyPr/>
          <a:lstStyle/>
          <a:p>
            <a:fld id="{82E0CA47-81CF-4842-A6CE-0A6037062406}" type="slidenum">
              <a:rPr lang="en-US" smtClean="0"/>
              <a:pPr/>
              <a:t>25</a:t>
            </a:fld>
            <a:endParaRPr lang="en-US"/>
          </a:p>
        </p:txBody>
      </p:sp>
      <p:sp>
        <p:nvSpPr>
          <p:cNvPr id="13" name="TextBox 12"/>
          <p:cNvSpPr txBox="1"/>
          <p:nvPr/>
        </p:nvSpPr>
        <p:spPr>
          <a:xfrm>
            <a:off x="6874812" y="2730845"/>
            <a:ext cx="2721755" cy="2862322"/>
          </a:xfrm>
          <a:prstGeom prst="rect">
            <a:avLst/>
          </a:prstGeom>
          <a:solidFill>
            <a:schemeClr val="bg1">
              <a:lumMod val="95000"/>
            </a:schemeClr>
          </a:solidFill>
        </p:spPr>
        <p:txBody>
          <a:bodyPr wrap="square" rtlCol="0">
            <a:spAutoFit/>
          </a:bodyPr>
          <a:lstStyle/>
          <a:p>
            <a:pPr algn="ctr"/>
            <a:r>
              <a:rPr lang="en-US"/>
              <a:t>A student who has received an Academic Year Article III grant in a previous semester and remains financially eligible may be supported as a </a:t>
            </a:r>
            <a:r>
              <a:rPr lang="en-US" b="1">
                <a:solidFill>
                  <a:srgbClr val="00B0F0"/>
                </a:solidFill>
              </a:rPr>
              <a:t>NON-FUNDED</a:t>
            </a:r>
            <a:r>
              <a:rPr lang="en-US"/>
              <a:t> student (at the program’s discretion) due to not adhering to program requirements.</a:t>
            </a:r>
          </a:p>
        </p:txBody>
      </p:sp>
      <p:sp>
        <p:nvSpPr>
          <p:cNvPr id="16" name="TextBox 15"/>
          <p:cNvSpPr txBox="1"/>
          <p:nvPr/>
        </p:nvSpPr>
        <p:spPr>
          <a:xfrm>
            <a:off x="172834" y="2730845"/>
            <a:ext cx="1602197" cy="2308324"/>
          </a:xfrm>
          <a:prstGeom prst="rect">
            <a:avLst/>
          </a:prstGeom>
          <a:solidFill>
            <a:schemeClr val="bg1">
              <a:lumMod val="95000"/>
            </a:schemeClr>
          </a:solidFill>
        </p:spPr>
        <p:txBody>
          <a:bodyPr wrap="square" rtlCol="0">
            <a:spAutoFit/>
          </a:bodyPr>
          <a:lstStyle/>
          <a:p>
            <a:pPr algn="ctr"/>
            <a:r>
              <a:rPr lang="en-US"/>
              <a:t>A student who receives Article III  academic year grant funds is classified as </a:t>
            </a:r>
            <a:r>
              <a:rPr lang="en-US" b="1">
                <a:solidFill>
                  <a:srgbClr val="00B050"/>
                </a:solidFill>
              </a:rPr>
              <a:t>FUNDED </a:t>
            </a:r>
            <a:r>
              <a:rPr lang="en-US"/>
              <a:t>student.</a:t>
            </a:r>
          </a:p>
        </p:txBody>
      </p:sp>
      <p:sp>
        <p:nvSpPr>
          <p:cNvPr id="18" name="Rectangle 17"/>
          <p:cNvSpPr/>
          <p:nvPr/>
        </p:nvSpPr>
        <p:spPr>
          <a:xfrm>
            <a:off x="558569" y="1860696"/>
            <a:ext cx="825847" cy="637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descr="Dollar"/>
          <p:cNvSpPr/>
          <p:nvPr/>
        </p:nvSpPr>
        <p:spPr>
          <a:xfrm>
            <a:off x="622511" y="1935123"/>
            <a:ext cx="697961" cy="489097"/>
          </a:xfrm>
          <a:prstGeom prst="rect">
            <a:avLst/>
          </a:prstGeom>
          <a: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Rectangle 19"/>
          <p:cNvSpPr/>
          <p:nvPr/>
        </p:nvSpPr>
        <p:spPr>
          <a:xfrm>
            <a:off x="2696053" y="1860696"/>
            <a:ext cx="757456" cy="637953"/>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097075" y="2730845"/>
            <a:ext cx="2294172" cy="2862322"/>
          </a:xfrm>
          <a:prstGeom prst="rect">
            <a:avLst/>
          </a:prstGeom>
          <a:solidFill>
            <a:schemeClr val="bg1">
              <a:lumMod val="95000"/>
            </a:schemeClr>
          </a:solidFill>
        </p:spPr>
        <p:txBody>
          <a:bodyPr wrap="square" lIns="91440" tIns="45720" rIns="91440" bIns="45720" rtlCol="0" anchor="t">
            <a:spAutoFit/>
          </a:bodyPr>
          <a:lstStyle/>
          <a:p>
            <a:pPr algn="ctr"/>
            <a:r>
              <a:rPr lang="en-US"/>
              <a:t>A student who received an academic year Article III Grant award during a previous academic year, but is now financially ineligible can only be supported as a</a:t>
            </a:r>
            <a:r>
              <a:rPr lang="en-US">
                <a:solidFill>
                  <a:srgbClr val="00B0F0"/>
                </a:solidFill>
              </a:rPr>
              <a:t> </a:t>
            </a:r>
            <a:r>
              <a:rPr lang="en-US" b="1">
                <a:solidFill>
                  <a:srgbClr val="00B0F0"/>
                </a:solidFill>
              </a:rPr>
              <a:t>NON-FUNDED</a:t>
            </a:r>
            <a:r>
              <a:rPr lang="en-US">
                <a:solidFill>
                  <a:srgbClr val="00B0F0"/>
                </a:solidFill>
              </a:rPr>
              <a:t> </a:t>
            </a:r>
            <a:r>
              <a:rPr lang="en-US"/>
              <a:t>student.</a:t>
            </a:r>
          </a:p>
        </p:txBody>
      </p:sp>
      <p:sp>
        <p:nvSpPr>
          <p:cNvPr id="22" name="Rectangle 21" descr="Classroom"/>
          <p:cNvSpPr/>
          <p:nvPr/>
        </p:nvSpPr>
        <p:spPr>
          <a:xfrm>
            <a:off x="2797776" y="1935122"/>
            <a:ext cx="554009" cy="489097"/>
          </a:xfrm>
          <a:prstGeom prst="rect">
            <a:avLst/>
          </a:prstGeom>
          <a: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3" name="TextBox 22"/>
          <p:cNvSpPr txBox="1"/>
          <p:nvPr/>
        </p:nvSpPr>
        <p:spPr>
          <a:xfrm>
            <a:off x="4695138" y="2730845"/>
            <a:ext cx="1875784" cy="2308324"/>
          </a:xfrm>
          <a:prstGeom prst="rect">
            <a:avLst/>
          </a:prstGeom>
          <a:solidFill>
            <a:schemeClr val="bg1">
              <a:lumMod val="95000"/>
            </a:schemeClr>
          </a:solidFill>
        </p:spPr>
        <p:txBody>
          <a:bodyPr wrap="square" rtlCol="0">
            <a:spAutoFit/>
          </a:bodyPr>
          <a:lstStyle/>
          <a:p>
            <a:pPr algn="ctr"/>
            <a:r>
              <a:rPr lang="en-US"/>
              <a:t>NJ GEAR UP, NJ College Bound, and TRIO students who are not financially eligible may also be classified as </a:t>
            </a:r>
            <a:r>
              <a:rPr lang="en-US" b="1">
                <a:solidFill>
                  <a:srgbClr val="00B0F0"/>
                </a:solidFill>
              </a:rPr>
              <a:t>NON-FUNDED.</a:t>
            </a:r>
          </a:p>
        </p:txBody>
      </p:sp>
      <p:sp>
        <p:nvSpPr>
          <p:cNvPr id="24" name="TextBox 23"/>
          <p:cNvSpPr txBox="1"/>
          <p:nvPr/>
        </p:nvSpPr>
        <p:spPr>
          <a:xfrm>
            <a:off x="9900458" y="2730845"/>
            <a:ext cx="2104205" cy="2585323"/>
          </a:xfrm>
          <a:prstGeom prst="rect">
            <a:avLst/>
          </a:prstGeom>
          <a:solidFill>
            <a:schemeClr val="bg1">
              <a:lumMod val="95000"/>
            </a:schemeClr>
          </a:solidFill>
        </p:spPr>
        <p:txBody>
          <a:bodyPr wrap="square" rtlCol="0">
            <a:spAutoFit/>
          </a:bodyPr>
          <a:lstStyle/>
          <a:p>
            <a:r>
              <a:rPr lang="en-US"/>
              <a:t>All other students who do not meet the financial criteria to receive an Initial grant are ineligible for EOF and may not be supported as a non-funded student.</a:t>
            </a:r>
          </a:p>
        </p:txBody>
      </p:sp>
      <p:sp>
        <p:nvSpPr>
          <p:cNvPr id="26" name="Rectangle 25"/>
          <p:cNvSpPr/>
          <p:nvPr/>
        </p:nvSpPr>
        <p:spPr>
          <a:xfrm>
            <a:off x="5254302" y="1866012"/>
            <a:ext cx="757456" cy="637953"/>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descr="Classroom"/>
          <p:cNvSpPr/>
          <p:nvPr/>
        </p:nvSpPr>
        <p:spPr>
          <a:xfrm>
            <a:off x="7959525" y="1945704"/>
            <a:ext cx="554009" cy="489097"/>
          </a:xfrm>
          <a:prstGeom prst="rect">
            <a:avLst/>
          </a:prstGeom>
          <a: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0" name="Rectangle 29"/>
          <p:cNvSpPr/>
          <p:nvPr/>
        </p:nvSpPr>
        <p:spPr>
          <a:xfrm>
            <a:off x="7856961" y="1860696"/>
            <a:ext cx="757456" cy="637953"/>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0556470" y="1860696"/>
            <a:ext cx="757456" cy="63795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descr="Books"/>
          <p:cNvSpPr/>
          <p:nvPr/>
        </p:nvSpPr>
        <p:spPr>
          <a:xfrm>
            <a:off x="10716482" y="1909285"/>
            <a:ext cx="437431" cy="437431"/>
          </a:xfrm>
          <a:prstGeom prst="rect">
            <a:avLst/>
          </a:prstGeom>
          <a: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3" name="Rectangle 32" descr="Diploma Roll"/>
          <p:cNvSpPr/>
          <p:nvPr/>
        </p:nvSpPr>
        <p:spPr>
          <a:xfrm rot="21360000">
            <a:off x="5413473" y="1986611"/>
            <a:ext cx="437431" cy="437431"/>
          </a:xfrm>
          <a:prstGeom prst="rect">
            <a:avLst/>
          </a:prstGeom>
          <a: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5" name="Graphic 4" descr="Contract with solid fill">
            <a:extLst>
              <a:ext uri="{FF2B5EF4-FFF2-40B4-BE49-F238E27FC236}">
                <a16:creationId xmlns:a16="http://schemas.microsoft.com/office/drawing/2014/main" id="{2CE8FD3E-9DC7-1CE6-1397-028D56F3FC7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56550" y="1913467"/>
            <a:ext cx="554567" cy="512234"/>
          </a:xfrm>
          <a:prstGeom prst="rect">
            <a:avLst/>
          </a:prstGeom>
        </p:spPr>
      </p:pic>
    </p:spTree>
    <p:extLst>
      <p:ext uri="{BB962C8B-B14F-4D97-AF65-F5344CB8AC3E}">
        <p14:creationId xmlns:p14="http://schemas.microsoft.com/office/powerpoint/2010/main" val="390739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344" y="245039"/>
            <a:ext cx="11247120" cy="1450757"/>
          </a:xfrm>
        </p:spPr>
        <p:txBody>
          <a:bodyPr/>
          <a:lstStyle/>
          <a:p>
            <a:r>
              <a:rPr lang="en-US" b="1"/>
              <a:t>EOF Financial Eligibility Notables</a:t>
            </a:r>
          </a:p>
        </p:txBody>
      </p:sp>
      <p:sp>
        <p:nvSpPr>
          <p:cNvPr id="3" name="Content Placeholder 2"/>
          <p:cNvSpPr>
            <a:spLocks noGrp="1"/>
          </p:cNvSpPr>
          <p:nvPr>
            <p:ph sz="half" idx="1"/>
          </p:nvPr>
        </p:nvSpPr>
        <p:spPr>
          <a:xfrm>
            <a:off x="749104" y="2065293"/>
            <a:ext cx="5007957" cy="4499648"/>
          </a:xfrm>
        </p:spPr>
        <p:txBody>
          <a:bodyPr vert="horz" lIns="0" tIns="45720" rIns="0" bIns="45720" rtlCol="0" anchor="t">
            <a:normAutofit lnSpcReduction="10000"/>
          </a:bodyPr>
          <a:lstStyle/>
          <a:p>
            <a:pPr>
              <a:buFont typeface="Wingdings" panose="05000000000000000000" pitchFamily="2" charset="2"/>
              <a:buChar char="§"/>
            </a:pPr>
            <a:r>
              <a:rPr lang="en-US">
                <a:latin typeface="Calibri"/>
                <a:cs typeface="Calibri"/>
              </a:rPr>
              <a:t> A </a:t>
            </a:r>
            <a:r>
              <a:rPr lang="en-US" b="1">
                <a:solidFill>
                  <a:srgbClr val="529F45"/>
                </a:solidFill>
                <a:latin typeface="Calibri"/>
                <a:cs typeface="Calibri"/>
              </a:rPr>
              <a:t>dependent student’s </a:t>
            </a:r>
            <a:r>
              <a:rPr lang="en-US">
                <a:solidFill>
                  <a:schemeClr val="tx1"/>
                </a:solidFill>
                <a:latin typeface="Calibri"/>
                <a:cs typeface="Calibri"/>
              </a:rPr>
              <a:t>income and assets shall not be considered in the gross household income. </a:t>
            </a:r>
          </a:p>
          <a:p>
            <a:pPr>
              <a:buFont typeface="Wingdings" panose="05000000000000000000" pitchFamily="2" charset="2"/>
              <a:buChar char="§"/>
            </a:pPr>
            <a:r>
              <a:rPr lang="en-US">
                <a:solidFill>
                  <a:schemeClr val="tx1"/>
                </a:solidFill>
                <a:latin typeface="Calibri"/>
                <a:cs typeface="Calibri"/>
              </a:rPr>
              <a:t> Eligibility for TAG should not be automatically associated with eligibility for EOF. </a:t>
            </a:r>
          </a:p>
          <a:p>
            <a:pPr>
              <a:buFont typeface="Wingdings" panose="05000000000000000000" pitchFamily="2" charset="2"/>
              <a:buChar char="§"/>
            </a:pPr>
            <a:r>
              <a:rPr lang="en-US">
                <a:solidFill>
                  <a:schemeClr val="tx1"/>
                </a:solidFill>
                <a:latin typeface="Calibri"/>
                <a:cs typeface="Calibri"/>
              </a:rPr>
              <a:t> An applicant whose household receives Temporary Assistance for Needy Families (TANF) and/or Supplemental Social Security Income (SSI) as the sole means of support are eligible regardless of the amount of such support. </a:t>
            </a:r>
          </a:p>
          <a:p>
            <a:endParaRPr lang="en-US">
              <a:latin typeface="Karla"/>
            </a:endParaRPr>
          </a:p>
        </p:txBody>
      </p:sp>
      <p:sp>
        <p:nvSpPr>
          <p:cNvPr id="4" name="Content Placeholder 3"/>
          <p:cNvSpPr>
            <a:spLocks noGrp="1"/>
          </p:cNvSpPr>
          <p:nvPr>
            <p:ph sz="half" idx="2"/>
          </p:nvPr>
        </p:nvSpPr>
        <p:spPr>
          <a:xfrm>
            <a:off x="5880160" y="2065294"/>
            <a:ext cx="5583513" cy="4023360"/>
          </a:xfrm>
        </p:spPr>
        <p:txBody>
          <a:bodyPr vert="horz" lIns="0" tIns="45720" rIns="0" bIns="45720" rtlCol="0" anchor="t">
            <a:normAutofit lnSpcReduction="10000"/>
          </a:bodyPr>
          <a:lstStyle/>
          <a:p>
            <a:pPr>
              <a:buFont typeface="Wingdings" panose="05000000000000000000" pitchFamily="2" charset="2"/>
              <a:buChar char="§"/>
            </a:pPr>
            <a:r>
              <a:rPr lang="en-US">
                <a:latin typeface="Calibri"/>
                <a:cs typeface="Calibri"/>
              </a:rPr>
              <a:t> In determining financial eligibility for an Article III student grant, separation or divorce, or the disability or death of a wage earner for the academic year for which eligibility is being determined, with a concomitant decrease in household income below the EOF Income Eligibility Scale, does not automatically satisfy the financial eligibility requirement. </a:t>
            </a:r>
          </a:p>
          <a:p>
            <a:pPr>
              <a:buFont typeface="Wingdings" panose="05000000000000000000" pitchFamily="2" charset="2"/>
              <a:buChar char="§"/>
            </a:pPr>
            <a:r>
              <a:rPr lang="en-US">
                <a:latin typeface="Calibri"/>
                <a:cs typeface="Calibri"/>
              </a:rPr>
              <a:t> If an applicant believes that their reported household income and/or assets are not accurately reflective of their current financial profile, they will need to work with the institution’s financial aid office and HESAA to rectify this matter. OSHE/EOF does not make or review any adjustment appeals. </a:t>
            </a:r>
          </a:p>
          <a:p>
            <a:endParaRPr lang="en-US"/>
          </a:p>
        </p:txBody>
      </p:sp>
    </p:spTree>
    <p:extLst>
      <p:ext uri="{BB962C8B-B14F-4D97-AF65-F5344CB8AC3E}">
        <p14:creationId xmlns:p14="http://schemas.microsoft.com/office/powerpoint/2010/main" val="31624279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8A1B5F-0801-4AFF-A489-335B6A851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06201B52-6441-4DBA-BACE-235977581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89DF3DBB-17DD-4058-A944-5578E18A031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7280" y="758952"/>
            <a:ext cx="10058400" cy="3892168"/>
          </a:xfrm>
        </p:spPr>
        <p:txBody>
          <a:bodyPr vert="horz" lIns="91440" tIns="45720" rIns="91440" bIns="45720" rtlCol="0" anchor="b">
            <a:normAutofit/>
          </a:bodyPr>
          <a:lstStyle/>
          <a:p>
            <a:pPr algn="l"/>
            <a:r>
              <a:rPr lang="en-US">
                <a:latin typeface="+mj-lt"/>
                <a:cs typeface="+mj-cs"/>
              </a:rPr>
              <a:t>NJFAMS Verification</a:t>
            </a:r>
          </a:p>
        </p:txBody>
      </p:sp>
      <p:sp>
        <p:nvSpPr>
          <p:cNvPr id="17" name="Rectangle 16">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457200">
              <a:spcAft>
                <a:spcPts val="600"/>
              </a:spcAft>
            </a:pPr>
            <a:fld id="{82E0CA47-81CF-4842-A6CE-0A6037062406}" type="slidenum">
              <a:rPr lang="en-US" smtClean="0"/>
              <a:pPr defTabSz="457200">
                <a:spcAft>
                  <a:spcPts val="600"/>
                </a:spcAft>
              </a:pPr>
              <a:t>27</a:t>
            </a:fld>
            <a:endParaRPr lang="en-US"/>
          </a:p>
        </p:txBody>
      </p:sp>
    </p:spTree>
    <p:extLst>
      <p:ext uri="{BB962C8B-B14F-4D97-AF65-F5344CB8AC3E}">
        <p14:creationId xmlns:p14="http://schemas.microsoft.com/office/powerpoint/2010/main" val="212825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sz="3700" b="1">
                <a:latin typeface="Times New Roman" panose="02020603050405020304" pitchFamily="18" charset="0"/>
                <a:cs typeface="Times New Roman" panose="02020603050405020304" pitchFamily="18" charset="0"/>
              </a:rPr>
              <a:t>Reminder - EOF New Jersey Financial Aid Management System (NJFAMS) Portal Access</a:t>
            </a:r>
          </a:p>
        </p:txBody>
      </p:sp>
      <p:graphicFrame>
        <p:nvGraphicFramePr>
          <p:cNvPr id="5" name="Content Placeholder 2">
            <a:extLst>
              <a:ext uri="{FF2B5EF4-FFF2-40B4-BE49-F238E27FC236}">
                <a16:creationId xmlns:a16="http://schemas.microsoft.com/office/drawing/2014/main" id="{435827E7-8277-3F7A-886E-DBE3A2039038}"/>
              </a:ext>
            </a:extLst>
          </p:cNvPr>
          <p:cNvGraphicFramePr>
            <a:graphicFrameLocks noGrp="1"/>
          </p:cNvGraphicFramePr>
          <p:nvPr>
            <p:ph idx="1"/>
            <p:extLst>
              <p:ext uri="{D42A27DB-BD31-4B8C-83A1-F6EECF244321}">
                <p14:modId xmlns:p14="http://schemas.microsoft.com/office/powerpoint/2010/main" val="573646240"/>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8479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5A50F25-65A2-4637-9829-19758D38CD22}" type="slidenum">
              <a:rPr lang="en-US" smtClean="0"/>
              <a:pPr>
                <a:defRPr/>
              </a:pPr>
              <a:t>29</a:t>
            </a:fld>
            <a:endParaRPr lang="en-US"/>
          </a:p>
        </p:txBody>
      </p:sp>
      <p:sp>
        <p:nvSpPr>
          <p:cNvPr id="5" name="Google Shape;93;p13"/>
          <p:cNvSpPr txBox="1">
            <a:spLocks noGrp="1"/>
          </p:cNvSpPr>
          <p:nvPr>
            <p:ph type="title"/>
          </p:nvPr>
        </p:nvSpPr>
        <p:spPr>
          <a:xfrm>
            <a:off x="1195388" y="882650"/>
            <a:ext cx="10010245" cy="829734"/>
          </a:xfrm>
        </p:spPr>
        <p:txBody>
          <a:bodyPr spcFirstLastPara="1" wrap="square" lIns="91425" tIns="91425" rIns="91425" bIns="91425" anchorCtr="0">
            <a:noAutofit/>
          </a:bodyPr>
          <a:lstStyle/>
          <a:p>
            <a:pPr>
              <a:defRPr/>
            </a:pPr>
            <a:r>
              <a:rPr lang="en-US">
                <a:solidFill>
                  <a:schemeClr val="tx1"/>
                </a:solidFill>
                <a:latin typeface="Times New Roman"/>
                <a:ea typeface="Segoe UI Historic"/>
                <a:cs typeface="Times New Roman"/>
              </a:rPr>
              <a:t>NJFAMS Verification</a:t>
            </a:r>
            <a:endParaRPr lang="en-US">
              <a:solidFill>
                <a:schemeClr val="tx1"/>
              </a:solidFill>
              <a:ea typeface="Segoe UI Historic"/>
            </a:endParaRPr>
          </a:p>
        </p:txBody>
      </p:sp>
      <p:sp>
        <p:nvSpPr>
          <p:cNvPr id="6" name="TextBox 5"/>
          <p:cNvSpPr txBox="1">
            <a:spLocks noChangeArrowheads="1"/>
          </p:cNvSpPr>
          <p:nvPr/>
        </p:nvSpPr>
        <p:spPr bwMode="auto">
          <a:xfrm>
            <a:off x="660717" y="3941385"/>
            <a:ext cx="200711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lgn="ctr">
              <a:spcAft>
                <a:spcPts val="600"/>
              </a:spcAft>
            </a:pPr>
            <a:r>
              <a:rPr lang="en-US" sz="1400">
                <a:latin typeface="Calibri"/>
                <a:ea typeface="Segoe UI Historic"/>
                <a:cs typeface="Calibri"/>
              </a:rPr>
              <a:t>When reviewing a student in NJFAMS, it is important to verify the student’s eligibility information and ineligibility reason(s). </a:t>
            </a:r>
            <a:endParaRPr lang="en-US" sz="2400">
              <a:ea typeface="Segoe UI Historic"/>
            </a:endParaRPr>
          </a:p>
        </p:txBody>
      </p:sp>
      <p:sp>
        <p:nvSpPr>
          <p:cNvPr id="7" name="TextBox 6"/>
          <p:cNvSpPr txBox="1">
            <a:spLocks noChangeArrowheads="1"/>
          </p:cNvSpPr>
          <p:nvPr/>
        </p:nvSpPr>
        <p:spPr bwMode="auto">
          <a:xfrm>
            <a:off x="3005661" y="3907266"/>
            <a:ext cx="204913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lgn="ctr">
              <a:spcAft>
                <a:spcPts val="600"/>
              </a:spcAft>
            </a:pPr>
            <a:r>
              <a:rPr lang="en-US" sz="1400">
                <a:latin typeface="Calibri"/>
                <a:ea typeface="Segoe UI Historic"/>
                <a:cs typeface="Calibri"/>
              </a:rPr>
              <a:t>Not all ineligibility reasons require an override by OSHE/EOF. Some may be managed by the campus program. (i.e. EOF Not Approved at this Campus).</a:t>
            </a:r>
            <a:endParaRPr lang="en-US" sz="2400">
              <a:ea typeface="Segoe UI Historic"/>
            </a:endParaRPr>
          </a:p>
        </p:txBody>
      </p:sp>
      <p:sp>
        <p:nvSpPr>
          <p:cNvPr id="8" name="TextBox 7"/>
          <p:cNvSpPr txBox="1">
            <a:spLocks noChangeArrowheads="1"/>
          </p:cNvSpPr>
          <p:nvPr/>
        </p:nvSpPr>
        <p:spPr bwMode="auto">
          <a:xfrm>
            <a:off x="5318830" y="3907266"/>
            <a:ext cx="1565274"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lgn="ctr">
              <a:spcAft>
                <a:spcPts val="600"/>
              </a:spcAft>
            </a:pPr>
            <a:r>
              <a:rPr lang="en-US" sz="1400">
                <a:latin typeface="Calibri"/>
                <a:ea typeface="Segoe UI Historic"/>
                <a:cs typeface="Calibri"/>
              </a:rPr>
              <a:t>There are some ineligibility reasons that OSHE/EOF can override and there are some that we cannot. </a:t>
            </a:r>
            <a:endParaRPr lang="en-US" sz="2400">
              <a:ea typeface="Segoe UI Historic"/>
            </a:endParaRPr>
          </a:p>
        </p:txBody>
      </p:sp>
      <p:sp>
        <p:nvSpPr>
          <p:cNvPr id="10" name="TextBox 9"/>
          <p:cNvSpPr txBox="1">
            <a:spLocks noChangeArrowheads="1"/>
          </p:cNvSpPr>
          <p:nvPr/>
        </p:nvSpPr>
        <p:spPr bwMode="auto">
          <a:xfrm>
            <a:off x="9613164" y="3907266"/>
            <a:ext cx="1713486" cy="204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lgn="ctr">
              <a:spcBef>
                <a:spcPct val="0"/>
              </a:spcBef>
              <a:spcAft>
                <a:spcPct val="0"/>
              </a:spcAft>
            </a:pPr>
            <a:r>
              <a:rPr lang="en-US" sz="1400">
                <a:latin typeface="Calibri"/>
                <a:ea typeface="Segoe UI Historic"/>
                <a:cs typeface="Calibri"/>
              </a:rPr>
              <a:t>To properly complete the Discretionary/Non-Funded Appeal form, you must know how to properly navigate NJFAMS.</a:t>
            </a:r>
          </a:p>
          <a:p>
            <a:pPr marL="0" indent="0" algn="ctr">
              <a:spcBef>
                <a:spcPct val="0"/>
              </a:spcBef>
              <a:spcAft>
                <a:spcPct val="0"/>
              </a:spcAft>
            </a:pPr>
            <a:endParaRPr lang="en-US" sz="1400">
              <a:latin typeface="Calibri"/>
              <a:ea typeface="Segoe UI Historic" panose="020B0502040204020203" pitchFamily="34" charset="0"/>
              <a:cs typeface="Calibri"/>
            </a:endParaRPr>
          </a:p>
          <a:p>
            <a:pPr marL="0" indent="0" algn="ctr">
              <a:spcAft>
                <a:spcPts val="1200"/>
              </a:spcAft>
            </a:pPr>
            <a:endParaRPr lang="en-US" altLang="en-US" sz="1400">
              <a:latin typeface="Lato" panose="020B0604020202020204" charset="0"/>
              <a:ea typeface="Segoe UI Historic" panose="020B0502040204020203" pitchFamily="34" charset="0"/>
              <a:cs typeface="Segoe UI Historic" panose="020B0502040204020203" pitchFamily="34" charset="0"/>
            </a:endParaRPr>
          </a:p>
        </p:txBody>
      </p:sp>
      <p:sp>
        <p:nvSpPr>
          <p:cNvPr id="11" name="TextBox 10"/>
          <p:cNvSpPr txBox="1">
            <a:spLocks noChangeArrowheads="1"/>
          </p:cNvSpPr>
          <p:nvPr/>
        </p:nvSpPr>
        <p:spPr bwMode="auto">
          <a:xfrm>
            <a:off x="7280253" y="3907267"/>
            <a:ext cx="1923300" cy="204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lgn="ctr">
              <a:spcBef>
                <a:spcPct val="0"/>
              </a:spcBef>
              <a:spcAft>
                <a:spcPct val="0"/>
              </a:spcAft>
            </a:pPr>
            <a:r>
              <a:rPr lang="en-US" sz="1400">
                <a:latin typeface="Calibri"/>
                <a:ea typeface="Segoe UI Historic"/>
                <a:cs typeface="Calibri"/>
              </a:rPr>
              <a:t>As the parameters for EOF eligibility continue to change, it is important to be aware of this information so that the student can be processed accordingly. </a:t>
            </a:r>
          </a:p>
          <a:p>
            <a:pPr marL="0" indent="0" algn="ctr">
              <a:spcAft>
                <a:spcPts val="600"/>
              </a:spcAft>
            </a:pPr>
            <a:endParaRPr lang="en-US" altLang="en-US" sz="1400">
              <a:latin typeface="Lato" panose="020B0604020202020204" charset="0"/>
              <a:ea typeface="Segoe UI Historic" panose="020B0502040204020203" pitchFamily="34" charset="0"/>
              <a:cs typeface="Segoe UI Historic" panose="020B0502040204020203" pitchFamily="34" charset="0"/>
            </a:endParaRPr>
          </a:p>
        </p:txBody>
      </p:sp>
      <p:pic>
        <p:nvPicPr>
          <p:cNvPr id="13" name="Picture 12" descr="Checkmark with solid fill"/>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519520" y="1998464"/>
            <a:ext cx="1684033" cy="1684033"/>
          </a:xfrm>
          <a:prstGeom prst="rect">
            <a:avLst/>
          </a:prstGeom>
          <a:noFill/>
          <a:ln>
            <a:noFill/>
          </a:ln>
        </p:spPr>
      </p:pic>
      <p:pic>
        <p:nvPicPr>
          <p:cNvPr id="15" name="Picture 14"/>
          <p:cNvPicPr>
            <a:picLocks noChangeAspect="1"/>
          </p:cNvPicPr>
          <p:nvPr/>
        </p:nvPicPr>
        <p:blipFill>
          <a:blip r:embed="rId3">
            <a:duotone>
              <a:schemeClr val="accent1">
                <a:shade val="45000"/>
                <a:satMod val="135000"/>
              </a:schemeClr>
              <a:prstClr val="white"/>
            </a:duotone>
          </a:blip>
          <a:stretch>
            <a:fillRect/>
          </a:stretch>
        </p:blipFill>
        <p:spPr>
          <a:xfrm>
            <a:off x="9720753" y="2134597"/>
            <a:ext cx="1316337" cy="1316337"/>
          </a:xfrm>
          <a:prstGeom prst="rect">
            <a:avLst/>
          </a:prstGeom>
          <a:noFill/>
          <a:ln>
            <a:noFill/>
          </a:ln>
        </p:spPr>
      </p:pic>
      <p:pic>
        <p:nvPicPr>
          <p:cNvPr id="16" name="Picture 15"/>
          <p:cNvPicPr>
            <a:picLocks noChangeAspect="1"/>
          </p:cNvPicPr>
          <p:nvPr/>
        </p:nvPicPr>
        <p:blipFill>
          <a:blip r:embed="rId4">
            <a:duotone>
              <a:schemeClr val="accent1">
                <a:shade val="45000"/>
                <a:satMod val="135000"/>
              </a:schemeClr>
              <a:prstClr val="white"/>
            </a:duotone>
          </a:blip>
          <a:stretch>
            <a:fillRect/>
          </a:stretch>
        </p:blipFill>
        <p:spPr>
          <a:xfrm>
            <a:off x="924142" y="2135326"/>
            <a:ext cx="1483352" cy="1483352"/>
          </a:xfrm>
          <a:prstGeom prst="rect">
            <a:avLst/>
          </a:prstGeom>
          <a:noFill/>
          <a:ln>
            <a:noFill/>
          </a:ln>
        </p:spPr>
      </p:pic>
      <p:pic>
        <p:nvPicPr>
          <p:cNvPr id="17" name="Picture 16" descr="No sign with solid fill"/>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38318" y="2130978"/>
            <a:ext cx="1309308" cy="1309308"/>
          </a:xfrm>
          <a:prstGeom prst="rect">
            <a:avLst/>
          </a:prstGeom>
          <a:noFill/>
          <a:ln>
            <a:noFill/>
          </a:ln>
        </p:spPr>
      </p:pic>
      <p:pic>
        <p:nvPicPr>
          <p:cNvPr id="18" name="Picture 17" descr="Employee badge outline"/>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91047" y="2003450"/>
            <a:ext cx="1478366" cy="1478366"/>
          </a:xfrm>
          <a:prstGeom prst="rect">
            <a:avLst/>
          </a:prstGeom>
          <a:noFill/>
          <a:ln>
            <a:noFill/>
          </a:ln>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4"/>
          <p:cNvSpPr>
            <a:spLocks noGrp="1"/>
          </p:cNvSpPr>
          <p:nvPr>
            <p:ph type="title"/>
          </p:nvPr>
        </p:nvSpPr>
        <p:spPr>
          <a:xfrm>
            <a:off x="492370" y="516835"/>
            <a:ext cx="3084844" cy="5772840"/>
          </a:xfrm>
        </p:spPr>
        <p:txBody>
          <a:bodyPr anchor="ctr">
            <a:normAutofit/>
          </a:bodyPr>
          <a:lstStyle/>
          <a:p>
            <a:pPr algn="ctr"/>
            <a:r>
              <a:rPr lang="en-US" sz="6000">
                <a:solidFill>
                  <a:srgbClr val="FFFFFF"/>
                </a:solidFill>
                <a:latin typeface="Times New Roman" panose="02020603050405020304" pitchFamily="18" charset="0"/>
                <a:cs typeface="Times New Roman" panose="02020603050405020304" pitchFamily="18" charset="0"/>
              </a:rPr>
              <a:t>Agenda</a:t>
            </a:r>
            <a:endParaRPr lang="en-US" sz="3600" b="1">
              <a:solidFill>
                <a:srgbClr val="FFFFFF"/>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7" name="Content Placeholder 1">
            <a:extLst>
              <a:ext uri="{FF2B5EF4-FFF2-40B4-BE49-F238E27FC236}">
                <a16:creationId xmlns:a16="http://schemas.microsoft.com/office/drawing/2014/main" id="{FD88492D-4191-2C35-265C-3F3A23100C89}"/>
              </a:ext>
            </a:extLst>
          </p:cNvPr>
          <p:cNvGraphicFramePr>
            <a:graphicFrameLocks noGrp="1"/>
          </p:cNvGraphicFramePr>
          <p:nvPr>
            <p:ph idx="1"/>
            <p:extLst>
              <p:ext uri="{D42A27DB-BD31-4B8C-83A1-F6EECF244321}">
                <p14:modId xmlns:p14="http://schemas.microsoft.com/office/powerpoint/2010/main" val="3846579419"/>
              </p:ext>
            </p:extLst>
          </p:nvPr>
        </p:nvGraphicFramePr>
        <p:xfrm>
          <a:off x="4716703" y="318977"/>
          <a:ext cx="6840887" cy="61740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34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3" y="286603"/>
            <a:ext cx="10415847" cy="1450757"/>
          </a:xfrm>
        </p:spPr>
        <p:txBody>
          <a:bodyPr>
            <a:normAutofit/>
          </a:bodyPr>
          <a:lstStyle/>
          <a:p>
            <a:r>
              <a:rPr lang="en-US" b="1"/>
              <a:t>Verification of Financial </a:t>
            </a:r>
            <a:r>
              <a:rPr lang="en-US"/>
              <a:t>E</a:t>
            </a:r>
            <a:r>
              <a:rPr lang="en-US" b="1"/>
              <a:t>ligibility</a:t>
            </a:r>
          </a:p>
        </p:txBody>
      </p:sp>
      <p:sp>
        <p:nvSpPr>
          <p:cNvPr id="3" name="Content Placeholder 2"/>
          <p:cNvSpPr>
            <a:spLocks noGrp="1"/>
          </p:cNvSpPr>
          <p:nvPr>
            <p:ph idx="1"/>
          </p:nvPr>
        </p:nvSpPr>
        <p:spPr>
          <a:xfrm>
            <a:off x="829176" y="1969558"/>
            <a:ext cx="10675465" cy="4378604"/>
          </a:xfrm>
        </p:spPr>
        <p:txBody>
          <a:bodyPr vert="horz" lIns="0" tIns="45720" rIns="0" bIns="45720" rtlCol="0" anchor="t">
            <a:normAutofit/>
          </a:bodyPr>
          <a:lstStyle/>
          <a:p>
            <a:pPr>
              <a:buFont typeface="Wingdings" panose="05000000000000000000" pitchFamily="2" charset="2"/>
              <a:buChar char="§"/>
            </a:pPr>
            <a:r>
              <a:rPr lang="en-US" sz="1800">
                <a:solidFill>
                  <a:schemeClr val="tx1"/>
                </a:solidFill>
                <a:latin typeface="Karla"/>
              </a:rPr>
              <a:t> </a:t>
            </a:r>
            <a:r>
              <a:rPr lang="en-US">
                <a:solidFill>
                  <a:schemeClr val="tx1"/>
                </a:solidFill>
              </a:rPr>
              <a:t>As noted earlier, to be eligible for an undergraduate EOF grant, a student must demonstrate a history of poverty, which generally includes documented, long-term economic hardship of the family. </a:t>
            </a:r>
            <a:endParaRPr lang="en-US">
              <a:solidFill>
                <a:schemeClr val="tx1"/>
              </a:solidFill>
              <a:ea typeface="Calibri"/>
              <a:cs typeface="Calibri"/>
            </a:endParaRPr>
          </a:p>
          <a:p>
            <a:pPr>
              <a:buFont typeface="Wingdings" panose="05000000000000000000" pitchFamily="2" charset="2"/>
              <a:buChar char="§"/>
            </a:pPr>
            <a:r>
              <a:rPr lang="en-US">
                <a:solidFill>
                  <a:schemeClr val="tx1"/>
                </a:solidFill>
              </a:rPr>
              <a:t>Students must be reviewed for eligibility</a:t>
            </a:r>
            <a:r>
              <a:rPr lang="en-US" b="1">
                <a:solidFill>
                  <a:schemeClr val="tx1"/>
                </a:solidFill>
              </a:rPr>
              <a:t>.</a:t>
            </a:r>
            <a:r>
              <a:rPr lang="en-US">
                <a:solidFill>
                  <a:schemeClr val="tx1"/>
                </a:solidFill>
              </a:rPr>
              <a:t> Institutions may use NJFAMS data for household size, annual income, untaxed income, and assets.</a:t>
            </a:r>
            <a:r>
              <a:rPr lang="en-US" b="1">
                <a:solidFill>
                  <a:schemeClr val="tx1"/>
                </a:solidFill>
              </a:rPr>
              <a:t> </a:t>
            </a:r>
            <a:endParaRPr lang="en-US">
              <a:solidFill>
                <a:schemeClr val="tx1"/>
              </a:solidFill>
              <a:ea typeface="Calibri"/>
              <a:cs typeface="Calibri"/>
            </a:endParaRPr>
          </a:p>
          <a:p>
            <a:pPr>
              <a:buFont typeface="Wingdings" panose="05000000000000000000" pitchFamily="2" charset="2"/>
              <a:buChar char="§"/>
            </a:pPr>
            <a:r>
              <a:rPr lang="en-US">
                <a:solidFill>
                  <a:schemeClr val="tx1"/>
                </a:solidFill>
              </a:rPr>
              <a:t>For dependent students – programs must only review the parent(s) or guardian(s) financial information. </a:t>
            </a:r>
            <a:r>
              <a:rPr lang="en-US" b="1">
                <a:solidFill>
                  <a:srgbClr val="E0AF1B"/>
                </a:solidFill>
              </a:rPr>
              <a:t>Do not include the student/student spouse's financial information.</a:t>
            </a:r>
            <a:endParaRPr lang="en-US" b="1">
              <a:solidFill>
                <a:srgbClr val="E0AF1B"/>
              </a:solidFill>
              <a:ea typeface="Calibri"/>
              <a:cs typeface="Calibri"/>
            </a:endParaRPr>
          </a:p>
          <a:p>
            <a:pPr>
              <a:buFont typeface="Wingdings" panose="05000000000000000000" pitchFamily="2" charset="2"/>
              <a:buChar char="§"/>
            </a:pPr>
            <a:r>
              <a:rPr lang="en-US">
                <a:solidFill>
                  <a:schemeClr val="tx1"/>
                </a:solidFill>
              </a:rPr>
              <a:t>For independent students – programs must only review the student and student spouse's financial information. </a:t>
            </a:r>
            <a:r>
              <a:rPr lang="en-US" b="1">
                <a:solidFill>
                  <a:srgbClr val="E0AF1B"/>
                </a:solidFill>
              </a:rPr>
              <a:t>Do not include the parent(s)/guardian(s). </a:t>
            </a:r>
            <a:endParaRPr lang="en-US" b="1">
              <a:solidFill>
                <a:srgbClr val="E0AF1B"/>
              </a:solidFill>
              <a:ea typeface="Calibri"/>
              <a:cs typeface="Calibri"/>
            </a:endParaRPr>
          </a:p>
          <a:p>
            <a:pPr>
              <a:buFont typeface="Wingdings" panose="05000000000000000000" pitchFamily="2" charset="2"/>
              <a:buChar char="§"/>
            </a:pPr>
            <a:r>
              <a:rPr lang="en-US">
                <a:solidFill>
                  <a:schemeClr val="tx1"/>
                </a:solidFill>
              </a:rPr>
              <a:t> Annually, programs are responsible for reviewing the continued eligibility of all awarded students (initials and renewals). </a:t>
            </a:r>
            <a:endParaRPr lang="en-US">
              <a:solidFill>
                <a:schemeClr val="tx1"/>
              </a:solidFill>
              <a:ea typeface="Calibri"/>
              <a:cs typeface="Calibri"/>
            </a:endParaRPr>
          </a:p>
        </p:txBody>
      </p:sp>
      <p:sp>
        <p:nvSpPr>
          <p:cNvPr id="4" name="TextBox 3"/>
          <p:cNvSpPr txBox="1"/>
          <p:nvPr/>
        </p:nvSpPr>
        <p:spPr>
          <a:xfrm>
            <a:off x="9747665" y="6417302"/>
            <a:ext cx="2345436" cy="369332"/>
          </a:xfrm>
          <a:prstGeom prst="rect">
            <a:avLst/>
          </a:prstGeom>
          <a:noFill/>
        </p:spPr>
        <p:txBody>
          <a:bodyPr wrap="square" rtlCol="0">
            <a:spAutoFit/>
          </a:bodyPr>
          <a:lstStyle/>
          <a:p>
            <a:pPr algn="r"/>
            <a:r>
              <a:rPr lang="en-US">
                <a:solidFill>
                  <a:schemeClr val="bg1"/>
                </a:solidFill>
                <a:latin typeface="Times New Roman" panose="02020603050405020304" pitchFamily="18" charset="0"/>
                <a:cs typeface="Times New Roman" panose="02020603050405020304" pitchFamily="18" charset="0"/>
              </a:rPr>
              <a:t>Regulation: 9A:11-2.5</a:t>
            </a:r>
            <a:endParaRPr lang="en-US">
              <a:solidFill>
                <a:schemeClr val="bg1"/>
              </a:solidFill>
            </a:endParaRPr>
          </a:p>
        </p:txBody>
      </p:sp>
    </p:spTree>
    <p:extLst>
      <p:ext uri="{BB962C8B-B14F-4D97-AF65-F5344CB8AC3E}">
        <p14:creationId xmlns:p14="http://schemas.microsoft.com/office/powerpoint/2010/main" val="200265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87461-80F7-55C1-2CE5-1A88BE0BA182}"/>
              </a:ext>
            </a:extLst>
          </p:cNvPr>
          <p:cNvSpPr>
            <a:spLocks noGrp="1"/>
          </p:cNvSpPr>
          <p:nvPr>
            <p:ph type="title"/>
          </p:nvPr>
        </p:nvSpPr>
        <p:spPr>
          <a:xfrm>
            <a:off x="200250" y="143463"/>
            <a:ext cx="3666743" cy="1175658"/>
          </a:xfrm>
        </p:spPr>
        <p:txBody>
          <a:bodyPr>
            <a:noAutofit/>
          </a:bodyPr>
          <a:lstStyle/>
          <a:p>
            <a:pPr algn="ctr"/>
            <a:r>
              <a:rPr lang="en-US" sz="4400" b="1">
                <a:latin typeface="Times New Roman"/>
                <a:ea typeface="+mj-lt"/>
                <a:cs typeface="Times New Roman"/>
              </a:rPr>
              <a:t>EOF Rosters </a:t>
            </a:r>
            <a:endParaRPr lang="en-US" sz="4000">
              <a:latin typeface="Times New Roman"/>
              <a:cs typeface="Times New Roman"/>
            </a:endParaRPr>
          </a:p>
        </p:txBody>
      </p:sp>
      <p:sp>
        <p:nvSpPr>
          <p:cNvPr id="4" name="Text Placeholder 3">
            <a:extLst>
              <a:ext uri="{FF2B5EF4-FFF2-40B4-BE49-F238E27FC236}">
                <a16:creationId xmlns:a16="http://schemas.microsoft.com/office/drawing/2014/main" id="{42AA965F-E6B3-A332-998E-19B01026F0D4}"/>
              </a:ext>
            </a:extLst>
          </p:cNvPr>
          <p:cNvSpPr>
            <a:spLocks noGrp="1"/>
          </p:cNvSpPr>
          <p:nvPr>
            <p:ph type="body" sz="half" idx="2"/>
          </p:nvPr>
        </p:nvSpPr>
        <p:spPr>
          <a:xfrm>
            <a:off x="200250" y="1270184"/>
            <a:ext cx="3502335" cy="1993959"/>
          </a:xfrm>
          <a:ln>
            <a:solidFill>
              <a:schemeClr val="bg1"/>
            </a:solidFill>
          </a:ln>
        </p:spPr>
        <p:txBody>
          <a:bodyPr vert="horz" lIns="91440" tIns="45720" rIns="91440" bIns="45720" rtlCol="0" anchor="t">
            <a:noAutofit/>
          </a:bodyPr>
          <a:lstStyle/>
          <a:p>
            <a:pPr>
              <a:lnSpc>
                <a:spcPct val="100000"/>
              </a:lnSpc>
              <a:spcBef>
                <a:spcPts val="0"/>
              </a:spcBef>
              <a:spcAft>
                <a:spcPts val="0"/>
              </a:spcAft>
            </a:pPr>
            <a:r>
              <a:rPr lang="en-US" sz="1800">
                <a:cs typeface="Calibri"/>
              </a:rPr>
              <a:t>Look for eligible Initials and  Renewals who were not on the program’s roster as of the Fall term of the previous Academic Year. Also a source to find financially eligible students who may already be enrolled at your school.</a:t>
            </a:r>
          </a:p>
        </p:txBody>
      </p:sp>
      <p:sp>
        <p:nvSpPr>
          <p:cNvPr id="5" name="Slide Number Placeholder 4">
            <a:extLst>
              <a:ext uri="{FF2B5EF4-FFF2-40B4-BE49-F238E27FC236}">
                <a16:creationId xmlns:a16="http://schemas.microsoft.com/office/drawing/2014/main" id="{5B22C571-F974-5D86-9A32-67403DD64C5B}"/>
              </a:ext>
            </a:extLst>
          </p:cNvPr>
          <p:cNvSpPr>
            <a:spLocks noGrp="1"/>
          </p:cNvSpPr>
          <p:nvPr>
            <p:ph type="sldNum" sz="quarter" idx="12"/>
          </p:nvPr>
        </p:nvSpPr>
        <p:spPr/>
        <p:txBody>
          <a:bodyPr/>
          <a:lstStyle/>
          <a:p>
            <a:fld id="{82E0CA47-81CF-4842-A6CE-0A6037062406}" type="slidenum">
              <a:rPr lang="en-US" smtClean="0">
                <a:solidFill>
                  <a:srgbClr val="455F51"/>
                </a:solidFill>
              </a:rPr>
              <a:pPr/>
              <a:t>31</a:t>
            </a:fld>
            <a:endParaRPr lang="en-US">
              <a:solidFill>
                <a:srgbClr val="455F51"/>
              </a:solidFill>
            </a:endParaRPr>
          </a:p>
        </p:txBody>
      </p:sp>
      <p:pic>
        <p:nvPicPr>
          <p:cNvPr id="6" name="Picture 5">
            <a:extLst>
              <a:ext uri="{FF2B5EF4-FFF2-40B4-BE49-F238E27FC236}">
                <a16:creationId xmlns:a16="http://schemas.microsoft.com/office/drawing/2014/main" id="{791137C8-E220-0377-C30A-81FD55C318D1}"/>
              </a:ext>
            </a:extLst>
          </p:cNvPr>
          <p:cNvPicPr>
            <a:picLocks noChangeAspect="1"/>
          </p:cNvPicPr>
          <p:nvPr/>
        </p:nvPicPr>
        <p:blipFill>
          <a:blip r:embed="rId2"/>
          <a:stretch>
            <a:fillRect/>
          </a:stretch>
        </p:blipFill>
        <p:spPr>
          <a:xfrm>
            <a:off x="4976748" y="28755"/>
            <a:ext cx="5861597" cy="6858000"/>
          </a:xfrm>
          <a:prstGeom prst="rect">
            <a:avLst/>
          </a:prstGeom>
        </p:spPr>
      </p:pic>
      <p:sp>
        <p:nvSpPr>
          <p:cNvPr id="8" name="TextBox 7">
            <a:extLst>
              <a:ext uri="{FF2B5EF4-FFF2-40B4-BE49-F238E27FC236}">
                <a16:creationId xmlns:a16="http://schemas.microsoft.com/office/drawing/2014/main" id="{0B756278-E7F5-69AC-F85C-672328A44044}"/>
              </a:ext>
            </a:extLst>
          </p:cNvPr>
          <p:cNvSpPr txBox="1"/>
          <p:nvPr/>
        </p:nvSpPr>
        <p:spPr>
          <a:xfrm>
            <a:off x="200250" y="3343180"/>
            <a:ext cx="3503253" cy="1477328"/>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baseline="0">
                <a:solidFill>
                  <a:srgbClr val="FFFFFF"/>
                </a:solidFill>
                <a:latin typeface="Calibri"/>
                <a:ea typeface="Segoe UI"/>
                <a:cs typeface="Segoe UI"/>
              </a:rPr>
              <a:t>Renewal students who appeared on a program’s roster during the Fall term of the previous Academic Year &amp; who remain eligible should appear here.  </a:t>
            </a:r>
            <a:r>
              <a:rPr lang="en-US">
                <a:latin typeface="Calibri"/>
                <a:ea typeface="Segoe UI"/>
                <a:cs typeface="Segoe UI"/>
              </a:rPr>
              <a:t>​</a:t>
            </a:r>
          </a:p>
        </p:txBody>
      </p:sp>
      <p:sp>
        <p:nvSpPr>
          <p:cNvPr id="9" name="TextBox 8">
            <a:extLst>
              <a:ext uri="{FF2B5EF4-FFF2-40B4-BE49-F238E27FC236}">
                <a16:creationId xmlns:a16="http://schemas.microsoft.com/office/drawing/2014/main" id="{B67518CB-23CB-9A23-0CD4-0D90635E2E40}"/>
              </a:ext>
            </a:extLst>
          </p:cNvPr>
          <p:cNvSpPr txBox="1"/>
          <p:nvPr/>
        </p:nvSpPr>
        <p:spPr>
          <a:xfrm>
            <a:off x="200250" y="4913117"/>
            <a:ext cx="3503253" cy="1089529"/>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200"/>
              </a:spcBef>
              <a:spcAft>
                <a:spcPts val="200"/>
              </a:spcAft>
            </a:pPr>
            <a:r>
              <a:rPr lang="en-US">
                <a:solidFill>
                  <a:schemeClr val="bg1"/>
                </a:solidFill>
                <a:cs typeface="Calibri"/>
              </a:rPr>
              <a:t>Ineligible students BUT EOF discretionary &amp; some Non-funded eligible students may appear here.</a:t>
            </a:r>
            <a:endParaRPr lang="en-US">
              <a:solidFill>
                <a:schemeClr val="bg1"/>
              </a:solidFill>
            </a:endParaRPr>
          </a:p>
        </p:txBody>
      </p:sp>
      <p:sp>
        <p:nvSpPr>
          <p:cNvPr id="11" name="Arrow: Right 10">
            <a:extLst>
              <a:ext uri="{FF2B5EF4-FFF2-40B4-BE49-F238E27FC236}">
                <a16:creationId xmlns:a16="http://schemas.microsoft.com/office/drawing/2014/main" id="{2D25F72B-1D2B-98CA-ACF0-47D8C52D92C4}"/>
              </a:ext>
            </a:extLst>
          </p:cNvPr>
          <p:cNvSpPr/>
          <p:nvPr/>
        </p:nvSpPr>
        <p:spPr>
          <a:xfrm rot="1560000">
            <a:off x="3622384" y="2495294"/>
            <a:ext cx="1581707" cy="42231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cs typeface="Calibri"/>
            </a:endParaRPr>
          </a:p>
        </p:txBody>
      </p:sp>
      <p:sp>
        <p:nvSpPr>
          <p:cNvPr id="12" name="Arrow: Right 11">
            <a:extLst>
              <a:ext uri="{FF2B5EF4-FFF2-40B4-BE49-F238E27FC236}">
                <a16:creationId xmlns:a16="http://schemas.microsoft.com/office/drawing/2014/main" id="{7DC92B71-7F29-5711-5673-DE953031B8ED}"/>
              </a:ext>
            </a:extLst>
          </p:cNvPr>
          <p:cNvSpPr/>
          <p:nvPr/>
        </p:nvSpPr>
        <p:spPr>
          <a:xfrm rot="900000">
            <a:off x="3738861" y="3957280"/>
            <a:ext cx="1425305" cy="44067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cs typeface="Calibri"/>
            </a:endParaRPr>
          </a:p>
        </p:txBody>
      </p:sp>
      <p:sp>
        <p:nvSpPr>
          <p:cNvPr id="13" name="Arrow: Right 12">
            <a:extLst>
              <a:ext uri="{FF2B5EF4-FFF2-40B4-BE49-F238E27FC236}">
                <a16:creationId xmlns:a16="http://schemas.microsoft.com/office/drawing/2014/main" id="{B1ED3BA3-E79D-F1BF-38D9-956AB2471819}"/>
              </a:ext>
            </a:extLst>
          </p:cNvPr>
          <p:cNvSpPr/>
          <p:nvPr/>
        </p:nvSpPr>
        <p:spPr>
          <a:xfrm rot="720000">
            <a:off x="3632356" y="5628373"/>
            <a:ext cx="1545422" cy="46766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cs typeface="Calibri"/>
            </a:endParaRPr>
          </a:p>
        </p:txBody>
      </p:sp>
      <p:sp>
        <p:nvSpPr>
          <p:cNvPr id="10" name="TextBox 9">
            <a:extLst>
              <a:ext uri="{FF2B5EF4-FFF2-40B4-BE49-F238E27FC236}">
                <a16:creationId xmlns:a16="http://schemas.microsoft.com/office/drawing/2014/main" id="{83AEE9C9-A303-FB6C-FB2F-E6FD6DC08CC6}"/>
              </a:ext>
            </a:extLst>
          </p:cNvPr>
          <p:cNvSpPr txBox="1"/>
          <p:nvPr/>
        </p:nvSpPr>
        <p:spPr>
          <a:xfrm>
            <a:off x="200249" y="6155902"/>
            <a:ext cx="3503253" cy="590931"/>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200"/>
              </a:spcBef>
              <a:spcAft>
                <a:spcPts val="200"/>
              </a:spcAft>
            </a:pPr>
            <a:r>
              <a:rPr lang="en-US">
                <a:solidFill>
                  <a:schemeClr val="bg1"/>
                </a:solidFill>
                <a:ea typeface="Calibri"/>
                <a:cs typeface="Calibri"/>
              </a:rPr>
              <a:t>Recommended roster to use to locate any student.</a:t>
            </a:r>
          </a:p>
        </p:txBody>
      </p:sp>
      <p:sp>
        <p:nvSpPr>
          <p:cNvPr id="14" name="Arrow: Right 13">
            <a:extLst>
              <a:ext uri="{FF2B5EF4-FFF2-40B4-BE49-F238E27FC236}">
                <a16:creationId xmlns:a16="http://schemas.microsoft.com/office/drawing/2014/main" id="{5BC5A5C3-1EFD-8BC8-C218-CCC4D67AF094}"/>
              </a:ext>
            </a:extLst>
          </p:cNvPr>
          <p:cNvSpPr/>
          <p:nvPr/>
        </p:nvSpPr>
        <p:spPr>
          <a:xfrm rot="480000">
            <a:off x="3721652" y="6354844"/>
            <a:ext cx="1445637" cy="37695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cs typeface="Calibri"/>
            </a:endParaRPr>
          </a:p>
        </p:txBody>
      </p:sp>
      <p:sp>
        <p:nvSpPr>
          <p:cNvPr id="3" name="TextBox 2">
            <a:extLst>
              <a:ext uri="{FF2B5EF4-FFF2-40B4-BE49-F238E27FC236}">
                <a16:creationId xmlns:a16="http://schemas.microsoft.com/office/drawing/2014/main" id="{26F90F9C-F9CF-F07D-96D4-9356CF43C5ED}"/>
              </a:ext>
            </a:extLst>
          </p:cNvPr>
          <p:cNvSpPr txBox="1"/>
          <p:nvPr/>
        </p:nvSpPr>
        <p:spPr>
          <a:xfrm>
            <a:off x="11042196" y="2296204"/>
            <a:ext cx="1153205" cy="954107"/>
          </a:xfrm>
          <a:prstGeom prst="rec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Click "Online" to see a list of students </a:t>
            </a:r>
            <a:endParaRPr lang="en-US" sz="1400"/>
          </a:p>
        </p:txBody>
      </p:sp>
      <p:cxnSp>
        <p:nvCxnSpPr>
          <p:cNvPr id="15" name="Straight Arrow Connector 14">
            <a:extLst>
              <a:ext uri="{FF2B5EF4-FFF2-40B4-BE49-F238E27FC236}">
                <a16:creationId xmlns:a16="http://schemas.microsoft.com/office/drawing/2014/main" id="{8305DE51-9F7B-68B5-1003-7781FA2C88BE}"/>
              </a:ext>
            </a:extLst>
          </p:cNvPr>
          <p:cNvCxnSpPr/>
          <p:nvPr/>
        </p:nvCxnSpPr>
        <p:spPr>
          <a:xfrm flipH="1">
            <a:off x="9940018" y="3265714"/>
            <a:ext cx="1125991" cy="10273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4476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829E218-74FB-4455-98BE-F2C5BA897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7E8D75FD-D4F9-4D11-B70D-82EFCB4CF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2" name="Straight Connector 21">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548B4202-DCD5-4F8C-B481-743A989A9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3999" y="4550229"/>
            <a:ext cx="10909073" cy="1057655"/>
          </a:xfrm>
        </p:spPr>
        <p:txBody>
          <a:bodyPr vert="horz" lIns="91440" tIns="45720" rIns="91440" bIns="45720" rtlCol="0" anchor="b">
            <a:normAutofit fontScale="90000"/>
          </a:bodyPr>
          <a:lstStyle/>
          <a:p>
            <a:pPr algn="l"/>
            <a:r>
              <a:rPr lang="en-US" sz="6000">
                <a:solidFill>
                  <a:schemeClr val="tx1">
                    <a:lumMod val="85000"/>
                    <a:lumOff val="15000"/>
                  </a:schemeClr>
                </a:solidFill>
                <a:latin typeface="+mj-lt"/>
                <a:cs typeface="+mj-cs"/>
              </a:rPr>
              <a:t>Rosters: Discovery &amp; Troubleshooting</a:t>
            </a:r>
          </a:p>
        </p:txBody>
      </p:sp>
      <p:pic>
        <p:nvPicPr>
          <p:cNvPr id="13" name="Picture 12">
            <a:extLst>
              <a:ext uri="{FF2B5EF4-FFF2-40B4-BE49-F238E27FC236}">
                <a16:creationId xmlns:a16="http://schemas.microsoft.com/office/drawing/2014/main" id="{0B560EC4-95B4-8E8D-4957-8CE9C499B765}"/>
              </a:ext>
            </a:extLst>
          </p:cNvPr>
          <p:cNvPicPr>
            <a:picLocks noChangeAspect="1"/>
          </p:cNvPicPr>
          <p:nvPr/>
        </p:nvPicPr>
        <p:blipFill>
          <a:blip r:embed="rId2"/>
          <a:srcRect l="6780" t="22684" r="10169" b="14958"/>
          <a:stretch/>
        </p:blipFill>
        <p:spPr>
          <a:xfrm>
            <a:off x="462834" y="302623"/>
            <a:ext cx="10775147" cy="4493939"/>
          </a:xfrm>
          <a:prstGeom prst="rect">
            <a:avLst/>
          </a:prstGeom>
        </p:spPr>
      </p:pic>
      <p:cxnSp>
        <p:nvCxnSpPr>
          <p:cNvPr id="26" name="Straight Connector 25">
            <a:extLst>
              <a:ext uri="{FF2B5EF4-FFF2-40B4-BE49-F238E27FC236}">
                <a16:creationId xmlns:a16="http://schemas.microsoft.com/office/drawing/2014/main" id="{F7F57F6B-E621-4E40-A34D-2FE12902A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CFB8C0F-4E01-4C10-A861-0C16EB92D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8EE702CF-91CE-4661-ACBF-3C8160D1B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defRPr/>
            </a:pPr>
            <a:fld id="{8D40C4CC-4BF8-4ED0-A7A2-E7FEC9698F1F}" type="slidenum">
              <a:rPr lang="en-US" smtClean="0"/>
              <a:pPr>
                <a:spcAft>
                  <a:spcPts val="600"/>
                </a:spcAft>
                <a:defRPr/>
              </a:pPr>
              <a:t>32</a:t>
            </a:fld>
            <a:endParaRPr lang="en-US"/>
          </a:p>
        </p:txBody>
      </p:sp>
    </p:spTree>
    <p:extLst>
      <p:ext uri="{BB962C8B-B14F-4D97-AF65-F5344CB8AC3E}">
        <p14:creationId xmlns:p14="http://schemas.microsoft.com/office/powerpoint/2010/main" val="2289140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9555" y="912870"/>
            <a:ext cx="10058400" cy="801533"/>
          </a:xfrm>
        </p:spPr>
        <p:txBody>
          <a:bodyPr>
            <a:normAutofit/>
          </a:bodyPr>
          <a:lstStyle/>
          <a:p>
            <a:r>
              <a:rPr lang="en-US">
                <a:solidFill>
                  <a:schemeClr val="tx1"/>
                </a:solidFill>
                <a:latin typeface="Times New Roman"/>
                <a:cs typeface="Times New Roman"/>
              </a:rPr>
              <a:t>Verification of Ineligibility Reason(s)</a:t>
            </a:r>
            <a:endParaRPr lang="en-US">
              <a:solidFill>
                <a:schemeClr val="tx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a:defRPr/>
            </a:pPr>
            <a:fld id="{8D40C4CC-4BF8-4ED0-A7A2-E7FEC9698F1F}" type="slidenum">
              <a:rPr lang="en-US" smtClean="0"/>
              <a:pPr>
                <a:defRPr/>
              </a:pPr>
              <a:t>33</a:t>
            </a:fld>
            <a:endParaRPr lang="en-US"/>
          </a:p>
        </p:txBody>
      </p:sp>
      <p:pic>
        <p:nvPicPr>
          <p:cNvPr id="8" name="Picture 7">
            <a:extLst>
              <a:ext uri="{FF2B5EF4-FFF2-40B4-BE49-F238E27FC236}">
                <a16:creationId xmlns:a16="http://schemas.microsoft.com/office/drawing/2014/main" id="{985EAF68-1839-B9C1-0D53-0018C8A6BCB0}"/>
              </a:ext>
            </a:extLst>
          </p:cNvPr>
          <p:cNvPicPr>
            <a:picLocks noChangeAspect="1"/>
          </p:cNvPicPr>
          <p:nvPr/>
        </p:nvPicPr>
        <p:blipFill>
          <a:blip r:embed="rId2"/>
          <a:srcRect l="12076" t="23016" r="14061" b="29066"/>
          <a:stretch/>
        </p:blipFill>
        <p:spPr>
          <a:xfrm>
            <a:off x="305392" y="2188307"/>
            <a:ext cx="5512176" cy="3059424"/>
          </a:xfrm>
          <a:prstGeom prst="rect">
            <a:avLst/>
          </a:prstGeom>
          <a:ln>
            <a:solidFill>
              <a:srgbClr val="0B3954"/>
            </a:solidFill>
          </a:ln>
        </p:spPr>
      </p:pic>
      <p:sp>
        <p:nvSpPr>
          <p:cNvPr id="6" name="TextBox 5">
            <a:extLst>
              <a:ext uri="{FF2B5EF4-FFF2-40B4-BE49-F238E27FC236}">
                <a16:creationId xmlns:a16="http://schemas.microsoft.com/office/drawing/2014/main" id="{1A562EB2-61AD-07CD-4E0B-A1E8E14129C9}"/>
              </a:ext>
            </a:extLst>
          </p:cNvPr>
          <p:cNvSpPr txBox="1"/>
          <p:nvPr/>
        </p:nvSpPr>
        <p:spPr>
          <a:xfrm>
            <a:off x="303576" y="1810541"/>
            <a:ext cx="17621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EOF roster view:</a:t>
            </a:r>
            <a:endParaRPr lang="en-US" b="1"/>
          </a:p>
        </p:txBody>
      </p:sp>
      <p:pic>
        <p:nvPicPr>
          <p:cNvPr id="7" name="Picture 6">
            <a:extLst>
              <a:ext uri="{FF2B5EF4-FFF2-40B4-BE49-F238E27FC236}">
                <a16:creationId xmlns:a16="http://schemas.microsoft.com/office/drawing/2014/main" id="{F6E2120A-3666-41B7-DC53-01991D3EB974}"/>
              </a:ext>
            </a:extLst>
          </p:cNvPr>
          <p:cNvPicPr>
            <a:picLocks noChangeAspect="1"/>
          </p:cNvPicPr>
          <p:nvPr/>
        </p:nvPicPr>
        <p:blipFill>
          <a:blip r:embed="rId3"/>
          <a:srcRect l="21340" t="11493" r="23987" b="21400"/>
          <a:stretch/>
        </p:blipFill>
        <p:spPr>
          <a:xfrm>
            <a:off x="6297293" y="2140570"/>
            <a:ext cx="5511989" cy="4190011"/>
          </a:xfrm>
          <a:prstGeom prst="rect">
            <a:avLst/>
          </a:prstGeom>
          <a:ln>
            <a:solidFill>
              <a:srgbClr val="0B3954"/>
            </a:solidFill>
          </a:ln>
        </p:spPr>
      </p:pic>
      <p:sp>
        <p:nvSpPr>
          <p:cNvPr id="9" name="TextBox 8">
            <a:extLst>
              <a:ext uri="{FF2B5EF4-FFF2-40B4-BE49-F238E27FC236}">
                <a16:creationId xmlns:a16="http://schemas.microsoft.com/office/drawing/2014/main" id="{5501AEE0-CE30-3A7F-D8A5-2695EE708515}"/>
              </a:ext>
            </a:extLst>
          </p:cNvPr>
          <p:cNvSpPr txBox="1"/>
          <p:nvPr/>
        </p:nvSpPr>
        <p:spPr>
          <a:xfrm>
            <a:off x="6145575" y="1783326"/>
            <a:ext cx="19979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Financial Aid side:</a:t>
            </a:r>
            <a:endParaRPr lang="en-US" b="1"/>
          </a:p>
        </p:txBody>
      </p:sp>
      <p:cxnSp>
        <p:nvCxnSpPr>
          <p:cNvPr id="10" name="Straight Arrow Connector 9">
            <a:extLst>
              <a:ext uri="{FF2B5EF4-FFF2-40B4-BE49-F238E27FC236}">
                <a16:creationId xmlns:a16="http://schemas.microsoft.com/office/drawing/2014/main" id="{BCDAC50A-CBC3-426C-8F5F-48350AFA5037}"/>
              </a:ext>
            </a:extLst>
          </p:cNvPr>
          <p:cNvCxnSpPr/>
          <p:nvPr/>
        </p:nvCxnSpPr>
        <p:spPr>
          <a:xfrm>
            <a:off x="2669163" y="4977763"/>
            <a:ext cx="4114000" cy="7671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9629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443" y="1572602"/>
            <a:ext cx="3684372" cy="3707027"/>
          </a:xfrm>
        </p:spPr>
        <p:txBody>
          <a:bodyPr>
            <a:noAutofit/>
          </a:bodyPr>
          <a:lstStyle/>
          <a:p>
            <a:r>
              <a:rPr lang="en-US" sz="5400">
                <a:latin typeface="Times New Roman"/>
                <a:cs typeface="Times New Roman"/>
              </a:rPr>
              <a:t>Verification of Ineligibility Reason(s)</a:t>
            </a:r>
            <a:endParaRPr lang="en-US" sz="5400"/>
          </a:p>
        </p:txBody>
      </p:sp>
      <p:sp>
        <p:nvSpPr>
          <p:cNvPr id="5" name="Slide Number Placeholder 4"/>
          <p:cNvSpPr>
            <a:spLocks noGrp="1"/>
          </p:cNvSpPr>
          <p:nvPr>
            <p:ph type="sldNum" sz="quarter" idx="12"/>
          </p:nvPr>
        </p:nvSpPr>
        <p:spPr/>
        <p:txBody>
          <a:bodyPr/>
          <a:lstStyle/>
          <a:p>
            <a:pPr>
              <a:defRPr/>
            </a:pPr>
            <a:fld id="{8D40C4CC-4BF8-4ED0-A7A2-E7FEC9698F1F}" type="slidenum">
              <a:rPr lang="en-US" smtClean="0"/>
              <a:pPr>
                <a:defRPr/>
              </a:pPr>
              <a:t>34</a:t>
            </a:fld>
            <a:endParaRPr lang="en-US"/>
          </a:p>
        </p:txBody>
      </p:sp>
      <p:pic>
        <p:nvPicPr>
          <p:cNvPr id="6" name="Picture 5">
            <a:extLst>
              <a:ext uri="{FF2B5EF4-FFF2-40B4-BE49-F238E27FC236}">
                <a16:creationId xmlns:a16="http://schemas.microsoft.com/office/drawing/2014/main" id="{B3D31033-A83A-7A73-3FA1-F81228FCD353}"/>
              </a:ext>
            </a:extLst>
          </p:cNvPr>
          <p:cNvPicPr>
            <a:picLocks noChangeAspect="1"/>
          </p:cNvPicPr>
          <p:nvPr/>
        </p:nvPicPr>
        <p:blipFill>
          <a:blip r:embed="rId2"/>
          <a:srcRect l="15628" t="31972" r="19074" b="29469"/>
          <a:stretch/>
        </p:blipFill>
        <p:spPr>
          <a:xfrm>
            <a:off x="4945740" y="1166537"/>
            <a:ext cx="6125706" cy="2146981"/>
          </a:xfrm>
          <a:prstGeom prst="rect">
            <a:avLst/>
          </a:prstGeom>
          <a:ln>
            <a:solidFill>
              <a:srgbClr val="0B3954"/>
            </a:solidFill>
          </a:ln>
        </p:spPr>
      </p:pic>
      <p:pic>
        <p:nvPicPr>
          <p:cNvPr id="7" name="Picture 6">
            <a:extLst>
              <a:ext uri="{FF2B5EF4-FFF2-40B4-BE49-F238E27FC236}">
                <a16:creationId xmlns:a16="http://schemas.microsoft.com/office/drawing/2014/main" id="{B36C101A-327F-7A53-5078-28C5659A5CEA}"/>
              </a:ext>
            </a:extLst>
          </p:cNvPr>
          <p:cNvPicPr>
            <a:picLocks noChangeAspect="1"/>
          </p:cNvPicPr>
          <p:nvPr/>
        </p:nvPicPr>
        <p:blipFill>
          <a:blip r:embed="rId3"/>
          <a:srcRect l="15304" t="26411" r="17015" b="34521"/>
          <a:stretch/>
        </p:blipFill>
        <p:spPr>
          <a:xfrm>
            <a:off x="4947628" y="3964704"/>
            <a:ext cx="6137309" cy="2280253"/>
          </a:xfrm>
          <a:prstGeom prst="rect">
            <a:avLst/>
          </a:prstGeom>
          <a:ln>
            <a:solidFill>
              <a:srgbClr val="0B3954"/>
            </a:solidFill>
          </a:ln>
        </p:spPr>
      </p:pic>
      <p:sp>
        <p:nvSpPr>
          <p:cNvPr id="8" name="TextBox 7">
            <a:extLst>
              <a:ext uri="{FF2B5EF4-FFF2-40B4-BE49-F238E27FC236}">
                <a16:creationId xmlns:a16="http://schemas.microsoft.com/office/drawing/2014/main" id="{391EEDB1-51E8-F752-4A23-6BB369C4B261}"/>
              </a:ext>
            </a:extLst>
          </p:cNvPr>
          <p:cNvSpPr txBox="1"/>
          <p:nvPr/>
        </p:nvSpPr>
        <p:spPr>
          <a:xfrm>
            <a:off x="4942702" y="823783"/>
            <a:ext cx="115329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ea typeface="Calibri"/>
                <a:cs typeface="Calibri"/>
              </a:rPr>
              <a:t>Example 1</a:t>
            </a:r>
            <a:endParaRPr lang="en-US" sz="1600" b="1"/>
          </a:p>
        </p:txBody>
      </p:sp>
      <p:sp>
        <p:nvSpPr>
          <p:cNvPr id="9" name="TextBox 8">
            <a:extLst>
              <a:ext uri="{FF2B5EF4-FFF2-40B4-BE49-F238E27FC236}">
                <a16:creationId xmlns:a16="http://schemas.microsoft.com/office/drawing/2014/main" id="{BFEF73A7-9A65-B369-31C5-4E608D9FD3C7}"/>
              </a:ext>
            </a:extLst>
          </p:cNvPr>
          <p:cNvSpPr txBox="1"/>
          <p:nvPr/>
        </p:nvSpPr>
        <p:spPr>
          <a:xfrm>
            <a:off x="4942702" y="3624648"/>
            <a:ext cx="115329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ea typeface="Calibri"/>
                <a:cs typeface="Calibri"/>
              </a:rPr>
              <a:t>Example 2</a:t>
            </a:r>
            <a:endParaRPr lang="en-US" sz="1600" b="1"/>
          </a:p>
        </p:txBody>
      </p:sp>
    </p:spTree>
    <p:extLst>
      <p:ext uri="{BB962C8B-B14F-4D97-AF65-F5344CB8AC3E}">
        <p14:creationId xmlns:p14="http://schemas.microsoft.com/office/powerpoint/2010/main" val="864655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398" y="937974"/>
            <a:ext cx="9895115" cy="774319"/>
          </a:xfrm>
        </p:spPr>
        <p:txBody>
          <a:bodyPr>
            <a:normAutofit fontScale="90000"/>
          </a:bodyPr>
          <a:lstStyle/>
          <a:p>
            <a:r>
              <a:rPr lang="en-US" b="1">
                <a:solidFill>
                  <a:schemeClr val="tx1"/>
                </a:solidFill>
                <a:latin typeface="Times New Roman"/>
                <a:cs typeface="Times New Roman"/>
              </a:rPr>
              <a:t>NJFAMS </a:t>
            </a:r>
            <a:r>
              <a:rPr lang="en-US">
                <a:solidFill>
                  <a:schemeClr val="tx1"/>
                </a:solidFill>
                <a:latin typeface="Times New Roman"/>
                <a:cs typeface="Times New Roman"/>
              </a:rPr>
              <a:t>Financial Verification </a:t>
            </a:r>
            <a:br>
              <a:rPr lang="en-US">
                <a:solidFill>
                  <a:schemeClr val="tx1"/>
                </a:solidFill>
                <a:latin typeface="Times New Roman"/>
                <a:cs typeface="Times New Roman"/>
              </a:rPr>
            </a:br>
            <a:r>
              <a:rPr lang="en-US">
                <a:solidFill>
                  <a:schemeClr val="tx1"/>
                </a:solidFill>
                <a:latin typeface="Times New Roman"/>
                <a:cs typeface="Times New Roman"/>
              </a:rPr>
              <a:t>(Only available via Financial Aid side)</a:t>
            </a:r>
            <a:endParaRPr lang="en-US">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66877" y="1932119"/>
            <a:ext cx="5154135" cy="2902995"/>
          </a:xfrm>
        </p:spPr>
        <p:txBody>
          <a:bodyPr vert="horz" lIns="0" tIns="45720" rIns="0" bIns="45720" rtlCol="0" anchor="t">
            <a:noAutofit/>
          </a:bodyPr>
          <a:lstStyle/>
          <a:p>
            <a:pPr>
              <a:lnSpc>
                <a:spcPct val="100000"/>
              </a:lnSpc>
              <a:spcBef>
                <a:spcPts val="600"/>
              </a:spcBef>
            </a:pPr>
            <a:r>
              <a:rPr lang="en-US" sz="1400" b="1" cap="small"/>
              <a:t>General Information: </a:t>
            </a:r>
            <a:r>
              <a:rPr lang="en-US" sz="1400"/>
              <a:t>provides basic student information (address, email)</a:t>
            </a:r>
            <a:endParaRPr lang="en-US" sz="1400">
              <a:ea typeface="Calibri"/>
              <a:cs typeface="Calibri"/>
            </a:endParaRPr>
          </a:p>
          <a:p>
            <a:pPr>
              <a:lnSpc>
                <a:spcPct val="100000"/>
              </a:lnSpc>
              <a:spcBef>
                <a:spcPts val="600"/>
              </a:spcBef>
            </a:pPr>
            <a:r>
              <a:rPr lang="en-US" sz="1400" b="1" cap="small"/>
              <a:t>Academic Period Information: </a:t>
            </a:r>
            <a:r>
              <a:rPr lang="en-US" sz="1400"/>
              <a:t>section that allows the Financial Aid Office to code data such as enrollment (credits must match “EOF Enrollment Status” credits for certification), enter TAG/CCOG/GSG award amounts, etc.), certify your roster, etc. </a:t>
            </a:r>
            <a:endParaRPr lang="en-US" sz="1400">
              <a:ea typeface="Calibri"/>
              <a:cs typeface="Calibri"/>
            </a:endParaRPr>
          </a:p>
          <a:p>
            <a:pPr>
              <a:lnSpc>
                <a:spcPct val="100000"/>
              </a:lnSpc>
              <a:spcBef>
                <a:spcPts val="600"/>
              </a:spcBef>
            </a:pPr>
            <a:r>
              <a:rPr lang="en-US" sz="1400" b="1" cap="small"/>
              <a:t>FAFSA Information: </a:t>
            </a:r>
            <a:r>
              <a:rPr lang="en-US" sz="1400"/>
              <a:t>Shows date of FAFSA submission. You can access ISIR for family size</a:t>
            </a:r>
            <a:endParaRPr lang="en-US" sz="1400">
              <a:ea typeface="Calibri"/>
              <a:cs typeface="Calibri"/>
            </a:endParaRPr>
          </a:p>
          <a:p>
            <a:pPr>
              <a:lnSpc>
                <a:spcPct val="100000"/>
              </a:lnSpc>
              <a:spcBef>
                <a:spcPts val="600"/>
              </a:spcBef>
            </a:pPr>
            <a:r>
              <a:rPr lang="en-US" sz="1400" b="1" cap="small"/>
              <a:t>Verification: </a:t>
            </a:r>
            <a:r>
              <a:rPr lang="en-US" sz="1400" b="1" i="1"/>
              <a:t>THIS IS WHERE YOU CHECK EOF ELIGIBILITY.</a:t>
            </a:r>
            <a:r>
              <a:rPr lang="en-US" sz="1400"/>
              <a:t> view the  financial information needed to complete the Discretionary/Non-Funded appeal form</a:t>
            </a:r>
            <a:endParaRPr lang="en-US" sz="1400">
              <a:ea typeface="Calibri"/>
              <a:cs typeface="Calibri"/>
            </a:endParaRPr>
          </a:p>
          <a:p>
            <a:pPr>
              <a:lnSpc>
                <a:spcPct val="100000"/>
              </a:lnSpc>
              <a:spcBef>
                <a:spcPts val="600"/>
              </a:spcBef>
            </a:pPr>
            <a:r>
              <a:rPr lang="en-US" sz="1400" b="1" cap="small"/>
              <a:t>Document Tracking: </a:t>
            </a:r>
            <a:r>
              <a:rPr lang="en-US" sz="1400"/>
              <a:t>Shows documents are that are missing or have been submitted to HESAA for verification</a:t>
            </a:r>
            <a:endParaRPr lang="en-US" sz="1400">
              <a:ea typeface="Calibri"/>
              <a:cs typeface="Calibri"/>
            </a:endParaRPr>
          </a:p>
          <a:p>
            <a:pPr>
              <a:lnSpc>
                <a:spcPct val="100000"/>
              </a:lnSpc>
              <a:spcBef>
                <a:spcPts val="600"/>
              </a:spcBef>
            </a:pPr>
            <a:r>
              <a:rPr lang="en-US" sz="1400" b="1" cap="small"/>
              <a:t>Payment History: </a:t>
            </a:r>
            <a:r>
              <a:rPr lang="en-US" sz="1400"/>
              <a:t>Shows a history of EOF and TAG payments</a:t>
            </a:r>
            <a:endParaRPr lang="en-US" sz="1400">
              <a:ea typeface="Calibri"/>
              <a:cs typeface="Calibri"/>
            </a:endParaRPr>
          </a:p>
          <a:p>
            <a:pPr>
              <a:lnSpc>
                <a:spcPct val="100000"/>
              </a:lnSpc>
              <a:spcBef>
                <a:spcPts val="600"/>
              </a:spcBef>
            </a:pPr>
            <a:r>
              <a:rPr lang="en-US" sz="1400" b="1" cap="small"/>
              <a:t>Notifications: </a:t>
            </a:r>
            <a:r>
              <a:rPr lang="en-US" sz="1400"/>
              <a:t>Allows you to view notifications sent to student from HESAA</a:t>
            </a:r>
            <a:endParaRPr lang="en-US" sz="1400">
              <a:ea typeface="Calibri"/>
              <a:cs typeface="Calibri"/>
            </a:endParaRPr>
          </a:p>
        </p:txBody>
      </p:sp>
      <p:sp>
        <p:nvSpPr>
          <p:cNvPr id="5" name="Slide Number Placeholder 4"/>
          <p:cNvSpPr>
            <a:spLocks noGrp="1"/>
          </p:cNvSpPr>
          <p:nvPr>
            <p:ph type="sldNum" sz="quarter" idx="12"/>
          </p:nvPr>
        </p:nvSpPr>
        <p:spPr/>
        <p:txBody>
          <a:bodyPr/>
          <a:lstStyle/>
          <a:p>
            <a:pPr>
              <a:defRPr/>
            </a:pPr>
            <a:fld id="{8D40C4CC-4BF8-4ED0-A7A2-E7FEC9698F1F}" type="slidenum">
              <a:rPr lang="en-US" smtClean="0"/>
              <a:pPr>
                <a:defRPr/>
              </a:pPr>
              <a:t>35</a:t>
            </a:fld>
            <a:endParaRPr lang="en-US"/>
          </a:p>
        </p:txBody>
      </p:sp>
      <p:pic>
        <p:nvPicPr>
          <p:cNvPr id="10" name="Picture 9">
            <a:extLst>
              <a:ext uri="{FF2B5EF4-FFF2-40B4-BE49-F238E27FC236}">
                <a16:creationId xmlns:a16="http://schemas.microsoft.com/office/drawing/2014/main" id="{F27B6C22-0B25-E340-39CC-58E8B5E8A6FC}"/>
              </a:ext>
            </a:extLst>
          </p:cNvPr>
          <p:cNvPicPr>
            <a:picLocks noChangeAspect="1"/>
          </p:cNvPicPr>
          <p:nvPr/>
        </p:nvPicPr>
        <p:blipFill>
          <a:blip r:embed="rId2"/>
          <a:srcRect l="17287" t="26587" r="18693" b="27611"/>
          <a:stretch/>
        </p:blipFill>
        <p:spPr>
          <a:xfrm>
            <a:off x="5714039" y="1955543"/>
            <a:ext cx="5948786" cy="2956705"/>
          </a:xfrm>
          <a:prstGeom prst="rect">
            <a:avLst/>
          </a:prstGeom>
          <a:ln>
            <a:solidFill>
              <a:srgbClr val="4472C4"/>
            </a:solidFill>
          </a:ln>
        </p:spPr>
      </p:pic>
      <p:cxnSp>
        <p:nvCxnSpPr>
          <p:cNvPr id="8" name="Straight Arrow Connector 7">
            <a:extLst>
              <a:ext uri="{FF2B5EF4-FFF2-40B4-BE49-F238E27FC236}">
                <a16:creationId xmlns:a16="http://schemas.microsoft.com/office/drawing/2014/main" id="{9734A875-EFAD-F33F-56C3-1AB750EAE0DD}"/>
              </a:ext>
            </a:extLst>
          </p:cNvPr>
          <p:cNvCxnSpPr/>
          <p:nvPr/>
        </p:nvCxnSpPr>
        <p:spPr>
          <a:xfrm flipV="1">
            <a:off x="8979243" y="3645244"/>
            <a:ext cx="1436265" cy="1184187"/>
          </a:xfrm>
          <a:prstGeom prst="straightConnector1">
            <a:avLst/>
          </a:prstGeom>
          <a:ln w="28575">
            <a:solidFill>
              <a:srgbClr val="006FC0"/>
            </a:solidFill>
            <a:tailEnd type="triangle"/>
          </a:ln>
        </p:spPr>
        <p:style>
          <a:lnRef idx="1">
            <a:schemeClr val="accent6"/>
          </a:lnRef>
          <a:fillRef idx="0">
            <a:schemeClr val="accent6"/>
          </a:fillRef>
          <a:effectRef idx="0">
            <a:schemeClr val="accent6"/>
          </a:effectRef>
          <a:fontRef idx="minor">
            <a:schemeClr val="tx1"/>
          </a:fontRef>
        </p:style>
      </p:cxnSp>
      <p:sp>
        <p:nvSpPr>
          <p:cNvPr id="7" name="Rectangle 6">
            <a:extLst>
              <a:ext uri="{FF2B5EF4-FFF2-40B4-BE49-F238E27FC236}">
                <a16:creationId xmlns:a16="http://schemas.microsoft.com/office/drawing/2014/main" id="{D96B9EC7-8A79-51C8-DF8C-DE8EF9AFCA1F}"/>
              </a:ext>
            </a:extLst>
          </p:cNvPr>
          <p:cNvSpPr/>
          <p:nvPr/>
        </p:nvSpPr>
        <p:spPr>
          <a:xfrm>
            <a:off x="7825944" y="4602891"/>
            <a:ext cx="2440460" cy="875271"/>
          </a:xfrm>
          <a:prstGeom prst="rect">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a:solidFill>
                  <a:schemeClr val="tx1"/>
                </a:solidFill>
                <a:latin typeface="Calibri Light"/>
                <a:ea typeface="Calibri"/>
                <a:cs typeface="Calibri"/>
              </a:rPr>
              <a:t>If the student has been selected by the State for verification, you can not submit an appeal for them until this process has been completed.</a:t>
            </a:r>
          </a:p>
        </p:txBody>
      </p:sp>
    </p:spTree>
    <p:extLst>
      <p:ext uri="{BB962C8B-B14F-4D97-AF65-F5344CB8AC3E}">
        <p14:creationId xmlns:p14="http://schemas.microsoft.com/office/powerpoint/2010/main" val="2180343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529" y="310357"/>
            <a:ext cx="11221235" cy="887541"/>
          </a:xfrm>
        </p:spPr>
        <p:txBody>
          <a:bodyPr/>
          <a:lstStyle/>
          <a:p>
            <a:r>
              <a:rPr lang="en-US">
                <a:latin typeface="Times New Roman"/>
                <a:cs typeface="Times New Roman"/>
              </a:rPr>
              <a:t>NJFAMS Overview: Verification Sections</a:t>
            </a:r>
          </a:p>
        </p:txBody>
      </p:sp>
      <p:sp>
        <p:nvSpPr>
          <p:cNvPr id="4" name="Slide Number Placeholder 3"/>
          <p:cNvSpPr>
            <a:spLocks noGrp="1"/>
          </p:cNvSpPr>
          <p:nvPr>
            <p:ph type="sldNum" sz="quarter" idx="12"/>
          </p:nvPr>
        </p:nvSpPr>
        <p:spPr/>
        <p:txBody>
          <a:bodyPr/>
          <a:lstStyle/>
          <a:p>
            <a:fld id="{82E0CA47-81CF-4842-A6CE-0A6037062406}" type="slidenum">
              <a:rPr lang="en-US" smtClean="0"/>
              <a:pPr/>
              <a:t>36</a:t>
            </a:fld>
            <a:endParaRPr lang="en-US"/>
          </a:p>
        </p:txBody>
      </p:sp>
      <p:pic>
        <p:nvPicPr>
          <p:cNvPr id="6" name="Picture 5"/>
          <p:cNvPicPr>
            <a:picLocks noChangeAspect="1"/>
          </p:cNvPicPr>
          <p:nvPr/>
        </p:nvPicPr>
        <p:blipFill rotWithShape="1">
          <a:blip r:embed="rId2"/>
          <a:srcRect l="27238" t="18360" r="27858" b="28503"/>
          <a:stretch/>
        </p:blipFill>
        <p:spPr>
          <a:xfrm>
            <a:off x="7268348" y="1782864"/>
            <a:ext cx="4791130" cy="2949935"/>
          </a:xfrm>
          <a:prstGeom prst="rect">
            <a:avLst/>
          </a:prstGeom>
        </p:spPr>
      </p:pic>
      <p:sp>
        <p:nvSpPr>
          <p:cNvPr id="7" name="TextBox 6"/>
          <p:cNvSpPr txBox="1"/>
          <p:nvPr/>
        </p:nvSpPr>
        <p:spPr>
          <a:xfrm>
            <a:off x="5102517" y="1954507"/>
            <a:ext cx="2165831" cy="1754326"/>
          </a:xfrm>
          <a:prstGeom prst="rect">
            <a:avLst/>
          </a:prstGeom>
          <a:solidFill>
            <a:schemeClr val="accent1">
              <a:lumMod val="20000"/>
              <a:lumOff val="80000"/>
            </a:schemeClr>
          </a:solidFill>
        </p:spPr>
        <p:txBody>
          <a:bodyPr wrap="square" rtlCol="0">
            <a:spAutoFit/>
          </a:bodyPr>
          <a:lstStyle/>
          <a:p>
            <a:r>
              <a:rPr lang="en-US" sz="1200"/>
              <a:t>Student may have submitted FAFSA in 2 ways:</a:t>
            </a:r>
          </a:p>
          <a:p>
            <a:pPr marL="285750" indent="-285750">
              <a:buFont typeface="Arial" panose="020B0604020202020204" pitchFamily="34" charset="0"/>
              <a:buChar char="•"/>
            </a:pPr>
            <a:r>
              <a:rPr lang="en-US" sz="1200" b="1" u="sng"/>
              <a:t>FTIM</a:t>
            </a:r>
            <a:r>
              <a:rPr lang="en-US" sz="1200" b="1"/>
              <a:t>: Federal Tax Information </a:t>
            </a:r>
            <a:r>
              <a:rPr lang="en-US" sz="1200"/>
              <a:t>pulled from IRS retrieval tool </a:t>
            </a:r>
            <a:r>
              <a:rPr lang="en-US" sz="1000" i="1"/>
              <a:t>left image)</a:t>
            </a:r>
          </a:p>
          <a:p>
            <a:pPr marL="285750" indent="-285750">
              <a:buFont typeface="Arial" panose="020B0604020202020204" pitchFamily="34" charset="0"/>
              <a:buChar char="•"/>
            </a:pPr>
            <a:r>
              <a:rPr lang="en-US" sz="1200" b="1" u="sng"/>
              <a:t>Self-Reported Information </a:t>
            </a:r>
            <a:r>
              <a:rPr lang="en-US" sz="1200"/>
              <a:t>Student put in values on FAFSA manually, as done in the past </a:t>
            </a:r>
            <a:r>
              <a:rPr lang="en-US" sz="1000" i="1"/>
              <a:t>(right image)</a:t>
            </a:r>
          </a:p>
        </p:txBody>
      </p:sp>
      <p:sp>
        <p:nvSpPr>
          <p:cNvPr id="8" name="TextBox 7"/>
          <p:cNvSpPr txBox="1"/>
          <p:nvPr/>
        </p:nvSpPr>
        <p:spPr>
          <a:xfrm>
            <a:off x="5348418" y="4873167"/>
            <a:ext cx="6616024" cy="1261884"/>
          </a:xfrm>
          <a:prstGeom prst="rect">
            <a:avLst/>
          </a:prstGeom>
          <a:solidFill>
            <a:srgbClr val="FFFF99"/>
          </a:solidFill>
        </p:spPr>
        <p:txBody>
          <a:bodyPr wrap="square" lIns="91440" tIns="45720" rIns="91440" bIns="45720" rtlCol="0" anchor="t">
            <a:spAutoFit/>
          </a:bodyPr>
          <a:lstStyle/>
          <a:p>
            <a:pPr marL="285750" indent="-285750">
              <a:buFont typeface="Wingdings" panose="05000000000000000000" pitchFamily="2" charset="2"/>
              <a:buChar char="v"/>
            </a:pPr>
            <a:r>
              <a:rPr lang="en-US" sz="1400"/>
              <a:t>In FTIM section, IRS response code matters for income calculations</a:t>
            </a:r>
            <a:endParaRPr lang="en-US" sz="1400">
              <a:ea typeface="Calibri"/>
              <a:cs typeface="Calibri"/>
            </a:endParaRPr>
          </a:p>
          <a:p>
            <a:pPr marL="742950" lvl="1" indent="-285750">
              <a:buFont typeface="Arial" panose="020B0604020202020204" pitchFamily="34" charset="0"/>
              <a:buChar char="•"/>
            </a:pPr>
            <a:r>
              <a:rPr lang="en-US" sz="1200"/>
              <a:t>200: Use </a:t>
            </a:r>
            <a:r>
              <a:rPr lang="en-US" sz="1200" b="1"/>
              <a:t>FTIM</a:t>
            </a:r>
            <a:r>
              <a:rPr lang="en-US" sz="1200"/>
              <a:t> data</a:t>
            </a:r>
            <a:endParaRPr lang="en-US" sz="1200">
              <a:ea typeface="Calibri"/>
              <a:cs typeface="Calibri"/>
            </a:endParaRPr>
          </a:p>
          <a:p>
            <a:pPr marL="742950" lvl="1" indent="-285750">
              <a:buFont typeface="Arial" panose="020B0604020202020204" pitchFamily="34" charset="0"/>
              <a:buChar char="•"/>
            </a:pPr>
            <a:r>
              <a:rPr lang="en-US" sz="1200"/>
              <a:t>214/any non-200 number/or blank: Use </a:t>
            </a:r>
            <a:r>
              <a:rPr lang="en-US" sz="1200" b="1"/>
              <a:t>Self-Reported Information</a:t>
            </a:r>
            <a:endParaRPr lang="en-US" sz="1200" b="1">
              <a:ea typeface="Calibri"/>
              <a:cs typeface="Calibri"/>
            </a:endParaRPr>
          </a:p>
          <a:p>
            <a:pPr marL="285750" indent="-285750">
              <a:buFont typeface="Wingdings" panose="05000000000000000000" pitchFamily="2" charset="2"/>
              <a:buChar char="v"/>
            </a:pPr>
            <a:r>
              <a:rPr lang="en-US" sz="1400"/>
              <a:t>2 rows for data points</a:t>
            </a:r>
            <a:endParaRPr lang="en-US" sz="1400">
              <a:cs typeface="Calibri"/>
            </a:endParaRPr>
          </a:p>
          <a:p>
            <a:pPr marL="742950" lvl="1" indent="-285750">
              <a:buFont typeface="Arial" panose="020B0604020202020204" pitchFamily="34" charset="0"/>
              <a:buChar char="•"/>
            </a:pPr>
            <a:r>
              <a:rPr lang="en-US" sz="1200"/>
              <a:t>“</a:t>
            </a:r>
            <a:r>
              <a:rPr lang="en-US" sz="1200" b="1"/>
              <a:t>Student/Parent</a:t>
            </a:r>
            <a:r>
              <a:rPr lang="en-US" sz="1200"/>
              <a:t>” and “</a:t>
            </a:r>
            <a:r>
              <a:rPr lang="en-US" sz="1200" b="1"/>
              <a:t>Student Spouse/Parent Spouse</a:t>
            </a:r>
            <a:r>
              <a:rPr lang="en-US" sz="1200"/>
              <a:t>” indicates which column is reference point, based on dependency status</a:t>
            </a:r>
            <a:endParaRPr lang="en-US" sz="1200">
              <a:ea typeface="Calibri"/>
              <a:cs typeface="Calibri"/>
            </a:endParaRPr>
          </a:p>
        </p:txBody>
      </p:sp>
      <p:sp>
        <p:nvSpPr>
          <p:cNvPr id="9" name="Down Arrow 8"/>
          <p:cNvSpPr/>
          <p:nvPr/>
        </p:nvSpPr>
        <p:spPr>
          <a:xfrm>
            <a:off x="10556470" y="1441045"/>
            <a:ext cx="273050" cy="46475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rotWithShape="1">
          <a:blip r:embed="rId3"/>
          <a:srcRect l="19781" t="13069" r="19469" b="4937"/>
          <a:stretch/>
        </p:blipFill>
        <p:spPr>
          <a:xfrm>
            <a:off x="180753" y="1763299"/>
            <a:ext cx="5007245" cy="4371688"/>
          </a:xfrm>
          <a:prstGeom prst="rect">
            <a:avLst/>
          </a:prstGeom>
        </p:spPr>
      </p:pic>
      <p:sp>
        <p:nvSpPr>
          <p:cNvPr id="17" name="Down Arrow 16"/>
          <p:cNvSpPr/>
          <p:nvPr/>
        </p:nvSpPr>
        <p:spPr>
          <a:xfrm rot="14152217">
            <a:off x="3240080" y="5902608"/>
            <a:ext cx="273050" cy="46475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utoShape 2" descr="https://gbc-powerpoint.officeapps.live.com/pods/GetClipboardImage.ashx?Id=e8b820fb-6bb1-48e6-85c0-7f947642613a&amp;DC=GB4&amp;pkey=7f50e144-f488-4152-89d8-a1fde7bb38ba&amp;wdwaccluster=GB4"/>
          <p:cNvSpPr>
            <a:spLocks noChangeAspect="1" noChangeArrowheads="1"/>
          </p:cNvSpPr>
          <p:nvPr/>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ttps://gbc-powerpoint.officeapps.live.com/pods/GetClipboardImage.ashx?Id=7e99a078-c5e4-46e4-8a24-013109d2c479&amp;DC=GB4&amp;pkey=37156976-9053-42e5-ab3d-8c68e929b9a8&amp;wdwaccluster=GB4"/>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https://gbc-powerpoint.officeapps.live.com/pods/GetClipboardImage.ashx?Id=4671dc94-e3e4-4f0a-a792-425882250113&amp;DC=GB4&amp;pkey=1a88eb75-c118-4401-92e1-d2a3f88e386e&amp;wdwaccluster=GB4"/>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a:extLst>
              <a:ext uri="{FF2B5EF4-FFF2-40B4-BE49-F238E27FC236}">
                <a16:creationId xmlns:a16="http://schemas.microsoft.com/office/drawing/2014/main" id="{37640D9F-FCAE-FFDE-971C-4556CA6AF941}"/>
              </a:ext>
            </a:extLst>
          </p:cNvPr>
          <p:cNvSpPr txBox="1"/>
          <p:nvPr/>
        </p:nvSpPr>
        <p:spPr>
          <a:xfrm>
            <a:off x="10692988" y="1085048"/>
            <a:ext cx="672370" cy="461665"/>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ea typeface="Calibri"/>
                <a:cs typeface="Calibri"/>
              </a:rPr>
              <a:t>Check Code</a:t>
            </a:r>
            <a:endParaRPr lang="en-US" sz="1200"/>
          </a:p>
        </p:txBody>
      </p:sp>
    </p:spTree>
    <p:extLst>
      <p:ext uri="{BB962C8B-B14F-4D97-AF65-F5344CB8AC3E}">
        <p14:creationId xmlns:p14="http://schemas.microsoft.com/office/powerpoint/2010/main" val="954468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275" y="191620"/>
            <a:ext cx="10996238" cy="801533"/>
          </a:xfrm>
        </p:spPr>
        <p:txBody>
          <a:bodyPr>
            <a:normAutofit/>
          </a:bodyPr>
          <a:lstStyle/>
          <a:p>
            <a:r>
              <a:rPr lang="en-US">
                <a:solidFill>
                  <a:schemeClr val="tx1"/>
                </a:solidFill>
                <a:latin typeface="Times New Roman"/>
                <a:cs typeface="Times New Roman"/>
              </a:rPr>
              <a:t>NJFAMS Payment</a:t>
            </a:r>
            <a:r>
              <a:rPr lang="en-US" b="1">
                <a:solidFill>
                  <a:schemeClr val="tx1"/>
                </a:solidFill>
                <a:latin typeface="Times New Roman"/>
                <a:cs typeface="Times New Roman"/>
              </a:rPr>
              <a:t> History</a:t>
            </a:r>
            <a:endParaRPr lang="en-US">
              <a:solidFill>
                <a:schemeClr val="tx1"/>
              </a:solidFill>
              <a:latin typeface="Times New Roman"/>
              <a:cs typeface="Times New Roman"/>
            </a:endParaRPr>
          </a:p>
        </p:txBody>
      </p:sp>
      <p:sp>
        <p:nvSpPr>
          <p:cNvPr id="3" name="Content Placeholder 2"/>
          <p:cNvSpPr>
            <a:spLocks noGrp="1"/>
          </p:cNvSpPr>
          <p:nvPr>
            <p:ph sz="half" idx="1"/>
          </p:nvPr>
        </p:nvSpPr>
        <p:spPr>
          <a:xfrm>
            <a:off x="216275" y="993153"/>
            <a:ext cx="11759450" cy="801533"/>
          </a:xfrm>
        </p:spPr>
        <p:txBody>
          <a:bodyPr vert="horz" lIns="0" tIns="45720" rIns="0" bIns="45720" rtlCol="0" anchor="t">
            <a:normAutofit/>
          </a:bodyPr>
          <a:lstStyle/>
          <a:p>
            <a:pPr marL="0" indent="0" algn="ctr">
              <a:buNone/>
            </a:pPr>
            <a:r>
              <a:rPr lang="en-US">
                <a:latin typeface="Calibri"/>
                <a:cs typeface="Calibri"/>
              </a:rPr>
              <a:t>To locate the number of EOF payments a student has received, you can either view this information from the EOF roster or from the “Payment History” tab from the financial aid view.</a:t>
            </a:r>
            <a:endParaRPr lang="en-US"/>
          </a:p>
        </p:txBody>
      </p:sp>
      <p:sp>
        <p:nvSpPr>
          <p:cNvPr id="5" name="Slide Number Placeholder 4"/>
          <p:cNvSpPr>
            <a:spLocks noGrp="1"/>
          </p:cNvSpPr>
          <p:nvPr>
            <p:ph type="sldNum" sz="quarter" idx="12"/>
          </p:nvPr>
        </p:nvSpPr>
        <p:spPr/>
        <p:txBody>
          <a:bodyPr/>
          <a:lstStyle/>
          <a:p>
            <a:pPr>
              <a:defRPr/>
            </a:pPr>
            <a:fld id="{8D40C4CC-4BF8-4ED0-A7A2-E7FEC9698F1F}" type="slidenum">
              <a:rPr lang="en-US" smtClean="0"/>
              <a:pPr>
                <a:defRPr/>
              </a:pPr>
              <a:t>37</a:t>
            </a:fld>
            <a:endParaRPr lang="en-US"/>
          </a:p>
        </p:txBody>
      </p:sp>
      <p:pic>
        <p:nvPicPr>
          <p:cNvPr id="8" name="Picture 7"/>
          <p:cNvPicPr>
            <a:picLocks noChangeAspect="1"/>
          </p:cNvPicPr>
          <p:nvPr/>
        </p:nvPicPr>
        <p:blipFill rotWithShape="1">
          <a:blip r:embed="rId3"/>
          <a:srcRect l="14398" t="29431" r="37365" b="33186"/>
          <a:stretch/>
        </p:blipFill>
        <p:spPr>
          <a:xfrm>
            <a:off x="379865" y="2307320"/>
            <a:ext cx="5715591" cy="3552090"/>
          </a:xfrm>
          <a:prstGeom prst="rect">
            <a:avLst/>
          </a:prstGeom>
          <a:ln>
            <a:solidFill>
              <a:srgbClr val="0B3954"/>
            </a:solidFill>
          </a:ln>
        </p:spPr>
      </p:pic>
      <p:pic>
        <p:nvPicPr>
          <p:cNvPr id="10" name="Content Placeholder 9"/>
          <p:cNvPicPr>
            <a:picLocks noGrp="1" noChangeAspect="1"/>
          </p:cNvPicPr>
          <p:nvPr>
            <p:ph sz="half" idx="2"/>
          </p:nvPr>
        </p:nvPicPr>
        <p:blipFill rotWithShape="1">
          <a:blip r:embed="rId4"/>
          <a:srcRect l="14210" t="9425" r="17753" b="9594"/>
          <a:stretch/>
        </p:blipFill>
        <p:spPr>
          <a:xfrm>
            <a:off x="6348051" y="2347768"/>
            <a:ext cx="5451330" cy="3794459"/>
          </a:xfrm>
          <a:prstGeom prst="rect">
            <a:avLst/>
          </a:prstGeom>
          <a:ln>
            <a:solidFill>
              <a:srgbClr val="0B3954"/>
            </a:solidFill>
          </a:ln>
        </p:spPr>
      </p:pic>
      <p:sp>
        <p:nvSpPr>
          <p:cNvPr id="11" name="TextBox 10"/>
          <p:cNvSpPr txBox="1"/>
          <p:nvPr/>
        </p:nvSpPr>
        <p:spPr>
          <a:xfrm>
            <a:off x="460075" y="1993886"/>
            <a:ext cx="1810233" cy="369332"/>
          </a:xfrm>
          <a:prstGeom prst="rect">
            <a:avLst/>
          </a:prstGeom>
          <a:noFill/>
        </p:spPr>
        <p:txBody>
          <a:bodyPr wrap="square" rtlCol="0">
            <a:spAutoFit/>
          </a:bodyPr>
          <a:lstStyle/>
          <a:p>
            <a:r>
              <a:rPr lang="en-US" b="1"/>
              <a:t>EOF Roster:</a:t>
            </a:r>
          </a:p>
        </p:txBody>
      </p:sp>
      <p:sp>
        <p:nvSpPr>
          <p:cNvPr id="12" name="TextBox 11"/>
          <p:cNvSpPr txBox="1"/>
          <p:nvPr/>
        </p:nvSpPr>
        <p:spPr>
          <a:xfrm>
            <a:off x="6348051" y="1993886"/>
            <a:ext cx="2125497" cy="369332"/>
          </a:xfrm>
          <a:prstGeom prst="rect">
            <a:avLst/>
          </a:prstGeom>
          <a:noFill/>
        </p:spPr>
        <p:txBody>
          <a:bodyPr wrap="square" rtlCol="0">
            <a:spAutoFit/>
          </a:bodyPr>
          <a:lstStyle/>
          <a:p>
            <a:r>
              <a:rPr lang="en-US" b="1"/>
              <a:t>Financial Aid view:</a:t>
            </a:r>
          </a:p>
        </p:txBody>
      </p:sp>
      <p:cxnSp>
        <p:nvCxnSpPr>
          <p:cNvPr id="4" name="Straight Arrow Connector 3">
            <a:extLst>
              <a:ext uri="{FF2B5EF4-FFF2-40B4-BE49-F238E27FC236}">
                <a16:creationId xmlns:a16="http://schemas.microsoft.com/office/drawing/2014/main" id="{F799EB74-A13B-8FE4-09F1-EEC87ADFA832}"/>
              </a:ext>
            </a:extLst>
          </p:cNvPr>
          <p:cNvCxnSpPr>
            <a:cxnSpLocks/>
          </p:cNvCxnSpPr>
          <p:nvPr/>
        </p:nvCxnSpPr>
        <p:spPr>
          <a:xfrm flipH="1">
            <a:off x="630619" y="1794686"/>
            <a:ext cx="1445171" cy="134089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47C45EF-DD94-5574-C560-10003F922F90}"/>
              </a:ext>
            </a:extLst>
          </p:cNvPr>
          <p:cNvCxnSpPr>
            <a:cxnSpLocks/>
          </p:cNvCxnSpPr>
          <p:nvPr/>
        </p:nvCxnSpPr>
        <p:spPr>
          <a:xfrm>
            <a:off x="2075790" y="1794686"/>
            <a:ext cx="0" cy="136717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CCFF1C4-3F96-D2BB-7FB1-B2087B2678D1}"/>
              </a:ext>
            </a:extLst>
          </p:cNvPr>
          <p:cNvCxnSpPr>
            <a:cxnSpLocks/>
          </p:cNvCxnSpPr>
          <p:nvPr/>
        </p:nvCxnSpPr>
        <p:spPr>
          <a:xfrm>
            <a:off x="10777728" y="1794686"/>
            <a:ext cx="885263" cy="16774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15334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8A1B5F-0801-4AFF-A489-335B6A851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06201B52-6441-4DBA-BACE-235977581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89DF3DBB-17DD-4058-A944-5578E18A031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7280" y="758952"/>
            <a:ext cx="10058400" cy="3892168"/>
          </a:xfrm>
        </p:spPr>
        <p:txBody>
          <a:bodyPr vert="horz" lIns="91440" tIns="45720" rIns="91440" bIns="45720" rtlCol="0" anchor="b">
            <a:normAutofit/>
          </a:bodyPr>
          <a:lstStyle/>
          <a:p>
            <a:pPr algn="l"/>
            <a:r>
              <a:rPr lang="en-US">
                <a:latin typeface="+mj-lt"/>
                <a:cs typeface="+mj-cs"/>
              </a:rPr>
              <a:t>Discretionary/</a:t>
            </a:r>
            <a:br>
              <a:rPr lang="en-US">
                <a:latin typeface="+mj-lt"/>
                <a:cs typeface="+mj-cs"/>
              </a:rPr>
            </a:br>
            <a:r>
              <a:rPr lang="en-US">
                <a:latin typeface="+mj-lt"/>
                <a:cs typeface="+mj-cs"/>
              </a:rPr>
              <a:t>Non-funded Appeals</a:t>
            </a:r>
          </a:p>
        </p:txBody>
      </p:sp>
      <p:sp>
        <p:nvSpPr>
          <p:cNvPr id="17" name="Rectangle 16">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457200">
              <a:spcAft>
                <a:spcPts val="600"/>
              </a:spcAft>
            </a:pPr>
            <a:fld id="{82E0CA47-81CF-4842-A6CE-0A6037062406}" type="slidenum">
              <a:rPr lang="en-US" smtClean="0"/>
              <a:pPr defTabSz="457200">
                <a:spcAft>
                  <a:spcPts val="600"/>
                </a:spcAft>
              </a:pPr>
              <a:t>38</a:t>
            </a:fld>
            <a:endParaRPr lang="en-US"/>
          </a:p>
        </p:txBody>
      </p:sp>
    </p:spTree>
    <p:extLst>
      <p:ext uri="{BB962C8B-B14F-4D97-AF65-F5344CB8AC3E}">
        <p14:creationId xmlns:p14="http://schemas.microsoft.com/office/powerpoint/2010/main" val="25953363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E1F88EA-5B85-4782-9A95-9C738F48E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E9A9E663-1F8A-406B-B295-B1EF8596D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6" name="Straight Connector 15">
            <a:extLst>
              <a:ext uri="{FF2B5EF4-FFF2-40B4-BE49-F238E27FC236}">
                <a16:creationId xmlns:a16="http://schemas.microsoft.com/office/drawing/2014/main" id="{EC97561C-9294-4114-A5D6-9CF6CF68AC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pPr algn="l">
              <a:lnSpc>
                <a:spcPct val="85000"/>
              </a:lnSpc>
            </a:pPr>
            <a:r>
              <a:rPr lang="en-US" sz="3600">
                <a:solidFill>
                  <a:srgbClr val="FFFFFF"/>
                </a:solidFill>
                <a:latin typeface="+mj-lt"/>
                <a:cs typeface="+mj-cs"/>
              </a:rPr>
              <a:t>Discretionary Scale</a:t>
            </a:r>
          </a:p>
        </p:txBody>
      </p:sp>
      <p:sp>
        <p:nvSpPr>
          <p:cNvPr id="22" name="Rectangle 2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extBox 4"/>
          <p:cNvSpPr txBox="1"/>
          <p:nvPr/>
        </p:nvSpPr>
        <p:spPr>
          <a:xfrm>
            <a:off x="4742016" y="605896"/>
            <a:ext cx="6413663" cy="5646208"/>
          </a:xfrm>
          <a:prstGeom prst="rect">
            <a:avLst/>
          </a:prstGeom>
        </p:spPr>
        <p:txBody>
          <a:bodyPr vert="horz" lIns="0" tIns="45720" rIns="0" bIns="45720" rtlCol="0" anchor="ctr">
            <a:normAutofit/>
          </a:bodyPr>
          <a:lstStyle/>
          <a:p>
            <a:pPr marL="285750" indent="-28575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The EOF campus administrator/director has the discretion to admit </a:t>
            </a:r>
            <a:r>
              <a:rPr lang="en-US" b="1">
                <a:solidFill>
                  <a:schemeClr val="tx1">
                    <a:lumMod val="75000"/>
                    <a:lumOff val="25000"/>
                  </a:schemeClr>
                </a:solidFill>
              </a:rPr>
              <a:t>up to 10% of the annual class of </a:t>
            </a:r>
            <a:r>
              <a:rPr lang="en-US" b="1" u="sng">
                <a:solidFill>
                  <a:schemeClr val="tx1">
                    <a:lumMod val="75000"/>
                    <a:lumOff val="25000"/>
                  </a:schemeClr>
                </a:solidFill>
              </a:rPr>
              <a:t>initial students</a:t>
            </a:r>
            <a:r>
              <a:rPr lang="en-US" b="1">
                <a:solidFill>
                  <a:schemeClr val="tx1">
                    <a:lumMod val="75000"/>
                    <a:lumOff val="25000"/>
                  </a:schemeClr>
                </a:solidFill>
              </a:rPr>
              <a:t> </a:t>
            </a:r>
            <a:r>
              <a:rPr lang="en-US">
                <a:solidFill>
                  <a:schemeClr val="tx1">
                    <a:lumMod val="75000"/>
                    <a:lumOff val="25000"/>
                  </a:schemeClr>
                </a:solidFill>
              </a:rPr>
              <a:t>in the Discretionary Range</a:t>
            </a:r>
          </a:p>
          <a:p>
            <a:pPr marL="742950" lvl="1" indent="-285750">
              <a:lnSpc>
                <a:spcPct val="90000"/>
              </a:lnSpc>
              <a:spcAft>
                <a:spcPts val="600"/>
              </a:spcAft>
              <a:buClr>
                <a:schemeClr val="accent1"/>
              </a:buClr>
              <a:buFont typeface="Calibri" panose="020F0502020204030204" pitchFamily="34" charset="0"/>
              <a:buChar char="o"/>
            </a:pPr>
            <a:r>
              <a:rPr lang="en-US">
                <a:solidFill>
                  <a:schemeClr val="tx1">
                    <a:lumMod val="75000"/>
                    <a:lumOff val="25000"/>
                  </a:schemeClr>
                </a:solidFill>
              </a:rPr>
              <a:t>These students may have a family income that is 281% above Federal poverty guidelines, and have assets that do not exceed 20% of the maximum income allowance per household size, as published annually by the Federal government. </a:t>
            </a:r>
          </a:p>
          <a:p>
            <a:pPr marL="742950" lvl="1" indent="-285750">
              <a:lnSpc>
                <a:spcPct val="90000"/>
              </a:lnSpc>
              <a:spcAft>
                <a:spcPts val="600"/>
              </a:spcAft>
              <a:buClr>
                <a:schemeClr val="accent1"/>
              </a:buClr>
              <a:buFont typeface="Calibri" panose="020F0502020204030204" pitchFamily="34" charset="0"/>
              <a:buChar char="o"/>
            </a:pPr>
            <a:r>
              <a:rPr lang="en-US">
                <a:solidFill>
                  <a:schemeClr val="tx1">
                    <a:lumMod val="75000"/>
                    <a:lumOff val="25000"/>
                  </a:schemeClr>
                </a:solidFill>
              </a:rPr>
              <a:t>Discretionary admit students shall also meet all eligibility provisions of N.J.A.C. 9A:11-2.2</a:t>
            </a:r>
          </a:p>
          <a:p>
            <a:pPr marL="285750" indent="-285750">
              <a:lnSpc>
                <a:spcPct val="90000"/>
              </a:lnSpc>
              <a:spcAft>
                <a:spcPts val="600"/>
              </a:spcAft>
              <a:buClr>
                <a:schemeClr val="accent1"/>
              </a:buClr>
              <a:buFont typeface="Calibri" panose="020F0502020204030204" pitchFamily="34" charset="0"/>
              <a:buChar char="•"/>
            </a:pPr>
            <a:endParaRPr lang="en-US">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If an applicant’s reported household income and assets exceeds the maximum allowable limit for discretionary consideration, then by regulation, the student is financially ineligible to receive an EOF grant award.</a:t>
            </a:r>
          </a:p>
        </p:txBody>
      </p:sp>
      <p:sp>
        <p:nvSpPr>
          <p:cNvPr id="3" name="Slide Number Placeholder 2"/>
          <p:cNvSpPr>
            <a:spLocks noGrp="1"/>
          </p:cNvSpPr>
          <p:nvPr>
            <p:ph type="sldNum" sz="quarter" idx="12"/>
          </p:nvPr>
        </p:nvSpPr>
        <p:spPr>
          <a:xfrm>
            <a:off x="10123055" y="6459785"/>
            <a:ext cx="1089428" cy="365125"/>
          </a:xfrm>
        </p:spPr>
        <p:txBody>
          <a:bodyPr vert="horz" lIns="91440" tIns="45720" rIns="91440" bIns="45720" rtlCol="0" anchor="ctr">
            <a:normAutofit/>
          </a:bodyPr>
          <a:lstStyle/>
          <a:p>
            <a:pPr defTabSz="457200">
              <a:spcAft>
                <a:spcPts val="600"/>
              </a:spcAft>
              <a:defRPr/>
            </a:pPr>
            <a:fld id="{A4476F39-A52F-4999-8972-EDE65D6310D6}" type="slidenum">
              <a:rPr lang="en-US">
                <a:solidFill>
                  <a:schemeClr val="tx2"/>
                </a:solidFill>
              </a:rPr>
              <a:pPr defTabSz="457200">
                <a:spcAft>
                  <a:spcPts val="600"/>
                </a:spcAft>
                <a:defRPr/>
              </a:pPr>
              <a:t>39</a:t>
            </a:fld>
            <a:endParaRPr lang="en-US">
              <a:solidFill>
                <a:schemeClr val="tx2"/>
              </a:solidFill>
            </a:endParaRPr>
          </a:p>
        </p:txBody>
      </p:sp>
      <p:sp>
        <p:nvSpPr>
          <p:cNvPr id="7" name="TextBox 6">
            <a:extLst>
              <a:ext uri="{FF2B5EF4-FFF2-40B4-BE49-F238E27FC236}">
                <a16:creationId xmlns:a16="http://schemas.microsoft.com/office/drawing/2014/main" id="{C6059B55-D42A-00DC-F665-CDF1A631D9DD}"/>
              </a:ext>
            </a:extLst>
          </p:cNvPr>
          <p:cNvSpPr txBox="1"/>
          <p:nvPr/>
        </p:nvSpPr>
        <p:spPr>
          <a:xfrm>
            <a:off x="-2768" y="645827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spcAft>
                <a:spcPts val="600"/>
              </a:spcAft>
            </a:pPr>
            <a:r>
              <a:rPr lang="en-US">
                <a:solidFill>
                  <a:srgbClr val="FFFFFF"/>
                </a:solidFill>
                <a:latin typeface="Times New Roman"/>
              </a:rPr>
              <a:t>Regulation: 9A:11-2.3</a:t>
            </a:r>
            <a:r>
              <a:rPr lang="en-US">
                <a:latin typeface="Times New Roman"/>
                <a:cs typeface="Times New Roman"/>
              </a:rPr>
              <a:t>​</a:t>
            </a:r>
            <a:endParaRPr lang="en-US">
              <a:cs typeface="Calibri"/>
            </a:endParaRPr>
          </a:p>
        </p:txBody>
      </p:sp>
    </p:spTree>
    <p:extLst>
      <p:ext uri="{BB962C8B-B14F-4D97-AF65-F5344CB8AC3E}">
        <p14:creationId xmlns:p14="http://schemas.microsoft.com/office/powerpoint/2010/main" val="1140650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3EA09-8839-D6DB-8E8A-6306DF42C64D}"/>
              </a:ext>
            </a:extLst>
          </p:cNvPr>
          <p:cNvSpPr>
            <a:spLocks noGrp="1"/>
          </p:cNvSpPr>
          <p:nvPr>
            <p:ph type="title"/>
          </p:nvPr>
        </p:nvSpPr>
        <p:spPr/>
        <p:txBody>
          <a:bodyPr>
            <a:normAutofit fontScale="90000"/>
          </a:bodyPr>
          <a:lstStyle/>
          <a:p>
            <a:r>
              <a:rPr lang="en-US" sz="7200">
                <a:solidFill>
                  <a:srgbClr val="404040"/>
                </a:solidFill>
                <a:latin typeface="Times New Roman"/>
                <a:ea typeface="+mj-lt"/>
                <a:cs typeface="Times New Roman"/>
              </a:rPr>
              <a:t>Overview: </a:t>
            </a:r>
            <a:br>
              <a:rPr lang="en-US" sz="7200">
                <a:solidFill>
                  <a:srgbClr val="404040"/>
                </a:solidFill>
                <a:latin typeface="Times New Roman"/>
                <a:ea typeface="+mj-lt"/>
                <a:cs typeface="Times New Roman"/>
              </a:rPr>
            </a:br>
            <a:r>
              <a:rPr lang="en-US" sz="7200">
                <a:solidFill>
                  <a:srgbClr val="404040"/>
                </a:solidFill>
                <a:latin typeface="Times New Roman"/>
                <a:ea typeface="+mj-lt"/>
                <a:cs typeface="Times New Roman"/>
              </a:rPr>
              <a:t>Mission </a:t>
            </a:r>
            <a:br>
              <a:rPr lang="en-US" sz="7200">
                <a:latin typeface="Times New Roman" panose="02020603050405020304" pitchFamily="18" charset="0"/>
                <a:ea typeface="+mj-lt"/>
                <a:cs typeface="Times New Roman" panose="02020603050405020304" pitchFamily="18" charset="0"/>
              </a:rPr>
            </a:br>
            <a:r>
              <a:rPr lang="en-US" sz="7200">
                <a:solidFill>
                  <a:srgbClr val="404040"/>
                </a:solidFill>
                <a:latin typeface="Times New Roman"/>
                <a:ea typeface="+mj-lt"/>
                <a:cs typeface="Times New Roman"/>
              </a:rPr>
              <a:t>and </a:t>
            </a:r>
            <a:br>
              <a:rPr lang="en-US" sz="7200">
                <a:solidFill>
                  <a:srgbClr val="404040"/>
                </a:solidFill>
                <a:latin typeface="Times New Roman"/>
                <a:ea typeface="+mj-lt"/>
                <a:cs typeface="Times New Roman"/>
              </a:rPr>
            </a:br>
            <a:r>
              <a:rPr lang="en-US" sz="7200">
                <a:solidFill>
                  <a:srgbClr val="404040"/>
                </a:solidFill>
                <a:latin typeface="Times New Roman"/>
                <a:ea typeface="+mj-lt"/>
                <a:cs typeface="Times New Roman"/>
              </a:rPr>
              <a:t>Purpose of EOF</a:t>
            </a:r>
            <a:endParaRPr lang="en-US" sz="7200">
              <a:latin typeface="Times New Roman"/>
              <a:cs typeface="Times New Roman"/>
            </a:endParaRPr>
          </a:p>
        </p:txBody>
      </p:sp>
      <p:sp>
        <p:nvSpPr>
          <p:cNvPr id="4" name="Slide Number Placeholder 3">
            <a:extLst>
              <a:ext uri="{FF2B5EF4-FFF2-40B4-BE49-F238E27FC236}">
                <a16:creationId xmlns:a16="http://schemas.microsoft.com/office/drawing/2014/main" id="{B23EBC86-AE45-2E86-0DB2-983924411270}"/>
              </a:ext>
            </a:extLst>
          </p:cNvPr>
          <p:cNvSpPr>
            <a:spLocks noGrp="1"/>
          </p:cNvSpPr>
          <p:nvPr>
            <p:ph type="sldNum" sz="quarter" idx="12"/>
          </p:nvPr>
        </p:nvSpPr>
        <p:spPr/>
        <p:txBody>
          <a:bodyPr/>
          <a:lstStyle/>
          <a:p>
            <a:fld id="{82E0CA47-81CF-4842-A6CE-0A6037062406}" type="slidenum">
              <a:rPr lang="en-US" smtClean="0"/>
              <a:pPr/>
              <a:t>4</a:t>
            </a:fld>
            <a:endParaRPr lang="en-US"/>
          </a:p>
        </p:txBody>
      </p:sp>
    </p:spTree>
    <p:extLst>
      <p:ext uri="{BB962C8B-B14F-4D97-AF65-F5344CB8AC3E}">
        <p14:creationId xmlns:p14="http://schemas.microsoft.com/office/powerpoint/2010/main" val="9166811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75" y="258557"/>
            <a:ext cx="12023125" cy="1438804"/>
          </a:xfrm>
        </p:spPr>
        <p:txBody>
          <a:bodyPr>
            <a:normAutofit/>
          </a:bodyPr>
          <a:lstStyle/>
          <a:p>
            <a:r>
              <a:rPr lang="en-US" b="1">
                <a:solidFill>
                  <a:schemeClr val="tx1"/>
                </a:solidFill>
              </a:rPr>
              <a:t>Non-Funded Appeals</a:t>
            </a:r>
            <a:endParaRPr lang="en-US"/>
          </a:p>
        </p:txBody>
      </p:sp>
      <p:sp>
        <p:nvSpPr>
          <p:cNvPr id="4" name="Slide Number Placeholder 3"/>
          <p:cNvSpPr>
            <a:spLocks noGrp="1"/>
          </p:cNvSpPr>
          <p:nvPr>
            <p:ph type="sldNum" sz="quarter" idx="12"/>
          </p:nvPr>
        </p:nvSpPr>
        <p:spPr/>
        <p:txBody>
          <a:bodyPr/>
          <a:lstStyle/>
          <a:p>
            <a:pPr>
              <a:defRPr/>
            </a:pPr>
            <a:fld id="{53751571-212F-4CF6-BDBF-156D38E5B27C}" type="slidenum">
              <a:rPr lang="en-US" smtClean="0"/>
              <a:pPr>
                <a:defRPr/>
              </a:pPr>
              <a:t>40</a:t>
            </a:fld>
            <a:endParaRPr lang="en-US"/>
          </a:p>
        </p:txBody>
      </p:sp>
      <p:sp>
        <p:nvSpPr>
          <p:cNvPr id="6" name="TextBox 5"/>
          <p:cNvSpPr txBox="1"/>
          <p:nvPr/>
        </p:nvSpPr>
        <p:spPr>
          <a:xfrm>
            <a:off x="499743" y="3932263"/>
            <a:ext cx="11096694" cy="1446550"/>
          </a:xfrm>
          <a:prstGeom prst="rect">
            <a:avLst/>
          </a:prstGeom>
          <a:noFill/>
        </p:spPr>
        <p:txBody>
          <a:bodyPr wrap="square" lIns="91440" tIns="45720" rIns="91440" bIns="45720" rtlCol="0" anchor="t">
            <a:spAutoFit/>
          </a:bodyPr>
          <a:lstStyle/>
          <a:p>
            <a:r>
              <a:rPr lang="en-US" sz="2200" b="1"/>
              <a:t>Non-Funded appeals</a:t>
            </a:r>
            <a:r>
              <a:rPr lang="en-US" sz="2200"/>
              <a:t> should only be submitted for students who appear as ineligible in NJFAMS. If the student appears in “Qualified” or “Awarded” status and has a history of receiving an EOF Article III undergraduate grant, then the program does not have to include this student on the Non-Funded appeal form. </a:t>
            </a:r>
            <a:endParaRPr lang="en-US"/>
          </a:p>
        </p:txBody>
      </p:sp>
      <p:pic>
        <p:nvPicPr>
          <p:cNvPr id="7" name="Content Placeholder 6"/>
          <p:cNvPicPr>
            <a:picLocks noGrp="1" noChangeAspect="1"/>
          </p:cNvPicPr>
          <p:nvPr>
            <p:ph idx="1"/>
          </p:nvPr>
        </p:nvPicPr>
        <p:blipFill rotWithShape="1">
          <a:blip r:embed="rId2"/>
          <a:srcRect l="15444" t="46964" r="37301" b="42042"/>
          <a:stretch>
            <a:fillRect/>
          </a:stretch>
        </p:blipFill>
        <p:spPr>
          <a:xfrm>
            <a:off x="499743" y="2194903"/>
            <a:ext cx="11101786" cy="1438004"/>
          </a:xfrm>
          <a:prstGeom prst="rect">
            <a:avLst/>
          </a:prstGeom>
          <a:ln w="12700">
            <a:solidFill>
              <a:srgbClr val="0B3954"/>
            </a:solidFill>
          </a:ln>
        </p:spPr>
      </p:pic>
    </p:spTree>
    <p:extLst>
      <p:ext uri="{BB962C8B-B14F-4D97-AF65-F5344CB8AC3E}">
        <p14:creationId xmlns:p14="http://schemas.microsoft.com/office/powerpoint/2010/main" val="1891702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704F3D77-D51D-44F1-874E-1D35B47BED68}" type="slidenum">
              <a:rPr lang="en-US"/>
              <a:pPr>
                <a:defRPr/>
              </a:pPr>
              <a:t>41</a:t>
            </a:fld>
            <a:endParaRPr lang="en-US"/>
          </a:p>
        </p:txBody>
      </p:sp>
      <p:sp>
        <p:nvSpPr>
          <p:cNvPr id="7" name="Title 1"/>
          <p:cNvSpPr>
            <a:spLocks noGrp="1"/>
          </p:cNvSpPr>
          <p:nvPr>
            <p:ph type="title"/>
          </p:nvPr>
        </p:nvSpPr>
        <p:spPr>
          <a:xfrm>
            <a:off x="674021" y="815455"/>
            <a:ext cx="10872787" cy="676021"/>
          </a:xfrm>
        </p:spPr>
        <p:txBody>
          <a:bodyPr>
            <a:noAutofit/>
          </a:bodyPr>
          <a:lstStyle/>
          <a:p>
            <a:pPr algn="ctr" fontAlgn="auto">
              <a:spcAft>
                <a:spcPts val="0"/>
              </a:spcAft>
              <a:defRPr/>
            </a:pPr>
            <a:r>
              <a:rPr lang="en-US" b="1">
                <a:solidFill>
                  <a:schemeClr val="tx1"/>
                </a:solidFill>
                <a:latin typeface="Times New Roman" panose="02020603050405020304" pitchFamily="18" charset="0"/>
                <a:cs typeface="Times New Roman" panose="02020603050405020304" pitchFamily="18" charset="0"/>
              </a:rPr>
              <a:t>APPEAL FORM</a:t>
            </a:r>
          </a:p>
        </p:txBody>
      </p:sp>
      <p:sp>
        <p:nvSpPr>
          <p:cNvPr id="3" name="Right Brace 2"/>
          <p:cNvSpPr/>
          <p:nvPr/>
        </p:nvSpPr>
        <p:spPr>
          <a:xfrm rot="5400000">
            <a:off x="6370039" y="2809014"/>
            <a:ext cx="315397" cy="2963842"/>
          </a:xfrm>
          <a:prstGeom prst="rightBrace">
            <a:avLst>
              <a:gd name="adj1" fmla="val 0"/>
              <a:gd name="adj2" fmla="val 48113"/>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2255123" y="4445779"/>
            <a:ext cx="9283700" cy="276999"/>
          </a:xfrm>
          <a:prstGeom prst="rect">
            <a:avLst/>
          </a:prstGeom>
          <a:noFill/>
          <a:ln w="25400">
            <a:noFill/>
          </a:ln>
        </p:spPr>
        <p:txBody>
          <a:bodyPr wrap="square" lIns="91440" tIns="45720" rIns="91440" bIns="45720" rtlCol="0" anchor="t">
            <a:spAutoFit/>
          </a:bodyPr>
          <a:lstStyle/>
          <a:p>
            <a:pPr algn="ctr"/>
            <a:r>
              <a:rPr lang="en-US" sz="1200">
                <a:latin typeface="Karla"/>
              </a:rPr>
              <a:t>Additional columns have been added to help clarify how Total Gross Income is calculated. </a:t>
            </a:r>
          </a:p>
        </p:txBody>
      </p:sp>
      <p:graphicFrame>
        <p:nvGraphicFramePr>
          <p:cNvPr id="15" name="Table 14">
            <a:extLst>
              <a:ext uri="{FF2B5EF4-FFF2-40B4-BE49-F238E27FC236}">
                <a16:creationId xmlns:a16="http://schemas.microsoft.com/office/drawing/2014/main" id="{F5F3F512-0B33-8C83-4017-253C940CF137}"/>
              </a:ext>
            </a:extLst>
          </p:cNvPr>
          <p:cNvGraphicFramePr>
            <a:graphicFrameLocks noGrp="1"/>
          </p:cNvGraphicFramePr>
          <p:nvPr>
            <p:extLst>
              <p:ext uri="{D42A27DB-BD31-4B8C-83A1-F6EECF244321}">
                <p14:modId xmlns:p14="http://schemas.microsoft.com/office/powerpoint/2010/main" val="2697757058"/>
              </p:ext>
            </p:extLst>
          </p:nvPr>
        </p:nvGraphicFramePr>
        <p:xfrm>
          <a:off x="316491" y="2018846"/>
          <a:ext cx="11574283" cy="2063616"/>
        </p:xfrm>
        <a:graphic>
          <a:graphicData uri="http://schemas.openxmlformats.org/drawingml/2006/table">
            <a:tbl>
              <a:tblPr bandRow="1">
                <a:tableStyleId>{5C22544A-7EE6-4342-B048-85BDC9FD1C3A}</a:tableStyleId>
              </a:tblPr>
              <a:tblGrid>
                <a:gridCol w="45272">
                  <a:extLst>
                    <a:ext uri="{9D8B030D-6E8A-4147-A177-3AD203B41FA5}">
                      <a16:colId xmlns:a16="http://schemas.microsoft.com/office/drawing/2014/main" val="171972194"/>
                    </a:ext>
                  </a:extLst>
                </a:gridCol>
                <a:gridCol w="827363">
                  <a:extLst>
                    <a:ext uri="{9D8B030D-6E8A-4147-A177-3AD203B41FA5}">
                      <a16:colId xmlns:a16="http://schemas.microsoft.com/office/drawing/2014/main" val="3626385285"/>
                    </a:ext>
                  </a:extLst>
                </a:gridCol>
                <a:gridCol w="450272">
                  <a:extLst>
                    <a:ext uri="{9D8B030D-6E8A-4147-A177-3AD203B41FA5}">
                      <a16:colId xmlns:a16="http://schemas.microsoft.com/office/drawing/2014/main" val="3548789681"/>
                    </a:ext>
                  </a:extLst>
                </a:gridCol>
                <a:gridCol w="379420">
                  <a:extLst>
                    <a:ext uri="{9D8B030D-6E8A-4147-A177-3AD203B41FA5}">
                      <a16:colId xmlns:a16="http://schemas.microsoft.com/office/drawing/2014/main" val="1458667738"/>
                    </a:ext>
                  </a:extLst>
                </a:gridCol>
                <a:gridCol w="571605">
                  <a:extLst>
                    <a:ext uri="{9D8B030D-6E8A-4147-A177-3AD203B41FA5}">
                      <a16:colId xmlns:a16="http://schemas.microsoft.com/office/drawing/2014/main" val="1256956400"/>
                    </a:ext>
                  </a:extLst>
                </a:gridCol>
                <a:gridCol w="637128">
                  <a:extLst>
                    <a:ext uri="{9D8B030D-6E8A-4147-A177-3AD203B41FA5}">
                      <a16:colId xmlns:a16="http://schemas.microsoft.com/office/drawing/2014/main" val="3313935365"/>
                    </a:ext>
                  </a:extLst>
                </a:gridCol>
                <a:gridCol w="491278">
                  <a:extLst>
                    <a:ext uri="{9D8B030D-6E8A-4147-A177-3AD203B41FA5}">
                      <a16:colId xmlns:a16="http://schemas.microsoft.com/office/drawing/2014/main" val="4238750447"/>
                    </a:ext>
                  </a:extLst>
                </a:gridCol>
                <a:gridCol w="345430">
                  <a:extLst>
                    <a:ext uri="{9D8B030D-6E8A-4147-A177-3AD203B41FA5}">
                      <a16:colId xmlns:a16="http://schemas.microsoft.com/office/drawing/2014/main" val="435634681"/>
                    </a:ext>
                  </a:extLst>
                </a:gridCol>
                <a:gridCol w="491278">
                  <a:extLst>
                    <a:ext uri="{9D8B030D-6E8A-4147-A177-3AD203B41FA5}">
                      <a16:colId xmlns:a16="http://schemas.microsoft.com/office/drawing/2014/main" val="3055177907"/>
                    </a:ext>
                  </a:extLst>
                </a:gridCol>
                <a:gridCol w="498270">
                  <a:extLst>
                    <a:ext uri="{9D8B030D-6E8A-4147-A177-3AD203B41FA5}">
                      <a16:colId xmlns:a16="http://schemas.microsoft.com/office/drawing/2014/main" val="282810831"/>
                    </a:ext>
                  </a:extLst>
                </a:gridCol>
                <a:gridCol w="403839">
                  <a:extLst>
                    <a:ext uri="{9D8B030D-6E8A-4147-A177-3AD203B41FA5}">
                      <a16:colId xmlns:a16="http://schemas.microsoft.com/office/drawing/2014/main" val="1277920113"/>
                    </a:ext>
                  </a:extLst>
                </a:gridCol>
                <a:gridCol w="533347">
                  <a:extLst>
                    <a:ext uri="{9D8B030D-6E8A-4147-A177-3AD203B41FA5}">
                      <a16:colId xmlns:a16="http://schemas.microsoft.com/office/drawing/2014/main" val="3793017795"/>
                    </a:ext>
                  </a:extLst>
                </a:gridCol>
                <a:gridCol w="537338">
                  <a:extLst>
                    <a:ext uri="{9D8B030D-6E8A-4147-A177-3AD203B41FA5}">
                      <a16:colId xmlns:a16="http://schemas.microsoft.com/office/drawing/2014/main" val="3034183523"/>
                    </a:ext>
                  </a:extLst>
                </a:gridCol>
                <a:gridCol w="376439">
                  <a:extLst>
                    <a:ext uri="{9D8B030D-6E8A-4147-A177-3AD203B41FA5}">
                      <a16:colId xmlns:a16="http://schemas.microsoft.com/office/drawing/2014/main" val="543867055"/>
                    </a:ext>
                  </a:extLst>
                </a:gridCol>
                <a:gridCol w="671981">
                  <a:extLst>
                    <a:ext uri="{9D8B030D-6E8A-4147-A177-3AD203B41FA5}">
                      <a16:colId xmlns:a16="http://schemas.microsoft.com/office/drawing/2014/main" val="2701365977"/>
                    </a:ext>
                  </a:extLst>
                </a:gridCol>
                <a:gridCol w="433685">
                  <a:extLst>
                    <a:ext uri="{9D8B030D-6E8A-4147-A177-3AD203B41FA5}">
                      <a16:colId xmlns:a16="http://schemas.microsoft.com/office/drawing/2014/main" val="1957568219"/>
                    </a:ext>
                  </a:extLst>
                </a:gridCol>
                <a:gridCol w="623899">
                  <a:extLst>
                    <a:ext uri="{9D8B030D-6E8A-4147-A177-3AD203B41FA5}">
                      <a16:colId xmlns:a16="http://schemas.microsoft.com/office/drawing/2014/main" val="4219195669"/>
                    </a:ext>
                  </a:extLst>
                </a:gridCol>
                <a:gridCol w="372816">
                  <a:extLst>
                    <a:ext uri="{9D8B030D-6E8A-4147-A177-3AD203B41FA5}">
                      <a16:colId xmlns:a16="http://schemas.microsoft.com/office/drawing/2014/main" val="3764128237"/>
                    </a:ext>
                  </a:extLst>
                </a:gridCol>
                <a:gridCol w="441293">
                  <a:extLst>
                    <a:ext uri="{9D8B030D-6E8A-4147-A177-3AD203B41FA5}">
                      <a16:colId xmlns:a16="http://schemas.microsoft.com/office/drawing/2014/main" val="2774489829"/>
                    </a:ext>
                  </a:extLst>
                </a:gridCol>
                <a:gridCol w="403251">
                  <a:extLst>
                    <a:ext uri="{9D8B030D-6E8A-4147-A177-3AD203B41FA5}">
                      <a16:colId xmlns:a16="http://schemas.microsoft.com/office/drawing/2014/main" val="1734113612"/>
                    </a:ext>
                  </a:extLst>
                </a:gridCol>
                <a:gridCol w="547813">
                  <a:extLst>
                    <a:ext uri="{9D8B030D-6E8A-4147-A177-3AD203B41FA5}">
                      <a16:colId xmlns:a16="http://schemas.microsoft.com/office/drawing/2014/main" val="1299733916"/>
                    </a:ext>
                  </a:extLst>
                </a:gridCol>
                <a:gridCol w="540204">
                  <a:extLst>
                    <a:ext uri="{9D8B030D-6E8A-4147-A177-3AD203B41FA5}">
                      <a16:colId xmlns:a16="http://schemas.microsoft.com/office/drawing/2014/main" val="578709870"/>
                    </a:ext>
                  </a:extLst>
                </a:gridCol>
                <a:gridCol w="464120">
                  <a:extLst>
                    <a:ext uri="{9D8B030D-6E8A-4147-A177-3AD203B41FA5}">
                      <a16:colId xmlns:a16="http://schemas.microsoft.com/office/drawing/2014/main" val="4194601726"/>
                    </a:ext>
                  </a:extLst>
                </a:gridCol>
                <a:gridCol w="486942">
                  <a:extLst>
                    <a:ext uri="{9D8B030D-6E8A-4147-A177-3AD203B41FA5}">
                      <a16:colId xmlns:a16="http://schemas.microsoft.com/office/drawing/2014/main" val="2257613103"/>
                    </a:ext>
                  </a:extLst>
                </a:gridCol>
              </a:tblGrid>
              <a:tr h="1695931">
                <a:tc>
                  <a:txBody>
                    <a:bodyPr/>
                    <a:lstStyle/>
                    <a:p>
                      <a:pPr algn="ctr" fontAlgn="b"/>
                      <a:r>
                        <a:rPr lang="en-US" sz="1000" b="1" i="0" u="none" strike="noStrike">
                          <a:solidFill>
                            <a:srgbClr val="000000"/>
                          </a:solidFill>
                          <a:effectLst/>
                          <a:highlight>
                            <a:srgbClr val="DDEBF7"/>
                          </a:highlight>
                          <a:latin typeface="Calibri"/>
                        </a:rPr>
                        <a:t>HESAA ID#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1000" b="1" i="0" u="none" strike="noStrike">
                          <a:solidFill>
                            <a:srgbClr val="000000"/>
                          </a:solidFill>
                          <a:effectLst/>
                          <a:highlight>
                            <a:srgbClr val="DDEBF7"/>
                          </a:highlight>
                          <a:latin typeface="Calibri"/>
                        </a:rPr>
                        <a:t>  First Name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1000" b="1" i="0" u="none" strike="noStrike">
                          <a:solidFill>
                            <a:srgbClr val="000000"/>
                          </a:solidFill>
                          <a:effectLst/>
                          <a:highlight>
                            <a:srgbClr val="DDEBF7"/>
                          </a:highlight>
                          <a:latin typeface="Calibri"/>
                        </a:rPr>
                        <a:t>Last Name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1000" b="1" i="0" u="none" strike="noStrike">
                          <a:solidFill>
                            <a:srgbClr val="000000"/>
                          </a:solidFill>
                          <a:effectLst/>
                          <a:highlight>
                            <a:srgbClr val="FFFF00"/>
                          </a:highlight>
                          <a:latin typeface="Calibri"/>
                        </a:rPr>
                        <a:t>  Year in College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b"/>
                      <a:r>
                        <a:rPr lang="en-US" sz="900" b="1" i="0" u="none" strike="noStrike">
                          <a:solidFill>
                            <a:srgbClr val="000000"/>
                          </a:solidFill>
                          <a:effectLst/>
                          <a:highlight>
                            <a:srgbClr val="FFFF00"/>
                          </a:highlight>
                          <a:latin typeface="Calibri"/>
                        </a:rPr>
                        <a:t>Enrollment Status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b"/>
                      <a:r>
                        <a:rPr lang="en-US" sz="900" b="1" i="0" u="none" strike="noStrike">
                          <a:solidFill>
                            <a:srgbClr val="000000"/>
                          </a:solidFill>
                          <a:effectLst/>
                          <a:highlight>
                            <a:srgbClr val="FFFF00"/>
                          </a:highlight>
                          <a:latin typeface="Calibri"/>
                        </a:rPr>
                        <a:t>Dependency Status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b"/>
                      <a:r>
                        <a:rPr lang="en-US" sz="800" b="1" i="0" u="none" strike="noStrike">
                          <a:solidFill>
                            <a:srgbClr val="000000"/>
                          </a:solidFill>
                          <a:effectLst/>
                          <a:highlight>
                            <a:srgbClr val="DDEBF7"/>
                          </a:highlight>
                          <a:latin typeface="Calibri"/>
                        </a:rPr>
                        <a:t> #   in household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800" b="1" i="0" u="none" strike="noStrike">
                          <a:solidFill>
                            <a:srgbClr val="000000"/>
                          </a:solidFill>
                          <a:effectLst/>
                          <a:highlight>
                            <a:srgbClr val="DDEBF7"/>
                          </a:highlight>
                          <a:latin typeface="Calibri"/>
                        </a:rPr>
                        <a:t>Marital Status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1000" b="1" i="0" u="none" strike="noStrike">
                          <a:solidFill>
                            <a:srgbClr val="000000"/>
                          </a:solidFill>
                          <a:effectLst/>
                          <a:highlight>
                            <a:srgbClr val="92D050"/>
                          </a:highlight>
                          <a:latin typeface="Calibri"/>
                        </a:rPr>
                        <a:t>Adjusted Gross Income Student/ Parent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fontAlgn="b"/>
                      <a:r>
                        <a:rPr lang="en-US" sz="1000" b="1" i="0" u="none" strike="noStrike">
                          <a:solidFill>
                            <a:srgbClr val="000000"/>
                          </a:solidFill>
                          <a:effectLst/>
                          <a:highlight>
                            <a:srgbClr val="92D050"/>
                          </a:highlight>
                          <a:latin typeface="Calibri"/>
                        </a:rPr>
                        <a:t>Adjusted Gross Income Student Spouse/ Parent Spouse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fontAlgn="b"/>
                      <a:r>
                        <a:rPr lang="en-US" sz="800" b="1" i="0" u="none" strike="noStrike">
                          <a:solidFill>
                            <a:srgbClr val="000000"/>
                          </a:solidFill>
                          <a:effectLst/>
                          <a:latin typeface="Calibri"/>
                        </a:rPr>
                        <a:t>FTIM Section: Untaxed Pension</a:t>
                      </a:r>
                      <a:br>
                        <a:rPr lang="en-US" sz="800" b="1" i="0" u="none" strike="noStrike">
                          <a:solidFill>
                            <a:srgbClr val="000000"/>
                          </a:solidFill>
                          <a:effectLst/>
                          <a:latin typeface="Calibri"/>
                        </a:rPr>
                      </a:br>
                      <a:r>
                        <a:rPr lang="en-US" sz="800" b="0" i="0" u="none" strike="noStrike">
                          <a:solidFill>
                            <a:srgbClr val="000000"/>
                          </a:solidFill>
                          <a:effectLst/>
                          <a:latin typeface="Calibri"/>
                        </a:rPr>
                        <a:t>Only include this information if the IRS Response Code is 200</a:t>
                      </a:r>
                      <a:endParaRPr lang="en-US" sz="800" b="1" i="0" u="none" strike="noStrike">
                        <a:solidFill>
                          <a:srgbClr val="000000"/>
                        </a:solidFill>
                        <a:effectLst/>
                        <a:latin typeface="Calibri"/>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FF"/>
                    </a:solidFill>
                  </a:tcPr>
                </a:tc>
                <a:tc>
                  <a:txBody>
                    <a:bodyPr/>
                    <a:lstStyle/>
                    <a:p>
                      <a:pPr algn="ctr" fontAlgn="b"/>
                      <a:r>
                        <a:rPr lang="en-US" sz="800" b="1" i="0" u="none" strike="noStrike">
                          <a:solidFill>
                            <a:srgbClr val="000000"/>
                          </a:solidFill>
                          <a:effectLst/>
                          <a:latin typeface="Calibri"/>
                        </a:rPr>
                        <a:t>FTIM Section: Untaxed IRA Distribution</a:t>
                      </a:r>
                      <a:br>
                        <a:rPr lang="en-US" sz="800" b="1" i="0" u="none" strike="noStrike">
                          <a:solidFill>
                            <a:srgbClr val="000000"/>
                          </a:solidFill>
                          <a:effectLst/>
                          <a:latin typeface="Calibri"/>
                        </a:rPr>
                      </a:br>
                      <a:r>
                        <a:rPr lang="en-US" sz="800" b="0" i="0" u="none" strike="noStrike">
                          <a:solidFill>
                            <a:srgbClr val="000000"/>
                          </a:solidFill>
                          <a:effectLst/>
                          <a:latin typeface="Calibri"/>
                        </a:rPr>
                        <a:t>Only include this information if the IRS Response Code is 200</a:t>
                      </a:r>
                      <a:endParaRPr lang="en-US" sz="800" b="1" i="0" u="none" strike="noStrike">
                        <a:solidFill>
                          <a:srgbClr val="000000"/>
                        </a:solidFill>
                        <a:effectLst/>
                        <a:latin typeface="Calibri"/>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FF"/>
                    </a:solidFill>
                  </a:tcPr>
                </a:tc>
                <a:tc>
                  <a:txBody>
                    <a:bodyPr/>
                    <a:lstStyle/>
                    <a:p>
                      <a:pPr algn="ctr" fontAlgn="b"/>
                      <a:r>
                        <a:rPr lang="en-US" sz="800" b="1" i="0" u="none" strike="noStrike">
                          <a:solidFill>
                            <a:srgbClr val="000000"/>
                          </a:solidFill>
                          <a:effectLst/>
                          <a:latin typeface="Calibri"/>
                        </a:rPr>
                        <a:t>FTIM Section: </a:t>
                      </a:r>
                      <a:br>
                        <a:rPr lang="en-US" sz="800" b="1" i="0" u="none" strike="noStrike">
                          <a:solidFill>
                            <a:srgbClr val="000000"/>
                          </a:solidFill>
                          <a:effectLst/>
                          <a:latin typeface="Calibri"/>
                        </a:rPr>
                      </a:br>
                      <a:r>
                        <a:rPr lang="en-US" sz="800" b="1" i="0" u="none" strike="noStrike">
                          <a:solidFill>
                            <a:srgbClr val="000000"/>
                          </a:solidFill>
                          <a:effectLst/>
                          <a:latin typeface="Calibri"/>
                        </a:rPr>
                        <a:t>IRA Deductible and Payments</a:t>
                      </a:r>
                      <a:br>
                        <a:rPr lang="en-US" sz="800" b="1" i="0" u="none" strike="noStrike">
                          <a:solidFill>
                            <a:srgbClr val="000000"/>
                          </a:solidFill>
                          <a:effectLst/>
                          <a:latin typeface="Calibri"/>
                        </a:rPr>
                      </a:br>
                      <a:r>
                        <a:rPr lang="en-US" sz="800" b="0" i="0" u="none" strike="noStrike">
                          <a:solidFill>
                            <a:srgbClr val="000000"/>
                          </a:solidFill>
                          <a:effectLst/>
                          <a:latin typeface="Calibri"/>
                        </a:rPr>
                        <a:t>Only include this information if the IRS Response Code is 200</a:t>
                      </a:r>
                      <a:endParaRPr lang="en-US" sz="800" b="1" i="0" u="none" strike="noStrike">
                        <a:solidFill>
                          <a:srgbClr val="000000"/>
                        </a:solidFill>
                        <a:effectLst/>
                        <a:latin typeface="Calibri"/>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FF"/>
                    </a:solidFill>
                  </a:tcPr>
                </a:tc>
                <a:tc>
                  <a:txBody>
                    <a:bodyPr/>
                    <a:lstStyle/>
                    <a:p>
                      <a:pPr algn="ctr" fontAlgn="b"/>
                      <a:r>
                        <a:rPr lang="en-US" sz="800" b="1" i="0" u="none" strike="noStrike">
                          <a:solidFill>
                            <a:srgbClr val="000000"/>
                          </a:solidFill>
                          <a:effectLst/>
                          <a:latin typeface="Calibri"/>
                        </a:rPr>
                        <a:t>FTIM Section: </a:t>
                      </a:r>
                      <a:br>
                        <a:rPr lang="en-US" sz="800" b="1" i="0" u="none" strike="noStrike">
                          <a:solidFill>
                            <a:srgbClr val="000000"/>
                          </a:solidFill>
                          <a:effectLst/>
                          <a:latin typeface="Calibri"/>
                        </a:rPr>
                      </a:br>
                      <a:r>
                        <a:rPr lang="en-US" sz="800" b="1" i="0" u="none" strike="noStrike">
                          <a:solidFill>
                            <a:srgbClr val="000000"/>
                          </a:solidFill>
                          <a:effectLst/>
                          <a:latin typeface="Calibri"/>
                        </a:rPr>
                        <a:t>Tax Exempt Interest Income</a:t>
                      </a:r>
                      <a:br>
                        <a:rPr lang="en-US" sz="800" b="1" i="0" u="none" strike="noStrike">
                          <a:solidFill>
                            <a:srgbClr val="000000"/>
                          </a:solidFill>
                          <a:effectLst/>
                          <a:latin typeface="Calibri"/>
                        </a:rPr>
                      </a:br>
                      <a:r>
                        <a:rPr lang="en-US" sz="800" b="0" i="0" u="none" strike="noStrike">
                          <a:solidFill>
                            <a:srgbClr val="000000"/>
                          </a:solidFill>
                          <a:effectLst/>
                          <a:latin typeface="Calibri"/>
                        </a:rPr>
                        <a:t>Only include this information if the IRS Response Code is 200</a:t>
                      </a:r>
                      <a:endParaRPr lang="en-US" sz="800" b="1" i="0" u="none" strike="noStrike">
                        <a:solidFill>
                          <a:srgbClr val="000000"/>
                        </a:solidFill>
                        <a:effectLst/>
                        <a:latin typeface="Calibri"/>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FF"/>
                    </a:solidFill>
                  </a:tcPr>
                </a:tc>
                <a:tc>
                  <a:txBody>
                    <a:bodyPr/>
                    <a:lstStyle/>
                    <a:p>
                      <a:pPr algn="ctr" fontAlgn="b"/>
                      <a:r>
                        <a:rPr lang="en-US" sz="900" b="1" i="0" u="none" strike="noStrike">
                          <a:solidFill>
                            <a:srgbClr val="000000"/>
                          </a:solidFill>
                          <a:effectLst/>
                          <a:latin typeface="Calibri"/>
                        </a:rPr>
                        <a:t>Untaxed </a:t>
                      </a:r>
                      <a:r>
                        <a:rPr lang="en-US" sz="800" b="1" i="0" u="none" strike="noStrike">
                          <a:solidFill>
                            <a:srgbClr val="000000"/>
                          </a:solidFill>
                          <a:effectLst/>
                          <a:latin typeface="Calibri"/>
                        </a:rPr>
                        <a:t>Income Section ($)                (Note: If IRS Code is 200, the amounts listed for the areas highlighted columns L-0 on this form may be excluded from this total</a:t>
                      </a:r>
                      <a:r>
                        <a:rPr lang="en-US" sz="900" b="1" i="0" u="none" strike="noStrike">
                          <a:solidFill>
                            <a:srgbClr val="000000"/>
                          </a:solidFill>
                          <a:effectLst/>
                          <a:latin typeface="Calibri"/>
                        </a:rPr>
                        <a:t>.)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lvl="0" algn="ctr">
                        <a:buNone/>
                      </a:pPr>
                      <a:r>
                        <a:rPr lang="en-US" sz="1000" b="1" i="0" u="none" strike="noStrike">
                          <a:solidFill>
                            <a:srgbClr val="000000"/>
                          </a:solidFill>
                          <a:effectLst/>
                          <a:highlight>
                            <a:srgbClr val="92D050"/>
                          </a:highlight>
                          <a:latin typeface="Calibri"/>
                        </a:rPr>
                        <a:t>Child Support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fontAlgn="b"/>
                      <a:r>
                        <a:rPr lang="en-US" sz="1000" b="1" i="0" u="none" strike="noStrike">
                          <a:solidFill>
                            <a:srgbClr val="000000"/>
                          </a:solidFill>
                          <a:effectLst/>
                          <a:highlight>
                            <a:srgbClr val="C6E0B4"/>
                          </a:highlight>
                          <a:latin typeface="Calibri"/>
                        </a:rPr>
                        <a:t>Total Gross Income (Adjusted Gross Income + Untaxed Income)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000" b="1" i="0" u="none" strike="noStrike">
                          <a:solidFill>
                            <a:srgbClr val="000000"/>
                          </a:solidFill>
                          <a:effectLst/>
                          <a:highlight>
                            <a:srgbClr val="DDEBF7"/>
                          </a:highlight>
                          <a:latin typeface="Calibri"/>
                        </a:rPr>
                        <a:t>Total Assets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800" b="1" i="0" u="none" strike="noStrike">
                          <a:solidFill>
                            <a:srgbClr val="000000"/>
                          </a:solidFill>
                          <a:effectLst/>
                          <a:highlight>
                            <a:srgbClr val="DDEBF7"/>
                          </a:highlight>
                          <a:latin typeface="Calibri"/>
                        </a:rPr>
                        <a:t># of previous EOF Full-time Awards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800" b="1" i="0" u="none" strike="noStrike">
                          <a:solidFill>
                            <a:srgbClr val="000000"/>
                          </a:solidFill>
                          <a:effectLst/>
                          <a:highlight>
                            <a:srgbClr val="DDEBF7"/>
                          </a:highlight>
                          <a:latin typeface="Calibri"/>
                        </a:rPr>
                        <a:t># of previous EOF Part-time Awards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800" b="1" i="0" u="none" strike="noStrike">
                          <a:solidFill>
                            <a:srgbClr val="000000"/>
                          </a:solidFill>
                          <a:effectLst/>
                          <a:highlight>
                            <a:srgbClr val="FFFF00"/>
                          </a:highlight>
                          <a:latin typeface="Calibri"/>
                        </a:rPr>
                        <a:t>Requesting student to be coded as non-funded (Y/N)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b"/>
                      <a:r>
                        <a:rPr lang="en-US" sz="800" b="1" i="0" u="none" strike="noStrike">
                          <a:solidFill>
                            <a:srgbClr val="000000"/>
                          </a:solidFill>
                          <a:effectLst/>
                          <a:highlight>
                            <a:srgbClr val="DDEBF7"/>
                          </a:highlight>
                          <a:latin typeface="Calibri"/>
                        </a:rPr>
                        <a:t>Did the student participate in the NJ GEAR UP, College </a:t>
                      </a:r>
                      <a:r>
                        <a:rPr lang="en-US" sz="800" b="1" i="0" u="none" strike="noStrike" err="1">
                          <a:solidFill>
                            <a:srgbClr val="000000"/>
                          </a:solidFill>
                          <a:effectLst/>
                          <a:highlight>
                            <a:srgbClr val="DDEBF7"/>
                          </a:highlight>
                          <a:latin typeface="Calibri"/>
                        </a:rPr>
                        <a:t>Bound,TRIO</a:t>
                      </a:r>
                      <a:r>
                        <a:rPr lang="en-US" sz="800" b="1" i="0" u="none" strike="noStrike">
                          <a:solidFill>
                            <a:srgbClr val="000000"/>
                          </a:solidFill>
                          <a:effectLst/>
                          <a:highlight>
                            <a:srgbClr val="DDEBF7"/>
                          </a:highlight>
                          <a:latin typeface="Calibri"/>
                        </a:rPr>
                        <a:t> program? </a:t>
                      </a:r>
                    </a:p>
                    <a:p>
                      <a:pPr algn="ctr" fontAlgn="b"/>
                      <a:r>
                        <a:rPr lang="en-US" sz="800" b="1" i="0" u="none" strike="noStrike">
                          <a:solidFill>
                            <a:srgbClr val="000000"/>
                          </a:solidFill>
                          <a:effectLst/>
                          <a:highlight>
                            <a:srgbClr val="DDEBF7"/>
                          </a:highlight>
                          <a:latin typeface="Calibri"/>
                        </a:rPr>
                        <a:t>(Y/N)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p>
                      <a:pPr algn="ctr" fontAlgn="b"/>
                      <a:r>
                        <a:rPr lang="en-US" sz="800" b="1" i="0" u="none" strike="noStrike">
                          <a:solidFill>
                            <a:srgbClr val="000000"/>
                          </a:solidFill>
                          <a:effectLst/>
                          <a:highlight>
                            <a:srgbClr val="D9D9D9"/>
                          </a:highlight>
                          <a:latin typeface="Calibri"/>
                        </a:rPr>
                        <a:t>Action Taken (EOF CENTRAL STAFF ONLY)</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800" b="1" i="0" u="none" strike="noStrike">
                          <a:solidFill>
                            <a:srgbClr val="000000"/>
                          </a:solidFill>
                          <a:effectLst/>
                          <a:highlight>
                            <a:srgbClr val="D9D9D9"/>
                          </a:highlight>
                          <a:latin typeface="Calibri"/>
                        </a:rPr>
                        <a:t>Comments (EOF CENTRAL STAFF ONLY)</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584588040"/>
                  </a:ext>
                </a:extLst>
              </a:tr>
              <a:tr h="228466">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FFFF0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FFFF0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FFFF0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92D05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92D05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92D05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92D05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92D05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92D05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92D05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92D05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C6E0B4"/>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FFFF00"/>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DDEBF7"/>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endParaRPr lang="en-US" sz="1100" b="1" i="0" u="none" strike="noStrike">
                        <a:solidFill>
                          <a:srgbClr val="000000"/>
                        </a:solidFill>
                        <a:effectLst/>
                        <a:highlight>
                          <a:srgbClr val="D9D9D9"/>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4BB"/>
                    </a:solidFill>
                  </a:tcPr>
                </a:tc>
                <a:tc>
                  <a:txBody>
                    <a:bodyPr/>
                    <a:lstStyle/>
                    <a:p>
                      <a:pPr lvl="0" algn="ctr">
                        <a:buNone/>
                      </a:pPr>
                      <a:endParaRPr lang="en-US" sz="1100" b="1" i="0" u="none" strike="noStrike">
                        <a:solidFill>
                          <a:srgbClr val="000000"/>
                        </a:solidFill>
                        <a:effectLst/>
                        <a:highlight>
                          <a:srgbClr val="D9D9D9"/>
                        </a:highligh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7945389"/>
                  </a:ext>
                </a:extLst>
              </a:tr>
            </a:tbl>
          </a:graphicData>
        </a:graphic>
      </p:graphicFrame>
    </p:spTree>
    <p:extLst>
      <p:ext uri="{BB962C8B-B14F-4D97-AF65-F5344CB8AC3E}">
        <p14:creationId xmlns:p14="http://schemas.microsoft.com/office/powerpoint/2010/main" val="3962290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highlight>
                  <a:srgbClr val="F5F5F5"/>
                </a:highlight>
                <a:latin typeface="Times New Roman"/>
              </a:rPr>
              <a:t>Example: Filling in the Appeal Form</a:t>
            </a:r>
            <a:endParaRPr lang="en-US"/>
          </a:p>
        </p:txBody>
      </p:sp>
      <p:sp>
        <p:nvSpPr>
          <p:cNvPr id="2" name="Slide Number Placeholder 1"/>
          <p:cNvSpPr>
            <a:spLocks noGrp="1"/>
          </p:cNvSpPr>
          <p:nvPr>
            <p:ph type="sldNum" sz="quarter" idx="12"/>
          </p:nvPr>
        </p:nvSpPr>
        <p:spPr/>
        <p:txBody>
          <a:bodyPr/>
          <a:lstStyle/>
          <a:p>
            <a:fld id="{82E0CA47-81CF-4842-A6CE-0A6037062406}" type="slidenum">
              <a:rPr lang="en-US" smtClean="0"/>
              <a:pPr/>
              <a:t>42</a:t>
            </a:fld>
            <a:endParaRPr lang="en-US"/>
          </a:p>
        </p:txBody>
      </p:sp>
      <p:pic>
        <p:nvPicPr>
          <p:cNvPr id="3" name="Picture 2">
            <a:extLst>
              <a:ext uri="{FF2B5EF4-FFF2-40B4-BE49-F238E27FC236}">
                <a16:creationId xmlns:a16="http://schemas.microsoft.com/office/drawing/2014/main" id="{21A11F6A-8F6B-A852-8EF5-6AE0F4A43D4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481"/>
          <a:stretch/>
        </p:blipFill>
        <p:spPr>
          <a:xfrm>
            <a:off x="548762" y="2186911"/>
            <a:ext cx="6517947" cy="2483991"/>
          </a:xfrm>
          <a:prstGeom prst="rect">
            <a:avLst/>
          </a:prstGeom>
          <a:ln>
            <a:solidFill>
              <a:srgbClr val="0B3954"/>
            </a:solidFill>
          </a:ln>
        </p:spPr>
      </p:pic>
      <p:sp>
        <p:nvSpPr>
          <p:cNvPr id="6" name="TextBox 5">
            <a:extLst>
              <a:ext uri="{FF2B5EF4-FFF2-40B4-BE49-F238E27FC236}">
                <a16:creationId xmlns:a16="http://schemas.microsoft.com/office/drawing/2014/main" id="{2D67BAE3-502B-EBB9-D9A4-F037509FB70B}"/>
              </a:ext>
            </a:extLst>
          </p:cNvPr>
          <p:cNvSpPr txBox="1"/>
          <p:nvPr/>
        </p:nvSpPr>
        <p:spPr>
          <a:xfrm>
            <a:off x="7161073" y="2126753"/>
            <a:ext cx="405141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arenR"/>
            </a:pPr>
            <a:r>
              <a:rPr lang="en-US" sz="2000">
                <a:cs typeface="Calibri"/>
              </a:rPr>
              <a:t>Fill out all demographic data on the EOF Portal Screen before submitting your appeal.</a:t>
            </a:r>
            <a:endParaRPr lang="en-US" sz="2000"/>
          </a:p>
          <a:p>
            <a:pPr marL="342900" indent="-342900">
              <a:buAutoNum type="arabicParenR"/>
            </a:pPr>
            <a:r>
              <a:rPr lang="en-US" sz="2000">
                <a:cs typeface="Calibri"/>
              </a:rPr>
              <a:t>Non-funded students must be coded as "Non-funded" in Admission Type</a:t>
            </a:r>
          </a:p>
          <a:p>
            <a:pPr marL="342900" indent="-342900">
              <a:buAutoNum type="arabicParenR"/>
            </a:pPr>
            <a:r>
              <a:rPr lang="en-US" sz="2000">
                <a:cs typeface="Calibri"/>
              </a:rPr>
              <a:t>Use the portal to identify:</a:t>
            </a:r>
          </a:p>
          <a:p>
            <a:pPr marL="800100" lvl="1" indent="-342900">
              <a:buFont typeface="Arial"/>
              <a:buChar char="•"/>
            </a:pPr>
            <a:r>
              <a:rPr lang="en-US" sz="2000">
                <a:cs typeface="Calibri"/>
              </a:rPr>
              <a:t>Year in college</a:t>
            </a:r>
          </a:p>
          <a:p>
            <a:pPr marL="800100" lvl="1" indent="-342900">
              <a:buFont typeface="Arial"/>
              <a:buChar char="•"/>
            </a:pPr>
            <a:r>
              <a:rPr lang="en-US" sz="2000">
                <a:cs typeface="Calibri"/>
              </a:rPr>
              <a:t>Enrollment status (must match Financial Aid)</a:t>
            </a:r>
          </a:p>
          <a:p>
            <a:pPr marL="800100" lvl="1" indent="-342900">
              <a:buFont typeface="Arial"/>
              <a:buChar char="•"/>
            </a:pPr>
            <a:r>
              <a:rPr lang="en-US" sz="2000">
                <a:cs typeface="Calibri"/>
              </a:rPr>
              <a:t>Number of full-time/part-time payments</a:t>
            </a:r>
          </a:p>
        </p:txBody>
      </p:sp>
    </p:spTree>
    <p:extLst>
      <p:ext uri="{BB962C8B-B14F-4D97-AF65-F5344CB8AC3E}">
        <p14:creationId xmlns:p14="http://schemas.microsoft.com/office/powerpoint/2010/main" val="22926062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068" y="905174"/>
            <a:ext cx="3330742" cy="1624263"/>
          </a:xfrm>
        </p:spPr>
        <p:txBody>
          <a:bodyPr vert="horz" lIns="91440" tIns="45720" rIns="91440" bIns="45720" rtlCol="0" anchor="b">
            <a:normAutofit/>
          </a:bodyPr>
          <a:lstStyle/>
          <a:p>
            <a:r>
              <a:rPr lang="en-US" sz="2800">
                <a:latin typeface="Times New Roman"/>
                <a:cs typeface="Times New Roman"/>
              </a:rPr>
              <a:t>Common Ineligibility Codes that EOF Central Cannot Override</a:t>
            </a:r>
            <a:endParaRPr lang="en-US" sz="4000">
              <a:latin typeface="Times New Roman"/>
              <a:cs typeface="Times New Roman"/>
            </a:endParaRPr>
          </a:p>
        </p:txBody>
      </p:sp>
      <p:sp>
        <p:nvSpPr>
          <p:cNvPr id="4" name="Content Placeholder 3"/>
          <p:cNvSpPr>
            <a:spLocks noGrp="1"/>
          </p:cNvSpPr>
          <p:nvPr>
            <p:ph idx="1"/>
          </p:nvPr>
        </p:nvSpPr>
        <p:spPr>
          <a:xfrm>
            <a:off x="288758" y="2917257"/>
            <a:ext cx="3574583" cy="3292643"/>
          </a:xfrm>
        </p:spPr>
        <p:txBody>
          <a:bodyPr vert="horz" lIns="0" tIns="45720" rIns="0" bIns="45720" rtlCol="0" anchor="t">
            <a:noAutofit/>
          </a:bodyPr>
          <a:lstStyle/>
          <a:p>
            <a:pPr>
              <a:buFont typeface="Arial"/>
              <a:buChar char="•"/>
            </a:pPr>
            <a:r>
              <a:rPr lang="en-US" sz="1600">
                <a:solidFill>
                  <a:srgbClr val="FFFFFF"/>
                </a:solidFill>
              </a:rPr>
              <a:t>If the student fails to file their FAFSA (or NJ Alternative Financial Aid Application) by the State deadline or fails to submit the required verification documents as requested to the State by any identified deadlines, the student will be ineligible for EOF. (This also means that the student is ineligible to be considered as a Non-Funded student.)</a:t>
            </a:r>
            <a:endParaRPr lang="en-US" sz="1600">
              <a:solidFill>
                <a:srgbClr val="FFFFFF"/>
              </a:solidFill>
              <a:ea typeface="Calibri"/>
              <a:cs typeface="Calibri"/>
            </a:endParaRPr>
          </a:p>
          <a:p>
            <a:pPr>
              <a:buFont typeface="Arial"/>
              <a:buChar char="•"/>
            </a:pPr>
            <a:r>
              <a:rPr lang="en-US" sz="1500">
                <a:solidFill>
                  <a:srgbClr val="FFFFFF"/>
                </a:solidFill>
                <a:ea typeface="Calibri"/>
                <a:cs typeface="Calibri"/>
              </a:rPr>
              <a:t>If a student’s residency or citizenship status has not been properly confirmed, the EOF Central Office cannot override this.</a:t>
            </a:r>
            <a:endParaRPr lang="en-US" sz="1600">
              <a:solidFill>
                <a:srgbClr val="FFFFFF"/>
              </a:solidFill>
              <a:ea typeface="Calibri"/>
              <a:cs typeface="Calibri"/>
            </a:endParaRPr>
          </a:p>
        </p:txBody>
      </p:sp>
      <p:sp>
        <p:nvSpPr>
          <p:cNvPr id="5" name="Slide Number Placeholder 4"/>
          <p:cNvSpPr>
            <a:spLocks noGrp="1"/>
          </p:cNvSpPr>
          <p:nvPr>
            <p:ph type="sldNum" sz="quarter" idx="12"/>
          </p:nvPr>
        </p:nvSpPr>
        <p:spPr/>
        <p:txBody>
          <a:bodyPr vert="horz" lIns="91440" tIns="45720" rIns="91440" bIns="45720" rtlCol="0" anchor="ctr">
            <a:normAutofit/>
          </a:bodyPr>
          <a:lstStyle/>
          <a:p>
            <a:pPr>
              <a:spcAft>
                <a:spcPts val="600"/>
              </a:spcAft>
              <a:defRPr/>
            </a:pPr>
            <a:fld id="{8D40C4CC-4BF8-4ED0-A7A2-E7FEC9698F1F}" type="slidenum">
              <a:rPr lang="en-US">
                <a:solidFill>
                  <a:schemeClr val="tx2"/>
                </a:solidFill>
              </a:rPr>
              <a:pPr>
                <a:spcAft>
                  <a:spcPts val="600"/>
                </a:spcAft>
                <a:defRPr/>
              </a:pPr>
              <a:t>43</a:t>
            </a:fld>
            <a:endParaRPr lang="en-US">
              <a:solidFill>
                <a:schemeClr val="tx2"/>
              </a:solidFill>
            </a:endParaRPr>
          </a:p>
        </p:txBody>
      </p:sp>
      <p:pic>
        <p:nvPicPr>
          <p:cNvPr id="8" name="Picture 7"/>
          <p:cNvPicPr>
            <a:picLocks noChangeAspect="1"/>
          </p:cNvPicPr>
          <p:nvPr/>
        </p:nvPicPr>
        <p:blipFill rotWithShape="1">
          <a:blip r:embed="rId2"/>
          <a:srcRect l="33427" t="32162" r="34144" b="29009"/>
          <a:stretch/>
        </p:blipFill>
        <p:spPr>
          <a:xfrm>
            <a:off x="6091975" y="2100151"/>
            <a:ext cx="4722635" cy="3154852"/>
          </a:xfrm>
          <a:prstGeom prst="rect">
            <a:avLst/>
          </a:prstGeom>
          <a:ln w="12700">
            <a:solidFill>
              <a:srgbClr val="0B3954"/>
            </a:solidFill>
          </a:ln>
        </p:spPr>
      </p:pic>
      <p:cxnSp>
        <p:nvCxnSpPr>
          <p:cNvPr id="10" name="Straight Arrow Connector 9">
            <a:extLst>
              <a:ext uri="{FF2B5EF4-FFF2-40B4-BE49-F238E27FC236}">
                <a16:creationId xmlns:a16="http://schemas.microsoft.com/office/drawing/2014/main" id="{C86A6A95-DE86-E9C3-EB9B-32D0E863404D}"/>
              </a:ext>
            </a:extLst>
          </p:cNvPr>
          <p:cNvCxnSpPr/>
          <p:nvPr/>
        </p:nvCxnSpPr>
        <p:spPr>
          <a:xfrm flipV="1">
            <a:off x="551447" y="2576762"/>
            <a:ext cx="2857500" cy="10027"/>
          </a:xfrm>
          <a:prstGeom prst="straightConnector1">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7C11A4C-6C0A-FF83-53C6-60361B7DC41A}"/>
              </a:ext>
            </a:extLst>
          </p:cNvPr>
          <p:cNvCxnSpPr>
            <a:cxnSpLocks/>
          </p:cNvCxnSpPr>
          <p:nvPr/>
        </p:nvCxnSpPr>
        <p:spPr>
          <a:xfrm flipV="1">
            <a:off x="6504036" y="4962993"/>
            <a:ext cx="1318" cy="469515"/>
          </a:xfrm>
          <a:prstGeom prst="straightConnector1">
            <a:avLst/>
          </a:prstGeom>
          <a:ln w="28575">
            <a:solidFill>
              <a:srgbClr val="BF8300"/>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606169D3-0615-635B-3D37-E7BF4FA394F6}"/>
              </a:ext>
            </a:extLst>
          </p:cNvPr>
          <p:cNvGrpSpPr/>
          <p:nvPr/>
        </p:nvGrpSpPr>
        <p:grpSpPr>
          <a:xfrm>
            <a:off x="3766144" y="4519989"/>
            <a:ext cx="7003507" cy="1212025"/>
            <a:chOff x="3766144" y="4519989"/>
            <a:chExt cx="7003507" cy="1212025"/>
          </a:xfrm>
        </p:grpSpPr>
        <p:sp>
          <p:nvSpPr>
            <p:cNvPr id="12" name="Rectangle 11">
              <a:extLst>
                <a:ext uri="{FF2B5EF4-FFF2-40B4-BE49-F238E27FC236}">
                  <a16:creationId xmlns:a16="http://schemas.microsoft.com/office/drawing/2014/main" id="{C1FE6C71-D8AE-3FE4-903F-68CACAA396EF}"/>
                </a:ext>
              </a:extLst>
            </p:cNvPr>
            <p:cNvSpPr/>
            <p:nvPr/>
          </p:nvSpPr>
          <p:spPr>
            <a:xfrm>
              <a:off x="6436895" y="4519989"/>
              <a:ext cx="4332756" cy="443035"/>
            </a:xfrm>
            <a:prstGeom prst="rect">
              <a:avLst/>
            </a:prstGeom>
            <a:noFill/>
            <a:ln w="28575">
              <a:solidFill>
                <a:srgbClr val="BF8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B3C1B3AD-C7E8-D828-0905-4920BF4B77A2}"/>
                </a:ext>
              </a:extLst>
            </p:cNvPr>
            <p:cNvCxnSpPr>
              <a:cxnSpLocks/>
            </p:cNvCxnSpPr>
            <p:nvPr/>
          </p:nvCxnSpPr>
          <p:spPr>
            <a:xfrm>
              <a:off x="3857230" y="5427684"/>
              <a:ext cx="2662685" cy="7262"/>
            </a:xfrm>
            <a:prstGeom prst="straightConnector1">
              <a:avLst/>
            </a:prstGeom>
            <a:ln w="28575">
              <a:solidFill>
                <a:srgbClr val="BF8300"/>
              </a:solidFill>
            </a:ln>
          </p:spPr>
          <p:style>
            <a:lnRef idx="1">
              <a:schemeClr val="accent1"/>
            </a:lnRef>
            <a:fillRef idx="0">
              <a:schemeClr val="accent1"/>
            </a:fillRef>
            <a:effectRef idx="0">
              <a:schemeClr val="accent1"/>
            </a:effectRef>
            <a:fontRef idx="minor">
              <a:schemeClr val="tx1"/>
            </a:fontRef>
          </p:style>
        </p:cxnSp>
        <p:sp>
          <p:nvSpPr>
            <p:cNvPr id="16" name="Right Bracket 15">
              <a:extLst>
                <a:ext uri="{FF2B5EF4-FFF2-40B4-BE49-F238E27FC236}">
                  <a16:creationId xmlns:a16="http://schemas.microsoft.com/office/drawing/2014/main" id="{D13D7036-676B-6D93-7DC1-1C19A74D6081}"/>
                </a:ext>
              </a:extLst>
            </p:cNvPr>
            <p:cNvSpPr/>
            <p:nvPr/>
          </p:nvSpPr>
          <p:spPr>
            <a:xfrm>
              <a:off x="3766144" y="5085137"/>
              <a:ext cx="98676" cy="646877"/>
            </a:xfrm>
            <a:prstGeom prst="rightBracket">
              <a:avLst/>
            </a:prstGeom>
            <a:ln w="28575">
              <a:solidFill>
                <a:srgbClr val="BF8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1F1E42A3-55D5-0F20-95B8-3F8005597A51}"/>
              </a:ext>
            </a:extLst>
          </p:cNvPr>
          <p:cNvGrpSpPr/>
          <p:nvPr/>
        </p:nvGrpSpPr>
        <p:grpSpPr>
          <a:xfrm>
            <a:off x="3766142" y="2975203"/>
            <a:ext cx="6751463" cy="1883183"/>
            <a:chOff x="3766142" y="2975203"/>
            <a:chExt cx="6751463" cy="1883183"/>
          </a:xfrm>
        </p:grpSpPr>
        <p:sp>
          <p:nvSpPr>
            <p:cNvPr id="11" name="Rectangle 10">
              <a:extLst>
                <a:ext uri="{FF2B5EF4-FFF2-40B4-BE49-F238E27FC236}">
                  <a16:creationId xmlns:a16="http://schemas.microsoft.com/office/drawing/2014/main" id="{500CFD1D-5A97-6724-6C97-8E8AF366F9FB}"/>
                </a:ext>
              </a:extLst>
            </p:cNvPr>
            <p:cNvSpPr/>
            <p:nvPr/>
          </p:nvSpPr>
          <p:spPr>
            <a:xfrm>
              <a:off x="6436895" y="4040605"/>
              <a:ext cx="4080710" cy="430060"/>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41A101BF-6F21-47AB-97CB-120AD7D1AA9C}"/>
                </a:ext>
              </a:extLst>
            </p:cNvPr>
            <p:cNvCxnSpPr/>
            <p:nvPr/>
          </p:nvCxnSpPr>
          <p:spPr>
            <a:xfrm>
              <a:off x="3864988" y="4210638"/>
              <a:ext cx="2568804" cy="7855"/>
            </a:xfrm>
            <a:prstGeom prst="straightConnector1">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7" name="Right Bracket 16">
              <a:extLst>
                <a:ext uri="{FF2B5EF4-FFF2-40B4-BE49-F238E27FC236}">
                  <a16:creationId xmlns:a16="http://schemas.microsoft.com/office/drawing/2014/main" id="{F8C4FA83-D7EE-4005-073A-6E868A7045AF}"/>
                </a:ext>
              </a:extLst>
            </p:cNvPr>
            <p:cNvSpPr/>
            <p:nvPr/>
          </p:nvSpPr>
          <p:spPr>
            <a:xfrm>
              <a:off x="3766142" y="2975203"/>
              <a:ext cx="90901" cy="1883183"/>
            </a:xfrm>
            <a:prstGeom prst="rightBracket">
              <a:avLst/>
            </a:prstGeom>
            <a:ln w="28575">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537318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7" name="Rectangle 16">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92370" y="516835"/>
            <a:ext cx="3084844" cy="5772840"/>
          </a:xfrm>
        </p:spPr>
        <p:txBody>
          <a:bodyPr vert="horz" lIns="91440" tIns="45720" rIns="91440" bIns="45720" rtlCol="0" anchor="ctr">
            <a:normAutofit/>
          </a:bodyPr>
          <a:lstStyle/>
          <a:p>
            <a:pPr algn="l"/>
            <a:r>
              <a:rPr lang="en-US" sz="3600">
                <a:solidFill>
                  <a:srgbClr val="FFFFFF"/>
                </a:solidFill>
                <a:latin typeface="+mj-lt"/>
                <a:cs typeface="+mj-cs"/>
              </a:rPr>
              <a:t>Submission Requirements</a:t>
            </a:r>
          </a:p>
        </p:txBody>
      </p:sp>
      <p:sp>
        <p:nvSpPr>
          <p:cNvPr id="21" name="Rectangle 20">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p:cNvSpPr>
            <a:spLocks noGrp="1"/>
          </p:cNvSpPr>
          <p:nvPr>
            <p:ph type="sldNum" sz="quarter" idx="12"/>
          </p:nvPr>
        </p:nvSpPr>
        <p:spPr>
          <a:xfrm>
            <a:off x="10123055" y="6459785"/>
            <a:ext cx="1089428" cy="365125"/>
          </a:xfrm>
        </p:spPr>
        <p:txBody>
          <a:bodyPr vert="horz" lIns="91440" tIns="45720" rIns="91440" bIns="45720" rtlCol="0" anchor="ctr">
            <a:normAutofit/>
          </a:bodyPr>
          <a:lstStyle/>
          <a:p>
            <a:pPr defTabSz="457200">
              <a:spcAft>
                <a:spcPts val="600"/>
              </a:spcAft>
            </a:pPr>
            <a:fld id="{82E0CA47-81CF-4842-A6CE-0A6037062406}" type="slidenum">
              <a:rPr lang="en-US">
                <a:solidFill>
                  <a:schemeClr val="tx2"/>
                </a:solidFill>
              </a:rPr>
              <a:pPr defTabSz="457200">
                <a:spcAft>
                  <a:spcPts val="600"/>
                </a:spcAft>
              </a:pPr>
              <a:t>44</a:t>
            </a:fld>
            <a:endParaRPr lang="en-US">
              <a:solidFill>
                <a:schemeClr val="tx2"/>
              </a:solidFill>
            </a:endParaRPr>
          </a:p>
        </p:txBody>
      </p:sp>
      <p:graphicFrame>
        <p:nvGraphicFramePr>
          <p:cNvPr id="7" name="Content Placeholder 2">
            <a:extLst>
              <a:ext uri="{FF2B5EF4-FFF2-40B4-BE49-F238E27FC236}">
                <a16:creationId xmlns:a16="http://schemas.microsoft.com/office/drawing/2014/main" id="{E66111EF-4ADA-256E-647F-34D862DB0B1B}"/>
              </a:ext>
            </a:extLst>
          </p:cNvPr>
          <p:cNvGraphicFramePr>
            <a:graphicFrameLocks noGrp="1"/>
          </p:cNvGraphicFramePr>
          <p:nvPr>
            <p:ph sz="half" idx="1"/>
            <p:extLst>
              <p:ext uri="{D42A27DB-BD31-4B8C-83A1-F6EECF244321}">
                <p14:modId xmlns:p14="http://schemas.microsoft.com/office/powerpoint/2010/main" val="4232448420"/>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84931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E6733C-4B27-4B48-CBE8-FDA0BD776153}"/>
              </a:ext>
            </a:extLst>
          </p:cNvPr>
          <p:cNvSpPr>
            <a:spLocks noGrp="1"/>
          </p:cNvSpPr>
          <p:nvPr>
            <p:ph type="title"/>
          </p:nvPr>
        </p:nvSpPr>
        <p:spPr>
          <a:xfrm>
            <a:off x="1097280" y="286603"/>
            <a:ext cx="10058400" cy="1450757"/>
          </a:xfrm>
        </p:spPr>
        <p:txBody>
          <a:bodyPr>
            <a:normAutofit/>
          </a:bodyPr>
          <a:lstStyle/>
          <a:p>
            <a:r>
              <a:rPr lang="en-US">
                <a:latin typeface="Times New Roman"/>
                <a:cs typeface="Times New Roman"/>
              </a:rPr>
              <a:t>Important Reminders</a:t>
            </a:r>
          </a:p>
        </p:txBody>
      </p:sp>
      <p:cxnSp>
        <p:nvCxnSpPr>
          <p:cNvPr id="29" name="Straight Connector 28">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3BBB8F9-BD6C-C0A6-7D1A-6EEB6E1161EA}"/>
              </a:ext>
            </a:extLst>
          </p:cNvPr>
          <p:cNvSpPr>
            <a:spLocks noGrp="1"/>
          </p:cNvSpPr>
          <p:nvPr>
            <p:ph idx="1"/>
          </p:nvPr>
        </p:nvSpPr>
        <p:spPr>
          <a:xfrm>
            <a:off x="670771" y="2021418"/>
            <a:ext cx="7278370" cy="3544992"/>
          </a:xfrm>
        </p:spPr>
        <p:txBody>
          <a:bodyPr vert="horz" lIns="0" tIns="45720" rIns="0" bIns="45720" rtlCol="0" anchor="t">
            <a:noAutofit/>
          </a:bodyPr>
          <a:lstStyle/>
          <a:p>
            <a:pPr>
              <a:buFont typeface="Wingdings" panose="020F0502020204030204" pitchFamily="34" charset="0"/>
              <a:buChar char="Ø"/>
            </a:pPr>
            <a:r>
              <a:rPr lang="en-US">
                <a:solidFill>
                  <a:schemeClr val="tx1"/>
                </a:solidFill>
                <a:latin typeface="Calibri"/>
                <a:ea typeface="+mn-lt"/>
                <a:cs typeface="+mn-lt"/>
              </a:rPr>
              <a:t>Read EOF Regulations and apply them correctly.</a:t>
            </a:r>
          </a:p>
          <a:p>
            <a:pPr>
              <a:buFont typeface="Wingdings" panose="020F0502020204030204" pitchFamily="34" charset="0"/>
              <a:buChar char="Ø"/>
            </a:pPr>
            <a:r>
              <a:rPr lang="en-US">
                <a:solidFill>
                  <a:schemeClr val="tx1"/>
                </a:solidFill>
                <a:latin typeface="Calibri"/>
                <a:ea typeface="+mn-lt"/>
                <a:cs typeface="+mn-lt"/>
              </a:rPr>
              <a:t>Review all of the information in NJFAMS (i.e. ineligibility reasons, verification information, payment history, etc.).</a:t>
            </a:r>
            <a:endParaRPr lang="en-US">
              <a:solidFill>
                <a:schemeClr val="tx1"/>
              </a:solidFill>
              <a:latin typeface="Calibri"/>
              <a:ea typeface="+mn-lt"/>
              <a:cs typeface="Arial"/>
            </a:endParaRPr>
          </a:p>
          <a:p>
            <a:pPr>
              <a:buFont typeface="Wingdings" panose="020F0502020204030204" pitchFamily="34" charset="0"/>
              <a:buChar char="Ø"/>
            </a:pPr>
            <a:r>
              <a:rPr lang="en-US">
                <a:solidFill>
                  <a:schemeClr val="tx1"/>
                </a:solidFill>
                <a:latin typeface="Calibri"/>
                <a:ea typeface="+mn-lt"/>
                <a:cs typeface="+mn-lt"/>
              </a:rPr>
              <a:t>Read the information within NJFAMS carefully and put the correct information on the appeal form.</a:t>
            </a:r>
          </a:p>
          <a:p>
            <a:pPr>
              <a:buFont typeface="Wingdings" panose="020F0502020204030204" pitchFamily="34" charset="0"/>
              <a:buChar char="Ø"/>
            </a:pPr>
            <a:r>
              <a:rPr lang="en-US">
                <a:solidFill>
                  <a:schemeClr val="tx1"/>
                </a:solidFill>
                <a:latin typeface="Calibri"/>
                <a:ea typeface="+mn-lt"/>
                <a:cs typeface="Arial"/>
              </a:rPr>
              <a:t>Provide</a:t>
            </a:r>
            <a:r>
              <a:rPr lang="en-US">
                <a:solidFill>
                  <a:schemeClr val="tx1"/>
                </a:solidFill>
                <a:latin typeface="Calibri"/>
                <a:cs typeface="Arial"/>
              </a:rPr>
              <a:t> the correct HESAA ID# and fill out the appeal form completely.</a:t>
            </a:r>
            <a:endParaRPr lang="en-US">
              <a:solidFill>
                <a:schemeClr val="tx1"/>
              </a:solidFill>
              <a:latin typeface="Calibri"/>
              <a:ea typeface="Calibri"/>
              <a:cs typeface="Calibri"/>
            </a:endParaRPr>
          </a:p>
          <a:p>
            <a:pPr>
              <a:buFont typeface="Wingdings" panose="020F0502020204030204" pitchFamily="34" charset="0"/>
              <a:buChar char="Ø"/>
            </a:pPr>
            <a:r>
              <a:rPr lang="en-US">
                <a:solidFill>
                  <a:schemeClr val="tx1"/>
                </a:solidFill>
                <a:latin typeface="Calibri"/>
                <a:cs typeface="Arial"/>
              </a:rPr>
              <a:t>Stay on top of your program roster throughout the semester and submit your appeals early and regularly to avoid missing or forgetting a student or inaccurately awarding a student in NJFAMS.  </a:t>
            </a:r>
            <a:endParaRPr lang="en-US">
              <a:solidFill>
                <a:schemeClr val="tx1"/>
              </a:solidFill>
              <a:latin typeface="Calibri"/>
              <a:cs typeface="Calibri"/>
            </a:endParaRPr>
          </a:p>
        </p:txBody>
      </p:sp>
      <p:pic>
        <p:nvPicPr>
          <p:cNvPr id="30" name="Graphic 29" descr="Warning">
            <a:extLst>
              <a:ext uri="{FF2B5EF4-FFF2-40B4-BE49-F238E27FC236}">
                <a16:creationId xmlns:a16="http://schemas.microsoft.com/office/drawing/2014/main" id="{09876D6C-2EE5-59CE-A612-16457DBDD7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87538" y="2349288"/>
            <a:ext cx="2887459" cy="2896984"/>
          </a:xfrm>
          <a:prstGeom prst="rect">
            <a:avLst/>
          </a:prstGeom>
        </p:spPr>
      </p:pic>
      <p:sp>
        <p:nvSpPr>
          <p:cNvPr id="31" name="Rectangle 30">
            <a:extLst>
              <a:ext uri="{FF2B5EF4-FFF2-40B4-BE49-F238E27FC236}">
                <a16:creationId xmlns:a16="http://schemas.microsoft.com/office/drawing/2014/main" id="{BD7A74B5-8367-4A83-ABEC-0FCDDE97B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Rectangle 31">
            <a:extLst>
              <a:ext uri="{FF2B5EF4-FFF2-40B4-BE49-F238E27FC236}">
                <a16:creationId xmlns:a16="http://schemas.microsoft.com/office/drawing/2014/main" id="{2CC184B0-C2C6-4BF0-B078-816C7AF95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a:extLst>
              <a:ext uri="{FF2B5EF4-FFF2-40B4-BE49-F238E27FC236}">
                <a16:creationId xmlns:a16="http://schemas.microsoft.com/office/drawing/2014/main" id="{A3D5AA1D-CE18-D9ED-67DA-9D83F935F862}"/>
              </a:ext>
            </a:extLst>
          </p:cNvPr>
          <p:cNvSpPr>
            <a:spLocks noGrp="1"/>
          </p:cNvSpPr>
          <p:nvPr>
            <p:ph type="sldNum" sz="quarter" idx="12"/>
          </p:nvPr>
        </p:nvSpPr>
        <p:spPr>
          <a:xfrm>
            <a:off x="9900458" y="6459785"/>
            <a:ext cx="1312025" cy="365125"/>
          </a:xfrm>
        </p:spPr>
        <p:txBody>
          <a:bodyPr>
            <a:normAutofit/>
          </a:bodyPr>
          <a:lstStyle/>
          <a:p>
            <a:pPr>
              <a:spcAft>
                <a:spcPts val="600"/>
              </a:spcAft>
            </a:pPr>
            <a:fld id="{82E0CA47-81CF-4842-A6CE-0A6037062406}" type="slidenum">
              <a:rPr lang="en-US" smtClean="0"/>
              <a:pPr>
                <a:spcAft>
                  <a:spcPts val="600"/>
                </a:spcAft>
              </a:pPr>
              <a:t>45</a:t>
            </a:fld>
            <a:endParaRPr lang="en-US"/>
          </a:p>
        </p:txBody>
      </p:sp>
    </p:spTree>
    <p:extLst>
      <p:ext uri="{BB962C8B-B14F-4D97-AF65-F5344CB8AC3E}">
        <p14:creationId xmlns:p14="http://schemas.microsoft.com/office/powerpoint/2010/main" val="2036899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sz="3800">
                <a:latin typeface="Times New Roman"/>
                <a:cs typeface="Times New Roman"/>
              </a:rPr>
              <a:t>Important Reminders (continued)</a:t>
            </a:r>
            <a:endParaRPr lang="en-US"/>
          </a:p>
        </p:txBody>
      </p:sp>
      <p:graphicFrame>
        <p:nvGraphicFramePr>
          <p:cNvPr id="5" name="Content Placeholder 2">
            <a:extLst>
              <a:ext uri="{FF2B5EF4-FFF2-40B4-BE49-F238E27FC236}">
                <a16:creationId xmlns:a16="http://schemas.microsoft.com/office/drawing/2014/main" id="{5254B65C-5C5E-CFB6-F539-51EE1B5DE941}"/>
              </a:ext>
            </a:extLst>
          </p:cNvPr>
          <p:cNvGraphicFramePr>
            <a:graphicFrameLocks noGrp="1"/>
          </p:cNvGraphicFramePr>
          <p:nvPr>
            <p:ph idx="1"/>
            <p:extLst>
              <p:ext uri="{D42A27DB-BD31-4B8C-83A1-F6EECF244321}">
                <p14:modId xmlns:p14="http://schemas.microsoft.com/office/powerpoint/2010/main" val="1114116960"/>
              </p:ext>
            </p:extLst>
          </p:nvPr>
        </p:nvGraphicFramePr>
        <p:xfrm>
          <a:off x="234697" y="1829830"/>
          <a:ext cx="11722607" cy="433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flipH="1">
            <a:off x="6716713" y="2401888"/>
            <a:ext cx="77786" cy="153888"/>
          </a:xfrm>
          <a:prstGeom prst="rect">
            <a:avLst/>
          </a:prstGeom>
          <a:solidFill>
            <a:srgbClr val="4AB5C4"/>
          </a:solidFill>
        </p:spPr>
        <p:txBody>
          <a:bodyPr wrap="square" rtlCol="0">
            <a:spAutoFit/>
          </a:bodyPr>
          <a:lstStyle/>
          <a:p>
            <a:r>
              <a:rPr lang="en-US" sz="400" b="1">
                <a:solidFill>
                  <a:schemeClr val="accent6">
                    <a:lumMod val="75000"/>
                  </a:schemeClr>
                </a:solidFill>
                <a:latin typeface="Times New Roman" panose="02020603050405020304" pitchFamily="18" charset="0"/>
                <a:cs typeface="Times New Roman" panose="02020603050405020304" pitchFamily="18" charset="0"/>
              </a:rPr>
              <a:t>$</a:t>
            </a:r>
          </a:p>
        </p:txBody>
      </p:sp>
      <p:sp>
        <p:nvSpPr>
          <p:cNvPr id="6" name="TextBox 5"/>
          <p:cNvSpPr txBox="1"/>
          <p:nvPr/>
        </p:nvSpPr>
        <p:spPr>
          <a:xfrm flipH="1">
            <a:off x="6969125" y="2417762"/>
            <a:ext cx="87312" cy="153888"/>
          </a:xfrm>
          <a:prstGeom prst="rect">
            <a:avLst/>
          </a:prstGeom>
          <a:solidFill>
            <a:srgbClr val="4AB5C4"/>
          </a:solidFill>
        </p:spPr>
        <p:txBody>
          <a:bodyPr wrap="square" rtlCol="0">
            <a:spAutoFit/>
          </a:bodyPr>
          <a:lstStyle/>
          <a:p>
            <a:pPr algn="ctr"/>
            <a:r>
              <a:rPr lang="en-US" sz="400" b="1">
                <a:solidFill>
                  <a:schemeClr val="accent6">
                    <a:lumMod val="7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330322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92370" y="516835"/>
            <a:ext cx="3084844" cy="5772840"/>
          </a:xfrm>
        </p:spPr>
        <p:txBody>
          <a:bodyPr anchor="ctr">
            <a:normAutofit/>
          </a:bodyPr>
          <a:lstStyle/>
          <a:p>
            <a:r>
              <a:rPr lang="en-US" sz="4000" b="1">
                <a:solidFill>
                  <a:srgbClr val="FFFFFF"/>
                </a:solidFill>
                <a:latin typeface="Times New Roman" panose="02020603050405020304" pitchFamily="18" charset="0"/>
                <a:cs typeface="Times New Roman" panose="02020603050405020304" pitchFamily="18" charset="0"/>
              </a:rPr>
              <a:t>Final Comments</a:t>
            </a: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DD14F991-3DA4-06DF-5ADC-BA7403EC1D3F}"/>
              </a:ext>
            </a:extLst>
          </p:cNvPr>
          <p:cNvGraphicFramePr>
            <a:graphicFrameLocks noGrp="1"/>
          </p:cNvGraphicFramePr>
          <p:nvPr>
            <p:ph idx="1"/>
            <p:extLst>
              <p:ext uri="{D42A27DB-BD31-4B8C-83A1-F6EECF244321}">
                <p14:modId xmlns:p14="http://schemas.microsoft.com/office/powerpoint/2010/main" val="2898214646"/>
              </p:ext>
            </p:extLst>
          </p:nvPr>
        </p:nvGraphicFramePr>
        <p:xfrm>
          <a:off x="4352545" y="228600"/>
          <a:ext cx="7534656" cy="6419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78844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Title 9"/>
          <p:cNvSpPr>
            <a:spLocks noGrp="1"/>
          </p:cNvSpPr>
          <p:nvPr>
            <p:ph type="title"/>
          </p:nvPr>
        </p:nvSpPr>
        <p:spPr>
          <a:xfrm>
            <a:off x="1097280" y="286603"/>
            <a:ext cx="10058400" cy="1450757"/>
          </a:xfrm>
        </p:spPr>
        <p:txBody>
          <a:bodyPr vert="horz" lIns="91440" tIns="45720" rIns="91440" bIns="45720" rtlCol="0" anchor="b">
            <a:normAutofit/>
          </a:bodyPr>
          <a:lstStyle/>
          <a:p>
            <a:pPr algn="l">
              <a:lnSpc>
                <a:spcPct val="85000"/>
              </a:lnSpc>
            </a:pPr>
            <a:r>
              <a:rPr lang="en-US" b="1">
                <a:latin typeface="+mj-lt"/>
                <a:cs typeface="+mj-cs"/>
              </a:rPr>
              <a:t>Resources</a:t>
            </a:r>
          </a:p>
        </p:txBody>
      </p:sp>
      <p:graphicFrame>
        <p:nvGraphicFramePr>
          <p:cNvPr id="18" name="TextBox 10">
            <a:extLst>
              <a:ext uri="{FF2B5EF4-FFF2-40B4-BE49-F238E27FC236}">
                <a16:creationId xmlns:a16="http://schemas.microsoft.com/office/drawing/2014/main" id="{61155664-D697-2E35-EA3A-592664ECB89E}"/>
              </a:ext>
            </a:extLst>
          </p:cNvPr>
          <p:cNvGraphicFramePr/>
          <p:nvPr>
            <p:extLst>
              <p:ext uri="{D42A27DB-BD31-4B8C-83A1-F6EECF244321}">
                <p14:modId xmlns:p14="http://schemas.microsoft.com/office/powerpoint/2010/main" val="413347225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9007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DE3B1B8-DC38-48E8-8C31-EF790659B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9E63FFFE-1DB2-4A0F-B495-35782F1622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 name="Straight Connector 30">
            <a:extLst>
              <a:ext uri="{FF2B5EF4-FFF2-40B4-BE49-F238E27FC236}">
                <a16:creationId xmlns:a16="http://schemas.microsoft.com/office/drawing/2014/main" id="{32BB9A07-8AB8-4D82-B3BC-B500DDEC7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8640080-7C63-62DE-3B54-B03BC4575870}"/>
              </a:ext>
            </a:extLst>
          </p:cNvPr>
          <p:cNvSpPr txBox="1"/>
          <p:nvPr/>
        </p:nvSpPr>
        <p:spPr>
          <a:xfrm>
            <a:off x="1160779" y="1820334"/>
            <a:ext cx="6861387" cy="4048760"/>
          </a:xfrm>
          <a:prstGeom prst="rect">
            <a:avLst/>
          </a:prstGeom>
        </p:spPr>
        <p:txBody>
          <a:bodyPr rot="0" spcFirstLastPara="0" vertOverflow="overflow" horzOverflow="overflow" vert="horz" lIns="0" tIns="45720" rIns="0" bIns="45720" numCol="1" spcCol="0" rtlCol="0" fromWordArt="0" anchor="t" anchorCtr="0" forceAA="0" compatLnSpc="1">
            <a:prstTxWarp prst="textNoShape">
              <a:avLst/>
            </a:prstTxWarp>
            <a:normAutofit/>
          </a:bodyPr>
          <a:lstStyle/>
          <a:p>
            <a:pPr>
              <a:lnSpc>
                <a:spcPct val="90000"/>
              </a:lnSpc>
              <a:spcBef>
                <a:spcPct val="0"/>
              </a:spcBef>
              <a:spcAft>
                <a:spcPts val="600"/>
              </a:spcAft>
              <a:buClr>
                <a:schemeClr val="accent1"/>
              </a:buClr>
              <a:buFont typeface="Calibri" panose="020F0502020204030204" pitchFamily="34" charset="0"/>
            </a:pPr>
            <a:r>
              <a:rPr lang="en-US" sz="2400" spc="-50">
                <a:solidFill>
                  <a:schemeClr val="tx1">
                    <a:lumMod val="75000"/>
                    <a:lumOff val="25000"/>
                  </a:schemeClr>
                </a:solidFill>
              </a:rPr>
              <a:t>If you have any questions please reach out to your liaison. </a:t>
            </a:r>
          </a:p>
          <a:p>
            <a:pPr>
              <a:lnSpc>
                <a:spcPct val="90000"/>
              </a:lnSpc>
              <a:spcBef>
                <a:spcPct val="0"/>
              </a:spcBef>
              <a:spcAft>
                <a:spcPts val="600"/>
              </a:spcAft>
            </a:pPr>
            <a:r>
              <a:rPr lang="en-US" spc="-50">
                <a:solidFill>
                  <a:schemeClr val="tx1">
                    <a:lumMod val="75000"/>
                    <a:lumOff val="25000"/>
                  </a:schemeClr>
                </a:solidFill>
                <a:ea typeface="+mn-lt"/>
                <a:cs typeface="+mn-lt"/>
                <a:hlinkClick r:id="rId2"/>
              </a:rPr>
              <a:t>EOFCampusProgramLiaisonAssignementsAY2022-23.pdf</a:t>
            </a:r>
            <a:endParaRPr lang="en-US"/>
          </a:p>
          <a:p>
            <a:pPr>
              <a:lnSpc>
                <a:spcPct val="90000"/>
              </a:lnSpc>
              <a:spcBef>
                <a:spcPct val="0"/>
              </a:spcBef>
              <a:spcAft>
                <a:spcPts val="600"/>
              </a:spcAft>
              <a:buFont typeface="Calibri" panose="020F0502020204030204" pitchFamily="34" charset="0"/>
            </a:pPr>
            <a:endParaRPr lang="en-US" spc="-50">
              <a:solidFill>
                <a:schemeClr val="tx1">
                  <a:lumMod val="75000"/>
                  <a:lumOff val="25000"/>
                </a:schemeClr>
              </a:solidFill>
              <a:ea typeface="Calibri"/>
              <a:cs typeface="Calibri"/>
            </a:endParaRPr>
          </a:p>
        </p:txBody>
      </p:sp>
      <p:pic>
        <p:nvPicPr>
          <p:cNvPr id="7" name="Graphic 6" descr="Help">
            <a:extLst>
              <a:ext uri="{FF2B5EF4-FFF2-40B4-BE49-F238E27FC236}">
                <a16:creationId xmlns:a16="http://schemas.microsoft.com/office/drawing/2014/main" id="{8D355F30-BC11-49D6-3A31-BCBC519EF4C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20570" y="2084269"/>
            <a:ext cx="3135109" cy="3135109"/>
          </a:xfrm>
          <a:prstGeom prst="rect">
            <a:avLst/>
          </a:prstGeom>
        </p:spPr>
      </p:pic>
      <p:sp>
        <p:nvSpPr>
          <p:cNvPr id="37" name="Rectangle 36">
            <a:extLst>
              <a:ext uri="{FF2B5EF4-FFF2-40B4-BE49-F238E27FC236}">
                <a16:creationId xmlns:a16="http://schemas.microsoft.com/office/drawing/2014/main" id="{BD7A74B5-8367-4A83-ABEC-0FCDDE97B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Rectangle 38">
            <a:extLst>
              <a:ext uri="{FF2B5EF4-FFF2-40B4-BE49-F238E27FC236}">
                <a16:creationId xmlns:a16="http://schemas.microsoft.com/office/drawing/2014/main" id="{2CC184B0-C2C6-4BF0-B078-816C7AF95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Slide Number Placeholder 2"/>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82E0CA47-81CF-4842-A6CE-0A6037062406}" type="slidenum">
              <a:rPr lang="en-US" smtClean="0"/>
              <a:pPr>
                <a:spcAft>
                  <a:spcPts val="600"/>
                </a:spcAft>
              </a:pPr>
              <a:t>49</a:t>
            </a:fld>
            <a:endParaRPr lang="en-US"/>
          </a:p>
        </p:txBody>
      </p:sp>
    </p:spTree>
    <p:extLst>
      <p:ext uri="{BB962C8B-B14F-4D97-AF65-F5344CB8AC3E}">
        <p14:creationId xmlns:p14="http://schemas.microsoft.com/office/powerpoint/2010/main" val="475266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21366D2-9D48-469F-A646-0BBA1CBBFDDF}" type="slidenum">
              <a:rPr lang="en-US" smtClean="0"/>
              <a:pPr>
                <a:defRPr/>
              </a:pPr>
              <a:t>5</a:t>
            </a:fld>
            <a:endParaRPr lang="en-US"/>
          </a:p>
        </p:txBody>
      </p:sp>
      <p:sp>
        <p:nvSpPr>
          <p:cNvPr id="12" name="Google Shape;93;p13"/>
          <p:cNvSpPr txBox="1">
            <a:spLocks/>
          </p:cNvSpPr>
          <p:nvPr/>
        </p:nvSpPr>
        <p:spPr>
          <a:xfrm>
            <a:off x="1219199" y="923925"/>
            <a:ext cx="9993283" cy="825500"/>
          </a:xfrm>
          <a:prstGeom prst="rect">
            <a:avLst/>
          </a:prstGeom>
        </p:spPr>
        <p:txBody>
          <a:bodyPr spcFirstLastPara="1" lIns="91425" tIns="91425" rIns="91425" bIns="91425" anchor="b"/>
          <a:lstStyle>
            <a:lvl1pPr algn="l" rtl="0" fontAlgn="base">
              <a:lnSpc>
                <a:spcPct val="85000"/>
              </a:lnSpc>
              <a:spcBef>
                <a:spcPct val="0"/>
              </a:spcBef>
              <a:spcAft>
                <a:spcPct val="0"/>
              </a:spcAft>
              <a:defRPr sz="4800" kern="1200" spc="-50">
                <a:solidFill>
                  <a:srgbClr val="404040"/>
                </a:solidFill>
                <a:latin typeface="+mj-lt"/>
                <a:ea typeface="+mj-ea"/>
                <a:cs typeface="+mj-cs"/>
              </a:defRPr>
            </a:lvl1pPr>
            <a:lvl2pPr algn="l" rtl="0" fontAlgn="base">
              <a:lnSpc>
                <a:spcPct val="85000"/>
              </a:lnSpc>
              <a:spcBef>
                <a:spcPct val="0"/>
              </a:spcBef>
              <a:spcAft>
                <a:spcPct val="0"/>
              </a:spcAft>
              <a:defRPr sz="4800">
                <a:solidFill>
                  <a:srgbClr val="404040"/>
                </a:solidFill>
                <a:latin typeface="Calibri Light" panose="020F0302020204030204" pitchFamily="34" charset="0"/>
              </a:defRPr>
            </a:lvl2pPr>
            <a:lvl3pPr algn="l" rtl="0" fontAlgn="base">
              <a:lnSpc>
                <a:spcPct val="85000"/>
              </a:lnSpc>
              <a:spcBef>
                <a:spcPct val="0"/>
              </a:spcBef>
              <a:spcAft>
                <a:spcPct val="0"/>
              </a:spcAft>
              <a:defRPr sz="4800">
                <a:solidFill>
                  <a:srgbClr val="404040"/>
                </a:solidFill>
                <a:latin typeface="Calibri Light" panose="020F0302020204030204" pitchFamily="34" charset="0"/>
              </a:defRPr>
            </a:lvl3pPr>
            <a:lvl4pPr algn="l" rtl="0" fontAlgn="base">
              <a:lnSpc>
                <a:spcPct val="85000"/>
              </a:lnSpc>
              <a:spcBef>
                <a:spcPct val="0"/>
              </a:spcBef>
              <a:spcAft>
                <a:spcPct val="0"/>
              </a:spcAft>
              <a:defRPr sz="4800">
                <a:solidFill>
                  <a:srgbClr val="404040"/>
                </a:solidFill>
                <a:latin typeface="Calibri Light" panose="020F0302020204030204" pitchFamily="34" charset="0"/>
              </a:defRPr>
            </a:lvl4pPr>
            <a:lvl5pPr algn="l" rtl="0" fontAlgn="base">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lgn="ctr" eaLnBrk="1" hangingPunct="1">
              <a:defRPr/>
            </a:pPr>
            <a:r>
              <a:rPr lang="en-US" b="1">
                <a:latin typeface="Times New Roman" panose="02020603050405020304" pitchFamily="18" charset="0"/>
                <a:ea typeface="Segoe UI Historic" panose="020B0502040204020203" pitchFamily="34" charset="0"/>
                <a:cs typeface="Times New Roman" panose="02020603050405020304" pitchFamily="18" charset="0"/>
              </a:rPr>
              <a:t>NJ Educational Opportunity Fund</a:t>
            </a:r>
            <a:endParaRPr lang="en-US" b="1">
              <a:latin typeface="Times New Roman" panose="02020603050405020304" pitchFamily="18" charset="0"/>
              <a:cs typeface="Times New Roman" panose="02020603050405020304" pitchFamily="18" charset="0"/>
            </a:endParaRPr>
          </a:p>
        </p:txBody>
      </p:sp>
      <p:cxnSp>
        <p:nvCxnSpPr>
          <p:cNvPr id="23" name="Straight Connector 22"/>
          <p:cNvCxnSpPr/>
          <p:nvPr/>
        </p:nvCxnSpPr>
        <p:spPr>
          <a:xfrm>
            <a:off x="6175375" y="2305102"/>
            <a:ext cx="0" cy="1654175"/>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xtBox 23"/>
          <p:cNvSpPr txBox="1">
            <a:spLocks noChangeArrowheads="1"/>
          </p:cNvSpPr>
          <p:nvPr/>
        </p:nvSpPr>
        <p:spPr bwMode="auto">
          <a:xfrm>
            <a:off x="5583238" y="4048178"/>
            <a:ext cx="13020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b="1">
                <a:latin typeface="Lato" panose="020B0604020202020204" charset="0"/>
                <a:ea typeface="Segoe UI Historic" panose="020B0502040204020203" pitchFamily="34" charset="0"/>
                <a:cs typeface="Segoe UI Historic" panose="020B0502040204020203" pitchFamily="34" charset="0"/>
              </a:rPr>
              <a:t>EOF Provides</a:t>
            </a:r>
          </a:p>
        </p:txBody>
      </p:sp>
      <p:grpSp>
        <p:nvGrpSpPr>
          <p:cNvPr id="26" name="Group 25"/>
          <p:cNvGrpSpPr>
            <a:grpSpLocks/>
          </p:cNvGrpSpPr>
          <p:nvPr/>
        </p:nvGrpSpPr>
        <p:grpSpPr bwMode="auto">
          <a:xfrm>
            <a:off x="1214967" y="4190475"/>
            <a:ext cx="4727046" cy="1969014"/>
            <a:chOff x="219097" y="3244781"/>
            <a:chExt cx="4304428" cy="1960050"/>
          </a:xfrm>
        </p:grpSpPr>
        <p:sp>
          <p:nvSpPr>
            <p:cNvPr id="25619" name="TextBox 26"/>
            <p:cNvSpPr txBox="1">
              <a:spLocks noChangeArrowheads="1"/>
            </p:cNvSpPr>
            <p:nvPr/>
          </p:nvSpPr>
          <p:spPr bwMode="auto">
            <a:xfrm>
              <a:off x="219097" y="4255068"/>
              <a:ext cx="4304428" cy="94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400" b="1">
                  <a:solidFill>
                    <a:srgbClr val="0B3954"/>
                  </a:solidFill>
                  <a:latin typeface="Calibri"/>
                  <a:ea typeface="Segoe UI Historic"/>
                  <a:cs typeface="Segoe UI Historic"/>
                </a:rPr>
                <a:t>Student support services</a:t>
              </a:r>
            </a:p>
            <a:p>
              <a:pPr algn="ctr"/>
              <a:r>
                <a:rPr lang="en-US" altLang="en-US" sz="1400">
                  <a:latin typeface="Calibri"/>
                  <a:ea typeface="Segoe UI Historic"/>
                  <a:cs typeface="Segoe UI Historic"/>
                </a:rPr>
                <a:t>UG summer bridge program, advising/counseling, tutoring, developmental coursework, academic enrichment activities, student leadership development</a:t>
              </a:r>
            </a:p>
          </p:txBody>
        </p:sp>
        <p:pic>
          <p:nvPicPr>
            <p:cNvPr id="28" name="Picture 27"/>
            <p:cNvPicPr>
              <a:picLocks noChangeAspect="1"/>
            </p:cNvPicPr>
            <p:nvPr/>
          </p:nvPicPr>
          <p:blipFill>
            <a:blip r:embed="rId2">
              <a:duotone>
                <a:schemeClr val="accent1">
                  <a:shade val="45000"/>
                  <a:satMod val="135000"/>
                </a:schemeClr>
                <a:prstClr val="white"/>
              </a:duotone>
            </a:blip>
            <a:stretch>
              <a:fillRect/>
            </a:stretch>
          </p:blipFill>
          <p:spPr>
            <a:xfrm>
              <a:off x="1935758" y="3244781"/>
              <a:ext cx="869466" cy="869466"/>
            </a:xfrm>
            <a:prstGeom prst="rect">
              <a:avLst/>
            </a:prstGeom>
            <a:noFill/>
          </p:spPr>
        </p:pic>
      </p:grpSp>
      <p:grpSp>
        <p:nvGrpSpPr>
          <p:cNvPr id="29" name="Group 28"/>
          <p:cNvGrpSpPr>
            <a:grpSpLocks/>
          </p:cNvGrpSpPr>
          <p:nvPr/>
        </p:nvGrpSpPr>
        <p:grpSpPr bwMode="auto">
          <a:xfrm>
            <a:off x="6794930" y="2035687"/>
            <a:ext cx="4133850" cy="1769325"/>
            <a:chOff x="4639991" y="1453159"/>
            <a:chExt cx="3945048" cy="1769686"/>
          </a:xfrm>
        </p:grpSpPr>
        <p:sp>
          <p:nvSpPr>
            <p:cNvPr id="25617" name="Rectangle 29"/>
            <p:cNvSpPr>
              <a:spLocks noChangeArrowheads="1"/>
            </p:cNvSpPr>
            <p:nvPr/>
          </p:nvSpPr>
          <p:spPr bwMode="auto">
            <a:xfrm>
              <a:off x="4639991" y="2484030"/>
              <a:ext cx="3945048" cy="73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400" b="1">
                  <a:solidFill>
                    <a:srgbClr val="0B3954"/>
                  </a:solidFill>
                  <a:latin typeface="Calibri"/>
                  <a:ea typeface="Segoe UI Historic"/>
                  <a:cs typeface="Segoe UI Historic"/>
                </a:rPr>
                <a:t>For students from educationally and economically disadvantaged backgrounds </a:t>
              </a:r>
              <a:r>
                <a:rPr lang="en-US" altLang="en-US" sz="1400">
                  <a:latin typeface="Calibri"/>
                  <a:ea typeface="Segoe UI Historic"/>
                  <a:cs typeface="Segoe UI Historic"/>
                </a:rPr>
                <a:t>attending institutions of higher education in NJ</a:t>
              </a:r>
            </a:p>
          </p:txBody>
        </p:sp>
        <p:pic>
          <p:nvPicPr>
            <p:cNvPr id="31" name="Picture 30"/>
            <p:cNvPicPr>
              <a:picLocks noChangeAspect="1"/>
            </p:cNvPicPr>
            <p:nvPr/>
          </p:nvPicPr>
          <p:blipFill>
            <a:blip r:embed="rId3">
              <a:duotone>
                <a:schemeClr val="accent1">
                  <a:shade val="45000"/>
                  <a:satMod val="135000"/>
                </a:schemeClr>
                <a:prstClr val="white"/>
              </a:duotone>
            </a:blip>
            <a:stretch>
              <a:fillRect/>
            </a:stretch>
          </p:blipFill>
          <p:spPr>
            <a:xfrm>
              <a:off x="6136031" y="1453159"/>
              <a:ext cx="1003244" cy="1003244"/>
            </a:xfrm>
            <a:prstGeom prst="rect">
              <a:avLst/>
            </a:prstGeom>
          </p:spPr>
        </p:pic>
      </p:grpSp>
      <p:grpSp>
        <p:nvGrpSpPr>
          <p:cNvPr id="32" name="Group 31"/>
          <p:cNvGrpSpPr>
            <a:grpSpLocks/>
          </p:cNvGrpSpPr>
          <p:nvPr/>
        </p:nvGrpSpPr>
        <p:grpSpPr bwMode="auto">
          <a:xfrm>
            <a:off x="1809079" y="2149592"/>
            <a:ext cx="3267603" cy="1543548"/>
            <a:chOff x="1025167" y="1442685"/>
            <a:chExt cx="2571971" cy="1534485"/>
          </a:xfrm>
        </p:grpSpPr>
        <p:sp>
          <p:nvSpPr>
            <p:cNvPr id="25615" name="Rectangle 32"/>
            <p:cNvSpPr>
              <a:spLocks noChangeArrowheads="1"/>
            </p:cNvSpPr>
            <p:nvPr/>
          </p:nvSpPr>
          <p:spPr bwMode="auto">
            <a:xfrm>
              <a:off x="1025167" y="2457022"/>
              <a:ext cx="2571971" cy="52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400">
                  <a:latin typeface="Calibri"/>
                  <a:ea typeface="Segoe UI Historic"/>
                  <a:cs typeface="Segoe UI Historic"/>
                </a:rPr>
                <a:t>New Jersey Educational Opportunity Fund created by law in </a:t>
              </a:r>
              <a:r>
                <a:rPr lang="en-US" altLang="en-US" sz="1400" b="1">
                  <a:solidFill>
                    <a:srgbClr val="0B3954"/>
                  </a:solidFill>
                  <a:latin typeface="Calibri"/>
                  <a:ea typeface="Segoe UI Historic"/>
                  <a:cs typeface="Segoe UI Historic"/>
                </a:rPr>
                <a:t>1968</a:t>
              </a:r>
            </a:p>
          </p:txBody>
        </p:sp>
        <p:pic>
          <p:nvPicPr>
            <p:cNvPr id="34" name="Picture 33"/>
            <p:cNvPicPr>
              <a:picLocks noChangeAspect="1"/>
            </p:cNvPicPr>
            <p:nvPr/>
          </p:nvPicPr>
          <p:blipFill>
            <a:blip r:embed="rId4">
              <a:duotone>
                <a:schemeClr val="accent1">
                  <a:shade val="45000"/>
                  <a:satMod val="135000"/>
                </a:schemeClr>
                <a:prstClr val="white"/>
              </a:duotone>
            </a:blip>
            <a:stretch>
              <a:fillRect/>
            </a:stretch>
          </p:blipFill>
          <p:spPr>
            <a:xfrm>
              <a:off x="1884503" y="1442685"/>
              <a:ext cx="1003244" cy="1003244"/>
            </a:xfrm>
            <a:prstGeom prst="rect">
              <a:avLst/>
            </a:prstGeom>
          </p:spPr>
        </p:pic>
      </p:grpSp>
      <p:sp>
        <p:nvSpPr>
          <p:cNvPr id="36" name="TextBox 35"/>
          <p:cNvSpPr txBox="1">
            <a:spLocks noChangeArrowheads="1"/>
          </p:cNvSpPr>
          <p:nvPr/>
        </p:nvSpPr>
        <p:spPr bwMode="auto">
          <a:xfrm>
            <a:off x="7734740" y="5184403"/>
            <a:ext cx="21909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400" b="1">
                <a:solidFill>
                  <a:srgbClr val="0B3954"/>
                </a:solidFill>
                <a:latin typeface="Calibri"/>
                <a:cs typeface="Calibri"/>
              </a:rPr>
              <a:t>Financial Assistance</a:t>
            </a:r>
            <a:endParaRPr lang="en-US" sz="1400">
              <a:latin typeface="Calibri"/>
              <a:cs typeface="Calibri"/>
            </a:endParaRPr>
          </a:p>
        </p:txBody>
      </p:sp>
      <p:pic>
        <p:nvPicPr>
          <p:cNvPr id="37" name="Picture 36"/>
          <p:cNvPicPr>
            <a:picLocks noChangeAspect="1"/>
          </p:cNvPicPr>
          <p:nvPr/>
        </p:nvPicPr>
        <p:blipFill>
          <a:blip r:embed="rId5">
            <a:duotone>
              <a:schemeClr val="accent1">
                <a:shade val="45000"/>
                <a:satMod val="135000"/>
              </a:schemeClr>
              <a:prstClr val="white"/>
            </a:duotone>
          </a:blip>
          <a:stretch>
            <a:fillRect/>
          </a:stretch>
        </p:blipFill>
        <p:spPr>
          <a:xfrm>
            <a:off x="8362960" y="4248506"/>
            <a:ext cx="934533" cy="934533"/>
          </a:xfrm>
          <a:prstGeom prst="rect">
            <a:avLst/>
          </a:prstGeom>
        </p:spPr>
      </p:pic>
      <p:cxnSp>
        <p:nvCxnSpPr>
          <p:cNvPr id="38" name="Straight Connector 37"/>
          <p:cNvCxnSpPr/>
          <p:nvPr/>
        </p:nvCxnSpPr>
        <p:spPr>
          <a:xfrm flipH="1" flipV="1">
            <a:off x="1905000" y="3944989"/>
            <a:ext cx="8651875" cy="28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201205" y="4443814"/>
            <a:ext cx="0" cy="1236662"/>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327775" y="5694363"/>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flipV="1">
            <a:off x="5609069" y="4440639"/>
            <a:ext cx="1185862" cy="317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492756"/>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J State Educational Pla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042" y="554079"/>
            <a:ext cx="10581873" cy="203172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11357" y="2950772"/>
            <a:ext cx="9660834" cy="1631216"/>
          </a:xfrm>
          <a:prstGeom prst="rect">
            <a:avLst/>
          </a:prstGeom>
        </p:spPr>
        <p:txBody>
          <a:bodyPr wrap="square">
            <a:spAutoFit/>
          </a:bodyPr>
          <a:lstStyle/>
          <a:p>
            <a:pPr algn="ctr"/>
            <a:r>
              <a:rPr lang="en-US" sz="7200" b="1">
                <a:latin typeface="Times New Roman" panose="02020603050405020304" pitchFamily="18" charset="0"/>
                <a:ea typeface="Microsoft JhengHei" panose="020B0604030504040204" pitchFamily="34" charset="-120"/>
                <a:cs typeface="Times New Roman" panose="02020603050405020304" pitchFamily="18" charset="0"/>
              </a:rPr>
              <a:t>Thank You!</a:t>
            </a:r>
            <a:br>
              <a:rPr lang="en-US" sz="2800">
                <a:latin typeface="Times New Roman" panose="02020603050405020304" pitchFamily="18" charset="0"/>
                <a:cs typeface="Times New Roman" panose="02020603050405020304" pitchFamily="18" charset="0"/>
              </a:rPr>
            </a:br>
            <a:r>
              <a:rPr lang="en-US" sz="2800">
                <a:latin typeface="Times New Roman" panose="02020603050405020304" pitchFamily="18" charset="0"/>
                <a:cs typeface="Times New Roman" panose="02020603050405020304" pitchFamily="18" charset="0"/>
              </a:rPr>
              <a:t>We look forward to working with you</a:t>
            </a:r>
            <a:endParaRPr lang="en-US" sz="2800" b="1">
              <a:latin typeface="Times New Roman" panose="02020603050405020304" pitchFamily="18" charset="0"/>
              <a:ea typeface="Microsoft JhengHei" panose="020B0604030504040204" pitchFamily="34" charset="-120"/>
              <a:cs typeface="Times New Roman" panose="02020603050405020304" pitchFamily="18"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60635" t="91167" r="7620" b="635"/>
          <a:stretch/>
        </p:blipFill>
        <p:spPr>
          <a:xfrm>
            <a:off x="4770603" y="5531780"/>
            <a:ext cx="2514600" cy="649391"/>
          </a:xfrm>
          <a:prstGeom prst="rect">
            <a:avLst/>
          </a:prstGeom>
        </p:spPr>
      </p:pic>
      <p:sp>
        <p:nvSpPr>
          <p:cNvPr id="3" name="Slide Number Placeholder 2"/>
          <p:cNvSpPr>
            <a:spLocks noGrp="1"/>
          </p:cNvSpPr>
          <p:nvPr>
            <p:ph type="sldNum" sz="quarter" idx="12"/>
          </p:nvPr>
        </p:nvSpPr>
        <p:spPr/>
        <p:txBody>
          <a:bodyPr/>
          <a:lstStyle/>
          <a:p>
            <a:fld id="{82E0CA47-81CF-4842-A6CE-0A6037062406}" type="slidenum">
              <a:rPr lang="en-US" smtClean="0"/>
              <a:pPr/>
              <a:t>50</a:t>
            </a:fld>
            <a:endParaRPr lang="en-US"/>
          </a:p>
        </p:txBody>
      </p:sp>
    </p:spTree>
    <p:extLst>
      <p:ext uri="{BB962C8B-B14F-4D97-AF65-F5344CB8AC3E}">
        <p14:creationId xmlns:p14="http://schemas.microsoft.com/office/powerpoint/2010/main" val="1123216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3096612"/>
            <a:ext cx="10110061" cy="1241415"/>
          </a:xfrm>
        </p:spPr>
        <p:txBody>
          <a:bodyPr>
            <a:normAutofit/>
          </a:bodyPr>
          <a:lstStyle/>
          <a:p>
            <a:pPr algn="ctr"/>
            <a:r>
              <a:rPr lang="en-US" sz="7200">
                <a:latin typeface="Times New Roman" panose="02020603050405020304" pitchFamily="18" charset="0"/>
                <a:cs typeface="Times New Roman" panose="02020603050405020304" pitchFamily="18" charset="0"/>
              </a:rPr>
              <a:t>Recruitment/Admission</a:t>
            </a:r>
          </a:p>
        </p:txBody>
      </p:sp>
      <p:sp>
        <p:nvSpPr>
          <p:cNvPr id="4" name="Slide Number Placeholder 3"/>
          <p:cNvSpPr>
            <a:spLocks noGrp="1"/>
          </p:cNvSpPr>
          <p:nvPr>
            <p:ph type="sldNum" sz="quarter" idx="12"/>
          </p:nvPr>
        </p:nvSpPr>
        <p:spPr/>
        <p:txBody>
          <a:bodyPr/>
          <a:lstStyle/>
          <a:p>
            <a:fld id="{82E0CA47-81CF-4842-A6CE-0A6037062406}" type="slidenum">
              <a:rPr lang="en-US" smtClean="0"/>
              <a:pPr/>
              <a:t>6</a:t>
            </a:fld>
            <a:endParaRPr lang="en-US"/>
          </a:p>
        </p:txBody>
      </p:sp>
    </p:spTree>
    <p:extLst>
      <p:ext uri="{BB962C8B-B14F-4D97-AF65-F5344CB8AC3E}">
        <p14:creationId xmlns:p14="http://schemas.microsoft.com/office/powerpoint/2010/main" val="1146264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7280" y="286603"/>
            <a:ext cx="10058400" cy="1450757"/>
          </a:xfrm>
        </p:spPr>
        <p:txBody>
          <a:bodyPr>
            <a:normAutofit/>
          </a:bodyPr>
          <a:lstStyle/>
          <a:p>
            <a:r>
              <a:rPr lang="en-US" b="1">
                <a:latin typeface="Times New Roman" panose="02020603050405020304" pitchFamily="18" charset="0"/>
                <a:cs typeface="Times New Roman" panose="02020603050405020304" pitchFamily="18" charset="0"/>
              </a:rPr>
              <a:t>General </a:t>
            </a:r>
            <a:r>
              <a:rPr lang="en-US">
                <a:latin typeface="Times New Roman" panose="02020603050405020304" pitchFamily="18" charset="0"/>
                <a:cs typeface="Times New Roman" panose="02020603050405020304" pitchFamily="18" charset="0"/>
              </a:rPr>
              <a:t>Overview: EOF Recruitment</a:t>
            </a:r>
            <a:r>
              <a:rPr lang="en-US" b="1">
                <a:latin typeface="Times New Roman" panose="02020603050405020304" pitchFamily="18" charset="0"/>
                <a:cs typeface="Times New Roman" panose="02020603050405020304" pitchFamily="18" charset="0"/>
              </a:rPr>
              <a:t>, </a:t>
            </a:r>
            <a:br>
              <a:rPr lang="en-US">
                <a:latin typeface="Times New Roman" panose="02020603050405020304" pitchFamily="18" charset="0"/>
                <a:cs typeface="Times New Roman" panose="02020603050405020304" pitchFamily="18" charset="0"/>
              </a:rPr>
            </a:br>
            <a:r>
              <a:rPr lang="en-US" b="1">
                <a:latin typeface="Times New Roman" panose="02020603050405020304" pitchFamily="18" charset="0"/>
                <a:cs typeface="Times New Roman" panose="02020603050405020304" pitchFamily="18" charset="0"/>
              </a:rPr>
              <a:t>Eligibility and Admission</a:t>
            </a:r>
          </a:p>
        </p:txBody>
      </p:sp>
      <p:cxnSp>
        <p:nvCxnSpPr>
          <p:cNvPr id="21" name="Straight Connector 20">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524358" y="2174818"/>
            <a:ext cx="8900665" cy="3717063"/>
          </a:xfrm>
        </p:spPr>
        <p:txBody>
          <a:bodyPr vert="horz" lIns="0" tIns="45720" rIns="0" bIns="45720" rtlCol="0" anchor="t">
            <a:noAutofit/>
          </a:bodyPr>
          <a:lstStyle/>
          <a:p>
            <a:pPr>
              <a:buFont typeface="Wingdings" panose="05000000000000000000" pitchFamily="2" charset="2"/>
              <a:buChar char="§"/>
            </a:pPr>
            <a:r>
              <a:rPr lang="en-US" sz="1600" dirty="0">
                <a:cs typeface="Calibri"/>
              </a:rPr>
              <a:t>Conduct EOF recruitment and admission at the campus level.</a:t>
            </a:r>
            <a:endParaRPr lang="en-US" sz="1600" dirty="0">
              <a:ea typeface="Calibri"/>
              <a:cs typeface="Calibri"/>
            </a:endParaRPr>
          </a:p>
          <a:p>
            <a:pPr marL="383540" lvl="1">
              <a:buFont typeface="Courier New" panose="05000000000000000000" pitchFamily="2" charset="2"/>
              <a:buChar char="o"/>
            </a:pPr>
            <a:r>
              <a:rPr lang="en-US" sz="1600" dirty="0">
                <a:cs typeface="Calibri"/>
              </a:rPr>
              <a:t>OSHE/EOF does not make any admission decisions but can help with verification questions. </a:t>
            </a:r>
            <a:endParaRPr lang="en-US" sz="1600" dirty="0">
              <a:ea typeface="Calibri"/>
              <a:cs typeface="Calibri"/>
            </a:endParaRPr>
          </a:p>
          <a:p>
            <a:pPr>
              <a:buFont typeface="Wingdings" panose="05000000000000000000" pitchFamily="2" charset="2"/>
              <a:buChar char="§"/>
            </a:pPr>
            <a:r>
              <a:rPr lang="en-US" sz="1600" dirty="0">
                <a:cs typeface="Calibri"/>
              </a:rPr>
              <a:t>Develop an action plan to recruit and admit eligible students, including transfers, for participation in EOF. </a:t>
            </a:r>
            <a:endParaRPr lang="en-US" sz="1600" dirty="0">
              <a:ea typeface="Calibri"/>
              <a:cs typeface="Calibri"/>
            </a:endParaRPr>
          </a:p>
          <a:p>
            <a:pPr>
              <a:buFont typeface="Wingdings" panose="05000000000000000000" pitchFamily="2" charset="2"/>
              <a:buChar char="§"/>
            </a:pPr>
            <a:r>
              <a:rPr lang="en-US" sz="1600" dirty="0">
                <a:cs typeface="Calibri"/>
              </a:rPr>
              <a:t>Develop year-round outreach and recruitment efforts.</a:t>
            </a:r>
            <a:endParaRPr lang="en-US" sz="1600" dirty="0">
              <a:ea typeface="Calibri"/>
              <a:cs typeface="Calibri"/>
            </a:endParaRPr>
          </a:p>
          <a:p>
            <a:pPr>
              <a:buFont typeface="Wingdings" panose="05000000000000000000" pitchFamily="2" charset="2"/>
              <a:buChar char="§"/>
            </a:pPr>
            <a:r>
              <a:rPr lang="en-US" sz="1600" dirty="0">
                <a:cs typeface="Calibri"/>
              </a:rPr>
              <a:t>Ensure that institutional requirements for admission into the EOF campus program are publicly available and shared with the external community.  </a:t>
            </a:r>
            <a:endParaRPr lang="en-US" sz="1600" dirty="0">
              <a:ea typeface="Calibri"/>
              <a:cs typeface="Calibri"/>
            </a:endParaRPr>
          </a:p>
          <a:p>
            <a:pPr>
              <a:buFont typeface="Wingdings" panose="05000000000000000000" pitchFamily="2" charset="2"/>
              <a:buChar char="§"/>
            </a:pPr>
            <a:r>
              <a:rPr lang="en-US" sz="1600" dirty="0">
                <a:cs typeface="Calibri"/>
              </a:rPr>
              <a:t>Inform applicants that they have the right to appeal their admission decision if they believe there was a misapplication of the EOF regulations, as it pertains to their eligibility for the Fund. </a:t>
            </a:r>
            <a:endParaRPr lang="en-US" sz="1600" dirty="0">
              <a:ea typeface="Calibri"/>
              <a:cs typeface="Calibri"/>
            </a:endParaRPr>
          </a:p>
          <a:p>
            <a:pPr>
              <a:buFont typeface="Wingdings" panose="05000000000000000000" pitchFamily="2" charset="2"/>
              <a:buChar char="§"/>
            </a:pPr>
            <a:r>
              <a:rPr kumimoji="0" lang="en-US" altLang="en-US" sz="1600" b="0" i="0" u="none" strike="noStrike" cap="none" normalizeH="0" baseline="0" dirty="0">
                <a:ln>
                  <a:noFill/>
                </a:ln>
                <a:solidFill>
                  <a:schemeClr val="tx1"/>
                </a:solidFill>
                <a:effectLst/>
              </a:rPr>
              <a:t>Each participating institution shall provide for the campus EOF administrator/director to participate actively in all institutional policy making that affects the EOF program and its students, including academic standards, recruitment, and retention. - </a:t>
            </a:r>
            <a:r>
              <a:rPr lang="en-US" sz="1600" dirty="0">
                <a:effectLst/>
                <a:latin typeface="Calibri"/>
                <a:ea typeface="Aptos" panose="020B0004020202020204" pitchFamily="34" charset="0"/>
                <a:cs typeface="Calibri"/>
              </a:rPr>
              <a:t>9A:11-4.4(</a:t>
            </a:r>
            <a:r>
              <a:rPr lang="en-US" sz="1600" dirty="0">
                <a:latin typeface="Calibri"/>
                <a:ea typeface="Calibri"/>
                <a:cs typeface="Calibri"/>
              </a:rPr>
              <a:t>h)</a:t>
            </a:r>
            <a:endParaRPr kumimoji="0" lang="en-US" altLang="en-US" sz="1600" b="0" i="0" u="none" strike="noStrike" cap="none" normalizeH="0" baseline="0" dirty="0">
              <a:ln>
                <a:noFill/>
              </a:ln>
              <a:solidFill>
                <a:schemeClr val="tx1"/>
              </a:solidFill>
              <a:effectLst/>
            </a:endParaRPr>
          </a:p>
        </p:txBody>
      </p:sp>
      <p:pic>
        <p:nvPicPr>
          <p:cNvPr id="16" name="Graphic 15" descr="Classroom">
            <a:extLst>
              <a:ext uri="{FF2B5EF4-FFF2-40B4-BE49-F238E27FC236}">
                <a16:creationId xmlns:a16="http://schemas.microsoft.com/office/drawing/2014/main" id="{5946CE52-8A69-E0DE-EC38-F42EEEC11F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0411" y="2720893"/>
            <a:ext cx="2157020" cy="2157020"/>
          </a:xfrm>
          <a:prstGeom prst="rect">
            <a:avLst/>
          </a:prstGeom>
        </p:spPr>
      </p:pic>
      <p:sp>
        <p:nvSpPr>
          <p:cNvPr id="23" name="Rectangle 22">
            <a:extLst>
              <a:ext uri="{FF2B5EF4-FFF2-40B4-BE49-F238E27FC236}">
                <a16:creationId xmlns:a16="http://schemas.microsoft.com/office/drawing/2014/main" id="{BD7A74B5-8367-4A83-ABEC-0FCDDE97B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2CC184B0-C2C6-4BF0-B078-816C7AF95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661921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pPr algn="ctr"/>
            <a:r>
              <a:rPr lang="en-US" b="1">
                <a:latin typeface="Times New Roman" panose="02020603050405020304" pitchFamily="18" charset="0"/>
                <a:cs typeface="Times New Roman" panose="02020603050405020304" pitchFamily="18" charset="0"/>
              </a:rPr>
              <a:t>EOF Admission, Eligibility, </a:t>
            </a:r>
            <a:br>
              <a:rPr lang="en-US" b="1">
                <a:latin typeface="Times New Roman" panose="02020603050405020304" pitchFamily="18" charset="0"/>
                <a:cs typeface="Times New Roman" panose="02020603050405020304" pitchFamily="18" charset="0"/>
              </a:rPr>
            </a:br>
            <a:r>
              <a:rPr lang="en-US" b="1">
                <a:latin typeface="Times New Roman" panose="02020603050405020304" pitchFamily="18" charset="0"/>
                <a:cs typeface="Times New Roman" panose="02020603050405020304" pitchFamily="18" charset="0"/>
              </a:rPr>
              <a:t>and Contact Information</a:t>
            </a:r>
            <a:endParaRPr lang="en-US">
              <a:latin typeface="Times New Roman" panose="02020603050405020304" pitchFamily="18" charset="0"/>
              <a:cs typeface="Times New Roman" panose="02020603050405020304" pitchFamily="18" charset="0"/>
            </a:endParaRPr>
          </a:p>
        </p:txBody>
      </p:sp>
      <p:graphicFrame>
        <p:nvGraphicFramePr>
          <p:cNvPr id="15" name="Content Placeholder 2">
            <a:extLst>
              <a:ext uri="{FF2B5EF4-FFF2-40B4-BE49-F238E27FC236}">
                <a16:creationId xmlns:a16="http://schemas.microsoft.com/office/drawing/2014/main" id="{84FC7A96-A90E-26E7-E523-03A6443FA140}"/>
              </a:ext>
            </a:extLst>
          </p:cNvPr>
          <p:cNvGraphicFramePr>
            <a:graphicFrameLocks noGrp="1"/>
          </p:cNvGraphicFramePr>
          <p:nvPr>
            <p:ph idx="1"/>
            <p:extLst>
              <p:ext uri="{D42A27DB-BD31-4B8C-83A1-F6EECF244321}">
                <p14:modId xmlns:p14="http://schemas.microsoft.com/office/powerpoint/2010/main" val="3145298193"/>
              </p:ext>
            </p:extLst>
          </p:nvPr>
        </p:nvGraphicFramePr>
        <p:xfrm>
          <a:off x="863765" y="2210781"/>
          <a:ext cx="10466832" cy="30688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 name="TextBox 23">
            <a:extLst>
              <a:ext uri="{FF2B5EF4-FFF2-40B4-BE49-F238E27FC236}">
                <a16:creationId xmlns:a16="http://schemas.microsoft.com/office/drawing/2014/main" id="{148B146D-F96C-C1AC-30DC-48E27CC4F014}"/>
              </a:ext>
            </a:extLst>
          </p:cNvPr>
          <p:cNvSpPr txBox="1"/>
          <p:nvPr/>
        </p:nvSpPr>
        <p:spPr>
          <a:xfrm>
            <a:off x="465667" y="5727097"/>
            <a:ext cx="1124615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cs typeface="Calibri"/>
              </a:rPr>
              <a:t>View the contact information for each of our </a:t>
            </a:r>
            <a:r>
              <a:rPr lang="en-US" sz="1600">
                <a:cs typeface="Calibri"/>
                <a:hlinkClick r:id="rId7"/>
              </a:rPr>
              <a:t>Public Research Universities</a:t>
            </a:r>
            <a:r>
              <a:rPr lang="en-US" sz="1600">
                <a:cs typeface="Calibri"/>
              </a:rPr>
              <a:t>, </a:t>
            </a:r>
            <a:r>
              <a:rPr lang="en-US" sz="1600">
                <a:cs typeface="Calibri"/>
                <a:hlinkClick r:id="rId8"/>
              </a:rPr>
              <a:t>State Colleges and Universities</a:t>
            </a:r>
            <a:r>
              <a:rPr lang="en-US" sz="1600">
                <a:cs typeface="Calibri"/>
              </a:rPr>
              <a:t>, </a:t>
            </a:r>
            <a:r>
              <a:rPr lang="en-US" sz="1600">
                <a:cs typeface="Calibri"/>
                <a:hlinkClick r:id="rId9"/>
              </a:rPr>
              <a:t>Community Colleges</a:t>
            </a:r>
            <a:r>
              <a:rPr lang="en-US" sz="1600">
                <a:cs typeface="Calibri"/>
              </a:rPr>
              <a:t>, and </a:t>
            </a:r>
            <a:r>
              <a:rPr lang="en-US" sz="1600">
                <a:cs typeface="Calibri"/>
                <a:hlinkClick r:id="rId10"/>
              </a:rPr>
              <a:t>Independent Colleges and Universities</a:t>
            </a:r>
            <a:r>
              <a:rPr lang="en-US" sz="1600">
                <a:cs typeface="Calibri"/>
              </a:rPr>
              <a:t> and </a:t>
            </a:r>
            <a:r>
              <a:rPr lang="en-US" sz="1600">
                <a:cs typeface="Calibri"/>
                <a:hlinkClick r:id="rId11"/>
              </a:rPr>
              <a:t>campus programs</a:t>
            </a:r>
            <a:r>
              <a:rPr lang="en-US" sz="1600">
                <a:cs typeface="Calibri"/>
              </a:rPr>
              <a:t>.</a:t>
            </a:r>
          </a:p>
          <a:p>
            <a:pPr algn="l"/>
            <a:endParaRPr lang="en-US" sz="1600">
              <a:cs typeface="Calibri"/>
            </a:endParaRPr>
          </a:p>
        </p:txBody>
      </p:sp>
    </p:spTree>
    <p:extLst>
      <p:ext uri="{BB962C8B-B14F-4D97-AF65-F5344CB8AC3E}">
        <p14:creationId xmlns:p14="http://schemas.microsoft.com/office/powerpoint/2010/main" val="1541118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82989" y="388819"/>
            <a:ext cx="3084844" cy="5772840"/>
          </a:xfrm>
        </p:spPr>
        <p:txBody>
          <a:bodyPr anchor="ctr">
            <a:normAutofit/>
          </a:bodyPr>
          <a:lstStyle/>
          <a:p>
            <a:pPr algn="ctr"/>
            <a:r>
              <a:rPr lang="en-US" b="1">
                <a:solidFill>
                  <a:srgbClr val="FFFFFF"/>
                </a:solidFill>
                <a:latin typeface="Times New Roman" panose="02020603050405020304" pitchFamily="18" charset="0"/>
                <a:cs typeface="Times New Roman" panose="02020603050405020304" pitchFamily="18" charset="0"/>
              </a:rPr>
              <a:t>Criteria for </a:t>
            </a:r>
            <a:r>
              <a:rPr lang="en-US">
                <a:solidFill>
                  <a:srgbClr val="FFFFFF"/>
                </a:solidFill>
                <a:latin typeface="Times New Roman" panose="02020603050405020304" pitchFamily="18" charset="0"/>
                <a:cs typeface="Times New Roman" panose="02020603050405020304" pitchFamily="18" charset="0"/>
              </a:rPr>
              <a:t>Admission</a:t>
            </a:r>
            <a:br>
              <a:rPr lang="en-US">
                <a:solidFill>
                  <a:srgbClr val="FFFFFF"/>
                </a:solidFill>
                <a:latin typeface="Times New Roman" panose="02020603050405020304" pitchFamily="18" charset="0"/>
                <a:cs typeface="Times New Roman" panose="02020603050405020304" pitchFamily="18" charset="0"/>
              </a:rPr>
            </a:br>
            <a:endParaRPr lang="en-US" sz="2400" b="1">
              <a:solidFill>
                <a:srgbClr val="FFFFFF"/>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417C9745-44B2-5F1A-95D3-C2685DDAA9BA}"/>
              </a:ext>
            </a:extLst>
          </p:cNvPr>
          <p:cNvGraphicFramePr>
            <a:graphicFrameLocks noGrp="1"/>
          </p:cNvGraphicFramePr>
          <p:nvPr>
            <p:ph idx="1"/>
            <p:extLst>
              <p:ext uri="{D42A27DB-BD31-4B8C-83A1-F6EECF244321}">
                <p14:modId xmlns:p14="http://schemas.microsoft.com/office/powerpoint/2010/main" val="2365543846"/>
              </p:ext>
            </p:extLst>
          </p:nvPr>
        </p:nvGraphicFramePr>
        <p:xfrm>
          <a:off x="4331970" y="182880"/>
          <a:ext cx="7623809" cy="6446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1585968" y="6254234"/>
            <a:ext cx="2345436" cy="369332"/>
          </a:xfrm>
          <a:prstGeom prst="rect">
            <a:avLst/>
          </a:prstGeom>
          <a:noFill/>
        </p:spPr>
        <p:txBody>
          <a:bodyPr wrap="square" rtlCol="0">
            <a:spAutoFit/>
          </a:bodyPr>
          <a:lstStyle/>
          <a:p>
            <a:pPr algn="r"/>
            <a:r>
              <a:rPr lang="en-US">
                <a:solidFill>
                  <a:schemeClr val="bg1"/>
                </a:solidFill>
                <a:latin typeface="Times New Roman" panose="02020603050405020304" pitchFamily="18" charset="0"/>
                <a:cs typeface="Times New Roman" panose="02020603050405020304" pitchFamily="18" charset="0"/>
              </a:rPr>
              <a:t>Regulation: 9A:11-4.6</a:t>
            </a:r>
            <a:endParaRPr lang="en-US">
              <a:solidFill>
                <a:schemeClr val="bg1"/>
              </a:solidFill>
            </a:endParaRPr>
          </a:p>
        </p:txBody>
      </p:sp>
    </p:spTree>
    <p:extLst>
      <p:ext uri="{BB962C8B-B14F-4D97-AF65-F5344CB8AC3E}">
        <p14:creationId xmlns:p14="http://schemas.microsoft.com/office/powerpoint/2010/main" val="37494939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9.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UVaNioeQEy1srSxzx_jYw"/>
</p:tagLst>
</file>

<file path=ppt/tags/tag20.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1.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22.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3.xml><?xml version="1.0" encoding="utf-8"?>
<p:tagLst xmlns:a="http://schemas.openxmlformats.org/drawingml/2006/main" xmlns:r="http://schemas.openxmlformats.org/officeDocument/2006/relationships" xmlns:p="http://schemas.openxmlformats.org/presentationml/2006/main">
  <p:tag name="ISLEGEND" val="true"/>
</p:tagLst>
</file>

<file path=ppt/tags/tag24.xml><?xml version="1.0" encoding="utf-8"?>
<p:tagLst xmlns:a="http://schemas.openxmlformats.org/drawingml/2006/main" xmlns:r="http://schemas.openxmlformats.org/officeDocument/2006/relationships" xmlns:p="http://schemas.openxmlformats.org/presentationml/2006/main">
  <p:tag name="ISLEGEND" val="true"/>
</p:tagLst>
</file>

<file path=ppt/tags/tag25.xml><?xml version="1.0" encoding="utf-8"?>
<p:tagLst xmlns:a="http://schemas.openxmlformats.org/drawingml/2006/main" xmlns:r="http://schemas.openxmlformats.org/officeDocument/2006/relationships" xmlns:p="http://schemas.openxmlformats.org/presentationml/2006/main">
  <p:tag name="ISLEGEND" val="true"/>
</p:tagLst>
</file>

<file path=ppt/tags/tag26.xml><?xml version="1.0" encoding="utf-8"?>
<p:tagLst xmlns:a="http://schemas.openxmlformats.org/drawingml/2006/main" xmlns:r="http://schemas.openxmlformats.org/officeDocument/2006/relationships" xmlns:p="http://schemas.openxmlformats.org/presentationml/2006/main">
  <p:tag name="ISLEGEND" val="true"/>
</p:tagLst>
</file>

<file path=ppt/tags/tag27.xml><?xml version="1.0" encoding="utf-8"?>
<p:tagLst xmlns:a="http://schemas.openxmlformats.org/drawingml/2006/main" xmlns:r="http://schemas.openxmlformats.org/officeDocument/2006/relationships" xmlns:p="http://schemas.openxmlformats.org/presentationml/2006/main">
  <p:tag name="ISLEGEND" val="true"/>
</p:tagLst>
</file>

<file path=ppt/tags/tag28.xml><?xml version="1.0" encoding="utf-8"?>
<p:tagLst xmlns:a="http://schemas.openxmlformats.org/drawingml/2006/main" xmlns:r="http://schemas.openxmlformats.org/officeDocument/2006/relationships" xmlns:p="http://schemas.openxmlformats.org/presentationml/2006/main">
  <p:tag name="ISLEGEND" val="true"/>
</p:tagLst>
</file>

<file path=ppt/tags/tag29.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D1rRm8uqScu4MeVPAQgvI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pzZ..sWcMb44LU.r6O3K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upzZ..sWcMb44LU.r6O3K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upzZ..sWcMb44LU.r6O3K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jqYcVrRtbWaUAvDeXgTBAg"/>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name="Retrospect">
  <a:themeElements>
    <a:clrScheme name="Custom 2">
      <a:dk1>
        <a:sysClr val="windowText" lastClr="000000"/>
      </a:dk1>
      <a:lt1>
        <a:sysClr val="window" lastClr="FFFFFF"/>
      </a:lt1>
      <a:dk2>
        <a:srgbClr val="455F51"/>
      </a:dk2>
      <a:lt2>
        <a:srgbClr val="E3DED1"/>
      </a:lt2>
      <a:accent1>
        <a:srgbClr val="549E39"/>
      </a:accent1>
      <a:accent2>
        <a:srgbClr val="0B3954"/>
      </a:accent2>
      <a:accent3>
        <a:srgbClr val="C0CF3A"/>
      </a:accent3>
      <a:accent4>
        <a:srgbClr val="029676"/>
      </a:accent4>
      <a:accent5>
        <a:srgbClr val="4AB5C4"/>
      </a:accent5>
      <a:accent6>
        <a:srgbClr val="0989B1"/>
      </a:accent6>
      <a:hlink>
        <a:srgbClr val="6B9F25"/>
      </a:hlink>
      <a:folHlink>
        <a:srgbClr val="BA6906"/>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1_Template_US0168">
  <a:themeElements>
    <a:clrScheme name="Custom 1">
      <a:dk1>
        <a:srgbClr val="000000"/>
      </a:dk1>
      <a:lt1>
        <a:srgbClr val="FFFFFF"/>
      </a:lt1>
      <a:dk2>
        <a:srgbClr val="0078AE"/>
      </a:dk2>
      <a:lt2>
        <a:srgbClr val="00B3E2"/>
      </a:lt2>
      <a:accent1>
        <a:srgbClr val="0078AE"/>
      </a:accent1>
      <a:accent2>
        <a:srgbClr val="84BD00"/>
      </a:accent2>
      <a:accent3>
        <a:srgbClr val="00B3E2"/>
      </a:accent3>
      <a:accent4>
        <a:srgbClr val="005B82"/>
      </a:accent4>
      <a:accent5>
        <a:srgbClr val="BABCBE"/>
      </a:accent5>
      <a:accent6>
        <a:srgbClr val="799B3E"/>
      </a:accent6>
      <a:hlink>
        <a:srgbClr val="0078AE"/>
      </a:hlink>
      <a:folHlink>
        <a:srgbClr val="FFC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6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94FA3"/>
        </a:dk2>
        <a:lt2>
          <a:srgbClr val="4390BB"/>
        </a:lt2>
        <a:accent1>
          <a:srgbClr val="CFD3D9"/>
        </a:accent1>
        <a:accent2>
          <a:srgbClr val="808080"/>
        </a:accent2>
        <a:accent3>
          <a:srgbClr val="568975"/>
        </a:accent3>
        <a:accent4>
          <a:srgbClr val="0070C0"/>
        </a:accent4>
        <a:accent5>
          <a:srgbClr val="B83536"/>
        </a:accent5>
        <a:accent6>
          <a:srgbClr val="808080"/>
        </a:accent6>
        <a:hlink>
          <a:srgbClr val="568975"/>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orkplan_v01.potx" id="{A5A9A795-2CC4-4577-B947-1DFBD041165C}" vid="{20D7C85B-426A-48A4-BC77-47F985C7AFE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03f884-b540-452c-82c4-860d23876c00">
      <Terms xmlns="http://schemas.microsoft.com/office/infopath/2007/PartnerControls"/>
    </lcf76f155ced4ddcb4097134ff3c332f>
    <TaxCatchAll xmlns="354e67de-d1e7-4ce6-ab2b-a614e3931bd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DA38A61C5CB474E90823DAD6EB0E58E" ma:contentTypeVersion="15" ma:contentTypeDescription="Create a new document." ma:contentTypeScope="" ma:versionID="58d1743efdee1a37e22ee51af02e0262">
  <xsd:schema xmlns:xsd="http://www.w3.org/2001/XMLSchema" xmlns:xs="http://www.w3.org/2001/XMLSchema" xmlns:p="http://schemas.microsoft.com/office/2006/metadata/properties" xmlns:ns2="a603f884-b540-452c-82c4-860d23876c00" xmlns:ns3="354e67de-d1e7-4ce6-ab2b-a614e3931bdc" targetNamespace="http://schemas.microsoft.com/office/2006/metadata/properties" ma:root="true" ma:fieldsID="087ccd38d25b54ebf957dbbfab747ab6" ns2:_="" ns3:_="">
    <xsd:import namespace="a603f884-b540-452c-82c4-860d23876c00"/>
    <xsd:import namespace="354e67de-d1e7-4ce6-ab2b-a614e3931bd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03f884-b540-452c-82c4-860d23876c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81b0449-a7ed-439f-be55-0163d7004e4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54e67de-d1e7-4ce6-ab2b-a614e3931bd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bb95d03b-f7c4-40eb-a950-c08c4e45b2aa}" ma:internalName="TaxCatchAll" ma:showField="CatchAllData" ma:web="354e67de-d1e7-4ce6-ab2b-a614e3931b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81AEF9-AC41-40D1-A5A1-CC2BC4EE2A62}">
  <ds:schemaRefs>
    <ds:schemaRef ds:uri="http://purl.org/dc/terms/"/>
    <ds:schemaRef ds:uri="http://schemas.microsoft.com/office/infopath/2007/PartnerControls"/>
    <ds:schemaRef ds:uri="http://purl.org/dc/dcmityp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354e67de-d1e7-4ce6-ab2b-a614e3931bdc"/>
    <ds:schemaRef ds:uri="a603f884-b540-452c-82c4-860d23876c00"/>
    <ds:schemaRef ds:uri="http://www.w3.org/XML/1998/namespace"/>
  </ds:schemaRefs>
</ds:datastoreItem>
</file>

<file path=customXml/itemProps2.xml><?xml version="1.0" encoding="utf-8"?>
<ds:datastoreItem xmlns:ds="http://schemas.openxmlformats.org/officeDocument/2006/customXml" ds:itemID="{E800CC87-E8F9-463B-A320-6395253F633D}">
  <ds:schemaRefs>
    <ds:schemaRef ds:uri="http://schemas.microsoft.com/sharepoint/v3/contenttype/forms"/>
  </ds:schemaRefs>
</ds:datastoreItem>
</file>

<file path=customXml/itemProps3.xml><?xml version="1.0" encoding="utf-8"?>
<ds:datastoreItem xmlns:ds="http://schemas.openxmlformats.org/officeDocument/2006/customXml" ds:itemID="{92F7B4C1-12F2-438C-8645-6CDDC15F6298}">
  <ds:schemaRefs>
    <ds:schemaRef ds:uri="354e67de-d1e7-4ce6-ab2b-a614e3931bdc"/>
    <ds:schemaRef ds:uri="a603f884-b540-452c-82c4-860d23876c0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5075</Words>
  <Application>Microsoft Office PowerPoint</Application>
  <PresentationFormat>Widescreen</PresentationFormat>
  <Paragraphs>357</Paragraphs>
  <Slides>50</Slides>
  <Notes>8</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50</vt:i4>
      </vt:variant>
    </vt:vector>
  </HeadingPairs>
  <TitlesOfParts>
    <vt:vector size="64" baseType="lpstr">
      <vt:lpstr>Times New Roman</vt:lpstr>
      <vt:lpstr>Calibri Light</vt:lpstr>
      <vt:lpstr>Calibri</vt:lpstr>
      <vt:lpstr>Segoe UI Historic</vt:lpstr>
      <vt:lpstr>Wingdings</vt:lpstr>
      <vt:lpstr>Karla</vt:lpstr>
      <vt:lpstr>Lato</vt:lpstr>
      <vt:lpstr>Montserrat</vt:lpstr>
      <vt:lpstr>Courier New</vt:lpstr>
      <vt:lpstr>Arial</vt:lpstr>
      <vt:lpstr>Franklin Gothic Demi Cond</vt:lpstr>
      <vt:lpstr>Retrospect</vt:lpstr>
      <vt:lpstr>1_Template_US0168</vt:lpstr>
      <vt:lpstr>think-cell Slide</vt:lpstr>
      <vt:lpstr>EOF Undergraduate Eligibility Training  </vt:lpstr>
      <vt:lpstr>OSHE/EOF Central Office Staff</vt:lpstr>
      <vt:lpstr>Agenda</vt:lpstr>
      <vt:lpstr>Overview:  Mission  and  Purpose of EOF</vt:lpstr>
      <vt:lpstr>PowerPoint Presentation</vt:lpstr>
      <vt:lpstr>Recruitment/Admission</vt:lpstr>
      <vt:lpstr>General Overview: EOF Recruitment,  Eligibility and Admission</vt:lpstr>
      <vt:lpstr>EOF Admission, Eligibility,  and Contact Information</vt:lpstr>
      <vt:lpstr>Criteria for Admission </vt:lpstr>
      <vt:lpstr>Student Eligibility-Broad Assessment</vt:lpstr>
      <vt:lpstr>Historical Poverty</vt:lpstr>
      <vt:lpstr>EOF Eligibility, Admission, &amp; Communications </vt:lpstr>
      <vt:lpstr>Allocation Based Enrollment Approach</vt:lpstr>
      <vt:lpstr>EOF Eligibility </vt:lpstr>
      <vt:lpstr>Student Eligibility    To be initially eligible for an EOF undergraduate Article III grant, a student must demonstrate that they: </vt:lpstr>
      <vt:lpstr>EOF Undergraduate Student Eligibility</vt:lpstr>
      <vt:lpstr>EOF Funding Priorities </vt:lpstr>
      <vt:lpstr>Initial Article III Student Grants </vt:lpstr>
      <vt:lpstr>Eligibility Limitations</vt:lpstr>
      <vt:lpstr>Automatically Eligible</vt:lpstr>
      <vt:lpstr>Dual Enrollment or Advanced College Prep Programs  </vt:lpstr>
      <vt:lpstr>NJ Dreamers State of NJ - Office of the Secretary of Higher Education</vt:lpstr>
      <vt:lpstr>EOF Eligibility: Part-time</vt:lpstr>
      <vt:lpstr>Duration of Eligibility</vt:lpstr>
      <vt:lpstr>EOF Eligibility: Non-Funded Students</vt:lpstr>
      <vt:lpstr>EOF Financial Eligibility Notables</vt:lpstr>
      <vt:lpstr>NJFAMS Verification</vt:lpstr>
      <vt:lpstr>Reminder - EOF New Jersey Financial Aid Management System (NJFAMS) Portal Access</vt:lpstr>
      <vt:lpstr>NJFAMS Verification</vt:lpstr>
      <vt:lpstr>Verification of Financial Eligibility</vt:lpstr>
      <vt:lpstr>EOF Rosters </vt:lpstr>
      <vt:lpstr>Rosters: Discovery &amp; Troubleshooting</vt:lpstr>
      <vt:lpstr>Verification of Ineligibility Reason(s)</vt:lpstr>
      <vt:lpstr>Verification of Ineligibility Reason(s)</vt:lpstr>
      <vt:lpstr>NJFAMS Financial Verification  (Only available via Financial Aid side)</vt:lpstr>
      <vt:lpstr>NJFAMS Overview: Verification Sections</vt:lpstr>
      <vt:lpstr>NJFAMS Payment History</vt:lpstr>
      <vt:lpstr>Discretionary/ Non-funded Appeals</vt:lpstr>
      <vt:lpstr>Discretionary Scale</vt:lpstr>
      <vt:lpstr>Non-Funded Appeals</vt:lpstr>
      <vt:lpstr>APPEAL FORM</vt:lpstr>
      <vt:lpstr>Example: Filling in the Appeal Form</vt:lpstr>
      <vt:lpstr>Common Ineligibility Codes that EOF Central Cannot Override</vt:lpstr>
      <vt:lpstr>Submission Requirements</vt:lpstr>
      <vt:lpstr>Important Reminders</vt:lpstr>
      <vt:lpstr>Important Reminders (continued)</vt:lpstr>
      <vt:lpstr>Final Comments</vt:lpstr>
      <vt:lpstr>Resources</vt:lpstr>
      <vt:lpstr>PowerPoint Presentation</vt:lpstr>
      <vt:lpstr>PowerPoint Presentation</vt:lpstr>
    </vt:vector>
  </TitlesOfParts>
  <Company>Division of Revenue and Enterprise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Explaining NJ Higher Ed</dc:title>
  <dc:creator>Hasani Carter</dc:creator>
  <cp:lastModifiedBy>Shanklin, Stephanie [OSHE]</cp:lastModifiedBy>
  <cp:revision>1</cp:revision>
  <cp:lastPrinted>2020-02-26T23:39:47Z</cp:lastPrinted>
  <dcterms:created xsi:type="dcterms:W3CDTF">2018-07-03T13:04:48Z</dcterms:created>
  <dcterms:modified xsi:type="dcterms:W3CDTF">2026-08-27T11:10:06Z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0x0101009DA38A61C5CB474E90823DAD6EB0E58E</vt:lpwstr>
  </property>
  <property fmtid="{D5CDD505-2E9C-101B-9397-08002B2CF9AE}" pid="3" name="MediaServiceImageTags">
    <vt:lpwstr/>
  </property>
</Properties>
</file>