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handoutMasterIdLst>
    <p:handoutMasterId r:id="rId14"/>
  </p:handoutMasterIdLst>
  <p:sldIdLst>
    <p:sldId id="256" r:id="rId2"/>
    <p:sldId id="257" r:id="rId3"/>
    <p:sldId id="265" r:id="rId4"/>
    <p:sldId id="258" r:id="rId5"/>
    <p:sldId id="259" r:id="rId6"/>
    <p:sldId id="262" r:id="rId7"/>
    <p:sldId id="260" r:id="rId8"/>
    <p:sldId id="261" r:id="rId9"/>
    <p:sldId id="263" r:id="rId10"/>
    <p:sldId id="264" r:id="rId11"/>
    <p:sldId id="266" r:id="rId12"/>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 Marcenaro" initials="PM" lastIdx="1" clrIdx="0">
    <p:extLst>
      <p:ext uri="{19B8F6BF-5375-455C-9EA6-DF929625EA0E}">
        <p15:presenceInfo xmlns:p15="http://schemas.microsoft.com/office/powerpoint/2012/main" userId="S-1-5-21-1060284298-1682526488-725345543-86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C5B4BBD0-B9BF-4F2B-812A-848FAFD167DB}" type="datetimeFigureOut">
              <a:rPr lang="en-US" smtClean="0"/>
              <a:t>10/5/2017</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7BE3B392-0B3F-4087-8C5A-804CF5AC7C46}" type="slidenum">
              <a:rPr lang="en-US" smtClean="0"/>
              <a:t>‹#›</a:t>
            </a:fld>
            <a:endParaRPr lang="en-US" dirty="0"/>
          </a:p>
        </p:txBody>
      </p:sp>
    </p:spTree>
    <p:extLst>
      <p:ext uri="{BB962C8B-B14F-4D97-AF65-F5344CB8AC3E}">
        <p14:creationId xmlns:p14="http://schemas.microsoft.com/office/powerpoint/2010/main" val="146866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D39FC0BB-E888-4277-8136-A959DCC93DF2}" type="datetimeFigureOut">
              <a:rPr lang="en-US" smtClean="0"/>
              <a:t>10/5/2017</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4086D5A6-2651-41DE-B223-2759E76CD4C6}" type="slidenum">
              <a:rPr lang="en-US" smtClean="0"/>
              <a:t>‹#›</a:t>
            </a:fld>
            <a:endParaRPr lang="en-US" dirty="0"/>
          </a:p>
        </p:txBody>
      </p:sp>
    </p:spTree>
    <p:extLst>
      <p:ext uri="{BB962C8B-B14F-4D97-AF65-F5344CB8AC3E}">
        <p14:creationId xmlns:p14="http://schemas.microsoft.com/office/powerpoint/2010/main" val="551130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6D5A6-2651-41DE-B223-2759E76CD4C6}" type="slidenum">
              <a:rPr lang="en-US" smtClean="0"/>
              <a:t>2</a:t>
            </a:fld>
            <a:endParaRPr lang="en-US" dirty="0"/>
          </a:p>
        </p:txBody>
      </p:sp>
    </p:spTree>
    <p:extLst>
      <p:ext uri="{BB962C8B-B14F-4D97-AF65-F5344CB8AC3E}">
        <p14:creationId xmlns:p14="http://schemas.microsoft.com/office/powerpoint/2010/main" val="2962166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10/5/2017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10/5/2017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10/5/2017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10/5/2017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10/5/2017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04" y="515156"/>
            <a:ext cx="11755488" cy="3940936"/>
          </a:xfrm>
        </p:spPr>
        <p:txBody>
          <a:bodyPr/>
          <a:lstStyle/>
          <a:p>
            <a:r>
              <a:rPr lang="en-US" sz="4800" dirty="0" smtClean="0"/>
              <a:t>OSHE/EOF – Special Project Outcomes: </a:t>
            </a:r>
            <a:br>
              <a:rPr lang="en-US" sz="4800" dirty="0" smtClean="0"/>
            </a:br>
            <a:r>
              <a:rPr lang="en-US" sz="4800" i="1" dirty="0" smtClean="0"/>
              <a:t>Supplemental Enrichment Algebra Workshops </a:t>
            </a:r>
            <a:r>
              <a:rPr lang="en-US" sz="4800" dirty="0" smtClean="0"/>
              <a:t/>
            </a:r>
            <a:br>
              <a:rPr lang="en-US" sz="4800" dirty="0" smtClean="0"/>
            </a:br>
            <a:endParaRPr lang="en-US" sz="4800" dirty="0"/>
          </a:p>
        </p:txBody>
      </p:sp>
      <p:sp>
        <p:nvSpPr>
          <p:cNvPr id="3" name="Subtitle 2"/>
          <p:cNvSpPr>
            <a:spLocks noGrp="1"/>
          </p:cNvSpPr>
          <p:nvPr>
            <p:ph type="subTitle" idx="1"/>
          </p:nvPr>
        </p:nvSpPr>
        <p:spPr>
          <a:xfrm>
            <a:off x="180304" y="5164429"/>
            <a:ext cx="11201697" cy="1532586"/>
          </a:xfrm>
        </p:spPr>
        <p:txBody>
          <a:bodyPr>
            <a:normAutofit lnSpcReduction="10000"/>
          </a:bodyPr>
          <a:lstStyle/>
          <a:p>
            <a:r>
              <a:rPr lang="en-US" b="1" dirty="0" smtClean="0"/>
              <a:t>County College of Morris – Educational Opportunity Fund Program</a:t>
            </a:r>
          </a:p>
          <a:p>
            <a:r>
              <a:rPr lang="en-US" b="1" dirty="0" smtClean="0"/>
              <a:t>Pamela Marcenaro, MBA</a:t>
            </a:r>
          </a:p>
          <a:p>
            <a:r>
              <a:rPr lang="en-US" b="1" dirty="0" smtClean="0"/>
              <a:t>Dean – Learning Support &amp; Opportunity Services</a:t>
            </a:r>
          </a:p>
          <a:p>
            <a:r>
              <a:rPr lang="en-US" b="1" dirty="0" smtClean="0"/>
              <a:t>October 13, 2017</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0042" y="3844644"/>
            <a:ext cx="3678936" cy="2182368"/>
          </a:xfrm>
          <a:prstGeom prst="rect">
            <a:avLst/>
          </a:prstGeom>
        </p:spPr>
      </p:pic>
    </p:spTree>
    <p:extLst>
      <p:ext uri="{BB962C8B-B14F-4D97-AF65-F5344CB8AC3E}">
        <p14:creationId xmlns:p14="http://schemas.microsoft.com/office/powerpoint/2010/main" val="571311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Result Reflections </a:t>
            </a:r>
            <a:endParaRPr lang="en-US" dirty="0"/>
          </a:p>
        </p:txBody>
      </p:sp>
      <p:sp>
        <p:nvSpPr>
          <p:cNvPr id="3" name="Content Placeholder 2"/>
          <p:cNvSpPr>
            <a:spLocks noGrp="1"/>
          </p:cNvSpPr>
          <p:nvPr>
            <p:ph idx="1"/>
          </p:nvPr>
        </p:nvSpPr>
        <p:spPr>
          <a:xfrm>
            <a:off x="470983" y="2145014"/>
            <a:ext cx="10554574" cy="4590637"/>
          </a:xfrm>
        </p:spPr>
        <p:txBody>
          <a:bodyPr>
            <a:normAutofit lnSpcReduction="10000"/>
          </a:bodyPr>
          <a:lstStyle/>
          <a:p>
            <a:r>
              <a:rPr lang="en-US" dirty="0" smtClean="0"/>
              <a:t>Even with attendance challenges and passing rates not as high as our goal, our data shows these workshops helped  our students. We were still able to increase success rates for MAT-016 by 8%. </a:t>
            </a:r>
            <a:r>
              <a:rPr lang="en-US" b="1" dirty="0" smtClean="0"/>
              <a:t>Most importantly, students were consistently engaged and motivated to do math!</a:t>
            </a:r>
          </a:p>
          <a:p>
            <a:r>
              <a:rPr lang="en-US" dirty="0" smtClean="0"/>
              <a:t>Workshops helped students become more comfortable with math &amp; students engaged with one another and with their professor, who they praised constantly. As per the Professor, students came in prepared w/questions during every session and connected with one another. </a:t>
            </a:r>
          </a:p>
          <a:p>
            <a:r>
              <a:rPr lang="en-US" b="1" u="sng" dirty="0" smtClean="0"/>
              <a:t>Future </a:t>
            </a:r>
            <a:r>
              <a:rPr lang="en-US" b="1" u="sng" dirty="0" smtClean="0">
                <a:effectLst>
                  <a:outerShdw blurRad="38100" dist="38100" dir="2700000" algn="tl">
                    <a:srgbClr val="000000">
                      <a:alpha val="43137"/>
                    </a:srgbClr>
                  </a:outerShdw>
                </a:effectLst>
              </a:rPr>
              <a:t>improvements, if we run these workshops again</a:t>
            </a:r>
            <a:r>
              <a:rPr lang="en-US" dirty="0" smtClean="0"/>
              <a:t>: </a:t>
            </a:r>
          </a:p>
          <a:p>
            <a:pPr marL="0" indent="0">
              <a:buNone/>
            </a:pPr>
            <a:r>
              <a:rPr lang="en-US" dirty="0"/>
              <a:t>	</a:t>
            </a:r>
            <a:r>
              <a:rPr lang="en-US" dirty="0" smtClean="0"/>
              <a:t>- The earlier we can schedule workshops (we started early March), the better we can do 	to market and work with students to fit this into their schedules. Possibly survey 	students 	prior to workshops to see what may be the best time for them &amp; professor.</a:t>
            </a:r>
          </a:p>
          <a:p>
            <a:pPr marL="0" indent="0">
              <a:buNone/>
            </a:pPr>
            <a:r>
              <a:rPr lang="en-US" dirty="0" smtClean="0"/>
              <a:t>	- We can use other fellow students that may be doing well in the course &amp; completing 	the workshops to support other students who may be struggling. Potentially invite a 	former student that did the workshops, to serve as added support; strengthen student to 	student connection &amp; ways of studying for the course. </a:t>
            </a:r>
          </a:p>
        </p:txBody>
      </p:sp>
      <p:pic>
        <p:nvPicPr>
          <p:cNvPr id="4" name="Picture 3"/>
          <p:cNvPicPr>
            <a:picLocks noChangeAspect="1"/>
          </p:cNvPicPr>
          <p:nvPr/>
        </p:nvPicPr>
        <p:blipFill>
          <a:blip r:embed="rId2"/>
          <a:stretch>
            <a:fillRect/>
          </a:stretch>
        </p:blipFill>
        <p:spPr>
          <a:xfrm>
            <a:off x="10339471" y="254146"/>
            <a:ext cx="1713124" cy="1018120"/>
          </a:xfrm>
          <a:prstGeom prst="rect">
            <a:avLst/>
          </a:prstGeom>
        </p:spPr>
      </p:pic>
    </p:spTree>
    <p:extLst>
      <p:ext uri="{BB962C8B-B14F-4D97-AF65-F5344CB8AC3E}">
        <p14:creationId xmlns:p14="http://schemas.microsoft.com/office/powerpoint/2010/main" val="3291261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8800" b="1" dirty="0" smtClean="0">
                <a:effectLst>
                  <a:outerShdw blurRad="38100" dist="38100" dir="2700000" algn="tl">
                    <a:srgbClr val="000000">
                      <a:alpha val="43137"/>
                    </a:srgbClr>
                  </a:outerShdw>
                </a:effectLst>
              </a:rPr>
              <a:t>THANK YOU! </a:t>
            </a:r>
            <a:endParaRPr lang="en-US" sz="8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3922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7" y="473880"/>
            <a:ext cx="12058391" cy="946011"/>
          </a:xfrm>
        </p:spPr>
        <p:txBody>
          <a:bodyPr/>
          <a:lstStyle/>
          <a:p>
            <a:r>
              <a:rPr lang="en-US" sz="3800" dirty="0" smtClean="0"/>
              <a:t>Special Project Outline – Target Audience &amp; Goals </a:t>
            </a:r>
            <a:endParaRPr lang="en-US" sz="3800" dirty="0"/>
          </a:p>
        </p:txBody>
      </p:sp>
      <p:sp>
        <p:nvSpPr>
          <p:cNvPr id="6" name="Content Placeholder 5"/>
          <p:cNvSpPr>
            <a:spLocks noGrp="1"/>
          </p:cNvSpPr>
          <p:nvPr>
            <p:ph sz="half" idx="1"/>
          </p:nvPr>
        </p:nvSpPr>
        <p:spPr>
          <a:xfrm>
            <a:off x="309724" y="2180648"/>
            <a:ext cx="5185873" cy="4418673"/>
          </a:xfrm>
        </p:spPr>
        <p:txBody>
          <a:bodyPr>
            <a:normAutofit/>
          </a:bodyPr>
          <a:lstStyle/>
          <a:p>
            <a:pPr marL="0" indent="0">
              <a:buNone/>
            </a:pPr>
            <a:r>
              <a:rPr lang="en-US" b="1" dirty="0" smtClean="0">
                <a:effectLst>
                  <a:outerShdw blurRad="38100" dist="38100" dir="2700000" algn="tl">
                    <a:srgbClr val="000000">
                      <a:alpha val="43137"/>
                    </a:srgbClr>
                  </a:outerShdw>
                </a:effectLst>
              </a:rPr>
              <a:t>Target Audience</a:t>
            </a:r>
          </a:p>
          <a:p>
            <a:pPr marL="0" indent="0">
              <a:buNone/>
            </a:pPr>
            <a:r>
              <a:rPr lang="en-US" dirty="0" smtClean="0"/>
              <a:t>EOF students enrolled in MAT-016 (Intermediate Algebra – N3 credits) for the Spring 2017 term </a:t>
            </a:r>
          </a:p>
          <a:p>
            <a:r>
              <a:rPr lang="en-US" b="1" i="1" dirty="0"/>
              <a:t>MAT-016 – Intermediate Algebra</a:t>
            </a:r>
            <a:endParaRPr lang="en-US" dirty="0"/>
          </a:p>
          <a:p>
            <a:pPr marL="0" indent="0">
              <a:buNone/>
            </a:pPr>
            <a:r>
              <a:rPr lang="en-US" i="1" dirty="0"/>
              <a:t>A second-level preparatory algebra course designed to prepare students for credit-level mathematics courses. Covered are selected topics, including system of linear equations, polynomials, factoring, rational expressions, radicals, and solving quadratic equations. </a:t>
            </a:r>
            <a:endParaRPr lang="en-US" dirty="0"/>
          </a:p>
          <a:p>
            <a:pPr marL="0" indent="0">
              <a:buNone/>
            </a:pPr>
            <a:endParaRPr lang="en-US" dirty="0"/>
          </a:p>
          <a:p>
            <a:pPr marL="0" indent="0">
              <a:buNone/>
            </a:pPr>
            <a:endParaRPr lang="en-US" dirty="0" smtClean="0"/>
          </a:p>
          <a:p>
            <a:pPr marL="0" indent="0">
              <a:buNone/>
            </a:pPr>
            <a:endParaRPr lang="en-US" dirty="0"/>
          </a:p>
        </p:txBody>
      </p:sp>
      <p:pic>
        <p:nvPicPr>
          <p:cNvPr id="5" name="Picture 4"/>
          <p:cNvPicPr>
            <a:picLocks noChangeAspect="1"/>
          </p:cNvPicPr>
          <p:nvPr/>
        </p:nvPicPr>
        <p:blipFill>
          <a:blip r:embed="rId3"/>
          <a:stretch>
            <a:fillRect/>
          </a:stretch>
        </p:blipFill>
        <p:spPr>
          <a:xfrm>
            <a:off x="10342181" y="5646223"/>
            <a:ext cx="1716210" cy="1017224"/>
          </a:xfrm>
          <a:prstGeom prst="rect">
            <a:avLst/>
          </a:prstGeom>
        </p:spPr>
      </p:pic>
      <p:sp>
        <p:nvSpPr>
          <p:cNvPr id="9" name="Content Placeholder 6"/>
          <p:cNvSpPr>
            <a:spLocks noGrp="1"/>
          </p:cNvSpPr>
          <p:nvPr>
            <p:ph sz="half" idx="2"/>
          </p:nvPr>
        </p:nvSpPr>
        <p:spPr>
          <a:xfrm>
            <a:off x="6264689" y="2252158"/>
            <a:ext cx="5194583" cy="3638764"/>
          </a:xfrm>
        </p:spPr>
        <p:txBody>
          <a:bodyPr>
            <a:normAutofit/>
          </a:bodyPr>
          <a:lstStyle/>
          <a:p>
            <a:pPr marL="0" indent="0">
              <a:buNone/>
            </a:pPr>
            <a:r>
              <a:rPr lang="en-US" b="1" dirty="0" smtClean="0">
                <a:effectLst>
                  <a:outerShdw blurRad="38100" dist="38100" dir="2700000" algn="tl">
                    <a:srgbClr val="000000">
                      <a:alpha val="43137"/>
                    </a:srgbClr>
                  </a:outerShdw>
                </a:effectLst>
              </a:rPr>
              <a:t>Goals </a:t>
            </a:r>
          </a:p>
          <a:p>
            <a:pPr>
              <a:buFont typeface="+mj-lt"/>
              <a:buAutoNum type="arabicPeriod"/>
            </a:pPr>
            <a:r>
              <a:rPr lang="en-US" i="1" dirty="0"/>
              <a:t>Increase the number of EOF students passing MAT-016 with a C or better from 51.3% to </a:t>
            </a:r>
            <a:r>
              <a:rPr lang="en-US" i="1" dirty="0" smtClean="0"/>
              <a:t>71.3% - </a:t>
            </a:r>
            <a:r>
              <a:rPr lang="en-US" b="1" i="1" dirty="0" smtClean="0"/>
              <a:t>20</a:t>
            </a:r>
            <a:r>
              <a:rPr lang="en-US" b="1" i="1" dirty="0"/>
              <a:t>% increase.</a:t>
            </a:r>
            <a:r>
              <a:rPr lang="en-US" i="1" dirty="0"/>
              <a:t>  </a:t>
            </a:r>
            <a:endParaRPr lang="en-US" i="1" dirty="0" smtClean="0"/>
          </a:p>
          <a:p>
            <a:pPr>
              <a:buFont typeface="+mj-lt"/>
              <a:buAutoNum type="arabicPeriod"/>
            </a:pPr>
            <a:r>
              <a:rPr lang="en-US" i="1" dirty="0"/>
              <a:t>To have </a:t>
            </a:r>
            <a:r>
              <a:rPr lang="en-US" b="1" i="1" dirty="0"/>
              <a:t>at least 80% of EOF students</a:t>
            </a:r>
            <a:r>
              <a:rPr lang="en-US" i="1" dirty="0"/>
              <a:t> enrolled in MAT-016 Spring 2017 attend a minimum of one of two supplemental algebra enrichment workshops offered per week during the term. </a:t>
            </a:r>
            <a:endParaRPr lang="en-US" i="1" dirty="0" smtClean="0"/>
          </a:p>
          <a:p>
            <a:pPr marL="0" indent="0">
              <a:buNone/>
            </a:pPr>
            <a:endParaRPr lang="en-US" dirty="0"/>
          </a:p>
          <a:p>
            <a:pPr marL="0" indent="0">
              <a:buNone/>
            </a:pPr>
            <a:endParaRPr lang="en-US" dirty="0"/>
          </a:p>
          <a:p>
            <a:pPr>
              <a:buFont typeface="+mj-lt"/>
              <a:buAutoNum type="arabicPeriod"/>
            </a:pPr>
            <a:endParaRPr lang="en-US" dirty="0"/>
          </a:p>
        </p:txBody>
      </p:sp>
      <p:sp>
        <p:nvSpPr>
          <p:cNvPr id="10" name="TextBox 9"/>
          <p:cNvSpPr txBox="1"/>
          <p:nvPr/>
        </p:nvSpPr>
        <p:spPr>
          <a:xfrm>
            <a:off x="1205345" y="6414655"/>
            <a:ext cx="9136835"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345968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Intended Impact of Project </a:t>
            </a:r>
            <a:endParaRPr lang="en-US" dirty="0"/>
          </a:p>
        </p:txBody>
      </p:sp>
      <p:sp>
        <p:nvSpPr>
          <p:cNvPr id="3" name="Content Placeholder 2"/>
          <p:cNvSpPr>
            <a:spLocks noGrp="1"/>
          </p:cNvSpPr>
          <p:nvPr>
            <p:ph idx="1"/>
          </p:nvPr>
        </p:nvSpPr>
        <p:spPr>
          <a:xfrm>
            <a:off x="818712" y="2222287"/>
            <a:ext cx="10554574" cy="4289349"/>
          </a:xfrm>
        </p:spPr>
        <p:txBody>
          <a:bodyPr/>
          <a:lstStyle/>
          <a:p>
            <a:r>
              <a:rPr lang="en-US" dirty="0" smtClean="0"/>
              <a:t>Help close the success rate gap of EOF students taking MAT-016 by offering other academic support activities in addition to our EOF counseling, advising, tutoring center, and academic workshops. </a:t>
            </a:r>
            <a:r>
              <a:rPr lang="en-US" b="1" u="sng" dirty="0" smtClean="0"/>
              <a:t>For Spring 2017 term – 14 EOF Students were enrolled in MAT-016.</a:t>
            </a:r>
          </a:p>
          <a:p>
            <a:r>
              <a:rPr lang="en-US" dirty="0" smtClean="0"/>
              <a:t>Math is a mandatory course for all college students &amp; not passing developmental math decreases student’s chances of progress, persistence, &amp; graduation. </a:t>
            </a:r>
          </a:p>
          <a:p>
            <a:r>
              <a:rPr lang="en-US" dirty="0" smtClean="0"/>
              <a:t>Increasing the passing success rate of MAT-016 allows students to move swiftly into credit bearing math courses. In addition to making steady progress towards graduation. </a:t>
            </a:r>
            <a:endParaRPr lang="en-US" dirty="0"/>
          </a:p>
        </p:txBody>
      </p:sp>
      <p:pic>
        <p:nvPicPr>
          <p:cNvPr id="4" name="Picture 3"/>
          <p:cNvPicPr>
            <a:picLocks noChangeAspect="1"/>
          </p:cNvPicPr>
          <p:nvPr/>
        </p:nvPicPr>
        <p:blipFill>
          <a:blip r:embed="rId2"/>
          <a:stretch>
            <a:fillRect/>
          </a:stretch>
        </p:blipFill>
        <p:spPr>
          <a:xfrm>
            <a:off x="10282492" y="292783"/>
            <a:ext cx="1713124" cy="1018120"/>
          </a:xfrm>
          <a:prstGeom prst="rect">
            <a:avLst/>
          </a:prstGeom>
        </p:spPr>
      </p:pic>
    </p:spTree>
    <p:extLst>
      <p:ext uri="{BB962C8B-B14F-4D97-AF65-F5344CB8AC3E}">
        <p14:creationId xmlns:p14="http://schemas.microsoft.com/office/powerpoint/2010/main" val="1374545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1820" y="141668"/>
            <a:ext cx="11150178" cy="1275970"/>
          </a:xfrm>
        </p:spPr>
        <p:txBody>
          <a:bodyPr/>
          <a:lstStyle/>
          <a:p>
            <a:r>
              <a:rPr lang="en-US" dirty="0" smtClean="0"/>
              <a:t>Goal 1 – Objectives &amp; Assessment Measurements </a:t>
            </a:r>
            <a:endParaRPr lang="en-US" dirty="0"/>
          </a:p>
        </p:txBody>
      </p:sp>
      <p:sp>
        <p:nvSpPr>
          <p:cNvPr id="5" name="Content Placeholder 6"/>
          <p:cNvSpPr>
            <a:spLocks noGrp="1"/>
          </p:cNvSpPr>
          <p:nvPr>
            <p:ph sz="half" idx="1"/>
          </p:nvPr>
        </p:nvSpPr>
        <p:spPr>
          <a:xfrm>
            <a:off x="231820" y="2673926"/>
            <a:ext cx="5772765" cy="3981225"/>
          </a:xfrm>
        </p:spPr>
        <p:txBody>
          <a:bodyPr>
            <a:normAutofit fontScale="92500" lnSpcReduction="20000"/>
          </a:bodyPr>
          <a:lstStyle/>
          <a:p>
            <a:pPr marL="0" indent="0">
              <a:buNone/>
            </a:pPr>
            <a:r>
              <a:rPr lang="en-US" b="1" dirty="0" smtClean="0">
                <a:effectLst>
                  <a:outerShdw blurRad="38100" dist="38100" dir="2700000" algn="tl">
                    <a:srgbClr val="000000">
                      <a:alpha val="43137"/>
                    </a:srgbClr>
                  </a:outerShdw>
                </a:effectLst>
              </a:rPr>
              <a:t>Goal 1 - </a:t>
            </a:r>
            <a:r>
              <a:rPr lang="en-US" i="1" dirty="0" smtClean="0"/>
              <a:t>Increase the number of EOF students passing MAT-016 with a C or better from 51.3% to 71.3% - </a:t>
            </a:r>
            <a:r>
              <a:rPr lang="en-US" b="1" i="1" dirty="0" smtClean="0"/>
              <a:t>20% increase.</a:t>
            </a:r>
            <a:r>
              <a:rPr lang="en-US" i="1" dirty="0" smtClean="0"/>
              <a:t>  </a:t>
            </a:r>
          </a:p>
          <a:p>
            <a:pPr marL="0" indent="0">
              <a:buNone/>
            </a:pPr>
            <a:endParaRPr lang="en-US" i="1" dirty="0"/>
          </a:p>
          <a:p>
            <a:pPr marL="0" indent="0">
              <a:buNone/>
            </a:pPr>
            <a:r>
              <a:rPr lang="en-US" b="1" i="1" dirty="0" smtClean="0"/>
              <a:t>Objective - </a:t>
            </a:r>
            <a:r>
              <a:rPr lang="en-US" dirty="0"/>
              <a:t>Students will successfully pass MAT-016 based on the supplemental support they will receive to succeed in the course. This support will include the aforementioned supplemental algebra enrichment workshops, continuous usage of the tutoring center, and through regular counselor/student </a:t>
            </a:r>
            <a:r>
              <a:rPr lang="en-US" dirty="0" smtClean="0"/>
              <a:t>meetings. </a:t>
            </a:r>
            <a:r>
              <a:rPr lang="en-US" dirty="0"/>
              <a:t>Additionally, the EOF counseling staff will stay abreast of their student’s progress in MAT-016 through a variety of weekly registration, weekly attendance, and progress reports from faculty (twice during the term) that will keep counselors in the know of their student’s academic performance. </a:t>
            </a:r>
          </a:p>
          <a:p>
            <a:pPr marL="0" indent="0">
              <a:buNone/>
            </a:pPr>
            <a:endParaRPr lang="en-US" i="1" dirty="0" smtClean="0"/>
          </a:p>
          <a:p>
            <a:pPr marL="0" indent="0">
              <a:buNone/>
            </a:pPr>
            <a:endParaRPr lang="en-US" dirty="0"/>
          </a:p>
          <a:p>
            <a:pPr>
              <a:buFont typeface="+mj-lt"/>
              <a:buAutoNum type="arabicPeriod"/>
            </a:pPr>
            <a:endParaRPr lang="en-US" dirty="0"/>
          </a:p>
        </p:txBody>
      </p:sp>
      <p:sp>
        <p:nvSpPr>
          <p:cNvPr id="7" name="Content Placeholder 6"/>
          <p:cNvSpPr>
            <a:spLocks noGrp="1"/>
          </p:cNvSpPr>
          <p:nvPr>
            <p:ph sz="half" idx="2"/>
          </p:nvPr>
        </p:nvSpPr>
        <p:spPr>
          <a:xfrm>
            <a:off x="6422942" y="1898073"/>
            <a:ext cx="5194583" cy="4765374"/>
          </a:xfrm>
        </p:spPr>
        <p:txBody>
          <a:bodyPr>
            <a:normAutofit fontScale="92500" lnSpcReduction="20000"/>
          </a:bodyPr>
          <a:lstStyle/>
          <a:p>
            <a:pPr marL="0" lvl="0" indent="0">
              <a:buNone/>
            </a:pPr>
            <a:r>
              <a:rPr lang="en-US" b="1" dirty="0" smtClean="0"/>
              <a:t>Assessment Measurements Used:</a:t>
            </a:r>
          </a:p>
          <a:p>
            <a:pPr lvl="0"/>
            <a:r>
              <a:rPr lang="en-US" dirty="0" smtClean="0"/>
              <a:t>Weekly </a:t>
            </a:r>
            <a:r>
              <a:rPr lang="en-US" dirty="0"/>
              <a:t>attendance and student registration reports – monitor class activity</a:t>
            </a:r>
          </a:p>
          <a:p>
            <a:pPr lvl="0"/>
            <a:r>
              <a:rPr lang="en-US" dirty="0"/>
              <a:t>Faculty progress reports twice per term – monitor issues and academic progress</a:t>
            </a:r>
          </a:p>
          <a:p>
            <a:pPr lvl="0"/>
            <a:r>
              <a:rPr lang="en-US" dirty="0"/>
              <a:t>Counselor/Student contact activity reports twice per month – monitor student communication and engagement </a:t>
            </a:r>
          </a:p>
          <a:p>
            <a:pPr lvl="0"/>
            <a:r>
              <a:rPr lang="en-US" dirty="0"/>
              <a:t>Weekly workshop attendance reports – determine student’s attendance to algebra workshops</a:t>
            </a:r>
          </a:p>
          <a:p>
            <a:pPr lvl="0"/>
            <a:r>
              <a:rPr lang="en-US" dirty="0"/>
              <a:t>Tutoring center attendance report end of semester – number of students receiving tutoring</a:t>
            </a:r>
          </a:p>
          <a:p>
            <a:pPr lvl="0"/>
            <a:r>
              <a:rPr lang="en-US" dirty="0"/>
              <a:t>Mid-term academic status reports and end of term grade reports </a:t>
            </a:r>
          </a:p>
          <a:p>
            <a:pPr marL="0" indent="0">
              <a:buNone/>
            </a:pPr>
            <a:endParaRPr lang="en-US" dirty="0"/>
          </a:p>
        </p:txBody>
      </p:sp>
      <p:pic>
        <p:nvPicPr>
          <p:cNvPr id="4" name="Picture 3"/>
          <p:cNvPicPr>
            <a:picLocks noChangeAspect="1"/>
          </p:cNvPicPr>
          <p:nvPr/>
        </p:nvPicPr>
        <p:blipFill>
          <a:blip r:embed="rId2"/>
          <a:stretch>
            <a:fillRect/>
          </a:stretch>
        </p:blipFill>
        <p:spPr>
          <a:xfrm>
            <a:off x="10324642" y="141668"/>
            <a:ext cx="1713124" cy="1018120"/>
          </a:xfrm>
          <a:prstGeom prst="rect">
            <a:avLst/>
          </a:prstGeom>
        </p:spPr>
      </p:pic>
    </p:spTree>
    <p:extLst>
      <p:ext uri="{BB962C8B-B14F-4D97-AF65-F5344CB8AC3E}">
        <p14:creationId xmlns:p14="http://schemas.microsoft.com/office/powerpoint/2010/main" val="2420415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189147"/>
            <a:ext cx="10571998" cy="970450"/>
          </a:xfrm>
        </p:spPr>
        <p:txBody>
          <a:bodyPr/>
          <a:lstStyle/>
          <a:p>
            <a:r>
              <a:rPr lang="en-US" dirty="0" smtClean="0"/>
              <a:t>Goal 1 – Results </a:t>
            </a:r>
            <a:endParaRPr lang="en-US" dirty="0"/>
          </a:p>
        </p:txBody>
      </p:sp>
      <p:sp>
        <p:nvSpPr>
          <p:cNvPr id="3" name="Content Placeholder 2"/>
          <p:cNvSpPr>
            <a:spLocks noGrp="1"/>
          </p:cNvSpPr>
          <p:nvPr>
            <p:ph idx="1"/>
          </p:nvPr>
        </p:nvSpPr>
        <p:spPr>
          <a:xfrm>
            <a:off x="1" y="1668342"/>
            <a:ext cx="12192000" cy="5466750"/>
          </a:xfrm>
        </p:spPr>
        <p:txBody>
          <a:bodyPr>
            <a:normAutofit fontScale="92500" lnSpcReduction="20000"/>
          </a:bodyPr>
          <a:lstStyle/>
          <a:p>
            <a:pPr marL="0" indent="0">
              <a:buNone/>
            </a:pPr>
            <a:r>
              <a:rPr lang="en-US" b="1" i="1" dirty="0">
                <a:effectLst>
                  <a:outerShdw blurRad="38100" dist="38100" dir="2700000" algn="tl">
                    <a:srgbClr val="000000">
                      <a:alpha val="43137"/>
                    </a:srgbClr>
                  </a:outerShdw>
                </a:effectLst>
              </a:rPr>
              <a:t>Out of 14 EOF students that enrolled and completed MAT-016 Spring 2017 term, 11 participated in the Algebra workshops (6 first-time taking course &amp; 5 repeats, taking course a second time)</a:t>
            </a:r>
          </a:p>
          <a:p>
            <a:pPr marL="0" indent="0">
              <a:buNone/>
            </a:pPr>
            <a:endParaRPr lang="en-US" dirty="0" smtClean="0"/>
          </a:p>
          <a:p>
            <a:r>
              <a:rPr lang="en-US" dirty="0" smtClean="0"/>
              <a:t>Passing rate increased from </a:t>
            </a:r>
            <a:r>
              <a:rPr lang="en-US" b="1" u="sng" dirty="0" smtClean="0"/>
              <a:t>51.3% to 55% - 8% Increase </a:t>
            </a:r>
          </a:p>
          <a:p>
            <a:r>
              <a:rPr lang="en-US" dirty="0" smtClean="0"/>
              <a:t>Findings showed the biggest jump in grades came from students that repeated the course – 60% that took MAT-016 for a second time went from a failing grade (D/F) first time to an </a:t>
            </a:r>
            <a:r>
              <a:rPr lang="en-US" b="1" dirty="0" smtClean="0"/>
              <a:t>A the second time</a:t>
            </a:r>
            <a:endParaRPr lang="en-US" dirty="0"/>
          </a:p>
          <a:p>
            <a:r>
              <a:rPr lang="en-US" dirty="0" smtClean="0"/>
              <a:t> </a:t>
            </a:r>
            <a:r>
              <a:rPr lang="en-US" b="1" dirty="0" smtClean="0"/>
              <a:t>Assessment measurements indicated the following:</a:t>
            </a:r>
          </a:p>
          <a:p>
            <a:pPr marL="0" indent="0">
              <a:buNone/>
            </a:pPr>
            <a:r>
              <a:rPr lang="en-US" dirty="0"/>
              <a:t>	</a:t>
            </a:r>
            <a:r>
              <a:rPr lang="en-US" dirty="0" smtClean="0"/>
              <a:t>- </a:t>
            </a:r>
            <a:r>
              <a:rPr lang="en-US" b="1" i="1" dirty="0" smtClean="0"/>
              <a:t>MAT-016 student attendance &amp; class registration reports( Drops/changes/withdrawals) </a:t>
            </a:r>
            <a:r>
              <a:rPr lang="en-US" dirty="0" smtClean="0"/>
              <a:t>– All students that 	participated in the workshops remained enrolled in the class throughout the term. </a:t>
            </a:r>
          </a:p>
          <a:p>
            <a:pPr marL="0" indent="0">
              <a:buNone/>
            </a:pPr>
            <a:r>
              <a:rPr lang="en-US" dirty="0"/>
              <a:t>	</a:t>
            </a:r>
            <a:r>
              <a:rPr lang="en-US" dirty="0" smtClean="0"/>
              <a:t>- </a:t>
            </a:r>
            <a:r>
              <a:rPr lang="en-US" b="1" i="1" dirty="0" smtClean="0"/>
              <a:t>Faculty progress reports &amp; mid-term academic status reports –</a:t>
            </a:r>
            <a:r>
              <a:rPr lang="en-US" dirty="0" smtClean="0"/>
              <a:t>By mid-term, status reports provided further 	evidence of student performance, report academic issues, &amp; other pertinent information to share with 	workshop facilitator. Any student not doing well were called &amp; emailed immediately to come in &amp; discuss. </a:t>
            </a:r>
          </a:p>
          <a:p>
            <a:pPr marL="0" indent="0">
              <a:buNone/>
            </a:pPr>
            <a:r>
              <a:rPr lang="en-US" dirty="0"/>
              <a:t>	</a:t>
            </a:r>
            <a:r>
              <a:rPr lang="en-US" b="1" i="1" dirty="0" smtClean="0"/>
              <a:t>- Counselor contact/activity report –</a:t>
            </a:r>
            <a:r>
              <a:rPr lang="en-US" dirty="0" smtClean="0"/>
              <a:t>Participants in these workshops met with their EOF counselors at least 	twice per month. In addition, Dean met with counselors once a month for updates on student progress. 	Students maintained steady communication with their EOF counselor throughout the duration of the 	workshops. </a:t>
            </a:r>
          </a:p>
          <a:p>
            <a:pPr marL="0" indent="0">
              <a:buNone/>
            </a:pPr>
            <a:r>
              <a:rPr lang="en-US" dirty="0" smtClean="0"/>
              <a:t>	</a:t>
            </a:r>
            <a:r>
              <a:rPr lang="en-US" b="1" i="1" dirty="0" smtClean="0"/>
              <a:t>- Weekly workshop attendance report –</a:t>
            </a:r>
            <a:r>
              <a:rPr lang="en-US" dirty="0" smtClean="0"/>
              <a:t>Reviewed these weekly. 45% of students attended workshops 	weekly, 22% bi-weekly, &amp; 33% sporadically. </a:t>
            </a:r>
          </a:p>
          <a:p>
            <a:pPr marL="0" indent="0">
              <a:buNone/>
            </a:pPr>
            <a:r>
              <a:rPr lang="en-US" b="1" i="1" dirty="0"/>
              <a:t>	</a:t>
            </a:r>
            <a:r>
              <a:rPr lang="en-US" b="1" i="1" dirty="0" smtClean="0"/>
              <a:t>- Tutoring Center reports –</a:t>
            </a:r>
            <a:r>
              <a:rPr lang="en-US" dirty="0" smtClean="0"/>
              <a:t>None of 	the 	workshop participants looked for extra tutoring. Only attended 	workshops for supplemental course support. </a:t>
            </a:r>
          </a:p>
          <a:p>
            <a:pPr marL="0" indent="0">
              <a:buNone/>
            </a:pPr>
            <a:endParaRPr lang="en-US" dirty="0" smtClean="0"/>
          </a:p>
          <a:p>
            <a:endParaRPr lang="en-US" dirty="0" smtClean="0"/>
          </a:p>
          <a:p>
            <a:endParaRPr lang="en-US" dirty="0"/>
          </a:p>
        </p:txBody>
      </p:sp>
      <p:pic>
        <p:nvPicPr>
          <p:cNvPr id="4" name="Picture 3"/>
          <p:cNvPicPr>
            <a:picLocks noChangeAspect="1"/>
          </p:cNvPicPr>
          <p:nvPr/>
        </p:nvPicPr>
        <p:blipFill>
          <a:blip r:embed="rId2"/>
          <a:stretch>
            <a:fillRect/>
          </a:stretch>
        </p:blipFill>
        <p:spPr>
          <a:xfrm>
            <a:off x="10340447" y="165312"/>
            <a:ext cx="1713124" cy="1018120"/>
          </a:xfrm>
          <a:prstGeom prst="rect">
            <a:avLst/>
          </a:prstGeom>
        </p:spPr>
      </p:pic>
    </p:spTree>
    <p:extLst>
      <p:ext uri="{BB962C8B-B14F-4D97-AF65-F5344CB8AC3E}">
        <p14:creationId xmlns:p14="http://schemas.microsoft.com/office/powerpoint/2010/main" val="3744469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24" y="474897"/>
            <a:ext cx="10571998" cy="970450"/>
          </a:xfrm>
        </p:spPr>
        <p:txBody>
          <a:bodyPr/>
          <a:lstStyle/>
          <a:p>
            <a:r>
              <a:rPr lang="en-US" dirty="0" smtClean="0"/>
              <a:t>Goal 1 – Reflections </a:t>
            </a:r>
            <a:endParaRPr lang="en-US" dirty="0"/>
          </a:p>
        </p:txBody>
      </p:sp>
      <p:sp>
        <p:nvSpPr>
          <p:cNvPr id="3" name="Content Placeholder 2"/>
          <p:cNvSpPr>
            <a:spLocks noGrp="1"/>
          </p:cNvSpPr>
          <p:nvPr>
            <p:ph idx="1"/>
          </p:nvPr>
        </p:nvSpPr>
        <p:spPr>
          <a:xfrm>
            <a:off x="167548" y="2153014"/>
            <a:ext cx="10554574" cy="4455604"/>
          </a:xfrm>
        </p:spPr>
        <p:txBody>
          <a:bodyPr>
            <a:normAutofit lnSpcReduction="10000"/>
          </a:bodyPr>
          <a:lstStyle/>
          <a:p>
            <a:r>
              <a:rPr lang="en-US" dirty="0" smtClean="0"/>
              <a:t>Original goal was to have a 20% increase in MAT-016 passing rate from 51.3% to 71.3%. Although unable to meet goal, we were still able to increase this by 8% and found workshops to be very successful. </a:t>
            </a:r>
          </a:p>
          <a:p>
            <a:r>
              <a:rPr lang="en-US" dirty="0" smtClean="0"/>
              <a:t>Based on evaluated assessment reports &amp; student feedback surveys, findings indicated students remained connected to the course, to their professors, and were more willing to ask questions when they needed help. </a:t>
            </a:r>
          </a:p>
          <a:p>
            <a:r>
              <a:rPr lang="en-US" dirty="0" smtClean="0"/>
              <a:t>Students indicated in survey (outcomes of survey are discussed under goal #2) that the these workshops helped keep up w/class material and to find better ways of solving math/algebra equations. For those that did not pass the course, they felt more motivated and ready to retake it. One student re-enrolled in the class during Summer ‘17 &amp; passed the course. </a:t>
            </a:r>
          </a:p>
          <a:p>
            <a:r>
              <a:rPr lang="en-US" dirty="0" smtClean="0"/>
              <a:t>Students that repeated the class improved grade from D/F to A. Although students were familiar w/course material, the grade jump was remarkable and consistent from failure to an A for </a:t>
            </a:r>
            <a:r>
              <a:rPr lang="en-US" b="1" u="sng" dirty="0" smtClean="0"/>
              <a:t>60% of the repeats</a:t>
            </a:r>
            <a:r>
              <a:rPr lang="en-US" dirty="0" smtClean="0"/>
              <a:t>. Students felt more than confident, second time around w/the additional support, they did not have during their first try with the course. </a:t>
            </a:r>
            <a:endParaRPr lang="en-US" dirty="0"/>
          </a:p>
        </p:txBody>
      </p:sp>
      <p:pic>
        <p:nvPicPr>
          <p:cNvPr id="4" name="Picture 3"/>
          <p:cNvPicPr>
            <a:picLocks noChangeAspect="1"/>
          </p:cNvPicPr>
          <p:nvPr/>
        </p:nvPicPr>
        <p:blipFill>
          <a:blip r:embed="rId2"/>
          <a:stretch>
            <a:fillRect/>
          </a:stretch>
        </p:blipFill>
        <p:spPr>
          <a:xfrm>
            <a:off x="10262199" y="150982"/>
            <a:ext cx="1713124" cy="1018120"/>
          </a:xfrm>
          <a:prstGeom prst="rect">
            <a:avLst/>
          </a:prstGeom>
        </p:spPr>
      </p:pic>
    </p:spTree>
    <p:extLst>
      <p:ext uri="{BB962C8B-B14F-4D97-AF65-F5344CB8AC3E}">
        <p14:creationId xmlns:p14="http://schemas.microsoft.com/office/powerpoint/2010/main" val="2182157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 – Objectives &amp; Assessment Measurements</a:t>
            </a:r>
            <a:endParaRPr lang="en-US" dirty="0"/>
          </a:p>
        </p:txBody>
      </p:sp>
      <p:sp>
        <p:nvSpPr>
          <p:cNvPr id="5" name="Content Placeholder 4"/>
          <p:cNvSpPr>
            <a:spLocks noGrp="1"/>
          </p:cNvSpPr>
          <p:nvPr>
            <p:ph sz="half" idx="1"/>
          </p:nvPr>
        </p:nvSpPr>
        <p:spPr>
          <a:xfrm>
            <a:off x="610894" y="2379657"/>
            <a:ext cx="5185873" cy="4330913"/>
          </a:xfrm>
        </p:spPr>
        <p:txBody>
          <a:bodyPr>
            <a:normAutofit fontScale="92500" lnSpcReduction="20000"/>
          </a:bodyPr>
          <a:lstStyle/>
          <a:p>
            <a:pPr marL="0" indent="0">
              <a:buNone/>
            </a:pPr>
            <a:r>
              <a:rPr lang="en-US" b="1" dirty="0" smtClean="0"/>
              <a:t>Goal 2 - </a:t>
            </a:r>
            <a:r>
              <a:rPr lang="en-US" i="1" dirty="0"/>
              <a:t>To have </a:t>
            </a:r>
            <a:r>
              <a:rPr lang="en-US" b="1" i="1" dirty="0"/>
              <a:t>at least 80% of EOF students</a:t>
            </a:r>
            <a:r>
              <a:rPr lang="en-US" i="1" dirty="0"/>
              <a:t> enrolled in MAT-016 Spring 2017 attend a minimum of one of two supplemental algebra enrichment workshops offered per week during the term. </a:t>
            </a:r>
            <a:endParaRPr lang="en-US" i="1" dirty="0" smtClean="0"/>
          </a:p>
          <a:p>
            <a:pPr marL="0" indent="0">
              <a:buNone/>
            </a:pPr>
            <a:endParaRPr lang="en-US" i="1" dirty="0"/>
          </a:p>
          <a:p>
            <a:pPr marL="0" indent="0">
              <a:buNone/>
            </a:pPr>
            <a:r>
              <a:rPr lang="en-US" b="1" i="1" dirty="0" smtClean="0"/>
              <a:t>Objective - </a:t>
            </a:r>
            <a:r>
              <a:rPr lang="en-US" dirty="0"/>
              <a:t>Students enrolled in MAT-016 will attend at least one algebra workshop per week. Students will come prepared with questions, so that professor will customize the content and support needed. Professor during these workshops will engage and challenge students to improve their academic performance through discussions and practice of improved study strategies and ways to more efficiently solve algebra/mathematics problems, based on their diverse needs each week.  </a:t>
            </a:r>
          </a:p>
          <a:p>
            <a:pPr marL="0" indent="0">
              <a:buNone/>
            </a:pPr>
            <a:endParaRPr lang="en-US" b="1" i="1" dirty="0"/>
          </a:p>
          <a:p>
            <a:pPr marL="0" indent="0">
              <a:buNone/>
            </a:pPr>
            <a:endParaRPr lang="en-US" dirty="0"/>
          </a:p>
        </p:txBody>
      </p:sp>
      <p:sp>
        <p:nvSpPr>
          <p:cNvPr id="6" name="Content Placeholder 5"/>
          <p:cNvSpPr>
            <a:spLocks noGrp="1"/>
          </p:cNvSpPr>
          <p:nvPr>
            <p:ph sz="half" idx="2"/>
          </p:nvPr>
        </p:nvSpPr>
        <p:spPr/>
        <p:txBody>
          <a:bodyPr>
            <a:normAutofit fontScale="92500" lnSpcReduction="20000"/>
          </a:bodyPr>
          <a:lstStyle/>
          <a:p>
            <a:pPr marL="0" indent="0">
              <a:buNone/>
            </a:pPr>
            <a:r>
              <a:rPr lang="en-US" b="1" dirty="0"/>
              <a:t>Assessment Measurements Used</a:t>
            </a:r>
            <a:r>
              <a:rPr lang="en-US" b="1" dirty="0" smtClean="0"/>
              <a:t>:</a:t>
            </a:r>
          </a:p>
          <a:p>
            <a:pPr lvl="0"/>
            <a:r>
              <a:rPr lang="en-US" dirty="0"/>
              <a:t>Weekly workshop attendance reports </a:t>
            </a:r>
          </a:p>
          <a:p>
            <a:pPr lvl="0"/>
            <a:r>
              <a:rPr lang="en-US" dirty="0"/>
              <a:t>End of semester workshop evaluation student survey  </a:t>
            </a:r>
          </a:p>
          <a:p>
            <a:pPr marL="0" indent="0">
              <a:buNone/>
            </a:pPr>
            <a:endParaRPr lang="en-US" b="1" dirty="0"/>
          </a:p>
          <a:p>
            <a:endParaRPr lang="en-US" dirty="0"/>
          </a:p>
        </p:txBody>
      </p:sp>
      <p:pic>
        <p:nvPicPr>
          <p:cNvPr id="4" name="Picture 3"/>
          <p:cNvPicPr>
            <a:picLocks noChangeAspect="1"/>
          </p:cNvPicPr>
          <p:nvPr/>
        </p:nvPicPr>
        <p:blipFill>
          <a:blip r:embed="rId2"/>
          <a:stretch>
            <a:fillRect/>
          </a:stretch>
        </p:blipFill>
        <p:spPr>
          <a:xfrm>
            <a:off x="10352350" y="197564"/>
            <a:ext cx="1713124" cy="1018120"/>
          </a:xfrm>
          <a:prstGeom prst="rect">
            <a:avLst/>
          </a:prstGeom>
        </p:spPr>
      </p:pic>
    </p:spTree>
    <p:extLst>
      <p:ext uri="{BB962C8B-B14F-4D97-AF65-F5344CB8AC3E}">
        <p14:creationId xmlns:p14="http://schemas.microsoft.com/office/powerpoint/2010/main" val="4260524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00" y="613443"/>
            <a:ext cx="10571998" cy="970450"/>
          </a:xfrm>
        </p:spPr>
        <p:txBody>
          <a:bodyPr/>
          <a:lstStyle/>
          <a:p>
            <a:r>
              <a:rPr lang="en-US" dirty="0" smtClean="0"/>
              <a:t>Goal 2 – Results</a:t>
            </a:r>
            <a:br>
              <a:rPr lang="en-US" dirty="0" smtClean="0"/>
            </a:br>
            <a:r>
              <a:rPr lang="en-US" dirty="0" smtClean="0"/>
              <a:t> </a:t>
            </a:r>
            <a:endParaRPr lang="en-US" dirty="0"/>
          </a:p>
        </p:txBody>
      </p:sp>
      <p:sp>
        <p:nvSpPr>
          <p:cNvPr id="3" name="Content Placeholder 2"/>
          <p:cNvSpPr>
            <a:spLocks noGrp="1"/>
          </p:cNvSpPr>
          <p:nvPr>
            <p:ph idx="1"/>
          </p:nvPr>
        </p:nvSpPr>
        <p:spPr>
          <a:xfrm>
            <a:off x="90152" y="1815922"/>
            <a:ext cx="12192000" cy="4887532"/>
          </a:xfrm>
        </p:spPr>
        <p:txBody>
          <a:bodyPr>
            <a:normAutofit/>
          </a:bodyPr>
          <a:lstStyle/>
          <a:p>
            <a:r>
              <a:rPr lang="en-US" b="1" dirty="0"/>
              <a:t>79% of EOF students</a:t>
            </a:r>
            <a:r>
              <a:rPr lang="en-US" dirty="0"/>
              <a:t> that enrolled and completed MAT-016 in the Spring 2017 term participated in the supplemental algebra enrichment </a:t>
            </a:r>
            <a:r>
              <a:rPr lang="en-US" dirty="0" smtClean="0"/>
              <a:t>workshops. Workshop </a:t>
            </a:r>
            <a:r>
              <a:rPr lang="en-US" dirty="0"/>
              <a:t>attendance breakdown was as follows:</a:t>
            </a:r>
            <a:r>
              <a:rPr lang="en-US" u="sng" dirty="0"/>
              <a:t> </a:t>
            </a:r>
            <a:endParaRPr lang="en-US" dirty="0"/>
          </a:p>
          <a:p>
            <a:pPr marL="0" indent="0">
              <a:buNone/>
            </a:pPr>
            <a:r>
              <a:rPr lang="en-US" b="1" dirty="0"/>
              <a:t>	</a:t>
            </a:r>
            <a:r>
              <a:rPr lang="en-US" b="1" dirty="0">
                <a:solidFill>
                  <a:srgbClr val="FFFF00"/>
                </a:solidFill>
              </a:rPr>
              <a:t>45% </a:t>
            </a:r>
            <a:r>
              <a:rPr lang="en-US" b="1" i="1" dirty="0">
                <a:solidFill>
                  <a:srgbClr val="FFFF00"/>
                </a:solidFill>
              </a:rPr>
              <a:t>- </a:t>
            </a:r>
            <a:r>
              <a:rPr lang="en-US" b="1" dirty="0">
                <a:solidFill>
                  <a:srgbClr val="FFFF00"/>
                </a:solidFill>
              </a:rPr>
              <a:t>Attended once a week / 22% - Attended bi-weekly /</a:t>
            </a:r>
            <a:r>
              <a:rPr lang="en-US" b="1" u="sng" dirty="0">
                <a:solidFill>
                  <a:srgbClr val="FFFF00"/>
                </a:solidFill>
              </a:rPr>
              <a:t>33%</a:t>
            </a:r>
            <a:r>
              <a:rPr lang="en-US" b="1" dirty="0">
                <a:solidFill>
                  <a:srgbClr val="FFFF00"/>
                </a:solidFill>
              </a:rPr>
              <a:t> - Attended sporadically </a:t>
            </a:r>
          </a:p>
          <a:p>
            <a:r>
              <a:rPr lang="en-US" dirty="0"/>
              <a:t> </a:t>
            </a:r>
            <a:r>
              <a:rPr lang="en-US" b="1" dirty="0"/>
              <a:t>Assessment measurements indicated the </a:t>
            </a:r>
            <a:r>
              <a:rPr lang="en-US" b="1" dirty="0" smtClean="0"/>
              <a:t>following:</a:t>
            </a:r>
          </a:p>
          <a:p>
            <a:pPr marL="0" indent="0">
              <a:buNone/>
            </a:pPr>
            <a:r>
              <a:rPr lang="en-US" b="1" i="1" dirty="0" smtClean="0"/>
              <a:t>	-Weekly workshop attendance reports </a:t>
            </a:r>
            <a:r>
              <a:rPr lang="en-US" b="1" dirty="0" smtClean="0"/>
              <a:t>– </a:t>
            </a:r>
            <a:r>
              <a:rPr lang="en-US" dirty="0" smtClean="0"/>
              <a:t>Weekly reports that monitored student workshop 			attendance. Although we were able to get 79% of students, we had attendance fluctuations.</a:t>
            </a:r>
          </a:p>
          <a:p>
            <a:pPr marL="0" indent="0">
              <a:buNone/>
            </a:pPr>
            <a:r>
              <a:rPr lang="en-US" b="1" dirty="0"/>
              <a:t>	</a:t>
            </a:r>
            <a:r>
              <a:rPr lang="en-US" b="1" dirty="0" smtClean="0"/>
              <a:t>- </a:t>
            </a:r>
            <a:r>
              <a:rPr lang="en-US" b="1" i="1" dirty="0" smtClean="0"/>
              <a:t>End of semester workshop evaluation survey - </a:t>
            </a:r>
            <a:r>
              <a:rPr lang="en-US" dirty="0"/>
              <a:t>Evaluations were administered to all students that </a:t>
            </a:r>
            <a:r>
              <a:rPr lang="en-US" dirty="0" smtClean="0"/>
              <a:t>	participated </a:t>
            </a:r>
            <a:r>
              <a:rPr lang="en-US" dirty="0"/>
              <a:t>in the workshops. We </a:t>
            </a:r>
            <a:r>
              <a:rPr lang="en-US" dirty="0" smtClean="0"/>
              <a:t>had an 82</a:t>
            </a:r>
            <a:r>
              <a:rPr lang="en-US" dirty="0"/>
              <a:t>% </a:t>
            </a:r>
            <a:r>
              <a:rPr lang="en-US" dirty="0" smtClean="0"/>
              <a:t>response </a:t>
            </a:r>
            <a:r>
              <a:rPr lang="en-US" dirty="0"/>
              <a:t>rate. </a:t>
            </a:r>
            <a:r>
              <a:rPr lang="en-US" dirty="0" smtClean="0"/>
              <a:t> </a:t>
            </a:r>
          </a:p>
          <a:p>
            <a:pPr marL="0" indent="0">
              <a:buNone/>
            </a:pPr>
            <a:r>
              <a:rPr lang="en-US" b="1" dirty="0"/>
              <a:t>	</a:t>
            </a:r>
            <a:r>
              <a:rPr lang="en-US" b="1" u="sng" dirty="0" smtClean="0"/>
              <a:t>Highlights from survey include</a:t>
            </a:r>
            <a:r>
              <a:rPr lang="en-US" b="1" dirty="0" smtClean="0"/>
              <a:t>: 89% of students </a:t>
            </a:r>
            <a:r>
              <a:rPr lang="en-US" dirty="0" smtClean="0"/>
              <a:t>stated that the workshops helped them keep up 	w/material 	covered in MAT-016 &amp; improve their math &amp; algebra skills. 89% agreed that workshops 	assisted them in 	finding better ways to solve math problems. </a:t>
            </a:r>
            <a:r>
              <a:rPr lang="en-US" b="1" dirty="0" smtClean="0"/>
              <a:t>100% of students </a:t>
            </a:r>
            <a:r>
              <a:rPr lang="en-US" dirty="0" smtClean="0"/>
              <a:t>were satisfied w/Professor 	that ran workshops. Overall confidence scale of </a:t>
            </a:r>
            <a:r>
              <a:rPr lang="en-US" b="1" dirty="0" smtClean="0"/>
              <a:t>0 to 3 </a:t>
            </a:r>
            <a:r>
              <a:rPr lang="en-US" dirty="0" smtClean="0"/>
              <a:t>on the math topics covered was 2.75. Overall 	confidence in taking a college level math course next term was 1.63.</a:t>
            </a:r>
            <a:endParaRPr lang="en-US" b="1" i="1" dirty="0"/>
          </a:p>
        </p:txBody>
      </p:sp>
      <p:pic>
        <p:nvPicPr>
          <p:cNvPr id="4" name="Picture 3"/>
          <p:cNvPicPr>
            <a:picLocks noChangeAspect="1"/>
          </p:cNvPicPr>
          <p:nvPr/>
        </p:nvPicPr>
        <p:blipFill>
          <a:blip r:embed="rId2"/>
          <a:stretch>
            <a:fillRect/>
          </a:stretch>
        </p:blipFill>
        <p:spPr>
          <a:xfrm>
            <a:off x="10407263" y="226868"/>
            <a:ext cx="1713124" cy="1018120"/>
          </a:xfrm>
          <a:prstGeom prst="rect">
            <a:avLst/>
          </a:prstGeom>
        </p:spPr>
      </p:pic>
    </p:spTree>
    <p:extLst>
      <p:ext uri="{BB962C8B-B14F-4D97-AF65-F5344CB8AC3E}">
        <p14:creationId xmlns:p14="http://schemas.microsoft.com/office/powerpoint/2010/main" val="2395181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 – Reflections </a:t>
            </a:r>
            <a:endParaRPr lang="en-US" dirty="0"/>
          </a:p>
        </p:txBody>
      </p:sp>
      <p:sp>
        <p:nvSpPr>
          <p:cNvPr id="3" name="Content Placeholder 2"/>
          <p:cNvSpPr>
            <a:spLocks noGrp="1"/>
          </p:cNvSpPr>
          <p:nvPr>
            <p:ph idx="1"/>
          </p:nvPr>
        </p:nvSpPr>
        <p:spPr>
          <a:xfrm>
            <a:off x="264921" y="2209408"/>
            <a:ext cx="10554574" cy="3636511"/>
          </a:xfrm>
        </p:spPr>
        <p:txBody>
          <a:bodyPr>
            <a:normAutofit lnSpcReduction="10000"/>
          </a:bodyPr>
          <a:lstStyle/>
          <a:p>
            <a:r>
              <a:rPr lang="en-US" dirty="0"/>
              <a:t>We </a:t>
            </a:r>
            <a:r>
              <a:rPr lang="en-US" dirty="0" smtClean="0"/>
              <a:t>almost reached our goal of 80</a:t>
            </a:r>
            <a:r>
              <a:rPr lang="en-US" dirty="0"/>
              <a:t>% of EOF students enrolled in MAT-016. </a:t>
            </a:r>
            <a:endParaRPr lang="en-US" b="1" dirty="0"/>
          </a:p>
          <a:p>
            <a:r>
              <a:rPr lang="en-US" dirty="0" smtClean="0"/>
              <a:t>Faced attendance challenges. These stemmed </a:t>
            </a:r>
            <a:r>
              <a:rPr lang="en-US" dirty="0"/>
              <a:t>from student’s class &amp; work schedule and home responsibilities. </a:t>
            </a:r>
            <a:r>
              <a:rPr lang="en-US" dirty="0" smtClean="0"/>
              <a:t>For our students, this is always a difficult juggling act. </a:t>
            </a:r>
          </a:p>
          <a:p>
            <a:r>
              <a:rPr lang="en-US" dirty="0"/>
              <a:t>S</a:t>
            </a:r>
            <a:r>
              <a:rPr lang="en-US" dirty="0" smtClean="0"/>
              <a:t>ome students felt </a:t>
            </a:r>
            <a:r>
              <a:rPr lang="en-US" dirty="0"/>
              <a:t>they did not need to attend weekly, as they were performing well </a:t>
            </a:r>
            <a:r>
              <a:rPr lang="en-US" dirty="0" smtClean="0"/>
              <a:t>in </a:t>
            </a:r>
            <a:r>
              <a:rPr lang="en-US" dirty="0"/>
              <a:t>the course. They came in on a per need </a:t>
            </a:r>
            <a:r>
              <a:rPr lang="en-US" dirty="0" smtClean="0"/>
              <a:t>basis and we monitored them carefully. </a:t>
            </a:r>
          </a:p>
          <a:p>
            <a:r>
              <a:rPr lang="en-US" dirty="0" smtClean="0"/>
              <a:t>Based on the survey results &amp; student/counselor meeting notes, students remained engaged, interested, &amp; found the workshops helpful, even for those not doing well in the class, still felt more prepared to take it again. </a:t>
            </a:r>
          </a:p>
          <a:p>
            <a:r>
              <a:rPr lang="en-US" dirty="0" smtClean="0"/>
              <a:t>Area that needs attention, supporting students taking credit bearing math courses. We will have to provide additional support, tutoring sessions, and monitor them carefully, as they show they may still need help in those classes.</a:t>
            </a:r>
            <a:endParaRPr lang="en-US" dirty="0"/>
          </a:p>
          <a:p>
            <a:endParaRPr lang="en-US" dirty="0"/>
          </a:p>
        </p:txBody>
      </p:sp>
      <p:pic>
        <p:nvPicPr>
          <p:cNvPr id="4" name="Picture 3"/>
          <p:cNvPicPr>
            <a:picLocks noChangeAspect="1"/>
          </p:cNvPicPr>
          <p:nvPr/>
        </p:nvPicPr>
        <p:blipFill>
          <a:blip r:embed="rId2"/>
          <a:stretch>
            <a:fillRect/>
          </a:stretch>
        </p:blipFill>
        <p:spPr>
          <a:xfrm>
            <a:off x="10326593" y="125225"/>
            <a:ext cx="1713124" cy="1018120"/>
          </a:xfrm>
          <a:prstGeom prst="rect">
            <a:avLst/>
          </a:prstGeom>
        </p:spPr>
      </p:pic>
    </p:spTree>
    <p:extLst>
      <p:ext uri="{BB962C8B-B14F-4D97-AF65-F5344CB8AC3E}">
        <p14:creationId xmlns:p14="http://schemas.microsoft.com/office/powerpoint/2010/main" val="21089682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380</TotalTime>
  <Words>1208</Words>
  <Application>Microsoft Office PowerPoint</Application>
  <PresentationFormat>Widescreen</PresentationFormat>
  <Paragraphs>76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Century Gothic</vt:lpstr>
      <vt:lpstr>Wingdings 2</vt:lpstr>
      <vt:lpstr>Quotable</vt:lpstr>
      <vt:lpstr>OSHE/EOF – Special Project Outcomes:  Supplemental Enrichment Algebra Workshops  </vt:lpstr>
      <vt:lpstr>Special Project Outline – Target Audience &amp; Goals </vt:lpstr>
      <vt:lpstr>Intended Impact of Project </vt:lpstr>
      <vt:lpstr>Goal 1 – Objectives &amp; Assessment Measurements </vt:lpstr>
      <vt:lpstr>Goal 1 – Results </vt:lpstr>
      <vt:lpstr>Goal 1 – Reflections </vt:lpstr>
      <vt:lpstr>Goal 2 – Objectives &amp; Assessment Measurements</vt:lpstr>
      <vt:lpstr>Goal 2 – Results  </vt:lpstr>
      <vt:lpstr>Goal 2 – Reflections </vt:lpstr>
      <vt:lpstr>Overall Result Reflections </vt:lpstr>
      <vt:lpstr>PowerPoint Presentation</vt:lpstr>
    </vt:vector>
  </TitlesOfParts>
  <Company>County College of Morris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OSHE/EOF – Special Project Outcomes</dc:title>
  <dc:creator>Pam Marcenaro</dc:creator>
  <cp:lastModifiedBy>Carter, Hasani</cp:lastModifiedBy>
  <cp:revision>25</cp:revision>
  <cp:lastPrinted>2017-09-27T16:32:34Z</cp:lastPrinted>
  <dcterms:created xsi:type="dcterms:W3CDTF">2017-09-25T14:21:47Z</dcterms:created>
  <dcterms:modified xsi:type="dcterms:W3CDTF">2017-10-05T15:32:01Z</dcterms:modified>
</cp:coreProperties>
</file>