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16" d="100"/>
          <a:sy n="116" d="100"/>
        </p:scale>
        <p:origin x="22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4B49243-0F09-42B3-95CA-08A642F4E873}"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ED94C-298F-4E52-96F1-73874E18FF0A}" type="slidenum">
              <a:rPr lang="en-US" smtClean="0"/>
              <a:t>‹#›</a:t>
            </a:fld>
            <a:endParaRPr lang="en-US"/>
          </a:p>
        </p:txBody>
      </p:sp>
    </p:spTree>
    <p:extLst>
      <p:ext uri="{BB962C8B-B14F-4D97-AF65-F5344CB8AC3E}">
        <p14:creationId xmlns:p14="http://schemas.microsoft.com/office/powerpoint/2010/main" val="2279091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B49243-0F09-42B3-95CA-08A642F4E873}"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ED94C-298F-4E52-96F1-73874E18FF0A}" type="slidenum">
              <a:rPr lang="en-US" smtClean="0"/>
              <a:t>‹#›</a:t>
            </a:fld>
            <a:endParaRPr lang="en-US"/>
          </a:p>
        </p:txBody>
      </p:sp>
    </p:spTree>
    <p:extLst>
      <p:ext uri="{BB962C8B-B14F-4D97-AF65-F5344CB8AC3E}">
        <p14:creationId xmlns:p14="http://schemas.microsoft.com/office/powerpoint/2010/main" val="73668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B49243-0F09-42B3-95CA-08A642F4E873}"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ED94C-298F-4E52-96F1-73874E18FF0A}" type="slidenum">
              <a:rPr lang="en-US" smtClean="0"/>
              <a:t>‹#›</a:t>
            </a:fld>
            <a:endParaRPr lang="en-US"/>
          </a:p>
        </p:txBody>
      </p:sp>
    </p:spTree>
    <p:extLst>
      <p:ext uri="{BB962C8B-B14F-4D97-AF65-F5344CB8AC3E}">
        <p14:creationId xmlns:p14="http://schemas.microsoft.com/office/powerpoint/2010/main" val="3676926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B49243-0F09-42B3-95CA-08A642F4E873}"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ED94C-298F-4E52-96F1-73874E18FF0A}" type="slidenum">
              <a:rPr lang="en-US" smtClean="0"/>
              <a:t>‹#›</a:t>
            </a:fld>
            <a:endParaRPr lang="en-US"/>
          </a:p>
        </p:txBody>
      </p:sp>
    </p:spTree>
    <p:extLst>
      <p:ext uri="{BB962C8B-B14F-4D97-AF65-F5344CB8AC3E}">
        <p14:creationId xmlns:p14="http://schemas.microsoft.com/office/powerpoint/2010/main" val="3210944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B49243-0F09-42B3-95CA-08A642F4E873}"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ED94C-298F-4E52-96F1-73874E18FF0A}" type="slidenum">
              <a:rPr lang="en-US" smtClean="0"/>
              <a:t>‹#›</a:t>
            </a:fld>
            <a:endParaRPr lang="en-US"/>
          </a:p>
        </p:txBody>
      </p:sp>
    </p:spTree>
    <p:extLst>
      <p:ext uri="{BB962C8B-B14F-4D97-AF65-F5344CB8AC3E}">
        <p14:creationId xmlns:p14="http://schemas.microsoft.com/office/powerpoint/2010/main" val="1891421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4B49243-0F09-42B3-95CA-08A642F4E873}"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ED94C-298F-4E52-96F1-73874E18FF0A}" type="slidenum">
              <a:rPr lang="en-US" smtClean="0"/>
              <a:t>‹#›</a:t>
            </a:fld>
            <a:endParaRPr lang="en-US"/>
          </a:p>
        </p:txBody>
      </p:sp>
    </p:spTree>
    <p:extLst>
      <p:ext uri="{BB962C8B-B14F-4D97-AF65-F5344CB8AC3E}">
        <p14:creationId xmlns:p14="http://schemas.microsoft.com/office/powerpoint/2010/main" val="2102416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4B49243-0F09-42B3-95CA-08A642F4E873}" type="datetimeFigureOut">
              <a:rPr lang="en-US" smtClean="0"/>
              <a:t>10/10/2017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0ED94C-298F-4E52-96F1-73874E18FF0A}" type="slidenum">
              <a:rPr lang="en-US" smtClean="0"/>
              <a:t>‹#›</a:t>
            </a:fld>
            <a:endParaRPr lang="en-US"/>
          </a:p>
        </p:txBody>
      </p:sp>
    </p:spTree>
    <p:extLst>
      <p:ext uri="{BB962C8B-B14F-4D97-AF65-F5344CB8AC3E}">
        <p14:creationId xmlns:p14="http://schemas.microsoft.com/office/powerpoint/2010/main" val="3161519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B49243-0F09-42B3-95CA-08A642F4E873}" type="datetimeFigureOut">
              <a:rPr lang="en-US" smtClean="0"/>
              <a:t>10/10/2017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0ED94C-298F-4E52-96F1-73874E18FF0A}" type="slidenum">
              <a:rPr lang="en-US" smtClean="0"/>
              <a:t>‹#›</a:t>
            </a:fld>
            <a:endParaRPr lang="en-US"/>
          </a:p>
        </p:txBody>
      </p:sp>
    </p:spTree>
    <p:extLst>
      <p:ext uri="{BB962C8B-B14F-4D97-AF65-F5344CB8AC3E}">
        <p14:creationId xmlns:p14="http://schemas.microsoft.com/office/powerpoint/2010/main" val="237975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B49243-0F09-42B3-95CA-08A642F4E873}" type="datetimeFigureOut">
              <a:rPr lang="en-US" smtClean="0"/>
              <a:t>10/10/2017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0ED94C-298F-4E52-96F1-73874E18FF0A}" type="slidenum">
              <a:rPr lang="en-US" smtClean="0"/>
              <a:t>‹#›</a:t>
            </a:fld>
            <a:endParaRPr lang="en-US"/>
          </a:p>
        </p:txBody>
      </p:sp>
    </p:spTree>
    <p:extLst>
      <p:ext uri="{BB962C8B-B14F-4D97-AF65-F5344CB8AC3E}">
        <p14:creationId xmlns:p14="http://schemas.microsoft.com/office/powerpoint/2010/main" val="1628500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B49243-0F09-42B3-95CA-08A642F4E873}"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ED94C-298F-4E52-96F1-73874E18FF0A}" type="slidenum">
              <a:rPr lang="en-US" smtClean="0"/>
              <a:t>‹#›</a:t>
            </a:fld>
            <a:endParaRPr lang="en-US"/>
          </a:p>
        </p:txBody>
      </p:sp>
    </p:spTree>
    <p:extLst>
      <p:ext uri="{BB962C8B-B14F-4D97-AF65-F5344CB8AC3E}">
        <p14:creationId xmlns:p14="http://schemas.microsoft.com/office/powerpoint/2010/main" val="2479442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B49243-0F09-42B3-95CA-08A642F4E873}"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ED94C-298F-4E52-96F1-73874E18FF0A}" type="slidenum">
              <a:rPr lang="en-US" smtClean="0"/>
              <a:t>‹#›</a:t>
            </a:fld>
            <a:endParaRPr lang="en-US"/>
          </a:p>
        </p:txBody>
      </p:sp>
    </p:spTree>
    <p:extLst>
      <p:ext uri="{BB962C8B-B14F-4D97-AF65-F5344CB8AC3E}">
        <p14:creationId xmlns:p14="http://schemas.microsoft.com/office/powerpoint/2010/main" val="2414322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B49243-0F09-42B3-95CA-08A642F4E873}" type="datetimeFigureOut">
              <a:rPr lang="en-US" smtClean="0"/>
              <a:t>10/10/2017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0ED94C-298F-4E52-96F1-73874E18FF0A}" type="slidenum">
              <a:rPr lang="en-US" smtClean="0"/>
              <a:t>‹#›</a:t>
            </a:fld>
            <a:endParaRPr lang="en-US"/>
          </a:p>
        </p:txBody>
      </p:sp>
    </p:spTree>
    <p:extLst>
      <p:ext uri="{BB962C8B-B14F-4D97-AF65-F5344CB8AC3E}">
        <p14:creationId xmlns:p14="http://schemas.microsoft.com/office/powerpoint/2010/main" val="3510908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038253" cy="2012723"/>
          </a:xfrm>
        </p:spPr>
        <p:txBody>
          <a:bodyPr>
            <a:normAutofit/>
          </a:bodyPr>
          <a:lstStyle/>
          <a:p>
            <a:r>
              <a:rPr lang="en-US" sz="2800" b="1" dirty="0" smtClean="0"/>
              <a:t>NJIT EOP Summer Math </a:t>
            </a:r>
            <a:r>
              <a:rPr lang="en-US" sz="2800" b="1" dirty="0"/>
              <a:t>E</a:t>
            </a:r>
            <a:r>
              <a:rPr lang="en-US" sz="2800" b="1" dirty="0" smtClean="0"/>
              <a:t>nhancement Program</a:t>
            </a:r>
            <a:br>
              <a:rPr lang="en-US" sz="2800" b="1" dirty="0" smtClean="0"/>
            </a:br>
            <a:r>
              <a:rPr lang="en-US" sz="2800" b="1" dirty="0" smtClean="0"/>
              <a:t>for Upperclassmen</a:t>
            </a:r>
            <a:br>
              <a:rPr lang="en-US" sz="2800" b="1" dirty="0" smtClean="0"/>
            </a:br>
            <a:r>
              <a:rPr lang="en-US" sz="2800" b="1" dirty="0" smtClean="0"/>
              <a:t>Summer 2017</a:t>
            </a:r>
            <a:endParaRPr lang="en-US" sz="2800" b="1" dirty="0"/>
          </a:p>
        </p:txBody>
      </p:sp>
      <p:sp>
        <p:nvSpPr>
          <p:cNvPr id="3" name="Subtitle 2"/>
          <p:cNvSpPr>
            <a:spLocks noGrp="1"/>
          </p:cNvSpPr>
          <p:nvPr>
            <p:ph type="subTitle" idx="1"/>
          </p:nvPr>
        </p:nvSpPr>
        <p:spPr>
          <a:xfrm>
            <a:off x="1617306" y="3686013"/>
            <a:ext cx="9038253" cy="1688419"/>
          </a:xfrm>
        </p:spPr>
        <p:txBody>
          <a:bodyPr>
            <a:normAutofit lnSpcReduction="10000"/>
          </a:bodyPr>
          <a:lstStyle/>
          <a:p>
            <a:r>
              <a:rPr lang="en-US" dirty="0" smtClean="0"/>
              <a:t>Laurence Tony Howell</a:t>
            </a:r>
          </a:p>
          <a:p>
            <a:r>
              <a:rPr lang="en-US" dirty="0" smtClean="0"/>
              <a:t>Crystal Smith</a:t>
            </a:r>
          </a:p>
          <a:p>
            <a:r>
              <a:rPr lang="en-US" dirty="0" smtClean="0"/>
              <a:t>Educational Opportunity Program (EOP)</a:t>
            </a:r>
          </a:p>
          <a:p>
            <a:r>
              <a:rPr lang="en-US" dirty="0" smtClean="0"/>
              <a:t>NJIT</a:t>
            </a:r>
          </a:p>
          <a:p>
            <a:endParaRPr lang="en-US" dirty="0"/>
          </a:p>
        </p:txBody>
      </p:sp>
      <p:pic>
        <p:nvPicPr>
          <p:cNvPr id="4" name="Picture 5" descr="njit_rgbd_169x7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514" y="315913"/>
            <a:ext cx="1609725"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8292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Summary</a:t>
            </a:r>
            <a:endParaRPr lang="en-US" sz="4000" dirty="0"/>
          </a:p>
        </p:txBody>
      </p:sp>
      <p:sp>
        <p:nvSpPr>
          <p:cNvPr id="3" name="Content Placeholder 2"/>
          <p:cNvSpPr>
            <a:spLocks noGrp="1"/>
          </p:cNvSpPr>
          <p:nvPr>
            <p:ph idx="1"/>
          </p:nvPr>
        </p:nvSpPr>
        <p:spPr/>
        <p:txBody>
          <a:bodyPr/>
          <a:lstStyle/>
          <a:p>
            <a:r>
              <a:rPr lang="en-US" dirty="0" smtClean="0"/>
              <a:t>A ten (10) week program to provide intense, personal, direct and supplemental instruction, in math (specifically Calculus 111 – the 1</a:t>
            </a:r>
            <a:r>
              <a:rPr lang="en-US" baseline="30000" dirty="0" smtClean="0"/>
              <a:t>st</a:t>
            </a:r>
            <a:r>
              <a:rPr lang="en-US" dirty="0" smtClean="0"/>
              <a:t> level of calculus at NJIT).  </a:t>
            </a:r>
          </a:p>
          <a:p>
            <a:r>
              <a:rPr lang="en-US" dirty="0" smtClean="0"/>
              <a:t>Seventeen (17) students, mostly sophomores, who had completed pre-pre or pre calculus in the spring 2017 semester, received 1 ½ of evening instruction, three days a week for 10 weeks (approximately 225 hours of instruction) with additional one-on-one sessions available every day.</a:t>
            </a:r>
          </a:p>
          <a:p>
            <a:r>
              <a:rPr lang="en-US" dirty="0" smtClean="0"/>
              <a:t>Of the 17 participants, 15 improved their math mastery to be able to take Calculus 111 in the fall 2017. </a:t>
            </a:r>
            <a:endParaRPr lang="en-US" dirty="0"/>
          </a:p>
        </p:txBody>
      </p:sp>
      <p:pic>
        <p:nvPicPr>
          <p:cNvPr id="4" name="Picture 5" descr="njit_rgbd_169x7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 y="0"/>
            <a:ext cx="1609725"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85173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Program Origins &amp; Assumptions/Truths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There are many “bridge” summer programs for incoming freshmen students – but few to no programs for rising sophomores.  It is the sophomore year that students declare their majors, take their first major courses and are assumed to be ready to determine (with little assistance) their major’s curriculum.  This is, for the most part, a fallacy, that can become a tragedy. </a:t>
            </a:r>
          </a:p>
          <a:p>
            <a:r>
              <a:rPr lang="en-US" dirty="0" smtClean="0"/>
              <a:t>This is most prevalent with underrepresented minority (URM) students and particularly, those in STEM (science, technology, engineering, math) majors.</a:t>
            </a:r>
          </a:p>
          <a:p>
            <a:r>
              <a:rPr lang="en-US" dirty="0" smtClean="0"/>
              <a:t>Targeted academic and programmatic intervention and assistance must be given to sophomore URM-STEM students to help them move through the sophomore year shock – and for STEM majors – through the biggest hindrance – math (Calculus 1)</a:t>
            </a:r>
            <a:endParaRPr lang="en-US" dirty="0"/>
          </a:p>
        </p:txBody>
      </p:sp>
      <p:pic>
        <p:nvPicPr>
          <p:cNvPr id="4" name="Picture 5" descr="njit_rgbd_169x7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 y="7937"/>
            <a:ext cx="1609725"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5532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Project Operation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program was conducted by members of EOP with the aid of the NJIT Math Department Coordinator for all 1</a:t>
            </a:r>
            <a:r>
              <a:rPr lang="en-US" baseline="30000" dirty="0" smtClean="0"/>
              <a:t>st</a:t>
            </a:r>
            <a:r>
              <a:rPr lang="en-US" dirty="0" smtClean="0"/>
              <a:t> level math courses, who was the instructor.</a:t>
            </a:r>
          </a:p>
          <a:p>
            <a:r>
              <a:rPr lang="en-US" dirty="0" smtClean="0"/>
              <a:t>The TA (teacher assistant, a graduating senior) and tutors (3), were upperclassmen who had successfully passed both calculus 1 and 2 and were successful in their STEM majors.</a:t>
            </a:r>
          </a:p>
          <a:p>
            <a:r>
              <a:rPr lang="en-US" dirty="0" smtClean="0"/>
              <a:t>The professor taught concepts/processes for approximately 30-45 minutes; the TA and tutors then provided “SI” (supplemental instruction) and intensive conceptual review and application of the concepts for the reminder of the class period – immediately followed by operational application of the instruction, SI and “boardwork” for as long as it took for the students top grasp – and – apply the concepts into a calculus formula that lead into a calculus 1 process.</a:t>
            </a:r>
            <a:endParaRPr lang="en-US" dirty="0"/>
          </a:p>
        </p:txBody>
      </p:sp>
      <p:pic>
        <p:nvPicPr>
          <p:cNvPr id="4" name="Picture 5" descr="njit_rgbd_169x7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629" y="73317"/>
            <a:ext cx="1609725"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11080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Assessment of Students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Quizzes(pop and designated) were the norm for each class meeting.  As the project progressed, the students contributed the content of the exams; breaking into groups and “testing” each other.  Students also were designated to “teach” each other – because teaching is a confirmation that understanding has taken place.</a:t>
            </a:r>
          </a:p>
          <a:p>
            <a:r>
              <a:rPr lang="en-US" dirty="0" smtClean="0"/>
              <a:t>Groups were formed and reformed, to change the interaction with persons heretofore, not interacting. </a:t>
            </a:r>
          </a:p>
          <a:p>
            <a:r>
              <a:rPr lang="en-US" dirty="0" smtClean="0"/>
              <a:t>Formal grades were given, as a accumulation of the quizzes, periodic tests, mid-term and final exam.  The group interactions, “teaching and testing” of each other and extent of external tutorial sessions attended.</a:t>
            </a:r>
          </a:p>
          <a:p>
            <a:r>
              <a:rPr lang="en-US" dirty="0" smtClean="0"/>
              <a:t>The final exam (unbeknownst to the students) was the combination of the first two examinations of the fall 2017 calculus 1 course.  Fifteen (15) of the 17 participants passed the final with grades at/above C=/B- (2.75-2.90) which was sufficient for the students be placed in calculus 1 for the fall 2017.</a:t>
            </a:r>
            <a:endParaRPr lang="en-US" dirty="0"/>
          </a:p>
        </p:txBody>
      </p:sp>
      <p:pic>
        <p:nvPicPr>
          <p:cNvPr id="4" name="Picture 5" descr="njit_rgbd_169x7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959" y="7937"/>
            <a:ext cx="1609725"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63381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Budget &amp; Expenses – Final 	</a:t>
            </a:r>
            <a:endParaRPr lang="en-US" dirty="0"/>
          </a:p>
        </p:txBody>
      </p:sp>
      <p:sp>
        <p:nvSpPr>
          <p:cNvPr id="3" name="Content Placeholder 2"/>
          <p:cNvSpPr>
            <a:spLocks noGrp="1"/>
          </p:cNvSpPr>
          <p:nvPr>
            <p:ph idx="1"/>
          </p:nvPr>
        </p:nvSpPr>
        <p:spPr/>
        <p:txBody>
          <a:bodyPr/>
          <a:lstStyle/>
          <a:p>
            <a:r>
              <a:rPr lang="en-US" dirty="0" smtClean="0"/>
              <a:t>Budget = $14,000</a:t>
            </a:r>
          </a:p>
          <a:p>
            <a:pPr lvl="1"/>
            <a:r>
              <a:rPr lang="en-US" dirty="0" smtClean="0"/>
              <a:t>$5,000    NJIT Math Professor</a:t>
            </a:r>
          </a:p>
          <a:p>
            <a:pPr lvl="1"/>
            <a:r>
              <a:rPr lang="en-US" dirty="0" smtClean="0"/>
              <a:t>$1,000    TA (Teacher assistant)</a:t>
            </a:r>
          </a:p>
          <a:p>
            <a:pPr lvl="1"/>
            <a:r>
              <a:rPr lang="en-US" dirty="0" smtClean="0"/>
              <a:t>$2,400     Tutors (3 @ $800 per)</a:t>
            </a:r>
          </a:p>
          <a:p>
            <a:pPr lvl="1"/>
            <a:r>
              <a:rPr lang="en-US" dirty="0" smtClean="0"/>
              <a:t>$3,636     12 Math books – EOP had 5 books in our library</a:t>
            </a:r>
          </a:p>
          <a:p>
            <a:pPr lvl="1"/>
            <a:r>
              <a:rPr lang="en-US" dirty="0" smtClean="0"/>
              <a:t>$1,964     General educational supplies </a:t>
            </a:r>
            <a:endParaRPr lang="en-US" dirty="0"/>
          </a:p>
        </p:txBody>
      </p:sp>
      <p:pic>
        <p:nvPicPr>
          <p:cNvPr id="4" name="Picture 5" descr="njit_rgbd_169x7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967" y="7937"/>
            <a:ext cx="1609725"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838506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1554</TotalTime>
  <Words>643</Words>
  <Application>Microsoft Office PowerPoint</Application>
  <PresentationFormat>Widescreen</PresentationFormat>
  <Paragraphs>29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NJIT EOP Summer Math Enhancement Program for Upperclassmen Summer 2017</vt:lpstr>
      <vt:lpstr>Summary</vt:lpstr>
      <vt:lpstr>Program Origins &amp; Assumptions/Truths</vt:lpstr>
      <vt:lpstr>Project Operation</vt:lpstr>
      <vt:lpstr>Assessment of Students</vt:lpstr>
      <vt:lpstr>Budget &amp; Expenses – Final  </vt:lpstr>
    </vt:vector>
  </TitlesOfParts>
  <Company>NJIT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NJIT EOP Summer Math Enhancement Program for Upperclassmen Summer 2017</dc:title>
  <dc:creator>Howell, Laurence A.</dc:creator>
  <cp:lastModifiedBy>Carter, Hasani</cp:lastModifiedBy>
  <cp:revision>11</cp:revision>
  <cp:lastPrinted>2017-10-09T23:38:45Z</cp:lastPrinted>
  <dcterms:created xsi:type="dcterms:W3CDTF">2017-10-06T21:09:11Z</dcterms:created>
  <dcterms:modified xsi:type="dcterms:W3CDTF">2017-10-10T15:04:01Z</dcterms:modified>
</cp:coreProperties>
</file>