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9" r:id="rId2"/>
  </p:sldMasterIdLst>
  <p:notesMasterIdLst>
    <p:notesMasterId r:id="rId26"/>
  </p:notesMasterIdLst>
  <p:handoutMasterIdLst>
    <p:handoutMasterId r:id="rId27"/>
  </p:handoutMasterIdLst>
  <p:sldIdLst>
    <p:sldId id="373" r:id="rId3"/>
    <p:sldId id="374" r:id="rId4"/>
    <p:sldId id="406" r:id="rId5"/>
    <p:sldId id="379" r:id="rId6"/>
    <p:sldId id="381" r:id="rId7"/>
    <p:sldId id="407" r:id="rId8"/>
    <p:sldId id="408" r:id="rId9"/>
    <p:sldId id="416" r:id="rId10"/>
    <p:sldId id="411" r:id="rId11"/>
    <p:sldId id="410" r:id="rId12"/>
    <p:sldId id="415" r:id="rId13"/>
    <p:sldId id="420" r:id="rId14"/>
    <p:sldId id="421" r:id="rId15"/>
    <p:sldId id="409" r:id="rId16"/>
    <p:sldId id="412" r:id="rId17"/>
    <p:sldId id="413" r:id="rId18"/>
    <p:sldId id="417" r:id="rId19"/>
    <p:sldId id="422" r:id="rId20"/>
    <p:sldId id="418" r:id="rId21"/>
    <p:sldId id="423" r:id="rId22"/>
    <p:sldId id="402" r:id="rId23"/>
    <p:sldId id="405" r:id="rId24"/>
    <p:sldId id="419" r:id="rId25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2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6C763-0DCB-4A8D-AD6F-E792529CD8C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C56B10-B7E4-49C0-8BE1-E23DEB52C23E}">
      <dgm:prSet phldrT="[Text]" custT="1"/>
      <dgm:spPr/>
      <dgm:t>
        <a:bodyPr/>
        <a:lstStyle/>
        <a:p>
          <a:r>
            <a:rPr lang="en-US" sz="8800" b="1" dirty="0" smtClean="0"/>
            <a:t>EOF</a:t>
          </a:r>
          <a:endParaRPr lang="en-US" sz="16600" b="1" dirty="0"/>
        </a:p>
      </dgm:t>
    </dgm:pt>
    <dgm:pt modelId="{0AE3D89E-6047-4F37-8CE7-7C7FBB14BD95}" type="parTrans" cxnId="{F79CC831-58DC-4C1A-BEA5-0CBE8EA1F58F}">
      <dgm:prSet/>
      <dgm:spPr/>
      <dgm:t>
        <a:bodyPr/>
        <a:lstStyle/>
        <a:p>
          <a:endParaRPr lang="en-US"/>
        </a:p>
      </dgm:t>
    </dgm:pt>
    <dgm:pt modelId="{D70BBFFE-1CBF-44AF-8873-B4C4E26420C2}" type="sibTrans" cxnId="{F79CC831-58DC-4C1A-BEA5-0CBE8EA1F58F}">
      <dgm:prSet/>
      <dgm:spPr/>
      <dgm:t>
        <a:bodyPr/>
        <a:lstStyle/>
        <a:p>
          <a:endParaRPr lang="en-US"/>
        </a:p>
      </dgm:t>
    </dgm:pt>
    <dgm:pt modelId="{57AF7790-237E-4BB1-B172-FE301E1B2BEC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E</a:t>
          </a:r>
          <a:r>
            <a:rPr lang="en-US" sz="1800" b="1" dirty="0" smtClean="0"/>
            <a:t>xcellence</a:t>
          </a:r>
          <a:endParaRPr lang="en-US" sz="1800" b="1" dirty="0"/>
        </a:p>
      </dgm:t>
    </dgm:pt>
    <dgm:pt modelId="{6AF2FFFD-26B7-4C4E-8ADE-D242865FBD16}" type="parTrans" cxnId="{2BE6D085-067D-48C2-A9E9-C0EC7CDAACB0}">
      <dgm:prSet/>
      <dgm:spPr/>
      <dgm:t>
        <a:bodyPr/>
        <a:lstStyle/>
        <a:p>
          <a:endParaRPr lang="en-US"/>
        </a:p>
      </dgm:t>
    </dgm:pt>
    <dgm:pt modelId="{A8925888-B972-402B-8AE1-E0F7693DF934}" type="sibTrans" cxnId="{2BE6D085-067D-48C2-A9E9-C0EC7CDAACB0}">
      <dgm:prSet/>
      <dgm:spPr/>
      <dgm:t>
        <a:bodyPr/>
        <a:lstStyle/>
        <a:p>
          <a:endParaRPr lang="en-US"/>
        </a:p>
      </dgm:t>
    </dgm:pt>
    <dgm:pt modelId="{2FFDF804-59E9-4ACA-BDA0-BAE9E545AE1B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G</a:t>
          </a:r>
          <a:r>
            <a:rPr lang="en-US" sz="1600" b="1" dirty="0" smtClean="0"/>
            <a:t>raduation/</a:t>
          </a:r>
          <a:r>
            <a:rPr lang="en-US" sz="1600" b="1" dirty="0" smtClean="0">
              <a:solidFill>
                <a:schemeClr val="bg1"/>
              </a:solidFill>
            </a:rPr>
            <a:t>R</a:t>
          </a:r>
          <a:r>
            <a:rPr lang="en-US" sz="1600" b="1" dirty="0" smtClean="0"/>
            <a:t>etention</a:t>
          </a:r>
          <a:endParaRPr lang="en-US" sz="2500" b="1" dirty="0"/>
        </a:p>
      </dgm:t>
    </dgm:pt>
    <dgm:pt modelId="{B3148F4A-2827-482A-967A-C357854B7B85}" type="parTrans" cxnId="{35BE9669-6B96-48C8-B6D7-B61DCC771EAC}">
      <dgm:prSet/>
      <dgm:spPr/>
      <dgm:t>
        <a:bodyPr/>
        <a:lstStyle/>
        <a:p>
          <a:endParaRPr lang="en-US"/>
        </a:p>
      </dgm:t>
    </dgm:pt>
    <dgm:pt modelId="{4B6AEB35-C547-4E2F-BF04-61FAEEE33860}" type="sibTrans" cxnId="{35BE9669-6B96-48C8-B6D7-B61DCC771EAC}">
      <dgm:prSet/>
      <dgm:spPr/>
      <dgm:t>
        <a:bodyPr/>
        <a:lstStyle/>
        <a:p>
          <a:endParaRPr lang="en-US"/>
        </a:p>
      </dgm:t>
    </dgm:pt>
    <dgm:pt modelId="{A1E56371-0E4C-421A-938F-A573B9F4E827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A</a:t>
          </a:r>
          <a:r>
            <a:rPr lang="en-US" sz="1600" b="1" dirty="0" smtClean="0"/>
            <a:t>cademic </a:t>
          </a:r>
          <a:r>
            <a:rPr lang="en-US" sz="1600" b="1" dirty="0" smtClean="0">
              <a:solidFill>
                <a:schemeClr val="tx1"/>
              </a:solidFill>
            </a:rPr>
            <a:t>R</a:t>
          </a:r>
          <a:r>
            <a:rPr lang="en-US" sz="1600" b="1" dirty="0" smtClean="0"/>
            <a:t>esearch </a:t>
          </a:r>
          <a:r>
            <a:rPr lang="en-US" sz="1600" b="1" dirty="0" smtClean="0">
              <a:solidFill>
                <a:schemeClr val="tx1"/>
              </a:solidFill>
            </a:rPr>
            <a:t>T</a:t>
          </a:r>
          <a:r>
            <a:rPr lang="en-US" sz="1600" b="1" dirty="0" smtClean="0"/>
            <a:t>raining</a:t>
          </a:r>
          <a:endParaRPr lang="en-US" sz="1600" b="1" dirty="0"/>
        </a:p>
      </dgm:t>
    </dgm:pt>
    <dgm:pt modelId="{A6476D8A-C5D9-4FA1-A2EF-A1B8F537202E}" type="parTrans" cxnId="{81BB82BC-494A-410F-82AA-E390160660D0}">
      <dgm:prSet/>
      <dgm:spPr/>
      <dgm:t>
        <a:bodyPr/>
        <a:lstStyle/>
        <a:p>
          <a:endParaRPr lang="en-US"/>
        </a:p>
      </dgm:t>
    </dgm:pt>
    <dgm:pt modelId="{F71D4095-45C3-4CD2-927F-CA1EE6AD0C87}" type="sibTrans" cxnId="{81BB82BC-494A-410F-82AA-E390160660D0}">
      <dgm:prSet/>
      <dgm:spPr/>
      <dgm:t>
        <a:bodyPr/>
        <a:lstStyle/>
        <a:p>
          <a:endParaRPr lang="en-US"/>
        </a:p>
      </dgm:t>
    </dgm:pt>
    <dgm:pt modelId="{D0A82663-CE9C-443E-856A-6258B07D40E6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E</a:t>
          </a:r>
          <a:r>
            <a:rPr lang="en-US" sz="2800" b="1" dirty="0" smtClean="0"/>
            <a:t>OF </a:t>
          </a:r>
          <a:r>
            <a:rPr lang="en-US" sz="2000" b="1" dirty="0" smtClean="0"/>
            <a:t>History</a:t>
          </a:r>
          <a:endParaRPr lang="en-US" sz="2800" b="1" dirty="0"/>
        </a:p>
      </dgm:t>
    </dgm:pt>
    <dgm:pt modelId="{E690AA26-F6F2-40C9-8217-A0901354EED2}" type="parTrans" cxnId="{D2F5216D-7E17-4128-B4D8-FA2611690494}">
      <dgm:prSet/>
      <dgm:spPr/>
      <dgm:t>
        <a:bodyPr/>
        <a:lstStyle/>
        <a:p>
          <a:endParaRPr lang="en-US"/>
        </a:p>
      </dgm:t>
    </dgm:pt>
    <dgm:pt modelId="{035FEBF3-84CB-4AF8-8FD3-F5CE8984EF15}" type="sibTrans" cxnId="{D2F5216D-7E17-4128-B4D8-FA2611690494}">
      <dgm:prSet/>
      <dgm:spPr/>
      <dgm:t>
        <a:bodyPr/>
        <a:lstStyle/>
        <a:p>
          <a:endParaRPr lang="en-US"/>
        </a:p>
      </dgm:t>
    </dgm:pt>
    <dgm:pt modelId="{8A8443B3-C055-4F93-8CC6-538CA384554B}" type="pres">
      <dgm:prSet presAssocID="{E7F6C763-0DCB-4A8D-AD6F-E792529CD8C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D273B0-ACE5-4908-8606-41F046A04100}" type="pres">
      <dgm:prSet presAssocID="{E7F6C763-0DCB-4A8D-AD6F-E792529CD8C6}" presName="radial" presStyleCnt="0">
        <dgm:presLayoutVars>
          <dgm:animLvl val="ctr"/>
        </dgm:presLayoutVars>
      </dgm:prSet>
      <dgm:spPr/>
    </dgm:pt>
    <dgm:pt modelId="{0AEC0B23-ACE5-4E85-8BF2-407696E421DA}" type="pres">
      <dgm:prSet presAssocID="{F2C56B10-B7E4-49C0-8BE1-E23DEB52C23E}" presName="centerShape" presStyleLbl="vennNode1" presStyleIdx="0" presStyleCnt="5" custScaleX="275393" custScaleY="164188" custLinFactNeighborX="331" custLinFactNeighborY="739"/>
      <dgm:spPr/>
      <dgm:t>
        <a:bodyPr/>
        <a:lstStyle/>
        <a:p>
          <a:endParaRPr lang="en-US"/>
        </a:p>
      </dgm:t>
    </dgm:pt>
    <dgm:pt modelId="{FB3F8C28-630E-4E60-B811-BCDCD633E5D9}" type="pres">
      <dgm:prSet presAssocID="{57AF7790-237E-4BB1-B172-FE301E1B2BEC}" presName="node" presStyleLbl="vennNode1" presStyleIdx="1" presStyleCnt="5" custScaleX="305589" custScaleY="183530" custRadScaleRad="78235" custRadScaleInc="-19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28450-6ACA-45B7-8AB8-DCE1B70E6ECC}" type="pres">
      <dgm:prSet presAssocID="{2FFDF804-59E9-4ACA-BDA0-BAE9E545AE1B}" presName="node" presStyleLbl="vennNode1" presStyleIdx="2" presStyleCnt="5" custScaleX="263317" custScaleY="188724" custRadScaleRad="142975" custRadScaleInc="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74685-635E-48DA-A28D-D9E344B2EE05}" type="pres">
      <dgm:prSet presAssocID="{A1E56371-0E4C-421A-938F-A573B9F4E827}" presName="node" presStyleLbl="vennNode1" presStyleIdx="3" presStyleCnt="5" custScaleX="307446" custScaleY="180899" custRadScaleRad="77267" custRadScaleInc="-195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B107F-BB72-4C1A-8CE3-782A2410CA96}" type="pres">
      <dgm:prSet presAssocID="{D0A82663-CE9C-443E-856A-6258B07D40E6}" presName="node" presStyleLbl="vennNode1" presStyleIdx="4" presStyleCnt="5" custScaleX="275010" custScaleY="181283" custRadScaleRad="134705" custRadScaleInc="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B25C53-8AD4-4500-9420-5024E0A6D7FB}" type="presOf" srcId="{57AF7790-237E-4BB1-B172-FE301E1B2BEC}" destId="{FB3F8C28-630E-4E60-B811-BCDCD633E5D9}" srcOrd="0" destOrd="0" presId="urn:microsoft.com/office/officeart/2005/8/layout/radial3"/>
    <dgm:cxn modelId="{1DA0E63D-CA2B-4A1B-9992-56BE34584488}" type="presOf" srcId="{D0A82663-CE9C-443E-856A-6258B07D40E6}" destId="{477B107F-BB72-4C1A-8CE3-782A2410CA96}" srcOrd="0" destOrd="0" presId="urn:microsoft.com/office/officeart/2005/8/layout/radial3"/>
    <dgm:cxn modelId="{35BE9669-6B96-48C8-B6D7-B61DCC771EAC}" srcId="{F2C56B10-B7E4-49C0-8BE1-E23DEB52C23E}" destId="{2FFDF804-59E9-4ACA-BDA0-BAE9E545AE1B}" srcOrd="1" destOrd="0" parTransId="{B3148F4A-2827-482A-967A-C357854B7B85}" sibTransId="{4B6AEB35-C547-4E2F-BF04-61FAEEE33860}"/>
    <dgm:cxn modelId="{F79CC831-58DC-4C1A-BEA5-0CBE8EA1F58F}" srcId="{E7F6C763-0DCB-4A8D-AD6F-E792529CD8C6}" destId="{F2C56B10-B7E4-49C0-8BE1-E23DEB52C23E}" srcOrd="0" destOrd="0" parTransId="{0AE3D89E-6047-4F37-8CE7-7C7FBB14BD95}" sibTransId="{D70BBFFE-1CBF-44AF-8873-B4C4E26420C2}"/>
    <dgm:cxn modelId="{A307142D-0B05-4FEE-ADBD-BBE393498E32}" type="presOf" srcId="{E7F6C763-0DCB-4A8D-AD6F-E792529CD8C6}" destId="{8A8443B3-C055-4F93-8CC6-538CA384554B}" srcOrd="0" destOrd="0" presId="urn:microsoft.com/office/officeart/2005/8/layout/radial3"/>
    <dgm:cxn modelId="{1CA6290B-C52B-42DC-A43D-8572A1C0BA1F}" type="presOf" srcId="{F2C56B10-B7E4-49C0-8BE1-E23DEB52C23E}" destId="{0AEC0B23-ACE5-4E85-8BF2-407696E421DA}" srcOrd="0" destOrd="0" presId="urn:microsoft.com/office/officeart/2005/8/layout/radial3"/>
    <dgm:cxn modelId="{BD9D96DF-ABC9-420B-AFFB-32947E43C7FD}" type="presOf" srcId="{A1E56371-0E4C-421A-938F-A573B9F4E827}" destId="{41474685-635E-48DA-A28D-D9E344B2EE05}" srcOrd="0" destOrd="0" presId="urn:microsoft.com/office/officeart/2005/8/layout/radial3"/>
    <dgm:cxn modelId="{D2F5216D-7E17-4128-B4D8-FA2611690494}" srcId="{F2C56B10-B7E4-49C0-8BE1-E23DEB52C23E}" destId="{D0A82663-CE9C-443E-856A-6258B07D40E6}" srcOrd="3" destOrd="0" parTransId="{E690AA26-F6F2-40C9-8217-A0901354EED2}" sibTransId="{035FEBF3-84CB-4AF8-8FD3-F5CE8984EF15}"/>
    <dgm:cxn modelId="{81BB82BC-494A-410F-82AA-E390160660D0}" srcId="{F2C56B10-B7E4-49C0-8BE1-E23DEB52C23E}" destId="{A1E56371-0E4C-421A-938F-A573B9F4E827}" srcOrd="2" destOrd="0" parTransId="{A6476D8A-C5D9-4FA1-A2EF-A1B8F537202E}" sibTransId="{F71D4095-45C3-4CD2-927F-CA1EE6AD0C87}"/>
    <dgm:cxn modelId="{2BE6D085-067D-48C2-A9E9-C0EC7CDAACB0}" srcId="{F2C56B10-B7E4-49C0-8BE1-E23DEB52C23E}" destId="{57AF7790-237E-4BB1-B172-FE301E1B2BEC}" srcOrd="0" destOrd="0" parTransId="{6AF2FFFD-26B7-4C4E-8ADE-D242865FBD16}" sibTransId="{A8925888-B972-402B-8AE1-E0F7693DF934}"/>
    <dgm:cxn modelId="{506C997D-3F1A-43B1-AE6D-7D75BD81DC7F}" type="presOf" srcId="{2FFDF804-59E9-4ACA-BDA0-BAE9E545AE1B}" destId="{8EA28450-6ACA-45B7-8AB8-DCE1B70E6ECC}" srcOrd="0" destOrd="0" presId="urn:microsoft.com/office/officeart/2005/8/layout/radial3"/>
    <dgm:cxn modelId="{B405D296-C34B-41A6-B8CD-85CEA971D7DD}" type="presParOf" srcId="{8A8443B3-C055-4F93-8CC6-538CA384554B}" destId="{C4D273B0-ACE5-4908-8606-41F046A04100}" srcOrd="0" destOrd="0" presId="urn:microsoft.com/office/officeart/2005/8/layout/radial3"/>
    <dgm:cxn modelId="{DC015102-1DC0-4004-AC3A-9247BCC671F9}" type="presParOf" srcId="{C4D273B0-ACE5-4908-8606-41F046A04100}" destId="{0AEC0B23-ACE5-4E85-8BF2-407696E421DA}" srcOrd="0" destOrd="0" presId="urn:microsoft.com/office/officeart/2005/8/layout/radial3"/>
    <dgm:cxn modelId="{16FE1340-409E-4F5B-8110-97A0A5036B5A}" type="presParOf" srcId="{C4D273B0-ACE5-4908-8606-41F046A04100}" destId="{FB3F8C28-630E-4E60-B811-BCDCD633E5D9}" srcOrd="1" destOrd="0" presId="urn:microsoft.com/office/officeart/2005/8/layout/radial3"/>
    <dgm:cxn modelId="{A1BE170B-DDAF-4CFA-990E-A0ECB323B2CB}" type="presParOf" srcId="{C4D273B0-ACE5-4908-8606-41F046A04100}" destId="{8EA28450-6ACA-45B7-8AB8-DCE1B70E6ECC}" srcOrd="2" destOrd="0" presId="urn:microsoft.com/office/officeart/2005/8/layout/radial3"/>
    <dgm:cxn modelId="{90F5F865-7658-42CB-BC21-ACC8E8D75925}" type="presParOf" srcId="{C4D273B0-ACE5-4908-8606-41F046A04100}" destId="{41474685-635E-48DA-A28D-D9E344B2EE05}" srcOrd="3" destOrd="0" presId="urn:microsoft.com/office/officeart/2005/8/layout/radial3"/>
    <dgm:cxn modelId="{63ED3001-2F55-4124-A6EA-683AE97E4A14}" type="presParOf" srcId="{C4D273B0-ACE5-4908-8606-41F046A04100}" destId="{477B107F-BB72-4C1A-8CE3-782A2410CA9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C0B23-ACE5-4E85-8BF2-407696E421DA}">
      <dsp:nvSpPr>
        <dsp:cNvPr id="0" name=""/>
        <dsp:cNvSpPr/>
      </dsp:nvSpPr>
      <dsp:spPr>
        <a:xfrm>
          <a:off x="2015504" y="813001"/>
          <a:ext cx="3879031" cy="23126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1" kern="1200" dirty="0" smtClean="0"/>
            <a:t>EOF</a:t>
          </a:r>
          <a:endParaRPr lang="en-US" sz="16600" b="1" kern="1200" dirty="0"/>
        </a:p>
      </dsp:txBody>
      <dsp:txXfrm>
        <a:off x="2583575" y="1151682"/>
        <a:ext cx="2742889" cy="1635298"/>
      </dsp:txXfrm>
    </dsp:sp>
    <dsp:sp modelId="{FB3F8C28-630E-4E60-B811-BCDCD633E5D9}">
      <dsp:nvSpPr>
        <dsp:cNvPr id="0" name=""/>
        <dsp:cNvSpPr/>
      </dsp:nvSpPr>
      <dsp:spPr>
        <a:xfrm>
          <a:off x="2770151" y="2536902"/>
          <a:ext cx="2152177" cy="1292550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E</a:t>
          </a:r>
          <a:r>
            <a:rPr lang="en-US" sz="1800" b="1" kern="1200" dirty="0" smtClean="0"/>
            <a:t>xcellence</a:t>
          </a:r>
          <a:endParaRPr lang="en-US" sz="1800" b="1" kern="1200" dirty="0"/>
        </a:p>
      </dsp:txBody>
      <dsp:txXfrm>
        <a:off x="3085330" y="2726192"/>
        <a:ext cx="1521819" cy="913970"/>
      </dsp:txXfrm>
    </dsp:sp>
    <dsp:sp modelId="{8EA28450-6ACA-45B7-8AB8-DCE1B70E6ECC}">
      <dsp:nvSpPr>
        <dsp:cNvPr id="0" name=""/>
        <dsp:cNvSpPr/>
      </dsp:nvSpPr>
      <dsp:spPr>
        <a:xfrm>
          <a:off x="5285570" y="1283206"/>
          <a:ext cx="1854467" cy="1329130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G</a:t>
          </a:r>
          <a:r>
            <a:rPr lang="en-US" sz="1600" b="1" kern="1200" dirty="0" smtClean="0"/>
            <a:t>raduation/</a:t>
          </a:r>
          <a:r>
            <a:rPr lang="en-US" sz="1600" b="1" kern="1200" dirty="0" smtClean="0">
              <a:solidFill>
                <a:schemeClr val="bg1"/>
              </a:solidFill>
            </a:rPr>
            <a:t>R</a:t>
          </a:r>
          <a:r>
            <a:rPr lang="en-US" sz="1600" b="1" kern="1200" dirty="0" smtClean="0"/>
            <a:t>etention</a:t>
          </a:r>
          <a:endParaRPr lang="en-US" sz="2500" b="1" kern="1200" dirty="0"/>
        </a:p>
      </dsp:txBody>
      <dsp:txXfrm>
        <a:off x="5557150" y="1477853"/>
        <a:ext cx="1311307" cy="939836"/>
      </dsp:txXfrm>
    </dsp:sp>
    <dsp:sp modelId="{41474685-635E-48DA-A28D-D9E344B2EE05}">
      <dsp:nvSpPr>
        <dsp:cNvPr id="0" name=""/>
        <dsp:cNvSpPr/>
      </dsp:nvSpPr>
      <dsp:spPr>
        <a:xfrm>
          <a:off x="2953632" y="86475"/>
          <a:ext cx="2165256" cy="1274021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A</a:t>
          </a:r>
          <a:r>
            <a:rPr lang="en-US" sz="1600" b="1" kern="1200" dirty="0" smtClean="0"/>
            <a:t>cademic </a:t>
          </a:r>
          <a:r>
            <a:rPr lang="en-US" sz="1600" b="1" kern="1200" dirty="0" smtClean="0">
              <a:solidFill>
                <a:schemeClr val="tx1"/>
              </a:solidFill>
            </a:rPr>
            <a:t>R</a:t>
          </a:r>
          <a:r>
            <a:rPr lang="en-US" sz="1600" b="1" kern="1200" dirty="0" smtClean="0"/>
            <a:t>esearch </a:t>
          </a:r>
          <a:r>
            <a:rPr lang="en-US" sz="1600" b="1" kern="1200" dirty="0" smtClean="0">
              <a:solidFill>
                <a:schemeClr val="tx1"/>
              </a:solidFill>
            </a:rPr>
            <a:t>T</a:t>
          </a:r>
          <a:r>
            <a:rPr lang="en-US" sz="1600" b="1" kern="1200" dirty="0" smtClean="0"/>
            <a:t>raining</a:t>
          </a:r>
          <a:endParaRPr lang="en-US" sz="1600" b="1" kern="1200" dirty="0"/>
        </a:p>
      </dsp:txBody>
      <dsp:txXfrm>
        <a:off x="3270726" y="273051"/>
        <a:ext cx="1531068" cy="900869"/>
      </dsp:txXfrm>
    </dsp:sp>
    <dsp:sp modelId="{477B107F-BB72-4C1A-8CE3-782A2410CA96}">
      <dsp:nvSpPr>
        <dsp:cNvPr id="0" name=""/>
        <dsp:cNvSpPr/>
      </dsp:nvSpPr>
      <dsp:spPr>
        <a:xfrm>
          <a:off x="839275" y="1274757"/>
          <a:ext cx="1936818" cy="1276725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E</a:t>
          </a:r>
          <a:r>
            <a:rPr lang="en-US" sz="2800" b="1" kern="1200" dirty="0" smtClean="0"/>
            <a:t>OF </a:t>
          </a:r>
          <a:r>
            <a:rPr lang="en-US" sz="2000" b="1" kern="1200" dirty="0" smtClean="0"/>
            <a:t>History</a:t>
          </a:r>
          <a:endParaRPr lang="en-US" sz="2800" b="1" kern="1200" dirty="0"/>
        </a:p>
      </dsp:txBody>
      <dsp:txXfrm>
        <a:off x="1122915" y="1461729"/>
        <a:ext cx="1369538" cy="90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03BD6F-0390-47C9-94A6-92E245AD20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0447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48175"/>
            <a:ext cx="566102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4BAA83-6F74-41A0-9266-606ECAABAD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2403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B6B54C-2716-4D7A-B58C-380142B78F4E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50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72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41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36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98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88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37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66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19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30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0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0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Academic Research Training (A.R.T.)</a:t>
            </a:r>
            <a:r>
              <a:rPr lang="en-US" altLang="en-US" smtClean="0">
                <a:latin typeface="Arial" panose="020B0604020202020204" pitchFamily="34" charset="0"/>
              </a:rPr>
              <a:t> – We promote the enhancement of individual analytical reasoning skills to encourage inquiry designed to engage each student’s thoughtful approaches to addressing societal problems using scientific reasoning; with the expectation that students will enroll in graduate degree studies.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 </a:t>
            </a:r>
          </a:p>
          <a:p>
            <a:r>
              <a:rPr lang="en-US" altLang="en-US" b="1" smtClean="0">
                <a:latin typeface="Arial" panose="020B0604020202020204" pitchFamily="34" charset="0"/>
              </a:rPr>
              <a:t>Graduation</a:t>
            </a:r>
            <a:r>
              <a:rPr lang="en-US" altLang="en-US" smtClean="0">
                <a:latin typeface="Arial" panose="020B0604020202020204" pitchFamily="34" charset="0"/>
              </a:rPr>
              <a:t> – We support each student’s desire for academic success creating an environment where educationally purposeful activities focus on removing distractions that hinder graduation. 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 </a:t>
            </a:r>
          </a:p>
          <a:p>
            <a:r>
              <a:rPr lang="en-US" altLang="en-US" b="1" smtClean="0">
                <a:latin typeface="Arial" panose="020B0604020202020204" pitchFamily="34" charset="0"/>
              </a:rPr>
              <a:t>Retention </a:t>
            </a:r>
            <a:r>
              <a:rPr lang="en-US" altLang="en-US" smtClean="0">
                <a:latin typeface="Arial" panose="020B0604020202020204" pitchFamily="34" charset="0"/>
              </a:rPr>
              <a:t>– We engender an office climate that provides or directs students to resources that will assist with addressing those academic, social, and personal concerns that contribute to student attrition.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 </a:t>
            </a:r>
          </a:p>
          <a:p>
            <a:r>
              <a:rPr lang="en-US" altLang="en-US" b="1" smtClean="0">
                <a:latin typeface="Arial" panose="020B0604020202020204" pitchFamily="34" charset="0"/>
              </a:rPr>
              <a:t>EOF History</a:t>
            </a:r>
            <a:r>
              <a:rPr lang="en-US" altLang="en-US" smtClean="0">
                <a:latin typeface="Arial" panose="020B0604020202020204" pitchFamily="34" charset="0"/>
              </a:rPr>
              <a:t> – We promote student understanding of the founding principles and ideas of EOF, hoping to instill a feeling of confidence and sense of belonging for enrolled students.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 </a:t>
            </a:r>
          </a:p>
          <a:p>
            <a:r>
              <a:rPr lang="en-US" altLang="en-US" b="1" smtClean="0">
                <a:latin typeface="Arial" panose="020B0604020202020204" pitchFamily="34" charset="0"/>
              </a:rPr>
              <a:t>Excellence</a:t>
            </a:r>
            <a:r>
              <a:rPr lang="en-US" altLang="en-US" smtClean="0">
                <a:latin typeface="Arial" panose="020B0604020202020204" pitchFamily="34" charset="0"/>
              </a:rPr>
              <a:t> – We exude and expect honest, responsible, and ethical behavior as we develop course curriculum that supports student academic success leading to enrollment in graduate school studies.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/>
            </a:r>
            <a:br>
              <a:rPr lang="en-US" altLang="en-US" smtClean="0">
                <a:latin typeface="Arial" panose="020B0604020202020204" pitchFamily="34" charset="0"/>
              </a:rPr>
            </a:b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9D6F52-67FB-4115-A546-120EA9D1A7B0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8646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37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3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3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42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18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3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intropage_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14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031A1-9CB0-401E-8F5C-8C1A482969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657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729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4483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448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3CE0-55B5-4960-BFEB-1B806C386E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445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54B1B-2522-467A-A8D2-1A476403DD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399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9E8C-5712-4574-A715-0703DF7C78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3561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190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71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94D1E-AC57-4090-A12C-FB5A76119A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7171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F3B58-999E-4537-B94D-77EBF80C93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008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E2DE4-9249-4719-8AEC-5828CE87FE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317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9480B-BF95-4177-BF1E-0C04CCAB393B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FF16-3AA5-44CF-B79A-BBA66AE88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3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8731-EFEC-45D1-8B7E-DA4D4AF97B4D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7145-38E4-4ACA-8CD5-D1B86AFDA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4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273"/>
            <a:ext cx="8229600" cy="4533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5F63C-47B5-4C0D-8D1E-E350232673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4367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E5BD-0E77-4E8E-A00B-07E3798FCE7E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B7C3-1228-4199-BF05-6938FC47F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60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E6E7-B8B5-4AFB-9288-12BCFD202C2B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F715-7CC9-4521-A132-767AC1001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66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33A4-3B13-4599-9DCE-3A5533A6C2AD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8D812-7A43-4EF3-9EFD-C6AE9F7FA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50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985D-E60E-4BD5-8E70-C4BC44FD21C5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58D6-270C-4D28-AB42-C0EE2E8FB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9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064A-275D-419F-9D90-26C6D6733368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B713-723A-4DD0-B2D4-8487F962A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76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7E7E-D006-40F3-851F-BD3612111916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2378-CE15-4BE2-AE89-B0C0197D8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96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F5EF-1218-4E97-9B92-34087D62833A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39C6-E65A-4404-B64C-A1755AC06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82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C3CA-AB42-45AA-8282-9B61F7EFF2C7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53EAC-58F6-487A-BE7C-6A5B9EC1F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93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4EB2-90B0-4321-A5D6-3BC96555043D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3FBDB-42CF-4BEC-93B6-A5D677D298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3CB9-6F82-497E-8B69-7DDB518F51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944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4D94D-652E-4200-BAA5-2062CC42C4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330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7A133-60EB-4B85-B23F-80DC5AB440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603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E09BD-9CB4-48E4-A880-FF3065707B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49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E783-8749-45EB-BFE9-4165BE88A5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220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6C83-96D3-4E44-85A4-42DA453011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981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0AB94-67DB-4370-98E6-867F8E618F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342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4736AC13-2EB5-4C78-B651-D243A693E4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29" name="Picture 7" descr="RU_units-banner_red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72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200" y="6245225"/>
            <a:ext cx="3986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Educational Opportunity Fund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3443288" y="98425"/>
            <a:ext cx="5624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School of Environmental and Biological Sciences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72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638B23-0645-4A2C-87E8-C6C632A6963F}" type="datetimeFigureOut">
              <a:rPr lang="en-US"/>
              <a:pPr>
                <a:defRPr/>
              </a:pPr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F487AE-DB58-4AAE-85AD-7F556F783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2588" y="1363663"/>
            <a:ext cx="8458200" cy="5105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School of Environmental and Biological Sciences</a:t>
            </a:r>
            <a:br>
              <a:rPr lang="en-US" altLang="en-US" sz="2400" smtClean="0"/>
            </a:br>
            <a:r>
              <a:rPr lang="en-US" altLang="en-US" sz="2000" smtClean="0"/>
              <a:t>Educational Opportunity Fund (EOF)</a:t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> </a:t>
            </a:r>
            <a:br>
              <a:rPr lang="en-US" altLang="en-US" sz="2000" smtClean="0"/>
            </a:br>
            <a:r>
              <a:rPr lang="en-US" altLang="en-US" sz="1800" smtClean="0"/>
              <a:t>New Jersey Office of the Secretary of Higher Education</a:t>
            </a:r>
            <a:br>
              <a:rPr lang="en-US" altLang="en-US" sz="1800" smtClean="0"/>
            </a:br>
            <a:r>
              <a:rPr lang="en-US" altLang="en-US" sz="1800" smtClean="0"/>
              <a:t>Educational Opportunity Fund </a:t>
            </a:r>
            <a:br>
              <a:rPr lang="en-US" altLang="en-US" sz="1800" smtClean="0"/>
            </a:br>
            <a:r>
              <a:rPr lang="en-US" altLang="en-US" sz="1800" smtClean="0"/>
              <a:t>FY 2017 Article IV </a:t>
            </a:r>
            <a:br>
              <a:rPr lang="en-US" altLang="en-US" sz="1800" smtClean="0"/>
            </a:br>
            <a:r>
              <a:rPr lang="en-US" altLang="en-US" sz="1800" smtClean="0"/>
              <a:t>Special Project Grant Report</a:t>
            </a:r>
            <a:endParaRPr lang="en-US" altLang="en-US" sz="2800" smtClean="0"/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544763"/>
            <a:ext cx="41021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100888" y="6027738"/>
            <a:ext cx="1739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Arial" panose="020B0604020202020204" pitchFamily="34" charset="0"/>
              </a:rPr>
              <a:t>Presented by: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Arial" panose="020B0604020202020204" pitchFamily="34" charset="0"/>
              </a:rPr>
              <a:t>Jenice Sabb, Ed.D.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Arial" panose="020B0604020202020204" pitchFamily="34" charset="0"/>
              </a:rPr>
              <a:t>Assistant Dean/Director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60338" y="831850"/>
            <a:ext cx="8743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General Chemistry I Academic Supplemental Instruction Initiative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 ALEKS for Chemistry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52775" y="4000500"/>
            <a:ext cx="57515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Attend seven (7) weekly in-class supplemental instruction sessions for 2 hours each session (14 total hours)</a:t>
            </a:r>
          </a:p>
          <a:p>
            <a:pPr>
              <a:spcBef>
                <a:spcPct val="0"/>
              </a:spcBef>
              <a:defRPr/>
            </a:pPr>
            <a:endParaRPr lang="en-US" altLang="en-US" sz="1600" dirty="0" smtClean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Engage in two (2) weekly online sessions for 2 hours each session (28 hours)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Success is determined by students earning a “C” or better</a:t>
            </a:r>
          </a:p>
          <a:p>
            <a:pPr>
              <a:spcBef>
                <a:spcPct val="0"/>
              </a:spcBef>
              <a:defRPr/>
            </a:pPr>
            <a:endParaRPr lang="en-US" altLang="en-U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Evaluation Survey (7 students completed the survey)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244725"/>
            <a:ext cx="274796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325438" y="5292725"/>
            <a:ext cx="2620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Data Collection &amp; Assessment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52775" y="2062163"/>
            <a:ext cx="5597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ALEKS Assessments/Pie Charts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Course Grades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Evaluation and Survey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4532313" y="1570038"/>
            <a:ext cx="262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Data Collected</a:t>
            </a: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4532313" y="3508375"/>
            <a:ext cx="262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60338" y="831850"/>
            <a:ext cx="8743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General Chemistry I Academic Supplemental Instruction Initiative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 ALEKS for Chemistry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244725"/>
            <a:ext cx="274796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325438" y="5292725"/>
            <a:ext cx="262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Results &amp; Discussion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54350" y="2120900"/>
            <a:ext cx="559752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Of the 226 available topics, students progressed through an average of 60 topics (27%)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80% of students earned a “C” or better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Average TGPA = 2.39 (n=10)</a:t>
            </a:r>
          </a:p>
          <a:p>
            <a:pPr lvl="1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Average TGPA (“C” or better) = 2.71</a:t>
            </a:r>
          </a:p>
          <a:p>
            <a:pPr lvl="1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Average TGPA (&lt; “C”) = 1.08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Average CGPA = 2.49 (n=10)</a:t>
            </a:r>
          </a:p>
          <a:p>
            <a:pPr lvl="1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Average CGPA (“C” or better) = 2.77</a:t>
            </a:r>
          </a:p>
          <a:p>
            <a:pPr lvl="1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Average CGPA (&lt; “C”) = .992</a:t>
            </a:r>
          </a:p>
          <a:p>
            <a:pPr lvl="1">
              <a:spcBef>
                <a:spcPct val="0"/>
              </a:spcBef>
            </a:pPr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TextBox 10"/>
          <p:cNvSpPr txBox="1">
            <a:spLocks noChangeArrowheads="1"/>
          </p:cNvSpPr>
          <p:nvPr/>
        </p:nvSpPr>
        <p:spPr bwMode="auto">
          <a:xfrm>
            <a:off x="4198938" y="1538288"/>
            <a:ext cx="262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160338" y="831850"/>
            <a:ext cx="8743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General Chemistry I Academic Supplemental Instruction Initiative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 ALEKS for Chemistry</a:t>
            </a:r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244725"/>
            <a:ext cx="274796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325438" y="5292725"/>
            <a:ext cx="262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Results &amp; Discussion</a:t>
            </a:r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4252913" y="1538288"/>
            <a:ext cx="262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Discussion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09900" y="2049463"/>
            <a:ext cx="5643563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Overall, students: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1050" dirty="0" smtClean="0">
                <a:solidFill>
                  <a:schemeClr val="tx1"/>
                </a:solidFill>
                <a:latin typeface="Arial" panose="020B0604020202020204" pitchFamily="34" charset="0"/>
              </a:rPr>
              <a:t>Completed an average of 32.3 hours online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1050" dirty="0" smtClean="0">
                <a:solidFill>
                  <a:schemeClr val="tx1"/>
                </a:solidFill>
                <a:latin typeface="Arial" panose="020B0604020202020204" pitchFamily="34" charset="0"/>
              </a:rPr>
              <a:t>Attempted an average of 95.6 (42%) of the topics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1050" dirty="0" smtClean="0">
                <a:solidFill>
                  <a:schemeClr val="tx1"/>
                </a:solidFill>
                <a:latin typeface="Arial" panose="020B0604020202020204" pitchFamily="34" charset="0"/>
              </a:rPr>
              <a:t>Learned an average of 86.0 (38.1%) of the topics</a:t>
            </a:r>
          </a:p>
          <a:p>
            <a:pPr lvl="1">
              <a:spcBef>
                <a:spcPct val="0"/>
              </a:spcBef>
              <a:defRPr/>
            </a:pPr>
            <a:endParaRPr lang="en-US" altLang="en-US" sz="1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Students who earned a “C” or better completed an average of 37.8 online hours and </a:t>
            </a:r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learned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an average of 72.4 topics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Students who did not earn a “C” or better completed an average of 10.3 online hours and </a:t>
            </a:r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learned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an average of 48.0 topics</a:t>
            </a:r>
          </a:p>
          <a:p>
            <a:pPr>
              <a:spcBef>
                <a:spcPct val="0"/>
              </a:spcBef>
              <a:defRPr/>
            </a:pPr>
            <a:endParaRPr lang="en-US" altLang="en-U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Of the students completing the survey: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1100" dirty="0" smtClean="0">
                <a:solidFill>
                  <a:schemeClr val="tx1"/>
                </a:solidFill>
                <a:latin typeface="Arial" panose="020B0604020202020204" pitchFamily="34" charset="0"/>
              </a:rPr>
              <a:t>71% completed ALEKS assignments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1100" dirty="0" smtClean="0">
                <a:solidFill>
                  <a:schemeClr val="tx1"/>
                </a:solidFill>
                <a:latin typeface="Arial" panose="020B0604020202020204" pitchFamily="34" charset="0"/>
              </a:rPr>
              <a:t>57% rarely used ALEKS to study for class assessments 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1100" dirty="0" smtClean="0">
                <a:solidFill>
                  <a:schemeClr val="tx1"/>
                </a:solidFill>
                <a:latin typeface="Arial" panose="020B0604020202020204" pitchFamily="34" charset="0"/>
              </a:rPr>
              <a:t>57% found ALEKS useful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1100" dirty="0" smtClean="0">
                <a:solidFill>
                  <a:schemeClr val="tx1"/>
                </a:solidFill>
                <a:latin typeface="Arial" panose="020B0604020202020204" pitchFamily="34" charset="0"/>
              </a:rPr>
              <a:t>85% found the instructor knowledgeable and capable of relating chemistry to real world examples</a:t>
            </a:r>
          </a:p>
          <a:p>
            <a:pPr lvl="1">
              <a:spcBef>
                <a:spcPct val="0"/>
              </a:spcBef>
              <a:defRPr/>
            </a:pPr>
            <a:endParaRPr lang="en-US" altLang="en-US" sz="1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160338" y="831850"/>
            <a:ext cx="8743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General Chemistry I Academic Supplemental Instruction Initiative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 ALEKS for Chemistry</a:t>
            </a: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325438" y="5292725"/>
            <a:ext cx="262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Recommendations</a:t>
            </a:r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4270375" y="1706563"/>
            <a:ext cx="2620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Future Consideration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27363" y="2244725"/>
            <a:ext cx="56435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ALEKS must be linked to the actual class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There should be a central location and/or structured time for online assessments and practice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Additional use of online worksheets and quizzes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Compensation to support fiscal concerns given time commitment</a:t>
            </a:r>
          </a:p>
          <a:p>
            <a:pPr>
              <a:spcBef>
                <a:spcPct val="0"/>
              </a:spcBef>
            </a:pPr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07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074863"/>
            <a:ext cx="26924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utoUpdateAnimBg="0"/>
      <p:bldP spid="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395413" y="1082675"/>
            <a:ext cx="6453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RU Researching Laboratory Experiences</a:t>
            </a: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014538"/>
            <a:ext cx="545306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160338" y="831850"/>
            <a:ext cx="874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RU Researching Lab Experiences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06763" y="1503363"/>
            <a:ext cx="559752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Promote student (particularly first-year) involvement in research activities – to enhance retention and persistence in the sciences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Stimulate student understanding and interest in scientific research as an alternative to the medical profession – demystify research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Promote scientific discovery through the Introduction programs and institutes designed to connect students with faculty to engage in conversations about research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Illuminate and enhance the pathway for URM’s to pursue Ph.D. studies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Enhance opportunities for students to take on leadership roles in promoting scientific research as an option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82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44650"/>
            <a:ext cx="2943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1071563" y="4849813"/>
            <a:ext cx="1474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138113" y="1477963"/>
            <a:ext cx="299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RU Research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 Laboratory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Experiences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08363" y="715963"/>
            <a:ext cx="5557837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200150" indent="-28575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Eligible Student Population –  N = 168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Participant Selection Method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Faculty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Less Popular Majors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Opted-In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Student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Major Declaration/Interest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Counselor Recommendation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Courses Taken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Grades Received 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Opted-in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Demographics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Faculty - 7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Animal Science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Biotechnology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Biological Sciences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Ecology, Evolution, and Natural Resources (EENR)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Environmental Policy, Institute, and Behavior (EPIB) 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Genetics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Nutritional Sciences (2)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Public Health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Students - 9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2 - first-year, 4 second-year, and 3 third year students </a:t>
            </a:r>
          </a:p>
          <a:p>
            <a:pPr lvl="2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 Female (100%)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863850"/>
            <a:ext cx="2990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723900" y="495935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Participants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52775" y="3344863"/>
            <a:ext cx="53959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Greater understanding of what research entails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Confidence in potential for success in the sciences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Laboratory skills or techniques learned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Interest in research careers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Evaluation Survey 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Student Narrative</a:t>
            </a:r>
          </a:p>
        </p:txBody>
      </p:sp>
      <p:pic>
        <p:nvPicPr>
          <p:cNvPr id="389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244725"/>
            <a:ext cx="274796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325438" y="5292725"/>
            <a:ext cx="2620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Data Collection &amp; Assessment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52775" y="1905000"/>
            <a:ext cx="5597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Evaluation and Survey</a:t>
            </a:r>
          </a:p>
        </p:txBody>
      </p: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4532313" y="1446213"/>
            <a:ext cx="262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Data Collected</a:t>
            </a:r>
          </a:p>
        </p:txBody>
      </p:sp>
      <p:sp>
        <p:nvSpPr>
          <p:cNvPr id="34824" name="TextBox 10"/>
          <p:cNvSpPr txBox="1">
            <a:spLocks noChangeArrowheads="1"/>
          </p:cNvSpPr>
          <p:nvPr/>
        </p:nvSpPr>
        <p:spPr bwMode="auto">
          <a:xfrm>
            <a:off x="4532313" y="2852738"/>
            <a:ext cx="262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Assessment</a:t>
            </a:r>
          </a:p>
        </p:txBody>
      </p:sp>
      <p:sp>
        <p:nvSpPr>
          <p:cNvPr id="38920" name="Rectangle 1"/>
          <p:cNvSpPr>
            <a:spLocks noChangeArrowheads="1"/>
          </p:cNvSpPr>
          <p:nvPr/>
        </p:nvSpPr>
        <p:spPr bwMode="auto">
          <a:xfrm>
            <a:off x="2139950" y="804863"/>
            <a:ext cx="431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RU Research Laboratory Experiences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244725"/>
            <a:ext cx="274796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325438" y="5292725"/>
            <a:ext cx="262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Results &amp; Discussion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78125" y="1681163"/>
            <a:ext cx="6024563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Faculty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57% met with students once per week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71% were satisfied with the quality of students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28% wanted more time for engagement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Student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66% indicated confidence in STEM success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78% see themselves pursuing research after graduation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89% indicated success with faculty mentorship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89% indicated that it was a valuable experience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100% agree that they are now able to present research findings</a:t>
            </a:r>
          </a:p>
          <a:p>
            <a:pPr lvl="1">
              <a:spcBef>
                <a:spcPct val="0"/>
              </a:spcBef>
              <a:defRPr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TextBox 10"/>
          <p:cNvSpPr txBox="1">
            <a:spLocks noChangeArrowheads="1"/>
          </p:cNvSpPr>
          <p:nvPr/>
        </p:nvSpPr>
        <p:spPr bwMode="auto">
          <a:xfrm>
            <a:off x="4198938" y="1311275"/>
            <a:ext cx="262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Results</a:t>
            </a:r>
          </a:p>
        </p:txBody>
      </p:sp>
      <p:sp>
        <p:nvSpPr>
          <p:cNvPr id="40966" name="Rectangle 1"/>
          <p:cNvSpPr>
            <a:spLocks noChangeArrowheads="1"/>
          </p:cNvSpPr>
          <p:nvPr/>
        </p:nvSpPr>
        <p:spPr bwMode="auto">
          <a:xfrm>
            <a:off x="2403475" y="808038"/>
            <a:ext cx="431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RU Research Laboratory Experiences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244725"/>
            <a:ext cx="274796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325438" y="5292725"/>
            <a:ext cx="262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Results &amp; Discussion</a:t>
            </a:r>
          </a:p>
        </p:txBody>
      </p:sp>
      <p:sp>
        <p:nvSpPr>
          <p:cNvPr id="36871" name="TextBox 10"/>
          <p:cNvSpPr txBox="1">
            <a:spLocks noChangeArrowheads="1"/>
          </p:cNvSpPr>
          <p:nvPr/>
        </p:nvSpPr>
        <p:spPr bwMode="auto">
          <a:xfrm>
            <a:off x="4452938" y="1341438"/>
            <a:ext cx="2620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Discussion</a:t>
            </a:r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2403475" y="808038"/>
            <a:ext cx="431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RU Research Laboratory Experiences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48013" y="1874838"/>
            <a:ext cx="55975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Two (2) students were offered research assistant work in the fall (1 paid by the department)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Faculty were engaged and requested more time with students (work throughout the year)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Students gained confidence in their research, communication, and academic skills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Enhanced student exposure to research practices and processes – helping to explore critical questions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Students were able to delve deeper into their major for greater understanding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0575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sz="5400" smtClean="0"/>
              <a:t>SEBS EOF</a:t>
            </a: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533400" y="1544638"/>
            <a:ext cx="825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chemeClr val="tx1"/>
                </a:solidFill>
                <a:latin typeface="Arial" panose="020B0604020202020204" pitchFamily="34" charset="0"/>
              </a:rPr>
              <a:t>Vision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Promoting academic excellence by cultivating an appreciation for education that transcends the classroom into local and global communities.</a:t>
            </a: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533400" y="2744788"/>
            <a:ext cx="86820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chemeClr val="tx1"/>
                </a:solidFill>
                <a:latin typeface="Arial" panose="020B0604020202020204" pitchFamily="34" charset="0"/>
              </a:rPr>
              <a:t>Mission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Focused on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access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academic excellence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, and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research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, the SEBS Educational Opportunity Fund (EOF) cultivates student capacity to make adaptive changes in their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educational development 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and overcome historic socioeconomic factors that challenge their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potential for success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. SEBS EOF seeks to provide services that assist students in navigating the complexities of an academic and social climate, within a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global environment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; and, facilitate an understanding of what is required to succeed in college as a science major at Rutgers. Seeking to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produce researchers, scientists, and health professionals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, SEBS EOF promotes learning outcomes that positions the program to become a leading producer of first-generation graduates and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high achieving STEM professionals.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160338" y="831850"/>
            <a:ext cx="874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RU Research Laboratory Experiences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325438" y="5292725"/>
            <a:ext cx="262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Recommendations</a:t>
            </a:r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4260850" y="1554163"/>
            <a:ext cx="2620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Future Consideration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27363" y="2244725"/>
            <a:ext cx="56435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Screen for student personal time constraints (potential conflicts)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Extended time to see results of laboratory experimentation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Offer stipends for students/research competition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Create structured opportunities for researchers to check-in with administration</a:t>
            </a: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Create and maintain an online discussion thread for students and faculty to share experiences/concerns</a:t>
            </a:r>
          </a:p>
          <a:p>
            <a:pPr>
              <a:spcBef>
                <a:spcPct val="0"/>
              </a:spcBef>
            </a:pPr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506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074863"/>
            <a:ext cx="26924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utoUpdateAnimBg="0"/>
      <p:bldP spid="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779463"/>
            <a:ext cx="28797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779463"/>
            <a:ext cx="2984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3652838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779463"/>
            <a:ext cx="28733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344863"/>
            <a:ext cx="3181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563813"/>
            <a:ext cx="2984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589963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40063" cy="808038"/>
          </a:xfrm>
        </p:spPr>
        <p:txBody>
          <a:bodyPr/>
          <a:lstStyle/>
          <a:p>
            <a:r>
              <a:rPr lang="en-US" altLang="en-US" sz="4000" b="1" smtClean="0"/>
              <a:t>We are…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808037"/>
          </a:xfrm>
        </p:spPr>
        <p:txBody>
          <a:bodyPr/>
          <a:lstStyle/>
          <a:p>
            <a:pPr algn="ctr"/>
            <a:r>
              <a:rPr lang="en-US" altLang="en-US" sz="5400" b="1" smtClean="0"/>
              <a:t>Thank You!</a:t>
            </a: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835025" y="1384300"/>
            <a:ext cx="74739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NJ Office of the Secretary of Higher Education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EOF Administration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EOF Board Members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SEBS Office of Academic Programs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Rutgers SEBS Academic Departments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Daphney Chery – Ph.D. Candidate Drexel Univ.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Kathleen Teichman, Rutgers Business Manager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Martha Estevez, SEBS EOF Admin. Assistant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SEBS EOF Professional Team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012950" y="822325"/>
            <a:ext cx="51181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SEBS EOF Core Values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A.G.R.E.E.</a:t>
            </a:r>
            <a:endParaRPr lang="en-US" altLang="en-US" sz="3600">
              <a:solidFill>
                <a:schemeClr val="tx1"/>
              </a:solidFill>
              <a:latin typeface="Palatino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648069" y="2367378"/>
          <a:ext cx="7847860" cy="3882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 descr="data:image/jpg;base64,/9j/4AAQSkZJRgABAQAAAQABAAD/2wBDAAkGBwgHBgkIBwgKCgkLDRYPDQwMDRsUFRAWIB0iIiAdHx8kKDQsJCYxJx8fLT0tMTU3Ojo6Iys/RD84QzQ5Ojf/2wBDAQoKCg0MDRoPDxo3JR8lNzc3Nzc3Nzc3Nzc3Nzc3Nzc3Nzc3Nzc3Nzc3Nzc3Nzc3Nzc3Nzc3Nzc3Nzc3Nzc3Nzf/wAARCABlAIMDASIAAhEBAxEB/8QAHAABAAIDAQEBAAAAAAAAAAAAAAUGAwQHAQII/8QAOBAAAgEDAwIDBgUCBQUAAAAAAQIDAAQRBRIhMUEGE1EUImFxgZEHMqGxwSNyJDSCktEzU2Jj4f/EABkBAQADAQEAAAAAAAAAAAAAAAABAgUEA//EACMRAAIDAAMAAgIDAQAAAAAAAAABAgMRBCExEiJBYRNRcaH/2gAMAwEAAhEDEQA/AO4UpSgFKjNU13T9JubW3v7hYWud2wsQAAoySf2+ZrZfUbRLA37Tp7IE8zzgcrt9eKE4/TapQc1G2l0JNa1G3HnZhSEnc+U94N+UdunPrxQYSVK0NY1OLSreOaWKaXzJVhRIVDMzMcAYJHevNK1RdQe4ha2ntbi3ZRJDNtyNwypBUkEEfHsaDHmkhSoW81lbHWpoLplW1S0jlGFJdpGkKBQB1JwAABnNTDNtjLgZwM4JxQNNH1SsNtKZ7WKVlCM6BioYNgkZxkcH5iqgntIszqjajemcaz5ATzz5YiN35WzZ0I2k8nnpzwKgmMdLrSsF3dQ2VpLc3UixwxIXd26KB1Nalhrljf3RtYWmW48syeVNbyRNsyBuwwHGSP19DUkJNrSSpSlCBSlKAUpSgIXXo7lL3S723tJbpLaWTzI4Su/DRsoIDEA8kd+9aniSS6l8DX0l7EtvdNaEvGrbhG3pnvirLWC6a2ELLdmIREYYSkbSPrUMupefohbCKWw8S+xLe3c8Etk0zLcymTDrIBkZ6ZDdBx04qUt7AQaneXvmEm5WNSmPy7AR1+O6tC78TeHrSXzJtRtTKBtzGfMbHXHu59Kh7z8StDgyIUurg9tsW0H/AHEVR2QXrLfCcvEWTVrBr8WgR1TyLuOc5HUKelLTT3g1W/vGkUrdCLaoHK7FIOfvVBu/xVcgiy0kD0aaf+AP5roOjahHqul2t9Dws8YfHoe4+hyKQthN5FkzrshH7Loh9a0K6u9cTVbSSJJ7a3UW28naZAzEq4x+Uq2M9RnI+M5OHewkDJiRomyoOeSOnxrPI6xxs7kBVBJJ7CoSHxXpUhIeSSLnGXjOP0zUyshB/Z5pVKc10tw3PDsTw+HtMhmQpJHZxI6MMFSEAIIrd9nh2bPKj27t+NoxuznPzzzn1rDbajZXP+XuoZD6K4z9q2s1ZNPwo93sh/F0Qm8M6khkEf8AQY7iCQMc8gAnHHOAaiNE1RtY8VrOq2vlxWDqfZ7pZ8FpEI3MowM4OB14NW+vFRV/KoHyGKFlPFmHtKUqSgpSlAKUrWvbeS4iHkzvBKvKsvIz8R3FQ20uiUR3jCKeTQp3tZZI5IsSZjYqSB1HHwrkNyzSMWkYs3qxzXTp9euLCQ2et2oKuCPMTo698Vz2/smikcxgvDk7HA7ds1k8qyMpavf6NLixcYtMhZQa1nWt+RPSsBiJ7V4JnYagSuofhNqe61udKkbmI+dF/aeGH0OD/qrnflbRliFHxOK3vDutRaRrtpPExkbfsZVHBVuCM/r9K9abPhNP8HjfX/JW0dU8WXzeX7DCfzcykenYVUHi9RUt7VFeO0nmZZjk7hjmviS3B5Fcl9ztm5MimCrjhDNCD2rLBe39p/l7ydAOwkOPseK2pLfHataZFjUs7BVHdjiqRk0+merSl6SEHizV4P8AqNFOP/ZHg/pirb4c1WfV7N7ia2EChyikPkPjqRxxzx9DXJNS8R6faKwWQyuM48sZA+vSrr4Ij17V4ba9v2bTtKiVfZbKHKvMB0Zz1298dW69Oupw7LZP7bhxcqqEY6lhfKUFK0zPFKUoBSlKA1r+xt9Qt2guohJG3Y9QfUHsa514i0W50GRZEfzrSRtqMfzA9cEfQ8106qt+IeBosTHjbcKc/wClq5OZVGVbk12jp41kozUfwygMtvc8kbH9RWjeWN3GrPEVkjAyfL6/br9qlbaKC6jDAg56Mh/msps7iH3oW8xR26GsT5NGsUeZi3vZyPXOawWxxf23wlX9xVh1bTPNdpbdNk3JeIjG74j0P7/vW0BS9hzwRIufvXTBpogv1jcjPJqU9vjghMskgVFHJJ4qnQ3IjiaeVtkQON3dj6AdzUPqWpz37bVBESn3UB/U+prxVfyZXCxap43kIKWMKqP+4/J+1U7U9Yubolrq4eQ+hPH2r4kjYj3mx8BWnJCWyVUlchSfQnp/NdNdUUycxHWPw4/DlmMOs+JIRnh7eycdO4aQevov39B1sDFfEeFUKOwxX3WxCKisRi2Tc3rFKUqxQUpSgFKUoBVZ/EEZ0AH0nQ/uP5qzVA+NbW4u9BlitYWlkDo21euAeceteV62qX+HpS8si2ctt0WOa8njLRvGNwCHAPuZ5HQ81OR3Sx2aTzHjYpYgeuP+ahkjZFus53OpAXHIIUjFez2zQaVmGV0Tam+FveXqOmeVPy4+FYLyXpuMsTJDMCkiK5XqO4/4qB8Q6DaiIX4Lf0XVnXuwzjGf5r6lNqdYuvaJXgkPliOZWKY908Z6fQ1uayJYvDtws8wlbKgPt2kjcMZA4zVcccaZVrClXO+7lUyDecbUjUYVR6AV8x2jNK6TZgWNd8hZTlV47epyMfOpmdLuECKwRYIhEhkn4TJKgnLn59BWDUA/+PBYyH2aABwc7xlfe+uK6VEhSIuX2NbeSe3ikL27oczkFZAScgrjj7mta6t0W806O3RhBcXCPgnJDMV9w/2gj/dWdlWztmF8pUTMjeUR7xVck5HYE4HPqfSsPhyDUtU1mE28TyxC7jnnPAVdrZzk9DjPA5NdNKK2PE3p+kFmBdsHuazK+ag7ecmpKGTNaZiG8GzXtYFesymgPaUpQClKUApSlAROr+H7DVAWli2T9po+G+vr9apeteGryzidZFM9qeskXUY55Hbp8a6VTFc13Frt78Z71cidfS8OOFjDdTyyQGe3nC7tg3FcDHK9x8qawbUeGZBZFTCXG0KSQDuyR8PlXSNT8N2d6TJCPZ5ic7kHDH4iqN4z0e/tdL8hLV5medcGFC27r6DP3rMt41lbXWo0K+RCz9MrGs27vcBrq48m2SNBHuOSfdGdq9+fkPjUWb27lvC2meah2LEu08hQABk9O2alrbwnrd63mz6fesT2ZCM/MtirDY+CtYRQq2SRL/5SKP2NdlfFk+5dHnPlxh1Ht/8ACsad4bWeXztTkMzE5KKxwT8T1NXjTYI4IkjgjWONeioMAVu2fg6/XmWW3T5MT/FTNt4aMf57kH+1P/tdsIRgsRwWWzsf2Zr2ueKkoDWaLSYo8ZkdvsK2ktIk6A/U1c8zyBCRk9K2KdKUApSlAKUpQClKUApSlAKUpQDFKUoBSlKAUpSgFKUoBSlKA//Z"/>
          <p:cNvSpPr>
            <a:spLocks noChangeAspect="1" noChangeArrowheads="1"/>
          </p:cNvSpPr>
          <p:nvPr/>
        </p:nvSpPr>
        <p:spPr bwMode="auto">
          <a:xfrm>
            <a:off x="85725" y="-338138"/>
            <a:ext cx="8382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715963"/>
            <a:ext cx="6503988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28600" y="3048000"/>
            <a:ext cx="1447800" cy="1905000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Knowledge/</a:t>
            </a:r>
          </a:p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Learning</a:t>
            </a:r>
          </a:p>
          <a:p>
            <a:pPr algn="ctr">
              <a:defRPr/>
            </a:pPr>
            <a:endParaRPr lang="en-US" sz="900" b="1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900" b="1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900" b="1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90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900" dirty="0">
                <a:solidFill>
                  <a:schemeClr val="tx2"/>
                </a:solidFill>
              </a:rPr>
              <a:t>Research</a:t>
            </a:r>
          </a:p>
          <a:p>
            <a:pPr algn="ctr">
              <a:defRPr/>
            </a:pPr>
            <a:endParaRPr lang="en-US" sz="90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900" dirty="0">
                <a:solidFill>
                  <a:schemeClr val="tx2"/>
                </a:solidFill>
              </a:rPr>
              <a:t>Technology</a:t>
            </a:r>
          </a:p>
        </p:txBody>
      </p:sp>
      <p:sp>
        <p:nvSpPr>
          <p:cNvPr id="5" name="Can 4"/>
          <p:cNvSpPr/>
          <p:nvPr/>
        </p:nvSpPr>
        <p:spPr>
          <a:xfrm>
            <a:off x="6089650" y="4959350"/>
            <a:ext cx="1927225" cy="1752600"/>
          </a:xfrm>
          <a:prstGeom prst="can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Administration</a:t>
            </a:r>
          </a:p>
          <a:p>
            <a:pPr algn="ctr">
              <a:defRPr/>
            </a:pPr>
            <a:endParaRPr lang="en-US" sz="9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900" dirty="0">
                <a:solidFill>
                  <a:schemeClr val="tx2"/>
                </a:solidFill>
              </a:rPr>
              <a:t>Data Collection</a:t>
            </a:r>
          </a:p>
          <a:p>
            <a:pPr algn="ctr">
              <a:defRPr/>
            </a:pPr>
            <a:endParaRPr lang="en-US" sz="90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900" dirty="0">
                <a:solidFill>
                  <a:schemeClr val="tx2"/>
                </a:solidFill>
              </a:rPr>
              <a:t>Report  Generation</a:t>
            </a:r>
          </a:p>
          <a:p>
            <a:pPr algn="ctr">
              <a:defRPr/>
            </a:pPr>
            <a:endParaRPr lang="en-US" sz="90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900" dirty="0">
                <a:solidFill>
                  <a:schemeClr val="tx2"/>
                </a:solidFill>
              </a:rPr>
              <a:t>Program Evaluation</a:t>
            </a:r>
          </a:p>
        </p:txBody>
      </p:sp>
      <p:sp>
        <p:nvSpPr>
          <p:cNvPr id="6" name="Can 5"/>
          <p:cNvSpPr/>
          <p:nvPr/>
        </p:nvSpPr>
        <p:spPr>
          <a:xfrm>
            <a:off x="2344738" y="1382713"/>
            <a:ext cx="1143000" cy="16652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S.T.A.R.T. U.P. Summer Institute</a:t>
            </a:r>
          </a:p>
          <a:p>
            <a:pPr algn="ctr">
              <a:defRPr/>
            </a:pPr>
            <a:endParaRPr lang="en-US" sz="9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800" dirty="0">
                <a:solidFill>
                  <a:schemeClr val="tx2"/>
                </a:solidFill>
              </a:rPr>
              <a:t>Student Assessment</a:t>
            </a:r>
          </a:p>
          <a:p>
            <a:pPr algn="ctr">
              <a:defRPr/>
            </a:pPr>
            <a:r>
              <a:rPr lang="en-US" sz="800" dirty="0">
                <a:solidFill>
                  <a:schemeClr val="tx2"/>
                </a:solidFill>
              </a:rPr>
              <a:t>Academic Courses</a:t>
            </a:r>
          </a:p>
          <a:p>
            <a:pPr algn="ctr">
              <a:defRPr/>
            </a:pPr>
            <a:r>
              <a:rPr lang="en-US" sz="800" dirty="0">
                <a:solidFill>
                  <a:schemeClr val="tx2"/>
                </a:solidFill>
              </a:rPr>
              <a:t>Introduction to Research</a:t>
            </a:r>
          </a:p>
          <a:p>
            <a:pPr algn="ctr">
              <a:defRPr/>
            </a:pPr>
            <a:r>
              <a:rPr lang="en-US" sz="800" dirty="0">
                <a:solidFill>
                  <a:schemeClr val="tx2"/>
                </a:solidFill>
              </a:rPr>
              <a:t>Residence Life</a:t>
            </a:r>
          </a:p>
        </p:txBody>
      </p:sp>
      <p:sp>
        <p:nvSpPr>
          <p:cNvPr id="7" name="Can 6"/>
          <p:cNvSpPr/>
          <p:nvPr/>
        </p:nvSpPr>
        <p:spPr>
          <a:xfrm>
            <a:off x="1803400" y="4273550"/>
            <a:ext cx="1143000" cy="1752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Students Supporting Students Initiatives</a:t>
            </a:r>
          </a:p>
          <a:p>
            <a:pPr algn="ctr">
              <a:defRPr/>
            </a:pPr>
            <a:endParaRPr lang="en-US" sz="9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900" dirty="0">
                <a:solidFill>
                  <a:schemeClr val="tx2"/>
                </a:solidFill>
              </a:rPr>
              <a:t>C.O.S.I.N.E.</a:t>
            </a:r>
          </a:p>
          <a:p>
            <a:pPr algn="ctr">
              <a:defRPr/>
            </a:pPr>
            <a:r>
              <a:rPr lang="en-US" sz="900" dirty="0">
                <a:solidFill>
                  <a:schemeClr val="tx2"/>
                </a:solidFill>
              </a:rPr>
              <a:t>C.H.E.M.S.</a:t>
            </a:r>
          </a:p>
          <a:p>
            <a:pPr algn="ctr">
              <a:defRPr/>
            </a:pPr>
            <a:r>
              <a:rPr lang="en-US" sz="900" dirty="0">
                <a:solidFill>
                  <a:schemeClr val="tx2"/>
                </a:solidFill>
              </a:rPr>
              <a:t>W.I.S.E..</a:t>
            </a:r>
          </a:p>
          <a:p>
            <a:pPr algn="ctr">
              <a:defRPr/>
            </a:pPr>
            <a:r>
              <a:rPr lang="en-US" sz="900" dirty="0">
                <a:solidFill>
                  <a:schemeClr val="tx2"/>
                </a:solidFill>
              </a:rPr>
              <a:t>XAE</a:t>
            </a:r>
          </a:p>
        </p:txBody>
      </p:sp>
      <p:sp>
        <p:nvSpPr>
          <p:cNvPr id="8" name="Can 7"/>
          <p:cNvSpPr/>
          <p:nvPr/>
        </p:nvSpPr>
        <p:spPr>
          <a:xfrm>
            <a:off x="4035425" y="1376363"/>
            <a:ext cx="1143000" cy="1752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Academic Year</a:t>
            </a:r>
          </a:p>
          <a:p>
            <a:pPr algn="ctr">
              <a:defRPr/>
            </a:pPr>
            <a:r>
              <a:rPr lang="en-US" sz="800" dirty="0">
                <a:solidFill>
                  <a:schemeClr val="tx2"/>
                </a:solidFill>
              </a:rPr>
              <a:t>Counseling</a:t>
            </a:r>
          </a:p>
          <a:p>
            <a:pPr algn="ctr">
              <a:defRPr/>
            </a:pPr>
            <a:r>
              <a:rPr lang="en-US" sz="800" dirty="0">
                <a:solidFill>
                  <a:schemeClr val="tx2"/>
                </a:solidFill>
              </a:rPr>
              <a:t>Tutoring</a:t>
            </a:r>
          </a:p>
          <a:p>
            <a:pPr algn="ctr">
              <a:defRPr/>
            </a:pPr>
            <a:r>
              <a:rPr lang="en-US" sz="800" dirty="0">
                <a:solidFill>
                  <a:schemeClr val="tx2"/>
                </a:solidFill>
              </a:rPr>
              <a:t>Advising </a:t>
            </a:r>
          </a:p>
          <a:p>
            <a:pPr algn="ctr">
              <a:defRPr/>
            </a:pPr>
            <a:r>
              <a:rPr lang="en-US" sz="800" dirty="0">
                <a:solidFill>
                  <a:schemeClr val="tx2"/>
                </a:solidFill>
              </a:rPr>
              <a:t>Workshops</a:t>
            </a:r>
          </a:p>
          <a:p>
            <a:pPr algn="ctr">
              <a:defRPr/>
            </a:pPr>
            <a:r>
              <a:rPr lang="en-US" sz="800" dirty="0">
                <a:solidFill>
                  <a:schemeClr val="tx2"/>
                </a:solidFill>
              </a:rPr>
              <a:t>Critical Thinking</a:t>
            </a:r>
          </a:p>
          <a:p>
            <a:pPr algn="ctr">
              <a:defRPr/>
            </a:pPr>
            <a:r>
              <a:rPr lang="en-US" sz="800" dirty="0">
                <a:solidFill>
                  <a:schemeClr val="tx2"/>
                </a:solidFill>
              </a:rPr>
              <a:t>Research Opportunities</a:t>
            </a:r>
          </a:p>
          <a:p>
            <a:pPr algn="ctr">
              <a:defRPr/>
            </a:pPr>
            <a:endParaRPr lang="en-US" sz="8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4044950" y="3609975"/>
            <a:ext cx="1143000" cy="13335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Research Presentations</a:t>
            </a:r>
          </a:p>
          <a:p>
            <a:pPr algn="ctr">
              <a:defRPr/>
            </a:pPr>
            <a:endParaRPr lang="en-US" sz="9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Community Service Initiatives</a:t>
            </a:r>
          </a:p>
        </p:txBody>
      </p:sp>
      <p:sp>
        <p:nvSpPr>
          <p:cNvPr id="14" name="Can 13"/>
          <p:cNvSpPr/>
          <p:nvPr/>
        </p:nvSpPr>
        <p:spPr>
          <a:xfrm>
            <a:off x="3473450" y="5397500"/>
            <a:ext cx="1143000" cy="8763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Alumni Connections</a:t>
            </a:r>
          </a:p>
        </p:txBody>
      </p:sp>
      <p:sp>
        <p:nvSpPr>
          <p:cNvPr id="3" name="Down Arrow 2"/>
          <p:cNvSpPr/>
          <p:nvPr/>
        </p:nvSpPr>
        <p:spPr>
          <a:xfrm>
            <a:off x="906463" y="3795713"/>
            <a:ext cx="160337" cy="3048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285750" y="1014413"/>
            <a:ext cx="1333500" cy="1333500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STUDENTS</a:t>
            </a:r>
          </a:p>
          <a:p>
            <a:pPr algn="ctr">
              <a:defRPr/>
            </a:pPr>
            <a:endParaRPr lang="en-US" sz="9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EOF</a:t>
            </a:r>
          </a:p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General Population</a:t>
            </a:r>
          </a:p>
        </p:txBody>
      </p:sp>
      <p:cxnSp>
        <p:nvCxnSpPr>
          <p:cNvPr id="25" name="Straight Arrow Connector 24"/>
          <p:cNvCxnSpPr>
            <a:stCxn id="16" idx="4"/>
          </p:cNvCxnSpPr>
          <p:nvPr/>
        </p:nvCxnSpPr>
        <p:spPr>
          <a:xfrm>
            <a:off x="1619250" y="1681163"/>
            <a:ext cx="755650" cy="452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371600" y="2400300"/>
            <a:ext cx="2673350" cy="17446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208588" y="2227263"/>
            <a:ext cx="4159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"/>
          </p:cNvCxnSpPr>
          <p:nvPr/>
        </p:nvCxnSpPr>
        <p:spPr>
          <a:xfrm>
            <a:off x="3487738" y="2216150"/>
            <a:ext cx="557212" cy="20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625" name="Rectangle 26624"/>
          <p:cNvSpPr/>
          <p:nvPr/>
        </p:nvSpPr>
        <p:spPr>
          <a:xfrm>
            <a:off x="5580063" y="974725"/>
            <a:ext cx="3159125" cy="365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371600" y="2389188"/>
            <a:ext cx="914400" cy="1763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Can 10"/>
          <p:cNvSpPr/>
          <p:nvPr/>
        </p:nvSpPr>
        <p:spPr>
          <a:xfrm>
            <a:off x="5730875" y="2382838"/>
            <a:ext cx="1143000" cy="8763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Biology House Summer </a:t>
            </a:r>
          </a:p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Program </a:t>
            </a:r>
          </a:p>
        </p:txBody>
      </p:sp>
      <p:sp>
        <p:nvSpPr>
          <p:cNvPr id="9" name="Can 8"/>
          <p:cNvSpPr/>
          <p:nvPr/>
        </p:nvSpPr>
        <p:spPr>
          <a:xfrm>
            <a:off x="6477000" y="1201738"/>
            <a:ext cx="1143000" cy="10874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Solid GEMS Chemistry Program </a:t>
            </a:r>
          </a:p>
        </p:txBody>
      </p:sp>
      <p:sp>
        <p:nvSpPr>
          <p:cNvPr id="12" name="Can 11"/>
          <p:cNvSpPr/>
          <p:nvPr/>
        </p:nvSpPr>
        <p:spPr>
          <a:xfrm>
            <a:off x="7445375" y="2298700"/>
            <a:ext cx="1220788" cy="9699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Mapping Academic Thoughts: Quad</a:t>
            </a:r>
          </a:p>
          <a:p>
            <a:pPr algn="ctr">
              <a:defRPr/>
            </a:pPr>
            <a:r>
              <a:rPr lang="en-US" sz="900" dirty="0">
                <a:solidFill>
                  <a:schemeClr val="tx2"/>
                </a:solidFill>
              </a:rPr>
              <a:t>MATH QUAD</a:t>
            </a:r>
          </a:p>
        </p:txBody>
      </p:sp>
      <p:sp>
        <p:nvSpPr>
          <p:cNvPr id="13" name="Can 12"/>
          <p:cNvSpPr/>
          <p:nvPr/>
        </p:nvSpPr>
        <p:spPr>
          <a:xfrm>
            <a:off x="6588125" y="3508375"/>
            <a:ext cx="1143000" cy="8763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2"/>
                </a:solidFill>
              </a:rPr>
              <a:t>Yale University SURF Program</a:t>
            </a:r>
          </a:p>
        </p:txBody>
      </p:sp>
      <p:cxnSp>
        <p:nvCxnSpPr>
          <p:cNvPr id="26631" name="Straight Arrow Connector 26630"/>
          <p:cNvCxnSpPr/>
          <p:nvPr/>
        </p:nvCxnSpPr>
        <p:spPr>
          <a:xfrm>
            <a:off x="906463" y="2400300"/>
            <a:ext cx="0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371600" y="2400300"/>
            <a:ext cx="2514600" cy="2857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640" name="TextBox 26639"/>
          <p:cNvSpPr txBox="1"/>
          <p:nvPr/>
        </p:nvSpPr>
        <p:spPr>
          <a:xfrm>
            <a:off x="1390650" y="663575"/>
            <a:ext cx="4625975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</a:rPr>
              <a:t>Building the Well Rounded Student</a:t>
            </a:r>
          </a:p>
          <a:p>
            <a:pPr algn="ctr">
              <a:defRPr/>
            </a:pPr>
            <a:r>
              <a:rPr lang="en-US" sz="1050" dirty="0"/>
              <a:t>How the cycle of learning drive EOF academic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800" b="1" smtClean="0"/>
              <a:t>Special Project </a:t>
            </a:r>
            <a:r>
              <a:rPr lang="en-US" altLang="en-US" sz="4400" b="1" smtClean="0"/>
              <a:t>Request</a:t>
            </a:r>
            <a:endParaRPr lang="en-US" altLang="en-US" sz="4800" b="1" smtClean="0"/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4868863" y="4616450"/>
            <a:ext cx="2725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RU Researching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Laboratory Experiences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63538" y="2136775"/>
            <a:ext cx="49990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General Chemistry 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Academic Supplemental Instruction Initiative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ALEKS for Chemistry</a:t>
            </a:r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817938"/>
            <a:ext cx="33655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971675"/>
            <a:ext cx="3522663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60338" y="831850"/>
            <a:ext cx="8743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General Chemistry I Academic Supplemental Instruction Initiative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 ALEKS for Chemistry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335213"/>
            <a:ext cx="57531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5854700"/>
            <a:ext cx="2133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60338" y="649288"/>
            <a:ext cx="87439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General Chemistry I Academic Supplemental Instruction Initiative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 ALEKS for Chemistry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2738" y="1644650"/>
            <a:ext cx="59039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Placement test scores prevent first-year student enrollment in General Chemistry I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Students placed in General Chemistry I earned “DWF” grades and were given the opportunity to ‘drop-down’ to enroll in a more basic chemistry course 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Students are unable to declare a science major prior to completing the General Chemistry I &amp; II course sequence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Attempt to deliver chemistry  content to meet the students where they are ready to learn to enhance transferrable understanding of chemistry topics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Enhance science enrollment, retention, persistence, and graduation</a:t>
            </a:r>
          </a:p>
        </p:txBody>
      </p:sp>
      <p:pic>
        <p:nvPicPr>
          <p:cNvPr id="2048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4650"/>
            <a:ext cx="2943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1071563" y="4849813"/>
            <a:ext cx="1474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60338" y="831850"/>
            <a:ext cx="8743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General Chemistry I Academic Supplemental Instruction Initiative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 ALEKS for Chemistry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3163" y="1717675"/>
            <a:ext cx="5148262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Eligible population –  N = 32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9 – Impact of Chemistry (134)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23 – Drop-downs (161/165)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Participant Selection Method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Participants opted-in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Counselor Recommendation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First-Come First-Served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Demographics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n = 10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First-Year Students (FTFT)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8 Female &amp; 2 Males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3 (134) &amp; 7 – (161/165)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04988"/>
            <a:ext cx="33591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1169988" y="4160838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5F5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5F5F5F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5F5F5F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Participants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U_Template_Verdana_G[1]">
  <a:themeElements>
    <a:clrScheme name="RU_Template_Verdana_G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RU_Template_Verdana_G[1]</Template>
  <TotalTime>4648</TotalTime>
  <Words>1255</Words>
  <Application>Microsoft Office PowerPoint</Application>
  <PresentationFormat>On-screen Show (4:3)</PresentationFormat>
  <Paragraphs>293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Verdana</vt:lpstr>
      <vt:lpstr>Calibri Light</vt:lpstr>
      <vt:lpstr>Calibri</vt:lpstr>
      <vt:lpstr>Times New Roman</vt:lpstr>
      <vt:lpstr>Times</vt:lpstr>
      <vt:lpstr>Palatino</vt:lpstr>
      <vt:lpstr>Tahoma</vt:lpstr>
      <vt:lpstr>RU_Template_Verdana_G[1]</vt:lpstr>
      <vt:lpstr>Custom Design</vt:lpstr>
      <vt:lpstr>School of Environmental and Biological Sciences Educational Opportunity Fund (EOF)           New Jersey Office of the Secretary of Higher Education Educational Opportunity Fund  FY 2017 Article IV  Special Project Grant Report</vt:lpstr>
      <vt:lpstr>SEBS EOF</vt:lpstr>
      <vt:lpstr>PowerPoint Presentation</vt:lpstr>
      <vt:lpstr>PowerPoint Presentation</vt:lpstr>
      <vt:lpstr>PowerPoint Presentation</vt:lpstr>
      <vt:lpstr>Special Project Request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are…</vt:lpstr>
      <vt:lpstr>Thank You!</vt:lpstr>
    </vt:vector>
  </TitlesOfParts>
  <Company>Cook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EOF</dc:creator>
  <cp:lastModifiedBy>Carter, Hasani</cp:lastModifiedBy>
  <cp:revision>227</cp:revision>
  <cp:lastPrinted>2017-07-26T14:19:18Z</cp:lastPrinted>
  <dcterms:created xsi:type="dcterms:W3CDTF">2007-05-25T16:01:37Z</dcterms:created>
  <dcterms:modified xsi:type="dcterms:W3CDTF">2017-10-05T17:38:42Z</dcterms:modified>
</cp:coreProperties>
</file>