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4"/>
    <p:sldMasterId id="2147483696" r:id="rId5"/>
  </p:sldMasterIdLst>
  <p:notesMasterIdLst>
    <p:notesMasterId r:id="rId51"/>
  </p:notesMasterIdLst>
  <p:sldIdLst>
    <p:sldId id="292" r:id="rId6"/>
    <p:sldId id="378" r:id="rId7"/>
    <p:sldId id="379" r:id="rId8"/>
    <p:sldId id="396" r:id="rId9"/>
    <p:sldId id="392" r:id="rId10"/>
    <p:sldId id="397" r:id="rId11"/>
    <p:sldId id="393" r:id="rId12"/>
    <p:sldId id="394" r:id="rId13"/>
    <p:sldId id="395" r:id="rId14"/>
    <p:sldId id="398" r:id="rId15"/>
    <p:sldId id="399" r:id="rId16"/>
    <p:sldId id="400" r:id="rId17"/>
    <p:sldId id="401" r:id="rId18"/>
    <p:sldId id="402" r:id="rId19"/>
    <p:sldId id="403" r:id="rId20"/>
    <p:sldId id="404" r:id="rId21"/>
    <p:sldId id="407" r:id="rId22"/>
    <p:sldId id="408" r:id="rId23"/>
    <p:sldId id="405" r:id="rId24"/>
    <p:sldId id="409" r:id="rId25"/>
    <p:sldId id="410" r:id="rId26"/>
    <p:sldId id="412" r:id="rId27"/>
    <p:sldId id="411" r:id="rId28"/>
    <p:sldId id="413" r:id="rId29"/>
    <p:sldId id="414" r:id="rId30"/>
    <p:sldId id="415" r:id="rId31"/>
    <p:sldId id="417" r:id="rId32"/>
    <p:sldId id="420" r:id="rId33"/>
    <p:sldId id="418" r:id="rId34"/>
    <p:sldId id="430" r:id="rId35"/>
    <p:sldId id="419" r:id="rId36"/>
    <p:sldId id="431" r:id="rId37"/>
    <p:sldId id="421" r:id="rId38"/>
    <p:sldId id="423" r:id="rId39"/>
    <p:sldId id="424" r:id="rId40"/>
    <p:sldId id="425" r:id="rId41"/>
    <p:sldId id="427" r:id="rId42"/>
    <p:sldId id="428" r:id="rId43"/>
    <p:sldId id="426" r:id="rId44"/>
    <p:sldId id="433" r:id="rId45"/>
    <p:sldId id="429" r:id="rId46"/>
    <p:sldId id="436" r:id="rId47"/>
    <p:sldId id="432" r:id="rId48"/>
    <p:sldId id="391" r:id="rId49"/>
    <p:sldId id="341" r:id="rId50"/>
  </p:sldIdLst>
  <p:sldSz cx="12192000" cy="6858000"/>
  <p:notesSz cx="6858000" cy="8912225"/>
  <p:embeddedFontLst>
    <p:embeddedFont>
      <p:font typeface="Edwardian Script ITC" panose="030303020407070D0804" pitchFamily="66" charset="0"/>
      <p:regular r:id="rId52"/>
    </p:embeddedFont>
    <p:embeddedFont>
      <p:font typeface="Franklin Gothic Demi Cond" panose="020B0706030402020204" pitchFamily="34" charset="0"/>
      <p:regular r:id="rId53"/>
    </p:embeddedFont>
    <p:embeddedFont>
      <p:font typeface="Karla" pitchFamily="2" charset="0"/>
      <p:regular r:id="rId54"/>
      <p:bold r:id="rId55"/>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hilliard" initials="" lastIdx="3" clrIdx="0"/>
  <p:cmAuthor id="2" name="May, Chad" initials="" lastIdx="3" clrIdx="1"/>
  <p:cmAuthor id="3" name="McNamara, Dillon" initials="" lastIdx="3" clrIdx="2"/>
  <p:cmAuthor id="4" name="Thachik, Stefani" initials="" lastIdx="22" clrIdx="3"/>
  <p:cmAuthor id="5" name="Bethea, Angela" initials="" lastIdx="3"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954"/>
    <a:srgbClr val="529F45"/>
    <a:srgbClr val="093953"/>
    <a:srgbClr val="808A22"/>
    <a:srgbClr val="549E39"/>
    <a:srgbClr val="C0CF3A"/>
    <a:srgbClr val="328C99"/>
    <a:srgbClr val="94D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969DF-9463-420F-33E1-4089EFE03D54}" v="5" dt="2024-01-26T14:01:40.770"/>
    <p1510:client id="{6ABC3524-0068-D375-D0A9-6D8D66409486}" v="1" dt="2024-01-26T14:38:16.682"/>
    <p1510:client id="{8866778C-5A3F-43B4-8158-7E020EF8FCAA}" v="19" dt="2024-01-26T16:09:44.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4.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47675"/>
          </a:xfrm>
          <a:prstGeom prst="rect">
            <a:avLst/>
          </a:prstGeom>
        </p:spPr>
        <p:txBody>
          <a:bodyPr vert="horz" lIns="90098" tIns="45049" rIns="90098" bIns="45049" rtlCol="0"/>
          <a:lstStyle>
            <a:lvl1pPr algn="l" eaLnBrk="1" fontAlgn="auto" hangingPunct="1">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884613" y="0"/>
            <a:ext cx="2971800" cy="447675"/>
          </a:xfrm>
          <a:prstGeom prst="rect">
            <a:avLst/>
          </a:prstGeom>
        </p:spPr>
        <p:txBody>
          <a:bodyPr vert="horz" lIns="90098" tIns="45049" rIns="90098" bIns="45049" rtlCol="0"/>
          <a:lstStyle>
            <a:lvl1pPr algn="r" eaLnBrk="1" fontAlgn="auto" hangingPunct="1">
              <a:spcBef>
                <a:spcPts val="0"/>
              </a:spcBef>
              <a:spcAft>
                <a:spcPts val="0"/>
              </a:spcAft>
              <a:defRPr sz="1200" smtClean="0">
                <a:latin typeface="+mn-lt"/>
              </a:defRPr>
            </a:lvl1pPr>
          </a:lstStyle>
          <a:p>
            <a:pPr>
              <a:defRPr/>
            </a:pPr>
            <a:fld id="{BD23B00B-2BA3-4D4F-9F14-C5118A227EAE}" type="datetimeFigureOut">
              <a:rPr lang="en-US"/>
              <a:pPr>
                <a:defRPr/>
              </a:pPr>
              <a:t>1/29/2024</a:t>
            </a:fld>
            <a:endParaRPr lang="en-US"/>
          </a:p>
        </p:txBody>
      </p:sp>
      <p:sp>
        <p:nvSpPr>
          <p:cNvPr id="4" name="Slide Image Placeholder 3"/>
          <p:cNvSpPr>
            <a:spLocks noGrp="1" noRot="1" noChangeAspect="1"/>
          </p:cNvSpPr>
          <p:nvPr>
            <p:ph type="sldImg" idx="2"/>
          </p:nvPr>
        </p:nvSpPr>
        <p:spPr>
          <a:xfrm>
            <a:off x="755650" y="1114425"/>
            <a:ext cx="5346700" cy="3006725"/>
          </a:xfrm>
          <a:prstGeom prst="rect">
            <a:avLst/>
          </a:prstGeom>
          <a:noFill/>
          <a:ln w="12700">
            <a:solidFill>
              <a:prstClr val="black"/>
            </a:solidFill>
          </a:ln>
        </p:spPr>
        <p:txBody>
          <a:bodyPr vert="horz" lIns="90098" tIns="45049" rIns="90098" bIns="45049" rtlCol="0" anchor="ctr"/>
          <a:lstStyle/>
          <a:p>
            <a:pPr lvl="0"/>
            <a:endParaRPr lang="en-US" noProof="0"/>
          </a:p>
        </p:txBody>
      </p:sp>
      <p:sp>
        <p:nvSpPr>
          <p:cNvPr id="5" name="Notes Placeholder 4"/>
          <p:cNvSpPr>
            <a:spLocks noGrp="1"/>
          </p:cNvSpPr>
          <p:nvPr>
            <p:ph type="body" sz="quarter" idx="3"/>
          </p:nvPr>
        </p:nvSpPr>
        <p:spPr>
          <a:xfrm>
            <a:off x="685800" y="4289425"/>
            <a:ext cx="5486400" cy="3508375"/>
          </a:xfrm>
          <a:prstGeom prst="rect">
            <a:avLst/>
          </a:prstGeom>
        </p:spPr>
        <p:txBody>
          <a:bodyPr vert="horz" lIns="90098" tIns="45049" rIns="90098" bIns="4504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464550"/>
            <a:ext cx="2971800" cy="447675"/>
          </a:xfrm>
          <a:prstGeom prst="rect">
            <a:avLst/>
          </a:prstGeom>
        </p:spPr>
        <p:txBody>
          <a:bodyPr vert="horz" lIns="90098" tIns="45049" rIns="90098" bIns="45049" rtlCol="0" anchor="b"/>
          <a:lstStyle>
            <a:lvl1pPr algn="l" eaLnBrk="1" fontAlgn="auto" hangingPunct="1">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884613" y="8464550"/>
            <a:ext cx="2971800" cy="447675"/>
          </a:xfrm>
          <a:prstGeom prst="rect">
            <a:avLst/>
          </a:prstGeom>
        </p:spPr>
        <p:txBody>
          <a:bodyPr vert="horz" lIns="90098" tIns="45049" rIns="90098" bIns="45049" rtlCol="0" anchor="b"/>
          <a:lstStyle>
            <a:lvl1pPr algn="r" eaLnBrk="1" fontAlgn="auto" hangingPunct="1">
              <a:spcBef>
                <a:spcPts val="0"/>
              </a:spcBef>
              <a:spcAft>
                <a:spcPts val="0"/>
              </a:spcAft>
              <a:defRPr sz="1200" smtClean="0">
                <a:latin typeface="+mn-lt"/>
              </a:defRPr>
            </a:lvl1pPr>
          </a:lstStyle>
          <a:p>
            <a:pPr>
              <a:defRPr/>
            </a:pPr>
            <a:fld id="{1A728A9F-99D8-43C2-A00B-82328859A5A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I</a:t>
            </a:r>
            <a:r>
              <a:rPr lang="en-US" altLang="en-US" baseline="0" dirty="0"/>
              <a:t> want to welcome everyone to today’s presentation. My name is Dr. Hasani Carter and I have the honor of serving as the Executive Director for NJ EOF program. </a:t>
            </a:r>
            <a:endParaRPr lang="en-US" alt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E9B2930-D816-4FE4-86A8-4356811F7FCC}" type="slidenum">
              <a:rPr lang="en-US" altLang="en-US">
                <a:solidFill>
                  <a:srgbClr val="000000"/>
                </a:solidFill>
              </a:rPr>
              <a:pPr fontAlgn="base">
                <a:spcBef>
                  <a:spcPct val="0"/>
                </a:spcBef>
                <a:spcAft>
                  <a:spcPct val="0"/>
                </a:spcAft>
              </a:pPr>
              <a:t>1</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4125CDD-4BCE-4D83-8439-9C53C38888D4}" type="slidenum">
              <a:rPr lang="en-US" altLang="en-US"/>
              <a:pPr fontAlgn="base">
                <a:spcBef>
                  <a:spcPct val="0"/>
                </a:spcBef>
                <a:spcAft>
                  <a:spcPct val="0"/>
                </a:spcAft>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D1186CA-4955-40AD-8978-93C36FF7A791}" type="slidenum">
              <a:rPr lang="en-US" altLang="en-US"/>
              <a:pPr fontAlgn="base">
                <a:spcBef>
                  <a:spcPct val="0"/>
                </a:spcBef>
                <a:spcAft>
                  <a:spcPct val="0"/>
                </a:spcAft>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A280C07-14FA-459F-9C33-A7951D81932F}" type="slidenum">
              <a:rPr lang="en-US" altLang="en-US"/>
              <a:pPr fontAlgn="base">
                <a:spcBef>
                  <a:spcPct val="0"/>
                </a:spcBef>
                <a:spcAft>
                  <a:spcPct val="0"/>
                </a:spcAft>
              </a:pPr>
              <a:t>45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2.xml"/><Relationship Id="rId7" Type="http://schemas.openxmlformats.org/officeDocument/2006/relationships/image" Target="../media/image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0.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5.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1.emf"/><Relationship Id="rId4" Type="http://schemas.openxmlformats.org/officeDocument/2006/relationships/oleObject" Target="../embeddings/oleObject6.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3"/>
          <p:cNvSpPr>
            <a:spLocks noGrp="1"/>
          </p:cNvSpPr>
          <p:nvPr>
            <p:ph type="dt" sz="half" idx="10"/>
          </p:nvPr>
        </p:nvSpPr>
        <p:spPr/>
        <p:txBody>
          <a:bodyPr/>
          <a:lstStyle>
            <a:lvl1pPr>
              <a:defRPr/>
            </a:lvl1pPr>
          </a:lstStyle>
          <a:p>
            <a:pPr>
              <a:defRPr/>
            </a:pPr>
            <a:fld id="{4CA36155-024C-4937-B4BC-FFCDAE6D559C}" type="datetime1">
              <a:rPr lang="en-US"/>
              <a:pPr>
                <a:defRPr/>
              </a:pPr>
              <a:t>1/29/2024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buClrTx/>
              <a:buFontTx/>
              <a:buNone/>
              <a:defRPr kern="1200"/>
            </a:lvl1pPr>
          </a:lstStyle>
          <a:p>
            <a:pPr>
              <a:defRPr/>
            </a:pPr>
            <a:fld id="{05E3B246-A707-47E3-B6DA-C4EB2E4E0B39}" type="slidenum">
              <a:rPr lang="en-US"/>
              <a:pPr>
                <a:defRPr/>
              </a:pPr>
              <a:t>‹#›</a:t>
            </a:fld>
            <a:endParaRPr lang="en-US"/>
          </a:p>
        </p:txBody>
      </p:sp>
    </p:spTree>
    <p:extLst>
      <p:ext uri="{BB962C8B-B14F-4D97-AF65-F5344CB8AC3E}">
        <p14:creationId xmlns:p14="http://schemas.microsoft.com/office/powerpoint/2010/main" val="3965493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9B3E26-EE43-47AD-A1CD-C13134022E91}" type="datetime1">
              <a:rPr lang="en-US"/>
              <a:pPr>
                <a:defRPr/>
              </a:pPr>
              <a:t>1/29/2024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buClrTx/>
              <a:buFontTx/>
              <a:buNone/>
              <a:defRPr kern="1200"/>
            </a:lvl1pPr>
          </a:lstStyle>
          <a:p>
            <a:pPr>
              <a:defRPr/>
            </a:pPr>
            <a:fld id="{A457319A-046D-41F1-BEA9-89493AB8CA1C}" type="slidenum">
              <a:rPr lang="en-US"/>
              <a:pPr>
                <a:defRPr/>
              </a:pPr>
              <a:t>‹#›</a:t>
            </a:fld>
            <a:endParaRPr lang="en-US"/>
          </a:p>
        </p:txBody>
      </p:sp>
    </p:spTree>
    <p:extLst>
      <p:ext uri="{BB962C8B-B14F-4D97-AF65-F5344CB8AC3E}">
        <p14:creationId xmlns:p14="http://schemas.microsoft.com/office/powerpoint/2010/main" val="3825686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062BEC1E-BF8F-415A-A6E3-5F274AC46E18}" type="datetime1">
              <a:rPr lang="en-US"/>
              <a:pPr>
                <a:defRPr/>
              </a:pPr>
              <a:t>1/29/2024</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buClrTx/>
              <a:buFontTx/>
              <a:buNone/>
              <a:defRPr kern="1200"/>
            </a:lvl1pPr>
          </a:lstStyle>
          <a:p>
            <a:pPr>
              <a:defRPr/>
            </a:pPr>
            <a:fld id="{4AC9E999-B15B-46F7-B89A-1877AAC97619}" type="slidenum">
              <a:rPr lang="en-US"/>
              <a:pPr>
                <a:defRPr/>
              </a:pPr>
              <a:t>‹#›</a:t>
            </a:fld>
            <a:endParaRPr lang="en-US"/>
          </a:p>
        </p:txBody>
      </p:sp>
    </p:spTree>
    <p:extLst>
      <p:ext uri="{BB962C8B-B14F-4D97-AF65-F5344CB8AC3E}">
        <p14:creationId xmlns:p14="http://schemas.microsoft.com/office/powerpoint/2010/main" val="1926472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4" name="Object 60" hidden="1"/>
          <p:cNvGraphicFramePr>
            <a:graphicFrameLocks noChangeAspect="1"/>
          </p:cNvGraphicFramePr>
          <p:nvPr>
            <p:custDataLst>
              <p:tags r:id="rId1"/>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6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60EA04F7-0B3A-4296-9456-F3DED2D4CD17}"/>
              </a:ext>
            </a:extLst>
          </p:cNvPr>
          <p:cNvSpPr/>
          <p:nvPr>
            <p:custDataLst>
              <p:tags r:id="rId2"/>
            </p:custDataLst>
          </p:nvPr>
        </p:nvSpPr>
        <p:spPr>
          <a:xfrm>
            <a:off x="0" y="0"/>
            <a:ext cx="215900" cy="161925"/>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defRPr/>
            </a:pPr>
            <a:endParaRPr lang="en-US" sz="3200">
              <a:solidFill>
                <a:schemeClr val="tx1"/>
              </a:solidFill>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5C29B239-9E09-4F6E-93E0-71C192754F3B}"/>
              </a:ext>
            </a:extLst>
          </p:cNvPr>
          <p:cNvPicPr>
            <a:picLocks noChangeAspect="1"/>
          </p:cNvPicPr>
          <p:nvPr/>
        </p:nvPicPr>
        <p:blipFill rotWithShape="1">
          <a:blip r:embed="rId6"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2396" r="-2472"/>
          <a:stretch/>
        </p:blipFill>
        <p:spPr>
          <a:xfrm>
            <a:off x="8204204" y="1157635"/>
            <a:ext cx="3544471" cy="4741616"/>
          </a:xfrm>
          <a:prstGeom prst="rect">
            <a:avLst/>
          </a:prstGeom>
          <a:effectLst>
            <a:glow rad="228600">
              <a:schemeClr val="accent3">
                <a:satMod val="175000"/>
                <a:alpha val="40000"/>
              </a:schemeClr>
            </a:glow>
          </a:effectLst>
        </p:spPr>
      </p:pic>
      <p:sp>
        <p:nvSpPr>
          <p:cNvPr id="7" name="Rectangle 6">
            <a:extLst>
              <a:ext uri="{FF2B5EF4-FFF2-40B4-BE49-F238E27FC236}">
                <a16:creationId xmlns:a16="http://schemas.microsoft.com/office/drawing/2014/main" id="{4C0B1310-EBA2-4546-BB11-440D5FBE0C14}"/>
              </a:ext>
            </a:extLst>
          </p:cNvPr>
          <p:cNvSpPr/>
          <p:nvPr/>
        </p:nvSpPr>
        <p:spPr>
          <a:xfrm>
            <a:off x="4763" y="950913"/>
            <a:ext cx="12187237" cy="5313362"/>
          </a:xfrm>
          <a:prstGeom prst="rect">
            <a:avLst/>
          </a:prstGeom>
          <a:gradFill flip="none" rotWithShape="1">
            <a:gsLst>
              <a:gs pos="0">
                <a:schemeClr val="tx2">
                  <a:alpha val="93000"/>
                </a:schemeClr>
              </a:gs>
              <a:gs pos="100000">
                <a:schemeClr val="accent3"/>
              </a:gs>
            </a:gsLst>
            <a:lin ang="108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olidFill>
                <a:schemeClr val="tx1"/>
              </a:solidFill>
            </a:endParaRPr>
          </a:p>
        </p:txBody>
      </p:sp>
      <p:sp>
        <p:nvSpPr>
          <p:cNvPr id="8" name="Rectangle 7">
            <a:extLst>
              <a:ext uri="{FF2B5EF4-FFF2-40B4-BE49-F238E27FC236}">
                <a16:creationId xmlns:a16="http://schemas.microsoft.com/office/drawing/2014/main" id="{C7588289-2413-4609-AC40-DB9D1DEE080A}"/>
              </a:ext>
            </a:extLst>
          </p:cNvPr>
          <p:cNvSpPr>
            <a:spLocks/>
          </p:cNvSpPr>
          <p:nvPr/>
        </p:nvSpPr>
        <p:spPr>
          <a:xfrm>
            <a:off x="4763" y="6102350"/>
            <a:ext cx="12187237" cy="5238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olidFill>
                <a:schemeClr val="tx1"/>
              </a:solidFill>
            </a:endParaRPr>
          </a:p>
        </p:txBody>
      </p:sp>
      <p:sp>
        <p:nvSpPr>
          <p:cNvPr id="9" name="Document type" hidden="1"/>
          <p:cNvSpPr txBox="1">
            <a:spLocks noChangeArrowheads="1"/>
          </p:cNvSpPr>
          <p:nvPr/>
        </p:nvSpPr>
        <p:spPr bwMode="auto">
          <a:xfrm>
            <a:off x="222250" y="5594350"/>
            <a:ext cx="7323138" cy="219075"/>
          </a:xfrm>
          <a:prstGeom prst="rect">
            <a:avLst/>
          </a:prstGeom>
          <a:noFill/>
          <a:ln>
            <a:noFill/>
          </a:ln>
          <a:effectLst/>
          <a:extLst>
            <a:ext uri="{909E8E84-426E-40dd-AFC4-6F175D3DCCD1}"/>
            <a:ext uri="{91240B29-F687-4f45-9708-019B960494DF}"/>
            <a:ext uri="{AF507438-7753-43e0-B8FC-AC1667EBCBE1}"/>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auto" hangingPunct="1">
              <a:spcBef>
                <a:spcPts val="0"/>
              </a:spcBef>
              <a:spcAft>
                <a:spcPts val="0"/>
              </a:spcAft>
              <a:defRPr/>
            </a:pPr>
            <a:r>
              <a:rPr lang="en-US" sz="1400">
                <a:solidFill>
                  <a:schemeClr val="bg1"/>
                </a:solidFill>
                <a:latin typeface="+mn-lt"/>
              </a:rPr>
              <a:t>Document type | Date</a:t>
            </a:r>
          </a:p>
        </p:txBody>
      </p:sp>
      <p:pic>
        <p:nvPicPr>
          <p:cNvPr id="10" name="Picture 71"/>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l="-16666" r="-16666"/>
          <a:stretch>
            <a:fillRect/>
          </a:stretch>
        </p:blipFill>
        <p:spPr bwMode="auto">
          <a:xfrm>
            <a:off x="11236325" y="176213"/>
            <a:ext cx="795338"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3410A6C-3E96-4764-949B-69305DA17824}"/>
              </a:ext>
            </a:extLst>
          </p:cNvPr>
          <p:cNvSpPr>
            <a:spLocks/>
          </p:cNvSpPr>
          <p:nvPr/>
        </p:nvSpPr>
        <p:spPr>
          <a:xfrm>
            <a:off x="4763" y="1049338"/>
            <a:ext cx="12187237" cy="539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olidFill>
                <a:schemeClr val="tx1"/>
              </a:solidFill>
            </a:endParaRPr>
          </a:p>
        </p:txBody>
      </p:sp>
      <p:grpSp>
        <p:nvGrpSpPr>
          <p:cNvPr id="12" name="sticker"/>
          <p:cNvGrpSpPr>
            <a:grpSpLocks/>
          </p:cNvGrpSpPr>
          <p:nvPr/>
        </p:nvGrpSpPr>
        <p:grpSpPr bwMode="auto">
          <a:xfrm>
            <a:off x="1728788" y="6484938"/>
            <a:ext cx="4911725" cy="193675"/>
            <a:chOff x="5053505" y="285750"/>
            <a:chExt cx="3684095" cy="193127"/>
          </a:xfrm>
        </p:grpSpPr>
        <p:sp>
          <p:nvSpPr>
            <p:cNvPr id="13" name="StickerRectangle">
              <a:extLst>
                <a:ext uri="{FF2B5EF4-FFF2-40B4-BE49-F238E27FC236}">
                  <a16:creationId xmlns:a16="http://schemas.microsoft.com/office/drawing/2014/main" id="{7BB78260-2409-4E92-A96C-290D1B8099EE}"/>
                </a:ext>
              </a:extLst>
            </p:cNvPr>
            <p:cNvSpPr>
              <a:spLocks noChangeArrowheads="1"/>
            </p:cNvSpPr>
            <p:nvPr/>
          </p:nvSpPr>
          <p:spPr bwMode="auto">
            <a:xfrm>
              <a:off x="5053505" y="285750"/>
              <a:ext cx="3684095" cy="193127"/>
            </a:xfrm>
            <a:prstGeom prst="leftRightArrow">
              <a:avLst>
                <a:gd name="adj1" fmla="val 100000"/>
                <a:gd name="adj2" fmla="val 0"/>
              </a:avLst>
            </a:prstGeom>
            <a:noFill/>
            <a:ln>
              <a:noFill/>
            </a:ln>
            <a:effectLst/>
            <a:extLst>
              <a:ext uri="{909E8E84-426E-40dd-AFC4-6F175D3DCCD1}"/>
              <a:ext uri="{91240B29-F687-4f45-9708-019B960494DF}"/>
              <a:ext uri="{AF507438-7753-43e0-B8FC-AC1667EBCBE1}"/>
            </a:extLst>
          </p:spPr>
          <p:txBody>
            <a:bodyPr wrap="none" lIns="27432" tIns="0" rIns="0" bIns="27432">
              <a:spAutoFit/>
            </a:bodyPr>
            <a:lstStyle/>
            <a:p>
              <a:pPr algn="r" defTabSz="895255" eaLnBrk="1" fontAlgn="auto" hangingPunct="1">
                <a:spcBef>
                  <a:spcPts val="0"/>
                </a:spcBef>
                <a:spcAft>
                  <a:spcPts val="0"/>
                </a:spcAft>
                <a:buClr>
                  <a:srgbClr val="002960"/>
                </a:buClr>
                <a:defRPr/>
              </a:pPr>
              <a:r>
                <a:rPr lang="en-US" sz="1050">
                  <a:solidFill>
                    <a:srgbClr val="FF0000"/>
                  </a:solidFill>
                  <a:latin typeface="+mn-lt"/>
                </a:rPr>
                <a:t>PRELIMINARY DRAFT </a:t>
              </a:r>
              <a:r>
                <a:rPr lang="en-US" sz="1050">
                  <a:solidFill>
                    <a:schemeClr val="accent6"/>
                  </a:solidFill>
                  <a:latin typeface="+mn-lt"/>
                </a:rPr>
                <a:t>– PROPRIETARY, CONFIDENTIAL, PRE-DECISIONAL</a:t>
              </a:r>
            </a:p>
          </p:txBody>
        </p:sp>
        <p:cxnSp>
          <p:nvCxnSpPr>
            <p:cNvPr id="14" name="AutoShape 31">
              <a:extLst>
                <a:ext uri="{FF2B5EF4-FFF2-40B4-BE49-F238E27FC236}">
                  <a16:creationId xmlns:a16="http://schemas.microsoft.com/office/drawing/2014/main" id="{DFEF9400-E67A-465D-BBC5-EDD7B915EDEE}"/>
                </a:ext>
              </a:extLst>
            </p:cNvPr>
            <p:cNvCxnSpPr>
              <a:cxnSpLocks noChangeShapeType="1"/>
              <a:stCxn id="15" idx="2"/>
              <a:endCxn id="15" idx="4"/>
            </p:cNvCxnSpPr>
            <p:nvPr/>
          </p:nvCxnSpPr>
          <p:spPr bwMode="auto">
            <a:xfrm>
              <a:off x="5130902" y="285750"/>
              <a:ext cx="0" cy="189961"/>
            </a:xfrm>
            <a:prstGeom prst="straightConnector1">
              <a:avLst/>
            </a:prstGeom>
            <a:noFill/>
            <a:ln w="9525">
              <a:solidFill>
                <a:schemeClr val="accent6"/>
              </a:solidFill>
              <a:round/>
              <a:headEnd/>
              <a:tailEnd/>
            </a:ln>
            <a:extLst>
              <a:ext uri="{909E8E84-426E-40dd-AFC4-6F175D3DCCD1}"/>
            </a:extLst>
          </p:spPr>
        </p:cxnSp>
        <p:cxnSp>
          <p:nvCxnSpPr>
            <p:cNvPr id="15" name="AutoShape 32">
              <a:extLst>
                <a:ext uri="{FF2B5EF4-FFF2-40B4-BE49-F238E27FC236}">
                  <a16:creationId xmlns:a16="http://schemas.microsoft.com/office/drawing/2014/main" id="{EBA3B60F-435A-4C1B-8A6B-65C132354486}"/>
                </a:ext>
              </a:extLst>
            </p:cNvPr>
            <p:cNvCxnSpPr>
              <a:cxnSpLocks noChangeShapeType="1"/>
              <a:stCxn id="15" idx="4"/>
              <a:endCxn id="15" idx="6"/>
            </p:cNvCxnSpPr>
            <p:nvPr/>
          </p:nvCxnSpPr>
          <p:spPr bwMode="auto">
            <a:xfrm>
              <a:off x="5130902" y="475711"/>
              <a:ext cx="3606698" cy="0"/>
            </a:xfrm>
            <a:prstGeom prst="straightConnector1">
              <a:avLst/>
            </a:prstGeom>
            <a:noFill/>
            <a:ln w="25400">
              <a:solidFill>
                <a:schemeClr val="accent6"/>
              </a:solidFill>
              <a:round/>
              <a:headEnd/>
              <a:tailEnd/>
            </a:ln>
            <a:extLst>
              <a:ext uri="{909E8E84-426E-40dd-AFC4-6F175D3DCCD1}"/>
            </a:extLst>
          </p:spPr>
        </p:cxnSp>
      </p:grpSp>
      <p:pic>
        <p:nvPicPr>
          <p:cNvPr id="16" name="Picture 7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31763"/>
            <a:ext cx="2184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p:cNvSpPr>
            <a:spLocks noGrp="1" noChangeArrowheads="1"/>
          </p:cNvSpPr>
          <p:nvPr>
            <p:ph type="ctrTitle"/>
          </p:nvPr>
        </p:nvSpPr>
        <p:spPr bwMode="auto">
          <a:xfrm>
            <a:off x="222185" y="2293543"/>
            <a:ext cx="7323053" cy="492443"/>
          </a:xfrm>
          <a:prstGeom prst="rect">
            <a:avLst/>
          </a:prstGeom>
        </p:spPr>
        <p:txBody>
          <a:bodyPr/>
          <a:lstStyle>
            <a:lvl1pPr>
              <a:defRPr sz="3200" b="0" baseline="0">
                <a:solidFill>
                  <a:schemeClr val="bg1"/>
                </a:solidFill>
                <a:latin typeface="+mj-lt"/>
                <a:ea typeface="+mj-ea"/>
              </a:defRPr>
            </a:lvl1pPr>
          </a:lstStyle>
          <a:p>
            <a:pPr lvl="0"/>
            <a:r>
              <a:rPr lang="en-US" noProof="0"/>
              <a:t>Click to edit Master title style</a:t>
            </a:r>
          </a:p>
        </p:txBody>
      </p:sp>
      <p:sp>
        <p:nvSpPr>
          <p:cNvPr id="13315" name="Subtitle"/>
          <p:cNvSpPr>
            <a:spLocks noGrp="1" noChangeArrowheads="1"/>
          </p:cNvSpPr>
          <p:nvPr>
            <p:ph type="subTitle" idx="1"/>
          </p:nvPr>
        </p:nvSpPr>
        <p:spPr bwMode="auto">
          <a:xfrm>
            <a:off x="222185" y="3783153"/>
            <a:ext cx="7323053" cy="219820"/>
          </a:xfrm>
          <a:prstGeom prst="rect">
            <a:avLst/>
          </a:prstGeom>
        </p:spPr>
        <p:txBody>
          <a:bodyPr wrap="square"/>
          <a:lstStyle>
            <a:lvl1pPr>
              <a:defRPr sz="1400" cap="none" baseline="0">
                <a:solidFill>
                  <a:schemeClr val="bg1"/>
                </a:solidFill>
                <a:latin typeface="+mn-lt"/>
                <a:ea typeface="+mn-ea"/>
              </a:defRPr>
            </a:lvl1pPr>
          </a:lstStyle>
          <a:p>
            <a:pPr lvl="0"/>
            <a:r>
              <a:rPr lang="en-US" noProof="0"/>
              <a:t>Click to edit Master subtitle style</a:t>
            </a:r>
          </a:p>
        </p:txBody>
      </p:sp>
    </p:spTree>
    <p:extLst>
      <p:ext uri="{BB962C8B-B14F-4D97-AF65-F5344CB8AC3E}">
        <p14:creationId xmlns:p14="http://schemas.microsoft.com/office/powerpoint/2010/main" val="4074577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graphicFrame>
        <p:nvGraphicFramePr>
          <p:cNvPr id="4" name="Object 60"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4" name="Object 60"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73A1F52B-61DC-4324-A077-C37EB74DAA7A}"/>
              </a:ext>
            </a:extLst>
          </p:cNvPr>
          <p:cNvSpPr/>
          <p:nvPr>
            <p:custDataLst>
              <p:tags r:id="rId2"/>
            </p:custDataLst>
          </p:nvPr>
        </p:nvSpPr>
        <p:spPr>
          <a:xfrm>
            <a:off x="0" y="0"/>
            <a:ext cx="161925" cy="161925"/>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440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6" name="Rectangle 5">
            <a:extLst>
              <a:ext uri="{FF2B5EF4-FFF2-40B4-BE49-F238E27FC236}">
                <a16:creationId xmlns:a16="http://schemas.microsoft.com/office/drawing/2014/main" id="{4938619B-E2E9-4FFA-8186-FAC9218A4A77}"/>
              </a:ext>
            </a:extLst>
          </p:cNvPr>
          <p:cNvSpPr/>
          <p:nvPr/>
        </p:nvSpPr>
        <p:spPr>
          <a:xfrm>
            <a:off x="1" y="3"/>
            <a:ext cx="12191999" cy="6858000"/>
          </a:xfrm>
          <a:prstGeom prst="rect">
            <a:avLst/>
          </a:prstGeom>
          <a:gradFill>
            <a:gsLst>
              <a:gs pos="100000">
                <a:schemeClr val="tx2">
                  <a:alpha val="30000"/>
                </a:schemeClr>
              </a:gs>
              <a:gs pos="49000">
                <a:srgbClr val="0070A2">
                  <a:alpha val="60000"/>
                </a:srgbClr>
              </a:gs>
              <a:gs pos="10000">
                <a:schemeClr val="accent4">
                  <a:alpha val="6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a:solidFill>
                <a:schemeClr val="tx1"/>
              </a:solidFill>
            </a:endParaRPr>
          </a:p>
        </p:txBody>
      </p:sp>
      <p:sp>
        <p:nvSpPr>
          <p:cNvPr id="9" name="Right Triangle 8">
            <a:extLst>
              <a:ext uri="{FF2B5EF4-FFF2-40B4-BE49-F238E27FC236}">
                <a16:creationId xmlns:a16="http://schemas.microsoft.com/office/drawing/2014/main" id="{5974593C-FC9F-4C8A-8EDA-51699DF0BAFA}"/>
              </a:ext>
            </a:extLst>
          </p:cNvPr>
          <p:cNvSpPr/>
          <p:nvPr/>
        </p:nvSpPr>
        <p:spPr>
          <a:xfrm rot="13500000">
            <a:off x="-1266031" y="2256631"/>
            <a:ext cx="2532062" cy="2530476"/>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a:solidFill>
                <a:schemeClr val="tx1"/>
              </a:solidFill>
            </a:endParaRPr>
          </a:p>
        </p:txBody>
      </p:sp>
      <p:grpSp>
        <p:nvGrpSpPr>
          <p:cNvPr id="10" name="Group 69"/>
          <p:cNvGrpSpPr>
            <a:grpSpLocks/>
          </p:cNvGrpSpPr>
          <p:nvPr/>
        </p:nvGrpSpPr>
        <p:grpSpPr bwMode="auto">
          <a:xfrm>
            <a:off x="6794500" y="-830263"/>
            <a:ext cx="6235700" cy="8429626"/>
            <a:chOff x="6172201" y="-898208"/>
            <a:chExt cx="7620000" cy="10302239"/>
          </a:xfrm>
        </p:grpSpPr>
        <p:sp>
          <p:nvSpPr>
            <p:cNvPr id="11" name="Diamond 10">
              <a:extLst>
                <a:ext uri="{FF2B5EF4-FFF2-40B4-BE49-F238E27FC236}">
                  <a16:creationId xmlns:a16="http://schemas.microsoft.com/office/drawing/2014/main" id="{D1F9291F-2A24-44B6-A5C8-081541BC6E72}"/>
                </a:ext>
              </a:extLst>
            </p:cNvPr>
            <p:cNvSpPr/>
            <p:nvPr/>
          </p:nvSpPr>
          <p:spPr>
            <a:xfrm>
              <a:off x="8824070" y="1777270"/>
              <a:ext cx="4968131" cy="4966804"/>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a:solidFill>
                  <a:schemeClr val="tx1"/>
                </a:solidFill>
              </a:endParaRPr>
            </a:p>
          </p:txBody>
        </p:sp>
        <p:sp>
          <p:nvSpPr>
            <p:cNvPr id="12" name="Diamond 11">
              <a:extLst>
                <a:ext uri="{FF2B5EF4-FFF2-40B4-BE49-F238E27FC236}">
                  <a16:creationId xmlns:a16="http://schemas.microsoft.com/office/drawing/2014/main" id="{B14089A9-3213-4D72-8D79-07EE32669CB2}"/>
                </a:ext>
              </a:extLst>
            </p:cNvPr>
            <p:cNvSpPr/>
            <p:nvPr/>
          </p:nvSpPr>
          <p:spPr>
            <a:xfrm>
              <a:off x="6172201" y="-898208"/>
              <a:ext cx="4968132" cy="4968745"/>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a:solidFill>
                  <a:schemeClr val="tx1"/>
                </a:solidFill>
              </a:endParaRPr>
            </a:p>
          </p:txBody>
        </p:sp>
        <p:sp>
          <p:nvSpPr>
            <p:cNvPr id="13" name="Diamond 12">
              <a:extLst>
                <a:ext uri="{FF2B5EF4-FFF2-40B4-BE49-F238E27FC236}">
                  <a16:creationId xmlns:a16="http://schemas.microsoft.com/office/drawing/2014/main" id="{B9C879A2-055D-48ED-AEC5-CF04DFEA9A9A}"/>
                </a:ext>
              </a:extLst>
            </p:cNvPr>
            <p:cNvSpPr/>
            <p:nvPr/>
          </p:nvSpPr>
          <p:spPr>
            <a:xfrm>
              <a:off x="6172201" y="4435286"/>
              <a:ext cx="4968132" cy="4968745"/>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a:solidFill>
                  <a:schemeClr val="tx1"/>
                </a:solidFill>
              </a:endParaRPr>
            </a:p>
          </p:txBody>
        </p:sp>
      </p:grpSp>
      <p:sp>
        <p:nvSpPr>
          <p:cNvPr id="7" name="Title 1"/>
          <p:cNvSpPr>
            <a:spLocks noGrp="1"/>
          </p:cNvSpPr>
          <p:nvPr>
            <p:ph type="title"/>
          </p:nvPr>
        </p:nvSpPr>
        <p:spPr>
          <a:xfrm>
            <a:off x="2012488" y="2518997"/>
            <a:ext cx="6018285" cy="2006600"/>
          </a:xfrm>
          <a:prstGeom prst="rect">
            <a:avLst/>
          </a:prstGeom>
        </p:spPr>
        <p:txBody>
          <a:bodyPr>
            <a:noAutofit/>
          </a:bodyPr>
          <a:lstStyle>
            <a:lvl1pPr algn="l">
              <a:defRPr sz="4400" b="0" i="0" cap="none">
                <a:solidFill>
                  <a:schemeClr val="bg1"/>
                </a:solidFill>
                <a:latin typeface="Franklin Gothic Demi Cond" panose="020B0706030402020204" pitchFamily="34" charset="0"/>
              </a:defRPr>
            </a:lvl1pPr>
          </a:lstStyle>
          <a:p>
            <a:r>
              <a:rPr lang="en-US"/>
              <a:t>Click to edit Master title style</a:t>
            </a:r>
          </a:p>
        </p:txBody>
      </p:sp>
      <p:sp>
        <p:nvSpPr>
          <p:cNvPr id="8" name="Text Placeholder 2"/>
          <p:cNvSpPr>
            <a:spLocks noGrp="1"/>
          </p:cNvSpPr>
          <p:nvPr>
            <p:ph type="body" idx="1"/>
          </p:nvPr>
        </p:nvSpPr>
        <p:spPr>
          <a:xfrm>
            <a:off x="2012490" y="4639902"/>
            <a:ext cx="4254074" cy="292100"/>
          </a:xfrm>
          <a:prstGeom prst="rect">
            <a:avLst/>
          </a:prstGeom>
        </p:spPr>
        <p:txBody>
          <a:bodyPr>
            <a:noAutofit/>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73798294"/>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graphicFrame>
        <p:nvGraphicFramePr>
          <p:cNvPr id="4" name="Object 60"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6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73A1F52B-61DC-4324-A077-C37EB74DAA7A}"/>
              </a:ext>
            </a:extLst>
          </p:cNvPr>
          <p:cNvSpPr/>
          <p:nvPr>
            <p:custDataLst>
              <p:tags r:id="rId2"/>
            </p:custDataLst>
          </p:nvPr>
        </p:nvSpPr>
        <p:spPr>
          <a:xfrm>
            <a:off x="0" y="0"/>
            <a:ext cx="161925" cy="161925"/>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4400" b="1">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pic>
        <p:nvPicPr>
          <p:cNvPr id="6" name="Picture 67"/>
          <p:cNvPicPr>
            <a:picLocks noChangeAspect="1"/>
          </p:cNvPicPr>
          <p:nvPr/>
        </p:nvPicPr>
        <p:blipFill>
          <a:blip r:embed="rId6">
            <a:extLst>
              <a:ext uri="{28A0092B-C50C-407E-A947-70E740481C1C}">
                <a14:useLocalDpi xmlns:a14="http://schemas.microsoft.com/office/drawing/2010/main" val="0"/>
              </a:ext>
            </a:extLst>
          </a:blip>
          <a:srcRect t="1849" r="19460" b="3019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A6FD7A2-93A9-405A-989B-15DB6E5CF0FF}"/>
              </a:ext>
            </a:extLst>
          </p:cNvPr>
          <p:cNvSpPr/>
          <p:nvPr/>
        </p:nvSpPr>
        <p:spPr>
          <a:xfrm>
            <a:off x="0" y="0"/>
            <a:ext cx="12192000" cy="6858000"/>
          </a:xfrm>
          <a:prstGeom prst="rect">
            <a:avLst/>
          </a:prstGeom>
          <a:gradFill>
            <a:gsLst>
              <a:gs pos="0">
                <a:schemeClr val="accent1"/>
              </a:gs>
              <a:gs pos="100000">
                <a:schemeClr val="accent1">
                  <a:alpha val="4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a:solidFill>
                <a:schemeClr val="tx1"/>
              </a:solidFill>
            </a:endParaRPr>
          </a:p>
        </p:txBody>
      </p:sp>
      <p:sp>
        <p:nvSpPr>
          <p:cNvPr id="10" name="Right Triangle 9">
            <a:extLst>
              <a:ext uri="{FF2B5EF4-FFF2-40B4-BE49-F238E27FC236}">
                <a16:creationId xmlns:a16="http://schemas.microsoft.com/office/drawing/2014/main" id="{DC7F9BDD-7BF0-452F-B291-5BEA7995727F}"/>
              </a:ext>
            </a:extLst>
          </p:cNvPr>
          <p:cNvSpPr>
            <a:spLocks/>
          </p:cNvSpPr>
          <p:nvPr/>
        </p:nvSpPr>
        <p:spPr>
          <a:xfrm rot="13500000">
            <a:off x="-1265238" y="2163763"/>
            <a:ext cx="2530475" cy="2530476"/>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a:solidFill>
                <a:schemeClr val="tx1"/>
              </a:solidFill>
            </a:endParaRPr>
          </a:p>
        </p:txBody>
      </p:sp>
      <p:sp>
        <p:nvSpPr>
          <p:cNvPr id="11" name="Freeform: Shape 21">
            <a:extLst>
              <a:ext uri="{FF2B5EF4-FFF2-40B4-BE49-F238E27FC236}">
                <a16:creationId xmlns:a16="http://schemas.microsoft.com/office/drawing/2014/main" id="{03203575-C959-44AD-8106-94D9374630B1}"/>
              </a:ext>
            </a:extLst>
          </p:cNvPr>
          <p:cNvSpPr/>
          <p:nvPr/>
        </p:nvSpPr>
        <p:spPr>
          <a:xfrm>
            <a:off x="6176612" y="1642962"/>
            <a:ext cx="6381500" cy="3578365"/>
          </a:xfrm>
          <a:custGeom>
            <a:avLst/>
            <a:gdLst>
              <a:gd name="connsiteX0" fmla="*/ 0 w 6254369"/>
              <a:gd name="connsiteY0" fmla="*/ 0 h 3507129"/>
              <a:gd name="connsiteX1" fmla="*/ 6254369 w 6254369"/>
              <a:gd name="connsiteY1" fmla="*/ 0 h 3507129"/>
              <a:gd name="connsiteX2" fmla="*/ 6254369 w 6254369"/>
              <a:gd name="connsiteY2" fmla="*/ 3507129 h 3507129"/>
              <a:gd name="connsiteX3" fmla="*/ 0 w 6254369"/>
              <a:gd name="connsiteY3" fmla="*/ 3507129 h 3507129"/>
              <a:gd name="connsiteX4" fmla="*/ 0 w 6254369"/>
              <a:gd name="connsiteY4" fmla="*/ 3498898 h 3507129"/>
              <a:gd name="connsiteX5" fmla="*/ 1746485 w 6254369"/>
              <a:gd name="connsiteY5" fmla="*/ 1752413 h 3507129"/>
              <a:gd name="connsiteX6" fmla="*/ 0 w 6254369"/>
              <a:gd name="connsiteY6" fmla="*/ 5928 h 3507129"/>
              <a:gd name="connsiteX7" fmla="*/ 0 w 6254369"/>
              <a:gd name="connsiteY7" fmla="*/ 0 h 3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369" h="3507129">
                <a:moveTo>
                  <a:pt x="0" y="0"/>
                </a:moveTo>
                <a:lnTo>
                  <a:pt x="6254369" y="0"/>
                </a:lnTo>
                <a:lnTo>
                  <a:pt x="6254369" y="3507129"/>
                </a:lnTo>
                <a:lnTo>
                  <a:pt x="0" y="3507129"/>
                </a:lnTo>
                <a:lnTo>
                  <a:pt x="0" y="3498898"/>
                </a:lnTo>
                <a:lnTo>
                  <a:pt x="1746485" y="1752413"/>
                </a:lnTo>
                <a:lnTo>
                  <a:pt x="0" y="5928"/>
                </a:lnTo>
                <a:lnTo>
                  <a:pt x="0" y="0"/>
                </a:lnTo>
                <a:close/>
              </a:path>
            </a:pathLst>
          </a:custGeom>
          <a:gradFill>
            <a:gsLst>
              <a:gs pos="12000">
                <a:schemeClr val="bg1"/>
              </a:gs>
              <a:gs pos="100000">
                <a:schemeClr val="bg1">
                  <a:alpha val="7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a:solidFill>
                <a:schemeClr val="tx1"/>
              </a:solidFill>
            </a:endParaRPr>
          </a:p>
        </p:txBody>
      </p:sp>
      <p:sp>
        <p:nvSpPr>
          <p:cNvPr id="7" name="Title 1"/>
          <p:cNvSpPr>
            <a:spLocks noGrp="1"/>
          </p:cNvSpPr>
          <p:nvPr>
            <p:ph type="title"/>
          </p:nvPr>
        </p:nvSpPr>
        <p:spPr>
          <a:xfrm>
            <a:off x="2028040" y="2328006"/>
            <a:ext cx="4573730" cy="2006600"/>
          </a:xfrm>
          <a:prstGeom prst="rect">
            <a:avLst/>
          </a:prstGeom>
        </p:spPr>
        <p:txBody>
          <a:bodyPr>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p:nvPr>
        </p:nvSpPr>
        <p:spPr>
          <a:xfrm>
            <a:off x="2028040" y="4360010"/>
            <a:ext cx="4254074" cy="292100"/>
          </a:xfrm>
          <a:prstGeom prst="rect">
            <a:avLst/>
          </a:prstGeom>
        </p:spPr>
        <p:txBody>
          <a:bodyPr>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90308353"/>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60"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6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73A1F52B-61DC-4324-A077-C37EB74DAA7A}"/>
              </a:ext>
            </a:extLst>
          </p:cNvPr>
          <p:cNvSpPr/>
          <p:nvPr>
            <p:custDataLst>
              <p:tags r:id="rId2"/>
            </p:custDataLst>
          </p:nvPr>
        </p:nvSpPr>
        <p:spPr>
          <a:xfrm>
            <a:off x="0" y="0"/>
            <a:ext cx="161925" cy="161925"/>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4400" b="1">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6" name="Right Triangle 5">
            <a:extLst>
              <a:ext uri="{FF2B5EF4-FFF2-40B4-BE49-F238E27FC236}">
                <a16:creationId xmlns:a16="http://schemas.microsoft.com/office/drawing/2014/main" id="{55EB5704-3C92-4CFB-9F02-9B3474CC089E}"/>
              </a:ext>
            </a:extLst>
          </p:cNvPr>
          <p:cNvSpPr/>
          <p:nvPr/>
        </p:nvSpPr>
        <p:spPr>
          <a:xfrm rot="13500000">
            <a:off x="-1266031" y="2256631"/>
            <a:ext cx="2532062" cy="2530476"/>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a:solidFill>
                <a:schemeClr val="tx1"/>
              </a:solidFill>
            </a:endParaRPr>
          </a:p>
        </p:txBody>
      </p:sp>
      <p:sp>
        <p:nvSpPr>
          <p:cNvPr id="9" name="Diamond 8">
            <a:extLst>
              <a:ext uri="{FF2B5EF4-FFF2-40B4-BE49-F238E27FC236}">
                <a16:creationId xmlns:a16="http://schemas.microsoft.com/office/drawing/2014/main" id="{81BA5C6B-9E0B-42AA-B1AC-60A81662DB64}"/>
              </a:ext>
            </a:extLst>
          </p:cNvPr>
          <p:cNvSpPr/>
          <p:nvPr/>
        </p:nvSpPr>
        <p:spPr>
          <a:xfrm>
            <a:off x="8772278" y="-306575"/>
            <a:ext cx="7471262" cy="7471152"/>
          </a:xfrm>
          <a:prstGeom prst="diamond">
            <a:avLst/>
          </a:prstGeom>
          <a:blipFill>
            <a:blip r:embed="rId6"/>
            <a:stretch>
              <a:fillRect l="-34727" t="1316" r="-16059" b="1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a:solidFill>
                <a:schemeClr val="tx1"/>
              </a:solidFill>
            </a:endParaRPr>
          </a:p>
        </p:txBody>
      </p:sp>
      <p:sp>
        <p:nvSpPr>
          <p:cNvPr id="10" name="Diamond 9">
            <a:extLst>
              <a:ext uri="{FF2B5EF4-FFF2-40B4-BE49-F238E27FC236}">
                <a16:creationId xmlns:a16="http://schemas.microsoft.com/office/drawing/2014/main" id="{3E9E5CB0-93BB-4F15-B647-6D9F07D7DA5F}"/>
              </a:ext>
            </a:extLst>
          </p:cNvPr>
          <p:cNvSpPr/>
          <p:nvPr/>
        </p:nvSpPr>
        <p:spPr>
          <a:xfrm>
            <a:off x="4784551" y="-4317163"/>
            <a:ext cx="7471262" cy="7471152"/>
          </a:xfrm>
          <a:prstGeom prst="diamond">
            <a:avLst/>
          </a:prstGeom>
          <a:blipFill>
            <a:blip r:embed="rId7"/>
            <a:stretch>
              <a:fillRect l="1281" t="39900" r="-2143" b="-854"/>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37"/>
          </a:p>
        </p:txBody>
      </p:sp>
      <p:sp>
        <p:nvSpPr>
          <p:cNvPr id="11" name="Diamond 10">
            <a:extLst>
              <a:ext uri="{FF2B5EF4-FFF2-40B4-BE49-F238E27FC236}">
                <a16:creationId xmlns:a16="http://schemas.microsoft.com/office/drawing/2014/main" id="{83188235-7FD1-4F4F-8210-FAC6B8DD0085}"/>
              </a:ext>
            </a:extLst>
          </p:cNvPr>
          <p:cNvSpPr/>
          <p:nvPr/>
        </p:nvSpPr>
        <p:spPr>
          <a:xfrm>
            <a:off x="4784725" y="3703638"/>
            <a:ext cx="7470775" cy="7470775"/>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37"/>
          </a:p>
        </p:txBody>
      </p:sp>
      <p:sp>
        <p:nvSpPr>
          <p:cNvPr id="7" name="Title 1"/>
          <p:cNvSpPr>
            <a:spLocks noGrp="1"/>
          </p:cNvSpPr>
          <p:nvPr>
            <p:ph type="title"/>
          </p:nvPr>
        </p:nvSpPr>
        <p:spPr>
          <a:xfrm>
            <a:off x="1984076" y="2514600"/>
            <a:ext cx="6212038" cy="2006600"/>
          </a:xfrm>
          <a:prstGeom prst="rect">
            <a:avLst/>
          </a:prstGeom>
        </p:spPr>
        <p:txBody>
          <a:bodyPr anchor="ctr">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p:nvPr>
        </p:nvSpPr>
        <p:spPr>
          <a:xfrm>
            <a:off x="1984075" y="4546605"/>
            <a:ext cx="6212038" cy="292100"/>
          </a:xfrm>
          <a:prstGeom prst="rect">
            <a:avLst/>
          </a:prstGeom>
        </p:spPr>
        <p:txBody>
          <a:bodyPr>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0749445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3" name="Object 60"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6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7860C9AF-AEE9-44CC-BA6A-A3C6CF5AFD68}"/>
              </a:ext>
            </a:extLst>
          </p:cNvPr>
          <p:cNvSpPr/>
          <p:nvPr>
            <p:custDataLst>
              <p:tags r:id="rId2"/>
            </p:custDataLst>
          </p:nvPr>
        </p:nvSpPr>
        <p:spPr>
          <a:xfrm>
            <a:off x="0" y="0"/>
            <a:ext cx="161925" cy="161925"/>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041" b="1">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5" name="Rectangle 4">
            <a:extLst>
              <a:ext uri="{FF2B5EF4-FFF2-40B4-BE49-F238E27FC236}">
                <a16:creationId xmlns:a16="http://schemas.microsoft.com/office/drawing/2014/main" id="{410B26E0-891E-4B4A-AE1A-C18AEFD16AB1}"/>
              </a:ext>
            </a:extLst>
          </p:cNvPr>
          <p:cNvSpPr/>
          <p:nvPr/>
        </p:nvSpPr>
        <p:spPr>
          <a:xfrm>
            <a:off x="155575" y="53975"/>
            <a:ext cx="3078163" cy="17938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32">
              <a:solidFill>
                <a:schemeClr val="tx1"/>
              </a:solidFill>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4571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6392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FC9615E-938C-42B3-9BDA-D1652561283E}" type="datetime1">
              <a:rPr lang="en-US"/>
              <a:pPr>
                <a:defRPr/>
              </a:pPr>
              <a:t>1/29/2024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buClrTx/>
              <a:buFontTx/>
              <a:buNone/>
              <a:defRPr kern="1200"/>
            </a:lvl1pPr>
          </a:lstStyle>
          <a:p>
            <a:pPr>
              <a:defRPr/>
            </a:pPr>
            <a:fld id="{3A2A2CBC-F495-40EA-807E-B8CB91C37EB2}" type="slidenum">
              <a:rPr lang="en-US"/>
              <a:pPr>
                <a:defRPr/>
              </a:pPr>
              <a:t>‹#›</a:t>
            </a:fld>
            <a:endParaRPr lang="en-US"/>
          </a:p>
        </p:txBody>
      </p:sp>
    </p:spTree>
    <p:extLst>
      <p:ext uri="{BB962C8B-B14F-4D97-AF65-F5344CB8AC3E}">
        <p14:creationId xmlns:p14="http://schemas.microsoft.com/office/powerpoint/2010/main" val="2564160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p:txBody>
          <a:bodyPr/>
          <a:lstStyle>
            <a:lvl1pPr>
              <a:defRPr/>
            </a:lvl1pPr>
          </a:lstStyle>
          <a:p>
            <a:pPr>
              <a:defRPr/>
            </a:pPr>
            <a:fld id="{9D74C579-BD28-4634-ADBE-7B4F336FBFDB}" type="datetime1">
              <a:rPr lang="en-US"/>
              <a:pPr>
                <a:defRPr/>
              </a:pPr>
              <a:t>1/29/2024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buClrTx/>
              <a:buFontTx/>
              <a:buNone/>
              <a:defRPr kern="1200"/>
            </a:lvl1pPr>
          </a:lstStyle>
          <a:p>
            <a:pPr>
              <a:defRPr/>
            </a:pPr>
            <a:fld id="{8A0C60B7-73EB-4965-AE30-BE448070C3A1}" type="slidenum">
              <a:rPr lang="en-US"/>
              <a:pPr>
                <a:defRPr/>
              </a:pPr>
              <a:t>‹#›</a:t>
            </a:fld>
            <a:endParaRPr lang="en-US"/>
          </a:p>
        </p:txBody>
      </p:sp>
    </p:spTree>
    <p:extLst>
      <p:ext uri="{BB962C8B-B14F-4D97-AF65-F5344CB8AC3E}">
        <p14:creationId xmlns:p14="http://schemas.microsoft.com/office/powerpoint/2010/main" val="66251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E4F878FE-9A6F-476E-B5E6-4980BC13C4DE}" type="datetime1">
              <a:rPr lang="en-US"/>
              <a:pPr>
                <a:defRPr/>
              </a:pPr>
              <a:t>1/29/2024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buClrTx/>
              <a:buFontTx/>
              <a:buNone/>
              <a:defRPr kern="1200"/>
            </a:lvl1pPr>
          </a:lstStyle>
          <a:p>
            <a:pPr>
              <a:defRPr/>
            </a:pPr>
            <a:fld id="{5F42324F-EBA2-48D8-88B0-1BA77CC8F30E}" type="slidenum">
              <a:rPr lang="en-US"/>
              <a:pPr>
                <a:defRPr/>
              </a:pPr>
              <a:t>‹#›</a:t>
            </a:fld>
            <a:endParaRPr lang="en-US"/>
          </a:p>
        </p:txBody>
      </p:sp>
    </p:spTree>
    <p:extLst>
      <p:ext uri="{BB962C8B-B14F-4D97-AF65-F5344CB8AC3E}">
        <p14:creationId xmlns:p14="http://schemas.microsoft.com/office/powerpoint/2010/main" val="1632668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A8791923-5102-46CA-AE68-408441F632D7}" type="datetime1">
              <a:rPr lang="en-US"/>
              <a:pPr>
                <a:defRPr/>
              </a:pPr>
              <a:t>1/29/2024</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buClrTx/>
              <a:buFontTx/>
              <a:buNone/>
              <a:defRPr kern="1200"/>
            </a:lvl1pPr>
          </a:lstStyle>
          <a:p>
            <a:pPr>
              <a:defRPr/>
            </a:pPr>
            <a:fld id="{7060610C-A865-4ACE-B65E-323ABC792DF3}" type="slidenum">
              <a:rPr lang="en-US"/>
              <a:pPr>
                <a:defRPr/>
              </a:pPr>
              <a:t>‹#›</a:t>
            </a:fld>
            <a:endParaRPr lang="en-US"/>
          </a:p>
        </p:txBody>
      </p:sp>
    </p:spTree>
    <p:extLst>
      <p:ext uri="{BB962C8B-B14F-4D97-AF65-F5344CB8AC3E}">
        <p14:creationId xmlns:p14="http://schemas.microsoft.com/office/powerpoint/2010/main" val="3487998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4D692796-3279-46EA-A3BC-FBE24BEFC329}" type="datetime1">
              <a:rPr lang="en-US"/>
              <a:pPr>
                <a:defRPr/>
              </a:pPr>
              <a:t>1/29/2024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buClrTx/>
              <a:buFontTx/>
              <a:buNone/>
              <a:defRPr kern="1200"/>
            </a:lvl1pPr>
          </a:lstStyle>
          <a:p>
            <a:pPr>
              <a:defRPr/>
            </a:pPr>
            <a:fld id="{1EE0A6BE-05C7-4609-AA22-53699518BAEE}" type="slidenum">
              <a:rPr lang="en-US"/>
              <a:pPr>
                <a:defRPr/>
              </a:pPr>
              <a:t>‹#›</a:t>
            </a:fld>
            <a:endParaRPr lang="en-US"/>
          </a:p>
        </p:txBody>
      </p:sp>
    </p:spTree>
    <p:extLst>
      <p:ext uri="{BB962C8B-B14F-4D97-AF65-F5344CB8AC3E}">
        <p14:creationId xmlns:p14="http://schemas.microsoft.com/office/powerpoint/2010/main" val="3623682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9BD3B0A2-5C68-44D7-93B3-4C372270315A}" type="datetime1">
              <a:rPr lang="en-US"/>
              <a:pPr>
                <a:defRPr/>
              </a:pPr>
              <a:t>1/29/2024</a:t>
            </a:fld>
            <a:endParaRPr lang="en-US"/>
          </a:p>
        </p:txBody>
      </p:sp>
      <p:sp>
        <p:nvSpPr>
          <p:cNvPr id="5" name="Footer Placeholder 7"/>
          <p:cNvSpPr>
            <a:spLocks noGrp="1"/>
          </p:cNvSpPr>
          <p:nvPr>
            <p:ph type="ftr" sz="quarter" idx="11"/>
          </p:nvPr>
        </p:nvSpPr>
        <p:spPr/>
        <p:txBody>
          <a:bodyPr/>
          <a:lstStyle>
            <a:lvl1pPr>
              <a:defRPr dirty="0">
                <a:solidFill>
                  <a:srgbClr val="FFFFFF"/>
                </a:solidFill>
              </a:defRPr>
            </a:lvl1pPr>
          </a:lstStyle>
          <a:p>
            <a:pPr>
              <a:defRPr/>
            </a:pPr>
            <a:endParaRPr lang="en-US"/>
          </a:p>
        </p:txBody>
      </p:sp>
      <p:sp>
        <p:nvSpPr>
          <p:cNvPr id="6" name="Slide Number Placeholder 8"/>
          <p:cNvSpPr>
            <a:spLocks noGrp="1"/>
          </p:cNvSpPr>
          <p:nvPr>
            <p:ph type="sldNum" sz="quarter" idx="12"/>
          </p:nvPr>
        </p:nvSpPr>
        <p:spPr/>
        <p:txBody>
          <a:bodyPr/>
          <a:lstStyle>
            <a:lvl1pPr>
              <a:buClrTx/>
              <a:buFontTx/>
              <a:buNone/>
              <a:defRPr kern="1200"/>
            </a:lvl1pPr>
          </a:lstStyle>
          <a:p>
            <a:pPr>
              <a:defRPr/>
            </a:pPr>
            <a:fld id="{448805D7-F539-4967-9A93-856C63CD22B0}" type="slidenum">
              <a:rPr lang="en-US"/>
              <a:pPr>
                <a:defRPr/>
              </a:pPr>
              <a:t>‹#›</a:t>
            </a:fld>
            <a:endParaRPr lang="en-US"/>
          </a:p>
        </p:txBody>
      </p:sp>
    </p:spTree>
    <p:extLst>
      <p:ext uri="{BB962C8B-B14F-4D97-AF65-F5344CB8AC3E}">
        <p14:creationId xmlns:p14="http://schemas.microsoft.com/office/powerpoint/2010/main" val="2023873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a:xfrm>
            <a:off x="465138" y="6459538"/>
            <a:ext cx="2619375" cy="365125"/>
          </a:xfrm>
        </p:spPr>
        <p:txBody>
          <a:bodyPr/>
          <a:lstStyle>
            <a:lvl1pPr algn="l">
              <a:defRPr smtClean="0"/>
            </a:lvl1pPr>
          </a:lstStyle>
          <a:p>
            <a:pPr>
              <a:defRPr/>
            </a:pPr>
            <a:fld id="{A365038E-FEB6-4896-9012-8D5A8335D113}" type="datetime1">
              <a:rPr lang="en-US"/>
              <a:pPr>
                <a:defRPr/>
              </a:pPr>
              <a:t>1/29/2024</a:t>
            </a:fld>
            <a:endParaRPr lang="en-US"/>
          </a:p>
        </p:txBody>
      </p:sp>
      <p:sp>
        <p:nvSpPr>
          <p:cNvPr id="8" name="Footer Placeholder 5"/>
          <p:cNvSpPr>
            <a:spLocks noGrp="1"/>
          </p:cNvSpPr>
          <p:nvPr>
            <p:ph type="ftr" sz="quarter" idx="11"/>
          </p:nvPr>
        </p:nvSpPr>
        <p:spPr>
          <a:xfrm>
            <a:off x="4800600" y="6459538"/>
            <a:ext cx="4648200" cy="365125"/>
          </a:xfrm>
        </p:spPr>
        <p:txBody>
          <a:bodyPr/>
          <a:lstStyle>
            <a:lvl1pPr algn="l">
              <a:defRPr dirty="0">
                <a:solidFill>
                  <a:srgbClr val="455F51"/>
                </a:solidFill>
              </a:defRPr>
            </a:lvl1pPr>
          </a:lstStyle>
          <a:p>
            <a:pPr>
              <a:defRPr/>
            </a:pPr>
            <a:endParaRPr lang="en-US"/>
          </a:p>
        </p:txBody>
      </p:sp>
      <p:sp>
        <p:nvSpPr>
          <p:cNvPr id="9" name="Slide Number Placeholder 6"/>
          <p:cNvSpPr>
            <a:spLocks noGrp="1"/>
          </p:cNvSpPr>
          <p:nvPr>
            <p:ph type="sldNum" sz="quarter" idx="12"/>
          </p:nvPr>
        </p:nvSpPr>
        <p:spPr/>
        <p:txBody>
          <a:bodyPr/>
          <a:lstStyle>
            <a:lvl1pPr>
              <a:buClrTx/>
              <a:buFontTx/>
              <a:buNone/>
              <a:defRPr kern="1200" smtClean="0">
                <a:solidFill>
                  <a:srgbClr val="455F51"/>
                </a:solidFill>
              </a:defRPr>
            </a:lvl1pPr>
          </a:lstStyle>
          <a:p>
            <a:pPr>
              <a:defRPr/>
            </a:pPr>
            <a:fld id="{5E2CFE6B-D08A-4BF7-AA64-1920AF1AB0F5}" type="slidenum">
              <a:rPr lang="en-US"/>
              <a:pPr>
                <a:defRPr/>
              </a:pPr>
              <a:t>‹#›</a:t>
            </a:fld>
            <a:endParaRPr lang="en-US"/>
          </a:p>
        </p:txBody>
      </p:sp>
    </p:spTree>
    <p:extLst>
      <p:ext uri="{BB962C8B-B14F-4D97-AF65-F5344CB8AC3E}">
        <p14:creationId xmlns:p14="http://schemas.microsoft.com/office/powerpoint/2010/main" val="3350634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lvl1pPr>
              <a:defRPr/>
            </a:lvl1pPr>
          </a:lstStyle>
          <a:p>
            <a:pPr>
              <a:defRPr/>
            </a:pPr>
            <a:fld id="{D03A006F-EE8A-4553-B515-F64E56844039}" type="datetime1">
              <a:rPr lang="en-US"/>
              <a:pPr>
                <a:defRPr/>
              </a:pPr>
              <a:t>1/29/2024</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buClrTx/>
              <a:buFontTx/>
              <a:buNone/>
              <a:defRPr kern="1200"/>
            </a:lvl1pPr>
          </a:lstStyle>
          <a:p>
            <a:pPr>
              <a:defRPr/>
            </a:pPr>
            <a:fld id="{78446A44-8E84-4368-86F8-686389E50875}" type="slidenum">
              <a:rPr lang="en-US"/>
              <a:pPr>
                <a:defRPr/>
              </a:pPr>
              <a:t>‹#›</a:t>
            </a:fld>
            <a:endParaRPr lang="en-US"/>
          </a:p>
        </p:txBody>
      </p:sp>
    </p:spTree>
    <p:extLst>
      <p:ext uri="{BB962C8B-B14F-4D97-AF65-F5344CB8AC3E}">
        <p14:creationId xmlns:p14="http://schemas.microsoft.com/office/powerpoint/2010/main" val="1270320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tags" Target="../tags/tag6.xml"/><Relationship Id="rId18" Type="http://schemas.openxmlformats.org/officeDocument/2006/relationships/tags" Target="../tags/tag11.xml"/><Relationship Id="rId26" Type="http://schemas.openxmlformats.org/officeDocument/2006/relationships/tags" Target="../tags/tag19.xml"/><Relationship Id="rId21" Type="http://schemas.openxmlformats.org/officeDocument/2006/relationships/tags" Target="../tags/tag14.xml"/><Relationship Id="rId34" Type="http://schemas.openxmlformats.org/officeDocument/2006/relationships/tags" Target="../tags/tag27.xml"/><Relationship Id="rId7" Type="http://schemas.openxmlformats.org/officeDocument/2006/relationships/theme" Target="../theme/theme2.xml"/><Relationship Id="rId12" Type="http://schemas.openxmlformats.org/officeDocument/2006/relationships/tags" Target="../tags/tag5.xml"/><Relationship Id="rId17" Type="http://schemas.openxmlformats.org/officeDocument/2006/relationships/tags" Target="../tags/tag10.xml"/><Relationship Id="rId25" Type="http://schemas.openxmlformats.org/officeDocument/2006/relationships/tags" Target="../tags/tag18.xml"/><Relationship Id="rId33" Type="http://schemas.openxmlformats.org/officeDocument/2006/relationships/tags" Target="../tags/tag26.xml"/><Relationship Id="rId38"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tags" Target="../tags/tag9.xml"/><Relationship Id="rId20" Type="http://schemas.openxmlformats.org/officeDocument/2006/relationships/tags" Target="../tags/tag13.xml"/><Relationship Id="rId29" Type="http://schemas.openxmlformats.org/officeDocument/2006/relationships/tags" Target="../tags/tag2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4.xml"/><Relationship Id="rId24" Type="http://schemas.openxmlformats.org/officeDocument/2006/relationships/tags" Target="../tags/tag17.xml"/><Relationship Id="rId32" Type="http://schemas.openxmlformats.org/officeDocument/2006/relationships/tags" Target="../tags/tag25.xml"/><Relationship Id="rId37" Type="http://schemas.openxmlformats.org/officeDocument/2006/relationships/oleObject" Target="../embeddings/oleObject1.bin"/><Relationship Id="rId5" Type="http://schemas.openxmlformats.org/officeDocument/2006/relationships/slideLayout" Target="../slideLayouts/slideLayout16.xml"/><Relationship Id="rId15" Type="http://schemas.openxmlformats.org/officeDocument/2006/relationships/tags" Target="../tags/tag8.xml"/><Relationship Id="rId23" Type="http://schemas.openxmlformats.org/officeDocument/2006/relationships/tags" Target="../tags/tag16.xml"/><Relationship Id="rId28" Type="http://schemas.openxmlformats.org/officeDocument/2006/relationships/tags" Target="../tags/tag21.xml"/><Relationship Id="rId36" Type="http://schemas.openxmlformats.org/officeDocument/2006/relationships/tags" Target="../tags/tag29.xml"/><Relationship Id="rId10" Type="http://schemas.openxmlformats.org/officeDocument/2006/relationships/tags" Target="../tags/tag3.xml"/><Relationship Id="rId19" Type="http://schemas.openxmlformats.org/officeDocument/2006/relationships/tags" Target="../tags/tag12.xml"/><Relationship Id="rId31" Type="http://schemas.openxmlformats.org/officeDocument/2006/relationships/tags" Target="../tags/tag24.xml"/><Relationship Id="rId4" Type="http://schemas.openxmlformats.org/officeDocument/2006/relationships/slideLayout" Target="../slideLayouts/slideLayout15.xml"/><Relationship Id="rId9" Type="http://schemas.openxmlformats.org/officeDocument/2006/relationships/tags" Target="../tags/tag2.xml"/><Relationship Id="rId14" Type="http://schemas.openxmlformats.org/officeDocument/2006/relationships/tags" Target="../tags/tag7.xml"/><Relationship Id="rId22" Type="http://schemas.openxmlformats.org/officeDocument/2006/relationships/tags" Target="../tags/tag15.xml"/><Relationship Id="rId27" Type="http://schemas.openxmlformats.org/officeDocument/2006/relationships/tags" Target="../tags/tag20.xml"/><Relationship Id="rId30" Type="http://schemas.openxmlformats.org/officeDocument/2006/relationships/tags" Target="../tags/tag23.xml"/><Relationship Id="rId35" Type="http://schemas.openxmlformats.org/officeDocument/2006/relationships/tags" Target="../tags/tag28.xml"/><Relationship Id="rId8" Type="http://schemas.openxmlformats.org/officeDocument/2006/relationships/tags" Target="../tags/tag1.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p>
        </p:txBody>
      </p:sp>
      <p:sp>
        <p:nvSpPr>
          <p:cNvPr id="1029" name="Text Placeholder 2"/>
          <p:cNvSpPr>
            <a:spLocks noGrp="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rgbClr val="FFFFFF"/>
                </a:solidFill>
                <a:latin typeface="+mn-lt"/>
              </a:defRPr>
            </a:lvl1pPr>
          </a:lstStyle>
          <a:p>
            <a:pPr>
              <a:defRPr/>
            </a:pPr>
            <a:fld id="{BE9A8378-0E49-4184-9E1C-4727284AC4AD}" type="datetime1">
              <a:rPr lang="en-US"/>
              <a:pPr>
                <a:defRPr/>
              </a:pPr>
              <a:t>1/29/2024</a:t>
            </a:fld>
            <a:endParaRPr lang="en-US"/>
          </a:p>
        </p:txBody>
      </p:sp>
      <p:sp>
        <p:nvSpPr>
          <p:cNvPr id="5" name="Footer Placeholder 4"/>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dirty="0">
                <a:solidFill>
                  <a:srgbClr val="FFFFFF"/>
                </a:solidFill>
                <a:latin typeface="+mn-lt"/>
              </a:defRPr>
            </a:lvl1pPr>
          </a:lstStyle>
          <a:p>
            <a:pPr>
              <a:defRPr/>
            </a:pPr>
            <a:endParaRPr lang="en-US"/>
          </a:p>
        </p:txBody>
      </p:sp>
      <p:sp>
        <p:nvSpPr>
          <p:cNvPr id="6" name="Slide Number Placeholder 5"/>
          <p:cNvSpPr>
            <a:spLocks noGrp="1"/>
          </p:cNvSpPr>
          <p:nvPr>
            <p:ph type="sldNum" sz="quarter" idx="4"/>
          </p:nvPr>
        </p:nvSpPr>
        <p:spPr>
          <a:xfrm>
            <a:off x="9901238" y="6459538"/>
            <a:ext cx="1311275" cy="365125"/>
          </a:xfrm>
          <a:prstGeom prst="rect">
            <a:avLst/>
          </a:prstGeom>
        </p:spPr>
        <p:txBody>
          <a:bodyPr vert="horz" lIns="91440" tIns="45720" rIns="91440" bIns="45720" rtlCol="0" anchor="ctr"/>
          <a:lstStyle>
            <a:lvl1pPr algn="r" eaLnBrk="1" fontAlgn="auto" hangingPunct="1">
              <a:spcBef>
                <a:spcPts val="0"/>
              </a:spcBef>
              <a:spcAft>
                <a:spcPts val="0"/>
              </a:spcAft>
              <a:buClr>
                <a:srgbClr val="000000"/>
              </a:buClr>
              <a:buFont typeface="Arial"/>
              <a:buNone/>
              <a:defRPr sz="1050" kern="0" smtClean="0">
                <a:solidFill>
                  <a:srgbClr val="FFFFFF"/>
                </a:solidFill>
                <a:latin typeface="+mn-lt"/>
              </a:defRPr>
            </a:lvl1pPr>
          </a:lstStyle>
          <a:p>
            <a:pPr>
              <a:defRPr/>
            </a:pPr>
            <a:fld id="{7379A45C-FCF5-42F7-9E1C-74B7259C5EB8}" type="slidenum">
              <a:rPr lang="en"/>
              <a:pPr>
                <a:defRPr/>
              </a:pPr>
              <a:t>‹#›</a:t>
            </a:fld>
            <a:endParaRPr lang="en"/>
          </a:p>
        </p:txBody>
      </p:sp>
      <p:cxnSp>
        <p:nvCxnSpPr>
          <p:cNvPr id="10" name="Straight Connector 9"/>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ftr="0" dt="0"/>
  <p:txStyles>
    <p:titleStyle>
      <a:lvl1pPr algn="l" rtl="0" eaLnBrk="1" fontAlgn="base" hangingPunct="1">
        <a:lnSpc>
          <a:spcPct val="85000"/>
        </a:lnSpc>
        <a:spcBef>
          <a:spcPct val="0"/>
        </a:spcBef>
        <a:spcAft>
          <a:spcPct val="0"/>
        </a:spcAft>
        <a:defRPr sz="4800" kern="1200" spc="-50">
          <a:solidFill>
            <a:srgbClr val="404040"/>
          </a:solidFill>
          <a:latin typeface="+mj-lt"/>
          <a:ea typeface="+mj-ea"/>
          <a:cs typeface="+mj-cs"/>
        </a:defRPr>
      </a:lvl1pPr>
      <a:lvl2pPr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2pPr>
      <a:lvl3pPr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3pPr>
      <a:lvl4pPr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4pPr>
      <a:lvl5pPr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5pPr>
      <a:lvl6pPr marL="457200"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6pPr>
      <a:lvl7pPr marL="914400"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7pPr>
      <a:lvl8pPr marL="1371600"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8pPr>
      <a:lvl9pPr marL="1828800" algn="l" rtl="0" eaLnBrk="1" fontAlgn="base" hangingPunct="1">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1" fontAlgn="base"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1" fontAlgn="base" hangingPunct="1">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1" fontAlgn="base" hangingPunct="1">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1" fontAlgn="base" hangingPunct="1">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1" fontAlgn="base" hangingPunct="1">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050" name="Object 1" hidden="1"/>
          <p:cNvGraphicFramePr>
            <a:graphicFrameLocks noChangeAspect="1"/>
          </p:cNvGraphicFramePr>
          <p:nvPr>
            <p:custDataLst>
              <p:tags r:id="rId8"/>
            </p:custDataLst>
          </p:nvPr>
        </p:nvGraphicFramePr>
        <p:xfrm>
          <a:off x="0" y="0"/>
          <a:ext cx="215900" cy="161925"/>
        </p:xfrm>
        <a:graphic>
          <a:graphicData uri="http://schemas.openxmlformats.org/presentationml/2006/ole">
            <mc:AlternateContent xmlns:mc="http://schemas.openxmlformats.org/markup-compatibility/2006">
              <mc:Choice xmlns:v="urn:schemas-microsoft-com:vml" Requires="v">
                <p:oleObj name="think-cell Slide" r:id="rId37" imgW="360" imgH="360" progId="TCLayout.ActiveDocument.1">
                  <p:embed/>
                </p:oleObj>
              </mc:Choice>
              <mc:Fallback>
                <p:oleObj name="think-cell Slide" r:id="rId37" imgW="360" imgH="360" progId="TCLayout.ActiveDocument.1">
                  <p:embed/>
                  <p:pic>
                    <p:nvPicPr>
                      <p:cNvPr id="2050" name="Object 1" hidden="1"/>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0" y="0"/>
                        <a:ext cx="2159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p:cNvSpPr/>
          <p:nvPr>
            <p:custDataLst>
              <p:tags r:id="rId9"/>
            </p:custDataLst>
          </p:nvPr>
        </p:nvSpPr>
        <p:spPr bwMode="auto">
          <a:xfrm>
            <a:off x="0" y="0"/>
            <a:ext cx="215900" cy="16192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defRPr/>
            </a:pPr>
            <a:endParaRPr lang="en-US" sz="2041" b="1">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61925" y="290513"/>
            <a:ext cx="11725275" cy="314325"/>
          </a:xfrm>
          <a:prstGeom prst="rect">
            <a:avLst/>
          </a:prstGeom>
          <a:noFill/>
          <a:ln>
            <a:noFill/>
          </a:ln>
          <a:effectLst/>
          <a:extLst>
            <a:ext uri="{909E8E84-426E-40dd-AFC4-6F175D3DCCD1}"/>
            <a:ext uri="{91240B29-F687-4f45-9708-019B960494DF}"/>
            <a:ext uri="{AF507438-7753-43e0-B8FC-AC1667EBCBE1}"/>
          </a:extLst>
        </p:spPr>
        <p:txBody>
          <a:bodyPr vert="horz" wrap="square" lIns="0" tIns="0" rIns="0" bIns="0" numCol="1" anchor="t" anchorCtr="0" compatLnSpc="1">
            <a:prstTxWarp prst="textNoShape">
              <a:avLst/>
            </a:prstTxWarp>
            <a:spAutoFit/>
          </a:bodyPr>
          <a:lstStyle/>
          <a:p>
            <a:pPr lvl="0"/>
            <a:r>
              <a:rPr lang="en-US"/>
              <a:t>Click to edit Master title style</a:t>
            </a:r>
            <a:endParaRPr lang="en-US" noProof="0"/>
          </a:p>
        </p:txBody>
      </p:sp>
      <p:sp>
        <p:nvSpPr>
          <p:cNvPr id="10" name="1. On-page tracker" hidden="1"/>
          <p:cNvSpPr>
            <a:spLocks noChangeArrowheads="1"/>
          </p:cNvSpPr>
          <p:nvPr/>
        </p:nvSpPr>
        <p:spPr bwMode="gray">
          <a:xfrm>
            <a:off x="207963" y="77788"/>
            <a:ext cx="501650" cy="125412"/>
          </a:xfrm>
          <a:prstGeom prst="rect">
            <a:avLst/>
          </a:prstGeom>
          <a:noFill/>
          <a:ln>
            <a:noFill/>
          </a:ln>
          <a:effectLst/>
          <a:extLst>
            <a:ext uri="{909E8E84-426E-40dd-AFC4-6F175D3DCCD1}"/>
            <a:ext uri="{91240B29-F687-4f45-9708-019B960494DF}"/>
            <a:ext uri="{AF507438-7753-43e0-B8FC-AC1667EBCBE1}"/>
          </a:extLst>
        </p:spPr>
        <p:txBody>
          <a:bodyPr wrap="none" lIns="0" tIns="0" rIns="0" bIns="0">
            <a:spAutoFit/>
          </a:bodyPr>
          <a:lstStyle/>
          <a:p>
            <a:pPr eaLnBrk="1" fontAlgn="auto" hangingPunct="1">
              <a:spcBef>
                <a:spcPts val="0"/>
              </a:spcBef>
              <a:spcAft>
                <a:spcPts val="0"/>
              </a:spcAft>
              <a:defRPr/>
            </a:pPr>
            <a:r>
              <a:rPr lang="en-US" sz="800" cap="all">
                <a:solidFill>
                  <a:schemeClr val="bg1"/>
                </a:solidFill>
                <a:latin typeface="+mn-lt"/>
              </a:rPr>
              <a:t>Tracker</a:t>
            </a:r>
          </a:p>
        </p:txBody>
      </p:sp>
      <p:sp>
        <p:nvSpPr>
          <p:cNvPr id="11" name="3. Unit of measure" hidden="1"/>
          <p:cNvSpPr txBox="1">
            <a:spLocks noChangeArrowheads="1"/>
          </p:cNvSpPr>
          <p:nvPr/>
        </p:nvSpPr>
        <p:spPr bwMode="gray">
          <a:xfrm>
            <a:off x="161925" y="566738"/>
            <a:ext cx="11725275" cy="250825"/>
          </a:xfrm>
          <a:prstGeom prst="rect">
            <a:avLst/>
          </a:prstGeom>
          <a:noFill/>
          <a:ln>
            <a:noFill/>
          </a:ln>
          <a:effectLst/>
          <a:extLst>
            <a:ext uri="{909E8E84-426E-40dd-AFC4-6F175D3DCCD1}"/>
            <a:ext uri="{91240B29-F687-4f45-9708-019B960494DF}"/>
            <a:ext uri="{AF507438-7753-43e0-B8FC-AC1667EBCBE1}"/>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1600">
                <a:solidFill>
                  <a:schemeClr val="accent6"/>
                </a:solidFill>
                <a:latin typeface="+mn-lt"/>
              </a:rPr>
              <a:t>Unit of measure</a:t>
            </a:r>
          </a:p>
        </p:txBody>
      </p:sp>
      <p:sp>
        <p:nvSpPr>
          <p:cNvPr id="13" name="4. Footnote" hidden="1"/>
          <p:cNvSpPr txBox="1">
            <a:spLocks noChangeArrowheads="1"/>
          </p:cNvSpPr>
          <p:nvPr/>
        </p:nvSpPr>
        <p:spPr bwMode="gray">
          <a:xfrm>
            <a:off x="161925" y="6434138"/>
            <a:ext cx="9821863" cy="127000"/>
          </a:xfrm>
          <a:prstGeom prst="rect">
            <a:avLst/>
          </a:prstGeom>
          <a:noFill/>
          <a:ln>
            <a:noFill/>
          </a:ln>
          <a:effectLst/>
          <a:extLst>
            <a:ext uri="{909E8E84-426E-40dd-AFC4-6F175D3DCCD1}"/>
            <a:ext uri="{91240B29-F687-4f45-9708-019B960494DF}"/>
            <a:ext uri="{AF507438-7753-43e0-B8FC-AC1667EBCBE1}"/>
          </a:extLst>
        </p:spPr>
        <p:txBody>
          <a:bodyPr lIns="0" tIns="0" rIns="0" bIns="0" anchor="b"/>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800">
                <a:solidFill>
                  <a:schemeClr val="accent6"/>
                </a:solidFill>
                <a:latin typeface="+mn-lt"/>
              </a:rPr>
              <a:t>1 Footnote</a:t>
            </a:r>
          </a:p>
        </p:txBody>
      </p:sp>
      <p:sp>
        <p:nvSpPr>
          <p:cNvPr id="2056" name="5. Source" hidden="1"/>
          <p:cNvSpPr>
            <a:spLocks noChangeArrowheads="1"/>
          </p:cNvSpPr>
          <p:nvPr/>
        </p:nvSpPr>
        <p:spPr bwMode="gray">
          <a:xfrm>
            <a:off x="161925" y="6640513"/>
            <a:ext cx="9821863"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marL="608013" indent="-608013" defTabSz="893763">
              <a:tabLst>
                <a:tab pos="628650" algn="l"/>
              </a:tabLst>
              <a:defRPr>
                <a:solidFill>
                  <a:schemeClr val="tx1"/>
                </a:solidFill>
                <a:latin typeface="Calibri" panose="020F0502020204030204" pitchFamily="34" charset="0"/>
              </a:defRPr>
            </a:lvl1pPr>
            <a:lvl2pPr marL="742950" indent="-285750" defTabSz="893763">
              <a:tabLst>
                <a:tab pos="628650" algn="l"/>
              </a:tabLst>
              <a:defRPr>
                <a:solidFill>
                  <a:schemeClr val="tx1"/>
                </a:solidFill>
                <a:latin typeface="Calibri" panose="020F0502020204030204" pitchFamily="34" charset="0"/>
              </a:defRPr>
            </a:lvl2pPr>
            <a:lvl3pPr marL="1143000" indent="-228600" defTabSz="893763">
              <a:tabLst>
                <a:tab pos="628650" algn="l"/>
              </a:tabLst>
              <a:defRPr>
                <a:solidFill>
                  <a:schemeClr val="tx1"/>
                </a:solidFill>
                <a:latin typeface="Calibri" panose="020F0502020204030204" pitchFamily="34" charset="0"/>
              </a:defRPr>
            </a:lvl3pPr>
            <a:lvl4pPr marL="1600200" indent="-228600" defTabSz="893763">
              <a:tabLst>
                <a:tab pos="628650" algn="l"/>
              </a:tabLst>
              <a:defRPr>
                <a:solidFill>
                  <a:schemeClr val="tx1"/>
                </a:solidFill>
                <a:latin typeface="Calibri" panose="020F0502020204030204" pitchFamily="34" charset="0"/>
              </a:defRPr>
            </a:lvl4pPr>
            <a:lvl5pPr marL="2057400" indent="-228600" defTabSz="893763">
              <a:tabLst>
                <a:tab pos="628650" algn="l"/>
              </a:tabLst>
              <a:defRPr>
                <a:solidFill>
                  <a:schemeClr val="tx1"/>
                </a:solidFill>
                <a:latin typeface="Calibri" panose="020F0502020204030204" pitchFamily="34" charset="0"/>
              </a:defRPr>
            </a:lvl5pPr>
            <a:lvl6pPr marL="2514600" indent="-228600" defTabSz="893763" fontAlgn="base">
              <a:spcBef>
                <a:spcPct val="0"/>
              </a:spcBef>
              <a:spcAft>
                <a:spcPct val="0"/>
              </a:spcAft>
              <a:tabLst>
                <a:tab pos="628650" algn="l"/>
              </a:tabLst>
              <a:defRPr>
                <a:solidFill>
                  <a:schemeClr val="tx1"/>
                </a:solidFill>
                <a:latin typeface="Calibri" panose="020F0502020204030204" pitchFamily="34" charset="0"/>
              </a:defRPr>
            </a:lvl6pPr>
            <a:lvl7pPr marL="2971800" indent="-228600" defTabSz="893763" fontAlgn="base">
              <a:spcBef>
                <a:spcPct val="0"/>
              </a:spcBef>
              <a:spcAft>
                <a:spcPct val="0"/>
              </a:spcAft>
              <a:tabLst>
                <a:tab pos="628650" algn="l"/>
              </a:tabLst>
              <a:defRPr>
                <a:solidFill>
                  <a:schemeClr val="tx1"/>
                </a:solidFill>
                <a:latin typeface="Calibri" panose="020F0502020204030204" pitchFamily="34" charset="0"/>
              </a:defRPr>
            </a:lvl7pPr>
            <a:lvl8pPr marL="3429000" indent="-228600" defTabSz="893763" fontAlgn="base">
              <a:spcBef>
                <a:spcPct val="0"/>
              </a:spcBef>
              <a:spcAft>
                <a:spcPct val="0"/>
              </a:spcAft>
              <a:tabLst>
                <a:tab pos="628650" algn="l"/>
              </a:tabLst>
              <a:defRPr>
                <a:solidFill>
                  <a:schemeClr val="tx1"/>
                </a:solidFill>
                <a:latin typeface="Calibri" panose="020F0502020204030204" pitchFamily="34" charset="0"/>
              </a:defRPr>
            </a:lvl8pPr>
            <a:lvl9pPr marL="3886200" indent="-228600" defTabSz="893763" fontAlgn="base">
              <a:spcBef>
                <a:spcPct val="0"/>
              </a:spcBef>
              <a:spcAft>
                <a:spcPct val="0"/>
              </a:spcAft>
              <a:tabLst>
                <a:tab pos="628650" algn="l"/>
              </a:tabLst>
              <a:defRPr>
                <a:solidFill>
                  <a:schemeClr val="tx1"/>
                </a:solidFill>
                <a:latin typeface="Calibri" panose="020F0502020204030204" pitchFamily="34" charset="0"/>
              </a:defRPr>
            </a:lvl9pPr>
          </a:lstStyle>
          <a:p>
            <a:pPr eaLnBrk="1" hangingPunct="1"/>
            <a:r>
              <a:rPr lang="en-US" altLang="en-US" sz="800">
                <a:solidFill>
                  <a:srgbClr val="799B3E"/>
                </a:solidFill>
                <a:latin typeface="Arial" panose="020B0604020202020204" pitchFamily="34" charset="0"/>
              </a:rPr>
              <a:t>SOURCE: Source</a:t>
            </a:r>
          </a:p>
        </p:txBody>
      </p:sp>
      <p:sp>
        <p:nvSpPr>
          <p:cNvPr id="3" name="Text Placeholder 2"/>
          <p:cNvSpPr>
            <a:spLocks noGrp="1"/>
          </p:cNvSpPr>
          <p:nvPr>
            <p:ph type="body" idx="1"/>
          </p:nvPr>
        </p:nvSpPr>
        <p:spPr bwMode="gray">
          <a:xfrm>
            <a:off x="2728913" y="2606675"/>
            <a:ext cx="5853112" cy="1130300"/>
          </a:xfrm>
          <a:prstGeom prst="rect">
            <a:avLst/>
          </a:prstGeom>
        </p:spPr>
        <p:txBody>
          <a:bodyPr vert="horz"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58" name="ACET" hidden="1"/>
          <p:cNvGrpSpPr>
            <a:grpSpLocks/>
          </p:cNvGrpSpPr>
          <p:nvPr/>
        </p:nvGrpSpPr>
        <p:grpSpPr bwMode="auto">
          <a:xfrm>
            <a:off x="2728913" y="1895475"/>
            <a:ext cx="5802312" cy="522288"/>
            <a:chOff x="915" y="708"/>
            <a:chExt cx="2686" cy="322"/>
          </a:xfrm>
        </p:grpSpPr>
        <p:cxnSp>
          <p:nvCxnSpPr>
            <p:cNvPr id="16" name="AutoShape 249"/>
            <p:cNvCxnSpPr>
              <a:cxnSpLocks noChangeShapeType="1"/>
              <a:stCxn id="2106" idx="4"/>
              <a:endCxn id="2106"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ext uri="{AF507438-7753-43e0-B8FC-AC1667EBCBE1}"/>
            </a:extLst>
          </p:spPr>
        </p:cxnSp>
        <p:sp>
          <p:nvSpPr>
            <p:cNvPr id="2106" name="AutoShape 250"/>
            <p:cNvSpPr>
              <a:spLocks noChangeArrowheads="1"/>
            </p:cNvSpPr>
            <p:nvPr/>
          </p:nvSpPr>
          <p:spPr bwMode="gray">
            <a:xfrm>
              <a:off x="915" y="708"/>
              <a:ext cx="2686" cy="322"/>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a:solidFill>
                    <a:srgbClr val="000000"/>
                  </a:solidFill>
                  <a:latin typeface="Arial" panose="020B0604020202020204" pitchFamily="34" charset="0"/>
                </a:rPr>
                <a:t>Title</a:t>
              </a:r>
            </a:p>
            <a:p>
              <a:pPr eaLnBrk="1" hangingPunct="1"/>
              <a:r>
                <a:rPr lang="en-US" altLang="en-US" sz="1600">
                  <a:solidFill>
                    <a:srgbClr val="799B3E"/>
                  </a:solidFill>
                  <a:latin typeface="Arial" panose="020B0604020202020204" pitchFamily="34" charset="0"/>
                </a:rPr>
                <a:t>Unit of measure</a:t>
              </a:r>
            </a:p>
          </p:txBody>
        </p:sp>
      </p:grpSp>
      <p:grpSp>
        <p:nvGrpSpPr>
          <p:cNvPr id="2059" name="Sticker" hidden="1"/>
          <p:cNvGrpSpPr>
            <a:grpSpLocks/>
          </p:cNvGrpSpPr>
          <p:nvPr/>
        </p:nvGrpSpPr>
        <p:grpSpPr bwMode="auto">
          <a:xfrm>
            <a:off x="11404600" y="292100"/>
            <a:ext cx="482600" cy="153988"/>
            <a:chOff x="8385789" y="285750"/>
            <a:chExt cx="354986" cy="150811"/>
          </a:xfrm>
        </p:grpSpPr>
        <p:sp>
          <p:nvSpPr>
            <p:cNvPr id="2102" name="StickerRectangle"/>
            <p:cNvSpPr>
              <a:spLocks noChangeArrowheads="1"/>
            </p:cNvSpPr>
            <p:nvPr/>
          </p:nvSpPr>
          <p:spPr bwMode="gray">
            <a:xfrm>
              <a:off x="8385789" y="285750"/>
              <a:ext cx="354986" cy="150811"/>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432" tIns="0" rIns="0" bIns="27432">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algn="r" eaLnBrk="1" hangingPunct="1">
                <a:buClr>
                  <a:srgbClr val="002960"/>
                </a:buClr>
              </a:pPr>
              <a:r>
                <a:rPr lang="en-US" altLang="en-US" sz="800">
                  <a:solidFill>
                    <a:srgbClr val="799B3E"/>
                  </a:solidFill>
                  <a:latin typeface="Arial" panose="020B0604020202020204" pitchFamily="34" charset="0"/>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102" idx="2"/>
              <a:endCxn id="2102" idx="4"/>
            </p:cNvCxnSpPr>
            <p:nvPr/>
          </p:nvCxnSpPr>
          <p:spPr bwMode="gray">
            <a:xfrm>
              <a:off x="8393963" y="285750"/>
              <a:ext cx="0" cy="147702"/>
            </a:xfrm>
            <a:prstGeom prst="straightConnector1">
              <a:avLst/>
            </a:prstGeom>
            <a:noFill/>
            <a:ln w="9525">
              <a:solidFill>
                <a:schemeClr val="accent6"/>
              </a:solidFill>
              <a:round/>
              <a:headEnd/>
              <a:tailEnd/>
            </a:ln>
            <a:extLst>
              <a:ext uri="{909E8E84-426E-40dd-AFC4-6F175D3DCCD1}"/>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102" idx="4"/>
              <a:endCxn id="2102" idx="6"/>
            </p:cNvCxnSpPr>
            <p:nvPr/>
          </p:nvCxnSpPr>
          <p:spPr bwMode="gray">
            <a:xfrm>
              <a:off x="8393963" y="433452"/>
              <a:ext cx="346812" cy="0"/>
            </a:xfrm>
            <a:prstGeom prst="straightConnector1">
              <a:avLst/>
            </a:prstGeom>
            <a:noFill/>
            <a:ln w="25400">
              <a:solidFill>
                <a:schemeClr val="accent6"/>
              </a:solidFill>
              <a:round/>
              <a:headEnd/>
              <a:tailEnd/>
            </a:ln>
            <a:extLst>
              <a:ext uri="{909E8E84-426E-40dd-AFC4-6F175D3DCCD1}"/>
            </a:extLst>
          </p:spPr>
        </p:cxnSp>
      </p:grpSp>
      <p:grpSp>
        <p:nvGrpSpPr>
          <p:cNvPr id="2060" name="LegendLines" hidden="1"/>
          <p:cNvGrpSpPr>
            <a:grpSpLocks/>
          </p:cNvGrpSpPr>
          <p:nvPr/>
        </p:nvGrpSpPr>
        <p:grpSpPr bwMode="auto">
          <a:xfrm>
            <a:off x="10263188" y="277813"/>
            <a:ext cx="1373187" cy="777875"/>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6637"/>
              <a:ext cx="457345" cy="0"/>
            </a:xfrm>
            <a:prstGeom prst="line">
              <a:avLst/>
            </a:prstGeom>
            <a:noFill/>
            <a:ln w="28575">
              <a:solidFill>
                <a:schemeClr val="accent3"/>
              </a:solidFill>
              <a:round/>
              <a:headEnd/>
              <a:tailEnd/>
            </a:ln>
            <a:effectLst/>
            <a:extLst>
              <a:ext uri="{909E8E84-426E-40dd-AFC4-6F175D3DCCD1}"/>
              <a:ext uri="{AF507438-7753-43e0-B8FC-AC1667EBCBE1}"/>
            </a:extLst>
          </p:spPr>
          <p:txBody>
            <a:bodyPr/>
            <a:lstStyle/>
            <a:p>
              <a:pPr eaLnBrk="1" fontAlgn="auto" hangingPunct="1">
                <a:spcBef>
                  <a:spcPts val="0"/>
                </a:spcBef>
                <a:spcAft>
                  <a:spcPts val="0"/>
                </a:spcAft>
                <a:defRPr/>
              </a:pPr>
              <a:endParaRPr lang="en-US" sz="1631">
                <a:latin typeface="+mn-lt"/>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955"/>
              <a:ext cx="457345" cy="0"/>
            </a:xfrm>
            <a:prstGeom prst="line">
              <a:avLst/>
            </a:prstGeom>
            <a:noFill/>
            <a:ln w="28575">
              <a:solidFill>
                <a:schemeClr val="accent3"/>
              </a:solidFill>
              <a:prstDash val="dash"/>
              <a:round/>
              <a:headEnd/>
              <a:tailEnd/>
            </a:ln>
            <a:effectLst/>
            <a:extLst>
              <a:ext uri="{909E8E84-426E-40dd-AFC4-6F175D3DCCD1}"/>
              <a:ext uri="{AF507438-7753-43e0-B8FC-AC1667EBCBE1}"/>
            </a:extLst>
          </p:spPr>
          <p:txBody>
            <a:bodyPr/>
            <a:lstStyle/>
            <a:p>
              <a:pPr eaLnBrk="1" fontAlgn="auto" hangingPunct="1">
                <a:spcBef>
                  <a:spcPts val="0"/>
                </a:spcBef>
                <a:spcAft>
                  <a:spcPts val="0"/>
                </a:spcAft>
                <a:defRPr/>
              </a:pPr>
              <a:endParaRPr lang="en-US" sz="1631">
                <a:latin typeface="+mn-lt"/>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707"/>
              <a:ext cx="457345" cy="0"/>
            </a:xfrm>
            <a:prstGeom prst="line">
              <a:avLst/>
            </a:prstGeom>
            <a:noFill/>
            <a:ln w="28575">
              <a:solidFill>
                <a:schemeClr val="accent3"/>
              </a:solidFill>
              <a:prstDash val="sysDot"/>
              <a:round/>
              <a:headEnd/>
              <a:tailEnd/>
            </a:ln>
            <a:effectLst/>
            <a:extLst>
              <a:ext uri="{909E8E84-426E-40dd-AFC4-6F175D3DCCD1}"/>
              <a:ext uri="{AF507438-7753-43e0-B8FC-AC1667EBCBE1}"/>
            </a:extLst>
          </p:spPr>
          <p:txBody>
            <a:bodyPr/>
            <a:lstStyle/>
            <a:p>
              <a:pPr eaLnBrk="1" fontAlgn="auto" hangingPunct="1">
                <a:spcBef>
                  <a:spcPts val="0"/>
                </a:spcBef>
                <a:spcAft>
                  <a:spcPts val="0"/>
                </a:spcAft>
                <a:defRPr/>
              </a:pPr>
              <a:endParaRPr lang="en-US" sz="1631">
                <a:latin typeface="+mn-lt"/>
              </a:endParaRPr>
            </a:p>
          </p:txBody>
        </p:sp>
        <p:sp>
          <p:nvSpPr>
            <p:cNvPr id="2099" name="Legend1"/>
            <p:cNvSpPr>
              <a:spLocks noChangeArrowheads="1"/>
            </p:cNvSpPr>
            <p:nvPr>
              <p:custDataLst>
                <p:tags r:id="rId34"/>
              </p:custDataLst>
            </p:nvPr>
          </p:nvSpPr>
          <p:spPr bwMode="gray">
            <a:xfrm>
              <a:off x="8169259" y="279400"/>
              <a:ext cx="44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pPr>
              <a:r>
                <a:rPr lang="en-US" altLang="en-US" sz="1400">
                  <a:latin typeface="Arial" panose="020B0604020202020204" pitchFamily="34" charset="0"/>
                </a:rPr>
                <a:t>Legend</a:t>
              </a:r>
            </a:p>
          </p:txBody>
        </p:sp>
        <p:sp>
          <p:nvSpPr>
            <p:cNvPr id="2100" name="Legend2"/>
            <p:cNvSpPr>
              <a:spLocks noChangeArrowheads="1"/>
            </p:cNvSpPr>
            <p:nvPr>
              <p:custDataLst>
                <p:tags r:id="rId35"/>
              </p:custDataLst>
            </p:nvPr>
          </p:nvSpPr>
          <p:spPr bwMode="gray">
            <a:xfrm>
              <a:off x="8169259" y="546100"/>
              <a:ext cx="44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pPr>
              <a:r>
                <a:rPr lang="en-US" altLang="en-US" sz="1400">
                  <a:latin typeface="Arial" panose="020B0604020202020204" pitchFamily="34" charset="0"/>
                </a:rPr>
                <a:t>Legend</a:t>
              </a:r>
            </a:p>
          </p:txBody>
        </p:sp>
        <p:sp>
          <p:nvSpPr>
            <p:cNvPr id="2101" name="Legend3"/>
            <p:cNvSpPr>
              <a:spLocks noChangeArrowheads="1"/>
            </p:cNvSpPr>
            <p:nvPr>
              <p:custDataLst>
                <p:tags r:id="rId36"/>
              </p:custDataLst>
            </p:nvPr>
          </p:nvSpPr>
          <p:spPr bwMode="gray">
            <a:xfrm>
              <a:off x="8169259" y="825501"/>
              <a:ext cx="44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pPr>
              <a:r>
                <a:rPr lang="en-US" altLang="en-US" sz="1400">
                  <a:latin typeface="Arial" panose="020B0604020202020204" pitchFamily="34" charset="0"/>
                </a:rPr>
                <a:t>Legend</a:t>
              </a:r>
            </a:p>
          </p:txBody>
        </p:sp>
      </p:grpSp>
      <p:grpSp>
        <p:nvGrpSpPr>
          <p:cNvPr id="2061" name="LegendBoxes" hidden="1"/>
          <p:cNvGrpSpPr>
            <a:grpSpLocks/>
          </p:cNvGrpSpPr>
          <p:nvPr/>
        </p:nvGrpSpPr>
        <p:grpSpPr bwMode="auto">
          <a:xfrm>
            <a:off x="10682288" y="277813"/>
            <a:ext cx="954087" cy="1049337"/>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829"/>
              <a:ext cx="165679" cy="160225"/>
            </a:xfrm>
            <a:prstGeom prst="rect">
              <a:avLst/>
            </a:prstGeom>
            <a:solidFill>
              <a:schemeClr val="accent1"/>
            </a:solidFill>
            <a:ln w="9525">
              <a:solidFill>
                <a:schemeClr val="accent6"/>
              </a:solidFill>
              <a:miter lim="800000"/>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a:latin typeface="+mn-lt"/>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6945"/>
              <a:ext cx="165679" cy="160226"/>
            </a:xfrm>
            <a:prstGeom prst="rect">
              <a:avLst/>
            </a:prstGeom>
            <a:solidFill>
              <a:schemeClr val="accent2"/>
            </a:solidFill>
            <a:ln w="9525">
              <a:solidFill>
                <a:schemeClr val="accent6"/>
              </a:solidFill>
              <a:miter lim="800000"/>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a:latin typeface="+mn-lt"/>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9174"/>
              <a:ext cx="165679" cy="160225"/>
            </a:xfrm>
            <a:prstGeom prst="rect">
              <a:avLst/>
            </a:prstGeom>
            <a:solidFill>
              <a:schemeClr val="accent3"/>
            </a:solidFill>
            <a:ln w="9525">
              <a:solidFill>
                <a:schemeClr val="accent6"/>
              </a:solidFill>
              <a:miter lim="800000"/>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a:latin typeface="+mn-lt"/>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59847"/>
              <a:ext cx="165679" cy="160225"/>
            </a:xfrm>
            <a:prstGeom prst="rect">
              <a:avLst/>
            </a:prstGeom>
            <a:solidFill>
              <a:schemeClr val="accent4"/>
            </a:solidFill>
            <a:ln w="9525">
              <a:solidFill>
                <a:schemeClr val="accent6"/>
              </a:solidFill>
              <a:miter lim="800000"/>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a:latin typeface="+mn-lt"/>
              </a:endParaRPr>
            </a:p>
          </p:txBody>
        </p:sp>
        <p:sp>
          <p:nvSpPr>
            <p:cNvPr id="2092" name="Legend1"/>
            <p:cNvSpPr>
              <a:spLocks noChangeArrowheads="1"/>
            </p:cNvSpPr>
            <p:nvPr>
              <p:custDataLst>
                <p:tags r:id="rId30"/>
              </p:custDataLst>
            </p:nvPr>
          </p:nvSpPr>
          <p:spPr bwMode="gray">
            <a:xfrm>
              <a:off x="6148005" y="919828"/>
              <a:ext cx="44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pPr>
              <a:r>
                <a:rPr lang="en-US" altLang="en-US" sz="1400">
                  <a:latin typeface="Arial" panose="020B0604020202020204" pitchFamily="34" charset="0"/>
                </a:rPr>
                <a:t>Legend</a:t>
              </a:r>
            </a:p>
          </p:txBody>
        </p:sp>
        <p:sp>
          <p:nvSpPr>
            <p:cNvPr id="2093" name="Legend2"/>
            <p:cNvSpPr>
              <a:spLocks noChangeArrowheads="1"/>
            </p:cNvSpPr>
            <p:nvPr>
              <p:custDataLst>
                <p:tags r:id="rId31"/>
              </p:custDataLst>
            </p:nvPr>
          </p:nvSpPr>
          <p:spPr bwMode="gray">
            <a:xfrm>
              <a:off x="6148005" y="1189703"/>
              <a:ext cx="44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pPr>
              <a:r>
                <a:rPr lang="en-US" altLang="en-US" sz="1400">
                  <a:latin typeface="Arial" panose="020B0604020202020204" pitchFamily="34" charset="0"/>
                </a:rPr>
                <a:t>Legend</a:t>
              </a:r>
            </a:p>
          </p:txBody>
        </p:sp>
        <p:sp>
          <p:nvSpPr>
            <p:cNvPr id="2094" name="Legend3"/>
            <p:cNvSpPr>
              <a:spLocks noChangeArrowheads="1"/>
            </p:cNvSpPr>
            <p:nvPr>
              <p:custDataLst>
                <p:tags r:id="rId32"/>
              </p:custDataLst>
            </p:nvPr>
          </p:nvSpPr>
          <p:spPr bwMode="gray">
            <a:xfrm>
              <a:off x="6148005" y="1461166"/>
              <a:ext cx="44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pPr>
              <a:r>
                <a:rPr lang="en-US" altLang="en-US" sz="1400">
                  <a:latin typeface="Arial" panose="020B0604020202020204" pitchFamily="34" charset="0"/>
                </a:rPr>
                <a:t>Legend</a:t>
              </a:r>
            </a:p>
          </p:txBody>
        </p:sp>
        <p:sp>
          <p:nvSpPr>
            <p:cNvPr id="2095" name="Legend4"/>
            <p:cNvSpPr>
              <a:spLocks noChangeArrowheads="1"/>
            </p:cNvSpPr>
            <p:nvPr>
              <p:custDataLst>
                <p:tags r:id="rId33"/>
              </p:custDataLst>
            </p:nvPr>
          </p:nvSpPr>
          <p:spPr bwMode="gray">
            <a:xfrm>
              <a:off x="6148005" y="1732629"/>
              <a:ext cx="44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pPr>
              <a:r>
                <a:rPr lang="en-US" altLang="en-US" sz="1400">
                  <a:latin typeface="Arial" panose="020B0604020202020204" pitchFamily="34" charset="0"/>
                </a:rPr>
                <a:t>Legend</a:t>
              </a:r>
            </a:p>
          </p:txBody>
        </p:sp>
      </p:grpSp>
      <p:grpSp>
        <p:nvGrpSpPr>
          <p:cNvPr id="2062" name="LegendMoons" hidden="1"/>
          <p:cNvGrpSpPr>
            <a:grpSpLocks/>
          </p:cNvGrpSpPr>
          <p:nvPr/>
        </p:nvGrpSpPr>
        <p:grpSpPr bwMode="auto">
          <a:xfrm>
            <a:off x="10591800" y="277813"/>
            <a:ext cx="1044575" cy="1343025"/>
            <a:chOff x="5894005" y="2695123"/>
            <a:chExt cx="767893" cy="1317003"/>
          </a:xfrm>
        </p:grpSpPr>
        <p:grpSp>
          <p:nvGrpSpPr>
            <p:cNvPr id="2068" name="MoonLegend1"/>
            <p:cNvGrpSpPr>
              <a:grpSpLocks noChangeAspect="1"/>
            </p:cNvGrpSpPr>
            <p:nvPr>
              <p:custDataLst>
                <p:tags r:id="rId10"/>
              </p:custDataLst>
            </p:nvPr>
          </p:nvGrpSpPr>
          <p:grpSpPr bwMode="auto">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8"/>
                </p:custDataLst>
              </p:nvPr>
            </p:nvSpPr>
            <p:spPr bwMode="gray">
              <a:xfrm>
                <a:off x="4533" y="189"/>
                <a:ext cx="144" cy="143"/>
              </a:xfrm>
              <a:prstGeom prst="ellipse">
                <a:avLst/>
              </a:prstGeom>
              <a:solidFill>
                <a:schemeClr val="accent1"/>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a:latin typeface="+mn-lt"/>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29"/>
                </p:custDataLst>
              </p:nvPr>
            </p:nvSpPr>
            <p:spPr bwMode="gray">
              <a:xfrm>
                <a:off x="4533" y="183"/>
                <a:ext cx="144" cy="143"/>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a:latin typeface="+mn-lt"/>
                </a:endParaRPr>
              </a:p>
            </p:txBody>
          </p:sp>
        </p:grpSp>
        <p:grpSp>
          <p:nvGrpSpPr>
            <p:cNvPr id="2069" name="MoonLegend2"/>
            <p:cNvGrpSpPr>
              <a:grpSpLocks noChangeAspect="1"/>
            </p:cNvGrpSpPr>
            <p:nvPr>
              <p:custDataLst>
                <p:tags r:id="rId11"/>
              </p:custDataLst>
            </p:nvPr>
          </p:nvGrpSpPr>
          <p:grpSpPr bwMode="auto">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6"/>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a:latin typeface="+mn-lt"/>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7"/>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a:latin typeface="+mn-lt"/>
                </a:endParaRPr>
              </a:p>
            </p:txBody>
          </p:sp>
        </p:grpSp>
        <p:grpSp>
          <p:nvGrpSpPr>
            <p:cNvPr id="2070" name="MoonLegend4"/>
            <p:cNvGrpSpPr>
              <a:grpSpLocks noChangeAspect="1"/>
            </p:cNvGrpSpPr>
            <p:nvPr>
              <p:custDataLst>
                <p:tags r:id="rId12"/>
              </p:custDataLst>
            </p:nvPr>
          </p:nvGrpSpPr>
          <p:grpSpPr bwMode="auto">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4"/>
                </p:custDataLst>
              </p:nvPr>
            </p:nvSpPr>
            <p:spPr bwMode="gray">
              <a:xfrm>
                <a:off x="4495" y="1204"/>
                <a:ext cx="160" cy="159"/>
              </a:xfrm>
              <a:prstGeom prst="ellipse">
                <a:avLst/>
              </a:prstGeom>
              <a:solidFill>
                <a:schemeClr val="accent1"/>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a:latin typeface="+mn-lt"/>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5"/>
                </p:custDataLst>
              </p:nvPr>
            </p:nvSpPr>
            <p:spPr bwMode="gray">
              <a:xfrm>
                <a:off x="4495" y="1204"/>
                <a:ext cx="160" cy="159"/>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a:latin typeface="+mn-lt"/>
                </a:endParaRPr>
              </a:p>
            </p:txBody>
          </p:sp>
        </p:grpSp>
        <p:grpSp>
          <p:nvGrpSpPr>
            <p:cNvPr id="2071" name="MoonLegend5"/>
            <p:cNvGrpSpPr>
              <a:grpSpLocks noChangeAspect="1"/>
            </p:cNvGrpSpPr>
            <p:nvPr>
              <p:custDataLst>
                <p:tags r:id="rId13"/>
              </p:custDataLst>
            </p:nvPr>
          </p:nvGrpSpPr>
          <p:grpSpPr bwMode="auto">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2"/>
                </p:custDataLst>
              </p:nvPr>
            </p:nvSpPr>
            <p:spPr bwMode="gray">
              <a:xfrm>
                <a:off x="4495" y="1446"/>
                <a:ext cx="160" cy="160"/>
              </a:xfrm>
              <a:prstGeom prst="ellipse">
                <a:avLst/>
              </a:prstGeom>
              <a:solidFill>
                <a:schemeClr val="accent1"/>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a:latin typeface="+mn-lt"/>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3"/>
                </p:custDataLst>
              </p:nvPr>
            </p:nvSpPr>
            <p:spPr bwMode="gray">
              <a:xfrm>
                <a:off x="4495" y="1446"/>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a:latin typeface="+mn-lt"/>
                </a:endParaRPr>
              </a:p>
            </p:txBody>
          </p:sp>
        </p:grpSp>
        <p:grpSp>
          <p:nvGrpSpPr>
            <p:cNvPr id="2072" name="MoonLegend3"/>
            <p:cNvGrpSpPr>
              <a:grpSpLocks noChangeAspect="1"/>
            </p:cNvGrpSpPr>
            <p:nvPr>
              <p:custDataLst>
                <p:tags r:id="rId14"/>
              </p:custDataLst>
            </p:nvPr>
          </p:nvGrpSpPr>
          <p:grpSpPr bwMode="auto">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0"/>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a:latin typeface="+mn-lt"/>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1"/>
                </p:custDataLst>
              </p:nvPr>
            </p:nvSpPr>
            <p:spPr bwMode="gray">
              <a:xfrm>
                <a:off x="4495" y="1204"/>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extLst>
            </p:spPr>
            <p:txBody>
              <a:bodyPr wrap="none" anchor="ctr"/>
              <a:lstStyle/>
              <a:p>
                <a:pPr eaLnBrk="1" fontAlgn="auto" hangingPunct="1">
                  <a:spcBef>
                    <a:spcPts val="0"/>
                  </a:spcBef>
                  <a:spcAft>
                    <a:spcPts val="0"/>
                  </a:spcAft>
                  <a:defRPr/>
                </a:pPr>
                <a:endParaRPr lang="en-US" sz="1631">
                  <a:latin typeface="+mn-lt"/>
                </a:endParaRPr>
              </a:p>
            </p:txBody>
          </p:sp>
        </p:grpSp>
        <p:sp>
          <p:nvSpPr>
            <p:cNvPr id="2073" name="Legend1"/>
            <p:cNvSpPr>
              <a:spLocks noChangeArrowheads="1"/>
            </p:cNvSpPr>
            <p:nvPr>
              <p:custDataLst>
                <p:tags r:id="rId15"/>
              </p:custDataLst>
            </p:nvPr>
          </p:nvSpPr>
          <p:spPr bwMode="gray">
            <a:xfrm>
              <a:off x="6214680" y="2696542"/>
              <a:ext cx="44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pPr>
              <a:r>
                <a:rPr lang="en-US" altLang="en-US" sz="1400">
                  <a:latin typeface="Arial" panose="020B0604020202020204" pitchFamily="34" charset="0"/>
                </a:rPr>
                <a:t>Legend</a:t>
              </a:r>
            </a:p>
          </p:txBody>
        </p:sp>
        <p:sp>
          <p:nvSpPr>
            <p:cNvPr id="2074" name="Legend2"/>
            <p:cNvSpPr>
              <a:spLocks noChangeArrowheads="1"/>
            </p:cNvSpPr>
            <p:nvPr>
              <p:custDataLst>
                <p:tags r:id="rId16"/>
              </p:custDataLst>
            </p:nvPr>
          </p:nvSpPr>
          <p:spPr bwMode="gray">
            <a:xfrm>
              <a:off x="6214680" y="2974156"/>
              <a:ext cx="44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pPr>
              <a:r>
                <a:rPr lang="en-US" altLang="en-US" sz="1400">
                  <a:latin typeface="Arial" panose="020B0604020202020204" pitchFamily="34" charset="0"/>
                </a:rPr>
                <a:t>Legend</a:t>
              </a:r>
            </a:p>
          </p:txBody>
        </p:sp>
        <p:sp>
          <p:nvSpPr>
            <p:cNvPr id="2075" name="Legend3"/>
            <p:cNvSpPr>
              <a:spLocks noChangeArrowheads="1"/>
            </p:cNvSpPr>
            <p:nvPr>
              <p:custDataLst>
                <p:tags r:id="rId17"/>
              </p:custDataLst>
            </p:nvPr>
          </p:nvSpPr>
          <p:spPr bwMode="gray">
            <a:xfrm>
              <a:off x="6214680" y="3248596"/>
              <a:ext cx="44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pPr>
              <a:r>
                <a:rPr lang="en-US" altLang="en-US" sz="1400">
                  <a:latin typeface="Arial" panose="020B0604020202020204" pitchFamily="34" charset="0"/>
                </a:rPr>
                <a:t>Legend</a:t>
              </a:r>
            </a:p>
          </p:txBody>
        </p:sp>
        <p:sp>
          <p:nvSpPr>
            <p:cNvPr id="2076" name="Legend4"/>
            <p:cNvSpPr>
              <a:spLocks noChangeArrowheads="1"/>
            </p:cNvSpPr>
            <p:nvPr>
              <p:custDataLst>
                <p:tags r:id="rId18"/>
              </p:custDataLst>
            </p:nvPr>
          </p:nvSpPr>
          <p:spPr bwMode="gray">
            <a:xfrm>
              <a:off x="6214680" y="3521448"/>
              <a:ext cx="44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pPr>
              <a:r>
                <a:rPr lang="en-US" altLang="en-US" sz="1400">
                  <a:latin typeface="Arial" panose="020B0604020202020204" pitchFamily="34" charset="0"/>
                </a:rPr>
                <a:t>Legend</a:t>
              </a:r>
            </a:p>
          </p:txBody>
        </p:sp>
        <p:sp>
          <p:nvSpPr>
            <p:cNvPr id="2077" name="Legend5"/>
            <p:cNvSpPr>
              <a:spLocks noChangeArrowheads="1"/>
            </p:cNvSpPr>
            <p:nvPr>
              <p:custDataLst>
                <p:tags r:id="rId19"/>
              </p:custDataLst>
            </p:nvPr>
          </p:nvSpPr>
          <p:spPr bwMode="gray">
            <a:xfrm>
              <a:off x="6214680" y="3796682"/>
              <a:ext cx="44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eaLnBrk="1" hangingPunct="1">
                <a:buClr>
                  <a:schemeClr val="tx2"/>
                </a:buClr>
              </a:pPr>
              <a:r>
                <a:rPr lang="en-US" altLang="en-US" sz="1400">
                  <a:latin typeface="Arial" panose="020B0604020202020204" pitchFamily="34" charset="0"/>
                </a:rPr>
                <a:t>Legend</a:t>
              </a:r>
            </a:p>
          </p:txBody>
        </p:sp>
      </p:grpSp>
      <p:grpSp>
        <p:nvGrpSpPr>
          <p:cNvPr id="2063" name="sticker" hidden="1"/>
          <p:cNvGrpSpPr>
            <a:grpSpLocks/>
          </p:cNvGrpSpPr>
          <p:nvPr/>
        </p:nvGrpSpPr>
        <p:grpSpPr bwMode="auto">
          <a:xfrm>
            <a:off x="8890000" y="1588"/>
            <a:ext cx="3011488" cy="153987"/>
            <a:chOff x="6478920" y="285750"/>
            <a:chExt cx="2258680" cy="153873"/>
          </a:xfrm>
        </p:grpSpPr>
        <p:sp>
          <p:nvSpPr>
            <p:cNvPr id="2065" name="StickerRectangle"/>
            <p:cNvSpPr>
              <a:spLocks noChangeArrowheads="1"/>
            </p:cNvSpPr>
            <p:nvPr/>
          </p:nvSpPr>
          <p:spPr bwMode="gray">
            <a:xfrm>
              <a:off x="6478920" y="285750"/>
              <a:ext cx="2258680" cy="153873"/>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432" tIns="0" rIns="0" bIns="27432">
              <a:spAutoFit/>
            </a:bodyPr>
            <a:lstStyle>
              <a:lvl1pPr defTabSz="893763">
                <a:defRPr>
                  <a:solidFill>
                    <a:schemeClr val="tx1"/>
                  </a:solidFill>
                  <a:latin typeface="Calibri" panose="020F0502020204030204" pitchFamily="34" charset="0"/>
                </a:defRPr>
              </a:lvl1pPr>
              <a:lvl2pPr marL="742950" indent="-285750" defTabSz="893763">
                <a:defRPr>
                  <a:solidFill>
                    <a:schemeClr val="tx1"/>
                  </a:solidFill>
                  <a:latin typeface="Calibri" panose="020F0502020204030204" pitchFamily="34" charset="0"/>
                </a:defRPr>
              </a:lvl2pPr>
              <a:lvl3pPr marL="1143000" indent="-228600" defTabSz="893763">
                <a:defRPr>
                  <a:solidFill>
                    <a:schemeClr val="tx1"/>
                  </a:solidFill>
                  <a:latin typeface="Calibri" panose="020F0502020204030204" pitchFamily="34" charset="0"/>
                </a:defRPr>
              </a:lvl3pPr>
              <a:lvl4pPr marL="1600200" indent="-228600" defTabSz="893763">
                <a:defRPr>
                  <a:solidFill>
                    <a:schemeClr val="tx1"/>
                  </a:solidFill>
                  <a:latin typeface="Calibri" panose="020F0502020204030204" pitchFamily="34" charset="0"/>
                </a:defRPr>
              </a:lvl4pPr>
              <a:lvl5pPr marL="2057400" indent="-228600" defTabSz="893763">
                <a:defRPr>
                  <a:solidFill>
                    <a:schemeClr val="tx1"/>
                  </a:solidFill>
                  <a:latin typeface="Calibri" panose="020F0502020204030204" pitchFamily="34" charset="0"/>
                </a:defRPr>
              </a:lvl5pPr>
              <a:lvl6pPr marL="2514600" indent="-228600" defTabSz="893763" fontAlgn="base">
                <a:spcBef>
                  <a:spcPct val="0"/>
                </a:spcBef>
                <a:spcAft>
                  <a:spcPct val="0"/>
                </a:spcAft>
                <a:defRPr>
                  <a:solidFill>
                    <a:schemeClr val="tx1"/>
                  </a:solidFill>
                  <a:latin typeface="Calibri" panose="020F0502020204030204" pitchFamily="34" charset="0"/>
                </a:defRPr>
              </a:lvl6pPr>
              <a:lvl7pPr marL="2971800" indent="-228600" defTabSz="893763" fontAlgn="base">
                <a:spcBef>
                  <a:spcPct val="0"/>
                </a:spcBef>
                <a:spcAft>
                  <a:spcPct val="0"/>
                </a:spcAft>
                <a:defRPr>
                  <a:solidFill>
                    <a:schemeClr val="tx1"/>
                  </a:solidFill>
                  <a:latin typeface="Calibri" panose="020F0502020204030204" pitchFamily="34" charset="0"/>
                </a:defRPr>
              </a:lvl7pPr>
              <a:lvl8pPr marL="3429000" indent="-228600" defTabSz="893763" fontAlgn="base">
                <a:spcBef>
                  <a:spcPct val="0"/>
                </a:spcBef>
                <a:spcAft>
                  <a:spcPct val="0"/>
                </a:spcAft>
                <a:defRPr>
                  <a:solidFill>
                    <a:schemeClr val="tx1"/>
                  </a:solidFill>
                  <a:latin typeface="Calibri" panose="020F0502020204030204" pitchFamily="34" charset="0"/>
                </a:defRPr>
              </a:lvl8pPr>
              <a:lvl9pPr marL="3886200" indent="-228600" defTabSz="893763" fontAlgn="base">
                <a:spcBef>
                  <a:spcPct val="0"/>
                </a:spcBef>
                <a:spcAft>
                  <a:spcPct val="0"/>
                </a:spcAft>
                <a:defRPr>
                  <a:solidFill>
                    <a:schemeClr val="tx1"/>
                  </a:solidFill>
                  <a:latin typeface="Calibri" panose="020F0502020204030204" pitchFamily="34" charset="0"/>
                </a:defRPr>
              </a:lvl9pPr>
            </a:lstStyle>
            <a:p>
              <a:pPr algn="r" eaLnBrk="1" hangingPunct="1">
                <a:buClr>
                  <a:srgbClr val="002960"/>
                </a:buClr>
              </a:pPr>
              <a:r>
                <a:rPr lang="en-US" altLang="en-US" sz="800">
                  <a:solidFill>
                    <a:srgbClr val="FF0000"/>
                  </a:solidFill>
                  <a:latin typeface="Arial" panose="020B0604020202020204" pitchFamily="34" charset="0"/>
                </a:rPr>
                <a:t>PRELIMINARY DRAFT </a:t>
              </a:r>
              <a:r>
                <a:rPr lang="en-US" altLang="en-US" sz="800">
                  <a:solidFill>
                    <a:srgbClr val="808080"/>
                  </a:solidFill>
                  <a:latin typeface="Arial" panose="020B0604020202020204" pitchFamily="34" charset="0"/>
                </a:rPr>
                <a:t>- PROPRIETARY AND CONFIDENTIAL</a:t>
              </a:r>
            </a:p>
          </p:txBody>
        </p:sp>
        <p:cxnSp>
          <p:nvCxnSpPr>
            <p:cNvPr id="2066" name="AutoShape 31"/>
            <p:cNvCxnSpPr>
              <a:cxnSpLocks noChangeShapeType="1"/>
              <a:stCxn id="2065" idx="2"/>
              <a:endCxn id="2065" idx="4"/>
            </p:cNvCxnSpPr>
            <p:nvPr/>
          </p:nvCxnSpPr>
          <p:spPr bwMode="gray">
            <a:xfrm>
              <a:off x="6536575" y="285750"/>
              <a:ext cx="0" cy="15138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2067" name="AutoShape 32"/>
            <p:cNvCxnSpPr>
              <a:cxnSpLocks noChangeShapeType="1"/>
              <a:stCxn id="2065" idx="4"/>
              <a:endCxn id="2065" idx="6"/>
            </p:cNvCxnSpPr>
            <p:nvPr/>
          </p:nvCxnSpPr>
          <p:spPr bwMode="gray">
            <a:xfrm>
              <a:off x="6536575" y="437137"/>
              <a:ext cx="220102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60200" y="6640513"/>
            <a:ext cx="127000" cy="125412"/>
          </a:xfrm>
          <a:prstGeom prst="rect">
            <a:avLst/>
          </a:prstGeom>
        </p:spPr>
        <p:txBody>
          <a:bodyPr wrap="none" lIns="0" tIns="0" rIns="0" bIns="0" anchor="ctr">
            <a:spAutoFit/>
          </a:bodyPr>
          <a:lstStyle>
            <a:defPPr>
              <a:defRPr lang="en-US"/>
            </a:defPPr>
            <a:lvl1pPr>
              <a:defRPr sz="1000" baseline="0">
                <a:latin typeface="+mn-lt"/>
              </a:defRPr>
            </a:lvl1pPr>
          </a:lstStyle>
          <a:p>
            <a:pPr algn="r" eaLnBrk="1" fontAlgn="auto" hangingPunct="1">
              <a:spcBef>
                <a:spcPts val="0"/>
              </a:spcBef>
              <a:spcAft>
                <a:spcPts val="0"/>
              </a:spcAft>
              <a:defRPr/>
            </a:pPr>
            <a:fld id="{4C27BD6C-6B19-498D-B693-72DD6B4FFD05}" type="slidenum">
              <a:rPr lang="en-US" sz="800" smtClean="0">
                <a:solidFill>
                  <a:srgbClr val="808080"/>
                </a:solidFill>
              </a:rPr>
              <a:pPr algn="r" eaLnBrk="1" fontAlgn="auto" hangingPunct="1">
                <a:spcBef>
                  <a:spcPts val="0"/>
                </a:spcBef>
                <a:spcAft>
                  <a:spcPts val="0"/>
                </a:spcAft>
                <a:defRPr/>
              </a:pPr>
              <a:t>‹#›</a:t>
            </a:fld>
            <a:endParaRPr lang="en-US" sz="800">
              <a:solidFill>
                <a:srgbClr val="808080"/>
              </a:solidFill>
            </a:endParaRP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19" r:id="rId6"/>
  </p:sldLayoutIdLst>
  <p:hf hdr="0" ftr="0" dt="0"/>
  <p:txStyles>
    <p:titleStyle>
      <a:lvl1pPr algn="l" defTabSz="893763" rtl="0" fontAlgn="base">
        <a:spcBef>
          <a:spcPct val="0"/>
        </a:spcBef>
        <a:spcAft>
          <a:spcPct val="0"/>
        </a:spcAft>
        <a:tabLst>
          <a:tab pos="268288" algn="l"/>
        </a:tabLst>
        <a:defRPr sz="2000" b="1">
          <a:solidFill>
            <a:schemeClr val="tx2"/>
          </a:solidFill>
          <a:latin typeface="Calibri" panose="020F0502020204030204" pitchFamily="34" charset="0"/>
          <a:ea typeface="+mj-ea"/>
          <a:cs typeface="Calibri" panose="020F0502020204030204" pitchFamily="34" charset="0"/>
        </a:defRPr>
      </a:lvl1pPr>
      <a:lvl2pPr algn="l" defTabSz="893763" rtl="0" fontAlgn="base">
        <a:spcBef>
          <a:spcPct val="0"/>
        </a:spcBef>
        <a:spcAft>
          <a:spcPct val="0"/>
        </a:spcAft>
        <a:tabLst>
          <a:tab pos="268288" algn="l"/>
        </a:tabLst>
        <a:defRPr sz="2000" b="1">
          <a:solidFill>
            <a:schemeClr val="tx2"/>
          </a:solidFill>
          <a:latin typeface="Calibri" panose="020F0502020204030204" pitchFamily="34" charset="0"/>
          <a:cs typeface="Calibri" panose="020F0502020204030204" pitchFamily="34" charset="0"/>
        </a:defRPr>
      </a:lvl2pPr>
      <a:lvl3pPr algn="l" defTabSz="893763" rtl="0" fontAlgn="base">
        <a:spcBef>
          <a:spcPct val="0"/>
        </a:spcBef>
        <a:spcAft>
          <a:spcPct val="0"/>
        </a:spcAft>
        <a:tabLst>
          <a:tab pos="268288" algn="l"/>
        </a:tabLst>
        <a:defRPr sz="2000" b="1">
          <a:solidFill>
            <a:schemeClr val="tx2"/>
          </a:solidFill>
          <a:latin typeface="Calibri" panose="020F0502020204030204" pitchFamily="34" charset="0"/>
          <a:cs typeface="Calibri" panose="020F0502020204030204" pitchFamily="34" charset="0"/>
        </a:defRPr>
      </a:lvl3pPr>
      <a:lvl4pPr algn="l" defTabSz="893763" rtl="0" fontAlgn="base">
        <a:spcBef>
          <a:spcPct val="0"/>
        </a:spcBef>
        <a:spcAft>
          <a:spcPct val="0"/>
        </a:spcAft>
        <a:tabLst>
          <a:tab pos="268288" algn="l"/>
        </a:tabLst>
        <a:defRPr sz="2000" b="1">
          <a:solidFill>
            <a:schemeClr val="tx2"/>
          </a:solidFill>
          <a:latin typeface="Calibri" panose="020F0502020204030204" pitchFamily="34" charset="0"/>
          <a:cs typeface="Calibri" panose="020F0502020204030204" pitchFamily="34" charset="0"/>
        </a:defRPr>
      </a:lvl4pPr>
      <a:lvl5pPr algn="l" defTabSz="893763" rtl="0" fontAlgn="base">
        <a:spcBef>
          <a:spcPct val="0"/>
        </a:spcBef>
        <a:spcAft>
          <a:spcPct val="0"/>
        </a:spcAft>
        <a:tabLst>
          <a:tab pos="268288" algn="l"/>
        </a:tabLst>
        <a:defRPr sz="2000" b="1">
          <a:solidFill>
            <a:schemeClr val="tx2"/>
          </a:solidFill>
          <a:latin typeface="Calibri" panose="020F0502020204030204" pitchFamily="34" charset="0"/>
          <a:cs typeface="Calibri" panose="020F0502020204030204" pitchFamily="34"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algn="l" defTabSz="893763" rtl="0" fontAlgn="base">
        <a:spcBef>
          <a:spcPct val="0"/>
        </a:spcBef>
        <a:spcAft>
          <a:spcPct val="0"/>
        </a:spcAft>
        <a:buClr>
          <a:schemeClr val="tx2"/>
        </a:buClr>
        <a:buSzPct val="100000"/>
        <a:defRPr sz="1400">
          <a:solidFill>
            <a:schemeClr val="tx1"/>
          </a:solidFill>
          <a:latin typeface="Calibri" panose="020F0502020204030204" pitchFamily="34" charset="0"/>
          <a:ea typeface="+mn-ea"/>
          <a:cs typeface="Calibri" panose="020F0502020204030204" pitchFamily="34" charset="0"/>
        </a:defRPr>
      </a:lvl1pPr>
      <a:lvl2pPr marL="192088" indent="-190500" algn="l" defTabSz="893763" rtl="0" fontAlgn="base">
        <a:spcBef>
          <a:spcPct val="0"/>
        </a:spcBef>
        <a:spcAft>
          <a:spcPct val="0"/>
        </a:spcAft>
        <a:buClr>
          <a:schemeClr val="tx2"/>
        </a:buClr>
        <a:buSzPct val="125000"/>
        <a:buFont typeface="Arial" panose="020B0604020202020204" pitchFamily="34" charset="0"/>
        <a:buChar char="▪"/>
        <a:defRPr sz="1400">
          <a:solidFill>
            <a:schemeClr val="tx1"/>
          </a:solidFill>
          <a:latin typeface="Calibri" panose="020F0502020204030204" pitchFamily="34" charset="0"/>
          <a:cs typeface="Calibri" panose="020F0502020204030204" pitchFamily="34" charset="0"/>
        </a:defRPr>
      </a:lvl2pPr>
      <a:lvl3pPr marL="455613" indent="-260350" algn="l" defTabSz="893763" rtl="0" fontAlgn="base">
        <a:spcBef>
          <a:spcPct val="0"/>
        </a:spcBef>
        <a:spcAft>
          <a:spcPct val="0"/>
        </a:spcAft>
        <a:buClr>
          <a:schemeClr val="tx2"/>
        </a:buClr>
        <a:buSzPct val="120000"/>
        <a:buFont typeface="Arial" panose="020B0604020202020204" pitchFamily="34" charset="0"/>
        <a:buChar char="–"/>
        <a:defRPr sz="1400">
          <a:solidFill>
            <a:schemeClr val="tx1"/>
          </a:solidFill>
          <a:latin typeface="Calibri" panose="020F0502020204030204" pitchFamily="34" charset="0"/>
          <a:cs typeface="Calibri" panose="020F0502020204030204" pitchFamily="34" charset="0"/>
        </a:defRPr>
      </a:lvl3pPr>
      <a:lvl4pPr marL="612775" indent="-153988" algn="l" defTabSz="893763" rtl="0" fontAlgn="base">
        <a:spcBef>
          <a:spcPct val="0"/>
        </a:spcBef>
        <a:spcAft>
          <a:spcPct val="0"/>
        </a:spcAft>
        <a:buClr>
          <a:schemeClr val="tx2"/>
        </a:buClr>
        <a:buSzPct val="120000"/>
        <a:buFont typeface="Arial" panose="020B0604020202020204" pitchFamily="34" charset="0"/>
        <a:buChar char="▫"/>
        <a:defRPr sz="1400">
          <a:solidFill>
            <a:schemeClr val="tx1"/>
          </a:solidFill>
          <a:latin typeface="Calibri" panose="020F0502020204030204" pitchFamily="34" charset="0"/>
          <a:cs typeface="Calibri" panose="020F0502020204030204" pitchFamily="34" charset="0"/>
        </a:defRPr>
      </a:lvl4pPr>
      <a:lvl5pPr marL="749300" indent="-128588" algn="l" defTabSz="893763" rtl="0" fontAlgn="base">
        <a:spcBef>
          <a:spcPct val="0"/>
        </a:spcBef>
        <a:spcAft>
          <a:spcPct val="0"/>
        </a:spcAft>
        <a:buClr>
          <a:schemeClr val="tx2"/>
        </a:buClr>
        <a:buSzPct val="89000"/>
        <a:buFont typeface="Arial" panose="020B0604020202020204" pitchFamily="34" charset="0"/>
        <a:buChar char="-"/>
        <a:defRPr sz="140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3.pn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9175" y="628650"/>
            <a:ext cx="10987088" cy="3567113"/>
          </a:xfrm>
        </p:spPr>
        <p:txBody>
          <a:bodyPr>
            <a:normAutofit fontScale="90000"/>
          </a:bodyPr>
          <a:lstStyle/>
          <a:p>
            <a:pPr fontAlgn="auto">
              <a:spcAft>
                <a:spcPts val="0"/>
              </a:spcAft>
              <a:defRPr/>
            </a:pPr>
            <a:r>
              <a:rPr lang="en-US" sz="7200" b="1" dirty="0">
                <a:latin typeface="Times New Roman"/>
                <a:cs typeface="Times New Roman"/>
              </a:rPr>
              <a:t>Amendments to the EOF Regulations &amp; EOF Admissions </a:t>
            </a:r>
            <a:br>
              <a:rPr lang="en-US" b="1" dirty="0">
                <a:latin typeface="Times New Roman" panose="02020603050405020304" pitchFamily="18" charset="0"/>
                <a:cs typeface="Times New Roman" panose="02020603050405020304" pitchFamily="18" charset="0"/>
              </a:rPr>
            </a:br>
            <a:endParaRPr lang="en-US" sz="7200" b="1" dirty="0">
              <a:solidFill>
                <a:srgbClr val="262626"/>
              </a:solidFill>
              <a:latin typeface="Times New Roman"/>
              <a:ea typeface="Microsoft JhengHei" panose="020B0604030504040204" pitchFamily="34" charset="-120"/>
              <a:cs typeface="Times New Roman"/>
            </a:endParaRPr>
          </a:p>
        </p:txBody>
      </p:sp>
      <p:sp>
        <p:nvSpPr>
          <p:cNvPr id="3" name="Subtitle 2"/>
          <p:cNvSpPr>
            <a:spLocks noGrp="1"/>
          </p:cNvSpPr>
          <p:nvPr>
            <p:ph type="subTitle" idx="1"/>
          </p:nvPr>
        </p:nvSpPr>
        <p:spPr>
          <a:xfrm>
            <a:off x="1257300" y="4573588"/>
            <a:ext cx="7197148" cy="1377950"/>
          </a:xfrm>
        </p:spPr>
        <p:txBody>
          <a:bodyPr rtlCol="0">
            <a:noAutofit/>
          </a:bodyPr>
          <a:lstStyle/>
          <a:p>
            <a:pPr fontAlgn="auto">
              <a:defRPr/>
            </a:pPr>
            <a:r>
              <a:rPr lang="en-US" sz="2000" b="1" dirty="0" err="1">
                <a:latin typeface="Karla"/>
                <a:ea typeface="Microsoft JhengHei"/>
              </a:rPr>
              <a:t>JaNuary</a:t>
            </a:r>
            <a:r>
              <a:rPr lang="en-US" sz="2000" b="1" dirty="0">
                <a:latin typeface="Karla"/>
                <a:ea typeface="Microsoft JhengHei"/>
              </a:rPr>
              <a:t> 2024</a:t>
            </a:r>
          </a:p>
          <a:p>
            <a:pPr fontAlgn="auto">
              <a:defRPr/>
            </a:pPr>
            <a:r>
              <a:rPr lang="en-US" sz="2000" b="1" dirty="0">
                <a:latin typeface="Karla"/>
                <a:ea typeface="Microsoft JhengHei" panose="020B0604030504040204" pitchFamily="34" charset="-120"/>
              </a:rPr>
              <a:t>Educational Opportunity Fund</a:t>
            </a:r>
          </a:p>
          <a:p>
            <a:pPr fontAlgn="auto">
              <a:defRPr/>
            </a:pPr>
            <a:r>
              <a:rPr lang="en-US" sz="2000" b="1" dirty="0">
                <a:latin typeface="Karla"/>
                <a:ea typeface="Microsoft JhengHei" panose="020B0604030504040204" pitchFamily="34" charset="-120"/>
              </a:rPr>
              <a:t>OFFICE OF THE SECRETARY OF HIGHER EDUCATION</a:t>
            </a:r>
          </a:p>
        </p:txBody>
      </p:sp>
      <p:pic>
        <p:nvPicPr>
          <p:cNvPr id="20484"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09035" y="374650"/>
            <a:ext cx="1052740" cy="10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68"/>
    </mc:Choice>
    <mc:Fallback xmlns="">
      <p:transition spd="slow" advTm="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br>
              <a:rPr lang="en-US" sz="6600" b="1">
                <a:latin typeface="Times New Roman" panose="02020603050405020304" pitchFamily="18" charset="0"/>
                <a:cs typeface="Times New Roman" panose="02020603050405020304" pitchFamily="18" charset="0"/>
              </a:rPr>
            </a:br>
            <a:r>
              <a:rPr lang="en-US" b="1">
                <a:latin typeface="Times New Roman"/>
                <a:cs typeface="Times New Roman"/>
              </a:rPr>
              <a:t>Graduate EOF Financial Eligibility</a:t>
            </a:r>
            <a:r>
              <a:rPr lang="en-US">
                <a:latin typeface="Times New Roman"/>
                <a:cs typeface="Times New Roman"/>
              </a:rPr>
              <a:t> </a:t>
            </a:r>
            <a:endParaRPr lang="en-US" sz="6600">
              <a:latin typeface="Times New Roman"/>
              <a:cs typeface="Times New Roman"/>
            </a:endParaRPr>
          </a:p>
        </p:txBody>
      </p:sp>
      <p:sp>
        <p:nvSpPr>
          <p:cNvPr id="6" name="Text Placeholder 5"/>
          <p:cNvSpPr>
            <a:spLocks noGrp="1"/>
          </p:cNvSpPr>
          <p:nvPr>
            <p:ph type="body" idx="1"/>
          </p:nvPr>
        </p:nvSpPr>
        <p:spPr/>
        <p:txBody>
          <a:bodyPr>
            <a:normAutofit/>
          </a:bodyPr>
          <a:lstStyle/>
          <a:p>
            <a:r>
              <a:rPr lang="en-US" sz="4400" b="1">
                <a:latin typeface="Karla"/>
              </a:rPr>
              <a:t>SUBCHAPTER 3.</a:t>
            </a:r>
            <a:endParaRPr lang="en-US" sz="4400">
              <a:latin typeface="Karla"/>
            </a:endParaRPr>
          </a:p>
        </p:txBody>
      </p:sp>
      <p:sp>
        <p:nvSpPr>
          <p:cNvPr id="4" name="Slide Number Placeholder 3"/>
          <p:cNvSpPr>
            <a:spLocks noGrp="1"/>
          </p:cNvSpPr>
          <p:nvPr>
            <p:ph type="sldNum" sz="quarter" idx="12"/>
          </p:nvPr>
        </p:nvSpPr>
        <p:spPr/>
        <p:txBody>
          <a:bodyPr/>
          <a:lstStyle/>
          <a:p>
            <a:pPr>
              <a:defRPr/>
            </a:pPr>
            <a:fld id="{8A0C60B7-73EB-4965-AE30-BE448070C3A1}" type="slidenum">
              <a:rPr lang="en-US" smtClean="0"/>
              <a:pPr>
                <a:defRPr/>
              </a:pPr>
              <a:t>10</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52870863"/>
      </p:ext>
    </p:extLst>
  </p:cSld>
  <p:clrMapOvr>
    <a:masterClrMapping/>
  </p:clrMapOvr>
  <mc:AlternateContent xmlns:mc="http://schemas.openxmlformats.org/markup-compatibility/2006" xmlns:p14="http://schemas.microsoft.com/office/powerpoint/2010/main">
    <mc:Choice Requires="p14">
      <p:transition spd="slow" p14:dur="2000" advTm="7012"/>
    </mc:Choice>
    <mc:Fallback xmlns="">
      <p:transition spd="slow" advTm="7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9A:11-3.2 Student Eligibility </a:t>
            </a:r>
          </a:p>
        </p:txBody>
      </p:sp>
      <p:sp>
        <p:nvSpPr>
          <p:cNvPr id="3" name="Content Placeholder 2"/>
          <p:cNvSpPr>
            <a:spLocks noGrp="1"/>
          </p:cNvSpPr>
          <p:nvPr>
            <p:ph idx="1"/>
          </p:nvPr>
        </p:nvSpPr>
        <p:spPr/>
        <p:txBody>
          <a:bodyPr/>
          <a:lstStyle/>
          <a:p>
            <a:pPr marL="90170" indent="-90170">
              <a:lnSpc>
                <a:spcPct val="100000"/>
              </a:lnSpc>
              <a:spcBef>
                <a:spcPts val="0"/>
              </a:spcBef>
              <a:spcAft>
                <a:spcPts val="0"/>
              </a:spcAft>
              <a:buFont typeface="Arial" panose="020B0604020202020204" pitchFamily="34" charset="0"/>
              <a:buChar char="•"/>
            </a:pPr>
            <a:r>
              <a:rPr lang="en-US" dirty="0"/>
              <a:t> Initial eligibility for an EOF Article III graduate student grant requires meeting residency requirements, financial criteria, and admission to and full-time enrollment in a graduate degree or certificate program at a participating institution.  </a:t>
            </a:r>
            <a:br>
              <a:rPr lang="en-US" dirty="0"/>
            </a:br>
            <a:r>
              <a:rPr lang="en-US" dirty="0"/>
              <a:t> </a:t>
            </a:r>
          </a:p>
          <a:p>
            <a:pPr marL="90170" indent="-90170">
              <a:lnSpc>
                <a:spcPct val="100000"/>
              </a:lnSpc>
              <a:spcBef>
                <a:spcPts val="0"/>
              </a:spcBef>
              <a:spcAft>
                <a:spcPts val="0"/>
              </a:spcAft>
              <a:buFont typeface="Arial" panose="020B0604020202020204" pitchFamily="34" charset="0"/>
              <a:buChar char="•"/>
            </a:pPr>
            <a:r>
              <a:rPr lang="en-US" dirty="0"/>
              <a:t> Applicants must not have already received a graduate or professional degree at the same level for which they are applying. </a:t>
            </a:r>
          </a:p>
          <a:p>
            <a:pPr marL="90170" indent="-90170">
              <a:lnSpc>
                <a:spcPct val="100000"/>
              </a:lnSpc>
              <a:spcBef>
                <a:spcPts val="0"/>
              </a:spcBef>
              <a:spcAft>
                <a:spcPts val="0"/>
              </a:spcAft>
              <a:buFont typeface="Arial" panose="020B0604020202020204" pitchFamily="34" charset="0"/>
              <a:buChar char="•"/>
            </a:pPr>
            <a:endParaRPr lang="en-US" dirty="0"/>
          </a:p>
          <a:p>
            <a:pPr marL="0" indent="0">
              <a:lnSpc>
                <a:spcPct val="100000"/>
              </a:lnSpc>
              <a:spcBef>
                <a:spcPts val="0"/>
              </a:spcBef>
              <a:spcAft>
                <a:spcPts val="0"/>
              </a:spcAft>
              <a:buNone/>
            </a:pPr>
            <a:endParaRPr lang="en-US" dirty="0">
              <a:cs typeface="Calibri"/>
            </a:endParaRP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11</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88867919"/>
      </p:ext>
    </p:extLst>
  </p:cSld>
  <p:clrMapOvr>
    <a:masterClrMapping/>
  </p:clrMapOvr>
  <mc:AlternateContent xmlns:mc="http://schemas.openxmlformats.org/markup-compatibility/2006" xmlns:p14="http://schemas.microsoft.com/office/powerpoint/2010/main">
    <mc:Choice Requires="p14">
      <p:transition spd="slow" p14:dur="2000" advTm="77085"/>
    </mc:Choice>
    <mc:Fallback xmlns="">
      <p:transition spd="slow" advTm="77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9A:11-3.3 Verification of </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Financial Eligibility </a:t>
            </a:r>
          </a:p>
        </p:txBody>
      </p:sp>
      <p:sp>
        <p:nvSpPr>
          <p:cNvPr id="3" name="Content Placeholder 2"/>
          <p:cNvSpPr>
            <a:spLocks noGrp="1"/>
          </p:cNvSpPr>
          <p:nvPr>
            <p:ph idx="1"/>
          </p:nvPr>
        </p:nvSpPr>
        <p:spPr>
          <a:xfrm>
            <a:off x="1096963" y="1840634"/>
            <a:ext cx="10127672" cy="3865851"/>
          </a:xfrm>
        </p:spPr>
        <p:txBody>
          <a:bodyPr/>
          <a:lstStyle/>
          <a:p>
            <a:pPr marL="0" indent="0">
              <a:lnSpc>
                <a:spcPct val="100000"/>
              </a:lnSpc>
              <a:spcBef>
                <a:spcPts val="0"/>
              </a:spcBef>
              <a:spcAft>
                <a:spcPts val="0"/>
              </a:spcAft>
              <a:buFont typeface="Arial" panose="020B0604020202020204" pitchFamily="34" charset="0"/>
              <a:buChar char="•"/>
            </a:pPr>
            <a:r>
              <a:rPr lang="en-US" dirty="0"/>
              <a:t> Due to students having the ability to be classified as an independent student for graduate school purposes, participating institutions are still required to collect and review the financial documentation from students to establish a background of historical poverty. If the student recently graduate and was a dependent student while in undergrad, then the parent(s)/guardian(s) information is needed. If the student recently graduated and was an independent student, then only the student (and their spouse’s) information is needed. </a:t>
            </a:r>
          </a:p>
          <a:p>
            <a:pPr marL="0" indent="0">
              <a:lnSpc>
                <a:spcPct val="100000"/>
              </a:lnSpc>
              <a:spcBef>
                <a:spcPts val="0"/>
              </a:spcBef>
              <a:spcAft>
                <a:spcPts val="0"/>
              </a:spcAft>
              <a:buFont typeface="Arial" panose="020B0604020202020204" pitchFamily="34" charset="0"/>
              <a:buChar char="•"/>
            </a:pPr>
            <a:endParaRPr lang="en-US" dirty="0"/>
          </a:p>
          <a:p>
            <a:pPr marL="0" indent="0">
              <a:lnSpc>
                <a:spcPct val="100000"/>
              </a:lnSpc>
              <a:spcBef>
                <a:spcPts val="0"/>
              </a:spcBef>
              <a:spcAft>
                <a:spcPts val="0"/>
              </a:spcAft>
              <a:buFont typeface="Arial" panose="020B0604020202020204" pitchFamily="34" charset="0"/>
              <a:buChar char="•"/>
            </a:pPr>
            <a:r>
              <a:rPr lang="en-US" dirty="0"/>
              <a:t> The file should contain appropriate, verified documentation for cases where earnings are not the source of a student's income, such as statements from public assistance agencies, Social Security Administration, Division of Child Protection and Permanency, Veterans Administration, or another relevant administrative agency. </a:t>
            </a:r>
            <a:endParaRPr lang="en-US" dirty="0">
              <a:cs typeface="Calibri"/>
            </a:endParaRP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12</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23348449"/>
      </p:ext>
    </p:extLst>
  </p:cSld>
  <p:clrMapOvr>
    <a:masterClrMapping/>
  </p:clrMapOvr>
  <mc:AlternateContent xmlns:mc="http://schemas.openxmlformats.org/markup-compatibility/2006" xmlns:p14="http://schemas.microsoft.com/office/powerpoint/2010/main">
    <mc:Choice Requires="p14">
      <p:transition spd="slow" p14:dur="2000" advTm="57021"/>
    </mc:Choice>
    <mc:Fallback xmlns="">
      <p:transition spd="slow" advTm="57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97280" y="758952"/>
            <a:ext cx="10475685" cy="3566160"/>
          </a:xfrm>
        </p:spPr>
        <p:txBody>
          <a:bodyPr>
            <a:normAutofit fontScale="90000"/>
          </a:bodyPr>
          <a:lstStyle/>
          <a:p>
            <a:br>
              <a:rPr lang="en-US" sz="6600" b="1">
                <a:latin typeface="Times New Roman" panose="02020603050405020304" pitchFamily="18" charset="0"/>
                <a:cs typeface="Times New Roman" panose="02020603050405020304" pitchFamily="18" charset="0"/>
              </a:rPr>
            </a:br>
            <a:r>
              <a:rPr lang="en-US" b="1">
                <a:latin typeface="Times New Roman"/>
                <a:cs typeface="Times New Roman"/>
              </a:rPr>
              <a:t>EOF Program Support Services</a:t>
            </a:r>
          </a:p>
        </p:txBody>
      </p:sp>
      <p:sp>
        <p:nvSpPr>
          <p:cNvPr id="6" name="Text Placeholder 5"/>
          <p:cNvSpPr>
            <a:spLocks noGrp="1"/>
          </p:cNvSpPr>
          <p:nvPr>
            <p:ph type="body" idx="1"/>
          </p:nvPr>
        </p:nvSpPr>
        <p:spPr/>
        <p:txBody>
          <a:bodyPr>
            <a:normAutofit/>
          </a:bodyPr>
          <a:lstStyle/>
          <a:p>
            <a:r>
              <a:rPr lang="en-US" sz="4400" b="1">
                <a:latin typeface="Karla"/>
              </a:rPr>
              <a:t>SUBCHAPTER 4.</a:t>
            </a:r>
            <a:endParaRPr lang="en-US" sz="4400">
              <a:latin typeface="Karla"/>
            </a:endParaRPr>
          </a:p>
        </p:txBody>
      </p:sp>
      <p:sp>
        <p:nvSpPr>
          <p:cNvPr id="4" name="Slide Number Placeholder 3"/>
          <p:cNvSpPr>
            <a:spLocks noGrp="1"/>
          </p:cNvSpPr>
          <p:nvPr>
            <p:ph type="sldNum" sz="quarter" idx="12"/>
          </p:nvPr>
        </p:nvSpPr>
        <p:spPr/>
        <p:txBody>
          <a:bodyPr/>
          <a:lstStyle/>
          <a:p>
            <a:pPr>
              <a:defRPr/>
            </a:pPr>
            <a:fld id="{8A0C60B7-73EB-4965-AE30-BE448070C3A1}" type="slidenum">
              <a:rPr lang="en-US" smtClean="0"/>
              <a:pPr>
                <a:defRPr/>
              </a:pPr>
              <a:t>13</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71130894"/>
      </p:ext>
    </p:extLst>
  </p:cSld>
  <p:clrMapOvr>
    <a:masterClrMapping/>
  </p:clrMapOvr>
  <mc:AlternateContent xmlns:mc="http://schemas.openxmlformats.org/markup-compatibility/2006" xmlns:p14="http://schemas.microsoft.com/office/powerpoint/2010/main">
    <mc:Choice Requires="p14">
      <p:transition spd="slow" p14:dur="2000" advTm="4306"/>
    </mc:Choice>
    <mc:Fallback xmlns="">
      <p:transition spd="slow" advTm="4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a:cs typeface="Times New Roman"/>
              </a:rPr>
              <a:t>9A:11-4.8(b) Eligible program </a:t>
            </a:r>
            <a:br>
              <a:rPr lang="en-US" b="1">
                <a:latin typeface="Times New Roman" panose="02020603050405020304" pitchFamily="18" charset="0"/>
                <a:cs typeface="Times New Roman" panose="02020603050405020304" pitchFamily="18" charset="0"/>
              </a:rPr>
            </a:br>
            <a:r>
              <a:rPr lang="en-US" b="1">
                <a:latin typeface="Times New Roman"/>
                <a:cs typeface="Times New Roman"/>
              </a:rPr>
              <a:t>support components </a:t>
            </a:r>
          </a:p>
        </p:txBody>
      </p:sp>
      <p:sp>
        <p:nvSpPr>
          <p:cNvPr id="3" name="Content Placeholder 2"/>
          <p:cNvSpPr>
            <a:spLocks noGrp="1"/>
          </p:cNvSpPr>
          <p:nvPr>
            <p:ph idx="1"/>
          </p:nvPr>
        </p:nvSpPr>
        <p:spPr>
          <a:xfrm>
            <a:off x="399143" y="1739633"/>
            <a:ext cx="11455400" cy="4722523"/>
          </a:xfrm>
        </p:spPr>
        <p:txBody>
          <a:bodyPr/>
          <a:lstStyle/>
          <a:p>
            <a:pPr marL="0" indent="0">
              <a:lnSpc>
                <a:spcPct val="100000"/>
              </a:lnSpc>
              <a:spcBef>
                <a:spcPts val="0"/>
              </a:spcBef>
              <a:spcAft>
                <a:spcPts val="0"/>
              </a:spcAft>
              <a:buNone/>
            </a:pPr>
            <a:r>
              <a:rPr lang="en-US" sz="1600" b="1"/>
              <a:t>It is important to note that contained within 9A:11-4.8(b) are 11 specific program support components. Only the following components were amended: </a:t>
            </a:r>
            <a:r>
              <a:rPr lang="en-US" sz="1600"/>
              <a:t> </a:t>
            </a:r>
            <a:br>
              <a:rPr lang="en-US" sz="1600"/>
            </a:br>
            <a:r>
              <a:rPr lang="en-US" sz="1600"/>
              <a:t> </a:t>
            </a:r>
            <a:endParaRPr lang="en-US" sz="1600">
              <a:cs typeface="Calibri"/>
            </a:endParaRPr>
          </a:p>
          <a:p>
            <a:pPr marL="90170" indent="-90170">
              <a:lnSpc>
                <a:spcPct val="100000"/>
              </a:lnSpc>
              <a:spcBef>
                <a:spcPts val="0"/>
              </a:spcBef>
              <a:spcAft>
                <a:spcPts val="0"/>
              </a:spcAft>
              <a:buFont typeface="Arial" panose="020B0604020202020204" pitchFamily="34" charset="0"/>
              <a:buChar char="•"/>
            </a:pPr>
            <a:r>
              <a:rPr lang="en-US" sz="1600" b="1"/>
              <a:t> EOF advisement/counseling:</a:t>
            </a:r>
            <a:r>
              <a:rPr lang="en-US" sz="1600"/>
              <a:t> Providing guidance on student learning, cognitive development, and mental health support. This involves helping students explore educational, career, and personal goals, assisting with course selection, and offering appropriate cognitive and mental health support.  </a:t>
            </a:r>
            <a:endParaRPr lang="en-US" sz="1600">
              <a:cs typeface="Calibri"/>
            </a:endParaRPr>
          </a:p>
          <a:p>
            <a:pPr marL="90170" indent="-90170">
              <a:lnSpc>
                <a:spcPct val="100000"/>
              </a:lnSpc>
              <a:spcBef>
                <a:spcPts val="0"/>
              </a:spcBef>
              <a:spcAft>
                <a:spcPts val="0"/>
              </a:spcAft>
              <a:buFont typeface="Arial" panose="020B0604020202020204" pitchFamily="34" charset="0"/>
              <a:buChar char="•"/>
            </a:pPr>
            <a:endParaRPr lang="en-US" sz="1600">
              <a:cs typeface="Calibri"/>
            </a:endParaRPr>
          </a:p>
          <a:p>
            <a:pPr marL="0" indent="0">
              <a:lnSpc>
                <a:spcPct val="100000"/>
              </a:lnSpc>
              <a:spcBef>
                <a:spcPts val="0"/>
              </a:spcBef>
              <a:spcAft>
                <a:spcPts val="0"/>
              </a:spcAft>
              <a:buFont typeface="Arial" panose="020B0604020202020204" pitchFamily="34" charset="0"/>
              <a:buChar char="•"/>
            </a:pPr>
            <a:r>
              <a:rPr lang="en-US" sz="1600" b="1"/>
              <a:t> Academic Support Services</a:t>
            </a:r>
            <a:r>
              <a:rPr lang="en-US" sz="1600"/>
              <a:t>: Offering well-defined programs that include supplemental instruction, tutoring, and study supervision to help EOF students overcome learning difficulties. This may involve peer learning groups and customized versions of prerequisite courses.  </a:t>
            </a:r>
            <a:endParaRPr lang="en-US" sz="1600">
              <a:cs typeface="Calibri"/>
            </a:endParaRPr>
          </a:p>
          <a:p>
            <a:pPr marL="0" indent="0">
              <a:lnSpc>
                <a:spcPct val="100000"/>
              </a:lnSpc>
              <a:spcBef>
                <a:spcPts val="0"/>
              </a:spcBef>
              <a:spcAft>
                <a:spcPts val="0"/>
              </a:spcAft>
              <a:buFont typeface="Arial" panose="020B0604020202020204" pitchFamily="34" charset="0"/>
              <a:buChar char="•"/>
            </a:pPr>
            <a:endParaRPr lang="en-US" sz="1600" b="1">
              <a:cs typeface="Calibri"/>
            </a:endParaRPr>
          </a:p>
          <a:p>
            <a:pPr marL="0" indent="0">
              <a:lnSpc>
                <a:spcPct val="100000"/>
              </a:lnSpc>
              <a:spcBef>
                <a:spcPts val="0"/>
              </a:spcBef>
              <a:spcAft>
                <a:spcPts val="0"/>
              </a:spcAft>
              <a:buFont typeface="Arial" panose="020B0604020202020204" pitchFamily="34" charset="0"/>
              <a:buChar char="•"/>
            </a:pPr>
            <a:r>
              <a:rPr lang="en-US" sz="1600" b="1"/>
              <a:t> Student Leadership Development:</a:t>
            </a:r>
            <a:r>
              <a:rPr lang="en-US" sz="1600"/>
              <a:t> Implementing programs to foster culture, diversity, racial harmony, civic engagement, social responsibility, and improved human relations. This may include developing conflict resolution and empowerment skills, along with an understanding of leadership responsibilities. </a:t>
            </a:r>
            <a:endParaRPr lang="en-US" sz="1600">
              <a:cs typeface="Calibri"/>
            </a:endParaRPr>
          </a:p>
          <a:p>
            <a:pPr marL="0" indent="0">
              <a:lnSpc>
                <a:spcPct val="100000"/>
              </a:lnSpc>
              <a:spcBef>
                <a:spcPts val="0"/>
              </a:spcBef>
              <a:spcAft>
                <a:spcPts val="0"/>
              </a:spcAft>
              <a:buFont typeface="Arial" panose="020B0604020202020204" pitchFamily="34" charset="0"/>
              <a:buChar char="•"/>
            </a:pPr>
            <a:endParaRPr lang="en-US" sz="1600" b="1">
              <a:cs typeface="Calibri"/>
            </a:endParaRPr>
          </a:p>
          <a:p>
            <a:pPr marL="0" indent="0">
              <a:lnSpc>
                <a:spcPct val="100000"/>
              </a:lnSpc>
              <a:spcBef>
                <a:spcPts val="0"/>
              </a:spcBef>
              <a:spcAft>
                <a:spcPts val="0"/>
              </a:spcAft>
              <a:buFont typeface="Arial" panose="020B0604020202020204" pitchFamily="34" charset="0"/>
              <a:buChar char="•"/>
            </a:pPr>
            <a:r>
              <a:rPr lang="en-US" sz="1600" b="1"/>
              <a:t> Orientation:</a:t>
            </a:r>
            <a:r>
              <a:rPr lang="en-US" sz="1600"/>
              <a:t> Annually informing students in writing about policies and procedures for participating in the EOF program and maintaining academic and financial aid support.  </a:t>
            </a:r>
            <a:endParaRPr lang="en-US"/>
          </a:p>
          <a:p>
            <a:pPr marL="0" indent="0">
              <a:lnSpc>
                <a:spcPct val="100000"/>
              </a:lnSpc>
              <a:spcBef>
                <a:spcPts val="0"/>
              </a:spcBef>
              <a:spcAft>
                <a:spcPts val="0"/>
              </a:spcAft>
              <a:buFont typeface="Arial" panose="020B0604020202020204" pitchFamily="34" charset="0"/>
              <a:buChar char="•"/>
            </a:pPr>
            <a:endParaRPr lang="en-US" sz="1600"/>
          </a:p>
          <a:p>
            <a:pPr marL="0" indent="0">
              <a:lnSpc>
                <a:spcPct val="100000"/>
              </a:lnSpc>
              <a:spcBef>
                <a:spcPts val="0"/>
              </a:spcBef>
              <a:spcAft>
                <a:spcPts val="0"/>
              </a:spcAft>
              <a:buFont typeface="Arial" panose="020B0604020202020204" pitchFamily="34" charset="0"/>
              <a:buChar char="•"/>
            </a:pPr>
            <a:r>
              <a:rPr lang="en-US" sz="1600" b="1"/>
              <a:t> Other Support Services</a:t>
            </a:r>
            <a:r>
              <a:rPr lang="en-US" sz="1600"/>
              <a:t>: Providing any additional support services deemed necessary by the institution to ensure student success. </a:t>
            </a:r>
            <a:r>
              <a:rPr lang="en-US" sz="1700"/>
              <a:t> </a:t>
            </a:r>
            <a:br>
              <a:rPr lang="en-US" sz="1800"/>
            </a:br>
            <a:r>
              <a:rPr lang="en-US" sz="1800"/>
              <a:t> </a:t>
            </a:r>
            <a:endParaRPr lang="en-US">
              <a:cs typeface="Calibri"/>
            </a:endParaRPr>
          </a:p>
          <a:p>
            <a:pPr marL="90170" indent="-90170"/>
            <a:endParaRPr lang="en-US">
              <a:cs typeface="Calibri"/>
            </a:endParaRP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14</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3295582"/>
      </p:ext>
    </p:extLst>
  </p:cSld>
  <p:clrMapOvr>
    <a:masterClrMapping/>
  </p:clrMapOvr>
  <mc:AlternateContent xmlns:mc="http://schemas.openxmlformats.org/markup-compatibility/2006" xmlns:p14="http://schemas.microsoft.com/office/powerpoint/2010/main">
    <mc:Choice Requires="p14">
      <p:transition spd="slow" p14:dur="2000" advTm="26338"/>
    </mc:Choice>
    <mc:Fallback xmlns="">
      <p:transition spd="slow" advTm="26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br>
              <a:rPr lang="en-US" sz="6600" b="1">
                <a:latin typeface="Times New Roman" panose="02020603050405020304" pitchFamily="18" charset="0"/>
                <a:cs typeface="Times New Roman" panose="02020603050405020304" pitchFamily="18" charset="0"/>
              </a:rPr>
            </a:br>
            <a:r>
              <a:rPr lang="en-US" b="1">
                <a:latin typeface="Times New Roman"/>
                <a:cs typeface="Times New Roman"/>
              </a:rPr>
              <a:t>Summer Program and Winter Session</a:t>
            </a:r>
          </a:p>
        </p:txBody>
      </p:sp>
      <p:sp>
        <p:nvSpPr>
          <p:cNvPr id="6" name="Text Placeholder 5"/>
          <p:cNvSpPr>
            <a:spLocks noGrp="1"/>
          </p:cNvSpPr>
          <p:nvPr>
            <p:ph type="body" idx="1"/>
          </p:nvPr>
        </p:nvSpPr>
        <p:spPr/>
        <p:txBody>
          <a:bodyPr>
            <a:normAutofit/>
          </a:bodyPr>
          <a:lstStyle/>
          <a:p>
            <a:r>
              <a:rPr lang="en-US" sz="4400" b="1">
                <a:latin typeface="Karla"/>
              </a:rPr>
              <a:t>SUBCHAPTER 5.</a:t>
            </a:r>
            <a:endParaRPr lang="en-US" sz="4400">
              <a:latin typeface="Karla"/>
            </a:endParaRPr>
          </a:p>
        </p:txBody>
      </p:sp>
      <p:sp>
        <p:nvSpPr>
          <p:cNvPr id="4" name="Slide Number Placeholder 3"/>
          <p:cNvSpPr>
            <a:spLocks noGrp="1"/>
          </p:cNvSpPr>
          <p:nvPr>
            <p:ph type="sldNum" sz="quarter" idx="12"/>
          </p:nvPr>
        </p:nvSpPr>
        <p:spPr/>
        <p:txBody>
          <a:bodyPr/>
          <a:lstStyle/>
          <a:p>
            <a:pPr>
              <a:defRPr/>
            </a:pPr>
            <a:fld id="{8A0C60B7-73EB-4965-AE30-BE448070C3A1}" type="slidenum">
              <a:rPr lang="en-US" smtClean="0"/>
              <a:pPr>
                <a:defRPr/>
              </a:pPr>
              <a:t>15</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45306046"/>
      </p:ext>
    </p:extLst>
  </p:cSld>
  <p:clrMapOvr>
    <a:masterClrMapping/>
  </p:clrMapOvr>
  <mc:AlternateContent xmlns:mc="http://schemas.openxmlformats.org/markup-compatibility/2006" xmlns:p14="http://schemas.microsoft.com/office/powerpoint/2010/main">
    <mc:Choice Requires="p14">
      <p:transition spd="slow" p14:dur="2000" advTm="3889"/>
    </mc:Choice>
    <mc:Fallback xmlns="">
      <p:transition spd="slow" advTm="3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9A:11-5.3 Summer Program </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and Winter Session Requirements </a:t>
            </a:r>
          </a:p>
        </p:txBody>
      </p:sp>
      <p:sp>
        <p:nvSpPr>
          <p:cNvPr id="3" name="Content Placeholder 2"/>
          <p:cNvSpPr>
            <a:spLocks noGrp="1"/>
          </p:cNvSpPr>
          <p:nvPr>
            <p:ph idx="1"/>
          </p:nvPr>
        </p:nvSpPr>
        <p:spPr>
          <a:xfrm>
            <a:off x="927100" y="1846263"/>
            <a:ext cx="10680700" cy="4613275"/>
          </a:xfrm>
        </p:spPr>
        <p:txBody>
          <a:bodyPr/>
          <a:lstStyle/>
          <a:p>
            <a:pPr marL="0" indent="0">
              <a:lnSpc>
                <a:spcPct val="100000"/>
              </a:lnSpc>
              <a:spcBef>
                <a:spcPts val="0"/>
              </a:spcBef>
              <a:spcAft>
                <a:spcPts val="0"/>
              </a:spcAft>
            </a:pPr>
            <a:r>
              <a:rPr lang="en-US"/>
              <a:t>Programs are eligible for funding consideration if they: </a:t>
            </a:r>
            <a:endParaRPr lang="en-US" sz="800"/>
          </a:p>
          <a:p>
            <a:pPr marL="0" indent="0">
              <a:lnSpc>
                <a:spcPct val="100000"/>
              </a:lnSpc>
              <a:spcBef>
                <a:spcPts val="0"/>
              </a:spcBef>
              <a:spcAft>
                <a:spcPts val="0"/>
              </a:spcAft>
            </a:pPr>
            <a:endParaRPr lang="en-US" sz="800"/>
          </a:p>
          <a:p>
            <a:pPr marL="90170" indent="-90170">
              <a:lnSpc>
                <a:spcPct val="100000"/>
              </a:lnSpc>
              <a:spcBef>
                <a:spcPts val="0"/>
              </a:spcBef>
              <a:spcAft>
                <a:spcPts val="0"/>
              </a:spcAft>
              <a:buFont typeface="Arial" panose="020B0604020202020204" pitchFamily="34" charset="0"/>
              <a:buChar char="•"/>
            </a:pPr>
            <a:r>
              <a:rPr lang="en-US"/>
              <a:t> Provide an assessment of students' motivation and commitment to pursue postsecondary education, including academic skills proficiencies, career interests, and learning styles.  </a:t>
            </a:r>
            <a:endParaRPr lang="en-US">
              <a:cs typeface="Calibri"/>
            </a:endParaRPr>
          </a:p>
          <a:p>
            <a:pPr marL="90170" indent="-90170">
              <a:lnSpc>
                <a:spcPct val="100000"/>
              </a:lnSpc>
              <a:spcBef>
                <a:spcPts val="0"/>
              </a:spcBef>
              <a:spcAft>
                <a:spcPts val="0"/>
              </a:spcAft>
              <a:buFont typeface="Arial" panose="020B0604020202020204" pitchFamily="34" charset="0"/>
              <a:buChar char="•"/>
            </a:pPr>
            <a:endParaRPr lang="en-US">
              <a:cs typeface="Calibri"/>
            </a:endParaRPr>
          </a:p>
          <a:p>
            <a:pPr marL="90170" indent="-90170">
              <a:lnSpc>
                <a:spcPct val="100000"/>
              </a:lnSpc>
              <a:spcBef>
                <a:spcPts val="0"/>
              </a:spcBef>
              <a:spcAft>
                <a:spcPts val="0"/>
              </a:spcAft>
              <a:buFont typeface="Arial" panose="020B0604020202020204" pitchFamily="34" charset="0"/>
              <a:buChar char="•"/>
            </a:pPr>
            <a:r>
              <a:rPr lang="en-US"/>
              <a:t> Offer administrative and academic support services, such as counseling, tutoring, and other staff services, to ensure adequate student support.  </a:t>
            </a:r>
            <a:endParaRPr lang="en-US">
              <a:cs typeface="Calibri"/>
            </a:endParaRPr>
          </a:p>
          <a:p>
            <a:pPr marL="90170" indent="-90170">
              <a:lnSpc>
                <a:spcPct val="100000"/>
              </a:lnSpc>
              <a:spcBef>
                <a:spcPts val="0"/>
              </a:spcBef>
              <a:spcAft>
                <a:spcPts val="0"/>
              </a:spcAft>
              <a:buFont typeface="Arial" panose="020B0604020202020204" pitchFamily="34" charset="0"/>
              <a:buChar char="•"/>
            </a:pPr>
            <a:endParaRPr lang="en-US">
              <a:cs typeface="Calibri"/>
            </a:endParaRPr>
          </a:p>
          <a:p>
            <a:pPr marL="90170" indent="-90170">
              <a:lnSpc>
                <a:spcPct val="100000"/>
              </a:lnSpc>
              <a:spcBef>
                <a:spcPts val="0"/>
              </a:spcBef>
              <a:spcAft>
                <a:spcPts val="0"/>
              </a:spcAft>
              <a:buFont typeface="Arial" panose="020B0604020202020204" pitchFamily="34" charset="0"/>
              <a:buChar char="•"/>
            </a:pPr>
            <a:r>
              <a:rPr lang="en-US"/>
              <a:t> Include a systematic effort to help students succeed in majors where disadvantaged students are traditionally underrepresented.  </a:t>
            </a:r>
            <a:endParaRPr lang="en-US">
              <a:cs typeface="Calibri"/>
            </a:endParaRPr>
          </a:p>
          <a:p>
            <a:pPr marL="90170" indent="-90170">
              <a:lnSpc>
                <a:spcPct val="100000"/>
              </a:lnSpc>
              <a:spcBef>
                <a:spcPts val="0"/>
              </a:spcBef>
              <a:spcAft>
                <a:spcPts val="0"/>
              </a:spcAft>
              <a:buFont typeface="Arial" panose="020B0604020202020204" pitchFamily="34" charset="0"/>
              <a:buChar char="•"/>
            </a:pPr>
            <a:endParaRPr lang="en-US">
              <a:cs typeface="Calibri"/>
            </a:endParaRPr>
          </a:p>
          <a:p>
            <a:pPr marL="90170" indent="-90170">
              <a:lnSpc>
                <a:spcPct val="100000"/>
              </a:lnSpc>
              <a:spcBef>
                <a:spcPts val="0"/>
              </a:spcBef>
              <a:spcAft>
                <a:spcPts val="0"/>
              </a:spcAft>
              <a:buFont typeface="Arial" panose="020B0604020202020204" pitchFamily="34" charset="0"/>
              <a:buChar char="•"/>
            </a:pPr>
            <a:r>
              <a:rPr lang="en-US"/>
              <a:t> Use research and development models to evaluate and improve academic support services for students.  </a:t>
            </a:r>
            <a:endParaRPr lang="en-US">
              <a:cs typeface="Calibri"/>
            </a:endParaRPr>
          </a:p>
          <a:p>
            <a:pPr marL="90170" indent="-90170">
              <a:lnSpc>
                <a:spcPct val="100000"/>
              </a:lnSpc>
              <a:spcBef>
                <a:spcPts val="0"/>
              </a:spcBef>
              <a:spcAft>
                <a:spcPts val="0"/>
              </a:spcAft>
              <a:buFont typeface="Arial" panose="020B0604020202020204" pitchFamily="34" charset="0"/>
              <a:buChar char="•"/>
            </a:pPr>
            <a:endParaRPr lang="en-US">
              <a:cs typeface="Calibri"/>
            </a:endParaRPr>
          </a:p>
          <a:p>
            <a:pPr marL="90170" indent="-90170">
              <a:lnSpc>
                <a:spcPct val="100000"/>
              </a:lnSpc>
              <a:spcBef>
                <a:spcPts val="0"/>
              </a:spcBef>
              <a:spcAft>
                <a:spcPts val="0"/>
              </a:spcAft>
              <a:buFont typeface="Arial" panose="020B0604020202020204" pitchFamily="34" charset="0"/>
              <a:buChar char="•"/>
            </a:pPr>
            <a:r>
              <a:rPr lang="en-US"/>
              <a:t> Provide support for eligible students to maintain or regain satisfactory academic progress. </a:t>
            </a:r>
            <a:endParaRPr lang="en-US">
              <a:cs typeface="Calibri"/>
            </a:endParaRPr>
          </a:p>
          <a:p>
            <a:pPr marL="90170" indent="-90170"/>
            <a:endParaRPr lang="en-US">
              <a:cs typeface="Calibri"/>
            </a:endParaRP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16</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34524878"/>
      </p:ext>
    </p:extLst>
  </p:cSld>
  <p:clrMapOvr>
    <a:masterClrMapping/>
  </p:clrMapOvr>
  <mc:AlternateContent xmlns:mc="http://schemas.openxmlformats.org/markup-compatibility/2006" xmlns:p14="http://schemas.microsoft.com/office/powerpoint/2010/main">
    <mc:Choice Requires="p14">
      <p:transition spd="slow" p14:dur="2000" advTm="102163"/>
    </mc:Choice>
    <mc:Fallback xmlns="">
      <p:transition spd="slow" advTm="10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97280" y="368300"/>
            <a:ext cx="10058400" cy="3956812"/>
          </a:xfrm>
        </p:spPr>
        <p:txBody>
          <a:bodyPr>
            <a:normAutofit fontScale="90000"/>
          </a:bodyPr>
          <a:lstStyle/>
          <a:p>
            <a:r>
              <a:rPr lang="en-US" sz="5300" b="1">
                <a:latin typeface="Times New Roman"/>
                <a:cs typeface="Times New Roman"/>
              </a:rPr>
              <a:t>Operational Procedures for Academic Year, Winter Session, Summer Article III Student Grants, and Article IV Program Support Services and Funds </a:t>
            </a:r>
            <a:endParaRPr lang="en-US" sz="5300">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
          </p:nvPr>
        </p:nvSpPr>
        <p:spPr/>
        <p:txBody>
          <a:bodyPr>
            <a:normAutofit/>
          </a:bodyPr>
          <a:lstStyle/>
          <a:p>
            <a:r>
              <a:rPr lang="en-US" sz="4400" b="1">
                <a:latin typeface="Karla"/>
              </a:rPr>
              <a:t>SUBCHAPTER 6.</a:t>
            </a:r>
            <a:endParaRPr lang="en-US" sz="4400">
              <a:latin typeface="Karla"/>
            </a:endParaRPr>
          </a:p>
        </p:txBody>
      </p:sp>
      <p:sp>
        <p:nvSpPr>
          <p:cNvPr id="4" name="Slide Number Placeholder 3"/>
          <p:cNvSpPr>
            <a:spLocks noGrp="1"/>
          </p:cNvSpPr>
          <p:nvPr>
            <p:ph type="sldNum" sz="quarter" idx="12"/>
          </p:nvPr>
        </p:nvSpPr>
        <p:spPr/>
        <p:txBody>
          <a:bodyPr/>
          <a:lstStyle/>
          <a:p>
            <a:pPr>
              <a:defRPr/>
            </a:pPr>
            <a:fld id="{8A0C60B7-73EB-4965-AE30-BE448070C3A1}" type="slidenum">
              <a:rPr lang="en-US" smtClean="0"/>
              <a:pPr>
                <a:defRPr/>
              </a:pPr>
              <a:t>17</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28425148"/>
      </p:ext>
    </p:extLst>
  </p:cSld>
  <p:clrMapOvr>
    <a:masterClrMapping/>
  </p:clrMapOvr>
  <mc:AlternateContent xmlns:mc="http://schemas.openxmlformats.org/markup-compatibility/2006" xmlns:p14="http://schemas.microsoft.com/office/powerpoint/2010/main">
    <mc:Choice Requires="p14">
      <p:transition spd="slow" p14:dur="2000" advTm="8965"/>
    </mc:Choice>
    <mc:Fallback xmlns="">
      <p:transition spd="slow" advTm="8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a:cs typeface="Times New Roman"/>
              </a:rPr>
              <a:t>9A:11-6.4 Use of Article III </a:t>
            </a:r>
            <a:br>
              <a:rPr lang="en-US" b="1">
                <a:latin typeface="Times New Roman"/>
                <a:cs typeface="Times New Roman"/>
              </a:rPr>
            </a:br>
            <a:r>
              <a:rPr lang="en-US" b="1">
                <a:latin typeface="Times New Roman"/>
                <a:cs typeface="Times New Roman"/>
              </a:rPr>
              <a:t>Grant Funds</a:t>
            </a:r>
          </a:p>
        </p:txBody>
      </p:sp>
      <p:sp>
        <p:nvSpPr>
          <p:cNvPr id="3" name="Content Placeholder 2"/>
          <p:cNvSpPr>
            <a:spLocks noGrp="1"/>
          </p:cNvSpPr>
          <p:nvPr>
            <p:ph idx="1"/>
          </p:nvPr>
        </p:nvSpPr>
        <p:spPr>
          <a:xfrm>
            <a:off x="1096963" y="1993900"/>
            <a:ext cx="10058400" cy="3875088"/>
          </a:xfrm>
        </p:spPr>
        <p:txBody>
          <a:bodyPr/>
          <a:lstStyle/>
          <a:p>
            <a:endParaRPr lang="en-US"/>
          </a:p>
          <a:p>
            <a:r>
              <a:rPr lang="en-US"/>
              <a:t>Use of Article III funds for costs not outlined within the regulations is strictly prohibited unless approved by the EOF Central Office. </a:t>
            </a: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18</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41626443"/>
      </p:ext>
    </p:extLst>
  </p:cSld>
  <p:clrMapOvr>
    <a:masterClrMapping/>
  </p:clrMapOvr>
  <mc:AlternateContent xmlns:mc="http://schemas.openxmlformats.org/markup-compatibility/2006" xmlns:p14="http://schemas.microsoft.com/office/powerpoint/2010/main">
    <mc:Choice Requires="p14">
      <p:transition spd="slow" p14:dur="2000" advTm="10969"/>
    </mc:Choice>
    <mc:Fallback xmlns="">
      <p:transition spd="slow" advTm="10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38"/>
            <a:ext cx="10357757" cy="1440316"/>
          </a:xfrm>
        </p:spPr>
        <p:txBody>
          <a:bodyPr/>
          <a:lstStyle/>
          <a:p>
            <a:r>
              <a:rPr lang="en-US" b="1">
                <a:latin typeface="Times New Roman"/>
                <a:cs typeface="Times New Roman"/>
              </a:rPr>
              <a:t>9A:11-6.1 Renewal Application Process</a:t>
            </a:r>
            <a:r>
              <a:rPr lang="en-US"/>
              <a:t> </a:t>
            </a:r>
          </a:p>
        </p:txBody>
      </p:sp>
      <p:sp>
        <p:nvSpPr>
          <p:cNvPr id="3" name="Content Placeholder 2"/>
          <p:cNvSpPr>
            <a:spLocks noGrp="1"/>
          </p:cNvSpPr>
          <p:nvPr>
            <p:ph idx="1"/>
          </p:nvPr>
        </p:nvSpPr>
        <p:spPr/>
        <p:txBody>
          <a:bodyPr/>
          <a:lstStyle/>
          <a:p>
            <a:pPr marL="90170" indent="-90170">
              <a:buFont typeface="Arial" panose="020B0604020202020204" pitchFamily="34" charset="0"/>
              <a:buChar char="•"/>
            </a:pPr>
            <a:r>
              <a:rPr lang="en-US" dirty="0"/>
              <a:t> Participating institutions must complete required contract budgets reflecting their monetary commitment to the campus EOF program. </a:t>
            </a:r>
          </a:p>
          <a:p>
            <a:pPr marL="90170" indent="-90170">
              <a:buFont typeface="Arial" panose="020B0604020202020204" pitchFamily="34" charset="0"/>
              <a:buChar char="•"/>
            </a:pPr>
            <a:r>
              <a:rPr lang="en-US" dirty="0"/>
              <a:t> EOF campus programs must complete the appropriate EOF contract attachments (i.e. B1- Program Mission and Goals, B2-Summer Program Budget and Report, and B3-Academic Year Program Support Budget) and ensure compliance with all EOF regulations, policies and deadlines.  </a:t>
            </a:r>
          </a:p>
          <a:p>
            <a:pPr marL="90170" indent="-90170">
              <a:buFont typeface="Arial" panose="020B0604020202020204" pitchFamily="34" charset="0"/>
              <a:buChar char="•"/>
            </a:pPr>
            <a:r>
              <a:rPr lang="en-US" dirty="0"/>
              <a:t> Institutions have authority to manage EOF summer, winter, and academic year student enrollments within approved allocations. </a:t>
            </a:r>
          </a:p>
          <a:p>
            <a:pPr marL="90170" indent="-90170">
              <a:buFont typeface="Arial" panose="020B0604020202020204" pitchFamily="34" charset="0"/>
              <a:buChar char="•"/>
            </a:pPr>
            <a:r>
              <a:rPr lang="en-US" dirty="0"/>
              <a:t> The EOF Executive Director shall execute a program contract with the president (or their designee) of each participating institution in accordance with the Fund’s final appropriation per the final appropriation act. The contract will outline the institutions requirement to comply with all program regulations and the master contract.  </a:t>
            </a:r>
            <a:endParaRPr lang="en-US" dirty="0">
              <a:cs typeface="Calibri"/>
            </a:endParaRP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19</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39243474"/>
      </p:ext>
    </p:extLst>
  </p:cSld>
  <p:clrMapOvr>
    <a:masterClrMapping/>
  </p:clrMapOvr>
  <mc:AlternateContent xmlns:mc="http://schemas.openxmlformats.org/markup-compatibility/2006" xmlns:p14="http://schemas.microsoft.com/office/powerpoint/2010/main">
    <mc:Choice Requires="p14">
      <p:transition spd="slow" p14:dur="2000" advTm="59893"/>
    </mc:Choice>
    <mc:Fallback xmlns="">
      <p:transition spd="slow" advTm="59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712FB3E-8CCC-4250-A8C6-AB5FDE65885C}" type="slidenum">
              <a:rPr lang="en-US"/>
              <a:pPr>
                <a:defRPr/>
              </a:pPr>
              <a:t>2</a:t>
            </a:fld>
            <a:endParaRPr lang="en-US"/>
          </a:p>
        </p:txBody>
      </p:sp>
      <p:sp>
        <p:nvSpPr>
          <p:cNvPr id="7" name="Title 1"/>
          <p:cNvSpPr>
            <a:spLocks noGrp="1"/>
          </p:cNvSpPr>
          <p:nvPr>
            <p:ph type="title"/>
          </p:nvPr>
        </p:nvSpPr>
        <p:spPr>
          <a:xfrm>
            <a:off x="1096963" y="287338"/>
            <a:ext cx="10872787" cy="1449387"/>
          </a:xfrm>
        </p:spPr>
        <p:txBody>
          <a:bodyPr>
            <a:normAutofit/>
          </a:bodyPr>
          <a:lstStyle/>
          <a:p>
            <a:pPr fontAlgn="auto">
              <a:spcAft>
                <a:spcPts val="0"/>
              </a:spcAft>
              <a:defRPr/>
            </a:pPr>
            <a:r>
              <a:rPr lang="en-US" b="1">
                <a:solidFill>
                  <a:schemeClr val="tx1">
                    <a:lumMod val="75000"/>
                    <a:lumOff val="25000"/>
                  </a:schemeClr>
                </a:solidFill>
                <a:latin typeface="Times New Roman"/>
                <a:cs typeface="Times New Roman"/>
              </a:rPr>
              <a:t>Agenda</a:t>
            </a:r>
            <a:endParaRPr lang="en-US" b="1">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2" name="Oval 11"/>
          <p:cNvSpPr/>
          <p:nvPr/>
        </p:nvSpPr>
        <p:spPr>
          <a:xfrm>
            <a:off x="8647113" y="3149600"/>
            <a:ext cx="706437" cy="17764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p:cNvSpPr/>
          <p:nvPr/>
        </p:nvSpPr>
        <p:spPr>
          <a:xfrm>
            <a:off x="8853488" y="1828800"/>
            <a:ext cx="706437" cy="2152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534" name="Content Placeholder 2"/>
          <p:cNvSpPr txBox="1">
            <a:spLocks/>
          </p:cNvSpPr>
          <p:nvPr/>
        </p:nvSpPr>
        <p:spPr bwMode="auto">
          <a:xfrm>
            <a:off x="1416050" y="1993900"/>
            <a:ext cx="9839854"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20" rIns="0" bIns="45720" anchor="t"/>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marL="90170" indent="-90170" eaLnBrk="1" hangingPunct="1">
              <a:buFont typeface="Arial" panose="020B0604020202020204" pitchFamily="34" charset="0"/>
              <a:buChar char="•"/>
            </a:pPr>
            <a:r>
              <a:rPr lang="en-US" altLang="en-US" sz="3200" dirty="0">
                <a:latin typeface="+mn-lt"/>
                <a:cs typeface="Times New Roman"/>
              </a:rPr>
              <a:t> </a:t>
            </a:r>
            <a:r>
              <a:rPr lang="en-US" altLang="en-US" sz="3200" dirty="0">
                <a:latin typeface="Calibri"/>
                <a:cs typeface="Times New Roman"/>
              </a:rPr>
              <a:t>Welcome</a:t>
            </a:r>
            <a:endParaRPr lang="en-US" dirty="0">
              <a:latin typeface="Calibri"/>
              <a:cs typeface="Times New Roman"/>
            </a:endParaRPr>
          </a:p>
          <a:p>
            <a:pPr marL="90170" indent="-90170" eaLnBrk="1" hangingPunct="1">
              <a:buFont typeface="Arial" panose="020B0604020202020204" pitchFamily="34" charset="0"/>
              <a:buChar char="•"/>
            </a:pPr>
            <a:r>
              <a:rPr lang="en-US" altLang="en-US" sz="3200" dirty="0">
                <a:latin typeface="Calibri"/>
                <a:cs typeface="Times New Roman"/>
              </a:rPr>
              <a:t> Review of Amendments to EOF Regulations</a:t>
            </a:r>
            <a:endParaRPr lang="en-US" altLang="en-US" sz="3200" dirty="0">
              <a:latin typeface="Calibri"/>
              <a:cs typeface="Times New Roman" panose="02020603050405020304" pitchFamily="18" charset="0"/>
            </a:endParaRPr>
          </a:p>
          <a:p>
            <a:pPr marL="90170" indent="-90170" eaLnBrk="1" hangingPunct="1">
              <a:buFont typeface="Arial" panose="020B0604020202020204" pitchFamily="34" charset="0"/>
              <a:buChar char="•"/>
            </a:pPr>
            <a:r>
              <a:rPr lang="en-US" altLang="en-US" sz="3200" dirty="0">
                <a:latin typeface="Calibri"/>
                <a:cs typeface="Times New Roman"/>
              </a:rPr>
              <a:t> Review of Changes to the 2024-2025 FAFSA, EOF Eligibility, and Admission into EOF</a:t>
            </a:r>
            <a:endParaRPr lang="en-US" altLang="en-US" sz="3200" dirty="0">
              <a:latin typeface="Calibri"/>
              <a:cs typeface="Times New Roman" panose="02020603050405020304" pitchFamily="18" charset="0"/>
            </a:endParaRPr>
          </a:p>
          <a:p>
            <a:pPr marL="90170" indent="-90170">
              <a:buFont typeface="Arial" panose="020B0604020202020204" pitchFamily="34" charset="0"/>
              <a:buChar char="•"/>
            </a:pPr>
            <a:r>
              <a:rPr lang="en-US" altLang="en-US" sz="3200" dirty="0">
                <a:latin typeface="Calibri"/>
                <a:cs typeface="Times New Roman"/>
              </a:rPr>
              <a:t> Q &amp; A</a:t>
            </a:r>
          </a:p>
          <a:p>
            <a:pPr marL="90170" indent="-90170" eaLnBrk="1" hangingPunct="1">
              <a:buFont typeface="Arial" panose="020B0604020202020204" pitchFamily="34" charset="0"/>
              <a:buChar char="•"/>
            </a:pPr>
            <a:endParaRPr lang="en-US" altLang="en-US" dirty="0">
              <a:latin typeface="Karla" charset="0"/>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99845" y="4429655"/>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72"/>
    </mc:Choice>
    <mc:Fallback xmlns="">
      <p:transition spd="slow" advTm="25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9A:11-6.5 Article III Student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Grant Notification and Payment</a:t>
            </a:r>
          </a:p>
        </p:txBody>
      </p:sp>
      <p:sp>
        <p:nvSpPr>
          <p:cNvPr id="3" name="Content Placeholder 2"/>
          <p:cNvSpPr>
            <a:spLocks noGrp="1"/>
          </p:cNvSpPr>
          <p:nvPr>
            <p:ph idx="1"/>
          </p:nvPr>
        </p:nvSpPr>
        <p:spPr>
          <a:xfrm>
            <a:off x="1096963" y="2040876"/>
            <a:ext cx="10058400" cy="4022725"/>
          </a:xfrm>
        </p:spPr>
        <p:txBody>
          <a:bodyPr/>
          <a:lstStyle/>
          <a:p>
            <a:r>
              <a:rPr lang="en-US" dirty="0"/>
              <a:t>Institutions must notify students, in writing, of the content of their academic year financial aid package. This notification must include a clause absolving the State of any obligation if the award was based on fraudulent, inaccurate, or misleading information. </a:t>
            </a: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20</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28820995"/>
      </p:ext>
    </p:extLst>
  </p:cSld>
  <p:clrMapOvr>
    <a:masterClrMapping/>
  </p:clrMapOvr>
  <mc:AlternateContent xmlns:mc="http://schemas.openxmlformats.org/markup-compatibility/2006" xmlns:p14="http://schemas.microsoft.com/office/powerpoint/2010/main">
    <mc:Choice Requires="p14">
      <p:transition spd="slow" p14:dur="2000" advTm="24675"/>
    </mc:Choice>
    <mc:Fallback xmlns="">
      <p:transition spd="slow" advTm="24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9A:11-6.7 Appeals</a:t>
            </a:r>
            <a:r>
              <a:rPr lang="en-US"/>
              <a:t> </a:t>
            </a:r>
          </a:p>
        </p:txBody>
      </p:sp>
      <p:sp>
        <p:nvSpPr>
          <p:cNvPr id="3" name="Content Placeholder 2"/>
          <p:cNvSpPr>
            <a:spLocks noGrp="1"/>
          </p:cNvSpPr>
          <p:nvPr>
            <p:ph idx="1"/>
          </p:nvPr>
        </p:nvSpPr>
        <p:spPr/>
        <p:txBody>
          <a:bodyPr/>
          <a:lstStyle/>
          <a:p>
            <a:pPr marL="90170" indent="-90170">
              <a:buFont typeface="Arial" panose="020B0604020202020204" pitchFamily="34" charset="0"/>
              <a:buChar char="•"/>
            </a:pPr>
            <a:r>
              <a:rPr lang="en-US" dirty="0"/>
              <a:t> A student, or their parent(s), may file appeals regarding institutional determinations of ineligibility for Article III student grants with the EOF Executive Director, but only after the student has appealed through all institutional channels because EOF is a campus-based program. Participating institutions are responsible for establishing their appeal procedures. </a:t>
            </a:r>
          </a:p>
          <a:p>
            <a:pPr marL="90170" indent="-90170">
              <a:buFont typeface="Arial" panose="020B0604020202020204" pitchFamily="34" charset="0"/>
              <a:buChar char="•"/>
            </a:pPr>
            <a:endParaRPr lang="en-US" dirty="0">
              <a:cs typeface="Calibri"/>
            </a:endParaRPr>
          </a:p>
          <a:p>
            <a:pPr marL="90170" indent="-90170">
              <a:buFont typeface="Arial" panose="020B0604020202020204" pitchFamily="34" charset="0"/>
              <a:buChar char="•"/>
            </a:pPr>
            <a:r>
              <a:rPr lang="en-US" dirty="0"/>
              <a:t> If the institution presents new information or evidence that justifies reversing the previous institutional determination of ineligibility as a result of a successful institutional appeal process after the EOF State roster processing deadline, the institution may seek authorization from the EOF Executive Director to process and receive payment for this student. However, such requests must be received well before June 30</a:t>
            </a:r>
            <a:r>
              <a:rPr lang="en-US" baseline="30000" dirty="0"/>
              <a:t>th</a:t>
            </a:r>
            <a:r>
              <a:rPr lang="en-US" dirty="0"/>
              <a:t> of the applicable fiscal year.  (Note: EOF Directors are responsible for managing this through the EOF Pending Verification process.) </a:t>
            </a:r>
            <a:endParaRPr lang="en-US" dirty="0">
              <a:cs typeface="Calibri"/>
            </a:endParaRP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21</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65946962"/>
      </p:ext>
    </p:extLst>
  </p:cSld>
  <p:clrMapOvr>
    <a:masterClrMapping/>
  </p:clrMapOvr>
  <mc:AlternateContent xmlns:mc="http://schemas.openxmlformats.org/markup-compatibility/2006" xmlns:p14="http://schemas.microsoft.com/office/powerpoint/2010/main">
    <mc:Choice Requires="p14">
      <p:transition spd="slow" p14:dur="2000" advTm="88921"/>
    </mc:Choice>
    <mc:Fallback xmlns="">
      <p:transition spd="slow" advTm="88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9A:11-6.10 Restrictions on Use of Article IV Program Support Funds</a:t>
            </a:r>
            <a:r>
              <a:rPr lang="en-US"/>
              <a:t> </a:t>
            </a:r>
          </a:p>
        </p:txBody>
      </p:sp>
      <p:sp>
        <p:nvSpPr>
          <p:cNvPr id="5" name="Content Placeholder 4"/>
          <p:cNvSpPr>
            <a:spLocks noGrp="1"/>
          </p:cNvSpPr>
          <p:nvPr>
            <p:ph sz="half" idx="1"/>
          </p:nvPr>
        </p:nvSpPr>
        <p:spPr>
          <a:xfrm>
            <a:off x="1097280" y="1845734"/>
            <a:ext cx="3552075" cy="4415366"/>
          </a:xfrm>
        </p:spPr>
        <p:txBody>
          <a:bodyPr/>
          <a:lstStyle/>
          <a:p>
            <a:pPr marL="90170" indent="-90170"/>
            <a:r>
              <a:rPr lang="en-US" sz="1900"/>
              <a:t>Effective Spring 2024, EOF Article IV funds can now be used to purchase hardware (ex. computers for the sole use of the EOF campus program staff for EOF related activities). Additionally, Article IV funds may now be used to purchase textbooks and other academic supplies for students, however a stipend may not be issued to the student for this purpose. The EOF campus program is responsible for purchasing these items and distributing these items accordingly. </a:t>
            </a:r>
            <a:endParaRPr lang="en-US" sz="1900">
              <a:cs typeface="Calibri"/>
            </a:endParaRPr>
          </a:p>
        </p:txBody>
      </p:sp>
      <p:sp>
        <p:nvSpPr>
          <p:cNvPr id="6" name="Content Placeholder 5"/>
          <p:cNvSpPr>
            <a:spLocks noGrp="1"/>
          </p:cNvSpPr>
          <p:nvPr>
            <p:ph sz="half" idx="2"/>
          </p:nvPr>
        </p:nvSpPr>
        <p:spPr>
          <a:xfrm>
            <a:off x="5013614" y="1845734"/>
            <a:ext cx="6138141" cy="4415366"/>
          </a:xfrm>
        </p:spPr>
        <p:txBody>
          <a:bodyPr/>
          <a:lstStyle/>
          <a:p>
            <a:pPr marL="0" indent="0">
              <a:lnSpc>
                <a:spcPct val="100000"/>
              </a:lnSpc>
              <a:spcBef>
                <a:spcPts val="0"/>
              </a:spcBef>
              <a:spcAft>
                <a:spcPts val="0"/>
              </a:spcAft>
            </a:pPr>
            <a:r>
              <a:rPr lang="en-US" sz="1550"/>
              <a:t>Article IV program support funds </a:t>
            </a:r>
            <a:r>
              <a:rPr lang="en-US" sz="1550" b="1" u="sng">
                <a:solidFill>
                  <a:schemeClr val="tx1"/>
                </a:solidFill>
              </a:rPr>
              <a:t>shall not</a:t>
            </a:r>
            <a:r>
              <a:rPr lang="en-US" sz="1550"/>
              <a:t> be used for the following items: </a:t>
            </a:r>
            <a:endParaRPr lang="en-US" sz="1550">
              <a:cs typeface="Calibri"/>
            </a:endParaRPr>
          </a:p>
          <a:p>
            <a:pPr marL="0" indent="0">
              <a:lnSpc>
                <a:spcPct val="100000"/>
              </a:lnSpc>
              <a:spcBef>
                <a:spcPts val="0"/>
              </a:spcBef>
              <a:spcAft>
                <a:spcPts val="0"/>
              </a:spcAft>
            </a:pPr>
            <a:r>
              <a:rPr lang="en-US" sz="1550"/>
              <a:t>1. Employee benefits for academic year student assistants and part-time personnel;  </a:t>
            </a:r>
            <a:endParaRPr lang="en-US" sz="1550">
              <a:cs typeface="Calibri"/>
            </a:endParaRPr>
          </a:p>
          <a:p>
            <a:pPr marL="0" indent="0">
              <a:lnSpc>
                <a:spcPct val="100000"/>
              </a:lnSpc>
              <a:spcBef>
                <a:spcPts val="0"/>
              </a:spcBef>
              <a:spcAft>
                <a:spcPts val="0"/>
              </a:spcAft>
            </a:pPr>
            <a:r>
              <a:rPr lang="en-US" sz="1550"/>
              <a:t>2. The purchase of office furniture and/or office décor items;  </a:t>
            </a:r>
            <a:endParaRPr lang="en-US" sz="1550">
              <a:cs typeface="Calibri"/>
            </a:endParaRPr>
          </a:p>
          <a:p>
            <a:pPr marL="0" indent="0">
              <a:lnSpc>
                <a:spcPct val="100000"/>
              </a:lnSpc>
              <a:spcBef>
                <a:spcPts val="0"/>
              </a:spcBef>
              <a:spcAft>
                <a:spcPts val="0"/>
              </a:spcAft>
            </a:pPr>
            <a:r>
              <a:rPr lang="en-US" sz="1550"/>
              <a:t>3. Indirect expenses (such as space, heat, lights, postage, and telephone) that exceed 10 percent of the total academic year Article IV allocation;   </a:t>
            </a:r>
            <a:endParaRPr lang="en-US" sz="1550">
              <a:cs typeface="Calibri"/>
            </a:endParaRPr>
          </a:p>
          <a:p>
            <a:pPr marL="0" indent="0">
              <a:lnSpc>
                <a:spcPct val="100000"/>
              </a:lnSpc>
              <a:spcBef>
                <a:spcPts val="0"/>
              </a:spcBef>
              <a:spcAft>
                <a:spcPts val="0"/>
              </a:spcAft>
            </a:pPr>
            <a:r>
              <a:rPr lang="en-US" sz="1550"/>
              <a:t>4. Transportation of students for normal commuting costs;  </a:t>
            </a:r>
            <a:endParaRPr lang="en-US" sz="1550">
              <a:cs typeface="Calibri"/>
            </a:endParaRPr>
          </a:p>
          <a:p>
            <a:pPr marL="0" indent="0">
              <a:lnSpc>
                <a:spcPct val="100000"/>
              </a:lnSpc>
              <a:spcBef>
                <a:spcPts val="0"/>
              </a:spcBef>
              <a:spcAft>
                <a:spcPts val="0"/>
              </a:spcAft>
            </a:pPr>
            <a:r>
              <a:rPr lang="en-US" sz="1550"/>
              <a:t>5. The salary and fringe benefits of the campus EOF administrator/director;  </a:t>
            </a:r>
            <a:endParaRPr lang="en-US" sz="1550">
              <a:cs typeface="Calibri"/>
            </a:endParaRPr>
          </a:p>
          <a:p>
            <a:pPr marL="0" indent="0">
              <a:lnSpc>
                <a:spcPct val="100000"/>
              </a:lnSpc>
              <a:spcBef>
                <a:spcPts val="0"/>
              </a:spcBef>
              <a:spcAft>
                <a:spcPts val="0"/>
              </a:spcAft>
            </a:pPr>
            <a:r>
              <a:rPr lang="en-US" sz="1550"/>
              <a:t>6. Fringe benefits for 12-month EOF staff at public senior institutions;  </a:t>
            </a:r>
            <a:endParaRPr lang="en-US" sz="1550">
              <a:cs typeface="Calibri"/>
            </a:endParaRPr>
          </a:p>
          <a:p>
            <a:pPr marL="0" indent="0">
              <a:lnSpc>
                <a:spcPct val="100000"/>
              </a:lnSpc>
              <a:spcBef>
                <a:spcPts val="0"/>
              </a:spcBef>
              <a:spcAft>
                <a:spcPts val="0"/>
              </a:spcAft>
            </a:pPr>
            <a:r>
              <a:rPr lang="en-US" sz="1550"/>
              <a:t>7. Fringe benefits in excess of 21 percent of the salaries and wages paid by EOF funds for 12-month EOF staff at community colleges and independent institutions;  </a:t>
            </a:r>
            <a:endParaRPr lang="en-US" sz="1550">
              <a:cs typeface="Calibri"/>
            </a:endParaRPr>
          </a:p>
          <a:p>
            <a:pPr marL="0" indent="0">
              <a:lnSpc>
                <a:spcPct val="100000"/>
              </a:lnSpc>
              <a:spcBef>
                <a:spcPts val="0"/>
              </a:spcBef>
              <a:spcAft>
                <a:spcPts val="0"/>
              </a:spcAft>
            </a:pPr>
            <a:r>
              <a:rPr lang="en-US" sz="1550"/>
              <a:t>8. The cost of instruction for which students are charged tuition;  </a:t>
            </a:r>
            <a:endParaRPr lang="en-US" sz="1550">
              <a:cs typeface="Calibri"/>
            </a:endParaRPr>
          </a:p>
          <a:p>
            <a:pPr marL="0" indent="0">
              <a:lnSpc>
                <a:spcPct val="100000"/>
              </a:lnSpc>
              <a:spcBef>
                <a:spcPts val="0"/>
              </a:spcBef>
              <a:spcAft>
                <a:spcPts val="0"/>
              </a:spcAft>
            </a:pPr>
            <a:r>
              <a:rPr lang="en-US" sz="1550"/>
              <a:t>9. Other student costs that normally are covered by a student’s financial aid package, such as fees, room and board, transportation, and child care;  </a:t>
            </a:r>
            <a:endParaRPr lang="en-US" sz="1550">
              <a:cs typeface="Calibri"/>
            </a:endParaRPr>
          </a:p>
          <a:p>
            <a:pPr marL="0" indent="0">
              <a:lnSpc>
                <a:spcPct val="100000"/>
              </a:lnSpc>
              <a:spcBef>
                <a:spcPts val="0"/>
              </a:spcBef>
              <a:spcAft>
                <a:spcPts val="0"/>
              </a:spcAft>
            </a:pPr>
            <a:r>
              <a:rPr lang="en-US" sz="1550"/>
              <a:t>10. Lobbying, partisan political contributions, and/or fund raising activities; or  </a:t>
            </a:r>
            <a:endParaRPr lang="en-US" sz="1550">
              <a:cs typeface="Calibri"/>
            </a:endParaRPr>
          </a:p>
          <a:p>
            <a:pPr marL="0" indent="0">
              <a:lnSpc>
                <a:spcPct val="100000"/>
              </a:lnSpc>
              <a:spcBef>
                <a:spcPts val="0"/>
              </a:spcBef>
              <a:spcAft>
                <a:spcPts val="0"/>
              </a:spcAft>
            </a:pPr>
            <a:r>
              <a:rPr lang="en-US" sz="1550"/>
              <a:t>11. The purchase of medication, drugs, or alcoholic beverages</a:t>
            </a:r>
            <a:endParaRPr lang="en-US" sz="1550">
              <a:cs typeface="Calibri"/>
            </a:endParaRPr>
          </a:p>
          <a:p>
            <a:pPr marL="90170" indent="-90170"/>
            <a:endParaRPr lang="en-US">
              <a:cs typeface="Calibri"/>
            </a:endParaRP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22</a:t>
            </a:fld>
            <a:endParaRPr lang="en-US"/>
          </a:p>
        </p:txBody>
      </p:sp>
      <p:cxnSp>
        <p:nvCxnSpPr>
          <p:cNvPr id="3" name="Straight Arrow Connector 2">
            <a:extLst>
              <a:ext uri="{FF2B5EF4-FFF2-40B4-BE49-F238E27FC236}">
                <a16:creationId xmlns:a16="http://schemas.microsoft.com/office/drawing/2014/main" id="{E64EF3F1-340B-B809-EF18-671C7E7ADC17}"/>
              </a:ext>
            </a:extLst>
          </p:cNvPr>
          <p:cNvCxnSpPr/>
          <p:nvPr/>
        </p:nvCxnSpPr>
        <p:spPr>
          <a:xfrm>
            <a:off x="4824268" y="1742786"/>
            <a:ext cx="808" cy="3745344"/>
          </a:xfrm>
          <a:prstGeom prst="straightConnector1">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00983313"/>
      </p:ext>
    </p:extLst>
  </p:cSld>
  <p:clrMapOvr>
    <a:masterClrMapping/>
  </p:clrMapOvr>
  <mc:AlternateContent xmlns:mc="http://schemas.openxmlformats.org/markup-compatibility/2006" xmlns:p14="http://schemas.microsoft.com/office/powerpoint/2010/main">
    <mc:Choice Requires="p14">
      <p:transition spd="slow" p14:dur="2000" advTm="109004"/>
    </mc:Choice>
    <mc:Fallback xmlns="">
      <p:transition spd="slow" advTm="109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a:cs typeface="Times New Roman"/>
              </a:rPr>
              <a:t>9A:11-6.9 Institutional Commitment </a:t>
            </a:r>
            <a:endParaRPr lang="en-US" b="1">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95300" y="1846263"/>
            <a:ext cx="11137900" cy="4452937"/>
          </a:xfrm>
        </p:spPr>
        <p:txBody>
          <a:bodyPr/>
          <a:lstStyle/>
          <a:p>
            <a:pPr marL="90170" indent="-90170">
              <a:buFont typeface="Arial" panose="020B0604020202020204" pitchFamily="34" charset="0"/>
              <a:buChar char="•"/>
            </a:pPr>
            <a:r>
              <a:rPr lang="en-US" sz="1800" dirty="0"/>
              <a:t> Participating institutions shall provide a broad range of support services to EOF students.  </a:t>
            </a:r>
            <a:br>
              <a:rPr lang="en-US" sz="1800" dirty="0"/>
            </a:br>
            <a:r>
              <a:rPr lang="en-US" sz="1800" dirty="0"/>
              <a:t> Institutions must provide matching funds equivalent to no less than the total academic year Article IV program support allocation provided by the Board.  </a:t>
            </a:r>
            <a:endParaRPr lang="en-US" dirty="0"/>
          </a:p>
          <a:p>
            <a:pPr marL="90170" indent="-90170">
              <a:buFont typeface="Arial" panose="020B0604020202020204" pitchFamily="34" charset="0"/>
              <a:buChar char="•"/>
            </a:pPr>
            <a:r>
              <a:rPr lang="en-US" sz="1800" dirty="0"/>
              <a:t> Institutional match for EOF program costs may now also include indirect/overhead expenses, such as space, light, heat, etc., up to but not more than, 20 percent of total program costs. </a:t>
            </a:r>
            <a:r>
              <a:rPr lang="en-US" sz="1800" b="1" dirty="0"/>
              <a:t>(Note: This was previously 10 percent)</a:t>
            </a:r>
            <a:r>
              <a:rPr lang="en-US" sz="1800" dirty="0"/>
              <a:t>. </a:t>
            </a:r>
            <a:endParaRPr lang="en-US" sz="1800" dirty="0">
              <a:cs typeface="Calibri"/>
            </a:endParaRPr>
          </a:p>
          <a:p>
            <a:pPr marL="90170" indent="-90170">
              <a:buFont typeface="Arial" panose="020B0604020202020204" pitchFamily="34" charset="0"/>
              <a:buChar char="•"/>
            </a:pPr>
            <a:r>
              <a:rPr lang="en-US" sz="1800" dirty="0"/>
              <a:t> Should an institution find itself in an extreme financial situation where it is at risk of closing its operations permanently during an academic year and is unable to meet the EOF match provisions set forth within the EOF regulations, the institution may submit a waiver appeal to the EOF Executive Director requesting an allowance to reduce its match requirement. Such an appeal must include information that will evidence how the institution is unable to meet the match provisions as outlined within the EOF regulations and must include a specific timeline for when the institution will be able to meet the match requirement as set forth within the EOF regulations.  </a:t>
            </a:r>
            <a:endParaRPr lang="en-US" sz="1800" dirty="0">
              <a:cs typeface="Calibri"/>
            </a:endParaRPr>
          </a:p>
          <a:p>
            <a:pPr marL="90170" indent="-90170">
              <a:buFont typeface="Arial" panose="020B0604020202020204" pitchFamily="34" charset="0"/>
              <a:buChar char="•"/>
            </a:pPr>
            <a:r>
              <a:rPr lang="en-US" sz="1800" dirty="0"/>
              <a:t> The appeal may only be submitted after the institution has met with the EOF Central Office staff and all possible means of meeting the institutional match requirements as outlined within the EOF regulations have been exhausted. The EOF Executive Director shall consider the appeal in consultation with the Secretary of Higher Education and make the appropriate recommendation to the EOF Board within 30 days of receipt of the waiver appeal. </a:t>
            </a:r>
            <a:endParaRPr lang="en-US" sz="1800" dirty="0">
              <a:cs typeface="Calibri"/>
            </a:endParaRPr>
          </a:p>
          <a:p>
            <a:pPr marL="90170" indent="-90170"/>
            <a:endParaRPr lang="en-US" dirty="0">
              <a:cs typeface="Calibri"/>
            </a:endParaRP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23</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9944457"/>
      </p:ext>
    </p:extLst>
  </p:cSld>
  <p:clrMapOvr>
    <a:masterClrMapping/>
  </p:clrMapOvr>
  <mc:AlternateContent xmlns:mc="http://schemas.openxmlformats.org/markup-compatibility/2006" xmlns:p14="http://schemas.microsoft.com/office/powerpoint/2010/main">
    <mc:Choice Requires="p14">
      <p:transition spd="slow" p14:dur="2000" advTm="163102"/>
    </mc:Choice>
    <mc:Fallback xmlns="">
      <p:transition spd="slow" advTm="163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9A:11-6.11 Transfer of Article IV Program Support Funds </a:t>
            </a:r>
          </a:p>
        </p:txBody>
      </p:sp>
      <p:sp>
        <p:nvSpPr>
          <p:cNvPr id="6" name="Content Placeholder 5"/>
          <p:cNvSpPr>
            <a:spLocks noGrp="1"/>
          </p:cNvSpPr>
          <p:nvPr>
            <p:ph idx="1"/>
          </p:nvPr>
        </p:nvSpPr>
        <p:spPr/>
        <p:txBody>
          <a:bodyPr/>
          <a:lstStyle/>
          <a:p>
            <a:endParaRPr lang="en-US"/>
          </a:p>
          <a:p>
            <a:r>
              <a:rPr lang="en-US"/>
              <a:t>Institutions cannot transfer funds to establish new personnel or services without prior approval from the EOF Central Office.  </a:t>
            </a:r>
          </a:p>
        </p:txBody>
      </p:sp>
      <p:sp>
        <p:nvSpPr>
          <p:cNvPr id="5" name="Slide Number Placeholder 4"/>
          <p:cNvSpPr>
            <a:spLocks noGrp="1"/>
          </p:cNvSpPr>
          <p:nvPr>
            <p:ph type="sldNum" sz="quarter" idx="12"/>
          </p:nvPr>
        </p:nvSpPr>
        <p:spPr/>
        <p:txBody>
          <a:bodyPr/>
          <a:lstStyle/>
          <a:p>
            <a:pPr>
              <a:defRPr/>
            </a:pPr>
            <a:fld id="{5F42324F-EBA2-48D8-88B0-1BA77CC8F30E}" type="slidenum">
              <a:rPr lang="en-US" smtClean="0"/>
              <a:pPr>
                <a:defRPr/>
              </a:pPr>
              <a:t>24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49605979"/>
      </p:ext>
    </p:extLst>
  </p:cSld>
  <p:clrMapOvr>
    <a:masterClrMapping/>
  </p:clrMapOvr>
  <mc:AlternateContent xmlns:mc="http://schemas.openxmlformats.org/markup-compatibility/2006" xmlns:p14="http://schemas.microsoft.com/office/powerpoint/2010/main">
    <mc:Choice Requires="p14">
      <p:transition spd="slow" p14:dur="2000" advTm="67823"/>
    </mc:Choice>
    <mc:Fallback xmlns="">
      <p:transition spd="slow" advTm="6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9A:11-6.13 Procedures Regarding Academic Probation</a:t>
            </a:r>
          </a:p>
        </p:txBody>
      </p:sp>
      <p:sp>
        <p:nvSpPr>
          <p:cNvPr id="3" name="Content Placeholder 2"/>
          <p:cNvSpPr>
            <a:spLocks noGrp="1"/>
          </p:cNvSpPr>
          <p:nvPr>
            <p:ph idx="1"/>
          </p:nvPr>
        </p:nvSpPr>
        <p:spPr/>
        <p:txBody>
          <a:bodyPr/>
          <a:lstStyle/>
          <a:p>
            <a:endParaRPr lang="en-US" dirty="0"/>
          </a:p>
          <a:p>
            <a:r>
              <a:rPr lang="en-US" dirty="0"/>
              <a:t>Institutions are required to have an administrative process that will ensure that the campus EOF administrator/director is notified about EOF students that are in being placed on academic probation or being dismissed from the institution. </a:t>
            </a: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25</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16340021"/>
      </p:ext>
    </p:extLst>
  </p:cSld>
  <p:clrMapOvr>
    <a:masterClrMapping/>
  </p:clrMapOvr>
  <mc:AlternateContent xmlns:mc="http://schemas.openxmlformats.org/markup-compatibility/2006" xmlns:p14="http://schemas.microsoft.com/office/powerpoint/2010/main">
    <mc:Choice Requires="p14">
      <p:transition spd="slow" p14:dur="2000" advTm="27604"/>
    </mc:Choice>
    <mc:Fallback xmlns="">
      <p:transition spd="slow" advTm="27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9A:11-6.14 Recordkeeping </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and Data Collection</a:t>
            </a:r>
          </a:p>
        </p:txBody>
      </p:sp>
      <p:sp>
        <p:nvSpPr>
          <p:cNvPr id="3" name="Content Placeholder 2"/>
          <p:cNvSpPr>
            <a:spLocks noGrp="1"/>
          </p:cNvSpPr>
          <p:nvPr>
            <p:ph idx="1"/>
          </p:nvPr>
        </p:nvSpPr>
        <p:spPr/>
        <p:txBody>
          <a:bodyPr/>
          <a:lstStyle/>
          <a:p>
            <a:endParaRPr lang="en-US"/>
          </a:p>
          <a:p>
            <a:r>
              <a:rPr lang="en-US"/>
              <a:t>Participating institutions must maintain academic and financial aid files on all EOF students in accordance with the State’s record retention laws.   </a:t>
            </a:r>
            <a:br>
              <a:rPr lang="en-US"/>
            </a:br>
            <a:r>
              <a:rPr lang="en-US"/>
              <a:t> </a:t>
            </a: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26</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30595800"/>
      </p:ext>
    </p:extLst>
  </p:cSld>
  <p:clrMapOvr>
    <a:masterClrMapping/>
  </p:clrMapOvr>
  <mc:AlternateContent xmlns:mc="http://schemas.openxmlformats.org/markup-compatibility/2006" xmlns:p14="http://schemas.microsoft.com/office/powerpoint/2010/main">
    <mc:Choice Requires="p14">
      <p:transition spd="slow" p14:dur="2000" advTm="16159"/>
    </mc:Choice>
    <mc:Fallback xmlns="">
      <p:transition spd="slow" advTm="16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9A:11-6.17 Fiscal Audit Requirements </a:t>
            </a:r>
          </a:p>
        </p:txBody>
      </p:sp>
      <p:sp>
        <p:nvSpPr>
          <p:cNvPr id="3" name="Content Placeholder 2"/>
          <p:cNvSpPr>
            <a:spLocks noGrp="1"/>
          </p:cNvSpPr>
          <p:nvPr>
            <p:ph idx="1"/>
          </p:nvPr>
        </p:nvSpPr>
        <p:spPr/>
        <p:txBody>
          <a:bodyPr/>
          <a:lstStyle/>
          <a:p>
            <a:pPr marL="90170" indent="-90170"/>
            <a:endParaRPr lang="en-US" dirty="0">
              <a:cs typeface="Calibri"/>
            </a:endParaRPr>
          </a:p>
          <a:p>
            <a:pPr marL="90170" indent="-90170"/>
            <a:r>
              <a:rPr lang="en-US" dirty="0"/>
              <a:t>Institutions must collect and maintain the appropriate financial documentation. These records must be made available to OSHE upon request for audit purposes. </a:t>
            </a:r>
            <a:endParaRPr lang="en-US" dirty="0">
              <a:cs typeface="Calibri"/>
            </a:endParaRP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27</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8670461"/>
      </p:ext>
    </p:extLst>
  </p:cSld>
  <p:clrMapOvr>
    <a:masterClrMapping/>
  </p:clrMapOvr>
  <mc:AlternateContent xmlns:mc="http://schemas.openxmlformats.org/markup-compatibility/2006" xmlns:p14="http://schemas.microsoft.com/office/powerpoint/2010/main">
    <mc:Choice Requires="p14">
      <p:transition spd="slow" p14:dur="2000" advTm="16742"/>
    </mc:Choice>
    <mc:Fallback xmlns="">
      <p:transition spd="slow" advTm="16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9A:11-6.18 Program Noncompliance </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If an institution fails to correct program deficiencies or achieve agreed-upon outcomes, an inquiry may be conducted by the EOF Executive Director. </a:t>
            </a:r>
            <a:endParaRPr lang="en-US" dirty="0">
              <a:cs typeface="Calibri"/>
            </a:endParaRPr>
          </a:p>
          <a:p>
            <a:pPr marL="90170" indent="-90170"/>
            <a:endParaRPr lang="en-US" dirty="0">
              <a:ea typeface="+mn-lt"/>
              <a:cs typeface="+mn-lt"/>
            </a:endParaRPr>
          </a:p>
          <a:p>
            <a:pPr marL="0" indent="0">
              <a:buNone/>
            </a:pPr>
            <a:r>
              <a:rPr lang="en-US" dirty="0">
                <a:ea typeface="+mn-lt"/>
                <a:cs typeface="+mn-lt"/>
              </a:rPr>
              <a:t>The purpose of the inquiry shall be to discuss and investigate the apparent noncompliance with the institutional president, EOF administrator/director, and other appropriate officials.</a:t>
            </a:r>
            <a:br>
              <a:rPr lang="en-US" dirty="0"/>
            </a:br>
            <a:r>
              <a:rPr lang="en-US" dirty="0"/>
              <a:t> </a:t>
            </a:r>
            <a:endParaRPr lang="en-US" dirty="0">
              <a:cs typeface="Calibri"/>
            </a:endParaRPr>
          </a:p>
          <a:p>
            <a:pPr marL="0" indent="0">
              <a:buNone/>
            </a:pPr>
            <a:r>
              <a:rPr lang="en-US" dirty="0">
                <a:ea typeface="+mn-lt"/>
                <a:cs typeface="+mn-lt"/>
              </a:rPr>
              <a:t>The EOF Executive Director shall make a written report on the findings of the inquiry and shall transmit a copy to the institutional president and campus EOF administrator/director. The report shall describe the noncompliance in detail and provide specific recommendations to correct the situation within a time period determined by the EOF Executive Director.  </a:t>
            </a:r>
            <a:br>
              <a:rPr lang="en-US" dirty="0"/>
            </a:br>
            <a:r>
              <a:rPr lang="en-US" dirty="0"/>
              <a:t>  </a:t>
            </a:r>
            <a:endParaRPr lang="en-US" dirty="0">
              <a:cs typeface="Calibri"/>
            </a:endParaRPr>
          </a:p>
          <a:p>
            <a:pPr marL="90170" indent="-90170"/>
            <a:endParaRPr lang="en-US" dirty="0">
              <a:cs typeface="Calibri"/>
            </a:endParaRP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28</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71953349"/>
      </p:ext>
    </p:extLst>
  </p:cSld>
  <p:clrMapOvr>
    <a:masterClrMapping/>
  </p:clrMapOvr>
  <mc:AlternateContent xmlns:mc="http://schemas.openxmlformats.org/markup-compatibility/2006" xmlns:p14="http://schemas.microsoft.com/office/powerpoint/2010/main">
    <mc:Choice Requires="p14">
      <p:transition spd="slow" p14:dur="2000" advTm="56273"/>
    </mc:Choice>
    <mc:Fallback xmlns="">
      <p:transition spd="slow" advTm="5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2" y="287338"/>
            <a:ext cx="10688637" cy="1449387"/>
          </a:xfrm>
        </p:spPr>
        <p:txBody>
          <a:bodyPr/>
          <a:lstStyle/>
          <a:p>
            <a:r>
              <a:rPr lang="en-US" b="1" dirty="0">
                <a:latin typeface="Times New Roman" panose="02020603050405020304" pitchFamily="18" charset="0"/>
                <a:cs typeface="Times New Roman" panose="02020603050405020304" pitchFamily="18" charset="0"/>
              </a:rPr>
              <a:t>9A:11-6.19 Program Probationary Status</a:t>
            </a:r>
          </a:p>
        </p:txBody>
      </p:sp>
      <p:sp>
        <p:nvSpPr>
          <p:cNvPr id="3" name="Content Placeholder 2"/>
          <p:cNvSpPr>
            <a:spLocks noGrp="1"/>
          </p:cNvSpPr>
          <p:nvPr>
            <p:ph idx="1"/>
          </p:nvPr>
        </p:nvSpPr>
        <p:spPr/>
        <p:txBody>
          <a:bodyPr/>
          <a:lstStyle/>
          <a:p>
            <a:pPr marL="90170" indent="-90170"/>
            <a:r>
              <a:rPr lang="en-US" dirty="0"/>
              <a:t> </a:t>
            </a:r>
            <a:br>
              <a:rPr lang="en-US"/>
            </a:br>
            <a:r>
              <a:rPr lang="en-US" dirty="0"/>
              <a:t>The Board may place an institutional EOF program on probation for failure to correct program deficiencies. Restrictions may include withholding of funds.  </a:t>
            </a:r>
          </a:p>
          <a:p>
            <a:pPr marL="90170" indent="-90170"/>
            <a:endParaRPr lang="en-US"/>
          </a:p>
          <a:p>
            <a:pPr marL="0" indent="0">
              <a:buNone/>
            </a:pPr>
            <a:br>
              <a:rPr lang="en-US"/>
            </a:br>
            <a:r>
              <a:rPr lang="en-US" dirty="0"/>
              <a:t>  </a:t>
            </a:r>
            <a:endParaRPr lang="en-US" dirty="0">
              <a:cs typeface="Calibri"/>
            </a:endParaRPr>
          </a:p>
          <a:p>
            <a:pPr marL="90170" indent="-90170"/>
            <a:endParaRPr lang="en-US">
              <a:cs typeface="Calibri"/>
            </a:endParaRPr>
          </a:p>
        </p:txBody>
      </p:sp>
      <p:sp>
        <p:nvSpPr>
          <p:cNvPr id="4" name="Slide Number Placeholder 3"/>
          <p:cNvSpPr>
            <a:spLocks noGrp="1"/>
          </p:cNvSpPr>
          <p:nvPr>
            <p:ph type="sldNum" sz="quarter" idx="12"/>
          </p:nvPr>
        </p:nvSpPr>
        <p:spPr/>
        <p:txBody>
          <a:bodyPr/>
          <a:lstStyle/>
          <a:p>
            <a:pPr>
              <a:defRPr/>
            </a:pPr>
            <a:fld id="{3A2A2CBC-F495-40EA-807E-B8CB91C37EB2}" type="slidenum">
              <a:rPr lang="en-US" dirty="0" smtClean="0"/>
              <a:pPr>
                <a:defRPr/>
              </a:pPr>
              <a:t>29</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51485715"/>
      </p:ext>
    </p:extLst>
  </p:cSld>
  <p:clrMapOvr>
    <a:masterClrMapping/>
  </p:clrMapOvr>
  <mc:AlternateContent xmlns:mc="http://schemas.openxmlformats.org/markup-compatibility/2006" xmlns:p14="http://schemas.microsoft.com/office/powerpoint/2010/main">
    <mc:Choice Requires="p14">
      <p:transition spd="slow" p14:dur="2000" advTm="34836"/>
    </mc:Choice>
    <mc:Fallback xmlns="">
      <p:transition spd="slow" advTm="34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20DB7E1F-D310-4984-8917-D74A667F69E0}" type="slidenum">
              <a:rPr lang="en-US"/>
              <a:pPr>
                <a:defRPr/>
              </a:pPr>
              <a:t>3</a:t>
            </a:fld>
            <a:endParaRPr lang="en-US"/>
          </a:p>
        </p:txBody>
      </p:sp>
      <p:sp>
        <p:nvSpPr>
          <p:cNvPr id="7" name="Title 1"/>
          <p:cNvSpPr>
            <a:spLocks noGrp="1"/>
          </p:cNvSpPr>
          <p:nvPr>
            <p:ph type="title"/>
          </p:nvPr>
        </p:nvSpPr>
        <p:spPr>
          <a:xfrm>
            <a:off x="1096963" y="287338"/>
            <a:ext cx="10872787" cy="1449387"/>
          </a:xfrm>
        </p:spPr>
        <p:txBody>
          <a:bodyPr/>
          <a:lstStyle/>
          <a:p>
            <a:pPr fontAlgn="auto">
              <a:spcAft>
                <a:spcPts val="0"/>
              </a:spcAft>
              <a:defRPr/>
            </a:pPr>
            <a:r>
              <a:rPr lang="en-US" b="1">
                <a:latin typeface="Times New Roman" panose="02020603050405020304" pitchFamily="18" charset="0"/>
                <a:cs typeface="Times New Roman" panose="02020603050405020304" pitchFamily="18" charset="0"/>
              </a:rPr>
              <a:t>Summary of Amendments</a:t>
            </a:r>
            <a:endParaRPr lang="en-US" sz="3600" b="1">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2" name="Oval 11"/>
          <p:cNvSpPr/>
          <p:nvPr/>
        </p:nvSpPr>
        <p:spPr>
          <a:xfrm>
            <a:off x="11263313" y="2628491"/>
            <a:ext cx="706437" cy="17764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p:cNvSpPr/>
          <p:nvPr/>
        </p:nvSpPr>
        <p:spPr>
          <a:xfrm>
            <a:off x="8853488" y="1828800"/>
            <a:ext cx="706437" cy="2152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582" name="Content Placeholder 2"/>
          <p:cNvSpPr txBox="1">
            <a:spLocks/>
          </p:cNvSpPr>
          <p:nvPr/>
        </p:nvSpPr>
        <p:spPr bwMode="auto">
          <a:xfrm>
            <a:off x="1209674" y="2074863"/>
            <a:ext cx="9920441" cy="346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20" rIns="0" bIns="45720" anchor="t"/>
          <a:lstStyle>
            <a:lvl1pPr marL="90488" indent="-90488">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marL="90170" indent="-90170" eaLnBrk="1" hangingPunct="1">
              <a:buFont typeface="Arial" panose="020F0502020204030204" pitchFamily="34" charset="0"/>
              <a:buChar char="•"/>
            </a:pPr>
            <a:r>
              <a:rPr lang="en-US" dirty="0">
                <a:latin typeface="Calibri"/>
                <a:cs typeface="Calibri"/>
              </a:rPr>
              <a:t> The following presentation is intended to provide a general summary of the amendments made to the EOF regulations. For a more comprehensive list of all the amendments made to the EOF regulations, please refer to the information posted in the November 20, 2023, edition of the </a:t>
            </a:r>
            <a:r>
              <a:rPr lang="en-US" i="1" dirty="0">
                <a:latin typeface="Calibri"/>
                <a:cs typeface="Calibri"/>
              </a:rPr>
              <a:t>New Jersey Register</a:t>
            </a:r>
            <a:r>
              <a:rPr lang="en-US" dirty="0">
                <a:latin typeface="Calibri"/>
                <a:cs typeface="Calibri"/>
              </a:rPr>
              <a:t>.  </a:t>
            </a:r>
            <a:endParaRPr lang="en-US" altLang="en-US" dirty="0">
              <a:latin typeface="Calibri"/>
              <a:cs typeface="Calibri"/>
            </a:endParaRPr>
          </a:p>
          <a:p>
            <a:pPr marL="90170" indent="-90170">
              <a:buFont typeface="Arial" panose="020F0502020204030204" pitchFamily="34" charset="0"/>
              <a:buChar char="•"/>
            </a:pPr>
            <a:r>
              <a:rPr lang="en-US" dirty="0">
                <a:latin typeface="Calibri"/>
                <a:cs typeface="Calibri"/>
              </a:rPr>
              <a:t> It should be noted that throughout the regulations, the terms “he”, “him”, “she”, and “her” have been removed and have been replaced with gender neutral terms. In addition, throughout the regulations, there have been a number of grammatical edits that have been made.</a:t>
            </a:r>
          </a:p>
          <a:p>
            <a:pPr marL="90170" indent="-90170">
              <a:buFont typeface="Arial" panose="020F0502020204030204" pitchFamily="34" charset="0"/>
              <a:buChar char="•"/>
            </a:pPr>
            <a:r>
              <a:rPr lang="en-US" dirty="0">
                <a:latin typeface="Calibri"/>
                <a:cs typeface="Calibri"/>
              </a:rPr>
              <a:t> This presentation will not go over every amendment made to the EOF regulations. This presentation will be focused on the more substantive changes that participating institutions should be aware of.</a:t>
            </a:r>
            <a:endParaRPr lang="en-US" altLang="en-US" dirty="0">
              <a:latin typeface="Calibri"/>
              <a:cs typeface="Calibri"/>
            </a:endParaRPr>
          </a:p>
          <a:p>
            <a:pPr marL="90170" indent="-90170">
              <a:buFont typeface="Arial" panose="020F0502020204030204" pitchFamily="34" charset="0"/>
              <a:buChar char="•"/>
            </a:pPr>
            <a:r>
              <a:rPr lang="en-US" dirty="0">
                <a:latin typeface="Calibri"/>
                <a:cs typeface="Calibri"/>
              </a:rPr>
              <a:t> The following is a summary of the amendments by subchapter. </a:t>
            </a:r>
            <a:endParaRPr lang="en-US" altLang="en-US" dirty="0">
              <a:latin typeface="Calibri"/>
              <a:cs typeface="Calibri"/>
            </a:endParaRPr>
          </a:p>
          <a:p>
            <a:pPr marL="90170" indent="-90170" eaLnBrk="1" hangingPunct="1"/>
            <a:endParaRPr lang="en-US" altLang="en-US" dirty="0">
              <a:cs typeface="Calibri" panose="020F0502020204030204" pitchFamily="34" charset="0"/>
            </a:endParaRPr>
          </a:p>
          <a:p>
            <a:pPr marL="90170" indent="-90170" eaLnBrk="1" hangingPunct="1"/>
            <a:endParaRPr lang="en-US" altLang="en-US" dirty="0">
              <a:cs typeface="Calibri" panose="020F0502020204030204" pitchFamily="34" charset="0"/>
            </a:endParaRPr>
          </a:p>
          <a:p>
            <a:pPr marL="90170" indent="-90170" eaLnBrk="1" hangingPunct="1">
              <a:buFont typeface="Arial" panose="020B0604020202020204" pitchFamily="34" charset="0"/>
              <a:buChar char="•"/>
            </a:pPr>
            <a:endParaRPr lang="en-US" altLang="en-US" dirty="0">
              <a:latin typeface="Karla"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389"/>
    </mc:Choice>
    <mc:Fallback xmlns="">
      <p:transition spd="slow" advTm="85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939F0-2F44-8AE7-B573-B6E391C32D2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A9B5EA7-6FDA-B6DF-AE31-2BC92764AE01}"/>
              </a:ext>
            </a:extLst>
          </p:cNvPr>
          <p:cNvSpPr>
            <a:spLocks noGrp="1"/>
          </p:cNvSpPr>
          <p:nvPr>
            <p:ph type="title"/>
          </p:nvPr>
        </p:nvSpPr>
        <p:spPr>
          <a:xfrm>
            <a:off x="1097280" y="368300"/>
            <a:ext cx="10375899" cy="3956812"/>
          </a:xfrm>
        </p:spPr>
        <p:txBody>
          <a:bodyPr>
            <a:normAutofit/>
          </a:bodyPr>
          <a:lstStyle/>
          <a:p>
            <a:r>
              <a:rPr lang="en-US" sz="5300" b="1">
                <a:latin typeface="Times New Roman"/>
                <a:cs typeface="Times New Roman"/>
              </a:rPr>
              <a:t>C. Clyde Ferguson Law Scholarship</a:t>
            </a:r>
            <a:endParaRPr lang="en-US" sz="5300" b="1">
              <a:latin typeface="Times New Roman" panose="02020603050405020304" pitchFamily="18" charset="0"/>
              <a:cs typeface="Times New Roman" panose="02020603050405020304" pitchFamily="18" charset="0"/>
            </a:endParaRPr>
          </a:p>
        </p:txBody>
      </p:sp>
      <p:sp>
        <p:nvSpPr>
          <p:cNvPr id="6" name="Text Placeholder 5">
            <a:extLst>
              <a:ext uri="{FF2B5EF4-FFF2-40B4-BE49-F238E27FC236}">
                <a16:creationId xmlns:a16="http://schemas.microsoft.com/office/drawing/2014/main" id="{77E01949-3A08-9178-1FA0-312E83E26753}"/>
              </a:ext>
            </a:extLst>
          </p:cNvPr>
          <p:cNvSpPr>
            <a:spLocks noGrp="1"/>
          </p:cNvSpPr>
          <p:nvPr>
            <p:ph type="body" idx="1"/>
          </p:nvPr>
        </p:nvSpPr>
        <p:spPr/>
        <p:txBody>
          <a:bodyPr>
            <a:normAutofit/>
          </a:bodyPr>
          <a:lstStyle/>
          <a:p>
            <a:r>
              <a:rPr lang="en-US" sz="4400" b="1">
                <a:latin typeface="Karla"/>
              </a:rPr>
              <a:t>SUBCHAPTER 7.</a:t>
            </a:r>
            <a:endParaRPr lang="en-US" sz="4400">
              <a:latin typeface="Karla"/>
            </a:endParaRPr>
          </a:p>
        </p:txBody>
      </p:sp>
      <p:sp>
        <p:nvSpPr>
          <p:cNvPr id="4" name="Slide Number Placeholder 3">
            <a:extLst>
              <a:ext uri="{FF2B5EF4-FFF2-40B4-BE49-F238E27FC236}">
                <a16:creationId xmlns:a16="http://schemas.microsoft.com/office/drawing/2014/main" id="{EF6BC0C5-F5FE-4EDB-8CBC-45DC8AA1DF7F}"/>
              </a:ext>
            </a:extLst>
          </p:cNvPr>
          <p:cNvSpPr>
            <a:spLocks noGrp="1"/>
          </p:cNvSpPr>
          <p:nvPr>
            <p:ph type="sldNum" sz="quarter" idx="12"/>
          </p:nvPr>
        </p:nvSpPr>
        <p:spPr/>
        <p:txBody>
          <a:bodyPr/>
          <a:lstStyle/>
          <a:p>
            <a:pPr>
              <a:defRPr/>
            </a:pPr>
            <a:fld id="{8A0C60B7-73EB-4965-AE30-BE448070C3A1}" type="slidenum">
              <a:rPr lang="en-US" smtClean="0"/>
              <a:pPr>
                <a:defRPr/>
              </a:pPr>
              <a:t>30</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24748824"/>
      </p:ext>
    </p:extLst>
  </p:cSld>
  <p:clrMapOvr>
    <a:masterClrMapping/>
  </p:clrMapOvr>
  <mc:AlternateContent xmlns:mc="http://schemas.openxmlformats.org/markup-compatibility/2006" xmlns:p14="http://schemas.microsoft.com/office/powerpoint/2010/main">
    <mc:Choice Requires="p14">
      <p:transition spd="slow" p14:dur="2000" advTm="8934"/>
    </mc:Choice>
    <mc:Fallback xmlns="">
      <p:transition spd="slow" advTm="8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2" y="287338"/>
            <a:ext cx="10790237" cy="1449387"/>
          </a:xfrm>
        </p:spPr>
        <p:txBody>
          <a:bodyPr>
            <a:normAutofit/>
          </a:bodyPr>
          <a:lstStyle/>
          <a:p>
            <a:r>
              <a:rPr lang="en-US" sz="4000" b="1">
                <a:latin typeface="Times New Roman"/>
                <a:cs typeface="Times New Roman"/>
              </a:rPr>
              <a:t> </a:t>
            </a:r>
            <a:br>
              <a:rPr lang="en-US" sz="4000" b="1">
                <a:latin typeface="Times New Roman" panose="02020603050405020304" pitchFamily="18" charset="0"/>
                <a:cs typeface="Times New Roman" panose="02020603050405020304" pitchFamily="18" charset="0"/>
              </a:rPr>
            </a:br>
            <a:r>
              <a:rPr lang="en-US" sz="4400" b="1">
                <a:latin typeface="Times New Roman"/>
                <a:cs typeface="Times New Roman"/>
              </a:rPr>
              <a:t>C. Clyde Ferguson Law Scholarship </a:t>
            </a:r>
          </a:p>
        </p:txBody>
      </p:sp>
      <p:sp>
        <p:nvSpPr>
          <p:cNvPr id="3" name="Content Placeholder 2"/>
          <p:cNvSpPr>
            <a:spLocks noGrp="1"/>
          </p:cNvSpPr>
          <p:nvPr>
            <p:ph idx="1"/>
          </p:nvPr>
        </p:nvSpPr>
        <p:spPr/>
        <p:txBody>
          <a:bodyPr/>
          <a:lstStyle/>
          <a:p>
            <a:endParaRPr lang="en-US"/>
          </a:p>
          <a:p>
            <a:r>
              <a:rPr lang="en-US"/>
              <a:t>Amendments were made in this subchapter to properly identify Rutgers Law School and Seton Hall University School of Law.  </a:t>
            </a: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31</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91464187"/>
      </p:ext>
    </p:extLst>
  </p:cSld>
  <p:clrMapOvr>
    <a:masterClrMapping/>
  </p:clrMapOvr>
  <mc:AlternateContent xmlns:mc="http://schemas.openxmlformats.org/markup-compatibility/2006" xmlns:p14="http://schemas.microsoft.com/office/powerpoint/2010/main">
    <mc:Choice Requires="p14">
      <p:transition spd="slow" p14:dur="2000" advTm="29316"/>
    </mc:Choice>
    <mc:Fallback xmlns="">
      <p:transition spd="slow" advTm="29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3BE48-B9C0-24EB-A88D-4A92F0CC4AA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5798906-D3A5-0AD0-ECB7-CD76D03C6934}"/>
              </a:ext>
            </a:extLst>
          </p:cNvPr>
          <p:cNvSpPr>
            <a:spLocks noGrp="1"/>
          </p:cNvSpPr>
          <p:nvPr>
            <p:ph type="title"/>
          </p:nvPr>
        </p:nvSpPr>
        <p:spPr>
          <a:xfrm>
            <a:off x="1097280" y="368300"/>
            <a:ext cx="10375899" cy="3956812"/>
          </a:xfrm>
        </p:spPr>
        <p:txBody>
          <a:bodyPr>
            <a:normAutofit/>
          </a:bodyPr>
          <a:lstStyle/>
          <a:p>
            <a:r>
              <a:rPr lang="en-US" sz="5300" b="1">
                <a:latin typeface="Times New Roman"/>
                <a:cs typeface="Times New Roman"/>
              </a:rPr>
              <a:t>Martin Luther King Physician-Dentist Scholarship Program</a:t>
            </a:r>
            <a:endParaRPr lang="en-US" sz="5300" b="1">
              <a:latin typeface="Times New Roman" panose="02020603050405020304" pitchFamily="18" charset="0"/>
              <a:cs typeface="Times New Roman" panose="02020603050405020304" pitchFamily="18" charset="0"/>
            </a:endParaRPr>
          </a:p>
        </p:txBody>
      </p:sp>
      <p:sp>
        <p:nvSpPr>
          <p:cNvPr id="6" name="Text Placeholder 5">
            <a:extLst>
              <a:ext uri="{FF2B5EF4-FFF2-40B4-BE49-F238E27FC236}">
                <a16:creationId xmlns:a16="http://schemas.microsoft.com/office/drawing/2014/main" id="{D00CA928-F13C-1F33-FAD9-691ED57C411C}"/>
              </a:ext>
            </a:extLst>
          </p:cNvPr>
          <p:cNvSpPr>
            <a:spLocks noGrp="1"/>
          </p:cNvSpPr>
          <p:nvPr>
            <p:ph type="body" idx="1"/>
          </p:nvPr>
        </p:nvSpPr>
        <p:spPr/>
        <p:txBody>
          <a:bodyPr>
            <a:normAutofit/>
          </a:bodyPr>
          <a:lstStyle/>
          <a:p>
            <a:r>
              <a:rPr lang="en-US" sz="4400" b="1">
                <a:latin typeface="Karla"/>
              </a:rPr>
              <a:t>SUBCHAPTER 8.</a:t>
            </a:r>
            <a:endParaRPr lang="en-US" sz="4400">
              <a:latin typeface="Karla"/>
            </a:endParaRPr>
          </a:p>
        </p:txBody>
      </p:sp>
      <p:sp>
        <p:nvSpPr>
          <p:cNvPr id="4" name="Slide Number Placeholder 3">
            <a:extLst>
              <a:ext uri="{FF2B5EF4-FFF2-40B4-BE49-F238E27FC236}">
                <a16:creationId xmlns:a16="http://schemas.microsoft.com/office/drawing/2014/main" id="{A50E660B-E55D-E5D3-8754-1AA1E8293EC1}"/>
              </a:ext>
            </a:extLst>
          </p:cNvPr>
          <p:cNvSpPr>
            <a:spLocks noGrp="1"/>
          </p:cNvSpPr>
          <p:nvPr>
            <p:ph type="sldNum" sz="quarter" idx="12"/>
          </p:nvPr>
        </p:nvSpPr>
        <p:spPr/>
        <p:txBody>
          <a:bodyPr/>
          <a:lstStyle/>
          <a:p>
            <a:pPr>
              <a:defRPr/>
            </a:pPr>
            <a:fld id="{8A0C60B7-73EB-4965-AE30-BE448070C3A1}" type="slidenum">
              <a:rPr lang="en-US" smtClean="0"/>
              <a:pPr>
                <a:defRPr/>
              </a:pPr>
              <a:t>32</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11939331"/>
      </p:ext>
    </p:extLst>
  </p:cSld>
  <p:clrMapOvr>
    <a:masterClrMapping/>
  </p:clrMapOvr>
  <mc:AlternateContent xmlns:mc="http://schemas.openxmlformats.org/markup-compatibility/2006" xmlns:p14="http://schemas.microsoft.com/office/powerpoint/2010/main">
    <mc:Choice Requires="p14">
      <p:transition spd="slow" p14:dur="2000" advTm="5714"/>
    </mc:Choice>
    <mc:Fallback xmlns="">
      <p:transition spd="slow" advTm="5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900" y="287338"/>
            <a:ext cx="10896600" cy="1449387"/>
          </a:xfrm>
        </p:spPr>
        <p:txBody>
          <a:bodyPr>
            <a:noAutofit/>
          </a:bodyPr>
          <a:lstStyle/>
          <a:p>
            <a:r>
              <a:rPr lang="en-US" sz="3600" b="1">
                <a:latin typeface="Times New Roman"/>
                <a:cs typeface="Times New Roman"/>
              </a:rPr>
              <a:t>Martin Luther King Physician-Dentist Scholarship Program</a:t>
            </a:r>
          </a:p>
        </p:txBody>
      </p:sp>
      <p:sp>
        <p:nvSpPr>
          <p:cNvPr id="3" name="Content Placeholder 2"/>
          <p:cNvSpPr>
            <a:spLocks noGrp="1"/>
          </p:cNvSpPr>
          <p:nvPr>
            <p:ph idx="1"/>
          </p:nvPr>
        </p:nvSpPr>
        <p:spPr/>
        <p:txBody>
          <a:bodyPr/>
          <a:lstStyle/>
          <a:p>
            <a:endParaRPr lang="en-US" dirty="0"/>
          </a:p>
          <a:p>
            <a:r>
              <a:rPr lang="en-US" dirty="0"/>
              <a:t>Amendments were made in this subchapter to properly identify Rutgers-Robert Wood Johnson Medical School, Rutgers-New Jersey Medical School, Rutgers-School of Dental Medicine, Cooper Medical School of Rowan University, and Rowan(-Virtua) School of Osteopathic Medicine. </a:t>
            </a: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33</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70036473"/>
      </p:ext>
    </p:extLst>
  </p:cSld>
  <p:clrMapOvr>
    <a:masterClrMapping/>
  </p:clrMapOvr>
  <mc:AlternateContent xmlns:mc="http://schemas.openxmlformats.org/markup-compatibility/2006" xmlns:p14="http://schemas.microsoft.com/office/powerpoint/2010/main">
    <mc:Choice Requires="p14">
      <p:transition spd="slow" p14:dur="2000" advTm="38351"/>
    </mc:Choice>
    <mc:Fallback xmlns="">
      <p:transition spd="slow" advTm="38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C0951-27DD-C8C8-BD8C-98E441481E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D9AEAF7-EB92-DC2C-5DFF-D39E7936F88F}"/>
              </a:ext>
            </a:extLst>
          </p:cNvPr>
          <p:cNvSpPr>
            <a:spLocks noGrp="1"/>
          </p:cNvSpPr>
          <p:nvPr>
            <p:ph type="title"/>
          </p:nvPr>
        </p:nvSpPr>
        <p:spPr/>
        <p:txBody>
          <a:bodyPr>
            <a:normAutofit fontScale="90000"/>
          </a:bodyPr>
          <a:lstStyle/>
          <a:p>
            <a:br>
              <a:rPr lang="en-US" sz="6600" b="1">
                <a:latin typeface="Times New Roman" panose="02020603050405020304" pitchFamily="18" charset="0"/>
                <a:cs typeface="Times New Roman" panose="02020603050405020304" pitchFamily="18" charset="0"/>
              </a:rPr>
            </a:br>
            <a:r>
              <a:rPr lang="en-US" b="1">
                <a:latin typeface="Times New Roman"/>
                <a:cs typeface="Times New Roman"/>
              </a:rPr>
              <a:t>Changes to the FAFSA, EOF Eligibility, &amp; EOF Admission</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9FADD4A8-F7F0-6858-4DE7-F279AB420BAC}"/>
              </a:ext>
            </a:extLst>
          </p:cNvPr>
          <p:cNvSpPr>
            <a:spLocks noGrp="1"/>
          </p:cNvSpPr>
          <p:nvPr>
            <p:ph type="sldNum" sz="quarter" idx="12"/>
          </p:nvPr>
        </p:nvSpPr>
        <p:spPr/>
        <p:txBody>
          <a:bodyPr/>
          <a:lstStyle/>
          <a:p>
            <a:pPr>
              <a:defRPr/>
            </a:pPr>
            <a:fld id="{8A0C60B7-73EB-4965-AE30-BE448070C3A1}" type="slidenum">
              <a:rPr lang="en-US" smtClean="0"/>
              <a:pPr>
                <a:defRPr/>
              </a:pPr>
              <a:t>34</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84556785"/>
      </p:ext>
    </p:extLst>
  </p:cSld>
  <p:clrMapOvr>
    <a:masterClrMapping/>
  </p:clrMapOvr>
  <mc:AlternateContent xmlns:mc="http://schemas.openxmlformats.org/markup-compatibility/2006" xmlns:p14="http://schemas.microsoft.com/office/powerpoint/2010/main">
    <mc:Choice Requires="p14">
      <p:transition spd="slow" p14:dur="2000" advTm="9430"/>
    </mc:Choice>
    <mc:Fallback xmlns="">
      <p:transition spd="slow" advTm="9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29D8F-3089-C1E0-9EAD-68B4635D25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3C1D6-BCEE-9E99-FE58-38DF2BE84E61}"/>
              </a:ext>
            </a:extLst>
          </p:cNvPr>
          <p:cNvSpPr>
            <a:spLocks noGrp="1"/>
          </p:cNvSpPr>
          <p:nvPr>
            <p:ph type="title"/>
          </p:nvPr>
        </p:nvSpPr>
        <p:spPr>
          <a:xfrm>
            <a:off x="977900" y="287338"/>
            <a:ext cx="10896600" cy="1449387"/>
          </a:xfrm>
        </p:spPr>
        <p:txBody>
          <a:bodyPr>
            <a:noAutofit/>
          </a:bodyPr>
          <a:lstStyle/>
          <a:p>
            <a:r>
              <a:rPr lang="en-US" sz="4400" b="1">
                <a:latin typeface="Times New Roman"/>
                <a:cs typeface="Times New Roman"/>
              </a:rPr>
              <a:t>Changes to the FAFSA for AY 24-25</a:t>
            </a:r>
          </a:p>
        </p:txBody>
      </p:sp>
      <p:sp>
        <p:nvSpPr>
          <p:cNvPr id="3" name="Content Placeholder 2">
            <a:extLst>
              <a:ext uri="{FF2B5EF4-FFF2-40B4-BE49-F238E27FC236}">
                <a16:creationId xmlns:a16="http://schemas.microsoft.com/office/drawing/2014/main" id="{F47CE359-2255-A235-37FA-4F62BB8443E0}"/>
              </a:ext>
            </a:extLst>
          </p:cNvPr>
          <p:cNvSpPr>
            <a:spLocks noGrp="1"/>
          </p:cNvSpPr>
          <p:nvPr>
            <p:ph idx="1"/>
          </p:nvPr>
        </p:nvSpPr>
        <p:spPr>
          <a:xfrm>
            <a:off x="1020763" y="1530577"/>
            <a:ext cx="10058400" cy="4548242"/>
          </a:xfrm>
        </p:spPr>
        <p:txBody>
          <a:bodyPr/>
          <a:lstStyle/>
          <a:p>
            <a:pPr marL="90170" indent="-90170"/>
            <a:endParaRPr lang="en-US" dirty="0">
              <a:cs typeface="Calibri"/>
            </a:endParaRPr>
          </a:p>
          <a:p>
            <a:pPr marL="90170" indent="-90170">
              <a:buFont typeface="Arial" panose="020F0502020204030204" pitchFamily="34" charset="0"/>
              <a:buChar char="•"/>
            </a:pPr>
            <a:r>
              <a:rPr lang="en-US" dirty="0">
                <a:cs typeface="Calibri"/>
              </a:rPr>
              <a:t> For the 2024-2025 Academic Year, the Federal Government has implemented several changes to the FAFSA to help make the process of completing the FAFSA more efficient for students. </a:t>
            </a:r>
          </a:p>
          <a:p>
            <a:pPr marL="90170" indent="-90170">
              <a:buFont typeface="Arial" panose="020F0502020204030204" pitchFamily="34" charset="0"/>
              <a:buChar char="•"/>
            </a:pPr>
            <a:r>
              <a:rPr lang="en-US" dirty="0">
                <a:cs typeface="Calibri"/>
              </a:rPr>
              <a:t> The changes are also intended to help more students to become eligible for Pell and other Federal Grants.   </a:t>
            </a:r>
            <a:endParaRPr lang="en-US" dirty="0"/>
          </a:p>
          <a:p>
            <a:pPr marL="90170" indent="-90170">
              <a:buFont typeface="Arial" panose="020F0502020204030204" pitchFamily="34" charset="0"/>
              <a:buChar char="•"/>
            </a:pPr>
            <a:r>
              <a:rPr lang="en-US" dirty="0">
                <a:cs typeface="Calibri"/>
              </a:rPr>
              <a:t> The FAFSA has traditionally been available for students in October, but the launch was delayed due to the major revisions that were made to the application. </a:t>
            </a:r>
          </a:p>
          <a:p>
            <a:pPr marL="90170" indent="-90170">
              <a:buFont typeface="Arial" panose="020F0502020204030204" pitchFamily="34" charset="0"/>
              <a:buChar char="•"/>
            </a:pPr>
            <a:r>
              <a:rPr lang="en-US" dirty="0">
                <a:cs typeface="Calibri"/>
              </a:rPr>
              <a:t> As a result of this delay, HESAA adjusted the FAFSA filing deadline for renewal students. A notice to all students who received a Fall 2023 TAG payment was sent informing them that the 24-25 renewal deadline to complete the FAFSA (or the NJ Alternative Financial Aid Application) was extended to May 15, 2024. </a:t>
            </a:r>
          </a:p>
          <a:p>
            <a:pPr marL="90170" indent="-90170">
              <a:buFont typeface="Arial" panose="020F0502020204030204" pitchFamily="34" charset="0"/>
              <a:buChar char="•"/>
            </a:pPr>
            <a:r>
              <a:rPr lang="en-US" dirty="0">
                <a:cs typeface="Calibri"/>
              </a:rPr>
              <a:t> It is expected that the NJ Alternative Financial Aid Application will be available in NJFAMS by the end of January/beginning of February.  </a:t>
            </a:r>
          </a:p>
        </p:txBody>
      </p:sp>
      <p:sp>
        <p:nvSpPr>
          <p:cNvPr id="4" name="Slide Number Placeholder 3">
            <a:extLst>
              <a:ext uri="{FF2B5EF4-FFF2-40B4-BE49-F238E27FC236}">
                <a16:creationId xmlns:a16="http://schemas.microsoft.com/office/drawing/2014/main" id="{FB501E05-42A8-FD2F-35AC-F5174AB8B24B}"/>
              </a:ext>
            </a:extLst>
          </p:cNvPr>
          <p:cNvSpPr>
            <a:spLocks noGrp="1"/>
          </p:cNvSpPr>
          <p:nvPr>
            <p:ph type="sldNum" sz="quarter" idx="12"/>
          </p:nvPr>
        </p:nvSpPr>
        <p:spPr/>
        <p:txBody>
          <a:bodyPr/>
          <a:lstStyle/>
          <a:p>
            <a:pPr>
              <a:defRPr/>
            </a:pPr>
            <a:fld id="{3A2A2CBC-F495-40EA-807E-B8CB91C37EB2}" type="slidenum">
              <a:rPr lang="en-US" smtClean="0"/>
              <a:pPr>
                <a:defRPr/>
              </a:pPr>
              <a:t>35</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71916642"/>
      </p:ext>
    </p:extLst>
  </p:cSld>
  <p:clrMapOvr>
    <a:masterClrMapping/>
  </p:clrMapOvr>
  <mc:AlternateContent xmlns:mc="http://schemas.openxmlformats.org/markup-compatibility/2006" xmlns:p14="http://schemas.microsoft.com/office/powerpoint/2010/main">
    <mc:Choice Requires="p14">
      <p:transition spd="slow" p14:dur="2000" advTm="86645"/>
    </mc:Choice>
    <mc:Fallback xmlns="">
      <p:transition spd="slow" advTm="86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CF406-1F20-E997-8625-EAB84D46A4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F2F561-6CF2-667D-19DD-BE68B1829C95}"/>
              </a:ext>
            </a:extLst>
          </p:cNvPr>
          <p:cNvSpPr>
            <a:spLocks noGrp="1"/>
          </p:cNvSpPr>
          <p:nvPr>
            <p:ph type="title"/>
          </p:nvPr>
        </p:nvSpPr>
        <p:spPr>
          <a:xfrm>
            <a:off x="977900" y="287338"/>
            <a:ext cx="10896600" cy="1449387"/>
          </a:xfrm>
        </p:spPr>
        <p:txBody>
          <a:bodyPr>
            <a:noAutofit/>
          </a:bodyPr>
          <a:lstStyle/>
          <a:p>
            <a:r>
              <a:rPr lang="en-US" sz="4400" b="1" dirty="0">
                <a:latin typeface="Times New Roman"/>
                <a:cs typeface="Times New Roman"/>
              </a:rPr>
              <a:t>Changes to the FAFSA for AY 24-25</a:t>
            </a:r>
          </a:p>
        </p:txBody>
      </p:sp>
      <p:sp>
        <p:nvSpPr>
          <p:cNvPr id="3" name="Content Placeholder 2">
            <a:extLst>
              <a:ext uri="{FF2B5EF4-FFF2-40B4-BE49-F238E27FC236}">
                <a16:creationId xmlns:a16="http://schemas.microsoft.com/office/drawing/2014/main" id="{5FBEA668-36F1-12DB-1F79-38F02D63009C}"/>
              </a:ext>
            </a:extLst>
          </p:cNvPr>
          <p:cNvSpPr>
            <a:spLocks noGrp="1"/>
          </p:cNvSpPr>
          <p:nvPr>
            <p:ph idx="1"/>
          </p:nvPr>
        </p:nvSpPr>
        <p:spPr>
          <a:xfrm>
            <a:off x="976970" y="1880922"/>
            <a:ext cx="10058400" cy="4346793"/>
          </a:xfrm>
        </p:spPr>
        <p:txBody>
          <a:bodyPr/>
          <a:lstStyle/>
          <a:p>
            <a:pPr marL="90170" indent="-90170">
              <a:buFont typeface="Arial" panose="020F0502020204030204" pitchFamily="34" charset="0"/>
              <a:buChar char="•"/>
            </a:pPr>
            <a:r>
              <a:rPr lang="en-US">
                <a:cs typeface="Calibri"/>
              </a:rPr>
              <a:t> The federal government is no longer counting child support as income. Instead, these funds will be counted as an asset.</a:t>
            </a:r>
            <a:endParaRPr lang="en-US"/>
          </a:p>
          <a:p>
            <a:pPr marL="90170" indent="-90170">
              <a:buFont typeface="Arial" panose="020F0502020204030204" pitchFamily="34" charset="0"/>
              <a:buChar char="•"/>
            </a:pPr>
            <a:r>
              <a:rPr lang="en-US">
                <a:cs typeface="Calibri"/>
              </a:rPr>
              <a:t> This change favors students for Pell eligibility purposes due to the formula used to determine Pell eligibility.</a:t>
            </a:r>
            <a:endParaRPr lang="en-US"/>
          </a:p>
          <a:p>
            <a:pPr marL="90170" indent="-90170">
              <a:buFont typeface="Arial" panose="020F0502020204030204" pitchFamily="34" charset="0"/>
              <a:buChar char="•"/>
            </a:pPr>
            <a:r>
              <a:rPr lang="en-US">
                <a:cs typeface="Calibri"/>
              </a:rPr>
              <a:t> EOF uses the federal poverty guidelines and compares this information to the student's family income and assets per their respective household size. </a:t>
            </a:r>
          </a:p>
          <a:p>
            <a:pPr marL="90170" indent="-90170">
              <a:buFont typeface="Arial" panose="020F0502020204030204" pitchFamily="34" charset="0"/>
              <a:buChar char="•"/>
            </a:pPr>
            <a:r>
              <a:rPr lang="en-US">
                <a:cs typeface="Calibri"/>
              </a:rPr>
              <a:t> Using 2022-2023 student data, EOF ran a simulation and discovered that if the Fund were to follow the feds application of counting Child Support as an asset and not as a part of a family's income, this would result in a loss of 230 fewer funded students. Additionally, this change would also result in fewer students being eligible for EOF.   </a:t>
            </a:r>
          </a:p>
          <a:p>
            <a:pPr marL="90170" indent="-90170">
              <a:buFont typeface="Arial" panose="020F0502020204030204" pitchFamily="34" charset="0"/>
              <a:buChar char="•"/>
            </a:pPr>
            <a:r>
              <a:rPr lang="en-US">
                <a:cs typeface="Calibri"/>
              </a:rPr>
              <a:t> For the 2024-2025 academic year, EOF will continue to count child support as income and not as an asset.  EOF will also continue to monitor the impact of the other changes that have been made to the FAFSA with respect to EOF student eligibility.</a:t>
            </a:r>
          </a:p>
        </p:txBody>
      </p:sp>
      <p:sp>
        <p:nvSpPr>
          <p:cNvPr id="4" name="Slide Number Placeholder 3">
            <a:extLst>
              <a:ext uri="{FF2B5EF4-FFF2-40B4-BE49-F238E27FC236}">
                <a16:creationId xmlns:a16="http://schemas.microsoft.com/office/drawing/2014/main" id="{3F07FB1E-AF33-73FD-7EAB-CA31821AEC4F}"/>
              </a:ext>
            </a:extLst>
          </p:cNvPr>
          <p:cNvSpPr>
            <a:spLocks noGrp="1"/>
          </p:cNvSpPr>
          <p:nvPr>
            <p:ph type="sldNum" sz="quarter" idx="12"/>
          </p:nvPr>
        </p:nvSpPr>
        <p:spPr/>
        <p:txBody>
          <a:bodyPr/>
          <a:lstStyle/>
          <a:p>
            <a:pPr>
              <a:defRPr/>
            </a:pPr>
            <a:fld id="{3A2A2CBC-F495-40EA-807E-B8CB91C37EB2}" type="slidenum">
              <a:rPr lang="en-US" smtClean="0"/>
              <a:pPr>
                <a:defRPr/>
              </a:pPr>
              <a:t>36</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50507753"/>
      </p:ext>
    </p:extLst>
  </p:cSld>
  <p:clrMapOvr>
    <a:masterClrMapping/>
  </p:clrMapOvr>
  <mc:AlternateContent xmlns:mc="http://schemas.openxmlformats.org/markup-compatibility/2006" xmlns:p14="http://schemas.microsoft.com/office/powerpoint/2010/main">
    <mc:Choice Requires="p14">
      <p:transition spd="slow" p14:dur="2000" advTm="204099"/>
    </mc:Choice>
    <mc:Fallback xmlns="">
      <p:transition spd="slow" advTm="204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FC3D0-70E3-59BA-5849-824ACEB4D6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84ECCC-A020-4D75-4FAE-719E868EB08F}"/>
              </a:ext>
            </a:extLst>
          </p:cNvPr>
          <p:cNvSpPr>
            <a:spLocks noGrp="1"/>
          </p:cNvSpPr>
          <p:nvPr>
            <p:ph type="title"/>
          </p:nvPr>
        </p:nvSpPr>
        <p:spPr>
          <a:xfrm>
            <a:off x="977900" y="287338"/>
            <a:ext cx="10896600" cy="1449387"/>
          </a:xfrm>
        </p:spPr>
        <p:txBody>
          <a:bodyPr>
            <a:noAutofit/>
          </a:bodyPr>
          <a:lstStyle/>
          <a:p>
            <a:r>
              <a:rPr lang="en-US" sz="4400" b="1">
                <a:latin typeface="Times New Roman"/>
                <a:cs typeface="Times New Roman"/>
              </a:rPr>
              <a:t>EOF Eligibility</a:t>
            </a:r>
          </a:p>
        </p:txBody>
      </p:sp>
      <p:sp>
        <p:nvSpPr>
          <p:cNvPr id="3" name="Content Placeholder 2">
            <a:extLst>
              <a:ext uri="{FF2B5EF4-FFF2-40B4-BE49-F238E27FC236}">
                <a16:creationId xmlns:a16="http://schemas.microsoft.com/office/drawing/2014/main" id="{7C7775AC-605A-9870-7674-AB4669033BF6}"/>
              </a:ext>
            </a:extLst>
          </p:cNvPr>
          <p:cNvSpPr>
            <a:spLocks noGrp="1"/>
          </p:cNvSpPr>
          <p:nvPr>
            <p:ph idx="1"/>
          </p:nvPr>
        </p:nvSpPr>
        <p:spPr>
          <a:xfrm>
            <a:off x="1061303" y="1736725"/>
            <a:ext cx="10058400" cy="4408104"/>
          </a:xfrm>
        </p:spPr>
        <p:txBody>
          <a:bodyPr/>
          <a:lstStyle/>
          <a:p>
            <a:pPr marL="90170" indent="-90170">
              <a:buFont typeface="Arial" panose="020F0502020204030204" pitchFamily="34" charset="0"/>
              <a:buChar char="•"/>
            </a:pPr>
            <a:r>
              <a:rPr lang="en-US" dirty="0">
                <a:cs typeface="Calibri"/>
              </a:rPr>
              <a:t> As noted earlier, institutions are no longer required to collect the financial documentation to verify eligibility for students admitted into EOF for the Spring 2024 term and thereafter. Institutions that elect to exercise this option will need to verify student financial eligibility via NJFAMS. </a:t>
            </a:r>
            <a:endParaRPr lang="en-US" dirty="0"/>
          </a:p>
          <a:p>
            <a:pPr marL="90170" indent="-90170">
              <a:buFont typeface="Arial" panose="020F0502020204030204" pitchFamily="34" charset="0"/>
              <a:buChar char="•"/>
            </a:pPr>
            <a:r>
              <a:rPr lang="en-US" dirty="0">
                <a:cs typeface="Calibri"/>
              </a:rPr>
              <a:t> This change may require for institutional staff who previously were responsible for collecting and reviewing the financial documentation for students to now be given access to NJFAMS.</a:t>
            </a:r>
            <a:endParaRPr lang="en-US" dirty="0"/>
          </a:p>
          <a:p>
            <a:pPr marL="90170" indent="-90170">
              <a:buFont typeface="Arial" panose="020F0502020204030204" pitchFamily="34" charset="0"/>
              <a:buChar char="•"/>
            </a:pPr>
            <a:r>
              <a:rPr lang="en-US" dirty="0">
                <a:cs typeface="Calibri"/>
              </a:rPr>
              <a:t> This may also require participating institutions/EOF campus programs to review and update your respective EOF application (and publications (i.e. website, program brochure, etc.)). </a:t>
            </a:r>
          </a:p>
          <a:p>
            <a:pPr marL="90170" indent="-90170">
              <a:buFont typeface="Arial" panose="020F0502020204030204" pitchFamily="34" charset="0"/>
              <a:buChar char="•"/>
            </a:pPr>
            <a:r>
              <a:rPr lang="en-US" dirty="0">
                <a:cs typeface="Calibri"/>
              </a:rPr>
              <a:t> With program's now having the ability to use NJFAMS to determine financial eligibility, participating institutions will need to ensure that staff are aware that there are some students who appear as "Ineligible" in NJFAMS but are actually eligible for EOF (i.e. Discretionary and Non-Funded eligible students). </a:t>
            </a:r>
          </a:p>
          <a:p>
            <a:pPr marL="90170" indent="-90170">
              <a:buFont typeface="Arial" panose="020F0502020204030204" pitchFamily="34" charset="0"/>
              <a:buChar char="•"/>
            </a:pPr>
            <a:r>
              <a:rPr lang="en-US" dirty="0">
                <a:cs typeface="Calibri"/>
              </a:rPr>
              <a:t> Participating institutions will need to update your EOF policies and procedures manual to incorporate the need to properly evaluate the reason for EOF student ineligibility in NJFAMS. </a:t>
            </a:r>
          </a:p>
        </p:txBody>
      </p:sp>
      <p:sp>
        <p:nvSpPr>
          <p:cNvPr id="4" name="Slide Number Placeholder 3">
            <a:extLst>
              <a:ext uri="{FF2B5EF4-FFF2-40B4-BE49-F238E27FC236}">
                <a16:creationId xmlns:a16="http://schemas.microsoft.com/office/drawing/2014/main" id="{896C23CA-009A-2011-C257-9FFCD0331C38}"/>
              </a:ext>
            </a:extLst>
          </p:cNvPr>
          <p:cNvSpPr>
            <a:spLocks noGrp="1"/>
          </p:cNvSpPr>
          <p:nvPr>
            <p:ph type="sldNum" sz="quarter" idx="12"/>
          </p:nvPr>
        </p:nvSpPr>
        <p:spPr/>
        <p:txBody>
          <a:bodyPr/>
          <a:lstStyle/>
          <a:p>
            <a:pPr>
              <a:defRPr/>
            </a:pPr>
            <a:fld id="{3A2A2CBC-F495-40EA-807E-B8CB91C37EB2}" type="slidenum">
              <a:rPr lang="en-US" smtClean="0"/>
              <a:pPr>
                <a:defRPr/>
              </a:pPr>
              <a:t>37</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84597601"/>
      </p:ext>
    </p:extLst>
  </p:cSld>
  <p:clrMapOvr>
    <a:masterClrMapping/>
  </p:clrMapOvr>
  <mc:AlternateContent xmlns:mc="http://schemas.openxmlformats.org/markup-compatibility/2006" xmlns:p14="http://schemas.microsoft.com/office/powerpoint/2010/main">
    <mc:Choice Requires="p14">
      <p:transition spd="slow" p14:dur="2000" advTm="204080"/>
    </mc:Choice>
    <mc:Fallback xmlns="">
      <p:transition spd="slow" advTm="20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92DB2-1AF9-8634-97A9-600E3F6D29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9E334-8D60-6393-F4EF-0DC143AF2891}"/>
              </a:ext>
            </a:extLst>
          </p:cNvPr>
          <p:cNvSpPr>
            <a:spLocks noGrp="1"/>
          </p:cNvSpPr>
          <p:nvPr>
            <p:ph type="title"/>
          </p:nvPr>
        </p:nvSpPr>
        <p:spPr>
          <a:xfrm>
            <a:off x="977900" y="287338"/>
            <a:ext cx="10896600" cy="1449387"/>
          </a:xfrm>
        </p:spPr>
        <p:txBody>
          <a:bodyPr>
            <a:noAutofit/>
          </a:bodyPr>
          <a:lstStyle/>
          <a:p>
            <a:r>
              <a:rPr lang="en-US" sz="4400" b="1" dirty="0">
                <a:latin typeface="Times New Roman"/>
                <a:cs typeface="Times New Roman"/>
              </a:rPr>
              <a:t>EOF Admission/Verification of Eligibility</a:t>
            </a:r>
          </a:p>
        </p:txBody>
      </p:sp>
      <p:sp>
        <p:nvSpPr>
          <p:cNvPr id="3" name="Content Placeholder 2">
            <a:extLst>
              <a:ext uri="{FF2B5EF4-FFF2-40B4-BE49-F238E27FC236}">
                <a16:creationId xmlns:a16="http://schemas.microsoft.com/office/drawing/2014/main" id="{6270DF17-2A17-6ABF-F8B0-3194A5A83CBA}"/>
              </a:ext>
            </a:extLst>
          </p:cNvPr>
          <p:cNvSpPr>
            <a:spLocks noGrp="1"/>
          </p:cNvSpPr>
          <p:nvPr>
            <p:ph idx="1"/>
          </p:nvPr>
        </p:nvSpPr>
        <p:spPr>
          <a:xfrm>
            <a:off x="1204006" y="1279927"/>
            <a:ext cx="10058400" cy="4943823"/>
          </a:xfrm>
        </p:spPr>
        <p:txBody>
          <a:bodyPr/>
          <a:lstStyle/>
          <a:p>
            <a:pPr marL="90170" indent="-90170"/>
            <a:endParaRPr lang="en-US" sz="1800" dirty="0">
              <a:cs typeface="Calibri"/>
            </a:endParaRPr>
          </a:p>
          <a:p>
            <a:pPr marL="0" indent="0">
              <a:buNone/>
            </a:pPr>
            <a:r>
              <a:rPr lang="en-US" sz="1700" b="1" i="1" dirty="0">
                <a:cs typeface="Calibri"/>
              </a:rPr>
              <a:t>Due to the delay in the availability of the FAFSA and the availability of the student's information in NJFAMS, how can institutions assist students in verifying their financial eligibility faster? </a:t>
            </a:r>
          </a:p>
          <a:p>
            <a:pPr marL="457200" indent="-457200">
              <a:buAutoNum type="arabicParenR"/>
            </a:pPr>
            <a:r>
              <a:rPr lang="en-US" sz="1700" dirty="0">
                <a:cs typeface="Calibri"/>
              </a:rPr>
              <a:t>Programs can elect to continue to collect and review the appropriate financial documents from a student. This information should match the information provided on their FAFSA and that will appear in NJFAMS. This process will ensure that the institution is not only is better aware of what should appear on the student's FAFSA and NJFAMS, but it will also afford the student the opportunity to receive assistance from either the EOF campus program or financial aid office in completing their FAFSA or NJ Alternative Application correctly. However, if a student is unable to provide the financial documentation per a campus program's request, this reason alone is not sufficient to reject a student from EOF consideration. Students must be informed in writing of their need to have their information available for institutional review by an identified deadline. Programs will need to determine the amount of flexibility it can reasonably provide to a student to allow for the student's information to appear in NJFAMS for admission purposes. This process must be documented in writing as part of the institution's EOF admission policies and procedures. </a:t>
            </a:r>
          </a:p>
          <a:p>
            <a:pPr marL="457200" indent="-457200">
              <a:buAutoNum type="arabicParenR"/>
            </a:pPr>
            <a:r>
              <a:rPr lang="en-US" sz="1700" dirty="0">
                <a:cs typeface="Calibri"/>
              </a:rPr>
              <a:t>If the student is a participant in a New Jersey GEAR UP/College Bound or a NJ based federally funded TRIO program and they meet the residency requirements for EOF, then they can be considered for EOF, but they still must complete the FAFSA or NJ Alternative Financial Aid </a:t>
            </a:r>
            <a:r>
              <a:rPr lang="en-US" sz="1700" dirty="0" err="1">
                <a:cs typeface="Calibri"/>
              </a:rPr>
              <a:t>Aid</a:t>
            </a:r>
            <a:r>
              <a:rPr lang="en-US" sz="1700" dirty="0">
                <a:cs typeface="Calibri"/>
              </a:rPr>
              <a:t> Application and be verified for financial eligibility. If these students do not meet the financial requirements, then they can still be admitted into EOF as a non-funded EOF student.  </a:t>
            </a:r>
          </a:p>
          <a:p>
            <a:pPr marL="0" indent="0">
              <a:buNone/>
            </a:pPr>
            <a:endParaRPr lang="en-US" dirty="0">
              <a:cs typeface="Calibri"/>
            </a:endParaRPr>
          </a:p>
          <a:p>
            <a:pPr marL="0" indent="0">
              <a:buNone/>
            </a:pPr>
            <a:endParaRPr lang="en-US" dirty="0">
              <a:cs typeface="Calibri"/>
            </a:endParaRPr>
          </a:p>
          <a:p>
            <a:pPr marL="90170" indent="-90170">
              <a:buFont typeface="Arial" panose="020F0502020204030204" pitchFamily="34" charset="0"/>
              <a:buChar char="•"/>
            </a:pPr>
            <a:endParaRPr lang="en-US" dirty="0">
              <a:cs typeface="Calibri"/>
            </a:endParaRPr>
          </a:p>
          <a:p>
            <a:pPr marL="90170" indent="-90170">
              <a:buFont typeface="Calibri" panose="020F0502020204030204" pitchFamily="34" charset="0"/>
              <a:buChar char="-"/>
            </a:pPr>
            <a:endParaRPr lang="en-US" dirty="0">
              <a:cs typeface="Calibri"/>
            </a:endParaRPr>
          </a:p>
        </p:txBody>
      </p:sp>
      <p:sp>
        <p:nvSpPr>
          <p:cNvPr id="4" name="Slide Number Placeholder 3">
            <a:extLst>
              <a:ext uri="{FF2B5EF4-FFF2-40B4-BE49-F238E27FC236}">
                <a16:creationId xmlns:a16="http://schemas.microsoft.com/office/drawing/2014/main" id="{FBEC31B4-BAAE-68AC-CB71-74B784C84D6E}"/>
              </a:ext>
            </a:extLst>
          </p:cNvPr>
          <p:cNvSpPr>
            <a:spLocks noGrp="1"/>
          </p:cNvSpPr>
          <p:nvPr>
            <p:ph type="sldNum" sz="quarter" idx="12"/>
          </p:nvPr>
        </p:nvSpPr>
        <p:spPr/>
        <p:txBody>
          <a:bodyPr/>
          <a:lstStyle/>
          <a:p>
            <a:pPr>
              <a:defRPr/>
            </a:pPr>
            <a:fld id="{3A2A2CBC-F495-40EA-807E-B8CB91C37EB2}" type="slidenum">
              <a:rPr lang="en-US" smtClean="0"/>
              <a:pPr>
                <a:defRPr/>
              </a:pPr>
              <a:t>38</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21121642"/>
      </p:ext>
    </p:extLst>
  </p:cSld>
  <p:clrMapOvr>
    <a:masterClrMapping/>
  </p:clrMapOvr>
  <mc:AlternateContent xmlns:mc="http://schemas.openxmlformats.org/markup-compatibility/2006" xmlns:p14="http://schemas.microsoft.com/office/powerpoint/2010/main">
    <mc:Choice Requires="p14">
      <p:transition spd="slow" p14:dur="2000" advTm="251703"/>
    </mc:Choice>
    <mc:Fallback xmlns="">
      <p:transition spd="slow" advTm="25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15E9D-79EE-A86D-B6EE-7BAAE3D294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8EA83-7A42-6483-31C2-71F8D516442A}"/>
              </a:ext>
            </a:extLst>
          </p:cNvPr>
          <p:cNvSpPr>
            <a:spLocks noGrp="1"/>
          </p:cNvSpPr>
          <p:nvPr>
            <p:ph type="title"/>
          </p:nvPr>
        </p:nvSpPr>
        <p:spPr>
          <a:xfrm>
            <a:off x="977900" y="287338"/>
            <a:ext cx="10896600" cy="1449387"/>
          </a:xfrm>
        </p:spPr>
        <p:txBody>
          <a:bodyPr>
            <a:noAutofit/>
          </a:bodyPr>
          <a:lstStyle/>
          <a:p>
            <a:r>
              <a:rPr lang="en-US" sz="4400" b="1" dirty="0">
                <a:latin typeface="Times New Roman"/>
                <a:cs typeface="Times New Roman"/>
              </a:rPr>
              <a:t>EOF Admission/Verification of Eligibility</a:t>
            </a:r>
          </a:p>
        </p:txBody>
      </p:sp>
      <p:sp>
        <p:nvSpPr>
          <p:cNvPr id="3" name="Content Placeholder 2">
            <a:extLst>
              <a:ext uri="{FF2B5EF4-FFF2-40B4-BE49-F238E27FC236}">
                <a16:creationId xmlns:a16="http://schemas.microsoft.com/office/drawing/2014/main" id="{8A12C4EE-DBED-E6EE-E312-D05838AD2837}"/>
              </a:ext>
            </a:extLst>
          </p:cNvPr>
          <p:cNvSpPr>
            <a:spLocks noGrp="1"/>
          </p:cNvSpPr>
          <p:nvPr>
            <p:ph idx="1"/>
          </p:nvPr>
        </p:nvSpPr>
        <p:spPr>
          <a:xfrm>
            <a:off x="977220" y="1890682"/>
            <a:ext cx="10058400" cy="4022725"/>
          </a:xfrm>
        </p:spPr>
        <p:txBody>
          <a:bodyPr/>
          <a:lstStyle/>
          <a:p>
            <a:pPr marL="90170" indent="-90170">
              <a:buFont typeface="Arial" panose="020F0502020204030204" pitchFamily="34" charset="0"/>
              <a:buChar char="•"/>
            </a:pPr>
            <a:r>
              <a:rPr lang="en-US" dirty="0">
                <a:cs typeface="Calibri"/>
              </a:rPr>
              <a:t> Due to the delay in the availability of the FAFSA it is expected that institutions of higher education and the State of NJ will receive a student's data much later than usual this year. </a:t>
            </a:r>
            <a:endParaRPr lang="en-US" dirty="0"/>
          </a:p>
          <a:p>
            <a:pPr marL="90170" indent="-90170">
              <a:buFont typeface="Arial" panose="020F0502020204030204" pitchFamily="34" charset="0"/>
              <a:buChar char="•"/>
            </a:pPr>
            <a:r>
              <a:rPr lang="en-US" dirty="0">
                <a:cs typeface="Calibri"/>
              </a:rPr>
              <a:t> The State of New Jersey (via HESAA) expects to receive this data within 4 to 6 weeks of each applicant's filing date. As such, students and institutions should anticipate a longer waiting period before the status of a student's State aid is updated in their respective New Jersey Financial Aid Management System (NJFAMS) account.</a:t>
            </a:r>
          </a:p>
          <a:p>
            <a:pPr marL="90170" indent="-90170">
              <a:buFont typeface="Arial" panose="020F0502020204030204" pitchFamily="34" charset="0"/>
              <a:buChar char="•"/>
            </a:pPr>
            <a:r>
              <a:rPr lang="en-US" dirty="0">
                <a:cs typeface="Calibri"/>
              </a:rPr>
              <a:t> This delay may have an impact on the start date of your respective EOF pre-first year summer program and may impact when you are able to verify the eligibility of any transfer students. </a:t>
            </a:r>
          </a:p>
          <a:p>
            <a:pPr marL="90170" indent="-90170">
              <a:buFont typeface="Arial" panose="020F0502020204030204" pitchFamily="34" charset="0"/>
              <a:buChar char="•"/>
            </a:pPr>
            <a:r>
              <a:rPr lang="en-US" dirty="0">
                <a:cs typeface="Calibri"/>
              </a:rPr>
              <a:t> Programs that have traditionally held the first week of May as the date for when pre-first year students need to confirm their attendance may find themselves struggling to meet their enrollment goal due to the delay in the processing of the FAFSA. As a result, programs may need to consider adjusting their respective confirmation and program start dates.</a:t>
            </a:r>
          </a:p>
        </p:txBody>
      </p:sp>
      <p:sp>
        <p:nvSpPr>
          <p:cNvPr id="4" name="Slide Number Placeholder 3">
            <a:extLst>
              <a:ext uri="{FF2B5EF4-FFF2-40B4-BE49-F238E27FC236}">
                <a16:creationId xmlns:a16="http://schemas.microsoft.com/office/drawing/2014/main" id="{B30AB30F-07CD-FB5F-6AF0-548E058727AB}"/>
              </a:ext>
            </a:extLst>
          </p:cNvPr>
          <p:cNvSpPr>
            <a:spLocks noGrp="1"/>
          </p:cNvSpPr>
          <p:nvPr>
            <p:ph type="sldNum" sz="quarter" idx="12"/>
          </p:nvPr>
        </p:nvSpPr>
        <p:spPr/>
        <p:txBody>
          <a:bodyPr/>
          <a:lstStyle/>
          <a:p>
            <a:pPr>
              <a:defRPr/>
            </a:pPr>
            <a:fld id="{3A2A2CBC-F495-40EA-807E-B8CB91C37EB2}" type="slidenum">
              <a:rPr lang="en-US" smtClean="0"/>
              <a:pPr>
                <a:defRPr/>
              </a:pPr>
              <a:t>39</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65329845"/>
      </p:ext>
    </p:extLst>
  </p:cSld>
  <p:clrMapOvr>
    <a:masterClrMapping/>
  </p:clrMapOvr>
  <mc:AlternateContent xmlns:mc="http://schemas.openxmlformats.org/markup-compatibility/2006" xmlns:p14="http://schemas.microsoft.com/office/powerpoint/2010/main">
    <mc:Choice Requires="p14">
      <p:transition spd="slow" p14:dur="2000" advTm="163366"/>
    </mc:Choice>
    <mc:Fallback xmlns="">
      <p:transition spd="slow" advTm="163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br>
              <a:rPr lang="en-US" sz="6600" b="1"/>
            </a:br>
            <a:r>
              <a:rPr lang="en-US" sz="6600" b="1">
                <a:latin typeface="Times New Roman"/>
                <a:cs typeface="Times New Roman"/>
              </a:rPr>
              <a:t>Authority, Mission, </a:t>
            </a:r>
            <a:br>
              <a:rPr lang="en-US" sz="6600" b="1">
                <a:latin typeface="Times New Roman" panose="02020603050405020304" pitchFamily="18" charset="0"/>
                <a:cs typeface="Times New Roman" panose="02020603050405020304" pitchFamily="18" charset="0"/>
              </a:rPr>
            </a:br>
            <a:r>
              <a:rPr lang="en-US" sz="6600" b="1">
                <a:latin typeface="Times New Roman"/>
                <a:cs typeface="Times New Roman"/>
              </a:rPr>
              <a:t>and Scope </a:t>
            </a:r>
            <a:endParaRPr lang="en-US" sz="6600">
              <a:latin typeface="Times New Roman"/>
              <a:cs typeface="Times New Roman"/>
            </a:endParaRPr>
          </a:p>
        </p:txBody>
      </p:sp>
      <p:sp>
        <p:nvSpPr>
          <p:cNvPr id="6" name="Text Placeholder 5"/>
          <p:cNvSpPr>
            <a:spLocks noGrp="1"/>
          </p:cNvSpPr>
          <p:nvPr>
            <p:ph type="body" idx="1"/>
          </p:nvPr>
        </p:nvSpPr>
        <p:spPr/>
        <p:txBody>
          <a:bodyPr>
            <a:normAutofit/>
          </a:bodyPr>
          <a:lstStyle/>
          <a:p>
            <a:r>
              <a:rPr lang="en-US" sz="4400" b="1">
                <a:latin typeface="Karla"/>
              </a:rPr>
              <a:t>SUBCHAPTER 1.</a:t>
            </a:r>
            <a:endParaRPr lang="en-US" sz="4400">
              <a:latin typeface="Karla"/>
            </a:endParaRPr>
          </a:p>
        </p:txBody>
      </p:sp>
      <p:sp>
        <p:nvSpPr>
          <p:cNvPr id="4" name="Slide Number Placeholder 3"/>
          <p:cNvSpPr>
            <a:spLocks noGrp="1"/>
          </p:cNvSpPr>
          <p:nvPr>
            <p:ph type="sldNum" sz="quarter" idx="12"/>
          </p:nvPr>
        </p:nvSpPr>
        <p:spPr/>
        <p:txBody>
          <a:bodyPr/>
          <a:lstStyle/>
          <a:p>
            <a:pPr>
              <a:defRPr/>
            </a:pPr>
            <a:fld id="{8A0C60B7-73EB-4965-AE30-BE448070C3A1}" type="slidenum">
              <a:rPr lang="en-US" smtClean="0"/>
              <a:pPr>
                <a:defRPr/>
              </a:pPr>
              <a:t>4</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74527465"/>
      </p:ext>
    </p:extLst>
  </p:cSld>
  <p:clrMapOvr>
    <a:masterClrMapping/>
  </p:clrMapOvr>
  <mc:AlternateContent xmlns:mc="http://schemas.openxmlformats.org/markup-compatibility/2006" xmlns:p14="http://schemas.microsoft.com/office/powerpoint/2010/main">
    <mc:Choice Requires="p14">
      <p:transition spd="slow" p14:dur="2000" advTm="4608"/>
    </mc:Choice>
    <mc:Fallback xmlns="">
      <p:transition spd="slow" advTm="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1892D-09A8-9705-C095-C0D08574CB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B7F26-4458-78EC-24CF-D37363FB06A5}"/>
              </a:ext>
            </a:extLst>
          </p:cNvPr>
          <p:cNvSpPr>
            <a:spLocks noGrp="1"/>
          </p:cNvSpPr>
          <p:nvPr>
            <p:ph type="title"/>
          </p:nvPr>
        </p:nvSpPr>
        <p:spPr>
          <a:xfrm>
            <a:off x="471035" y="287338"/>
            <a:ext cx="11010899" cy="1431245"/>
          </a:xfrm>
        </p:spPr>
        <p:txBody>
          <a:bodyPr/>
          <a:lstStyle/>
          <a:p>
            <a:r>
              <a:rPr lang="en-US" b="1">
                <a:latin typeface="Times New Roman"/>
                <a:cs typeface="Calibri Light"/>
              </a:rPr>
              <a:t>EOF Admission/Verification of Eligibility</a:t>
            </a:r>
            <a:endParaRPr lang="en-US" b="1">
              <a:latin typeface="Times New Roman"/>
              <a:cs typeface="Times New Roman"/>
            </a:endParaRPr>
          </a:p>
        </p:txBody>
      </p:sp>
      <p:sp>
        <p:nvSpPr>
          <p:cNvPr id="3" name="Content Placeholder 2">
            <a:extLst>
              <a:ext uri="{FF2B5EF4-FFF2-40B4-BE49-F238E27FC236}">
                <a16:creationId xmlns:a16="http://schemas.microsoft.com/office/drawing/2014/main" id="{8F5EF883-1A66-16F1-F399-6FE2DAAEAC3E}"/>
              </a:ext>
            </a:extLst>
          </p:cNvPr>
          <p:cNvSpPr>
            <a:spLocks noGrp="1"/>
          </p:cNvSpPr>
          <p:nvPr>
            <p:ph idx="1"/>
          </p:nvPr>
        </p:nvSpPr>
        <p:spPr>
          <a:xfrm>
            <a:off x="1153407" y="1832152"/>
            <a:ext cx="10058400" cy="4022725"/>
          </a:xfrm>
        </p:spPr>
        <p:txBody>
          <a:bodyPr/>
          <a:lstStyle/>
          <a:p>
            <a:pPr marL="90170" indent="-90170"/>
            <a:r>
              <a:rPr lang="en-US" b="1" i="1" dirty="0">
                <a:solidFill>
                  <a:srgbClr val="333333"/>
                </a:solidFill>
                <a:latin typeface="Calibri"/>
                <a:cs typeface="Arial"/>
              </a:rPr>
              <a:t>Due to the timing of when information will appear in NJFAMS for AY 24-25, can an institution use the federal ISIR to determine eligibility for a student?  </a:t>
            </a:r>
            <a:endParaRPr lang="en-US" b="1" i="1" dirty="0">
              <a:latin typeface="Calibri"/>
              <a:cs typeface="Calibri"/>
            </a:endParaRPr>
          </a:p>
          <a:p>
            <a:pPr marL="90170" indent="-90170"/>
            <a:r>
              <a:rPr lang="en-US" dirty="0">
                <a:solidFill>
                  <a:srgbClr val="333333"/>
                </a:solidFill>
                <a:latin typeface="Calibri"/>
                <a:cs typeface="Arial"/>
              </a:rPr>
              <a:t> </a:t>
            </a:r>
            <a:r>
              <a:rPr lang="en-US" sz="2000" dirty="0">
                <a:solidFill>
                  <a:srgbClr val="333333"/>
                </a:solidFill>
                <a:latin typeface="Calibri"/>
                <a:cs typeface="Arial"/>
              </a:rPr>
              <a:t>Institutions may not use the federal ISIR to determine EOF eligibility. As noted earlier, institutions may elect to continue to collect and review the appropriate financial documents to determine initial EOF eligibility or</a:t>
            </a:r>
            <a:r>
              <a:rPr lang="en-US" dirty="0">
                <a:solidFill>
                  <a:srgbClr val="333333"/>
                </a:solidFill>
                <a:latin typeface="Calibri"/>
                <a:cs typeface="Arial"/>
              </a:rPr>
              <a:t> it may</a:t>
            </a:r>
            <a:r>
              <a:rPr lang="en-US" sz="2000" dirty="0">
                <a:solidFill>
                  <a:srgbClr val="333333"/>
                </a:solidFill>
                <a:latin typeface="Calibri"/>
                <a:cs typeface="Arial"/>
              </a:rPr>
              <a:t> utilize the state's New Jersey Financial Aid Management System (NJFAMS).</a:t>
            </a:r>
            <a:r>
              <a:rPr lang="en-US" dirty="0">
                <a:solidFill>
                  <a:srgbClr val="333333"/>
                </a:solidFill>
                <a:latin typeface="Calibri"/>
                <a:cs typeface="Arial"/>
              </a:rPr>
              <a:t>  </a:t>
            </a:r>
            <a:endParaRPr lang="en-US" dirty="0"/>
          </a:p>
          <a:p>
            <a:pPr marL="90170" indent="-90170"/>
            <a:r>
              <a:rPr lang="en-US" b="1" i="1" dirty="0">
                <a:solidFill>
                  <a:srgbClr val="333333"/>
                </a:solidFill>
                <a:latin typeface="Calibri"/>
                <a:cs typeface="Arial"/>
              </a:rPr>
              <a:t>Why are institutions unable to use the Federal ISIR information to determine EOF eligibility if it is incorporated in NJFAMS?</a:t>
            </a:r>
            <a:r>
              <a:rPr lang="en-US" dirty="0">
                <a:solidFill>
                  <a:srgbClr val="333333"/>
                </a:solidFill>
                <a:latin typeface="Calibri"/>
                <a:cs typeface="Arial"/>
              </a:rPr>
              <a:t> </a:t>
            </a:r>
          </a:p>
          <a:p>
            <a:pPr marL="90170" indent="-90170"/>
            <a:r>
              <a:rPr lang="en-US" dirty="0">
                <a:solidFill>
                  <a:srgbClr val="333333"/>
                </a:solidFill>
                <a:latin typeface="Calibri"/>
                <a:cs typeface="Arial"/>
              </a:rPr>
              <a:t> While the information that appears on the federal ISIR is incorporated within NJFAMS, the system (NJFAMS) is designed to incorporate the appropriate eligibility filters to properly screen students for EOF financial eligibility. This process will not only help the state to ensure that there is consistency in the statewide review of an applicant's financial eligibility for EOF, but it will also ensure that the student can see the status of their EOF financial eligibility in their respective NJFAMS account. </a:t>
            </a:r>
            <a:endParaRPr lang="en-US" dirty="0">
              <a:solidFill>
                <a:srgbClr val="333333"/>
              </a:solidFill>
              <a:cs typeface="Arial"/>
            </a:endParaRPr>
          </a:p>
        </p:txBody>
      </p:sp>
      <p:sp>
        <p:nvSpPr>
          <p:cNvPr id="4" name="Slide Number Placeholder 3">
            <a:extLst>
              <a:ext uri="{FF2B5EF4-FFF2-40B4-BE49-F238E27FC236}">
                <a16:creationId xmlns:a16="http://schemas.microsoft.com/office/drawing/2014/main" id="{24841DC7-06DD-905F-30F4-6F425802997A}"/>
              </a:ext>
            </a:extLst>
          </p:cNvPr>
          <p:cNvSpPr>
            <a:spLocks noGrp="1"/>
          </p:cNvSpPr>
          <p:nvPr>
            <p:ph type="sldNum" sz="quarter" idx="12"/>
          </p:nvPr>
        </p:nvSpPr>
        <p:spPr/>
        <p:txBody>
          <a:bodyPr/>
          <a:lstStyle/>
          <a:p>
            <a:pPr>
              <a:defRPr/>
            </a:pPr>
            <a:fld id="{3A2A2CBC-F495-40EA-807E-B8CB91C37EB2}" type="slidenum">
              <a:rPr lang="en-US"/>
              <a:pPr>
                <a:defRPr/>
              </a:pPr>
              <a:t>40</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75871647"/>
      </p:ext>
    </p:extLst>
  </p:cSld>
  <p:clrMapOvr>
    <a:masterClrMapping/>
  </p:clrMapOvr>
  <mc:AlternateContent xmlns:mc="http://schemas.openxmlformats.org/markup-compatibility/2006" xmlns:p14="http://schemas.microsoft.com/office/powerpoint/2010/main">
    <mc:Choice Requires="p14">
      <p:transition spd="slow" p14:dur="2000" advTm="136137"/>
    </mc:Choice>
    <mc:Fallback xmlns="">
      <p:transition spd="slow" advTm="136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30897-462F-23FF-8849-2E0E8D37E3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FA0038-1DC9-5B5E-9E21-CA98A2911887}"/>
              </a:ext>
            </a:extLst>
          </p:cNvPr>
          <p:cNvSpPr>
            <a:spLocks noGrp="1"/>
          </p:cNvSpPr>
          <p:nvPr>
            <p:ph type="title"/>
          </p:nvPr>
        </p:nvSpPr>
        <p:spPr>
          <a:xfrm>
            <a:off x="977900" y="287338"/>
            <a:ext cx="10896600" cy="1449387"/>
          </a:xfrm>
        </p:spPr>
        <p:txBody>
          <a:bodyPr>
            <a:noAutofit/>
          </a:bodyPr>
          <a:lstStyle/>
          <a:p>
            <a:r>
              <a:rPr lang="en-US" sz="4400" b="1" dirty="0">
                <a:latin typeface="Times New Roman"/>
                <a:cs typeface="Times New Roman"/>
              </a:rPr>
              <a:t>EOF Admission/Verification of Eligibility</a:t>
            </a:r>
          </a:p>
        </p:txBody>
      </p:sp>
      <p:sp>
        <p:nvSpPr>
          <p:cNvPr id="3" name="Content Placeholder 2">
            <a:extLst>
              <a:ext uri="{FF2B5EF4-FFF2-40B4-BE49-F238E27FC236}">
                <a16:creationId xmlns:a16="http://schemas.microsoft.com/office/drawing/2014/main" id="{5236F4B2-C4CB-A6D5-0307-416FF88C0C7A}"/>
              </a:ext>
            </a:extLst>
          </p:cNvPr>
          <p:cNvSpPr>
            <a:spLocks noGrp="1"/>
          </p:cNvSpPr>
          <p:nvPr>
            <p:ph idx="1"/>
          </p:nvPr>
        </p:nvSpPr>
        <p:spPr>
          <a:xfrm>
            <a:off x="977220" y="1846263"/>
            <a:ext cx="10058400" cy="4022725"/>
          </a:xfrm>
        </p:spPr>
        <p:txBody>
          <a:bodyPr/>
          <a:lstStyle/>
          <a:p>
            <a:pPr marL="0" indent="0">
              <a:buNone/>
            </a:pPr>
            <a:endParaRPr lang="en-US" b="1" i="1" dirty="0">
              <a:cs typeface="Calibri"/>
            </a:endParaRPr>
          </a:p>
          <a:p>
            <a:pPr marL="0" indent="0">
              <a:buNone/>
            </a:pPr>
            <a:r>
              <a:rPr lang="en-US" b="1" i="1" dirty="0">
                <a:cs typeface="Calibri"/>
              </a:rPr>
              <a:t>Can a student be considered for EOF if they refuse or are unable to complete the FAFSA or NJ Alternative Aid Application? </a:t>
            </a:r>
            <a:endParaRPr lang="en-US" dirty="0"/>
          </a:p>
          <a:p>
            <a:pPr marL="0" indent="0">
              <a:buNone/>
            </a:pPr>
            <a:r>
              <a:rPr lang="en-US" dirty="0">
                <a:cs typeface="Calibri"/>
              </a:rPr>
              <a:t>No. Per 9A:11-2.3, students must complete the FAFSA or the NJ Alternative Financial Aid Application to be considered for EOF. This includes both undergraduate and graduate students. </a:t>
            </a: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pPr marL="90170" indent="-90170">
              <a:buFont typeface="Arial" panose="020F0502020204030204" pitchFamily="34" charset="0"/>
              <a:buChar char="•"/>
            </a:pPr>
            <a:endParaRPr lang="en-US" dirty="0">
              <a:cs typeface="Calibri"/>
            </a:endParaRPr>
          </a:p>
          <a:p>
            <a:pPr marL="90170" indent="-90170">
              <a:buFont typeface="Calibri" panose="020F0502020204030204" pitchFamily="34" charset="0"/>
              <a:buChar char="-"/>
            </a:pPr>
            <a:endParaRPr lang="en-US" dirty="0">
              <a:cs typeface="Calibri"/>
            </a:endParaRPr>
          </a:p>
        </p:txBody>
      </p:sp>
      <p:sp>
        <p:nvSpPr>
          <p:cNvPr id="4" name="Slide Number Placeholder 3">
            <a:extLst>
              <a:ext uri="{FF2B5EF4-FFF2-40B4-BE49-F238E27FC236}">
                <a16:creationId xmlns:a16="http://schemas.microsoft.com/office/drawing/2014/main" id="{F57DC0C8-6B4E-62B5-3624-6C1416A8A9DF}"/>
              </a:ext>
            </a:extLst>
          </p:cNvPr>
          <p:cNvSpPr>
            <a:spLocks noGrp="1"/>
          </p:cNvSpPr>
          <p:nvPr>
            <p:ph type="sldNum" sz="quarter" idx="12"/>
          </p:nvPr>
        </p:nvSpPr>
        <p:spPr/>
        <p:txBody>
          <a:bodyPr/>
          <a:lstStyle/>
          <a:p>
            <a:pPr>
              <a:defRPr/>
            </a:pPr>
            <a:fld id="{3A2A2CBC-F495-40EA-807E-B8CB91C37EB2}" type="slidenum">
              <a:rPr lang="en-US" smtClean="0"/>
              <a:pPr>
                <a:defRPr/>
              </a:pPr>
              <a:t>41</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59707581"/>
      </p:ext>
    </p:extLst>
  </p:cSld>
  <p:clrMapOvr>
    <a:masterClrMapping/>
  </p:clrMapOvr>
  <mc:AlternateContent xmlns:mc="http://schemas.openxmlformats.org/markup-compatibility/2006" xmlns:p14="http://schemas.microsoft.com/office/powerpoint/2010/main">
    <mc:Choice Requires="p14">
      <p:transition spd="slow" p14:dur="2000" advTm="22089"/>
    </mc:Choice>
    <mc:Fallback xmlns="">
      <p:transition spd="slow" advTm="22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60ABC-49B5-028E-E857-FDAFB316D2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3D3E5A-4D9A-4A70-23DA-52F94A7565CE}"/>
              </a:ext>
            </a:extLst>
          </p:cNvPr>
          <p:cNvSpPr>
            <a:spLocks noGrp="1"/>
          </p:cNvSpPr>
          <p:nvPr>
            <p:ph type="title"/>
          </p:nvPr>
        </p:nvSpPr>
        <p:spPr>
          <a:xfrm>
            <a:off x="471035" y="287338"/>
            <a:ext cx="11010899" cy="1431245"/>
          </a:xfrm>
        </p:spPr>
        <p:txBody>
          <a:bodyPr/>
          <a:lstStyle/>
          <a:p>
            <a:r>
              <a:rPr lang="en-US" b="1">
                <a:latin typeface="Times New Roman"/>
                <a:cs typeface="Calibri Light"/>
              </a:rPr>
              <a:t>EOF Admission/Verification of Eligibility</a:t>
            </a:r>
            <a:endParaRPr lang="en-US" b="1">
              <a:latin typeface="Times New Roman"/>
              <a:cs typeface="Times New Roman"/>
            </a:endParaRPr>
          </a:p>
        </p:txBody>
      </p:sp>
      <p:sp>
        <p:nvSpPr>
          <p:cNvPr id="3" name="Content Placeholder 2">
            <a:extLst>
              <a:ext uri="{FF2B5EF4-FFF2-40B4-BE49-F238E27FC236}">
                <a16:creationId xmlns:a16="http://schemas.microsoft.com/office/drawing/2014/main" id="{F1F658A4-591F-EBFA-6D04-7BAFE3702BD2}"/>
              </a:ext>
            </a:extLst>
          </p:cNvPr>
          <p:cNvSpPr>
            <a:spLocks noGrp="1"/>
          </p:cNvSpPr>
          <p:nvPr>
            <p:ph idx="1"/>
          </p:nvPr>
        </p:nvSpPr>
        <p:spPr/>
        <p:txBody>
          <a:bodyPr/>
          <a:lstStyle/>
          <a:p>
            <a:pPr marL="90170" indent="-90170"/>
            <a:r>
              <a:rPr lang="en-US" b="1" i="1" dirty="0">
                <a:solidFill>
                  <a:srgbClr val="333333"/>
                </a:solidFill>
                <a:latin typeface="Calibri"/>
                <a:cs typeface="Arial"/>
              </a:rPr>
              <a:t>What if an institution opts to collect the financial documents from a student but then subsequently notices that the information that was provided does not match the financial information in NJFAMS, what should the institution do?  </a:t>
            </a:r>
          </a:p>
          <a:p>
            <a:pPr marL="90170" indent="-90170"/>
            <a:r>
              <a:rPr lang="en-US" dirty="0">
                <a:solidFill>
                  <a:srgbClr val="333333"/>
                </a:solidFill>
                <a:cs typeface="Arial"/>
              </a:rPr>
              <a:t> Contact the student immediately and inform them of the situation. It is important to inform the student that any further consideration for EOF admission and support will need to be suspended until the matter is rectified. </a:t>
            </a:r>
          </a:p>
          <a:p>
            <a:pPr marL="90170" indent="-90170"/>
            <a:r>
              <a:rPr lang="en-US" dirty="0">
                <a:solidFill>
                  <a:srgbClr val="333333"/>
                </a:solidFill>
                <a:cs typeface="Arial"/>
              </a:rPr>
              <a:t>The financial information provided to the institution should match the information that appears on the student's FAFSA or NJ Alternative Financial Aid Application and within NJFAMS.  If the student is unable to resolve the issue before the appropriate deadlines, then the program cannot proceed with supporting the student due to the noted discrepancy regarding their financial eligibility. Please note, that this information must be documented in the student's admission file for accountability purposes. </a:t>
            </a:r>
          </a:p>
          <a:p>
            <a:pPr marL="0" indent="0">
              <a:buNone/>
            </a:pPr>
            <a:endParaRPr lang="en-US" dirty="0">
              <a:solidFill>
                <a:srgbClr val="333333"/>
              </a:solidFill>
              <a:cs typeface="Arial"/>
            </a:endParaRPr>
          </a:p>
          <a:p>
            <a:pPr marL="0" indent="0">
              <a:buNone/>
            </a:pPr>
            <a:endParaRPr lang="en-US" dirty="0">
              <a:solidFill>
                <a:srgbClr val="333333"/>
              </a:solidFill>
              <a:cs typeface="Arial"/>
            </a:endParaRPr>
          </a:p>
          <a:p>
            <a:pPr marL="90170" indent="-90170"/>
            <a:endParaRPr lang="en-US" dirty="0">
              <a:solidFill>
                <a:srgbClr val="333333"/>
              </a:solidFill>
              <a:cs typeface="Arial"/>
            </a:endParaRPr>
          </a:p>
          <a:p>
            <a:pPr marL="0" indent="0">
              <a:buNone/>
            </a:pPr>
            <a:endParaRPr lang="en-US" dirty="0">
              <a:solidFill>
                <a:srgbClr val="333333"/>
              </a:solidFill>
              <a:cs typeface="Arial"/>
            </a:endParaRPr>
          </a:p>
        </p:txBody>
      </p:sp>
      <p:sp>
        <p:nvSpPr>
          <p:cNvPr id="4" name="Slide Number Placeholder 3">
            <a:extLst>
              <a:ext uri="{FF2B5EF4-FFF2-40B4-BE49-F238E27FC236}">
                <a16:creationId xmlns:a16="http://schemas.microsoft.com/office/drawing/2014/main" id="{52721040-3453-E2BF-D60A-D682542410EA}"/>
              </a:ext>
            </a:extLst>
          </p:cNvPr>
          <p:cNvSpPr>
            <a:spLocks noGrp="1"/>
          </p:cNvSpPr>
          <p:nvPr>
            <p:ph type="sldNum" sz="quarter" idx="12"/>
          </p:nvPr>
        </p:nvSpPr>
        <p:spPr/>
        <p:txBody>
          <a:bodyPr/>
          <a:lstStyle/>
          <a:p>
            <a:pPr>
              <a:defRPr/>
            </a:pPr>
            <a:fld id="{3A2A2CBC-F495-40EA-807E-B8CB91C37EB2}" type="slidenum">
              <a:rPr lang="en-US"/>
              <a:pPr>
                <a:defRPr/>
              </a:pPr>
              <a:t>42</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57031197"/>
      </p:ext>
    </p:extLst>
  </p:cSld>
  <p:clrMapOvr>
    <a:masterClrMapping/>
  </p:clrMapOvr>
  <mc:AlternateContent xmlns:mc="http://schemas.openxmlformats.org/markup-compatibility/2006" xmlns:p14="http://schemas.microsoft.com/office/powerpoint/2010/main">
    <mc:Choice Requires="p14">
      <p:transition spd="slow" p14:dur="2000" advTm="1458"/>
    </mc:Choice>
    <mc:Fallback xmlns="">
      <p:transition spd="slow" advTm="1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6ABF-1EB9-81FA-04FC-CB822E858750}"/>
              </a:ext>
            </a:extLst>
          </p:cNvPr>
          <p:cNvSpPr>
            <a:spLocks noGrp="1"/>
          </p:cNvSpPr>
          <p:nvPr>
            <p:ph type="title"/>
          </p:nvPr>
        </p:nvSpPr>
        <p:spPr>
          <a:xfrm>
            <a:off x="471035" y="287338"/>
            <a:ext cx="11010899" cy="1431245"/>
          </a:xfrm>
        </p:spPr>
        <p:txBody>
          <a:bodyPr/>
          <a:lstStyle/>
          <a:p>
            <a:r>
              <a:rPr lang="en-US" b="1">
                <a:latin typeface="Times New Roman"/>
                <a:cs typeface="Calibri Light"/>
              </a:rPr>
              <a:t>EOF Admission/Verification of Eligibility</a:t>
            </a:r>
            <a:endParaRPr lang="en-US" b="1">
              <a:latin typeface="Times New Roman"/>
              <a:cs typeface="Times New Roman"/>
            </a:endParaRPr>
          </a:p>
        </p:txBody>
      </p:sp>
      <p:sp>
        <p:nvSpPr>
          <p:cNvPr id="3" name="Content Placeholder 2">
            <a:extLst>
              <a:ext uri="{FF2B5EF4-FFF2-40B4-BE49-F238E27FC236}">
                <a16:creationId xmlns:a16="http://schemas.microsoft.com/office/drawing/2014/main" id="{F31506A0-3F5D-2582-875B-F47EAA2224F8}"/>
              </a:ext>
            </a:extLst>
          </p:cNvPr>
          <p:cNvSpPr>
            <a:spLocks noGrp="1"/>
          </p:cNvSpPr>
          <p:nvPr>
            <p:ph idx="1"/>
          </p:nvPr>
        </p:nvSpPr>
        <p:spPr>
          <a:xfrm>
            <a:off x="1096963" y="1846263"/>
            <a:ext cx="10284177" cy="4460169"/>
          </a:xfrm>
        </p:spPr>
        <p:txBody>
          <a:bodyPr/>
          <a:lstStyle/>
          <a:p>
            <a:pPr marL="90170" indent="-90170"/>
            <a:r>
              <a:rPr lang="en-US" b="1" i="1">
                <a:solidFill>
                  <a:srgbClr val="333333"/>
                </a:solidFill>
                <a:latin typeface="Calibri"/>
                <a:cs typeface="Arial"/>
              </a:rPr>
              <a:t>Can you provide an example of the financial documents that may be used to help determine EOF financial eligibility?  </a:t>
            </a:r>
            <a:endParaRPr lang="en-US" b="1" i="1">
              <a:latin typeface="Calibri"/>
              <a:cs typeface="Calibri"/>
            </a:endParaRPr>
          </a:p>
          <a:p>
            <a:pPr marL="0" indent="0">
              <a:buNone/>
            </a:pPr>
            <a:r>
              <a:rPr lang="en-US">
                <a:solidFill>
                  <a:srgbClr val="333333"/>
                </a:solidFill>
                <a:latin typeface="Arial"/>
                <a:cs typeface="Arial"/>
              </a:rPr>
              <a:t>The following is a list of the appropriate financial documents that may be used to determine EOF Eligibility: </a:t>
            </a:r>
            <a:endParaRPr lang="en-US">
              <a:latin typeface="Calibri"/>
              <a:cs typeface="Calibri"/>
            </a:endParaRPr>
          </a:p>
          <a:p>
            <a:pPr marL="457200" indent="-457200">
              <a:buAutoNum type="arabicParenR"/>
            </a:pPr>
            <a:r>
              <a:rPr lang="en-US">
                <a:solidFill>
                  <a:srgbClr val="333333"/>
                </a:solidFill>
                <a:latin typeface="Arial"/>
                <a:cs typeface="Arial"/>
              </a:rPr>
              <a:t>Federal “Income Tax Transcript” or, if income does not meet the minimum threshold required to file taxes</a:t>
            </a:r>
            <a:r>
              <a:rPr lang="en-US" dirty="0">
                <a:solidFill>
                  <a:srgbClr val="333333"/>
                </a:solidFill>
                <a:latin typeface="Arial"/>
                <a:cs typeface="Arial"/>
              </a:rPr>
              <a:t>,</a:t>
            </a:r>
            <a:r>
              <a:rPr lang="en-US">
                <a:solidFill>
                  <a:srgbClr val="333333"/>
                </a:solidFill>
                <a:latin typeface="Arial"/>
                <a:cs typeface="Arial"/>
              </a:rPr>
              <a:t> a “Wage and Income transcript”.</a:t>
            </a:r>
            <a:endParaRPr lang="en-US">
              <a:latin typeface="Calibri"/>
              <a:cs typeface="Calibri"/>
            </a:endParaRPr>
          </a:p>
          <a:p>
            <a:pPr marL="457200" indent="-457200">
              <a:buAutoNum type="arabicParenR"/>
            </a:pPr>
            <a:r>
              <a:rPr lang="en-US">
                <a:solidFill>
                  <a:srgbClr val="333333"/>
                </a:solidFill>
                <a:latin typeface="Arial"/>
                <a:cs typeface="Arial"/>
              </a:rPr>
              <a:t>If no tax returns were filed for the year requested or tax returns filed had no positive income, documented proof of taxable and/or untaxed income received through a U.S. federal or state agency can be provided. This documentation can include but is not limited to an IRS tax and wage transcript, unemployment, child support, alimony, welfare payments, Social Security benefits, SSI, or at least one benefit from any of the following federal programs: SNAP, TANF, Medicaid, WIC, housing assistance, etc., must be submitted in order to determine state grant eligibility. Verification of non-filing status may also be requested.</a:t>
            </a:r>
            <a:endParaRPr lang="en-US"/>
          </a:p>
        </p:txBody>
      </p:sp>
      <p:sp>
        <p:nvSpPr>
          <p:cNvPr id="4" name="Slide Number Placeholder 3">
            <a:extLst>
              <a:ext uri="{FF2B5EF4-FFF2-40B4-BE49-F238E27FC236}">
                <a16:creationId xmlns:a16="http://schemas.microsoft.com/office/drawing/2014/main" id="{F7C05722-1243-10B0-C261-536CF8040EDE}"/>
              </a:ext>
            </a:extLst>
          </p:cNvPr>
          <p:cNvSpPr>
            <a:spLocks noGrp="1"/>
          </p:cNvSpPr>
          <p:nvPr>
            <p:ph type="sldNum" sz="quarter" idx="12"/>
          </p:nvPr>
        </p:nvSpPr>
        <p:spPr/>
        <p:txBody>
          <a:bodyPr/>
          <a:lstStyle/>
          <a:p>
            <a:pPr>
              <a:defRPr/>
            </a:pPr>
            <a:fld id="{3A2A2CBC-F495-40EA-807E-B8CB91C37EB2}" type="slidenum">
              <a:rPr lang="en-US"/>
              <a:pPr>
                <a:defRPr/>
              </a:pPr>
              <a:t>43</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37557478"/>
      </p:ext>
    </p:extLst>
  </p:cSld>
  <p:clrMapOvr>
    <a:masterClrMapping/>
  </p:clrMapOvr>
  <mc:AlternateContent xmlns:mc="http://schemas.openxmlformats.org/markup-compatibility/2006" xmlns:p14="http://schemas.microsoft.com/office/powerpoint/2010/main">
    <mc:Choice Requires="p14">
      <p:transition spd="slow" p14:dur="2000" advTm="118186"/>
    </mc:Choice>
    <mc:Fallback xmlns="">
      <p:transition spd="slow" advTm="118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60C2739-7B3F-419B-96EE-4096F2D239F8}" type="slidenum">
              <a:rPr lang="en-US"/>
              <a:pPr>
                <a:defRPr/>
              </a:pPr>
              <a:t>44</a:t>
            </a:fld>
            <a:endParaRPr lang="en-US"/>
          </a:p>
        </p:txBody>
      </p:sp>
      <p:pic>
        <p:nvPicPr>
          <p:cNvPr id="5325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8563" y="519113"/>
            <a:ext cx="9032875"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279"/>
    </mc:Choice>
    <mc:Fallback xmlns="">
      <p:transition spd="slow" advTm="4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NJ State Educational Plan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700" y="554038"/>
            <a:ext cx="105822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p:cNvSpPr>
            <a:spLocks noChangeArrowheads="1"/>
          </p:cNvSpPr>
          <p:nvPr/>
        </p:nvSpPr>
        <p:spPr bwMode="auto">
          <a:xfrm>
            <a:off x="1411288" y="2951163"/>
            <a:ext cx="966152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7200" b="1">
                <a:latin typeface="Edwardian Script ITC" panose="030303020407070D0804" pitchFamily="66" charset="0"/>
                <a:ea typeface="Microsoft JhengHei" panose="020B0604030504040204" pitchFamily="34" charset="-120"/>
              </a:rPr>
              <a:t>Thank you</a:t>
            </a:r>
          </a:p>
          <a:p>
            <a:pPr algn="ctr" eaLnBrk="1" hangingPunct="1"/>
            <a:r>
              <a:rPr lang="en-US" altLang="en-US" sz="2800">
                <a:latin typeface="Karla" charset="0"/>
              </a:rPr>
              <a:t>Welcome to EOF! </a:t>
            </a:r>
            <a:br>
              <a:rPr lang="en-US" altLang="en-US" sz="2800">
                <a:latin typeface="Karla" charset="0"/>
              </a:rPr>
            </a:br>
            <a:r>
              <a:rPr lang="en-US" altLang="en-US" sz="2800">
                <a:latin typeface="Karla" charset="0"/>
              </a:rPr>
              <a:t>We look forward to working with you</a:t>
            </a:r>
            <a:endParaRPr lang="en-US" altLang="en-US" sz="2800" b="1">
              <a:latin typeface="Karla" charset="0"/>
              <a:ea typeface="Microsoft JhengHei" panose="020B0604030504040204" pitchFamily="34" charset="-120"/>
            </a:endParaRPr>
          </a:p>
        </p:txBody>
      </p:sp>
      <p:pic>
        <p:nvPicPr>
          <p:cNvPr id="54276" name="Picture 1"/>
          <p:cNvPicPr>
            <a:picLocks noChangeAspect="1"/>
          </p:cNvPicPr>
          <p:nvPr/>
        </p:nvPicPr>
        <p:blipFill>
          <a:blip r:embed="rId6">
            <a:extLst>
              <a:ext uri="{28A0092B-C50C-407E-A947-70E740481C1C}">
                <a14:useLocalDpi xmlns:a14="http://schemas.microsoft.com/office/drawing/2010/main" val="0"/>
              </a:ext>
            </a:extLst>
          </a:blip>
          <a:srcRect l="60635" t="91167" r="7620" b="635"/>
          <a:stretch>
            <a:fillRect/>
          </a:stretch>
        </p:blipFill>
        <p:spPr bwMode="auto">
          <a:xfrm>
            <a:off x="4770438" y="5532438"/>
            <a:ext cx="25146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4C92CC4D-51B2-417C-9744-7F3F93744FF6}" type="slidenum">
              <a:rPr lang="en-US"/>
              <a:pPr>
                <a:defRPr/>
              </a:pPr>
              <a:t>45</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42"/>
    </mc:Choice>
    <mc:Fallback xmlns="">
      <p:transition spd="slow" advTm="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a:t> </a:t>
            </a:r>
            <a:r>
              <a:rPr lang="en-US" b="1">
                <a:latin typeface="Times New Roman" panose="02020603050405020304" pitchFamily="18" charset="0"/>
                <a:cs typeface="Times New Roman" panose="02020603050405020304" pitchFamily="18" charset="0"/>
              </a:rPr>
              <a:t>9A:11-1.2 Definitions</a:t>
            </a:r>
          </a:p>
        </p:txBody>
      </p:sp>
      <p:sp>
        <p:nvSpPr>
          <p:cNvPr id="3" name="Content Placeholder 2"/>
          <p:cNvSpPr>
            <a:spLocks noGrp="1"/>
          </p:cNvSpPr>
          <p:nvPr>
            <p:ph sz="half" idx="1"/>
          </p:nvPr>
        </p:nvSpPr>
        <p:spPr>
          <a:xfrm>
            <a:off x="1097280" y="2104571"/>
            <a:ext cx="4937760" cy="4063999"/>
          </a:xfrm>
        </p:spPr>
        <p:txBody>
          <a:bodyPr/>
          <a:lstStyle/>
          <a:p>
            <a:pPr marL="0" indent="0">
              <a:lnSpc>
                <a:spcPct val="100000"/>
              </a:lnSpc>
              <a:spcBef>
                <a:spcPts val="0"/>
              </a:spcBef>
              <a:spcAft>
                <a:spcPts val="0"/>
              </a:spcAft>
              <a:buFont typeface="Arial" panose="020B0604020202020204" pitchFamily="34" charset="0"/>
              <a:buChar char="•"/>
            </a:pPr>
            <a:r>
              <a:rPr lang="en-US" sz="1600"/>
              <a:t> </a:t>
            </a:r>
            <a:r>
              <a:rPr lang="en-US" sz="1600" b="1"/>
              <a:t>College credit</a:t>
            </a:r>
            <a:r>
              <a:rPr lang="en-US" sz="1600"/>
              <a:t> - units that are associated with the completion of a college level course that counts towards the total number of credits required to earn either a certificate, associate’s degree, a bachelor’s degree, or a graduate degree.  </a:t>
            </a:r>
          </a:p>
          <a:p>
            <a:pPr marL="0" indent="0">
              <a:lnSpc>
                <a:spcPct val="100000"/>
              </a:lnSpc>
              <a:spcBef>
                <a:spcPts val="0"/>
              </a:spcBef>
              <a:spcAft>
                <a:spcPts val="0"/>
              </a:spcAft>
              <a:buFont typeface="Arial" panose="020B0604020202020204" pitchFamily="34" charset="0"/>
              <a:buChar char="•"/>
            </a:pPr>
            <a:endParaRPr lang="en-US" sz="1600"/>
          </a:p>
          <a:p>
            <a:pPr marL="0" indent="0">
              <a:lnSpc>
                <a:spcPct val="100000"/>
              </a:lnSpc>
              <a:spcBef>
                <a:spcPts val="0"/>
              </a:spcBef>
              <a:spcAft>
                <a:spcPts val="0"/>
              </a:spcAft>
              <a:buFont typeface="Arial" panose="020B0604020202020204" pitchFamily="34" charset="0"/>
              <a:buChar char="•"/>
            </a:pPr>
            <a:r>
              <a:rPr lang="en-US" sz="1600"/>
              <a:t> </a:t>
            </a:r>
            <a:r>
              <a:rPr lang="en-US" sz="1600" b="1"/>
              <a:t>EOF Central Office</a:t>
            </a:r>
            <a:r>
              <a:rPr lang="en-US" sz="1600"/>
              <a:t> - the staff persons or members of the New Jersey Office of the Secretary of Highe</a:t>
            </a:r>
            <a:r>
              <a:rPr lang="en-US" sz="1600">
                <a:solidFill>
                  <a:schemeClr val="tx1"/>
                </a:solidFill>
              </a:rPr>
              <a:t>r</a:t>
            </a:r>
            <a:r>
              <a:rPr lang="en-US" sz="1600"/>
              <a:t> Education (OSHE), or its successor office, responsible for the administration of the Educational Opportunity Fund (EOF).  </a:t>
            </a:r>
          </a:p>
          <a:p>
            <a:pPr marL="0" indent="0">
              <a:lnSpc>
                <a:spcPct val="100000"/>
              </a:lnSpc>
              <a:spcBef>
                <a:spcPts val="0"/>
              </a:spcBef>
              <a:spcAft>
                <a:spcPts val="0"/>
              </a:spcAft>
              <a:buNone/>
            </a:pPr>
            <a:endParaRPr lang="en-US" sz="1600">
              <a:cs typeface="Calibri"/>
            </a:endParaRPr>
          </a:p>
          <a:p>
            <a:pPr marL="0" indent="0">
              <a:lnSpc>
                <a:spcPct val="100000"/>
              </a:lnSpc>
              <a:spcBef>
                <a:spcPts val="0"/>
              </a:spcBef>
              <a:spcAft>
                <a:spcPts val="0"/>
              </a:spcAft>
              <a:buFont typeface="Arial" panose="020B0604020202020204" pitchFamily="34" charset="0"/>
              <a:buChar char="•"/>
            </a:pPr>
            <a:r>
              <a:rPr lang="en-US" sz="1600" b="1"/>
              <a:t> First-generation college student</a:t>
            </a:r>
            <a:r>
              <a:rPr lang="en-US" sz="1600"/>
              <a:t> - an applicant whose parent(s) (in the case of an applicant who regularly resided with and received support from only one parent) or legal guardian(s) did not complete a baccalaureate degree.  </a:t>
            </a:r>
          </a:p>
          <a:p>
            <a:pPr marL="0" indent="0">
              <a:lnSpc>
                <a:spcPct val="100000"/>
              </a:lnSpc>
              <a:spcBef>
                <a:spcPts val="0"/>
              </a:spcBef>
              <a:spcAft>
                <a:spcPts val="0"/>
              </a:spcAft>
            </a:pPr>
            <a:endParaRPr lang="en-US" sz="1100"/>
          </a:p>
        </p:txBody>
      </p:sp>
      <p:sp>
        <p:nvSpPr>
          <p:cNvPr id="4" name="Content Placeholder 3"/>
          <p:cNvSpPr>
            <a:spLocks noGrp="1"/>
          </p:cNvSpPr>
          <p:nvPr>
            <p:ph sz="half" idx="2"/>
          </p:nvPr>
        </p:nvSpPr>
        <p:spPr>
          <a:xfrm>
            <a:off x="6217920" y="2025050"/>
            <a:ext cx="4937760" cy="3762402"/>
          </a:xfrm>
        </p:spPr>
        <p:txBody>
          <a:bodyPr/>
          <a:lstStyle/>
          <a:p>
            <a:pPr marL="0" indent="0">
              <a:lnSpc>
                <a:spcPct val="100000"/>
              </a:lnSpc>
              <a:spcBef>
                <a:spcPts val="0"/>
              </a:spcBef>
              <a:spcAft>
                <a:spcPts val="0"/>
              </a:spcAft>
              <a:buFont typeface="Arial" panose="020B0604020202020204" pitchFamily="34" charset="0"/>
              <a:buChar char="•"/>
            </a:pPr>
            <a:r>
              <a:rPr lang="en-US" sz="1600"/>
              <a:t> </a:t>
            </a:r>
            <a:r>
              <a:rPr lang="en-US" sz="1600" b="1"/>
              <a:t>Initial student</a:t>
            </a:r>
            <a:r>
              <a:rPr lang="en-US" sz="1600"/>
              <a:t> - a student who is receiving an Article III EOF undergraduate or graduate student grant for the first time. The term “initial” is not synonymous with the word “first-year student,” nor does it imply that the student is in their first year of college attendance.  </a:t>
            </a:r>
          </a:p>
          <a:p>
            <a:pPr marL="0" indent="0">
              <a:lnSpc>
                <a:spcPct val="100000"/>
              </a:lnSpc>
              <a:spcBef>
                <a:spcPts val="0"/>
              </a:spcBef>
              <a:spcAft>
                <a:spcPts val="0"/>
              </a:spcAft>
              <a:buFont typeface="Arial" panose="020B0604020202020204" pitchFamily="34" charset="0"/>
              <a:buChar char="•"/>
            </a:pPr>
            <a:endParaRPr lang="en-US" sz="1600"/>
          </a:p>
          <a:p>
            <a:pPr marL="0" indent="0">
              <a:lnSpc>
                <a:spcPct val="100000"/>
              </a:lnSpc>
              <a:spcBef>
                <a:spcPts val="0"/>
              </a:spcBef>
              <a:spcAft>
                <a:spcPts val="0"/>
              </a:spcAft>
              <a:buFont typeface="Arial" panose="020B0604020202020204" pitchFamily="34" charset="0"/>
              <a:buChar char="•"/>
            </a:pPr>
            <a:r>
              <a:rPr lang="en-US" sz="1600"/>
              <a:t> </a:t>
            </a:r>
            <a:r>
              <a:rPr lang="en-US" sz="1600" b="1"/>
              <a:t>Pre-first year student</a:t>
            </a:r>
            <a:r>
              <a:rPr lang="en-US" sz="1600"/>
              <a:t> - for EOF purposes, a student who prior to the start of the EOF Summer program, qualifies to be defined as a first-year student and has not matriculated (either part-time or full-time) into any other institution after having earned their high school diploma, GED, or high school equivalency certificate.  </a:t>
            </a:r>
          </a:p>
          <a:p>
            <a:pPr marL="0" indent="0">
              <a:lnSpc>
                <a:spcPct val="100000"/>
              </a:lnSpc>
              <a:spcBef>
                <a:spcPts val="0"/>
              </a:spcBef>
              <a:spcAft>
                <a:spcPts val="0"/>
              </a:spcAft>
              <a:buFont typeface="Arial" panose="020B0604020202020204" pitchFamily="34" charset="0"/>
              <a:buChar char="•"/>
            </a:pPr>
            <a:endParaRPr lang="en-US" sz="1600"/>
          </a:p>
          <a:p>
            <a:pPr marL="0" indent="0">
              <a:lnSpc>
                <a:spcPct val="100000"/>
              </a:lnSpc>
              <a:spcBef>
                <a:spcPts val="0"/>
              </a:spcBef>
              <a:spcAft>
                <a:spcPts val="0"/>
              </a:spcAft>
              <a:buFont typeface="Arial" panose="020B0604020202020204" pitchFamily="34" charset="0"/>
              <a:buChar char="•"/>
            </a:pPr>
            <a:r>
              <a:rPr lang="en-US" sz="1600"/>
              <a:t> </a:t>
            </a:r>
            <a:r>
              <a:rPr lang="en-US" sz="1600" b="1"/>
              <a:t>Readmitted student</a:t>
            </a:r>
            <a:r>
              <a:rPr lang="en-US" sz="1600"/>
              <a:t> - an EOF renewal student who did not receive an EOF Academic Year Article III grant the previous semester and is returning to the institutional EOF program where their last grant was received. </a:t>
            </a:r>
          </a:p>
        </p:txBody>
      </p:sp>
      <p:sp>
        <p:nvSpPr>
          <p:cNvPr id="5" name="Slide Number Placeholder 4"/>
          <p:cNvSpPr>
            <a:spLocks noGrp="1"/>
          </p:cNvSpPr>
          <p:nvPr>
            <p:ph type="sldNum" sz="quarter" idx="12"/>
          </p:nvPr>
        </p:nvSpPr>
        <p:spPr/>
        <p:txBody>
          <a:bodyPr/>
          <a:lstStyle/>
          <a:p>
            <a:pPr>
              <a:defRPr/>
            </a:pPr>
            <a:fld id="{5F42324F-EBA2-48D8-88B0-1BA77CC8F30E}" type="slidenum">
              <a:rPr lang="en-US" smtClean="0"/>
              <a:pPr>
                <a:defRPr/>
              </a:pPr>
              <a:t>5</a:t>
            </a:fld>
            <a:endParaRPr lang="en-US"/>
          </a:p>
        </p:txBody>
      </p:sp>
      <p:sp>
        <p:nvSpPr>
          <p:cNvPr id="6" name="TextBox 5"/>
          <p:cNvSpPr txBox="1"/>
          <p:nvPr/>
        </p:nvSpPr>
        <p:spPr>
          <a:xfrm flipH="1">
            <a:off x="1094452" y="1737360"/>
            <a:ext cx="9965977" cy="369332"/>
          </a:xfrm>
          <a:prstGeom prst="rect">
            <a:avLst/>
          </a:prstGeom>
          <a:noFill/>
        </p:spPr>
        <p:txBody>
          <a:bodyPr wrap="square" lIns="91440" tIns="45720" rIns="91440" bIns="45720" rtlCol="0" anchor="t">
            <a:spAutoFit/>
          </a:bodyPr>
          <a:lstStyle/>
          <a:p>
            <a:r>
              <a:rPr lang="en-US" sz="1800">
                <a:latin typeface="Calibri"/>
                <a:cs typeface="Calibri"/>
              </a:rPr>
              <a:t>The definition for the following terms have been updated: </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22046701"/>
      </p:ext>
    </p:extLst>
  </p:cSld>
  <p:clrMapOvr>
    <a:masterClrMapping/>
  </p:clrMapOvr>
  <mc:AlternateContent xmlns:mc="http://schemas.openxmlformats.org/markup-compatibility/2006" xmlns:p14="http://schemas.microsoft.com/office/powerpoint/2010/main">
    <mc:Choice Requires="p14">
      <p:transition spd="slow" p14:dur="2000" advTm="26708"/>
    </mc:Choice>
    <mc:Fallback xmlns="">
      <p:transition spd="slow" advTm="26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br>
              <a:rPr lang="en-US" sz="6600" b="1"/>
            </a:br>
            <a:r>
              <a:rPr lang="en-US" sz="6600" b="1">
                <a:latin typeface="Times New Roman"/>
                <a:cs typeface="Times New Roman"/>
              </a:rPr>
              <a:t>Undergraduate EOF Academic and </a:t>
            </a:r>
            <a:br>
              <a:rPr lang="en-US" sz="6600" b="1">
                <a:latin typeface="Times New Roman" panose="02020603050405020304" pitchFamily="18" charset="0"/>
                <a:cs typeface="Times New Roman" panose="02020603050405020304" pitchFamily="18" charset="0"/>
              </a:rPr>
            </a:br>
            <a:r>
              <a:rPr lang="en-US" sz="6600" b="1">
                <a:latin typeface="Times New Roman"/>
                <a:cs typeface="Times New Roman"/>
              </a:rPr>
              <a:t>Financial Eligibility</a:t>
            </a:r>
            <a:r>
              <a:rPr lang="en-US" sz="6600">
                <a:latin typeface="Times New Roman"/>
                <a:cs typeface="Times New Roman"/>
              </a:rPr>
              <a:t> </a:t>
            </a:r>
          </a:p>
        </p:txBody>
      </p:sp>
      <p:sp>
        <p:nvSpPr>
          <p:cNvPr id="6" name="Text Placeholder 5"/>
          <p:cNvSpPr>
            <a:spLocks noGrp="1"/>
          </p:cNvSpPr>
          <p:nvPr>
            <p:ph type="body" idx="1"/>
          </p:nvPr>
        </p:nvSpPr>
        <p:spPr/>
        <p:txBody>
          <a:bodyPr>
            <a:normAutofit/>
          </a:bodyPr>
          <a:lstStyle/>
          <a:p>
            <a:r>
              <a:rPr lang="en-US" sz="4400" b="1">
                <a:latin typeface="Karla"/>
              </a:rPr>
              <a:t>SUBCHAPTER 2.</a:t>
            </a:r>
            <a:endParaRPr lang="en-US" sz="4400">
              <a:latin typeface="Karla"/>
            </a:endParaRPr>
          </a:p>
        </p:txBody>
      </p:sp>
      <p:sp>
        <p:nvSpPr>
          <p:cNvPr id="4" name="Slide Number Placeholder 3"/>
          <p:cNvSpPr>
            <a:spLocks noGrp="1"/>
          </p:cNvSpPr>
          <p:nvPr>
            <p:ph type="sldNum" sz="quarter" idx="12"/>
          </p:nvPr>
        </p:nvSpPr>
        <p:spPr/>
        <p:txBody>
          <a:bodyPr/>
          <a:lstStyle/>
          <a:p>
            <a:pPr>
              <a:defRPr/>
            </a:pPr>
            <a:fld id="{8A0C60B7-73EB-4965-AE30-BE448070C3A1}" type="slidenum">
              <a:rPr lang="en-US" smtClean="0"/>
              <a:pPr>
                <a:defRPr/>
              </a:pPr>
              <a:t>6</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58445736"/>
      </p:ext>
    </p:extLst>
  </p:cSld>
  <p:clrMapOvr>
    <a:masterClrMapping/>
  </p:clrMapOvr>
  <mc:AlternateContent xmlns:mc="http://schemas.openxmlformats.org/markup-compatibility/2006" xmlns:p14="http://schemas.microsoft.com/office/powerpoint/2010/main">
    <mc:Choice Requires="p14">
      <p:transition spd="slow" p14:dur="2000" advTm="6166"/>
    </mc:Choice>
    <mc:Fallback xmlns="">
      <p:transition spd="slow" advTm="6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latin typeface="Times New Roman" panose="02020603050405020304" pitchFamily="18" charset="0"/>
                <a:cs typeface="Times New Roman" panose="02020603050405020304" pitchFamily="18" charset="0"/>
              </a:rPr>
              <a:t> 9A:11-2.2 Student Eligibility  </a:t>
            </a:r>
          </a:p>
        </p:txBody>
      </p:sp>
      <p:sp>
        <p:nvSpPr>
          <p:cNvPr id="3" name="Content Placeholder 2"/>
          <p:cNvSpPr>
            <a:spLocks noGrp="1"/>
          </p:cNvSpPr>
          <p:nvPr>
            <p:ph idx="1"/>
          </p:nvPr>
        </p:nvSpPr>
        <p:spPr>
          <a:xfrm>
            <a:off x="1004600" y="1818554"/>
            <a:ext cx="10058400" cy="4022725"/>
          </a:xfrm>
        </p:spPr>
        <p:txBody>
          <a:bodyPr/>
          <a:lstStyle/>
          <a:p>
            <a:pPr marL="0" indent="0">
              <a:lnSpc>
                <a:spcPct val="100000"/>
              </a:lnSpc>
              <a:spcBef>
                <a:spcPts val="0"/>
              </a:spcBef>
              <a:spcAft>
                <a:spcPts val="0"/>
              </a:spcAft>
              <a:buFont typeface="Arial" panose="020B0604020202020204" pitchFamily="34" charset="0"/>
              <a:buChar char="•"/>
            </a:pPr>
            <a:r>
              <a:rPr lang="en-US" dirty="0">
                <a:latin typeface="Karla"/>
              </a:rPr>
              <a:t> </a:t>
            </a:r>
            <a:r>
              <a:rPr lang="en-US" dirty="0">
                <a:latin typeface="Calibri"/>
                <a:cs typeface="Calibri"/>
              </a:rPr>
              <a:t>Eligibility is determined by the admitting institution/EOF campus director based on various factors such as motivation, talent, and financial need.  </a:t>
            </a:r>
            <a:br>
              <a:rPr lang="en-US" dirty="0">
                <a:latin typeface="Calibri"/>
              </a:rPr>
            </a:br>
            <a:r>
              <a:rPr lang="en-US" dirty="0">
                <a:latin typeface="Calibri"/>
                <a:cs typeface="Calibri"/>
              </a:rPr>
              <a:t> </a:t>
            </a:r>
          </a:p>
          <a:p>
            <a:pPr marL="0" indent="0">
              <a:lnSpc>
                <a:spcPct val="100000"/>
              </a:lnSpc>
              <a:spcBef>
                <a:spcPts val="0"/>
              </a:spcBef>
              <a:spcAft>
                <a:spcPts val="0"/>
              </a:spcAft>
              <a:buFont typeface="Arial" panose="020B0604020202020204" pitchFamily="34" charset="0"/>
              <a:buChar char="•"/>
            </a:pPr>
            <a:r>
              <a:rPr lang="en-US" dirty="0">
                <a:latin typeface="Calibri"/>
                <a:cs typeface="Calibri"/>
              </a:rPr>
              <a:t> Criteria for initial eligibility include having a high school diploma or GED, meeting the State’s residency requirements, having an income and asset amount that falls within the identified financial criteria, and intending full-time enrollment in a curriculum leading to an undergraduate degree or certificate at a participating institution.  </a:t>
            </a:r>
          </a:p>
          <a:p>
            <a:pPr marL="0" indent="0">
              <a:lnSpc>
                <a:spcPct val="100000"/>
              </a:lnSpc>
              <a:spcBef>
                <a:spcPts val="0"/>
              </a:spcBef>
              <a:spcAft>
                <a:spcPts val="0"/>
              </a:spcAft>
              <a:buFont typeface="Arial" panose="020B0604020202020204" pitchFamily="34" charset="0"/>
              <a:buChar char="•"/>
            </a:pPr>
            <a:endParaRPr lang="en-US" dirty="0">
              <a:latin typeface="Calibri"/>
              <a:cs typeface="Calibri"/>
            </a:endParaRPr>
          </a:p>
          <a:p>
            <a:pPr marL="0" indent="0">
              <a:lnSpc>
                <a:spcPct val="100000"/>
              </a:lnSpc>
              <a:spcBef>
                <a:spcPts val="0"/>
              </a:spcBef>
              <a:spcAft>
                <a:spcPts val="0"/>
              </a:spcAft>
              <a:buFont typeface="Arial" panose="020B0604020202020204" pitchFamily="34" charset="0"/>
              <a:buChar char="•"/>
            </a:pPr>
            <a:r>
              <a:rPr lang="en-US" dirty="0">
                <a:latin typeface="Calibri"/>
                <a:cs typeface="Calibri"/>
              </a:rPr>
              <a:t> Additionally, the Fund shall not be available to students seeking to pursue a certificate or degree at the same level of study (or below) as one that they have already earned. </a:t>
            </a:r>
          </a:p>
          <a:p>
            <a:pPr marL="0" indent="0">
              <a:lnSpc>
                <a:spcPct val="100000"/>
              </a:lnSpc>
              <a:spcBef>
                <a:spcPts val="0"/>
              </a:spcBef>
              <a:spcAft>
                <a:spcPts val="0"/>
              </a:spcAft>
              <a:buFont typeface="Arial" panose="020B0604020202020204" pitchFamily="34" charset="0"/>
              <a:buChar char="•"/>
            </a:pPr>
            <a:endParaRPr lang="en-US" dirty="0">
              <a:latin typeface="Calibri"/>
              <a:cs typeface="Calibri"/>
            </a:endParaRPr>
          </a:p>
          <a:p>
            <a:pPr marL="0" indent="0">
              <a:buNone/>
            </a:pPr>
            <a:endParaRPr lang="en-US" dirty="0">
              <a:cs typeface="Calibri"/>
            </a:endParaRP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7</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48519590"/>
      </p:ext>
    </p:extLst>
  </p:cSld>
  <p:clrMapOvr>
    <a:masterClrMapping/>
  </p:clrMapOvr>
  <mc:AlternateContent xmlns:mc="http://schemas.openxmlformats.org/markup-compatibility/2006" xmlns:p14="http://schemas.microsoft.com/office/powerpoint/2010/main">
    <mc:Choice Requires="p14">
      <p:transition spd="slow" p14:dur="2000" advTm="85572"/>
    </mc:Choice>
    <mc:Fallback xmlns="">
      <p:transition spd="slow" advTm="85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latin typeface="Times New Roman" panose="02020603050405020304" pitchFamily="18" charset="0"/>
                <a:cs typeface="Times New Roman" panose="02020603050405020304" pitchFamily="18" charset="0"/>
              </a:rPr>
              <a:t>9A:11-2.3 Financial eligibility for </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initial Article III student grants </a:t>
            </a:r>
          </a:p>
        </p:txBody>
      </p:sp>
      <p:sp>
        <p:nvSpPr>
          <p:cNvPr id="3" name="Content Placeholder 2"/>
          <p:cNvSpPr>
            <a:spLocks noGrp="1"/>
          </p:cNvSpPr>
          <p:nvPr>
            <p:ph idx="1"/>
          </p:nvPr>
        </p:nvSpPr>
        <p:spPr>
          <a:xfrm>
            <a:off x="1096963" y="1941513"/>
            <a:ext cx="10058400" cy="4022725"/>
          </a:xfrm>
        </p:spPr>
        <p:txBody>
          <a:bodyPr/>
          <a:lstStyle/>
          <a:p>
            <a:pPr marL="90170" indent="-90170">
              <a:lnSpc>
                <a:spcPct val="100000"/>
              </a:lnSpc>
              <a:spcBef>
                <a:spcPts val="0"/>
              </a:spcBef>
              <a:spcAft>
                <a:spcPts val="0"/>
              </a:spcAft>
              <a:buFont typeface="Arial" panose="020B0604020202020204" pitchFamily="34" charset="0"/>
              <a:buChar char="•"/>
            </a:pPr>
            <a:r>
              <a:rPr lang="en-US" dirty="0"/>
              <a:t> </a:t>
            </a:r>
            <a:r>
              <a:rPr lang="en-US" sz="1900" dirty="0"/>
              <a:t>Annually, students are required to submit their FAFSA or NJ Alternative Financial Aid Application by the identified state EOF deadline to be eligible for consideration for participation in the Fund.  </a:t>
            </a:r>
            <a:endParaRPr lang="en-US" sz="1900" dirty="0">
              <a:cs typeface="Calibri"/>
            </a:endParaRPr>
          </a:p>
          <a:p>
            <a:pPr marL="90170" indent="-90170">
              <a:lnSpc>
                <a:spcPct val="100000"/>
              </a:lnSpc>
              <a:spcBef>
                <a:spcPts val="0"/>
              </a:spcBef>
              <a:spcAft>
                <a:spcPts val="0"/>
              </a:spcAft>
              <a:buFont typeface="Arial" panose="020B0604020202020204" pitchFamily="34" charset="0"/>
              <a:buChar char="•"/>
            </a:pPr>
            <a:endParaRPr lang="en-US" sz="1900" dirty="0">
              <a:cs typeface="Calibri"/>
            </a:endParaRPr>
          </a:p>
          <a:p>
            <a:pPr marL="90170" indent="-90170">
              <a:lnSpc>
                <a:spcPct val="100000"/>
              </a:lnSpc>
              <a:spcBef>
                <a:spcPts val="0"/>
              </a:spcBef>
              <a:spcAft>
                <a:spcPts val="0"/>
              </a:spcAft>
              <a:buFont typeface="Arial" panose="020B0604020202020204" pitchFamily="34" charset="0"/>
              <a:buChar char="•"/>
            </a:pPr>
            <a:r>
              <a:rPr lang="en-US" sz="1900" dirty="0"/>
              <a:t> Beginning the Spring 2024 term, any undergraduate student admitted into the EOF, the participating institutions should use NJFAMS to verify student financial eligibility. The institution must continue to have a copy of the appropriate financial documentation for any student admitted during the Fall 2023 term (and prior). Any institution that fails to have this information on file is subject to the appropriate penalties.</a:t>
            </a:r>
            <a:endParaRPr lang="en-US" sz="1900" dirty="0">
              <a:cs typeface="Calibri"/>
            </a:endParaRPr>
          </a:p>
          <a:p>
            <a:pPr marL="90170" indent="-90170">
              <a:lnSpc>
                <a:spcPct val="100000"/>
              </a:lnSpc>
              <a:spcBef>
                <a:spcPts val="0"/>
              </a:spcBef>
              <a:spcAft>
                <a:spcPts val="0"/>
              </a:spcAft>
              <a:buFont typeface="Arial" panose="020B0604020202020204" pitchFamily="34" charset="0"/>
              <a:buChar char="•"/>
            </a:pPr>
            <a:endParaRPr lang="en-US" sz="1900" dirty="0">
              <a:cs typeface="Calibri"/>
            </a:endParaRPr>
          </a:p>
          <a:p>
            <a:pPr marL="90170" indent="-90170">
              <a:lnSpc>
                <a:spcPct val="100000"/>
              </a:lnSpc>
              <a:spcBef>
                <a:spcPts val="0"/>
              </a:spcBef>
              <a:spcAft>
                <a:spcPts val="0"/>
              </a:spcAft>
              <a:buFont typeface="Arial" panose="020B0604020202020204" pitchFamily="34" charset="0"/>
              <a:buChar char="•"/>
            </a:pPr>
            <a:r>
              <a:rPr lang="en-US" sz="1900" dirty="0"/>
              <a:t> Any student who is a participant in the Fund shall provide the required documentation to verify their financial eligibility at the request of the Office of the Secretary of Higher Education/EOF Central Office or the Higher Education Student Assistance Authority. </a:t>
            </a:r>
            <a:br>
              <a:rPr lang="en-US" sz="1900" dirty="0"/>
            </a:br>
            <a:r>
              <a:rPr lang="en-US" sz="1900" dirty="0"/>
              <a:t> </a:t>
            </a:r>
            <a:endParaRPr lang="en-US" sz="1900" dirty="0">
              <a:cs typeface="Calibri"/>
            </a:endParaRPr>
          </a:p>
          <a:p>
            <a:pPr marL="90170" indent="-90170"/>
            <a:endParaRPr lang="en-US" sz="1900" dirty="0">
              <a:cs typeface="Calibri"/>
            </a:endParaRP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8</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97623584"/>
      </p:ext>
    </p:extLst>
  </p:cSld>
  <p:clrMapOvr>
    <a:masterClrMapping/>
  </p:clrMapOvr>
  <mc:AlternateContent xmlns:mc="http://schemas.openxmlformats.org/markup-compatibility/2006" xmlns:p14="http://schemas.microsoft.com/office/powerpoint/2010/main">
    <mc:Choice Requires="p14">
      <p:transition spd="slow" p14:dur="2000" advTm="117467"/>
    </mc:Choice>
    <mc:Fallback xmlns="">
      <p:transition spd="slow" advTm="117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9A:11-2.13 Academic Progress</a:t>
            </a:r>
          </a:p>
        </p:txBody>
      </p:sp>
      <p:sp>
        <p:nvSpPr>
          <p:cNvPr id="3" name="Content Placeholder 2"/>
          <p:cNvSpPr>
            <a:spLocks noGrp="1"/>
          </p:cNvSpPr>
          <p:nvPr>
            <p:ph idx="1"/>
          </p:nvPr>
        </p:nvSpPr>
        <p:spPr>
          <a:xfrm>
            <a:off x="812800" y="1846263"/>
            <a:ext cx="10629900" cy="4491037"/>
          </a:xfrm>
        </p:spPr>
        <p:txBody>
          <a:bodyPr/>
          <a:lstStyle/>
          <a:p>
            <a:pPr marL="90170" indent="-90170">
              <a:lnSpc>
                <a:spcPct val="100000"/>
              </a:lnSpc>
              <a:spcBef>
                <a:spcPts val="0"/>
              </a:spcBef>
              <a:spcAft>
                <a:spcPts val="0"/>
              </a:spcAft>
              <a:buFont typeface="Arial" panose="020B0604020202020204" pitchFamily="34" charset="0"/>
              <a:buChar char="•"/>
            </a:pPr>
            <a:r>
              <a:rPr lang="en-US" dirty="0"/>
              <a:t> Academic progress standards for EOF students must align with Title IV federal student financial aid programs, with specific provisions for remedial/developmental coursework.   </a:t>
            </a:r>
          </a:p>
          <a:p>
            <a:pPr marL="90170" indent="-90170">
              <a:lnSpc>
                <a:spcPct val="100000"/>
              </a:lnSpc>
              <a:spcBef>
                <a:spcPts val="0"/>
              </a:spcBef>
              <a:spcAft>
                <a:spcPts val="0"/>
              </a:spcAft>
              <a:buFont typeface="Arial" panose="020B0604020202020204" pitchFamily="34" charset="0"/>
              <a:buChar char="•"/>
            </a:pPr>
            <a:endParaRPr lang="en-US" dirty="0">
              <a:cs typeface="Calibri"/>
            </a:endParaRPr>
          </a:p>
          <a:p>
            <a:pPr marL="90170" indent="-90170">
              <a:lnSpc>
                <a:spcPct val="100000"/>
              </a:lnSpc>
              <a:spcBef>
                <a:spcPts val="0"/>
              </a:spcBef>
              <a:spcAft>
                <a:spcPts val="0"/>
              </a:spcAft>
              <a:buFont typeface="Arial" panose="020B0604020202020204" pitchFamily="34" charset="0"/>
              <a:buChar char="•"/>
            </a:pPr>
            <a:r>
              <a:rPr lang="en-US" dirty="0"/>
              <a:t> EOF students have the first four semesters of payment to complete all courses that the institution designates as remedial/developmental. Funding support to complete remedial courses beyond the first four semesters requires the institution to remit an appeal to the EOF Executive Director.   </a:t>
            </a:r>
            <a:endParaRPr lang="en-US" dirty="0">
              <a:cs typeface="Calibri"/>
            </a:endParaRPr>
          </a:p>
          <a:p>
            <a:pPr marL="90170" indent="-90170">
              <a:lnSpc>
                <a:spcPct val="100000"/>
              </a:lnSpc>
              <a:spcBef>
                <a:spcPts val="0"/>
              </a:spcBef>
              <a:spcAft>
                <a:spcPts val="0"/>
              </a:spcAft>
              <a:buFont typeface="Arial" panose="020B0604020202020204" pitchFamily="34" charset="0"/>
              <a:buChar char="•"/>
            </a:pPr>
            <a:endParaRPr lang="en-US" dirty="0">
              <a:cs typeface="Calibri"/>
            </a:endParaRPr>
          </a:p>
          <a:p>
            <a:pPr marL="90170" indent="-90170">
              <a:lnSpc>
                <a:spcPct val="100000"/>
              </a:lnSpc>
              <a:spcBef>
                <a:spcPts val="0"/>
              </a:spcBef>
              <a:spcAft>
                <a:spcPts val="0"/>
              </a:spcAft>
              <a:buFont typeface="Arial" panose="020B0604020202020204" pitchFamily="34" charset="0"/>
              <a:buChar char="•"/>
            </a:pPr>
            <a:r>
              <a:rPr lang="en-US" dirty="0"/>
              <a:t> This request must include information that demonstrates that with the additional semesters, the student is highly likely to complete the remedial/developmental requirements and will be able to complete their full degree requirements without exhausting their eligibility for EOF. </a:t>
            </a:r>
            <a:endParaRPr lang="en-US" dirty="0">
              <a:cs typeface="Calibri"/>
            </a:endParaRPr>
          </a:p>
          <a:p>
            <a:pPr marL="90170" indent="-90170">
              <a:lnSpc>
                <a:spcPct val="100000"/>
              </a:lnSpc>
              <a:spcBef>
                <a:spcPts val="0"/>
              </a:spcBef>
              <a:spcAft>
                <a:spcPts val="0"/>
              </a:spcAft>
              <a:buFont typeface="Arial" panose="020B0604020202020204" pitchFamily="34" charset="0"/>
              <a:buChar char="•"/>
            </a:pPr>
            <a:endParaRPr lang="en-US" dirty="0">
              <a:cs typeface="Calibri"/>
            </a:endParaRPr>
          </a:p>
          <a:p>
            <a:pPr marL="0" indent="0">
              <a:buNone/>
            </a:pPr>
            <a:endParaRPr lang="en-US" dirty="0">
              <a:cs typeface="Calibri"/>
            </a:endParaRPr>
          </a:p>
          <a:p>
            <a:pPr marL="90170" indent="-90170"/>
            <a:endParaRPr lang="en-US" dirty="0">
              <a:cs typeface="Calibri"/>
            </a:endParaRPr>
          </a:p>
        </p:txBody>
      </p:sp>
      <p:sp>
        <p:nvSpPr>
          <p:cNvPr id="4" name="Slide Number Placeholder 3"/>
          <p:cNvSpPr>
            <a:spLocks noGrp="1"/>
          </p:cNvSpPr>
          <p:nvPr>
            <p:ph type="sldNum" sz="quarter" idx="12"/>
          </p:nvPr>
        </p:nvSpPr>
        <p:spPr/>
        <p:txBody>
          <a:bodyPr/>
          <a:lstStyle/>
          <a:p>
            <a:pPr>
              <a:defRPr/>
            </a:pPr>
            <a:fld id="{3A2A2CBC-F495-40EA-807E-B8CB91C37EB2}" type="slidenum">
              <a:rPr lang="en-US" smtClean="0"/>
              <a:pPr>
                <a:defRPr/>
              </a:pPr>
              <a:t>9</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55519345"/>
      </p:ext>
    </p:extLst>
  </p:cSld>
  <p:clrMapOvr>
    <a:masterClrMapping/>
  </p:clrMapOvr>
  <mc:AlternateContent xmlns:mc="http://schemas.openxmlformats.org/markup-compatibility/2006" xmlns:p14="http://schemas.microsoft.com/office/powerpoint/2010/main">
    <mc:Choice Requires="p14">
      <p:transition spd="slow" p14:dur="2000" advTm="67088"/>
    </mc:Choice>
    <mc:Fallback xmlns="">
      <p:transition spd="slow" advTm="67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1rRm8uqScu4MeVPAQgv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3DED1"/>
      </a:lt2>
      <a:accent1>
        <a:srgbClr val="549E39"/>
      </a:accent1>
      <a:accent2>
        <a:srgbClr val="0B3954"/>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EOF 2021 - New Directors Orientation- Final.pptx" id="{64600602-F48F-42FC-ADEF-0CCED9162B9C}" vid="{8E7AB953-E9A2-4B4E-B81A-C2B91CD47662}"/>
    </a:ext>
  </a:extLst>
</a:theme>
</file>

<file path=ppt/theme/theme2.xml><?xml version="1.0" encoding="utf-8"?>
<a:theme xmlns:a="http://schemas.openxmlformats.org/drawingml/2006/main" name="1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1_Template_US0168 1">
        <a:dk1>
          <a:srgbClr val="000000"/>
        </a:dk1>
        <a:lt1>
          <a:srgbClr val="FFFFFF"/>
        </a:lt1>
        <a:dk2>
          <a:srgbClr val="094FA3"/>
        </a:dk2>
        <a:lt2>
          <a:srgbClr val="4390BB"/>
        </a:lt2>
        <a:accent1>
          <a:srgbClr val="CFD3D9"/>
        </a:accent1>
        <a:accent2>
          <a:srgbClr val="808080"/>
        </a:accent2>
        <a:accent3>
          <a:srgbClr val="FFFFFF"/>
        </a:accent3>
        <a:accent4>
          <a:srgbClr val="000000"/>
        </a:accent4>
        <a:accent5>
          <a:srgbClr val="E4E6E9"/>
        </a:accent5>
        <a:accent6>
          <a:srgbClr val="737373"/>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OF 2021 - New Directors Orientation- Final.pptx" id="{64600602-F48F-42FC-ADEF-0CCED9162B9C}" vid="{4C6BD220-CC7B-4D21-BD74-C6425123E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A38A61C5CB474E90823DAD6EB0E58E" ma:contentTypeVersion="11" ma:contentTypeDescription="Create a new document." ma:contentTypeScope="" ma:versionID="292d72b4556a74835d422b4e5dd3cd58">
  <xsd:schema xmlns:xsd="http://www.w3.org/2001/XMLSchema" xmlns:xs="http://www.w3.org/2001/XMLSchema" xmlns:p="http://schemas.microsoft.com/office/2006/metadata/properties" xmlns:ns2="a603f884-b540-452c-82c4-860d23876c00" xmlns:ns3="354e67de-d1e7-4ce6-ab2b-a614e3931bdc" targetNamespace="http://schemas.microsoft.com/office/2006/metadata/properties" ma:root="true" ma:fieldsID="c87878b3b56a4ac6850a30d09fcbfc7d" ns2:_="" ns3:_="">
    <xsd:import namespace="a603f884-b540-452c-82c4-860d23876c00"/>
    <xsd:import namespace="354e67de-d1e7-4ce6-ab2b-a614e3931b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03f884-b540-452c-82c4-860d23876c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81b0449-a7ed-439f-be55-0163d7004e4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4e67de-d1e7-4ce6-ab2b-a614e3931b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b95d03b-f7c4-40eb-a950-c08c4e45b2aa}" ma:internalName="TaxCatchAll" ma:showField="CatchAllData" ma:web="354e67de-d1e7-4ce6-ab2b-a614e3931b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03f884-b540-452c-82c4-860d23876c00">
      <Terms xmlns="http://schemas.microsoft.com/office/infopath/2007/PartnerControls"/>
    </lcf76f155ced4ddcb4097134ff3c332f>
    <TaxCatchAll xmlns="354e67de-d1e7-4ce6-ab2b-a614e3931bdc" xsi:nil="true"/>
    <SharedWithUsers xmlns="354e67de-d1e7-4ce6-ab2b-a614e3931bdc">
      <UserInfo>
        <DisplayName>Wright, Adrian [OSHE]</DisplayName>
        <AccountId>37</AccountId>
        <AccountType/>
      </UserInfo>
      <UserInfo>
        <DisplayName>Wilgus, Philip [TREAS]</DisplayName>
        <AccountId>40</AccountId>
        <AccountType/>
      </UserInfo>
      <UserInfo>
        <DisplayName>Varone, John [TREAS]</DisplayName>
        <AccountId>41</AccountId>
        <AccountType/>
      </UserInfo>
      <UserInfo>
        <DisplayName>Falzini, Serena [TREAS]</DisplayName>
        <AccountId>42</AccountId>
        <AccountType/>
      </UserInfo>
      <UserInfo>
        <DisplayName>Fleury, Richard [TREAS]</DisplayName>
        <AccountId>43</AccountId>
        <AccountType/>
      </UserInfo>
    </SharedWithUsers>
  </documentManagement>
</p:properties>
</file>

<file path=customXml/itemProps1.xml><?xml version="1.0" encoding="utf-8"?>
<ds:datastoreItem xmlns:ds="http://schemas.openxmlformats.org/officeDocument/2006/customXml" ds:itemID="{D3D0CCA0-821E-4E1A-8ACB-8798741A37A4}">
  <ds:schemaRefs>
    <ds:schemaRef ds:uri="http://schemas.microsoft.com/sharepoint/v3/contenttype/forms"/>
  </ds:schemaRefs>
</ds:datastoreItem>
</file>

<file path=customXml/itemProps2.xml><?xml version="1.0" encoding="utf-8"?>
<ds:datastoreItem xmlns:ds="http://schemas.openxmlformats.org/officeDocument/2006/customXml" ds:itemID="{8E0D4D4C-CD67-4BD9-B398-50A24D521669}">
  <ds:schemaRefs>
    <ds:schemaRef ds:uri="354e67de-d1e7-4ce6-ab2b-a614e3931bdc"/>
    <ds:schemaRef ds:uri="a603f884-b540-452c-82c4-860d23876c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0462214-2378-4574-9E70-E865D4DFBCD3}">
  <ds:schemaRefs>
    <ds:schemaRef ds:uri="http://purl.org/dc/terms/"/>
    <ds:schemaRef ds:uri="http://schemas.microsoft.com/office/2006/documentManagement/types"/>
    <ds:schemaRef ds:uri="http://purl.org/dc/elements/1.1/"/>
    <ds:schemaRef ds:uri="http://schemas.microsoft.com/office/2006/metadata/properties"/>
    <ds:schemaRef ds:uri="354e67de-d1e7-4ce6-ab2b-a614e3931bdc"/>
    <ds:schemaRef ds:uri="http://schemas.microsoft.com/office/infopath/2007/PartnerControls"/>
    <ds:schemaRef ds:uri="http://schemas.openxmlformats.org/package/2006/metadata/core-properties"/>
    <ds:schemaRef ds:uri="a603f884-b540-452c-82c4-860d23876c0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oshe template</Template>
  <TotalTime>1829</TotalTime>
  <Words>4798</Words>
  <Application>Microsoft Office PowerPoint</Application>
  <PresentationFormat>Widescreen</PresentationFormat>
  <Paragraphs>259</Paragraphs>
  <Slides>45</Slides>
  <Notes>4</Notes>
  <HiddenSlides>0</HiddenSlides>
  <MMClips>45</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Retrospect</vt:lpstr>
      <vt:lpstr>1_Template_US0168</vt:lpstr>
      <vt:lpstr>Amendments to the EOF Regulations &amp; EOF Admissions  </vt:lpstr>
      <vt:lpstr>Agenda</vt:lpstr>
      <vt:lpstr>Summary of Amendments</vt:lpstr>
      <vt:lpstr> Authority, Mission,  and Scope </vt:lpstr>
      <vt:lpstr> 9A:11-1.2 Definitions</vt:lpstr>
      <vt:lpstr> Undergraduate EOF Academic and  Financial Eligibility </vt:lpstr>
      <vt:lpstr> 9A:11-2.2 Student Eligibility  </vt:lpstr>
      <vt:lpstr>9A:11-2.3 Financial eligibility for  initial Article III student grants </vt:lpstr>
      <vt:lpstr>9A:11-2.13 Academic Progress</vt:lpstr>
      <vt:lpstr> Graduate EOF Financial Eligibility </vt:lpstr>
      <vt:lpstr>9A:11-3.2 Student Eligibility </vt:lpstr>
      <vt:lpstr>9A:11-3.3 Verification of  Financial Eligibility </vt:lpstr>
      <vt:lpstr> EOF Program Support Services</vt:lpstr>
      <vt:lpstr>9A:11-4.8(b) Eligible program  support components </vt:lpstr>
      <vt:lpstr> Summer Program and Winter Session</vt:lpstr>
      <vt:lpstr>9A:11-5.3 Summer Program  and Winter Session Requirements </vt:lpstr>
      <vt:lpstr>Operational Procedures for Academic Year, Winter Session, Summer Article III Student Grants, and Article IV Program Support Services and Funds </vt:lpstr>
      <vt:lpstr>9A:11-6.4 Use of Article III  Grant Funds</vt:lpstr>
      <vt:lpstr>9A:11-6.1 Renewal Application Process </vt:lpstr>
      <vt:lpstr>9A:11-6.5 Article III Student  Grant Notification and Payment</vt:lpstr>
      <vt:lpstr>9A:11-6.7 Appeals </vt:lpstr>
      <vt:lpstr>9A:11-6.10 Restrictions on Use of Article IV Program Support Funds </vt:lpstr>
      <vt:lpstr>9A:11-6.9 Institutional Commitment </vt:lpstr>
      <vt:lpstr>9A:11-6.11 Transfer of Article IV Program Support Funds </vt:lpstr>
      <vt:lpstr>9A:11-6.13 Procedures Regarding Academic Probation</vt:lpstr>
      <vt:lpstr>9A:11-6.14 Recordkeeping  and Data Collection</vt:lpstr>
      <vt:lpstr>9A:11-6.17 Fiscal Audit Requirements </vt:lpstr>
      <vt:lpstr>9A:11-6.18 Program Noncompliance </vt:lpstr>
      <vt:lpstr>9A:11-6.19 Program Probationary Status</vt:lpstr>
      <vt:lpstr>C. Clyde Ferguson Law Scholarship</vt:lpstr>
      <vt:lpstr>  C. Clyde Ferguson Law Scholarship </vt:lpstr>
      <vt:lpstr>Martin Luther King Physician-Dentist Scholarship Program</vt:lpstr>
      <vt:lpstr>Martin Luther King Physician-Dentist Scholarship Program</vt:lpstr>
      <vt:lpstr> Changes to the FAFSA, EOF Eligibility, &amp; EOF Admission</vt:lpstr>
      <vt:lpstr>Changes to the FAFSA for AY 24-25</vt:lpstr>
      <vt:lpstr>Changes to the FAFSA for AY 24-25</vt:lpstr>
      <vt:lpstr>EOF Eligibility</vt:lpstr>
      <vt:lpstr>EOF Admission/Verification of Eligibility</vt:lpstr>
      <vt:lpstr>EOF Admission/Verification of Eligibility</vt:lpstr>
      <vt:lpstr>EOF Admission/Verification of Eligibility</vt:lpstr>
      <vt:lpstr>EOF Admission/Verification of Eligibility</vt:lpstr>
      <vt:lpstr>EOF Admission/Verification of Eligibility</vt:lpstr>
      <vt:lpstr>EOF Admission/Verification of Eligibility</vt:lpstr>
      <vt:lpstr>PowerPoint Presentation</vt:lpstr>
      <vt:lpstr>PowerPoint Presentation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Directors Orientation</dc:title>
  <dc:creator>Patel, Hema [OSHE]</dc:creator>
  <cp:lastModifiedBy>Carter, Hasani [OSHE]</cp:lastModifiedBy>
  <cp:revision>37</cp:revision>
  <cp:lastPrinted>2020-02-26T23:39:47Z</cp:lastPrinted>
  <dcterms:created xsi:type="dcterms:W3CDTF">2024-01-05T15:54:33Z</dcterms:created>
  <dcterms:modified xsi:type="dcterms:W3CDTF">2024-01-29T15:32:01Z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0x0101009DA38A61C5CB474E90823DAD6EB0E58E</vt:lpwstr>
  </property>
  <property fmtid="{D5CDD505-2E9C-101B-9397-08002B2CF9AE}" pid="3" name="MediaServiceImageTags">
    <vt:lpwstr/>
  </property>
</Properties>
</file>