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  <p:sldMasterId id="2147483711" r:id="rId3"/>
    <p:sldMasterId id="2147483713" r:id="rId4"/>
    <p:sldMasterId id="2147483715" r:id="rId5"/>
    <p:sldMasterId id="2147483717" r:id="rId6"/>
    <p:sldMasterId id="2147483719" r:id="rId7"/>
    <p:sldMasterId id="2147483721" r:id="rId8"/>
    <p:sldMasterId id="2147483723" r:id="rId9"/>
    <p:sldMasterId id="2147483725" r:id="rId10"/>
    <p:sldMasterId id="2147483727" r:id="rId11"/>
    <p:sldMasterId id="2147483729" r:id="rId12"/>
    <p:sldMasterId id="2147483731" r:id="rId13"/>
    <p:sldMasterId id="2147483733" r:id="rId14"/>
    <p:sldMasterId id="2147483735" r:id="rId15"/>
    <p:sldMasterId id="2147483737" r:id="rId16"/>
    <p:sldMasterId id="2147483739" r:id="rId17"/>
    <p:sldMasterId id="2147483741" r:id="rId18"/>
    <p:sldMasterId id="2147483743" r:id="rId19"/>
    <p:sldMasterId id="2147483745" r:id="rId20"/>
    <p:sldMasterId id="2147483747" r:id="rId21"/>
    <p:sldMasterId id="2147483749" r:id="rId22"/>
    <p:sldMasterId id="2147483751" r:id="rId23"/>
    <p:sldMasterId id="2147483753" r:id="rId24"/>
    <p:sldMasterId id="2147483755" r:id="rId25"/>
    <p:sldMasterId id="2147483757" r:id="rId26"/>
    <p:sldMasterId id="2147483759" r:id="rId27"/>
    <p:sldMasterId id="2147483761" r:id="rId28"/>
    <p:sldMasterId id="2147483763" r:id="rId29"/>
  </p:sldMasterIdLst>
  <p:sldIdLst>
    <p:sldId id="256" r:id="rId30"/>
    <p:sldId id="257" r:id="rId31"/>
    <p:sldId id="258" r:id="rId32"/>
    <p:sldId id="259" r:id="rId33"/>
    <p:sldId id="260" r:id="rId34"/>
    <p:sldId id="262" r:id="rId35"/>
    <p:sldId id="264" r:id="rId36"/>
    <p:sldId id="265" r:id="rId37"/>
    <p:sldId id="267" r:id="rId38"/>
    <p:sldId id="268" r:id="rId39"/>
    <p:sldId id="263" r:id="rId40"/>
    <p:sldId id="270" r:id="rId41"/>
    <p:sldId id="271" r:id="rId42"/>
    <p:sldId id="266" r:id="rId43"/>
    <p:sldId id="269" r:id="rId44"/>
    <p:sldId id="272" r:id="rId45"/>
    <p:sldId id="316" r:id="rId46"/>
    <p:sldId id="274" r:id="rId47"/>
    <p:sldId id="276" r:id="rId48"/>
    <p:sldId id="280" r:id="rId49"/>
    <p:sldId id="281" r:id="rId50"/>
    <p:sldId id="317" r:id="rId51"/>
    <p:sldId id="318" r:id="rId52"/>
    <p:sldId id="319" r:id="rId53"/>
    <p:sldId id="289" r:id="rId54"/>
    <p:sldId id="290" r:id="rId55"/>
    <p:sldId id="292" r:id="rId56"/>
    <p:sldId id="293" r:id="rId57"/>
    <p:sldId id="294" r:id="rId58"/>
    <p:sldId id="295" r:id="rId59"/>
    <p:sldId id="299" r:id="rId60"/>
    <p:sldId id="300" r:id="rId61"/>
    <p:sldId id="320" r:id="rId62"/>
    <p:sldId id="321" r:id="rId63"/>
    <p:sldId id="307" r:id="rId64"/>
    <p:sldId id="322" r:id="rId65"/>
    <p:sldId id="323" r:id="rId66"/>
    <p:sldId id="324" r:id="rId67"/>
    <p:sldId id="311" r:id="rId68"/>
    <p:sldId id="313" r:id="rId69"/>
    <p:sldId id="315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DeMatteo" initials="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803"/>
    <a:srgbClr val="FF3300"/>
    <a:srgbClr val="000099"/>
    <a:srgbClr val="3440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B81E3-E66E-4E7E-8DB2-1AAB1668F46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85B4B4-54ED-4759-8EA0-8B3345779234}">
      <dgm:prSet custT="1"/>
      <dgm:spPr/>
      <dgm:t>
        <a:bodyPr/>
        <a:lstStyle/>
        <a:p>
          <a:pPr rtl="0"/>
          <a:r>
            <a:rPr lang="en-US" sz="3200" b="0" dirty="0" smtClean="0"/>
            <a:t>1.  Student Learning Outcomes</a:t>
          </a:r>
          <a:endParaRPr lang="en-US" sz="3200" b="0" dirty="0"/>
        </a:p>
      </dgm:t>
    </dgm:pt>
    <dgm:pt modelId="{56F8F7F7-440E-4EFB-AAAE-FACAC3DE71F3}" type="parTrans" cxnId="{55DEE705-87C5-47CC-A1C8-AEBBCA5DBE4C}">
      <dgm:prSet/>
      <dgm:spPr/>
      <dgm:t>
        <a:bodyPr/>
        <a:lstStyle/>
        <a:p>
          <a:endParaRPr lang="en-US"/>
        </a:p>
      </dgm:t>
    </dgm:pt>
    <dgm:pt modelId="{6D1A887D-F84E-430E-BAAA-507665F32B76}" type="sibTrans" cxnId="{55DEE705-87C5-47CC-A1C8-AEBBCA5DBE4C}">
      <dgm:prSet/>
      <dgm:spPr/>
      <dgm:t>
        <a:bodyPr/>
        <a:lstStyle/>
        <a:p>
          <a:endParaRPr lang="en-US"/>
        </a:p>
      </dgm:t>
    </dgm:pt>
    <dgm:pt modelId="{EBBE7EB5-B7BE-458E-998A-A2335DCE2330}">
      <dgm:prSet custT="1"/>
      <dgm:spPr/>
      <dgm:t>
        <a:bodyPr/>
        <a:lstStyle/>
        <a:p>
          <a:pPr rtl="0"/>
          <a:r>
            <a:rPr lang="en-US" sz="3200" b="0" dirty="0" smtClean="0"/>
            <a:t>2.  Assessment Instruments</a:t>
          </a:r>
        </a:p>
      </dgm:t>
    </dgm:pt>
    <dgm:pt modelId="{F808E096-27BC-437B-99C5-8035081FA520}" type="parTrans" cxnId="{9B07C410-3C59-4EB3-9589-BE6369C9371C}">
      <dgm:prSet/>
      <dgm:spPr/>
      <dgm:t>
        <a:bodyPr/>
        <a:lstStyle/>
        <a:p>
          <a:endParaRPr lang="en-US"/>
        </a:p>
      </dgm:t>
    </dgm:pt>
    <dgm:pt modelId="{A63F9F61-7717-4F8B-BA2F-E5720971ECD9}" type="sibTrans" cxnId="{9B07C410-3C59-4EB3-9589-BE6369C9371C}">
      <dgm:prSet/>
      <dgm:spPr/>
      <dgm:t>
        <a:bodyPr/>
        <a:lstStyle/>
        <a:p>
          <a:endParaRPr lang="en-US"/>
        </a:p>
      </dgm:t>
    </dgm:pt>
    <dgm:pt modelId="{E4D2DD56-163A-4836-B35D-4761FD363F66}">
      <dgm:prSet custT="1"/>
      <dgm:spPr/>
      <dgm:t>
        <a:bodyPr/>
        <a:lstStyle/>
        <a:p>
          <a:pPr rtl="0"/>
          <a:r>
            <a:rPr lang="en-US" sz="3200" b="0" dirty="0" smtClean="0"/>
            <a:t>3.  Data Collection &amp; Analysis</a:t>
          </a:r>
        </a:p>
      </dgm:t>
    </dgm:pt>
    <dgm:pt modelId="{49B1870C-674F-4419-ABAD-C18FAF6F5745}" type="parTrans" cxnId="{3454E5C2-E1DE-4BB3-83C8-EA17322BE717}">
      <dgm:prSet/>
      <dgm:spPr/>
      <dgm:t>
        <a:bodyPr/>
        <a:lstStyle/>
        <a:p>
          <a:endParaRPr lang="en-US"/>
        </a:p>
      </dgm:t>
    </dgm:pt>
    <dgm:pt modelId="{32BF3069-2AC0-4BDD-B5E1-739A7E63E67E}" type="sibTrans" cxnId="{3454E5C2-E1DE-4BB3-83C8-EA17322BE717}">
      <dgm:prSet/>
      <dgm:spPr/>
      <dgm:t>
        <a:bodyPr/>
        <a:lstStyle/>
        <a:p>
          <a:endParaRPr lang="en-US"/>
        </a:p>
      </dgm:t>
    </dgm:pt>
    <dgm:pt modelId="{B339428A-BF4A-4500-80B9-99E09178B7CC}">
      <dgm:prSet custT="1"/>
      <dgm:spPr>
        <a:solidFill>
          <a:srgbClr val="EF6803"/>
        </a:solidFill>
      </dgm:spPr>
      <dgm:t>
        <a:bodyPr/>
        <a:lstStyle/>
        <a:p>
          <a:pPr rtl="0"/>
          <a:r>
            <a:rPr lang="en-US" sz="3200" b="0" dirty="0" smtClean="0"/>
            <a:t>4.  Instructional Changes</a:t>
          </a:r>
        </a:p>
      </dgm:t>
    </dgm:pt>
    <dgm:pt modelId="{E3EE63C7-0051-4C38-9103-D937AAA74E7F}" type="parTrans" cxnId="{3F5152B4-396D-4353-8355-E6242AF9EA23}">
      <dgm:prSet/>
      <dgm:spPr/>
      <dgm:t>
        <a:bodyPr/>
        <a:lstStyle/>
        <a:p>
          <a:endParaRPr lang="en-US"/>
        </a:p>
      </dgm:t>
    </dgm:pt>
    <dgm:pt modelId="{FF09BD44-699A-4463-8D06-CAE609C5BA78}" type="sibTrans" cxnId="{3F5152B4-396D-4353-8355-E6242AF9EA23}">
      <dgm:prSet/>
      <dgm:spPr/>
      <dgm:t>
        <a:bodyPr/>
        <a:lstStyle/>
        <a:p>
          <a:endParaRPr lang="en-US"/>
        </a:p>
      </dgm:t>
    </dgm:pt>
    <dgm:pt modelId="{C3BB77AF-E1C5-44E5-A129-D49C0C25C293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3200" b="0" dirty="0" smtClean="0"/>
            <a:t>5. Post-Change Data Collection &amp; Analysis: “Closing the Loop”</a:t>
          </a:r>
        </a:p>
      </dgm:t>
    </dgm:pt>
    <dgm:pt modelId="{5E6E2CBD-9F59-42C6-BD20-8F0D07981101}" type="parTrans" cxnId="{B03BCDEE-1869-4383-A5EA-F303AE0668BE}">
      <dgm:prSet/>
      <dgm:spPr/>
      <dgm:t>
        <a:bodyPr/>
        <a:lstStyle/>
        <a:p>
          <a:endParaRPr lang="en-US"/>
        </a:p>
      </dgm:t>
    </dgm:pt>
    <dgm:pt modelId="{C2ED05EF-839D-48D5-B8AB-AD3051934329}" type="sibTrans" cxnId="{B03BCDEE-1869-4383-A5EA-F303AE0668BE}">
      <dgm:prSet/>
      <dgm:spPr/>
      <dgm:t>
        <a:bodyPr/>
        <a:lstStyle/>
        <a:p>
          <a:endParaRPr lang="en-US"/>
        </a:p>
      </dgm:t>
    </dgm:pt>
    <dgm:pt modelId="{97E5CD92-212C-4F36-9D1A-8C1461FF9863}" type="pres">
      <dgm:prSet presAssocID="{A0DB81E3-E66E-4E7E-8DB2-1AAB1668F4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D8ACC-E07C-476A-9405-4EEE1E721F24}" type="pres">
      <dgm:prSet presAssocID="{A0DB81E3-E66E-4E7E-8DB2-1AAB1668F46C}" presName="dummyMaxCanvas" presStyleCnt="0">
        <dgm:presLayoutVars/>
      </dgm:prSet>
      <dgm:spPr/>
    </dgm:pt>
    <dgm:pt modelId="{EC5431FC-B7A7-4588-A706-00A41E08AB69}" type="pres">
      <dgm:prSet presAssocID="{A0DB81E3-E66E-4E7E-8DB2-1AAB1668F46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F46D3-E6F6-409E-A03B-775D12423C7A}" type="pres">
      <dgm:prSet presAssocID="{A0DB81E3-E66E-4E7E-8DB2-1AAB1668F46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74434-E795-4E3B-871E-B93802402A9D}" type="pres">
      <dgm:prSet presAssocID="{A0DB81E3-E66E-4E7E-8DB2-1AAB1668F46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35D7A-DC9C-4EFE-AF3B-29E071C4BE52}" type="pres">
      <dgm:prSet presAssocID="{A0DB81E3-E66E-4E7E-8DB2-1AAB1668F46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62993-4566-4B89-9E2C-39A5FF297412}" type="pres">
      <dgm:prSet presAssocID="{A0DB81E3-E66E-4E7E-8DB2-1AAB1668F46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4E0FD-EED2-46CD-ABB8-6A099A24690D}" type="pres">
      <dgm:prSet presAssocID="{A0DB81E3-E66E-4E7E-8DB2-1AAB1668F46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BE313-F968-4B6F-AC32-6679E4CAC1A9}" type="pres">
      <dgm:prSet presAssocID="{A0DB81E3-E66E-4E7E-8DB2-1AAB1668F46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C0485-9909-4B05-A279-85360CC3472A}" type="pres">
      <dgm:prSet presAssocID="{A0DB81E3-E66E-4E7E-8DB2-1AAB1668F46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CE773-E2AB-4856-A676-1F87595A6116}" type="pres">
      <dgm:prSet presAssocID="{A0DB81E3-E66E-4E7E-8DB2-1AAB1668F46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E38B1-5F22-4F91-9E2C-85E702467CE5}" type="pres">
      <dgm:prSet presAssocID="{A0DB81E3-E66E-4E7E-8DB2-1AAB1668F46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DE0FF-8A43-4858-BF0A-BF38F812DD77}" type="pres">
      <dgm:prSet presAssocID="{A0DB81E3-E66E-4E7E-8DB2-1AAB1668F46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C8B7D-0330-4411-8F7C-4BE2C059A260}" type="pres">
      <dgm:prSet presAssocID="{A0DB81E3-E66E-4E7E-8DB2-1AAB1668F46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3FE32-F99C-4C8A-A58C-9E4C29B98836}" type="pres">
      <dgm:prSet presAssocID="{A0DB81E3-E66E-4E7E-8DB2-1AAB1668F46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BF423-58BF-477D-819E-96A03AFC0FC3}" type="pres">
      <dgm:prSet presAssocID="{A0DB81E3-E66E-4E7E-8DB2-1AAB1668F46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1FD1A-CEF1-4D9B-BD93-849D790112D7}" type="presOf" srcId="{32BF3069-2AC0-4BDD-B5E1-739A7E63E67E}" destId="{648C0485-9909-4B05-A279-85360CC3472A}" srcOrd="0" destOrd="0" presId="urn:microsoft.com/office/officeart/2005/8/layout/vProcess5"/>
    <dgm:cxn modelId="{55DEE705-87C5-47CC-A1C8-AEBBCA5DBE4C}" srcId="{A0DB81E3-E66E-4E7E-8DB2-1AAB1668F46C}" destId="{5D85B4B4-54ED-4759-8EA0-8B3345779234}" srcOrd="0" destOrd="0" parTransId="{56F8F7F7-440E-4EFB-AAAE-FACAC3DE71F3}" sibTransId="{6D1A887D-F84E-430E-BAAA-507665F32B76}"/>
    <dgm:cxn modelId="{FB48AAD3-B6C6-40EE-97E3-40ACEA305636}" type="presOf" srcId="{B339428A-BF4A-4500-80B9-99E09178B7CC}" destId="{BCA3FE32-F99C-4C8A-A58C-9E4C29B98836}" srcOrd="1" destOrd="0" presId="urn:microsoft.com/office/officeart/2005/8/layout/vProcess5"/>
    <dgm:cxn modelId="{03CA5380-E8A7-4FBB-A2FC-2267112A19B0}" type="presOf" srcId="{A0DB81E3-E66E-4E7E-8DB2-1AAB1668F46C}" destId="{97E5CD92-212C-4F36-9D1A-8C1461FF9863}" srcOrd="0" destOrd="0" presId="urn:microsoft.com/office/officeart/2005/8/layout/vProcess5"/>
    <dgm:cxn modelId="{85CFD84B-B287-4456-918D-044681853E42}" type="presOf" srcId="{C3BB77AF-E1C5-44E5-A129-D49C0C25C293}" destId="{859BF423-58BF-477D-819E-96A03AFC0FC3}" srcOrd="1" destOrd="0" presId="urn:microsoft.com/office/officeart/2005/8/layout/vProcess5"/>
    <dgm:cxn modelId="{361B9810-0085-4A78-A855-F71E10923C57}" type="presOf" srcId="{C3BB77AF-E1C5-44E5-A129-D49C0C25C293}" destId="{2FC62993-4566-4B89-9E2C-39A5FF297412}" srcOrd="0" destOrd="0" presId="urn:microsoft.com/office/officeart/2005/8/layout/vProcess5"/>
    <dgm:cxn modelId="{B03BCDEE-1869-4383-A5EA-F303AE0668BE}" srcId="{A0DB81E3-E66E-4E7E-8DB2-1AAB1668F46C}" destId="{C3BB77AF-E1C5-44E5-A129-D49C0C25C293}" srcOrd="4" destOrd="0" parTransId="{5E6E2CBD-9F59-42C6-BD20-8F0D07981101}" sibTransId="{C2ED05EF-839D-48D5-B8AB-AD3051934329}"/>
    <dgm:cxn modelId="{3791FD45-73A3-4A7D-BC10-4007E6681041}" type="presOf" srcId="{E4D2DD56-163A-4836-B35D-4761FD363F66}" destId="{E1AC8B7D-0330-4411-8F7C-4BE2C059A260}" srcOrd="1" destOrd="0" presId="urn:microsoft.com/office/officeart/2005/8/layout/vProcess5"/>
    <dgm:cxn modelId="{3F5152B4-396D-4353-8355-E6242AF9EA23}" srcId="{A0DB81E3-E66E-4E7E-8DB2-1AAB1668F46C}" destId="{B339428A-BF4A-4500-80B9-99E09178B7CC}" srcOrd="3" destOrd="0" parTransId="{E3EE63C7-0051-4C38-9103-D937AAA74E7F}" sibTransId="{FF09BD44-699A-4463-8D06-CAE609C5BA78}"/>
    <dgm:cxn modelId="{87713138-034F-47D9-A9E8-F3B96EC4EC95}" type="presOf" srcId="{6D1A887D-F84E-430E-BAAA-507665F32B76}" destId="{3344E0FD-EED2-46CD-ABB8-6A099A24690D}" srcOrd="0" destOrd="0" presId="urn:microsoft.com/office/officeart/2005/8/layout/vProcess5"/>
    <dgm:cxn modelId="{12CFCB32-2191-4181-AA49-98536CFC0A2B}" type="presOf" srcId="{E4D2DD56-163A-4836-B35D-4761FD363F66}" destId="{3F774434-E795-4E3B-871E-B93802402A9D}" srcOrd="0" destOrd="0" presId="urn:microsoft.com/office/officeart/2005/8/layout/vProcess5"/>
    <dgm:cxn modelId="{0C67D3B0-9F4F-4E61-B9D1-4AEAC2E5A1C3}" type="presOf" srcId="{EBBE7EB5-B7BE-458E-998A-A2335DCE2330}" destId="{7B6F46D3-E6F6-409E-A03B-775D12423C7A}" srcOrd="0" destOrd="0" presId="urn:microsoft.com/office/officeart/2005/8/layout/vProcess5"/>
    <dgm:cxn modelId="{3454E5C2-E1DE-4BB3-83C8-EA17322BE717}" srcId="{A0DB81E3-E66E-4E7E-8DB2-1AAB1668F46C}" destId="{E4D2DD56-163A-4836-B35D-4761FD363F66}" srcOrd="2" destOrd="0" parTransId="{49B1870C-674F-4419-ABAD-C18FAF6F5745}" sibTransId="{32BF3069-2AC0-4BDD-B5E1-739A7E63E67E}"/>
    <dgm:cxn modelId="{9B07C410-3C59-4EB3-9589-BE6369C9371C}" srcId="{A0DB81E3-E66E-4E7E-8DB2-1AAB1668F46C}" destId="{EBBE7EB5-B7BE-458E-998A-A2335DCE2330}" srcOrd="1" destOrd="0" parTransId="{F808E096-27BC-437B-99C5-8035081FA520}" sibTransId="{A63F9F61-7717-4F8B-BA2F-E5720971ECD9}"/>
    <dgm:cxn modelId="{96D64EAE-0EBC-442A-8D05-0C0D6D3495F6}" type="presOf" srcId="{5D85B4B4-54ED-4759-8EA0-8B3345779234}" destId="{EC5431FC-B7A7-4588-A706-00A41E08AB69}" srcOrd="0" destOrd="0" presId="urn:microsoft.com/office/officeart/2005/8/layout/vProcess5"/>
    <dgm:cxn modelId="{A1D95433-9B5A-48F8-AFCA-A1307278BE4E}" type="presOf" srcId="{A63F9F61-7717-4F8B-BA2F-E5720971ECD9}" destId="{569BE313-F968-4B6F-AC32-6679E4CAC1A9}" srcOrd="0" destOrd="0" presId="urn:microsoft.com/office/officeart/2005/8/layout/vProcess5"/>
    <dgm:cxn modelId="{55263AA1-2CCC-4E23-8907-25A04397C183}" type="presOf" srcId="{FF09BD44-699A-4463-8D06-CAE609C5BA78}" destId="{3BFCE773-E2AB-4856-A676-1F87595A6116}" srcOrd="0" destOrd="0" presId="urn:microsoft.com/office/officeart/2005/8/layout/vProcess5"/>
    <dgm:cxn modelId="{7A500F17-AAEA-4E3E-BADD-307F4D0E8F5D}" type="presOf" srcId="{EBBE7EB5-B7BE-458E-998A-A2335DCE2330}" destId="{FD7DE0FF-8A43-4858-BF0A-BF38F812DD77}" srcOrd="1" destOrd="0" presId="urn:microsoft.com/office/officeart/2005/8/layout/vProcess5"/>
    <dgm:cxn modelId="{E330D10E-AB98-4D0B-9FD8-6351C12D059C}" type="presOf" srcId="{B339428A-BF4A-4500-80B9-99E09178B7CC}" destId="{DE335D7A-DC9C-4EFE-AF3B-29E071C4BE52}" srcOrd="0" destOrd="0" presId="urn:microsoft.com/office/officeart/2005/8/layout/vProcess5"/>
    <dgm:cxn modelId="{2C3DE6CA-69B7-42E4-91ED-589FADF810DF}" type="presOf" srcId="{5D85B4B4-54ED-4759-8EA0-8B3345779234}" destId="{B47E38B1-5F22-4F91-9E2C-85E702467CE5}" srcOrd="1" destOrd="0" presId="urn:microsoft.com/office/officeart/2005/8/layout/vProcess5"/>
    <dgm:cxn modelId="{445EC98F-3A47-47DA-9968-EE8650D3D4E3}" type="presParOf" srcId="{97E5CD92-212C-4F36-9D1A-8C1461FF9863}" destId="{864D8ACC-E07C-476A-9405-4EEE1E721F24}" srcOrd="0" destOrd="0" presId="urn:microsoft.com/office/officeart/2005/8/layout/vProcess5"/>
    <dgm:cxn modelId="{3F1C85F8-5CD5-457E-996E-A32B0EAFB3FC}" type="presParOf" srcId="{97E5CD92-212C-4F36-9D1A-8C1461FF9863}" destId="{EC5431FC-B7A7-4588-A706-00A41E08AB69}" srcOrd="1" destOrd="0" presId="urn:microsoft.com/office/officeart/2005/8/layout/vProcess5"/>
    <dgm:cxn modelId="{91F1FC0E-D62D-45BD-872E-307A8AC75D91}" type="presParOf" srcId="{97E5CD92-212C-4F36-9D1A-8C1461FF9863}" destId="{7B6F46D3-E6F6-409E-A03B-775D12423C7A}" srcOrd="2" destOrd="0" presId="urn:microsoft.com/office/officeart/2005/8/layout/vProcess5"/>
    <dgm:cxn modelId="{FCD36754-ABE3-4EA2-80A9-8D939683D400}" type="presParOf" srcId="{97E5CD92-212C-4F36-9D1A-8C1461FF9863}" destId="{3F774434-E795-4E3B-871E-B93802402A9D}" srcOrd="3" destOrd="0" presId="urn:microsoft.com/office/officeart/2005/8/layout/vProcess5"/>
    <dgm:cxn modelId="{8B306112-96B1-4082-B5CC-68912AC0AFD7}" type="presParOf" srcId="{97E5CD92-212C-4F36-9D1A-8C1461FF9863}" destId="{DE335D7A-DC9C-4EFE-AF3B-29E071C4BE52}" srcOrd="4" destOrd="0" presId="urn:microsoft.com/office/officeart/2005/8/layout/vProcess5"/>
    <dgm:cxn modelId="{E810D099-95BE-45D3-8F21-C4ED311BF47C}" type="presParOf" srcId="{97E5CD92-212C-4F36-9D1A-8C1461FF9863}" destId="{2FC62993-4566-4B89-9E2C-39A5FF297412}" srcOrd="5" destOrd="0" presId="urn:microsoft.com/office/officeart/2005/8/layout/vProcess5"/>
    <dgm:cxn modelId="{71EA0686-B87F-4A70-BACB-C8B4D0586B3C}" type="presParOf" srcId="{97E5CD92-212C-4F36-9D1A-8C1461FF9863}" destId="{3344E0FD-EED2-46CD-ABB8-6A099A24690D}" srcOrd="6" destOrd="0" presId="urn:microsoft.com/office/officeart/2005/8/layout/vProcess5"/>
    <dgm:cxn modelId="{A614D334-96C4-463D-9E01-FC1F2524D259}" type="presParOf" srcId="{97E5CD92-212C-4F36-9D1A-8C1461FF9863}" destId="{569BE313-F968-4B6F-AC32-6679E4CAC1A9}" srcOrd="7" destOrd="0" presId="urn:microsoft.com/office/officeart/2005/8/layout/vProcess5"/>
    <dgm:cxn modelId="{BE87273D-9C5A-40F3-B7E9-BC5AC83FCD5D}" type="presParOf" srcId="{97E5CD92-212C-4F36-9D1A-8C1461FF9863}" destId="{648C0485-9909-4B05-A279-85360CC3472A}" srcOrd="8" destOrd="0" presId="urn:microsoft.com/office/officeart/2005/8/layout/vProcess5"/>
    <dgm:cxn modelId="{88039303-C868-4DAB-819A-77142C37381B}" type="presParOf" srcId="{97E5CD92-212C-4F36-9D1A-8C1461FF9863}" destId="{3BFCE773-E2AB-4856-A676-1F87595A6116}" srcOrd="9" destOrd="0" presId="urn:microsoft.com/office/officeart/2005/8/layout/vProcess5"/>
    <dgm:cxn modelId="{F2C068B7-F41E-410F-A6D2-98C2D7F1C447}" type="presParOf" srcId="{97E5CD92-212C-4F36-9D1A-8C1461FF9863}" destId="{B47E38B1-5F22-4F91-9E2C-85E702467CE5}" srcOrd="10" destOrd="0" presId="urn:microsoft.com/office/officeart/2005/8/layout/vProcess5"/>
    <dgm:cxn modelId="{7FF07DB1-BDEB-4696-A3DC-7D92FD500BCF}" type="presParOf" srcId="{97E5CD92-212C-4F36-9D1A-8C1461FF9863}" destId="{FD7DE0FF-8A43-4858-BF0A-BF38F812DD77}" srcOrd="11" destOrd="0" presId="urn:microsoft.com/office/officeart/2005/8/layout/vProcess5"/>
    <dgm:cxn modelId="{2D0682AB-E231-4126-BAE0-68AE5BFF6529}" type="presParOf" srcId="{97E5CD92-212C-4F36-9D1A-8C1461FF9863}" destId="{E1AC8B7D-0330-4411-8F7C-4BE2C059A260}" srcOrd="12" destOrd="0" presId="urn:microsoft.com/office/officeart/2005/8/layout/vProcess5"/>
    <dgm:cxn modelId="{7A252521-C807-4F41-BB71-57015F418E52}" type="presParOf" srcId="{97E5CD92-212C-4F36-9D1A-8C1461FF9863}" destId="{BCA3FE32-F99C-4C8A-A58C-9E4C29B98836}" srcOrd="13" destOrd="0" presId="urn:microsoft.com/office/officeart/2005/8/layout/vProcess5"/>
    <dgm:cxn modelId="{053E57FE-06AE-4EBD-8A29-E79B4C3A9F26}" type="presParOf" srcId="{97E5CD92-212C-4F36-9D1A-8C1461FF9863}" destId="{859BF423-58BF-477D-819E-96A03AFC0F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BD5C8-6145-4A37-8C24-E91C8664B721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14AC34-1300-47AB-A80D-289C61D2BB64}">
      <dgm:prSet/>
      <dgm:spPr/>
      <dgm:t>
        <a:bodyPr/>
        <a:lstStyle/>
        <a:p>
          <a:pPr rtl="0"/>
          <a:r>
            <a:rPr lang="en-US" b="1" dirty="0" smtClean="0"/>
            <a:t>Skills and abilities that students  should have acquired by the end of a  course or program.</a:t>
          </a:r>
          <a:endParaRPr lang="en-US" dirty="0"/>
        </a:p>
      </dgm:t>
    </dgm:pt>
    <dgm:pt modelId="{B8630890-D1EB-4AC7-81C0-D59F31F6C9E1}" type="parTrans" cxnId="{A17F0852-AC6E-4BFE-96BA-C991EA8441CB}">
      <dgm:prSet/>
      <dgm:spPr/>
      <dgm:t>
        <a:bodyPr/>
        <a:lstStyle/>
        <a:p>
          <a:endParaRPr lang="en-US"/>
        </a:p>
      </dgm:t>
    </dgm:pt>
    <dgm:pt modelId="{BA231B9F-279B-4A2E-A934-462D7A00D013}" type="sibTrans" cxnId="{A17F0852-AC6E-4BFE-96BA-C991EA8441CB}">
      <dgm:prSet/>
      <dgm:spPr/>
      <dgm:t>
        <a:bodyPr/>
        <a:lstStyle/>
        <a:p>
          <a:endParaRPr lang="en-US"/>
        </a:p>
      </dgm:t>
    </dgm:pt>
    <dgm:pt modelId="{0360B4B6-18CD-4752-ABE2-3A96296BF633}">
      <dgm:prSet/>
      <dgm:spPr/>
      <dgm:t>
        <a:bodyPr/>
        <a:lstStyle/>
        <a:p>
          <a:pPr rtl="0"/>
          <a:r>
            <a:rPr lang="en-US" b="1" dirty="0" smtClean="0"/>
            <a:t>Identifies what a student is able to </a:t>
          </a:r>
          <a:r>
            <a:rPr lang="en-US" b="1" u="sng" dirty="0" smtClean="0"/>
            <a:t>do</a:t>
          </a:r>
          <a:r>
            <a:rPr lang="en-US" b="1" dirty="0" smtClean="0"/>
            <a:t> with the content.</a:t>
          </a:r>
          <a:endParaRPr lang="en-US" dirty="0"/>
        </a:p>
      </dgm:t>
    </dgm:pt>
    <dgm:pt modelId="{05AB015E-3D67-4F86-B981-0C6216577893}" type="parTrans" cxnId="{C0A989F9-C2AD-4AE3-BF49-F8B434DF495F}">
      <dgm:prSet/>
      <dgm:spPr/>
      <dgm:t>
        <a:bodyPr/>
        <a:lstStyle/>
        <a:p>
          <a:endParaRPr lang="en-US"/>
        </a:p>
      </dgm:t>
    </dgm:pt>
    <dgm:pt modelId="{8315C1EA-6985-464D-8277-A7728EC7B90C}" type="sibTrans" cxnId="{C0A989F9-C2AD-4AE3-BF49-F8B434DF495F}">
      <dgm:prSet/>
      <dgm:spPr/>
      <dgm:t>
        <a:bodyPr/>
        <a:lstStyle/>
        <a:p>
          <a:endParaRPr lang="en-US"/>
        </a:p>
      </dgm:t>
    </dgm:pt>
    <dgm:pt modelId="{8B23C60A-D9D1-4CB3-949F-7678FC7C0BFD}">
      <dgm:prSet/>
      <dgm:spPr/>
      <dgm:t>
        <a:bodyPr/>
        <a:lstStyle/>
        <a:p>
          <a:pPr rtl="0"/>
          <a:r>
            <a:rPr lang="en-US" b="1" dirty="0" smtClean="0"/>
            <a:t>Begins with an action verb.</a:t>
          </a:r>
          <a:endParaRPr lang="en-US" dirty="0"/>
        </a:p>
      </dgm:t>
    </dgm:pt>
    <dgm:pt modelId="{E302812D-8629-4099-8B23-6E9B7A0AF578}" type="parTrans" cxnId="{5441C36F-9E7B-4BD0-AE35-2267BF0D13BB}">
      <dgm:prSet/>
      <dgm:spPr/>
      <dgm:t>
        <a:bodyPr/>
        <a:lstStyle/>
        <a:p>
          <a:endParaRPr lang="en-US"/>
        </a:p>
      </dgm:t>
    </dgm:pt>
    <dgm:pt modelId="{79F810FC-D3CC-4F68-811F-7F43E230E67F}" type="sibTrans" cxnId="{5441C36F-9E7B-4BD0-AE35-2267BF0D13BB}">
      <dgm:prSet/>
      <dgm:spPr/>
      <dgm:t>
        <a:bodyPr/>
        <a:lstStyle/>
        <a:p>
          <a:endParaRPr lang="en-US"/>
        </a:p>
      </dgm:t>
    </dgm:pt>
    <dgm:pt modelId="{3798B27C-509B-4A13-BD50-A28174D3ADDF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/>
            <a:t>Is measurable.</a:t>
          </a:r>
          <a:endParaRPr lang="en-US" dirty="0"/>
        </a:p>
      </dgm:t>
    </dgm:pt>
    <dgm:pt modelId="{3AC3DD37-FF51-4349-8449-F92983374DB3}" type="parTrans" cxnId="{F9A10682-2DE4-44B2-91AB-EA791D1B40E5}">
      <dgm:prSet/>
      <dgm:spPr/>
      <dgm:t>
        <a:bodyPr/>
        <a:lstStyle/>
        <a:p>
          <a:endParaRPr lang="en-US"/>
        </a:p>
      </dgm:t>
    </dgm:pt>
    <dgm:pt modelId="{D3F6C365-0F21-48C9-B8D0-C73340F322B7}" type="sibTrans" cxnId="{F9A10682-2DE4-44B2-91AB-EA791D1B40E5}">
      <dgm:prSet/>
      <dgm:spPr/>
      <dgm:t>
        <a:bodyPr/>
        <a:lstStyle/>
        <a:p>
          <a:endParaRPr lang="en-US"/>
        </a:p>
      </dgm:t>
    </dgm:pt>
    <dgm:pt modelId="{0E347FEB-6BA3-4C24-B773-40D34A6DA210}" type="pres">
      <dgm:prSet presAssocID="{DF7BD5C8-6145-4A37-8C24-E91C8664B7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F231C-73F1-4AB1-B751-9EF4FDD0D2A3}" type="pres">
      <dgm:prSet presAssocID="{6B14AC34-1300-47AB-A80D-289C61D2BB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17DA9-63C4-49FA-BB7E-6A0760512908}" type="pres">
      <dgm:prSet presAssocID="{BA231B9F-279B-4A2E-A934-462D7A00D013}" presName="sibTrans" presStyleCnt="0"/>
      <dgm:spPr/>
    </dgm:pt>
    <dgm:pt modelId="{A55B5843-F9CF-451E-9066-64AA01EF0FB7}" type="pres">
      <dgm:prSet presAssocID="{0360B4B6-18CD-4752-ABE2-3A96296BF6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63E7E-DCA0-4745-B71A-A790C92378ED}" type="pres">
      <dgm:prSet presAssocID="{8315C1EA-6985-464D-8277-A7728EC7B90C}" presName="sibTrans" presStyleCnt="0"/>
      <dgm:spPr/>
    </dgm:pt>
    <dgm:pt modelId="{CC9B2BAB-B3BE-4BE3-81FB-1FF4FC28C812}" type="pres">
      <dgm:prSet presAssocID="{8B23C60A-D9D1-4CB3-949F-7678FC7C0B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8D3D1-C99E-4988-A213-8150F5CAD7B0}" type="pres">
      <dgm:prSet presAssocID="{79F810FC-D3CC-4F68-811F-7F43E230E67F}" presName="sibTrans" presStyleCnt="0"/>
      <dgm:spPr/>
    </dgm:pt>
    <dgm:pt modelId="{98C22897-923B-4D52-B425-B7CF647D83ED}" type="pres">
      <dgm:prSet presAssocID="{3798B27C-509B-4A13-BD50-A28174D3AD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C0AFC-A164-40FC-B896-B7956D0A23F3}" type="presOf" srcId="{3798B27C-509B-4A13-BD50-A28174D3ADDF}" destId="{98C22897-923B-4D52-B425-B7CF647D83ED}" srcOrd="0" destOrd="0" presId="urn:microsoft.com/office/officeart/2005/8/layout/hList6"/>
    <dgm:cxn modelId="{B2ACC4ED-3077-47AC-8F7B-8DD4772BDEEB}" type="presOf" srcId="{6B14AC34-1300-47AB-A80D-289C61D2BB64}" destId="{D81F231C-73F1-4AB1-B751-9EF4FDD0D2A3}" srcOrd="0" destOrd="0" presId="urn:microsoft.com/office/officeart/2005/8/layout/hList6"/>
    <dgm:cxn modelId="{C0A989F9-C2AD-4AE3-BF49-F8B434DF495F}" srcId="{DF7BD5C8-6145-4A37-8C24-E91C8664B721}" destId="{0360B4B6-18CD-4752-ABE2-3A96296BF633}" srcOrd="1" destOrd="0" parTransId="{05AB015E-3D67-4F86-B981-0C6216577893}" sibTransId="{8315C1EA-6985-464D-8277-A7728EC7B90C}"/>
    <dgm:cxn modelId="{920FFA38-EE75-4AF8-A502-6B07194FD676}" type="presOf" srcId="{DF7BD5C8-6145-4A37-8C24-E91C8664B721}" destId="{0E347FEB-6BA3-4C24-B773-40D34A6DA210}" srcOrd="0" destOrd="0" presId="urn:microsoft.com/office/officeart/2005/8/layout/hList6"/>
    <dgm:cxn modelId="{5441C36F-9E7B-4BD0-AE35-2267BF0D13BB}" srcId="{DF7BD5C8-6145-4A37-8C24-E91C8664B721}" destId="{8B23C60A-D9D1-4CB3-949F-7678FC7C0BFD}" srcOrd="2" destOrd="0" parTransId="{E302812D-8629-4099-8B23-6E9B7A0AF578}" sibTransId="{79F810FC-D3CC-4F68-811F-7F43E230E67F}"/>
    <dgm:cxn modelId="{A17F0852-AC6E-4BFE-96BA-C991EA8441CB}" srcId="{DF7BD5C8-6145-4A37-8C24-E91C8664B721}" destId="{6B14AC34-1300-47AB-A80D-289C61D2BB64}" srcOrd="0" destOrd="0" parTransId="{B8630890-D1EB-4AC7-81C0-D59F31F6C9E1}" sibTransId="{BA231B9F-279B-4A2E-A934-462D7A00D013}"/>
    <dgm:cxn modelId="{959BA745-2546-48F6-BAE8-80B42DBD8351}" type="presOf" srcId="{8B23C60A-D9D1-4CB3-949F-7678FC7C0BFD}" destId="{CC9B2BAB-B3BE-4BE3-81FB-1FF4FC28C812}" srcOrd="0" destOrd="0" presId="urn:microsoft.com/office/officeart/2005/8/layout/hList6"/>
    <dgm:cxn modelId="{97D9D499-120E-4D24-A206-7639EA2410A5}" type="presOf" srcId="{0360B4B6-18CD-4752-ABE2-3A96296BF633}" destId="{A55B5843-F9CF-451E-9066-64AA01EF0FB7}" srcOrd="0" destOrd="0" presId="urn:microsoft.com/office/officeart/2005/8/layout/hList6"/>
    <dgm:cxn modelId="{F9A10682-2DE4-44B2-91AB-EA791D1B40E5}" srcId="{DF7BD5C8-6145-4A37-8C24-E91C8664B721}" destId="{3798B27C-509B-4A13-BD50-A28174D3ADDF}" srcOrd="3" destOrd="0" parTransId="{3AC3DD37-FF51-4349-8449-F92983374DB3}" sibTransId="{D3F6C365-0F21-48C9-B8D0-C73340F322B7}"/>
    <dgm:cxn modelId="{FA286F19-5C60-45BD-B23C-406797BBAD35}" type="presParOf" srcId="{0E347FEB-6BA3-4C24-B773-40D34A6DA210}" destId="{D81F231C-73F1-4AB1-B751-9EF4FDD0D2A3}" srcOrd="0" destOrd="0" presId="urn:microsoft.com/office/officeart/2005/8/layout/hList6"/>
    <dgm:cxn modelId="{F1363787-F5CF-4446-A43C-4ADC07BC59A4}" type="presParOf" srcId="{0E347FEB-6BA3-4C24-B773-40D34A6DA210}" destId="{33D17DA9-63C4-49FA-BB7E-6A0760512908}" srcOrd="1" destOrd="0" presId="urn:microsoft.com/office/officeart/2005/8/layout/hList6"/>
    <dgm:cxn modelId="{DE50C62C-04B9-4E20-AF53-1CE3D11AABBD}" type="presParOf" srcId="{0E347FEB-6BA3-4C24-B773-40D34A6DA210}" destId="{A55B5843-F9CF-451E-9066-64AA01EF0FB7}" srcOrd="2" destOrd="0" presId="urn:microsoft.com/office/officeart/2005/8/layout/hList6"/>
    <dgm:cxn modelId="{8A2B3743-A06E-4241-A5FF-210358CD3E2C}" type="presParOf" srcId="{0E347FEB-6BA3-4C24-B773-40D34A6DA210}" destId="{DB563E7E-DCA0-4745-B71A-A790C92378ED}" srcOrd="3" destOrd="0" presId="urn:microsoft.com/office/officeart/2005/8/layout/hList6"/>
    <dgm:cxn modelId="{C31FB9CE-EAA7-4A67-9F0B-B0B896A17F23}" type="presParOf" srcId="{0E347FEB-6BA3-4C24-B773-40D34A6DA210}" destId="{CC9B2BAB-B3BE-4BE3-81FB-1FF4FC28C812}" srcOrd="4" destOrd="0" presId="urn:microsoft.com/office/officeart/2005/8/layout/hList6"/>
    <dgm:cxn modelId="{7B0F1499-3DFC-42A1-B133-4FCA3FD908B1}" type="presParOf" srcId="{0E347FEB-6BA3-4C24-B773-40D34A6DA210}" destId="{7F68D3D1-C99E-4988-A213-8150F5CAD7B0}" srcOrd="5" destOrd="0" presId="urn:microsoft.com/office/officeart/2005/8/layout/hList6"/>
    <dgm:cxn modelId="{D67E0E0D-0A72-4B79-9EE4-4D643A6B8A39}" type="presParOf" srcId="{0E347FEB-6BA3-4C24-B773-40D34A6DA210}" destId="{98C22897-923B-4D52-B425-B7CF647D83E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A97EC-9EEB-4FB1-ACC8-1D5BED203DB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B7F5BD-AD1B-481A-9F76-F8C169D03FFC}">
      <dgm:prSet/>
      <dgm:spPr/>
      <dgm:t>
        <a:bodyPr/>
        <a:lstStyle/>
        <a:p>
          <a:pPr rtl="0"/>
          <a:r>
            <a:rPr lang="en-US" b="1" dirty="0" smtClean="0"/>
            <a:t>Measure the skills or abilities students will have when they complete a course or program.</a:t>
          </a:r>
          <a:endParaRPr lang="en-US" dirty="0"/>
        </a:p>
      </dgm:t>
    </dgm:pt>
    <dgm:pt modelId="{F9637FC7-C3C1-41C0-8C8D-1A5F491942A2}" type="parTrans" cxnId="{AAFE09DF-1E93-489E-9352-8D8E61C14A8E}">
      <dgm:prSet/>
      <dgm:spPr/>
      <dgm:t>
        <a:bodyPr/>
        <a:lstStyle/>
        <a:p>
          <a:endParaRPr lang="en-US"/>
        </a:p>
      </dgm:t>
    </dgm:pt>
    <dgm:pt modelId="{9ECDE9A8-02BA-4747-BCE3-88C8FCF44468}" type="sibTrans" cxnId="{AAFE09DF-1E93-489E-9352-8D8E61C14A8E}">
      <dgm:prSet/>
      <dgm:spPr/>
      <dgm:t>
        <a:bodyPr/>
        <a:lstStyle/>
        <a:p>
          <a:endParaRPr lang="en-US"/>
        </a:p>
      </dgm:t>
    </dgm:pt>
    <dgm:pt modelId="{A74E623D-F78A-48DD-9041-5AB7C68DF3A2}">
      <dgm:prSet/>
      <dgm:spPr/>
      <dgm:t>
        <a:bodyPr/>
        <a:lstStyle/>
        <a:p>
          <a:pPr rtl="0"/>
          <a:r>
            <a:rPr lang="en-US" b="1" dirty="0" smtClean="0"/>
            <a:t>Lead to good evidence of student learning.</a:t>
          </a:r>
          <a:endParaRPr lang="en-US" dirty="0"/>
        </a:p>
      </dgm:t>
    </dgm:pt>
    <dgm:pt modelId="{A32631C0-3915-4F24-9BEE-E267465C1DAC}" type="parTrans" cxnId="{70BB3C60-53BD-4EFF-99DF-ADEE2B78B6BE}">
      <dgm:prSet/>
      <dgm:spPr/>
      <dgm:t>
        <a:bodyPr/>
        <a:lstStyle/>
        <a:p>
          <a:endParaRPr lang="en-US"/>
        </a:p>
      </dgm:t>
    </dgm:pt>
    <dgm:pt modelId="{0BC98936-FCCA-4DB2-9C52-FCBC15DEE495}" type="sibTrans" cxnId="{70BB3C60-53BD-4EFF-99DF-ADEE2B78B6BE}">
      <dgm:prSet/>
      <dgm:spPr/>
      <dgm:t>
        <a:bodyPr/>
        <a:lstStyle/>
        <a:p>
          <a:endParaRPr lang="en-US"/>
        </a:p>
      </dgm:t>
    </dgm:pt>
    <dgm:pt modelId="{CE67CA1B-D38D-45D3-AC2E-BC97323C4D12}">
      <dgm:prSet/>
      <dgm:spPr/>
      <dgm:t>
        <a:bodyPr/>
        <a:lstStyle/>
        <a:p>
          <a:pPr rtl="0"/>
          <a:r>
            <a:rPr lang="en-US" b="1" dirty="0" smtClean="0"/>
            <a:t>Provide multiple approaches to evaluation.</a:t>
          </a:r>
          <a:endParaRPr lang="en-US" dirty="0"/>
        </a:p>
      </dgm:t>
    </dgm:pt>
    <dgm:pt modelId="{9FC67239-192A-4177-B033-0917DD7EDCDC}" type="parTrans" cxnId="{730DDBD6-087E-40BB-B1BE-4B2CC3315CB8}">
      <dgm:prSet/>
      <dgm:spPr/>
      <dgm:t>
        <a:bodyPr/>
        <a:lstStyle/>
        <a:p>
          <a:endParaRPr lang="en-US"/>
        </a:p>
      </dgm:t>
    </dgm:pt>
    <dgm:pt modelId="{7F00D39B-A1C9-4605-A094-D65C5A7DB7B9}" type="sibTrans" cxnId="{730DDBD6-087E-40BB-B1BE-4B2CC3315CB8}">
      <dgm:prSet/>
      <dgm:spPr/>
      <dgm:t>
        <a:bodyPr/>
        <a:lstStyle/>
        <a:p>
          <a:endParaRPr lang="en-US"/>
        </a:p>
      </dgm:t>
    </dgm:pt>
    <dgm:pt modelId="{FD246952-2079-48C3-AD23-A852B09F3C55}">
      <dgm:prSet/>
      <dgm:spPr>
        <a:solidFill>
          <a:schemeClr val="accent1"/>
        </a:solidFill>
      </dgm:spPr>
      <dgm:t>
        <a:bodyPr anchor="ctr"/>
        <a:lstStyle/>
        <a:p>
          <a:pPr rtl="0"/>
          <a:r>
            <a:rPr lang="en-US" b="1" dirty="0" smtClean="0"/>
            <a:t>Provide information to improve a course or program.</a:t>
          </a:r>
          <a:endParaRPr lang="en-US" dirty="0"/>
        </a:p>
      </dgm:t>
    </dgm:pt>
    <dgm:pt modelId="{13177DD0-8A1D-449E-9AE5-1F0E823CC6CB}" type="parTrans" cxnId="{762C98A3-9D0F-4752-93BB-FB11344C1021}">
      <dgm:prSet/>
      <dgm:spPr/>
      <dgm:t>
        <a:bodyPr/>
        <a:lstStyle/>
        <a:p>
          <a:endParaRPr lang="en-US"/>
        </a:p>
      </dgm:t>
    </dgm:pt>
    <dgm:pt modelId="{9322D82F-A222-4043-A624-05B774ED2763}" type="sibTrans" cxnId="{762C98A3-9D0F-4752-93BB-FB11344C1021}">
      <dgm:prSet/>
      <dgm:spPr/>
      <dgm:t>
        <a:bodyPr/>
        <a:lstStyle/>
        <a:p>
          <a:endParaRPr lang="en-US"/>
        </a:p>
      </dgm:t>
    </dgm:pt>
    <dgm:pt modelId="{77F4B774-6901-49FA-BABC-CE358B14DF04}">
      <dgm:prSet/>
      <dgm:spPr>
        <a:solidFill>
          <a:schemeClr val="accent1"/>
        </a:solidFill>
      </dgm:spPr>
      <dgm:t>
        <a:bodyPr anchor="ctr"/>
        <a:lstStyle/>
        <a:p>
          <a:pPr rtl="0"/>
          <a:endParaRPr lang="en-US" dirty="0"/>
        </a:p>
      </dgm:t>
    </dgm:pt>
    <dgm:pt modelId="{D01AEB1D-F26C-4633-8F6D-F86BCE120E24}" type="parTrans" cxnId="{FCEB575D-6304-40B5-BE26-F839372E2F07}">
      <dgm:prSet/>
      <dgm:spPr/>
      <dgm:t>
        <a:bodyPr/>
        <a:lstStyle/>
        <a:p>
          <a:endParaRPr lang="en-US"/>
        </a:p>
      </dgm:t>
    </dgm:pt>
    <dgm:pt modelId="{0B95B83E-0423-4759-A904-0D32F703F4C6}" type="sibTrans" cxnId="{FCEB575D-6304-40B5-BE26-F839372E2F07}">
      <dgm:prSet/>
      <dgm:spPr/>
      <dgm:t>
        <a:bodyPr/>
        <a:lstStyle/>
        <a:p>
          <a:endParaRPr lang="en-US"/>
        </a:p>
      </dgm:t>
    </dgm:pt>
    <dgm:pt modelId="{717A0C8E-82BC-485B-95E4-AF705DCDCA89}" type="pres">
      <dgm:prSet presAssocID="{F7DA97EC-9EEB-4FB1-ACC8-1D5BED203D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EAE9B-99D8-48A8-9784-5E38DAAE80AB}" type="pres">
      <dgm:prSet presAssocID="{34B7F5BD-AD1B-481A-9F76-F8C169D03F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4FDA7-80A0-458D-8AA7-94B5D30C2581}" type="pres">
      <dgm:prSet presAssocID="{9ECDE9A8-02BA-4747-BCE3-88C8FCF44468}" presName="sibTrans" presStyleCnt="0"/>
      <dgm:spPr/>
    </dgm:pt>
    <dgm:pt modelId="{3DED245F-05D9-4C6F-B6BC-54D0F5D2D571}" type="pres">
      <dgm:prSet presAssocID="{A74E623D-F78A-48DD-9041-5AB7C68DF3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0C4D7-0454-43B9-8BEB-0EBDE1FDB858}" type="pres">
      <dgm:prSet presAssocID="{0BC98936-FCCA-4DB2-9C52-FCBC15DEE495}" presName="sibTrans" presStyleCnt="0"/>
      <dgm:spPr/>
    </dgm:pt>
    <dgm:pt modelId="{CABC2479-5047-4F8A-8736-985D841975AC}" type="pres">
      <dgm:prSet presAssocID="{CE67CA1B-D38D-45D3-AC2E-BC97323C4D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37A4E-78BB-422D-B244-FE0C6A68B453}" type="pres">
      <dgm:prSet presAssocID="{7F00D39B-A1C9-4605-A094-D65C5A7DB7B9}" presName="sibTrans" presStyleCnt="0"/>
      <dgm:spPr/>
    </dgm:pt>
    <dgm:pt modelId="{342B64D9-7534-45A7-B268-65D083541388}" type="pres">
      <dgm:prSet presAssocID="{FD246952-2079-48C3-AD23-A852B09F3C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EB575D-6304-40B5-BE26-F839372E2F07}" srcId="{FD246952-2079-48C3-AD23-A852B09F3C55}" destId="{77F4B774-6901-49FA-BABC-CE358B14DF04}" srcOrd="0" destOrd="0" parTransId="{D01AEB1D-F26C-4633-8F6D-F86BCE120E24}" sibTransId="{0B95B83E-0423-4759-A904-0D32F703F4C6}"/>
    <dgm:cxn modelId="{9954C6E3-6EC3-4C9D-A806-4C1BAEB3A2A9}" type="presOf" srcId="{CE67CA1B-D38D-45D3-AC2E-BC97323C4D12}" destId="{CABC2479-5047-4F8A-8736-985D841975AC}" srcOrd="0" destOrd="0" presId="urn:microsoft.com/office/officeart/2005/8/layout/hList6"/>
    <dgm:cxn modelId="{2FFD4D4A-C328-4B73-B1B3-36F7224C141A}" type="presOf" srcId="{34B7F5BD-AD1B-481A-9F76-F8C169D03FFC}" destId="{73CEAE9B-99D8-48A8-9784-5E38DAAE80AB}" srcOrd="0" destOrd="0" presId="urn:microsoft.com/office/officeart/2005/8/layout/hList6"/>
    <dgm:cxn modelId="{70BB3C60-53BD-4EFF-99DF-ADEE2B78B6BE}" srcId="{F7DA97EC-9EEB-4FB1-ACC8-1D5BED203DBA}" destId="{A74E623D-F78A-48DD-9041-5AB7C68DF3A2}" srcOrd="1" destOrd="0" parTransId="{A32631C0-3915-4F24-9BEE-E267465C1DAC}" sibTransId="{0BC98936-FCCA-4DB2-9C52-FCBC15DEE495}"/>
    <dgm:cxn modelId="{762C98A3-9D0F-4752-93BB-FB11344C1021}" srcId="{F7DA97EC-9EEB-4FB1-ACC8-1D5BED203DBA}" destId="{FD246952-2079-48C3-AD23-A852B09F3C55}" srcOrd="3" destOrd="0" parTransId="{13177DD0-8A1D-449E-9AE5-1F0E823CC6CB}" sibTransId="{9322D82F-A222-4043-A624-05B774ED2763}"/>
    <dgm:cxn modelId="{203B5C48-56F0-4692-AA7F-B46F210B5478}" type="presOf" srcId="{A74E623D-F78A-48DD-9041-5AB7C68DF3A2}" destId="{3DED245F-05D9-4C6F-B6BC-54D0F5D2D571}" srcOrd="0" destOrd="0" presId="urn:microsoft.com/office/officeart/2005/8/layout/hList6"/>
    <dgm:cxn modelId="{74F6BCF9-9854-4C14-BB97-7F26C6344AC1}" type="presOf" srcId="{F7DA97EC-9EEB-4FB1-ACC8-1D5BED203DBA}" destId="{717A0C8E-82BC-485B-95E4-AF705DCDCA89}" srcOrd="0" destOrd="0" presId="urn:microsoft.com/office/officeart/2005/8/layout/hList6"/>
    <dgm:cxn modelId="{5AF647AF-18EB-4AD9-BA2D-0456F857DD55}" type="presOf" srcId="{77F4B774-6901-49FA-BABC-CE358B14DF04}" destId="{342B64D9-7534-45A7-B268-65D083541388}" srcOrd="0" destOrd="1" presId="urn:microsoft.com/office/officeart/2005/8/layout/hList6"/>
    <dgm:cxn modelId="{AAFE09DF-1E93-489E-9352-8D8E61C14A8E}" srcId="{F7DA97EC-9EEB-4FB1-ACC8-1D5BED203DBA}" destId="{34B7F5BD-AD1B-481A-9F76-F8C169D03FFC}" srcOrd="0" destOrd="0" parTransId="{F9637FC7-C3C1-41C0-8C8D-1A5F491942A2}" sibTransId="{9ECDE9A8-02BA-4747-BCE3-88C8FCF44468}"/>
    <dgm:cxn modelId="{EFC1DF6B-635B-4725-BE72-F08AF1451B25}" type="presOf" srcId="{FD246952-2079-48C3-AD23-A852B09F3C55}" destId="{342B64D9-7534-45A7-B268-65D083541388}" srcOrd="0" destOrd="0" presId="urn:microsoft.com/office/officeart/2005/8/layout/hList6"/>
    <dgm:cxn modelId="{730DDBD6-087E-40BB-B1BE-4B2CC3315CB8}" srcId="{F7DA97EC-9EEB-4FB1-ACC8-1D5BED203DBA}" destId="{CE67CA1B-D38D-45D3-AC2E-BC97323C4D12}" srcOrd="2" destOrd="0" parTransId="{9FC67239-192A-4177-B033-0917DD7EDCDC}" sibTransId="{7F00D39B-A1C9-4605-A094-D65C5A7DB7B9}"/>
    <dgm:cxn modelId="{F4CD26A7-EC61-459E-B5A6-BE80AFD2BE9E}" type="presParOf" srcId="{717A0C8E-82BC-485B-95E4-AF705DCDCA89}" destId="{73CEAE9B-99D8-48A8-9784-5E38DAAE80AB}" srcOrd="0" destOrd="0" presId="urn:microsoft.com/office/officeart/2005/8/layout/hList6"/>
    <dgm:cxn modelId="{A57D6109-AD45-4A46-990A-8715D997A294}" type="presParOf" srcId="{717A0C8E-82BC-485B-95E4-AF705DCDCA89}" destId="{72C4FDA7-80A0-458D-8AA7-94B5D30C2581}" srcOrd="1" destOrd="0" presId="urn:microsoft.com/office/officeart/2005/8/layout/hList6"/>
    <dgm:cxn modelId="{0F6E3A13-03CF-4BB8-877B-58615A303937}" type="presParOf" srcId="{717A0C8E-82BC-485B-95E4-AF705DCDCA89}" destId="{3DED245F-05D9-4C6F-B6BC-54D0F5D2D571}" srcOrd="2" destOrd="0" presId="urn:microsoft.com/office/officeart/2005/8/layout/hList6"/>
    <dgm:cxn modelId="{5CD72A3F-56CB-4555-A401-AC3FAADCA9DB}" type="presParOf" srcId="{717A0C8E-82BC-485B-95E4-AF705DCDCA89}" destId="{4000C4D7-0454-43B9-8BEB-0EBDE1FDB858}" srcOrd="3" destOrd="0" presId="urn:microsoft.com/office/officeart/2005/8/layout/hList6"/>
    <dgm:cxn modelId="{0D61085A-37C8-459F-B3FD-DA6E0CFFF91B}" type="presParOf" srcId="{717A0C8E-82BC-485B-95E4-AF705DCDCA89}" destId="{CABC2479-5047-4F8A-8736-985D841975AC}" srcOrd="4" destOrd="0" presId="urn:microsoft.com/office/officeart/2005/8/layout/hList6"/>
    <dgm:cxn modelId="{11E61EC8-F74E-41EA-BC2A-FD19483BB79F}" type="presParOf" srcId="{717A0C8E-82BC-485B-95E4-AF705DCDCA89}" destId="{6C737A4E-78BB-422D-B244-FE0C6A68B453}" srcOrd="5" destOrd="0" presId="urn:microsoft.com/office/officeart/2005/8/layout/hList6"/>
    <dgm:cxn modelId="{C392063D-9041-4417-947C-FFB01C291CFD}" type="presParOf" srcId="{717A0C8E-82BC-485B-95E4-AF705DCDCA89}" destId="{342B64D9-7534-45A7-B268-65D08354138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A97EC-9EEB-4FB1-ACC8-1D5BED203DB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246952-2079-48C3-AD23-A852B09F3C55}">
      <dgm:prSet custT="1"/>
      <dgm:spPr/>
      <dgm:t>
        <a:bodyPr/>
        <a:lstStyle/>
        <a:p>
          <a:pPr rtl="0"/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Attention to Detail</a:t>
          </a:r>
          <a:endParaRPr lang="en-US" sz="2800" dirty="0"/>
        </a:p>
      </dgm:t>
    </dgm:pt>
    <dgm:pt modelId="{13177DD0-8A1D-449E-9AE5-1F0E823CC6CB}" type="parTrans" cxnId="{762C98A3-9D0F-4752-93BB-FB11344C1021}">
      <dgm:prSet/>
      <dgm:spPr/>
      <dgm:t>
        <a:bodyPr/>
        <a:lstStyle/>
        <a:p>
          <a:endParaRPr lang="en-US" sz="1800"/>
        </a:p>
      </dgm:t>
    </dgm:pt>
    <dgm:pt modelId="{9322D82F-A222-4043-A624-05B774ED2763}" type="sibTrans" cxnId="{762C98A3-9D0F-4752-93BB-FB11344C1021}">
      <dgm:prSet/>
      <dgm:spPr/>
      <dgm:t>
        <a:bodyPr/>
        <a:lstStyle/>
        <a:p>
          <a:endParaRPr lang="en-US" sz="1800"/>
        </a:p>
      </dgm:t>
    </dgm:pt>
    <dgm:pt modelId="{70D9B6E0-6A59-4FD6-BA97-A32FD91402E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endParaRPr lang="en-US" sz="2800" dirty="0"/>
        </a:p>
      </dgm:t>
    </dgm:pt>
    <dgm:pt modelId="{3EA771C8-BAFD-4EF5-A454-9382BB7EBEC4}" type="parTrans" cxnId="{2252A7BC-D0C3-4FAE-B10F-B24C9329F775}">
      <dgm:prSet/>
      <dgm:spPr/>
      <dgm:t>
        <a:bodyPr/>
        <a:lstStyle/>
        <a:p>
          <a:endParaRPr lang="en-US" sz="1800"/>
        </a:p>
      </dgm:t>
    </dgm:pt>
    <dgm:pt modelId="{C933AA2E-973A-4153-82ED-89DC12BFC50E}" type="sibTrans" cxnId="{2252A7BC-D0C3-4FAE-B10F-B24C9329F775}">
      <dgm:prSet/>
      <dgm:spPr/>
      <dgm:t>
        <a:bodyPr/>
        <a:lstStyle/>
        <a:p>
          <a:endParaRPr lang="en-US" sz="1800"/>
        </a:p>
      </dgm:t>
    </dgm:pt>
    <dgm:pt modelId="{C55432B9-8EC1-4F1F-92D6-DB0B47BAD42C}">
      <dgm:prSet custT="1"/>
      <dgm:spPr>
        <a:solidFill>
          <a:srgbClr val="EF6803"/>
        </a:solidFill>
      </dgm:spPr>
      <dgm:t>
        <a:bodyPr/>
        <a:lstStyle/>
        <a:p>
          <a:pPr rtl="0"/>
          <a:r>
            <a:rPr lang="en-US" sz="2800" dirty="0" smtClean="0"/>
            <a:t>Advocacy</a:t>
          </a:r>
          <a:endParaRPr lang="en-US" sz="2800" dirty="0"/>
        </a:p>
      </dgm:t>
    </dgm:pt>
    <dgm:pt modelId="{F6162BF3-1184-4E04-B862-C07604C13BF8}" type="parTrans" cxnId="{C4719F19-DE85-4AA8-9CCD-DDCE7A1AF767}">
      <dgm:prSet/>
      <dgm:spPr/>
      <dgm:t>
        <a:bodyPr/>
        <a:lstStyle/>
        <a:p>
          <a:endParaRPr lang="en-US" sz="1800"/>
        </a:p>
      </dgm:t>
    </dgm:pt>
    <dgm:pt modelId="{2AAA7900-CDD8-40BC-9B7D-25E1790EFD49}" type="sibTrans" cxnId="{C4719F19-DE85-4AA8-9CCD-DDCE7A1AF767}">
      <dgm:prSet/>
      <dgm:spPr/>
      <dgm:t>
        <a:bodyPr/>
        <a:lstStyle/>
        <a:p>
          <a:endParaRPr lang="en-US" sz="1800"/>
        </a:p>
      </dgm:t>
    </dgm:pt>
    <dgm:pt modelId="{717A0C8E-82BC-485B-95E4-AF705DCDCA89}" type="pres">
      <dgm:prSet presAssocID="{F7DA97EC-9EEB-4FB1-ACC8-1D5BED203D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2B64D9-7534-45A7-B268-65D083541388}" type="pres">
      <dgm:prSet presAssocID="{FD246952-2079-48C3-AD23-A852B09F3C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8C1C8-894A-4D85-8854-3F08428C9958}" type="pres">
      <dgm:prSet presAssocID="{9322D82F-A222-4043-A624-05B774ED2763}" presName="sibTrans" presStyleCnt="0"/>
      <dgm:spPr/>
      <dgm:t>
        <a:bodyPr/>
        <a:lstStyle/>
        <a:p>
          <a:endParaRPr lang="en-US"/>
        </a:p>
      </dgm:t>
    </dgm:pt>
    <dgm:pt modelId="{E21BDFE9-3419-49E5-A279-339CD4C01D84}" type="pres">
      <dgm:prSet presAssocID="{70D9B6E0-6A59-4FD6-BA97-A32FD91402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A8C5E-CA1B-4C59-AEAE-6E18461A146E}" type="pres">
      <dgm:prSet presAssocID="{C933AA2E-973A-4153-82ED-89DC12BFC50E}" presName="sibTrans" presStyleCnt="0"/>
      <dgm:spPr/>
      <dgm:t>
        <a:bodyPr/>
        <a:lstStyle/>
        <a:p>
          <a:endParaRPr lang="en-US"/>
        </a:p>
      </dgm:t>
    </dgm:pt>
    <dgm:pt modelId="{54AC81A7-A268-49A4-980E-019648C5D587}" type="pres">
      <dgm:prSet presAssocID="{C55432B9-8EC1-4F1F-92D6-DB0B47BAD4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19DB3-E10E-4556-832D-77F87B9D1645}" type="presOf" srcId="{C55432B9-8EC1-4F1F-92D6-DB0B47BAD42C}" destId="{54AC81A7-A268-49A4-980E-019648C5D587}" srcOrd="0" destOrd="0" presId="urn:microsoft.com/office/officeart/2005/8/layout/hList6"/>
    <dgm:cxn modelId="{C4719F19-DE85-4AA8-9CCD-DDCE7A1AF767}" srcId="{F7DA97EC-9EEB-4FB1-ACC8-1D5BED203DBA}" destId="{C55432B9-8EC1-4F1F-92D6-DB0B47BAD42C}" srcOrd="2" destOrd="0" parTransId="{F6162BF3-1184-4E04-B862-C07604C13BF8}" sibTransId="{2AAA7900-CDD8-40BC-9B7D-25E1790EFD49}"/>
    <dgm:cxn modelId="{F4D11046-3657-4244-AC7B-D842A7CA9CB6}" type="presOf" srcId="{70D9B6E0-6A59-4FD6-BA97-A32FD91402ED}" destId="{E21BDFE9-3419-49E5-A279-339CD4C01D84}" srcOrd="0" destOrd="0" presId="urn:microsoft.com/office/officeart/2005/8/layout/hList6"/>
    <dgm:cxn modelId="{811B5C80-F52C-4593-BE39-B8ED771A7E6D}" type="presOf" srcId="{F7DA97EC-9EEB-4FB1-ACC8-1D5BED203DBA}" destId="{717A0C8E-82BC-485B-95E4-AF705DCDCA89}" srcOrd="0" destOrd="0" presId="urn:microsoft.com/office/officeart/2005/8/layout/hList6"/>
    <dgm:cxn modelId="{762C98A3-9D0F-4752-93BB-FB11344C1021}" srcId="{F7DA97EC-9EEB-4FB1-ACC8-1D5BED203DBA}" destId="{FD246952-2079-48C3-AD23-A852B09F3C55}" srcOrd="0" destOrd="0" parTransId="{13177DD0-8A1D-449E-9AE5-1F0E823CC6CB}" sibTransId="{9322D82F-A222-4043-A624-05B774ED2763}"/>
    <dgm:cxn modelId="{5D024D13-9E1A-43AD-897E-50D7FF3946F9}" type="presOf" srcId="{FD246952-2079-48C3-AD23-A852B09F3C55}" destId="{342B64D9-7534-45A7-B268-65D083541388}" srcOrd="0" destOrd="0" presId="urn:microsoft.com/office/officeart/2005/8/layout/hList6"/>
    <dgm:cxn modelId="{2252A7BC-D0C3-4FAE-B10F-B24C9329F775}" srcId="{F7DA97EC-9EEB-4FB1-ACC8-1D5BED203DBA}" destId="{70D9B6E0-6A59-4FD6-BA97-A32FD91402ED}" srcOrd="1" destOrd="0" parTransId="{3EA771C8-BAFD-4EF5-A454-9382BB7EBEC4}" sibTransId="{C933AA2E-973A-4153-82ED-89DC12BFC50E}"/>
    <dgm:cxn modelId="{5736CB7B-B076-4951-A930-82183FE5EA88}" type="presParOf" srcId="{717A0C8E-82BC-485B-95E4-AF705DCDCA89}" destId="{342B64D9-7534-45A7-B268-65D083541388}" srcOrd="0" destOrd="0" presId="urn:microsoft.com/office/officeart/2005/8/layout/hList6"/>
    <dgm:cxn modelId="{CA98E1C8-5A7C-4876-BAAE-3AF688C47766}" type="presParOf" srcId="{717A0C8E-82BC-485B-95E4-AF705DCDCA89}" destId="{6AF8C1C8-894A-4D85-8854-3F08428C9958}" srcOrd="1" destOrd="0" presId="urn:microsoft.com/office/officeart/2005/8/layout/hList6"/>
    <dgm:cxn modelId="{EBF6371E-0F8A-48D6-B2BC-7D24A2D169D2}" type="presParOf" srcId="{717A0C8E-82BC-485B-95E4-AF705DCDCA89}" destId="{E21BDFE9-3419-49E5-A279-339CD4C01D84}" srcOrd="2" destOrd="0" presId="urn:microsoft.com/office/officeart/2005/8/layout/hList6"/>
    <dgm:cxn modelId="{DFA39C11-A8FF-48EF-845A-E522B4C8B930}" type="presParOf" srcId="{717A0C8E-82BC-485B-95E4-AF705DCDCA89}" destId="{93CA8C5E-CA1B-4C59-AEAE-6E18461A146E}" srcOrd="3" destOrd="0" presId="urn:microsoft.com/office/officeart/2005/8/layout/hList6"/>
    <dgm:cxn modelId="{14BAA7A0-E374-4B6F-BC00-724403B42B21}" type="presParOf" srcId="{717A0C8E-82BC-485B-95E4-AF705DCDCA89}" destId="{54AC81A7-A268-49A4-980E-019648C5D58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CE2A-10E2-4692-A16D-7A58D3FA3C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2743-110C-412F-9F79-964D1F9ED3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3434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54347" y="2057400"/>
            <a:ext cx="1545575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833" y="3019706"/>
            <a:ext cx="363474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833" y="5381894"/>
            <a:ext cx="363474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33" y="2263914"/>
            <a:ext cx="521208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833" y="5381894"/>
            <a:ext cx="521208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</p:spPr>
      </p:pic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276" y="1556281"/>
            <a:ext cx="3457574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56281"/>
            <a:ext cx="3457331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274" y="1554480"/>
            <a:ext cx="3456432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274" y="2378393"/>
            <a:ext cx="3456432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4480"/>
            <a:ext cx="3457575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78393"/>
            <a:ext cx="3457575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09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915923"/>
            <a:ext cx="3912734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09" y="3446397"/>
            <a:ext cx="3116717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10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4970008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10" y="3446397"/>
            <a:ext cx="3116717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0501"/>
            <a:ext cx="154305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0501"/>
            <a:ext cx="5800725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124712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207008" y="6629400"/>
            <a:ext cx="793699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078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326" y="6629400"/>
            <a:ext cx="7504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abc-college.edu/EOF/EOF-mission.html" TargetMode="External"/><Relationship Id="rId5" Type="http://schemas.openxmlformats.org/officeDocument/2006/relationships/hyperlink" Target="http://abc-college.edu/about%20us/institutional-mission.html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6" Type="http://schemas.openxmlformats.org/officeDocument/2006/relationships/hyperlink" Target="Counseling%20Department%20Assessment%20Plan%2008-30-12.xlsx" TargetMode="External"/><Relationship Id="rId5" Type="http://schemas.openxmlformats.org/officeDocument/2006/relationships/hyperlink" Target="http://www.brookdalecc.edu/pages/2897.asp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edu/index.php/learning-and-developental-outcomes/" TargetMode="External"/><Relationship Id="rId2" Type="http://schemas.openxmlformats.org/officeDocument/2006/relationships/hyperlink" Target="CAS%20LD%20Outcomes.pdf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jpe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gure%207%20-%20Service%20Learning%20Rating%20Scale.pdf" TargetMode="Externa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gure%2015%20-%20Level%204%20Changes.pdf" TargetMode="Externa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edu/getpdf.cfm?PDF=D87A29DC-D1D6-D014-83AA8667902C480B" TargetMode="External"/><Relationship Id="rId2" Type="http://schemas.openxmlformats.org/officeDocument/2006/relationships/hyperlink" Target="http://www.aacu.org/value/rubrics/index_p.cfm?CFID=5197425&amp;CFTOKEN=47812076" TargetMode="Externa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store.cas.edu/catalog/iteminfo.cfm?itemid=42&amp;compid=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rookdalecc.edu/pages/5202.asp" TargetMode="Externa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13833" y="2057400"/>
            <a:ext cx="3634740" cy="31242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Planning for EOF Programs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DeMatteo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13833" y="5181600"/>
            <a:ext cx="3634740" cy="64835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13, 2013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838200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chemeClr val="accent2"/>
                </a:solidFill>
              </a:rPr>
              <a:t>Roadmap Example</a:t>
            </a:r>
            <a:endParaRPr lang="en-US" sz="58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3498" y="-1333503"/>
            <a:ext cx="304806" cy="2971799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05700" y="-1333500"/>
            <a:ext cx="304800" cy="2971800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419600" y="-1333500"/>
            <a:ext cx="3048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14300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1. Mission</a:t>
            </a:r>
          </a:p>
          <a:p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1.3.1 [The mission statement] is consistent with that of the institution.</a:t>
            </a:r>
          </a:p>
          <a:p>
            <a:pPr lvl="1"/>
            <a:r>
              <a:rPr lang="en-US" sz="8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sz="2250" b="1" dirty="0" smtClean="0">
                <a:solidFill>
                  <a:srgbClr val="FF3300"/>
                </a:solidFill>
              </a:rPr>
              <a:t>The institutional and EOF mission statements were reviewed in June, 2013 and were determined by the self-study team to be strongly aligned.</a:t>
            </a:r>
          </a:p>
          <a:p>
            <a:r>
              <a:rPr lang="en-US" sz="8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Evidence Links:</a:t>
            </a:r>
          </a:p>
          <a:p>
            <a:pPr>
              <a:buFont typeface="Corbel" pitchFamily="34" charset="0"/>
              <a:buChar char="–"/>
            </a:pPr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smtClean="0">
                <a:solidFill>
                  <a:srgbClr val="000099"/>
                </a:solidFill>
                <a:hlinkClick r:id="rId5"/>
              </a:rPr>
              <a:t>http://abc-college.edu/about us/institutional-mission.html</a:t>
            </a:r>
            <a:endParaRPr lang="en-US" sz="2250" b="1" dirty="0" smtClean="0">
              <a:solidFill>
                <a:srgbClr val="000099"/>
              </a:solidFill>
            </a:endParaRPr>
          </a:p>
          <a:p>
            <a:pPr>
              <a:buFont typeface="Corbel" pitchFamily="34" charset="0"/>
              <a:buChar char="–"/>
            </a:pPr>
            <a:r>
              <a:rPr lang="en-US" sz="2250" b="1" dirty="0" smtClean="0">
                <a:solidFill>
                  <a:srgbClr val="000099"/>
                </a:solidFill>
                <a:hlinkClick r:id="rId6"/>
              </a:rPr>
              <a:t> http://abc-college.edu/EOF/EOF-mission.html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4267201"/>
          <a:ext cx="8763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2133600"/>
                <a:gridCol w="1676400"/>
              </a:tblGrid>
              <a:tr h="416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Action Items: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Responsible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Timeline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</a:tr>
              <a:tr h="133585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1.3.1 Review institutional and EOF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mission statements every 5 years to ensure continued alignment.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EOF Director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June,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6087"/>
            <a:ext cx="4267200" cy="1183566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rgbClr val="EF6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  <a:endParaRPr lang="en-US" sz="5800" b="1" dirty="0">
              <a:solidFill>
                <a:srgbClr val="EF6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524000"/>
            <a:ext cx="838199" cy="4648200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838200" cy="4645152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524000"/>
            <a:ext cx="838200" cy="4648201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06400">
              <a:spcAft>
                <a:spcPts val="2400"/>
              </a:spcAft>
              <a:buFont typeface="Corbel" pitchFamily="34" charset="0"/>
              <a:buChar char="–"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 ALL action items from the document roadmap.</a:t>
            </a:r>
          </a:p>
          <a:p>
            <a:pPr marL="463550" indent="-406400">
              <a:spcAft>
                <a:spcPts val="2400"/>
              </a:spcAft>
              <a:buFont typeface="Corbel" pitchFamily="34" charset="0"/>
              <a:buChar char="–"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in chronological order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6087"/>
            <a:ext cx="4267200" cy="1183566"/>
          </a:xfrm>
        </p:spPr>
        <p:txBody>
          <a:bodyPr>
            <a:noAutofit/>
          </a:bodyPr>
          <a:lstStyle/>
          <a:p>
            <a:r>
              <a:rPr lang="en-US" sz="5800" b="1" dirty="0" smtClean="0"/>
              <a:t>Action Plan</a:t>
            </a:r>
            <a:endParaRPr lang="en-US" sz="5800" b="1" dirty="0"/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524000"/>
            <a:ext cx="838199" cy="4648200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838200" cy="4645152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524000"/>
            <a:ext cx="838200" cy="4648201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EF6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Establishes a central source for coordination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EF6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for distribution of work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EF6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roles and responsibilities explicit to all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EF6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Ensures tasks are accomplished  within a given time frame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EF6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Keeps ongoing activities on the radar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Action Plan Example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3498" y="-1333503"/>
            <a:ext cx="304806" cy="2971799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05700" y="-1333500"/>
            <a:ext cx="304800" cy="2971800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419600" y="-1333500"/>
            <a:ext cx="3048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914402"/>
          <a:ext cx="8763000" cy="594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2133600"/>
                <a:gridCol w="1676400"/>
              </a:tblGrid>
              <a:tr h="430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Action Items: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Responsible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Timeline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</a:tr>
              <a:tr h="137839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2.3.1 Distribute self-reflection survey to all students who have completed First Year Experience (FYE) program.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Director of Institutional Research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May, 2013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839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2.3.2. Compile and distribute FYE self-reflection survey results to the FYE Coordinator.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Director of Institutional Research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June, 2013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839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2.3.5. Use self-reflection survey results to create strategies for improvement.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FYE Coordinator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July, 2013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83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1.3.1 Review institutional and EOF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mission statements every 5 years to ensure continued alignment.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EOF Director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June,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6087"/>
            <a:ext cx="4267200" cy="1183566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chemeClr val="accent2"/>
                </a:solidFill>
              </a:rPr>
              <a:t>Action Plan</a:t>
            </a:r>
            <a:endParaRPr lang="en-US" sz="58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524000"/>
            <a:ext cx="838199" cy="4648200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838200" cy="4645152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524000"/>
            <a:ext cx="838200" cy="4648201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4000" b="1" dirty="0" smtClean="0">
                <a:solidFill>
                  <a:schemeClr val="accent1"/>
                </a:solidFill>
              </a:rPr>
              <a:t>Shared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4000" b="1" dirty="0" smtClean="0">
                <a:solidFill>
                  <a:schemeClr val="accent1"/>
                </a:solidFill>
              </a:rPr>
              <a:t>Communicated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4000" b="1" dirty="0" smtClean="0">
                <a:solidFill>
                  <a:schemeClr val="accent1"/>
                </a:solidFill>
              </a:rPr>
              <a:t>Coordinated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4000" b="1" dirty="0" smtClean="0">
                <a:solidFill>
                  <a:schemeClr val="accent1"/>
                </a:solidFill>
              </a:rPr>
              <a:t>Updated/ Revised</a:t>
            </a:r>
          </a:p>
          <a:p>
            <a:pPr marL="463550" indent="-406400">
              <a:spcAft>
                <a:spcPts val="1200"/>
              </a:spcAft>
              <a:buFont typeface="Corbel" pitchFamily="34" charset="0"/>
              <a:buChar char="–"/>
            </a:pPr>
            <a:r>
              <a:rPr lang="en-US" sz="4000" b="1" dirty="0" smtClean="0">
                <a:solidFill>
                  <a:schemeClr val="accent1"/>
                </a:solidFill>
              </a:rPr>
              <a:t>Integrated with Document Roadmap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838200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chemeClr val="accent2"/>
                </a:solidFill>
              </a:rPr>
              <a:t>Action Plan: Challenges</a:t>
            </a:r>
            <a:endParaRPr lang="en-US" sz="58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3498" y="-1333503"/>
            <a:ext cx="304806" cy="2971799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05700" y="-1333500"/>
            <a:ext cx="304800" cy="2971800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419600" y="-1333500"/>
            <a:ext cx="3048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143000"/>
            <a:ext cx="883920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Missing Timelines</a:t>
            </a:r>
          </a:p>
          <a:p>
            <a:pPr marL="746125" lvl="1" indent="-288925"/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http://www.brookdalecc.edu/pages/2897.asp</a:t>
            </a:r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>
              <a:buFont typeface="Corbel" pitchFamily="34" charset="0"/>
              <a:buChar char="–"/>
            </a:pPr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/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Vague Responsible Parties </a:t>
            </a:r>
          </a:p>
          <a:p>
            <a:pPr marL="746125" lvl="1" indent="-288925"/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  <a:hlinkClick r:id="rId6" action="ppaction://hlinkfile"/>
              </a:rPr>
              <a:t>Counseling Department Assessment Plan 08-30-12.xlsx</a:t>
            </a:r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/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/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Lack of Coordination (Attention to Detail)</a:t>
            </a:r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>
              <a:buFont typeface="Corbel" pitchFamily="34" charset="0"/>
              <a:buChar char="–"/>
            </a:pPr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/>
            <a:endParaRPr lang="en-US" sz="225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8925" indent="-288925"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Getting Lost in the Shuffle (Other Departments)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Assessment Planning</a:t>
            </a:r>
            <a:endParaRPr lang="en-US" sz="40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5334000" cy="3886200"/>
          </a:xfrm>
          <a:solidFill>
            <a:srgbClr val="EF6803"/>
          </a:solidFill>
          <a:ln w="38100">
            <a:solidFill>
              <a:srgbClr val="EF6803"/>
            </a:solidFill>
          </a:ln>
        </p:spPr>
        <p:txBody>
          <a:bodyPr wrap="non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Learning Outcomes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</a:t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Planning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solidFill>
            <a:srgbClr val="FF3300"/>
          </a:solidFill>
        </p:spPr>
        <p:txBody>
          <a:bodyPr anchor="ctr"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Steps for Assessing Student Learning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087"/>
            <a:ext cx="8763000" cy="101931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Distinguishing between Student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Success Outcomes and Learning Outcomes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55448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Outcomes: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378393"/>
            <a:ext cx="4285106" cy="38112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Reflect on the success of students.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rbel" pitchFamily="34" charset="0"/>
              <a:buChar char="–"/>
            </a:pPr>
            <a:r>
              <a:rPr lang="en-US" sz="2400" b="1" dirty="0" smtClean="0"/>
              <a:t>Include such concepts as retention, completion rates, or student satisfaction.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55448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378393"/>
            <a:ext cx="4191000" cy="38112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Corbel" pitchFamily="34" charset="0"/>
              <a:buChar char="–"/>
            </a:pPr>
            <a:r>
              <a:rPr lang="en-US" sz="2400" b="1" dirty="0" smtClean="0"/>
              <a:t>75% of students who are interested in a four-year degree program will be accepted as transfer students.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rbel" pitchFamily="34" charset="0"/>
              <a:buChar char="–"/>
            </a:pPr>
            <a:r>
              <a:rPr lang="en-US" sz="2400" b="1" dirty="0" smtClean="0"/>
              <a:t>70% of students in the course will receive a grade of “C” or better.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8839200" cy="46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6868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Student Learning Outcomes: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Distinguishing between Student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Learning Outcomes and Success Outcomes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Assessment Planning</a:t>
            </a:r>
            <a:endParaRPr lang="en-US" sz="40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13833" y="2263914"/>
            <a:ext cx="5212080" cy="3143393"/>
          </a:xfrm>
        </p:spPr>
        <p:txBody>
          <a:bodyPr wrap="non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Effectiveness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Success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Learning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 lIns="0" rIns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First Year Experience Learning Outcomes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953000"/>
          </a:xfrm>
        </p:spPr>
        <p:txBody>
          <a:bodyPr>
            <a:normAutofit/>
          </a:bodyPr>
          <a:lstStyle/>
          <a:p>
            <a:pPr marL="115888" indent="-63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 dirty="0" smtClean="0"/>
              <a:t>Upon completion of this program, students will be able to:</a:t>
            </a:r>
          </a:p>
          <a:p>
            <a:pPr marL="463550" indent="-290513"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Distinguish between high school and college expectations.</a:t>
            </a:r>
          </a:p>
          <a:p>
            <a:pPr marL="463550" indent="-290513"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Develop a plan of educational, transfer, and career goals.</a:t>
            </a:r>
          </a:p>
          <a:p>
            <a:pPr marL="463550" indent="-290513"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Weigh career assessment information and apply results to an educational decision-making process.</a:t>
            </a:r>
          </a:p>
        </p:txBody>
      </p:sp>
      <p:pic>
        <p:nvPicPr>
          <p:cNvPr id="4" name="Content Placeholder 6" descr="wa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33497" y="-495296"/>
            <a:ext cx="304806" cy="2971799"/>
          </a:xfrm>
          <a:prstGeom prst="rect">
            <a:avLst/>
          </a:prstGeom>
        </p:spPr>
      </p:pic>
      <p:pic>
        <p:nvPicPr>
          <p:cNvPr id="5" name="Content Placeholder 14" descr="grass1-resiz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19600" y="-495300"/>
            <a:ext cx="304800" cy="2971800"/>
          </a:xfrm>
          <a:prstGeom prst="rect">
            <a:avLst/>
          </a:prstGeom>
        </p:spPr>
      </p:pic>
      <p:pic>
        <p:nvPicPr>
          <p:cNvPr id="6" name="Picture 5" descr="su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05700" y="-495300"/>
            <a:ext cx="304800" cy="2971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566001"/>
            <a:ext cx="8686799" cy="2624999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57150" algn="l"/>
              </a:tabLst>
            </a:pPr>
            <a:r>
              <a:rPr lang="en-US" sz="4400" b="1" dirty="0" smtClean="0">
                <a:solidFill>
                  <a:srgbClr val="000099"/>
                </a:solidFill>
                <a:hlinkClick r:id="rId2" action="ppaction://hlinkfile"/>
              </a:rPr>
              <a:t>CAS Learning and Developmental Outcomes</a:t>
            </a:r>
            <a:endParaRPr lang="en-US" sz="4400" b="1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7150" algn="l"/>
              </a:tabLst>
            </a:pPr>
            <a:r>
              <a:rPr lang="en-US" sz="2000" b="1" dirty="0" smtClean="0">
                <a:solidFill>
                  <a:srgbClr val="000099"/>
                </a:solidFill>
              </a:rPr>
              <a:t>  </a:t>
            </a:r>
          </a:p>
          <a:p>
            <a:pPr marL="0" indent="0" algn="ctr">
              <a:buNone/>
              <a:tabLst>
                <a:tab pos="5715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hlinkClick r:id="rId3"/>
              </a:rPr>
              <a:t>http://www.cas.edu/index.php/learning-and-developental-outcomes/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Picture 4" descr="CAS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50" y="304800"/>
            <a:ext cx="4000500" cy="1057275"/>
          </a:xfrm>
          <a:prstGeom prst="rect">
            <a:avLst/>
          </a:prstGeom>
        </p:spPr>
      </p:pic>
      <p:pic>
        <p:nvPicPr>
          <p:cNvPr id="6" name="Picture 8" descr="j0402208"/>
          <p:cNvPicPr>
            <a:picLocks noChangeAspect="1" noChangeArrowheads="1"/>
          </p:cNvPicPr>
          <p:nvPr/>
        </p:nvPicPr>
        <p:blipFill>
          <a:blip r:embed="rId5" cstate="print"/>
          <a:srcRect l="10752" r="10752"/>
          <a:stretch>
            <a:fillRect/>
          </a:stretch>
        </p:blipFill>
        <p:spPr bwMode="auto">
          <a:xfrm>
            <a:off x="3613770" y="4343400"/>
            <a:ext cx="1916460" cy="195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6087"/>
            <a:ext cx="8686800" cy="94311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Assessment Instruments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057275" y="1565275"/>
          <a:ext cx="702945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087"/>
            <a:ext cx="8763000" cy="101931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EF6803"/>
                </a:solidFill>
              </a:rPr>
              <a:t>Direct and Indirect Methods </a:t>
            </a:r>
            <a:br>
              <a:rPr lang="en-US" b="1" dirty="0" smtClean="0">
                <a:solidFill>
                  <a:srgbClr val="EF6803"/>
                </a:solidFill>
              </a:rPr>
            </a:br>
            <a:r>
              <a:rPr lang="en-US" b="1" dirty="0" smtClean="0">
                <a:solidFill>
                  <a:srgbClr val="EF6803"/>
                </a:solidFill>
              </a:rPr>
              <a:t>for Assessing Student 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55448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Methods: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378393"/>
            <a:ext cx="4285106" cy="38112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Corbel" pitchFamily="34" charset="0"/>
              <a:buChar char="–"/>
            </a:pPr>
            <a:r>
              <a:rPr lang="en-US" sz="2400" b="1" dirty="0" smtClean="0"/>
              <a:t>Provide evidence in the form of student products or performances.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rbel" pitchFamily="34" charset="0"/>
              <a:buChar char="–"/>
            </a:pPr>
            <a:endParaRPr lang="en-US" sz="2400" b="1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Corbel" pitchFamily="34" charset="0"/>
              <a:buChar char="–"/>
            </a:pPr>
            <a:r>
              <a:rPr lang="en-US" sz="2400" b="1" dirty="0" smtClean="0"/>
              <a:t>Demonstrate that learning has occurred relating to a specific content area or skill.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55448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378393"/>
            <a:ext cx="4191000" cy="38112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Rubrics or Rating scales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Student Self-reflection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Ratings/Comments from Internships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Portfolios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“Minute Papers”</a:t>
            </a:r>
          </a:p>
          <a:p>
            <a:pPr indent="288925">
              <a:lnSpc>
                <a:spcPct val="125000"/>
              </a:lnSpc>
              <a:spcAft>
                <a:spcPct val="20000"/>
              </a:spcAft>
              <a:buFont typeface="Wingdings" pitchFamily="2" charset="2"/>
              <a:buChar char="§"/>
            </a:pPr>
            <a:endParaRPr lang="en-US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EF6803"/>
                </a:solidFill>
              </a:rPr>
              <a:t>Direct and Indirect Methods </a:t>
            </a:r>
            <a:br>
              <a:rPr lang="en-US" b="1" dirty="0" smtClean="0">
                <a:solidFill>
                  <a:srgbClr val="EF6803"/>
                </a:solidFill>
              </a:rPr>
            </a:br>
            <a:r>
              <a:rPr lang="en-US" b="1" dirty="0" smtClean="0">
                <a:solidFill>
                  <a:srgbClr val="EF6803"/>
                </a:solidFill>
              </a:rPr>
              <a:t>for Assessing Student 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Methods: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209800"/>
            <a:ext cx="4285106" cy="4267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Support findings from direct measures.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Reveal characteristics associated with student learning, but only imply  that learning has occurred.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191000" cy="426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Completion rates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Graduation rates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Department or program review data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Number of student hours spent on homework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endParaRPr lang="en-US" sz="2400" b="1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endParaRPr lang="en-US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Strategies for Choosing Your Assessment Tools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57520" y="1566001"/>
            <a:ext cx="7028961" cy="3539399"/>
          </a:xfrm>
        </p:spPr>
        <p:txBody>
          <a:bodyPr>
            <a:normAutofit/>
          </a:bodyPr>
          <a:lstStyle/>
          <a:p>
            <a:pPr algn="l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>
                <a:solidFill>
                  <a:schemeClr val="accent1"/>
                </a:solidFill>
              </a:rPr>
              <a:t>Strategy #1:  The Rubric</a:t>
            </a:r>
          </a:p>
          <a:p>
            <a:pPr marL="347663" indent="-347663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Criterion-based rating scale that can be used to     evaluate student performance in almost any   area.</a:t>
            </a:r>
          </a:p>
          <a:p>
            <a:pPr marL="347663" indent="-347663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2400" b="1" dirty="0" smtClean="0"/>
              <a:t>Portrays what knowledge, skills, and behaviors      are indicative of various levels of learning or      mastery.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Foundations and Skills for Lifelong Learning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VALUE Rubric</a:t>
            </a:r>
            <a:endParaRPr lang="en-US" sz="36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AAC&amp;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314450" cy="132397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598" y="1600199"/>
          <a:ext cx="8534400" cy="4844040"/>
        </p:xfrm>
        <a:graphic>
          <a:graphicData uri="http://schemas.openxmlformats.org/drawingml/2006/table">
            <a:tbl>
              <a:tblPr/>
              <a:tblGrid>
                <a:gridCol w="1905002"/>
                <a:gridCol w="1508212"/>
                <a:gridCol w="1707062"/>
                <a:gridCol w="1707062"/>
                <a:gridCol w="1707062"/>
              </a:tblGrid>
              <a:tr h="800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Excellent</a:t>
                      </a:r>
                      <a:endParaRPr lang="en-US" sz="2400" kern="15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 b="1" kern="15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Proficient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b="1" kern="15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Emerging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b="1" kern="15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6" marR="3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5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1" kern="15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Curiosity</a:t>
                      </a:r>
                      <a:endParaRPr lang="en-US" sz="2400" kern="15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Initiative</a:t>
                      </a:r>
                      <a:endParaRPr lang="en-US" sz="2400" kern="15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Independence</a:t>
                      </a:r>
                      <a:endParaRPr lang="en-US" sz="2400" kern="15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Transfer</a:t>
                      </a:r>
                      <a:endParaRPr lang="en-US" sz="2400" kern="15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Reflection</a:t>
                      </a:r>
                      <a:endParaRPr lang="en-US" sz="2400" kern="15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10" marR="17910" marT="17910" marB="179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Choosing Your Assessment Tools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Strategy #2:  Student Self-reflection</a:t>
            </a:r>
          </a:p>
          <a:p>
            <a:pPr marL="347663" indent="-347663" algn="l">
              <a:spcBef>
                <a:spcPct val="0"/>
              </a:spcBef>
              <a:buFont typeface="Corbel" pitchFamily="34" charset="0"/>
              <a:buChar char="–"/>
            </a:pPr>
            <a:r>
              <a:rPr lang="en-US" sz="3000" b="1" dirty="0" smtClean="0">
                <a:solidFill>
                  <a:schemeClr val="tx1"/>
                </a:solidFill>
              </a:rPr>
              <a:t>Asks students to reflect on what and how they have learned.</a:t>
            </a:r>
          </a:p>
          <a:p>
            <a:pPr marL="347663" indent="-347663" algn="l">
              <a:spcBef>
                <a:spcPct val="0"/>
              </a:spcBef>
              <a:buFont typeface="Corbel" pitchFamily="34" charset="0"/>
              <a:buChar char="–"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 marL="347663" indent="-347663" algn="l">
              <a:spcBef>
                <a:spcPct val="0"/>
              </a:spcBef>
              <a:buFont typeface="Corbel" pitchFamily="34" charset="0"/>
              <a:buChar char="–"/>
            </a:pPr>
            <a:r>
              <a:rPr lang="en-US" sz="3000" b="1" dirty="0" smtClean="0">
                <a:solidFill>
                  <a:schemeClr val="tx1"/>
                </a:solidFill>
              </a:rPr>
              <a:t>Gives insight into the learning process.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US" sz="390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US" sz="2400" b="1" dirty="0" smtClean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Examples of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Student Self-reflection Questions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4114800" y="58674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Middle States (2007).  Student Learning Assessment : Options &amp; Resources, p. 29.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458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itchFamily="34" charset="0"/>
              <a:buAutoNum type="arabicPeriod"/>
            </a:pPr>
            <a:r>
              <a:rPr lang="en-US" sz="2800" b="1" dirty="0" smtClean="0"/>
              <a:t>Describe </a:t>
            </a:r>
            <a:r>
              <a:rPr lang="en-US" sz="2800" b="1" dirty="0"/>
              <a:t>something major that you have learned about yourself in this </a:t>
            </a:r>
            <a:r>
              <a:rPr lang="en-US" sz="2800" b="1" dirty="0" smtClean="0"/>
              <a:t>program.</a:t>
            </a:r>
            <a:endParaRPr lang="en-US" sz="2800" b="1" dirty="0"/>
          </a:p>
          <a:p>
            <a:pPr marL="342900" indent="-342900">
              <a:spcAft>
                <a:spcPts val="2400"/>
              </a:spcAft>
              <a:buFont typeface="Arial" pitchFamily="34" charset="0"/>
              <a:buAutoNum type="arabicPeriod"/>
            </a:pPr>
            <a:r>
              <a:rPr lang="en-US" sz="2800" b="1" dirty="0" smtClean="0"/>
              <a:t>What </a:t>
            </a:r>
            <a:r>
              <a:rPr lang="en-US" sz="2800" b="1" dirty="0"/>
              <a:t>strategies did you use to learn the material in this course/program?  Which were most effective?  Why?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AutoNum type="arabicPeriod"/>
            </a:pPr>
            <a:r>
              <a:rPr lang="en-US" sz="2800" b="1" dirty="0" smtClean="0"/>
              <a:t> What </a:t>
            </a:r>
            <a:r>
              <a:rPr lang="en-US" sz="2800" b="1" dirty="0"/>
              <a:t>one question about this course/program is uppermost on your mind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6087"/>
            <a:ext cx="8610600" cy="118356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Strategies for Choosing Your Assessment Tools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66001"/>
            <a:ext cx="8534400" cy="462068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Strategy #3: Internship Ratings/Comments</a:t>
            </a:r>
          </a:p>
          <a:p>
            <a:pPr marL="404813" indent="-404813" algn="l">
              <a:spcBef>
                <a:spcPct val="25000"/>
              </a:spcBef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tx1"/>
                </a:solidFill>
              </a:rPr>
              <a:t>On-site supervisor rates the student on essential knowledge, skills, and attitudes.</a:t>
            </a:r>
          </a:p>
          <a:p>
            <a:pPr marL="404813" indent="-404813" algn="l">
              <a:lnSpc>
                <a:spcPct val="80000"/>
              </a:lnSpc>
              <a:spcBef>
                <a:spcPct val="0"/>
              </a:spcBef>
              <a:buFont typeface="Corbel" pitchFamily="34" charset="0"/>
              <a:buChar char="–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404813" indent="-404813" algn="l">
              <a:spcBef>
                <a:spcPct val="0"/>
              </a:spcBef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tx1"/>
                </a:solidFill>
              </a:rPr>
              <a:t>Supervisor comments provide insights into overall strengths and weaknesses of a program.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US" sz="2400" b="1" dirty="0" smtClean="0"/>
          </a:p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b="1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Assessment Planning</a:t>
            </a:r>
            <a:endParaRPr lang="en-US" sz="40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5334000" cy="3886200"/>
          </a:xfrm>
          <a:solidFill>
            <a:schemeClr val="accent4"/>
          </a:solidFill>
          <a:ln w="57150">
            <a:solidFill>
              <a:schemeClr val="accent4"/>
            </a:solidFill>
          </a:ln>
        </p:spPr>
        <p:txBody>
          <a:bodyPr wrap="non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Standards for EOF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Making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Connections! 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Building a Presence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638800" y="990601"/>
            <a:ext cx="3276600" cy="44319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Please refer to </a:t>
            </a:r>
            <a:r>
              <a:rPr lang="en-US" i="1" dirty="0"/>
              <a:t>Middle States (2007).  Student Learning Assessment : Options &amp; Resources, </a:t>
            </a:r>
            <a:r>
              <a:rPr lang="en-US" dirty="0"/>
              <a:t>p. </a:t>
            </a:r>
            <a:r>
              <a:rPr lang="en-US" dirty="0" smtClean="0"/>
              <a:t>44. </a:t>
            </a:r>
          </a:p>
          <a:p>
            <a:endParaRPr lang="en-US" dirty="0" smtClean="0"/>
          </a:p>
          <a:p>
            <a:r>
              <a:rPr lang="en-US" sz="2800" dirty="0" smtClean="0">
                <a:hlinkClick r:id="rId3" action="ppaction://hlinkfile"/>
              </a:rPr>
              <a:t>Figure 7 - Service Learning Rating Scale.pdf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sz="3600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33400" y="276225"/>
          <a:ext cx="4792663" cy="6429375"/>
        </p:xfrm>
        <a:graphic>
          <a:graphicData uri="http://schemas.openxmlformats.org/presentationml/2006/ole">
            <p:oleObj spid="_x0000_s1026" name="Acrobat Document" r:id="rId4" imgW="4514286" imgH="6200000" progId="AcroExch.Document.7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F6803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Collecting &amp; Interpreting Your Data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57520" y="1566001"/>
            <a:ext cx="7028961" cy="3310799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cap="none" dirty="0" smtClean="0">
                <a:solidFill>
                  <a:schemeClr val="tx1"/>
                </a:solidFill>
              </a:rPr>
              <a:t>“...the focus should be on </a:t>
            </a:r>
            <a:r>
              <a:rPr lang="en-US" sz="2600" i="1" cap="none" dirty="0" smtClean="0">
                <a:solidFill>
                  <a:schemeClr val="tx1"/>
                </a:solidFill>
              </a:rPr>
              <a:t>direct</a:t>
            </a:r>
            <a:r>
              <a:rPr lang="en-US" sz="2600" cap="none" dirty="0" smtClean="0">
                <a:solidFill>
                  <a:schemeClr val="tx1"/>
                </a:solidFill>
              </a:rPr>
              <a:t> measures of student learning.  Knowing </a:t>
            </a:r>
            <a:r>
              <a:rPr lang="en-US" sz="2600" b="1" u="sng" cap="none" dirty="0" smtClean="0">
                <a:solidFill>
                  <a:srgbClr val="000099"/>
                </a:solidFill>
              </a:rPr>
              <a:t>how students perform in the aggregate</a:t>
            </a:r>
            <a:r>
              <a:rPr lang="en-US" sz="2600" b="1" cap="none" dirty="0" smtClean="0">
                <a:solidFill>
                  <a:srgbClr val="000099"/>
                </a:solidFill>
              </a:rPr>
              <a:t> </a:t>
            </a:r>
            <a:r>
              <a:rPr lang="en-US" sz="2600" cap="none" dirty="0" smtClean="0">
                <a:solidFill>
                  <a:schemeClr val="tx1"/>
                </a:solidFill>
              </a:rPr>
              <a:t>on structured examinations, written papers, laboratory exercises, and so on within a given course [or program] provides essential information on the extent to which stated learning outcomes are being realized.”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5943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Middaugh</a:t>
            </a:r>
            <a:r>
              <a:rPr lang="en-US" sz="2400" dirty="0" smtClean="0"/>
              <a:t>, 2010. p.102)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76087"/>
            <a:ext cx="8458200" cy="1183566"/>
          </a:xfrm>
          <a:solidFill>
            <a:srgbClr val="EF6803"/>
          </a:solidFill>
        </p:spPr>
        <p:txBody>
          <a:bodyPr anchor="ctr" anchorCtr="0">
            <a:normAutofit/>
          </a:bodyPr>
          <a:lstStyle/>
          <a:p>
            <a:pPr algn="ctr" eaLnBrk="1" hangingPunct="1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Privacy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1625" y="1752599"/>
            <a:ext cx="8504238" cy="4346575"/>
          </a:xfrm>
        </p:spPr>
        <p:txBody>
          <a:bodyPr/>
          <a:lstStyle/>
          <a:p>
            <a:pPr marL="404813" indent="-404813" eaLnBrk="1" hangingPunct="1">
              <a:buFont typeface="Corbel" pitchFamily="34" charset="0"/>
              <a:buChar char="–"/>
            </a:pPr>
            <a:r>
              <a:rPr lang="en-US" sz="3200" b="1" dirty="0" smtClean="0"/>
              <a:t>Be compliant with student privacy laws and regulations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lvl="1" eaLnBrk="1" hangingPunct="1"/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Omit any identifying student information such as name, address, social security number, etc.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eaLnBrk="1" hangingPunct="1"/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For more information on student privacy procedures, contact your College Registrar.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087"/>
            <a:ext cx="8763000" cy="1019314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Reliable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55448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378393"/>
            <a:ext cx="4285106" cy="38112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31775" lvl="1" indent="-231775"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  <a:defRPr/>
            </a:pPr>
            <a:r>
              <a:rPr lang="en-US" sz="2400" b="1" dirty="0" smtClean="0"/>
              <a:t>Collect results over time to improve the reliability of the results.</a:t>
            </a:r>
          </a:p>
          <a:p>
            <a:pPr marL="231775" lvl="1" indent="-231775"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  <a:defRPr/>
            </a:pPr>
            <a:r>
              <a:rPr lang="en-US" sz="2400" b="1" dirty="0" smtClean="0"/>
              <a:t>Particularly useful for small student populations (i.e. a course that offers one section of 25 students per term).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55448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378393"/>
            <a:ext cx="4191000" cy="38112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31775" lvl="1" indent="-231775">
              <a:spcBef>
                <a:spcPts val="0"/>
              </a:spcBef>
              <a:buNone/>
              <a:defRPr/>
            </a:pPr>
            <a:r>
              <a:rPr lang="en-US" sz="1200" b="1" dirty="0" smtClean="0"/>
              <a:t>  </a:t>
            </a:r>
          </a:p>
          <a:p>
            <a:pPr marL="231775" lvl="1" indent="-231775"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  <a:defRPr/>
            </a:pPr>
            <a:r>
              <a:rPr lang="en-US" sz="2400" b="1" dirty="0" smtClean="0"/>
              <a:t>Combine data from multiple collections of results.</a:t>
            </a:r>
          </a:p>
          <a:p>
            <a:pPr marL="231775" lvl="1" indent="-231775"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  <a:defRPr/>
            </a:pPr>
            <a:r>
              <a:rPr lang="en-US" sz="2400" b="1" dirty="0" smtClean="0"/>
              <a:t>This yields more information to use in making instructional decisions.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087"/>
            <a:ext cx="8763000" cy="1019314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Reliable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057401"/>
            <a:ext cx="4285106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Corbel" pitchFamily="34" charset="0"/>
              <a:buChar char="–"/>
            </a:pPr>
            <a:r>
              <a:rPr lang="en-US" sz="2800" b="1" dirty="0" smtClean="0"/>
              <a:t>Have representative student samples </a:t>
            </a:r>
            <a:endParaRPr lang="en-US" sz="28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Collect student work from multiple sections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Include all possible variables to give you a complete picture: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Font typeface="Corbel" pitchFamily="34" charset="0"/>
              <a:buChar char="‐"/>
            </a:pPr>
            <a:r>
              <a:rPr lang="en-US" sz="1800" dirty="0" smtClean="0"/>
              <a:t>Day/time distributions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Font typeface="Corbel" pitchFamily="34" charset="0"/>
              <a:buChar char="‐"/>
            </a:pPr>
            <a:r>
              <a:rPr lang="en-US" sz="1800" dirty="0" smtClean="0"/>
              <a:t>Full and part-time faculty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Font typeface="Corbel" pitchFamily="34" charset="0"/>
              <a:buChar char="‐"/>
            </a:pPr>
            <a:r>
              <a:rPr lang="en-US" sz="1800" dirty="0" smtClean="0"/>
              <a:t>Delivery Locations (Lincroft, Higher Education Centers, etc.)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Font typeface="Corbel" pitchFamily="34" charset="0"/>
              <a:buChar char="‐"/>
            </a:pPr>
            <a:r>
              <a:rPr lang="en-US" sz="1800" dirty="0" smtClean="0"/>
              <a:t>Delivery Methods (Face-to-Face, Distance Learning, ITV, etc.)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057401"/>
            <a:ext cx="4191000" cy="4132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231775" lvl="1" indent="-231775">
              <a:spcBef>
                <a:spcPts val="0"/>
              </a:spcBef>
              <a:buNone/>
              <a:defRPr/>
            </a:pPr>
            <a:r>
              <a:rPr lang="en-US" sz="1200" b="1" dirty="0" smtClean="0"/>
              <a:t> 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Corbel" pitchFamily="34" charset="0"/>
              <a:buChar char="–"/>
            </a:pPr>
            <a:r>
              <a:rPr lang="en-US" sz="2800" b="1" dirty="0" smtClean="0"/>
              <a:t>Be consistent in using tools for pre-assessment and post-assessment.</a:t>
            </a:r>
          </a:p>
          <a:p>
            <a:pPr lvl="1"/>
            <a:r>
              <a:rPr lang="en-US" sz="2400" dirty="0" smtClean="0"/>
              <a:t>Results from the pre-assessment or Level 3 measure (i.e., test questions, rubric, etc.) provides the baseline/benchmark.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Results from the post-assessment or Level 5 measure can then be compared to the previous results and yields accurate information that can be used to further improve teaching and learning.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6087"/>
            <a:ext cx="8458200" cy="866913"/>
          </a:xfrm>
          <a:solidFill>
            <a:srgbClr val="EF680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Changes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69206"/>
            <a:ext cx="4564950" cy="4398194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81600" y="1444294"/>
            <a:ext cx="3505200" cy="442310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Corbel" pitchFamily="34" charset="0"/>
              <a:buChar char="–"/>
            </a:pPr>
            <a:r>
              <a:rPr lang="en-US" dirty="0" smtClean="0"/>
              <a:t>The fourth step of the five-level cycle of ongoing assessment of student learning.</a:t>
            </a:r>
          </a:p>
          <a:p>
            <a:pPr>
              <a:spcAft>
                <a:spcPts val="1800"/>
              </a:spcAft>
              <a:buFont typeface="Corbel" pitchFamily="34" charset="0"/>
              <a:buChar char="–"/>
            </a:pPr>
            <a:r>
              <a:rPr lang="en-US" dirty="0" smtClean="0"/>
              <a:t>Changes to curriculum and instruction are made based on data.  </a:t>
            </a:r>
          </a:p>
          <a:p>
            <a:pPr>
              <a:spcAft>
                <a:spcPts val="1800"/>
              </a:spcAft>
              <a:buFont typeface="Corbel" pitchFamily="34" charset="0"/>
              <a:buChar char="–"/>
            </a:pPr>
            <a:r>
              <a:rPr lang="en-US" dirty="0" smtClean="0"/>
              <a:t>The results of data analyses are used to inform decisions.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087"/>
            <a:ext cx="8763000" cy="714513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Successful Level 4 Changes Require: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057401"/>
            <a:ext cx="4285106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31775" indent="-231775"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Sharing and discussion of results</a:t>
            </a:r>
          </a:p>
          <a:p>
            <a:pPr marL="231775" indent="-231775"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Analyzing results</a:t>
            </a:r>
          </a:p>
          <a:p>
            <a:pPr marL="231775" indent="-231775"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Identifying areas of strength and weakness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057401"/>
            <a:ext cx="4191000" cy="4132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231775" lvl="1" indent="-231775">
              <a:spcBef>
                <a:spcPts val="0"/>
              </a:spcBef>
              <a:buNone/>
              <a:defRPr/>
            </a:pPr>
            <a:r>
              <a:rPr lang="en-US" sz="1200" b="1" dirty="0" smtClean="0"/>
              <a:t>  </a:t>
            </a:r>
          </a:p>
          <a:p>
            <a:pPr marL="231775" indent="-2317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800" dirty="0" smtClean="0"/>
              <a:t>Decision-making based on those results </a:t>
            </a:r>
          </a:p>
          <a:p>
            <a:pPr marL="231775" lvl="1" indent="-2317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800" dirty="0" smtClean="0"/>
              <a:t>Creating a strategy for improving student learning</a:t>
            </a:r>
          </a:p>
          <a:p>
            <a:pPr marL="115888" indent="0">
              <a:buFont typeface="Wingdings" pitchFamily="2" charset="2"/>
              <a:buNone/>
            </a:pPr>
            <a:r>
              <a:rPr lang="en-US" sz="3800" b="1" i="1" dirty="0" smtClean="0">
                <a:solidFill>
                  <a:schemeClr val="accent6">
                    <a:lumMod val="50000"/>
                  </a:schemeClr>
                </a:solidFill>
              </a:rPr>
              <a:t>“It is pointless simply ‘to do assessment’; the results of assessment activities should come full circle to have a direct impact on teaching and learning...” (Middle States, 2007, p. 59)</a:t>
            </a:r>
          </a:p>
          <a:p>
            <a:pPr lvl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087"/>
            <a:ext cx="8763000" cy="714513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Successful Level 4 Changes Require: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85106" cy="82391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to Detail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057401"/>
            <a:ext cx="4285106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31775" indent="-231775"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Implementing changes</a:t>
            </a:r>
          </a:p>
          <a:p>
            <a:pPr marL="231775" lvl="1" indent="-231775"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Flexible planning and processes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4191000" cy="82391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057401"/>
            <a:ext cx="4191000" cy="4132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31775" lvl="1" indent="-231775">
              <a:spcBef>
                <a:spcPts val="0"/>
              </a:spcBef>
              <a:buNone/>
              <a:defRPr/>
            </a:pPr>
            <a:r>
              <a:rPr lang="en-US" sz="1200" b="1" dirty="0" smtClean="0"/>
              <a:t>  </a:t>
            </a:r>
          </a:p>
          <a:p>
            <a:pPr marL="231775" lvl="1" indent="-231775">
              <a:spcBef>
                <a:spcPts val="0"/>
              </a:spcBef>
              <a:spcAft>
                <a:spcPts val="1800"/>
              </a:spcAft>
              <a:buFont typeface="Corbel" pitchFamily="34" charset="0"/>
              <a:buChar char="–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Who are the individuals empowered to make changes?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6868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276087"/>
            <a:ext cx="8763000" cy="7145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Successful Level 4 Changes Require: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Level 4 Examples: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Please see pages 64-71 of: </a:t>
            </a:r>
          </a:p>
          <a:p>
            <a:pPr marL="115888" indent="0" algn="ctr">
              <a:buFont typeface="Wingdings 2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Student Learning Assessment: Options and Resources (Middle States, 2007)</a:t>
            </a:r>
          </a:p>
          <a:p>
            <a:pPr marL="115888" indent="0" algn="ctr">
              <a:buFont typeface="Wingdings 2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15888" indent="0" algn="ctr">
              <a:buFont typeface="Wingdings 2"/>
              <a:buNone/>
              <a:defRPr/>
            </a:pP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hlinkClick r:id="rId2" action="ppaction://hlinkfile"/>
              </a:rPr>
              <a:t>Figure 15 - Level 4 Changes.pdf</a:t>
            </a:r>
            <a:endParaRPr lang="en-US" sz="36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9461" name="Picture 7" descr="cover page-smal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809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Assessment Planning</a:t>
            </a:r>
            <a:endParaRPr lang="en-US" sz="40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5334000" cy="3886200"/>
          </a:xfr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non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by Step Process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now?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you want to be?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Step 5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Post-Change Data Collection &amp; Analysis:</a:t>
            </a:r>
            <a:endParaRPr lang="en-US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“Closing the Loop”</a:t>
            </a:r>
            <a:endParaRPr lang="en-US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dirty="0" smtClean="0"/>
              <a:t>“Were the changes or decisions I made effective in improving student learning?”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520" y="276087"/>
            <a:ext cx="7028962" cy="5621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[AAC&amp; U Value Rubrics] Rhodes,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Terrel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, ed. 2010. 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Assessing Outcomes and Improving Achievement: Tips and Tools for Using Rubrics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. Washington, DC: Association of American Colleges and Universities. </a:t>
            </a:r>
          </a:p>
          <a:p>
            <a:pPr marL="463550" indent="-463550">
              <a:buNone/>
            </a:pPr>
            <a:r>
              <a:rPr lang="en-US" sz="2400" b="1" u="sng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http://www.aacu.org/value/rubrics/index_p.cfm?CFID=5197425&amp;CFTOKEN=47812076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63550" indent="-463550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 Council for the Advancement of Standards in Higher Education. (2012).  CAS Learning and Development Outcomes.  Washington, DC: Author.</a:t>
            </a:r>
          </a:p>
          <a:p>
            <a:pPr marL="463550" indent="-463550">
              <a:buNone/>
            </a:pPr>
            <a:r>
              <a:rPr lang="en-US" sz="2400" b="1" u="sng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http://www.cas.edu/getpdf.cfm?PDF=D87A29DC-D1D6-D014-83AA8667902C480B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63550" indent="-463550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 Council for the Advancement of Standards in Higher Education. (2012). CAS professional standards for higher education (8th ed.). CAS Self-Assessment Guide for TRIO and Other Educational Opportunity Programs.  Washington, DC: Author.</a:t>
            </a:r>
          </a:p>
          <a:p>
            <a:pPr marL="463550" indent="-463550">
              <a:buNone/>
            </a:pPr>
            <a:r>
              <a:rPr lang="en-US" sz="2400" b="1" u="sng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https://store.cas.edu/catalog/iteminfo.cfm?itemid=42&amp;compid=1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1800" dirty="0" smtClean="0"/>
          </a:p>
          <a:p>
            <a:pPr marL="463550" indent="-463550" algn="l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520" y="276087"/>
            <a:ext cx="7028962" cy="5621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1800" b="1" smtClean="0"/>
              <a:t> </a:t>
            </a:r>
          </a:p>
          <a:p>
            <a:pPr marL="463550" indent="-463550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b="1" smtClean="0">
                <a:solidFill>
                  <a:schemeClr val="tx1">
                    <a:lumMod val="50000"/>
                  </a:schemeClr>
                </a:solidFill>
              </a:rPr>
              <a:t>Middaugh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, Michael, F. (2010). Planning and Assessment in Higher Education: Demonstrating Institutional Effectiveness. San Francisco, CA: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Jossey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-Bass.</a:t>
            </a:r>
          </a:p>
          <a:p>
            <a:pPr marL="463550" indent="-463550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 Opportunity For A New Millennium:  EOF Planning Report (1997). New Jersey Commission on Higher Education .  Retrieved online.</a:t>
            </a:r>
          </a:p>
          <a:p>
            <a:pPr marL="463550" indent="-463550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 Student Learning Assessment—Options and Resources.  (2nd ed. 2007).  Philadelphia:  Middle States Commission on Higher Education, pp. 27-53. </a:t>
            </a:r>
          </a:p>
          <a:p>
            <a:pPr marL="463550" indent="-463550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Walvoord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, B. E., &amp; Anderson, V. J. (1998). Effective grading.   San Francisco, CA: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Jossey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-Bass.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Assessment Planning</a:t>
            </a:r>
            <a:endParaRPr lang="en-US" sz="40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5334000" cy="3886200"/>
          </a:xfrm>
          <a:solidFill>
            <a:srgbClr val="EF6803"/>
          </a:solidFill>
          <a:ln w="38100">
            <a:solidFill>
              <a:srgbClr val="EF6803"/>
            </a:solidFill>
          </a:ln>
        </p:spPr>
        <p:txBody>
          <a:bodyPr wrap="non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Learning Outcomes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</a:t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 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Planning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start?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j040220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752" r="1075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970010" y="1066800"/>
            <a:ext cx="3945390" cy="4914901"/>
          </a:xfrm>
        </p:spPr>
        <p:txBody>
          <a:bodyPr>
            <a:normAutofit lnSpcReduction="10000"/>
          </a:bodyPr>
          <a:lstStyle/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3"/>
                </a:solidFill>
              </a:rPr>
              <a:t>Review the CAS standards for TRIO-EOP (EOF)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3"/>
                </a:solidFill>
              </a:rPr>
              <a:t>What is already occurring organically?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3"/>
                </a:solidFill>
              </a:rPr>
              <a:t> Take inventory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3"/>
                </a:solidFill>
              </a:rPr>
              <a:t> Use a rubric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chemeClr val="accent3"/>
                </a:solidFill>
              </a:rPr>
              <a:t>Identify gaps in your assessment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Document Roadmap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970010" y="1066800"/>
            <a:ext cx="3945390" cy="4914901"/>
          </a:xfrm>
        </p:spPr>
        <p:txBody>
          <a:bodyPr>
            <a:normAutofit/>
          </a:bodyPr>
          <a:lstStyle/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34404A"/>
                </a:solidFill>
              </a:rPr>
              <a:t>Makes planning manageable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34404A"/>
                </a:solidFill>
              </a:rPr>
              <a:t>Breaks down plan into separate components for work distribution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34404A"/>
                </a:solidFill>
              </a:rPr>
              <a:t>Aligns to multiple external reports</a:t>
            </a: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rbel" pitchFamily="34" charset="0"/>
              <a:buChar char="–"/>
            </a:pPr>
            <a:r>
              <a:rPr lang="en-US" sz="2800" b="1" dirty="0" smtClean="0">
                <a:solidFill>
                  <a:srgbClr val="34404A"/>
                </a:solidFill>
              </a:rPr>
              <a:t>Links to tangible evidence</a:t>
            </a:r>
            <a:endParaRPr lang="en-US" sz="2800" b="1" dirty="0">
              <a:solidFill>
                <a:srgbClr val="34404A"/>
              </a:solidFill>
            </a:endParaRPr>
          </a:p>
        </p:txBody>
      </p:sp>
      <p:pic>
        <p:nvPicPr>
          <p:cNvPr id="9" name="Picture Placeholder 8" descr="roadma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05" r="1320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Roadmap Example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1066801"/>
            <a:ext cx="8763000" cy="1295399"/>
          </a:xfrm>
        </p:spPr>
        <p:txBody>
          <a:bodyPr>
            <a:normAutofit/>
          </a:bodyPr>
          <a:lstStyle/>
          <a:p>
            <a:pPr marL="463550" indent="-4064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34404A"/>
                </a:solidFill>
              </a:rPr>
              <a:t>Middle States  Standard 14 Document Roadmap</a:t>
            </a:r>
          </a:p>
          <a:p>
            <a:pPr marL="463550" indent="-4064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34404A"/>
                </a:solidFill>
                <a:hlinkClick r:id="rId2"/>
              </a:rPr>
              <a:t>http://www.brookdalecc.edu/pages/5202.asp</a:t>
            </a:r>
            <a:endParaRPr lang="en-US" sz="2800" b="1" dirty="0" smtClean="0">
              <a:solidFill>
                <a:srgbClr val="34404A"/>
              </a:solidFill>
            </a:endParaRPr>
          </a:p>
          <a:p>
            <a:pPr marL="463550" indent="-406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dirty="0">
              <a:solidFill>
                <a:srgbClr val="34404A"/>
              </a:solidFill>
            </a:endParaRPr>
          </a:p>
        </p:txBody>
      </p:sp>
      <p:pic>
        <p:nvPicPr>
          <p:cNvPr id="9" name="Picture Placeholder 8" descr="roadmap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205" r="13205"/>
          <a:stretch>
            <a:fillRect/>
          </a:stretch>
        </p:blipFill>
        <p:spPr>
          <a:xfrm>
            <a:off x="114300" y="2514600"/>
            <a:ext cx="8915400" cy="407517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838200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chemeClr val="accent2"/>
                </a:solidFill>
              </a:rPr>
              <a:t>Roadmap Template</a:t>
            </a:r>
            <a:endParaRPr lang="en-US" sz="58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wat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3498" y="-1333503"/>
            <a:ext cx="304806" cy="2971799"/>
          </a:xfrm>
        </p:spPr>
      </p:pic>
      <p:pic>
        <p:nvPicPr>
          <p:cNvPr id="9" name="Picture 8" descr="su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05700" y="-1333500"/>
            <a:ext cx="304800" cy="2971800"/>
          </a:xfrm>
          <a:prstGeom prst="rect">
            <a:avLst/>
          </a:prstGeom>
        </p:spPr>
      </p:pic>
      <p:pic>
        <p:nvPicPr>
          <p:cNvPr id="15" name="Content Placeholder 14" descr="grass1-resize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419600" y="-1333500"/>
            <a:ext cx="3048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3124200" y="152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14300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X. Standard Category</a:t>
            </a:r>
          </a:p>
          <a:p>
            <a:r>
              <a:rPr lang="en-US" sz="2250" b="1" dirty="0" err="1" smtClean="0">
                <a:solidFill>
                  <a:schemeClr val="tx1">
                    <a:lumMod val="50000"/>
                  </a:schemeClr>
                </a:solidFill>
              </a:rPr>
              <a:t>X.x.x</a:t>
            </a:r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 Standard Criterion</a:t>
            </a:r>
          </a:p>
          <a:p>
            <a:pPr lvl="1"/>
            <a:r>
              <a:rPr lang="en-US" sz="8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sz="2250" b="1" u="sng" dirty="0" smtClean="0">
                <a:solidFill>
                  <a:srgbClr val="FF3300"/>
                </a:solidFill>
              </a:rPr>
              <a:t>Short</a:t>
            </a:r>
            <a:r>
              <a:rPr lang="en-US" sz="2250" b="1" dirty="0" smtClean="0">
                <a:solidFill>
                  <a:srgbClr val="FF3300"/>
                </a:solidFill>
              </a:rPr>
              <a:t> narrative explaining how standard has (or will be) met.  </a:t>
            </a:r>
          </a:p>
          <a:p>
            <a:pPr lvl="1"/>
            <a:r>
              <a:rPr lang="en-US" sz="2250" b="1" dirty="0" smtClean="0">
                <a:solidFill>
                  <a:srgbClr val="FF3300"/>
                </a:solidFill>
              </a:rPr>
              <a:t>(1-5 sentences)</a:t>
            </a:r>
          </a:p>
          <a:p>
            <a:r>
              <a:rPr lang="en-US" sz="8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r>
              <a:rPr lang="en-US" sz="2250" b="1" dirty="0" smtClean="0">
                <a:solidFill>
                  <a:schemeClr val="tx1">
                    <a:lumMod val="50000"/>
                  </a:schemeClr>
                </a:solidFill>
              </a:rPr>
              <a:t>Evidence Links:</a:t>
            </a:r>
          </a:p>
          <a:p>
            <a:pPr marL="288925" indent="-288925">
              <a:buFont typeface="Corbel" pitchFamily="34" charset="0"/>
              <a:buChar char="–"/>
            </a:pPr>
            <a:r>
              <a:rPr lang="en-US" sz="2250" b="1" dirty="0" smtClean="0">
                <a:solidFill>
                  <a:srgbClr val="000099"/>
                </a:solidFill>
              </a:rPr>
              <a:t>Reference/attach supporting documents that provide evidence that you have met (or plan to meet) standard.  </a:t>
            </a:r>
          </a:p>
          <a:p>
            <a:pPr marL="288925" indent="-288925">
              <a:buFont typeface="Corbel" pitchFamily="34" charset="0"/>
              <a:buChar char="–"/>
            </a:pPr>
            <a:r>
              <a:rPr lang="en-US" sz="2250" b="1" dirty="0" smtClean="0">
                <a:solidFill>
                  <a:srgbClr val="000099"/>
                </a:solidFill>
              </a:rPr>
              <a:t>(i.e. web links, “See appendix X”, …etc.)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4343399"/>
          <a:ext cx="8763000" cy="173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667000"/>
                <a:gridCol w="2438400"/>
              </a:tblGrid>
              <a:tr h="39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Action Items: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Responsible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Timeline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F6803"/>
                    </a:solidFill>
                  </a:tcPr>
                </a:tc>
              </a:tr>
              <a:tr h="127777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Articulate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what needs to be done to continue to address this criterion.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Specify who is responsible for getting it done.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Provide a specific time for completion.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nature-pro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SMARTART</Template>
  <TotalTime>646</TotalTime>
  <Words>1595</Words>
  <Application>Microsoft Office PowerPoint</Application>
  <PresentationFormat>On-screen Show (4:3)</PresentationFormat>
  <Paragraphs>282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72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nature-pro</vt:lpstr>
      <vt:lpstr>Acrobat Document</vt:lpstr>
      <vt:lpstr>Assessment Planning for EOF Programs  Susan DeMatteo</vt:lpstr>
      <vt:lpstr>   Program Effectiveness    Student Success    Student Learning </vt:lpstr>
      <vt:lpstr>   CAS Standards for EOF    Making Connections!     Building a Presence!   </vt:lpstr>
      <vt:lpstr>   Step by Step Process    Where are you now?    Where do you want to be? </vt:lpstr>
      <vt:lpstr>  Student Learning Outcomes    Curriculum Mapping    Long-term Planning </vt:lpstr>
      <vt:lpstr>Where to start?</vt:lpstr>
      <vt:lpstr>Building a Document Roadmap</vt:lpstr>
      <vt:lpstr>Document Roadmap Example</vt:lpstr>
      <vt:lpstr>Roadmap Template</vt:lpstr>
      <vt:lpstr>Roadmap Example</vt:lpstr>
      <vt:lpstr>Action Plan</vt:lpstr>
      <vt:lpstr>Action Plan</vt:lpstr>
      <vt:lpstr>Action Plan Example</vt:lpstr>
      <vt:lpstr>Action Plan</vt:lpstr>
      <vt:lpstr>Action Plan: Challenges</vt:lpstr>
      <vt:lpstr>  Student Learning Outcomes    Curriculum Mapping    Long-term Planning </vt:lpstr>
      <vt:lpstr>5 Steps for Assessing Student Learning </vt:lpstr>
      <vt:lpstr>Distinguishing between Student  Success Outcomes and Learning Outcomes</vt:lpstr>
      <vt:lpstr>Distinguishing between Student  Learning Outcomes and Success Outcomes</vt:lpstr>
      <vt:lpstr>First Year Experience Learning Outcomes</vt:lpstr>
      <vt:lpstr>Slide 21</vt:lpstr>
      <vt:lpstr>2. Assessment Instruments</vt:lpstr>
      <vt:lpstr>Direct and Indirect Methods  for Assessing Student Learning</vt:lpstr>
      <vt:lpstr>Direct and Indirect Methods  for Assessing Student Learning</vt:lpstr>
      <vt:lpstr>Strategies for Choosing Your Assessment Tools</vt:lpstr>
      <vt:lpstr>Foundations and Skills for Lifelong Learning  VALUE Rubric</vt:lpstr>
      <vt:lpstr>Strategies for Choosing Your Assessment Tools</vt:lpstr>
      <vt:lpstr>Slide 28</vt:lpstr>
      <vt:lpstr>Strategies for Choosing Your Assessment Tools</vt:lpstr>
      <vt:lpstr>Slide 30</vt:lpstr>
      <vt:lpstr>3. Collecting &amp; Interpreting Your Data</vt:lpstr>
      <vt:lpstr>Student Privacy</vt:lpstr>
      <vt:lpstr>Reliable Results</vt:lpstr>
      <vt:lpstr>Reliable Results</vt:lpstr>
      <vt:lpstr>4. Instructional Changes</vt:lpstr>
      <vt:lpstr>Successful Level 4 Changes Require: </vt:lpstr>
      <vt:lpstr>Successful Level 4 Changes Require: </vt:lpstr>
      <vt:lpstr>Slide 38</vt:lpstr>
      <vt:lpstr>Level 4 Examples: </vt:lpstr>
      <vt:lpstr>Step 5</vt:lpstr>
      <vt:lpstr>References</vt:lpstr>
      <vt:lpstr>References</vt:lpstr>
    </vt:vector>
  </TitlesOfParts>
  <Company>FDU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Planning for EOF Professionals  Susan DeMatteo</dc:title>
  <dc:creator>Susan DeMatteo</dc:creator>
  <cp:lastModifiedBy>njheaben</cp:lastModifiedBy>
  <cp:revision>87</cp:revision>
  <dcterms:created xsi:type="dcterms:W3CDTF">2013-06-06T17:58:53Z</dcterms:created>
  <dcterms:modified xsi:type="dcterms:W3CDTF">2013-06-17T18:35:44Z</dcterms:modified>
</cp:coreProperties>
</file>