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65" r:id="rId4"/>
    <p:sldId id="291" r:id="rId5"/>
    <p:sldId id="259" r:id="rId6"/>
    <p:sldId id="295" r:id="rId7"/>
    <p:sldId id="292" r:id="rId8"/>
    <p:sldId id="294" r:id="rId9"/>
    <p:sldId id="293" r:id="rId10"/>
    <p:sldId id="290" r:id="rId11"/>
    <p:sldId id="277" r:id="rId12"/>
    <p:sldId id="260" r:id="rId13"/>
    <p:sldId id="261" r:id="rId14"/>
    <p:sldId id="262" r:id="rId15"/>
    <p:sldId id="263" r:id="rId16"/>
    <p:sldId id="266" r:id="rId17"/>
    <p:sldId id="267" r:id="rId18"/>
    <p:sldId id="268" r:id="rId19"/>
    <p:sldId id="285" r:id="rId20"/>
    <p:sldId id="286" r:id="rId21"/>
    <p:sldId id="287" r:id="rId22"/>
    <p:sldId id="288" r:id="rId23"/>
    <p:sldId id="289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03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6522" autoAdjust="0"/>
  </p:normalViewPr>
  <p:slideViewPr>
    <p:cSldViewPr>
      <p:cViewPr varScale="1">
        <p:scale>
          <a:sx n="84" d="100"/>
          <a:sy n="84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2E16-18B0-4C15-BB88-2EE13E81E7E1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EA4C5-CEA8-4681-AD4D-8557F68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37C3-6AD2-4F5C-AEBB-8084131348EA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D9E6-2AD0-4D97-897A-9B33DD27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D9E6-2AD0-4D97-897A-9B33DD274A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76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6350"/>
            <a:ext cx="93884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GLOB_TLE_Western_Hemishpe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crosoft_2007__TXT_0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6/17/2013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smtClean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edu/index.php/standard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dematteo123@comcast.ne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3276600"/>
            <a:ext cx="4343400" cy="936625"/>
          </a:xfrm>
          <a:noFill/>
        </p:spPr>
        <p:txBody>
          <a:bodyPr>
            <a:noAutofit/>
          </a:bodyPr>
          <a:lstStyle/>
          <a:p>
            <a:pPr algn="r"/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Susan DeMatteo</a:t>
            </a:r>
            <a:b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June 13, 2013</a:t>
            </a: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8392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Putting EOF on the Map!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Mapping Strategies for Assessment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371600"/>
          </a:xfrm>
          <a:noFill/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OPPORTUNITY FOR A NEW MILLENNIUM: </a:t>
            </a:r>
            <a:br>
              <a:rPr lang="en-US" sz="3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en-US" sz="3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EOF Planning Report (1997)</a:t>
            </a:r>
            <a:endParaRPr lang="en-US" sz="3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asure Map Deadhand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“Each institution must develop broad long term (3 -5 year) goals and desired outcomes for its EOF Program”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/>
                </a:solidFill>
              </a:rPr>
              <a:t>EOF: CAS Standards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rgbClr val="000099"/>
              </a:solidFill>
              <a:hlinkClick r:id="rId3"/>
            </a:endParaRPr>
          </a:p>
          <a:p>
            <a:pPr>
              <a:buNone/>
            </a:pPr>
            <a:endParaRPr lang="en-US" b="1" dirty="0" smtClean="0">
              <a:solidFill>
                <a:srgbClr val="000099"/>
              </a:solidFill>
              <a:hlinkClick r:id="rId3"/>
            </a:endParaRPr>
          </a:p>
          <a:p>
            <a:pPr>
              <a:buNone/>
            </a:pPr>
            <a:endParaRPr lang="en-US" b="1" dirty="0" smtClean="0">
              <a:solidFill>
                <a:srgbClr val="000099"/>
              </a:solidFill>
              <a:hlinkClick r:id="rId3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  <a:hlinkClick r:id="rId3"/>
              </a:rPr>
              <a:t>http://www.cas.edu/index.php/standards/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en-US" sz="6600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Outcomes</a:t>
            </a:r>
            <a:endParaRPr lang="en-US" sz="66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EOF Guiding Principles: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792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Promoting access</a:t>
            </a:r>
          </a:p>
          <a:p>
            <a:pPr indent="463550">
              <a:spcAft>
                <a:spcPts val="1200"/>
              </a:spcAft>
              <a:buSzPct val="101000"/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Preserve college affordability</a:t>
            </a:r>
          </a:p>
          <a:p>
            <a:pPr lvl="0">
              <a:buClr>
                <a:srgbClr val="C00000"/>
              </a:buClr>
            </a:pPr>
            <a:endParaRPr lang="en-US" sz="40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66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83820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Promoting student success</a:t>
            </a:r>
          </a:p>
          <a:p>
            <a:pPr marL="463550" indent="-463550">
              <a:spcAft>
                <a:spcPts val="1800"/>
              </a:spcAft>
              <a:buSzPct val="101000"/>
              <a:buFont typeface="Wingdings" pitchFamily="2" charset="2"/>
              <a:buChar char="§"/>
              <a:tabLst>
                <a:tab pos="1431925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Provide early intervention, including greater articulation and collaboration with the K-12 community and pre-college programs. </a:t>
            </a:r>
          </a:p>
          <a:p>
            <a:pPr marL="463550" indent="-463550">
              <a:spcAft>
                <a:spcPts val="1800"/>
              </a:spcAft>
              <a:buSzPct val="101000"/>
              <a:buFont typeface="Wingdings" pitchFamily="2" charset="2"/>
              <a:buChar char="§"/>
              <a:tabLst>
                <a:tab pos="1431925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Connect education with the world of work.</a:t>
            </a:r>
          </a:p>
          <a:p>
            <a:pPr marL="463550" indent="-463550">
              <a:spcAft>
                <a:spcPts val="1800"/>
              </a:spcAft>
              <a:buSzPct val="101000"/>
              <a:buFont typeface="Wingdings" pitchFamily="2" charset="2"/>
              <a:buChar char="§"/>
              <a:tabLst>
                <a:tab pos="1431925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Prepare EOF students for majors in which they are under-represented.</a:t>
            </a:r>
          </a:p>
          <a:p>
            <a:pPr marL="463550" indent="-463550">
              <a:spcAft>
                <a:spcPts val="1800"/>
              </a:spcAft>
              <a:buSzPct val="101000"/>
              <a:buFont typeface="Wingdings" pitchFamily="2" charset="2"/>
              <a:buChar char="§"/>
              <a:tabLst>
                <a:tab pos="1431925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Close the outcomes gap between EOF students and others.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66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752600"/>
            <a:ext cx="79248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Enhancing quality</a:t>
            </a:r>
          </a:p>
          <a:p>
            <a:pPr marL="463550" indent="-463550">
              <a:spcAft>
                <a:spcPts val="1800"/>
              </a:spcAft>
              <a:buSzPct val="101000"/>
              <a:buFont typeface="Wingdings" pitchFamily="2" charset="2"/>
              <a:buChar char="§"/>
              <a:tabLst>
                <a:tab pos="1431925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Collaborate with faculty and academic administrators to promote student learning for under-represented students.  </a:t>
            </a:r>
          </a:p>
          <a:p>
            <a:pPr marL="463550" indent="-463550">
              <a:spcAft>
                <a:spcPts val="1800"/>
              </a:spcAft>
              <a:buSzPct val="101000"/>
              <a:buFont typeface="Wingdings" pitchFamily="2" charset="2"/>
              <a:buChar char="§"/>
              <a:tabLst>
                <a:tab pos="1431925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Advocate for under-represented students to faculty and academic administrators to promote student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66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79248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Maintaining accountability</a:t>
            </a:r>
          </a:p>
          <a:p>
            <a:pPr marL="463550" indent="-463550">
              <a:spcAft>
                <a:spcPts val="1800"/>
              </a:spcAft>
              <a:buSzPct val="101000"/>
              <a:buFont typeface="Wingdings" pitchFamily="2" charset="2"/>
              <a:buChar char="§"/>
              <a:tabLst>
                <a:tab pos="1431925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Demonstrate the achievement of student outcomes to internal and external stakeholders. </a:t>
            </a:r>
          </a:p>
          <a:p>
            <a:endParaRPr lang="en-US" sz="6600" dirty="0" smtClean="0">
              <a:latin typeface="Treasure Map Deadhand" pitchFamily="2" charset="0"/>
            </a:endParaRPr>
          </a:p>
          <a:p>
            <a:endParaRPr lang="en-US" sz="6600" dirty="0" smtClean="0">
              <a:latin typeface="Treasure Map Deadhan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5400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Delivery of Outcomes</a:t>
            </a:r>
            <a:endParaRPr lang="en-US" sz="54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EOF Service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5400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Alignment</a:t>
            </a:r>
            <a:endParaRPr lang="en-US" sz="54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Outcomes to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21163"/>
          </a:xfrm>
        </p:spPr>
        <p:txBody>
          <a:bodyPr/>
          <a:lstStyle/>
          <a:p>
            <a:pPr marL="688975" indent="-688975"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learning outcome supported by your services?</a:t>
            </a:r>
          </a:p>
          <a:p>
            <a:pPr marL="1603375" lvl="4" indent="-688975">
              <a:buSzPct val="150000"/>
              <a:buBlip>
                <a:blip r:embed="rId3"/>
              </a:buBlip>
            </a:pPr>
            <a:r>
              <a:rPr lang="en-US" sz="2800" b="1" dirty="0" smtClean="0"/>
              <a:t>If not, why?  Is it central to your mission?</a:t>
            </a:r>
          </a:p>
          <a:p>
            <a:pPr marL="1603375" lvl="4" indent="-688975">
              <a:buSzPct val="150000"/>
              <a:buNone/>
            </a:pPr>
            <a:endParaRPr lang="en-US" sz="2800" b="1" dirty="0" smtClean="0"/>
          </a:p>
          <a:p>
            <a:pPr marL="688975" indent="-688975"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everything you do support your learning outcomes?</a:t>
            </a:r>
          </a:p>
          <a:p>
            <a:pPr marL="1603375" lvl="4" indent="-688975">
              <a:buSzPct val="150000"/>
              <a:buBlip>
                <a:blip r:embed="rId3"/>
              </a:buBlip>
            </a:pPr>
            <a:r>
              <a:rPr lang="en-US" sz="2800" b="1" dirty="0" smtClean="0"/>
              <a:t>If not, why?  What’s missing?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2"/>
                </a:solidFill>
              </a:rPr>
              <a:t>Long-term planning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88975" indent="-688975">
              <a:spcAft>
                <a:spcPts val="2400"/>
              </a:spcAft>
              <a:buSzPct val="150000"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your assessment cycle.</a:t>
            </a:r>
          </a:p>
          <a:p>
            <a:pPr marL="688975" indent="-688975">
              <a:spcAft>
                <a:spcPts val="2400"/>
              </a:spcAft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everything be assessed over five years?</a:t>
            </a:r>
          </a:p>
          <a:p>
            <a:pPr marL="688975" indent="-688975">
              <a:spcAft>
                <a:spcPts val="2400"/>
              </a:spcAft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years between data collections?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600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Agenda</a:t>
            </a:r>
            <a:endParaRPr lang="en-US" sz="66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81200"/>
            <a:ext cx="80772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Develop student outcomes.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Identify EOF service components that support them.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Align student outcomes to EOF service components.</a:t>
            </a:r>
          </a:p>
          <a:p>
            <a:pPr>
              <a:spcAft>
                <a:spcPts val="24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2"/>
                </a:solidFill>
              </a:rPr>
              <a:t>Long-term planning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88975" indent="-688975">
              <a:spcAft>
                <a:spcPts val="2400"/>
              </a:spcAft>
              <a:buSzPct val="150000"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opportunities for assessment.</a:t>
            </a:r>
          </a:p>
          <a:p>
            <a:pPr marL="688975" indent="-688975">
              <a:spcAft>
                <a:spcPts val="2400"/>
              </a:spcAft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assessments naturally occurring at regular intervals?</a:t>
            </a:r>
          </a:p>
          <a:p>
            <a:pPr marL="688975" indent="-688975">
              <a:spcAft>
                <a:spcPts val="2400"/>
              </a:spcAft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where and when do measures seem the most feasible to implement?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2"/>
                </a:solidFill>
              </a:rPr>
              <a:t>Long-term planning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marL="688975" indent="-688975">
              <a:spcAft>
                <a:spcPts val="2400"/>
              </a:spcAft>
              <a:buSzPct val="150000"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required resources.</a:t>
            </a:r>
          </a:p>
          <a:p>
            <a:pPr marL="688975" indent="-688975">
              <a:spcAft>
                <a:spcPts val="2400"/>
              </a:spcAft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empowered to make decisions on action items, timelines, and responsible parties?</a:t>
            </a:r>
          </a:p>
          <a:p>
            <a:pPr marL="688975" indent="-688975">
              <a:spcAft>
                <a:spcPts val="2400"/>
              </a:spcAft>
              <a:buSzPct val="150000"/>
              <a:buFont typeface="Wingdings" pitchFamily="2" charset="2"/>
              <a:buChar char="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resources will you need (e.g. financial, staff, time, facilities, technology, etc…)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bg2"/>
                </a:solidFill>
              </a:rPr>
              <a:t>Discussion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2"/>
                </a:solidFill>
              </a:rPr>
              <a:t>E-Mail</a:t>
            </a:r>
            <a:endParaRPr lang="en-US" sz="4800" b="1" dirty="0" smtClean="0">
              <a:solidFill>
                <a:schemeClr val="bg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688975" indent="-688975" algn="ctr">
              <a:spcAft>
                <a:spcPts val="2400"/>
              </a:spcAft>
              <a:buSzPct val="150000"/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DeMatteo</a:t>
            </a:r>
          </a:p>
          <a:p>
            <a:pPr marL="688975" indent="-688975" algn="ctr">
              <a:spcAft>
                <a:spcPts val="2400"/>
              </a:spcAft>
              <a:buSzPct val="150000"/>
              <a:buNone/>
            </a:pP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susandematteo123@comcast.net</a:t>
            </a:r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8975" indent="-688975">
              <a:spcAft>
                <a:spcPts val="2400"/>
              </a:spcAft>
              <a:buSzPct val="150000"/>
              <a:buNone/>
            </a:pP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1143000"/>
            <a:ext cx="4953000" cy="4953000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marL="463550" indent="-463550" algn="l">
              <a:spcBef>
                <a:spcPct val="10000"/>
              </a:spcBef>
              <a:spcAft>
                <a:spcPct val="100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Opportunity For A New Millennium:  EOF Planning Report (1997). New Jersey Commission on Higher Education .  Retrieved online.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Middaugh, Michael, F. (2010). </a:t>
            </a:r>
            <a:r>
              <a:rPr lang="en-US" sz="1800" b="1" i="1" dirty="0" smtClean="0">
                <a:solidFill>
                  <a:schemeClr val="tx1"/>
                </a:solidFill>
              </a:rPr>
              <a:t>Planning and Assessment in Higher Education: Demonstrating Institutional Effectiveness.</a:t>
            </a:r>
            <a:r>
              <a:rPr lang="en-US" sz="1800" b="1" dirty="0" smtClean="0">
                <a:solidFill>
                  <a:schemeClr val="tx1"/>
                </a:solidFill>
              </a:rPr>
              <a:t> San Francisco, CA: Jossey-Bass.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Student Learning Assessment—Options and Resources.</a:t>
            </a:r>
            <a:r>
              <a:rPr lang="en-US" sz="1800" b="1" dirty="0" smtClean="0">
                <a:solidFill>
                  <a:schemeClr val="tx1"/>
                </a:solidFill>
              </a:rPr>
              <a:t>  (2nd 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 ed. 2007).  Philadelphia:  Middle States Commission on 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 Higher Education, pp. 27-53. 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Student Learning Outcomes Plan—A Culture of Assessment</a:t>
            </a:r>
            <a:r>
              <a:rPr lang="en-US" sz="1800" b="1" dirty="0" smtClean="0">
                <a:solidFill>
                  <a:schemeClr val="tx1"/>
                </a:solidFill>
              </a:rPr>
              <a:t>,   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 September 2007.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Walvoord</a:t>
            </a:r>
            <a:r>
              <a:rPr lang="en-US" sz="1800" b="1" dirty="0" smtClean="0">
                <a:solidFill>
                  <a:schemeClr val="tx1"/>
                </a:solidFill>
              </a:rPr>
              <a:t>, B. E., &amp; Anderson, V. J. (1998). </a:t>
            </a:r>
            <a:r>
              <a:rPr lang="en-US" sz="1800" b="1" i="1" dirty="0" smtClean="0">
                <a:solidFill>
                  <a:schemeClr val="tx1"/>
                </a:solidFill>
              </a:rPr>
              <a:t>Effective grading.</a:t>
            </a:r>
            <a:r>
              <a:rPr lang="en-US" sz="1800" b="1" dirty="0" smtClean="0">
                <a:solidFill>
                  <a:schemeClr val="tx1"/>
                </a:solidFill>
              </a:rPr>
              <a:t>   </a:t>
            </a:r>
          </a:p>
          <a:p>
            <a:pPr marL="463550" indent="-463550" algn="l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 San Francisco, CA: </a:t>
            </a:r>
            <a:r>
              <a:rPr lang="en-US" sz="1800" b="1" dirty="0" err="1" smtClean="0">
                <a:solidFill>
                  <a:schemeClr val="tx1"/>
                </a:solidFill>
              </a:rPr>
              <a:t>Jossey</a:t>
            </a:r>
            <a:r>
              <a:rPr lang="en-US" sz="1800" b="1" dirty="0" smtClean="0">
                <a:solidFill>
                  <a:schemeClr val="tx1"/>
                </a:solidFill>
              </a:rPr>
              <a:t>-Bass.</a:t>
            </a:r>
          </a:p>
          <a:p>
            <a:pPr marL="463550" indent="-463550" algn="l">
              <a:lnSpc>
                <a:spcPct val="125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600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Agenda</a:t>
            </a:r>
            <a:endParaRPr lang="en-US" sz="66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828800"/>
            <a:ext cx="7620000" cy="46482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Determine appropriate assessment measures.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Develop a long-term assessment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371600"/>
          </a:xfrm>
          <a:noFill/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What is Program Mapping?</a:t>
            </a:r>
            <a:endParaRPr lang="en-US" sz="54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asure Map Deadhand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A process for showing outcomes-integration at the program and service levels to determine whether all students in the program are getting sufficient opportunities to achieve all intended learning and success outcomes.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371600"/>
          </a:xfrm>
          <a:noFill/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What is Program Mapping?</a:t>
            </a:r>
            <a:endParaRPr lang="en-US" sz="54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asure Map Deadhand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Its purpose is to identify any areas in the program that are not being adequately and/or consistently delivered to all students and to assist service providers in making the necessary changes to the program as a result of the information obtained in the map.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371600"/>
          </a:xfrm>
          <a:noFill/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What is Program Mapping?</a:t>
            </a:r>
            <a:endParaRPr lang="en-US" sz="54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asure Map Deadhand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>
            <a:normAutofit/>
          </a:bodyPr>
          <a:lstStyle/>
          <a:p>
            <a:pPr marL="463550" indent="-463550">
              <a:spcBef>
                <a:spcPts val="0"/>
              </a:spcBef>
              <a:spcAft>
                <a:spcPts val="1800"/>
              </a:spcAft>
            </a:pPr>
            <a:r>
              <a:rPr lang="en-US" sz="4000" b="1" dirty="0" smtClean="0"/>
              <a:t>Table Format</a:t>
            </a:r>
          </a:p>
          <a:p>
            <a:pPr marL="463550" indent="-463550">
              <a:spcBef>
                <a:spcPts val="0"/>
              </a:spcBef>
              <a:spcAft>
                <a:spcPts val="1800"/>
              </a:spcAft>
            </a:pPr>
            <a:r>
              <a:rPr lang="en-US" sz="4000" b="1" dirty="0" smtClean="0"/>
              <a:t>Communicate the history of program assessment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81002"/>
          <a:ext cx="8610600" cy="598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33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Outcome 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2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3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4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5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81002"/>
          <a:ext cx="8458200" cy="582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609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 Student Orientation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556">
                <a:tc>
                  <a:txBody>
                    <a:bodyPr/>
                    <a:lstStyle/>
                    <a:p>
                      <a:pPr marL="463550" indent="-463550">
                        <a:spcAft>
                          <a:spcPts val="0"/>
                        </a:spcAft>
                        <a:buSzPct val="101000"/>
                        <a:buFont typeface="Wingdings" pitchFamily="2" charset="2"/>
                        <a:buNone/>
                        <a:tabLst>
                          <a:tab pos="1431925" algn="l"/>
                        </a:tabLs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cs typeface="Microsoft Sans Serif" pitchFamily="34" charset="0"/>
                        </a:rPr>
                        <a:t>EOF Outcome: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[Learning Domain: Cognitive complexity; Reflective thinking]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“Applies previously understood information, concepts, and experiences to a new situation or setting; rethinks previous assumptions” </a:t>
                      </a:r>
                    </a:p>
                    <a:p>
                      <a:endParaRPr lang="en-US" sz="280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(CAS Learning &amp; Development Outcomes, 2008, p.2)</a:t>
                      </a:r>
                      <a:r>
                        <a:rPr lang="en-US" sz="28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Student Learning Outcome: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Distinguish between high school and college expectations.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 pitchFamily="34" charset="0"/>
                        <a:ea typeface="+mn-ea"/>
                        <a:cs typeface="Microsoft Sans Serif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Direct Measure #2: </a:t>
                      </a:r>
                      <a:r>
                        <a:rPr lang="en-US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FYE Survey administered at</a:t>
                      </a:r>
                      <a:r>
                        <a:rPr lang="en-US" sz="240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 the end of the semester.  </a:t>
                      </a:r>
                      <a:r>
                        <a:rPr lang="en-US" sz="2400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Data is collected each semester and analyzed every two years.  </a:t>
                      </a:r>
                      <a:r>
                        <a:rPr lang="en-US" sz="2400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Last assessed - Spring 2012.  Next assessment – Spring 2014.</a:t>
                      </a:r>
                      <a:endParaRPr lang="en-US" sz="2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 pitchFamily="34" charset="0"/>
                        <a:ea typeface="+mn-ea"/>
                        <a:cs typeface="Microsoft Sans Serif" pitchFamily="34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81002"/>
          <a:ext cx="8610600" cy="598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33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 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Outcome 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2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3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4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Outcome 5</a:t>
                      </a:r>
                    </a:p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Custom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7030A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689</Words>
  <Application>Microsoft Office PowerPoint</Application>
  <PresentationFormat>On-screen Show (4:3)</PresentationFormat>
  <Paragraphs>143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global</vt:lpstr>
      <vt:lpstr>Susan DeMatteo June 13, 2013</vt:lpstr>
      <vt:lpstr>Agenda</vt:lpstr>
      <vt:lpstr>Agenda</vt:lpstr>
      <vt:lpstr>What is Program Mapping?</vt:lpstr>
      <vt:lpstr>What is Program Mapping?</vt:lpstr>
      <vt:lpstr>What is Program Mapping?</vt:lpstr>
      <vt:lpstr>Slide 7</vt:lpstr>
      <vt:lpstr>Slide 8</vt:lpstr>
      <vt:lpstr>Slide 9</vt:lpstr>
      <vt:lpstr>OPPORTUNITY FOR A NEW MILLENNIUM:  EOF Planning Report (1997)</vt:lpstr>
      <vt:lpstr>EOF: CAS Standards</vt:lpstr>
      <vt:lpstr>Outcomes</vt:lpstr>
      <vt:lpstr>Outcomes</vt:lpstr>
      <vt:lpstr>Outcomes</vt:lpstr>
      <vt:lpstr>Outcomes</vt:lpstr>
      <vt:lpstr>Delivery of Outcomes</vt:lpstr>
      <vt:lpstr>Alignment</vt:lpstr>
      <vt:lpstr>Alignment Consideration</vt:lpstr>
      <vt:lpstr>Long-term planning</vt:lpstr>
      <vt:lpstr>Long-term planning</vt:lpstr>
      <vt:lpstr>Long-term planning</vt:lpstr>
      <vt:lpstr>Discussion</vt:lpstr>
      <vt:lpstr>E-Mail</vt:lpstr>
      <vt:lpstr>References</vt:lpstr>
    </vt:vector>
  </TitlesOfParts>
  <Company>FDU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DeMatteo</dc:creator>
  <cp:lastModifiedBy>njheaben</cp:lastModifiedBy>
  <cp:revision>57</cp:revision>
  <dcterms:created xsi:type="dcterms:W3CDTF">2012-11-29T16:53:12Z</dcterms:created>
  <dcterms:modified xsi:type="dcterms:W3CDTF">2013-06-17T18:38:36Z</dcterms:modified>
</cp:coreProperties>
</file>