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315" r:id="rId5"/>
    <p:sldId id="257" r:id="rId6"/>
    <p:sldId id="295" r:id="rId7"/>
    <p:sldId id="294" r:id="rId8"/>
    <p:sldId id="292" r:id="rId9"/>
    <p:sldId id="258" r:id="rId10"/>
    <p:sldId id="260" r:id="rId11"/>
    <p:sldId id="261" r:id="rId12"/>
    <p:sldId id="262" r:id="rId13"/>
    <p:sldId id="263" r:id="rId14"/>
    <p:sldId id="265" r:id="rId15"/>
    <p:sldId id="268" r:id="rId16"/>
    <p:sldId id="267" r:id="rId17"/>
    <p:sldId id="269" r:id="rId18"/>
    <p:sldId id="271" r:id="rId19"/>
    <p:sldId id="272" r:id="rId20"/>
    <p:sldId id="273" r:id="rId21"/>
    <p:sldId id="274" r:id="rId22"/>
    <p:sldId id="302" r:id="rId23"/>
    <p:sldId id="278" r:id="rId24"/>
    <p:sldId id="289" r:id="rId25"/>
    <p:sldId id="284" r:id="rId26"/>
    <p:sldId id="276" r:id="rId27"/>
    <p:sldId id="270" r:id="rId28"/>
    <p:sldId id="277" r:id="rId29"/>
    <p:sldId id="306" r:id="rId30"/>
    <p:sldId id="275" r:id="rId31"/>
    <p:sldId id="314" r:id="rId32"/>
    <p:sldId id="281" r:id="rId33"/>
    <p:sldId id="279" r:id="rId34"/>
    <p:sldId id="283" r:id="rId35"/>
    <p:sldId id="300" r:id="rId36"/>
    <p:sldId id="282" r:id="rId37"/>
    <p:sldId id="285" r:id="rId38"/>
    <p:sldId id="286" r:id="rId39"/>
    <p:sldId id="299" r:id="rId40"/>
    <p:sldId id="311" r:id="rId41"/>
    <p:sldId id="304" r:id="rId42"/>
    <p:sldId id="307" r:id="rId43"/>
    <p:sldId id="303" r:id="rId44"/>
    <p:sldId id="305" r:id="rId45"/>
    <p:sldId id="308" r:id="rId46"/>
    <p:sldId id="309" r:id="rId47"/>
    <p:sldId id="296" r:id="rId48"/>
    <p:sldId id="297" r:id="rId49"/>
    <p:sldId id="298" r:id="rId50"/>
    <p:sldId id="288" r:id="rId51"/>
    <p:sldId id="28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76"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174512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202336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151180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272398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20083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420813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47045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179115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188535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46685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123C55-EF17-4867-9097-882FE49D6DA1}"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9C6C8F-7136-4274-8A92-4BE3B57E282B}" type="slidenum">
              <a:rPr lang="en-US" smtClean="0"/>
              <a:t>‹#›</a:t>
            </a:fld>
            <a:endParaRPr lang="en-US" dirty="0"/>
          </a:p>
        </p:txBody>
      </p:sp>
    </p:spTree>
    <p:extLst>
      <p:ext uri="{BB962C8B-B14F-4D97-AF65-F5344CB8AC3E}">
        <p14:creationId xmlns:p14="http://schemas.microsoft.com/office/powerpoint/2010/main" val="197244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23C55-EF17-4867-9097-882FE49D6DA1}" type="datetimeFigureOut">
              <a:rPr lang="en-US" smtClean="0"/>
              <a:t>8/14/2020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C6C8F-7136-4274-8A92-4BE3B57E282B}" type="slidenum">
              <a:rPr lang="en-US" smtClean="0"/>
              <a:t>‹#›</a:t>
            </a:fld>
            <a:endParaRPr lang="en-US" dirty="0"/>
          </a:p>
        </p:txBody>
      </p:sp>
    </p:spTree>
    <p:extLst>
      <p:ext uri="{BB962C8B-B14F-4D97-AF65-F5344CB8AC3E}">
        <p14:creationId xmlns:p14="http://schemas.microsoft.com/office/powerpoint/2010/main" val="212107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ema.Patel@oshe.nj.gov" TargetMode="External"/><Relationship Id="rId2" Type="http://schemas.openxmlformats.org/officeDocument/2006/relationships/hyperlink" Target="mailto:hasani.carter@oshe.nj.gov" TargetMode="External"/><Relationship Id="rId1" Type="http://schemas.openxmlformats.org/officeDocument/2006/relationships/slideLayout" Target="../slideLayouts/slideLayout2.xml"/><Relationship Id="rId5" Type="http://schemas.openxmlformats.org/officeDocument/2006/relationships/hyperlink" Target="mailto:Shakia.Williams@oshe.nj.gov" TargetMode="External"/><Relationship Id="rId4" Type="http://schemas.openxmlformats.org/officeDocument/2006/relationships/hyperlink" Target="mailto:Stephanie.Shanklin@oshe.nj.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shakia.williams@oshe.nj.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nj.gov/highereducation/documents/pdf/EOF/2019-2020/eofprocessingcalendar.pdf"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3940" y="36961"/>
            <a:ext cx="9144000" cy="2235184"/>
          </a:xfrm>
        </p:spPr>
        <p:txBody>
          <a:bodyPr>
            <a:normAutofit fontScale="90000"/>
          </a:bodyPr>
          <a:lstStyle/>
          <a:p>
            <a:r>
              <a:rPr lang="en-US" b="1" dirty="0" smtClean="0"/>
              <a:t>New Jersey Financial Aid Management System (NJFAMS)</a:t>
            </a:r>
            <a:endParaRPr lang="en-US" b="1" dirty="0"/>
          </a:p>
        </p:txBody>
      </p:sp>
      <p:pic>
        <p:nvPicPr>
          <p:cNvPr id="4" name="Picture 3"/>
          <p:cNvPicPr>
            <a:picLocks noChangeAspect="1"/>
          </p:cNvPicPr>
          <p:nvPr/>
        </p:nvPicPr>
        <p:blipFill>
          <a:blip r:embed="rId2"/>
          <a:stretch>
            <a:fillRect/>
          </a:stretch>
        </p:blipFill>
        <p:spPr>
          <a:xfrm>
            <a:off x="3320714" y="2359906"/>
            <a:ext cx="5735881" cy="1768080"/>
          </a:xfrm>
          <a:prstGeom prst="rect">
            <a:avLst/>
          </a:prstGeom>
        </p:spPr>
      </p:pic>
      <p:sp>
        <p:nvSpPr>
          <p:cNvPr id="5" name="Title 1"/>
          <p:cNvSpPr txBox="1">
            <a:spLocks/>
          </p:cNvSpPr>
          <p:nvPr/>
        </p:nvSpPr>
        <p:spPr>
          <a:xfrm>
            <a:off x="1616654" y="4063331"/>
            <a:ext cx="9144000" cy="2387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EOF Selection, Awarding, Certification and Payment Process</a:t>
            </a:r>
          </a:p>
        </p:txBody>
      </p:sp>
    </p:spTree>
    <p:extLst>
      <p:ext uri="{BB962C8B-B14F-4D97-AF65-F5344CB8AC3E}">
        <p14:creationId xmlns:p14="http://schemas.microsoft.com/office/powerpoint/2010/main" val="171432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Menu – EOF Portal View</a:t>
            </a:r>
            <a:endParaRPr lang="en-US" b="1" dirty="0"/>
          </a:p>
        </p:txBody>
      </p:sp>
      <p:pic>
        <p:nvPicPr>
          <p:cNvPr id="4" name="Content Placeholder 3"/>
          <p:cNvPicPr>
            <a:picLocks noGrp="1" noChangeAspect="1"/>
          </p:cNvPicPr>
          <p:nvPr>
            <p:ph idx="1"/>
          </p:nvPr>
        </p:nvPicPr>
        <p:blipFill>
          <a:blip r:embed="rId2"/>
          <a:stretch>
            <a:fillRect/>
          </a:stretch>
        </p:blipFill>
        <p:spPr>
          <a:xfrm>
            <a:off x="721895" y="1491915"/>
            <a:ext cx="10631905" cy="5101389"/>
          </a:xfrm>
          <a:prstGeom prst="rect">
            <a:avLst/>
          </a:prstGeom>
        </p:spPr>
      </p:pic>
      <p:cxnSp>
        <p:nvCxnSpPr>
          <p:cNvPr id="6" name="Straight Arrow Connector 5"/>
          <p:cNvCxnSpPr/>
          <p:nvPr/>
        </p:nvCxnSpPr>
        <p:spPr>
          <a:xfrm flipH="1" flipV="1">
            <a:off x="2661112" y="4042610"/>
            <a:ext cx="41563" cy="56110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612130" y="4323164"/>
            <a:ext cx="34290" cy="466423"/>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28750" y="4603718"/>
            <a:ext cx="2388870" cy="1200329"/>
          </a:xfrm>
          <a:prstGeom prst="rect">
            <a:avLst/>
          </a:prstGeom>
          <a:noFill/>
          <a:ln>
            <a:solidFill>
              <a:schemeClr val="tx1"/>
            </a:solidFill>
          </a:ln>
        </p:spPr>
        <p:txBody>
          <a:bodyPr wrap="square" rtlCol="0">
            <a:spAutoFit/>
          </a:bodyPr>
          <a:lstStyle/>
          <a:p>
            <a:r>
              <a:rPr lang="en-US" dirty="0" smtClean="0"/>
              <a:t>Program Undergraduate Art. III Allocation and Available Funds</a:t>
            </a:r>
            <a:endParaRPr lang="en-US" dirty="0"/>
          </a:p>
        </p:txBody>
      </p:sp>
      <p:sp>
        <p:nvSpPr>
          <p:cNvPr id="11" name="TextBox 10"/>
          <p:cNvSpPr txBox="1"/>
          <p:nvPr/>
        </p:nvSpPr>
        <p:spPr>
          <a:xfrm>
            <a:off x="4524475" y="4789587"/>
            <a:ext cx="2527835" cy="1754326"/>
          </a:xfrm>
          <a:prstGeom prst="rect">
            <a:avLst/>
          </a:prstGeom>
          <a:noFill/>
          <a:ln>
            <a:solidFill>
              <a:schemeClr val="tx1"/>
            </a:solidFill>
          </a:ln>
        </p:spPr>
        <p:txBody>
          <a:bodyPr wrap="square" rtlCol="0">
            <a:spAutoFit/>
          </a:bodyPr>
          <a:lstStyle/>
          <a:p>
            <a:r>
              <a:rPr lang="en-US" dirty="0" smtClean="0"/>
              <a:t>Locate, award or un-award students via the rosters. Also, you can look up each student to see what is going on with them.</a:t>
            </a:r>
            <a:endParaRPr lang="en-US" dirty="0"/>
          </a:p>
        </p:txBody>
      </p:sp>
      <p:sp>
        <p:nvSpPr>
          <p:cNvPr id="3" name="Rectangle 2"/>
          <p:cNvSpPr/>
          <p:nvPr/>
        </p:nvSpPr>
        <p:spPr>
          <a:xfrm>
            <a:off x="711200" y="6188364"/>
            <a:ext cx="1791855" cy="443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682836" y="2863273"/>
            <a:ext cx="6502400" cy="443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342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365125"/>
            <a:ext cx="10996961" cy="1325563"/>
          </a:xfrm>
        </p:spPr>
        <p:txBody>
          <a:bodyPr/>
          <a:lstStyle/>
          <a:p>
            <a:r>
              <a:rPr lang="en-US" b="1" dirty="0" smtClean="0"/>
              <a:t>Other Main Menu Notables</a:t>
            </a:r>
            <a:r>
              <a:rPr lang="en-US" dirty="0" smtClean="0"/>
              <a:t>	</a:t>
            </a:r>
            <a:endParaRPr lang="en-US" dirty="0"/>
          </a:p>
        </p:txBody>
      </p:sp>
      <p:sp>
        <p:nvSpPr>
          <p:cNvPr id="3" name="Content Placeholder 2"/>
          <p:cNvSpPr>
            <a:spLocks noGrp="1"/>
          </p:cNvSpPr>
          <p:nvPr>
            <p:ph idx="1"/>
          </p:nvPr>
        </p:nvSpPr>
        <p:spPr>
          <a:xfrm>
            <a:off x="838200" y="2419814"/>
            <a:ext cx="10515600" cy="4322731"/>
          </a:xfrm>
        </p:spPr>
        <p:txBody>
          <a:bodyPr/>
          <a:lstStyle/>
          <a:p>
            <a:endParaRPr lang="en-US" dirty="0" smtClean="0"/>
          </a:p>
          <a:p>
            <a:endParaRPr lang="en-US" dirty="0"/>
          </a:p>
          <a:p>
            <a:r>
              <a:rPr lang="en-US" dirty="0" smtClean="0"/>
              <a:t>The Main Menu provides access to all of the options that are available to the user. Access is based on system permissions established for the user. If you have “READ ONLY” permission, you will only be able to view the data on the screen.</a:t>
            </a:r>
          </a:p>
          <a:p>
            <a:r>
              <a:rPr lang="en-US" dirty="0" smtClean="0"/>
              <a:t>You can access all of the regions via the “Menu” drop down option.</a:t>
            </a:r>
          </a:p>
          <a:p>
            <a:r>
              <a:rPr lang="en-US" dirty="0" smtClean="0"/>
              <a:t>Confirm the Academic Year you need to work within.</a:t>
            </a:r>
            <a:endParaRPr lang="en-US" dirty="0"/>
          </a:p>
        </p:txBody>
      </p:sp>
      <p:pic>
        <p:nvPicPr>
          <p:cNvPr id="4" name="Picture 3"/>
          <p:cNvPicPr>
            <a:picLocks noChangeAspect="1"/>
          </p:cNvPicPr>
          <p:nvPr/>
        </p:nvPicPr>
        <p:blipFill>
          <a:blip r:embed="rId2"/>
          <a:stretch>
            <a:fillRect/>
          </a:stretch>
        </p:blipFill>
        <p:spPr>
          <a:xfrm>
            <a:off x="0" y="1641786"/>
            <a:ext cx="12192000" cy="766877"/>
          </a:xfrm>
          <a:prstGeom prst="rect">
            <a:avLst/>
          </a:prstGeom>
        </p:spPr>
      </p:pic>
      <p:cxnSp>
        <p:nvCxnSpPr>
          <p:cNvPr id="6" name="Straight Arrow Connector 5"/>
          <p:cNvCxnSpPr/>
          <p:nvPr/>
        </p:nvCxnSpPr>
        <p:spPr>
          <a:xfrm flipH="1" flipV="1">
            <a:off x="1002204" y="2194479"/>
            <a:ext cx="535258" cy="869796"/>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116945" y="1995055"/>
            <a:ext cx="36946" cy="73890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25971" y="2747030"/>
            <a:ext cx="2419660" cy="369332"/>
          </a:xfrm>
          <a:prstGeom prst="rect">
            <a:avLst/>
          </a:prstGeom>
          <a:noFill/>
          <a:ln>
            <a:solidFill>
              <a:schemeClr val="tx1"/>
            </a:solidFill>
          </a:ln>
        </p:spPr>
        <p:txBody>
          <a:bodyPr wrap="square" rtlCol="0">
            <a:spAutoFit/>
          </a:bodyPr>
          <a:lstStyle/>
          <a:p>
            <a:r>
              <a:rPr lang="en-US" dirty="0" smtClean="0"/>
              <a:t>Confirm Academic Year</a:t>
            </a:r>
            <a:endParaRPr lang="en-US" dirty="0"/>
          </a:p>
        </p:txBody>
      </p:sp>
    </p:spTree>
    <p:extLst>
      <p:ext uri="{BB962C8B-B14F-4D97-AF65-F5344CB8AC3E}">
        <p14:creationId xmlns:p14="http://schemas.microsoft.com/office/powerpoint/2010/main" val="3357126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303"/>
            <a:ext cx="10515600" cy="1325563"/>
          </a:xfrm>
        </p:spPr>
        <p:txBody>
          <a:bodyPr/>
          <a:lstStyle/>
          <a:p>
            <a:r>
              <a:rPr lang="en-US" b="1" dirty="0" smtClean="0"/>
              <a:t>Quick Search</a:t>
            </a:r>
            <a:endParaRPr lang="en-US" b="1" dirty="0"/>
          </a:p>
        </p:txBody>
      </p:sp>
      <p:sp>
        <p:nvSpPr>
          <p:cNvPr id="3" name="Content Placeholder 2"/>
          <p:cNvSpPr>
            <a:spLocks noGrp="1"/>
          </p:cNvSpPr>
          <p:nvPr>
            <p:ph idx="1"/>
          </p:nvPr>
        </p:nvSpPr>
        <p:spPr>
          <a:xfrm>
            <a:off x="838200" y="2128798"/>
            <a:ext cx="10515600" cy="4351338"/>
          </a:xfrm>
        </p:spPr>
        <p:txBody>
          <a:bodyPr/>
          <a:lstStyle/>
          <a:p>
            <a:r>
              <a:rPr lang="en-US" dirty="0"/>
              <a:t>Use Quick Search to search for a student record by last name, first name, first and last name, Social Security Number, or NJHESAA ID</a:t>
            </a:r>
            <a:r>
              <a:rPr lang="en-US" dirty="0" smtClean="0"/>
              <a:t>.</a:t>
            </a:r>
          </a:p>
          <a:p>
            <a:r>
              <a:rPr lang="en-US" dirty="0" smtClean="0"/>
              <a:t> </a:t>
            </a:r>
            <a:r>
              <a:rPr lang="en-US" dirty="0"/>
              <a:t>If searching by name, enter the first initial of the student’s first and/or last name at a minimum. If entering last name before the first name, the names, or any portion of the names, must be separated by a comma. </a:t>
            </a:r>
            <a:endParaRPr lang="en-US" dirty="0" smtClean="0"/>
          </a:p>
          <a:p>
            <a:r>
              <a:rPr lang="en-US" dirty="0"/>
              <a:t>If you are searching by last name only, enter a comma after your entry. The comma limits the search to last names, so search results will be returned to you more quickly. </a:t>
            </a:r>
          </a:p>
          <a:p>
            <a:r>
              <a:rPr lang="en-US" dirty="0"/>
              <a:t>If searching by SSN or ID, you must enter the complete number. </a:t>
            </a:r>
          </a:p>
        </p:txBody>
      </p:sp>
      <p:pic>
        <p:nvPicPr>
          <p:cNvPr id="4" name="Picture 3"/>
          <p:cNvPicPr>
            <a:picLocks noChangeAspect="1"/>
          </p:cNvPicPr>
          <p:nvPr/>
        </p:nvPicPr>
        <p:blipFill>
          <a:blip r:embed="rId2"/>
          <a:stretch>
            <a:fillRect/>
          </a:stretch>
        </p:blipFill>
        <p:spPr>
          <a:xfrm>
            <a:off x="0" y="1361921"/>
            <a:ext cx="12192000" cy="766877"/>
          </a:xfrm>
          <a:prstGeom prst="rect">
            <a:avLst/>
          </a:prstGeom>
        </p:spPr>
      </p:pic>
      <p:cxnSp>
        <p:nvCxnSpPr>
          <p:cNvPr id="6" name="Straight Arrow Connector 5"/>
          <p:cNvCxnSpPr/>
          <p:nvPr/>
        </p:nvCxnSpPr>
        <p:spPr>
          <a:xfrm flipH="1" flipV="1">
            <a:off x="2238079" y="1615769"/>
            <a:ext cx="1065294" cy="361312"/>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886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Search - Continued</a:t>
            </a:r>
            <a:endParaRPr lang="en-US" b="1" dirty="0"/>
          </a:p>
        </p:txBody>
      </p:sp>
      <p:sp>
        <p:nvSpPr>
          <p:cNvPr id="3" name="Content Placeholder 2"/>
          <p:cNvSpPr>
            <a:spLocks noGrp="1"/>
          </p:cNvSpPr>
          <p:nvPr>
            <p:ph idx="1"/>
          </p:nvPr>
        </p:nvSpPr>
        <p:spPr/>
        <p:txBody>
          <a:bodyPr/>
          <a:lstStyle/>
          <a:p>
            <a:r>
              <a:rPr lang="en-US" dirty="0"/>
              <a:t>If only one student meets the Quick Search criteria, clicking Go opens Edit Student for that student. If the student does not have a record in the selected academic year but does have a record in another year, a screen will alert you to the year(s) for which the student has a record. </a:t>
            </a:r>
          </a:p>
          <a:p>
            <a:pPr marL="0" indent="0">
              <a:buNone/>
            </a:pPr>
            <a:endParaRPr lang="en-US" dirty="0"/>
          </a:p>
        </p:txBody>
      </p:sp>
      <p:pic>
        <p:nvPicPr>
          <p:cNvPr id="4" name="Picture 3"/>
          <p:cNvPicPr>
            <a:picLocks noChangeAspect="1"/>
          </p:cNvPicPr>
          <p:nvPr/>
        </p:nvPicPr>
        <p:blipFill>
          <a:blip r:embed="rId2"/>
          <a:stretch>
            <a:fillRect/>
          </a:stretch>
        </p:blipFill>
        <p:spPr>
          <a:xfrm>
            <a:off x="245327" y="3673905"/>
            <a:ext cx="11641873" cy="2900161"/>
          </a:xfrm>
          <a:prstGeom prst="rect">
            <a:avLst/>
          </a:prstGeom>
        </p:spPr>
      </p:pic>
    </p:spTree>
    <p:extLst>
      <p:ext uri="{BB962C8B-B14F-4D97-AF65-F5344CB8AC3E}">
        <p14:creationId xmlns:p14="http://schemas.microsoft.com/office/powerpoint/2010/main" val="2495756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37" y="157307"/>
            <a:ext cx="10515600" cy="1325563"/>
          </a:xfrm>
        </p:spPr>
        <p:txBody>
          <a:bodyPr/>
          <a:lstStyle/>
          <a:p>
            <a:r>
              <a:rPr lang="en-US" b="1" dirty="0" smtClean="0"/>
              <a:t>EOF Allocation and Available Funds</a:t>
            </a:r>
            <a:endParaRPr lang="en-US" b="1" dirty="0"/>
          </a:p>
        </p:txBody>
      </p:sp>
      <p:pic>
        <p:nvPicPr>
          <p:cNvPr id="4" name="Content Placeholder 3"/>
          <p:cNvPicPr>
            <a:picLocks noGrp="1" noChangeAspect="1"/>
          </p:cNvPicPr>
          <p:nvPr>
            <p:ph idx="1"/>
          </p:nvPr>
        </p:nvPicPr>
        <p:blipFill>
          <a:blip r:embed="rId2"/>
          <a:stretch>
            <a:fillRect/>
          </a:stretch>
        </p:blipFill>
        <p:spPr>
          <a:xfrm>
            <a:off x="128337" y="1395664"/>
            <a:ext cx="11662611" cy="5309936"/>
          </a:xfrm>
          <a:prstGeom prst="rect">
            <a:avLst/>
          </a:prstGeom>
        </p:spPr>
      </p:pic>
      <p:cxnSp>
        <p:nvCxnSpPr>
          <p:cNvPr id="6" name="Straight Arrow Connector 5"/>
          <p:cNvCxnSpPr/>
          <p:nvPr/>
        </p:nvCxnSpPr>
        <p:spPr>
          <a:xfrm flipH="1" flipV="1">
            <a:off x="2252831" y="4050632"/>
            <a:ext cx="385011" cy="9464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49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164403"/>
            <a:ext cx="10515600" cy="1325563"/>
          </a:xfrm>
        </p:spPr>
        <p:txBody>
          <a:bodyPr/>
          <a:lstStyle/>
          <a:p>
            <a:r>
              <a:rPr lang="en-US" b="1" dirty="0" smtClean="0"/>
              <a:t>Institutional Information</a:t>
            </a:r>
            <a:endParaRPr lang="en-US" b="1" dirty="0"/>
          </a:p>
        </p:txBody>
      </p:sp>
      <p:pic>
        <p:nvPicPr>
          <p:cNvPr id="6" name="Content Placeholder 5"/>
          <p:cNvPicPr>
            <a:picLocks noGrp="1" noChangeAspect="1"/>
          </p:cNvPicPr>
          <p:nvPr>
            <p:ph idx="1"/>
          </p:nvPr>
        </p:nvPicPr>
        <p:blipFill rotWithShape="1">
          <a:blip r:embed="rId2"/>
          <a:srcRect l="18479" t="11349" r="18959" b="24070"/>
          <a:stretch/>
        </p:blipFill>
        <p:spPr>
          <a:xfrm>
            <a:off x="446049" y="1223010"/>
            <a:ext cx="10705171" cy="5634989"/>
          </a:xfrm>
          <a:prstGeom prst="rect">
            <a:avLst/>
          </a:prstGeom>
        </p:spPr>
      </p:pic>
      <p:cxnSp>
        <p:nvCxnSpPr>
          <p:cNvPr id="8" name="Straight Arrow Connector 7"/>
          <p:cNvCxnSpPr/>
          <p:nvPr/>
        </p:nvCxnSpPr>
        <p:spPr>
          <a:xfrm flipH="1">
            <a:off x="1234440" y="5132070"/>
            <a:ext cx="3497580" cy="81153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32020" y="4614505"/>
            <a:ext cx="2343150" cy="923330"/>
          </a:xfrm>
          <a:prstGeom prst="rect">
            <a:avLst/>
          </a:prstGeom>
          <a:solidFill>
            <a:schemeClr val="bg1"/>
          </a:solidFill>
          <a:ln>
            <a:solidFill>
              <a:schemeClr val="tx1"/>
            </a:solidFill>
          </a:ln>
        </p:spPr>
        <p:txBody>
          <a:bodyPr wrap="square" rtlCol="0">
            <a:spAutoFit/>
          </a:bodyPr>
          <a:lstStyle/>
          <a:p>
            <a:r>
              <a:rPr lang="en-US" dirty="0" smtClean="0"/>
              <a:t>View Program Allocation and Available funds here.</a:t>
            </a:r>
            <a:endParaRPr lang="en-US" dirty="0"/>
          </a:p>
        </p:txBody>
      </p:sp>
      <p:sp>
        <p:nvSpPr>
          <p:cNvPr id="3" name="Rectangle 2"/>
          <p:cNvSpPr/>
          <p:nvPr/>
        </p:nvSpPr>
        <p:spPr>
          <a:xfrm>
            <a:off x="4516582" y="2761673"/>
            <a:ext cx="803563" cy="2586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0984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EOF Allocation</a:t>
            </a:r>
            <a:endParaRPr lang="en-US" dirty="0"/>
          </a:p>
        </p:txBody>
      </p:sp>
      <p:pic>
        <p:nvPicPr>
          <p:cNvPr id="4" name="Content Placeholder 3"/>
          <p:cNvPicPr>
            <a:picLocks noGrp="1" noChangeAspect="1"/>
          </p:cNvPicPr>
          <p:nvPr>
            <p:ph idx="1"/>
          </p:nvPr>
        </p:nvPicPr>
        <p:blipFill rotWithShape="1">
          <a:blip r:embed="rId2"/>
          <a:srcRect b="9759"/>
          <a:stretch/>
        </p:blipFill>
        <p:spPr>
          <a:xfrm>
            <a:off x="1149438" y="1597892"/>
            <a:ext cx="9893123" cy="5015344"/>
          </a:xfrm>
          <a:prstGeom prst="rect">
            <a:avLst/>
          </a:prstGeom>
        </p:spPr>
      </p:pic>
      <p:cxnSp>
        <p:nvCxnSpPr>
          <p:cNvPr id="5" name="Straight Arrow Connector 4"/>
          <p:cNvCxnSpPr/>
          <p:nvPr/>
        </p:nvCxnSpPr>
        <p:spPr>
          <a:xfrm flipH="1">
            <a:off x="7630486" y="3495790"/>
            <a:ext cx="1365482" cy="8823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95968" y="3172624"/>
            <a:ext cx="2046593" cy="646331"/>
          </a:xfrm>
          <a:prstGeom prst="rect">
            <a:avLst/>
          </a:prstGeom>
          <a:noFill/>
          <a:ln>
            <a:solidFill>
              <a:schemeClr val="tx1"/>
            </a:solidFill>
          </a:ln>
        </p:spPr>
        <p:txBody>
          <a:bodyPr wrap="square" rtlCol="0">
            <a:spAutoFit/>
          </a:bodyPr>
          <a:lstStyle/>
          <a:p>
            <a:r>
              <a:rPr lang="en-US" dirty="0" smtClean="0"/>
              <a:t>Available $ to award to students</a:t>
            </a:r>
            <a:endParaRPr lang="en-US" dirty="0"/>
          </a:p>
        </p:txBody>
      </p:sp>
    </p:spTree>
    <p:extLst>
      <p:ext uri="{BB962C8B-B14F-4D97-AF65-F5344CB8AC3E}">
        <p14:creationId xmlns:p14="http://schemas.microsoft.com/office/powerpoint/2010/main" val="1236819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5" y="365125"/>
            <a:ext cx="10515600" cy="1325563"/>
          </a:xfrm>
        </p:spPr>
        <p:txBody>
          <a:bodyPr/>
          <a:lstStyle/>
          <a:p>
            <a:r>
              <a:rPr lang="en-US" b="1" dirty="0" smtClean="0"/>
              <a:t>Locating your students</a:t>
            </a:r>
            <a:endParaRPr lang="en-US" b="1" dirty="0"/>
          </a:p>
        </p:txBody>
      </p:sp>
      <p:pic>
        <p:nvPicPr>
          <p:cNvPr id="4" name="Content Placeholder 3"/>
          <p:cNvPicPr>
            <a:picLocks noGrp="1" noChangeAspect="1"/>
          </p:cNvPicPr>
          <p:nvPr>
            <p:ph idx="1"/>
          </p:nvPr>
        </p:nvPicPr>
        <p:blipFill rotWithShape="1">
          <a:blip r:embed="rId2"/>
          <a:srcRect b="10457"/>
          <a:stretch/>
        </p:blipFill>
        <p:spPr>
          <a:xfrm>
            <a:off x="1237672" y="1597892"/>
            <a:ext cx="9504220" cy="4655127"/>
          </a:xfrm>
          <a:prstGeom prst="rect">
            <a:avLst/>
          </a:prstGeom>
        </p:spPr>
      </p:pic>
      <p:cxnSp>
        <p:nvCxnSpPr>
          <p:cNvPr id="6" name="Straight Arrow Connector 5"/>
          <p:cNvCxnSpPr/>
          <p:nvPr/>
        </p:nvCxnSpPr>
        <p:spPr>
          <a:xfrm flipH="1" flipV="1">
            <a:off x="5673435" y="4426528"/>
            <a:ext cx="151736" cy="581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95727" y="5008418"/>
            <a:ext cx="1058891" cy="646331"/>
          </a:xfrm>
          <a:prstGeom prst="rect">
            <a:avLst/>
          </a:prstGeom>
          <a:noFill/>
          <a:ln>
            <a:solidFill>
              <a:schemeClr val="tx1"/>
            </a:solidFill>
          </a:ln>
        </p:spPr>
        <p:txBody>
          <a:bodyPr wrap="square" rtlCol="0">
            <a:spAutoFit/>
          </a:bodyPr>
          <a:lstStyle/>
          <a:p>
            <a:r>
              <a:rPr lang="en-US" dirty="0" smtClean="0"/>
              <a:t>Click on “Rosters”</a:t>
            </a:r>
            <a:endParaRPr lang="en-US" dirty="0"/>
          </a:p>
        </p:txBody>
      </p:sp>
      <p:sp>
        <p:nvSpPr>
          <p:cNvPr id="3" name="Rectangle 2"/>
          <p:cNvSpPr/>
          <p:nvPr/>
        </p:nvSpPr>
        <p:spPr>
          <a:xfrm>
            <a:off x="4775200" y="3003189"/>
            <a:ext cx="815108" cy="2309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8285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t>   EOF Roster Management</a:t>
            </a:r>
            <a:endParaRPr lang="en-US" b="1" dirty="0"/>
          </a:p>
        </p:txBody>
      </p:sp>
      <p:pic>
        <p:nvPicPr>
          <p:cNvPr id="4" name="Content Placeholder 3"/>
          <p:cNvPicPr>
            <a:picLocks noGrp="1" noChangeAspect="1"/>
          </p:cNvPicPr>
          <p:nvPr>
            <p:ph idx="1"/>
          </p:nvPr>
        </p:nvPicPr>
        <p:blipFill rotWithShape="1">
          <a:blip r:embed="rId2"/>
          <a:srcRect l="28389" t="37644" r="29344" b="7591"/>
          <a:stretch/>
        </p:blipFill>
        <p:spPr>
          <a:xfrm>
            <a:off x="406401" y="1163782"/>
            <a:ext cx="10769600" cy="5347855"/>
          </a:xfrm>
          <a:prstGeom prst="rect">
            <a:avLst/>
          </a:prstGeom>
        </p:spPr>
      </p:pic>
      <p:sp>
        <p:nvSpPr>
          <p:cNvPr id="3" name="Rectangle 2"/>
          <p:cNvSpPr/>
          <p:nvPr/>
        </p:nvSpPr>
        <p:spPr>
          <a:xfrm>
            <a:off x="4036291" y="1505527"/>
            <a:ext cx="1126836" cy="2124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2927927" y="2844800"/>
            <a:ext cx="4331855" cy="104370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93528" y="1868200"/>
            <a:ext cx="4895271" cy="12075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Look </a:t>
            </a:r>
            <a:r>
              <a:rPr lang="en-US" dirty="0" smtClean="0"/>
              <a:t>for eligible Initials </a:t>
            </a:r>
            <a:r>
              <a:rPr lang="en-US" dirty="0"/>
              <a:t>and </a:t>
            </a:r>
            <a:r>
              <a:rPr lang="en-US" dirty="0" smtClean="0"/>
              <a:t> Renewals </a:t>
            </a:r>
            <a:r>
              <a:rPr lang="en-US" dirty="0"/>
              <a:t>who were not on the program’s roster as of the </a:t>
            </a:r>
            <a:r>
              <a:rPr lang="en-US" dirty="0" smtClean="0"/>
              <a:t>Fall term of </a:t>
            </a:r>
            <a:r>
              <a:rPr lang="en-US" dirty="0"/>
              <a:t>the previous Academic </a:t>
            </a:r>
            <a:r>
              <a:rPr lang="en-US" dirty="0" smtClean="0"/>
              <a:t>Year.</a:t>
            </a:r>
            <a:endParaRPr lang="en-US" dirty="0"/>
          </a:p>
        </p:txBody>
      </p:sp>
      <p:cxnSp>
        <p:nvCxnSpPr>
          <p:cNvPr id="10" name="Straight Arrow Connector 9"/>
          <p:cNvCxnSpPr/>
          <p:nvPr/>
        </p:nvCxnSpPr>
        <p:spPr>
          <a:xfrm flipH="1">
            <a:off x="3731491" y="4701309"/>
            <a:ext cx="1810327" cy="62807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04510" y="4041054"/>
            <a:ext cx="7084289" cy="9742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Renewal students who appeared on a program’s roster during the Fall term of the previous Academic Year &amp; who remain eligible should appear here.  </a:t>
            </a:r>
            <a:endParaRPr lang="en-US" dirty="0"/>
          </a:p>
        </p:txBody>
      </p:sp>
      <p:cxnSp>
        <p:nvCxnSpPr>
          <p:cNvPr id="14" name="Straight Arrow Connector 13"/>
          <p:cNvCxnSpPr/>
          <p:nvPr/>
        </p:nvCxnSpPr>
        <p:spPr>
          <a:xfrm flipH="1">
            <a:off x="2530765" y="5726545"/>
            <a:ext cx="1200726" cy="923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731491" y="5504873"/>
            <a:ext cx="2613891" cy="4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ineligible students</a:t>
            </a:r>
            <a:endParaRPr lang="en-US" dirty="0"/>
          </a:p>
        </p:txBody>
      </p:sp>
    </p:spTree>
    <p:extLst>
      <p:ext uri="{BB962C8B-B14F-4D97-AF65-F5344CB8AC3E}">
        <p14:creationId xmlns:p14="http://schemas.microsoft.com/office/powerpoint/2010/main" val="23573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0825"/>
            <a:ext cx="10515600" cy="857885"/>
          </a:xfrm>
        </p:spPr>
        <p:txBody>
          <a:bodyPr/>
          <a:lstStyle/>
          <a:p>
            <a:r>
              <a:rPr lang="en-US" b="1" dirty="0" smtClean="0"/>
              <a:t>For institutions with multiple programs</a:t>
            </a:r>
            <a:endParaRPr lang="en-US" b="1" dirty="0"/>
          </a:p>
        </p:txBody>
      </p:sp>
      <p:pic>
        <p:nvPicPr>
          <p:cNvPr id="8" name="Content Placeholder 7"/>
          <p:cNvPicPr>
            <a:picLocks noGrp="1" noChangeAspect="1"/>
          </p:cNvPicPr>
          <p:nvPr>
            <p:ph idx="1"/>
          </p:nvPr>
        </p:nvPicPr>
        <p:blipFill>
          <a:blip r:embed="rId2"/>
          <a:stretch>
            <a:fillRect/>
          </a:stretch>
        </p:blipFill>
        <p:spPr>
          <a:xfrm>
            <a:off x="571500" y="1108710"/>
            <a:ext cx="11247120" cy="5543550"/>
          </a:xfrm>
          <a:prstGeom prst="rect">
            <a:avLst/>
          </a:prstGeom>
        </p:spPr>
      </p:pic>
      <p:sp>
        <p:nvSpPr>
          <p:cNvPr id="3" name="Rectangle 2"/>
          <p:cNvSpPr/>
          <p:nvPr/>
        </p:nvSpPr>
        <p:spPr>
          <a:xfrm>
            <a:off x="5089236" y="1588655"/>
            <a:ext cx="803564" cy="1662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6747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OSHE/EOF Staff</a:t>
            </a:r>
            <a:endParaRPr lang="en-US" b="1" u="sng" dirty="0"/>
          </a:p>
        </p:txBody>
      </p:sp>
      <p:sp>
        <p:nvSpPr>
          <p:cNvPr id="3" name="Content Placeholder 2"/>
          <p:cNvSpPr>
            <a:spLocks noGrp="1"/>
          </p:cNvSpPr>
          <p:nvPr>
            <p:ph idx="1"/>
          </p:nvPr>
        </p:nvSpPr>
        <p:spPr>
          <a:xfrm>
            <a:off x="1577109" y="1690688"/>
            <a:ext cx="9192492" cy="4830619"/>
          </a:xfrm>
        </p:spPr>
        <p:txBody>
          <a:bodyPr>
            <a:noAutofit/>
          </a:bodyPr>
          <a:lstStyle/>
          <a:p>
            <a:pPr marL="0" indent="0" algn="ctr">
              <a:buNone/>
            </a:pPr>
            <a:r>
              <a:rPr lang="en-US" sz="1800" b="1" dirty="0"/>
              <a:t>Dr. Hasani Carter</a:t>
            </a:r>
          </a:p>
          <a:p>
            <a:pPr marL="0" indent="0" algn="ctr">
              <a:buNone/>
            </a:pPr>
            <a:r>
              <a:rPr lang="en-US" sz="1800" dirty="0">
                <a:hlinkClick r:id="rId2"/>
              </a:rPr>
              <a:t>hasani.carter@oshe.nj.gov</a:t>
            </a:r>
            <a:endParaRPr lang="en-US" sz="1800" dirty="0"/>
          </a:p>
          <a:p>
            <a:pPr marL="0" indent="0" algn="ctr">
              <a:buNone/>
            </a:pPr>
            <a:r>
              <a:rPr lang="en-US" sz="1800" dirty="0"/>
              <a:t>(609) 341-3808</a:t>
            </a:r>
          </a:p>
          <a:p>
            <a:pPr marL="0" indent="0" algn="ctr">
              <a:buNone/>
            </a:pPr>
            <a:r>
              <a:rPr lang="en-US" sz="1800" b="1" dirty="0" smtClean="0"/>
              <a:t>Hema </a:t>
            </a:r>
            <a:r>
              <a:rPr lang="en-US" sz="1800" b="1" dirty="0"/>
              <a:t>Patel</a:t>
            </a:r>
          </a:p>
          <a:p>
            <a:pPr marL="0" indent="0" algn="ctr">
              <a:buNone/>
            </a:pPr>
            <a:r>
              <a:rPr lang="en-US" sz="1800" dirty="0">
                <a:hlinkClick r:id="rId3"/>
              </a:rPr>
              <a:t>Hema.Patel@oshe.nj.gov</a:t>
            </a:r>
            <a:endParaRPr lang="en-US" sz="1800" dirty="0"/>
          </a:p>
          <a:p>
            <a:pPr marL="0" indent="0" algn="ctr">
              <a:buNone/>
            </a:pPr>
            <a:r>
              <a:rPr lang="en-US" sz="1800" dirty="0"/>
              <a:t>(609) 984-2800</a:t>
            </a:r>
          </a:p>
          <a:p>
            <a:pPr marL="0" indent="0" algn="ctr">
              <a:buNone/>
            </a:pPr>
            <a:r>
              <a:rPr lang="en-US" sz="1800" b="1" dirty="0" smtClean="0"/>
              <a:t>Dr</a:t>
            </a:r>
            <a:r>
              <a:rPr lang="en-US" sz="1800" b="1" dirty="0"/>
              <a:t>. Stephanie Shanklin</a:t>
            </a:r>
          </a:p>
          <a:p>
            <a:pPr marL="0" indent="0" algn="ctr">
              <a:buNone/>
            </a:pPr>
            <a:r>
              <a:rPr lang="en-US" sz="1800" dirty="0">
                <a:hlinkClick r:id="rId4"/>
              </a:rPr>
              <a:t>Stephanie.Shanklin@oshe.nj.gov</a:t>
            </a:r>
            <a:endParaRPr lang="en-US" sz="1800" dirty="0"/>
          </a:p>
          <a:p>
            <a:pPr marL="0" indent="0" algn="ctr">
              <a:buNone/>
            </a:pPr>
            <a:r>
              <a:rPr lang="en-US" sz="1800" dirty="0"/>
              <a:t>(609) 984-2821</a:t>
            </a:r>
          </a:p>
          <a:p>
            <a:pPr marL="0" indent="0" algn="ctr">
              <a:buNone/>
            </a:pPr>
            <a:r>
              <a:rPr lang="en-US" sz="1800" b="1" dirty="0" smtClean="0"/>
              <a:t>Shakia </a:t>
            </a:r>
            <a:r>
              <a:rPr lang="en-US" sz="1800" b="1" dirty="0"/>
              <a:t>Williams</a:t>
            </a:r>
          </a:p>
          <a:p>
            <a:pPr marL="0" indent="0" algn="ctr">
              <a:buNone/>
            </a:pPr>
            <a:r>
              <a:rPr lang="en-US" sz="1800" dirty="0">
                <a:hlinkClick r:id="rId5"/>
              </a:rPr>
              <a:t>Shakia.Williams@oshe.nj.gov</a:t>
            </a:r>
            <a:endParaRPr lang="en-US" sz="1800" dirty="0"/>
          </a:p>
          <a:p>
            <a:pPr marL="0" indent="0" algn="ctr">
              <a:buNone/>
            </a:pPr>
            <a:r>
              <a:rPr lang="en-US" sz="1800" dirty="0"/>
              <a:t>(609) 984-2631</a:t>
            </a:r>
          </a:p>
        </p:txBody>
      </p:sp>
    </p:spTree>
    <p:extLst>
      <p:ext uri="{BB962C8B-B14F-4D97-AF65-F5344CB8AC3E}">
        <p14:creationId xmlns:p14="http://schemas.microsoft.com/office/powerpoint/2010/main" val="1725881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b="1" dirty="0" smtClean="0"/>
              <a:t>Locating and awarding your students</a:t>
            </a:r>
            <a:endParaRPr lang="en-US" b="1" dirty="0"/>
          </a:p>
        </p:txBody>
      </p:sp>
      <p:pic>
        <p:nvPicPr>
          <p:cNvPr id="6" name="Content Placeholder 5"/>
          <p:cNvPicPr>
            <a:picLocks noGrp="1" noChangeAspect="1"/>
          </p:cNvPicPr>
          <p:nvPr>
            <p:ph idx="1"/>
          </p:nvPr>
        </p:nvPicPr>
        <p:blipFill rotWithShape="1">
          <a:blip r:embed="rId2"/>
          <a:srcRect l="18626" t="11893" r="19907" b="4575"/>
          <a:stretch/>
        </p:blipFill>
        <p:spPr>
          <a:xfrm>
            <a:off x="838200" y="1188720"/>
            <a:ext cx="10648950" cy="5426997"/>
          </a:xfrm>
          <a:prstGeom prst="rect">
            <a:avLst/>
          </a:prstGeom>
        </p:spPr>
      </p:pic>
      <p:sp>
        <p:nvSpPr>
          <p:cNvPr id="7" name="Rectangle 6"/>
          <p:cNvSpPr/>
          <p:nvPr/>
        </p:nvSpPr>
        <p:spPr>
          <a:xfrm>
            <a:off x="1497330" y="4069080"/>
            <a:ext cx="2221230" cy="25466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1325880" y="3611880"/>
            <a:ext cx="2571750" cy="56007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97630" y="3248620"/>
            <a:ext cx="2274570" cy="923330"/>
          </a:xfrm>
          <a:prstGeom prst="rect">
            <a:avLst/>
          </a:prstGeom>
          <a:solidFill>
            <a:schemeClr val="bg1"/>
          </a:solidFill>
          <a:ln>
            <a:solidFill>
              <a:schemeClr val="tx1"/>
            </a:solidFill>
          </a:ln>
        </p:spPr>
        <p:txBody>
          <a:bodyPr wrap="square" rtlCol="0">
            <a:spAutoFit/>
          </a:bodyPr>
          <a:lstStyle/>
          <a:p>
            <a:r>
              <a:rPr lang="en-US" dirty="0" smtClean="0"/>
              <a:t>Click here to open profile to award student.</a:t>
            </a:r>
            <a:endParaRPr lang="en-US" dirty="0"/>
          </a:p>
        </p:txBody>
      </p:sp>
      <p:cxnSp>
        <p:nvCxnSpPr>
          <p:cNvPr id="14" name="Straight Arrow Connector 13"/>
          <p:cNvCxnSpPr/>
          <p:nvPr/>
        </p:nvCxnSpPr>
        <p:spPr>
          <a:xfrm>
            <a:off x="9966960" y="3703320"/>
            <a:ext cx="640080" cy="46863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46620" y="3070328"/>
            <a:ext cx="2823210" cy="923330"/>
          </a:xfrm>
          <a:prstGeom prst="rect">
            <a:avLst/>
          </a:prstGeom>
          <a:solidFill>
            <a:schemeClr val="bg1"/>
          </a:solidFill>
          <a:ln>
            <a:solidFill>
              <a:schemeClr val="tx1"/>
            </a:solidFill>
          </a:ln>
        </p:spPr>
        <p:txBody>
          <a:bodyPr wrap="square" rtlCol="0">
            <a:spAutoFit/>
          </a:bodyPr>
          <a:lstStyle/>
          <a:p>
            <a:r>
              <a:rPr lang="en-US" dirty="0" smtClean="0"/>
              <a:t>Click here to see more information regarding the student’s status</a:t>
            </a:r>
            <a:endParaRPr lang="en-US" dirty="0"/>
          </a:p>
        </p:txBody>
      </p:sp>
      <p:sp>
        <p:nvSpPr>
          <p:cNvPr id="3" name="Rectangle 2"/>
          <p:cNvSpPr/>
          <p:nvPr/>
        </p:nvSpPr>
        <p:spPr>
          <a:xfrm>
            <a:off x="2133600" y="3537527"/>
            <a:ext cx="729673" cy="743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1472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365125"/>
            <a:ext cx="10919460" cy="1325563"/>
          </a:xfrm>
        </p:spPr>
        <p:txBody>
          <a:bodyPr/>
          <a:lstStyle/>
          <a:p>
            <a:r>
              <a:rPr lang="en-US" b="1" dirty="0" smtClean="0"/>
              <a:t>When you open up the “+” to award a student</a:t>
            </a:r>
            <a:endParaRPr lang="en-US" b="1" dirty="0"/>
          </a:p>
        </p:txBody>
      </p:sp>
      <p:pic>
        <p:nvPicPr>
          <p:cNvPr id="4" name="Content Placeholder 3"/>
          <p:cNvPicPr>
            <a:picLocks noGrp="1" noChangeAspect="1"/>
          </p:cNvPicPr>
          <p:nvPr>
            <p:ph idx="1"/>
          </p:nvPr>
        </p:nvPicPr>
        <p:blipFill>
          <a:blip r:embed="rId2"/>
          <a:stretch>
            <a:fillRect/>
          </a:stretch>
        </p:blipFill>
        <p:spPr>
          <a:xfrm>
            <a:off x="838200" y="1837054"/>
            <a:ext cx="10619228" cy="4712335"/>
          </a:xfrm>
          <a:prstGeom prst="rect">
            <a:avLst/>
          </a:prstGeom>
        </p:spPr>
      </p:pic>
      <p:sp>
        <p:nvSpPr>
          <p:cNvPr id="5" name="Rectangle 4"/>
          <p:cNvSpPr/>
          <p:nvPr/>
        </p:nvSpPr>
        <p:spPr>
          <a:xfrm>
            <a:off x="10115550" y="6263640"/>
            <a:ext cx="194310" cy="194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8674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 Than Full-Time EOF Graduating Senior  </a:t>
            </a:r>
            <a:endParaRPr lang="en-US" b="1" dirty="0"/>
          </a:p>
        </p:txBody>
      </p:sp>
      <p:pic>
        <p:nvPicPr>
          <p:cNvPr id="4" name="Content Placeholder 3"/>
          <p:cNvPicPr>
            <a:picLocks noGrp="1" noChangeAspect="1"/>
          </p:cNvPicPr>
          <p:nvPr>
            <p:ph idx="1"/>
          </p:nvPr>
        </p:nvPicPr>
        <p:blipFill rotWithShape="1">
          <a:blip r:embed="rId2"/>
          <a:srcRect l="55621" t="28386" r="6609" b="13839"/>
          <a:stretch/>
        </p:blipFill>
        <p:spPr>
          <a:xfrm>
            <a:off x="71579" y="1496724"/>
            <a:ext cx="6301512" cy="4045094"/>
          </a:xfrm>
          <a:prstGeom prst="rect">
            <a:avLst/>
          </a:prstGeom>
        </p:spPr>
      </p:pic>
      <p:pic>
        <p:nvPicPr>
          <p:cNvPr id="5" name="Picture 4"/>
          <p:cNvPicPr>
            <a:picLocks noChangeAspect="1"/>
          </p:cNvPicPr>
          <p:nvPr/>
        </p:nvPicPr>
        <p:blipFill rotWithShape="1">
          <a:blip r:embed="rId3"/>
          <a:srcRect l="55759" t="29731" r="6363" b="13434"/>
          <a:stretch/>
        </p:blipFill>
        <p:spPr>
          <a:xfrm>
            <a:off x="6280727" y="1496723"/>
            <a:ext cx="5911273" cy="4128221"/>
          </a:xfrm>
          <a:prstGeom prst="rect">
            <a:avLst/>
          </a:prstGeom>
        </p:spPr>
      </p:pic>
      <p:sp>
        <p:nvSpPr>
          <p:cNvPr id="6" name="Rectangle 5"/>
          <p:cNvSpPr/>
          <p:nvPr/>
        </p:nvSpPr>
        <p:spPr>
          <a:xfrm>
            <a:off x="452582" y="1607127"/>
            <a:ext cx="1394691" cy="3417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a:off x="6604000" y="1607127"/>
            <a:ext cx="1357745" cy="2678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487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Verify and Check student’s eligibility status </a:t>
            </a:r>
            <a:endParaRPr lang="en-US" b="1" dirty="0"/>
          </a:p>
        </p:txBody>
      </p:sp>
      <p:pic>
        <p:nvPicPr>
          <p:cNvPr id="4" name="Content Placeholder 3"/>
          <p:cNvPicPr>
            <a:picLocks noGrp="1" noChangeAspect="1"/>
          </p:cNvPicPr>
          <p:nvPr>
            <p:ph idx="1"/>
          </p:nvPr>
        </p:nvPicPr>
        <p:blipFill rotWithShape="1">
          <a:blip r:embed="rId2"/>
          <a:srcRect l="18922" t="13732" r="20350" b="15345"/>
          <a:stretch/>
        </p:blipFill>
        <p:spPr>
          <a:xfrm>
            <a:off x="1074420" y="1690688"/>
            <a:ext cx="10279380" cy="4950141"/>
          </a:xfrm>
          <a:prstGeom prst="rect">
            <a:avLst/>
          </a:prstGeom>
        </p:spPr>
      </p:pic>
      <p:cxnSp>
        <p:nvCxnSpPr>
          <p:cNvPr id="6" name="Straight Arrow Connector 5"/>
          <p:cNvCxnSpPr/>
          <p:nvPr/>
        </p:nvCxnSpPr>
        <p:spPr>
          <a:xfrm flipH="1">
            <a:off x="2526030" y="5154930"/>
            <a:ext cx="1771650" cy="43434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999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3311"/>
          </a:xfrm>
        </p:spPr>
        <p:txBody>
          <a:bodyPr>
            <a:normAutofit fontScale="90000"/>
          </a:bodyPr>
          <a:lstStyle/>
          <a:p>
            <a:pPr algn="ctr"/>
            <a:r>
              <a:rPr lang="en-US" b="1" dirty="0" smtClean="0"/>
              <a:t>Attempting to award a student not at your institution</a:t>
            </a:r>
            <a:endParaRPr lang="en-US" b="1" dirty="0"/>
          </a:p>
        </p:txBody>
      </p:sp>
      <p:pic>
        <p:nvPicPr>
          <p:cNvPr id="4" name="Content Placeholder 3"/>
          <p:cNvPicPr>
            <a:picLocks noGrp="1" noChangeAspect="1"/>
          </p:cNvPicPr>
          <p:nvPr>
            <p:ph idx="1"/>
          </p:nvPr>
        </p:nvPicPr>
        <p:blipFill rotWithShape="1">
          <a:blip r:embed="rId2"/>
          <a:srcRect l="62209" t="10584" r="13022" b="15401"/>
          <a:stretch/>
        </p:blipFill>
        <p:spPr>
          <a:xfrm>
            <a:off x="988290" y="1320800"/>
            <a:ext cx="10516313" cy="5301673"/>
          </a:xfrm>
          <a:prstGeom prst="rect">
            <a:avLst/>
          </a:prstGeom>
        </p:spPr>
      </p:pic>
    </p:spTree>
    <p:extLst>
      <p:ext uri="{BB962C8B-B14F-4D97-AF65-F5344CB8AC3E}">
        <p14:creationId xmlns:p14="http://schemas.microsoft.com/office/powerpoint/2010/main" val="2879111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 Status and Certification Icons:</a:t>
            </a:r>
            <a:endParaRPr lang="en-US" b="1" dirty="0"/>
          </a:p>
        </p:txBody>
      </p:sp>
      <p:pic>
        <p:nvPicPr>
          <p:cNvPr id="4" name="Content Placeholder 3"/>
          <p:cNvPicPr>
            <a:picLocks noGrp="1" noChangeAspect="1"/>
          </p:cNvPicPr>
          <p:nvPr>
            <p:ph idx="1"/>
          </p:nvPr>
        </p:nvPicPr>
        <p:blipFill>
          <a:blip r:embed="rId2"/>
          <a:stretch>
            <a:fillRect/>
          </a:stretch>
        </p:blipFill>
        <p:spPr>
          <a:xfrm>
            <a:off x="948690" y="1690688"/>
            <a:ext cx="10405110" cy="4950141"/>
          </a:xfrm>
          <a:prstGeom prst="rect">
            <a:avLst/>
          </a:prstGeom>
        </p:spPr>
      </p:pic>
    </p:spTree>
    <p:extLst>
      <p:ext uri="{BB962C8B-B14F-4D97-AF65-F5344CB8AC3E}">
        <p14:creationId xmlns:p14="http://schemas.microsoft.com/office/powerpoint/2010/main" val="3247260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you click on “(View)”</a:t>
            </a:r>
            <a:endParaRPr lang="en-US" b="1" dirty="0"/>
          </a:p>
        </p:txBody>
      </p:sp>
      <p:sp>
        <p:nvSpPr>
          <p:cNvPr id="5" name="Rectangle 4"/>
          <p:cNvSpPr/>
          <p:nvPr/>
        </p:nvSpPr>
        <p:spPr>
          <a:xfrm>
            <a:off x="2743200" y="2846070"/>
            <a:ext cx="74295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p:cNvPicPr>
            <a:picLocks noGrp="1" noChangeAspect="1"/>
          </p:cNvPicPr>
          <p:nvPr>
            <p:ph idx="1"/>
          </p:nvPr>
        </p:nvPicPr>
        <p:blipFill rotWithShape="1">
          <a:blip r:embed="rId2"/>
          <a:srcRect l="18626" t="30230" r="19612" b="6465"/>
          <a:stretch/>
        </p:blipFill>
        <p:spPr>
          <a:xfrm>
            <a:off x="838200" y="1838726"/>
            <a:ext cx="10134600" cy="5327884"/>
          </a:xfrm>
          <a:prstGeom prst="rect">
            <a:avLst/>
          </a:prstGeom>
          <a:solidFill>
            <a:schemeClr val="accent1"/>
          </a:solidFill>
        </p:spPr>
      </p:pic>
      <p:sp>
        <p:nvSpPr>
          <p:cNvPr id="10" name="Rectangle 9"/>
          <p:cNvSpPr/>
          <p:nvPr/>
        </p:nvSpPr>
        <p:spPr>
          <a:xfrm>
            <a:off x="5006340" y="2354580"/>
            <a:ext cx="445770" cy="2171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314450" y="2354580"/>
            <a:ext cx="1428750" cy="21717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354580" y="2697480"/>
            <a:ext cx="720090" cy="1485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36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Student’s information to ensure eligibility - Verification</a:t>
            </a:r>
            <a:endParaRPr lang="en-US" b="1" dirty="0"/>
          </a:p>
        </p:txBody>
      </p:sp>
      <p:pic>
        <p:nvPicPr>
          <p:cNvPr id="4" name="Content Placeholder 3"/>
          <p:cNvPicPr>
            <a:picLocks noGrp="1" noChangeAspect="1"/>
          </p:cNvPicPr>
          <p:nvPr>
            <p:ph idx="1"/>
          </p:nvPr>
        </p:nvPicPr>
        <p:blipFill>
          <a:blip r:embed="rId2"/>
          <a:stretch>
            <a:fillRect/>
          </a:stretch>
        </p:blipFill>
        <p:spPr>
          <a:xfrm>
            <a:off x="628650" y="1825624"/>
            <a:ext cx="10847070" cy="4746625"/>
          </a:xfrm>
          <a:prstGeom prst="rect">
            <a:avLst/>
          </a:prstGeom>
        </p:spPr>
      </p:pic>
    </p:spTree>
    <p:extLst>
      <p:ext uri="{BB962C8B-B14F-4D97-AF65-F5344CB8AC3E}">
        <p14:creationId xmlns:p14="http://schemas.microsoft.com/office/powerpoint/2010/main" val="1292983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Verification - Continued</a:t>
            </a:r>
            <a:endParaRPr lang="en-US" b="1" dirty="0"/>
          </a:p>
        </p:txBody>
      </p:sp>
      <p:pic>
        <p:nvPicPr>
          <p:cNvPr id="4" name="Content Placeholder 3"/>
          <p:cNvPicPr>
            <a:picLocks noGrp="1" noChangeAspect="1"/>
          </p:cNvPicPr>
          <p:nvPr>
            <p:ph idx="1"/>
          </p:nvPr>
        </p:nvPicPr>
        <p:blipFill>
          <a:blip r:embed="rId2"/>
          <a:stretch>
            <a:fillRect/>
          </a:stretch>
        </p:blipFill>
        <p:spPr>
          <a:xfrm>
            <a:off x="838200" y="1508760"/>
            <a:ext cx="10603229" cy="5063489"/>
          </a:xfrm>
          <a:prstGeom prst="rect">
            <a:avLst/>
          </a:prstGeom>
        </p:spPr>
      </p:pic>
    </p:spTree>
    <p:extLst>
      <p:ext uri="{BB962C8B-B14F-4D97-AF65-F5344CB8AC3E}">
        <p14:creationId xmlns:p14="http://schemas.microsoft.com/office/powerpoint/2010/main" val="850281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EOF Financial Eligibility Notables:</a:t>
            </a:r>
          </a:p>
        </p:txBody>
      </p:sp>
      <p:sp>
        <p:nvSpPr>
          <p:cNvPr id="3" name="Content Placeholder 2"/>
          <p:cNvSpPr>
            <a:spLocks noGrp="1"/>
          </p:cNvSpPr>
          <p:nvPr>
            <p:ph sz="half" idx="1"/>
          </p:nvPr>
        </p:nvSpPr>
        <p:spPr>
          <a:xfrm>
            <a:off x="1097278" y="1845734"/>
            <a:ext cx="5007957" cy="4499648"/>
          </a:xfrm>
        </p:spPr>
        <p:txBody>
          <a:bodyPr>
            <a:normAutofit fontScale="77500" lnSpcReduction="20000"/>
          </a:bodyPr>
          <a:lstStyle/>
          <a:p>
            <a:r>
              <a:rPr lang="en-US" dirty="0" smtClean="0"/>
              <a:t>- A </a:t>
            </a:r>
            <a:r>
              <a:rPr lang="en-US" b="1" dirty="0" smtClean="0">
                <a:solidFill>
                  <a:srgbClr val="FF0000"/>
                </a:solidFill>
              </a:rPr>
              <a:t>dependent student’s </a:t>
            </a:r>
            <a:r>
              <a:rPr lang="en-US" dirty="0" smtClean="0"/>
              <a:t>income and assets shall not be considered in the gross household income. </a:t>
            </a:r>
          </a:p>
          <a:p>
            <a:r>
              <a:rPr lang="en-US" dirty="0" smtClean="0"/>
              <a:t>- Eligibility for TAG should not be automatically associated with eligibility for EOF. </a:t>
            </a:r>
            <a:endParaRPr lang="en-US" dirty="0"/>
          </a:p>
          <a:p>
            <a:r>
              <a:rPr lang="en-US" dirty="0" smtClean="0"/>
              <a:t>- An applicant whose household receives Temporary Assistance for Needy Families (TANF) and/or Supplemental Social Security Income (SSI) as the sole means of support are eligible regardless of the amount of such support. </a:t>
            </a:r>
          </a:p>
          <a:p>
            <a:endParaRPr lang="en-US" dirty="0" smtClean="0"/>
          </a:p>
        </p:txBody>
      </p:sp>
      <p:sp>
        <p:nvSpPr>
          <p:cNvPr id="4" name="Content Placeholder 3"/>
          <p:cNvSpPr>
            <a:spLocks noGrp="1"/>
          </p:cNvSpPr>
          <p:nvPr>
            <p:ph sz="half" idx="2"/>
          </p:nvPr>
        </p:nvSpPr>
        <p:spPr/>
        <p:txBody>
          <a:bodyPr>
            <a:normAutofit fontScale="77500" lnSpcReduction="20000"/>
          </a:bodyPr>
          <a:lstStyle/>
          <a:p>
            <a:r>
              <a:rPr lang="en-US" dirty="0"/>
              <a:t>- In determining financial eligibility for an Article III student grant, separation or divorce, or the disability or death of a wage earner for the academic year for which eligibility is being determined, with a concomitant decrease in household income below the EOF Income Eligibility Scale, does not automatically satisfy the financial eligibility requirement. </a:t>
            </a:r>
          </a:p>
          <a:p>
            <a:r>
              <a:rPr lang="en-US" dirty="0" smtClean="0"/>
              <a:t>- If an applicant believes that their reported household income and/or assets are not accurately reflective of their current financial profile, they will need to work with the institution’s financial aid office and HESAA to rectify this matter. EOF Central does not make or review any adjustment appeals. </a:t>
            </a:r>
          </a:p>
          <a:p>
            <a:endParaRPr lang="en-US" dirty="0"/>
          </a:p>
        </p:txBody>
      </p:sp>
    </p:spTree>
    <p:extLst>
      <p:ext uri="{BB962C8B-B14F-4D97-AF65-F5344CB8AC3E}">
        <p14:creationId xmlns:p14="http://schemas.microsoft.com/office/powerpoint/2010/main" val="3313237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r>
              <a:rPr lang="en-US" b="1" dirty="0" smtClean="0"/>
              <a:t>Points of Emphasis:</a:t>
            </a:r>
            <a:endParaRPr lang="en-US" b="1" dirty="0"/>
          </a:p>
        </p:txBody>
      </p:sp>
      <p:sp>
        <p:nvSpPr>
          <p:cNvPr id="3" name="Content Placeholder 2"/>
          <p:cNvSpPr>
            <a:spLocks noGrp="1"/>
          </p:cNvSpPr>
          <p:nvPr>
            <p:ph sz="half" idx="1"/>
          </p:nvPr>
        </p:nvSpPr>
        <p:spPr>
          <a:xfrm>
            <a:off x="1528618" y="1179946"/>
            <a:ext cx="4114800" cy="5334000"/>
          </a:xfrm>
        </p:spPr>
        <p:txBody>
          <a:bodyPr>
            <a:normAutofit fontScale="47500" lnSpcReduction="20000"/>
          </a:bodyPr>
          <a:lstStyle/>
          <a:p>
            <a:pPr marL="0" indent="0">
              <a:buNone/>
            </a:pPr>
            <a:endParaRPr lang="en-US" sz="3400" b="1" dirty="0"/>
          </a:p>
          <a:p>
            <a:pPr>
              <a:buFont typeface="Arial" charset="0"/>
              <a:buChar char="•"/>
            </a:pPr>
            <a:r>
              <a:rPr lang="en-US" sz="3800" b="1" dirty="0" smtClean="0"/>
              <a:t>Awarding and roster management is the responsibility of each institution.</a:t>
            </a:r>
            <a:endParaRPr lang="en-US" sz="3800" b="1" dirty="0"/>
          </a:p>
          <a:p>
            <a:pPr marL="0" indent="0">
              <a:buNone/>
            </a:pPr>
            <a:endParaRPr lang="en-US" sz="3800" b="1" dirty="0" smtClean="0"/>
          </a:p>
          <a:p>
            <a:pPr>
              <a:buFont typeface="Arial" charset="0"/>
              <a:buChar char="•"/>
            </a:pPr>
            <a:r>
              <a:rPr lang="en-US" sz="3800" b="1" dirty="0" smtClean="0"/>
              <a:t>Provide </a:t>
            </a:r>
            <a:r>
              <a:rPr lang="en-US" sz="3800" b="1" dirty="0"/>
              <a:t>EOF campus programs and their respective Financial Aid office with instructions on how to select, award, certify, and request payment for identified EOF eligible candidates during the academic year. </a:t>
            </a:r>
          </a:p>
          <a:p>
            <a:pPr marL="0" indent="0">
              <a:buNone/>
            </a:pPr>
            <a:endParaRPr lang="en-US" sz="3800" b="1" dirty="0"/>
          </a:p>
          <a:p>
            <a:pPr>
              <a:buFont typeface="Arial" charset="0"/>
              <a:buChar char="•"/>
            </a:pPr>
            <a:r>
              <a:rPr lang="en-US" sz="3800" b="1" dirty="0"/>
              <a:t>The EOF selection, awarding, certification and payment request process will require the attentive involvement of both the EOF campus program and their institution’s financial aid office. </a:t>
            </a:r>
          </a:p>
          <a:p>
            <a:pPr marL="0" indent="0">
              <a:buNone/>
            </a:pPr>
            <a:endParaRPr lang="en-US" sz="3800" b="1" dirty="0"/>
          </a:p>
          <a:p>
            <a:pPr>
              <a:buFont typeface="Arial" charset="0"/>
              <a:buChar char="•"/>
            </a:pPr>
            <a:r>
              <a:rPr lang="en-US" sz="3800" b="1" dirty="0"/>
              <a:t>Student selection and the ability to place an EOF Article III undergraduate grant award on their account can only occur within the EOF portal. </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8400" y="4343400"/>
            <a:ext cx="4087922" cy="20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19800" y="1447801"/>
            <a:ext cx="4419600" cy="2585323"/>
          </a:xfrm>
          <a:prstGeom prst="rect">
            <a:avLst/>
          </a:prstGeom>
        </p:spPr>
        <p:txBody>
          <a:bodyPr wrap="square">
            <a:spAutoFit/>
          </a:bodyPr>
          <a:lstStyle/>
          <a:p>
            <a:pPr>
              <a:buFont typeface="Arial" charset="0"/>
              <a:buChar char="•"/>
            </a:pPr>
            <a:r>
              <a:rPr lang="en-US" b="1" dirty="0"/>
              <a:t>Student certification and payment requests must occur within the institution’s Financial Aid portal of NJFAMS. </a:t>
            </a:r>
          </a:p>
          <a:p>
            <a:endParaRPr lang="en-US" b="1" dirty="0"/>
          </a:p>
          <a:p>
            <a:pPr>
              <a:buFont typeface="Arial" charset="0"/>
              <a:buChar char="•"/>
            </a:pPr>
            <a:r>
              <a:rPr lang="en-US" b="1" dirty="0"/>
              <a:t>The EOF portal is a separate part of NJFAMS. </a:t>
            </a:r>
          </a:p>
          <a:p>
            <a:endParaRPr lang="en-US" b="1" dirty="0"/>
          </a:p>
          <a:p>
            <a:pPr>
              <a:buFont typeface="Arial" charset="0"/>
              <a:buChar char="•"/>
            </a:pPr>
            <a:r>
              <a:rPr lang="en-US" b="1" dirty="0"/>
              <a:t>Access to the EOF portal is facilitated by the EOF Central Office.</a:t>
            </a:r>
          </a:p>
        </p:txBody>
      </p:sp>
    </p:spTree>
    <p:extLst>
      <p:ext uri="{BB962C8B-B14F-4D97-AF65-F5344CB8AC3E}">
        <p14:creationId xmlns:p14="http://schemas.microsoft.com/office/powerpoint/2010/main" val="191869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565940"/>
            <a:ext cx="10515600" cy="893129"/>
          </a:xfrm>
        </p:spPr>
        <p:txBody>
          <a:bodyPr>
            <a:noAutofit/>
          </a:bodyPr>
          <a:lstStyle/>
          <a:p>
            <a:r>
              <a:rPr lang="en-US" sz="2800" b="1" dirty="0" smtClean="0"/>
              <a:t>EOF Campus Programs: After you have awarded all of your students, they must appear on your EOF Approved and Eligible Roster – Send this CSV file and your EOF Roster Certification form to the EOF Central Office (to Ms. Shakia Williams (</a:t>
            </a:r>
            <a:r>
              <a:rPr lang="en-US" sz="2800" b="1" dirty="0" smtClean="0">
                <a:hlinkClick r:id="rId2"/>
              </a:rPr>
              <a:t>shakia.williams@oshe.nj.gov</a:t>
            </a:r>
            <a:r>
              <a:rPr lang="en-US" sz="2800" b="1" dirty="0" smtClean="0"/>
              <a:t>) w/copy to program Liaison.</a:t>
            </a:r>
            <a:endParaRPr lang="en-US" sz="2800" b="1" dirty="0"/>
          </a:p>
        </p:txBody>
      </p:sp>
      <p:pic>
        <p:nvPicPr>
          <p:cNvPr id="3" name="Picture 2"/>
          <p:cNvPicPr>
            <a:picLocks noChangeAspect="1"/>
          </p:cNvPicPr>
          <p:nvPr/>
        </p:nvPicPr>
        <p:blipFill rotWithShape="1">
          <a:blip r:embed="rId3"/>
          <a:srcRect l="55455" t="21111" r="5909" b="6431"/>
          <a:stretch/>
        </p:blipFill>
        <p:spPr>
          <a:xfrm>
            <a:off x="1819563" y="2293190"/>
            <a:ext cx="8654473" cy="4564810"/>
          </a:xfrm>
          <a:prstGeom prst="rect">
            <a:avLst/>
          </a:prstGeom>
        </p:spPr>
      </p:pic>
      <p:cxnSp>
        <p:nvCxnSpPr>
          <p:cNvPr id="8" name="Straight Arrow Connector 7"/>
          <p:cNvCxnSpPr/>
          <p:nvPr/>
        </p:nvCxnSpPr>
        <p:spPr>
          <a:xfrm>
            <a:off x="6668655" y="4710545"/>
            <a:ext cx="1560945" cy="8589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66013" y="2475346"/>
            <a:ext cx="674255" cy="212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8273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127" y="1205635"/>
            <a:ext cx="5181600" cy="900257"/>
          </a:xfrm>
        </p:spPr>
        <p:txBody>
          <a:bodyPr>
            <a:normAutofit fontScale="90000"/>
          </a:bodyPr>
          <a:lstStyle/>
          <a:p>
            <a:pPr algn="ctr"/>
            <a:r>
              <a:rPr lang="en-US" b="1" dirty="0" smtClean="0"/>
              <a:t>EOF Roster Processing Form – Located on the EOF Campus Program Resources Webpage</a:t>
            </a:r>
            <a:endParaRPr lang="en-US" b="1" dirty="0"/>
          </a:p>
        </p:txBody>
      </p:sp>
      <p:pic>
        <p:nvPicPr>
          <p:cNvPr id="6" name="Content Placeholder 5"/>
          <p:cNvPicPr>
            <a:picLocks noGrp="1" noChangeAspect="1"/>
          </p:cNvPicPr>
          <p:nvPr>
            <p:ph sz="half" idx="1"/>
          </p:nvPr>
        </p:nvPicPr>
        <p:blipFill rotWithShape="1">
          <a:blip r:embed="rId2"/>
          <a:srcRect l="34626" t="27117" r="23128" b="51334"/>
          <a:stretch/>
        </p:blipFill>
        <p:spPr>
          <a:xfrm>
            <a:off x="148990" y="3759200"/>
            <a:ext cx="6102873" cy="2641599"/>
          </a:xfrm>
          <a:prstGeom prst="rect">
            <a:avLst/>
          </a:prstGeom>
        </p:spPr>
      </p:pic>
      <p:pic>
        <p:nvPicPr>
          <p:cNvPr id="5" name="Content Placeholder 4"/>
          <p:cNvPicPr>
            <a:picLocks noGrp="1" noChangeAspect="1"/>
          </p:cNvPicPr>
          <p:nvPr>
            <p:ph sz="half" idx="2"/>
          </p:nvPr>
        </p:nvPicPr>
        <p:blipFill rotWithShape="1">
          <a:blip r:embed="rId3"/>
          <a:srcRect l="32576" t="16976" r="32665" b="6969"/>
          <a:stretch/>
        </p:blipFill>
        <p:spPr>
          <a:xfrm>
            <a:off x="6483927" y="440937"/>
            <a:ext cx="5079999" cy="6252307"/>
          </a:xfrm>
          <a:prstGeom prst="rect">
            <a:avLst/>
          </a:prstGeom>
        </p:spPr>
      </p:pic>
    </p:spTree>
    <p:extLst>
      <p:ext uri="{BB962C8B-B14F-4D97-AF65-F5344CB8AC3E}">
        <p14:creationId xmlns:p14="http://schemas.microsoft.com/office/powerpoint/2010/main" val="3568041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Although slightly different, Institutional FAO have a region where they are able to certify and request payment for your students.</a:t>
            </a:r>
            <a:endParaRPr lang="en-US" dirty="0"/>
          </a:p>
        </p:txBody>
      </p:sp>
      <p:pic>
        <p:nvPicPr>
          <p:cNvPr id="4" name="Content Placeholder 3"/>
          <p:cNvPicPr>
            <a:picLocks noGrp="1" noChangeAspect="1"/>
          </p:cNvPicPr>
          <p:nvPr>
            <p:ph idx="1"/>
          </p:nvPr>
        </p:nvPicPr>
        <p:blipFill rotWithShape="1">
          <a:blip r:embed="rId2"/>
          <a:srcRect l="19513" t="22138" r="20055" b="5363"/>
          <a:stretch/>
        </p:blipFill>
        <p:spPr>
          <a:xfrm>
            <a:off x="1508760" y="1931670"/>
            <a:ext cx="9155430" cy="4906657"/>
          </a:xfrm>
          <a:prstGeom prst="rect">
            <a:avLst/>
          </a:prstGeom>
        </p:spPr>
      </p:pic>
      <p:cxnSp>
        <p:nvCxnSpPr>
          <p:cNvPr id="6" name="Straight Arrow Connector 5"/>
          <p:cNvCxnSpPr/>
          <p:nvPr/>
        </p:nvCxnSpPr>
        <p:spPr>
          <a:xfrm flipH="1" flipV="1">
            <a:off x="8823960" y="2640330"/>
            <a:ext cx="800100" cy="83439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18320" y="3383280"/>
            <a:ext cx="2400300" cy="1200329"/>
          </a:xfrm>
          <a:prstGeom prst="rect">
            <a:avLst/>
          </a:prstGeom>
          <a:solidFill>
            <a:schemeClr val="bg1"/>
          </a:solidFill>
          <a:ln>
            <a:solidFill>
              <a:schemeClr val="tx1"/>
            </a:solidFill>
          </a:ln>
        </p:spPr>
        <p:txBody>
          <a:bodyPr wrap="square" rtlCol="0">
            <a:spAutoFit/>
          </a:bodyPr>
          <a:lstStyle/>
          <a:p>
            <a:r>
              <a:rPr lang="en-US" dirty="0" smtClean="0"/>
              <a:t>FAO liaison must go here to locate the students that need to be certified.</a:t>
            </a:r>
            <a:endParaRPr lang="en-US" dirty="0"/>
          </a:p>
        </p:txBody>
      </p:sp>
    </p:spTree>
    <p:extLst>
      <p:ext uri="{BB962C8B-B14F-4D97-AF65-F5344CB8AC3E}">
        <p14:creationId xmlns:p14="http://schemas.microsoft.com/office/powerpoint/2010/main" val="931143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View – EOF Roster</a:t>
            </a:r>
            <a:endParaRPr lang="en-US" dirty="0"/>
          </a:p>
        </p:txBody>
      </p:sp>
      <p:pic>
        <p:nvPicPr>
          <p:cNvPr id="4" name="Content Placeholder 3"/>
          <p:cNvPicPr>
            <a:picLocks noGrp="1" noChangeAspect="1"/>
          </p:cNvPicPr>
          <p:nvPr>
            <p:ph idx="1"/>
          </p:nvPr>
        </p:nvPicPr>
        <p:blipFill rotWithShape="1">
          <a:blip r:embed="rId2"/>
          <a:srcRect l="28526" t="11893" r="29954" b="9303"/>
          <a:stretch/>
        </p:blipFill>
        <p:spPr>
          <a:xfrm>
            <a:off x="2080260" y="1428750"/>
            <a:ext cx="8058150" cy="5212081"/>
          </a:xfrm>
          <a:prstGeom prst="rect">
            <a:avLst/>
          </a:prstGeom>
        </p:spPr>
      </p:pic>
      <p:cxnSp>
        <p:nvCxnSpPr>
          <p:cNvPr id="6" name="Straight Arrow Connector 5"/>
          <p:cNvCxnSpPr/>
          <p:nvPr/>
        </p:nvCxnSpPr>
        <p:spPr>
          <a:xfrm flipH="1">
            <a:off x="4754880" y="2560320"/>
            <a:ext cx="1908810" cy="69723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63690" y="1690688"/>
            <a:ext cx="3326130" cy="923330"/>
          </a:xfrm>
          <a:prstGeom prst="rect">
            <a:avLst/>
          </a:prstGeom>
          <a:solidFill>
            <a:schemeClr val="bg1"/>
          </a:solidFill>
          <a:ln>
            <a:solidFill>
              <a:schemeClr val="tx1"/>
            </a:solidFill>
          </a:ln>
        </p:spPr>
        <p:txBody>
          <a:bodyPr wrap="square" rtlCol="0">
            <a:spAutoFit/>
          </a:bodyPr>
          <a:lstStyle/>
          <a:p>
            <a:r>
              <a:rPr lang="en-US" dirty="0" smtClean="0"/>
              <a:t>Students that have a grant request should appear here to be certified by the FAO.</a:t>
            </a:r>
            <a:endParaRPr lang="en-US" dirty="0"/>
          </a:p>
        </p:txBody>
      </p:sp>
      <p:cxnSp>
        <p:nvCxnSpPr>
          <p:cNvPr id="5" name="Straight Arrow Connector 4"/>
          <p:cNvCxnSpPr/>
          <p:nvPr/>
        </p:nvCxnSpPr>
        <p:spPr>
          <a:xfrm flipV="1">
            <a:off x="1570182" y="2262909"/>
            <a:ext cx="794327" cy="82203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9309" y="3075708"/>
            <a:ext cx="1950951" cy="646331"/>
          </a:xfrm>
          <a:prstGeom prst="rect">
            <a:avLst/>
          </a:prstGeom>
          <a:solidFill>
            <a:schemeClr val="bg1"/>
          </a:solidFill>
          <a:ln>
            <a:solidFill>
              <a:schemeClr val="tx1"/>
            </a:solidFill>
          </a:ln>
        </p:spPr>
        <p:txBody>
          <a:bodyPr wrap="square" rtlCol="0">
            <a:spAutoFit/>
          </a:bodyPr>
          <a:lstStyle/>
          <a:p>
            <a:r>
              <a:rPr lang="en-US" dirty="0" smtClean="0"/>
              <a:t>EOF should be selected.</a:t>
            </a:r>
            <a:endParaRPr lang="en-US" dirty="0"/>
          </a:p>
        </p:txBody>
      </p:sp>
      <p:sp>
        <p:nvSpPr>
          <p:cNvPr id="10" name="Rectangle 9"/>
          <p:cNvSpPr/>
          <p:nvPr/>
        </p:nvSpPr>
        <p:spPr>
          <a:xfrm>
            <a:off x="4754880" y="1496291"/>
            <a:ext cx="916247" cy="19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718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to have Institutional View Access? One 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9373159"/>
              </p:ext>
            </p:extLst>
          </p:nvPr>
        </p:nvGraphicFramePr>
        <p:xfrm>
          <a:off x="838200" y="1690688"/>
          <a:ext cx="10347961" cy="5002512"/>
        </p:xfrm>
        <a:graphic>
          <a:graphicData uri="http://schemas.openxmlformats.org/drawingml/2006/table">
            <a:tbl>
              <a:tblPr>
                <a:tableStyleId>{5C22544A-7EE6-4342-B048-85BDC9FD1C3A}</a:tableStyleId>
              </a:tblPr>
              <a:tblGrid>
                <a:gridCol w="1935204">
                  <a:extLst>
                    <a:ext uri="{9D8B030D-6E8A-4147-A177-3AD203B41FA5}">
                      <a16:colId xmlns:a16="http://schemas.microsoft.com/office/drawing/2014/main" val="20000"/>
                    </a:ext>
                  </a:extLst>
                </a:gridCol>
                <a:gridCol w="1612670">
                  <a:extLst>
                    <a:ext uri="{9D8B030D-6E8A-4147-A177-3AD203B41FA5}">
                      <a16:colId xmlns:a16="http://schemas.microsoft.com/office/drawing/2014/main" val="20001"/>
                    </a:ext>
                  </a:extLst>
                </a:gridCol>
                <a:gridCol w="860090">
                  <a:extLst>
                    <a:ext uri="{9D8B030D-6E8A-4147-A177-3AD203B41FA5}">
                      <a16:colId xmlns:a16="http://schemas.microsoft.com/office/drawing/2014/main" val="20002"/>
                    </a:ext>
                  </a:extLst>
                </a:gridCol>
                <a:gridCol w="1894885">
                  <a:extLst>
                    <a:ext uri="{9D8B030D-6E8A-4147-A177-3AD203B41FA5}">
                      <a16:colId xmlns:a16="http://schemas.microsoft.com/office/drawing/2014/main" val="20003"/>
                    </a:ext>
                  </a:extLst>
                </a:gridCol>
                <a:gridCol w="2217419">
                  <a:extLst>
                    <a:ext uri="{9D8B030D-6E8A-4147-A177-3AD203B41FA5}">
                      <a16:colId xmlns:a16="http://schemas.microsoft.com/office/drawing/2014/main" val="20004"/>
                    </a:ext>
                  </a:extLst>
                </a:gridCol>
                <a:gridCol w="1827693">
                  <a:extLst>
                    <a:ext uri="{9D8B030D-6E8A-4147-A177-3AD203B41FA5}">
                      <a16:colId xmlns:a16="http://schemas.microsoft.com/office/drawing/2014/main" val="20005"/>
                    </a:ext>
                  </a:extLst>
                </a:gridCol>
              </a:tblGrid>
              <a:tr h="175390">
                <a:tc gridSpan="2">
                  <a:txBody>
                    <a:bodyPr/>
                    <a:lstStyle/>
                    <a:p>
                      <a:pPr algn="l" fontAlgn="b"/>
                      <a:r>
                        <a:rPr lang="en-US" sz="1400" b="1" u="none" strike="noStrike" dirty="0">
                          <a:effectLst/>
                        </a:rPr>
                        <a:t>Institution </a:t>
                      </a:r>
                      <a:r>
                        <a:rPr lang="en-US" sz="1400" b="1" u="none" strike="noStrike" dirty="0" smtClean="0">
                          <a:effectLst/>
                        </a:rPr>
                        <a:t>(Spring) </a:t>
                      </a:r>
                      <a:r>
                        <a:rPr lang="en-US" sz="1400" b="1" u="none" strike="noStrike" dirty="0">
                          <a:effectLst/>
                        </a:rPr>
                        <a:t>Not Yet Certified Roster</a:t>
                      </a:r>
                      <a:endParaRPr lang="en-US" sz="1400" b="1" i="0" u="none" strike="noStrike" dirty="0">
                        <a:solidFill>
                          <a:srgbClr val="000000"/>
                        </a:solidFill>
                        <a:effectLst/>
                        <a:latin typeface="Calibri" panose="020F0502020204030204" pitchFamily="34" charset="0"/>
                      </a:endParaRPr>
                    </a:p>
                  </a:txBody>
                  <a:tcPr marL="8352" marR="8352" marT="8352" marB="0" anchor="b">
                    <a:solidFill>
                      <a:schemeClr val="accent4">
                        <a:lumMod val="60000"/>
                        <a:lumOff val="40000"/>
                      </a:schemeClr>
                    </a:solidFill>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solidFill>
                      <a:schemeClr val="accent4">
                        <a:lumMod val="60000"/>
                        <a:lumOff val="40000"/>
                      </a:schemeClr>
                    </a:solidFill>
                  </a:tcPr>
                </a:tc>
                <a:tc gridSpan="2">
                  <a:txBody>
                    <a:bodyPr/>
                    <a:lstStyle/>
                    <a:p>
                      <a:pPr algn="l" fontAlgn="b"/>
                      <a:r>
                        <a:rPr lang="en-US" sz="1400" b="1" u="none" strike="noStrike" dirty="0">
                          <a:effectLst/>
                        </a:rPr>
                        <a:t>EOF Approved and Eligible </a:t>
                      </a:r>
                      <a:r>
                        <a:rPr lang="en-US" sz="1400" b="1" u="none" strike="noStrike" dirty="0" smtClean="0">
                          <a:effectLst/>
                        </a:rPr>
                        <a:t>Roster (Spring)</a:t>
                      </a:r>
                      <a:endParaRPr lang="en-US" sz="1400" b="1" i="0" u="none" strike="noStrike" dirty="0">
                        <a:solidFill>
                          <a:srgbClr val="000000"/>
                        </a:solidFill>
                        <a:effectLst/>
                        <a:latin typeface="Calibri" panose="020F0502020204030204" pitchFamily="34" charset="0"/>
                      </a:endParaRPr>
                    </a:p>
                  </a:txBody>
                  <a:tcPr marL="8352" marR="8352" marT="8352" marB="0" anchor="b">
                    <a:solidFill>
                      <a:srgbClr val="FFC000"/>
                    </a:solidFill>
                  </a:tcPr>
                </a:tc>
                <a:tc hMerge="1">
                  <a:txBody>
                    <a:bodyPr/>
                    <a:lstStyle/>
                    <a:p>
                      <a:endParaRPr lang="en-US"/>
                    </a:p>
                  </a:txBody>
                  <a:tcPr/>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352" marR="8352" marT="8352" marB="0" anchor="b">
                    <a:solidFill>
                      <a:srgbClr val="FFC000"/>
                    </a:solidFill>
                  </a:tcPr>
                </a:tc>
                <a:extLst>
                  <a:ext uri="{0D108BD9-81ED-4DB2-BD59-A6C34878D82A}">
                    <a16:rowId xmlns:a16="http://schemas.microsoft.com/office/drawing/2014/main" val="10000"/>
                  </a:ext>
                </a:extLst>
              </a:tr>
              <a:tr h="167038">
                <a:tc>
                  <a:txBody>
                    <a:bodyPr/>
                    <a:lstStyle/>
                    <a:p>
                      <a:pPr algn="l" fontAlgn="b"/>
                      <a:r>
                        <a:rPr lang="en-US" sz="1200" b="1" u="sng" strike="noStrike" dirty="0">
                          <a:effectLst/>
                        </a:rPr>
                        <a:t>Last Name</a:t>
                      </a:r>
                      <a:endParaRPr lang="en-US" sz="1200" b="1" i="0" u="sng" strike="noStrike" dirty="0">
                        <a:solidFill>
                          <a:srgbClr val="000000"/>
                        </a:solidFill>
                        <a:effectLst/>
                        <a:latin typeface="Calibri" panose="020F0502020204030204" pitchFamily="34" charset="0"/>
                      </a:endParaRPr>
                    </a:p>
                  </a:txBody>
                  <a:tcPr marL="8352" marR="8352" marT="8352" marB="0" anchor="b">
                    <a:solidFill>
                      <a:schemeClr val="bg1"/>
                    </a:solidFill>
                  </a:tcPr>
                </a:tc>
                <a:tc>
                  <a:txBody>
                    <a:bodyPr/>
                    <a:lstStyle/>
                    <a:p>
                      <a:pPr algn="l" fontAlgn="b"/>
                      <a:r>
                        <a:rPr lang="en-US" sz="1200" b="1" u="sng" strike="noStrike" dirty="0">
                          <a:effectLst/>
                        </a:rPr>
                        <a:t>First Name</a:t>
                      </a:r>
                      <a:endParaRPr lang="en-US" sz="1200" b="1" i="0" u="sng" strike="noStrike" dirty="0">
                        <a:solidFill>
                          <a:srgbClr val="000000"/>
                        </a:solidFill>
                        <a:effectLst/>
                        <a:latin typeface="Calibri" panose="020F0502020204030204" pitchFamily="34" charset="0"/>
                      </a:endParaRPr>
                    </a:p>
                  </a:txBody>
                  <a:tcPr marL="8352" marR="8352" marT="8352"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solidFill>
                      <a:schemeClr val="bg1"/>
                    </a:solidFill>
                  </a:tcPr>
                </a:tc>
                <a:tc>
                  <a:txBody>
                    <a:bodyPr/>
                    <a:lstStyle/>
                    <a:p>
                      <a:pPr algn="l" fontAlgn="b"/>
                      <a:r>
                        <a:rPr lang="en-US" sz="1200" b="1" u="sng" strike="noStrike" dirty="0">
                          <a:effectLst/>
                        </a:rPr>
                        <a:t>Last Name</a:t>
                      </a:r>
                      <a:endParaRPr lang="en-US" sz="1200" b="1" i="0" u="sng"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b="1" u="sng" strike="noStrike" dirty="0">
                          <a:effectLst/>
                        </a:rPr>
                        <a:t>First Name</a:t>
                      </a:r>
                      <a:endParaRPr lang="en-US" sz="1200" b="1" i="0" u="sng"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b="1" u="sng" strike="noStrike" dirty="0">
                          <a:effectLst/>
                        </a:rPr>
                        <a:t>Program Status</a:t>
                      </a:r>
                      <a:endParaRPr lang="en-US" sz="1200" b="1" i="0" u="sng"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01"/>
                  </a:ext>
                </a:extLst>
              </a:tr>
              <a:tr h="167038">
                <a:tc>
                  <a:txBody>
                    <a:bodyPr/>
                    <a:lstStyle/>
                    <a:p>
                      <a:pPr algn="l" fontAlgn="b"/>
                      <a:r>
                        <a:rPr lang="en-US" sz="1200" u="none" strike="noStrike" dirty="0">
                          <a:effectLst/>
                        </a:rPr>
                        <a:t>ABDULLAH</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AQEELA</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ABDULLAH</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AQEELA</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02"/>
                  </a:ext>
                </a:extLst>
              </a:tr>
              <a:tr h="167038">
                <a:tc>
                  <a:txBody>
                    <a:bodyPr/>
                    <a:lstStyle/>
                    <a:p>
                      <a:pPr algn="l" fontAlgn="b"/>
                      <a:r>
                        <a:rPr lang="en-US" sz="1200" u="none" strike="noStrike" dirty="0">
                          <a:effectLst/>
                        </a:rPr>
                        <a:t>ADEBAYO</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FLECIA</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ADEBAYO</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FLECIA</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03"/>
                  </a:ext>
                </a:extLst>
              </a:tr>
              <a:tr h="167038">
                <a:tc>
                  <a:txBody>
                    <a:bodyPr/>
                    <a:lstStyle/>
                    <a:p>
                      <a:pPr algn="l" fontAlgn="b"/>
                      <a:r>
                        <a:rPr lang="en-US" sz="1200" u="none" strike="noStrike" dirty="0">
                          <a:effectLst/>
                        </a:rPr>
                        <a:t>ALAN</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CHRISTOPHER</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ALAN</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CHRISTOPHER</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04"/>
                  </a:ext>
                </a:extLst>
              </a:tr>
              <a:tr h="167038">
                <a:tc>
                  <a:txBody>
                    <a:bodyPr/>
                    <a:lstStyle/>
                    <a:p>
                      <a:pPr algn="l" fontAlgn="b"/>
                      <a:r>
                        <a:rPr lang="en-US" sz="1200" u="none" strike="noStrike" dirty="0">
                          <a:effectLst/>
                        </a:rPr>
                        <a:t>ALVAREZ</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BRYANT</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ALVAREZ</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BRYANT</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05"/>
                  </a:ext>
                </a:extLst>
              </a:tr>
              <a:tr h="167038">
                <a:tc>
                  <a:txBody>
                    <a:bodyPr/>
                    <a:lstStyle/>
                    <a:p>
                      <a:pPr algn="l" fontAlgn="b"/>
                      <a:r>
                        <a:rPr lang="en-US" sz="1200" u="none" strike="noStrike" dirty="0">
                          <a:effectLst/>
                        </a:rPr>
                        <a:t>ANDRADE</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CRISTIAN</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ANDRADE</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CRISTIAN</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06"/>
                  </a:ext>
                </a:extLst>
              </a:tr>
              <a:tr h="167038">
                <a:tc>
                  <a:txBody>
                    <a:bodyPr/>
                    <a:lstStyle/>
                    <a:p>
                      <a:pPr algn="l" fontAlgn="b"/>
                      <a:r>
                        <a:rPr lang="en-US" sz="1200" u="none" strike="noStrike" dirty="0">
                          <a:effectLst/>
                        </a:rPr>
                        <a:t>AVILA</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CINDY</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ATTIA</a:t>
                      </a:r>
                      <a:endParaRPr lang="en-US" sz="1200" b="0" i="0" u="none" strike="noStrike" dirty="0">
                        <a:solidFill>
                          <a:srgbClr val="000000"/>
                        </a:solidFill>
                        <a:effectLst/>
                        <a:latin typeface="Calibri" panose="020F0502020204030204" pitchFamily="34" charset="0"/>
                      </a:endParaRPr>
                    </a:p>
                  </a:txBody>
                  <a:tcPr marL="8352" marR="8352" marT="8352" marB="0" anchor="b">
                    <a:solidFill>
                      <a:srgbClr val="FFFF00"/>
                    </a:solidFill>
                  </a:tcPr>
                </a:tc>
                <a:tc>
                  <a:txBody>
                    <a:bodyPr/>
                    <a:lstStyle/>
                    <a:p>
                      <a:pPr algn="l" fontAlgn="b"/>
                      <a:r>
                        <a:rPr lang="en-US" sz="1200" u="none" strike="noStrike" dirty="0">
                          <a:effectLst/>
                        </a:rPr>
                        <a:t>MARTINA</a:t>
                      </a:r>
                      <a:endParaRPr lang="en-US" sz="1200" b="0" i="0" u="none" strike="noStrike" dirty="0">
                        <a:solidFill>
                          <a:srgbClr val="000000"/>
                        </a:solidFill>
                        <a:effectLst/>
                        <a:latin typeface="Calibri" panose="020F0502020204030204" pitchFamily="34" charset="0"/>
                      </a:endParaRPr>
                    </a:p>
                  </a:txBody>
                  <a:tcPr marL="8352" marR="8352" marT="8352" marB="0" anchor="b">
                    <a:solidFill>
                      <a:srgbClr val="FFFF00"/>
                    </a:solidFill>
                  </a:tcPr>
                </a:tc>
                <a:tc>
                  <a:txBody>
                    <a:bodyPr/>
                    <a:lstStyle/>
                    <a:p>
                      <a:pPr algn="l" fontAlgn="b"/>
                      <a:r>
                        <a:rPr lang="en-US" sz="1200" u="none" strike="noStrike" dirty="0">
                          <a:effectLst/>
                        </a:rPr>
                        <a:t>Qualified</a:t>
                      </a:r>
                      <a:endParaRPr lang="en-US" sz="1200" b="0" i="0" u="none" strike="noStrike" dirty="0">
                        <a:solidFill>
                          <a:srgbClr val="000000"/>
                        </a:solidFill>
                        <a:effectLst/>
                        <a:latin typeface="Calibri" panose="020F0502020204030204" pitchFamily="34" charset="0"/>
                      </a:endParaRPr>
                    </a:p>
                  </a:txBody>
                  <a:tcPr marL="8352" marR="8352" marT="8352" marB="0" anchor="b">
                    <a:solidFill>
                      <a:srgbClr val="FFFF00"/>
                    </a:solidFill>
                  </a:tcPr>
                </a:tc>
                <a:extLst>
                  <a:ext uri="{0D108BD9-81ED-4DB2-BD59-A6C34878D82A}">
                    <a16:rowId xmlns:a16="http://schemas.microsoft.com/office/drawing/2014/main" val="10007"/>
                  </a:ext>
                </a:extLst>
              </a:tr>
              <a:tr h="167038">
                <a:tc>
                  <a:txBody>
                    <a:bodyPr/>
                    <a:lstStyle/>
                    <a:p>
                      <a:pPr algn="l" fontAlgn="b"/>
                      <a:r>
                        <a:rPr lang="en-US" sz="1200" u="none" strike="noStrike" dirty="0">
                          <a:effectLst/>
                        </a:rPr>
                        <a:t>BALLESTERO</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ALLISON</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AVILA</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CINDY</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08"/>
                  </a:ext>
                </a:extLst>
              </a:tr>
              <a:tr h="167038">
                <a:tc>
                  <a:txBody>
                    <a:bodyPr/>
                    <a:lstStyle/>
                    <a:p>
                      <a:pPr algn="l" fontAlgn="b"/>
                      <a:r>
                        <a:rPr lang="en-US" sz="1200" u="none" strike="noStrike" dirty="0">
                          <a:effectLst/>
                        </a:rPr>
                        <a:t>BANGURA</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FATMATA</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BALLESTERO</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ALLISON</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09"/>
                  </a:ext>
                </a:extLst>
              </a:tr>
              <a:tr h="167038">
                <a:tc>
                  <a:txBody>
                    <a:bodyPr/>
                    <a:lstStyle/>
                    <a:p>
                      <a:pPr algn="l" fontAlgn="b"/>
                      <a:r>
                        <a:rPr lang="en-US" sz="1200" u="none" strike="noStrike" dirty="0">
                          <a:effectLst/>
                        </a:rPr>
                        <a:t>BARCHUE</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KHADIJAH</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BANGURA</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FATMATA</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10"/>
                  </a:ext>
                </a:extLst>
              </a:tr>
              <a:tr h="167038">
                <a:tc>
                  <a:txBody>
                    <a:bodyPr/>
                    <a:lstStyle/>
                    <a:p>
                      <a:pPr algn="l" fontAlgn="b"/>
                      <a:r>
                        <a:rPr lang="en-US" sz="1200" u="none" strike="noStrike" dirty="0">
                          <a:effectLst/>
                        </a:rPr>
                        <a:t>BELTRAN</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KIMBERLY</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BARCHUE</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KHADIJAH</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11"/>
                  </a:ext>
                </a:extLst>
              </a:tr>
              <a:tr h="167038">
                <a:tc>
                  <a:txBody>
                    <a:bodyPr/>
                    <a:lstStyle/>
                    <a:p>
                      <a:pPr algn="l" fontAlgn="b"/>
                      <a:r>
                        <a:rPr lang="en-US" sz="1200" u="none" strike="noStrike" dirty="0">
                          <a:effectLst/>
                        </a:rPr>
                        <a:t>BELTRAN</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STACY</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BELL</a:t>
                      </a:r>
                      <a:endParaRPr lang="en-US" sz="1200" b="0" i="0" u="none" strike="noStrike" dirty="0">
                        <a:solidFill>
                          <a:srgbClr val="000000"/>
                        </a:solidFill>
                        <a:effectLst/>
                        <a:latin typeface="Calibri" panose="020F0502020204030204" pitchFamily="34" charset="0"/>
                      </a:endParaRPr>
                    </a:p>
                  </a:txBody>
                  <a:tcPr marL="8352" marR="8352" marT="8352" marB="0" anchor="b">
                    <a:solidFill>
                      <a:srgbClr val="FFFF00"/>
                    </a:solidFill>
                  </a:tcPr>
                </a:tc>
                <a:tc>
                  <a:txBody>
                    <a:bodyPr/>
                    <a:lstStyle/>
                    <a:p>
                      <a:pPr algn="l" fontAlgn="b"/>
                      <a:r>
                        <a:rPr lang="en-US" sz="1200" u="none" strike="noStrike" dirty="0">
                          <a:effectLst/>
                        </a:rPr>
                        <a:t>MAURICE</a:t>
                      </a:r>
                      <a:endParaRPr lang="en-US" sz="1200" b="0" i="0" u="none" strike="noStrike" dirty="0">
                        <a:solidFill>
                          <a:srgbClr val="000000"/>
                        </a:solidFill>
                        <a:effectLst/>
                        <a:latin typeface="Calibri" panose="020F0502020204030204" pitchFamily="34" charset="0"/>
                      </a:endParaRPr>
                    </a:p>
                  </a:txBody>
                  <a:tcPr marL="8352" marR="8352" marT="8352" marB="0" anchor="b">
                    <a:solidFill>
                      <a:srgbClr val="FFFF00"/>
                    </a:solidFill>
                  </a:tcPr>
                </a:tc>
                <a:tc>
                  <a:txBody>
                    <a:bodyPr/>
                    <a:lstStyle/>
                    <a:p>
                      <a:pPr algn="l" fontAlgn="b"/>
                      <a:r>
                        <a:rPr lang="en-US" sz="1200" u="none" strike="noStrike" dirty="0">
                          <a:effectLst/>
                        </a:rPr>
                        <a:t>Qualified</a:t>
                      </a:r>
                      <a:endParaRPr lang="en-US" sz="1200" b="0" i="0" u="none" strike="noStrike" dirty="0">
                        <a:solidFill>
                          <a:srgbClr val="000000"/>
                        </a:solidFill>
                        <a:effectLst/>
                        <a:latin typeface="Calibri" panose="020F0502020204030204" pitchFamily="34" charset="0"/>
                      </a:endParaRPr>
                    </a:p>
                  </a:txBody>
                  <a:tcPr marL="8352" marR="8352" marT="8352" marB="0" anchor="b">
                    <a:solidFill>
                      <a:srgbClr val="FFFF00"/>
                    </a:solidFill>
                  </a:tcPr>
                </a:tc>
                <a:extLst>
                  <a:ext uri="{0D108BD9-81ED-4DB2-BD59-A6C34878D82A}">
                    <a16:rowId xmlns:a16="http://schemas.microsoft.com/office/drawing/2014/main" val="10012"/>
                  </a:ext>
                </a:extLst>
              </a:tr>
              <a:tr h="167038">
                <a:tc>
                  <a:txBody>
                    <a:bodyPr/>
                    <a:lstStyle/>
                    <a:p>
                      <a:pPr algn="l" fontAlgn="b"/>
                      <a:r>
                        <a:rPr lang="en-US" sz="1200" u="none" strike="noStrike" dirty="0">
                          <a:effectLst/>
                        </a:rPr>
                        <a:t>BILLINGSLEY</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QUEENDYSIERA</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BELTRAN</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STACY</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13"/>
                  </a:ext>
                </a:extLst>
              </a:tr>
              <a:tr h="167038">
                <a:tc>
                  <a:txBody>
                    <a:bodyPr/>
                    <a:lstStyle/>
                    <a:p>
                      <a:pPr algn="l" fontAlgn="b"/>
                      <a:r>
                        <a:rPr lang="en-US" sz="1200" u="none" strike="noStrike" dirty="0">
                          <a:effectLst/>
                        </a:rPr>
                        <a:t>CEDENO</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ASHLEY</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BELTRAN</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KIMBERLY</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14"/>
                  </a:ext>
                </a:extLst>
              </a:tr>
              <a:tr h="167038">
                <a:tc>
                  <a:txBody>
                    <a:bodyPr/>
                    <a:lstStyle/>
                    <a:p>
                      <a:pPr algn="l" fontAlgn="b"/>
                      <a:r>
                        <a:rPr lang="en-US" sz="1200" u="none" strike="noStrike" dirty="0">
                          <a:effectLst/>
                        </a:rPr>
                        <a:t>CEDENO</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JULISSA</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dirty="0">
                          <a:effectLst/>
                        </a:rPr>
                        <a:t>BILLINGSLEY</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QUEENDYSIERA</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15"/>
                  </a:ext>
                </a:extLst>
              </a:tr>
              <a:tr h="167038">
                <a:tc>
                  <a:txBody>
                    <a:bodyPr/>
                    <a:lstStyle/>
                    <a:p>
                      <a:pPr algn="l" fontAlgn="b"/>
                      <a:r>
                        <a:rPr lang="en-US" sz="1200" u="none" strike="noStrike" dirty="0" err="1">
                          <a:effectLst/>
                        </a:rPr>
                        <a:t>Chimbo</a:t>
                      </a:r>
                      <a:endParaRPr lang="en-US" sz="1200" b="0" i="0" u="none" strike="noStrike" dirty="0">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Steven</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CEDENO</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JULISSA</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Awarded</a:t>
                      </a:r>
                      <a:endParaRPr lang="en-US" sz="1200" b="0" i="0" u="none" strike="noStrike">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16"/>
                  </a:ext>
                </a:extLst>
              </a:tr>
              <a:tr h="167038">
                <a:tc>
                  <a:txBody>
                    <a:bodyPr/>
                    <a:lstStyle/>
                    <a:p>
                      <a:pPr algn="l" fontAlgn="b"/>
                      <a:r>
                        <a:rPr lang="en-US" sz="1200" u="none" strike="noStrike">
                          <a:effectLst/>
                        </a:rPr>
                        <a:t>CHOWDHURY</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PARHANA</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CEDENO</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ASHLEY</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Awarded</a:t>
                      </a:r>
                      <a:endParaRPr lang="en-US" sz="1200" b="0" i="0" u="none" strike="noStrike">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17"/>
                  </a:ext>
                </a:extLst>
              </a:tr>
              <a:tr h="167038">
                <a:tc>
                  <a:txBody>
                    <a:bodyPr/>
                    <a:lstStyle/>
                    <a:p>
                      <a:pPr algn="l" fontAlgn="b"/>
                      <a:r>
                        <a:rPr lang="en-US" sz="1200" u="none" strike="noStrike">
                          <a:effectLst/>
                        </a:rPr>
                        <a:t>CIVIL</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WENSKY</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Chimbo</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Steven</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Awarded</a:t>
                      </a:r>
                      <a:endParaRPr lang="en-US" sz="1200" b="0" i="0" u="none" strike="noStrike">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18"/>
                  </a:ext>
                </a:extLst>
              </a:tr>
              <a:tr h="167038">
                <a:tc>
                  <a:txBody>
                    <a:bodyPr/>
                    <a:lstStyle/>
                    <a:p>
                      <a:pPr algn="l" fontAlgn="b"/>
                      <a:r>
                        <a:rPr lang="en-US" sz="1200" u="none" strike="noStrike">
                          <a:effectLst/>
                        </a:rPr>
                        <a:t>CORTES GONZALEZ</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SOFIA</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Chowdhury</a:t>
                      </a:r>
                      <a:endParaRPr lang="en-US" sz="1200" b="0" i="0" u="none" strike="noStrike">
                        <a:solidFill>
                          <a:srgbClr val="000000"/>
                        </a:solidFill>
                        <a:effectLst/>
                        <a:latin typeface="Calibri" panose="020F0502020204030204" pitchFamily="34" charset="0"/>
                      </a:endParaRPr>
                    </a:p>
                  </a:txBody>
                  <a:tcPr marL="8352" marR="8352" marT="8352" marB="0" anchor="b">
                    <a:solidFill>
                      <a:srgbClr val="FFFF00"/>
                    </a:solidFill>
                  </a:tcPr>
                </a:tc>
                <a:tc>
                  <a:txBody>
                    <a:bodyPr/>
                    <a:lstStyle/>
                    <a:p>
                      <a:pPr algn="l" fontAlgn="b"/>
                      <a:r>
                        <a:rPr lang="en-US" sz="1200" u="none" strike="noStrike">
                          <a:effectLst/>
                        </a:rPr>
                        <a:t>Fozeya</a:t>
                      </a:r>
                      <a:endParaRPr lang="en-US" sz="1200" b="0" i="0" u="none" strike="noStrike">
                        <a:solidFill>
                          <a:srgbClr val="000000"/>
                        </a:solidFill>
                        <a:effectLst/>
                        <a:latin typeface="Calibri" panose="020F0502020204030204" pitchFamily="34" charset="0"/>
                      </a:endParaRPr>
                    </a:p>
                  </a:txBody>
                  <a:tcPr marL="8352" marR="8352" marT="8352" marB="0" anchor="b">
                    <a:solidFill>
                      <a:srgbClr val="FFFF00"/>
                    </a:solidFill>
                  </a:tcPr>
                </a:tc>
                <a:tc>
                  <a:txBody>
                    <a:bodyPr/>
                    <a:lstStyle/>
                    <a:p>
                      <a:pPr algn="l" fontAlgn="b"/>
                      <a:r>
                        <a:rPr lang="en-US" sz="1200" u="none" strike="noStrike" dirty="0">
                          <a:effectLst/>
                        </a:rPr>
                        <a:t>Qualified</a:t>
                      </a:r>
                      <a:endParaRPr lang="en-US" sz="1200" b="0" i="0" u="none" strike="noStrike" dirty="0">
                        <a:solidFill>
                          <a:srgbClr val="000000"/>
                        </a:solidFill>
                        <a:effectLst/>
                        <a:latin typeface="Calibri" panose="020F0502020204030204" pitchFamily="34" charset="0"/>
                      </a:endParaRPr>
                    </a:p>
                  </a:txBody>
                  <a:tcPr marL="8352" marR="8352" marT="8352" marB="0" anchor="b">
                    <a:solidFill>
                      <a:srgbClr val="FFFF00"/>
                    </a:solidFill>
                  </a:tcPr>
                </a:tc>
                <a:extLst>
                  <a:ext uri="{0D108BD9-81ED-4DB2-BD59-A6C34878D82A}">
                    <a16:rowId xmlns:a16="http://schemas.microsoft.com/office/drawing/2014/main" val="10019"/>
                  </a:ext>
                </a:extLst>
              </a:tr>
              <a:tr h="167038">
                <a:tc>
                  <a:txBody>
                    <a:bodyPr/>
                    <a:lstStyle/>
                    <a:p>
                      <a:pPr algn="l" fontAlgn="b"/>
                      <a:r>
                        <a:rPr lang="en-US" sz="1200" u="none" strike="noStrike">
                          <a:effectLst/>
                        </a:rPr>
                        <a:t>CROMARTIE</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LAMIYAH</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CHOWDHURY</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PARHANA</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Awarded</a:t>
                      </a:r>
                      <a:endParaRPr lang="en-US" sz="1200" b="0" i="0" u="none" strike="noStrike">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20"/>
                  </a:ext>
                </a:extLst>
              </a:tr>
              <a:tr h="167038">
                <a:tc>
                  <a:txBody>
                    <a:bodyPr/>
                    <a:lstStyle/>
                    <a:p>
                      <a:pPr algn="l" fontAlgn="b"/>
                      <a:r>
                        <a:rPr lang="en-US" sz="1200" u="none" strike="noStrike">
                          <a:effectLst/>
                        </a:rPr>
                        <a:t>CUMMINGS</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BLESSING</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CIVIL</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WENSKY</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Awarded</a:t>
                      </a:r>
                      <a:endParaRPr lang="en-US" sz="1200" b="0" i="0" u="none" strike="noStrike">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21"/>
                  </a:ext>
                </a:extLst>
              </a:tr>
              <a:tr h="167038">
                <a:tc>
                  <a:txBody>
                    <a:bodyPr/>
                    <a:lstStyle/>
                    <a:p>
                      <a:pPr algn="l" fontAlgn="b"/>
                      <a:r>
                        <a:rPr lang="en-US" sz="1200" u="none" strike="noStrike">
                          <a:effectLst/>
                        </a:rPr>
                        <a:t>DELEON-DIAZ</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KIMBERLY</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CORTES GONZALEZ</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SOFIA</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Awarded</a:t>
                      </a:r>
                      <a:endParaRPr lang="en-US" sz="1200" b="0" i="0" u="none" strike="noStrike">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22"/>
                  </a:ext>
                </a:extLst>
              </a:tr>
              <a:tr h="167038">
                <a:tc>
                  <a:txBody>
                    <a:bodyPr/>
                    <a:lstStyle/>
                    <a:p>
                      <a:pPr algn="l" fontAlgn="b"/>
                      <a:r>
                        <a:rPr lang="en-US" sz="1200" u="none" strike="noStrike">
                          <a:effectLst/>
                        </a:rPr>
                        <a:t>DENNIS</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DEAMAH</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CROMARTIE</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LAMIYAH</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Awarded</a:t>
                      </a:r>
                      <a:endParaRPr lang="en-US" sz="1200" b="0" i="0" u="none" strike="noStrike">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23"/>
                  </a:ext>
                </a:extLst>
              </a:tr>
              <a:tr h="167038">
                <a:tc>
                  <a:txBody>
                    <a:bodyPr/>
                    <a:lstStyle/>
                    <a:p>
                      <a:pPr algn="l" fontAlgn="b"/>
                      <a:r>
                        <a:rPr lang="en-US" sz="1200" u="none" strike="noStrike">
                          <a:effectLst/>
                        </a:rPr>
                        <a:t>DESINOR</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HENRY</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CUMMINGS</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BLESSING</a:t>
                      </a:r>
                      <a:endParaRPr lang="en-US" sz="1200" b="0" i="0" u="none" strike="noStrike">
                        <a:solidFill>
                          <a:srgbClr val="000000"/>
                        </a:solidFill>
                        <a:effectLst/>
                        <a:latin typeface="Calibri" panose="020F0502020204030204" pitchFamily="34" charset="0"/>
                      </a:endParaRPr>
                    </a:p>
                  </a:txBody>
                  <a:tcPr marL="8352" marR="8352" marT="8352" marB="0" anchor="b">
                    <a:noFill/>
                  </a:tcPr>
                </a:tc>
                <a:tc>
                  <a:txBody>
                    <a:bodyPr/>
                    <a:lstStyle/>
                    <a:p>
                      <a:pPr algn="l" fontAlgn="b"/>
                      <a:r>
                        <a:rPr lang="en-US" sz="1200" u="none" strike="noStrike">
                          <a:effectLst/>
                        </a:rPr>
                        <a:t>Awarded</a:t>
                      </a:r>
                      <a:endParaRPr lang="en-US" sz="1200" b="0" i="0" u="none" strike="noStrike">
                        <a:solidFill>
                          <a:srgbClr val="000000"/>
                        </a:solidFill>
                        <a:effectLst/>
                        <a:latin typeface="Calibri" panose="020F0502020204030204" pitchFamily="34" charset="0"/>
                      </a:endParaRPr>
                    </a:p>
                  </a:txBody>
                  <a:tcPr marL="8352" marR="8352" marT="8352" marB="0" anchor="b">
                    <a:noFill/>
                  </a:tcPr>
                </a:tc>
                <a:extLst>
                  <a:ext uri="{0D108BD9-81ED-4DB2-BD59-A6C34878D82A}">
                    <a16:rowId xmlns:a16="http://schemas.microsoft.com/office/drawing/2014/main" val="10024"/>
                  </a:ext>
                </a:extLst>
              </a:tr>
              <a:tr h="167038">
                <a:tc>
                  <a:txBody>
                    <a:bodyPr/>
                    <a:lstStyle/>
                    <a:p>
                      <a:pPr algn="l" fontAlgn="b"/>
                      <a:r>
                        <a:rPr lang="en-US" sz="1200" u="none" strike="noStrike">
                          <a:effectLst/>
                        </a:rPr>
                        <a:t>DOCKERY</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KEIONIA</a:t>
                      </a:r>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352" marR="8352" marT="8352" marB="0" anchor="b"/>
                </a:tc>
                <a:tc>
                  <a:txBody>
                    <a:bodyPr/>
                    <a:lstStyle/>
                    <a:p>
                      <a:pPr algn="l" fontAlgn="b"/>
                      <a:r>
                        <a:rPr lang="en-US" sz="1200" u="none" strike="noStrike">
                          <a:effectLst/>
                        </a:rPr>
                        <a:t>DELEON PEREZ</a:t>
                      </a:r>
                      <a:endParaRPr lang="en-US" sz="1200" b="0" i="0" u="none" strike="noStrike">
                        <a:solidFill>
                          <a:srgbClr val="000000"/>
                        </a:solidFill>
                        <a:effectLst/>
                        <a:latin typeface="Calibri" panose="020F0502020204030204" pitchFamily="34" charset="0"/>
                      </a:endParaRPr>
                    </a:p>
                  </a:txBody>
                  <a:tcPr marL="8352" marR="8352" marT="8352" marB="0" anchor="b">
                    <a:solidFill>
                      <a:schemeClr val="accent1">
                        <a:lumMod val="60000"/>
                        <a:lumOff val="40000"/>
                      </a:schemeClr>
                    </a:solidFill>
                  </a:tcPr>
                </a:tc>
                <a:tc>
                  <a:txBody>
                    <a:bodyPr/>
                    <a:lstStyle/>
                    <a:p>
                      <a:pPr algn="l" fontAlgn="b"/>
                      <a:r>
                        <a:rPr lang="en-US" sz="1200" u="none" strike="noStrike">
                          <a:effectLst/>
                        </a:rPr>
                        <a:t>CHRISTIAN</a:t>
                      </a:r>
                      <a:endParaRPr lang="en-US" sz="1200" b="0" i="0" u="none" strike="noStrike">
                        <a:solidFill>
                          <a:srgbClr val="000000"/>
                        </a:solidFill>
                        <a:effectLst/>
                        <a:latin typeface="Calibri" panose="020F0502020204030204" pitchFamily="34" charset="0"/>
                      </a:endParaRPr>
                    </a:p>
                  </a:txBody>
                  <a:tcPr marL="8352" marR="8352" marT="8352" marB="0" anchor="b">
                    <a:solidFill>
                      <a:schemeClr val="accent1">
                        <a:lumMod val="60000"/>
                        <a:lumOff val="40000"/>
                      </a:schemeClr>
                    </a:solidFill>
                  </a:tcPr>
                </a:tc>
                <a:tc>
                  <a:txBody>
                    <a:bodyPr/>
                    <a:lstStyle/>
                    <a:p>
                      <a:pPr algn="l" fontAlgn="b"/>
                      <a:r>
                        <a:rPr lang="en-US" sz="1200" u="none" strike="noStrike" dirty="0">
                          <a:effectLst/>
                        </a:rPr>
                        <a:t>Awarded</a:t>
                      </a:r>
                      <a:endParaRPr lang="en-US" sz="1200" b="0" i="0" u="none" strike="noStrike" dirty="0">
                        <a:solidFill>
                          <a:srgbClr val="000000"/>
                        </a:solidFill>
                        <a:effectLst/>
                        <a:latin typeface="Calibri" panose="020F0502020204030204" pitchFamily="34" charset="0"/>
                      </a:endParaRPr>
                    </a:p>
                  </a:txBody>
                  <a:tcPr marL="8352" marR="8352" marT="8352" marB="0" anchor="b">
                    <a:solidFill>
                      <a:schemeClr val="accent1">
                        <a:lumMod val="60000"/>
                        <a:lumOff val="40000"/>
                      </a:schemeClr>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192301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Institutional Financial Aid Office (FAO) – Certification &amp; Payment Request </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Each </a:t>
            </a:r>
            <a:r>
              <a:rPr lang="en-US" dirty="0"/>
              <a:t>participating institution’s Financial Aid Office (FAO) </a:t>
            </a:r>
            <a:r>
              <a:rPr lang="en-US" dirty="0" smtClean="0"/>
              <a:t>must certify all EOF students (including Non-Funded) before submitting a request for payment.</a:t>
            </a:r>
          </a:p>
          <a:p>
            <a:endParaRPr lang="en-US" dirty="0" smtClean="0"/>
          </a:p>
        </p:txBody>
      </p:sp>
      <p:pic>
        <p:nvPicPr>
          <p:cNvPr id="4"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0803" t="44263" r="13021" b="12758"/>
          <a:stretch/>
        </p:blipFill>
        <p:spPr bwMode="auto">
          <a:xfrm>
            <a:off x="628909" y="3205017"/>
            <a:ext cx="10934181" cy="32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204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Once FAO has certified and requested payment – EOF Central can move students to paid status.</a:t>
            </a:r>
            <a:endParaRPr lang="en-US" b="1" dirty="0"/>
          </a:p>
        </p:txBody>
      </p:sp>
      <p:pic>
        <p:nvPicPr>
          <p:cNvPr id="4" name="Content Placeholder 3"/>
          <p:cNvPicPr>
            <a:picLocks noGrp="1" noChangeAspect="1"/>
          </p:cNvPicPr>
          <p:nvPr>
            <p:ph idx="1"/>
          </p:nvPr>
        </p:nvPicPr>
        <p:blipFill rotWithShape="1">
          <a:blip r:embed="rId2"/>
          <a:srcRect l="18922" t="22137" r="20203" b="5889"/>
          <a:stretch/>
        </p:blipFill>
        <p:spPr>
          <a:xfrm>
            <a:off x="1874520" y="2057400"/>
            <a:ext cx="8263890" cy="4676701"/>
          </a:xfrm>
          <a:prstGeom prst="rect">
            <a:avLst/>
          </a:prstGeom>
        </p:spPr>
      </p:pic>
    </p:spTree>
    <p:extLst>
      <p:ext uri="{BB962C8B-B14F-4D97-AF65-F5344CB8AC3E}">
        <p14:creationId xmlns:p14="http://schemas.microsoft.com/office/powerpoint/2010/main" val="2521880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767"/>
            <a:ext cx="10515600" cy="1028383"/>
          </a:xfrm>
        </p:spPr>
        <p:txBody>
          <a:bodyPr/>
          <a:lstStyle/>
          <a:p>
            <a:pPr algn="ctr"/>
            <a:r>
              <a:rPr lang="en-US" dirty="0" smtClean="0"/>
              <a:t>Students should now show up as “Paid”</a:t>
            </a:r>
            <a:endParaRPr lang="en-US" dirty="0"/>
          </a:p>
        </p:txBody>
      </p:sp>
      <p:pic>
        <p:nvPicPr>
          <p:cNvPr id="4" name="Content Placeholder 3"/>
          <p:cNvPicPr>
            <a:picLocks noGrp="1" noChangeAspect="1"/>
          </p:cNvPicPr>
          <p:nvPr>
            <p:ph idx="1"/>
          </p:nvPr>
        </p:nvPicPr>
        <p:blipFill rotWithShape="1">
          <a:blip r:embed="rId2"/>
          <a:srcRect l="19219" t="12419" r="20202" b="6675"/>
          <a:stretch/>
        </p:blipFill>
        <p:spPr>
          <a:xfrm>
            <a:off x="1280160" y="1200150"/>
            <a:ext cx="10073640" cy="5474970"/>
          </a:xfrm>
          <a:prstGeom prst="rect">
            <a:avLst/>
          </a:prstGeom>
        </p:spPr>
      </p:pic>
      <p:sp>
        <p:nvSpPr>
          <p:cNvPr id="5" name="Rectangle 4"/>
          <p:cNvSpPr/>
          <p:nvPr/>
        </p:nvSpPr>
        <p:spPr>
          <a:xfrm>
            <a:off x="1863090" y="2263140"/>
            <a:ext cx="1863090" cy="160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40230" y="4491990"/>
            <a:ext cx="2343150" cy="182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10691" y="1681018"/>
            <a:ext cx="711200" cy="831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345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1" y="22860"/>
            <a:ext cx="10515600" cy="1027906"/>
          </a:xfrm>
        </p:spPr>
        <p:txBody>
          <a:bodyPr>
            <a:normAutofit/>
          </a:bodyPr>
          <a:lstStyle/>
          <a:p>
            <a:pPr algn="ctr"/>
            <a:r>
              <a:rPr lang="en-US" sz="4000" b="1" dirty="0" smtClean="0"/>
              <a:t>Reminder: EOF AY UG Grant Award is a range</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4718041"/>
              </p:ext>
            </p:extLst>
          </p:nvPr>
        </p:nvGraphicFramePr>
        <p:xfrm>
          <a:off x="125730" y="1027906"/>
          <a:ext cx="12066269" cy="5583634"/>
        </p:xfrm>
        <a:graphic>
          <a:graphicData uri="http://schemas.openxmlformats.org/drawingml/2006/table">
            <a:tbl>
              <a:tblPr firstRow="1" firstCol="1" bandRow="1">
                <a:tableStyleId>{5C22544A-7EE6-4342-B048-85BDC9FD1C3A}</a:tableStyleId>
              </a:tblPr>
              <a:tblGrid>
                <a:gridCol w="2052085">
                  <a:extLst>
                    <a:ext uri="{9D8B030D-6E8A-4147-A177-3AD203B41FA5}">
                      <a16:colId xmlns:a16="http://schemas.microsoft.com/office/drawing/2014/main" val="20000"/>
                    </a:ext>
                  </a:extLst>
                </a:gridCol>
                <a:gridCol w="2479834">
                  <a:extLst>
                    <a:ext uri="{9D8B030D-6E8A-4147-A177-3AD203B41FA5}">
                      <a16:colId xmlns:a16="http://schemas.microsoft.com/office/drawing/2014/main" val="20001"/>
                    </a:ext>
                  </a:extLst>
                </a:gridCol>
                <a:gridCol w="2380420">
                  <a:extLst>
                    <a:ext uri="{9D8B030D-6E8A-4147-A177-3AD203B41FA5}">
                      <a16:colId xmlns:a16="http://schemas.microsoft.com/office/drawing/2014/main" val="20002"/>
                    </a:ext>
                  </a:extLst>
                </a:gridCol>
                <a:gridCol w="5153930">
                  <a:extLst>
                    <a:ext uri="{9D8B030D-6E8A-4147-A177-3AD203B41FA5}">
                      <a16:colId xmlns:a16="http://schemas.microsoft.com/office/drawing/2014/main" val="20003"/>
                    </a:ext>
                  </a:extLst>
                </a:gridCol>
              </a:tblGrid>
              <a:tr h="1189514">
                <a:tc gridSpan="3">
                  <a:txBody>
                    <a:bodyPr/>
                    <a:lstStyle/>
                    <a:p>
                      <a:pPr marL="0" marR="0">
                        <a:lnSpc>
                          <a:spcPct val="107000"/>
                        </a:lnSpc>
                        <a:spcBef>
                          <a:spcPts val="0"/>
                        </a:spcBef>
                        <a:spcAft>
                          <a:spcPts val="0"/>
                        </a:spcAft>
                      </a:pPr>
                      <a:r>
                        <a:rPr lang="en-US" sz="1400" dirty="0">
                          <a:effectLst/>
                          <a:latin typeface="+mn-lt"/>
                        </a:rPr>
                        <a:t>EOF Undergraduate Awards for Full-time and Part-time students (Minimum semester award = $100)</a:t>
                      </a:r>
                    </a:p>
                    <a:p>
                      <a:pPr marL="0" marR="0">
                        <a:lnSpc>
                          <a:spcPct val="107000"/>
                        </a:lnSpc>
                        <a:spcBef>
                          <a:spcPts val="0"/>
                        </a:spcBef>
                        <a:spcAft>
                          <a:spcPts val="0"/>
                        </a:spcAft>
                      </a:pPr>
                      <a:r>
                        <a:rPr lang="en-US" sz="1400" dirty="0">
                          <a:effectLst/>
                          <a:latin typeface="+mn-lt"/>
                        </a:rPr>
                        <a:t>* = award amount is based on whether or not the student is a residential or commuter student</a:t>
                      </a:r>
                    </a:p>
                    <a:p>
                      <a:pPr marL="0" marR="0">
                        <a:lnSpc>
                          <a:spcPct val="107000"/>
                        </a:lnSpc>
                        <a:spcBef>
                          <a:spcPts val="0"/>
                        </a:spcBef>
                        <a:spcAft>
                          <a:spcPts val="0"/>
                        </a:spcAft>
                      </a:pPr>
                      <a:endParaRPr lang="en-US" sz="1400" dirty="0">
                        <a:effectLst/>
                        <a:latin typeface="+mn-lt"/>
                      </a:endParaRPr>
                    </a:p>
                    <a:p>
                      <a:pPr marL="0" marR="0">
                        <a:lnSpc>
                          <a:spcPct val="107000"/>
                        </a:lnSpc>
                        <a:spcBef>
                          <a:spcPts val="0"/>
                        </a:spcBef>
                        <a:spcAft>
                          <a:spcPts val="0"/>
                        </a:spcAft>
                      </a:pPr>
                      <a:r>
                        <a:rPr lang="en-US" sz="1400" dirty="0" smtClean="0">
                          <a:effectLst/>
                          <a:latin typeface="+mn-lt"/>
                        </a:rPr>
                        <a:t>2020-2021 </a:t>
                      </a:r>
                      <a:r>
                        <a:rPr lang="en-US" sz="1400" dirty="0">
                          <a:effectLst/>
                          <a:latin typeface="+mn-lt"/>
                        </a:rPr>
                        <a:t>Academic Year</a:t>
                      </a:r>
                    </a:p>
                    <a:p>
                      <a:pPr marL="0" marR="0">
                        <a:lnSpc>
                          <a:spcPct val="107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hMerge="1">
                  <a:txBody>
                    <a:bodyPr/>
                    <a:lstStyle/>
                    <a:p>
                      <a:endParaRPr lang="en-US"/>
                    </a:p>
                  </a:txBody>
                  <a:tcPr/>
                </a:tc>
                <a:tc hMerge="1">
                  <a:txBody>
                    <a:bodyPr/>
                    <a:lstStyle/>
                    <a:p>
                      <a:endParaRPr lang="en-US"/>
                    </a:p>
                  </a:txBody>
                  <a:tcPr/>
                </a:tc>
                <a:tc>
                  <a:txBody>
                    <a:bodyPr/>
                    <a:lstStyle/>
                    <a:p>
                      <a:pPr>
                        <a:lnSpc>
                          <a:spcPct val="107000"/>
                        </a:lnSpc>
                      </a:pPr>
                      <a:endParaRPr lang="en-US" sz="1400" dirty="0">
                        <a:effectLst/>
                        <a:latin typeface="+mn-lt"/>
                      </a:endParaRPr>
                    </a:p>
                  </a:txBody>
                  <a:tcPr marL="58802" marR="58802" marT="0" marB="0" anchor="b"/>
                </a:tc>
                <a:extLst>
                  <a:ext uri="{0D108BD9-81ED-4DB2-BD59-A6C34878D82A}">
                    <a16:rowId xmlns:a16="http://schemas.microsoft.com/office/drawing/2014/main" val="10000"/>
                  </a:ext>
                </a:extLst>
              </a:tr>
              <a:tr h="239703">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extLst>
                  <a:ext uri="{0D108BD9-81ED-4DB2-BD59-A6C34878D82A}">
                    <a16:rowId xmlns:a16="http://schemas.microsoft.com/office/drawing/2014/main" val="10001"/>
                  </a:ext>
                </a:extLst>
              </a:tr>
              <a:tr h="524931">
                <a:tc>
                  <a:txBody>
                    <a:bodyPr/>
                    <a:lstStyle/>
                    <a:p>
                      <a:pPr>
                        <a:lnSpc>
                          <a:spcPct val="107000"/>
                        </a:lnSpc>
                      </a:pPr>
                      <a:endParaRPr lang="en-US" sz="1400" dirty="0">
                        <a:effectLst/>
                        <a:latin typeface="+mn-lt"/>
                      </a:endParaRPr>
                    </a:p>
                  </a:txBody>
                  <a:tcPr marL="58802" marR="58802" marT="0" marB="0" anchor="b"/>
                </a:tc>
                <a:tc>
                  <a:txBody>
                    <a:bodyPr/>
                    <a:lstStyle/>
                    <a:p>
                      <a:pPr marL="0" marR="0" algn="ctr">
                        <a:lnSpc>
                          <a:spcPct val="107000"/>
                        </a:lnSpc>
                        <a:spcBef>
                          <a:spcPts val="0"/>
                        </a:spcBef>
                        <a:spcAft>
                          <a:spcPts val="0"/>
                        </a:spcAft>
                      </a:pPr>
                      <a:r>
                        <a:rPr lang="en-US" sz="1400" b="1" u="sng" dirty="0">
                          <a:effectLst/>
                          <a:latin typeface="+mn-lt"/>
                        </a:rPr>
                        <a:t>Full-time Maximum Annual/Semester</a:t>
                      </a:r>
                      <a:r>
                        <a:rPr lang="en-US" sz="1400" b="1" dirty="0">
                          <a:effectLst/>
                          <a:latin typeface="+mn-lt"/>
                        </a:rPr>
                        <a:t> </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b="1" u="sng" dirty="0">
                          <a:effectLst/>
                          <a:latin typeface="+mn-lt"/>
                        </a:rPr>
                        <a:t>(6-8 credits) Part-time Maximum Annual/Semester</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b="1" u="sng" dirty="0">
                          <a:effectLst/>
                          <a:latin typeface="+mn-lt"/>
                        </a:rPr>
                        <a:t>(9-11 credits) Part-time Maximum Annual/Semester</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2"/>
                  </a:ext>
                </a:extLst>
              </a:tr>
              <a:tr h="413265">
                <a:tc>
                  <a:txBody>
                    <a:bodyPr/>
                    <a:lstStyle/>
                    <a:p>
                      <a:pPr marL="0" marR="0">
                        <a:lnSpc>
                          <a:spcPct val="107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none" strike="noStrike"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none" strike="noStrike"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none" strike="noStrike"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3"/>
                  </a:ext>
                </a:extLst>
              </a:tr>
              <a:tr h="349953">
                <a:tc>
                  <a:txBody>
                    <a:bodyPr/>
                    <a:lstStyle/>
                    <a:p>
                      <a:pPr marL="0" marR="0">
                        <a:lnSpc>
                          <a:spcPct val="107000"/>
                        </a:lnSpc>
                        <a:spcBef>
                          <a:spcPts val="0"/>
                        </a:spcBef>
                        <a:spcAft>
                          <a:spcPts val="0"/>
                        </a:spcAft>
                      </a:pPr>
                      <a:r>
                        <a:rPr lang="en-US" sz="1400" b="1" dirty="0">
                          <a:effectLst/>
                          <a:latin typeface="+mn-lt"/>
                        </a:rPr>
                        <a:t>Community Colleges</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1,200 </a:t>
                      </a:r>
                      <a:r>
                        <a:rPr lang="en-US" sz="1400" dirty="0">
                          <a:effectLst/>
                          <a:latin typeface="+mn-lt"/>
                        </a:rPr>
                        <a:t>annual max. / </a:t>
                      </a:r>
                      <a:r>
                        <a:rPr lang="en-US" sz="1400" dirty="0" smtClean="0">
                          <a:effectLst/>
                          <a:latin typeface="+mn-lt"/>
                        </a:rPr>
                        <a:t>$600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$626 </a:t>
                      </a:r>
                      <a:r>
                        <a:rPr lang="en-US" sz="1400" dirty="0">
                          <a:effectLst/>
                          <a:latin typeface="+mn-lt"/>
                        </a:rPr>
                        <a:t>annual max. / </a:t>
                      </a:r>
                      <a:r>
                        <a:rPr lang="en-US" sz="1400" dirty="0" smtClean="0">
                          <a:effectLst/>
                          <a:latin typeface="+mn-lt"/>
                        </a:rPr>
                        <a:t>$313</a:t>
                      </a:r>
                      <a:endParaRPr lang="en-US" sz="1400" dirty="0">
                        <a:effectLst/>
                        <a:latin typeface="+mn-lt"/>
                      </a:endParaRPr>
                    </a:p>
                    <a:p>
                      <a:pPr marL="0" marR="0" algn="ctr">
                        <a:lnSpc>
                          <a:spcPct val="107000"/>
                        </a:lnSpc>
                        <a:spcBef>
                          <a:spcPts val="0"/>
                        </a:spcBef>
                        <a:spcAft>
                          <a:spcPts val="0"/>
                        </a:spcAft>
                      </a:pP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$912 </a:t>
                      </a:r>
                      <a:r>
                        <a:rPr lang="en-US" sz="1400" dirty="0">
                          <a:effectLst/>
                          <a:latin typeface="+mn-lt"/>
                        </a:rPr>
                        <a:t>annual max. / </a:t>
                      </a:r>
                      <a:r>
                        <a:rPr lang="en-US" sz="1400" dirty="0" smtClean="0">
                          <a:effectLst/>
                          <a:latin typeface="+mn-lt"/>
                        </a:rPr>
                        <a:t>$456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4"/>
                  </a:ext>
                </a:extLst>
              </a:tr>
              <a:tr h="349953">
                <a:tc>
                  <a:txBody>
                    <a:bodyPr/>
                    <a:lstStyle/>
                    <a:p>
                      <a:pPr marL="0" marR="0">
                        <a:lnSpc>
                          <a:spcPct val="107000"/>
                        </a:lnSpc>
                        <a:spcBef>
                          <a:spcPts val="0"/>
                        </a:spcBef>
                        <a:spcAft>
                          <a:spcPts val="0"/>
                        </a:spcAft>
                      </a:pPr>
                      <a:r>
                        <a:rPr lang="en-US" sz="1400" b="1" dirty="0">
                          <a:effectLst/>
                          <a:latin typeface="+mn-lt"/>
                        </a:rPr>
                        <a:t>Independent College and Universities</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2,650 </a:t>
                      </a:r>
                      <a:r>
                        <a:rPr lang="en-US" sz="1400" dirty="0">
                          <a:effectLst/>
                          <a:latin typeface="+mn-lt"/>
                        </a:rPr>
                        <a:t>annual max. / $</a:t>
                      </a:r>
                      <a:r>
                        <a:rPr lang="en-US" sz="1400" dirty="0" smtClean="0">
                          <a:effectLst/>
                          <a:latin typeface="+mn-lt"/>
                        </a:rPr>
                        <a:t>1,325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1,350 </a:t>
                      </a:r>
                      <a:r>
                        <a:rPr lang="en-US" sz="1400" dirty="0">
                          <a:effectLst/>
                          <a:latin typeface="+mn-lt"/>
                        </a:rPr>
                        <a:t>annual max. / $</a:t>
                      </a:r>
                      <a:r>
                        <a:rPr lang="en-US" sz="1400" dirty="0" smtClean="0">
                          <a:effectLst/>
                          <a:latin typeface="+mn-lt"/>
                        </a:rPr>
                        <a:t>675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$2,000 </a:t>
                      </a:r>
                      <a:r>
                        <a:rPr lang="en-US" sz="1400" dirty="0">
                          <a:effectLst/>
                          <a:latin typeface="+mn-lt"/>
                        </a:rPr>
                        <a:t>annual max. / </a:t>
                      </a:r>
                      <a:r>
                        <a:rPr lang="en-US" sz="1400" dirty="0" smtClean="0">
                          <a:effectLst/>
                          <a:latin typeface="+mn-lt"/>
                        </a:rPr>
                        <a:t>$1,000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5"/>
                  </a:ext>
                </a:extLst>
              </a:tr>
              <a:tr h="185815">
                <a:tc>
                  <a:txBody>
                    <a:bodyPr/>
                    <a:lstStyle/>
                    <a:p>
                      <a:pPr>
                        <a:lnSpc>
                          <a:spcPct val="107000"/>
                        </a:lnSpc>
                      </a:pPr>
                      <a:endParaRPr lang="en-US" sz="1400" b="1"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extLst>
                  <a:ext uri="{0D108BD9-81ED-4DB2-BD59-A6C34878D82A}">
                    <a16:rowId xmlns:a16="http://schemas.microsoft.com/office/drawing/2014/main" val="10006"/>
                  </a:ext>
                </a:extLst>
              </a:tr>
              <a:tr h="524931">
                <a:tc>
                  <a:txBody>
                    <a:bodyPr/>
                    <a:lstStyle/>
                    <a:p>
                      <a:pPr marL="0" marR="0">
                        <a:lnSpc>
                          <a:spcPct val="107000"/>
                        </a:lnSpc>
                        <a:spcBef>
                          <a:spcPts val="0"/>
                        </a:spcBef>
                        <a:spcAft>
                          <a:spcPts val="0"/>
                        </a:spcAft>
                      </a:pPr>
                      <a:r>
                        <a:rPr lang="en-US" sz="1400" b="1" dirty="0">
                          <a:effectLst/>
                          <a:latin typeface="+mn-lt"/>
                        </a:rPr>
                        <a:t>State &amp; Research Colleges and Universities*</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sng" dirty="0">
                          <a:effectLst/>
                          <a:latin typeface="+mn-lt"/>
                        </a:rPr>
                        <a:t>Full-time Maximum Annual/Semester</a:t>
                      </a: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sng" dirty="0">
                          <a:effectLst/>
                          <a:latin typeface="+mn-lt"/>
                        </a:rPr>
                        <a:t>(6-8 credits) Part-time Maximum Annual/Semester</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sng" dirty="0">
                          <a:effectLst/>
                          <a:latin typeface="+mn-lt"/>
                        </a:rPr>
                        <a:t>(9-11 credits) Part-time Maximum Annual/Semester</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7"/>
                  </a:ext>
                </a:extLst>
              </a:tr>
              <a:tr h="349953">
                <a:tc>
                  <a:txBody>
                    <a:bodyPr/>
                    <a:lstStyle/>
                    <a:p>
                      <a:pPr marL="0" marR="0" algn="r">
                        <a:lnSpc>
                          <a:spcPct val="107000"/>
                        </a:lnSpc>
                        <a:spcBef>
                          <a:spcPts val="0"/>
                        </a:spcBef>
                        <a:spcAft>
                          <a:spcPts val="0"/>
                        </a:spcAft>
                      </a:pPr>
                      <a:r>
                        <a:rPr lang="en-US" sz="1400" b="1" dirty="0">
                          <a:effectLst/>
                          <a:latin typeface="+mn-lt"/>
                        </a:rPr>
                        <a:t>Commuter:</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1,300 </a:t>
                      </a:r>
                      <a:r>
                        <a:rPr lang="en-US" sz="1400" dirty="0">
                          <a:effectLst/>
                          <a:latin typeface="+mn-lt"/>
                        </a:rPr>
                        <a:t>annual max. / $</a:t>
                      </a:r>
                      <a:r>
                        <a:rPr lang="en-US" sz="1400" dirty="0" smtClean="0">
                          <a:effectLst/>
                          <a:latin typeface="+mn-lt"/>
                        </a:rPr>
                        <a:t>650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676 </a:t>
                      </a:r>
                      <a:r>
                        <a:rPr lang="en-US" sz="1400" dirty="0">
                          <a:effectLst/>
                          <a:latin typeface="+mn-lt"/>
                        </a:rPr>
                        <a:t>annual max. / $</a:t>
                      </a:r>
                      <a:r>
                        <a:rPr lang="en-US" sz="1400" dirty="0" smtClean="0">
                          <a:effectLst/>
                          <a:latin typeface="+mn-lt"/>
                        </a:rPr>
                        <a:t>338</a:t>
                      </a:r>
                      <a:r>
                        <a:rPr lang="en-US" sz="1400" baseline="0" dirty="0" smtClean="0">
                          <a:effectLst/>
                          <a:latin typeface="+mn-lt"/>
                        </a:rPr>
                        <a:t> </a:t>
                      </a:r>
                      <a:r>
                        <a:rPr lang="en-US" sz="1400" dirty="0" smtClean="0">
                          <a:effectLst/>
                          <a:latin typeface="+mn-lt"/>
                        </a:rPr>
                        <a:t>semester </a:t>
                      </a:r>
                      <a:r>
                        <a:rPr lang="en-US" sz="1400" dirty="0">
                          <a:effectLst/>
                          <a:latin typeface="+mn-lt"/>
                        </a:rPr>
                        <a:t>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988</a:t>
                      </a:r>
                      <a:r>
                        <a:rPr lang="en-US" sz="1400" baseline="0" dirty="0" smtClean="0">
                          <a:effectLst/>
                          <a:latin typeface="+mn-lt"/>
                        </a:rPr>
                        <a:t> </a:t>
                      </a:r>
                      <a:r>
                        <a:rPr lang="en-US" sz="1400" dirty="0" smtClean="0">
                          <a:effectLst/>
                          <a:latin typeface="+mn-lt"/>
                        </a:rPr>
                        <a:t>annual </a:t>
                      </a:r>
                      <a:r>
                        <a:rPr lang="en-US" sz="1400" dirty="0">
                          <a:effectLst/>
                          <a:latin typeface="+mn-lt"/>
                        </a:rPr>
                        <a:t>max. / $</a:t>
                      </a:r>
                      <a:r>
                        <a:rPr lang="en-US" sz="1400" dirty="0" smtClean="0">
                          <a:effectLst/>
                          <a:latin typeface="+mn-lt"/>
                        </a:rPr>
                        <a:t>494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8"/>
                  </a:ext>
                </a:extLst>
              </a:tr>
              <a:tr h="349953">
                <a:tc>
                  <a:txBody>
                    <a:bodyPr/>
                    <a:lstStyle/>
                    <a:p>
                      <a:pPr marL="0" marR="0" algn="r">
                        <a:lnSpc>
                          <a:spcPct val="107000"/>
                        </a:lnSpc>
                        <a:spcBef>
                          <a:spcPts val="0"/>
                        </a:spcBef>
                        <a:spcAft>
                          <a:spcPts val="0"/>
                        </a:spcAft>
                      </a:pPr>
                      <a:r>
                        <a:rPr lang="en-US" sz="1400" b="1" dirty="0">
                          <a:effectLst/>
                          <a:latin typeface="+mn-lt"/>
                        </a:rPr>
                        <a:t>Residential:</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1,550 </a:t>
                      </a:r>
                      <a:r>
                        <a:rPr lang="en-US" sz="1400" dirty="0">
                          <a:effectLst/>
                          <a:latin typeface="+mn-lt"/>
                        </a:rPr>
                        <a:t>annual max. / $</a:t>
                      </a:r>
                      <a:r>
                        <a:rPr lang="en-US" sz="1400" dirty="0" smtClean="0">
                          <a:effectLst/>
                          <a:latin typeface="+mn-lt"/>
                        </a:rPr>
                        <a:t>775</a:t>
                      </a:r>
                      <a:r>
                        <a:rPr lang="en-US" sz="1400" baseline="0" dirty="0" smtClean="0">
                          <a:effectLst/>
                          <a:latin typeface="+mn-lt"/>
                        </a:rPr>
                        <a:t> </a:t>
                      </a:r>
                      <a:r>
                        <a:rPr lang="en-US" sz="1400" dirty="0" smtClean="0">
                          <a:effectLst/>
                          <a:latin typeface="+mn-lt"/>
                        </a:rPr>
                        <a:t>semester </a:t>
                      </a:r>
                      <a:r>
                        <a:rPr lang="en-US" sz="1400" dirty="0">
                          <a:effectLst/>
                          <a:latin typeface="+mn-lt"/>
                        </a:rPr>
                        <a:t>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$950 </a:t>
                      </a:r>
                      <a:r>
                        <a:rPr lang="en-US" sz="1400" dirty="0">
                          <a:effectLst/>
                          <a:latin typeface="+mn-lt"/>
                        </a:rPr>
                        <a:t>annual max. / $</a:t>
                      </a:r>
                      <a:r>
                        <a:rPr lang="en-US" sz="1400" dirty="0" smtClean="0">
                          <a:effectLst/>
                          <a:latin typeface="+mn-lt"/>
                        </a:rPr>
                        <a:t>475</a:t>
                      </a:r>
                      <a:r>
                        <a:rPr lang="en-US" sz="1400" baseline="0" dirty="0" smtClean="0">
                          <a:effectLst/>
                          <a:latin typeface="+mn-lt"/>
                        </a:rPr>
                        <a:t> </a:t>
                      </a:r>
                      <a:r>
                        <a:rPr lang="en-US" sz="1400" dirty="0" smtClean="0">
                          <a:effectLst/>
                          <a:latin typeface="+mn-lt"/>
                        </a:rPr>
                        <a:t>semester </a:t>
                      </a:r>
                      <a:r>
                        <a:rPr lang="en-US" sz="1400" dirty="0">
                          <a:effectLst/>
                          <a:latin typeface="+mn-lt"/>
                        </a:rPr>
                        <a:t>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1,250 </a:t>
                      </a:r>
                      <a:r>
                        <a:rPr lang="en-US" sz="1400" dirty="0">
                          <a:effectLst/>
                          <a:latin typeface="+mn-lt"/>
                        </a:rPr>
                        <a:t>annual max. / $</a:t>
                      </a:r>
                      <a:r>
                        <a:rPr lang="en-US" sz="1400" dirty="0" smtClean="0">
                          <a:effectLst/>
                          <a:latin typeface="+mn-lt"/>
                        </a:rPr>
                        <a:t>625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9"/>
                  </a:ext>
                </a:extLst>
              </a:tr>
              <a:tr h="174978">
                <a:tc>
                  <a:txBody>
                    <a:bodyPr/>
                    <a:lstStyle/>
                    <a:p>
                      <a:pPr>
                        <a:lnSpc>
                          <a:spcPct val="107000"/>
                        </a:lnSpc>
                      </a:pPr>
                      <a:endParaRPr lang="en-US" sz="1400" b="1"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50296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pPr algn="ctr"/>
            <a:r>
              <a:rPr lang="en-US" b="1" dirty="0" smtClean="0"/>
              <a:t>Review of EOF Undergraduate AY Processing Calendar</a:t>
            </a:r>
            <a:endParaRPr lang="en-US" b="1" dirty="0"/>
          </a:p>
        </p:txBody>
      </p:sp>
      <p:pic>
        <p:nvPicPr>
          <p:cNvPr id="4" name="Content Placeholder 3"/>
          <p:cNvPicPr>
            <a:picLocks noGrp="1" noChangeAspect="1"/>
          </p:cNvPicPr>
          <p:nvPr>
            <p:ph idx="1"/>
          </p:nvPr>
        </p:nvPicPr>
        <p:blipFill rotWithShape="1">
          <a:blip r:embed="rId2"/>
          <a:srcRect l="30431" t="25523" r="13750" b="27311"/>
          <a:stretch/>
        </p:blipFill>
        <p:spPr>
          <a:xfrm>
            <a:off x="1624143" y="1950718"/>
            <a:ext cx="8871137" cy="4216401"/>
          </a:xfrm>
          <a:prstGeom prst="rect">
            <a:avLst/>
          </a:prstGeom>
        </p:spPr>
      </p:pic>
      <p:cxnSp>
        <p:nvCxnSpPr>
          <p:cNvPr id="7" name="Straight Arrow Connector 6"/>
          <p:cNvCxnSpPr/>
          <p:nvPr/>
        </p:nvCxnSpPr>
        <p:spPr>
          <a:xfrm>
            <a:off x="5984240" y="1452880"/>
            <a:ext cx="325120" cy="1717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20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EOF Campus Program Resources Webpage</a:t>
            </a:r>
            <a:endParaRPr lang="en-US" dirty="0"/>
          </a:p>
        </p:txBody>
      </p:sp>
      <p:sp>
        <p:nvSpPr>
          <p:cNvPr id="5" name="TextBox 4"/>
          <p:cNvSpPr txBox="1"/>
          <p:nvPr/>
        </p:nvSpPr>
        <p:spPr>
          <a:xfrm>
            <a:off x="2392219" y="1690688"/>
            <a:ext cx="7675418" cy="369332"/>
          </a:xfrm>
          <a:prstGeom prst="rect">
            <a:avLst/>
          </a:prstGeom>
          <a:noFill/>
        </p:spPr>
        <p:txBody>
          <a:bodyPr wrap="square" rtlCol="0">
            <a:spAutoFit/>
          </a:bodyPr>
          <a:lstStyle/>
          <a:p>
            <a:r>
              <a:rPr lang="en-US" b="1" dirty="0"/>
              <a:t>https://www.nj.gov/highereducation/EOF/EOF_Program_Resources.shtml</a:t>
            </a:r>
          </a:p>
        </p:txBody>
      </p:sp>
      <p:pic>
        <p:nvPicPr>
          <p:cNvPr id="4" name="Content Placeholder 3"/>
          <p:cNvPicPr>
            <a:picLocks noGrp="1" noChangeAspect="1"/>
          </p:cNvPicPr>
          <p:nvPr>
            <p:ph idx="1"/>
          </p:nvPr>
        </p:nvPicPr>
        <p:blipFill rotWithShape="1">
          <a:blip r:embed="rId2"/>
          <a:srcRect l="30060" t="24735" r="13344" b="26957"/>
          <a:stretch/>
        </p:blipFill>
        <p:spPr>
          <a:xfrm>
            <a:off x="1588522" y="2309090"/>
            <a:ext cx="8733550" cy="4193311"/>
          </a:xfrm>
          <a:prstGeom prst="rect">
            <a:avLst/>
          </a:prstGeom>
        </p:spPr>
      </p:pic>
    </p:spTree>
    <p:extLst>
      <p:ext uri="{BB962C8B-B14F-4D97-AF65-F5344CB8AC3E}">
        <p14:creationId xmlns:p14="http://schemas.microsoft.com/office/powerpoint/2010/main" val="633439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Institutional </a:t>
            </a:r>
            <a:r>
              <a:rPr lang="en-US" b="1" dirty="0" smtClean="0"/>
              <a:t>Accountability</a:t>
            </a:r>
            <a:endParaRPr lang="en-US" b="1" dirty="0"/>
          </a:p>
        </p:txBody>
      </p:sp>
      <p:sp>
        <p:nvSpPr>
          <p:cNvPr id="3" name="Content Placeholder 2"/>
          <p:cNvSpPr>
            <a:spLocks noGrp="1"/>
          </p:cNvSpPr>
          <p:nvPr>
            <p:ph sz="half" idx="1"/>
          </p:nvPr>
        </p:nvSpPr>
        <p:spPr>
          <a:xfrm>
            <a:off x="492760" y="1581784"/>
            <a:ext cx="5603240" cy="4890135"/>
          </a:xfrm>
        </p:spPr>
        <p:txBody>
          <a:bodyPr>
            <a:noAutofit/>
          </a:bodyPr>
          <a:lstStyle/>
          <a:p>
            <a:r>
              <a:rPr lang="en-US" sz="2000" dirty="0" smtClean="0"/>
              <a:t>All participating institutions must adhere to the EOF statewide processing deadlines: </a:t>
            </a:r>
          </a:p>
          <a:p>
            <a:pPr marL="0" indent="0">
              <a:buNone/>
            </a:pPr>
            <a:r>
              <a:rPr lang="en-US" sz="2000" dirty="0" smtClean="0">
                <a:hlinkClick r:id="rId2"/>
              </a:rPr>
              <a:t>https://www.nj.gov/highereducation/documents/pdf/EOF/2019-2020/eofprocessingcalendar.pdf</a:t>
            </a:r>
            <a:endParaRPr lang="en-US" sz="2000" dirty="0"/>
          </a:p>
          <a:p>
            <a:r>
              <a:rPr lang="en-US" sz="2000" dirty="0" smtClean="0"/>
              <a:t>Institution’s that fail to properly adhere to the EOF processing calendar will:</a:t>
            </a:r>
          </a:p>
          <a:p>
            <a:pPr>
              <a:buFontTx/>
              <a:buChar char="-"/>
            </a:pPr>
            <a:r>
              <a:rPr lang="en-US" sz="2000" dirty="0" smtClean="0"/>
              <a:t>Need to provide in writing why this error/oversight occurred.</a:t>
            </a:r>
          </a:p>
          <a:p>
            <a:pPr>
              <a:buFontTx/>
              <a:buChar char="-"/>
            </a:pPr>
            <a:r>
              <a:rPr lang="en-US" sz="2000" dirty="0" smtClean="0"/>
              <a:t>How it plans to address and ensure that this error/oversight does not happen again.</a:t>
            </a:r>
          </a:p>
          <a:p>
            <a:pPr>
              <a:buFontTx/>
              <a:buChar char="-"/>
            </a:pPr>
            <a:r>
              <a:rPr lang="en-US" sz="2000" dirty="0"/>
              <a:t>D</a:t>
            </a:r>
            <a:r>
              <a:rPr lang="en-US" sz="2000" dirty="0" smtClean="0"/>
              <a:t>emonstrate how the institution will hold the students harmless (i.e. use institutional funds to cover the EOF grant amount that the institution failed to properly process and request in accordance with the EOF processing guidelines.)</a:t>
            </a:r>
          </a:p>
        </p:txBody>
      </p:sp>
      <p:pic>
        <p:nvPicPr>
          <p:cNvPr id="5" name="Content Placeholder 3"/>
          <p:cNvPicPr>
            <a:picLocks noGrp="1" noChangeAspect="1"/>
          </p:cNvPicPr>
          <p:nvPr>
            <p:ph sz="half" idx="2"/>
          </p:nvPr>
        </p:nvPicPr>
        <p:blipFill rotWithShape="1">
          <a:blip r:embed="rId3"/>
          <a:srcRect l="32322" t="15852" r="32614" b="6226"/>
          <a:stretch/>
        </p:blipFill>
        <p:spPr>
          <a:xfrm>
            <a:off x="6512560" y="1581784"/>
            <a:ext cx="4683824" cy="5017393"/>
          </a:xfrm>
          <a:prstGeom prst="rect">
            <a:avLst/>
          </a:prstGeom>
        </p:spPr>
      </p:pic>
    </p:spTree>
    <p:extLst>
      <p:ext uri="{BB962C8B-B14F-4D97-AF65-F5344CB8AC3E}">
        <p14:creationId xmlns:p14="http://schemas.microsoft.com/office/powerpoint/2010/main" val="3108122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Reminder: EOF Funded vs. Non-Funded</a:t>
            </a:r>
            <a:endParaRPr lang="en-US" b="1" dirty="0"/>
          </a:p>
        </p:txBody>
      </p:sp>
      <p:sp>
        <p:nvSpPr>
          <p:cNvPr id="3" name="Content Placeholder 2"/>
          <p:cNvSpPr>
            <a:spLocks noGrp="1"/>
          </p:cNvSpPr>
          <p:nvPr>
            <p:ph idx="1"/>
          </p:nvPr>
        </p:nvSpPr>
        <p:spPr>
          <a:xfrm>
            <a:off x="1097280" y="1845733"/>
            <a:ext cx="10058400" cy="4498505"/>
          </a:xfrm>
        </p:spPr>
        <p:txBody>
          <a:bodyPr>
            <a:normAutofit fontScale="77500" lnSpcReduction="20000"/>
          </a:bodyPr>
          <a:lstStyle/>
          <a:p>
            <a:pPr marL="0" indent="0">
              <a:buNone/>
            </a:pPr>
            <a:r>
              <a:rPr lang="en-US" dirty="0" smtClean="0"/>
              <a:t>There are only two types of students who participate in the Fund, Funded or Non-Funded:</a:t>
            </a:r>
          </a:p>
          <a:p>
            <a:pPr marL="0" indent="0">
              <a:buNone/>
            </a:pPr>
            <a:r>
              <a:rPr lang="en-US" dirty="0" smtClean="0"/>
              <a:t>- A student who receives Article III Academic Year grant funds is classified as a </a:t>
            </a:r>
            <a:r>
              <a:rPr lang="en-US" b="1" dirty="0" smtClean="0"/>
              <a:t>Funded student</a:t>
            </a:r>
            <a:r>
              <a:rPr lang="en-US" dirty="0" smtClean="0"/>
              <a:t>.</a:t>
            </a:r>
          </a:p>
          <a:p>
            <a:pPr marL="0" indent="0">
              <a:buNone/>
            </a:pPr>
            <a:r>
              <a:rPr lang="en-US" dirty="0" smtClean="0"/>
              <a:t>- A student who has received an Academic Year Article III grant award during a previous academic year, but was subsequently found to be financially ineligible can only be supported as a </a:t>
            </a:r>
            <a:r>
              <a:rPr lang="en-US" b="1" dirty="0" smtClean="0"/>
              <a:t>Non-Funded student</a:t>
            </a:r>
            <a:r>
              <a:rPr lang="en-US" dirty="0" smtClean="0"/>
              <a:t>. </a:t>
            </a:r>
          </a:p>
          <a:p>
            <a:pPr marL="0" indent="0">
              <a:buNone/>
            </a:pPr>
            <a:r>
              <a:rPr lang="en-US" dirty="0" smtClean="0"/>
              <a:t>- NJ GEAR UP, NJ College Bound, and TRIO Students who do not meet the EOF financial criteria may also be classified and supported as a </a:t>
            </a:r>
            <a:r>
              <a:rPr lang="en-US" b="1" dirty="0" smtClean="0"/>
              <a:t>Non-Funded student</a:t>
            </a:r>
            <a:r>
              <a:rPr lang="en-US" dirty="0" smtClean="0"/>
              <a:t>. </a:t>
            </a:r>
          </a:p>
          <a:p>
            <a:pPr marL="0" indent="0">
              <a:buNone/>
            </a:pPr>
            <a:r>
              <a:rPr lang="en-US" dirty="0" smtClean="0"/>
              <a:t>All other students who do not meet the financial eligibility criteria to receive an initial EOF grant are deemed ineligible for EOF. </a:t>
            </a:r>
            <a:endParaRPr lang="en-US" dirty="0"/>
          </a:p>
          <a:p>
            <a:pPr marL="0" indent="0">
              <a:buNone/>
            </a:pPr>
            <a:r>
              <a:rPr lang="en-US" dirty="0" smtClean="0"/>
              <a:t>EOF Campus programs should consistently review NJFAMS to ensure that you are aware of any students under verification and continue to monitor their status. </a:t>
            </a:r>
            <a:endParaRPr lang="en-US" dirty="0"/>
          </a:p>
        </p:txBody>
      </p:sp>
    </p:spTree>
    <p:extLst>
      <p:ext uri="{BB962C8B-B14F-4D97-AF65-F5344CB8AC3E}">
        <p14:creationId xmlns:p14="http://schemas.microsoft.com/office/powerpoint/2010/main" val="2206508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EOF Financial Eligibility </a:t>
            </a:r>
            <a:r>
              <a:rPr lang="en-US" b="1" dirty="0" smtClean="0"/>
              <a:t>Notables (Discretionary Students)</a:t>
            </a:r>
            <a:endParaRPr lang="en-US" dirty="0"/>
          </a:p>
        </p:txBody>
      </p:sp>
      <p:sp>
        <p:nvSpPr>
          <p:cNvPr id="3" name="Content Placeholder 2"/>
          <p:cNvSpPr>
            <a:spLocks noGrp="1"/>
          </p:cNvSpPr>
          <p:nvPr>
            <p:ph idx="1"/>
          </p:nvPr>
        </p:nvSpPr>
        <p:spPr>
          <a:xfrm>
            <a:off x="1097280" y="1845734"/>
            <a:ext cx="10058400" cy="4023360"/>
          </a:xfrm>
        </p:spPr>
        <p:txBody>
          <a:bodyPr>
            <a:normAutofit fontScale="85000" lnSpcReduction="20000"/>
          </a:bodyPr>
          <a:lstStyle/>
          <a:p>
            <a:pPr marL="0" indent="0">
              <a:buNone/>
            </a:pPr>
            <a:r>
              <a:rPr lang="en-US" dirty="0" smtClean="0">
                <a:solidFill>
                  <a:schemeClr val="tx1"/>
                </a:solidFill>
              </a:rPr>
              <a:t>- Per </a:t>
            </a:r>
            <a:r>
              <a:rPr lang="en-US" dirty="0">
                <a:solidFill>
                  <a:schemeClr val="tx1"/>
                </a:solidFill>
              </a:rPr>
              <a:t>9A:11-2.3(h) of the EOF regulations, the EOF campus administrator/director has the discretion to admit, up to a maximum of 10 percent of the annual class of initial students as discretionary admits. These admits </a:t>
            </a:r>
            <a:r>
              <a:rPr lang="en-US" dirty="0" smtClean="0">
                <a:solidFill>
                  <a:schemeClr val="tx1"/>
                </a:solidFill>
              </a:rPr>
              <a:t>can have family </a:t>
            </a:r>
            <a:r>
              <a:rPr lang="en-US" dirty="0">
                <a:solidFill>
                  <a:schemeClr val="tx1"/>
                </a:solidFill>
              </a:rPr>
              <a:t>incomes as high as, but no more than, 281 percent of the Federal poverty guidelines and </a:t>
            </a:r>
            <a:r>
              <a:rPr lang="en-US" dirty="0" smtClean="0">
                <a:solidFill>
                  <a:schemeClr val="tx1"/>
                </a:solidFill>
              </a:rPr>
              <a:t>have assets that </a:t>
            </a:r>
            <a:r>
              <a:rPr lang="en-US" dirty="0">
                <a:solidFill>
                  <a:schemeClr val="tx1"/>
                </a:solidFill>
              </a:rPr>
              <a:t>do not exceed 20 percent of the maximum income allowance as per the 281 percent of the Federal poverty guidelines per household size, as published annually by the Federal government. </a:t>
            </a:r>
            <a:endParaRPr lang="en-US" dirty="0" smtClean="0">
              <a:solidFill>
                <a:schemeClr val="tx1"/>
              </a:solidFill>
            </a:endParaRPr>
          </a:p>
          <a:p>
            <a:pPr marL="0" indent="0">
              <a:buNone/>
            </a:pPr>
            <a:r>
              <a:rPr lang="en-US" dirty="0" smtClean="0"/>
              <a:t>- Discretionary </a:t>
            </a:r>
            <a:r>
              <a:rPr lang="en-US" dirty="0"/>
              <a:t>admit </a:t>
            </a:r>
            <a:r>
              <a:rPr lang="en-US" dirty="0" smtClean="0"/>
              <a:t>students shall </a:t>
            </a:r>
            <a:r>
              <a:rPr lang="en-US" dirty="0"/>
              <a:t>also meet all eligibility provisions of N.J.A.C. 9A:11-2.2. </a:t>
            </a:r>
          </a:p>
          <a:p>
            <a:pPr marL="0" indent="0">
              <a:buNone/>
            </a:pPr>
            <a:r>
              <a:rPr lang="en-US" dirty="0" smtClean="0"/>
              <a:t>- </a:t>
            </a:r>
            <a:r>
              <a:rPr lang="en-US" dirty="0"/>
              <a:t>As noted within 9A:11-2.3 of the EOF regulations, if an applicant’s reported household income and assets exceeds the maximum allowable limit for EOF for discretionary consideration, then by regulation, the student is financially ineligible to receive an EOF grant award</a:t>
            </a:r>
            <a:r>
              <a:rPr lang="en-US" dirty="0" smtClean="0"/>
              <a:t>.</a:t>
            </a:r>
            <a:endParaRPr lang="en-US" dirty="0"/>
          </a:p>
          <a:p>
            <a:endParaRPr lang="en-US" dirty="0"/>
          </a:p>
        </p:txBody>
      </p:sp>
    </p:spTree>
    <p:extLst>
      <p:ext uri="{BB962C8B-B14F-4D97-AF65-F5344CB8AC3E}">
        <p14:creationId xmlns:p14="http://schemas.microsoft.com/office/powerpoint/2010/main" val="3063884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EOF Non-Funded and Discretionary Appeals via the EOF Student Appeal Form</a:t>
            </a:r>
            <a:endParaRPr lang="en-US" dirty="0"/>
          </a:p>
        </p:txBody>
      </p:sp>
      <p:pic>
        <p:nvPicPr>
          <p:cNvPr id="6" name="Content Placeholder 5"/>
          <p:cNvPicPr>
            <a:picLocks noGrp="1" noChangeAspect="1"/>
          </p:cNvPicPr>
          <p:nvPr>
            <p:ph idx="1"/>
          </p:nvPr>
        </p:nvPicPr>
        <p:blipFill rotWithShape="1">
          <a:blip r:embed="rId2"/>
          <a:srcRect l="34836" t="45498" r="25046" b="34761"/>
          <a:stretch/>
        </p:blipFill>
        <p:spPr>
          <a:xfrm>
            <a:off x="838200" y="2900218"/>
            <a:ext cx="9710682" cy="2687782"/>
          </a:xfrm>
          <a:prstGeom prst="rect">
            <a:avLst/>
          </a:prstGeom>
        </p:spPr>
      </p:pic>
      <p:cxnSp>
        <p:nvCxnSpPr>
          <p:cNvPr id="8" name="Straight Arrow Connector 7"/>
          <p:cNvCxnSpPr/>
          <p:nvPr/>
        </p:nvCxnSpPr>
        <p:spPr>
          <a:xfrm flipH="1">
            <a:off x="3906982" y="1995055"/>
            <a:ext cx="2706254" cy="302952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054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2" y="106074"/>
            <a:ext cx="10515600" cy="900689"/>
          </a:xfrm>
        </p:spPr>
        <p:txBody>
          <a:bodyPr/>
          <a:lstStyle/>
          <a:p>
            <a:pPr algn="ctr"/>
            <a:r>
              <a:rPr lang="en-US" b="1" dirty="0" smtClean="0"/>
              <a:t>EOF Student Appeal Form </a:t>
            </a:r>
            <a:endParaRPr lang="en-US" b="1" dirty="0"/>
          </a:p>
        </p:txBody>
      </p:sp>
      <p:pic>
        <p:nvPicPr>
          <p:cNvPr id="4" name="Content Placeholder 3"/>
          <p:cNvPicPr>
            <a:picLocks noGrp="1" noChangeAspect="1"/>
          </p:cNvPicPr>
          <p:nvPr>
            <p:ph idx="1"/>
          </p:nvPr>
        </p:nvPicPr>
        <p:blipFill rotWithShape="1">
          <a:blip r:embed="rId2"/>
          <a:srcRect l="2121" t="17267" r="2121" b="13110"/>
          <a:stretch/>
        </p:blipFill>
        <p:spPr>
          <a:xfrm>
            <a:off x="905502" y="1108363"/>
            <a:ext cx="9801469" cy="4008581"/>
          </a:xfrm>
          <a:prstGeom prst="rect">
            <a:avLst/>
          </a:prstGeom>
        </p:spPr>
      </p:pic>
      <p:sp>
        <p:nvSpPr>
          <p:cNvPr id="3" name="TextBox 2"/>
          <p:cNvSpPr txBox="1"/>
          <p:nvPr/>
        </p:nvSpPr>
        <p:spPr>
          <a:xfrm>
            <a:off x="621201" y="5162144"/>
            <a:ext cx="10085770" cy="1677382"/>
          </a:xfrm>
          <a:prstGeom prst="rect">
            <a:avLst/>
          </a:prstGeom>
          <a:noFill/>
        </p:spPr>
        <p:txBody>
          <a:bodyPr wrap="square" rtlCol="0">
            <a:spAutoFit/>
          </a:bodyPr>
          <a:lstStyle/>
          <a:p>
            <a:pPr marL="285750" indent="-285750">
              <a:buFontTx/>
              <a:buChar char="-"/>
            </a:pPr>
            <a:r>
              <a:rPr lang="en-US" sz="1700" dirty="0" smtClean="0"/>
              <a:t>All appeals must be sent directly to your EOF program liaison once the EOF Central Office has re-opened the EOF portal for edit access. </a:t>
            </a:r>
            <a:endParaRPr lang="en-US" sz="1700" dirty="0"/>
          </a:p>
          <a:p>
            <a:pPr marL="285750" indent="-285750">
              <a:buFontTx/>
              <a:buChar char="-"/>
            </a:pPr>
            <a:r>
              <a:rPr lang="en-US" sz="1700" dirty="0" smtClean="0"/>
              <a:t>Edit access will be restored once the EOF Central Office has completed its reconciliation of all AY UG Rosters and has provided each campus program with their appropriate desk audit (End of July/Early August.)</a:t>
            </a:r>
          </a:p>
          <a:p>
            <a:pPr marL="285750" indent="-285750">
              <a:buFontTx/>
              <a:buChar char="-"/>
            </a:pPr>
            <a:r>
              <a:rPr lang="en-US" sz="1700" dirty="0"/>
              <a:t>Only </a:t>
            </a:r>
            <a:r>
              <a:rPr lang="en-US" sz="1700" dirty="0" smtClean="0"/>
              <a:t>an </a:t>
            </a:r>
            <a:r>
              <a:rPr lang="en-US" sz="1700" dirty="0"/>
              <a:t>EOF program liaison or the EOF Executive Director has the authority to </a:t>
            </a:r>
            <a:r>
              <a:rPr lang="en-US" sz="1700" dirty="0" smtClean="0"/>
              <a:t>approve an </a:t>
            </a:r>
            <a:r>
              <a:rPr lang="en-US" sz="1700" dirty="0"/>
              <a:t>appeal</a:t>
            </a:r>
            <a:r>
              <a:rPr lang="en-US" sz="1700" dirty="0" smtClean="0"/>
              <a:t>.</a:t>
            </a:r>
          </a:p>
          <a:p>
            <a:pPr marL="285750" indent="-285750">
              <a:buFontTx/>
              <a:buChar char="-"/>
            </a:pPr>
            <a:endParaRPr lang="en-US" dirty="0"/>
          </a:p>
        </p:txBody>
      </p:sp>
    </p:spTree>
    <p:extLst>
      <p:ext uri="{BB962C8B-B14F-4D97-AF65-F5344CB8AC3E}">
        <p14:creationId xmlns:p14="http://schemas.microsoft.com/office/powerpoint/2010/main" val="2546083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EOF Pending Verification Form</a:t>
            </a:r>
            <a:endParaRPr lang="en-US" b="1" dirty="0"/>
          </a:p>
        </p:txBody>
      </p:sp>
      <p:sp>
        <p:nvSpPr>
          <p:cNvPr id="3" name="Content Placeholder 2"/>
          <p:cNvSpPr>
            <a:spLocks noGrp="1"/>
          </p:cNvSpPr>
          <p:nvPr>
            <p:ph idx="1"/>
          </p:nvPr>
        </p:nvSpPr>
        <p:spPr/>
        <p:txBody>
          <a:bodyPr>
            <a:normAutofit fontScale="92500"/>
          </a:bodyPr>
          <a:lstStyle/>
          <a:p>
            <a:r>
              <a:rPr lang="en-US" dirty="0" smtClean="0"/>
              <a:t>At the conclusion of each semester, if there is a student who is pending verification (federal, state, institution) and has not cleared by the final deadline for EOF campus programs to award students on their roster, the EOF campus program must submit the name of the student and the appropriate information to the EOF Central Office on the Pending Verification Form.</a:t>
            </a:r>
          </a:p>
          <a:p>
            <a:r>
              <a:rPr lang="en-US" dirty="0" smtClean="0"/>
              <a:t>This is especially important during the Spring term due to the Fund’s lack of carry forward ability and the need to sweep all accounts in March. </a:t>
            </a:r>
          </a:p>
          <a:p>
            <a:r>
              <a:rPr lang="en-US" dirty="0" smtClean="0"/>
              <a:t>Institutions/Programs that fail to properly submit the appropriate information are subject to covering the grant award for each student it failed to properly account for.</a:t>
            </a:r>
            <a:endParaRPr lang="en-US" dirty="0"/>
          </a:p>
        </p:txBody>
      </p:sp>
    </p:spTree>
    <p:extLst>
      <p:ext uri="{BB962C8B-B14F-4D97-AF65-F5344CB8AC3E}">
        <p14:creationId xmlns:p14="http://schemas.microsoft.com/office/powerpoint/2010/main" val="1885507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EOF Pending Verification Form</a:t>
            </a:r>
            <a:endParaRPr lang="en-US" b="1" dirty="0"/>
          </a:p>
        </p:txBody>
      </p:sp>
      <p:pic>
        <p:nvPicPr>
          <p:cNvPr id="4" name="Content Placeholder 3"/>
          <p:cNvPicPr>
            <a:picLocks noGrp="1" noChangeAspect="1"/>
          </p:cNvPicPr>
          <p:nvPr>
            <p:ph idx="1"/>
          </p:nvPr>
        </p:nvPicPr>
        <p:blipFill rotWithShape="1">
          <a:blip r:embed="rId2"/>
          <a:srcRect l="2193" t="17351" r="21500" b="28712"/>
          <a:stretch/>
        </p:blipFill>
        <p:spPr>
          <a:xfrm>
            <a:off x="660399" y="1828801"/>
            <a:ext cx="11090404" cy="4409440"/>
          </a:xfrm>
          <a:prstGeom prst="rect">
            <a:avLst/>
          </a:prstGeom>
        </p:spPr>
      </p:pic>
    </p:spTree>
    <p:extLst>
      <p:ext uri="{BB962C8B-B14F-4D97-AF65-F5344CB8AC3E}">
        <p14:creationId xmlns:p14="http://schemas.microsoft.com/office/powerpoint/2010/main" val="1383755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127" y="1385454"/>
            <a:ext cx="7772400" cy="2819400"/>
          </a:xfrm>
        </p:spPr>
        <p:txBody>
          <a:bodyPr/>
          <a:lstStyle/>
          <a:p>
            <a:pPr algn="ctr"/>
            <a:r>
              <a:rPr lang="en-US" b="1" dirty="0" smtClean="0"/>
              <a:t>Disbursement of Academic Year Funds</a:t>
            </a:r>
            <a:endParaRPr lang="en-US" b="1" dirty="0"/>
          </a:p>
        </p:txBody>
      </p:sp>
    </p:spTree>
    <p:extLst>
      <p:ext uri="{BB962C8B-B14F-4D97-AF65-F5344CB8AC3E}">
        <p14:creationId xmlns:p14="http://schemas.microsoft.com/office/powerpoint/2010/main" val="2220566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Disbursement of AY Art. III Undergraduate Student Grant Funds</a:t>
            </a:r>
            <a:endParaRPr lang="en-US" b="1" dirty="0"/>
          </a:p>
        </p:txBody>
      </p:sp>
      <p:sp>
        <p:nvSpPr>
          <p:cNvPr id="3" name="Content Placeholder 2"/>
          <p:cNvSpPr>
            <a:spLocks noGrp="1"/>
          </p:cNvSpPr>
          <p:nvPr>
            <p:ph idx="1"/>
          </p:nvPr>
        </p:nvSpPr>
        <p:spPr/>
        <p:txBody>
          <a:bodyPr>
            <a:normAutofit/>
          </a:bodyPr>
          <a:lstStyle/>
          <a:p>
            <a:r>
              <a:rPr lang="en-US" dirty="0" smtClean="0"/>
              <a:t>Institutions should divide their academic year Article III allocation in half (think Fall and Spring semester)</a:t>
            </a:r>
          </a:p>
          <a:p>
            <a:r>
              <a:rPr lang="en-US" dirty="0" smtClean="0"/>
              <a:t>For the fall term, institutions will receive an advance payment = 75% of the first half of their allocation in the early portion of the Fall term. </a:t>
            </a:r>
          </a:p>
          <a:p>
            <a:r>
              <a:rPr lang="en-US" dirty="0" smtClean="0"/>
              <a:t>The Final Fall disbursement will be based on the campus program’s “Paid” roster after the Final Roster Certification period. </a:t>
            </a:r>
          </a:p>
          <a:p>
            <a:r>
              <a:rPr lang="en-US" dirty="0" smtClean="0"/>
              <a:t>Spring semester advance payment will = 75% of the total Article III funds paid to the institution for the fall semester. </a:t>
            </a:r>
            <a:endParaRPr lang="en-US" dirty="0"/>
          </a:p>
        </p:txBody>
      </p:sp>
    </p:spTree>
    <p:extLst>
      <p:ext uri="{BB962C8B-B14F-4D97-AF65-F5344CB8AC3E}">
        <p14:creationId xmlns:p14="http://schemas.microsoft.com/office/powerpoint/2010/main" val="20243888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 CARRY FORWARD = SWEEP OF ACCOUNTS IN MID-SPRING – MAKE SURE ALL OF YOUR STUDENTS ARE ACCOUNTED FOR</a:t>
            </a:r>
            <a:endParaRPr lang="en-US" b="1" dirty="0"/>
          </a:p>
        </p:txBody>
      </p:sp>
      <p:sp>
        <p:nvSpPr>
          <p:cNvPr id="3" name="Content Placeholder 2"/>
          <p:cNvSpPr>
            <a:spLocks noGrp="1"/>
          </p:cNvSpPr>
          <p:nvPr>
            <p:ph idx="1"/>
          </p:nvPr>
        </p:nvSpPr>
        <p:spPr>
          <a:xfrm>
            <a:off x="526473" y="1939636"/>
            <a:ext cx="10827327" cy="4590473"/>
          </a:xfrm>
        </p:spPr>
        <p:txBody>
          <a:bodyPr>
            <a:normAutofit fontScale="92500" lnSpcReduction="20000"/>
          </a:bodyPr>
          <a:lstStyle/>
          <a:p>
            <a:r>
              <a:rPr lang="en-US" dirty="0" smtClean="0"/>
              <a:t>Unlike HESAA, EOF does not have carry forward language. </a:t>
            </a:r>
          </a:p>
          <a:p>
            <a:r>
              <a:rPr lang="en-US" dirty="0" smtClean="0"/>
              <a:t>As a result, EOF Central must sweep all accounts during the Spring </a:t>
            </a:r>
            <a:r>
              <a:rPr lang="en-US" dirty="0" smtClean="0"/>
              <a:t>term (End of March/Early April) </a:t>
            </a:r>
            <a:r>
              <a:rPr lang="en-US" dirty="0" smtClean="0"/>
              <a:t>and uses the remaining balance of EOF Art. III and IV funds to help front fund the EOF Summer Program. </a:t>
            </a:r>
            <a:endParaRPr lang="en-US" dirty="0"/>
          </a:p>
          <a:p>
            <a:r>
              <a:rPr lang="en-US" dirty="0" smtClean="0"/>
              <a:t>If an </a:t>
            </a:r>
            <a:r>
              <a:rPr lang="en-US" dirty="0"/>
              <a:t>i</a:t>
            </a:r>
            <a:r>
              <a:rPr lang="en-US" dirty="0" smtClean="0"/>
              <a:t>nstitution submits a payment request after the EOF payment request deadline (for students who do not appear on the pending verification form) this payment may not be honored. The institution must provide in writing the justification for this late request. If funds are available, the EOF Central Office will attempt to consider this request. However, it should be noted that an institution may be held accountable for covering this payment due to an institution’s failure to properly account for your students and adhere to the EOF payment processing procedures. </a:t>
            </a:r>
          </a:p>
          <a:p>
            <a:r>
              <a:rPr lang="en-US" dirty="0" smtClean="0"/>
              <a:t>It is very important for an institution to develop the appropriate internal process and procedures to help minimize any roster processing errors. </a:t>
            </a:r>
          </a:p>
          <a:p>
            <a:endParaRPr lang="en-US" dirty="0"/>
          </a:p>
        </p:txBody>
      </p:sp>
    </p:spTree>
    <p:extLst>
      <p:ext uri="{BB962C8B-B14F-4D97-AF65-F5344CB8AC3E}">
        <p14:creationId xmlns:p14="http://schemas.microsoft.com/office/powerpoint/2010/main" val="2584841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352" y="246563"/>
            <a:ext cx="10515600" cy="1325563"/>
          </a:xfrm>
        </p:spPr>
        <p:txBody>
          <a:bodyPr>
            <a:normAutofit/>
          </a:bodyPr>
          <a:lstStyle/>
          <a:p>
            <a:pPr algn="ctr"/>
            <a:r>
              <a:rPr lang="en-US" dirty="0" smtClean="0"/>
              <a:t>EOF Roster Selection, Awarding, Certification and Payment Request Instructions</a:t>
            </a:r>
            <a:endParaRPr lang="en-US" dirty="0"/>
          </a:p>
        </p:txBody>
      </p:sp>
      <p:pic>
        <p:nvPicPr>
          <p:cNvPr id="5" name="Content Placeholder 4"/>
          <p:cNvPicPr>
            <a:picLocks noGrp="1" noChangeAspect="1"/>
          </p:cNvPicPr>
          <p:nvPr>
            <p:ph idx="1"/>
          </p:nvPr>
        </p:nvPicPr>
        <p:blipFill rotWithShape="1">
          <a:blip r:embed="rId2"/>
          <a:srcRect l="30538" t="24697" r="12867" b="42190"/>
          <a:stretch/>
        </p:blipFill>
        <p:spPr>
          <a:xfrm>
            <a:off x="1180378" y="2544618"/>
            <a:ext cx="9850574" cy="3241964"/>
          </a:xfrm>
          <a:prstGeom prst="rect">
            <a:avLst/>
          </a:prstGeom>
        </p:spPr>
      </p:pic>
      <p:cxnSp>
        <p:nvCxnSpPr>
          <p:cNvPr id="8" name="Straight Arrow Connector 7"/>
          <p:cNvCxnSpPr/>
          <p:nvPr/>
        </p:nvCxnSpPr>
        <p:spPr>
          <a:xfrm>
            <a:off x="6105665" y="1696720"/>
            <a:ext cx="2269870" cy="268224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0045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a:t>
            </a:r>
            <a:r>
              <a:rPr lang="en-US" b="1" dirty="0" smtClean="0"/>
              <a:t>Notables and Reminders:</a:t>
            </a:r>
            <a:endParaRPr lang="en-US" dirty="0"/>
          </a:p>
        </p:txBody>
      </p:sp>
      <p:sp>
        <p:nvSpPr>
          <p:cNvPr id="3" name="Content Placeholder 2"/>
          <p:cNvSpPr>
            <a:spLocks noGrp="1"/>
          </p:cNvSpPr>
          <p:nvPr>
            <p:ph idx="1"/>
          </p:nvPr>
        </p:nvSpPr>
        <p:spPr>
          <a:xfrm>
            <a:off x="618836" y="1320800"/>
            <a:ext cx="10880437" cy="5537199"/>
          </a:xfrm>
        </p:spPr>
        <p:txBody>
          <a:bodyPr>
            <a:normAutofit fontScale="32500" lnSpcReduction="20000"/>
          </a:bodyPr>
          <a:lstStyle/>
          <a:p>
            <a:r>
              <a:rPr lang="en-US" sz="6200" dirty="0" smtClean="0"/>
              <a:t>When submitting a request for assistance with a student, the request must include the student’s HESAA ID#. </a:t>
            </a:r>
          </a:p>
          <a:p>
            <a:r>
              <a:rPr lang="en-US" sz="6200" dirty="0" smtClean="0"/>
              <a:t>The EOF Central Office will not update any student’s award without the specific amount indicated by the institution/EOF campus program. </a:t>
            </a:r>
          </a:p>
          <a:p>
            <a:r>
              <a:rPr lang="en-US" sz="6200" dirty="0" smtClean="0"/>
              <a:t>EOF vs. HESAA related issues that can be resolved by EOF Central</a:t>
            </a:r>
          </a:p>
          <a:p>
            <a:r>
              <a:rPr lang="en-US" sz="6200" dirty="0" smtClean="0"/>
              <a:t>Effective Fall 2020, TRIO students can be considered as Non-Funded students if they do not meet the EOF Income/Asset requirements. Admission is still at the discretion of the EOF campus program.</a:t>
            </a:r>
          </a:p>
          <a:p>
            <a:r>
              <a:rPr lang="en-US" sz="6200" dirty="0"/>
              <a:t>EOF Refund roster may not accurately reflect the total amount owed to EOF Central. This is due to how we remit payment using the “Paid” roster</a:t>
            </a:r>
            <a:r>
              <a:rPr lang="en-US" sz="6200" dirty="0" smtClean="0"/>
              <a:t>. Do not send any refunds for a particular academic year until after you have received your Academic Year Desk Audit (forthcoming).</a:t>
            </a:r>
            <a:endParaRPr lang="en-US" sz="6200" dirty="0"/>
          </a:p>
          <a:p>
            <a:r>
              <a:rPr lang="en-US" sz="6200" dirty="0"/>
              <a:t>Programs should refrain from using NJFAMS as a primary recruitment tool. Students may accidently process their FAFSA incorrectly, which could result in an inaccurate assessment. </a:t>
            </a:r>
            <a:endParaRPr lang="en-US" sz="6200" dirty="0" smtClean="0"/>
          </a:p>
          <a:p>
            <a:r>
              <a:rPr lang="en-US" sz="6200" dirty="0" smtClean="0"/>
              <a:t>Reminder: Participating institutions/EOF campus programs are responsible for accurate management of your program </a:t>
            </a:r>
            <a:r>
              <a:rPr lang="en-US" sz="6200" dirty="0" smtClean="0"/>
              <a:t>roster. This includes the accuracy of the roster and the personnel who should have access.</a:t>
            </a:r>
            <a:endParaRPr lang="en-US" sz="6200" dirty="0"/>
          </a:p>
          <a:p>
            <a:r>
              <a:rPr lang="en-US" sz="6200" dirty="0" smtClean="0"/>
              <a:t>Submission of Pending Verification form by the Spring deadline is the responsibility of the EOF campus program Director. Students who do not appear on this roster but subsequently clear verification will need to have their EOF award covered by the institution due to institutional oversight.</a:t>
            </a:r>
          </a:p>
          <a:p>
            <a:r>
              <a:rPr lang="en-US" sz="6200" dirty="0" smtClean="0"/>
              <a:t>Final Enrollment Report – Forthcoming</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701331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7827" y="1932709"/>
            <a:ext cx="5756564" cy="4301835"/>
          </a:xfrm>
        </p:spPr>
      </p:pic>
    </p:spTree>
    <p:extLst>
      <p:ext uri="{BB962C8B-B14F-4D97-AF65-F5344CB8AC3E}">
        <p14:creationId xmlns:p14="http://schemas.microsoft.com/office/powerpoint/2010/main" val="1616819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920" y="843598"/>
            <a:ext cx="8229600" cy="715962"/>
          </a:xfrm>
        </p:spPr>
        <p:txBody>
          <a:bodyPr>
            <a:noAutofit/>
          </a:bodyPr>
          <a:lstStyle/>
          <a:p>
            <a:pPr algn="ctr"/>
            <a:r>
              <a:rPr lang="en-US" b="1" dirty="0" smtClean="0"/>
              <a:t>EOF Undergraduate AY Processing Calendar</a:t>
            </a:r>
            <a:endParaRPr lang="en-US" b="1" dirty="0"/>
          </a:p>
        </p:txBody>
      </p:sp>
      <p:pic>
        <p:nvPicPr>
          <p:cNvPr id="5" name="Content Placeholder 4"/>
          <p:cNvPicPr>
            <a:picLocks noGrp="1" noChangeAspect="1"/>
          </p:cNvPicPr>
          <p:nvPr>
            <p:ph idx="1"/>
          </p:nvPr>
        </p:nvPicPr>
        <p:blipFill rotWithShape="1">
          <a:blip r:embed="rId2"/>
          <a:srcRect l="30824" t="24356" r="13882" b="42722"/>
          <a:stretch/>
        </p:blipFill>
        <p:spPr>
          <a:xfrm>
            <a:off x="474134" y="2682239"/>
            <a:ext cx="10920915" cy="3657601"/>
          </a:xfrm>
          <a:prstGeom prst="rect">
            <a:avLst/>
          </a:prstGeom>
        </p:spPr>
      </p:pic>
      <p:cxnSp>
        <p:nvCxnSpPr>
          <p:cNvPr id="8" name="Straight Arrow Connector 7"/>
          <p:cNvCxnSpPr/>
          <p:nvPr/>
        </p:nvCxnSpPr>
        <p:spPr>
          <a:xfrm flipH="1">
            <a:off x="5892800" y="2021840"/>
            <a:ext cx="193040" cy="23977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672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a:t>
            </a:r>
            <a:r>
              <a:rPr lang="en-US" b="1" dirty="0" smtClean="0"/>
              <a:t>Process </a:t>
            </a:r>
            <a:r>
              <a:rPr lang="en-US" dirty="0"/>
              <a:t/>
            </a:r>
            <a:br>
              <a:rPr lang="en-US" dirty="0"/>
            </a:br>
            <a:endParaRPr lang="en-US" dirty="0"/>
          </a:p>
        </p:txBody>
      </p:sp>
      <p:sp>
        <p:nvSpPr>
          <p:cNvPr id="3" name="Text Placeholder 2"/>
          <p:cNvSpPr>
            <a:spLocks noGrp="1"/>
          </p:cNvSpPr>
          <p:nvPr>
            <p:ph type="body" idx="1"/>
          </p:nvPr>
        </p:nvSpPr>
        <p:spPr>
          <a:ln w="12700">
            <a:solidFill>
              <a:schemeClr val="tx1"/>
            </a:solidFill>
          </a:ln>
        </p:spPr>
        <p:txBody>
          <a:bodyPr>
            <a:normAutofit/>
          </a:bodyPr>
          <a:lstStyle/>
          <a:p>
            <a:pPr algn="ctr"/>
            <a:r>
              <a:rPr lang="en-US" sz="3200" u="sng" dirty="0" smtClean="0"/>
              <a:t>EOF Campus Program(s)</a:t>
            </a:r>
            <a:endParaRPr lang="en-US" sz="3200" u="sng" dirty="0"/>
          </a:p>
        </p:txBody>
      </p:sp>
      <p:sp>
        <p:nvSpPr>
          <p:cNvPr id="4" name="Content Placeholder 3"/>
          <p:cNvSpPr>
            <a:spLocks noGrp="1"/>
          </p:cNvSpPr>
          <p:nvPr>
            <p:ph sz="half" idx="2"/>
          </p:nvPr>
        </p:nvSpPr>
        <p:spPr>
          <a:ln w="15875">
            <a:solidFill>
              <a:schemeClr val="tx1"/>
            </a:solidFill>
          </a:ln>
        </p:spPr>
        <p:txBody>
          <a:bodyPr>
            <a:normAutofit fontScale="92500" lnSpcReduction="20000"/>
          </a:bodyPr>
          <a:lstStyle/>
          <a:p>
            <a:r>
              <a:rPr lang="en-US" u="sng" dirty="0" smtClean="0"/>
              <a:t>ONLY</a:t>
            </a:r>
            <a:r>
              <a:rPr lang="en-US" dirty="0" smtClean="0"/>
              <a:t> has </a:t>
            </a:r>
            <a:r>
              <a:rPr lang="en-US" dirty="0"/>
              <a:t>the ability to Select and Award </a:t>
            </a:r>
            <a:r>
              <a:rPr lang="en-US" dirty="0" smtClean="0"/>
              <a:t>an </a:t>
            </a:r>
            <a:r>
              <a:rPr lang="en-US" dirty="0"/>
              <a:t>EOF Undergraduate </a:t>
            </a:r>
            <a:r>
              <a:rPr lang="en-US" dirty="0" smtClean="0"/>
              <a:t>Article III Grant </a:t>
            </a:r>
            <a:r>
              <a:rPr lang="en-US" dirty="0"/>
              <a:t>to an eligible student</a:t>
            </a:r>
            <a:r>
              <a:rPr lang="en-US" dirty="0" smtClean="0"/>
              <a:t>.</a:t>
            </a:r>
          </a:p>
          <a:p>
            <a:r>
              <a:rPr lang="en-US" dirty="0" smtClean="0"/>
              <a:t>Funding is limited</a:t>
            </a:r>
          </a:p>
          <a:p>
            <a:r>
              <a:rPr lang="en-US" dirty="0" smtClean="0"/>
              <a:t>Programs are responsible for ensuring all candidates are reviewed and awarded properly and the appropriate documentation to determine eligibility is kept on file (See EOF regulations).  </a:t>
            </a:r>
          </a:p>
          <a:p>
            <a:pPr marL="0" indent="0">
              <a:buNone/>
            </a:pPr>
            <a:endParaRPr lang="en-US" dirty="0"/>
          </a:p>
        </p:txBody>
      </p:sp>
      <p:sp>
        <p:nvSpPr>
          <p:cNvPr id="5" name="Text Placeholder 4"/>
          <p:cNvSpPr>
            <a:spLocks noGrp="1"/>
          </p:cNvSpPr>
          <p:nvPr>
            <p:ph type="body" sz="quarter" idx="3"/>
          </p:nvPr>
        </p:nvSpPr>
        <p:spPr>
          <a:ln w="12700">
            <a:solidFill>
              <a:schemeClr val="tx1"/>
            </a:solidFill>
          </a:ln>
        </p:spPr>
        <p:txBody>
          <a:bodyPr>
            <a:normAutofit/>
          </a:bodyPr>
          <a:lstStyle/>
          <a:p>
            <a:pPr algn="ctr"/>
            <a:r>
              <a:rPr lang="en-US" sz="3200" u="sng" dirty="0" smtClean="0"/>
              <a:t>Campus Financial Aid Office</a:t>
            </a:r>
            <a:endParaRPr lang="en-US" sz="3200" u="sng" dirty="0"/>
          </a:p>
        </p:txBody>
      </p:sp>
      <p:sp>
        <p:nvSpPr>
          <p:cNvPr id="6" name="Content Placeholder 5"/>
          <p:cNvSpPr>
            <a:spLocks noGrp="1"/>
          </p:cNvSpPr>
          <p:nvPr>
            <p:ph sz="quarter" idx="4"/>
          </p:nvPr>
        </p:nvSpPr>
        <p:spPr>
          <a:ln w="12700">
            <a:solidFill>
              <a:schemeClr val="tx1"/>
            </a:solidFill>
          </a:ln>
        </p:spPr>
        <p:txBody>
          <a:bodyPr/>
          <a:lstStyle/>
          <a:p>
            <a:r>
              <a:rPr lang="en-US" dirty="0" smtClean="0"/>
              <a:t>Must ensure EOF Enrollment matches Institutional FA Enrollment Status</a:t>
            </a:r>
          </a:p>
          <a:p>
            <a:r>
              <a:rPr lang="en-US" dirty="0" smtClean="0"/>
              <a:t>Must certify EOF students</a:t>
            </a:r>
          </a:p>
          <a:p>
            <a:r>
              <a:rPr lang="en-US" dirty="0"/>
              <a:t>Must request payment by the EOF Deadline.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75086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Clarification Regarding EOF &amp; HESAA</a:t>
            </a:r>
            <a:endParaRPr lang="en-US" b="1" u="sng" dirty="0"/>
          </a:p>
        </p:txBody>
      </p:sp>
      <p:sp>
        <p:nvSpPr>
          <p:cNvPr id="3" name="Content Placeholder 2"/>
          <p:cNvSpPr>
            <a:spLocks noGrp="1"/>
          </p:cNvSpPr>
          <p:nvPr>
            <p:ph sz="half" idx="1"/>
          </p:nvPr>
        </p:nvSpPr>
        <p:spPr>
          <a:xfrm>
            <a:off x="1981200" y="1600200"/>
            <a:ext cx="4038600" cy="4876800"/>
          </a:xfrm>
        </p:spPr>
        <p:txBody>
          <a:bodyPr>
            <a:normAutofit fontScale="62500" lnSpcReduction="20000"/>
          </a:bodyPr>
          <a:lstStyle/>
          <a:p>
            <a:r>
              <a:rPr lang="en-US" sz="3200" b="1" dirty="0"/>
              <a:t>EOF does not operate under the authority of the Higher Education Student Assistance Authority (HESAA). </a:t>
            </a:r>
          </a:p>
          <a:p>
            <a:endParaRPr lang="en-US" sz="3200" b="1" dirty="0"/>
          </a:p>
          <a:p>
            <a:r>
              <a:rPr lang="en-US" sz="3200" b="1" dirty="0"/>
              <a:t>EOF is a part of the Office of the Secretary of Higher Education (OSHE) which is a separate agency. </a:t>
            </a:r>
          </a:p>
          <a:p>
            <a:endParaRPr lang="en-US" sz="3200" b="1" dirty="0"/>
          </a:p>
          <a:p>
            <a:r>
              <a:rPr lang="en-US" sz="3200" b="1" dirty="0"/>
              <a:t>Although EOF uses NJFAMS to assist in the processing of Academic Year (AY) EOF Article III undergraduate grants, it is very important that institutions are aware of this distinction and pay close attention to the processing dates for EOF.</a:t>
            </a:r>
          </a:p>
          <a:p>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7393" y="1457432"/>
            <a:ext cx="4502420" cy="1750941"/>
          </a:xfrm>
        </p:spPr>
      </p:pic>
      <p:sp>
        <p:nvSpPr>
          <p:cNvPr id="7" name="Rectangle 6"/>
          <p:cNvSpPr/>
          <p:nvPr/>
        </p:nvSpPr>
        <p:spPr>
          <a:xfrm>
            <a:off x="5891645" y="3194825"/>
            <a:ext cx="1996210" cy="1709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OSHE</a:t>
            </a:r>
          </a:p>
          <a:p>
            <a:pPr algn="ctr"/>
            <a:endParaRPr lang="en-US" dirty="0"/>
          </a:p>
          <a:p>
            <a:pPr algn="ctr"/>
            <a:endParaRPr lang="en-US" dirty="0" smtClean="0"/>
          </a:p>
          <a:p>
            <a:pPr algn="ctr"/>
            <a:endParaRPr lang="en-US" dirty="0"/>
          </a:p>
          <a:p>
            <a:pPr algn="ctr"/>
            <a:endParaRPr lang="en-US" dirty="0"/>
          </a:p>
        </p:txBody>
      </p:sp>
      <p:sp>
        <p:nvSpPr>
          <p:cNvPr id="6" name="Oval 5"/>
          <p:cNvSpPr/>
          <p:nvPr/>
        </p:nvSpPr>
        <p:spPr>
          <a:xfrm>
            <a:off x="6001326" y="3766125"/>
            <a:ext cx="1819563" cy="106910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EOF</a:t>
            </a:r>
            <a:endParaRPr lang="en-US" sz="3600" dirty="0"/>
          </a:p>
        </p:txBody>
      </p:sp>
      <p:sp>
        <p:nvSpPr>
          <p:cNvPr id="8" name="Rounded Rectangle 7"/>
          <p:cNvSpPr/>
          <p:nvPr/>
        </p:nvSpPr>
        <p:spPr>
          <a:xfrm>
            <a:off x="9930244" y="3208374"/>
            <a:ext cx="2095499" cy="169613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HESAA</a:t>
            </a:r>
            <a:endParaRPr lang="en-US" sz="3600" dirty="0"/>
          </a:p>
        </p:txBody>
      </p:sp>
      <p:sp>
        <p:nvSpPr>
          <p:cNvPr id="9" name="Oval 8"/>
          <p:cNvSpPr/>
          <p:nvPr/>
        </p:nvSpPr>
        <p:spPr>
          <a:xfrm>
            <a:off x="8686220" y="3273834"/>
            <a:ext cx="1601357" cy="1551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NJFAMS</a:t>
            </a:r>
            <a:endParaRPr lang="en-US" b="1" i="1" dirty="0"/>
          </a:p>
        </p:txBody>
      </p:sp>
      <p:cxnSp>
        <p:nvCxnSpPr>
          <p:cNvPr id="11" name="Straight Arrow Connector 10"/>
          <p:cNvCxnSpPr>
            <a:stCxn id="6" idx="6"/>
            <a:endCxn id="17" idx="3"/>
          </p:cNvCxnSpPr>
          <p:nvPr/>
        </p:nvCxnSpPr>
        <p:spPr>
          <a:xfrm flipV="1">
            <a:off x="7820889" y="3789055"/>
            <a:ext cx="797261" cy="51162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461371" y="3210678"/>
            <a:ext cx="1070556" cy="677611"/>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EOF Portal</a:t>
            </a:r>
            <a:endParaRPr lang="en-US" dirty="0"/>
          </a:p>
        </p:txBody>
      </p:sp>
      <p:cxnSp>
        <p:nvCxnSpPr>
          <p:cNvPr id="22" name="Straight Arrow Connector 21"/>
          <p:cNvCxnSpPr/>
          <p:nvPr/>
        </p:nvCxnSpPr>
        <p:spPr>
          <a:xfrm flipH="1" flipV="1">
            <a:off x="9862174" y="4054764"/>
            <a:ext cx="491790" cy="1"/>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246089" y="4712510"/>
            <a:ext cx="1318494" cy="114531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EOF Processing Calendar</a:t>
            </a:r>
            <a:endParaRPr lang="en-US" dirty="0"/>
          </a:p>
        </p:txBody>
      </p:sp>
      <p:sp>
        <p:nvSpPr>
          <p:cNvPr id="26" name="Rectangle 25"/>
          <p:cNvSpPr/>
          <p:nvPr/>
        </p:nvSpPr>
        <p:spPr>
          <a:xfrm>
            <a:off x="10353964" y="4694132"/>
            <a:ext cx="1177637" cy="116368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HESAA Processing Calendar</a:t>
            </a:r>
            <a:endParaRPr lang="en-US" dirty="0"/>
          </a:p>
        </p:txBody>
      </p:sp>
    </p:spTree>
    <p:extLst>
      <p:ext uri="{BB962C8B-B14F-4D97-AF65-F5344CB8AC3E}">
        <p14:creationId xmlns:p14="http://schemas.microsoft.com/office/powerpoint/2010/main" val="1624469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EOF Campus Director must manage who is given EOF portal access</a:t>
            </a:r>
            <a:endParaRPr lang="en-US" sz="4000" b="1" dirty="0"/>
          </a:p>
        </p:txBody>
      </p:sp>
      <p:pic>
        <p:nvPicPr>
          <p:cNvPr id="4" name="Content Placeholder 3"/>
          <p:cNvPicPr>
            <a:picLocks noGrp="1" noChangeAspect="1"/>
          </p:cNvPicPr>
          <p:nvPr>
            <p:ph idx="1"/>
          </p:nvPr>
        </p:nvPicPr>
        <p:blipFill rotWithShape="1">
          <a:blip r:embed="rId2"/>
          <a:srcRect l="18894" t="11871" r="19308" b="9234"/>
          <a:stretch/>
        </p:blipFill>
        <p:spPr>
          <a:xfrm>
            <a:off x="1443789" y="1690688"/>
            <a:ext cx="8210409" cy="4934700"/>
          </a:xfrm>
          <a:prstGeom prst="rect">
            <a:avLst/>
          </a:prstGeom>
        </p:spPr>
      </p:pic>
    </p:spTree>
    <p:extLst>
      <p:ext uri="{BB962C8B-B14F-4D97-AF65-F5344CB8AC3E}">
        <p14:creationId xmlns:p14="http://schemas.microsoft.com/office/powerpoint/2010/main" val="746152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2745</TotalTime>
  <Words>2874</Words>
  <Application>Microsoft Office PowerPoint</Application>
  <PresentationFormat>Widescreen</PresentationFormat>
  <Paragraphs>329</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Times New Roman</vt:lpstr>
      <vt:lpstr>Office Theme</vt:lpstr>
      <vt:lpstr>New Jersey Financial Aid Management System (NJFAMS)</vt:lpstr>
      <vt:lpstr>OSHE/EOF Staff</vt:lpstr>
      <vt:lpstr>Points of Emphasis:</vt:lpstr>
      <vt:lpstr>EOF Campus Program Resources Webpage</vt:lpstr>
      <vt:lpstr>EOF Roster Selection, Awarding, Certification and Payment Request Instructions</vt:lpstr>
      <vt:lpstr>EOF Undergraduate AY Processing Calendar</vt:lpstr>
      <vt:lpstr>The Process  </vt:lpstr>
      <vt:lpstr>Clarification Regarding EOF &amp; HESAA</vt:lpstr>
      <vt:lpstr>EOF Campus Director must manage who is given EOF portal access</vt:lpstr>
      <vt:lpstr>Main Menu – EOF Portal View</vt:lpstr>
      <vt:lpstr>Other Main Menu Notables </vt:lpstr>
      <vt:lpstr>Quick Search</vt:lpstr>
      <vt:lpstr>Quick Search - Continued</vt:lpstr>
      <vt:lpstr>EOF Allocation and Available Funds</vt:lpstr>
      <vt:lpstr>Institutional Information</vt:lpstr>
      <vt:lpstr>EOF Allocation</vt:lpstr>
      <vt:lpstr>Locating your students</vt:lpstr>
      <vt:lpstr>   EOF Roster Management</vt:lpstr>
      <vt:lpstr>For institutions with multiple programs</vt:lpstr>
      <vt:lpstr>Locating and awarding your students</vt:lpstr>
      <vt:lpstr>When you open up the “+” to award a student</vt:lpstr>
      <vt:lpstr>Less Than Full-Time EOF Graduating Senior  </vt:lpstr>
      <vt:lpstr>Verify and Check student’s eligibility status </vt:lpstr>
      <vt:lpstr>Attempting to award a student not at your institution</vt:lpstr>
      <vt:lpstr>Program Status and Certification Icons:</vt:lpstr>
      <vt:lpstr>When you click on “(View)”</vt:lpstr>
      <vt:lpstr>Check Student’s information to ensure eligibility - Verification</vt:lpstr>
      <vt:lpstr>Verification - Continued</vt:lpstr>
      <vt:lpstr>EOF Financial Eligibility Notables:</vt:lpstr>
      <vt:lpstr>EOF Campus Programs: After you have awarded all of your students, they must appear on your EOF Approved and Eligible Roster – Send this CSV file and your EOF Roster Certification form to the EOF Central Office (to Ms. Shakia Williams (shakia.williams@oshe.nj.gov) w/copy to program Liaison.</vt:lpstr>
      <vt:lpstr>EOF Roster Processing Form – Located on the EOF Campus Program Resources Webpage</vt:lpstr>
      <vt:lpstr>Although slightly different, Institutional FAO have a region where they are able to certify and request payment for your students.</vt:lpstr>
      <vt:lpstr>Institutional View – EOF Roster</vt:lpstr>
      <vt:lpstr>Why is it important to have Institutional View Access? One example…</vt:lpstr>
      <vt:lpstr>Institutional Financial Aid Office (FAO) – Certification &amp; Payment Request </vt:lpstr>
      <vt:lpstr>Once FAO has certified and requested payment – EOF Central can move students to paid status.</vt:lpstr>
      <vt:lpstr>Students should now show up as “Paid”</vt:lpstr>
      <vt:lpstr>Reminder: EOF AY UG Grant Award is a range</vt:lpstr>
      <vt:lpstr>Review of EOF Undergraduate AY Processing Calendar</vt:lpstr>
      <vt:lpstr>Institutional Accountability</vt:lpstr>
      <vt:lpstr>Reminder: EOF Funded vs. Non-Funded</vt:lpstr>
      <vt:lpstr>EOF Financial Eligibility Notables (Discretionary Students)</vt:lpstr>
      <vt:lpstr>EOF Non-Funded and Discretionary Appeals via the EOF Student Appeal Form</vt:lpstr>
      <vt:lpstr>EOF Student Appeal Form </vt:lpstr>
      <vt:lpstr>EOF Pending Verification Form</vt:lpstr>
      <vt:lpstr>EOF Pending Verification Form</vt:lpstr>
      <vt:lpstr>Disbursement of Academic Year Funds</vt:lpstr>
      <vt:lpstr>Disbursement of AY Art. III Undergraduate Student Grant Funds</vt:lpstr>
      <vt:lpstr>NO CARRY FORWARD = SWEEP OF ACCOUNTS IN MID-SPRING – MAKE SURE ALL OF YOUR STUDENTS ARE ACCOUNTED FOR</vt:lpstr>
      <vt:lpstr>Other Notables and Reminders:</vt:lpstr>
      <vt:lpstr>Questions?</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Financial Aid Management System (NJFAMS)</dc:title>
  <dc:creator>Shanida Carter</dc:creator>
  <cp:lastModifiedBy>Carter, Hasani</cp:lastModifiedBy>
  <cp:revision>74</cp:revision>
  <dcterms:created xsi:type="dcterms:W3CDTF">2018-03-15T02:24:43Z</dcterms:created>
  <dcterms:modified xsi:type="dcterms:W3CDTF">2020-08-14T16:43:18Z</dcterms:modified>
</cp:coreProperties>
</file>