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27"/>
  </p:notesMasterIdLst>
  <p:sldIdLst>
    <p:sldId id="292" r:id="rId6"/>
    <p:sldId id="370" r:id="rId7"/>
    <p:sldId id="371" r:id="rId8"/>
    <p:sldId id="378" r:id="rId9"/>
    <p:sldId id="309" r:id="rId10"/>
    <p:sldId id="383" r:id="rId11"/>
    <p:sldId id="374" r:id="rId12"/>
    <p:sldId id="303" r:id="rId13"/>
    <p:sldId id="317" r:id="rId14"/>
    <p:sldId id="316" r:id="rId15"/>
    <p:sldId id="332" r:id="rId16"/>
    <p:sldId id="306" r:id="rId17"/>
    <p:sldId id="307" r:id="rId18"/>
    <p:sldId id="337" r:id="rId19"/>
    <p:sldId id="322" r:id="rId20"/>
    <p:sldId id="318" r:id="rId21"/>
    <p:sldId id="331" r:id="rId22"/>
    <p:sldId id="384" r:id="rId23"/>
    <p:sldId id="329" r:id="rId24"/>
    <p:sldId id="372" r:id="rId25"/>
    <p:sldId id="373" r:id="rId26"/>
  </p:sldIdLst>
  <p:sldSz cx="12192000" cy="6858000"/>
  <p:notesSz cx="6858000" cy="8912225"/>
  <p:embeddedFontLst>
    <p:embeddedFont>
      <p:font typeface="Century Gothic" panose="020B0502020202020204" pitchFamily="34" charset="0"/>
      <p:regular r:id="rId28"/>
      <p:bold r:id="rId29"/>
      <p:italic r:id="rId30"/>
      <p:boldItalic r:id="rId31"/>
    </p:embeddedFont>
    <p:embeddedFont>
      <p:font typeface="Franklin Gothic Demi Cond" panose="020B0706030402020204" pitchFamily="34" charset="0"/>
      <p:regular r:id="rId32"/>
    </p:embeddedFont>
    <p:embeddedFont>
      <p:font typeface="Karla" pitchFamily="2"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954"/>
    <a:srgbClr val="529F45"/>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90" d="100"/>
          <a:sy n="90" d="100"/>
        </p:scale>
        <p:origin x="307"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B6444-559A-45A8-B505-94CAEF79E45F}"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E1AE019-83E8-4942-836C-A31ADA330CA6}">
      <dgm:prSet/>
      <dgm:spPr/>
      <dgm:t>
        <a:bodyPr/>
        <a:lstStyle/>
        <a:p>
          <a:r>
            <a:rPr lang="en-US" b="0"/>
            <a:t>Programs will receive 75% of their academic year Art. IV allocation in July</a:t>
          </a:r>
        </a:p>
      </dgm:t>
    </dgm:pt>
    <dgm:pt modelId="{B170A805-A1CE-4364-B3A0-CC12038A5884}" type="parTrans" cxnId="{547C6059-C251-4224-90AE-0881C5EA948A}">
      <dgm:prSet/>
      <dgm:spPr/>
      <dgm:t>
        <a:bodyPr/>
        <a:lstStyle/>
        <a:p>
          <a:endParaRPr lang="en-US"/>
        </a:p>
      </dgm:t>
    </dgm:pt>
    <dgm:pt modelId="{2CF1FCE8-9AA7-46D6-B475-27B186D7FEF0}" type="sibTrans" cxnId="{547C6059-C251-4224-90AE-0881C5EA948A}">
      <dgm:prSet/>
      <dgm:spPr/>
      <dgm:t>
        <a:bodyPr/>
        <a:lstStyle/>
        <a:p>
          <a:endParaRPr lang="en-US"/>
        </a:p>
      </dgm:t>
    </dgm:pt>
    <dgm:pt modelId="{9AF1CA1A-DC0D-43D5-8E3E-05C59CB388EA}">
      <dgm:prSet/>
      <dgm:spPr/>
      <dgm:t>
        <a:bodyPr/>
        <a:lstStyle/>
        <a:p>
          <a:r>
            <a:rPr lang="en-US" b="0"/>
            <a:t>Programs that owe a refund or report </a:t>
          </a:r>
          <a:r>
            <a:rPr lang="en-US" b="0" u="sng"/>
            <a:t>will not </a:t>
          </a:r>
          <a:r>
            <a:rPr lang="en-US" b="0"/>
            <a:t>receive funding until all items are submitted and correct.</a:t>
          </a:r>
        </a:p>
      </dgm:t>
    </dgm:pt>
    <dgm:pt modelId="{EA079A3E-5562-40E9-B0BB-82FB0236F8B3}" type="parTrans" cxnId="{F9E048B6-6CAF-4902-842E-082370F811E4}">
      <dgm:prSet/>
      <dgm:spPr/>
      <dgm:t>
        <a:bodyPr/>
        <a:lstStyle/>
        <a:p>
          <a:endParaRPr lang="en-US"/>
        </a:p>
      </dgm:t>
    </dgm:pt>
    <dgm:pt modelId="{022A1547-A32F-4E4E-A78B-EEE3F58B0FF8}" type="sibTrans" cxnId="{F9E048B6-6CAF-4902-842E-082370F811E4}">
      <dgm:prSet/>
      <dgm:spPr/>
      <dgm:t>
        <a:bodyPr/>
        <a:lstStyle/>
        <a:p>
          <a:endParaRPr lang="en-US"/>
        </a:p>
      </dgm:t>
    </dgm:pt>
    <dgm:pt modelId="{B1A3F2F8-3DF6-4454-A7B4-A56BD162F237}">
      <dgm:prSet/>
      <dgm:spPr/>
      <dgm:t>
        <a:bodyPr/>
        <a:lstStyle/>
        <a:p>
          <a:pPr rtl="0"/>
          <a:r>
            <a:rPr lang="en-US" b="0"/>
            <a:t>Note: </a:t>
          </a:r>
          <a:r>
            <a:rPr lang="en-US" b="0">
              <a:latin typeface="Calibri Light"/>
            </a:rPr>
            <a:t>FYXX Art</a:t>
          </a:r>
          <a:r>
            <a:rPr lang="en-US" b="0"/>
            <a:t>. IV AY Program Support payee reference format </a:t>
          </a:r>
        </a:p>
      </dgm:t>
    </dgm:pt>
    <dgm:pt modelId="{11F429AB-29B4-474F-8AFF-C8A71AF4384D}" type="parTrans" cxnId="{7F8492E3-933D-47C4-86AD-B8BD944F78EB}">
      <dgm:prSet/>
      <dgm:spPr/>
      <dgm:t>
        <a:bodyPr/>
        <a:lstStyle/>
        <a:p>
          <a:endParaRPr lang="en-US"/>
        </a:p>
      </dgm:t>
    </dgm:pt>
    <dgm:pt modelId="{8C38D6F6-625E-41B5-A9BD-8C6401D9BAF4}" type="sibTrans" cxnId="{7F8492E3-933D-47C4-86AD-B8BD944F78EB}">
      <dgm:prSet/>
      <dgm:spPr/>
      <dgm:t>
        <a:bodyPr/>
        <a:lstStyle/>
        <a:p>
          <a:endParaRPr lang="en-US"/>
        </a:p>
      </dgm:t>
    </dgm:pt>
    <dgm:pt modelId="{B59DDE8D-37DA-4B63-BD15-041D271989E6}">
      <dgm:prSet/>
      <dgm:spPr/>
      <dgm:t>
        <a:bodyPr/>
        <a:lstStyle/>
        <a:p>
          <a:r>
            <a:rPr lang="en-US" b="0"/>
            <a:t>EOF AY4 </a:t>
          </a:r>
          <a:r>
            <a:rPr lang="en-US" b="0">
              <a:latin typeface="Calibri Light"/>
            </a:rPr>
            <a:t>FYXX</a:t>
          </a:r>
          <a:r>
            <a:rPr lang="en-US" b="0"/>
            <a:t> (Inst./Program Name) ADV PMT</a:t>
          </a:r>
        </a:p>
      </dgm:t>
    </dgm:pt>
    <dgm:pt modelId="{04F9D80B-A57F-4548-B2E3-5CCAC1415BDA}" type="parTrans" cxnId="{500EF705-2ACA-41C9-A536-8D98C8263E7A}">
      <dgm:prSet/>
      <dgm:spPr/>
      <dgm:t>
        <a:bodyPr/>
        <a:lstStyle/>
        <a:p>
          <a:endParaRPr lang="en-US"/>
        </a:p>
      </dgm:t>
    </dgm:pt>
    <dgm:pt modelId="{32019FA1-43AD-4A6F-AF01-285590012678}" type="sibTrans" cxnId="{500EF705-2ACA-41C9-A536-8D98C8263E7A}">
      <dgm:prSet/>
      <dgm:spPr/>
      <dgm:t>
        <a:bodyPr/>
        <a:lstStyle/>
        <a:p>
          <a:endParaRPr lang="en-US"/>
        </a:p>
      </dgm:t>
    </dgm:pt>
    <dgm:pt modelId="{E102C034-73B3-4125-9B7C-18A86E98D53B}">
      <dgm:prSet/>
      <dgm:spPr/>
      <dgm:t>
        <a:bodyPr/>
        <a:lstStyle/>
        <a:p>
          <a:r>
            <a:rPr lang="en-US" b="0"/>
            <a:t>Balance (up to 25%) of the academic year Art. IV allocation will be sent in June.</a:t>
          </a:r>
        </a:p>
      </dgm:t>
    </dgm:pt>
    <dgm:pt modelId="{DBE9D956-80CE-4826-BD18-CAD5CF7C88C8}" type="parTrans" cxnId="{075D5E26-52A2-4206-985B-F930404F94C7}">
      <dgm:prSet/>
      <dgm:spPr/>
      <dgm:t>
        <a:bodyPr/>
        <a:lstStyle/>
        <a:p>
          <a:endParaRPr lang="en-US"/>
        </a:p>
      </dgm:t>
    </dgm:pt>
    <dgm:pt modelId="{31D72F96-ED63-4A31-A508-978090CED85B}" type="sibTrans" cxnId="{075D5E26-52A2-4206-985B-F930404F94C7}">
      <dgm:prSet/>
      <dgm:spPr/>
      <dgm:t>
        <a:bodyPr/>
        <a:lstStyle/>
        <a:p>
          <a:endParaRPr lang="en-US"/>
        </a:p>
      </dgm:t>
    </dgm:pt>
    <dgm:pt modelId="{32292AEC-251E-4B4F-A9A3-ACF41B4B4C3E}" type="pres">
      <dgm:prSet presAssocID="{4E0B6444-559A-45A8-B505-94CAEF79E45F}" presName="Name0" presStyleCnt="0">
        <dgm:presLayoutVars>
          <dgm:dir/>
          <dgm:animLvl val="lvl"/>
          <dgm:resizeHandles val="exact"/>
        </dgm:presLayoutVars>
      </dgm:prSet>
      <dgm:spPr/>
    </dgm:pt>
    <dgm:pt modelId="{BD19B726-DF43-4BE1-8571-7456487E3532}" type="pres">
      <dgm:prSet presAssocID="{E102C034-73B3-4125-9B7C-18A86E98D53B}" presName="boxAndChildren" presStyleCnt="0"/>
      <dgm:spPr/>
    </dgm:pt>
    <dgm:pt modelId="{6D945711-BDCC-46D6-97B0-1A0C16BDED74}" type="pres">
      <dgm:prSet presAssocID="{E102C034-73B3-4125-9B7C-18A86E98D53B}" presName="parentTextBox" presStyleLbl="node1" presStyleIdx="0" presStyleCnt="3"/>
      <dgm:spPr/>
    </dgm:pt>
    <dgm:pt modelId="{DF4657FB-78D7-40FA-AC0C-A4AA50DE1212}" type="pres">
      <dgm:prSet presAssocID="{8C38D6F6-625E-41B5-A9BD-8C6401D9BAF4}" presName="sp" presStyleCnt="0"/>
      <dgm:spPr/>
    </dgm:pt>
    <dgm:pt modelId="{93CA8E66-E1C3-4EA0-B22F-7DD240AAE541}" type="pres">
      <dgm:prSet presAssocID="{B1A3F2F8-3DF6-4454-A7B4-A56BD162F237}" presName="arrowAndChildren" presStyleCnt="0"/>
      <dgm:spPr/>
    </dgm:pt>
    <dgm:pt modelId="{D9907D85-D42E-4832-A8C7-FD4CC5FAABD7}" type="pres">
      <dgm:prSet presAssocID="{B1A3F2F8-3DF6-4454-A7B4-A56BD162F237}" presName="parentTextArrow" presStyleLbl="node1" presStyleIdx="0" presStyleCnt="3"/>
      <dgm:spPr/>
    </dgm:pt>
    <dgm:pt modelId="{62815966-B6A7-414A-A3F5-6C92A90D9FD3}" type="pres">
      <dgm:prSet presAssocID="{B1A3F2F8-3DF6-4454-A7B4-A56BD162F237}" presName="arrow" presStyleLbl="node1" presStyleIdx="1" presStyleCnt="3"/>
      <dgm:spPr/>
    </dgm:pt>
    <dgm:pt modelId="{88943839-3F78-4028-BBFB-29012F61A612}" type="pres">
      <dgm:prSet presAssocID="{B1A3F2F8-3DF6-4454-A7B4-A56BD162F237}" presName="descendantArrow" presStyleCnt="0"/>
      <dgm:spPr/>
    </dgm:pt>
    <dgm:pt modelId="{873488CF-BDC5-4F43-9538-D14626528A01}" type="pres">
      <dgm:prSet presAssocID="{B59DDE8D-37DA-4B63-BD15-041D271989E6}" presName="childTextArrow" presStyleLbl="fgAccFollowNode1" presStyleIdx="0" presStyleCnt="2">
        <dgm:presLayoutVars>
          <dgm:bulletEnabled val="1"/>
        </dgm:presLayoutVars>
      </dgm:prSet>
      <dgm:spPr/>
    </dgm:pt>
    <dgm:pt modelId="{7AC11013-CF8E-4C61-9BDE-6DB38EAE0760}" type="pres">
      <dgm:prSet presAssocID="{2CF1FCE8-9AA7-46D6-B475-27B186D7FEF0}" presName="sp" presStyleCnt="0"/>
      <dgm:spPr/>
    </dgm:pt>
    <dgm:pt modelId="{75B1B5D9-AE3D-48E3-96C2-DC08E404AF72}" type="pres">
      <dgm:prSet presAssocID="{EE1AE019-83E8-4942-836C-A31ADA330CA6}" presName="arrowAndChildren" presStyleCnt="0"/>
      <dgm:spPr/>
    </dgm:pt>
    <dgm:pt modelId="{C73814E7-4DF5-4D4E-9EF5-1B2B5E2D93ED}" type="pres">
      <dgm:prSet presAssocID="{EE1AE019-83E8-4942-836C-A31ADA330CA6}" presName="parentTextArrow" presStyleLbl="node1" presStyleIdx="1" presStyleCnt="3"/>
      <dgm:spPr/>
    </dgm:pt>
    <dgm:pt modelId="{3D6598EE-DFDC-4D8C-ADE2-271934E96103}" type="pres">
      <dgm:prSet presAssocID="{EE1AE019-83E8-4942-836C-A31ADA330CA6}" presName="arrow" presStyleLbl="node1" presStyleIdx="2" presStyleCnt="3"/>
      <dgm:spPr/>
    </dgm:pt>
    <dgm:pt modelId="{BDAF73D1-E81D-4C50-A6CE-8FF0EE479349}" type="pres">
      <dgm:prSet presAssocID="{EE1AE019-83E8-4942-836C-A31ADA330CA6}" presName="descendantArrow" presStyleCnt="0"/>
      <dgm:spPr/>
    </dgm:pt>
    <dgm:pt modelId="{3D97B651-CE03-4861-A868-4CD9AE0A9FE0}" type="pres">
      <dgm:prSet presAssocID="{9AF1CA1A-DC0D-43D5-8E3E-05C59CB388EA}" presName="childTextArrow" presStyleLbl="fgAccFollowNode1" presStyleIdx="1" presStyleCnt="2">
        <dgm:presLayoutVars>
          <dgm:bulletEnabled val="1"/>
        </dgm:presLayoutVars>
      </dgm:prSet>
      <dgm:spPr/>
    </dgm:pt>
  </dgm:ptLst>
  <dgm:cxnLst>
    <dgm:cxn modelId="{500EF705-2ACA-41C9-A536-8D98C8263E7A}" srcId="{B1A3F2F8-3DF6-4454-A7B4-A56BD162F237}" destId="{B59DDE8D-37DA-4B63-BD15-041D271989E6}" srcOrd="0" destOrd="0" parTransId="{04F9D80B-A57F-4548-B2E3-5CCAC1415BDA}" sibTransId="{32019FA1-43AD-4A6F-AF01-285590012678}"/>
    <dgm:cxn modelId="{5972DB1D-272E-4F61-903B-A7775EECEF30}" type="presOf" srcId="{EE1AE019-83E8-4942-836C-A31ADA330CA6}" destId="{C73814E7-4DF5-4D4E-9EF5-1B2B5E2D93ED}" srcOrd="0" destOrd="0" presId="urn:microsoft.com/office/officeart/2005/8/layout/process4"/>
    <dgm:cxn modelId="{075D5E26-52A2-4206-985B-F930404F94C7}" srcId="{4E0B6444-559A-45A8-B505-94CAEF79E45F}" destId="{E102C034-73B3-4125-9B7C-18A86E98D53B}" srcOrd="2" destOrd="0" parTransId="{DBE9D956-80CE-4826-BD18-CAD5CF7C88C8}" sibTransId="{31D72F96-ED63-4A31-A508-978090CED85B}"/>
    <dgm:cxn modelId="{7701B032-61AB-41C8-BA85-ECB4464E1B67}" type="presOf" srcId="{B1A3F2F8-3DF6-4454-A7B4-A56BD162F237}" destId="{62815966-B6A7-414A-A3F5-6C92A90D9FD3}" srcOrd="1" destOrd="0" presId="urn:microsoft.com/office/officeart/2005/8/layout/process4"/>
    <dgm:cxn modelId="{9C23293B-3A11-4721-8D22-73ECE0F57A75}" type="presOf" srcId="{9AF1CA1A-DC0D-43D5-8E3E-05C59CB388EA}" destId="{3D97B651-CE03-4861-A868-4CD9AE0A9FE0}" srcOrd="0" destOrd="0" presId="urn:microsoft.com/office/officeart/2005/8/layout/process4"/>
    <dgm:cxn modelId="{547C6059-C251-4224-90AE-0881C5EA948A}" srcId="{4E0B6444-559A-45A8-B505-94CAEF79E45F}" destId="{EE1AE019-83E8-4942-836C-A31ADA330CA6}" srcOrd="0" destOrd="0" parTransId="{B170A805-A1CE-4364-B3A0-CC12038A5884}" sibTransId="{2CF1FCE8-9AA7-46D6-B475-27B186D7FEF0}"/>
    <dgm:cxn modelId="{36AD14B0-557A-499B-8801-A8BA79FB6E0B}" type="presOf" srcId="{B1A3F2F8-3DF6-4454-A7B4-A56BD162F237}" destId="{D9907D85-D42E-4832-A8C7-FD4CC5FAABD7}" srcOrd="0" destOrd="0" presId="urn:microsoft.com/office/officeart/2005/8/layout/process4"/>
    <dgm:cxn modelId="{F9E048B6-6CAF-4902-842E-082370F811E4}" srcId="{EE1AE019-83E8-4942-836C-A31ADA330CA6}" destId="{9AF1CA1A-DC0D-43D5-8E3E-05C59CB388EA}" srcOrd="0" destOrd="0" parTransId="{EA079A3E-5562-40E9-B0BB-82FB0236F8B3}" sibTransId="{022A1547-A32F-4E4E-A78B-EEE3F58B0FF8}"/>
    <dgm:cxn modelId="{D8FABCC7-6217-4E4E-A654-ECE64687D947}" type="presOf" srcId="{EE1AE019-83E8-4942-836C-A31ADA330CA6}" destId="{3D6598EE-DFDC-4D8C-ADE2-271934E96103}" srcOrd="1" destOrd="0" presId="urn:microsoft.com/office/officeart/2005/8/layout/process4"/>
    <dgm:cxn modelId="{ACF167DB-8471-470D-A0B5-9455A293FD8D}" type="presOf" srcId="{4E0B6444-559A-45A8-B505-94CAEF79E45F}" destId="{32292AEC-251E-4B4F-A9A3-ACF41B4B4C3E}" srcOrd="0" destOrd="0" presId="urn:microsoft.com/office/officeart/2005/8/layout/process4"/>
    <dgm:cxn modelId="{7F8492E3-933D-47C4-86AD-B8BD944F78EB}" srcId="{4E0B6444-559A-45A8-B505-94CAEF79E45F}" destId="{B1A3F2F8-3DF6-4454-A7B4-A56BD162F237}" srcOrd="1" destOrd="0" parTransId="{11F429AB-29B4-474F-8AFF-C8A71AF4384D}" sibTransId="{8C38D6F6-625E-41B5-A9BD-8C6401D9BAF4}"/>
    <dgm:cxn modelId="{B23931E5-4EC8-4CA9-89D5-E54EEA238106}" type="presOf" srcId="{B59DDE8D-37DA-4B63-BD15-041D271989E6}" destId="{873488CF-BDC5-4F43-9538-D14626528A01}" srcOrd="0" destOrd="0" presId="urn:microsoft.com/office/officeart/2005/8/layout/process4"/>
    <dgm:cxn modelId="{76B270ED-C980-40C9-B924-C63CF9894DB7}" type="presOf" srcId="{E102C034-73B3-4125-9B7C-18A86E98D53B}" destId="{6D945711-BDCC-46D6-97B0-1A0C16BDED74}" srcOrd="0" destOrd="0" presId="urn:microsoft.com/office/officeart/2005/8/layout/process4"/>
    <dgm:cxn modelId="{D80824BC-0CDE-4C11-9F79-E4B2A1D5FA7A}" type="presParOf" srcId="{32292AEC-251E-4B4F-A9A3-ACF41B4B4C3E}" destId="{BD19B726-DF43-4BE1-8571-7456487E3532}" srcOrd="0" destOrd="0" presId="urn:microsoft.com/office/officeart/2005/8/layout/process4"/>
    <dgm:cxn modelId="{33EA210C-90EF-49E5-8B76-9F066D20E68B}" type="presParOf" srcId="{BD19B726-DF43-4BE1-8571-7456487E3532}" destId="{6D945711-BDCC-46D6-97B0-1A0C16BDED74}" srcOrd="0" destOrd="0" presId="urn:microsoft.com/office/officeart/2005/8/layout/process4"/>
    <dgm:cxn modelId="{0BE41788-5997-41B1-8833-2C16B3631911}" type="presParOf" srcId="{32292AEC-251E-4B4F-A9A3-ACF41B4B4C3E}" destId="{DF4657FB-78D7-40FA-AC0C-A4AA50DE1212}" srcOrd="1" destOrd="0" presId="urn:microsoft.com/office/officeart/2005/8/layout/process4"/>
    <dgm:cxn modelId="{EC9FC37F-FE7F-4C6E-AC05-836C32A5473E}" type="presParOf" srcId="{32292AEC-251E-4B4F-A9A3-ACF41B4B4C3E}" destId="{93CA8E66-E1C3-4EA0-B22F-7DD240AAE541}" srcOrd="2" destOrd="0" presId="urn:microsoft.com/office/officeart/2005/8/layout/process4"/>
    <dgm:cxn modelId="{4A775F88-1945-4413-A297-CB07E9AB72CA}" type="presParOf" srcId="{93CA8E66-E1C3-4EA0-B22F-7DD240AAE541}" destId="{D9907D85-D42E-4832-A8C7-FD4CC5FAABD7}" srcOrd="0" destOrd="0" presId="urn:microsoft.com/office/officeart/2005/8/layout/process4"/>
    <dgm:cxn modelId="{4B179DF9-D220-43A9-8DFD-853E2934D40A}" type="presParOf" srcId="{93CA8E66-E1C3-4EA0-B22F-7DD240AAE541}" destId="{62815966-B6A7-414A-A3F5-6C92A90D9FD3}" srcOrd="1" destOrd="0" presId="urn:microsoft.com/office/officeart/2005/8/layout/process4"/>
    <dgm:cxn modelId="{79C2CDCF-E517-4FE3-82B8-AA57FA51519E}" type="presParOf" srcId="{93CA8E66-E1C3-4EA0-B22F-7DD240AAE541}" destId="{88943839-3F78-4028-BBFB-29012F61A612}" srcOrd="2" destOrd="0" presId="urn:microsoft.com/office/officeart/2005/8/layout/process4"/>
    <dgm:cxn modelId="{5923BB6E-0B92-44C9-988D-7ECB308173BE}" type="presParOf" srcId="{88943839-3F78-4028-BBFB-29012F61A612}" destId="{873488CF-BDC5-4F43-9538-D14626528A01}" srcOrd="0" destOrd="0" presId="urn:microsoft.com/office/officeart/2005/8/layout/process4"/>
    <dgm:cxn modelId="{907AE8A0-EDB2-4335-812A-EB95A9A99D20}" type="presParOf" srcId="{32292AEC-251E-4B4F-A9A3-ACF41B4B4C3E}" destId="{7AC11013-CF8E-4C61-9BDE-6DB38EAE0760}" srcOrd="3" destOrd="0" presId="urn:microsoft.com/office/officeart/2005/8/layout/process4"/>
    <dgm:cxn modelId="{91C72E61-87E4-4BF3-B132-26F4C6D7B2B6}" type="presParOf" srcId="{32292AEC-251E-4B4F-A9A3-ACF41B4B4C3E}" destId="{75B1B5D9-AE3D-48E3-96C2-DC08E404AF72}" srcOrd="4" destOrd="0" presId="urn:microsoft.com/office/officeart/2005/8/layout/process4"/>
    <dgm:cxn modelId="{E48BFFE1-63AF-4953-9026-8C6A671451EF}" type="presParOf" srcId="{75B1B5D9-AE3D-48E3-96C2-DC08E404AF72}" destId="{C73814E7-4DF5-4D4E-9EF5-1B2B5E2D93ED}" srcOrd="0" destOrd="0" presId="urn:microsoft.com/office/officeart/2005/8/layout/process4"/>
    <dgm:cxn modelId="{B1C62718-4A3C-4615-8A21-BD9709BB60AB}" type="presParOf" srcId="{75B1B5D9-AE3D-48E3-96C2-DC08E404AF72}" destId="{3D6598EE-DFDC-4D8C-ADE2-271934E96103}" srcOrd="1" destOrd="0" presId="urn:microsoft.com/office/officeart/2005/8/layout/process4"/>
    <dgm:cxn modelId="{F435EEC8-4A1C-4E21-8ACC-5206E4589762}" type="presParOf" srcId="{75B1B5D9-AE3D-48E3-96C2-DC08E404AF72}" destId="{BDAF73D1-E81D-4C50-A6CE-8FF0EE479349}" srcOrd="2" destOrd="0" presId="urn:microsoft.com/office/officeart/2005/8/layout/process4"/>
    <dgm:cxn modelId="{6A618FD9-E03D-47CF-A90C-A3AC5CDBE3A3}" type="presParOf" srcId="{BDAF73D1-E81D-4C50-A6CE-8FF0EE479349}" destId="{3D97B651-CE03-4861-A868-4CD9AE0A9FE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53FD89-8677-4238-8919-DFDA038D6D9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54D2E08-23E2-4EF9-B35D-E00ACD4E32B6}">
      <dgm:prSet/>
      <dgm:spPr/>
      <dgm:t>
        <a:bodyPr/>
        <a:lstStyle/>
        <a:p>
          <a:pPr>
            <a:lnSpc>
              <a:spcPct val="100000"/>
            </a:lnSpc>
            <a:defRPr cap="all"/>
          </a:pPr>
          <a:r>
            <a:rPr lang="en-US" b="0" dirty="0">
              <a:latin typeface="Karla"/>
            </a:rPr>
            <a:t>Funds contributed or donated to the institution by public agencies, private  organizations or individuals</a:t>
          </a:r>
        </a:p>
      </dgm:t>
    </dgm:pt>
    <dgm:pt modelId="{877A0490-04AB-401E-B5C4-9B009895FAA9}" type="parTrans" cxnId="{FB7ACDAE-074C-4847-AE43-45308DFA0691}">
      <dgm:prSet/>
      <dgm:spPr/>
      <dgm:t>
        <a:bodyPr/>
        <a:lstStyle/>
        <a:p>
          <a:endParaRPr lang="en-US"/>
        </a:p>
      </dgm:t>
    </dgm:pt>
    <dgm:pt modelId="{00A2ED97-81E2-47D3-A110-43E2DC9CFBF4}" type="sibTrans" cxnId="{FB7ACDAE-074C-4847-AE43-45308DFA0691}">
      <dgm:prSet/>
      <dgm:spPr/>
      <dgm:t>
        <a:bodyPr/>
        <a:lstStyle/>
        <a:p>
          <a:endParaRPr lang="en-US"/>
        </a:p>
      </dgm:t>
    </dgm:pt>
    <dgm:pt modelId="{A407299C-669E-483D-99A9-4C093BEC1F61}">
      <dgm:prSet/>
      <dgm:spPr/>
      <dgm:t>
        <a:bodyPr/>
        <a:lstStyle/>
        <a:p>
          <a:pPr>
            <a:lnSpc>
              <a:spcPct val="100000"/>
            </a:lnSpc>
            <a:defRPr cap="all"/>
          </a:pPr>
          <a:r>
            <a:rPr lang="en-US" b="0" dirty="0">
              <a:latin typeface="Karla"/>
            </a:rPr>
            <a:t>Overhead (up to 20% of total program costs) such as the cost of building maintenance, security, insurance/liability, etc.</a:t>
          </a:r>
        </a:p>
      </dgm:t>
    </dgm:pt>
    <dgm:pt modelId="{4CEF4F82-5C30-4D91-BCDE-4CD115D26FA8}" type="parTrans" cxnId="{185E2A23-C169-4F04-930D-2685EE3C8663}">
      <dgm:prSet/>
      <dgm:spPr/>
      <dgm:t>
        <a:bodyPr/>
        <a:lstStyle/>
        <a:p>
          <a:endParaRPr lang="en-US"/>
        </a:p>
      </dgm:t>
    </dgm:pt>
    <dgm:pt modelId="{39F3FDE0-2420-4469-ABDD-0308F7212E41}" type="sibTrans" cxnId="{185E2A23-C169-4F04-930D-2685EE3C8663}">
      <dgm:prSet/>
      <dgm:spPr/>
      <dgm:t>
        <a:bodyPr/>
        <a:lstStyle/>
        <a:p>
          <a:endParaRPr lang="en-US"/>
        </a:p>
      </dgm:t>
    </dgm:pt>
    <dgm:pt modelId="{060ECD98-FE31-46C5-AA3F-AB218946132E}">
      <dgm:prSet/>
      <dgm:spPr/>
      <dgm:t>
        <a:bodyPr/>
        <a:lstStyle/>
        <a:p>
          <a:pPr>
            <a:lnSpc>
              <a:spcPct val="100000"/>
            </a:lnSpc>
            <a:defRPr cap="all"/>
          </a:pPr>
          <a:r>
            <a:rPr lang="en-US" b="0" dirty="0">
              <a:latin typeface="Karla"/>
            </a:rPr>
            <a:t>The provision and maintenance of state-of-the-art technological equipment (such as computer hardware, modems, fax machines)</a:t>
          </a:r>
        </a:p>
      </dgm:t>
    </dgm:pt>
    <dgm:pt modelId="{A85D417E-AD6E-497A-B1A2-0A1265AE2A28}" type="parTrans" cxnId="{7B5FB9AF-A271-4916-9648-94B39C01D853}">
      <dgm:prSet/>
      <dgm:spPr/>
      <dgm:t>
        <a:bodyPr/>
        <a:lstStyle/>
        <a:p>
          <a:endParaRPr lang="en-US"/>
        </a:p>
      </dgm:t>
    </dgm:pt>
    <dgm:pt modelId="{7AA2A343-7B1A-4D76-8D48-E16BB5A81DF9}" type="sibTrans" cxnId="{7B5FB9AF-A271-4916-9648-94B39C01D853}">
      <dgm:prSet/>
      <dgm:spPr/>
      <dgm:t>
        <a:bodyPr/>
        <a:lstStyle/>
        <a:p>
          <a:endParaRPr lang="en-US"/>
        </a:p>
      </dgm:t>
    </dgm:pt>
    <dgm:pt modelId="{E098268E-FEB0-4F40-B8D7-9C1025A261D6}">
      <dgm:prSet/>
      <dgm:spPr/>
      <dgm:t>
        <a:bodyPr/>
        <a:lstStyle/>
        <a:p>
          <a:pPr rtl="0">
            <a:lnSpc>
              <a:spcPct val="100000"/>
            </a:lnSpc>
            <a:defRPr cap="all"/>
          </a:pPr>
          <a:r>
            <a:rPr lang="en-US" b="0" dirty="0"/>
            <a:t>Direct services rendered by other institutional staff </a:t>
          </a:r>
          <a:r>
            <a:rPr lang="en-US" b="1" i="0" u="sng" dirty="0"/>
            <a:t>solely </a:t>
          </a:r>
          <a:r>
            <a:rPr lang="en-US" b="0" dirty="0"/>
            <a:t>to the EOF program, as long as those services constitute at least 10 percent or more of the institutional staff member’s </a:t>
          </a:r>
          <a:r>
            <a:rPr lang="en-US" b="0" dirty="0">
              <a:latin typeface="Karla"/>
            </a:rPr>
            <a:t>time</a:t>
          </a:r>
        </a:p>
      </dgm:t>
    </dgm:pt>
    <dgm:pt modelId="{AEE5EDFF-7B48-46A5-A108-F53EB71BDB9C}" type="parTrans" cxnId="{A47A87BC-97B2-4DD4-9D2C-DB9182E4ED38}">
      <dgm:prSet/>
      <dgm:spPr/>
      <dgm:t>
        <a:bodyPr/>
        <a:lstStyle/>
        <a:p>
          <a:endParaRPr lang="en-US"/>
        </a:p>
      </dgm:t>
    </dgm:pt>
    <dgm:pt modelId="{2B60AE54-084B-4878-8016-FBF0B19AD8D2}" type="sibTrans" cxnId="{A47A87BC-97B2-4DD4-9D2C-DB9182E4ED38}">
      <dgm:prSet/>
      <dgm:spPr/>
      <dgm:t>
        <a:bodyPr/>
        <a:lstStyle/>
        <a:p>
          <a:endParaRPr lang="en-US"/>
        </a:p>
      </dgm:t>
    </dgm:pt>
    <dgm:pt modelId="{E004997B-7898-47DE-9D2B-CC49CBBC5E84}">
      <dgm:prSet phldr="0"/>
      <dgm:spPr/>
      <dgm:t>
        <a:bodyPr/>
        <a:lstStyle/>
        <a:p>
          <a:pPr>
            <a:lnSpc>
              <a:spcPct val="100000"/>
            </a:lnSpc>
            <a:defRPr cap="all"/>
          </a:pPr>
          <a:r>
            <a:rPr lang="en-US" b="0" dirty="0">
              <a:latin typeface="Karla"/>
            </a:rPr>
            <a:t>Real or personal property contributed or donated to the institution by public agencies, private organizations, or individuals</a:t>
          </a:r>
          <a:endParaRPr lang="en-US" dirty="0"/>
        </a:p>
      </dgm:t>
    </dgm:pt>
    <dgm:pt modelId="{0559867B-34CE-4B2E-A9C0-C3C26B2BA7EE}" type="parTrans" cxnId="{D2932D9C-B1EA-4A18-9322-E04EAAA2E001}">
      <dgm:prSet/>
      <dgm:spPr/>
      <dgm:t>
        <a:bodyPr/>
        <a:lstStyle/>
        <a:p>
          <a:endParaRPr lang="en-US"/>
        </a:p>
      </dgm:t>
    </dgm:pt>
    <dgm:pt modelId="{B71666A9-9564-4099-B7CB-88F12FD17F33}" type="sibTrans" cxnId="{D2932D9C-B1EA-4A18-9322-E04EAAA2E001}">
      <dgm:prSet/>
      <dgm:spPr/>
      <dgm:t>
        <a:bodyPr/>
        <a:lstStyle/>
        <a:p>
          <a:endParaRPr lang="en-US"/>
        </a:p>
      </dgm:t>
    </dgm:pt>
    <dgm:pt modelId="{939A9CDB-B5FF-4297-A6EE-D0760EC41191}">
      <dgm:prSet phldr="0"/>
      <dgm:spPr/>
      <dgm:t>
        <a:bodyPr/>
        <a:lstStyle/>
        <a:p>
          <a:pPr>
            <a:lnSpc>
              <a:spcPct val="100000"/>
            </a:lnSpc>
            <a:defRPr cap="all"/>
          </a:pPr>
          <a:r>
            <a:rPr lang="en-US" b="0" dirty="0">
              <a:latin typeface="Karla"/>
            </a:rPr>
            <a:t>All or a portion of any EOF staff member’s salary, wages, or fringe benefits</a:t>
          </a:r>
          <a:endParaRPr lang="en-US" dirty="0"/>
        </a:p>
      </dgm:t>
    </dgm:pt>
    <dgm:pt modelId="{34AB3E7C-EE8A-44BC-96C4-7C3D5F21019B}" type="parTrans" cxnId="{872E341C-18D7-4BC4-B9DC-C1DC31EF4442}">
      <dgm:prSet/>
      <dgm:spPr/>
      <dgm:t>
        <a:bodyPr/>
        <a:lstStyle/>
        <a:p>
          <a:endParaRPr lang="en-US"/>
        </a:p>
      </dgm:t>
    </dgm:pt>
    <dgm:pt modelId="{8E1DE3C1-F5E3-4AB5-9FFA-627D011E5E4B}" type="sibTrans" cxnId="{872E341C-18D7-4BC4-B9DC-C1DC31EF4442}">
      <dgm:prSet/>
      <dgm:spPr/>
      <dgm:t>
        <a:bodyPr/>
        <a:lstStyle/>
        <a:p>
          <a:endParaRPr lang="en-US"/>
        </a:p>
      </dgm:t>
    </dgm:pt>
    <dgm:pt modelId="{5EDC5869-6641-4037-B9F1-3B52BD3F46F4}" type="pres">
      <dgm:prSet presAssocID="{BC53FD89-8677-4238-8919-DFDA038D6D97}" presName="root" presStyleCnt="0">
        <dgm:presLayoutVars>
          <dgm:dir/>
          <dgm:resizeHandles val="exact"/>
        </dgm:presLayoutVars>
      </dgm:prSet>
      <dgm:spPr/>
    </dgm:pt>
    <dgm:pt modelId="{D5AF516F-5427-48D0-992D-47A58B6A2D84}" type="pres">
      <dgm:prSet presAssocID="{354D2E08-23E2-4EF9-B35D-E00ACD4E32B6}" presName="compNode" presStyleCnt="0"/>
      <dgm:spPr/>
    </dgm:pt>
    <dgm:pt modelId="{88880140-0677-4BB2-B989-EFBAA4880325}" type="pres">
      <dgm:prSet presAssocID="{354D2E08-23E2-4EF9-B35D-E00ACD4E32B6}" presName="iconBgRect" presStyleLbl="bgShp" presStyleIdx="0" presStyleCnt="6"/>
      <dgm:spPr>
        <a:prstGeom prst="round2DiagRect">
          <a:avLst>
            <a:gd name="adj1" fmla="val 29727"/>
            <a:gd name="adj2" fmla="val 0"/>
          </a:avLst>
        </a:prstGeom>
      </dgm:spPr>
    </dgm:pt>
    <dgm:pt modelId="{04F10880-F2FF-4284-88AC-05FBCF7D4396}" type="pres">
      <dgm:prSet presAssocID="{354D2E08-23E2-4EF9-B35D-E00ACD4E32B6}"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ank"/>
        </a:ext>
      </dgm:extLst>
    </dgm:pt>
    <dgm:pt modelId="{578A484A-39F8-4B11-ACD2-0FE7493B5635}" type="pres">
      <dgm:prSet presAssocID="{354D2E08-23E2-4EF9-B35D-E00ACD4E32B6}" presName="spaceRect" presStyleCnt="0"/>
      <dgm:spPr/>
    </dgm:pt>
    <dgm:pt modelId="{70B289AF-117D-4170-B2A0-2D02B58EFB03}" type="pres">
      <dgm:prSet presAssocID="{354D2E08-23E2-4EF9-B35D-E00ACD4E32B6}" presName="textRect" presStyleLbl="revTx" presStyleIdx="0" presStyleCnt="6">
        <dgm:presLayoutVars>
          <dgm:chMax val="1"/>
          <dgm:chPref val="1"/>
        </dgm:presLayoutVars>
      </dgm:prSet>
      <dgm:spPr/>
    </dgm:pt>
    <dgm:pt modelId="{E29A6105-4FF7-4413-9E72-CA3C8B7E1BC7}" type="pres">
      <dgm:prSet presAssocID="{00A2ED97-81E2-47D3-A110-43E2DC9CFBF4}" presName="sibTrans" presStyleCnt="0"/>
      <dgm:spPr/>
    </dgm:pt>
    <dgm:pt modelId="{FE5C4769-EEB3-41AB-8641-CC894C92C27E}" type="pres">
      <dgm:prSet presAssocID="{A407299C-669E-483D-99A9-4C093BEC1F61}" presName="compNode" presStyleCnt="0"/>
      <dgm:spPr/>
    </dgm:pt>
    <dgm:pt modelId="{621C3DA0-E63F-4793-B1C8-1AD867E99189}" type="pres">
      <dgm:prSet presAssocID="{A407299C-669E-483D-99A9-4C093BEC1F61}" presName="iconBgRect" presStyleLbl="bgShp" presStyleIdx="1" presStyleCnt="6"/>
      <dgm:spPr>
        <a:prstGeom prst="round2DiagRect">
          <a:avLst>
            <a:gd name="adj1" fmla="val 29727"/>
            <a:gd name="adj2" fmla="val 0"/>
          </a:avLst>
        </a:prstGeom>
      </dgm:spPr>
    </dgm:pt>
    <dgm:pt modelId="{AE1700BD-7AD2-4F33-83AD-677F62481C48}" type="pres">
      <dgm:prSet presAssocID="{A407299C-669E-483D-99A9-4C093BEC1F61}"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V"/>
        </a:ext>
      </dgm:extLst>
    </dgm:pt>
    <dgm:pt modelId="{0D178BCD-D0A0-495F-A30F-EDCF9F7E009A}" type="pres">
      <dgm:prSet presAssocID="{A407299C-669E-483D-99A9-4C093BEC1F61}" presName="spaceRect" presStyleCnt="0"/>
      <dgm:spPr/>
    </dgm:pt>
    <dgm:pt modelId="{18503157-AC49-4337-9252-05D9BA6B6CC8}" type="pres">
      <dgm:prSet presAssocID="{A407299C-669E-483D-99A9-4C093BEC1F61}" presName="textRect" presStyleLbl="revTx" presStyleIdx="1" presStyleCnt="6">
        <dgm:presLayoutVars>
          <dgm:chMax val="1"/>
          <dgm:chPref val="1"/>
        </dgm:presLayoutVars>
      </dgm:prSet>
      <dgm:spPr/>
    </dgm:pt>
    <dgm:pt modelId="{CD4B6F58-118B-4A5B-8CA1-E556D76A18EB}" type="pres">
      <dgm:prSet presAssocID="{39F3FDE0-2420-4469-ABDD-0308F7212E41}" presName="sibTrans" presStyleCnt="0"/>
      <dgm:spPr/>
    </dgm:pt>
    <dgm:pt modelId="{D7E495FF-DF9C-4FEB-B1C7-96F8087ACAA5}" type="pres">
      <dgm:prSet presAssocID="{E004997B-7898-47DE-9D2B-CC49CBBC5E84}" presName="compNode" presStyleCnt="0"/>
      <dgm:spPr/>
    </dgm:pt>
    <dgm:pt modelId="{9E84350A-17B8-4ED1-81C0-FA5C7BDCDFDA}" type="pres">
      <dgm:prSet presAssocID="{E004997B-7898-47DE-9D2B-CC49CBBC5E84}" presName="iconBgRect" presStyleLbl="bgShp" presStyleIdx="2" presStyleCnt="6"/>
      <dgm:spPr>
        <a:prstGeom prst="round2DiagRect">
          <a:avLst>
            <a:gd name="adj1" fmla="val 29727"/>
            <a:gd name="adj2" fmla="val 0"/>
          </a:avLst>
        </a:prstGeom>
      </dgm:spPr>
    </dgm:pt>
    <dgm:pt modelId="{CE5220D1-C193-46E7-B0B0-EE06FA1CCD44}" type="pres">
      <dgm:prSet presAssocID="{E004997B-7898-47DE-9D2B-CC49CBBC5E84}" presName="iconRect" presStyleLbl="node1" presStyleIdx="2" presStyleCnt="6"/>
      <dgm:spPr/>
    </dgm:pt>
    <dgm:pt modelId="{D84DBDE7-D817-45DA-A848-C4C54F84E75D}" type="pres">
      <dgm:prSet presAssocID="{E004997B-7898-47DE-9D2B-CC49CBBC5E84}" presName="spaceRect" presStyleCnt="0"/>
      <dgm:spPr/>
    </dgm:pt>
    <dgm:pt modelId="{82A32788-9287-482F-91F8-83EFFD301298}" type="pres">
      <dgm:prSet presAssocID="{E004997B-7898-47DE-9D2B-CC49CBBC5E84}" presName="textRect" presStyleLbl="revTx" presStyleIdx="2" presStyleCnt="6">
        <dgm:presLayoutVars>
          <dgm:chMax val="1"/>
          <dgm:chPref val="1"/>
        </dgm:presLayoutVars>
      </dgm:prSet>
      <dgm:spPr/>
    </dgm:pt>
    <dgm:pt modelId="{0E57DC95-A9C1-4EE1-99CF-20FCFAE69A3A}" type="pres">
      <dgm:prSet presAssocID="{B71666A9-9564-4099-B7CB-88F12FD17F33}" presName="sibTrans" presStyleCnt="0"/>
      <dgm:spPr/>
    </dgm:pt>
    <dgm:pt modelId="{60F04EDD-F60B-48E5-93B2-3F3A26DEA314}" type="pres">
      <dgm:prSet presAssocID="{060ECD98-FE31-46C5-AA3F-AB218946132E}" presName="compNode" presStyleCnt="0"/>
      <dgm:spPr/>
    </dgm:pt>
    <dgm:pt modelId="{C272B2BF-A98F-49F3-BA43-FB262D5648B7}" type="pres">
      <dgm:prSet presAssocID="{060ECD98-FE31-46C5-AA3F-AB218946132E}" presName="iconBgRect" presStyleLbl="bgShp" presStyleIdx="3" presStyleCnt="6"/>
      <dgm:spPr>
        <a:prstGeom prst="round2DiagRect">
          <a:avLst>
            <a:gd name="adj1" fmla="val 29727"/>
            <a:gd name="adj2" fmla="val 0"/>
          </a:avLst>
        </a:prstGeom>
      </dgm:spPr>
    </dgm:pt>
    <dgm:pt modelId="{0EF186C6-151D-4F3B-8E7C-A43A3A9DF58F}" type="pres">
      <dgm:prSet presAssocID="{060ECD98-FE31-46C5-AA3F-AB218946132E}"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ocessor"/>
        </a:ext>
      </dgm:extLst>
    </dgm:pt>
    <dgm:pt modelId="{15CB7343-0A5C-4309-B29A-0665A0D0F8D1}" type="pres">
      <dgm:prSet presAssocID="{060ECD98-FE31-46C5-AA3F-AB218946132E}" presName="spaceRect" presStyleCnt="0"/>
      <dgm:spPr/>
    </dgm:pt>
    <dgm:pt modelId="{D966FDFA-A66D-451C-BB2E-FD646F567DFA}" type="pres">
      <dgm:prSet presAssocID="{060ECD98-FE31-46C5-AA3F-AB218946132E}" presName="textRect" presStyleLbl="revTx" presStyleIdx="3" presStyleCnt="6">
        <dgm:presLayoutVars>
          <dgm:chMax val="1"/>
          <dgm:chPref val="1"/>
        </dgm:presLayoutVars>
      </dgm:prSet>
      <dgm:spPr/>
    </dgm:pt>
    <dgm:pt modelId="{0DEFC9D7-A0B8-4FEB-AB42-C903AE09FFA0}" type="pres">
      <dgm:prSet presAssocID="{7AA2A343-7B1A-4D76-8D48-E16BB5A81DF9}" presName="sibTrans" presStyleCnt="0"/>
      <dgm:spPr/>
    </dgm:pt>
    <dgm:pt modelId="{245A8416-B1DC-4A2A-A1B0-79281D448FFD}" type="pres">
      <dgm:prSet presAssocID="{E098268E-FEB0-4F40-B8D7-9C1025A261D6}" presName="compNode" presStyleCnt="0"/>
      <dgm:spPr/>
    </dgm:pt>
    <dgm:pt modelId="{FCC4674A-59EC-4BBF-B20E-2941B903F776}" type="pres">
      <dgm:prSet presAssocID="{E098268E-FEB0-4F40-B8D7-9C1025A261D6}" presName="iconBgRect" presStyleLbl="bgShp" presStyleIdx="4" presStyleCnt="6"/>
      <dgm:spPr>
        <a:prstGeom prst="round2DiagRect">
          <a:avLst>
            <a:gd name="adj1" fmla="val 29727"/>
            <a:gd name="adj2" fmla="val 0"/>
          </a:avLst>
        </a:prstGeom>
      </dgm:spPr>
    </dgm:pt>
    <dgm:pt modelId="{46FD4E51-75C6-4152-8617-65FEE50F4F64}" type="pres">
      <dgm:prSet presAssocID="{E098268E-FEB0-4F40-B8D7-9C1025A261D6}"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6D48F08B-AEBE-4CCC-B775-F621CDEC8BAB}" type="pres">
      <dgm:prSet presAssocID="{E098268E-FEB0-4F40-B8D7-9C1025A261D6}" presName="spaceRect" presStyleCnt="0"/>
      <dgm:spPr/>
    </dgm:pt>
    <dgm:pt modelId="{4DC443F8-8942-4CC0-957C-249A0DAC3058}" type="pres">
      <dgm:prSet presAssocID="{E098268E-FEB0-4F40-B8D7-9C1025A261D6}" presName="textRect" presStyleLbl="revTx" presStyleIdx="4" presStyleCnt="6">
        <dgm:presLayoutVars>
          <dgm:chMax val="1"/>
          <dgm:chPref val="1"/>
        </dgm:presLayoutVars>
      </dgm:prSet>
      <dgm:spPr/>
    </dgm:pt>
    <dgm:pt modelId="{D71B039F-7E32-4F2D-899C-64FA53C28AF6}" type="pres">
      <dgm:prSet presAssocID="{2B60AE54-084B-4878-8016-FBF0B19AD8D2}" presName="sibTrans" presStyleCnt="0"/>
      <dgm:spPr/>
    </dgm:pt>
    <dgm:pt modelId="{461610D5-39DE-4ED7-B71A-62AD0CDF27DB}" type="pres">
      <dgm:prSet presAssocID="{939A9CDB-B5FF-4297-A6EE-D0760EC41191}" presName="compNode" presStyleCnt="0"/>
      <dgm:spPr/>
    </dgm:pt>
    <dgm:pt modelId="{A6DAECED-8C4C-4621-A3F0-31D357F79BE8}" type="pres">
      <dgm:prSet presAssocID="{939A9CDB-B5FF-4297-A6EE-D0760EC41191}" presName="iconBgRect" presStyleLbl="bgShp" presStyleIdx="5" presStyleCnt="6"/>
      <dgm:spPr>
        <a:prstGeom prst="round2DiagRect">
          <a:avLst>
            <a:gd name="adj1" fmla="val 29727"/>
            <a:gd name="adj2" fmla="val 0"/>
          </a:avLst>
        </a:prstGeom>
      </dgm:spPr>
    </dgm:pt>
    <dgm:pt modelId="{D59F9772-B6E0-4D0E-8D17-1EA0131E7438}" type="pres">
      <dgm:prSet presAssocID="{939A9CDB-B5FF-4297-A6EE-D0760EC41191}" presName="iconRect" presStyleLbl="node1" presStyleIdx="5" presStyleCnt="6"/>
      <dgm:spPr/>
    </dgm:pt>
    <dgm:pt modelId="{2AE9879F-0507-4254-82AA-18613F1D2F17}" type="pres">
      <dgm:prSet presAssocID="{939A9CDB-B5FF-4297-A6EE-D0760EC41191}" presName="spaceRect" presStyleCnt="0"/>
      <dgm:spPr/>
    </dgm:pt>
    <dgm:pt modelId="{BDC61EF5-2D86-4885-BBD8-60919CD43CE4}" type="pres">
      <dgm:prSet presAssocID="{939A9CDB-B5FF-4297-A6EE-D0760EC41191}" presName="textRect" presStyleLbl="revTx" presStyleIdx="5" presStyleCnt="6">
        <dgm:presLayoutVars>
          <dgm:chMax val="1"/>
          <dgm:chPref val="1"/>
        </dgm:presLayoutVars>
      </dgm:prSet>
      <dgm:spPr/>
    </dgm:pt>
  </dgm:ptLst>
  <dgm:cxnLst>
    <dgm:cxn modelId="{872E341C-18D7-4BC4-B9DC-C1DC31EF4442}" srcId="{BC53FD89-8677-4238-8919-DFDA038D6D97}" destId="{939A9CDB-B5FF-4297-A6EE-D0760EC41191}" srcOrd="5" destOrd="0" parTransId="{34AB3E7C-EE8A-44BC-96C4-7C3D5F21019B}" sibTransId="{8E1DE3C1-F5E3-4AB5-9FFA-627D011E5E4B}"/>
    <dgm:cxn modelId="{185E2A23-C169-4F04-930D-2685EE3C8663}" srcId="{BC53FD89-8677-4238-8919-DFDA038D6D97}" destId="{A407299C-669E-483D-99A9-4C093BEC1F61}" srcOrd="1" destOrd="0" parTransId="{4CEF4F82-5C30-4D91-BCDE-4CD115D26FA8}" sibTransId="{39F3FDE0-2420-4469-ABDD-0308F7212E41}"/>
    <dgm:cxn modelId="{EF4BD626-F17B-4727-8262-18827881FE38}" type="presOf" srcId="{354D2E08-23E2-4EF9-B35D-E00ACD4E32B6}" destId="{70B289AF-117D-4170-B2A0-2D02B58EFB03}" srcOrd="0" destOrd="0" presId="urn:microsoft.com/office/officeart/2018/5/layout/IconLeafLabelList"/>
    <dgm:cxn modelId="{1AA7FC3E-C961-4B45-99AF-26D6849F5003}" type="presOf" srcId="{E098268E-FEB0-4F40-B8D7-9C1025A261D6}" destId="{4DC443F8-8942-4CC0-957C-249A0DAC3058}" srcOrd="0" destOrd="0" presId="urn:microsoft.com/office/officeart/2018/5/layout/IconLeafLabelList"/>
    <dgm:cxn modelId="{9845BD67-B8DC-4934-87C8-414B1828438B}" type="presOf" srcId="{E004997B-7898-47DE-9D2B-CC49CBBC5E84}" destId="{82A32788-9287-482F-91F8-83EFFD301298}" srcOrd="0" destOrd="0" presId="urn:microsoft.com/office/officeart/2018/5/layout/IconLeafLabelList"/>
    <dgm:cxn modelId="{5071EF52-154C-42E7-9079-748BE2F818BA}" type="presOf" srcId="{939A9CDB-B5FF-4297-A6EE-D0760EC41191}" destId="{BDC61EF5-2D86-4885-BBD8-60919CD43CE4}" srcOrd="0" destOrd="0" presId="urn:microsoft.com/office/officeart/2018/5/layout/IconLeafLabelList"/>
    <dgm:cxn modelId="{7E490773-235F-49A8-BD54-9557F9EE519D}" type="presOf" srcId="{A407299C-669E-483D-99A9-4C093BEC1F61}" destId="{18503157-AC49-4337-9252-05D9BA6B6CC8}" srcOrd="0" destOrd="0" presId="urn:microsoft.com/office/officeart/2018/5/layout/IconLeafLabelList"/>
    <dgm:cxn modelId="{D2932D9C-B1EA-4A18-9322-E04EAAA2E001}" srcId="{BC53FD89-8677-4238-8919-DFDA038D6D97}" destId="{E004997B-7898-47DE-9D2B-CC49CBBC5E84}" srcOrd="2" destOrd="0" parTransId="{0559867B-34CE-4B2E-A9C0-C3C26B2BA7EE}" sibTransId="{B71666A9-9564-4099-B7CB-88F12FD17F33}"/>
    <dgm:cxn modelId="{FB7ACDAE-074C-4847-AE43-45308DFA0691}" srcId="{BC53FD89-8677-4238-8919-DFDA038D6D97}" destId="{354D2E08-23E2-4EF9-B35D-E00ACD4E32B6}" srcOrd="0" destOrd="0" parTransId="{877A0490-04AB-401E-B5C4-9B009895FAA9}" sibTransId="{00A2ED97-81E2-47D3-A110-43E2DC9CFBF4}"/>
    <dgm:cxn modelId="{7B5FB9AF-A271-4916-9648-94B39C01D853}" srcId="{BC53FD89-8677-4238-8919-DFDA038D6D97}" destId="{060ECD98-FE31-46C5-AA3F-AB218946132E}" srcOrd="3" destOrd="0" parTransId="{A85D417E-AD6E-497A-B1A2-0A1265AE2A28}" sibTransId="{7AA2A343-7B1A-4D76-8D48-E16BB5A81DF9}"/>
    <dgm:cxn modelId="{A47A87BC-97B2-4DD4-9D2C-DB9182E4ED38}" srcId="{BC53FD89-8677-4238-8919-DFDA038D6D97}" destId="{E098268E-FEB0-4F40-B8D7-9C1025A261D6}" srcOrd="4" destOrd="0" parTransId="{AEE5EDFF-7B48-46A5-A108-F53EB71BDB9C}" sibTransId="{2B60AE54-084B-4878-8016-FBF0B19AD8D2}"/>
    <dgm:cxn modelId="{5A1BFECB-E7A5-4F79-BE95-D9B089B7AF13}" type="presOf" srcId="{BC53FD89-8677-4238-8919-DFDA038D6D97}" destId="{5EDC5869-6641-4037-B9F1-3B52BD3F46F4}" srcOrd="0" destOrd="0" presId="urn:microsoft.com/office/officeart/2018/5/layout/IconLeafLabelList"/>
    <dgm:cxn modelId="{C6B521EA-764C-454C-A208-20300DEC5F90}" type="presOf" srcId="{060ECD98-FE31-46C5-AA3F-AB218946132E}" destId="{D966FDFA-A66D-451C-BB2E-FD646F567DFA}" srcOrd="0" destOrd="0" presId="urn:microsoft.com/office/officeart/2018/5/layout/IconLeafLabelList"/>
    <dgm:cxn modelId="{4DAACEE8-6685-4DCD-9471-EB70199845FC}" type="presParOf" srcId="{5EDC5869-6641-4037-B9F1-3B52BD3F46F4}" destId="{D5AF516F-5427-48D0-992D-47A58B6A2D84}" srcOrd="0" destOrd="0" presId="urn:microsoft.com/office/officeart/2018/5/layout/IconLeafLabelList"/>
    <dgm:cxn modelId="{6917382A-F0A3-4812-9C6D-718EA9479420}" type="presParOf" srcId="{D5AF516F-5427-48D0-992D-47A58B6A2D84}" destId="{88880140-0677-4BB2-B989-EFBAA4880325}" srcOrd="0" destOrd="0" presId="urn:microsoft.com/office/officeart/2018/5/layout/IconLeafLabelList"/>
    <dgm:cxn modelId="{75029455-C1E8-4176-97C1-AF5943F77E82}" type="presParOf" srcId="{D5AF516F-5427-48D0-992D-47A58B6A2D84}" destId="{04F10880-F2FF-4284-88AC-05FBCF7D4396}" srcOrd="1" destOrd="0" presId="urn:microsoft.com/office/officeart/2018/5/layout/IconLeafLabelList"/>
    <dgm:cxn modelId="{183389B4-7426-4B02-AF64-E2AE54A1EC74}" type="presParOf" srcId="{D5AF516F-5427-48D0-992D-47A58B6A2D84}" destId="{578A484A-39F8-4B11-ACD2-0FE7493B5635}" srcOrd="2" destOrd="0" presId="urn:microsoft.com/office/officeart/2018/5/layout/IconLeafLabelList"/>
    <dgm:cxn modelId="{E68048A2-6EF7-4AF3-8CDA-8310B83E7ADC}" type="presParOf" srcId="{D5AF516F-5427-48D0-992D-47A58B6A2D84}" destId="{70B289AF-117D-4170-B2A0-2D02B58EFB03}" srcOrd="3" destOrd="0" presId="urn:microsoft.com/office/officeart/2018/5/layout/IconLeafLabelList"/>
    <dgm:cxn modelId="{9F325372-B3E5-49FB-B968-69A5E03A996A}" type="presParOf" srcId="{5EDC5869-6641-4037-B9F1-3B52BD3F46F4}" destId="{E29A6105-4FF7-4413-9E72-CA3C8B7E1BC7}" srcOrd="1" destOrd="0" presId="urn:microsoft.com/office/officeart/2018/5/layout/IconLeafLabelList"/>
    <dgm:cxn modelId="{FA604D52-1948-4E92-A597-7405C1BAC60B}" type="presParOf" srcId="{5EDC5869-6641-4037-B9F1-3B52BD3F46F4}" destId="{FE5C4769-EEB3-41AB-8641-CC894C92C27E}" srcOrd="2" destOrd="0" presId="urn:microsoft.com/office/officeart/2018/5/layout/IconLeafLabelList"/>
    <dgm:cxn modelId="{8A4DA99C-E88B-4267-A6C7-0B8AAF511400}" type="presParOf" srcId="{FE5C4769-EEB3-41AB-8641-CC894C92C27E}" destId="{621C3DA0-E63F-4793-B1C8-1AD867E99189}" srcOrd="0" destOrd="0" presId="urn:microsoft.com/office/officeart/2018/5/layout/IconLeafLabelList"/>
    <dgm:cxn modelId="{532F5476-8549-4B8D-AEE0-B2260AF1F46F}" type="presParOf" srcId="{FE5C4769-EEB3-41AB-8641-CC894C92C27E}" destId="{AE1700BD-7AD2-4F33-83AD-677F62481C48}" srcOrd="1" destOrd="0" presId="urn:microsoft.com/office/officeart/2018/5/layout/IconLeafLabelList"/>
    <dgm:cxn modelId="{8CBC3CA0-0B43-4180-B2F6-278444746E9C}" type="presParOf" srcId="{FE5C4769-EEB3-41AB-8641-CC894C92C27E}" destId="{0D178BCD-D0A0-495F-A30F-EDCF9F7E009A}" srcOrd="2" destOrd="0" presId="urn:microsoft.com/office/officeart/2018/5/layout/IconLeafLabelList"/>
    <dgm:cxn modelId="{D7FDD029-D74B-4B9C-89B3-C51FF36D5F88}" type="presParOf" srcId="{FE5C4769-EEB3-41AB-8641-CC894C92C27E}" destId="{18503157-AC49-4337-9252-05D9BA6B6CC8}" srcOrd="3" destOrd="0" presId="urn:microsoft.com/office/officeart/2018/5/layout/IconLeafLabelList"/>
    <dgm:cxn modelId="{14EE97DA-0350-4174-867B-33FA8F797575}" type="presParOf" srcId="{5EDC5869-6641-4037-B9F1-3B52BD3F46F4}" destId="{CD4B6F58-118B-4A5B-8CA1-E556D76A18EB}" srcOrd="3" destOrd="0" presId="urn:microsoft.com/office/officeart/2018/5/layout/IconLeafLabelList"/>
    <dgm:cxn modelId="{1242E08F-C911-4A21-8357-5AE7E0E194D4}" type="presParOf" srcId="{5EDC5869-6641-4037-B9F1-3B52BD3F46F4}" destId="{D7E495FF-DF9C-4FEB-B1C7-96F8087ACAA5}" srcOrd="4" destOrd="0" presId="urn:microsoft.com/office/officeart/2018/5/layout/IconLeafLabelList"/>
    <dgm:cxn modelId="{D7D0E205-288B-4A56-9116-2088E0B12E3D}" type="presParOf" srcId="{D7E495FF-DF9C-4FEB-B1C7-96F8087ACAA5}" destId="{9E84350A-17B8-4ED1-81C0-FA5C7BDCDFDA}" srcOrd="0" destOrd="0" presId="urn:microsoft.com/office/officeart/2018/5/layout/IconLeafLabelList"/>
    <dgm:cxn modelId="{8CDB672D-F735-42F8-B9D1-D89A715E1FD9}" type="presParOf" srcId="{D7E495FF-DF9C-4FEB-B1C7-96F8087ACAA5}" destId="{CE5220D1-C193-46E7-B0B0-EE06FA1CCD44}" srcOrd="1" destOrd="0" presId="urn:microsoft.com/office/officeart/2018/5/layout/IconLeafLabelList"/>
    <dgm:cxn modelId="{2A01F285-BE34-463E-A389-E1EB98AB6A78}" type="presParOf" srcId="{D7E495FF-DF9C-4FEB-B1C7-96F8087ACAA5}" destId="{D84DBDE7-D817-45DA-A848-C4C54F84E75D}" srcOrd="2" destOrd="0" presId="urn:microsoft.com/office/officeart/2018/5/layout/IconLeafLabelList"/>
    <dgm:cxn modelId="{9F8D460B-DDC9-4926-A10C-0DA8EB948C56}" type="presParOf" srcId="{D7E495FF-DF9C-4FEB-B1C7-96F8087ACAA5}" destId="{82A32788-9287-482F-91F8-83EFFD301298}" srcOrd="3" destOrd="0" presId="urn:microsoft.com/office/officeart/2018/5/layout/IconLeafLabelList"/>
    <dgm:cxn modelId="{151343C2-F3CD-4305-ABEB-F488490AD0F8}" type="presParOf" srcId="{5EDC5869-6641-4037-B9F1-3B52BD3F46F4}" destId="{0E57DC95-A9C1-4EE1-99CF-20FCFAE69A3A}" srcOrd="5" destOrd="0" presId="urn:microsoft.com/office/officeart/2018/5/layout/IconLeafLabelList"/>
    <dgm:cxn modelId="{0794A699-FCC8-471A-A7B3-4001BC321613}" type="presParOf" srcId="{5EDC5869-6641-4037-B9F1-3B52BD3F46F4}" destId="{60F04EDD-F60B-48E5-93B2-3F3A26DEA314}" srcOrd="6" destOrd="0" presId="urn:microsoft.com/office/officeart/2018/5/layout/IconLeafLabelList"/>
    <dgm:cxn modelId="{C4500D3B-A9AE-4666-ACAC-3B08DA11E826}" type="presParOf" srcId="{60F04EDD-F60B-48E5-93B2-3F3A26DEA314}" destId="{C272B2BF-A98F-49F3-BA43-FB262D5648B7}" srcOrd="0" destOrd="0" presId="urn:microsoft.com/office/officeart/2018/5/layout/IconLeafLabelList"/>
    <dgm:cxn modelId="{B9B75D5F-F872-4A8D-AA58-241658D80385}" type="presParOf" srcId="{60F04EDD-F60B-48E5-93B2-3F3A26DEA314}" destId="{0EF186C6-151D-4F3B-8E7C-A43A3A9DF58F}" srcOrd="1" destOrd="0" presId="urn:microsoft.com/office/officeart/2018/5/layout/IconLeafLabelList"/>
    <dgm:cxn modelId="{05BD3DB4-8F64-47C8-89FA-1C214AEBDD29}" type="presParOf" srcId="{60F04EDD-F60B-48E5-93B2-3F3A26DEA314}" destId="{15CB7343-0A5C-4309-B29A-0665A0D0F8D1}" srcOrd="2" destOrd="0" presId="urn:microsoft.com/office/officeart/2018/5/layout/IconLeafLabelList"/>
    <dgm:cxn modelId="{AD72B328-145E-435F-A7A9-4060E1E3817E}" type="presParOf" srcId="{60F04EDD-F60B-48E5-93B2-3F3A26DEA314}" destId="{D966FDFA-A66D-451C-BB2E-FD646F567DFA}" srcOrd="3" destOrd="0" presId="urn:microsoft.com/office/officeart/2018/5/layout/IconLeafLabelList"/>
    <dgm:cxn modelId="{41D7FA9B-762C-4476-BE8E-CE3EDB9A8490}" type="presParOf" srcId="{5EDC5869-6641-4037-B9F1-3B52BD3F46F4}" destId="{0DEFC9D7-A0B8-4FEB-AB42-C903AE09FFA0}" srcOrd="7" destOrd="0" presId="urn:microsoft.com/office/officeart/2018/5/layout/IconLeafLabelList"/>
    <dgm:cxn modelId="{811BB5F3-ABD8-4CE5-9AF4-4C3720852849}" type="presParOf" srcId="{5EDC5869-6641-4037-B9F1-3B52BD3F46F4}" destId="{245A8416-B1DC-4A2A-A1B0-79281D448FFD}" srcOrd="8" destOrd="0" presId="urn:microsoft.com/office/officeart/2018/5/layout/IconLeafLabelList"/>
    <dgm:cxn modelId="{192FA2F2-439A-467A-82C6-8EFFC0B618E3}" type="presParOf" srcId="{245A8416-B1DC-4A2A-A1B0-79281D448FFD}" destId="{FCC4674A-59EC-4BBF-B20E-2941B903F776}" srcOrd="0" destOrd="0" presId="urn:microsoft.com/office/officeart/2018/5/layout/IconLeafLabelList"/>
    <dgm:cxn modelId="{7072D506-C79B-4722-A7CB-F52184D8F704}" type="presParOf" srcId="{245A8416-B1DC-4A2A-A1B0-79281D448FFD}" destId="{46FD4E51-75C6-4152-8617-65FEE50F4F64}" srcOrd="1" destOrd="0" presId="urn:microsoft.com/office/officeart/2018/5/layout/IconLeafLabelList"/>
    <dgm:cxn modelId="{E9F2082D-8E53-474F-A9A5-1592A4813E52}" type="presParOf" srcId="{245A8416-B1DC-4A2A-A1B0-79281D448FFD}" destId="{6D48F08B-AEBE-4CCC-B775-F621CDEC8BAB}" srcOrd="2" destOrd="0" presId="urn:microsoft.com/office/officeart/2018/5/layout/IconLeafLabelList"/>
    <dgm:cxn modelId="{2B4D3BED-2F1E-42E9-AC76-3525EC8301E5}" type="presParOf" srcId="{245A8416-B1DC-4A2A-A1B0-79281D448FFD}" destId="{4DC443F8-8942-4CC0-957C-249A0DAC3058}" srcOrd="3" destOrd="0" presId="urn:microsoft.com/office/officeart/2018/5/layout/IconLeafLabelList"/>
    <dgm:cxn modelId="{99F6AA5A-AF32-407C-8E97-8185AA9C95C6}" type="presParOf" srcId="{5EDC5869-6641-4037-B9F1-3B52BD3F46F4}" destId="{D71B039F-7E32-4F2D-899C-64FA53C28AF6}" srcOrd="9" destOrd="0" presId="urn:microsoft.com/office/officeart/2018/5/layout/IconLeafLabelList"/>
    <dgm:cxn modelId="{39DB6883-757A-4255-B6F3-834E37CD53B9}" type="presParOf" srcId="{5EDC5869-6641-4037-B9F1-3B52BD3F46F4}" destId="{461610D5-39DE-4ED7-B71A-62AD0CDF27DB}" srcOrd="10" destOrd="0" presId="urn:microsoft.com/office/officeart/2018/5/layout/IconLeafLabelList"/>
    <dgm:cxn modelId="{8F7CC6EB-8458-405D-A460-535DA90DAF72}" type="presParOf" srcId="{461610D5-39DE-4ED7-B71A-62AD0CDF27DB}" destId="{A6DAECED-8C4C-4621-A3F0-31D357F79BE8}" srcOrd="0" destOrd="0" presId="urn:microsoft.com/office/officeart/2018/5/layout/IconLeafLabelList"/>
    <dgm:cxn modelId="{6EC5F536-4E3E-4A60-A7F1-D53EC9335CEA}" type="presParOf" srcId="{461610D5-39DE-4ED7-B71A-62AD0CDF27DB}" destId="{D59F9772-B6E0-4D0E-8D17-1EA0131E7438}" srcOrd="1" destOrd="0" presId="urn:microsoft.com/office/officeart/2018/5/layout/IconLeafLabelList"/>
    <dgm:cxn modelId="{6E3823BA-40F6-4D31-93EC-5FC52AACEC12}" type="presParOf" srcId="{461610D5-39DE-4ED7-B71A-62AD0CDF27DB}" destId="{2AE9879F-0507-4254-82AA-18613F1D2F17}" srcOrd="2" destOrd="0" presId="urn:microsoft.com/office/officeart/2018/5/layout/IconLeafLabelList"/>
    <dgm:cxn modelId="{E8BFE043-A6E1-474C-A6F8-FB1971A20AE2}" type="presParOf" srcId="{461610D5-39DE-4ED7-B71A-62AD0CDF27DB}" destId="{BDC61EF5-2D86-4885-BBD8-60919CD43CE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0118B-7016-4DC2-BEE6-C4D7323A595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511C537-1EF8-4E2B-88FC-AAB42C47DCE0}">
      <dgm:prSet/>
      <dgm:spPr/>
      <dgm:t>
        <a:bodyPr/>
        <a:lstStyle/>
        <a:p>
          <a:r>
            <a:rPr lang="en-US"/>
            <a:t>Program reporting supervisors and other high level institutional officers who are required to serve all students</a:t>
          </a:r>
        </a:p>
      </dgm:t>
    </dgm:pt>
    <dgm:pt modelId="{AD25AA4F-5897-4F7C-82CA-3684785F1A53}" type="parTrans" cxnId="{95A1956A-8882-45BB-9513-C005C8A1B3B8}">
      <dgm:prSet/>
      <dgm:spPr/>
      <dgm:t>
        <a:bodyPr/>
        <a:lstStyle/>
        <a:p>
          <a:endParaRPr lang="en-US"/>
        </a:p>
      </dgm:t>
    </dgm:pt>
    <dgm:pt modelId="{560BDB32-8904-4D66-BB0A-6A4BFC230E45}" type="sibTrans" cxnId="{95A1956A-8882-45BB-9513-C005C8A1B3B8}">
      <dgm:prSet/>
      <dgm:spPr/>
      <dgm:t>
        <a:bodyPr/>
        <a:lstStyle/>
        <a:p>
          <a:endParaRPr lang="en-US"/>
        </a:p>
      </dgm:t>
    </dgm:pt>
    <dgm:pt modelId="{248A1544-6A09-47D8-86B6-E3EE8D427972}">
      <dgm:prSet/>
      <dgm:spPr/>
      <dgm:t>
        <a:bodyPr/>
        <a:lstStyle/>
        <a:p>
          <a:r>
            <a:rPr lang="en-US" b="1"/>
            <a:t>Any Institutional Staff whose total contribution to the EOF program is less than 10%. (Note: If a staff member resigns or is removed from their position, an adjustment to your contract is required)</a:t>
          </a:r>
          <a:endParaRPr lang="en-US"/>
        </a:p>
      </dgm:t>
    </dgm:pt>
    <dgm:pt modelId="{46BDF4FA-51D2-450D-B07F-9CCE39BC76B8}" type="parTrans" cxnId="{CE379650-C07A-452C-A004-842F4DB47233}">
      <dgm:prSet/>
      <dgm:spPr/>
      <dgm:t>
        <a:bodyPr/>
        <a:lstStyle/>
        <a:p>
          <a:endParaRPr lang="en-US"/>
        </a:p>
      </dgm:t>
    </dgm:pt>
    <dgm:pt modelId="{F0D4C680-37E5-4FBA-8A57-0CB43A169AF2}" type="sibTrans" cxnId="{CE379650-C07A-452C-A004-842F4DB47233}">
      <dgm:prSet/>
      <dgm:spPr/>
      <dgm:t>
        <a:bodyPr/>
        <a:lstStyle/>
        <a:p>
          <a:endParaRPr lang="en-US"/>
        </a:p>
      </dgm:t>
    </dgm:pt>
    <dgm:pt modelId="{8BFE4898-EB6C-40AE-B6C1-9796C4EE7D2F}">
      <dgm:prSet/>
      <dgm:spPr/>
      <dgm:t>
        <a:bodyPr/>
        <a:lstStyle/>
        <a:p>
          <a:r>
            <a:rPr lang="en-US"/>
            <a:t>Items and services normally provided to students by the institution without charge</a:t>
          </a:r>
        </a:p>
      </dgm:t>
    </dgm:pt>
    <dgm:pt modelId="{A77C1B81-377B-4CFD-8C5E-F5B7382FA6E8}" type="parTrans" cxnId="{ADC8EC6B-D903-4D5A-A1E1-12AC4CC9CE88}">
      <dgm:prSet/>
      <dgm:spPr/>
      <dgm:t>
        <a:bodyPr/>
        <a:lstStyle/>
        <a:p>
          <a:endParaRPr lang="en-US"/>
        </a:p>
      </dgm:t>
    </dgm:pt>
    <dgm:pt modelId="{5E4DE455-7A87-4AA2-9669-710B77229DB1}" type="sibTrans" cxnId="{ADC8EC6B-D903-4D5A-A1E1-12AC4CC9CE88}">
      <dgm:prSet/>
      <dgm:spPr/>
      <dgm:t>
        <a:bodyPr/>
        <a:lstStyle/>
        <a:p>
          <a:endParaRPr lang="en-US"/>
        </a:p>
      </dgm:t>
    </dgm:pt>
    <dgm:pt modelId="{EC703DF4-B900-4CE5-BA5A-3CA68DDDC8A2}">
      <dgm:prSet/>
      <dgm:spPr/>
      <dgm:t>
        <a:bodyPr/>
        <a:lstStyle/>
        <a:p>
          <a:r>
            <a:rPr lang="en-US"/>
            <a:t>Items and services normally provided to the institution by other government agencies without charge</a:t>
          </a:r>
        </a:p>
      </dgm:t>
    </dgm:pt>
    <dgm:pt modelId="{AFF698D8-6400-47D7-B1AB-AC89BA871D8E}" type="parTrans" cxnId="{130ED809-D40E-4D4B-B0A8-3CD855546C12}">
      <dgm:prSet/>
      <dgm:spPr/>
      <dgm:t>
        <a:bodyPr/>
        <a:lstStyle/>
        <a:p>
          <a:endParaRPr lang="en-US"/>
        </a:p>
      </dgm:t>
    </dgm:pt>
    <dgm:pt modelId="{CEBC3EF2-71F5-4D74-AC31-3E4A64AE7264}" type="sibTrans" cxnId="{130ED809-D40E-4D4B-B0A8-3CD855546C12}">
      <dgm:prSet/>
      <dgm:spPr/>
      <dgm:t>
        <a:bodyPr/>
        <a:lstStyle/>
        <a:p>
          <a:endParaRPr lang="en-US"/>
        </a:p>
      </dgm:t>
    </dgm:pt>
    <dgm:pt modelId="{C699633C-838A-4ACD-8F7B-823C919F4D37}">
      <dgm:prSet/>
      <dgm:spPr/>
      <dgm:t>
        <a:bodyPr/>
        <a:lstStyle/>
        <a:p>
          <a:r>
            <a:rPr lang="en-US"/>
            <a:t>Charges incurred by the institution as program costs but require no cash outlay by the institution during the grant period </a:t>
          </a:r>
        </a:p>
      </dgm:t>
    </dgm:pt>
    <dgm:pt modelId="{61138799-421D-4F4B-82BA-AC72D5E654BC}" type="parTrans" cxnId="{D2F1D99E-DF6A-4D74-A35E-9B0F1D51CF66}">
      <dgm:prSet/>
      <dgm:spPr/>
      <dgm:t>
        <a:bodyPr/>
        <a:lstStyle/>
        <a:p>
          <a:endParaRPr lang="en-US"/>
        </a:p>
      </dgm:t>
    </dgm:pt>
    <dgm:pt modelId="{4883617E-03CE-493F-93D3-B49948182D13}" type="sibTrans" cxnId="{D2F1D99E-DF6A-4D74-A35E-9B0F1D51CF66}">
      <dgm:prSet/>
      <dgm:spPr/>
      <dgm:t>
        <a:bodyPr/>
        <a:lstStyle/>
        <a:p>
          <a:endParaRPr lang="en-US"/>
        </a:p>
      </dgm:t>
    </dgm:pt>
    <dgm:pt modelId="{5EC8D566-97E4-45CE-A3FB-0059A8625757}">
      <dgm:prSet/>
      <dgm:spPr/>
      <dgm:t>
        <a:bodyPr/>
        <a:lstStyle/>
        <a:p>
          <a:r>
            <a:rPr lang="en-US"/>
            <a:t>Any cost incurred or contribution of services made in a prior fiscal year</a:t>
          </a:r>
        </a:p>
      </dgm:t>
    </dgm:pt>
    <dgm:pt modelId="{4252F795-5570-423F-B429-1FAAF3CD5306}" type="parTrans" cxnId="{9D7D6255-26EF-4DD3-91D2-39BBD171C25D}">
      <dgm:prSet/>
      <dgm:spPr/>
      <dgm:t>
        <a:bodyPr/>
        <a:lstStyle/>
        <a:p>
          <a:endParaRPr lang="en-US"/>
        </a:p>
      </dgm:t>
    </dgm:pt>
    <dgm:pt modelId="{F4E2E21F-B2F8-4220-A180-F6EC6C76E8AA}" type="sibTrans" cxnId="{9D7D6255-26EF-4DD3-91D2-39BBD171C25D}">
      <dgm:prSet/>
      <dgm:spPr/>
      <dgm:t>
        <a:bodyPr/>
        <a:lstStyle/>
        <a:p>
          <a:endParaRPr lang="en-US"/>
        </a:p>
      </dgm:t>
    </dgm:pt>
    <dgm:pt modelId="{A846D3A2-3CB3-4599-9F9E-1FB7115287EC}" type="pres">
      <dgm:prSet presAssocID="{6C60118B-7016-4DC2-BEE6-C4D7323A5956}" presName="root" presStyleCnt="0">
        <dgm:presLayoutVars>
          <dgm:dir/>
          <dgm:resizeHandles val="exact"/>
        </dgm:presLayoutVars>
      </dgm:prSet>
      <dgm:spPr/>
    </dgm:pt>
    <dgm:pt modelId="{6CE4BF85-C1A9-4811-A40B-A16034FD46C0}" type="pres">
      <dgm:prSet presAssocID="{D511C537-1EF8-4E2B-88FC-AAB42C47DCE0}" presName="compNode" presStyleCnt="0"/>
      <dgm:spPr/>
    </dgm:pt>
    <dgm:pt modelId="{05D4DAE4-DA7B-48D2-B284-794F966B0B4A}" type="pres">
      <dgm:prSet presAssocID="{D511C537-1EF8-4E2B-88FC-AAB42C47DCE0}" presName="bgRect" presStyleLbl="bgShp" presStyleIdx="0" presStyleCnt="6"/>
      <dgm:spPr/>
    </dgm:pt>
    <dgm:pt modelId="{ECA39A74-925A-4460-A3D1-76EF827B0586}" type="pres">
      <dgm:prSet presAssocID="{D511C537-1EF8-4E2B-88FC-AAB42C47DCE0}"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lassroom"/>
        </a:ext>
      </dgm:extLst>
    </dgm:pt>
    <dgm:pt modelId="{E376BE50-923F-4333-AE12-54050AF22E9F}" type="pres">
      <dgm:prSet presAssocID="{D511C537-1EF8-4E2B-88FC-AAB42C47DCE0}" presName="spaceRect" presStyleCnt="0"/>
      <dgm:spPr/>
    </dgm:pt>
    <dgm:pt modelId="{9521AFC5-4EB1-43B4-889E-BE621C9CEC56}" type="pres">
      <dgm:prSet presAssocID="{D511C537-1EF8-4E2B-88FC-AAB42C47DCE0}" presName="parTx" presStyleLbl="revTx" presStyleIdx="0" presStyleCnt="6">
        <dgm:presLayoutVars>
          <dgm:chMax val="0"/>
          <dgm:chPref val="0"/>
        </dgm:presLayoutVars>
      </dgm:prSet>
      <dgm:spPr/>
    </dgm:pt>
    <dgm:pt modelId="{7A2D36E0-D353-4DE6-A32D-5FD7D149F72B}" type="pres">
      <dgm:prSet presAssocID="{560BDB32-8904-4D66-BB0A-6A4BFC230E45}" presName="sibTrans" presStyleCnt="0"/>
      <dgm:spPr/>
    </dgm:pt>
    <dgm:pt modelId="{1E7E0E20-C159-4A90-BA9B-7577FE4813B0}" type="pres">
      <dgm:prSet presAssocID="{248A1544-6A09-47D8-86B6-E3EE8D427972}" presName="compNode" presStyleCnt="0"/>
      <dgm:spPr/>
    </dgm:pt>
    <dgm:pt modelId="{2194FA7B-9BDC-411F-940B-94D66F173DEE}" type="pres">
      <dgm:prSet presAssocID="{248A1544-6A09-47D8-86B6-E3EE8D427972}" presName="bgRect" presStyleLbl="bgShp" presStyleIdx="1" presStyleCnt="6"/>
      <dgm:spPr/>
    </dgm:pt>
    <dgm:pt modelId="{CE9EF166-AB1B-4DDB-B52E-0D69F093DE31}" type="pres">
      <dgm:prSet presAssocID="{248A1544-6A09-47D8-86B6-E3EE8D427972}"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ers"/>
        </a:ext>
      </dgm:extLst>
    </dgm:pt>
    <dgm:pt modelId="{81BCD765-8176-4CE6-AA77-AC610A079588}" type="pres">
      <dgm:prSet presAssocID="{248A1544-6A09-47D8-86B6-E3EE8D427972}" presName="spaceRect" presStyleCnt="0"/>
      <dgm:spPr/>
    </dgm:pt>
    <dgm:pt modelId="{96D2DD5E-9315-4F05-B4BC-EBD7E07ECC90}" type="pres">
      <dgm:prSet presAssocID="{248A1544-6A09-47D8-86B6-E3EE8D427972}" presName="parTx" presStyleLbl="revTx" presStyleIdx="1" presStyleCnt="6">
        <dgm:presLayoutVars>
          <dgm:chMax val="0"/>
          <dgm:chPref val="0"/>
        </dgm:presLayoutVars>
      </dgm:prSet>
      <dgm:spPr/>
    </dgm:pt>
    <dgm:pt modelId="{8893BC40-1A24-4735-A0B6-291169797154}" type="pres">
      <dgm:prSet presAssocID="{F0D4C680-37E5-4FBA-8A57-0CB43A169AF2}" presName="sibTrans" presStyleCnt="0"/>
      <dgm:spPr/>
    </dgm:pt>
    <dgm:pt modelId="{E9162185-3D22-4E84-AC37-16DF7BCB65BC}" type="pres">
      <dgm:prSet presAssocID="{8BFE4898-EB6C-40AE-B6C1-9796C4EE7D2F}" presName="compNode" presStyleCnt="0"/>
      <dgm:spPr/>
    </dgm:pt>
    <dgm:pt modelId="{40BC1DAF-B619-4173-9DF5-2C0D2C3EBA47}" type="pres">
      <dgm:prSet presAssocID="{8BFE4898-EB6C-40AE-B6C1-9796C4EE7D2F}" presName="bgRect" presStyleLbl="bgShp" presStyleIdx="2" presStyleCnt="6"/>
      <dgm:spPr/>
    </dgm:pt>
    <dgm:pt modelId="{B651C827-C369-4171-9629-E52DEDC2AB6B}" type="pres">
      <dgm:prSet presAssocID="{8BFE4898-EB6C-40AE-B6C1-9796C4EE7D2F}"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ckpack"/>
        </a:ext>
      </dgm:extLst>
    </dgm:pt>
    <dgm:pt modelId="{9536AE67-0A80-4BFC-BA5D-888EB349989E}" type="pres">
      <dgm:prSet presAssocID="{8BFE4898-EB6C-40AE-B6C1-9796C4EE7D2F}" presName="spaceRect" presStyleCnt="0"/>
      <dgm:spPr/>
    </dgm:pt>
    <dgm:pt modelId="{0503C3E7-B6A3-4D94-9F8D-40D6D1A629C5}" type="pres">
      <dgm:prSet presAssocID="{8BFE4898-EB6C-40AE-B6C1-9796C4EE7D2F}" presName="parTx" presStyleLbl="revTx" presStyleIdx="2" presStyleCnt="6">
        <dgm:presLayoutVars>
          <dgm:chMax val="0"/>
          <dgm:chPref val="0"/>
        </dgm:presLayoutVars>
      </dgm:prSet>
      <dgm:spPr/>
    </dgm:pt>
    <dgm:pt modelId="{FF0C57A7-F212-4531-93EF-8998D6E7267A}" type="pres">
      <dgm:prSet presAssocID="{5E4DE455-7A87-4AA2-9669-710B77229DB1}" presName="sibTrans" presStyleCnt="0"/>
      <dgm:spPr/>
    </dgm:pt>
    <dgm:pt modelId="{3EEB98D9-A47F-4A66-BF48-557E72DDB6BD}" type="pres">
      <dgm:prSet presAssocID="{EC703DF4-B900-4CE5-BA5A-3CA68DDDC8A2}" presName="compNode" presStyleCnt="0"/>
      <dgm:spPr/>
    </dgm:pt>
    <dgm:pt modelId="{9B6DD68D-979D-4F2F-A256-E82C7518A13C}" type="pres">
      <dgm:prSet presAssocID="{EC703DF4-B900-4CE5-BA5A-3CA68DDDC8A2}" presName="bgRect" presStyleLbl="bgShp" presStyleIdx="3" presStyleCnt="6"/>
      <dgm:spPr/>
    </dgm:pt>
    <dgm:pt modelId="{648B4AC3-E1C8-41DC-8A07-29266E3F2A70}" type="pres">
      <dgm:prSet presAssocID="{EC703DF4-B900-4CE5-BA5A-3CA68DDDC8A2}"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7F07229F-DD14-4EC8-8817-72797016554C}" type="pres">
      <dgm:prSet presAssocID="{EC703DF4-B900-4CE5-BA5A-3CA68DDDC8A2}" presName="spaceRect" presStyleCnt="0"/>
      <dgm:spPr/>
    </dgm:pt>
    <dgm:pt modelId="{4F726FF0-EB71-4279-9B2D-E3696083B51F}" type="pres">
      <dgm:prSet presAssocID="{EC703DF4-B900-4CE5-BA5A-3CA68DDDC8A2}" presName="parTx" presStyleLbl="revTx" presStyleIdx="3" presStyleCnt="6">
        <dgm:presLayoutVars>
          <dgm:chMax val="0"/>
          <dgm:chPref val="0"/>
        </dgm:presLayoutVars>
      </dgm:prSet>
      <dgm:spPr/>
    </dgm:pt>
    <dgm:pt modelId="{899D271F-3F94-4EDC-BB15-E4409D311E2C}" type="pres">
      <dgm:prSet presAssocID="{CEBC3EF2-71F5-4D74-AC31-3E4A64AE7264}" presName="sibTrans" presStyleCnt="0"/>
      <dgm:spPr/>
    </dgm:pt>
    <dgm:pt modelId="{3FD5B98B-2DA3-48A7-881A-7B1AAD437D8B}" type="pres">
      <dgm:prSet presAssocID="{C699633C-838A-4ACD-8F7B-823C919F4D37}" presName="compNode" presStyleCnt="0"/>
      <dgm:spPr/>
    </dgm:pt>
    <dgm:pt modelId="{F91FE26D-A6B6-4445-AC9A-94D6E765FFFB}" type="pres">
      <dgm:prSet presAssocID="{C699633C-838A-4ACD-8F7B-823C919F4D37}" presName="bgRect" presStyleLbl="bgShp" presStyleIdx="4" presStyleCnt="6"/>
      <dgm:spPr/>
    </dgm:pt>
    <dgm:pt modelId="{0719A919-D500-485A-990F-71BDE7F829EC}" type="pres">
      <dgm:prSet presAssocID="{C699633C-838A-4ACD-8F7B-823C919F4D37}"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19300D4B-0C2B-4944-AFC4-58C604422999}" type="pres">
      <dgm:prSet presAssocID="{C699633C-838A-4ACD-8F7B-823C919F4D37}" presName="spaceRect" presStyleCnt="0"/>
      <dgm:spPr/>
    </dgm:pt>
    <dgm:pt modelId="{6EEB26D8-D97A-4280-93E7-4D978C27EBD0}" type="pres">
      <dgm:prSet presAssocID="{C699633C-838A-4ACD-8F7B-823C919F4D37}" presName="parTx" presStyleLbl="revTx" presStyleIdx="4" presStyleCnt="6">
        <dgm:presLayoutVars>
          <dgm:chMax val="0"/>
          <dgm:chPref val="0"/>
        </dgm:presLayoutVars>
      </dgm:prSet>
      <dgm:spPr/>
    </dgm:pt>
    <dgm:pt modelId="{8D1F8ACB-9E4B-4B86-9246-A09CC1432F90}" type="pres">
      <dgm:prSet presAssocID="{4883617E-03CE-493F-93D3-B49948182D13}" presName="sibTrans" presStyleCnt="0"/>
      <dgm:spPr/>
    </dgm:pt>
    <dgm:pt modelId="{783D9FCA-FF79-4DC1-B514-B7723A7921EF}" type="pres">
      <dgm:prSet presAssocID="{5EC8D566-97E4-45CE-A3FB-0059A8625757}" presName="compNode" presStyleCnt="0"/>
      <dgm:spPr/>
    </dgm:pt>
    <dgm:pt modelId="{4FC20A86-80A7-473B-B090-A6DEBF991AAB}" type="pres">
      <dgm:prSet presAssocID="{5EC8D566-97E4-45CE-A3FB-0059A8625757}" presName="bgRect" presStyleLbl="bgShp" presStyleIdx="5" presStyleCnt="6"/>
      <dgm:spPr/>
    </dgm:pt>
    <dgm:pt modelId="{DCC23A6F-61AE-44DE-BC3E-1D4CAF09AE16}" type="pres">
      <dgm:prSet presAssocID="{5EC8D566-97E4-45CE-A3FB-0059A8625757}"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ins"/>
        </a:ext>
      </dgm:extLst>
    </dgm:pt>
    <dgm:pt modelId="{88D6A917-7F32-4362-9F5A-A481C73FFCF0}" type="pres">
      <dgm:prSet presAssocID="{5EC8D566-97E4-45CE-A3FB-0059A8625757}" presName="spaceRect" presStyleCnt="0"/>
      <dgm:spPr/>
    </dgm:pt>
    <dgm:pt modelId="{03DE99D7-576F-4F5E-9AB0-9EBE51A218A7}" type="pres">
      <dgm:prSet presAssocID="{5EC8D566-97E4-45CE-A3FB-0059A8625757}" presName="parTx" presStyleLbl="revTx" presStyleIdx="5" presStyleCnt="6">
        <dgm:presLayoutVars>
          <dgm:chMax val="0"/>
          <dgm:chPref val="0"/>
        </dgm:presLayoutVars>
      </dgm:prSet>
      <dgm:spPr/>
    </dgm:pt>
  </dgm:ptLst>
  <dgm:cxnLst>
    <dgm:cxn modelId="{130ED809-D40E-4D4B-B0A8-3CD855546C12}" srcId="{6C60118B-7016-4DC2-BEE6-C4D7323A5956}" destId="{EC703DF4-B900-4CE5-BA5A-3CA68DDDC8A2}" srcOrd="3" destOrd="0" parTransId="{AFF698D8-6400-47D7-B1AB-AC89BA871D8E}" sibTransId="{CEBC3EF2-71F5-4D74-AC31-3E4A64AE7264}"/>
    <dgm:cxn modelId="{A6EBD116-DB20-4279-B68B-E7FEA901817B}" type="presOf" srcId="{8BFE4898-EB6C-40AE-B6C1-9796C4EE7D2F}" destId="{0503C3E7-B6A3-4D94-9F8D-40D6D1A629C5}" srcOrd="0" destOrd="0" presId="urn:microsoft.com/office/officeart/2018/2/layout/IconVerticalSolidList"/>
    <dgm:cxn modelId="{C725105D-602E-4600-81AB-CBC26B354FEA}" type="presOf" srcId="{6C60118B-7016-4DC2-BEE6-C4D7323A5956}" destId="{A846D3A2-3CB3-4599-9F9E-1FB7115287EC}" srcOrd="0" destOrd="0" presId="urn:microsoft.com/office/officeart/2018/2/layout/IconVerticalSolidList"/>
    <dgm:cxn modelId="{2B7D345E-5E93-4024-A6CE-39FAEA6AADBA}" type="presOf" srcId="{D511C537-1EF8-4E2B-88FC-AAB42C47DCE0}" destId="{9521AFC5-4EB1-43B4-889E-BE621C9CEC56}" srcOrd="0" destOrd="0" presId="urn:microsoft.com/office/officeart/2018/2/layout/IconVerticalSolidList"/>
    <dgm:cxn modelId="{95A1956A-8882-45BB-9513-C005C8A1B3B8}" srcId="{6C60118B-7016-4DC2-BEE6-C4D7323A5956}" destId="{D511C537-1EF8-4E2B-88FC-AAB42C47DCE0}" srcOrd="0" destOrd="0" parTransId="{AD25AA4F-5897-4F7C-82CA-3684785F1A53}" sibTransId="{560BDB32-8904-4D66-BB0A-6A4BFC230E45}"/>
    <dgm:cxn modelId="{ADC8EC6B-D903-4D5A-A1E1-12AC4CC9CE88}" srcId="{6C60118B-7016-4DC2-BEE6-C4D7323A5956}" destId="{8BFE4898-EB6C-40AE-B6C1-9796C4EE7D2F}" srcOrd="2" destOrd="0" parTransId="{A77C1B81-377B-4CFD-8C5E-F5B7382FA6E8}" sibTransId="{5E4DE455-7A87-4AA2-9669-710B77229DB1}"/>
    <dgm:cxn modelId="{CE379650-C07A-452C-A004-842F4DB47233}" srcId="{6C60118B-7016-4DC2-BEE6-C4D7323A5956}" destId="{248A1544-6A09-47D8-86B6-E3EE8D427972}" srcOrd="1" destOrd="0" parTransId="{46BDF4FA-51D2-450D-B07F-9CCE39BC76B8}" sibTransId="{F0D4C680-37E5-4FBA-8A57-0CB43A169AF2}"/>
    <dgm:cxn modelId="{3E8F1574-1A24-4D09-9359-B1D32577CAAF}" type="presOf" srcId="{248A1544-6A09-47D8-86B6-E3EE8D427972}" destId="{96D2DD5E-9315-4F05-B4BC-EBD7E07ECC90}" srcOrd="0" destOrd="0" presId="urn:microsoft.com/office/officeart/2018/2/layout/IconVerticalSolidList"/>
    <dgm:cxn modelId="{18E34254-7466-448C-B98A-78B8AB6D075E}" type="presOf" srcId="{5EC8D566-97E4-45CE-A3FB-0059A8625757}" destId="{03DE99D7-576F-4F5E-9AB0-9EBE51A218A7}" srcOrd="0" destOrd="0" presId="urn:microsoft.com/office/officeart/2018/2/layout/IconVerticalSolidList"/>
    <dgm:cxn modelId="{9D7D6255-26EF-4DD3-91D2-39BBD171C25D}" srcId="{6C60118B-7016-4DC2-BEE6-C4D7323A5956}" destId="{5EC8D566-97E4-45CE-A3FB-0059A8625757}" srcOrd="5" destOrd="0" parTransId="{4252F795-5570-423F-B429-1FAAF3CD5306}" sibTransId="{F4E2E21F-B2F8-4220-A180-F6EC6C76E8AA}"/>
    <dgm:cxn modelId="{45D13380-5453-42F8-867A-1E7B34D422C7}" type="presOf" srcId="{C699633C-838A-4ACD-8F7B-823C919F4D37}" destId="{6EEB26D8-D97A-4280-93E7-4D978C27EBD0}" srcOrd="0" destOrd="0" presId="urn:microsoft.com/office/officeart/2018/2/layout/IconVerticalSolidList"/>
    <dgm:cxn modelId="{D2F1D99E-DF6A-4D74-A35E-9B0F1D51CF66}" srcId="{6C60118B-7016-4DC2-BEE6-C4D7323A5956}" destId="{C699633C-838A-4ACD-8F7B-823C919F4D37}" srcOrd="4" destOrd="0" parTransId="{61138799-421D-4F4B-82BA-AC72D5E654BC}" sibTransId="{4883617E-03CE-493F-93D3-B49948182D13}"/>
    <dgm:cxn modelId="{1C0C25D3-727F-41EF-8374-1D9D07E17068}" type="presOf" srcId="{EC703DF4-B900-4CE5-BA5A-3CA68DDDC8A2}" destId="{4F726FF0-EB71-4279-9B2D-E3696083B51F}" srcOrd="0" destOrd="0" presId="urn:microsoft.com/office/officeart/2018/2/layout/IconVerticalSolidList"/>
    <dgm:cxn modelId="{CDBF66E8-D5DF-4C49-87D0-BB6BBE04B72D}" type="presParOf" srcId="{A846D3A2-3CB3-4599-9F9E-1FB7115287EC}" destId="{6CE4BF85-C1A9-4811-A40B-A16034FD46C0}" srcOrd="0" destOrd="0" presId="urn:microsoft.com/office/officeart/2018/2/layout/IconVerticalSolidList"/>
    <dgm:cxn modelId="{FD576A75-FAF2-4375-B42E-86A532E2CBF6}" type="presParOf" srcId="{6CE4BF85-C1A9-4811-A40B-A16034FD46C0}" destId="{05D4DAE4-DA7B-48D2-B284-794F966B0B4A}" srcOrd="0" destOrd="0" presId="urn:microsoft.com/office/officeart/2018/2/layout/IconVerticalSolidList"/>
    <dgm:cxn modelId="{3199682C-A3E5-46BD-9747-7F956DA0D74F}" type="presParOf" srcId="{6CE4BF85-C1A9-4811-A40B-A16034FD46C0}" destId="{ECA39A74-925A-4460-A3D1-76EF827B0586}" srcOrd="1" destOrd="0" presId="urn:microsoft.com/office/officeart/2018/2/layout/IconVerticalSolidList"/>
    <dgm:cxn modelId="{433D9BB4-E241-4407-B232-9CB53A0F225F}" type="presParOf" srcId="{6CE4BF85-C1A9-4811-A40B-A16034FD46C0}" destId="{E376BE50-923F-4333-AE12-54050AF22E9F}" srcOrd="2" destOrd="0" presId="urn:microsoft.com/office/officeart/2018/2/layout/IconVerticalSolidList"/>
    <dgm:cxn modelId="{0B6A6B79-D63E-4974-9982-80D4988A1B42}" type="presParOf" srcId="{6CE4BF85-C1A9-4811-A40B-A16034FD46C0}" destId="{9521AFC5-4EB1-43B4-889E-BE621C9CEC56}" srcOrd="3" destOrd="0" presId="urn:microsoft.com/office/officeart/2018/2/layout/IconVerticalSolidList"/>
    <dgm:cxn modelId="{9737EDBD-A51C-4FFF-9CD3-BF8B1C7C0EBC}" type="presParOf" srcId="{A846D3A2-3CB3-4599-9F9E-1FB7115287EC}" destId="{7A2D36E0-D353-4DE6-A32D-5FD7D149F72B}" srcOrd="1" destOrd="0" presId="urn:microsoft.com/office/officeart/2018/2/layout/IconVerticalSolidList"/>
    <dgm:cxn modelId="{30A25E44-6929-4FA7-AF4F-6AF856684C54}" type="presParOf" srcId="{A846D3A2-3CB3-4599-9F9E-1FB7115287EC}" destId="{1E7E0E20-C159-4A90-BA9B-7577FE4813B0}" srcOrd="2" destOrd="0" presId="urn:microsoft.com/office/officeart/2018/2/layout/IconVerticalSolidList"/>
    <dgm:cxn modelId="{B7C21694-4AFE-4CAD-8884-03B6826FE1C7}" type="presParOf" srcId="{1E7E0E20-C159-4A90-BA9B-7577FE4813B0}" destId="{2194FA7B-9BDC-411F-940B-94D66F173DEE}" srcOrd="0" destOrd="0" presId="urn:microsoft.com/office/officeart/2018/2/layout/IconVerticalSolidList"/>
    <dgm:cxn modelId="{F517284A-00F7-436E-BD9E-6703A322B6CD}" type="presParOf" srcId="{1E7E0E20-C159-4A90-BA9B-7577FE4813B0}" destId="{CE9EF166-AB1B-4DDB-B52E-0D69F093DE31}" srcOrd="1" destOrd="0" presId="urn:microsoft.com/office/officeart/2018/2/layout/IconVerticalSolidList"/>
    <dgm:cxn modelId="{6CB891E3-4DC8-40DA-99D1-43D5BE755E68}" type="presParOf" srcId="{1E7E0E20-C159-4A90-BA9B-7577FE4813B0}" destId="{81BCD765-8176-4CE6-AA77-AC610A079588}" srcOrd="2" destOrd="0" presId="urn:microsoft.com/office/officeart/2018/2/layout/IconVerticalSolidList"/>
    <dgm:cxn modelId="{46067767-E443-411B-A7D3-3EAB2E384B34}" type="presParOf" srcId="{1E7E0E20-C159-4A90-BA9B-7577FE4813B0}" destId="{96D2DD5E-9315-4F05-B4BC-EBD7E07ECC90}" srcOrd="3" destOrd="0" presId="urn:microsoft.com/office/officeart/2018/2/layout/IconVerticalSolidList"/>
    <dgm:cxn modelId="{CB097A10-5F1C-4927-AB6E-A89655E231EC}" type="presParOf" srcId="{A846D3A2-3CB3-4599-9F9E-1FB7115287EC}" destId="{8893BC40-1A24-4735-A0B6-291169797154}" srcOrd="3" destOrd="0" presId="urn:microsoft.com/office/officeart/2018/2/layout/IconVerticalSolidList"/>
    <dgm:cxn modelId="{B9A681BE-C884-4716-8B14-2E81A223C827}" type="presParOf" srcId="{A846D3A2-3CB3-4599-9F9E-1FB7115287EC}" destId="{E9162185-3D22-4E84-AC37-16DF7BCB65BC}" srcOrd="4" destOrd="0" presId="urn:microsoft.com/office/officeart/2018/2/layout/IconVerticalSolidList"/>
    <dgm:cxn modelId="{14A68F72-B66F-4086-9F26-F1F72B7650BC}" type="presParOf" srcId="{E9162185-3D22-4E84-AC37-16DF7BCB65BC}" destId="{40BC1DAF-B619-4173-9DF5-2C0D2C3EBA47}" srcOrd="0" destOrd="0" presId="urn:microsoft.com/office/officeart/2018/2/layout/IconVerticalSolidList"/>
    <dgm:cxn modelId="{2FECEB48-14CD-4F1E-B3B0-072F622D132D}" type="presParOf" srcId="{E9162185-3D22-4E84-AC37-16DF7BCB65BC}" destId="{B651C827-C369-4171-9629-E52DEDC2AB6B}" srcOrd="1" destOrd="0" presId="urn:microsoft.com/office/officeart/2018/2/layout/IconVerticalSolidList"/>
    <dgm:cxn modelId="{9D24C816-C0FF-41B6-A2D2-78A6D48C0348}" type="presParOf" srcId="{E9162185-3D22-4E84-AC37-16DF7BCB65BC}" destId="{9536AE67-0A80-4BFC-BA5D-888EB349989E}" srcOrd="2" destOrd="0" presId="urn:microsoft.com/office/officeart/2018/2/layout/IconVerticalSolidList"/>
    <dgm:cxn modelId="{6D9AD4F9-82E8-419D-8F43-55D4072D5521}" type="presParOf" srcId="{E9162185-3D22-4E84-AC37-16DF7BCB65BC}" destId="{0503C3E7-B6A3-4D94-9F8D-40D6D1A629C5}" srcOrd="3" destOrd="0" presId="urn:microsoft.com/office/officeart/2018/2/layout/IconVerticalSolidList"/>
    <dgm:cxn modelId="{0E92A446-D21D-4551-8310-43A3B25BA591}" type="presParOf" srcId="{A846D3A2-3CB3-4599-9F9E-1FB7115287EC}" destId="{FF0C57A7-F212-4531-93EF-8998D6E7267A}" srcOrd="5" destOrd="0" presId="urn:microsoft.com/office/officeart/2018/2/layout/IconVerticalSolidList"/>
    <dgm:cxn modelId="{3C7E4C07-B1DD-47DF-85F9-12E747D3A5AC}" type="presParOf" srcId="{A846D3A2-3CB3-4599-9F9E-1FB7115287EC}" destId="{3EEB98D9-A47F-4A66-BF48-557E72DDB6BD}" srcOrd="6" destOrd="0" presId="urn:microsoft.com/office/officeart/2018/2/layout/IconVerticalSolidList"/>
    <dgm:cxn modelId="{45490C18-8A75-420A-A46B-A66B2134248C}" type="presParOf" srcId="{3EEB98D9-A47F-4A66-BF48-557E72DDB6BD}" destId="{9B6DD68D-979D-4F2F-A256-E82C7518A13C}" srcOrd="0" destOrd="0" presId="urn:microsoft.com/office/officeart/2018/2/layout/IconVerticalSolidList"/>
    <dgm:cxn modelId="{19F168E8-1C57-4260-BF1E-C7B0055BE180}" type="presParOf" srcId="{3EEB98D9-A47F-4A66-BF48-557E72DDB6BD}" destId="{648B4AC3-E1C8-41DC-8A07-29266E3F2A70}" srcOrd="1" destOrd="0" presId="urn:microsoft.com/office/officeart/2018/2/layout/IconVerticalSolidList"/>
    <dgm:cxn modelId="{1973B82B-D261-4F35-917F-66E539A4C0A0}" type="presParOf" srcId="{3EEB98D9-A47F-4A66-BF48-557E72DDB6BD}" destId="{7F07229F-DD14-4EC8-8817-72797016554C}" srcOrd="2" destOrd="0" presId="urn:microsoft.com/office/officeart/2018/2/layout/IconVerticalSolidList"/>
    <dgm:cxn modelId="{224E84A4-BB6E-41E4-B58E-119DD6E8B9EC}" type="presParOf" srcId="{3EEB98D9-A47F-4A66-BF48-557E72DDB6BD}" destId="{4F726FF0-EB71-4279-9B2D-E3696083B51F}" srcOrd="3" destOrd="0" presId="urn:microsoft.com/office/officeart/2018/2/layout/IconVerticalSolidList"/>
    <dgm:cxn modelId="{62C8C1C9-E97A-4076-9C3A-EF4E6F2021F7}" type="presParOf" srcId="{A846D3A2-3CB3-4599-9F9E-1FB7115287EC}" destId="{899D271F-3F94-4EDC-BB15-E4409D311E2C}" srcOrd="7" destOrd="0" presId="urn:microsoft.com/office/officeart/2018/2/layout/IconVerticalSolidList"/>
    <dgm:cxn modelId="{15433D58-E5D7-4A01-835B-C122FB7A6144}" type="presParOf" srcId="{A846D3A2-3CB3-4599-9F9E-1FB7115287EC}" destId="{3FD5B98B-2DA3-48A7-881A-7B1AAD437D8B}" srcOrd="8" destOrd="0" presId="urn:microsoft.com/office/officeart/2018/2/layout/IconVerticalSolidList"/>
    <dgm:cxn modelId="{3A98FEE0-8015-4CA1-BFC1-2622945B379C}" type="presParOf" srcId="{3FD5B98B-2DA3-48A7-881A-7B1AAD437D8B}" destId="{F91FE26D-A6B6-4445-AC9A-94D6E765FFFB}" srcOrd="0" destOrd="0" presId="urn:microsoft.com/office/officeart/2018/2/layout/IconVerticalSolidList"/>
    <dgm:cxn modelId="{40EA1159-620E-41FA-A3E4-67D4A450C565}" type="presParOf" srcId="{3FD5B98B-2DA3-48A7-881A-7B1AAD437D8B}" destId="{0719A919-D500-485A-990F-71BDE7F829EC}" srcOrd="1" destOrd="0" presId="urn:microsoft.com/office/officeart/2018/2/layout/IconVerticalSolidList"/>
    <dgm:cxn modelId="{145CA14A-CF77-4DE0-BE0B-4DCE803B22D9}" type="presParOf" srcId="{3FD5B98B-2DA3-48A7-881A-7B1AAD437D8B}" destId="{19300D4B-0C2B-4944-AFC4-58C604422999}" srcOrd="2" destOrd="0" presId="urn:microsoft.com/office/officeart/2018/2/layout/IconVerticalSolidList"/>
    <dgm:cxn modelId="{43A38D21-4DC7-48D2-80A3-065167B6F1DC}" type="presParOf" srcId="{3FD5B98B-2DA3-48A7-881A-7B1AAD437D8B}" destId="{6EEB26D8-D97A-4280-93E7-4D978C27EBD0}" srcOrd="3" destOrd="0" presId="urn:microsoft.com/office/officeart/2018/2/layout/IconVerticalSolidList"/>
    <dgm:cxn modelId="{EA27718C-3FC4-4FF6-AB1C-D454BD598875}" type="presParOf" srcId="{A846D3A2-3CB3-4599-9F9E-1FB7115287EC}" destId="{8D1F8ACB-9E4B-4B86-9246-A09CC1432F90}" srcOrd="9" destOrd="0" presId="urn:microsoft.com/office/officeart/2018/2/layout/IconVerticalSolidList"/>
    <dgm:cxn modelId="{6FE1608F-1A40-490C-BE20-132E6F32313D}" type="presParOf" srcId="{A846D3A2-3CB3-4599-9F9E-1FB7115287EC}" destId="{783D9FCA-FF79-4DC1-B514-B7723A7921EF}" srcOrd="10" destOrd="0" presId="urn:microsoft.com/office/officeart/2018/2/layout/IconVerticalSolidList"/>
    <dgm:cxn modelId="{DBE1AFD3-DE41-479A-B9A2-9E2F9D880889}" type="presParOf" srcId="{783D9FCA-FF79-4DC1-B514-B7723A7921EF}" destId="{4FC20A86-80A7-473B-B090-A6DEBF991AAB}" srcOrd="0" destOrd="0" presId="urn:microsoft.com/office/officeart/2018/2/layout/IconVerticalSolidList"/>
    <dgm:cxn modelId="{BBAD2F2D-F632-4784-A97D-BB7E783C77CD}" type="presParOf" srcId="{783D9FCA-FF79-4DC1-B514-B7723A7921EF}" destId="{DCC23A6F-61AE-44DE-BC3E-1D4CAF09AE16}" srcOrd="1" destOrd="0" presId="urn:microsoft.com/office/officeart/2018/2/layout/IconVerticalSolidList"/>
    <dgm:cxn modelId="{A49586FE-6515-4687-B6DA-40F87EFF1E3A}" type="presParOf" srcId="{783D9FCA-FF79-4DC1-B514-B7723A7921EF}" destId="{88D6A917-7F32-4362-9F5A-A481C73FFCF0}" srcOrd="2" destOrd="0" presId="urn:microsoft.com/office/officeart/2018/2/layout/IconVerticalSolidList"/>
    <dgm:cxn modelId="{C4FC31FC-19AC-4427-8393-54DACD69471F}" type="presParOf" srcId="{783D9FCA-FF79-4DC1-B514-B7723A7921EF}" destId="{03DE99D7-576F-4F5E-9AB0-9EBE51A218A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FF6064-5F59-448B-9959-0E3D2493A52C}"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F40AE3DF-2243-430C-B42B-52A4EC089F18}">
      <dgm:prSet/>
      <dgm:spPr/>
      <dgm:t>
        <a:bodyPr/>
        <a:lstStyle/>
        <a:p>
          <a:pPr rtl="0"/>
          <a:r>
            <a:rPr lang="en-US"/>
            <a:t>Institutions must have an approved waiver from the OSHE/EOF Office if the Program Director is less than 100% time EOF.</a:t>
          </a:r>
          <a:endParaRPr lang="en-US">
            <a:latin typeface="Calibri Light"/>
          </a:endParaRPr>
        </a:p>
      </dgm:t>
    </dgm:pt>
    <dgm:pt modelId="{15FF1FE5-49CF-4E0A-B26E-81C97F3AFE1B}" type="parTrans" cxnId="{03DC9563-3C66-403E-88D8-7A0EAD3CA04D}">
      <dgm:prSet/>
      <dgm:spPr/>
      <dgm:t>
        <a:bodyPr/>
        <a:lstStyle/>
        <a:p>
          <a:endParaRPr lang="en-US"/>
        </a:p>
      </dgm:t>
    </dgm:pt>
    <dgm:pt modelId="{718782A6-C296-4E47-951A-96A3AFDA79AB}" type="sibTrans" cxnId="{03DC9563-3C66-403E-88D8-7A0EAD3CA04D}">
      <dgm:prSet/>
      <dgm:spPr/>
      <dgm:t>
        <a:bodyPr/>
        <a:lstStyle/>
        <a:p>
          <a:endParaRPr lang="en-US"/>
        </a:p>
      </dgm:t>
    </dgm:pt>
    <dgm:pt modelId="{EB553685-5B55-4C60-986D-FA599A4B64D5}">
      <dgm:prSet/>
      <dgm:spPr/>
      <dgm:t>
        <a:bodyPr/>
        <a:lstStyle/>
        <a:p>
          <a:r>
            <a:rPr lang="en-US" u="none"/>
            <a:t>MANDATORY FOR ALL EOF DIRECTORS WHO ARE LESS THAN 100% TIME EOF. </a:t>
          </a:r>
        </a:p>
      </dgm:t>
    </dgm:pt>
    <dgm:pt modelId="{BB202CC1-584C-46BD-BEFB-E23DEDF893B1}" type="parTrans" cxnId="{7FA98F8B-D513-451A-883E-7A78C005C1BF}">
      <dgm:prSet/>
      <dgm:spPr/>
      <dgm:t>
        <a:bodyPr/>
        <a:lstStyle/>
        <a:p>
          <a:endParaRPr lang="en-US"/>
        </a:p>
      </dgm:t>
    </dgm:pt>
    <dgm:pt modelId="{F0C18572-6D7F-4387-8D8C-D5E6B9E18C6A}" type="sibTrans" cxnId="{7FA98F8B-D513-451A-883E-7A78C005C1BF}">
      <dgm:prSet/>
      <dgm:spPr/>
      <dgm:t>
        <a:bodyPr/>
        <a:lstStyle/>
        <a:p>
          <a:endParaRPr lang="en-US"/>
        </a:p>
      </dgm:t>
    </dgm:pt>
    <dgm:pt modelId="{6B3840CF-0B22-409B-B339-9283F9B428F6}">
      <dgm:prSet/>
      <dgm:spPr/>
      <dgm:t>
        <a:bodyPr/>
        <a:lstStyle/>
        <a:p>
          <a:pPr rtl="0"/>
          <a:r>
            <a:rPr lang="en-US"/>
            <a:t>All monthly reports must be included with the Final Art. IV B3 Expenditure Report</a:t>
          </a:r>
          <a:r>
            <a:rPr lang="en-US">
              <a:latin typeface="Calibri Light"/>
            </a:rPr>
            <a:t>. </a:t>
          </a:r>
          <a:endParaRPr lang="en-US"/>
        </a:p>
      </dgm:t>
    </dgm:pt>
    <dgm:pt modelId="{C660BB1A-C51C-4185-B040-9AFE915373A7}" type="parTrans" cxnId="{7ED5AB56-A083-44F6-BCF3-0835880F345A}">
      <dgm:prSet/>
      <dgm:spPr/>
      <dgm:t>
        <a:bodyPr/>
        <a:lstStyle/>
        <a:p>
          <a:endParaRPr lang="en-US"/>
        </a:p>
      </dgm:t>
    </dgm:pt>
    <dgm:pt modelId="{67ED87BC-7632-4971-A7E9-99A18855C508}" type="sibTrans" cxnId="{7ED5AB56-A083-44F6-BCF3-0835880F345A}">
      <dgm:prSet/>
      <dgm:spPr/>
      <dgm:t>
        <a:bodyPr/>
        <a:lstStyle/>
        <a:p>
          <a:endParaRPr lang="en-US"/>
        </a:p>
      </dgm:t>
    </dgm:pt>
    <dgm:pt modelId="{739D542D-FD1D-4C11-ADDE-482E9ABDB227}">
      <dgm:prSet/>
      <dgm:spPr/>
      <dgm:t>
        <a:bodyPr/>
        <a:lstStyle/>
        <a:p>
          <a:pPr rtl="0"/>
          <a:r>
            <a:rPr lang="en-US"/>
            <a:t>Failure to submit this information means we cannot accurately assess the institution’s financial and labor commitment, as outlined in the submitted budget and approved waiver.</a:t>
          </a:r>
          <a:endParaRPr lang="en-US">
            <a:latin typeface="Calibri Light"/>
          </a:endParaRPr>
        </a:p>
      </dgm:t>
    </dgm:pt>
    <dgm:pt modelId="{BD01037A-64B6-41B2-A70B-C49F88500C94}" type="parTrans" cxnId="{A264ACDA-AACE-4D12-A3FC-C6D5757C1DA1}">
      <dgm:prSet/>
      <dgm:spPr/>
      <dgm:t>
        <a:bodyPr/>
        <a:lstStyle/>
        <a:p>
          <a:endParaRPr lang="en-US"/>
        </a:p>
      </dgm:t>
    </dgm:pt>
    <dgm:pt modelId="{72E0CE2C-9EB5-4AF2-A41B-65054AB154D1}" type="sibTrans" cxnId="{A264ACDA-AACE-4D12-A3FC-C6D5757C1DA1}">
      <dgm:prSet/>
      <dgm:spPr/>
      <dgm:t>
        <a:bodyPr/>
        <a:lstStyle/>
        <a:p>
          <a:endParaRPr lang="en-US"/>
        </a:p>
      </dgm:t>
    </dgm:pt>
    <dgm:pt modelId="{F4FA62C7-2296-4729-82FA-CC665636F420}">
      <dgm:prSet/>
      <dgm:spPr/>
      <dgm:t>
        <a:bodyPr/>
        <a:lstStyle/>
        <a:p>
          <a:r>
            <a:rPr lang="en-US" dirty="0"/>
            <a:t>Institutions must also properly document the time and effort for all staff included on the budget, including EOF staff who are less than 100% time EOF. </a:t>
          </a:r>
        </a:p>
      </dgm:t>
    </dgm:pt>
    <dgm:pt modelId="{14D96D16-D28D-4AEE-9E7D-6C0D530340B2}" type="parTrans" cxnId="{82F44BB3-F685-4E57-8917-81C37D22C73C}">
      <dgm:prSet/>
      <dgm:spPr/>
      <dgm:t>
        <a:bodyPr/>
        <a:lstStyle/>
        <a:p>
          <a:endParaRPr lang="en-US"/>
        </a:p>
      </dgm:t>
    </dgm:pt>
    <dgm:pt modelId="{9C22A454-3A04-4D7A-A263-63BBD90799CD}" type="sibTrans" cxnId="{82F44BB3-F685-4E57-8917-81C37D22C73C}">
      <dgm:prSet/>
      <dgm:spPr/>
      <dgm:t>
        <a:bodyPr/>
        <a:lstStyle/>
        <a:p>
          <a:endParaRPr lang="en-US"/>
        </a:p>
      </dgm:t>
    </dgm:pt>
    <dgm:pt modelId="{1589341E-E692-4310-914C-887B933FBC46}">
      <dgm:prSet phldr="0"/>
      <dgm:spPr/>
      <dgm:t>
        <a:bodyPr/>
        <a:lstStyle/>
        <a:p>
          <a:r>
            <a:rPr lang="en-US"/>
            <a:t>REMINDER – EOF TIME AND EFFORT REPORT</a:t>
          </a:r>
        </a:p>
      </dgm:t>
    </dgm:pt>
    <dgm:pt modelId="{5A70C980-1A6D-4E70-A1AB-6C530E23912A}" type="parTrans" cxnId="{B841F582-54DC-49D1-A8DC-F66BCCE4BCD4}">
      <dgm:prSet/>
      <dgm:spPr/>
      <dgm:t>
        <a:bodyPr/>
        <a:lstStyle/>
        <a:p>
          <a:endParaRPr lang="en-US"/>
        </a:p>
      </dgm:t>
    </dgm:pt>
    <dgm:pt modelId="{34D5948E-75DD-43AE-BC05-CC0118BF8DC9}" type="sibTrans" cxnId="{B841F582-54DC-49D1-A8DC-F66BCCE4BCD4}">
      <dgm:prSet/>
      <dgm:spPr/>
      <dgm:t>
        <a:bodyPr/>
        <a:lstStyle/>
        <a:p>
          <a:endParaRPr lang="en-US"/>
        </a:p>
      </dgm:t>
    </dgm:pt>
    <dgm:pt modelId="{028FA855-DDF7-4EB1-A5CE-2727D2019142}">
      <dgm:prSet phldr="0"/>
      <dgm:spPr/>
      <dgm:t>
        <a:bodyPr/>
        <a:lstStyle/>
        <a:p>
          <a:pPr rtl="0"/>
          <a:r>
            <a:rPr lang="en-US"/>
            <a:t>Therefore, the Director’s salary from the institutional match will be disallowed. </a:t>
          </a:r>
          <a:endParaRPr lang="en-US">
            <a:latin typeface="Calibri Light"/>
          </a:endParaRPr>
        </a:p>
      </dgm:t>
    </dgm:pt>
    <dgm:pt modelId="{31156577-DD50-464A-8CA3-E78CED46983E}" type="parTrans" cxnId="{AAF987E3-936E-410F-A98F-B0D41033633D}">
      <dgm:prSet/>
      <dgm:spPr/>
      <dgm:t>
        <a:bodyPr/>
        <a:lstStyle/>
        <a:p>
          <a:endParaRPr lang="en-US"/>
        </a:p>
      </dgm:t>
    </dgm:pt>
    <dgm:pt modelId="{36D68088-3CE4-41FD-B7AB-486A8D4E54C1}" type="sibTrans" cxnId="{AAF987E3-936E-410F-A98F-B0D41033633D}">
      <dgm:prSet/>
      <dgm:spPr/>
      <dgm:t>
        <a:bodyPr/>
        <a:lstStyle/>
        <a:p>
          <a:endParaRPr lang="en-US"/>
        </a:p>
      </dgm:t>
    </dgm:pt>
    <dgm:pt modelId="{B17C618D-010A-42B0-8BF6-6C51A6706FAA}">
      <dgm:prSet phldr="0"/>
      <dgm:spPr/>
      <dgm:t>
        <a:bodyPr/>
        <a:lstStyle/>
        <a:p>
          <a:r>
            <a:rPr lang="en-US" dirty="0"/>
            <a:t>If the institution’s financial commitment falls below the required “Dollar-for-Dollar match” of Art. IV funds, the institution will not be permitted to adjust the contract and your program must return the disallowed amount.</a:t>
          </a:r>
        </a:p>
      </dgm:t>
    </dgm:pt>
    <dgm:pt modelId="{0A51559B-034D-4A19-A3D0-9EEC6159CD51}" type="parTrans" cxnId="{E1855A86-3BC6-4B4F-8D9F-0F9D71CC6490}">
      <dgm:prSet/>
      <dgm:spPr/>
      <dgm:t>
        <a:bodyPr/>
        <a:lstStyle/>
        <a:p>
          <a:endParaRPr lang="en-US"/>
        </a:p>
      </dgm:t>
    </dgm:pt>
    <dgm:pt modelId="{E5135689-3302-403C-9261-5CF5EEF07AD6}" type="sibTrans" cxnId="{E1855A86-3BC6-4B4F-8D9F-0F9D71CC6490}">
      <dgm:prSet/>
      <dgm:spPr/>
      <dgm:t>
        <a:bodyPr/>
        <a:lstStyle/>
        <a:p>
          <a:endParaRPr lang="en-US"/>
        </a:p>
      </dgm:t>
    </dgm:pt>
    <dgm:pt modelId="{0D41A4B0-B733-4822-9C48-D4E9AC05BC5F}" type="pres">
      <dgm:prSet presAssocID="{DBFF6064-5F59-448B-9959-0E3D2493A52C}" presName="Name0" presStyleCnt="0">
        <dgm:presLayoutVars>
          <dgm:dir/>
          <dgm:resizeHandles val="exact"/>
        </dgm:presLayoutVars>
      </dgm:prSet>
      <dgm:spPr/>
    </dgm:pt>
    <dgm:pt modelId="{F4CB9C5B-3210-459A-A3F0-931C4A30941D}" type="pres">
      <dgm:prSet presAssocID="{F40AE3DF-2243-430C-B42B-52A4EC089F18}" presName="node" presStyleLbl="node1" presStyleIdx="0" presStyleCnt="8">
        <dgm:presLayoutVars>
          <dgm:bulletEnabled val="1"/>
        </dgm:presLayoutVars>
      </dgm:prSet>
      <dgm:spPr/>
    </dgm:pt>
    <dgm:pt modelId="{D80E99D2-E1D0-47A9-A9BE-872CD37B6939}" type="pres">
      <dgm:prSet presAssocID="{718782A6-C296-4E47-951A-96A3AFDA79AB}" presName="sibTrans" presStyleLbl="sibTrans1D1" presStyleIdx="0" presStyleCnt="7"/>
      <dgm:spPr/>
    </dgm:pt>
    <dgm:pt modelId="{FAA0076D-A10B-4E30-BF49-B9C62FE7FA8A}" type="pres">
      <dgm:prSet presAssocID="{718782A6-C296-4E47-951A-96A3AFDA79AB}" presName="connectorText" presStyleLbl="sibTrans1D1" presStyleIdx="0" presStyleCnt="7"/>
      <dgm:spPr/>
    </dgm:pt>
    <dgm:pt modelId="{E26A7955-C9FA-4932-9E5A-40AAEFD5E359}" type="pres">
      <dgm:prSet presAssocID="{1589341E-E692-4310-914C-887B933FBC46}" presName="node" presStyleLbl="node1" presStyleIdx="1" presStyleCnt="8">
        <dgm:presLayoutVars>
          <dgm:bulletEnabled val="1"/>
        </dgm:presLayoutVars>
      </dgm:prSet>
      <dgm:spPr/>
    </dgm:pt>
    <dgm:pt modelId="{CC6E05E2-73F9-4FE7-B5E7-D4F6C8AFCE60}" type="pres">
      <dgm:prSet presAssocID="{34D5948E-75DD-43AE-BC05-CC0118BF8DC9}" presName="sibTrans" presStyleLbl="sibTrans1D1" presStyleIdx="1" presStyleCnt="7"/>
      <dgm:spPr/>
    </dgm:pt>
    <dgm:pt modelId="{4329543F-5AA3-437F-AAA4-9733C5A19A81}" type="pres">
      <dgm:prSet presAssocID="{34D5948E-75DD-43AE-BC05-CC0118BF8DC9}" presName="connectorText" presStyleLbl="sibTrans1D1" presStyleIdx="1" presStyleCnt="7"/>
      <dgm:spPr/>
    </dgm:pt>
    <dgm:pt modelId="{5A21F62E-26DD-4313-BE5F-39640A52179C}" type="pres">
      <dgm:prSet presAssocID="{EB553685-5B55-4C60-986D-FA599A4B64D5}" presName="node" presStyleLbl="node1" presStyleIdx="2" presStyleCnt="8">
        <dgm:presLayoutVars>
          <dgm:bulletEnabled val="1"/>
        </dgm:presLayoutVars>
      </dgm:prSet>
      <dgm:spPr/>
    </dgm:pt>
    <dgm:pt modelId="{91E8F5C9-1CF2-4D37-BF19-E8DE31C5C8CA}" type="pres">
      <dgm:prSet presAssocID="{F0C18572-6D7F-4387-8D8C-D5E6B9E18C6A}" presName="sibTrans" presStyleLbl="sibTrans1D1" presStyleIdx="2" presStyleCnt="7"/>
      <dgm:spPr/>
    </dgm:pt>
    <dgm:pt modelId="{7C6FDF81-D3B7-471D-ABB8-5BFD7256D061}" type="pres">
      <dgm:prSet presAssocID="{F0C18572-6D7F-4387-8D8C-D5E6B9E18C6A}" presName="connectorText" presStyleLbl="sibTrans1D1" presStyleIdx="2" presStyleCnt="7"/>
      <dgm:spPr/>
    </dgm:pt>
    <dgm:pt modelId="{03DF5B2A-D522-4982-9986-FE8EFB50398F}" type="pres">
      <dgm:prSet presAssocID="{6B3840CF-0B22-409B-B339-9283F9B428F6}" presName="node" presStyleLbl="node1" presStyleIdx="3" presStyleCnt="8">
        <dgm:presLayoutVars>
          <dgm:bulletEnabled val="1"/>
        </dgm:presLayoutVars>
      </dgm:prSet>
      <dgm:spPr/>
    </dgm:pt>
    <dgm:pt modelId="{830801CA-8870-4163-8312-82698947CC84}" type="pres">
      <dgm:prSet presAssocID="{67ED87BC-7632-4971-A7E9-99A18855C508}" presName="sibTrans" presStyleLbl="sibTrans1D1" presStyleIdx="3" presStyleCnt="7"/>
      <dgm:spPr/>
    </dgm:pt>
    <dgm:pt modelId="{C11F8CDF-6608-4CA5-8191-44798CBFD964}" type="pres">
      <dgm:prSet presAssocID="{67ED87BC-7632-4971-A7E9-99A18855C508}" presName="connectorText" presStyleLbl="sibTrans1D1" presStyleIdx="3" presStyleCnt="7"/>
      <dgm:spPr/>
    </dgm:pt>
    <dgm:pt modelId="{3BBA2C3C-47B6-440C-A433-864E226C21C3}" type="pres">
      <dgm:prSet presAssocID="{739D542D-FD1D-4C11-ADDE-482E9ABDB227}" presName="node" presStyleLbl="node1" presStyleIdx="4" presStyleCnt="8">
        <dgm:presLayoutVars>
          <dgm:bulletEnabled val="1"/>
        </dgm:presLayoutVars>
      </dgm:prSet>
      <dgm:spPr/>
    </dgm:pt>
    <dgm:pt modelId="{F8C4E7C1-5E70-4926-9737-7A2FE508CD2C}" type="pres">
      <dgm:prSet presAssocID="{72E0CE2C-9EB5-4AF2-A41B-65054AB154D1}" presName="sibTrans" presStyleLbl="sibTrans1D1" presStyleIdx="4" presStyleCnt="7"/>
      <dgm:spPr/>
    </dgm:pt>
    <dgm:pt modelId="{19515908-1609-4F7E-869B-E05B8DB9483B}" type="pres">
      <dgm:prSet presAssocID="{72E0CE2C-9EB5-4AF2-A41B-65054AB154D1}" presName="connectorText" presStyleLbl="sibTrans1D1" presStyleIdx="4" presStyleCnt="7"/>
      <dgm:spPr/>
    </dgm:pt>
    <dgm:pt modelId="{D983E52E-E4BA-46D9-AE81-68F8853D0D3A}" type="pres">
      <dgm:prSet presAssocID="{028FA855-DDF7-4EB1-A5CE-2727D2019142}" presName="node" presStyleLbl="node1" presStyleIdx="5" presStyleCnt="8">
        <dgm:presLayoutVars>
          <dgm:bulletEnabled val="1"/>
        </dgm:presLayoutVars>
      </dgm:prSet>
      <dgm:spPr/>
    </dgm:pt>
    <dgm:pt modelId="{BB5A3E15-9221-49DB-B597-32C3FB581F70}" type="pres">
      <dgm:prSet presAssocID="{36D68088-3CE4-41FD-B7AB-486A8D4E54C1}" presName="sibTrans" presStyleLbl="sibTrans1D1" presStyleIdx="5" presStyleCnt="7"/>
      <dgm:spPr/>
    </dgm:pt>
    <dgm:pt modelId="{EB4F8D80-01D4-46CF-9335-44A095048ADF}" type="pres">
      <dgm:prSet presAssocID="{36D68088-3CE4-41FD-B7AB-486A8D4E54C1}" presName="connectorText" presStyleLbl="sibTrans1D1" presStyleIdx="5" presStyleCnt="7"/>
      <dgm:spPr/>
    </dgm:pt>
    <dgm:pt modelId="{7A3EEBB9-1219-4B4D-B0DA-2311A072EA75}" type="pres">
      <dgm:prSet presAssocID="{B17C618D-010A-42B0-8BF6-6C51A6706FAA}" presName="node" presStyleLbl="node1" presStyleIdx="6" presStyleCnt="8">
        <dgm:presLayoutVars>
          <dgm:bulletEnabled val="1"/>
        </dgm:presLayoutVars>
      </dgm:prSet>
      <dgm:spPr/>
    </dgm:pt>
    <dgm:pt modelId="{3ED06702-FE54-4CAB-99F9-EC7B25AEAF03}" type="pres">
      <dgm:prSet presAssocID="{E5135689-3302-403C-9261-5CF5EEF07AD6}" presName="sibTrans" presStyleLbl="sibTrans1D1" presStyleIdx="6" presStyleCnt="7"/>
      <dgm:spPr/>
    </dgm:pt>
    <dgm:pt modelId="{A18BA3BF-7F5C-46FA-BA94-5CDA4F973894}" type="pres">
      <dgm:prSet presAssocID="{E5135689-3302-403C-9261-5CF5EEF07AD6}" presName="connectorText" presStyleLbl="sibTrans1D1" presStyleIdx="6" presStyleCnt="7"/>
      <dgm:spPr/>
    </dgm:pt>
    <dgm:pt modelId="{171BEF38-66BA-4DF4-B03B-A77CC2F881B4}" type="pres">
      <dgm:prSet presAssocID="{F4FA62C7-2296-4729-82FA-CC665636F420}" presName="node" presStyleLbl="node1" presStyleIdx="7" presStyleCnt="8">
        <dgm:presLayoutVars>
          <dgm:bulletEnabled val="1"/>
        </dgm:presLayoutVars>
      </dgm:prSet>
      <dgm:spPr/>
    </dgm:pt>
  </dgm:ptLst>
  <dgm:cxnLst>
    <dgm:cxn modelId="{23001602-DC7F-4359-A543-DB2168EC32A6}" type="presOf" srcId="{34D5948E-75DD-43AE-BC05-CC0118BF8DC9}" destId="{4329543F-5AA3-437F-AAA4-9733C5A19A81}" srcOrd="1" destOrd="0" presId="urn:microsoft.com/office/officeart/2016/7/layout/RepeatingBendingProcessNew"/>
    <dgm:cxn modelId="{A0A70706-A299-4919-A82A-482DF99E7BD5}" type="presOf" srcId="{67ED87BC-7632-4971-A7E9-99A18855C508}" destId="{830801CA-8870-4163-8312-82698947CC84}" srcOrd="0" destOrd="0" presId="urn:microsoft.com/office/officeart/2016/7/layout/RepeatingBendingProcessNew"/>
    <dgm:cxn modelId="{40904107-30E0-4590-AC94-4F8372724D5A}" type="presOf" srcId="{1589341E-E692-4310-914C-887B933FBC46}" destId="{E26A7955-C9FA-4932-9E5A-40AAEFD5E359}" srcOrd="0" destOrd="0" presId="urn:microsoft.com/office/officeart/2016/7/layout/RepeatingBendingProcessNew"/>
    <dgm:cxn modelId="{D6982717-2586-42F5-8EB2-1B658DA67A17}" type="presOf" srcId="{34D5948E-75DD-43AE-BC05-CC0118BF8DC9}" destId="{CC6E05E2-73F9-4FE7-B5E7-D4F6C8AFCE60}" srcOrd="0" destOrd="0" presId="urn:microsoft.com/office/officeart/2016/7/layout/RepeatingBendingProcessNew"/>
    <dgm:cxn modelId="{904B7918-C1BB-4512-B263-CE57FA340469}" type="presOf" srcId="{F0C18572-6D7F-4387-8D8C-D5E6B9E18C6A}" destId="{91E8F5C9-1CF2-4D37-BF19-E8DE31C5C8CA}" srcOrd="0" destOrd="0" presId="urn:microsoft.com/office/officeart/2016/7/layout/RepeatingBendingProcessNew"/>
    <dgm:cxn modelId="{3339FE2F-B59D-42A4-8304-D5E5E8A508D6}" type="presOf" srcId="{67ED87BC-7632-4971-A7E9-99A18855C508}" destId="{C11F8CDF-6608-4CA5-8191-44798CBFD964}" srcOrd="1" destOrd="0" presId="urn:microsoft.com/office/officeart/2016/7/layout/RepeatingBendingProcessNew"/>
    <dgm:cxn modelId="{8E5D3F37-7777-496A-9DF0-08D90EFA2BB4}" type="presOf" srcId="{F4FA62C7-2296-4729-82FA-CC665636F420}" destId="{171BEF38-66BA-4DF4-B03B-A77CC2F881B4}" srcOrd="0" destOrd="0" presId="urn:microsoft.com/office/officeart/2016/7/layout/RepeatingBendingProcessNew"/>
    <dgm:cxn modelId="{03DC9563-3C66-403E-88D8-7A0EAD3CA04D}" srcId="{DBFF6064-5F59-448B-9959-0E3D2493A52C}" destId="{F40AE3DF-2243-430C-B42B-52A4EC089F18}" srcOrd="0" destOrd="0" parTransId="{15FF1FE5-49CF-4E0A-B26E-81C97F3AFE1B}" sibTransId="{718782A6-C296-4E47-951A-96A3AFDA79AB}"/>
    <dgm:cxn modelId="{E14B0464-F9C8-4049-8FFC-00A3B031037A}" type="presOf" srcId="{F0C18572-6D7F-4387-8D8C-D5E6B9E18C6A}" destId="{7C6FDF81-D3B7-471D-ABB8-5BFD7256D061}" srcOrd="1" destOrd="0" presId="urn:microsoft.com/office/officeart/2016/7/layout/RepeatingBendingProcessNew"/>
    <dgm:cxn modelId="{75F25B48-842D-408A-BD89-2E55BE48EA03}" type="presOf" srcId="{36D68088-3CE4-41FD-B7AB-486A8D4E54C1}" destId="{EB4F8D80-01D4-46CF-9335-44A095048ADF}" srcOrd="1" destOrd="0" presId="urn:microsoft.com/office/officeart/2016/7/layout/RepeatingBendingProcessNew"/>
    <dgm:cxn modelId="{486DD469-5FAD-4092-9B6B-1FB17ED8FFA7}" type="presOf" srcId="{DBFF6064-5F59-448B-9959-0E3D2493A52C}" destId="{0D41A4B0-B733-4822-9C48-D4E9AC05BC5F}" srcOrd="0" destOrd="0" presId="urn:microsoft.com/office/officeart/2016/7/layout/RepeatingBendingProcessNew"/>
    <dgm:cxn modelId="{9F0E3A4E-D7CB-40ED-97EE-A70DC779007B}" type="presOf" srcId="{F40AE3DF-2243-430C-B42B-52A4EC089F18}" destId="{F4CB9C5B-3210-459A-A3F0-931C4A30941D}" srcOrd="0" destOrd="0" presId="urn:microsoft.com/office/officeart/2016/7/layout/RepeatingBendingProcessNew"/>
    <dgm:cxn modelId="{21339A6F-4543-4845-97AE-4D60C8B34304}" type="presOf" srcId="{718782A6-C296-4E47-951A-96A3AFDA79AB}" destId="{FAA0076D-A10B-4E30-BF49-B9C62FE7FA8A}" srcOrd="1" destOrd="0" presId="urn:microsoft.com/office/officeart/2016/7/layout/RepeatingBendingProcessNew"/>
    <dgm:cxn modelId="{D7CA5070-95BB-485B-8B5D-E3D070FF3887}" type="presOf" srcId="{739D542D-FD1D-4C11-ADDE-482E9ABDB227}" destId="{3BBA2C3C-47B6-440C-A433-864E226C21C3}" srcOrd="0" destOrd="0" presId="urn:microsoft.com/office/officeart/2016/7/layout/RepeatingBendingProcessNew"/>
    <dgm:cxn modelId="{7B763D51-CE69-4DF6-B077-920766CDBB6E}" type="presOf" srcId="{72E0CE2C-9EB5-4AF2-A41B-65054AB154D1}" destId="{F8C4E7C1-5E70-4926-9737-7A2FE508CD2C}" srcOrd="0" destOrd="0" presId="urn:microsoft.com/office/officeart/2016/7/layout/RepeatingBendingProcessNew"/>
    <dgm:cxn modelId="{7ED5AB56-A083-44F6-BCF3-0835880F345A}" srcId="{DBFF6064-5F59-448B-9959-0E3D2493A52C}" destId="{6B3840CF-0B22-409B-B339-9283F9B428F6}" srcOrd="3" destOrd="0" parTransId="{C660BB1A-C51C-4185-B040-9AFE915373A7}" sibTransId="{67ED87BC-7632-4971-A7E9-99A18855C508}"/>
    <dgm:cxn modelId="{B841F582-54DC-49D1-A8DC-F66BCCE4BCD4}" srcId="{DBFF6064-5F59-448B-9959-0E3D2493A52C}" destId="{1589341E-E692-4310-914C-887B933FBC46}" srcOrd="1" destOrd="0" parTransId="{5A70C980-1A6D-4E70-A1AB-6C530E23912A}" sibTransId="{34D5948E-75DD-43AE-BC05-CC0118BF8DC9}"/>
    <dgm:cxn modelId="{8010C983-F3D2-4443-B630-6C9CADF37ED4}" type="presOf" srcId="{36D68088-3CE4-41FD-B7AB-486A8D4E54C1}" destId="{BB5A3E15-9221-49DB-B597-32C3FB581F70}" srcOrd="0" destOrd="0" presId="urn:microsoft.com/office/officeart/2016/7/layout/RepeatingBendingProcessNew"/>
    <dgm:cxn modelId="{4F83CC84-A0C9-4D82-A7E0-30BA8934FC00}" type="presOf" srcId="{E5135689-3302-403C-9261-5CF5EEF07AD6}" destId="{A18BA3BF-7F5C-46FA-BA94-5CDA4F973894}" srcOrd="1" destOrd="0" presId="urn:microsoft.com/office/officeart/2016/7/layout/RepeatingBendingProcessNew"/>
    <dgm:cxn modelId="{E1855A86-3BC6-4B4F-8D9F-0F9D71CC6490}" srcId="{DBFF6064-5F59-448B-9959-0E3D2493A52C}" destId="{B17C618D-010A-42B0-8BF6-6C51A6706FAA}" srcOrd="6" destOrd="0" parTransId="{0A51559B-034D-4A19-A3D0-9EEC6159CD51}" sibTransId="{E5135689-3302-403C-9261-5CF5EEF07AD6}"/>
    <dgm:cxn modelId="{78EFD287-2F82-471B-8196-0ADAF6DEDA28}" type="presOf" srcId="{6B3840CF-0B22-409B-B339-9283F9B428F6}" destId="{03DF5B2A-D522-4982-9986-FE8EFB50398F}" srcOrd="0" destOrd="0" presId="urn:microsoft.com/office/officeart/2016/7/layout/RepeatingBendingProcessNew"/>
    <dgm:cxn modelId="{7FA98F8B-D513-451A-883E-7A78C005C1BF}" srcId="{DBFF6064-5F59-448B-9959-0E3D2493A52C}" destId="{EB553685-5B55-4C60-986D-FA599A4B64D5}" srcOrd="2" destOrd="0" parTransId="{BB202CC1-584C-46BD-BEFB-E23DEDF893B1}" sibTransId="{F0C18572-6D7F-4387-8D8C-D5E6B9E18C6A}"/>
    <dgm:cxn modelId="{A28E4C90-146C-440E-AF23-4D390D169FD7}" type="presOf" srcId="{EB553685-5B55-4C60-986D-FA599A4B64D5}" destId="{5A21F62E-26DD-4313-BE5F-39640A52179C}" srcOrd="0" destOrd="0" presId="urn:microsoft.com/office/officeart/2016/7/layout/RepeatingBendingProcessNew"/>
    <dgm:cxn modelId="{63058193-3AF7-44DD-91CD-74735D441928}" type="presOf" srcId="{E5135689-3302-403C-9261-5CF5EEF07AD6}" destId="{3ED06702-FE54-4CAB-99F9-EC7B25AEAF03}" srcOrd="0" destOrd="0" presId="urn:microsoft.com/office/officeart/2016/7/layout/RepeatingBendingProcessNew"/>
    <dgm:cxn modelId="{618DB9A7-7DB8-4B7C-9B84-1C38F3156002}" type="presOf" srcId="{718782A6-C296-4E47-951A-96A3AFDA79AB}" destId="{D80E99D2-E1D0-47A9-A9BE-872CD37B6939}" srcOrd="0" destOrd="0" presId="urn:microsoft.com/office/officeart/2016/7/layout/RepeatingBendingProcessNew"/>
    <dgm:cxn modelId="{82F44BB3-F685-4E57-8917-81C37D22C73C}" srcId="{DBFF6064-5F59-448B-9959-0E3D2493A52C}" destId="{F4FA62C7-2296-4729-82FA-CC665636F420}" srcOrd="7" destOrd="0" parTransId="{14D96D16-D28D-4AEE-9E7D-6C0D530340B2}" sibTransId="{9C22A454-3A04-4D7A-A263-63BBD90799CD}"/>
    <dgm:cxn modelId="{680C22C2-E8E1-4544-AD5D-3447660BD8AE}" type="presOf" srcId="{028FA855-DDF7-4EB1-A5CE-2727D2019142}" destId="{D983E52E-E4BA-46D9-AE81-68F8853D0D3A}" srcOrd="0" destOrd="0" presId="urn:microsoft.com/office/officeart/2016/7/layout/RepeatingBendingProcessNew"/>
    <dgm:cxn modelId="{E1BEC3CB-389B-4E3F-93E2-88F57E590EC2}" type="presOf" srcId="{72E0CE2C-9EB5-4AF2-A41B-65054AB154D1}" destId="{19515908-1609-4F7E-869B-E05B8DB9483B}" srcOrd="1" destOrd="0" presId="urn:microsoft.com/office/officeart/2016/7/layout/RepeatingBendingProcessNew"/>
    <dgm:cxn modelId="{A264ACDA-AACE-4D12-A3FC-C6D5757C1DA1}" srcId="{DBFF6064-5F59-448B-9959-0E3D2493A52C}" destId="{739D542D-FD1D-4C11-ADDE-482E9ABDB227}" srcOrd="4" destOrd="0" parTransId="{BD01037A-64B6-41B2-A70B-C49F88500C94}" sibTransId="{72E0CE2C-9EB5-4AF2-A41B-65054AB154D1}"/>
    <dgm:cxn modelId="{AAF987E3-936E-410F-A98F-B0D41033633D}" srcId="{DBFF6064-5F59-448B-9959-0E3D2493A52C}" destId="{028FA855-DDF7-4EB1-A5CE-2727D2019142}" srcOrd="5" destOrd="0" parTransId="{31156577-DD50-464A-8CA3-E78CED46983E}" sibTransId="{36D68088-3CE4-41FD-B7AB-486A8D4E54C1}"/>
    <dgm:cxn modelId="{0E2426FD-A660-4573-98A5-BFFD523B9E9E}" type="presOf" srcId="{B17C618D-010A-42B0-8BF6-6C51A6706FAA}" destId="{7A3EEBB9-1219-4B4D-B0DA-2311A072EA75}" srcOrd="0" destOrd="0" presId="urn:microsoft.com/office/officeart/2016/7/layout/RepeatingBendingProcessNew"/>
    <dgm:cxn modelId="{2D1D45C0-546C-48BB-8CC3-094D850F9C3C}" type="presParOf" srcId="{0D41A4B0-B733-4822-9C48-D4E9AC05BC5F}" destId="{F4CB9C5B-3210-459A-A3F0-931C4A30941D}" srcOrd="0" destOrd="0" presId="urn:microsoft.com/office/officeart/2016/7/layout/RepeatingBendingProcessNew"/>
    <dgm:cxn modelId="{B4822185-A9F4-4412-9FD3-116AF38AF93D}" type="presParOf" srcId="{0D41A4B0-B733-4822-9C48-D4E9AC05BC5F}" destId="{D80E99D2-E1D0-47A9-A9BE-872CD37B6939}" srcOrd="1" destOrd="0" presId="urn:microsoft.com/office/officeart/2016/7/layout/RepeatingBendingProcessNew"/>
    <dgm:cxn modelId="{BF2F8845-4F6C-47FC-86F2-BD3A863D3355}" type="presParOf" srcId="{D80E99D2-E1D0-47A9-A9BE-872CD37B6939}" destId="{FAA0076D-A10B-4E30-BF49-B9C62FE7FA8A}" srcOrd="0" destOrd="0" presId="urn:microsoft.com/office/officeart/2016/7/layout/RepeatingBendingProcessNew"/>
    <dgm:cxn modelId="{1285A379-468D-4A95-98BF-53A1C559001C}" type="presParOf" srcId="{0D41A4B0-B733-4822-9C48-D4E9AC05BC5F}" destId="{E26A7955-C9FA-4932-9E5A-40AAEFD5E359}" srcOrd="2" destOrd="0" presId="urn:microsoft.com/office/officeart/2016/7/layout/RepeatingBendingProcessNew"/>
    <dgm:cxn modelId="{213C62BE-9617-4FE6-B623-6E8829E8E4EE}" type="presParOf" srcId="{0D41A4B0-B733-4822-9C48-D4E9AC05BC5F}" destId="{CC6E05E2-73F9-4FE7-B5E7-D4F6C8AFCE60}" srcOrd="3" destOrd="0" presId="urn:microsoft.com/office/officeart/2016/7/layout/RepeatingBendingProcessNew"/>
    <dgm:cxn modelId="{9BC00002-F579-4D0A-AB27-BA9E065DF9AE}" type="presParOf" srcId="{CC6E05E2-73F9-4FE7-B5E7-D4F6C8AFCE60}" destId="{4329543F-5AA3-437F-AAA4-9733C5A19A81}" srcOrd="0" destOrd="0" presId="urn:microsoft.com/office/officeart/2016/7/layout/RepeatingBendingProcessNew"/>
    <dgm:cxn modelId="{E302B761-4778-4165-A7FF-2C563F25BF2D}" type="presParOf" srcId="{0D41A4B0-B733-4822-9C48-D4E9AC05BC5F}" destId="{5A21F62E-26DD-4313-BE5F-39640A52179C}" srcOrd="4" destOrd="0" presId="urn:microsoft.com/office/officeart/2016/7/layout/RepeatingBendingProcessNew"/>
    <dgm:cxn modelId="{DC394473-3A85-41C5-B339-7C337DD892E0}" type="presParOf" srcId="{0D41A4B0-B733-4822-9C48-D4E9AC05BC5F}" destId="{91E8F5C9-1CF2-4D37-BF19-E8DE31C5C8CA}" srcOrd="5" destOrd="0" presId="urn:microsoft.com/office/officeart/2016/7/layout/RepeatingBendingProcessNew"/>
    <dgm:cxn modelId="{3401140E-DCFE-44F2-8EFC-A487DBB78298}" type="presParOf" srcId="{91E8F5C9-1CF2-4D37-BF19-E8DE31C5C8CA}" destId="{7C6FDF81-D3B7-471D-ABB8-5BFD7256D061}" srcOrd="0" destOrd="0" presId="urn:microsoft.com/office/officeart/2016/7/layout/RepeatingBendingProcessNew"/>
    <dgm:cxn modelId="{2ED2AB46-2338-4E1C-8D72-A3B41B39A4D9}" type="presParOf" srcId="{0D41A4B0-B733-4822-9C48-D4E9AC05BC5F}" destId="{03DF5B2A-D522-4982-9986-FE8EFB50398F}" srcOrd="6" destOrd="0" presId="urn:microsoft.com/office/officeart/2016/7/layout/RepeatingBendingProcessNew"/>
    <dgm:cxn modelId="{D7DBA905-B0EC-4F4C-A937-0015D95CBA39}" type="presParOf" srcId="{0D41A4B0-B733-4822-9C48-D4E9AC05BC5F}" destId="{830801CA-8870-4163-8312-82698947CC84}" srcOrd="7" destOrd="0" presId="urn:microsoft.com/office/officeart/2016/7/layout/RepeatingBendingProcessNew"/>
    <dgm:cxn modelId="{6086B578-279E-4319-9C08-37C3243FC868}" type="presParOf" srcId="{830801CA-8870-4163-8312-82698947CC84}" destId="{C11F8CDF-6608-4CA5-8191-44798CBFD964}" srcOrd="0" destOrd="0" presId="urn:microsoft.com/office/officeart/2016/7/layout/RepeatingBendingProcessNew"/>
    <dgm:cxn modelId="{6E3312CF-F507-4B90-8AEA-0098D589D2E3}" type="presParOf" srcId="{0D41A4B0-B733-4822-9C48-D4E9AC05BC5F}" destId="{3BBA2C3C-47B6-440C-A433-864E226C21C3}" srcOrd="8" destOrd="0" presId="urn:microsoft.com/office/officeart/2016/7/layout/RepeatingBendingProcessNew"/>
    <dgm:cxn modelId="{E1717F59-769E-4804-9173-734B3FD72850}" type="presParOf" srcId="{0D41A4B0-B733-4822-9C48-D4E9AC05BC5F}" destId="{F8C4E7C1-5E70-4926-9737-7A2FE508CD2C}" srcOrd="9" destOrd="0" presId="urn:microsoft.com/office/officeart/2016/7/layout/RepeatingBendingProcessNew"/>
    <dgm:cxn modelId="{7F641DB6-72FA-4DFA-853D-B67984F239E5}" type="presParOf" srcId="{F8C4E7C1-5E70-4926-9737-7A2FE508CD2C}" destId="{19515908-1609-4F7E-869B-E05B8DB9483B}" srcOrd="0" destOrd="0" presId="urn:microsoft.com/office/officeart/2016/7/layout/RepeatingBendingProcessNew"/>
    <dgm:cxn modelId="{23D50CDC-75FF-48AE-97C4-08E61568CE96}" type="presParOf" srcId="{0D41A4B0-B733-4822-9C48-D4E9AC05BC5F}" destId="{D983E52E-E4BA-46D9-AE81-68F8853D0D3A}" srcOrd="10" destOrd="0" presId="urn:microsoft.com/office/officeart/2016/7/layout/RepeatingBendingProcessNew"/>
    <dgm:cxn modelId="{5BB6FD14-A509-4AF2-818C-0886B1C6F2D1}" type="presParOf" srcId="{0D41A4B0-B733-4822-9C48-D4E9AC05BC5F}" destId="{BB5A3E15-9221-49DB-B597-32C3FB581F70}" srcOrd="11" destOrd="0" presId="urn:microsoft.com/office/officeart/2016/7/layout/RepeatingBendingProcessNew"/>
    <dgm:cxn modelId="{A1A5BC5A-6258-4638-917B-F86628133C5E}" type="presParOf" srcId="{BB5A3E15-9221-49DB-B597-32C3FB581F70}" destId="{EB4F8D80-01D4-46CF-9335-44A095048ADF}" srcOrd="0" destOrd="0" presId="urn:microsoft.com/office/officeart/2016/7/layout/RepeatingBendingProcessNew"/>
    <dgm:cxn modelId="{1068F5AF-CAD4-4950-B343-D788F956A177}" type="presParOf" srcId="{0D41A4B0-B733-4822-9C48-D4E9AC05BC5F}" destId="{7A3EEBB9-1219-4B4D-B0DA-2311A072EA75}" srcOrd="12" destOrd="0" presId="urn:microsoft.com/office/officeart/2016/7/layout/RepeatingBendingProcessNew"/>
    <dgm:cxn modelId="{CFDE6025-B7CF-4661-A11E-C10525F023F3}" type="presParOf" srcId="{0D41A4B0-B733-4822-9C48-D4E9AC05BC5F}" destId="{3ED06702-FE54-4CAB-99F9-EC7B25AEAF03}" srcOrd="13" destOrd="0" presId="urn:microsoft.com/office/officeart/2016/7/layout/RepeatingBendingProcessNew"/>
    <dgm:cxn modelId="{990199B9-533F-4D9B-A34F-AE857DC2E4AF}" type="presParOf" srcId="{3ED06702-FE54-4CAB-99F9-EC7B25AEAF03}" destId="{A18BA3BF-7F5C-46FA-BA94-5CDA4F973894}" srcOrd="0" destOrd="0" presId="urn:microsoft.com/office/officeart/2016/7/layout/RepeatingBendingProcessNew"/>
    <dgm:cxn modelId="{7ADC1BAE-7369-4EE0-9416-8B959F26DEE0}" type="presParOf" srcId="{0D41A4B0-B733-4822-9C48-D4E9AC05BC5F}" destId="{171BEF38-66BA-4DF4-B03B-A77CC2F881B4}"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45711-BDCC-46D6-97B0-1A0C16BDED74}">
      <dsp:nvSpPr>
        <dsp:cNvPr id="0" name=""/>
        <dsp:cNvSpPr/>
      </dsp:nvSpPr>
      <dsp:spPr>
        <a:xfrm>
          <a:off x="0" y="4252987"/>
          <a:ext cx="6797675" cy="13959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0" kern="1200"/>
            <a:t>Balance (up to 25%) of the academic year Art. IV allocation will be sent in June.</a:t>
          </a:r>
        </a:p>
      </dsp:txBody>
      <dsp:txXfrm>
        <a:off x="0" y="4252987"/>
        <a:ext cx="6797675" cy="1395925"/>
      </dsp:txXfrm>
    </dsp:sp>
    <dsp:sp modelId="{62815966-B6A7-414A-A3F5-6C92A90D9FD3}">
      <dsp:nvSpPr>
        <dsp:cNvPr id="0" name=""/>
        <dsp:cNvSpPr/>
      </dsp:nvSpPr>
      <dsp:spPr>
        <a:xfrm rot="10800000">
          <a:off x="0" y="2126993"/>
          <a:ext cx="6797675" cy="2146933"/>
        </a:xfrm>
        <a:prstGeom prst="upArrowCallout">
          <a:avLst/>
        </a:prstGeom>
        <a:solidFill>
          <a:schemeClr val="accent2">
            <a:hueOff val="-4084601"/>
            <a:satOff val="-8004"/>
            <a:lumOff val="166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b="0" kern="1200"/>
            <a:t>Note: </a:t>
          </a:r>
          <a:r>
            <a:rPr lang="en-US" sz="1700" b="0" kern="1200">
              <a:latin typeface="Calibri Light"/>
            </a:rPr>
            <a:t>FYXX Art</a:t>
          </a:r>
          <a:r>
            <a:rPr lang="en-US" sz="1700" b="0" kern="1200"/>
            <a:t>. IV AY Program Support payee reference format </a:t>
          </a:r>
        </a:p>
      </dsp:txBody>
      <dsp:txXfrm rot="-10800000">
        <a:off x="0" y="2126993"/>
        <a:ext cx="6797675" cy="753573"/>
      </dsp:txXfrm>
    </dsp:sp>
    <dsp:sp modelId="{873488CF-BDC5-4F43-9538-D14626528A01}">
      <dsp:nvSpPr>
        <dsp:cNvPr id="0" name=""/>
        <dsp:cNvSpPr/>
      </dsp:nvSpPr>
      <dsp:spPr>
        <a:xfrm>
          <a:off x="0" y="2880566"/>
          <a:ext cx="6797675" cy="641933"/>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0" kern="1200"/>
            <a:t>EOF AY4 </a:t>
          </a:r>
          <a:r>
            <a:rPr lang="en-US" sz="2100" b="0" kern="1200">
              <a:latin typeface="Calibri Light"/>
            </a:rPr>
            <a:t>FYXX</a:t>
          </a:r>
          <a:r>
            <a:rPr lang="en-US" sz="2100" b="0" kern="1200"/>
            <a:t> (Inst./Program Name) ADV PMT</a:t>
          </a:r>
        </a:p>
      </dsp:txBody>
      <dsp:txXfrm>
        <a:off x="0" y="2880566"/>
        <a:ext cx="6797675" cy="641933"/>
      </dsp:txXfrm>
    </dsp:sp>
    <dsp:sp modelId="{3D6598EE-DFDC-4D8C-ADE2-271934E96103}">
      <dsp:nvSpPr>
        <dsp:cNvPr id="0" name=""/>
        <dsp:cNvSpPr/>
      </dsp:nvSpPr>
      <dsp:spPr>
        <a:xfrm rot="10800000">
          <a:off x="0" y="998"/>
          <a:ext cx="6797675" cy="2146933"/>
        </a:xfrm>
        <a:prstGeom prst="upArrowCallout">
          <a:avLst/>
        </a:prstGeom>
        <a:solidFill>
          <a:schemeClr val="accent2">
            <a:hueOff val="-8169202"/>
            <a:satOff val="-16007"/>
            <a:lumOff val="333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0" kern="1200"/>
            <a:t>Programs will receive 75% of their academic year Art. IV allocation in July</a:t>
          </a:r>
        </a:p>
      </dsp:txBody>
      <dsp:txXfrm rot="-10800000">
        <a:off x="0" y="998"/>
        <a:ext cx="6797675" cy="753573"/>
      </dsp:txXfrm>
    </dsp:sp>
    <dsp:sp modelId="{3D97B651-CE03-4861-A868-4CD9AE0A9FE0}">
      <dsp:nvSpPr>
        <dsp:cNvPr id="0" name=""/>
        <dsp:cNvSpPr/>
      </dsp:nvSpPr>
      <dsp:spPr>
        <a:xfrm>
          <a:off x="0" y="754572"/>
          <a:ext cx="6797675" cy="641933"/>
        </a:xfrm>
        <a:prstGeom prst="rect">
          <a:avLst/>
        </a:prstGeom>
        <a:solidFill>
          <a:schemeClr val="accent2">
            <a:tint val="40000"/>
            <a:alpha val="90000"/>
            <a:hueOff val="-8644618"/>
            <a:satOff val="41852"/>
            <a:lumOff val="6074"/>
            <a:alphaOff val="0"/>
          </a:schemeClr>
        </a:solidFill>
        <a:ln w="15875" cap="flat" cmpd="sng" algn="ctr">
          <a:solidFill>
            <a:schemeClr val="accent2">
              <a:tint val="40000"/>
              <a:alpha val="90000"/>
              <a:hueOff val="-8644618"/>
              <a:satOff val="41852"/>
              <a:lumOff val="60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0" kern="1200"/>
            <a:t>Programs that owe a refund or report </a:t>
          </a:r>
          <a:r>
            <a:rPr lang="en-US" sz="2100" b="0" u="sng" kern="1200"/>
            <a:t>will not </a:t>
          </a:r>
          <a:r>
            <a:rPr lang="en-US" sz="2100" b="0" kern="1200"/>
            <a:t>receive funding until all items are submitted and correct.</a:t>
          </a:r>
        </a:p>
      </dsp:txBody>
      <dsp:txXfrm>
        <a:off x="0" y="754572"/>
        <a:ext cx="6797675" cy="641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80140-0677-4BB2-B989-EFBAA4880325}">
      <dsp:nvSpPr>
        <dsp:cNvPr id="0" name=""/>
        <dsp:cNvSpPr/>
      </dsp:nvSpPr>
      <dsp:spPr>
        <a:xfrm>
          <a:off x="329351" y="694621"/>
          <a:ext cx="1026158" cy="102615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F10880-F2FF-4284-88AC-05FBCF7D4396}">
      <dsp:nvSpPr>
        <dsp:cNvPr id="0" name=""/>
        <dsp:cNvSpPr/>
      </dsp:nvSpPr>
      <dsp:spPr>
        <a:xfrm>
          <a:off x="548040" y="913311"/>
          <a:ext cx="588779" cy="58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B289AF-117D-4170-B2A0-2D02B58EFB03}">
      <dsp:nvSpPr>
        <dsp:cNvPr id="0" name=""/>
        <dsp:cNvSpPr/>
      </dsp:nvSpPr>
      <dsp:spPr>
        <a:xfrm>
          <a:off x="1317" y="2040402"/>
          <a:ext cx="1682226" cy="130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latin typeface="Karla"/>
            </a:rPr>
            <a:t>Funds contributed or donated to the institution by public agencies, private  organizations or individuals</a:t>
          </a:r>
        </a:p>
      </dsp:txBody>
      <dsp:txXfrm>
        <a:off x="1317" y="2040402"/>
        <a:ext cx="1682226" cy="1304711"/>
      </dsp:txXfrm>
    </dsp:sp>
    <dsp:sp modelId="{621C3DA0-E63F-4793-B1C8-1AD867E99189}">
      <dsp:nvSpPr>
        <dsp:cNvPr id="0" name=""/>
        <dsp:cNvSpPr/>
      </dsp:nvSpPr>
      <dsp:spPr>
        <a:xfrm>
          <a:off x="2305967" y="694621"/>
          <a:ext cx="1026158" cy="102615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700BD-7AD2-4F33-83AD-677F62481C48}">
      <dsp:nvSpPr>
        <dsp:cNvPr id="0" name=""/>
        <dsp:cNvSpPr/>
      </dsp:nvSpPr>
      <dsp:spPr>
        <a:xfrm>
          <a:off x="2524657" y="913311"/>
          <a:ext cx="588779" cy="58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503157-AC49-4337-9252-05D9BA6B6CC8}">
      <dsp:nvSpPr>
        <dsp:cNvPr id="0" name=""/>
        <dsp:cNvSpPr/>
      </dsp:nvSpPr>
      <dsp:spPr>
        <a:xfrm>
          <a:off x="1977933" y="2040402"/>
          <a:ext cx="1682226" cy="130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latin typeface="Karla"/>
            </a:rPr>
            <a:t>Overhead (up to 20% of total program costs) such as the cost of building maintenance, security, insurance/liability, etc.</a:t>
          </a:r>
        </a:p>
      </dsp:txBody>
      <dsp:txXfrm>
        <a:off x="1977933" y="2040402"/>
        <a:ext cx="1682226" cy="1304711"/>
      </dsp:txXfrm>
    </dsp:sp>
    <dsp:sp modelId="{9E84350A-17B8-4ED1-81C0-FA5C7BDCDFDA}">
      <dsp:nvSpPr>
        <dsp:cNvPr id="0" name=""/>
        <dsp:cNvSpPr/>
      </dsp:nvSpPr>
      <dsp:spPr>
        <a:xfrm>
          <a:off x="4282583" y="694621"/>
          <a:ext cx="1026158" cy="102615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5220D1-C193-46E7-B0B0-EE06FA1CCD44}">
      <dsp:nvSpPr>
        <dsp:cNvPr id="0" name=""/>
        <dsp:cNvSpPr/>
      </dsp:nvSpPr>
      <dsp:spPr>
        <a:xfrm>
          <a:off x="4501273" y="913311"/>
          <a:ext cx="588779" cy="588779"/>
        </a:xfrm>
        <a:prstGeom prst="rect">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A32788-9287-482F-91F8-83EFFD301298}">
      <dsp:nvSpPr>
        <dsp:cNvPr id="0" name=""/>
        <dsp:cNvSpPr/>
      </dsp:nvSpPr>
      <dsp:spPr>
        <a:xfrm>
          <a:off x="3954549" y="2040402"/>
          <a:ext cx="1682226" cy="130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latin typeface="Karla"/>
            </a:rPr>
            <a:t>Real or personal property contributed or donated to the institution by public agencies, private organizations, or individuals</a:t>
          </a:r>
          <a:endParaRPr lang="en-US" sz="1100" kern="1200" dirty="0"/>
        </a:p>
      </dsp:txBody>
      <dsp:txXfrm>
        <a:off x="3954549" y="2040402"/>
        <a:ext cx="1682226" cy="1304711"/>
      </dsp:txXfrm>
    </dsp:sp>
    <dsp:sp modelId="{C272B2BF-A98F-49F3-BA43-FB262D5648B7}">
      <dsp:nvSpPr>
        <dsp:cNvPr id="0" name=""/>
        <dsp:cNvSpPr/>
      </dsp:nvSpPr>
      <dsp:spPr>
        <a:xfrm>
          <a:off x="6259200" y="694621"/>
          <a:ext cx="1026158" cy="102615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186C6-151D-4F3B-8E7C-A43A3A9DF58F}">
      <dsp:nvSpPr>
        <dsp:cNvPr id="0" name=""/>
        <dsp:cNvSpPr/>
      </dsp:nvSpPr>
      <dsp:spPr>
        <a:xfrm>
          <a:off x="6477889" y="913311"/>
          <a:ext cx="588779" cy="58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66FDFA-A66D-451C-BB2E-FD646F567DFA}">
      <dsp:nvSpPr>
        <dsp:cNvPr id="0" name=""/>
        <dsp:cNvSpPr/>
      </dsp:nvSpPr>
      <dsp:spPr>
        <a:xfrm>
          <a:off x="5931165" y="2040402"/>
          <a:ext cx="1682226" cy="130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latin typeface="Karla"/>
            </a:rPr>
            <a:t>The provision and maintenance of state-of-the-art technological equipment (such as computer hardware, modems, fax machines)</a:t>
          </a:r>
        </a:p>
      </dsp:txBody>
      <dsp:txXfrm>
        <a:off x="5931165" y="2040402"/>
        <a:ext cx="1682226" cy="1304711"/>
      </dsp:txXfrm>
    </dsp:sp>
    <dsp:sp modelId="{FCC4674A-59EC-4BBF-B20E-2941B903F776}">
      <dsp:nvSpPr>
        <dsp:cNvPr id="0" name=""/>
        <dsp:cNvSpPr/>
      </dsp:nvSpPr>
      <dsp:spPr>
        <a:xfrm>
          <a:off x="8235816" y="694621"/>
          <a:ext cx="1026158" cy="1026158"/>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FD4E51-75C6-4152-8617-65FEE50F4F64}">
      <dsp:nvSpPr>
        <dsp:cNvPr id="0" name=""/>
        <dsp:cNvSpPr/>
      </dsp:nvSpPr>
      <dsp:spPr>
        <a:xfrm>
          <a:off x="8454505" y="913311"/>
          <a:ext cx="588779" cy="5887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C443F8-8942-4CC0-957C-249A0DAC3058}">
      <dsp:nvSpPr>
        <dsp:cNvPr id="0" name=""/>
        <dsp:cNvSpPr/>
      </dsp:nvSpPr>
      <dsp:spPr>
        <a:xfrm>
          <a:off x="7907782" y="2040402"/>
          <a:ext cx="1682226" cy="130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defRPr cap="all"/>
          </a:pPr>
          <a:r>
            <a:rPr lang="en-US" sz="1100" b="0" kern="1200" dirty="0"/>
            <a:t>Direct services rendered by other institutional staff </a:t>
          </a:r>
          <a:r>
            <a:rPr lang="en-US" sz="1100" b="1" i="0" u="sng" kern="1200" dirty="0"/>
            <a:t>solely </a:t>
          </a:r>
          <a:r>
            <a:rPr lang="en-US" sz="1100" b="0" kern="1200" dirty="0"/>
            <a:t>to the EOF program, as long as those services constitute at least 10 percent or more of the institutional staff member’s </a:t>
          </a:r>
          <a:r>
            <a:rPr lang="en-US" sz="1100" b="0" kern="1200" dirty="0">
              <a:latin typeface="Karla"/>
            </a:rPr>
            <a:t>time</a:t>
          </a:r>
        </a:p>
      </dsp:txBody>
      <dsp:txXfrm>
        <a:off x="7907782" y="2040402"/>
        <a:ext cx="1682226" cy="1304711"/>
      </dsp:txXfrm>
    </dsp:sp>
    <dsp:sp modelId="{A6DAECED-8C4C-4621-A3F0-31D357F79BE8}">
      <dsp:nvSpPr>
        <dsp:cNvPr id="0" name=""/>
        <dsp:cNvSpPr/>
      </dsp:nvSpPr>
      <dsp:spPr>
        <a:xfrm>
          <a:off x="10212432" y="694621"/>
          <a:ext cx="1026158" cy="102615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F9772-B6E0-4D0E-8D17-1EA0131E7438}">
      <dsp:nvSpPr>
        <dsp:cNvPr id="0" name=""/>
        <dsp:cNvSpPr/>
      </dsp:nvSpPr>
      <dsp:spPr>
        <a:xfrm>
          <a:off x="10431121" y="913311"/>
          <a:ext cx="588779" cy="588779"/>
        </a:xfrm>
        <a:prstGeom prst="rect">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61EF5-2D86-4885-BBD8-60919CD43CE4}">
      <dsp:nvSpPr>
        <dsp:cNvPr id="0" name=""/>
        <dsp:cNvSpPr/>
      </dsp:nvSpPr>
      <dsp:spPr>
        <a:xfrm>
          <a:off x="9884398" y="2040402"/>
          <a:ext cx="1682226" cy="1304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latin typeface="Karla"/>
            </a:rPr>
            <a:t>All or a portion of any EOF staff member’s salary, wages, or fringe benefits</a:t>
          </a:r>
          <a:endParaRPr lang="en-US" sz="1100" kern="1200" dirty="0"/>
        </a:p>
      </dsp:txBody>
      <dsp:txXfrm>
        <a:off x="9884398" y="2040402"/>
        <a:ext cx="1682226" cy="1304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4DAE4-DA7B-48D2-B284-794F966B0B4A}">
      <dsp:nvSpPr>
        <dsp:cNvPr id="0" name=""/>
        <dsp:cNvSpPr/>
      </dsp:nvSpPr>
      <dsp:spPr>
        <a:xfrm>
          <a:off x="0" y="1346"/>
          <a:ext cx="11033760" cy="5736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39A74-925A-4460-A3D1-76EF827B0586}">
      <dsp:nvSpPr>
        <dsp:cNvPr id="0" name=""/>
        <dsp:cNvSpPr/>
      </dsp:nvSpPr>
      <dsp:spPr>
        <a:xfrm>
          <a:off x="173543" y="130428"/>
          <a:ext cx="315533" cy="3155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21AFC5-4EB1-43B4-889E-BE621C9CEC56}">
      <dsp:nvSpPr>
        <dsp:cNvPr id="0" name=""/>
        <dsp:cNvSpPr/>
      </dsp:nvSpPr>
      <dsp:spPr>
        <a:xfrm>
          <a:off x="662620" y="1346"/>
          <a:ext cx="10371139" cy="573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6" tIns="60716" rIns="60716" bIns="60716" numCol="1" spcCol="1270" anchor="ctr" anchorCtr="0">
          <a:noAutofit/>
        </a:bodyPr>
        <a:lstStyle/>
        <a:p>
          <a:pPr marL="0" lvl="0" indent="0" algn="l" defTabSz="711200">
            <a:lnSpc>
              <a:spcPct val="90000"/>
            </a:lnSpc>
            <a:spcBef>
              <a:spcPct val="0"/>
            </a:spcBef>
            <a:spcAft>
              <a:spcPct val="35000"/>
            </a:spcAft>
            <a:buNone/>
          </a:pPr>
          <a:r>
            <a:rPr lang="en-US" sz="1600" kern="1200"/>
            <a:t>Program reporting supervisors and other high level institutional officers who are required to serve all students</a:t>
          </a:r>
        </a:p>
      </dsp:txBody>
      <dsp:txXfrm>
        <a:off x="662620" y="1346"/>
        <a:ext cx="10371139" cy="573697"/>
      </dsp:txXfrm>
    </dsp:sp>
    <dsp:sp modelId="{2194FA7B-9BDC-411F-940B-94D66F173DEE}">
      <dsp:nvSpPr>
        <dsp:cNvPr id="0" name=""/>
        <dsp:cNvSpPr/>
      </dsp:nvSpPr>
      <dsp:spPr>
        <a:xfrm>
          <a:off x="0" y="718468"/>
          <a:ext cx="11033760" cy="57369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9EF166-AB1B-4DDB-B52E-0D69F093DE31}">
      <dsp:nvSpPr>
        <dsp:cNvPr id="0" name=""/>
        <dsp:cNvSpPr/>
      </dsp:nvSpPr>
      <dsp:spPr>
        <a:xfrm>
          <a:off x="173543" y="847550"/>
          <a:ext cx="315533" cy="3155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D2DD5E-9315-4F05-B4BC-EBD7E07ECC90}">
      <dsp:nvSpPr>
        <dsp:cNvPr id="0" name=""/>
        <dsp:cNvSpPr/>
      </dsp:nvSpPr>
      <dsp:spPr>
        <a:xfrm>
          <a:off x="662620" y="718468"/>
          <a:ext cx="10371139" cy="573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6" tIns="60716" rIns="60716" bIns="60716" numCol="1" spcCol="1270" anchor="ctr" anchorCtr="0">
          <a:noAutofit/>
        </a:bodyPr>
        <a:lstStyle/>
        <a:p>
          <a:pPr marL="0" lvl="0" indent="0" algn="l" defTabSz="711200">
            <a:lnSpc>
              <a:spcPct val="90000"/>
            </a:lnSpc>
            <a:spcBef>
              <a:spcPct val="0"/>
            </a:spcBef>
            <a:spcAft>
              <a:spcPct val="35000"/>
            </a:spcAft>
            <a:buNone/>
          </a:pPr>
          <a:r>
            <a:rPr lang="en-US" sz="1600" b="1" kern="1200"/>
            <a:t>Any Institutional Staff whose total contribution to the EOF program is less than 10%. (Note: If a staff member resigns or is removed from their position, an adjustment to your contract is required)</a:t>
          </a:r>
          <a:endParaRPr lang="en-US" sz="1600" kern="1200"/>
        </a:p>
      </dsp:txBody>
      <dsp:txXfrm>
        <a:off x="662620" y="718468"/>
        <a:ext cx="10371139" cy="573697"/>
      </dsp:txXfrm>
    </dsp:sp>
    <dsp:sp modelId="{40BC1DAF-B619-4173-9DF5-2C0D2C3EBA47}">
      <dsp:nvSpPr>
        <dsp:cNvPr id="0" name=""/>
        <dsp:cNvSpPr/>
      </dsp:nvSpPr>
      <dsp:spPr>
        <a:xfrm>
          <a:off x="0" y="1435590"/>
          <a:ext cx="11033760" cy="5736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1C827-C369-4171-9629-E52DEDC2AB6B}">
      <dsp:nvSpPr>
        <dsp:cNvPr id="0" name=""/>
        <dsp:cNvSpPr/>
      </dsp:nvSpPr>
      <dsp:spPr>
        <a:xfrm>
          <a:off x="173543" y="1564672"/>
          <a:ext cx="315533" cy="3155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03C3E7-B6A3-4D94-9F8D-40D6D1A629C5}">
      <dsp:nvSpPr>
        <dsp:cNvPr id="0" name=""/>
        <dsp:cNvSpPr/>
      </dsp:nvSpPr>
      <dsp:spPr>
        <a:xfrm>
          <a:off x="662620" y="1435590"/>
          <a:ext cx="10371139" cy="573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6" tIns="60716" rIns="60716" bIns="60716" numCol="1" spcCol="1270" anchor="ctr" anchorCtr="0">
          <a:noAutofit/>
        </a:bodyPr>
        <a:lstStyle/>
        <a:p>
          <a:pPr marL="0" lvl="0" indent="0" algn="l" defTabSz="711200">
            <a:lnSpc>
              <a:spcPct val="90000"/>
            </a:lnSpc>
            <a:spcBef>
              <a:spcPct val="0"/>
            </a:spcBef>
            <a:spcAft>
              <a:spcPct val="35000"/>
            </a:spcAft>
            <a:buNone/>
          </a:pPr>
          <a:r>
            <a:rPr lang="en-US" sz="1600" kern="1200"/>
            <a:t>Items and services normally provided to students by the institution without charge</a:t>
          </a:r>
        </a:p>
      </dsp:txBody>
      <dsp:txXfrm>
        <a:off x="662620" y="1435590"/>
        <a:ext cx="10371139" cy="573697"/>
      </dsp:txXfrm>
    </dsp:sp>
    <dsp:sp modelId="{9B6DD68D-979D-4F2F-A256-E82C7518A13C}">
      <dsp:nvSpPr>
        <dsp:cNvPr id="0" name=""/>
        <dsp:cNvSpPr/>
      </dsp:nvSpPr>
      <dsp:spPr>
        <a:xfrm>
          <a:off x="0" y="2152712"/>
          <a:ext cx="11033760" cy="57369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8B4AC3-E1C8-41DC-8A07-29266E3F2A70}">
      <dsp:nvSpPr>
        <dsp:cNvPr id="0" name=""/>
        <dsp:cNvSpPr/>
      </dsp:nvSpPr>
      <dsp:spPr>
        <a:xfrm>
          <a:off x="173543" y="2281794"/>
          <a:ext cx="315533" cy="3155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726FF0-EB71-4279-9B2D-E3696083B51F}">
      <dsp:nvSpPr>
        <dsp:cNvPr id="0" name=""/>
        <dsp:cNvSpPr/>
      </dsp:nvSpPr>
      <dsp:spPr>
        <a:xfrm>
          <a:off x="662620" y="2152712"/>
          <a:ext cx="10371139" cy="573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6" tIns="60716" rIns="60716" bIns="60716" numCol="1" spcCol="1270" anchor="ctr" anchorCtr="0">
          <a:noAutofit/>
        </a:bodyPr>
        <a:lstStyle/>
        <a:p>
          <a:pPr marL="0" lvl="0" indent="0" algn="l" defTabSz="711200">
            <a:lnSpc>
              <a:spcPct val="90000"/>
            </a:lnSpc>
            <a:spcBef>
              <a:spcPct val="0"/>
            </a:spcBef>
            <a:spcAft>
              <a:spcPct val="35000"/>
            </a:spcAft>
            <a:buNone/>
          </a:pPr>
          <a:r>
            <a:rPr lang="en-US" sz="1600" kern="1200"/>
            <a:t>Items and services normally provided to the institution by other government agencies without charge</a:t>
          </a:r>
        </a:p>
      </dsp:txBody>
      <dsp:txXfrm>
        <a:off x="662620" y="2152712"/>
        <a:ext cx="10371139" cy="573697"/>
      </dsp:txXfrm>
    </dsp:sp>
    <dsp:sp modelId="{F91FE26D-A6B6-4445-AC9A-94D6E765FFFB}">
      <dsp:nvSpPr>
        <dsp:cNvPr id="0" name=""/>
        <dsp:cNvSpPr/>
      </dsp:nvSpPr>
      <dsp:spPr>
        <a:xfrm>
          <a:off x="0" y="2869834"/>
          <a:ext cx="11033760" cy="57369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19A919-D500-485A-990F-71BDE7F829EC}">
      <dsp:nvSpPr>
        <dsp:cNvPr id="0" name=""/>
        <dsp:cNvSpPr/>
      </dsp:nvSpPr>
      <dsp:spPr>
        <a:xfrm>
          <a:off x="173543" y="2998916"/>
          <a:ext cx="315533" cy="3155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EB26D8-D97A-4280-93E7-4D978C27EBD0}">
      <dsp:nvSpPr>
        <dsp:cNvPr id="0" name=""/>
        <dsp:cNvSpPr/>
      </dsp:nvSpPr>
      <dsp:spPr>
        <a:xfrm>
          <a:off x="662620" y="2869834"/>
          <a:ext cx="10371139" cy="573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6" tIns="60716" rIns="60716" bIns="60716" numCol="1" spcCol="1270" anchor="ctr" anchorCtr="0">
          <a:noAutofit/>
        </a:bodyPr>
        <a:lstStyle/>
        <a:p>
          <a:pPr marL="0" lvl="0" indent="0" algn="l" defTabSz="711200">
            <a:lnSpc>
              <a:spcPct val="90000"/>
            </a:lnSpc>
            <a:spcBef>
              <a:spcPct val="0"/>
            </a:spcBef>
            <a:spcAft>
              <a:spcPct val="35000"/>
            </a:spcAft>
            <a:buNone/>
          </a:pPr>
          <a:r>
            <a:rPr lang="en-US" sz="1600" kern="1200"/>
            <a:t>Charges incurred by the institution as program costs but require no cash outlay by the institution during the grant period </a:t>
          </a:r>
        </a:p>
      </dsp:txBody>
      <dsp:txXfrm>
        <a:off x="662620" y="2869834"/>
        <a:ext cx="10371139" cy="573697"/>
      </dsp:txXfrm>
    </dsp:sp>
    <dsp:sp modelId="{4FC20A86-80A7-473B-B090-A6DEBF991AAB}">
      <dsp:nvSpPr>
        <dsp:cNvPr id="0" name=""/>
        <dsp:cNvSpPr/>
      </dsp:nvSpPr>
      <dsp:spPr>
        <a:xfrm>
          <a:off x="0" y="3586956"/>
          <a:ext cx="11033760" cy="5736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23A6F-61AE-44DE-BC3E-1D4CAF09AE16}">
      <dsp:nvSpPr>
        <dsp:cNvPr id="0" name=""/>
        <dsp:cNvSpPr/>
      </dsp:nvSpPr>
      <dsp:spPr>
        <a:xfrm>
          <a:off x="173543" y="3716038"/>
          <a:ext cx="315533" cy="3155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DE99D7-576F-4F5E-9AB0-9EBE51A218A7}">
      <dsp:nvSpPr>
        <dsp:cNvPr id="0" name=""/>
        <dsp:cNvSpPr/>
      </dsp:nvSpPr>
      <dsp:spPr>
        <a:xfrm>
          <a:off x="662620" y="3586956"/>
          <a:ext cx="10371139" cy="573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6" tIns="60716" rIns="60716" bIns="60716" numCol="1" spcCol="1270" anchor="ctr" anchorCtr="0">
          <a:noAutofit/>
        </a:bodyPr>
        <a:lstStyle/>
        <a:p>
          <a:pPr marL="0" lvl="0" indent="0" algn="l" defTabSz="711200">
            <a:lnSpc>
              <a:spcPct val="90000"/>
            </a:lnSpc>
            <a:spcBef>
              <a:spcPct val="0"/>
            </a:spcBef>
            <a:spcAft>
              <a:spcPct val="35000"/>
            </a:spcAft>
            <a:buNone/>
          </a:pPr>
          <a:r>
            <a:rPr lang="en-US" sz="1600" kern="1200"/>
            <a:t>Any cost incurred or contribution of services made in a prior fiscal year</a:t>
          </a:r>
        </a:p>
      </dsp:txBody>
      <dsp:txXfrm>
        <a:off x="662620" y="3586956"/>
        <a:ext cx="10371139" cy="573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E99D2-E1D0-47A9-A9BE-872CD37B6939}">
      <dsp:nvSpPr>
        <dsp:cNvPr id="0" name=""/>
        <dsp:cNvSpPr/>
      </dsp:nvSpPr>
      <dsp:spPr>
        <a:xfrm>
          <a:off x="2436604" y="932845"/>
          <a:ext cx="529709" cy="91440"/>
        </a:xfrm>
        <a:custGeom>
          <a:avLst/>
          <a:gdLst/>
          <a:ahLst/>
          <a:cxnLst/>
          <a:rect l="0" t="0" r="0" b="0"/>
          <a:pathLst>
            <a:path>
              <a:moveTo>
                <a:pt x="0" y="45720"/>
              </a:moveTo>
              <a:lnTo>
                <a:pt x="52970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87451" y="975764"/>
        <a:ext cx="28015" cy="5603"/>
      </dsp:txXfrm>
    </dsp:sp>
    <dsp:sp modelId="{F4CB9C5B-3210-459A-A3F0-931C4A30941D}">
      <dsp:nvSpPr>
        <dsp:cNvPr id="0" name=""/>
        <dsp:cNvSpPr/>
      </dsp:nvSpPr>
      <dsp:spPr>
        <a:xfrm>
          <a:off x="2274" y="247726"/>
          <a:ext cx="2436130" cy="146167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rtl="0">
            <a:lnSpc>
              <a:spcPct val="90000"/>
            </a:lnSpc>
            <a:spcBef>
              <a:spcPct val="0"/>
            </a:spcBef>
            <a:spcAft>
              <a:spcPct val="35000"/>
            </a:spcAft>
            <a:buNone/>
          </a:pPr>
          <a:r>
            <a:rPr lang="en-US" sz="1200" kern="1200"/>
            <a:t>Institutions must have an approved waiver from the OSHE/EOF Office if the Program Director is less than 100% time EOF.</a:t>
          </a:r>
          <a:endParaRPr lang="en-US" sz="1200" kern="1200">
            <a:latin typeface="Calibri Light"/>
          </a:endParaRPr>
        </a:p>
      </dsp:txBody>
      <dsp:txXfrm>
        <a:off x="2274" y="247726"/>
        <a:ext cx="2436130" cy="1461678"/>
      </dsp:txXfrm>
    </dsp:sp>
    <dsp:sp modelId="{CC6E05E2-73F9-4FE7-B5E7-D4F6C8AFCE60}">
      <dsp:nvSpPr>
        <dsp:cNvPr id="0" name=""/>
        <dsp:cNvSpPr/>
      </dsp:nvSpPr>
      <dsp:spPr>
        <a:xfrm>
          <a:off x="5433045" y="932845"/>
          <a:ext cx="529709" cy="91440"/>
        </a:xfrm>
        <a:custGeom>
          <a:avLst/>
          <a:gdLst/>
          <a:ahLst/>
          <a:cxnLst/>
          <a:rect l="0" t="0" r="0" b="0"/>
          <a:pathLst>
            <a:path>
              <a:moveTo>
                <a:pt x="0" y="45720"/>
              </a:moveTo>
              <a:lnTo>
                <a:pt x="529709" y="45720"/>
              </a:lnTo>
            </a:path>
          </a:pathLst>
        </a:custGeom>
        <a:noFill/>
        <a:ln w="12700" cap="flat" cmpd="sng" algn="ctr">
          <a:solidFill>
            <a:schemeClr val="accent2">
              <a:hueOff val="-1361534"/>
              <a:satOff val="-2668"/>
              <a:lumOff val="555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83892" y="975764"/>
        <a:ext cx="28015" cy="5603"/>
      </dsp:txXfrm>
    </dsp:sp>
    <dsp:sp modelId="{E26A7955-C9FA-4932-9E5A-40AAEFD5E359}">
      <dsp:nvSpPr>
        <dsp:cNvPr id="0" name=""/>
        <dsp:cNvSpPr/>
      </dsp:nvSpPr>
      <dsp:spPr>
        <a:xfrm>
          <a:off x="2998714" y="247726"/>
          <a:ext cx="2436130" cy="1461678"/>
        </a:xfrm>
        <a:prstGeom prst="rect">
          <a:avLst/>
        </a:prstGeom>
        <a:solidFill>
          <a:schemeClr val="accent2">
            <a:hueOff val="-1167029"/>
            <a:satOff val="-2287"/>
            <a:lumOff val="476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a:lnSpc>
              <a:spcPct val="90000"/>
            </a:lnSpc>
            <a:spcBef>
              <a:spcPct val="0"/>
            </a:spcBef>
            <a:spcAft>
              <a:spcPct val="35000"/>
            </a:spcAft>
            <a:buNone/>
          </a:pPr>
          <a:r>
            <a:rPr lang="en-US" sz="1200" kern="1200"/>
            <a:t>REMINDER – EOF TIME AND EFFORT REPORT</a:t>
          </a:r>
        </a:p>
      </dsp:txBody>
      <dsp:txXfrm>
        <a:off x="2998714" y="247726"/>
        <a:ext cx="2436130" cy="1461678"/>
      </dsp:txXfrm>
    </dsp:sp>
    <dsp:sp modelId="{91E8F5C9-1CF2-4D37-BF19-E8DE31C5C8CA}">
      <dsp:nvSpPr>
        <dsp:cNvPr id="0" name=""/>
        <dsp:cNvSpPr/>
      </dsp:nvSpPr>
      <dsp:spPr>
        <a:xfrm>
          <a:off x="8429485" y="932845"/>
          <a:ext cx="529709" cy="91440"/>
        </a:xfrm>
        <a:custGeom>
          <a:avLst/>
          <a:gdLst/>
          <a:ahLst/>
          <a:cxnLst/>
          <a:rect l="0" t="0" r="0" b="0"/>
          <a:pathLst>
            <a:path>
              <a:moveTo>
                <a:pt x="0" y="45720"/>
              </a:moveTo>
              <a:lnTo>
                <a:pt x="529709" y="45720"/>
              </a:lnTo>
            </a:path>
          </a:pathLst>
        </a:custGeom>
        <a:noFill/>
        <a:ln w="12700" cap="flat" cmpd="sng" algn="ctr">
          <a:solidFill>
            <a:schemeClr val="accent2">
              <a:hueOff val="-2723067"/>
              <a:satOff val="-5336"/>
              <a:lumOff val="1111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80332" y="975764"/>
        <a:ext cx="28015" cy="5603"/>
      </dsp:txXfrm>
    </dsp:sp>
    <dsp:sp modelId="{5A21F62E-26DD-4313-BE5F-39640A52179C}">
      <dsp:nvSpPr>
        <dsp:cNvPr id="0" name=""/>
        <dsp:cNvSpPr/>
      </dsp:nvSpPr>
      <dsp:spPr>
        <a:xfrm>
          <a:off x="5995154" y="247726"/>
          <a:ext cx="2436130" cy="1461678"/>
        </a:xfrm>
        <a:prstGeom prst="rect">
          <a:avLst/>
        </a:prstGeom>
        <a:solidFill>
          <a:schemeClr val="accent2">
            <a:hueOff val="-2334058"/>
            <a:satOff val="-4573"/>
            <a:lumOff val="9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a:lnSpc>
              <a:spcPct val="90000"/>
            </a:lnSpc>
            <a:spcBef>
              <a:spcPct val="0"/>
            </a:spcBef>
            <a:spcAft>
              <a:spcPct val="35000"/>
            </a:spcAft>
            <a:buNone/>
          </a:pPr>
          <a:r>
            <a:rPr lang="en-US" sz="1200" u="none" kern="1200"/>
            <a:t>MANDATORY FOR ALL EOF DIRECTORS WHO ARE LESS THAN 100% TIME EOF. </a:t>
          </a:r>
        </a:p>
      </dsp:txBody>
      <dsp:txXfrm>
        <a:off x="5995154" y="247726"/>
        <a:ext cx="2436130" cy="1461678"/>
      </dsp:txXfrm>
    </dsp:sp>
    <dsp:sp modelId="{830801CA-8870-4163-8312-82698947CC84}">
      <dsp:nvSpPr>
        <dsp:cNvPr id="0" name=""/>
        <dsp:cNvSpPr/>
      </dsp:nvSpPr>
      <dsp:spPr>
        <a:xfrm>
          <a:off x="1220339" y="1707605"/>
          <a:ext cx="8989321" cy="529709"/>
        </a:xfrm>
        <a:custGeom>
          <a:avLst/>
          <a:gdLst/>
          <a:ahLst/>
          <a:cxnLst/>
          <a:rect l="0" t="0" r="0" b="0"/>
          <a:pathLst>
            <a:path>
              <a:moveTo>
                <a:pt x="8989321" y="0"/>
              </a:moveTo>
              <a:lnTo>
                <a:pt x="8989321" y="281954"/>
              </a:lnTo>
              <a:lnTo>
                <a:pt x="0" y="281954"/>
              </a:lnTo>
              <a:lnTo>
                <a:pt x="0" y="529709"/>
              </a:lnTo>
            </a:path>
          </a:pathLst>
        </a:custGeom>
        <a:noFill/>
        <a:ln w="12700" cap="flat" cmpd="sng" algn="ctr">
          <a:solidFill>
            <a:schemeClr val="accent2">
              <a:hueOff val="-4084601"/>
              <a:satOff val="-8004"/>
              <a:lumOff val="1666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89830" y="1969658"/>
        <a:ext cx="450338" cy="5603"/>
      </dsp:txXfrm>
    </dsp:sp>
    <dsp:sp modelId="{03DF5B2A-D522-4982-9986-FE8EFB50398F}">
      <dsp:nvSpPr>
        <dsp:cNvPr id="0" name=""/>
        <dsp:cNvSpPr/>
      </dsp:nvSpPr>
      <dsp:spPr>
        <a:xfrm>
          <a:off x="8991595" y="247726"/>
          <a:ext cx="2436130" cy="1461678"/>
        </a:xfrm>
        <a:prstGeom prst="rect">
          <a:avLst/>
        </a:prstGeom>
        <a:solidFill>
          <a:schemeClr val="accent2">
            <a:hueOff val="-3501087"/>
            <a:satOff val="-6860"/>
            <a:lumOff val="142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rtl="0">
            <a:lnSpc>
              <a:spcPct val="90000"/>
            </a:lnSpc>
            <a:spcBef>
              <a:spcPct val="0"/>
            </a:spcBef>
            <a:spcAft>
              <a:spcPct val="35000"/>
            </a:spcAft>
            <a:buNone/>
          </a:pPr>
          <a:r>
            <a:rPr lang="en-US" sz="1200" kern="1200"/>
            <a:t>All monthly reports must be included with the Final Art. IV B3 Expenditure Report</a:t>
          </a:r>
          <a:r>
            <a:rPr lang="en-US" sz="1200" kern="1200">
              <a:latin typeface="Calibri Light"/>
            </a:rPr>
            <a:t>. </a:t>
          </a:r>
          <a:endParaRPr lang="en-US" sz="1200" kern="1200"/>
        </a:p>
      </dsp:txBody>
      <dsp:txXfrm>
        <a:off x="8991595" y="247726"/>
        <a:ext cx="2436130" cy="1461678"/>
      </dsp:txXfrm>
    </dsp:sp>
    <dsp:sp modelId="{F8C4E7C1-5E70-4926-9737-7A2FE508CD2C}">
      <dsp:nvSpPr>
        <dsp:cNvPr id="0" name=""/>
        <dsp:cNvSpPr/>
      </dsp:nvSpPr>
      <dsp:spPr>
        <a:xfrm>
          <a:off x="2436604" y="2954834"/>
          <a:ext cx="529709" cy="91440"/>
        </a:xfrm>
        <a:custGeom>
          <a:avLst/>
          <a:gdLst/>
          <a:ahLst/>
          <a:cxnLst/>
          <a:rect l="0" t="0" r="0" b="0"/>
          <a:pathLst>
            <a:path>
              <a:moveTo>
                <a:pt x="0" y="45720"/>
              </a:moveTo>
              <a:lnTo>
                <a:pt x="529709" y="45720"/>
              </a:lnTo>
            </a:path>
          </a:pathLst>
        </a:custGeom>
        <a:noFill/>
        <a:ln w="12700" cap="flat" cmpd="sng" algn="ctr">
          <a:solidFill>
            <a:schemeClr val="accent2">
              <a:hueOff val="-5446135"/>
              <a:satOff val="-10671"/>
              <a:lumOff val="2222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87451" y="2997752"/>
        <a:ext cx="28015" cy="5603"/>
      </dsp:txXfrm>
    </dsp:sp>
    <dsp:sp modelId="{3BBA2C3C-47B6-440C-A433-864E226C21C3}">
      <dsp:nvSpPr>
        <dsp:cNvPr id="0" name=""/>
        <dsp:cNvSpPr/>
      </dsp:nvSpPr>
      <dsp:spPr>
        <a:xfrm>
          <a:off x="2274" y="2269714"/>
          <a:ext cx="2436130" cy="1461678"/>
        </a:xfrm>
        <a:prstGeom prst="rect">
          <a:avLst/>
        </a:prstGeom>
        <a:solidFill>
          <a:schemeClr val="accent2">
            <a:hueOff val="-4668116"/>
            <a:satOff val="-9147"/>
            <a:lumOff val="19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rtl="0">
            <a:lnSpc>
              <a:spcPct val="90000"/>
            </a:lnSpc>
            <a:spcBef>
              <a:spcPct val="0"/>
            </a:spcBef>
            <a:spcAft>
              <a:spcPct val="35000"/>
            </a:spcAft>
            <a:buNone/>
          </a:pPr>
          <a:r>
            <a:rPr lang="en-US" sz="1200" kern="1200"/>
            <a:t>Failure to submit this information means we cannot accurately assess the institution’s financial and labor commitment, as outlined in the submitted budget and approved waiver.</a:t>
          </a:r>
          <a:endParaRPr lang="en-US" sz="1200" kern="1200">
            <a:latin typeface="Calibri Light"/>
          </a:endParaRPr>
        </a:p>
      </dsp:txBody>
      <dsp:txXfrm>
        <a:off x="2274" y="2269714"/>
        <a:ext cx="2436130" cy="1461678"/>
      </dsp:txXfrm>
    </dsp:sp>
    <dsp:sp modelId="{BB5A3E15-9221-49DB-B597-32C3FB581F70}">
      <dsp:nvSpPr>
        <dsp:cNvPr id="0" name=""/>
        <dsp:cNvSpPr/>
      </dsp:nvSpPr>
      <dsp:spPr>
        <a:xfrm>
          <a:off x="5433045" y="2954834"/>
          <a:ext cx="529709" cy="91440"/>
        </a:xfrm>
        <a:custGeom>
          <a:avLst/>
          <a:gdLst/>
          <a:ahLst/>
          <a:cxnLst/>
          <a:rect l="0" t="0" r="0" b="0"/>
          <a:pathLst>
            <a:path>
              <a:moveTo>
                <a:pt x="0" y="45720"/>
              </a:moveTo>
              <a:lnTo>
                <a:pt x="529709" y="45720"/>
              </a:lnTo>
            </a:path>
          </a:pathLst>
        </a:custGeom>
        <a:noFill/>
        <a:ln w="12700" cap="flat" cmpd="sng" algn="ctr">
          <a:solidFill>
            <a:schemeClr val="accent2">
              <a:hueOff val="-6807668"/>
              <a:satOff val="-13339"/>
              <a:lumOff val="277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83892" y="2997752"/>
        <a:ext cx="28015" cy="5603"/>
      </dsp:txXfrm>
    </dsp:sp>
    <dsp:sp modelId="{D983E52E-E4BA-46D9-AE81-68F8853D0D3A}">
      <dsp:nvSpPr>
        <dsp:cNvPr id="0" name=""/>
        <dsp:cNvSpPr/>
      </dsp:nvSpPr>
      <dsp:spPr>
        <a:xfrm>
          <a:off x="2998714" y="2269714"/>
          <a:ext cx="2436130" cy="1461678"/>
        </a:xfrm>
        <a:prstGeom prst="rect">
          <a:avLst/>
        </a:prstGeom>
        <a:solidFill>
          <a:schemeClr val="accent2">
            <a:hueOff val="-5835144"/>
            <a:satOff val="-11434"/>
            <a:lumOff val="2380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rtl="0">
            <a:lnSpc>
              <a:spcPct val="90000"/>
            </a:lnSpc>
            <a:spcBef>
              <a:spcPct val="0"/>
            </a:spcBef>
            <a:spcAft>
              <a:spcPct val="35000"/>
            </a:spcAft>
            <a:buNone/>
          </a:pPr>
          <a:r>
            <a:rPr lang="en-US" sz="1200" kern="1200"/>
            <a:t>Therefore, the Director’s salary from the institutional match will be disallowed. </a:t>
          </a:r>
          <a:endParaRPr lang="en-US" sz="1200" kern="1200">
            <a:latin typeface="Calibri Light"/>
          </a:endParaRPr>
        </a:p>
      </dsp:txBody>
      <dsp:txXfrm>
        <a:off x="2998714" y="2269714"/>
        <a:ext cx="2436130" cy="1461678"/>
      </dsp:txXfrm>
    </dsp:sp>
    <dsp:sp modelId="{3ED06702-FE54-4CAB-99F9-EC7B25AEAF03}">
      <dsp:nvSpPr>
        <dsp:cNvPr id="0" name=""/>
        <dsp:cNvSpPr/>
      </dsp:nvSpPr>
      <dsp:spPr>
        <a:xfrm>
          <a:off x="8429485" y="2954834"/>
          <a:ext cx="529709" cy="91440"/>
        </a:xfrm>
        <a:custGeom>
          <a:avLst/>
          <a:gdLst/>
          <a:ahLst/>
          <a:cxnLst/>
          <a:rect l="0" t="0" r="0" b="0"/>
          <a:pathLst>
            <a:path>
              <a:moveTo>
                <a:pt x="0" y="45720"/>
              </a:moveTo>
              <a:lnTo>
                <a:pt x="529709" y="45720"/>
              </a:lnTo>
            </a:path>
          </a:pathLst>
        </a:custGeom>
        <a:noFill/>
        <a:ln w="12700" cap="flat" cmpd="sng" algn="ctr">
          <a:solidFill>
            <a:schemeClr val="accent2">
              <a:hueOff val="-8169202"/>
              <a:satOff val="-16007"/>
              <a:lumOff val="3333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80332" y="2997752"/>
        <a:ext cx="28015" cy="5603"/>
      </dsp:txXfrm>
    </dsp:sp>
    <dsp:sp modelId="{7A3EEBB9-1219-4B4D-B0DA-2311A072EA75}">
      <dsp:nvSpPr>
        <dsp:cNvPr id="0" name=""/>
        <dsp:cNvSpPr/>
      </dsp:nvSpPr>
      <dsp:spPr>
        <a:xfrm>
          <a:off x="5995154" y="2269714"/>
          <a:ext cx="2436130" cy="1461678"/>
        </a:xfrm>
        <a:prstGeom prst="rect">
          <a:avLst/>
        </a:prstGeom>
        <a:solidFill>
          <a:schemeClr val="accent2">
            <a:hueOff val="-7002173"/>
            <a:satOff val="-13720"/>
            <a:lumOff val="28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a:lnSpc>
              <a:spcPct val="90000"/>
            </a:lnSpc>
            <a:spcBef>
              <a:spcPct val="0"/>
            </a:spcBef>
            <a:spcAft>
              <a:spcPct val="35000"/>
            </a:spcAft>
            <a:buNone/>
          </a:pPr>
          <a:r>
            <a:rPr lang="en-US" sz="1200" kern="1200" dirty="0"/>
            <a:t>If the institution’s financial commitment falls below the required “Dollar-for-Dollar match” of Art. IV funds, the institution will not be permitted to adjust the contract and your program must return the disallowed amount.</a:t>
          </a:r>
        </a:p>
      </dsp:txBody>
      <dsp:txXfrm>
        <a:off x="5995154" y="2269714"/>
        <a:ext cx="2436130" cy="1461678"/>
      </dsp:txXfrm>
    </dsp:sp>
    <dsp:sp modelId="{171BEF38-66BA-4DF4-B03B-A77CC2F881B4}">
      <dsp:nvSpPr>
        <dsp:cNvPr id="0" name=""/>
        <dsp:cNvSpPr/>
      </dsp:nvSpPr>
      <dsp:spPr>
        <a:xfrm>
          <a:off x="8991595" y="2269714"/>
          <a:ext cx="2436130" cy="1461678"/>
        </a:xfrm>
        <a:prstGeom prst="rect">
          <a:avLst/>
        </a:prstGeom>
        <a:solidFill>
          <a:schemeClr val="accent2">
            <a:hueOff val="-8169202"/>
            <a:satOff val="-16007"/>
            <a:lumOff val="333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72" tIns="125302" rIns="119372" bIns="125302" numCol="1" spcCol="1270" anchor="ctr" anchorCtr="0">
          <a:noAutofit/>
        </a:bodyPr>
        <a:lstStyle/>
        <a:p>
          <a:pPr marL="0" lvl="0" indent="0" algn="ctr" defTabSz="533400">
            <a:lnSpc>
              <a:spcPct val="90000"/>
            </a:lnSpc>
            <a:spcBef>
              <a:spcPct val="0"/>
            </a:spcBef>
            <a:spcAft>
              <a:spcPct val="35000"/>
            </a:spcAft>
            <a:buNone/>
          </a:pPr>
          <a:r>
            <a:rPr lang="en-US" sz="1200" kern="1200" dirty="0"/>
            <a:t>Institutions must also properly document the time and effort for all staff included on the budget, including EOF staff who are less than 100% time EOF. </a:t>
          </a:r>
        </a:p>
      </dsp:txBody>
      <dsp:txXfrm>
        <a:off x="8991595" y="2269714"/>
        <a:ext cx="2436130" cy="14616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6/18/2026</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j.gov/highereducation/EOF/EOF_Program_Resources.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52830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Directors role defined in Regulations (9A:11-4.4 Institutional administration, pg.24-26)</a:t>
            </a:r>
          </a:p>
          <a:p>
            <a:endParaRPr lang="en-US"/>
          </a:p>
          <a:p>
            <a:pPr lvl="1">
              <a:buFont typeface="Arial" panose="020B0604020202020204" pitchFamily="34" charset="0"/>
              <a:buChar char="•"/>
            </a:pPr>
            <a:r>
              <a:rPr lang="en-US" b="1">
                <a:solidFill>
                  <a:srgbClr val="FF0000"/>
                </a:solidFill>
              </a:rPr>
              <a:t>Mandatory - Program Directors who are less than 100% time EOF are required to keep a monthly time and effort report on file. A copy of the EOF Time &amp; Effort report can be found on our website within the EOF campus program resources webpage: </a:t>
            </a:r>
            <a:r>
              <a:rPr lang="en-US" b="1">
                <a:solidFill>
                  <a:srgbClr val="FF0000"/>
                </a:solidFill>
                <a:hlinkClick r:id="rId3"/>
              </a:rPr>
              <a:t>https://www.nj.gov/highereducation/EOF/EOF_Program_Resources.shtml</a:t>
            </a:r>
            <a:endParaRPr lang="en-US" b="1">
              <a:solidFill>
                <a:srgbClr val="FF0000"/>
              </a:solidFill>
            </a:endParaRPr>
          </a:p>
          <a:p>
            <a:pPr lvl="1">
              <a:buFont typeface="Arial" panose="020B0604020202020204" pitchFamily="34" charset="0"/>
              <a:buChar char="•"/>
            </a:pPr>
            <a:r>
              <a:rPr lang="en-US" b="1">
                <a:solidFill>
                  <a:srgbClr val="FF0000"/>
                </a:solidFill>
              </a:rPr>
              <a:t>Waivers must be resubmitted if there is a change in title, personnel, responsibilities, or if any elements of the original approved waiver has been impacted.</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12</a:t>
            </a:fld>
            <a:endParaRPr lang="en-US"/>
          </a:p>
        </p:txBody>
      </p:sp>
    </p:spTree>
    <p:extLst>
      <p:ext uri="{BB962C8B-B14F-4D97-AF65-F5344CB8AC3E}">
        <p14:creationId xmlns:p14="http://schemas.microsoft.com/office/powerpoint/2010/main" val="3418130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14</a:t>
            </a:fld>
            <a:endParaRPr lang="en-US"/>
          </a:p>
        </p:txBody>
      </p:sp>
    </p:spTree>
    <p:extLst>
      <p:ext uri="{BB962C8B-B14F-4D97-AF65-F5344CB8AC3E}">
        <p14:creationId xmlns:p14="http://schemas.microsoft.com/office/powerpoint/2010/main" val="3685982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319480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pPr>
              <a:buClr>
                <a:schemeClr val="tx1"/>
              </a:buClr>
              <a:buFont typeface="Arial" panose="020B0604020202020204" pitchFamily="34" charset="0"/>
              <a:buChar char="•"/>
            </a:pPr>
            <a:r>
              <a:rPr lang="en-US" sz="2600" b="1">
                <a:solidFill>
                  <a:schemeClr val="tx1"/>
                </a:solidFill>
                <a:latin typeface="Karla" panose="020B0604020202020204" charset="0"/>
              </a:rPr>
              <a:t>Required:</a:t>
            </a:r>
          </a:p>
          <a:p>
            <a:pPr lvl="1">
              <a:buClr>
                <a:schemeClr val="tx1"/>
              </a:buClr>
              <a:buFont typeface="Courier New" panose="02070309020205020404" pitchFamily="49" charset="0"/>
              <a:buChar char="o"/>
            </a:pPr>
            <a:r>
              <a:rPr lang="en-US" sz="2400">
                <a:solidFill>
                  <a:schemeClr val="tx1"/>
                </a:solidFill>
                <a:latin typeface="Karla" panose="020B0604020202020204" charset="0"/>
              </a:rPr>
              <a:t>Email including rationale proposed modification narrative explaining both “why” and “where” you are looking to re-distribute your existing funds in Email body.</a:t>
            </a:r>
          </a:p>
          <a:p>
            <a:endParaRPr lang="en-US"/>
          </a:p>
        </p:txBody>
      </p:sp>
    </p:spTree>
    <p:extLst>
      <p:ext uri="{BB962C8B-B14F-4D97-AF65-F5344CB8AC3E}">
        <p14:creationId xmlns:p14="http://schemas.microsoft.com/office/powerpoint/2010/main" val="300643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19081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755375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21</a:t>
            </a:fld>
            <a:endParaRPr lang="en-US"/>
          </a:p>
        </p:txBody>
      </p:sp>
    </p:spTree>
    <p:extLst>
      <p:ext uri="{BB962C8B-B14F-4D97-AF65-F5344CB8AC3E}">
        <p14:creationId xmlns:p14="http://schemas.microsoft.com/office/powerpoint/2010/main" val="415808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a:p>
        </p:txBody>
      </p:sp>
    </p:spTree>
    <p:extLst>
      <p:ext uri="{BB962C8B-B14F-4D97-AF65-F5344CB8AC3E}">
        <p14:creationId xmlns:p14="http://schemas.microsoft.com/office/powerpoint/2010/main" val="227826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20B0604020202020204" charset="0"/>
            </a:endParaRPr>
          </a:p>
          <a:p>
            <a:pPr>
              <a:lnSpc>
                <a:spcPct val="150000"/>
              </a:lnSpc>
              <a:buFont typeface="Wingdings" panose="05000000000000000000" pitchFamily="2" charset="2"/>
              <a:buChar char="v"/>
            </a:pPr>
            <a:r>
              <a:rPr lang="en-US"/>
              <a:t>FY24 contract</a:t>
            </a:r>
            <a:r>
              <a:rPr lang="en-US" sz="1200" baseline="0"/>
              <a:t> includes </a:t>
            </a:r>
            <a:r>
              <a:rPr lang="en-US"/>
              <a:t>2023</a:t>
            </a:r>
            <a:r>
              <a:rPr lang="en-US" sz="1200"/>
              <a:t> Summer Program Allocations</a:t>
            </a:r>
            <a:r>
              <a:rPr lang="en-US" sz="1200" baseline="0"/>
              <a:t> AND </a:t>
            </a:r>
            <a:r>
              <a:rPr lang="en-US"/>
              <a:t>FY24</a:t>
            </a:r>
            <a:r>
              <a:rPr lang="en-US" sz="1200"/>
              <a:t> Academic Year Allocations</a:t>
            </a:r>
            <a:endParaRPr lang="en-US" sz="1200">
              <a:cs typeface="Calibri"/>
            </a:endParaRPr>
          </a:p>
          <a:p>
            <a:pPr>
              <a:buFont typeface="Wingdings" panose="05000000000000000000" pitchFamily="2" charset="2"/>
              <a:buChar char="v"/>
            </a:pPr>
            <a:r>
              <a:rPr lang="en-US">
                <a:latin typeface="Karla"/>
              </a:rPr>
              <a:t> Please note that EOF summer payments cannot be executed until a signed contract has been received. </a:t>
            </a:r>
            <a:endParaRPr lang="en-US"/>
          </a:p>
          <a:p>
            <a:pPr>
              <a:buFont typeface="Wingdings" panose="05000000000000000000" pitchFamily="2" charset="2"/>
              <a:buChar char="v"/>
            </a:pPr>
            <a:r>
              <a:rPr lang="en-US"/>
              <a:t>Programs should use this information to develop their respective budgets attachments.</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4</a:t>
            </a:fld>
            <a:endParaRPr lang="en-US"/>
          </a:p>
        </p:txBody>
      </p:sp>
    </p:spTree>
    <p:extLst>
      <p:ext uri="{BB962C8B-B14F-4D97-AF65-F5344CB8AC3E}">
        <p14:creationId xmlns:p14="http://schemas.microsoft.com/office/powerpoint/2010/main" val="64580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2400" dirty="0"/>
              <a:t>Spend Down Calculator tool</a:t>
            </a:r>
          </a:p>
          <a:p>
            <a:pPr marL="342900" indent="-342900">
              <a:buFont typeface="+mj-lt"/>
              <a:buAutoNum type="arabicPeriod"/>
            </a:pPr>
            <a:r>
              <a:rPr lang="en-US" sz="2400" dirty="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dirty="0"/>
              <a:t>Budget using whole dollars</a:t>
            </a:r>
          </a:p>
          <a:p>
            <a:pPr marL="578358" lvl="1" indent="-285750">
              <a:buFont typeface="Arial" panose="020B0604020202020204" pitchFamily="34" charset="0"/>
              <a:buChar char="•"/>
            </a:pPr>
            <a:r>
              <a:rPr lang="en-US" sz="2400" dirty="0"/>
              <a:t>Expenditure reports will include actual monies spent (show pennies)</a:t>
            </a:r>
          </a:p>
          <a:p>
            <a:pPr marL="457200" indent="-457200">
              <a:buFont typeface="+mj-lt"/>
              <a:buAutoNum type="arabicPeriod"/>
            </a:pPr>
            <a:r>
              <a:rPr lang="en-US" sz="2400" dirty="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dirty="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dirty="0">
                <a:solidFill>
                  <a:schemeClr val="tx1"/>
                </a:solidFill>
              </a:rPr>
              <a:t>Narrative/Line Item Descriptions – for all student development and leadership activities, programs must </a:t>
            </a:r>
            <a:r>
              <a:rPr lang="en-US" sz="1200" b="1" dirty="0">
                <a:solidFill>
                  <a:srgbClr val="FF0000"/>
                </a:solidFill>
              </a:rPr>
              <a:t>document some form of pre- and post-activity assessment</a:t>
            </a:r>
            <a:r>
              <a:rPr lang="en-US" sz="1200" b="1" dirty="0">
                <a:solidFill>
                  <a:schemeClr val="tx1"/>
                </a:solidFill>
              </a:rPr>
              <a:t> </a:t>
            </a:r>
            <a:r>
              <a:rPr lang="en-US" sz="1200" dirty="0">
                <a:solidFill>
                  <a:schemeClr val="tx1"/>
                </a:solidFill>
              </a:rPr>
              <a:t>of what was learned. Additionally support to attend professional conferences </a:t>
            </a:r>
            <a:r>
              <a:rPr lang="en-US" sz="1200" b="1" dirty="0">
                <a:solidFill>
                  <a:srgbClr val="FF0000"/>
                </a:solidFill>
              </a:rPr>
              <a:t>must include some form of post-activity assessment</a:t>
            </a:r>
            <a:r>
              <a:rPr lang="en-US" sz="1200" dirty="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dirty="0"/>
              <a:t>Program Advisory Board (PAB) itemize expenses for PAB meetings &amp; functions.  </a:t>
            </a:r>
            <a:r>
              <a:rPr lang="en-US" sz="1200" i="1" dirty="0"/>
              <a:t>Only programs that have a PAB (membership list, by-laws &amp; minutes of meetings) should list expenses. Otherwise leave this category blank</a:t>
            </a:r>
            <a:r>
              <a:rPr lang="en-US" sz="1200" dirty="0"/>
              <a:t>.</a:t>
            </a:r>
          </a:p>
          <a:p>
            <a:endParaRPr lang="en-US"/>
          </a:p>
          <a:p>
            <a:endParaRPr lang="en-US"/>
          </a:p>
          <a:p>
            <a:r>
              <a:rPr lang="en-US" dirty="0"/>
              <a:t>Within the Narrative Description section, provide a brief description of each item listed in each of the Art. IV budget categories. </a:t>
            </a:r>
          </a:p>
          <a:p>
            <a:r>
              <a:rPr lang="en-US" dirty="0"/>
              <a:t> Example: Educational Materials &amp; Supplies </a:t>
            </a:r>
          </a:p>
          <a:p>
            <a:r>
              <a:rPr lang="en-US" b="1" dirty="0"/>
              <a:t>Acceptable:</a:t>
            </a:r>
            <a:r>
              <a:rPr lang="en-US" dirty="0"/>
              <a:t> purchase of textbooks for tutors @ a total cost of $500.00</a:t>
            </a:r>
          </a:p>
          <a:p>
            <a:r>
              <a:rPr lang="en-US" dirty="0">
                <a:solidFill>
                  <a:srgbClr val="FF0000"/>
                </a:solidFill>
              </a:rPr>
              <a:t>Not acceptable </a:t>
            </a:r>
            <a:r>
              <a:rPr lang="en-US" dirty="0"/>
              <a:t>(too vague): purchase of textbooks </a:t>
            </a:r>
          </a:p>
          <a:p>
            <a:r>
              <a:rPr lang="en-US" dirty="0">
                <a:solidFill>
                  <a:srgbClr val="FF0000"/>
                </a:solidFill>
              </a:rPr>
              <a:t>Not acceptable</a:t>
            </a:r>
            <a:r>
              <a:rPr lang="en-US" dirty="0"/>
              <a:t>: purchase of books and supplies for student usage </a:t>
            </a:r>
          </a:p>
          <a:p>
            <a:r>
              <a:rPr lang="en-US" b="1" dirty="0"/>
              <a:t>Example: </a:t>
            </a:r>
            <a:r>
              <a:rPr lang="en-US" dirty="0"/>
              <a:t>Student Leadership Activity</a:t>
            </a:r>
          </a:p>
          <a:p>
            <a:r>
              <a:rPr lang="en-US" b="1" dirty="0"/>
              <a:t>Acceptable: </a:t>
            </a:r>
            <a:r>
              <a:rPr lang="en-US" dirty="0"/>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dirty="0">
                <a:solidFill>
                  <a:srgbClr val="FF0000"/>
                </a:solidFill>
              </a:rPr>
              <a:t>Not acceptable: </a:t>
            </a:r>
            <a:r>
              <a:rPr lang="en-US" dirty="0">
                <a:solidFill>
                  <a:schemeClr val="tx1"/>
                </a:solidFill>
              </a:rPr>
              <a:t>(too vague) </a:t>
            </a:r>
            <a:r>
              <a:rPr lang="en-US" dirty="0"/>
              <a:t>Student event to help create student solidarity.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5</a:t>
            </a:fld>
            <a:endParaRPr lang="en-US"/>
          </a:p>
        </p:txBody>
      </p:sp>
    </p:spTree>
    <p:extLst>
      <p:ext uri="{BB962C8B-B14F-4D97-AF65-F5344CB8AC3E}">
        <p14:creationId xmlns:p14="http://schemas.microsoft.com/office/powerpoint/2010/main" val="324026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A42D2-EC02-8D15-22E0-869A90AD3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E929E-0B87-5FD8-7FFC-3C5EACC00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C7BFA-AE09-08AE-1BA8-77AE91F668D9}"/>
              </a:ext>
            </a:extLst>
          </p:cNvPr>
          <p:cNvSpPr>
            <a:spLocks noGrp="1"/>
          </p:cNvSpPr>
          <p:nvPr>
            <p:ph type="body" idx="1"/>
          </p:nvPr>
        </p:nvSpPr>
        <p:spPr/>
        <p:txBody>
          <a:bodyPr/>
          <a:lstStyle/>
          <a:p>
            <a:pPr marL="342900" indent="-342900">
              <a:buFont typeface="+mj-lt"/>
              <a:buAutoNum type="arabicPeriod"/>
            </a:pPr>
            <a:r>
              <a:rPr lang="en-US" sz="2400" dirty="0"/>
              <a:t>Spend Down Calculator tool</a:t>
            </a:r>
          </a:p>
          <a:p>
            <a:pPr marL="342900" indent="-342900">
              <a:buFont typeface="+mj-lt"/>
              <a:buAutoNum type="arabicPeriod"/>
            </a:pPr>
            <a:r>
              <a:rPr lang="en-US" sz="2400" dirty="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dirty="0"/>
              <a:t>Budget using whole dollars</a:t>
            </a:r>
          </a:p>
          <a:p>
            <a:pPr marL="578358" lvl="1" indent="-285750">
              <a:buFont typeface="Arial" panose="020B0604020202020204" pitchFamily="34" charset="0"/>
              <a:buChar char="•"/>
            </a:pPr>
            <a:r>
              <a:rPr lang="en-US" sz="2400" dirty="0"/>
              <a:t>Expenditure reports will include actual monies spent (show pennies)</a:t>
            </a:r>
          </a:p>
          <a:p>
            <a:pPr marL="457200" indent="-457200">
              <a:buFont typeface="+mj-lt"/>
              <a:buAutoNum type="arabicPeriod"/>
            </a:pPr>
            <a:r>
              <a:rPr lang="en-US" sz="2400" dirty="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dirty="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dirty="0">
                <a:solidFill>
                  <a:schemeClr val="tx1"/>
                </a:solidFill>
              </a:rPr>
              <a:t>Narrative/Line Item Descriptions – for all student development and leadership activities, programs must </a:t>
            </a:r>
            <a:r>
              <a:rPr lang="en-US" sz="1200" b="1" dirty="0">
                <a:solidFill>
                  <a:srgbClr val="FF0000"/>
                </a:solidFill>
              </a:rPr>
              <a:t>document some form of pre- and post-activity assessment</a:t>
            </a:r>
            <a:r>
              <a:rPr lang="en-US" sz="1200" b="1" dirty="0">
                <a:solidFill>
                  <a:schemeClr val="tx1"/>
                </a:solidFill>
              </a:rPr>
              <a:t> </a:t>
            </a:r>
            <a:r>
              <a:rPr lang="en-US" sz="1200" dirty="0">
                <a:solidFill>
                  <a:schemeClr val="tx1"/>
                </a:solidFill>
              </a:rPr>
              <a:t>of what was learned. Additionally support to attend professional conferences </a:t>
            </a:r>
            <a:r>
              <a:rPr lang="en-US" sz="1200" b="1" dirty="0">
                <a:solidFill>
                  <a:srgbClr val="FF0000"/>
                </a:solidFill>
              </a:rPr>
              <a:t>must include some form of post-activity assessment</a:t>
            </a:r>
            <a:r>
              <a:rPr lang="en-US" sz="1200" dirty="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dirty="0"/>
              <a:t>Program Advisory Board (PAB) itemize expenses for PAB meetings &amp; functions.  </a:t>
            </a:r>
            <a:r>
              <a:rPr lang="en-US" sz="1200" i="1" dirty="0"/>
              <a:t>Only programs that have a PAB (membership list, by-laws &amp; minutes of meetings) should list expenses. Otherwise leave this category blank</a:t>
            </a:r>
            <a:r>
              <a:rPr lang="en-US" sz="1200" dirty="0"/>
              <a:t>.</a:t>
            </a:r>
          </a:p>
          <a:p>
            <a:endParaRPr lang="en-US"/>
          </a:p>
          <a:p>
            <a:endParaRPr lang="en-US"/>
          </a:p>
          <a:p>
            <a:r>
              <a:rPr lang="en-US" dirty="0"/>
              <a:t>Within the Narrative Description section, provide a brief description of each item listed in each of the Art. IV budget categories. </a:t>
            </a:r>
          </a:p>
          <a:p>
            <a:r>
              <a:rPr lang="en-US" dirty="0"/>
              <a:t> Example: Educational Materials &amp; Supplies </a:t>
            </a:r>
          </a:p>
          <a:p>
            <a:r>
              <a:rPr lang="en-US" b="1" dirty="0"/>
              <a:t>Acceptable:</a:t>
            </a:r>
            <a:r>
              <a:rPr lang="en-US" dirty="0"/>
              <a:t> purchase of textbooks for tutors @ a total cost of $500.00</a:t>
            </a:r>
          </a:p>
          <a:p>
            <a:r>
              <a:rPr lang="en-US" dirty="0">
                <a:solidFill>
                  <a:srgbClr val="FF0000"/>
                </a:solidFill>
              </a:rPr>
              <a:t>Not acceptable </a:t>
            </a:r>
            <a:r>
              <a:rPr lang="en-US" dirty="0"/>
              <a:t>(too vague): purchase of textbooks </a:t>
            </a:r>
          </a:p>
          <a:p>
            <a:r>
              <a:rPr lang="en-US" dirty="0">
                <a:solidFill>
                  <a:srgbClr val="FF0000"/>
                </a:solidFill>
              </a:rPr>
              <a:t>Not acceptable</a:t>
            </a:r>
            <a:r>
              <a:rPr lang="en-US" dirty="0"/>
              <a:t>: purchase of books and supplies for student usage </a:t>
            </a:r>
          </a:p>
          <a:p>
            <a:r>
              <a:rPr lang="en-US" b="1" dirty="0"/>
              <a:t>Example: </a:t>
            </a:r>
            <a:r>
              <a:rPr lang="en-US" dirty="0"/>
              <a:t>Student Leadership Activity</a:t>
            </a:r>
          </a:p>
          <a:p>
            <a:r>
              <a:rPr lang="en-US" b="1" dirty="0"/>
              <a:t>Acceptable: </a:t>
            </a:r>
            <a:r>
              <a:rPr lang="en-US" dirty="0"/>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dirty="0">
                <a:solidFill>
                  <a:srgbClr val="FF0000"/>
                </a:solidFill>
              </a:rPr>
              <a:t>Not acceptable: </a:t>
            </a:r>
            <a:r>
              <a:rPr lang="en-US" dirty="0">
                <a:solidFill>
                  <a:schemeClr val="tx1"/>
                </a:solidFill>
              </a:rPr>
              <a:t>(too vague) </a:t>
            </a:r>
            <a:r>
              <a:rPr lang="en-US" dirty="0"/>
              <a:t>Student event to help create student solidarity. </a:t>
            </a:r>
          </a:p>
          <a:p>
            <a:endParaRPr lang="en-US"/>
          </a:p>
        </p:txBody>
      </p:sp>
      <p:sp>
        <p:nvSpPr>
          <p:cNvPr id="4" name="Slide Number Placeholder 3">
            <a:extLst>
              <a:ext uri="{FF2B5EF4-FFF2-40B4-BE49-F238E27FC236}">
                <a16:creationId xmlns:a16="http://schemas.microsoft.com/office/drawing/2014/main" id="{D484F973-70E6-FBEB-E6A3-4F237C99531A}"/>
              </a:ext>
            </a:extLst>
          </p:cNvPr>
          <p:cNvSpPr>
            <a:spLocks noGrp="1"/>
          </p:cNvSpPr>
          <p:nvPr>
            <p:ph type="sldNum" sz="quarter" idx="10"/>
          </p:nvPr>
        </p:nvSpPr>
        <p:spPr/>
        <p:txBody>
          <a:bodyPr/>
          <a:lstStyle/>
          <a:p>
            <a:fld id="{C79BE81F-3C3A-42DF-A4AA-2ED54A27E2C2}" type="slidenum">
              <a:rPr lang="en-US" smtClean="0"/>
              <a:t>6</a:t>
            </a:fld>
            <a:endParaRPr lang="en-US"/>
          </a:p>
        </p:txBody>
      </p:sp>
    </p:spTree>
    <p:extLst>
      <p:ext uri="{BB962C8B-B14F-4D97-AF65-F5344CB8AC3E}">
        <p14:creationId xmlns:p14="http://schemas.microsoft.com/office/powerpoint/2010/main" val="36847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68290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t>B3 contract attachments outlines the Art. IV budget for program support services </a:t>
            </a:r>
          </a:p>
          <a:p>
            <a:pPr marL="0" indent="0">
              <a:buNone/>
            </a:pPr>
            <a:endParaRPr lang="en-US" sz="1200"/>
          </a:p>
          <a:p>
            <a:pPr>
              <a:buFont typeface="Arial" panose="020B0604020202020204" pitchFamily="34" charset="0"/>
              <a:buChar char="•"/>
            </a:pPr>
            <a:r>
              <a:rPr lang="en-US" sz="1200" dirty="0"/>
              <a:t>All program financial resources must be shown on the respective contract budget: EOF Art. IV, institutional funds and other sources.</a:t>
            </a:r>
          </a:p>
          <a:p>
            <a:pPr marL="0" indent="0">
              <a:buNone/>
            </a:pPr>
            <a:endParaRPr lang="en-US" sz="1200"/>
          </a:p>
          <a:p>
            <a:pPr>
              <a:buFont typeface="Arial" panose="020B0604020202020204" pitchFamily="34" charset="0"/>
              <a:buChar char="•"/>
            </a:pPr>
            <a:r>
              <a:rPr lang="en-US" sz="1200" dirty="0">
                <a:solidFill>
                  <a:schemeClr val="tx1"/>
                </a:solidFill>
              </a:rPr>
              <a:t>Requires a dollar for dollar match against the EOF allocation from institutional and other funding resources. </a:t>
            </a:r>
            <a:r>
              <a:rPr lang="en-US" sz="1200" dirty="0">
                <a:solidFill>
                  <a:srgbClr val="FF0000"/>
                </a:solidFill>
              </a:rPr>
              <a:t>Reference - EOF regulation 9A:11-6.9 (c) </a:t>
            </a:r>
          </a:p>
          <a:p>
            <a:pPr>
              <a:buFont typeface="Arial" panose="020B0604020202020204" pitchFamily="34" charset="0"/>
              <a:buNone/>
            </a:pPr>
            <a:endParaRPr lang="en-US" sz="120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Compensation and payment for activities must have occurred within the identified time period associated with the respective contract budget from which the funds were paid from.</a:t>
            </a:r>
          </a:p>
          <a:p>
            <a:pPr>
              <a:buFont typeface="Arial" panose="020B0604020202020204" pitchFamily="34" charset="0"/>
              <a:buNone/>
            </a:pPr>
            <a:endParaRPr lang="en-US" sz="120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Must ensure that the appropriate documentation and accountability records (i.e. description of time and effort, timesheets, etc.) are kept for all individuals whose percentage of involvement with the EOF program is less than 100%</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8</a:t>
            </a:fld>
            <a:endParaRPr lang="en-US"/>
          </a:p>
        </p:txBody>
      </p:sp>
    </p:spTree>
    <p:extLst>
      <p:ext uri="{BB962C8B-B14F-4D97-AF65-F5344CB8AC3E}">
        <p14:creationId xmlns:p14="http://schemas.microsoft.com/office/powerpoint/2010/main" val="27760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89198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03290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0.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Date Placeholder 3"/>
          <p:cNvSpPr>
            <a:spLocks noGrp="1"/>
          </p:cNvSpPr>
          <p:nvPr>
            <p:ph type="dt" sz="half" idx="10"/>
          </p:nvPr>
        </p:nvSpPr>
        <p:spPr/>
        <p:txBody>
          <a:bodyPr/>
          <a:lstStyle/>
          <a:p>
            <a:fld id="{C6EEA81F-B7EF-46B4-8436-C82C09B89805}" type="datetime1">
              <a:rPr lang="en-US" smtClean="0"/>
              <a:t>6/18/2026</a:t>
            </a:fld>
            <a:endParaRPr lang="en-US"/>
          </a:p>
        </p:txBody>
      </p:sp>
      <p:sp>
        <p:nvSpPr>
          <p:cNvPr id="5" name="Footer Placeholder 4"/>
          <p:cNvSpPr>
            <a:spLocks noGrp="1"/>
          </p:cNvSpPr>
          <p:nvPr>
            <p:ph type="ftr" sz="quarter" idx="11"/>
          </p:nvPr>
        </p:nvSpPr>
        <p:spPr/>
        <p:txBody>
          <a:bodyPr/>
          <a:lstStyle/>
          <a:p>
            <a:r>
              <a:rPr lang="en-US"/>
              <a:t>EOF OSHE</a:t>
            </a:r>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3763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2"/>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6"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6"/>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7"/>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6/18/2026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6/18/2026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2BB4DCC-8204-4F0B-B9F9-F20F748E63D8}" type="datetime1">
              <a:rPr lang="en-US" smtClean="0"/>
              <a:t>6/18/2026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6/18/2026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tags" Target="../tags/tag19.xml"/><Relationship Id="rId3" Type="http://schemas.openxmlformats.org/officeDocument/2006/relationships/slideLayout" Target="../slideLayouts/slideLayout15.xml"/><Relationship Id="rId21" Type="http://schemas.openxmlformats.org/officeDocument/2006/relationships/tags" Target="../tags/tag14.xml"/><Relationship Id="rId34" Type="http://schemas.openxmlformats.org/officeDocument/2006/relationships/tags" Target="../tags/tag27.xml"/><Relationship Id="rId7" Type="http://schemas.openxmlformats.org/officeDocument/2006/relationships/theme" Target="../theme/theme2.x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33" Type="http://schemas.openxmlformats.org/officeDocument/2006/relationships/tags" Target="../tags/tag26.xml"/><Relationship Id="rId38" Type="http://schemas.openxmlformats.org/officeDocument/2006/relationships/image" Target="../media/image1.emf"/><Relationship Id="rId2" Type="http://schemas.openxmlformats.org/officeDocument/2006/relationships/slideLayout" Target="../slideLayouts/slideLayout14.xml"/><Relationship Id="rId16" Type="http://schemas.openxmlformats.org/officeDocument/2006/relationships/tags" Target="../tags/tag9.xml"/><Relationship Id="rId20" Type="http://schemas.openxmlformats.org/officeDocument/2006/relationships/tags" Target="../tags/tag13.xml"/><Relationship Id="rId29" Type="http://schemas.openxmlformats.org/officeDocument/2006/relationships/tags" Target="../tags/tag2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ags" Target="../tags/tag4.xml"/><Relationship Id="rId24" Type="http://schemas.openxmlformats.org/officeDocument/2006/relationships/tags" Target="../tags/tag17.xml"/><Relationship Id="rId32" Type="http://schemas.openxmlformats.org/officeDocument/2006/relationships/tags" Target="../tags/tag25.xml"/><Relationship Id="rId37" Type="http://schemas.openxmlformats.org/officeDocument/2006/relationships/oleObject" Target="../embeddings/oleObject1.bin"/><Relationship Id="rId5" Type="http://schemas.openxmlformats.org/officeDocument/2006/relationships/slideLayout" Target="../slideLayouts/slideLayout17.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tags" Target="../tags/tag21.xml"/><Relationship Id="rId36" Type="http://schemas.openxmlformats.org/officeDocument/2006/relationships/tags" Target="../tags/tag29.xml"/><Relationship Id="rId10" Type="http://schemas.openxmlformats.org/officeDocument/2006/relationships/tags" Target="../tags/tag3.xml"/><Relationship Id="rId19" Type="http://schemas.openxmlformats.org/officeDocument/2006/relationships/tags" Target="../tags/tag12.xml"/><Relationship Id="rId31" Type="http://schemas.openxmlformats.org/officeDocument/2006/relationships/tags" Target="../tags/tag24.xml"/><Relationship Id="rId4" Type="http://schemas.openxmlformats.org/officeDocument/2006/relationships/slideLayout" Target="../slideLayouts/slideLayout16.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tags" Target="../tags/tag20.xml"/><Relationship Id="rId30" Type="http://schemas.openxmlformats.org/officeDocument/2006/relationships/tags" Target="../tags/tag23.xml"/><Relationship Id="rId35"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6/18/2026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3" r:id="rId12"/>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37" imgW="270" imgH="270" progId="TCLayout.ActiveDocument.1">
                  <p:embed/>
                </p:oleObj>
              </mc:Choice>
              <mc:Fallback>
                <p:oleObj name="think-cell Slide" r:id="rId37" imgW="270" imgH="270" progId="TCLayout.ActiveDocument.1">
                  <p:embed/>
                  <p:pic>
                    <p:nvPicPr>
                      <p:cNvPr id="2" name="Object 1" hidden="1"/>
                      <p:cNvPicPr/>
                      <p:nvPr/>
                    </p:nvPicPr>
                    <p:blipFill>
                      <a:blip r:embed="rId38"/>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4"/>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5"/>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6"/>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0"/>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1"/>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2"/>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3"/>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0"/>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8"/>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1"/>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6"/>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7"/>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2"/>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4"/>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5"/>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3"/>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2"/>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3"/>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4"/>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0"/>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1"/>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5"/>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6"/>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7"/>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8"/>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19"/>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EOF@OSHE.NJ.GOV"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mailto:Hasani.Carter@oshe.nj.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nj.gov/highereducation/EOF/EOFBudgetForms/FY2027Contracts/FY27EOFB3ContractAttachment.xls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state.nj.us/highereducation/EOF/EOF_Program_Resources.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7" Type="http://schemas.openxmlformats.org/officeDocument/2006/relationships/hyperlink" Target="mailto:Kevin.Kobylowski@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4.xml"/><Relationship Id="rId6" Type="http://schemas.openxmlformats.org/officeDocument/2006/relationships/hyperlink" Target="mailto:Tiffany.Hazzard@oshe.nj.gov" TargetMode="External"/><Relationship Id="rId5" Type="http://schemas.openxmlformats.org/officeDocument/2006/relationships/hyperlink" Target="mailto:Stephanie.Shanklin@oshe.nj.gov" TargetMode="External"/><Relationship Id="rId4" Type="http://schemas.openxmlformats.org/officeDocument/2006/relationships/hyperlink" Target="mailto:Hema.Patel@oshe.nj.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sv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s://www.nj.gov/highereducation/EOF/EOF_Program_Resources.shtml"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www.nj.gov/highereducation/EOF/EOFBudgetForms/FY2027Contracts/FY27EOFB1ContractAttachment-ReferenceDocument.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629332"/>
            <a:ext cx="10986986" cy="3566160"/>
          </a:xfrm>
        </p:spPr>
        <p:txBody>
          <a:bodyPr>
            <a:normAutofit/>
          </a:bodyPr>
          <a:lstStyle/>
          <a:p>
            <a:r>
              <a:rPr lang="en-US" sz="3600" b="1">
                <a:solidFill>
                  <a:schemeClr val="bg2">
                    <a:lumMod val="25000"/>
                  </a:schemeClr>
                </a:solidFill>
                <a:latin typeface="Montserrat" panose="00000500000000000000" pitchFamily="2" charset="0"/>
                <a:ea typeface="Microsoft JhengHei" panose="020B0604030504040204" pitchFamily="34" charset="-120"/>
              </a:rPr>
              <a:t> </a:t>
            </a:r>
            <a:endParaRPr lang="en-US" sz="360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9885516" cy="937651"/>
          </a:xfrm>
        </p:spPr>
        <p:txBody>
          <a:bodyPr vert="horz" lIns="91440" tIns="45720" rIns="91440" bIns="45720" rtlCol="0" anchor="t">
            <a:noAutofit/>
          </a:bodyPr>
          <a:lstStyle/>
          <a:p>
            <a:r>
              <a:rPr lang="en-US" sz="2000"/>
              <a:t>New Jersey Office of the Secretary of Higher Education (OSHE)</a:t>
            </a:r>
          </a:p>
          <a:p>
            <a:r>
              <a:rPr lang="en-US" sz="2000"/>
              <a:t>Educational Opportunity Fund (EOF) Program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2918" y="377410"/>
            <a:ext cx="1594776" cy="1594776"/>
          </a:xfrm>
          <a:prstGeom prst="rect">
            <a:avLst/>
          </a:prstGeom>
        </p:spPr>
      </p:pic>
      <p:sp>
        <p:nvSpPr>
          <p:cNvPr id="5" name="Rectangle 4"/>
          <p:cNvSpPr/>
          <p:nvPr/>
        </p:nvSpPr>
        <p:spPr>
          <a:xfrm>
            <a:off x="1260588" y="1560812"/>
            <a:ext cx="9885516" cy="1938992"/>
          </a:xfrm>
          <a:prstGeom prst="rect">
            <a:avLst/>
          </a:prstGeom>
        </p:spPr>
        <p:txBody>
          <a:bodyPr wrap="square" lIns="91440" tIns="45720" rIns="91440" bIns="45720" anchor="t">
            <a:spAutoFit/>
          </a:bodyPr>
          <a:lstStyle/>
          <a:p>
            <a:r>
              <a:rPr lang="en-US" sz="6000" b="1" dirty="0">
                <a:latin typeface="Montserrat"/>
              </a:rPr>
              <a:t>EOF B1 &amp; B3 Contract </a:t>
            </a:r>
            <a:r>
              <a:rPr lang="en-US" sz="6000" b="1">
                <a:latin typeface="Montserrat"/>
              </a:rPr>
              <a:t>Attachment Training </a:t>
            </a:r>
            <a:endParaRPr lang="en-US"/>
          </a:p>
        </p:txBody>
      </p:sp>
      <p:sp>
        <p:nvSpPr>
          <p:cNvPr id="6" name="AutoShape 2" descr="https://gbc-powerpoint.officeapps.live.com/pods/GetClipboardImage.ashx?Id=4dc0d301-bcf6-4283-bdb5-8914c8b83adf&amp;DC=GB4&amp;pkey=14402112-95fc-4346-b8d3-ed38cd479d45&amp;wdwaccluster=GB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5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sz="4400" b="0">
                <a:latin typeface="Montserrat"/>
              </a:rPr>
              <a:t>Art. IV Institutional Match: </a:t>
            </a:r>
            <a:br>
              <a:rPr lang="en-US" sz="4400" b="0">
                <a:solidFill>
                  <a:srgbClr val="404040"/>
                </a:solidFill>
                <a:latin typeface="Montserrat"/>
              </a:rPr>
            </a:br>
            <a:r>
              <a:rPr lang="en-US" sz="4400" b="0">
                <a:solidFill>
                  <a:srgbClr val="529F45"/>
                </a:solidFill>
                <a:latin typeface="Montserrat"/>
              </a:rPr>
              <a:t>Allowable</a:t>
            </a:r>
          </a:p>
        </p:txBody>
      </p:sp>
      <p:graphicFrame>
        <p:nvGraphicFramePr>
          <p:cNvPr id="12" name="Content Placeholder 9">
            <a:extLst>
              <a:ext uri="{FF2B5EF4-FFF2-40B4-BE49-F238E27FC236}">
                <a16:creationId xmlns:a16="http://schemas.microsoft.com/office/drawing/2014/main" id="{2FBF91CD-DDAF-F05B-527F-88FC80938661}"/>
              </a:ext>
            </a:extLst>
          </p:cNvPr>
          <p:cNvGraphicFramePr>
            <a:graphicFrameLocks noGrp="1"/>
          </p:cNvGraphicFramePr>
          <p:nvPr>
            <p:ph idx="1"/>
            <p:extLst>
              <p:ext uri="{D42A27DB-BD31-4B8C-83A1-F6EECF244321}">
                <p14:modId xmlns:p14="http://schemas.microsoft.com/office/powerpoint/2010/main" val="1441150169"/>
              </p:ext>
            </p:extLst>
          </p:nvPr>
        </p:nvGraphicFramePr>
        <p:xfrm>
          <a:off x="346544" y="1847723"/>
          <a:ext cx="11567942" cy="403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396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sz="4400" b="0">
                <a:latin typeface="Montserrat"/>
              </a:rPr>
              <a:t>Art. IV Institutional Match: </a:t>
            </a:r>
            <a:br>
              <a:rPr lang="en-US" sz="4400" b="0">
                <a:latin typeface="Montserrat"/>
              </a:rPr>
            </a:br>
            <a:r>
              <a:rPr lang="en-US" sz="4400" b="0">
                <a:solidFill>
                  <a:srgbClr val="FF0000"/>
                </a:solidFill>
                <a:latin typeface="Montserrat"/>
              </a:rPr>
              <a:t>Not Allowable</a:t>
            </a:r>
          </a:p>
        </p:txBody>
      </p:sp>
      <p:graphicFrame>
        <p:nvGraphicFramePr>
          <p:cNvPr id="11" name="Content Placeholder 8">
            <a:extLst>
              <a:ext uri="{FF2B5EF4-FFF2-40B4-BE49-F238E27FC236}">
                <a16:creationId xmlns:a16="http://schemas.microsoft.com/office/drawing/2014/main" id="{B280FBCB-F7AB-F2F3-9589-135F0E177E5C}"/>
              </a:ext>
            </a:extLst>
          </p:cNvPr>
          <p:cNvGraphicFramePr>
            <a:graphicFrameLocks noGrp="1"/>
          </p:cNvGraphicFramePr>
          <p:nvPr>
            <p:ph idx="1"/>
            <p:extLst>
              <p:ext uri="{D42A27DB-BD31-4B8C-83A1-F6EECF244321}">
                <p14:modId xmlns:p14="http://schemas.microsoft.com/office/powerpoint/2010/main" val="4186402165"/>
              </p:ext>
            </p:extLst>
          </p:nvPr>
        </p:nvGraphicFramePr>
        <p:xfrm>
          <a:off x="799248" y="1925795"/>
          <a:ext cx="11033760" cy="41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5804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635853"/>
            <a:ext cx="6004984" cy="1080341"/>
          </a:xfrm>
        </p:spPr>
        <p:txBody>
          <a:bodyPr>
            <a:normAutofit/>
          </a:bodyPr>
          <a:lstStyle/>
          <a:p>
            <a:r>
              <a:rPr lang="en-US" b="0">
                <a:latin typeface="Montserrat"/>
              </a:rPr>
              <a:t>Time &amp; Effort</a:t>
            </a:r>
          </a:p>
        </p:txBody>
      </p:sp>
      <p:graphicFrame>
        <p:nvGraphicFramePr>
          <p:cNvPr id="5" name="Content Placeholder 2">
            <a:extLst>
              <a:ext uri="{FF2B5EF4-FFF2-40B4-BE49-F238E27FC236}">
                <a16:creationId xmlns:a16="http://schemas.microsoft.com/office/drawing/2014/main" id="{E7391DE2-43A3-D4F2-EBE0-F05C90667735}"/>
              </a:ext>
            </a:extLst>
          </p:cNvPr>
          <p:cNvGraphicFramePr>
            <a:graphicFrameLocks noGrp="1"/>
          </p:cNvGraphicFramePr>
          <p:nvPr>
            <p:ph idx="1"/>
            <p:extLst>
              <p:ext uri="{D42A27DB-BD31-4B8C-83A1-F6EECF244321}">
                <p14:modId xmlns:p14="http://schemas.microsoft.com/office/powerpoint/2010/main" val="3803240071"/>
              </p:ext>
            </p:extLst>
          </p:nvPr>
        </p:nvGraphicFramePr>
        <p:xfrm>
          <a:off x="334963" y="2098515"/>
          <a:ext cx="11430000" cy="397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9645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4" y="2594608"/>
            <a:ext cx="2851150" cy="1672167"/>
          </a:xfrm>
        </p:spPr>
        <p:txBody>
          <a:bodyPr>
            <a:normAutofit/>
          </a:bodyPr>
          <a:lstStyle/>
          <a:p>
            <a:r>
              <a:rPr lang="en-US" sz="5400">
                <a:latin typeface="Montserrat"/>
              </a:rPr>
              <a:t>Time &amp; Effort</a:t>
            </a:r>
          </a:p>
        </p:txBody>
      </p:sp>
      <p:pic>
        <p:nvPicPr>
          <p:cNvPr id="4" name="Content Placeholder 3"/>
          <p:cNvPicPr>
            <a:picLocks noGrp="1" noChangeAspect="1"/>
          </p:cNvPicPr>
          <p:nvPr>
            <p:ph idx="1"/>
          </p:nvPr>
        </p:nvPicPr>
        <p:blipFill rotWithShape="1">
          <a:blip r:embed="rId2"/>
          <a:srcRect l="50721" t="18985" r="24310" b="290"/>
          <a:stretch>
            <a:fillRect/>
          </a:stretch>
        </p:blipFill>
        <p:spPr>
          <a:xfrm>
            <a:off x="5456766" y="542679"/>
            <a:ext cx="5559688" cy="5765330"/>
          </a:xfrm>
          <a:prstGeom prst="rect">
            <a:avLst/>
          </a:prstGeom>
          <a:ln w="28575">
            <a:solidFill>
              <a:srgbClr val="529F45"/>
            </a:solidFill>
          </a:ln>
        </p:spPr>
      </p:pic>
    </p:spTree>
    <p:extLst>
      <p:ext uri="{BB962C8B-B14F-4D97-AF65-F5344CB8AC3E}">
        <p14:creationId xmlns:p14="http://schemas.microsoft.com/office/powerpoint/2010/main" val="356621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8186"/>
            <a:ext cx="9941983" cy="924137"/>
          </a:xfrm>
        </p:spPr>
        <p:txBody>
          <a:bodyPr>
            <a:normAutofit/>
          </a:bodyPr>
          <a:lstStyle/>
          <a:p>
            <a:r>
              <a:rPr lang="en-US" sz="4000" b="0">
                <a:latin typeface="Montserrat"/>
              </a:rPr>
              <a:t>Budget Submission: Final Checklist</a:t>
            </a:r>
            <a:endParaRPr lang="en-US" sz="4000" b="0">
              <a:latin typeface="Montserrat"/>
              <a:cs typeface="Calibri Light"/>
            </a:endParaRPr>
          </a:p>
        </p:txBody>
      </p:sp>
      <p:sp>
        <p:nvSpPr>
          <p:cNvPr id="3" name="Content Placeholder 2"/>
          <p:cNvSpPr>
            <a:spLocks noGrp="1"/>
          </p:cNvSpPr>
          <p:nvPr>
            <p:ph sz="half" idx="1"/>
          </p:nvPr>
        </p:nvSpPr>
        <p:spPr>
          <a:xfrm>
            <a:off x="1097280" y="2067984"/>
            <a:ext cx="4503844" cy="4023359"/>
          </a:xfrm>
        </p:spPr>
        <p:txBody>
          <a:bodyPr>
            <a:normAutofit/>
          </a:bodyPr>
          <a:lstStyle/>
          <a:p>
            <a:pPr marL="0" indent="0">
              <a:buNone/>
            </a:pPr>
            <a:r>
              <a:rPr lang="en-US" b="1" u="sng">
                <a:latin typeface="Karla" panose="020B0604020202020204" charset="0"/>
              </a:rPr>
              <a:t>PERSONNEL </a:t>
            </a:r>
          </a:p>
          <a:p>
            <a:pPr>
              <a:buFont typeface="Wingdings" panose="05000000000000000000" pitchFamily="2" charset="2"/>
              <a:buChar char="q"/>
            </a:pPr>
            <a:r>
              <a:rPr lang="en-US">
                <a:latin typeface="Karla" panose="020B0604020202020204" charset="0"/>
              </a:rPr>
              <a:t>Provide names &amp; titles</a:t>
            </a:r>
          </a:p>
          <a:p>
            <a:pPr>
              <a:buFont typeface="Wingdings" panose="05000000000000000000" pitchFamily="2" charset="2"/>
              <a:buChar char="q"/>
            </a:pPr>
            <a:r>
              <a:rPr lang="en-US">
                <a:latin typeface="Karla" panose="020B0604020202020204" charset="0"/>
              </a:rPr>
              <a:t>Annual Salaries and % Time &amp; Effort</a:t>
            </a:r>
          </a:p>
          <a:p>
            <a:pPr>
              <a:buFont typeface="Wingdings" panose="05000000000000000000" pitchFamily="2" charset="2"/>
              <a:buChar char="q"/>
            </a:pPr>
            <a:r>
              <a:rPr lang="en-US">
                <a:latin typeface="Karla" panose="020B0604020202020204" charset="0"/>
              </a:rPr>
              <a:t>Line item/Narrative descriptions</a:t>
            </a:r>
          </a:p>
          <a:p>
            <a:endParaRPr lang="en-US">
              <a:latin typeface="Karla" panose="020B0604020202020204" charset="0"/>
            </a:endParaRPr>
          </a:p>
        </p:txBody>
      </p:sp>
      <p:sp>
        <p:nvSpPr>
          <p:cNvPr id="4" name="Content Placeholder 3"/>
          <p:cNvSpPr>
            <a:spLocks noGrp="1"/>
          </p:cNvSpPr>
          <p:nvPr>
            <p:ph sz="half" idx="2"/>
          </p:nvPr>
        </p:nvSpPr>
        <p:spPr>
          <a:xfrm>
            <a:off x="6651837" y="2067985"/>
            <a:ext cx="4503844" cy="4023360"/>
          </a:xfrm>
        </p:spPr>
        <p:txBody>
          <a:bodyPr vert="horz" lIns="0" tIns="45720" rIns="0" bIns="45720" rtlCol="0" anchor="t">
            <a:normAutofit/>
          </a:bodyPr>
          <a:lstStyle/>
          <a:p>
            <a:pPr marL="0" indent="0">
              <a:buNone/>
            </a:pPr>
            <a:r>
              <a:rPr lang="en-US" b="1" u="sng" dirty="0">
                <a:latin typeface="Karla" panose="020B0604020202020204" charset="0"/>
              </a:rPr>
              <a:t>OTHER</a:t>
            </a:r>
          </a:p>
          <a:p>
            <a:pPr>
              <a:buFont typeface="Wingdings" panose="05000000000000000000" pitchFamily="2" charset="2"/>
              <a:buChar char="q"/>
            </a:pPr>
            <a:r>
              <a:rPr lang="en-US" dirty="0">
                <a:latin typeface="Karla" panose="020B0604020202020204" charset="0"/>
              </a:rPr>
              <a:t>Correct allocation/Institution name</a:t>
            </a:r>
          </a:p>
          <a:p>
            <a:pPr>
              <a:buFont typeface="Wingdings" panose="05000000000000000000" pitchFamily="2" charset="2"/>
              <a:buChar char="q"/>
            </a:pPr>
            <a:r>
              <a:rPr lang="en-US" dirty="0">
                <a:latin typeface="Karla" panose="020B0604020202020204" charset="0"/>
              </a:rPr>
              <a:t>Institutional match</a:t>
            </a:r>
          </a:p>
          <a:p>
            <a:pPr>
              <a:buFont typeface="Wingdings" panose="05000000000000000000" pitchFamily="2" charset="2"/>
              <a:buChar char="q"/>
            </a:pPr>
            <a:r>
              <a:rPr lang="en-US" dirty="0">
                <a:latin typeface="Karla" panose="020B0604020202020204" charset="0"/>
              </a:rPr>
              <a:t>Utilized full allocation</a:t>
            </a:r>
          </a:p>
          <a:p>
            <a:pPr>
              <a:buFont typeface="Wingdings" panose="05000000000000000000" pitchFamily="2" charset="2"/>
              <a:buChar char="q"/>
            </a:pPr>
            <a:r>
              <a:rPr lang="en-US" dirty="0">
                <a:latin typeface="Karla" panose="020B0604020202020204" charset="0"/>
              </a:rPr>
              <a:t>Naming convention and Email subject used</a:t>
            </a:r>
          </a:p>
          <a:p>
            <a:pPr>
              <a:buFont typeface="Wingdings" panose="05000000000000000000" pitchFamily="2" charset="2"/>
              <a:buChar char="q"/>
            </a:pPr>
            <a:r>
              <a:rPr lang="en-US" dirty="0">
                <a:latin typeface="Karla" panose="020B0604020202020204" charset="0"/>
              </a:rPr>
              <a:t>Ensure no restricted expenditures have been included</a:t>
            </a:r>
          </a:p>
          <a:p>
            <a:pPr>
              <a:buFont typeface="Wingdings" panose="05000000000000000000" pitchFamily="2" charset="2"/>
              <a:buChar char="q"/>
            </a:pPr>
            <a:r>
              <a:rPr lang="en-US" dirty="0">
                <a:latin typeface="Karla"/>
              </a:rPr>
              <a:t>Round to the nearest dollar</a:t>
            </a:r>
          </a:p>
          <a:p>
            <a:pPr>
              <a:buFont typeface="Wingdings" panose="05000000000000000000" pitchFamily="2" charset="2"/>
              <a:buChar char="q"/>
            </a:pPr>
            <a:endParaRPr lang="en-US" dirty="0">
              <a:latin typeface="Karla" panose="020B0604020202020204" charset="0"/>
            </a:endParaRPr>
          </a:p>
          <a:p>
            <a:pPr>
              <a:buFont typeface="Wingdings" panose="05000000000000000000" pitchFamily="2" charset="2"/>
              <a:buChar char="q"/>
            </a:pPr>
            <a:endParaRPr lang="en-US" dirty="0">
              <a:latin typeface="Karla" panose="020B0604020202020204" charset="0"/>
            </a:endParaRPr>
          </a:p>
          <a:p>
            <a:endParaRPr lang="en-US" dirty="0">
              <a:latin typeface="Karla" panose="020B0604020202020204" charset="0"/>
            </a:endParaRPr>
          </a:p>
        </p:txBody>
      </p:sp>
      <p:sp>
        <p:nvSpPr>
          <p:cNvPr id="5" name="Slide Number Placeholder 4"/>
          <p:cNvSpPr>
            <a:spLocks noGrp="1"/>
          </p:cNvSpPr>
          <p:nvPr>
            <p:ph type="sldNum" sz="quarter" idx="12"/>
          </p:nvPr>
        </p:nvSpPr>
        <p:spPr/>
        <p:txBody>
          <a:bodyPr/>
          <a:lstStyle/>
          <a:p>
            <a:fld id="{82E0CA47-81CF-4842-A6CE-0A6037062406}" type="slidenum">
              <a:rPr lang="en-US" smtClean="0"/>
              <a:pPr/>
              <a:t>14</a:t>
            </a:fld>
            <a:endParaRPr lang="en-US"/>
          </a:p>
        </p:txBody>
      </p:sp>
    </p:spTree>
    <p:extLst>
      <p:ext uri="{BB962C8B-B14F-4D97-AF65-F5344CB8AC3E}">
        <p14:creationId xmlns:p14="http://schemas.microsoft.com/office/powerpoint/2010/main" val="2282123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25" y="996358"/>
            <a:ext cx="3816509" cy="1083400"/>
          </a:xfrm>
        </p:spPr>
        <p:txBody>
          <a:bodyPr>
            <a:noAutofit/>
          </a:bodyPr>
          <a:lstStyle/>
          <a:p>
            <a:r>
              <a:rPr lang="en-US" b="1">
                <a:latin typeface="Montserrat"/>
              </a:rPr>
              <a:t>See EOF FY Contract for </a:t>
            </a:r>
            <a:r>
              <a:rPr lang="en-US" b="1" dirty="0">
                <a:latin typeface="Montserrat"/>
              </a:rPr>
              <a:t>Due Dates</a:t>
            </a:r>
            <a:br>
              <a:rPr lang="en-US" b="1" dirty="0">
                <a:latin typeface="Montserrat" panose="020B0604020202020204" charset="0"/>
              </a:rPr>
            </a:br>
            <a:endParaRPr lang="en-US" b="1">
              <a:solidFill>
                <a:schemeClr val="accent1"/>
              </a:solidFill>
              <a:latin typeface="Montserrat"/>
            </a:endParaRPr>
          </a:p>
        </p:txBody>
      </p:sp>
      <p:sp>
        <p:nvSpPr>
          <p:cNvPr id="4" name="Content Placeholder 3"/>
          <p:cNvSpPr>
            <a:spLocks noGrp="1"/>
          </p:cNvSpPr>
          <p:nvPr>
            <p:ph idx="1"/>
          </p:nvPr>
        </p:nvSpPr>
        <p:spPr>
          <a:xfrm>
            <a:off x="4542346" y="456609"/>
            <a:ext cx="7069935" cy="6251943"/>
          </a:xfrm>
        </p:spPr>
        <p:txBody>
          <a:bodyPr vert="horz" lIns="0" tIns="45720" rIns="0" bIns="45720" rtlCol="0" anchor="t">
            <a:normAutofit/>
          </a:bodyPr>
          <a:lstStyle/>
          <a:p>
            <a:pPr marL="200660" lvl="1" indent="0">
              <a:buNone/>
            </a:pPr>
            <a:r>
              <a:rPr lang="en-US" sz="2000" b="1" u="sng" dirty="0">
                <a:solidFill>
                  <a:srgbClr val="0070C0"/>
                </a:solidFill>
                <a:latin typeface="Karla"/>
              </a:rPr>
              <a:t>Email Subject Line: </a:t>
            </a:r>
          </a:p>
          <a:p>
            <a:pPr marL="566420" lvl="2">
              <a:buFont typeface="Wingdings" pitchFamily="34" charset="0"/>
              <a:buChar char="Ø"/>
            </a:pPr>
            <a:r>
              <a:rPr lang="en-US" sz="1800" dirty="0">
                <a:latin typeface="Karla"/>
              </a:rPr>
              <a:t>(Institution/Program Name) EOF FISCAL YEAR Art. IV B3 Contract Attachment</a:t>
            </a:r>
          </a:p>
          <a:p>
            <a:pPr marL="200660" lvl="1" indent="0">
              <a:buNone/>
            </a:pPr>
            <a:endParaRPr lang="en-US" sz="2000" dirty="0">
              <a:latin typeface="Karla" panose="020B0604020202020204" charset="0"/>
            </a:endParaRPr>
          </a:p>
          <a:p>
            <a:pPr marL="200660" lvl="1" indent="0">
              <a:buNone/>
            </a:pPr>
            <a:r>
              <a:rPr lang="en-US" sz="2000" b="1" u="sng" dirty="0">
                <a:solidFill>
                  <a:srgbClr val="0070C0"/>
                </a:solidFill>
                <a:latin typeface="Karla"/>
              </a:rPr>
              <a:t>Electronic File Submission</a:t>
            </a:r>
            <a:r>
              <a:rPr lang="en-US" sz="2000" dirty="0">
                <a:latin typeface="Karla"/>
              </a:rPr>
              <a:t>:</a:t>
            </a:r>
          </a:p>
          <a:p>
            <a:pPr marL="383540" lvl="1">
              <a:buFont typeface="Wingdings" pitchFamily="34" charset="0"/>
              <a:buChar char="v"/>
            </a:pPr>
            <a:r>
              <a:rPr lang="en-US" sz="2000" dirty="0">
                <a:latin typeface="Karla"/>
              </a:rPr>
              <a:t>EOF B1 Program Mission, Goals &amp; Objectives </a:t>
            </a:r>
            <a:r>
              <a:rPr lang="en-US" sz="2000" i="1" dirty="0">
                <a:latin typeface="Karla"/>
              </a:rPr>
              <a:t>(Must be submitted via Qualtrics)</a:t>
            </a:r>
          </a:p>
          <a:p>
            <a:pPr marL="200660" lvl="1" indent="0">
              <a:buNone/>
            </a:pPr>
            <a:endParaRPr lang="en-US" sz="2000" dirty="0">
              <a:solidFill>
                <a:srgbClr val="404040"/>
              </a:solidFill>
              <a:latin typeface="Karla"/>
            </a:endParaRPr>
          </a:p>
          <a:p>
            <a:pPr marL="383540" lvl="1">
              <a:buFont typeface="Wingdings" pitchFamily="34" charset="0"/>
              <a:buChar char="v"/>
            </a:pPr>
            <a:r>
              <a:rPr lang="en-US" sz="2000" dirty="0">
                <a:solidFill>
                  <a:schemeClr val="tx1"/>
                </a:solidFill>
                <a:latin typeface="Karla"/>
              </a:rPr>
              <a:t>EOF B3 Article IV Academic Year Program Support Budget</a:t>
            </a:r>
            <a:endParaRPr lang="en-US" sz="2000" dirty="0">
              <a:solidFill>
                <a:schemeClr val="tx1"/>
              </a:solidFill>
              <a:latin typeface="Karla"/>
              <a:cs typeface="Calibri"/>
            </a:endParaRPr>
          </a:p>
          <a:p>
            <a:pPr marL="566420" lvl="3" indent="0">
              <a:buNone/>
            </a:pPr>
            <a:endParaRPr lang="en-US" sz="1800" b="1" i="1" dirty="0">
              <a:solidFill>
                <a:schemeClr val="tx1"/>
              </a:solidFill>
              <a:latin typeface="Karla"/>
            </a:endParaRPr>
          </a:p>
          <a:p>
            <a:pPr marL="566420" lvl="3" indent="0">
              <a:buNone/>
            </a:pPr>
            <a:r>
              <a:rPr lang="en-US" sz="1800" b="1" i="1" dirty="0">
                <a:solidFill>
                  <a:schemeClr val="tx1"/>
                </a:solidFill>
                <a:latin typeface="Karla"/>
              </a:rPr>
              <a:t>Naming Convention: </a:t>
            </a:r>
            <a:endParaRPr lang="en-US" sz="1200" dirty="0">
              <a:solidFill>
                <a:schemeClr val="tx1"/>
              </a:solidFill>
            </a:endParaRPr>
          </a:p>
          <a:p>
            <a:pPr marL="932180" lvl="4">
              <a:buFont typeface="Wingdings" pitchFamily="34" charset="0"/>
              <a:buChar char="Ø"/>
            </a:pPr>
            <a:r>
              <a:rPr lang="en-US" sz="1800" dirty="0">
                <a:solidFill>
                  <a:schemeClr val="tx1"/>
                </a:solidFill>
                <a:latin typeface="Karla"/>
              </a:rPr>
              <a:t>(Insert Institution/Program Name) EOF FY** B3 Contract Attachment</a:t>
            </a:r>
            <a:endParaRPr lang="en-US" sz="1800" dirty="0">
              <a:solidFill>
                <a:schemeClr val="tx1"/>
              </a:solidFill>
              <a:cs typeface="Calibri"/>
            </a:endParaRPr>
          </a:p>
          <a:p>
            <a:pPr marL="1116965" lvl="6" indent="0">
              <a:buNone/>
            </a:pPr>
            <a:r>
              <a:rPr lang="en-US" sz="1800" i="1" dirty="0">
                <a:solidFill>
                  <a:schemeClr val="tx1"/>
                </a:solidFill>
                <a:latin typeface="Karla"/>
              </a:rPr>
              <a:t>- Example: New Jersey State College EOF FY** B3 Contract Attachment </a:t>
            </a:r>
            <a:endParaRPr lang="en-US" sz="1800" b="1" i="1" dirty="0">
              <a:solidFill>
                <a:schemeClr val="tx1"/>
              </a:solidFill>
              <a:latin typeface="Karla"/>
            </a:endParaRPr>
          </a:p>
          <a:p>
            <a:pPr>
              <a:buFont typeface="Arial" panose="020B0604020202020204" pitchFamily="34" charset="0"/>
              <a:buChar char="•"/>
            </a:pPr>
            <a:endParaRPr lang="en-US" b="1" i="1" dirty="0">
              <a:latin typeface="Karla" panose="020B0604020202020204" charset="0"/>
            </a:endParaRPr>
          </a:p>
          <a:p>
            <a:endParaRPr lang="en-US" sz="1800" dirty="0">
              <a:latin typeface="Karla" panose="020B0604020202020204" charset="0"/>
            </a:endParaRPr>
          </a:p>
        </p:txBody>
      </p:sp>
      <p:sp>
        <p:nvSpPr>
          <p:cNvPr id="5" name="Content Placeholder 4"/>
          <p:cNvSpPr>
            <a:spLocks noGrp="1"/>
          </p:cNvSpPr>
          <p:nvPr>
            <p:ph type="body" sz="half" idx="2"/>
          </p:nvPr>
        </p:nvSpPr>
        <p:spPr>
          <a:xfrm>
            <a:off x="182033" y="3197299"/>
            <a:ext cx="3221566" cy="3511845"/>
          </a:xfrm>
        </p:spPr>
        <p:txBody>
          <a:bodyPr vert="horz" lIns="91440" tIns="45720" rIns="91440" bIns="45720" rtlCol="0" anchor="t">
            <a:normAutofit/>
          </a:bodyPr>
          <a:lstStyle/>
          <a:p>
            <a:pPr marL="0" indent="0">
              <a:buNone/>
            </a:pPr>
            <a:r>
              <a:rPr lang="en-US" sz="1800" b="1" u="sng">
                <a:solidFill>
                  <a:srgbClr val="FF0000"/>
                </a:solidFill>
                <a:latin typeface="Karla"/>
              </a:rPr>
              <a:t>Do not:</a:t>
            </a:r>
            <a:endParaRPr lang="en-US"/>
          </a:p>
          <a:p>
            <a:pPr marL="342900" indent="-342900">
              <a:buClr>
                <a:schemeClr val="bg1"/>
              </a:buClr>
              <a:buFont typeface="+mj-lt"/>
              <a:buAutoNum type="arabicParenR"/>
            </a:pPr>
            <a:r>
              <a:rPr lang="en-US" sz="1800" b="1">
                <a:solidFill>
                  <a:srgbClr val="FF0000"/>
                </a:solidFill>
                <a:latin typeface="Karla"/>
              </a:rPr>
              <a:t>Convert the budget documents to PDF</a:t>
            </a:r>
          </a:p>
          <a:p>
            <a:pPr marL="342900" indent="-342900">
              <a:buClr>
                <a:schemeClr val="bg1"/>
              </a:buClr>
              <a:buFont typeface="+mj-lt"/>
              <a:buAutoNum type="arabicParenR"/>
            </a:pPr>
            <a:r>
              <a:rPr lang="en-US" sz="1800" b="1">
                <a:solidFill>
                  <a:srgbClr val="FF0000"/>
                </a:solidFill>
                <a:latin typeface="Karla"/>
              </a:rPr>
              <a:t>Save submissions as password protected documents </a:t>
            </a:r>
            <a:endParaRPr lang="en-US" sz="1800" b="1">
              <a:solidFill>
                <a:srgbClr val="FF0000"/>
              </a:solidFill>
              <a:latin typeface="Karla" panose="020B0604020202020204" charset="0"/>
            </a:endParaRPr>
          </a:p>
          <a:p>
            <a:pPr marL="342900" indent="-342900">
              <a:buClr>
                <a:schemeClr val="bg1"/>
              </a:buClr>
              <a:buFont typeface="+mj-lt"/>
              <a:buAutoNum type="arabicParenR"/>
            </a:pPr>
            <a:r>
              <a:rPr lang="en-US" sz="1800" b="1">
                <a:solidFill>
                  <a:srgbClr val="FF0000"/>
                </a:solidFill>
                <a:latin typeface="Karla"/>
              </a:rPr>
              <a:t>Provide a link to a file sharing portal (i.e., Google Docs, Microsoft Teams, SharePoint, One Drive, etc.)</a:t>
            </a:r>
          </a:p>
        </p:txBody>
      </p:sp>
      <p:sp>
        <p:nvSpPr>
          <p:cNvPr id="6" name="Title 1">
            <a:extLst>
              <a:ext uri="{FF2B5EF4-FFF2-40B4-BE49-F238E27FC236}">
                <a16:creationId xmlns:a16="http://schemas.microsoft.com/office/drawing/2014/main" id="{DCD15C8A-7405-8E30-9F8A-B3D2362A5E12}"/>
              </a:ext>
            </a:extLst>
          </p:cNvPr>
          <p:cNvSpPr txBox="1">
            <a:spLocks/>
          </p:cNvSpPr>
          <p:nvPr/>
        </p:nvSpPr>
        <p:spPr>
          <a:xfrm>
            <a:off x="185788" y="1895161"/>
            <a:ext cx="3524075" cy="84499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1800" dirty="0">
                <a:solidFill>
                  <a:schemeClr val="bg1"/>
                </a:solidFill>
                <a:latin typeface="Karla"/>
              </a:rPr>
              <a:t>Email B3 to: </a:t>
            </a:r>
            <a:r>
              <a:rPr lang="en-US" sz="1800" dirty="0">
                <a:solidFill>
                  <a:schemeClr val="bg1"/>
                </a:solidFill>
                <a:latin typeface="Karla"/>
                <a:hlinkClick r:id="rId3">
                  <a:extLst>
                    <a:ext uri="{A12FA001-AC4F-418D-AE19-62706E023703}">
                      <ahyp:hlinkClr xmlns:ahyp="http://schemas.microsoft.com/office/drawing/2018/hyperlinkcolor" val="tx"/>
                    </a:ext>
                  </a:extLst>
                </a:hlinkClick>
              </a:rPr>
              <a:t>EOF@OSHE.NJ.GOV</a:t>
            </a:r>
            <a:r>
              <a:rPr lang="en-US" sz="1800" dirty="0">
                <a:solidFill>
                  <a:schemeClr val="bg1"/>
                </a:solidFill>
                <a:latin typeface="Karla"/>
              </a:rPr>
              <a:t> w/CC: </a:t>
            </a:r>
            <a:r>
              <a:rPr lang="en-US" sz="1800" dirty="0">
                <a:solidFill>
                  <a:srgbClr val="FFFF00"/>
                </a:solidFill>
                <a:latin typeface="Karla"/>
                <a:hlinkClick r:id="rId4">
                  <a:extLst>
                    <a:ext uri="{A12FA001-AC4F-418D-AE19-62706E023703}">
                      <ahyp:hlinkClr xmlns:ahyp="http://schemas.microsoft.com/office/drawing/2018/hyperlinkcolor" val="tx"/>
                    </a:ext>
                  </a:extLst>
                </a:hlinkClick>
              </a:rPr>
              <a:t>Hasani.Carter@oshe.nj.gov</a:t>
            </a:r>
            <a:endParaRPr lang="en-US" sz="1800" dirty="0">
              <a:solidFill>
                <a:srgbClr val="FFFF00"/>
              </a:solidFill>
              <a:latin typeface="Karla"/>
            </a:endParaRPr>
          </a:p>
        </p:txBody>
      </p:sp>
    </p:spTree>
    <p:extLst>
      <p:ext uri="{BB962C8B-B14F-4D97-AF65-F5344CB8AC3E}">
        <p14:creationId xmlns:p14="http://schemas.microsoft.com/office/powerpoint/2010/main" val="46963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1019017"/>
            <a:ext cx="10058400" cy="698136"/>
          </a:xfrm>
        </p:spPr>
        <p:txBody>
          <a:bodyPr>
            <a:noAutofit/>
          </a:bodyPr>
          <a:lstStyle/>
          <a:p>
            <a:r>
              <a:rPr lang="en-US" b="0">
                <a:latin typeface="Montserrat"/>
              </a:rPr>
              <a:t>Budget Modifications</a:t>
            </a:r>
          </a:p>
        </p:txBody>
      </p:sp>
      <p:sp>
        <p:nvSpPr>
          <p:cNvPr id="2" name="Content Placeholder 1"/>
          <p:cNvSpPr>
            <a:spLocks noGrp="1"/>
          </p:cNvSpPr>
          <p:nvPr>
            <p:ph idx="1"/>
          </p:nvPr>
        </p:nvSpPr>
        <p:spPr>
          <a:xfrm>
            <a:off x="1394171" y="3623734"/>
            <a:ext cx="4111751" cy="2874755"/>
          </a:xfrm>
        </p:spPr>
        <p:txBody>
          <a:bodyPr vert="horz" lIns="0" tIns="45720" rIns="0" bIns="45720" rtlCol="0" anchor="t">
            <a:normAutofit fontScale="55000" lnSpcReduction="20000"/>
          </a:bodyPr>
          <a:lstStyle/>
          <a:p>
            <a:pPr marL="0" indent="0" algn="ctr">
              <a:lnSpc>
                <a:spcPct val="120000"/>
              </a:lnSpc>
              <a:spcBef>
                <a:spcPts val="200"/>
              </a:spcBef>
              <a:buClr>
                <a:schemeClr val="tx1"/>
              </a:buClr>
              <a:buNone/>
            </a:pPr>
            <a:r>
              <a:rPr lang="en-US" sz="3100" b="1">
                <a:solidFill>
                  <a:schemeClr val="accent1"/>
                </a:solidFill>
                <a:latin typeface="Karla"/>
              </a:rPr>
              <a:t>Changes to your original, approved budget require prior written approval form OSHE/EOF Central Office Staff.</a:t>
            </a:r>
            <a:endParaRPr lang="en-US">
              <a:ea typeface="Calibri"/>
              <a:cs typeface="Calibri"/>
            </a:endParaRPr>
          </a:p>
          <a:p>
            <a:pPr marL="457200" lvl="3" indent="-91440">
              <a:lnSpc>
                <a:spcPct val="120000"/>
              </a:lnSpc>
              <a:spcAft>
                <a:spcPts val="200"/>
              </a:spcAft>
              <a:buClr>
                <a:schemeClr val="tx1"/>
              </a:buClr>
              <a:buFont typeface="Arial" panose="02070309020205020404" pitchFamily="49" charset="0"/>
              <a:buChar char="•"/>
            </a:pPr>
            <a:r>
              <a:rPr lang="en-US" sz="2400">
                <a:solidFill>
                  <a:schemeClr val="tx1"/>
                </a:solidFill>
                <a:latin typeface="Karla"/>
              </a:rPr>
              <a:t>This includes modifications between categories (i.e. moving money from the budgeted line for staff salaries to the line for Educational Materials and Supplies) as well as new items that were not part of the original fiscal year contract.</a:t>
            </a:r>
            <a:endParaRPr lang="en-US" sz="2400">
              <a:solidFill>
                <a:schemeClr val="tx1"/>
              </a:solidFill>
              <a:latin typeface="Karla"/>
              <a:cs typeface="Calibri"/>
            </a:endParaRPr>
          </a:p>
          <a:p>
            <a:pPr marL="457200" lvl="3" indent="-91440">
              <a:lnSpc>
                <a:spcPct val="120000"/>
              </a:lnSpc>
              <a:spcAft>
                <a:spcPts val="200"/>
              </a:spcAft>
              <a:buClr>
                <a:srgbClr val="000000"/>
              </a:buClr>
              <a:buFont typeface="Arial" panose="02070309020205020404" pitchFamily="49" charset="0"/>
              <a:buChar char="•"/>
            </a:pPr>
            <a:r>
              <a:rPr lang="en-US" sz="2400">
                <a:solidFill>
                  <a:schemeClr val="tx1"/>
                </a:solidFill>
                <a:latin typeface="Karla"/>
              </a:rPr>
              <a:t>Budget Modifications within the same category without requesting approval is allowed.</a:t>
            </a:r>
            <a:endParaRPr lang="en-US" sz="2400">
              <a:solidFill>
                <a:schemeClr val="tx1"/>
              </a:solidFill>
              <a:latin typeface="Karla"/>
              <a:cs typeface="Calibri"/>
            </a:endParaRPr>
          </a:p>
          <a:p>
            <a:pPr>
              <a:spcAft>
                <a:spcPts val="200"/>
              </a:spcAft>
              <a:buClr>
                <a:srgbClr val="549E39"/>
              </a:buClr>
            </a:pPr>
            <a:endParaRPr lang="en-US" sz="1800">
              <a:solidFill>
                <a:srgbClr val="404040"/>
              </a:solidFill>
              <a:latin typeface="Karla" panose="020B0604020202020204" charset="0"/>
            </a:endParaRPr>
          </a:p>
        </p:txBody>
      </p:sp>
      <p:sp>
        <p:nvSpPr>
          <p:cNvPr id="5" name="Content Placeholder 1">
            <a:extLst>
              <a:ext uri="{FF2B5EF4-FFF2-40B4-BE49-F238E27FC236}">
                <a16:creationId xmlns:a16="http://schemas.microsoft.com/office/drawing/2014/main" id="{3AE9A3EF-BE1B-17DD-B167-112B6B154338}"/>
              </a:ext>
            </a:extLst>
          </p:cNvPr>
          <p:cNvSpPr txBox="1">
            <a:spLocks/>
          </p:cNvSpPr>
          <p:nvPr/>
        </p:nvSpPr>
        <p:spPr>
          <a:xfrm>
            <a:off x="7134571" y="3617384"/>
            <a:ext cx="3466166" cy="2779506"/>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1" indent="0" algn="ctr">
              <a:lnSpc>
                <a:spcPct val="100000"/>
              </a:lnSpc>
              <a:spcAft>
                <a:spcPts val="200"/>
              </a:spcAft>
              <a:buClr>
                <a:srgbClr val="000000"/>
              </a:buClr>
              <a:buNone/>
            </a:pPr>
            <a:r>
              <a:rPr lang="en-US" sz="1600" b="1" dirty="0">
                <a:solidFill>
                  <a:srgbClr val="529F45"/>
                </a:solidFill>
                <a:latin typeface="Karla"/>
              </a:rPr>
              <a:t>Budget modifications must be submitted via email to your Program Liaison with the following information:</a:t>
            </a:r>
            <a:endParaRPr lang="en-US" sz="900" dirty="0">
              <a:ea typeface="Calibri"/>
              <a:cs typeface="Calibri"/>
            </a:endParaRPr>
          </a:p>
          <a:p>
            <a:pPr marL="441960" lvl="5" indent="-91440">
              <a:lnSpc>
                <a:spcPct val="100000"/>
              </a:lnSpc>
              <a:spcAft>
                <a:spcPts val="200"/>
              </a:spcAft>
              <a:buClr>
                <a:schemeClr val="tx1"/>
              </a:buClr>
              <a:buFont typeface="Arial" pitchFamily="34" charset="0"/>
              <a:buChar char="•"/>
            </a:pPr>
            <a:r>
              <a:rPr lang="en-US" dirty="0">
                <a:solidFill>
                  <a:schemeClr val="tx1">
                    <a:lumMod val="85000"/>
                    <a:lumOff val="15000"/>
                  </a:schemeClr>
                </a:solidFill>
                <a:latin typeface="Karla"/>
              </a:rPr>
              <a:t>Moving Funds from (identify category, row #, &amp; item) </a:t>
            </a:r>
          </a:p>
          <a:p>
            <a:pPr marL="441960" lvl="5" indent="-91440">
              <a:lnSpc>
                <a:spcPct val="100000"/>
              </a:lnSpc>
              <a:spcAft>
                <a:spcPts val="200"/>
              </a:spcAft>
              <a:buClr>
                <a:schemeClr val="tx1"/>
              </a:buClr>
              <a:buFont typeface="Arial" pitchFamily="34" charset="0"/>
              <a:buChar char="•"/>
            </a:pPr>
            <a:r>
              <a:rPr lang="en-US" dirty="0">
                <a:solidFill>
                  <a:schemeClr val="tx1">
                    <a:lumMod val="85000"/>
                    <a:lumOff val="15000"/>
                  </a:schemeClr>
                </a:solidFill>
                <a:latin typeface="Karla"/>
              </a:rPr>
              <a:t>Moving Funds to (identify category, row # &amp; item) </a:t>
            </a:r>
            <a:endParaRPr lang="en-US">
              <a:solidFill>
                <a:schemeClr val="tx1">
                  <a:lumMod val="85000"/>
                  <a:lumOff val="15000"/>
                </a:schemeClr>
              </a:solidFill>
              <a:latin typeface="Karla" panose="020B0604020202020204" charset="0"/>
            </a:endParaRPr>
          </a:p>
          <a:p>
            <a:pPr marL="441960" lvl="5" indent="-91440">
              <a:lnSpc>
                <a:spcPct val="100000"/>
              </a:lnSpc>
              <a:spcAft>
                <a:spcPts val="200"/>
              </a:spcAft>
              <a:buClr>
                <a:schemeClr val="tx1"/>
              </a:buClr>
              <a:buFont typeface="Arial" pitchFamily="34" charset="0"/>
              <a:buChar char="•"/>
            </a:pPr>
            <a:r>
              <a:rPr lang="en-US" dirty="0">
                <a:solidFill>
                  <a:schemeClr val="tx1">
                    <a:lumMod val="85000"/>
                    <a:lumOff val="15000"/>
                  </a:schemeClr>
                </a:solidFill>
                <a:latin typeface="Karla"/>
              </a:rPr>
              <a:t>Amount/Change</a:t>
            </a:r>
          </a:p>
          <a:p>
            <a:pPr marL="441960" lvl="5" indent="-91440">
              <a:lnSpc>
                <a:spcPct val="100000"/>
              </a:lnSpc>
              <a:spcAft>
                <a:spcPts val="200"/>
              </a:spcAft>
              <a:buClr>
                <a:schemeClr val="tx1"/>
              </a:buClr>
              <a:buFont typeface="Arial" pitchFamily="34" charset="0"/>
              <a:buChar char="•"/>
            </a:pPr>
            <a:r>
              <a:rPr lang="en-US" dirty="0">
                <a:solidFill>
                  <a:schemeClr val="tx1">
                    <a:lumMod val="85000"/>
                    <a:lumOff val="15000"/>
                  </a:schemeClr>
                </a:solidFill>
                <a:latin typeface="Karla"/>
              </a:rPr>
              <a:t>Rationale</a:t>
            </a:r>
            <a:endParaRPr lang="en-US">
              <a:solidFill>
                <a:schemeClr val="tx1">
                  <a:lumMod val="85000"/>
                  <a:lumOff val="15000"/>
                </a:schemeClr>
              </a:solidFill>
              <a:latin typeface="Karla" panose="020B0604020202020204" charset="0"/>
            </a:endParaRPr>
          </a:p>
        </p:txBody>
      </p:sp>
      <p:pic>
        <p:nvPicPr>
          <p:cNvPr id="6" name="Picture 5">
            <a:extLst>
              <a:ext uri="{FF2B5EF4-FFF2-40B4-BE49-F238E27FC236}">
                <a16:creationId xmlns:a16="http://schemas.microsoft.com/office/drawing/2014/main" id="{49A8F3B6-8E5A-DE89-B275-AC225D912D15}"/>
              </a:ext>
            </a:extLst>
          </p:cNvPr>
          <p:cNvPicPr>
            <a:picLocks noChangeAspect="1"/>
          </p:cNvPicPr>
          <p:nvPr/>
        </p:nvPicPr>
        <p:blipFill>
          <a:blip r:embed="rId3"/>
          <a:stretch>
            <a:fillRect/>
          </a:stretch>
        </p:blipFill>
        <p:spPr>
          <a:xfrm>
            <a:off x="2508251" y="2032000"/>
            <a:ext cx="1513416" cy="1587500"/>
          </a:xfrm>
          <a:prstGeom prst="rect">
            <a:avLst/>
          </a:prstGeom>
        </p:spPr>
      </p:pic>
      <p:pic>
        <p:nvPicPr>
          <p:cNvPr id="9" name="Picture 8">
            <a:extLst>
              <a:ext uri="{FF2B5EF4-FFF2-40B4-BE49-F238E27FC236}">
                <a16:creationId xmlns:a16="http://schemas.microsoft.com/office/drawing/2014/main" id="{1C5CBB85-5EDE-912C-611D-AB25FFF5EF2B}"/>
              </a:ext>
            </a:extLst>
          </p:cNvPr>
          <p:cNvPicPr>
            <a:picLocks noChangeAspect="1"/>
          </p:cNvPicPr>
          <p:nvPr/>
        </p:nvPicPr>
        <p:blipFill>
          <a:blip r:embed="rId4"/>
          <a:stretch>
            <a:fillRect/>
          </a:stretch>
        </p:blipFill>
        <p:spPr>
          <a:xfrm>
            <a:off x="8318500" y="2031999"/>
            <a:ext cx="1725084" cy="1587501"/>
          </a:xfrm>
          <a:prstGeom prst="rect">
            <a:avLst/>
          </a:prstGeom>
        </p:spPr>
      </p:pic>
    </p:spTree>
    <p:extLst>
      <p:ext uri="{BB962C8B-B14F-4D97-AF65-F5344CB8AC3E}">
        <p14:creationId xmlns:p14="http://schemas.microsoft.com/office/powerpoint/2010/main" val="808945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97280" y="868686"/>
            <a:ext cx="9635067" cy="868674"/>
          </a:xfrm>
        </p:spPr>
        <p:txBody>
          <a:bodyPr>
            <a:normAutofit/>
          </a:bodyPr>
          <a:lstStyle/>
          <a:p>
            <a:r>
              <a:rPr lang="en-US" b="0">
                <a:latin typeface="Montserrat"/>
              </a:rPr>
              <a:t>Budget Modifications</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097279" y="2089151"/>
            <a:ext cx="6560820" cy="4044526"/>
          </a:xfrm>
        </p:spPr>
        <p:txBody>
          <a:bodyPr vert="horz" lIns="0" tIns="45720" rIns="0" bIns="45720" rtlCol="0" anchor="t">
            <a:normAutofit/>
          </a:bodyPr>
          <a:lstStyle/>
          <a:p>
            <a:pPr marL="383540" lvl="1">
              <a:buFont typeface="Wingdings" panose="05000000000000000000" pitchFamily="2" charset="2"/>
              <a:buChar char="v"/>
            </a:pPr>
            <a:r>
              <a:rPr lang="en-US" sz="2000" dirty="0">
                <a:latin typeface="Karla"/>
              </a:rPr>
              <a:t>Submit the approved EOF Art. IV FY B3 budget file (Excel) with proposed modifications listed in the appropriate column(s) on the B3 - Contract Budget Summary tab and highlighted in red on the line-item description tab.</a:t>
            </a:r>
          </a:p>
          <a:p>
            <a:pPr marL="383540" lvl="1">
              <a:buClr>
                <a:schemeClr val="tx1"/>
              </a:buClr>
              <a:buFont typeface="Wingdings" panose="05000000000000000000" pitchFamily="2" charset="2"/>
              <a:buChar char="v"/>
            </a:pPr>
            <a:endParaRPr lang="en-US" sz="2000" b="1" dirty="0">
              <a:latin typeface="Karla" panose="020B0604020202020204" charset="0"/>
            </a:endParaRPr>
          </a:p>
          <a:p>
            <a:pPr marL="383540" lvl="1">
              <a:buFont typeface="Wingdings" panose="05000000000000000000" pitchFamily="2" charset="2"/>
              <a:buChar char="v"/>
            </a:pPr>
            <a:r>
              <a:rPr lang="en-US" sz="2000" dirty="0">
                <a:solidFill>
                  <a:srgbClr val="FF0000"/>
                </a:solidFill>
                <a:latin typeface="Karla"/>
              </a:rPr>
              <a:t>EOF FYXX B3 budget modification deadline (please see your EOF contract)</a:t>
            </a:r>
            <a:r>
              <a:rPr lang="en-US" sz="2000" dirty="0">
                <a:latin typeface="Karla"/>
              </a:rPr>
              <a:t>. Budget requests submitted after that date will be reviewed on a case by case for approval and must be in accordance with your institution’s internal budget modification deadline.</a:t>
            </a:r>
          </a:p>
          <a:p>
            <a:endParaRPr lang="en-US" sz="1800" b="1" dirty="0">
              <a:latin typeface="Karla" panose="020B0604020202020204" charset="0"/>
            </a:endParaRPr>
          </a:p>
          <a:p>
            <a:endParaRPr lang="en-US" sz="1800" dirty="0">
              <a:latin typeface="Karla" panose="020B0604020202020204" charset="0"/>
            </a:endParaRPr>
          </a:p>
        </p:txBody>
      </p:sp>
      <p:sp>
        <p:nvSpPr>
          <p:cNvPr id="14" name="Rectangle 13">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B08F06CF-97DF-3544-B766-42169B3DE33C}"/>
              </a:ext>
            </a:extLst>
          </p:cNvPr>
          <p:cNvPicPr>
            <a:picLocks noChangeAspect="1"/>
          </p:cNvPicPr>
          <p:nvPr/>
        </p:nvPicPr>
        <p:blipFill>
          <a:blip r:embed="rId3"/>
          <a:stretch>
            <a:fillRect/>
          </a:stretch>
        </p:blipFill>
        <p:spPr>
          <a:xfrm>
            <a:off x="8307916" y="2169583"/>
            <a:ext cx="2794001" cy="2868084"/>
          </a:xfrm>
          <a:prstGeom prst="rect">
            <a:avLst/>
          </a:prstGeom>
        </p:spPr>
      </p:pic>
    </p:spTree>
    <p:extLst>
      <p:ext uri="{BB962C8B-B14F-4D97-AF65-F5344CB8AC3E}">
        <p14:creationId xmlns:p14="http://schemas.microsoft.com/office/powerpoint/2010/main" val="3705774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93F1-4C5B-9FDB-06BE-FFC795C3BFC1}"/>
              </a:ext>
            </a:extLst>
          </p:cNvPr>
          <p:cNvSpPr>
            <a:spLocks noGrp="1"/>
          </p:cNvSpPr>
          <p:nvPr>
            <p:ph type="title"/>
          </p:nvPr>
        </p:nvSpPr>
        <p:spPr>
          <a:xfrm>
            <a:off x="402336" y="286603"/>
            <a:ext cx="11567160" cy="1450757"/>
          </a:xfrm>
        </p:spPr>
        <p:txBody>
          <a:bodyPr/>
          <a:lstStyle/>
          <a:p>
            <a:r>
              <a:rPr lang="en-US" dirty="0"/>
              <a:t>FY 2027 EOF B3 Annual Program Support Budget</a:t>
            </a:r>
          </a:p>
        </p:txBody>
      </p:sp>
      <p:sp>
        <p:nvSpPr>
          <p:cNvPr id="4" name="Slide Number Placeholder 3">
            <a:extLst>
              <a:ext uri="{FF2B5EF4-FFF2-40B4-BE49-F238E27FC236}">
                <a16:creationId xmlns:a16="http://schemas.microsoft.com/office/drawing/2014/main" id="{FAB43FB5-E6B4-185F-3DC6-5C535A8C9431}"/>
              </a:ext>
            </a:extLst>
          </p:cNvPr>
          <p:cNvSpPr>
            <a:spLocks noGrp="1"/>
          </p:cNvSpPr>
          <p:nvPr>
            <p:ph type="sldNum" sz="quarter" idx="12"/>
          </p:nvPr>
        </p:nvSpPr>
        <p:spPr/>
        <p:txBody>
          <a:bodyPr/>
          <a:lstStyle/>
          <a:p>
            <a:fld id="{82E0CA47-81CF-4842-A6CE-0A6037062406}" type="slidenum">
              <a:rPr lang="en-US" smtClean="0"/>
              <a:pPr/>
              <a:t>18</a:t>
            </a:fld>
            <a:endParaRPr lang="en-US"/>
          </a:p>
        </p:txBody>
      </p:sp>
      <p:sp>
        <p:nvSpPr>
          <p:cNvPr id="5" name="Title 1">
            <a:extLst>
              <a:ext uri="{FF2B5EF4-FFF2-40B4-BE49-F238E27FC236}">
                <a16:creationId xmlns:a16="http://schemas.microsoft.com/office/drawing/2014/main" id="{FDD6BB19-15AA-E609-D98D-59E4C746D6FF}"/>
              </a:ext>
            </a:extLst>
          </p:cNvPr>
          <p:cNvSpPr>
            <a:spLocks noGrp="1"/>
          </p:cNvSpPr>
          <p:nvPr>
            <p:ph idx="1"/>
          </p:nvPr>
        </p:nvSpPr>
        <p:spPr>
          <a:xfrm>
            <a:off x="1288987" y="3227007"/>
            <a:ext cx="10058400" cy="1162113"/>
          </a:xfrm>
        </p:spPr>
        <p:txBody>
          <a:bodyPr>
            <a:normAutofit/>
          </a:bodyPr>
          <a:lstStyle/>
          <a:p>
            <a:pPr algn="ctr"/>
            <a:r>
              <a:rPr lang="en-US" sz="3200" b="0" dirty="0">
                <a:latin typeface="Montserrat"/>
              </a:rPr>
              <a:t>Virtual Review of the </a:t>
            </a:r>
            <a:r>
              <a:rPr lang="en-US" sz="3200" b="0" dirty="0">
                <a:solidFill>
                  <a:schemeClr val="accent1">
                    <a:lumMod val="76000"/>
                  </a:schemeClr>
                </a:solidFill>
                <a:latin typeface="Montserrat"/>
                <a:ea typeface="+mj-lt"/>
                <a:cs typeface="+mj-lt"/>
              </a:rPr>
              <a:t>B3</a:t>
            </a:r>
            <a:r>
              <a:rPr lang="en-US" sz="3200" b="0" dirty="0">
                <a:latin typeface="Montserrat"/>
                <a:ea typeface="+mj-lt"/>
                <a:cs typeface="+mj-lt"/>
              </a:rPr>
              <a:t> Contract Attachment</a:t>
            </a:r>
            <a:br>
              <a:rPr lang="en-US" sz="3200" b="0" dirty="0">
                <a:latin typeface="Montserrat"/>
                <a:ea typeface="+mj-lt"/>
                <a:cs typeface="+mj-lt"/>
              </a:rPr>
            </a:br>
            <a:r>
              <a:rPr lang="en-US" sz="3200" b="0" dirty="0">
                <a:latin typeface="Montserrat"/>
                <a:ea typeface="+mj-lt"/>
                <a:cs typeface="+mj-lt"/>
                <a:hlinkClick r:id="rId2"/>
              </a:rPr>
              <a:t>FYEOFB3ContractAttachment</a:t>
            </a:r>
          </a:p>
        </p:txBody>
      </p:sp>
    </p:spTree>
    <p:extLst>
      <p:ext uri="{BB962C8B-B14F-4D97-AF65-F5344CB8AC3E}">
        <p14:creationId xmlns:p14="http://schemas.microsoft.com/office/powerpoint/2010/main" val="2534939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97280" y="900436"/>
            <a:ext cx="10058400" cy="815758"/>
          </a:xfrm>
        </p:spPr>
        <p:txBody>
          <a:bodyPr/>
          <a:lstStyle/>
          <a:p>
            <a:r>
              <a:rPr lang="en-US" b="0">
                <a:latin typeface="Montserrat" panose="020B0604020202020204" charset="0"/>
              </a:rPr>
              <a:t>Resources</a:t>
            </a:r>
          </a:p>
        </p:txBody>
      </p:sp>
      <p:sp>
        <p:nvSpPr>
          <p:cNvPr id="2" name="Content Placeholder 1"/>
          <p:cNvSpPr>
            <a:spLocks noGrp="1"/>
          </p:cNvSpPr>
          <p:nvPr>
            <p:ph idx="1"/>
          </p:nvPr>
        </p:nvSpPr>
        <p:spPr>
          <a:xfrm>
            <a:off x="2769447" y="2025651"/>
            <a:ext cx="6661150" cy="4023360"/>
          </a:xfrm>
        </p:spPr>
        <p:txBody>
          <a:bodyPr/>
          <a:lstStyle/>
          <a:p>
            <a:pPr algn="ctr"/>
            <a:endParaRPr lang="en-US">
              <a:latin typeface="Karla" panose="020B0604020202020204" charset="0"/>
            </a:endParaRPr>
          </a:p>
          <a:p>
            <a:pPr algn="ctr"/>
            <a:endParaRPr lang="en-US">
              <a:latin typeface="Karla" panose="020B0604020202020204" charset="0"/>
            </a:endParaRPr>
          </a:p>
          <a:p>
            <a:pPr algn="ctr"/>
            <a:r>
              <a:rPr lang="en-US" sz="2400">
                <a:latin typeface="Karla" panose="020B0604020202020204" charset="0"/>
              </a:rPr>
              <a:t>OSHE/EOF Website:</a:t>
            </a:r>
          </a:p>
          <a:p>
            <a:pPr algn="ctr"/>
            <a:r>
              <a:rPr lang="en-US" sz="2400">
                <a:latin typeface="Karla" panose="020B0604020202020204" charset="0"/>
                <a:hlinkClick r:id="rId3"/>
              </a:rPr>
              <a:t>http://www.state.nj.us/highereducation/EOF/EOF_Program_Resources.shtml</a:t>
            </a:r>
            <a:r>
              <a:rPr lang="en-US" sz="2400">
                <a:latin typeface="Karla" panose="020B0604020202020204" charset="0"/>
              </a:rPr>
              <a:t> </a:t>
            </a:r>
          </a:p>
          <a:p>
            <a:endParaRPr lang="en-US" sz="2400">
              <a:latin typeface="Karla" panose="020B0604020202020204" charset="0"/>
            </a:endParaRPr>
          </a:p>
        </p:txBody>
      </p:sp>
    </p:spTree>
    <p:extLst>
      <p:ext uri="{BB962C8B-B14F-4D97-AF65-F5344CB8AC3E}">
        <p14:creationId xmlns:p14="http://schemas.microsoft.com/office/powerpoint/2010/main" val="184368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EA28B-DD19-FC63-99C8-6AB09582341B}"/>
              </a:ext>
            </a:extLst>
          </p:cNvPr>
          <p:cNvSpPr>
            <a:spLocks noGrp="1"/>
          </p:cNvSpPr>
          <p:nvPr>
            <p:ph sz="half" idx="1"/>
          </p:nvPr>
        </p:nvSpPr>
        <p:spPr>
          <a:xfrm>
            <a:off x="1399215" y="1965477"/>
            <a:ext cx="3301178" cy="4098700"/>
          </a:xfrm>
        </p:spPr>
        <p:txBody>
          <a:bodyPr vert="horz" lIns="0" tIns="45720" rIns="0" bIns="45720" rtlCol="0" anchor="t">
            <a:noAutofit/>
          </a:bodyPr>
          <a:lstStyle/>
          <a:p>
            <a:pPr>
              <a:lnSpc>
                <a:spcPct val="100000"/>
              </a:lnSpc>
              <a:spcBef>
                <a:spcPts val="0"/>
              </a:spcBef>
              <a:spcAft>
                <a:spcPts val="0"/>
              </a:spcAft>
            </a:pPr>
            <a:r>
              <a:rPr lang="en-US" sz="1600" i="1" dirty="0">
                <a:latin typeface="Karla"/>
                <a:cs typeface="Calibri"/>
              </a:rPr>
              <a:t>NJ OSHE EOF Central Office</a:t>
            </a:r>
          </a:p>
          <a:p>
            <a:pPr marL="0" indent="0">
              <a:lnSpc>
                <a:spcPct val="100000"/>
              </a:lnSpc>
              <a:spcBef>
                <a:spcPts val="0"/>
              </a:spcBef>
              <a:spcAft>
                <a:spcPts val="0"/>
              </a:spcAft>
              <a:buNone/>
            </a:pPr>
            <a:endParaRPr lang="en-US" sz="1600" i="1" dirty="0">
              <a:latin typeface="Karla"/>
              <a:cs typeface="Calibri"/>
            </a:endParaRPr>
          </a:p>
          <a:p>
            <a:pPr>
              <a:lnSpc>
                <a:spcPct val="100000"/>
              </a:lnSpc>
              <a:spcBef>
                <a:spcPts val="0"/>
              </a:spcBef>
              <a:spcAft>
                <a:spcPts val="0"/>
              </a:spcAft>
            </a:pPr>
            <a:r>
              <a:rPr lang="en-US" sz="1600" dirty="0">
                <a:latin typeface="Karla"/>
                <a:cs typeface="Calibri"/>
              </a:rPr>
              <a:t>Dr. Hasani Carter </a:t>
            </a:r>
            <a:r>
              <a:rPr lang="en-US" sz="1600" b="1" dirty="0">
                <a:latin typeface="Karla"/>
                <a:cs typeface="Calibri"/>
              </a:rPr>
              <a:t>     </a:t>
            </a:r>
            <a:endParaRPr lang="en-US" sz="1600" dirty="0">
              <a:latin typeface="Karla"/>
              <a:cs typeface="Calibri"/>
            </a:endParaRPr>
          </a:p>
          <a:p>
            <a:pPr>
              <a:lnSpc>
                <a:spcPct val="100000"/>
              </a:lnSpc>
              <a:spcBef>
                <a:spcPts val="0"/>
              </a:spcBef>
              <a:spcAft>
                <a:spcPts val="0"/>
              </a:spcAft>
            </a:pPr>
            <a:r>
              <a:rPr lang="en-US" sz="1600" dirty="0">
                <a:latin typeface="Karla"/>
                <a:cs typeface="Calibri"/>
                <a:hlinkClick r:id="rId2"/>
              </a:rPr>
              <a:t>Hasani.Carter@oshe.nj.gov</a:t>
            </a:r>
            <a:r>
              <a:rPr lang="en-US" sz="1600" dirty="0">
                <a:latin typeface="Karla"/>
                <a:cs typeface="Calibri"/>
              </a:rPr>
              <a:t>   </a:t>
            </a:r>
          </a:p>
          <a:p>
            <a:pPr>
              <a:lnSpc>
                <a:spcPct val="100000"/>
              </a:lnSpc>
              <a:spcBef>
                <a:spcPts val="0"/>
              </a:spcBef>
              <a:spcAft>
                <a:spcPts val="0"/>
              </a:spcAft>
            </a:pPr>
            <a:endParaRPr lang="en-US" sz="1600" dirty="0">
              <a:latin typeface="Karla"/>
              <a:ea typeface="+mn-lt"/>
              <a:cs typeface="+mn-lt"/>
            </a:endParaRPr>
          </a:p>
          <a:p>
            <a:pPr>
              <a:lnSpc>
                <a:spcPct val="100000"/>
              </a:lnSpc>
              <a:spcBef>
                <a:spcPts val="0"/>
              </a:spcBef>
              <a:spcAft>
                <a:spcPts val="0"/>
              </a:spcAft>
            </a:pPr>
            <a:r>
              <a:rPr lang="en-US" sz="1600" dirty="0">
                <a:latin typeface="Karla"/>
                <a:cs typeface="Calibri"/>
              </a:rPr>
              <a:t>Peter Collazo    </a:t>
            </a:r>
          </a:p>
          <a:p>
            <a:pPr>
              <a:lnSpc>
                <a:spcPct val="100000"/>
              </a:lnSpc>
              <a:spcBef>
                <a:spcPts val="0"/>
              </a:spcBef>
              <a:spcAft>
                <a:spcPts val="0"/>
              </a:spcAft>
            </a:pPr>
            <a:r>
              <a:rPr lang="en-US" sz="1600" dirty="0">
                <a:latin typeface="Karla"/>
                <a:cs typeface="Calibri"/>
                <a:hlinkClick r:id="rId3"/>
              </a:rPr>
              <a:t>Peter.Collazo@oshe.nj.gov</a:t>
            </a:r>
            <a:r>
              <a:rPr lang="en-US" sz="1600" dirty="0">
                <a:latin typeface="Karla"/>
                <a:cs typeface="Calibri"/>
              </a:rPr>
              <a:t> </a:t>
            </a:r>
          </a:p>
          <a:p>
            <a:pPr>
              <a:lnSpc>
                <a:spcPct val="100000"/>
              </a:lnSpc>
              <a:spcBef>
                <a:spcPts val="0"/>
              </a:spcBef>
              <a:spcAft>
                <a:spcPts val="0"/>
              </a:spcAft>
            </a:pPr>
            <a:endParaRPr lang="en-US" sz="1600" dirty="0">
              <a:latin typeface="Karla"/>
              <a:ea typeface="+mn-lt"/>
              <a:cs typeface="+mn-lt"/>
            </a:endParaRPr>
          </a:p>
          <a:p>
            <a:pPr>
              <a:lnSpc>
                <a:spcPct val="100000"/>
              </a:lnSpc>
              <a:spcBef>
                <a:spcPts val="0"/>
              </a:spcBef>
              <a:spcAft>
                <a:spcPts val="0"/>
              </a:spcAft>
            </a:pPr>
            <a:r>
              <a:rPr lang="en-US" sz="1600" dirty="0">
                <a:latin typeface="Karla"/>
                <a:cs typeface="Calibri"/>
              </a:rPr>
              <a:t>Hema Patel</a:t>
            </a:r>
            <a:endParaRPr lang="en-US" sz="1600" dirty="0">
              <a:latin typeface="Karla"/>
              <a:ea typeface="+mn-lt"/>
              <a:cs typeface="+mn-lt"/>
            </a:endParaRPr>
          </a:p>
          <a:p>
            <a:pPr>
              <a:lnSpc>
                <a:spcPct val="100000"/>
              </a:lnSpc>
              <a:spcBef>
                <a:spcPts val="0"/>
              </a:spcBef>
              <a:spcAft>
                <a:spcPts val="0"/>
              </a:spcAft>
            </a:pPr>
            <a:r>
              <a:rPr lang="en-US" sz="1600" dirty="0">
                <a:latin typeface="Karla"/>
                <a:cs typeface="Calibri"/>
                <a:hlinkClick r:id="rId4"/>
              </a:rPr>
              <a:t>Hema.Patel@oshe.nj.gov</a:t>
            </a:r>
            <a:endParaRPr lang="en-US" sz="1600" dirty="0">
              <a:latin typeface="Karla"/>
              <a:ea typeface="+mn-lt"/>
              <a:cs typeface="+mn-lt"/>
            </a:endParaRPr>
          </a:p>
          <a:p>
            <a:pPr>
              <a:lnSpc>
                <a:spcPct val="100000"/>
              </a:lnSpc>
              <a:spcBef>
                <a:spcPts val="0"/>
              </a:spcBef>
              <a:spcAft>
                <a:spcPts val="0"/>
              </a:spcAft>
            </a:pPr>
            <a:endParaRPr lang="en-US" sz="1600" dirty="0">
              <a:latin typeface="Karla"/>
              <a:ea typeface="+mn-lt"/>
              <a:cs typeface="+mn-lt"/>
            </a:endParaRPr>
          </a:p>
          <a:p>
            <a:pPr>
              <a:lnSpc>
                <a:spcPct val="100000"/>
              </a:lnSpc>
              <a:spcBef>
                <a:spcPts val="0"/>
              </a:spcBef>
              <a:spcAft>
                <a:spcPts val="0"/>
              </a:spcAft>
            </a:pPr>
            <a:r>
              <a:rPr lang="en-US" sz="1600" dirty="0">
                <a:latin typeface="Karla"/>
                <a:cs typeface="Calibri"/>
              </a:rPr>
              <a:t>Dr. Stephanie Shanklin</a:t>
            </a:r>
            <a:endParaRPr lang="en-US" sz="1600" dirty="0">
              <a:latin typeface="Karla"/>
              <a:ea typeface="+mn-lt"/>
              <a:cs typeface="+mn-lt"/>
            </a:endParaRPr>
          </a:p>
          <a:p>
            <a:pPr>
              <a:lnSpc>
                <a:spcPct val="100000"/>
              </a:lnSpc>
              <a:spcBef>
                <a:spcPts val="0"/>
              </a:spcBef>
              <a:spcAft>
                <a:spcPts val="0"/>
              </a:spcAft>
            </a:pPr>
            <a:r>
              <a:rPr lang="en-US" sz="1600" dirty="0">
                <a:latin typeface="Karla"/>
                <a:cs typeface="Calibri"/>
                <a:hlinkClick r:id="rId5"/>
              </a:rPr>
              <a:t>Stephanie.Shanklin@oshe.nj.gov</a:t>
            </a:r>
            <a:endParaRPr lang="en-US" sz="1600" dirty="0">
              <a:latin typeface="Karla"/>
              <a:ea typeface="+mn-lt"/>
              <a:cs typeface="+mn-lt"/>
            </a:endParaRPr>
          </a:p>
          <a:p>
            <a:pPr>
              <a:lnSpc>
                <a:spcPct val="100000"/>
              </a:lnSpc>
              <a:spcBef>
                <a:spcPts val="0"/>
              </a:spcBef>
              <a:spcAft>
                <a:spcPts val="0"/>
              </a:spcAft>
            </a:pPr>
            <a:endParaRPr lang="en-US" sz="1600" dirty="0">
              <a:ea typeface="+mn-lt"/>
              <a:cs typeface="+mn-lt"/>
            </a:endParaRPr>
          </a:p>
        </p:txBody>
      </p:sp>
      <p:sp>
        <p:nvSpPr>
          <p:cNvPr id="5" name="Slide Number Placeholder 4">
            <a:extLst>
              <a:ext uri="{FF2B5EF4-FFF2-40B4-BE49-F238E27FC236}">
                <a16:creationId xmlns:a16="http://schemas.microsoft.com/office/drawing/2014/main" id="{6EF8167C-D4B9-6BA5-387A-2261D532AB4C}"/>
              </a:ext>
            </a:extLst>
          </p:cNvPr>
          <p:cNvSpPr>
            <a:spLocks noGrp="1"/>
          </p:cNvSpPr>
          <p:nvPr>
            <p:ph type="sldNum" sz="quarter" idx="12"/>
          </p:nvPr>
        </p:nvSpPr>
        <p:spPr/>
        <p:txBody>
          <a:bodyPr/>
          <a:lstStyle/>
          <a:p>
            <a:fld id="{82E0CA47-81CF-4842-A6CE-0A6037062406}" type="slidenum">
              <a:rPr lang="en-US" smtClean="0"/>
              <a:pPr/>
              <a:t>2</a:t>
            </a:fld>
            <a:endParaRPr lang="en-US"/>
          </a:p>
        </p:txBody>
      </p:sp>
      <p:sp>
        <p:nvSpPr>
          <p:cNvPr id="7" name="Title 6">
            <a:extLst>
              <a:ext uri="{FF2B5EF4-FFF2-40B4-BE49-F238E27FC236}">
                <a16:creationId xmlns:a16="http://schemas.microsoft.com/office/drawing/2014/main" id="{E549C80E-F85A-5523-4A47-90B4C2921391}"/>
              </a:ext>
            </a:extLst>
          </p:cNvPr>
          <p:cNvSpPr>
            <a:spLocks noGrp="1"/>
          </p:cNvSpPr>
          <p:nvPr>
            <p:ph type="title"/>
          </p:nvPr>
        </p:nvSpPr>
        <p:spPr>
          <a:xfrm>
            <a:off x="1097280" y="787918"/>
            <a:ext cx="7752348" cy="929390"/>
          </a:xfrm>
        </p:spPr>
        <p:txBody>
          <a:bodyPr/>
          <a:lstStyle/>
          <a:p>
            <a:r>
              <a:rPr lang="en-US" b="0">
                <a:latin typeface="Montserrat"/>
                <a:cs typeface="Calibri Light"/>
              </a:rPr>
              <a:t>OSHE/EOF Central Staff</a:t>
            </a:r>
            <a:endParaRPr lang="en-US" b="0">
              <a:latin typeface="Montserrat"/>
            </a:endParaRPr>
          </a:p>
        </p:txBody>
      </p:sp>
      <p:sp>
        <p:nvSpPr>
          <p:cNvPr id="6" name="Content Placeholder 2">
            <a:extLst>
              <a:ext uri="{FF2B5EF4-FFF2-40B4-BE49-F238E27FC236}">
                <a16:creationId xmlns:a16="http://schemas.microsoft.com/office/drawing/2014/main" id="{F8D67FC3-CBC3-DD54-F271-FCBD81EC0A9A}"/>
              </a:ext>
            </a:extLst>
          </p:cNvPr>
          <p:cNvSpPr txBox="1">
            <a:spLocks/>
          </p:cNvSpPr>
          <p:nvPr/>
        </p:nvSpPr>
        <p:spPr>
          <a:xfrm>
            <a:off x="7868195" y="1967482"/>
            <a:ext cx="3020442" cy="4098700"/>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sz="1600" i="1" dirty="0">
                <a:latin typeface="Karla"/>
                <a:cs typeface="Calibri"/>
              </a:rPr>
              <a:t>NJ OSHE Finance</a:t>
            </a:r>
            <a:endParaRPr lang="en-US" i="1" dirty="0">
              <a:ea typeface="Calibri"/>
              <a:cs typeface="Calibri"/>
            </a:endParaRPr>
          </a:p>
          <a:p>
            <a:pPr marL="0" indent="0">
              <a:lnSpc>
                <a:spcPct val="100000"/>
              </a:lnSpc>
              <a:spcBef>
                <a:spcPts val="0"/>
              </a:spcBef>
              <a:spcAft>
                <a:spcPts val="0"/>
              </a:spcAft>
              <a:buNone/>
            </a:pPr>
            <a:endParaRPr lang="en-US" sz="1600" dirty="0">
              <a:latin typeface="Karla"/>
              <a:cs typeface="Calibri"/>
            </a:endParaRPr>
          </a:p>
          <a:p>
            <a:pPr>
              <a:lnSpc>
                <a:spcPct val="100000"/>
              </a:lnSpc>
              <a:spcBef>
                <a:spcPts val="0"/>
              </a:spcBef>
              <a:spcAft>
                <a:spcPts val="0"/>
              </a:spcAft>
            </a:pPr>
            <a:r>
              <a:rPr lang="en-US" sz="1500" dirty="0">
                <a:latin typeface="Karla"/>
                <a:cs typeface="Calibri"/>
              </a:rPr>
              <a:t>Tiffany Hazzard</a:t>
            </a:r>
            <a:endParaRPr lang="en-US" sz="1500" dirty="0">
              <a:solidFill>
                <a:srgbClr val="000000"/>
              </a:solidFill>
              <a:latin typeface="Karla"/>
              <a:ea typeface="+mn-lt"/>
              <a:cs typeface="+mn-lt"/>
            </a:endParaRPr>
          </a:p>
          <a:p>
            <a:pPr>
              <a:lnSpc>
                <a:spcPct val="100000"/>
              </a:lnSpc>
              <a:spcBef>
                <a:spcPts val="0"/>
              </a:spcBef>
              <a:spcAft>
                <a:spcPts val="0"/>
              </a:spcAft>
            </a:pPr>
            <a:r>
              <a:rPr lang="en-US" sz="1500" dirty="0">
                <a:solidFill>
                  <a:srgbClr val="000000"/>
                </a:solidFill>
                <a:latin typeface="Karla"/>
                <a:cs typeface="Calibri"/>
                <a:hlinkClick r:id="rId6"/>
              </a:rPr>
              <a:t>Tiffany.Hazzard@oshe.nj.gov</a:t>
            </a:r>
            <a:endParaRPr lang="en-US" sz="1500" dirty="0">
              <a:solidFill>
                <a:srgbClr val="000000"/>
              </a:solidFill>
              <a:latin typeface="Karla"/>
              <a:ea typeface="+mn-lt"/>
              <a:cs typeface="+mn-lt"/>
              <a:hlinkClick r:id="rId6"/>
            </a:endParaRPr>
          </a:p>
          <a:p>
            <a:pPr>
              <a:lnSpc>
                <a:spcPct val="100000"/>
              </a:lnSpc>
              <a:spcBef>
                <a:spcPts val="0"/>
              </a:spcBef>
              <a:spcAft>
                <a:spcPts val="0"/>
              </a:spcAft>
            </a:pPr>
            <a:endParaRPr lang="en-US" sz="1500" dirty="0">
              <a:solidFill>
                <a:srgbClr val="000000"/>
              </a:solidFill>
              <a:latin typeface="Karla"/>
              <a:ea typeface="+mn-lt"/>
              <a:cs typeface="+mn-lt"/>
            </a:endParaRPr>
          </a:p>
          <a:p>
            <a:pPr>
              <a:lnSpc>
                <a:spcPct val="100000"/>
              </a:lnSpc>
              <a:spcBef>
                <a:spcPts val="0"/>
              </a:spcBef>
              <a:spcAft>
                <a:spcPts val="0"/>
              </a:spcAft>
            </a:pPr>
            <a:r>
              <a:rPr lang="en-US" sz="1500" dirty="0">
                <a:latin typeface="Karla"/>
                <a:cs typeface="Calibri"/>
              </a:rPr>
              <a:t>Kevin </a:t>
            </a:r>
            <a:r>
              <a:rPr lang="en-US" sz="1500">
                <a:latin typeface="Karla"/>
                <a:cs typeface="Calibri"/>
              </a:rPr>
              <a:t>Kobylowski</a:t>
            </a:r>
            <a:endParaRPr lang="en-US" sz="1500">
              <a:solidFill>
                <a:srgbClr val="000000"/>
              </a:solidFill>
              <a:latin typeface="Karla"/>
              <a:ea typeface="+mn-lt"/>
              <a:cs typeface="+mn-lt"/>
            </a:endParaRPr>
          </a:p>
          <a:p>
            <a:pPr>
              <a:lnSpc>
                <a:spcPct val="100000"/>
              </a:lnSpc>
              <a:spcBef>
                <a:spcPts val="0"/>
              </a:spcBef>
              <a:spcAft>
                <a:spcPts val="0"/>
              </a:spcAft>
            </a:pPr>
            <a:r>
              <a:rPr lang="en-US" sz="1500" dirty="0">
                <a:solidFill>
                  <a:srgbClr val="000000"/>
                </a:solidFill>
                <a:latin typeface="Karla"/>
                <a:cs typeface="Calibri"/>
                <a:hlinkClick r:id="rId7"/>
              </a:rPr>
              <a:t>Kevin.Kobylowski@oshe.nj.gov</a:t>
            </a:r>
            <a:endParaRPr lang="en-US" sz="1500" dirty="0">
              <a:solidFill>
                <a:srgbClr val="000000"/>
              </a:solidFill>
              <a:hlinkClick r:id="rId7"/>
            </a:endParaRPr>
          </a:p>
          <a:p>
            <a:pPr>
              <a:lnSpc>
                <a:spcPct val="100000"/>
              </a:lnSpc>
              <a:spcBef>
                <a:spcPts val="0"/>
              </a:spcBef>
              <a:spcAft>
                <a:spcPts val="0"/>
              </a:spcAft>
            </a:pPr>
            <a:endParaRPr lang="en-US" sz="1500" dirty="0">
              <a:solidFill>
                <a:srgbClr val="000000"/>
              </a:solidFill>
              <a:latin typeface="Karla"/>
              <a:ea typeface="+mn-lt"/>
              <a:cs typeface="+mn-lt"/>
            </a:endParaRPr>
          </a:p>
          <a:p>
            <a:pPr>
              <a:lnSpc>
                <a:spcPct val="100000"/>
              </a:lnSpc>
              <a:spcBef>
                <a:spcPts val="0"/>
              </a:spcBef>
              <a:spcAft>
                <a:spcPts val="0"/>
              </a:spcAft>
            </a:pPr>
            <a:r>
              <a:rPr lang="en-US" sz="1400">
                <a:solidFill>
                  <a:srgbClr val="404040"/>
                </a:solidFill>
                <a:latin typeface="Karla"/>
                <a:ea typeface="+mn-lt"/>
                <a:cs typeface="+mn-lt"/>
              </a:rPr>
              <a:t>Kelechi Unegbu</a:t>
            </a:r>
            <a:endParaRPr lang="en-US" sz="1400" dirty="0">
              <a:solidFill>
                <a:srgbClr val="404040"/>
              </a:solidFill>
              <a:latin typeface="Karla"/>
              <a:ea typeface="+mn-lt"/>
              <a:cs typeface="+mn-lt"/>
            </a:endParaRPr>
          </a:p>
          <a:p>
            <a:pPr>
              <a:lnSpc>
                <a:spcPct val="100000"/>
              </a:lnSpc>
              <a:spcBef>
                <a:spcPts val="0"/>
              </a:spcBef>
              <a:spcAft>
                <a:spcPts val="0"/>
              </a:spcAft>
            </a:pPr>
            <a:r>
              <a:rPr lang="en-US" sz="1400" dirty="0">
                <a:solidFill>
                  <a:srgbClr val="000000"/>
                </a:solidFill>
                <a:latin typeface="Karla"/>
                <a:ea typeface="+mn-lt"/>
                <a:cs typeface="+mn-lt"/>
                <a:hlinkClick r:id="rId6"/>
              </a:rPr>
              <a:t>Kelechi</a:t>
            </a:r>
            <a:r>
              <a:rPr lang="en-US" sz="1400" dirty="0">
                <a:solidFill>
                  <a:srgbClr val="000000"/>
                </a:solidFill>
                <a:latin typeface="Karla"/>
                <a:ea typeface="+mn-lt"/>
                <a:cs typeface="+mn-lt"/>
                <a:hlinkClick r:id="rId6">
                  <a:extLst>
                    <a:ext uri="{A12FA001-AC4F-418D-AE19-62706E023703}">
                      <ahyp:hlinkClr xmlns:ahyp="http://schemas.microsoft.com/office/drawing/2018/hyperlinkcolor" val="tx"/>
                    </a:ext>
                  </a:extLst>
                </a:hlinkClick>
              </a:rPr>
              <a:t>.Unegbu@oshe.nj.gov</a:t>
            </a:r>
            <a:endParaRPr lang="en-US" sz="1400" dirty="0">
              <a:solidFill>
                <a:srgbClr val="000000"/>
              </a:solidFill>
              <a:latin typeface="Karla"/>
              <a:ea typeface="+mn-lt"/>
              <a:cs typeface="+mn-lt"/>
            </a:endParaRPr>
          </a:p>
          <a:p>
            <a:pPr>
              <a:lnSpc>
                <a:spcPct val="100000"/>
              </a:lnSpc>
              <a:spcBef>
                <a:spcPts val="0"/>
              </a:spcBef>
              <a:spcAft>
                <a:spcPts val="0"/>
              </a:spcAft>
            </a:pPr>
            <a:endParaRPr lang="en-US" sz="1500" dirty="0">
              <a:solidFill>
                <a:srgbClr val="000000"/>
              </a:solidFill>
              <a:latin typeface="Karla"/>
              <a:ea typeface="+mn-lt"/>
              <a:cs typeface="+mn-lt"/>
            </a:endParaRPr>
          </a:p>
          <a:p>
            <a:pPr>
              <a:lnSpc>
                <a:spcPct val="100000"/>
              </a:lnSpc>
              <a:spcBef>
                <a:spcPts val="0"/>
              </a:spcBef>
              <a:spcAft>
                <a:spcPts val="0"/>
              </a:spcAft>
            </a:pPr>
            <a:endParaRPr lang="en-US" sz="1600" dirty="0">
              <a:ea typeface="+mn-lt"/>
              <a:cs typeface="+mn-lt"/>
            </a:endParaRPr>
          </a:p>
        </p:txBody>
      </p:sp>
    </p:spTree>
    <p:extLst>
      <p:ext uri="{BB962C8B-B14F-4D97-AF65-F5344CB8AC3E}">
        <p14:creationId xmlns:p14="http://schemas.microsoft.com/office/powerpoint/2010/main" val="1989177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0880725" y="6459538"/>
            <a:ext cx="1311275" cy="365125"/>
          </a:xfrm>
          <a:prstGeom prst="rect">
            <a:avLst/>
          </a:prstGeom>
        </p:spPr>
        <p:txBody>
          <a:bodyPr/>
          <a:lstStyle/>
          <a:p>
            <a:fld id="{82E0CA47-81CF-4842-A6CE-0A6037062406}" type="slidenum">
              <a:rPr lang="en-US" dirty="0" smtClean="0"/>
              <a:pPr/>
              <a:t>20</a:t>
            </a:fld>
            <a:endParaRPr lang="en-US"/>
          </a:p>
        </p:txBody>
      </p:sp>
      <p:pic>
        <p:nvPicPr>
          <p:cNvPr id="2" name="Picture 1" descr="The Art of Asking Questions">
            <a:extLst>
              <a:ext uri="{FF2B5EF4-FFF2-40B4-BE49-F238E27FC236}">
                <a16:creationId xmlns:a16="http://schemas.microsoft.com/office/drawing/2014/main" id="{F24E2048-C5E1-44DE-7703-7C777286E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64" r="-312" b="227"/>
          <a:stretch/>
        </p:blipFill>
        <p:spPr bwMode="auto">
          <a:xfrm>
            <a:off x="-1592" y="4017689"/>
            <a:ext cx="5361534" cy="284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7116E769-DAB1-968D-69FA-9419CC5402C7}"/>
              </a:ext>
            </a:extLst>
          </p:cNvPr>
          <p:cNvSpPr txBox="1"/>
          <p:nvPr/>
        </p:nvSpPr>
        <p:spPr>
          <a:xfrm>
            <a:off x="1199273" y="856665"/>
            <a:ext cx="4031156" cy="86177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a:latin typeface="Century Gothic"/>
              </a:rPr>
              <a:t>QUESTIONS?</a:t>
            </a:r>
          </a:p>
        </p:txBody>
      </p:sp>
      <p:pic>
        <p:nvPicPr>
          <p:cNvPr id="5" name="Picture 4" descr="The Art of Asking Questions">
            <a:extLst>
              <a:ext uri="{FF2B5EF4-FFF2-40B4-BE49-F238E27FC236}">
                <a16:creationId xmlns:a16="http://schemas.microsoft.com/office/drawing/2014/main" id="{D03FFBD4-107F-AD27-22A1-8C4F1FD335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 b="194"/>
          <a:stretch/>
        </p:blipFill>
        <p:spPr bwMode="auto">
          <a:xfrm>
            <a:off x="5009931" y="4017689"/>
            <a:ext cx="5645597" cy="2842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Art of Asking Questions">
            <a:extLst>
              <a:ext uri="{FF2B5EF4-FFF2-40B4-BE49-F238E27FC236}">
                <a16:creationId xmlns:a16="http://schemas.microsoft.com/office/drawing/2014/main" id="{44CEF862-6604-542B-F4D9-0A34B174E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 t="3385" r="67088" b="-3077"/>
          <a:stretch/>
        </p:blipFill>
        <p:spPr bwMode="auto">
          <a:xfrm>
            <a:off x="10317654" y="4105275"/>
            <a:ext cx="1876954" cy="283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30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107" y="479128"/>
            <a:ext cx="9070365" cy="17444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97947" y="3013231"/>
            <a:ext cx="6600343" cy="2062103"/>
          </a:xfrm>
          <a:prstGeom prst="rect">
            <a:avLst/>
          </a:prstGeom>
        </p:spPr>
        <p:txBody>
          <a:bodyPr wrap="square" lIns="91440" tIns="45720" rIns="91440" bIns="45720" anchor="t">
            <a:spAutoFit/>
          </a:bodyPr>
          <a:lstStyle/>
          <a:p>
            <a:pPr algn="ctr"/>
            <a:r>
              <a:rPr lang="en-US" sz="7200">
                <a:latin typeface="Montserrat"/>
                <a:ea typeface="Microsoft JhengHei"/>
              </a:rPr>
              <a:t>Thank You!</a:t>
            </a:r>
            <a:br>
              <a:rPr lang="en-US" sz="2800">
                <a:latin typeface="Montserrat" panose="020B0604020202020204" charset="0"/>
              </a:rPr>
            </a:br>
            <a:r>
              <a:rPr lang="en-US" sz="2800">
                <a:latin typeface="Montserrat"/>
              </a:rPr>
              <a:t>We look forward to working with you</a:t>
            </a:r>
            <a:endParaRPr lang="en-US" sz="2800" b="1">
              <a:latin typeface="Montserrat" panose="020B0604020202020204" charset="0"/>
              <a:ea typeface="Microsoft JhengHei" panose="020B0604030504040204" pitchFamily="34" charset="-120"/>
            </a:endParaRPr>
          </a:p>
        </p:txBody>
      </p:sp>
      <p:sp>
        <p:nvSpPr>
          <p:cNvPr id="3" name="Slide Number Placeholder 2"/>
          <p:cNvSpPr>
            <a:spLocks noGrp="1"/>
          </p:cNvSpPr>
          <p:nvPr>
            <p:ph type="sldNum" sz="quarter" idx="12"/>
          </p:nvPr>
        </p:nvSpPr>
        <p:spPr/>
        <p:txBody>
          <a:bodyPr/>
          <a:lstStyle/>
          <a:p>
            <a:fld id="{82E0CA47-81CF-4842-A6CE-0A6037062406}" type="slidenum">
              <a:rPr lang="en-US" dirty="0" smtClean="0"/>
              <a:pPr/>
              <a:t>21</a:t>
            </a:fld>
            <a:endParaRPr lang="en-US"/>
          </a:p>
        </p:txBody>
      </p:sp>
    </p:spTree>
    <p:extLst>
      <p:ext uri="{BB962C8B-B14F-4D97-AF65-F5344CB8AC3E}">
        <p14:creationId xmlns:p14="http://schemas.microsoft.com/office/powerpoint/2010/main" val="1070043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7438" y="787919"/>
            <a:ext cx="7692189" cy="929388"/>
          </a:xfrm>
        </p:spPr>
        <p:txBody>
          <a:bodyPr vert="horz" lIns="91440" tIns="45720" rIns="91440" bIns="45720" rtlCol="0" anchor="b">
            <a:normAutofit/>
          </a:bodyPr>
          <a:lstStyle/>
          <a:p>
            <a:r>
              <a:rPr lang="en-US" b="0">
                <a:latin typeface="Montserrat"/>
              </a:rPr>
              <a:t>Purpose of this Training</a:t>
            </a:r>
          </a:p>
        </p:txBody>
      </p:sp>
      <p:pic>
        <p:nvPicPr>
          <p:cNvPr id="414" name="Graphic 413" descr="Wallet outline">
            <a:extLst>
              <a:ext uri="{FF2B5EF4-FFF2-40B4-BE49-F238E27FC236}">
                <a16:creationId xmlns:a16="http://schemas.microsoft.com/office/drawing/2014/main" id="{EABE4DAB-E1E8-B75B-051C-C7D8715240F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14258" y="2329542"/>
            <a:ext cx="1698172" cy="1719943"/>
          </a:xfrm>
          <a:prstGeom prst="rect">
            <a:avLst/>
          </a:prstGeom>
        </p:spPr>
      </p:pic>
      <p:pic>
        <p:nvPicPr>
          <p:cNvPr id="415" name="Graphic 414" descr="Open envelope outline">
            <a:extLst>
              <a:ext uri="{FF2B5EF4-FFF2-40B4-BE49-F238E27FC236}">
                <a16:creationId xmlns:a16="http://schemas.microsoft.com/office/drawing/2014/main" id="{3F338622-D268-1485-E23C-1A79A609E0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64360" y="2330904"/>
            <a:ext cx="1719942" cy="1719942"/>
          </a:xfrm>
          <a:prstGeom prst="rect">
            <a:avLst/>
          </a:prstGeom>
        </p:spPr>
      </p:pic>
      <p:pic>
        <p:nvPicPr>
          <p:cNvPr id="416" name="Graphic 415" descr="Contract outline">
            <a:extLst>
              <a:ext uri="{FF2B5EF4-FFF2-40B4-BE49-F238E27FC236}">
                <a16:creationId xmlns:a16="http://schemas.microsoft.com/office/drawing/2014/main" id="{D369E093-C7B2-1CB5-232C-039326E1D8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68235" y="2332265"/>
            <a:ext cx="1698171" cy="1719942"/>
          </a:xfrm>
          <a:prstGeom prst="rect">
            <a:avLst/>
          </a:prstGeom>
        </p:spPr>
      </p:pic>
      <p:sp>
        <p:nvSpPr>
          <p:cNvPr id="417" name="TextBox 416">
            <a:extLst>
              <a:ext uri="{FF2B5EF4-FFF2-40B4-BE49-F238E27FC236}">
                <a16:creationId xmlns:a16="http://schemas.microsoft.com/office/drawing/2014/main" id="{D2318014-28D1-C5CB-DA14-C8740F2885E0}"/>
              </a:ext>
            </a:extLst>
          </p:cNvPr>
          <p:cNvSpPr txBox="1"/>
          <p:nvPr/>
        </p:nvSpPr>
        <p:spPr>
          <a:xfrm>
            <a:off x="1141480" y="4254402"/>
            <a:ext cx="27578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Karla"/>
                <a:cs typeface="Calibri"/>
              </a:rPr>
              <a:t>To</a:t>
            </a:r>
            <a:r>
              <a:rPr lang="en-US" sz="1600" dirty="0">
                <a:latin typeface="Karla"/>
                <a:ea typeface="+mn-lt"/>
                <a:cs typeface="+mn-lt"/>
              </a:rPr>
              <a:t> provide an overview of </a:t>
            </a:r>
            <a:r>
              <a:rPr lang="en-US" sz="1600">
                <a:latin typeface="Karla"/>
                <a:ea typeface="+mn-lt"/>
                <a:cs typeface="+mn-lt"/>
              </a:rPr>
              <a:t>the EOF B1 Mission </a:t>
            </a:r>
            <a:r>
              <a:rPr lang="en-US" sz="1600" dirty="0">
                <a:latin typeface="Karla"/>
                <a:ea typeface="+mn-lt"/>
                <a:cs typeface="+mn-lt"/>
              </a:rPr>
              <a:t>and Goals &amp; B3 Program Support Contract Budget Attachments</a:t>
            </a:r>
            <a:endParaRPr lang="en-US" sz="1600" dirty="0">
              <a:latin typeface="Karla"/>
              <a:ea typeface="Calibri"/>
              <a:cs typeface="Calibri"/>
            </a:endParaRPr>
          </a:p>
        </p:txBody>
      </p:sp>
      <p:sp>
        <p:nvSpPr>
          <p:cNvPr id="418" name="TextBox 417">
            <a:extLst>
              <a:ext uri="{FF2B5EF4-FFF2-40B4-BE49-F238E27FC236}">
                <a16:creationId xmlns:a16="http://schemas.microsoft.com/office/drawing/2014/main" id="{FD3CCD56-5A49-8D9F-3E09-2BA614776F2D}"/>
              </a:ext>
            </a:extLst>
          </p:cNvPr>
          <p:cNvSpPr txBox="1"/>
          <p:nvPr/>
        </p:nvSpPr>
        <p:spPr>
          <a:xfrm>
            <a:off x="5010408" y="4252761"/>
            <a:ext cx="209996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Karla"/>
                <a:ea typeface="+mn-lt"/>
                <a:cs typeface="+mn-lt"/>
              </a:rPr>
              <a:t>To review the process of </a:t>
            </a:r>
            <a:r>
              <a:rPr lang="en-US" sz="1600">
                <a:latin typeface="Karla"/>
                <a:ea typeface="+mn-lt"/>
                <a:cs typeface="+mn-lt"/>
              </a:rPr>
              <a:t>completing the EOF </a:t>
            </a:r>
            <a:r>
              <a:rPr lang="en-US" sz="1600" dirty="0">
                <a:latin typeface="Karla"/>
                <a:ea typeface="+mn-lt"/>
                <a:cs typeface="+mn-lt"/>
              </a:rPr>
              <a:t>B1 and B3  Contract Attachments</a:t>
            </a:r>
            <a:endParaRPr lang="en-US" sz="1600" dirty="0">
              <a:latin typeface="Karla"/>
              <a:cs typeface="Calibri"/>
            </a:endParaRPr>
          </a:p>
          <a:p>
            <a:pPr algn="ctr"/>
            <a:endParaRPr lang="en-US" sz="1600">
              <a:latin typeface="Karla"/>
              <a:cs typeface="Calibri"/>
            </a:endParaRPr>
          </a:p>
        </p:txBody>
      </p:sp>
      <p:sp>
        <p:nvSpPr>
          <p:cNvPr id="419" name="TextBox 418">
            <a:extLst>
              <a:ext uri="{FF2B5EF4-FFF2-40B4-BE49-F238E27FC236}">
                <a16:creationId xmlns:a16="http://schemas.microsoft.com/office/drawing/2014/main" id="{79A75F5B-33D9-995D-4CE1-E7DB57DC712F}"/>
              </a:ext>
            </a:extLst>
          </p:cNvPr>
          <p:cNvSpPr txBox="1"/>
          <p:nvPr/>
        </p:nvSpPr>
        <p:spPr>
          <a:xfrm>
            <a:off x="8642512" y="4258374"/>
            <a:ext cx="196143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Karla"/>
                <a:ea typeface="+mn-lt"/>
                <a:cs typeface="+mn-lt"/>
              </a:rPr>
              <a:t>To review the EOF B1 </a:t>
            </a:r>
            <a:r>
              <a:rPr lang="en-US" sz="1600" dirty="0">
                <a:latin typeface="Karla"/>
                <a:ea typeface="+mn-lt"/>
                <a:cs typeface="+mn-lt"/>
              </a:rPr>
              <a:t>and B3 submission requirements and deadlines</a:t>
            </a:r>
            <a:endParaRPr lang="en-US" dirty="0">
              <a:latin typeface="Karla"/>
              <a:cs typeface="Calibri"/>
            </a:endParaRPr>
          </a:p>
        </p:txBody>
      </p:sp>
    </p:spTree>
    <p:extLst>
      <p:ext uri="{BB962C8B-B14F-4D97-AF65-F5344CB8AC3E}">
        <p14:creationId xmlns:p14="http://schemas.microsoft.com/office/powerpoint/2010/main" val="216632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6D8B8-CA69-3408-13A9-12D8405F375D}"/>
              </a:ext>
            </a:extLst>
          </p:cNvPr>
          <p:cNvPicPr>
            <a:picLocks noChangeAspect="1"/>
          </p:cNvPicPr>
          <p:nvPr/>
        </p:nvPicPr>
        <p:blipFill>
          <a:blip r:embed="rId3"/>
          <a:stretch>
            <a:fillRect/>
          </a:stretch>
        </p:blipFill>
        <p:spPr>
          <a:xfrm>
            <a:off x="4055005" y="2471739"/>
            <a:ext cx="3002491" cy="3650191"/>
          </a:xfrm>
          <a:prstGeom prst="rect">
            <a:avLst/>
          </a:prstGeom>
        </p:spPr>
      </p:pic>
      <p:sp>
        <p:nvSpPr>
          <p:cNvPr id="2" name="Title 1"/>
          <p:cNvSpPr>
            <a:spLocks noGrp="1"/>
          </p:cNvSpPr>
          <p:nvPr>
            <p:ph type="title"/>
          </p:nvPr>
        </p:nvSpPr>
        <p:spPr>
          <a:xfrm>
            <a:off x="1564173" y="467076"/>
            <a:ext cx="8881533" cy="637958"/>
          </a:xfrm>
        </p:spPr>
        <p:txBody>
          <a:bodyPr>
            <a:normAutofit fontScale="90000"/>
          </a:bodyPr>
          <a:lstStyle/>
          <a:p>
            <a:pPr algn="ctr"/>
            <a:r>
              <a:rPr lang="en-US" sz="4000">
                <a:latin typeface="Montserrat"/>
              </a:rPr>
              <a:t>Fiscal Year EOF Program Contracts</a:t>
            </a:r>
            <a:endParaRPr lang="en-US"/>
          </a:p>
        </p:txBody>
      </p:sp>
      <p:pic>
        <p:nvPicPr>
          <p:cNvPr id="8" name="Picture 7">
            <a:extLst>
              <a:ext uri="{FF2B5EF4-FFF2-40B4-BE49-F238E27FC236}">
                <a16:creationId xmlns:a16="http://schemas.microsoft.com/office/drawing/2014/main" id="{A0B29FB3-8C51-D1D6-B74D-CEF60E45FAE0}"/>
              </a:ext>
            </a:extLst>
          </p:cNvPr>
          <p:cNvPicPr>
            <a:picLocks noChangeAspect="1"/>
          </p:cNvPicPr>
          <p:nvPr/>
        </p:nvPicPr>
        <p:blipFill rotWithShape="1">
          <a:blip r:embed="rId4"/>
          <a:srcRect t="22304" r="71364" b="38118"/>
          <a:stretch>
            <a:fillRect/>
          </a:stretch>
        </p:blipFill>
        <p:spPr>
          <a:xfrm>
            <a:off x="7775796" y="1894974"/>
            <a:ext cx="3177103" cy="2399509"/>
          </a:xfrm>
          <a:prstGeom prst="rect">
            <a:avLst/>
          </a:prstGeom>
          <a:ln>
            <a:solidFill>
              <a:srgbClr val="002060"/>
            </a:solidFill>
          </a:ln>
        </p:spPr>
      </p:pic>
      <p:sp>
        <p:nvSpPr>
          <p:cNvPr id="9" name="Right Arrow 5">
            <a:extLst>
              <a:ext uri="{FF2B5EF4-FFF2-40B4-BE49-F238E27FC236}">
                <a16:creationId xmlns:a16="http://schemas.microsoft.com/office/drawing/2014/main" id="{23E01EB6-CEFF-1534-B59A-B7D220B93C29}"/>
              </a:ext>
            </a:extLst>
          </p:cNvPr>
          <p:cNvSpPr/>
          <p:nvPr/>
        </p:nvSpPr>
        <p:spPr>
          <a:xfrm>
            <a:off x="4234203" y="3034968"/>
            <a:ext cx="281836" cy="127822"/>
          </a:xfrm>
          <a:prstGeom prst="rightArrow">
            <a:avLst/>
          </a:prstGeom>
          <a:solidFill>
            <a:srgbClr val="529F45"/>
          </a:solidFill>
          <a:ln>
            <a:solidFill>
              <a:srgbClr val="0B3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6EFA60E-B3EE-1569-AEEB-8143014A99E2}"/>
              </a:ext>
            </a:extLst>
          </p:cNvPr>
          <p:cNvSpPr txBox="1">
            <a:spLocks/>
          </p:cNvSpPr>
          <p:nvPr/>
        </p:nvSpPr>
        <p:spPr>
          <a:xfrm>
            <a:off x="1568455" y="1311477"/>
            <a:ext cx="4556391" cy="4113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a:latin typeface="Montserrat"/>
              </a:rPr>
              <a:t>FY EOF Program Contract</a:t>
            </a:r>
          </a:p>
        </p:txBody>
      </p:sp>
      <p:sp>
        <p:nvSpPr>
          <p:cNvPr id="12" name="Title 1">
            <a:extLst>
              <a:ext uri="{FF2B5EF4-FFF2-40B4-BE49-F238E27FC236}">
                <a16:creationId xmlns:a16="http://schemas.microsoft.com/office/drawing/2014/main" id="{72618A1D-0C2A-0A39-4D9D-7E1395AE09AC}"/>
              </a:ext>
            </a:extLst>
          </p:cNvPr>
          <p:cNvSpPr txBox="1">
            <a:spLocks/>
          </p:cNvSpPr>
          <p:nvPr/>
        </p:nvSpPr>
        <p:spPr>
          <a:xfrm>
            <a:off x="8030143" y="1311477"/>
            <a:ext cx="2675711" cy="4031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a:latin typeface="Montserrat"/>
              </a:rPr>
              <a:t>Where to Access</a:t>
            </a:r>
          </a:p>
        </p:txBody>
      </p:sp>
      <p:cxnSp>
        <p:nvCxnSpPr>
          <p:cNvPr id="14" name="Straight Arrow Connector 13">
            <a:extLst>
              <a:ext uri="{FF2B5EF4-FFF2-40B4-BE49-F238E27FC236}">
                <a16:creationId xmlns:a16="http://schemas.microsoft.com/office/drawing/2014/main" id="{DFA50F6E-EADA-C14F-55E3-B3FD4732AD99}"/>
              </a:ext>
            </a:extLst>
          </p:cNvPr>
          <p:cNvCxnSpPr/>
          <p:nvPr/>
        </p:nvCxnSpPr>
        <p:spPr>
          <a:xfrm flipH="1">
            <a:off x="7377598" y="1739976"/>
            <a:ext cx="10160" cy="3920066"/>
          </a:xfrm>
          <a:prstGeom prst="straightConnector1">
            <a:avLst/>
          </a:prstGeom>
          <a:ln w="6350">
            <a:solidFill>
              <a:srgbClr val="7F7F7F"/>
            </a:solidFill>
          </a:ln>
        </p:spPr>
        <p:style>
          <a:lnRef idx="1">
            <a:schemeClr val="dk1"/>
          </a:lnRef>
          <a:fillRef idx="0">
            <a:schemeClr val="dk1"/>
          </a:fillRef>
          <a:effectRef idx="0">
            <a:schemeClr val="dk1"/>
          </a:effectRef>
          <a:fontRef idx="minor">
            <a:schemeClr val="tx1"/>
          </a:fontRef>
        </p:style>
      </p:cxnSp>
      <p:sp>
        <p:nvSpPr>
          <p:cNvPr id="19" name="TextBox 2">
            <a:extLst>
              <a:ext uri="{FF2B5EF4-FFF2-40B4-BE49-F238E27FC236}">
                <a16:creationId xmlns:a16="http://schemas.microsoft.com/office/drawing/2014/main" id="{3C5C8DBC-6222-5B43-D29B-4D6C53ECFDDB}"/>
              </a:ext>
            </a:extLst>
          </p:cNvPr>
          <p:cNvSpPr txBox="1"/>
          <p:nvPr/>
        </p:nvSpPr>
        <p:spPr>
          <a:xfrm>
            <a:off x="8583943" y="4541535"/>
            <a:ext cx="1553549"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Montserrat"/>
                <a:cs typeface="Calibri"/>
                <a:hlinkClick r:id="rId5"/>
              </a:rPr>
              <a:t>Click here to access the EOF Campus Resources webpage.</a:t>
            </a:r>
            <a:endParaRPr lang="en-US" sz="1600">
              <a:latin typeface="Montserrat"/>
            </a:endParaRPr>
          </a:p>
        </p:txBody>
      </p:sp>
      <p:sp>
        <p:nvSpPr>
          <p:cNvPr id="3" name="Right Arrow 5">
            <a:extLst>
              <a:ext uri="{FF2B5EF4-FFF2-40B4-BE49-F238E27FC236}">
                <a16:creationId xmlns:a16="http://schemas.microsoft.com/office/drawing/2014/main" id="{977D1674-B2C9-561E-EEBC-618CC2138D09}"/>
              </a:ext>
            </a:extLst>
          </p:cNvPr>
          <p:cNvSpPr/>
          <p:nvPr/>
        </p:nvSpPr>
        <p:spPr>
          <a:xfrm>
            <a:off x="7777391" y="2958656"/>
            <a:ext cx="281836" cy="127822"/>
          </a:xfrm>
          <a:prstGeom prst="rightArrow">
            <a:avLst/>
          </a:prstGeom>
          <a:solidFill>
            <a:srgbClr val="529F45"/>
          </a:solidFill>
          <a:ln>
            <a:solidFill>
              <a:srgbClr val="0B3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9DFBDE-5B04-480D-54D2-F65183474952}"/>
              </a:ext>
            </a:extLst>
          </p:cNvPr>
          <p:cNvPicPr>
            <a:picLocks noChangeAspect="1"/>
          </p:cNvPicPr>
          <p:nvPr/>
        </p:nvPicPr>
        <p:blipFill>
          <a:blip r:embed="rId6"/>
          <a:stretch>
            <a:fillRect/>
          </a:stretch>
        </p:blipFill>
        <p:spPr>
          <a:xfrm>
            <a:off x="355071" y="1893888"/>
            <a:ext cx="3629025" cy="4403725"/>
          </a:xfrm>
          <a:prstGeom prst="rect">
            <a:avLst/>
          </a:prstGeom>
        </p:spPr>
      </p:pic>
    </p:spTree>
    <p:extLst>
      <p:ext uri="{BB962C8B-B14F-4D97-AF65-F5344CB8AC3E}">
        <p14:creationId xmlns:p14="http://schemas.microsoft.com/office/powerpoint/2010/main" val="3782139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285" y="4013927"/>
            <a:ext cx="8384006" cy="1477286"/>
          </a:xfrm>
        </p:spPr>
        <p:txBody>
          <a:bodyPr>
            <a:normAutofit/>
          </a:bodyPr>
          <a:lstStyle/>
          <a:p>
            <a:pPr algn="ctr"/>
            <a:r>
              <a:rPr lang="en-US" sz="3200" b="0" dirty="0">
                <a:latin typeface="Montserrat"/>
              </a:rPr>
              <a:t>Virtual Review of the </a:t>
            </a:r>
            <a:r>
              <a:rPr lang="en-US" sz="3200" b="0" dirty="0">
                <a:solidFill>
                  <a:srgbClr val="0070C0"/>
                </a:solidFill>
                <a:latin typeface="Montserrat"/>
              </a:rPr>
              <a:t>B1</a:t>
            </a:r>
            <a:r>
              <a:rPr lang="en-US" sz="3200" b="0" dirty="0">
                <a:latin typeface="Montserrat"/>
              </a:rPr>
              <a:t> Contract Attachment</a:t>
            </a:r>
            <a:br>
              <a:rPr lang="en-US" sz="3200" b="0" dirty="0">
                <a:latin typeface="Montserrat"/>
              </a:rPr>
            </a:br>
            <a:r>
              <a:rPr lang="en-US" sz="3200" b="0" dirty="0">
                <a:latin typeface="Montserrat"/>
                <a:hlinkClick r:id="rId3"/>
              </a:rPr>
              <a:t>FYEOFB1ContractAttachment</a:t>
            </a:r>
          </a:p>
        </p:txBody>
      </p:sp>
      <p:sp>
        <p:nvSpPr>
          <p:cNvPr id="3" name="Rectangle 2"/>
          <p:cNvSpPr/>
          <p:nvPr/>
        </p:nvSpPr>
        <p:spPr>
          <a:xfrm>
            <a:off x="340320" y="836426"/>
            <a:ext cx="11546743" cy="769441"/>
          </a:xfrm>
          <a:prstGeom prst="rect">
            <a:avLst/>
          </a:prstGeom>
        </p:spPr>
        <p:txBody>
          <a:bodyPr wrap="square" lIns="91440" tIns="45720" rIns="91440" bIns="45720" anchor="t">
            <a:spAutoFit/>
          </a:bodyPr>
          <a:lstStyle/>
          <a:p>
            <a:r>
              <a:rPr lang="en-US" sz="4400">
                <a:latin typeface="Montserrat"/>
              </a:rPr>
              <a:t>Fiscal Year EOF </a:t>
            </a:r>
            <a:r>
              <a:rPr lang="en-US" sz="4400" dirty="0">
                <a:solidFill>
                  <a:srgbClr val="0070C0"/>
                </a:solidFill>
                <a:latin typeface="Montserrat"/>
              </a:rPr>
              <a:t>B1</a:t>
            </a:r>
            <a:r>
              <a:rPr lang="en-US" sz="4400" dirty="0">
                <a:latin typeface="Montserrat"/>
              </a:rPr>
              <a:t> Contract Attachment</a:t>
            </a:r>
            <a:endParaRPr lang="en-US" sz="4400" dirty="0">
              <a:ea typeface="Calibri"/>
              <a:cs typeface="Calibri"/>
            </a:endParaRPr>
          </a:p>
        </p:txBody>
      </p:sp>
      <p:sp>
        <p:nvSpPr>
          <p:cNvPr id="4" name="TextBox 3"/>
          <p:cNvSpPr txBox="1"/>
          <p:nvPr/>
        </p:nvSpPr>
        <p:spPr>
          <a:xfrm>
            <a:off x="967809" y="1906783"/>
            <a:ext cx="10253734" cy="646331"/>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US" dirty="0"/>
              <a:t>The Fiscal Year EOF B1 Contract Attachment submission deadline (please see your EOF contract).</a:t>
            </a:r>
          </a:p>
          <a:p>
            <a:pPr marL="285750" indent="-285750">
              <a:buFont typeface="Courier New" panose="02070309020205020404" pitchFamily="49" charset="0"/>
              <a:buChar char="o"/>
            </a:pPr>
            <a:r>
              <a:rPr lang="en-US" dirty="0"/>
              <a:t>New for FXX: Initial B1 Contract Attachment submissions must be completed via Qualtrics.</a:t>
            </a:r>
            <a:endParaRPr lang="en-US" dirty="0">
              <a:ea typeface="Calibri"/>
              <a:cs typeface="Calibri"/>
            </a:endParaRPr>
          </a:p>
        </p:txBody>
      </p:sp>
      <p:cxnSp>
        <p:nvCxnSpPr>
          <p:cNvPr id="5" name="Straight Arrow Connector 4">
            <a:extLst>
              <a:ext uri="{FF2B5EF4-FFF2-40B4-BE49-F238E27FC236}">
                <a16:creationId xmlns:a16="http://schemas.microsoft.com/office/drawing/2014/main" id="{86F4ED9E-F358-6EB2-2B69-1AB451722C0A}"/>
              </a:ext>
            </a:extLst>
          </p:cNvPr>
          <p:cNvCxnSpPr/>
          <p:nvPr/>
        </p:nvCxnSpPr>
        <p:spPr>
          <a:xfrm>
            <a:off x="4782552" y="3649578"/>
            <a:ext cx="2626894" cy="10026"/>
          </a:xfrm>
          <a:prstGeom prst="straightConnector1">
            <a:avLst/>
          </a:prstGeom>
          <a:ln w="6350">
            <a:solidFill>
              <a:srgbClr val="4472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49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45179-4D79-4F9A-D3B0-E2B12BF08C2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BE5105F-D167-D6F9-0567-792CCF28019F}"/>
              </a:ext>
            </a:extLst>
          </p:cNvPr>
          <p:cNvSpPr/>
          <p:nvPr/>
        </p:nvSpPr>
        <p:spPr>
          <a:xfrm>
            <a:off x="1081153" y="942259"/>
            <a:ext cx="10022744" cy="769441"/>
          </a:xfrm>
          <a:prstGeom prst="rect">
            <a:avLst/>
          </a:prstGeom>
        </p:spPr>
        <p:txBody>
          <a:bodyPr wrap="square" lIns="91440" tIns="45720" rIns="91440" bIns="45720" anchor="t">
            <a:spAutoFit/>
          </a:bodyPr>
          <a:lstStyle/>
          <a:p>
            <a:r>
              <a:rPr lang="en-US" sz="4400">
                <a:latin typeface="Montserrat"/>
              </a:rPr>
              <a:t>FY EOF </a:t>
            </a:r>
            <a:r>
              <a:rPr lang="en-US" sz="4400" dirty="0">
                <a:solidFill>
                  <a:schemeClr val="accent1">
                    <a:lumMod val="76000"/>
                  </a:schemeClr>
                </a:solidFill>
                <a:latin typeface="Montserrat"/>
              </a:rPr>
              <a:t>B3</a:t>
            </a:r>
            <a:r>
              <a:rPr lang="en-US" sz="4400" dirty="0">
                <a:latin typeface="Montserrat"/>
              </a:rPr>
              <a:t> Contract Attachment</a:t>
            </a:r>
            <a:endParaRPr lang="en-US" sz="4400" dirty="0">
              <a:ea typeface="Calibri"/>
              <a:cs typeface="Calibri"/>
            </a:endParaRPr>
          </a:p>
        </p:txBody>
      </p:sp>
      <p:sp>
        <p:nvSpPr>
          <p:cNvPr id="4" name="TextBox 3">
            <a:extLst>
              <a:ext uri="{FF2B5EF4-FFF2-40B4-BE49-F238E27FC236}">
                <a16:creationId xmlns:a16="http://schemas.microsoft.com/office/drawing/2014/main" id="{594DC2B3-D5BE-6445-72D8-7BC0AFBCC9C1}"/>
              </a:ext>
            </a:extLst>
          </p:cNvPr>
          <p:cNvSpPr txBox="1"/>
          <p:nvPr/>
        </p:nvSpPr>
        <p:spPr>
          <a:xfrm>
            <a:off x="1161449" y="2671492"/>
            <a:ext cx="9862151" cy="1200329"/>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US" dirty="0"/>
              <a:t>The FY EOF B3 Contract Attachment submission deadline (please see your EOF contract)</a:t>
            </a:r>
            <a:r>
              <a:rPr lang="en-US" b="1" dirty="0"/>
              <a:t>. </a:t>
            </a:r>
          </a:p>
          <a:p>
            <a:pPr marL="285750" indent="-285750">
              <a:buFont typeface="Courier New" panose="02070309020205020404" pitchFamily="49" charset="0"/>
              <a:buChar char="o"/>
            </a:pPr>
            <a:r>
              <a:rPr lang="en-US" dirty="0"/>
              <a:t>Initial B3 Contract Attachment submissions must be sent to EOF@oshe.nj.gov for approval. </a:t>
            </a:r>
            <a:endParaRPr lang="en-US" dirty="0">
              <a:ea typeface="Calibri"/>
              <a:cs typeface="Calibri"/>
            </a:endParaRPr>
          </a:p>
          <a:p>
            <a:pPr marL="285750" indent="-285750">
              <a:buFont typeface="Courier New" panose="02070309020205020404" pitchFamily="49" charset="0"/>
              <a:buChar char="o"/>
            </a:pPr>
            <a:r>
              <a:rPr lang="en-US" dirty="0"/>
              <a:t>The subject line must include your institution/program name, and the appropriate contract budget attachment included (i.e. XYZ University FYXX B3 Contract Budget Attachments).</a:t>
            </a:r>
            <a:endParaRPr lang="en-US" dirty="0">
              <a:ea typeface="Calibri"/>
              <a:cs typeface="Calibri"/>
            </a:endParaRPr>
          </a:p>
        </p:txBody>
      </p:sp>
    </p:spTree>
    <p:extLst>
      <p:ext uri="{BB962C8B-B14F-4D97-AF65-F5344CB8AC3E}">
        <p14:creationId xmlns:p14="http://schemas.microsoft.com/office/powerpoint/2010/main" val="210166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18287" y="580335"/>
            <a:ext cx="3476427" cy="5783423"/>
          </a:xfrm>
        </p:spPr>
        <p:txBody>
          <a:bodyPr anchor="ctr">
            <a:normAutofit/>
          </a:bodyPr>
          <a:lstStyle/>
          <a:p>
            <a:r>
              <a:rPr lang="en-US" sz="3600" b="0" dirty="0">
                <a:solidFill>
                  <a:srgbClr val="FFFFFF"/>
                </a:solidFill>
                <a:latin typeface="Montserrat"/>
              </a:rPr>
              <a:t>Disbursement </a:t>
            </a:r>
            <a:r>
              <a:rPr lang="en-US" sz="3600" b="0">
                <a:solidFill>
                  <a:srgbClr val="FFFFFF"/>
                </a:solidFill>
                <a:latin typeface="Montserrat"/>
              </a:rPr>
              <a:t>of Fiscal Year Art. IV </a:t>
            </a:r>
            <a:br>
              <a:rPr lang="en-US" sz="3600" b="0" dirty="0">
                <a:latin typeface="Montserrat" panose="020B0604020202020204" charset="0"/>
              </a:rPr>
            </a:br>
            <a:r>
              <a:rPr lang="en-US" sz="3600" b="0" dirty="0">
                <a:solidFill>
                  <a:srgbClr val="FFFFFF"/>
                </a:solidFill>
                <a:latin typeface="Montserrat"/>
              </a:rPr>
              <a:t>Academic Year Allocations</a:t>
            </a:r>
          </a:p>
        </p:txBody>
      </p:sp>
      <p:sp>
        <p:nvSpPr>
          <p:cNvPr id="14" name="Rectangle 13">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6" name="Content Placeholder 3">
            <a:extLst>
              <a:ext uri="{FF2B5EF4-FFF2-40B4-BE49-F238E27FC236}">
                <a16:creationId xmlns:a16="http://schemas.microsoft.com/office/drawing/2014/main" id="{5863B1F3-82CC-85E3-277F-F1BD466DD3EC}"/>
              </a:ext>
            </a:extLst>
          </p:cNvPr>
          <p:cNvGraphicFramePr>
            <a:graphicFrameLocks noGrp="1"/>
          </p:cNvGraphicFramePr>
          <p:nvPr>
            <p:ph idx="1"/>
            <p:extLst>
              <p:ext uri="{D42A27DB-BD31-4B8C-83A1-F6EECF244321}">
                <p14:modId xmlns:p14="http://schemas.microsoft.com/office/powerpoint/2010/main" val="373438960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89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13" y="424187"/>
            <a:ext cx="6902019" cy="1291739"/>
          </a:xfrm>
        </p:spPr>
        <p:txBody>
          <a:bodyPr>
            <a:noAutofit/>
          </a:bodyPr>
          <a:lstStyle/>
          <a:p>
            <a:r>
              <a:rPr lang="en-US" sz="4400" b="0">
                <a:latin typeface="Montserrat"/>
              </a:rPr>
              <a:t>Art. IV Academic Year </a:t>
            </a:r>
            <a:r>
              <a:rPr lang="en-US" sz="4400" b="0">
                <a:solidFill>
                  <a:srgbClr val="529F45"/>
                </a:solidFill>
                <a:latin typeface="Montserrat"/>
              </a:rPr>
              <a:t>Allowable Expenses</a:t>
            </a:r>
          </a:p>
        </p:txBody>
      </p:sp>
      <p:sp>
        <p:nvSpPr>
          <p:cNvPr id="9" name="Content Placeholder 8"/>
          <p:cNvSpPr>
            <a:spLocks noGrp="1"/>
          </p:cNvSpPr>
          <p:nvPr>
            <p:ph idx="1"/>
          </p:nvPr>
        </p:nvSpPr>
        <p:spPr>
          <a:xfrm>
            <a:off x="1097280" y="1930400"/>
            <a:ext cx="10183792" cy="4364566"/>
          </a:xfrm>
        </p:spPr>
        <p:txBody>
          <a:bodyPr vert="horz" lIns="0" tIns="45720" rIns="0" bIns="45720" rtlCol="0" anchor="t">
            <a:normAutofit/>
          </a:bodyPr>
          <a:lstStyle/>
          <a:p>
            <a:pPr>
              <a:buFont typeface="Wingdings" panose="020B0604020202020204" pitchFamily="34" charset="0"/>
              <a:buChar char="v"/>
            </a:pPr>
            <a:r>
              <a:rPr lang="en-US" dirty="0">
                <a:latin typeface="Karla"/>
              </a:rPr>
              <a:t> Funds used to assist with paying for EOF 12-month staff and student support </a:t>
            </a:r>
            <a:r>
              <a:rPr lang="en-US">
                <a:latin typeface="Karla"/>
              </a:rPr>
              <a:t>activities that occur between July 1, 20XY – June 30, 20XX</a:t>
            </a:r>
          </a:p>
          <a:p>
            <a:pPr marL="749300" lvl="3">
              <a:buFont typeface="Arial" panose="020B0604020202020204" pitchFamily="34" charset="0"/>
              <a:buChar char="•"/>
            </a:pPr>
            <a:r>
              <a:rPr lang="en-US" sz="1600" dirty="0">
                <a:latin typeface="Karla"/>
              </a:rPr>
              <a:t>Salaries: 12-month salaries, wages and fringe benefits for permanent program positions for a specified period</a:t>
            </a:r>
            <a:endParaRPr lang="en-US" sz="1600" dirty="0">
              <a:latin typeface="Karla" panose="020B0604020202020204" charset="0"/>
            </a:endParaRPr>
          </a:p>
          <a:p>
            <a:pPr marL="932180" lvl="4">
              <a:buFont typeface="Courier New" panose="020B0604020202020204" pitchFamily="34" charset="0"/>
              <a:buChar char="o"/>
            </a:pPr>
            <a:r>
              <a:rPr lang="en-US" sz="1600" dirty="0">
                <a:latin typeface="Karla"/>
              </a:rPr>
              <a:t>May not include those staff whose total percentage of commitment to the EOF program is less than 10%. </a:t>
            </a:r>
            <a:endParaRPr lang="en-US" sz="1600" dirty="0">
              <a:latin typeface="Karla" panose="020B0604020202020204" charset="0"/>
            </a:endParaRPr>
          </a:p>
          <a:p>
            <a:pPr marL="749300" lvl="3">
              <a:buFont typeface="Arial" panose="020B0604020202020204" pitchFamily="34" charset="0"/>
              <a:buChar char="•"/>
            </a:pPr>
            <a:r>
              <a:rPr lang="en-US" sz="1600" dirty="0">
                <a:latin typeface="Karla"/>
              </a:rPr>
              <a:t>Educational Materials &amp; Supplies</a:t>
            </a:r>
          </a:p>
          <a:p>
            <a:pPr marL="749300" lvl="3">
              <a:buFont typeface="Arial" panose="020B0604020202020204" pitchFamily="34" charset="0"/>
              <a:buChar char="•"/>
            </a:pPr>
            <a:r>
              <a:rPr lang="en-US" sz="1600" dirty="0">
                <a:latin typeface="Karla"/>
              </a:rPr>
              <a:t>Consumable Materials &amp; Supplies </a:t>
            </a:r>
            <a:endParaRPr lang="en-US" sz="1600" dirty="0">
              <a:latin typeface="Karla" panose="020B0604020202020204" charset="0"/>
            </a:endParaRPr>
          </a:p>
          <a:p>
            <a:pPr marL="749300" lvl="3">
              <a:buFont typeface="Arial" panose="020B0604020202020204" pitchFamily="34" charset="0"/>
              <a:buChar char="•"/>
            </a:pPr>
            <a:r>
              <a:rPr lang="en-US" sz="1600" dirty="0">
                <a:latin typeface="Karla"/>
              </a:rPr>
              <a:t>Professional Development &amp; Student Leadership Development</a:t>
            </a:r>
          </a:p>
          <a:p>
            <a:pPr marL="749300" lvl="3">
              <a:buFont typeface="Arial" panose="020B0604020202020204" pitchFamily="34" charset="0"/>
              <a:buChar char="•"/>
            </a:pPr>
            <a:r>
              <a:rPr lang="en-US" sz="1600" dirty="0">
                <a:latin typeface="Karla"/>
              </a:rPr>
              <a:t>Program Advisory Board</a:t>
            </a:r>
          </a:p>
          <a:p>
            <a:pPr marL="749300" lvl="3">
              <a:spcAft>
                <a:spcPts val="1500"/>
              </a:spcAft>
              <a:buFont typeface="Arial" panose="020B0604020202020204" pitchFamily="34" charset="0"/>
              <a:buChar char="•"/>
            </a:pPr>
            <a:r>
              <a:rPr lang="en-US" sz="1600" dirty="0">
                <a:latin typeface="Karla"/>
              </a:rPr>
              <a:t>Other Services (communications, utilities, overhead)</a:t>
            </a:r>
          </a:p>
          <a:p>
            <a:pPr>
              <a:spcBef>
                <a:spcPts val="200"/>
              </a:spcBef>
              <a:spcAft>
                <a:spcPts val="1500"/>
              </a:spcAft>
              <a:buFont typeface="Wingdings" panose="020B0604020202020204" pitchFamily="34" charset="0"/>
              <a:buChar char="v"/>
            </a:pPr>
            <a:r>
              <a:rPr lang="en-US" dirty="0">
                <a:latin typeface="Karla"/>
              </a:rPr>
              <a:t> Each budget item must have a narrative description</a:t>
            </a:r>
            <a:endParaRPr lang="en-US" dirty="0">
              <a:latin typeface="Karla"/>
              <a:cs typeface="Calibri"/>
            </a:endParaRPr>
          </a:p>
          <a:p>
            <a:pPr marL="0" indent="0" algn="ctr">
              <a:buNone/>
            </a:pPr>
            <a:r>
              <a:rPr lang="en-US" sz="1600" i="1" dirty="0">
                <a:solidFill>
                  <a:srgbClr val="0B3954"/>
                </a:solidFill>
                <a:latin typeface="Karla"/>
              </a:rPr>
              <a:t>F</a:t>
            </a:r>
            <a:r>
              <a:rPr lang="en-US" sz="1800" i="1" dirty="0">
                <a:solidFill>
                  <a:srgbClr val="0B3954"/>
                </a:solidFill>
                <a:latin typeface="Karla"/>
              </a:rPr>
              <a:t>or additional details, please refer to EOF Regulations (N.J.A.C. 9A:11-6.10) (Pgs. 37-38). </a:t>
            </a:r>
            <a:endParaRPr lang="en-US" sz="1800" i="1" dirty="0">
              <a:solidFill>
                <a:srgbClr val="0B3954"/>
              </a:solidFill>
              <a:latin typeface="Karla" panose="020B0604020202020204" charset="0"/>
            </a:endParaRPr>
          </a:p>
          <a:p>
            <a:pPr>
              <a:buFont typeface="Arial" panose="020B0604020202020204" pitchFamily="34" charset="0"/>
              <a:buChar char="•"/>
            </a:pPr>
            <a:endParaRPr lang="en-US" sz="1800" i="1">
              <a:solidFill>
                <a:srgbClr val="0B3954"/>
              </a:solidFill>
              <a:latin typeface="Karla" panose="020B0604020202020204" charset="0"/>
            </a:endParaRPr>
          </a:p>
          <a:p>
            <a:pPr>
              <a:buFont typeface="Arial" panose="020B0604020202020204" pitchFamily="34" charset="0"/>
              <a:buChar char="•"/>
            </a:pPr>
            <a:endParaRPr lang="en-US">
              <a:solidFill>
                <a:srgbClr val="0B3954"/>
              </a:solidFill>
              <a:latin typeface="Karla" panose="020B0604020202020204" charset="0"/>
            </a:endParaRPr>
          </a:p>
          <a:p>
            <a:endParaRPr lang="en-US" sz="1800">
              <a:latin typeface="Karla" panose="020B0604020202020204" charset="0"/>
            </a:endParaRPr>
          </a:p>
        </p:txBody>
      </p:sp>
    </p:spTree>
    <p:extLst>
      <p:ext uri="{BB962C8B-B14F-4D97-AF65-F5344CB8AC3E}">
        <p14:creationId xmlns:p14="http://schemas.microsoft.com/office/powerpoint/2010/main" val="369151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59696" y="2046817"/>
            <a:ext cx="4937760" cy="4023359"/>
          </a:xfrm>
        </p:spPr>
        <p:txBody>
          <a:bodyPr vert="horz" lIns="0" tIns="45720" rIns="0" bIns="45720" rtlCol="0" anchor="t">
            <a:normAutofit fontScale="85000" lnSpcReduction="10000"/>
          </a:bodyPr>
          <a:lstStyle/>
          <a:p>
            <a:pPr marL="457200" indent="-457200">
              <a:buFont typeface="+mj-lt"/>
              <a:buAutoNum type="arabicParenR"/>
            </a:pPr>
            <a:r>
              <a:rPr lang="en-US" dirty="0">
                <a:solidFill>
                  <a:schemeClr val="tx1"/>
                </a:solidFill>
                <a:latin typeface="Karla"/>
              </a:rPr>
              <a:t>The EOF campus program administrator’s salary and fringe benefits</a:t>
            </a:r>
          </a:p>
          <a:p>
            <a:pPr marL="457200" indent="-457200">
              <a:buFont typeface="+mj-lt"/>
              <a:buAutoNum type="arabicParenR"/>
            </a:pPr>
            <a:r>
              <a:rPr lang="en-US" dirty="0">
                <a:solidFill>
                  <a:schemeClr val="tx1"/>
                </a:solidFill>
                <a:latin typeface="Karla"/>
              </a:rPr>
              <a:t>Fringe benefits for 12-month EOF staff at public senior institutions</a:t>
            </a:r>
          </a:p>
          <a:p>
            <a:pPr marL="457200" indent="-457200">
              <a:buFont typeface="+mj-lt"/>
              <a:buAutoNum type="arabicParenR"/>
            </a:pPr>
            <a:r>
              <a:rPr lang="en-US" dirty="0">
                <a:solidFill>
                  <a:schemeClr val="tx1"/>
                </a:solidFill>
                <a:latin typeface="Karla"/>
              </a:rPr>
              <a:t>Fringe benefits in excess of 21 percent of the salaries and wages paid by EOF funds for 12-month EOF staff at community colleges and independent institutions</a:t>
            </a:r>
          </a:p>
          <a:p>
            <a:pPr marL="457200" indent="-457200">
              <a:buFont typeface="+mj-lt"/>
              <a:buAutoNum type="arabicParenR"/>
            </a:pPr>
            <a:r>
              <a:rPr lang="en-US" dirty="0">
                <a:solidFill>
                  <a:schemeClr val="tx1"/>
                </a:solidFill>
                <a:latin typeface="Karla"/>
              </a:rPr>
              <a:t>Employee benefits for academic year student assistants and part-time personnel</a:t>
            </a:r>
          </a:p>
          <a:p>
            <a:pPr marL="457200" indent="-457200">
              <a:buFont typeface="+mj-lt"/>
              <a:buAutoNum type="arabicParenR"/>
            </a:pPr>
            <a:r>
              <a:rPr lang="en-US" dirty="0">
                <a:solidFill>
                  <a:schemeClr val="tx1"/>
                </a:solidFill>
                <a:latin typeface="Karla"/>
              </a:rPr>
              <a:t>The purchase of office furniture and/or décor items</a:t>
            </a:r>
          </a:p>
          <a:p>
            <a:pPr marL="457200" indent="-457200">
              <a:buFont typeface="+mj-lt"/>
              <a:buAutoNum type="arabicParenR"/>
            </a:pPr>
            <a:r>
              <a:rPr lang="en-US" dirty="0">
                <a:solidFill>
                  <a:schemeClr val="tx1"/>
                </a:solidFill>
                <a:latin typeface="Karla"/>
              </a:rPr>
              <a:t>Transportation of students for normal commuting costs</a:t>
            </a:r>
          </a:p>
          <a:p>
            <a:endParaRPr lang="en-US">
              <a:latin typeface="Karla" panose="020B0604020202020204" charset="0"/>
            </a:endParaRPr>
          </a:p>
        </p:txBody>
      </p:sp>
      <p:sp>
        <p:nvSpPr>
          <p:cNvPr id="5" name="Content Placeholder 4"/>
          <p:cNvSpPr>
            <a:spLocks noGrp="1"/>
          </p:cNvSpPr>
          <p:nvPr>
            <p:ph sz="half" idx="2"/>
          </p:nvPr>
        </p:nvSpPr>
        <p:spPr>
          <a:xfrm>
            <a:off x="6302587" y="2046818"/>
            <a:ext cx="4937760" cy="4023360"/>
          </a:xfrm>
        </p:spPr>
        <p:txBody>
          <a:bodyPr vert="horz" lIns="0" tIns="45720" rIns="0" bIns="45720" rtlCol="0" anchor="t">
            <a:normAutofit fontScale="85000" lnSpcReduction="10000"/>
          </a:bodyPr>
          <a:lstStyle/>
          <a:p>
            <a:pPr marL="457200" indent="-457200">
              <a:buFont typeface="+mj-lt"/>
              <a:buAutoNum type="arabicParenR" startAt="7"/>
            </a:pPr>
            <a:r>
              <a:rPr lang="en-US" dirty="0">
                <a:solidFill>
                  <a:schemeClr val="tx1"/>
                </a:solidFill>
                <a:latin typeface="Karla"/>
              </a:rPr>
              <a:t>The cost of instruction for which students are charged tuition</a:t>
            </a:r>
          </a:p>
          <a:p>
            <a:pPr marL="457200" indent="-457200">
              <a:buFont typeface="+mj-lt"/>
              <a:buAutoNum type="arabicParenR" startAt="7"/>
            </a:pPr>
            <a:r>
              <a:rPr lang="en-US" dirty="0">
                <a:solidFill>
                  <a:schemeClr val="tx1"/>
                </a:solidFill>
                <a:latin typeface="Karla"/>
              </a:rPr>
              <a:t>Other student costs that normally are covered by a student’s financial aid package, such as any fees, room and board, transportation, funds for printing, and childcare</a:t>
            </a:r>
          </a:p>
          <a:p>
            <a:pPr marL="457200" indent="-457200">
              <a:buFont typeface="+mj-lt"/>
              <a:buAutoNum type="arabicParenR" startAt="7"/>
            </a:pPr>
            <a:r>
              <a:rPr lang="en-US" dirty="0">
                <a:solidFill>
                  <a:schemeClr val="tx1"/>
                </a:solidFill>
                <a:latin typeface="Karla"/>
              </a:rPr>
              <a:t>Lobbying, partisan political contributions, and/or fund-raising activities</a:t>
            </a:r>
          </a:p>
          <a:p>
            <a:pPr marL="457200" indent="-457200">
              <a:buFont typeface="+mj-lt"/>
              <a:buAutoNum type="arabicParenR" startAt="7"/>
            </a:pPr>
            <a:r>
              <a:rPr lang="en-US" dirty="0">
                <a:solidFill>
                  <a:schemeClr val="tx1"/>
                </a:solidFill>
                <a:latin typeface="Karla"/>
              </a:rPr>
              <a:t>The purchase of medications, drugs, or alcoholic beverages</a:t>
            </a:r>
          </a:p>
          <a:p>
            <a:pPr marL="457200" indent="-457200">
              <a:buFont typeface="+mj-lt"/>
              <a:buAutoNum type="arabicParenR" startAt="7"/>
            </a:pPr>
            <a:r>
              <a:rPr lang="en-US" dirty="0">
                <a:solidFill>
                  <a:schemeClr val="tx1"/>
                </a:solidFill>
                <a:latin typeface="Karla"/>
              </a:rPr>
              <a:t>Indirect expenses (such as space, heat, lights, postage, and telephone) that exceed 10 percent of the total academic year Art. IV allocation.</a:t>
            </a:r>
          </a:p>
        </p:txBody>
      </p:sp>
      <p:sp>
        <p:nvSpPr>
          <p:cNvPr id="9" name="Title 1">
            <a:extLst>
              <a:ext uri="{FF2B5EF4-FFF2-40B4-BE49-F238E27FC236}">
                <a16:creationId xmlns:a16="http://schemas.microsoft.com/office/drawing/2014/main" id="{C6ACC374-6337-1C26-3247-A380B59B0374}"/>
              </a:ext>
            </a:extLst>
          </p:cNvPr>
          <p:cNvSpPr>
            <a:spLocks noGrp="1"/>
          </p:cNvSpPr>
          <p:nvPr>
            <p:ph type="title"/>
          </p:nvPr>
        </p:nvSpPr>
        <p:spPr>
          <a:xfrm>
            <a:off x="1097013" y="424187"/>
            <a:ext cx="6902019" cy="1291739"/>
          </a:xfrm>
        </p:spPr>
        <p:txBody>
          <a:bodyPr>
            <a:noAutofit/>
          </a:bodyPr>
          <a:lstStyle/>
          <a:p>
            <a:r>
              <a:rPr lang="en-US" sz="4400" b="0">
                <a:latin typeface="Montserrat"/>
              </a:rPr>
              <a:t>Art. IV Academic Year </a:t>
            </a:r>
            <a:r>
              <a:rPr lang="en-US" sz="4400" b="0">
                <a:solidFill>
                  <a:srgbClr val="FF0000"/>
                </a:solidFill>
                <a:latin typeface="Montserrat"/>
              </a:rPr>
              <a:t>Funding Restrictions</a:t>
            </a:r>
          </a:p>
        </p:txBody>
      </p:sp>
    </p:spTree>
    <p:extLst>
      <p:ext uri="{BB962C8B-B14F-4D97-AF65-F5344CB8AC3E}">
        <p14:creationId xmlns:p14="http://schemas.microsoft.com/office/powerpoint/2010/main" val="2003971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603f884-b540-452c-82c4-860d23876c00">
      <Terms xmlns="http://schemas.microsoft.com/office/infopath/2007/PartnerControls"/>
    </lcf76f155ced4ddcb4097134ff3c332f>
    <TaxCatchAll xmlns="354e67de-d1e7-4ce6-ab2b-a614e3931b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15" ma:contentTypeDescription="Create a new document." ma:contentTypeScope="" ma:versionID="58d1743efdee1a37e22ee51af02e0262">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087ccd38d25b54ebf957dbbfab747ab6"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b95d03b-f7c4-40eb-a950-c08c4e45b2aa}" ma:internalName="TaxCatchAll" ma:showField="CatchAllData" ma:web="354e67de-d1e7-4ce6-ab2b-a614e3931b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4EAC50-E0B1-4CD8-9B24-84D72F333936}">
  <ds:schemaRefs>
    <ds:schemaRef ds:uri="http://purl.org/dc/elements/1.1/"/>
    <ds:schemaRef ds:uri="http://schemas.microsoft.com/office/2006/metadata/properties"/>
    <ds:schemaRef ds:uri="http://purl.org/dc/terms/"/>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354e67de-d1e7-4ce6-ab2b-a614e3931bdc"/>
    <ds:schemaRef ds:uri="a603f884-b540-452c-82c4-860d23876c00"/>
  </ds:schemaRefs>
</ds:datastoreItem>
</file>

<file path=customXml/itemProps2.xml><?xml version="1.0" encoding="utf-8"?>
<ds:datastoreItem xmlns:ds="http://schemas.openxmlformats.org/officeDocument/2006/customXml" ds:itemID="{3F65927F-D16F-4488-879D-2B214E7B0B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03f884-b540-452c-82c4-860d23876c00"/>
    <ds:schemaRef ds:uri="354e67de-d1e7-4ce6-ab2b-a614e3931b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AF3BBE-8AB2-4D93-B381-E7F5692968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TotalTime>
  <Words>2787</Words>
  <Application>Microsoft Office PowerPoint</Application>
  <PresentationFormat>Widescreen</PresentationFormat>
  <Paragraphs>218</Paragraphs>
  <Slides>21</Slides>
  <Notes>17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Montserrat</vt:lpstr>
      <vt:lpstr>Wingdings</vt:lpstr>
      <vt:lpstr>Courier New</vt:lpstr>
      <vt:lpstr>Century Gothic</vt:lpstr>
      <vt:lpstr>Calibri</vt:lpstr>
      <vt:lpstr>Calibri Light</vt:lpstr>
      <vt:lpstr>Franklin Gothic Demi Cond</vt:lpstr>
      <vt:lpstr>Arial</vt:lpstr>
      <vt:lpstr>Karla</vt:lpstr>
      <vt:lpstr>Retrospect</vt:lpstr>
      <vt:lpstr>1_Template_US0168</vt:lpstr>
      <vt:lpstr>think-cell Slide</vt:lpstr>
      <vt:lpstr> </vt:lpstr>
      <vt:lpstr>OSHE/EOF Central Staff</vt:lpstr>
      <vt:lpstr>Purpose of this Training</vt:lpstr>
      <vt:lpstr>Fiscal Year EOF Program Contracts</vt:lpstr>
      <vt:lpstr>Virtual Review of the B1 Contract Attachment FYEOFB1ContractAttachment</vt:lpstr>
      <vt:lpstr>PowerPoint Presentation</vt:lpstr>
      <vt:lpstr>Disbursement of Fiscal Year Art. IV  Academic Year Allocations</vt:lpstr>
      <vt:lpstr>Art. IV Academic Year Allowable Expenses</vt:lpstr>
      <vt:lpstr>Art. IV Academic Year Funding Restrictions</vt:lpstr>
      <vt:lpstr>Art. IV Institutional Match:  Allowable</vt:lpstr>
      <vt:lpstr>Art. IV Institutional Match:  Not Allowable</vt:lpstr>
      <vt:lpstr>Time &amp; Effort</vt:lpstr>
      <vt:lpstr>Time &amp; Effort</vt:lpstr>
      <vt:lpstr>Budget Submission: Final Checklist</vt:lpstr>
      <vt:lpstr>See EOF FY Contract for Due Dates </vt:lpstr>
      <vt:lpstr>Budget Modifications</vt:lpstr>
      <vt:lpstr>Budget Modifications</vt:lpstr>
      <vt:lpstr>FY 2027 EOF B3 Annual Program Support Budget</vt:lpstr>
      <vt:lpstr>Resources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EOF</dc:creator>
  <cp:lastModifiedBy>Carter, Hasani [OSHE]</cp:lastModifiedBy>
  <cp:revision>253</cp:revision>
  <cp:lastPrinted>2020-02-26T23:39:47Z</cp:lastPrinted>
  <dcterms:created xsi:type="dcterms:W3CDTF">2018-07-03T13:04:48Z</dcterms:created>
  <dcterms:modified xsi:type="dcterms:W3CDTF">2026-06-18T16:22:05Z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y fmtid="{D5CDD505-2E9C-101B-9397-08002B2CF9AE}" pid="3" name="MediaServiceImageTags">
    <vt:lpwstr/>
  </property>
</Properties>
</file>