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84" r:id="rId4"/>
    <p:sldMasterId id="2147483696" r:id="rId5"/>
  </p:sldMasterIdLst>
  <p:notesMasterIdLst>
    <p:notesMasterId r:id="rId27"/>
  </p:notesMasterIdLst>
  <p:sldIdLst>
    <p:sldId id="292" r:id="rId6"/>
    <p:sldId id="398" r:id="rId7"/>
    <p:sldId id="431" r:id="rId8"/>
    <p:sldId id="441" r:id="rId9"/>
    <p:sldId id="432" r:id="rId10"/>
    <p:sldId id="436" r:id="rId11"/>
    <p:sldId id="440" r:id="rId12"/>
    <p:sldId id="405" r:id="rId13"/>
    <p:sldId id="442" r:id="rId14"/>
    <p:sldId id="410" r:id="rId15"/>
    <p:sldId id="408" r:id="rId16"/>
    <p:sldId id="430" r:id="rId17"/>
    <p:sldId id="443" r:id="rId18"/>
    <p:sldId id="417" r:id="rId19"/>
    <p:sldId id="413" r:id="rId20"/>
    <p:sldId id="446" r:id="rId21"/>
    <p:sldId id="411" r:id="rId22"/>
    <p:sldId id="445" r:id="rId23"/>
    <p:sldId id="426" r:id="rId24"/>
    <p:sldId id="414" r:id="rId25"/>
    <p:sldId id="416" r:id="rId26"/>
  </p:sldIdLst>
  <p:sldSz cx="12192000" cy="6858000"/>
  <p:notesSz cx="6858000" cy="8912225"/>
  <p:embeddedFontLst>
    <p:embeddedFont>
      <p:font typeface="Franklin Gothic Demi Cond" panose="020B0706030402020204" pitchFamily="34" charset="0"/>
      <p:regular r:id="rId28"/>
    </p:embeddedFont>
    <p:embeddedFont>
      <p:font typeface="Karla" pitchFamily="2" charset="0"/>
      <p:regular r:id="rId29"/>
      <p:bold r:id="rId30"/>
      <p:italic r:id="rId31"/>
      <p:boldItalic r:id="rId32"/>
    </p:embeddedFont>
    <p:embeddedFont>
      <p:font typeface="Montserrat" panose="00000500000000000000" pitchFamily="2"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015108-E4FA-10ED-DBEF-FDF96F8B7669}" name="Carter, Hasani [OSHE]" initials="HC" userId="S::Hasani.Carter@oshe.nj.gov::015e998b-a3ed-4972-84eb-f634e20b883e" providerId="AD"/>
  <p188:author id="{A6580A3A-8AF8-FAB6-5A16-A5C8A5BD89FD}" name="Carter, Hasani [OSHE]" initials="CH" userId="S::hasani.carter@oshe.nj.gov::015e998b-a3ed-4972-84eb-f634e20b883e" providerId="AD"/>
  <p188:author id="{7A16293B-D4BA-66E2-FE73-C92B1607BF41}" name="Shanklin, Stephanie [OSHE]" initials="SS" userId="S::stephanie.shanklin@oshe.nj.gov::b636a577-f330-4ab1-8a2e-2044a82cd57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thomas hilliard" initials="" lastIdx="3" clrIdx="0"/>
  <p:cmAuthor id="1" name="May, Chad" initials="MC" lastIdx="3" clrIdx="1">
    <p:extLst>
      <p:ext uri="{19B8F6BF-5375-455C-9EA6-DF929625EA0E}">
        <p15:presenceInfo xmlns:p15="http://schemas.microsoft.com/office/powerpoint/2012/main" userId="S-1-5-21-3342024681-333314647-251681998-22349" providerId="AD"/>
      </p:ext>
    </p:extLst>
  </p:cmAuthor>
  <p:cmAuthor id="2" name="McNamara, Dillon" initials="MD" lastIdx="3" clrIdx="2">
    <p:extLst>
      <p:ext uri="{19B8F6BF-5375-455C-9EA6-DF929625EA0E}">
        <p15:presenceInfo xmlns:p15="http://schemas.microsoft.com/office/powerpoint/2012/main" userId="S-1-5-21-3342024681-333314647-251681998-21905" providerId="AD"/>
      </p:ext>
    </p:extLst>
  </p:cmAuthor>
  <p:cmAuthor id="3" name="Thachik, Stefani" initials="TS" lastIdx="22" clrIdx="3">
    <p:extLst>
      <p:ext uri="{19B8F6BF-5375-455C-9EA6-DF929625EA0E}">
        <p15:presenceInfo xmlns:p15="http://schemas.microsoft.com/office/powerpoint/2012/main" userId="S-1-5-21-3342024681-333314647-251681998-22386" providerId="AD"/>
      </p:ext>
    </p:extLst>
  </p:cmAuthor>
  <p:cmAuthor id="4" name="Bethea, Angela" initials="BA" lastIdx="3" clrIdx="4">
    <p:extLst>
      <p:ext uri="{19B8F6BF-5375-455C-9EA6-DF929625EA0E}">
        <p15:presenceInfo xmlns:p15="http://schemas.microsoft.com/office/powerpoint/2012/main" userId="S-1-5-21-3342024681-333314647-251681998-18652" providerId="AD"/>
      </p:ext>
    </p:extLst>
  </p:cmAuthor>
  <p:cmAuthor id="5" name="Howard, Maisha [OSHE]" initials="HM[" lastIdx="26" clrIdx="5">
    <p:extLst>
      <p:ext uri="{19B8F6BF-5375-455C-9EA6-DF929625EA0E}">
        <p15:presenceInfo xmlns:p15="http://schemas.microsoft.com/office/powerpoint/2012/main" userId="S-1-5-21-3342024681-333314647-251681998-12721" providerId="AD"/>
      </p:ext>
    </p:extLst>
  </p:cmAuthor>
  <p:cmAuthor id="6" name="Shanklin, Stephanie" initials="SS" lastIdx="9" clrIdx="6">
    <p:extLst>
      <p:ext uri="{19B8F6BF-5375-455C-9EA6-DF929625EA0E}">
        <p15:presenceInfo xmlns:p15="http://schemas.microsoft.com/office/powerpoint/2012/main" userId="S-1-5-21-3342024681-333314647-251681998-246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9419"/>
    <a:srgbClr val="7F7F7F"/>
    <a:srgbClr val="093953"/>
    <a:srgbClr val="549E39"/>
    <a:srgbClr val="529F45"/>
    <a:srgbClr val="0B3954"/>
    <a:srgbClr val="808A22"/>
    <a:srgbClr val="C0CF3A"/>
    <a:srgbClr val="328C99"/>
    <a:srgbClr val="94D0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F40198-7080-EBC8-5161-D15E390AE290}" v="651" dt="2026-05-26T17:54:59.4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370"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7.fntdata"/><Relationship Id="rId42"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6.fntdata"/><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5.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81857F-A495-4815-A332-F1405A86639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2F9A1FA-245F-4DC6-ADA9-53280C6274B1}">
      <dgm:prSet/>
      <dgm:spPr/>
      <dgm:t>
        <a:bodyPr/>
        <a:lstStyle/>
        <a:p>
          <a:r>
            <a:rPr lang="en-US" dirty="0"/>
            <a:t>Provided Institution/EOF Program Name</a:t>
          </a:r>
        </a:p>
      </dgm:t>
    </dgm:pt>
    <dgm:pt modelId="{65379E32-CB05-4B09-95AE-F4024C7BB87D}" type="parTrans" cxnId="{07CC31C1-02C7-4B52-AE6F-0356971A2F80}">
      <dgm:prSet/>
      <dgm:spPr/>
      <dgm:t>
        <a:bodyPr/>
        <a:lstStyle/>
        <a:p>
          <a:endParaRPr lang="en-US"/>
        </a:p>
      </dgm:t>
    </dgm:pt>
    <dgm:pt modelId="{AEDE34AE-7AF6-4BC3-9BD5-AFDEF609B608}" type="sibTrans" cxnId="{07CC31C1-02C7-4B52-AE6F-0356971A2F80}">
      <dgm:prSet/>
      <dgm:spPr/>
      <dgm:t>
        <a:bodyPr/>
        <a:lstStyle/>
        <a:p>
          <a:endParaRPr lang="en-US"/>
        </a:p>
      </dgm:t>
    </dgm:pt>
    <dgm:pt modelId="{16C664BF-C8A8-4AD4-8AF3-52B4F860D71E}">
      <dgm:prSet/>
      <dgm:spPr/>
      <dgm:t>
        <a:bodyPr/>
        <a:lstStyle/>
        <a:p>
          <a:r>
            <a:rPr lang="en-US" dirty="0"/>
            <a:t>Provided the total number of Initial and Renewal students on the respective tabs</a:t>
          </a:r>
        </a:p>
      </dgm:t>
    </dgm:pt>
    <dgm:pt modelId="{EE21F83B-2E42-48EF-B9A8-54D564272F26}" type="parTrans" cxnId="{6AB41692-5827-4F8E-9C6B-2A7EA839F2DD}">
      <dgm:prSet/>
      <dgm:spPr/>
      <dgm:t>
        <a:bodyPr/>
        <a:lstStyle/>
        <a:p>
          <a:endParaRPr lang="en-US"/>
        </a:p>
      </dgm:t>
    </dgm:pt>
    <dgm:pt modelId="{346ADDF5-7652-466A-9E87-9E8E5AE8CFEF}" type="sibTrans" cxnId="{6AB41692-5827-4F8E-9C6B-2A7EA839F2DD}">
      <dgm:prSet/>
      <dgm:spPr/>
      <dgm:t>
        <a:bodyPr/>
        <a:lstStyle/>
        <a:p>
          <a:endParaRPr lang="en-US"/>
        </a:p>
      </dgm:t>
    </dgm:pt>
    <dgm:pt modelId="{22AC40E9-FDBF-4C49-8B18-D631F1F13128}">
      <dgm:prSet/>
      <dgm:spPr/>
      <dgm:t>
        <a:bodyPr/>
        <a:lstStyle/>
        <a:p>
          <a:r>
            <a:rPr lang="en-US" dirty="0"/>
            <a:t>Provided the appropriate Narrative Descriptions per budget category utilized, including a breakdown of the expenses summarized by the total</a:t>
          </a:r>
        </a:p>
      </dgm:t>
    </dgm:pt>
    <dgm:pt modelId="{29FE7844-891C-4B57-849D-A696FB9EA535}" type="parTrans" cxnId="{125A023A-7949-40D2-A6E6-9F7D3BA57560}">
      <dgm:prSet/>
      <dgm:spPr/>
      <dgm:t>
        <a:bodyPr/>
        <a:lstStyle/>
        <a:p>
          <a:endParaRPr lang="en-US"/>
        </a:p>
      </dgm:t>
    </dgm:pt>
    <dgm:pt modelId="{8D0C579D-6250-42BD-952C-301B6C4C5059}" type="sibTrans" cxnId="{125A023A-7949-40D2-A6E6-9F7D3BA57560}">
      <dgm:prSet/>
      <dgm:spPr/>
      <dgm:t>
        <a:bodyPr/>
        <a:lstStyle/>
        <a:p>
          <a:endParaRPr lang="en-US"/>
        </a:p>
      </dgm:t>
    </dgm:pt>
    <dgm:pt modelId="{40CEE4D3-5CF5-42D3-86CF-00C4DA993085}">
      <dgm:prSet/>
      <dgm:spPr/>
      <dgm:t>
        <a:bodyPr/>
        <a:lstStyle/>
        <a:p>
          <a:pPr rtl="0"/>
          <a:r>
            <a:rPr lang="en-US" dirty="0"/>
            <a:t>Utilized full allocation for the </a:t>
          </a:r>
          <a:r>
            <a:rPr lang="en-US" dirty="0">
              <a:latin typeface="Calibri Light"/>
            </a:rPr>
            <a:t>EOF Summer</a:t>
          </a:r>
          <a:r>
            <a:rPr lang="en-US" dirty="0"/>
            <a:t> Program</a:t>
          </a:r>
        </a:p>
      </dgm:t>
    </dgm:pt>
    <dgm:pt modelId="{DFBA807A-0952-46A5-9965-4D078F90245A}" type="parTrans" cxnId="{3E911110-3FCF-48B8-80E1-8FBCC00E555B}">
      <dgm:prSet/>
      <dgm:spPr/>
      <dgm:t>
        <a:bodyPr/>
        <a:lstStyle/>
        <a:p>
          <a:endParaRPr lang="en-US"/>
        </a:p>
      </dgm:t>
    </dgm:pt>
    <dgm:pt modelId="{C5F5E727-1645-4963-B788-929408A978EE}" type="sibTrans" cxnId="{3E911110-3FCF-48B8-80E1-8FBCC00E555B}">
      <dgm:prSet/>
      <dgm:spPr/>
      <dgm:t>
        <a:bodyPr/>
        <a:lstStyle/>
        <a:p>
          <a:endParaRPr lang="en-US"/>
        </a:p>
      </dgm:t>
    </dgm:pt>
    <dgm:pt modelId="{BD11CD26-41DF-4B26-987A-E78875F49494}">
      <dgm:prSet phldr="0"/>
      <dgm:spPr/>
      <dgm:t>
        <a:bodyPr/>
        <a:lstStyle/>
        <a:p>
          <a:pPr rtl="0"/>
          <a:r>
            <a:rPr lang="en-US" dirty="0">
              <a:latin typeface="Calibri Light"/>
            </a:rPr>
            <a:t>When budgeting, use whole numbers whenever appropriate (i.e. round to the nearest dollar). </a:t>
          </a:r>
        </a:p>
      </dgm:t>
    </dgm:pt>
    <dgm:pt modelId="{C42D88DF-85B0-4F1B-81C2-266E39B80EB1}" type="parTrans" cxnId="{4A2F7CE1-53E7-4F49-8978-17DAFB35459A}">
      <dgm:prSet/>
      <dgm:spPr/>
    </dgm:pt>
    <dgm:pt modelId="{9A729325-135B-47DA-A200-8CB39E483964}" type="sibTrans" cxnId="{4A2F7CE1-53E7-4F49-8978-17DAFB35459A}">
      <dgm:prSet/>
      <dgm:spPr/>
    </dgm:pt>
    <dgm:pt modelId="{BD50810B-0D73-4CAC-B540-95C6B66B653C}" type="pres">
      <dgm:prSet presAssocID="{9481857F-A495-4815-A332-F1405A866396}" presName="linear" presStyleCnt="0">
        <dgm:presLayoutVars>
          <dgm:animLvl val="lvl"/>
          <dgm:resizeHandles val="exact"/>
        </dgm:presLayoutVars>
      </dgm:prSet>
      <dgm:spPr/>
    </dgm:pt>
    <dgm:pt modelId="{8863B3EB-28E5-45BD-8299-34C87714B02B}" type="pres">
      <dgm:prSet presAssocID="{D2F9A1FA-245F-4DC6-ADA9-53280C6274B1}" presName="parentText" presStyleLbl="node1" presStyleIdx="0" presStyleCnt="5">
        <dgm:presLayoutVars>
          <dgm:chMax val="0"/>
          <dgm:bulletEnabled val="1"/>
        </dgm:presLayoutVars>
      </dgm:prSet>
      <dgm:spPr/>
    </dgm:pt>
    <dgm:pt modelId="{57B7D5DC-B7BB-4531-AE16-F2F63C94B68E}" type="pres">
      <dgm:prSet presAssocID="{AEDE34AE-7AF6-4BC3-9BD5-AFDEF609B608}" presName="spacer" presStyleCnt="0"/>
      <dgm:spPr/>
    </dgm:pt>
    <dgm:pt modelId="{7E415CE3-95DB-4B1B-BF75-B52210EABE3B}" type="pres">
      <dgm:prSet presAssocID="{16C664BF-C8A8-4AD4-8AF3-52B4F860D71E}" presName="parentText" presStyleLbl="node1" presStyleIdx="1" presStyleCnt="5">
        <dgm:presLayoutVars>
          <dgm:chMax val="0"/>
          <dgm:bulletEnabled val="1"/>
        </dgm:presLayoutVars>
      </dgm:prSet>
      <dgm:spPr/>
    </dgm:pt>
    <dgm:pt modelId="{0D84A212-CF48-4185-A720-4C43BC272DA8}" type="pres">
      <dgm:prSet presAssocID="{346ADDF5-7652-466A-9E87-9E8E5AE8CFEF}" presName="spacer" presStyleCnt="0"/>
      <dgm:spPr/>
    </dgm:pt>
    <dgm:pt modelId="{4276A51C-8A09-49A1-81FC-D290CD7B29D3}" type="pres">
      <dgm:prSet presAssocID="{22AC40E9-FDBF-4C49-8B18-D631F1F13128}" presName="parentText" presStyleLbl="node1" presStyleIdx="2" presStyleCnt="5">
        <dgm:presLayoutVars>
          <dgm:chMax val="0"/>
          <dgm:bulletEnabled val="1"/>
        </dgm:presLayoutVars>
      </dgm:prSet>
      <dgm:spPr/>
    </dgm:pt>
    <dgm:pt modelId="{3012A491-172F-4741-8A34-719B4AC19334}" type="pres">
      <dgm:prSet presAssocID="{8D0C579D-6250-42BD-952C-301B6C4C5059}" presName="spacer" presStyleCnt="0"/>
      <dgm:spPr/>
    </dgm:pt>
    <dgm:pt modelId="{49FB1202-0DF6-42DB-821C-AE1E5A0D67C5}" type="pres">
      <dgm:prSet presAssocID="{40CEE4D3-5CF5-42D3-86CF-00C4DA993085}" presName="parentText" presStyleLbl="node1" presStyleIdx="3" presStyleCnt="5">
        <dgm:presLayoutVars>
          <dgm:chMax val="0"/>
          <dgm:bulletEnabled val="1"/>
        </dgm:presLayoutVars>
      </dgm:prSet>
      <dgm:spPr/>
    </dgm:pt>
    <dgm:pt modelId="{4B9D1D6B-48CF-47B1-97F2-CAEA2F0DE00E}" type="pres">
      <dgm:prSet presAssocID="{C5F5E727-1645-4963-B788-929408A978EE}" presName="spacer" presStyleCnt="0"/>
      <dgm:spPr/>
    </dgm:pt>
    <dgm:pt modelId="{BEAE12FB-5721-45DA-8F03-19B7F37F1597}" type="pres">
      <dgm:prSet presAssocID="{BD11CD26-41DF-4B26-987A-E78875F49494}" presName="parentText" presStyleLbl="node1" presStyleIdx="4" presStyleCnt="5">
        <dgm:presLayoutVars>
          <dgm:chMax val="0"/>
          <dgm:bulletEnabled val="1"/>
        </dgm:presLayoutVars>
      </dgm:prSet>
      <dgm:spPr/>
    </dgm:pt>
  </dgm:ptLst>
  <dgm:cxnLst>
    <dgm:cxn modelId="{3E911110-3FCF-48B8-80E1-8FBCC00E555B}" srcId="{9481857F-A495-4815-A332-F1405A866396}" destId="{40CEE4D3-5CF5-42D3-86CF-00C4DA993085}" srcOrd="3" destOrd="0" parTransId="{DFBA807A-0952-46A5-9965-4D078F90245A}" sibTransId="{C5F5E727-1645-4963-B788-929408A978EE}"/>
    <dgm:cxn modelId="{A5444335-8432-496B-8761-2F2DDB081527}" type="presOf" srcId="{22AC40E9-FDBF-4C49-8B18-D631F1F13128}" destId="{4276A51C-8A09-49A1-81FC-D290CD7B29D3}" srcOrd="0" destOrd="0" presId="urn:microsoft.com/office/officeart/2005/8/layout/vList2"/>
    <dgm:cxn modelId="{06511C36-C70C-4E35-AC9E-DF93D1EF6338}" type="presOf" srcId="{D2F9A1FA-245F-4DC6-ADA9-53280C6274B1}" destId="{8863B3EB-28E5-45BD-8299-34C87714B02B}" srcOrd="0" destOrd="0" presId="urn:microsoft.com/office/officeart/2005/8/layout/vList2"/>
    <dgm:cxn modelId="{125A023A-7949-40D2-A6E6-9F7D3BA57560}" srcId="{9481857F-A495-4815-A332-F1405A866396}" destId="{22AC40E9-FDBF-4C49-8B18-D631F1F13128}" srcOrd="2" destOrd="0" parTransId="{29FE7844-891C-4B57-849D-A696FB9EA535}" sibTransId="{8D0C579D-6250-42BD-952C-301B6C4C5059}"/>
    <dgm:cxn modelId="{DAEA6D5B-CDB3-469E-BD73-31162BACA360}" type="presOf" srcId="{40CEE4D3-5CF5-42D3-86CF-00C4DA993085}" destId="{49FB1202-0DF6-42DB-821C-AE1E5A0D67C5}" srcOrd="0" destOrd="0" presId="urn:microsoft.com/office/officeart/2005/8/layout/vList2"/>
    <dgm:cxn modelId="{6D8B9F44-9537-4C34-8641-68CCA44FA983}" type="presOf" srcId="{BD11CD26-41DF-4B26-987A-E78875F49494}" destId="{BEAE12FB-5721-45DA-8F03-19B7F37F1597}" srcOrd="0" destOrd="0" presId="urn:microsoft.com/office/officeart/2005/8/layout/vList2"/>
    <dgm:cxn modelId="{6AB41692-5827-4F8E-9C6B-2A7EA839F2DD}" srcId="{9481857F-A495-4815-A332-F1405A866396}" destId="{16C664BF-C8A8-4AD4-8AF3-52B4F860D71E}" srcOrd="1" destOrd="0" parTransId="{EE21F83B-2E42-48EF-B9A8-54D564272F26}" sibTransId="{346ADDF5-7652-466A-9E87-9E8E5AE8CFEF}"/>
    <dgm:cxn modelId="{07CC31C1-02C7-4B52-AE6F-0356971A2F80}" srcId="{9481857F-A495-4815-A332-F1405A866396}" destId="{D2F9A1FA-245F-4DC6-ADA9-53280C6274B1}" srcOrd="0" destOrd="0" parTransId="{65379E32-CB05-4B09-95AE-F4024C7BB87D}" sibTransId="{AEDE34AE-7AF6-4BC3-9BD5-AFDEF609B608}"/>
    <dgm:cxn modelId="{4A2F7CE1-53E7-4F49-8978-17DAFB35459A}" srcId="{9481857F-A495-4815-A332-F1405A866396}" destId="{BD11CD26-41DF-4B26-987A-E78875F49494}" srcOrd="4" destOrd="0" parTransId="{C42D88DF-85B0-4F1B-81C2-266E39B80EB1}" sibTransId="{9A729325-135B-47DA-A200-8CB39E483964}"/>
    <dgm:cxn modelId="{F1D7DDF5-F930-4627-9453-FD57C09AD993}" type="presOf" srcId="{16C664BF-C8A8-4AD4-8AF3-52B4F860D71E}" destId="{7E415CE3-95DB-4B1B-BF75-B52210EABE3B}" srcOrd="0" destOrd="0" presId="urn:microsoft.com/office/officeart/2005/8/layout/vList2"/>
    <dgm:cxn modelId="{3D3354FE-294D-4007-A860-F154AE1C9F93}" type="presOf" srcId="{9481857F-A495-4815-A332-F1405A866396}" destId="{BD50810B-0D73-4CAC-B540-95C6B66B653C}" srcOrd="0" destOrd="0" presId="urn:microsoft.com/office/officeart/2005/8/layout/vList2"/>
    <dgm:cxn modelId="{FAE220B4-9FC5-4A39-B552-E83B824819E3}" type="presParOf" srcId="{BD50810B-0D73-4CAC-B540-95C6B66B653C}" destId="{8863B3EB-28E5-45BD-8299-34C87714B02B}" srcOrd="0" destOrd="0" presId="urn:microsoft.com/office/officeart/2005/8/layout/vList2"/>
    <dgm:cxn modelId="{B35BA754-E8B5-4FA8-B080-36A2986D62DA}" type="presParOf" srcId="{BD50810B-0D73-4CAC-B540-95C6B66B653C}" destId="{57B7D5DC-B7BB-4531-AE16-F2F63C94B68E}" srcOrd="1" destOrd="0" presId="urn:microsoft.com/office/officeart/2005/8/layout/vList2"/>
    <dgm:cxn modelId="{CC1D5485-216D-494E-A449-84E288977488}" type="presParOf" srcId="{BD50810B-0D73-4CAC-B540-95C6B66B653C}" destId="{7E415CE3-95DB-4B1B-BF75-B52210EABE3B}" srcOrd="2" destOrd="0" presId="urn:microsoft.com/office/officeart/2005/8/layout/vList2"/>
    <dgm:cxn modelId="{9C114765-7F9D-45DF-8BC0-B82E37B551B5}" type="presParOf" srcId="{BD50810B-0D73-4CAC-B540-95C6B66B653C}" destId="{0D84A212-CF48-4185-A720-4C43BC272DA8}" srcOrd="3" destOrd="0" presId="urn:microsoft.com/office/officeart/2005/8/layout/vList2"/>
    <dgm:cxn modelId="{BB3ACE62-2155-43A1-A3BD-DB5187B6B7E4}" type="presParOf" srcId="{BD50810B-0D73-4CAC-B540-95C6B66B653C}" destId="{4276A51C-8A09-49A1-81FC-D290CD7B29D3}" srcOrd="4" destOrd="0" presId="urn:microsoft.com/office/officeart/2005/8/layout/vList2"/>
    <dgm:cxn modelId="{1E460758-A814-4C96-9215-99A750E7C903}" type="presParOf" srcId="{BD50810B-0D73-4CAC-B540-95C6B66B653C}" destId="{3012A491-172F-4741-8A34-719B4AC19334}" srcOrd="5" destOrd="0" presId="urn:microsoft.com/office/officeart/2005/8/layout/vList2"/>
    <dgm:cxn modelId="{321F5B78-E2BF-44B8-BB56-94680814A7DA}" type="presParOf" srcId="{BD50810B-0D73-4CAC-B540-95C6B66B653C}" destId="{49FB1202-0DF6-42DB-821C-AE1E5A0D67C5}" srcOrd="6" destOrd="0" presId="urn:microsoft.com/office/officeart/2005/8/layout/vList2"/>
    <dgm:cxn modelId="{444B9569-83F4-49CB-8871-FA65FABC2A29}" type="presParOf" srcId="{BD50810B-0D73-4CAC-B540-95C6B66B653C}" destId="{4B9D1D6B-48CF-47B1-97F2-CAEA2F0DE00E}" srcOrd="7" destOrd="0" presId="urn:microsoft.com/office/officeart/2005/8/layout/vList2"/>
    <dgm:cxn modelId="{02826654-984C-406F-8658-6FC01E0C210C}" type="presParOf" srcId="{BD50810B-0D73-4CAC-B540-95C6B66B653C}" destId="{BEAE12FB-5721-45DA-8F03-19B7F37F1597}"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BB1B7D-23DD-44B9-9E07-1616DBD2062F}"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93734EE5-3CB4-4689-814A-710B9C9CA892}">
      <dgm:prSet/>
      <dgm:spPr/>
      <dgm:t>
        <a:bodyPr/>
        <a:lstStyle/>
        <a:p>
          <a:pPr rtl="0"/>
          <a:r>
            <a:rPr lang="en-US"/>
            <a:t>Due to variable lengths of </a:t>
          </a:r>
          <a:r>
            <a:rPr lang="en-US">
              <a:latin typeface="Calibri Light"/>
            </a:rPr>
            <a:t>Summer Sessions</a:t>
          </a:r>
          <a:r>
            <a:rPr lang="en-US"/>
            <a:t>, OSHE/EOF defines the last day of the EOF summer program as the day before your institution’s </a:t>
          </a:r>
          <a:r>
            <a:rPr lang="en-US">
              <a:latin typeface="Calibri Light"/>
            </a:rPr>
            <a:t>next immediate Fall</a:t>
          </a:r>
          <a:r>
            <a:rPr lang="en-US"/>
            <a:t> term. </a:t>
          </a:r>
        </a:p>
      </dgm:t>
    </dgm:pt>
    <dgm:pt modelId="{4A2056D4-E1EC-4814-8483-56DFCD03C761}" type="parTrans" cxnId="{89E66CEC-FF67-4091-A9F5-1897A99429D7}">
      <dgm:prSet/>
      <dgm:spPr/>
      <dgm:t>
        <a:bodyPr/>
        <a:lstStyle/>
        <a:p>
          <a:endParaRPr lang="en-US"/>
        </a:p>
      </dgm:t>
    </dgm:pt>
    <dgm:pt modelId="{0F8111AA-BFA9-4A3C-97C1-36C29FBDB977}" type="sibTrans" cxnId="{89E66CEC-FF67-4091-A9F5-1897A99429D7}">
      <dgm:prSet/>
      <dgm:spPr/>
      <dgm:t>
        <a:bodyPr/>
        <a:lstStyle/>
        <a:p>
          <a:endParaRPr lang="en-US"/>
        </a:p>
      </dgm:t>
    </dgm:pt>
    <dgm:pt modelId="{06488213-8670-4219-B244-E0C213C5987B}">
      <dgm:prSet/>
      <dgm:spPr/>
      <dgm:t>
        <a:bodyPr/>
        <a:lstStyle/>
        <a:p>
          <a:r>
            <a:rPr lang="en-US"/>
            <a:t>Remain aware of any anticipated under-expenditures/cost savings on a weekly basis.</a:t>
          </a:r>
        </a:p>
      </dgm:t>
    </dgm:pt>
    <dgm:pt modelId="{30F24232-3FE6-4616-9CEA-881C66C951AA}" type="parTrans" cxnId="{EE204F93-B9DE-43AA-87AA-8F7C684FD221}">
      <dgm:prSet/>
      <dgm:spPr/>
      <dgm:t>
        <a:bodyPr/>
        <a:lstStyle/>
        <a:p>
          <a:endParaRPr lang="en-US"/>
        </a:p>
      </dgm:t>
    </dgm:pt>
    <dgm:pt modelId="{507C66EF-6A8D-413A-96F5-C7466F686DB5}" type="sibTrans" cxnId="{EE204F93-B9DE-43AA-87AA-8F7C684FD221}">
      <dgm:prSet/>
      <dgm:spPr/>
      <dgm:t>
        <a:bodyPr/>
        <a:lstStyle/>
        <a:p>
          <a:endParaRPr lang="en-US"/>
        </a:p>
      </dgm:t>
    </dgm:pt>
    <dgm:pt modelId="{E0A7E631-7697-4DAF-B710-2F0DEEEDF923}">
      <dgm:prSet/>
      <dgm:spPr/>
      <dgm:t>
        <a:bodyPr/>
        <a:lstStyle/>
        <a:p>
          <a:pPr rtl="0"/>
          <a:r>
            <a:rPr lang="en-US"/>
            <a:t>Re-purpose any available funds immediately with a budget modification request to the OSHE/EOF office.</a:t>
          </a:r>
          <a:r>
            <a:rPr lang="en-US">
              <a:latin typeface="Calibri Light"/>
            </a:rPr>
            <a:t> Modifications received on or near the last day of the summer program cannot include purchases for items that have not been received. All expenses must be for services and items that occur during the identified summer session(s).</a:t>
          </a:r>
          <a:endParaRPr lang="en-US"/>
        </a:p>
      </dgm:t>
    </dgm:pt>
    <dgm:pt modelId="{6D586505-E005-4FE0-BD0F-0A76089313D6}" type="parTrans" cxnId="{8848341B-9FF4-46FA-A431-304A2A1841D4}">
      <dgm:prSet/>
      <dgm:spPr/>
      <dgm:t>
        <a:bodyPr/>
        <a:lstStyle/>
        <a:p>
          <a:endParaRPr lang="en-US"/>
        </a:p>
      </dgm:t>
    </dgm:pt>
    <dgm:pt modelId="{E573617A-C2F2-432C-8435-EFDBCE882C61}" type="sibTrans" cxnId="{8848341B-9FF4-46FA-A431-304A2A1841D4}">
      <dgm:prSet/>
      <dgm:spPr/>
      <dgm:t>
        <a:bodyPr/>
        <a:lstStyle/>
        <a:p>
          <a:endParaRPr lang="en-US"/>
        </a:p>
      </dgm:t>
    </dgm:pt>
    <dgm:pt modelId="{9555B7A8-D9B8-459C-8E75-D75F1EF553D1}" type="pres">
      <dgm:prSet presAssocID="{09BB1B7D-23DD-44B9-9E07-1616DBD2062F}" presName="hierChild1" presStyleCnt="0">
        <dgm:presLayoutVars>
          <dgm:chPref val="1"/>
          <dgm:dir/>
          <dgm:animOne val="branch"/>
          <dgm:animLvl val="lvl"/>
          <dgm:resizeHandles/>
        </dgm:presLayoutVars>
      </dgm:prSet>
      <dgm:spPr/>
    </dgm:pt>
    <dgm:pt modelId="{DAF9E094-D9DB-43D9-B3E8-B770AF210768}" type="pres">
      <dgm:prSet presAssocID="{93734EE5-3CB4-4689-814A-710B9C9CA892}" presName="hierRoot1" presStyleCnt="0"/>
      <dgm:spPr/>
    </dgm:pt>
    <dgm:pt modelId="{F8445C6B-4EC1-4442-B0DF-D0E5C6CAEF13}" type="pres">
      <dgm:prSet presAssocID="{93734EE5-3CB4-4689-814A-710B9C9CA892}" presName="composite" presStyleCnt="0"/>
      <dgm:spPr/>
    </dgm:pt>
    <dgm:pt modelId="{BAAAFEC9-D356-4F44-9B1E-D96CC51E472B}" type="pres">
      <dgm:prSet presAssocID="{93734EE5-3CB4-4689-814A-710B9C9CA892}" presName="background" presStyleLbl="node0" presStyleIdx="0" presStyleCnt="3"/>
      <dgm:spPr/>
    </dgm:pt>
    <dgm:pt modelId="{6129A884-953E-4E03-9B18-F35E39B0E5DD}" type="pres">
      <dgm:prSet presAssocID="{93734EE5-3CB4-4689-814A-710B9C9CA892}" presName="text" presStyleLbl="fgAcc0" presStyleIdx="0" presStyleCnt="3">
        <dgm:presLayoutVars>
          <dgm:chPref val="3"/>
        </dgm:presLayoutVars>
      </dgm:prSet>
      <dgm:spPr/>
    </dgm:pt>
    <dgm:pt modelId="{CEEA5911-5781-4941-B626-0874B65A8DE6}" type="pres">
      <dgm:prSet presAssocID="{93734EE5-3CB4-4689-814A-710B9C9CA892}" presName="hierChild2" presStyleCnt="0"/>
      <dgm:spPr/>
    </dgm:pt>
    <dgm:pt modelId="{39166A53-6B77-46AF-85B2-21B6E2DC6C37}" type="pres">
      <dgm:prSet presAssocID="{06488213-8670-4219-B244-E0C213C5987B}" presName="hierRoot1" presStyleCnt="0"/>
      <dgm:spPr/>
    </dgm:pt>
    <dgm:pt modelId="{0D2E5CE6-ADD4-41A6-8FC5-65F169E6EF53}" type="pres">
      <dgm:prSet presAssocID="{06488213-8670-4219-B244-E0C213C5987B}" presName="composite" presStyleCnt="0"/>
      <dgm:spPr/>
    </dgm:pt>
    <dgm:pt modelId="{A9562473-0CC8-4E74-B6C0-4FB11A963D7C}" type="pres">
      <dgm:prSet presAssocID="{06488213-8670-4219-B244-E0C213C5987B}" presName="background" presStyleLbl="node0" presStyleIdx="1" presStyleCnt="3"/>
      <dgm:spPr/>
    </dgm:pt>
    <dgm:pt modelId="{4DD128EA-B40E-4A41-AC69-F21CACF051B7}" type="pres">
      <dgm:prSet presAssocID="{06488213-8670-4219-B244-E0C213C5987B}" presName="text" presStyleLbl="fgAcc0" presStyleIdx="1" presStyleCnt="3">
        <dgm:presLayoutVars>
          <dgm:chPref val="3"/>
        </dgm:presLayoutVars>
      </dgm:prSet>
      <dgm:spPr/>
    </dgm:pt>
    <dgm:pt modelId="{B502A68C-589A-4414-A954-7FDF9A0C24C8}" type="pres">
      <dgm:prSet presAssocID="{06488213-8670-4219-B244-E0C213C5987B}" presName="hierChild2" presStyleCnt="0"/>
      <dgm:spPr/>
    </dgm:pt>
    <dgm:pt modelId="{6BA762BD-9625-4533-982E-8AF2CAC45634}" type="pres">
      <dgm:prSet presAssocID="{E0A7E631-7697-4DAF-B710-2F0DEEEDF923}" presName="hierRoot1" presStyleCnt="0"/>
      <dgm:spPr/>
    </dgm:pt>
    <dgm:pt modelId="{0F5D1F76-6AD5-4EDD-8D07-E5BC0A4FC779}" type="pres">
      <dgm:prSet presAssocID="{E0A7E631-7697-4DAF-B710-2F0DEEEDF923}" presName="composite" presStyleCnt="0"/>
      <dgm:spPr/>
    </dgm:pt>
    <dgm:pt modelId="{8C89CC52-1870-4310-9649-086358F7EE42}" type="pres">
      <dgm:prSet presAssocID="{E0A7E631-7697-4DAF-B710-2F0DEEEDF923}" presName="background" presStyleLbl="node0" presStyleIdx="2" presStyleCnt="3"/>
      <dgm:spPr/>
    </dgm:pt>
    <dgm:pt modelId="{DD4A26A8-87E9-4C61-B398-76B0995A624E}" type="pres">
      <dgm:prSet presAssocID="{E0A7E631-7697-4DAF-B710-2F0DEEEDF923}" presName="text" presStyleLbl="fgAcc0" presStyleIdx="2" presStyleCnt="3">
        <dgm:presLayoutVars>
          <dgm:chPref val="3"/>
        </dgm:presLayoutVars>
      </dgm:prSet>
      <dgm:spPr/>
    </dgm:pt>
    <dgm:pt modelId="{59B52712-0636-4CE9-819E-C90DE9848CCD}" type="pres">
      <dgm:prSet presAssocID="{E0A7E631-7697-4DAF-B710-2F0DEEEDF923}" presName="hierChild2" presStyleCnt="0"/>
      <dgm:spPr/>
    </dgm:pt>
  </dgm:ptLst>
  <dgm:cxnLst>
    <dgm:cxn modelId="{48D2F100-7E9A-48D5-9CC6-BFCF598A431B}" type="presOf" srcId="{06488213-8670-4219-B244-E0C213C5987B}" destId="{4DD128EA-B40E-4A41-AC69-F21CACF051B7}" srcOrd="0" destOrd="0" presId="urn:microsoft.com/office/officeart/2005/8/layout/hierarchy1"/>
    <dgm:cxn modelId="{8848341B-9FF4-46FA-A431-304A2A1841D4}" srcId="{09BB1B7D-23DD-44B9-9E07-1616DBD2062F}" destId="{E0A7E631-7697-4DAF-B710-2F0DEEEDF923}" srcOrd="2" destOrd="0" parTransId="{6D586505-E005-4FE0-BD0F-0A76089313D6}" sibTransId="{E573617A-C2F2-432C-8435-EFDBCE882C61}"/>
    <dgm:cxn modelId="{FA4DC33B-1B6D-4499-B4F2-1250FC8EFC18}" type="presOf" srcId="{09BB1B7D-23DD-44B9-9E07-1616DBD2062F}" destId="{9555B7A8-D9B8-459C-8E75-D75F1EF553D1}" srcOrd="0" destOrd="0" presId="urn:microsoft.com/office/officeart/2005/8/layout/hierarchy1"/>
    <dgm:cxn modelId="{EE204F93-B9DE-43AA-87AA-8F7C684FD221}" srcId="{09BB1B7D-23DD-44B9-9E07-1616DBD2062F}" destId="{06488213-8670-4219-B244-E0C213C5987B}" srcOrd="1" destOrd="0" parTransId="{30F24232-3FE6-4616-9CEA-881C66C951AA}" sibTransId="{507C66EF-6A8D-413A-96F5-C7466F686DB5}"/>
    <dgm:cxn modelId="{27E5CDB1-A448-4A1C-BC96-A4911F3E665F}" type="presOf" srcId="{E0A7E631-7697-4DAF-B710-2F0DEEEDF923}" destId="{DD4A26A8-87E9-4C61-B398-76B0995A624E}" srcOrd="0" destOrd="0" presId="urn:microsoft.com/office/officeart/2005/8/layout/hierarchy1"/>
    <dgm:cxn modelId="{1FEEE9E4-81C1-4AAA-BE66-D0831DDCFB46}" type="presOf" srcId="{93734EE5-3CB4-4689-814A-710B9C9CA892}" destId="{6129A884-953E-4E03-9B18-F35E39B0E5DD}" srcOrd="0" destOrd="0" presId="urn:microsoft.com/office/officeart/2005/8/layout/hierarchy1"/>
    <dgm:cxn modelId="{89E66CEC-FF67-4091-A9F5-1897A99429D7}" srcId="{09BB1B7D-23DD-44B9-9E07-1616DBD2062F}" destId="{93734EE5-3CB4-4689-814A-710B9C9CA892}" srcOrd="0" destOrd="0" parTransId="{4A2056D4-E1EC-4814-8483-56DFCD03C761}" sibTransId="{0F8111AA-BFA9-4A3C-97C1-36C29FBDB977}"/>
    <dgm:cxn modelId="{F4E90106-7DA3-45B3-A66E-4F71B9A276E3}" type="presParOf" srcId="{9555B7A8-D9B8-459C-8E75-D75F1EF553D1}" destId="{DAF9E094-D9DB-43D9-B3E8-B770AF210768}" srcOrd="0" destOrd="0" presId="urn:microsoft.com/office/officeart/2005/8/layout/hierarchy1"/>
    <dgm:cxn modelId="{1D4E7F6A-DEE3-4619-A36A-ADAF61EB9AB9}" type="presParOf" srcId="{DAF9E094-D9DB-43D9-B3E8-B770AF210768}" destId="{F8445C6B-4EC1-4442-B0DF-D0E5C6CAEF13}" srcOrd="0" destOrd="0" presId="urn:microsoft.com/office/officeart/2005/8/layout/hierarchy1"/>
    <dgm:cxn modelId="{B8352FA5-A521-410B-9417-B004501A842E}" type="presParOf" srcId="{F8445C6B-4EC1-4442-B0DF-D0E5C6CAEF13}" destId="{BAAAFEC9-D356-4F44-9B1E-D96CC51E472B}" srcOrd="0" destOrd="0" presId="urn:microsoft.com/office/officeart/2005/8/layout/hierarchy1"/>
    <dgm:cxn modelId="{B97BA8CF-5BAE-4F7E-A3DC-C4A31E136DA5}" type="presParOf" srcId="{F8445C6B-4EC1-4442-B0DF-D0E5C6CAEF13}" destId="{6129A884-953E-4E03-9B18-F35E39B0E5DD}" srcOrd="1" destOrd="0" presId="urn:microsoft.com/office/officeart/2005/8/layout/hierarchy1"/>
    <dgm:cxn modelId="{91E2E28D-4066-4260-824A-C5CA4D8A78C9}" type="presParOf" srcId="{DAF9E094-D9DB-43D9-B3E8-B770AF210768}" destId="{CEEA5911-5781-4941-B626-0874B65A8DE6}" srcOrd="1" destOrd="0" presId="urn:microsoft.com/office/officeart/2005/8/layout/hierarchy1"/>
    <dgm:cxn modelId="{5C6B6BD2-2373-4B06-AF59-24D4252AE232}" type="presParOf" srcId="{9555B7A8-D9B8-459C-8E75-D75F1EF553D1}" destId="{39166A53-6B77-46AF-85B2-21B6E2DC6C37}" srcOrd="1" destOrd="0" presId="urn:microsoft.com/office/officeart/2005/8/layout/hierarchy1"/>
    <dgm:cxn modelId="{499BA7F9-F564-4932-A64D-6061975BB524}" type="presParOf" srcId="{39166A53-6B77-46AF-85B2-21B6E2DC6C37}" destId="{0D2E5CE6-ADD4-41A6-8FC5-65F169E6EF53}" srcOrd="0" destOrd="0" presId="urn:microsoft.com/office/officeart/2005/8/layout/hierarchy1"/>
    <dgm:cxn modelId="{41ABADE5-E58D-4C28-93A1-2DCFB3A97EDB}" type="presParOf" srcId="{0D2E5CE6-ADD4-41A6-8FC5-65F169E6EF53}" destId="{A9562473-0CC8-4E74-B6C0-4FB11A963D7C}" srcOrd="0" destOrd="0" presId="urn:microsoft.com/office/officeart/2005/8/layout/hierarchy1"/>
    <dgm:cxn modelId="{064D01B5-5620-4741-80CC-B472A947999D}" type="presParOf" srcId="{0D2E5CE6-ADD4-41A6-8FC5-65F169E6EF53}" destId="{4DD128EA-B40E-4A41-AC69-F21CACF051B7}" srcOrd="1" destOrd="0" presId="urn:microsoft.com/office/officeart/2005/8/layout/hierarchy1"/>
    <dgm:cxn modelId="{78A56EE8-C3BA-4009-B20F-81E8E58A4EE6}" type="presParOf" srcId="{39166A53-6B77-46AF-85B2-21B6E2DC6C37}" destId="{B502A68C-589A-4414-A954-7FDF9A0C24C8}" srcOrd="1" destOrd="0" presId="urn:microsoft.com/office/officeart/2005/8/layout/hierarchy1"/>
    <dgm:cxn modelId="{E6FCDD55-8520-4287-B47E-D6BAD170E564}" type="presParOf" srcId="{9555B7A8-D9B8-459C-8E75-D75F1EF553D1}" destId="{6BA762BD-9625-4533-982E-8AF2CAC45634}" srcOrd="2" destOrd="0" presId="urn:microsoft.com/office/officeart/2005/8/layout/hierarchy1"/>
    <dgm:cxn modelId="{97BB9066-EC0D-4748-A788-F7C868CEB561}" type="presParOf" srcId="{6BA762BD-9625-4533-982E-8AF2CAC45634}" destId="{0F5D1F76-6AD5-4EDD-8D07-E5BC0A4FC779}" srcOrd="0" destOrd="0" presId="urn:microsoft.com/office/officeart/2005/8/layout/hierarchy1"/>
    <dgm:cxn modelId="{DB73844F-8C7A-40B5-9702-206B672511D8}" type="presParOf" srcId="{0F5D1F76-6AD5-4EDD-8D07-E5BC0A4FC779}" destId="{8C89CC52-1870-4310-9649-086358F7EE42}" srcOrd="0" destOrd="0" presId="urn:microsoft.com/office/officeart/2005/8/layout/hierarchy1"/>
    <dgm:cxn modelId="{25F79E43-A5F4-4AD9-B101-4306A6215E1E}" type="presParOf" srcId="{0F5D1F76-6AD5-4EDD-8D07-E5BC0A4FC779}" destId="{DD4A26A8-87E9-4C61-B398-76B0995A624E}" srcOrd="1" destOrd="0" presId="urn:microsoft.com/office/officeart/2005/8/layout/hierarchy1"/>
    <dgm:cxn modelId="{9C08E35E-AD73-470A-BE18-AB11662B844C}" type="presParOf" srcId="{6BA762BD-9625-4533-982E-8AF2CAC45634}" destId="{59B52712-0636-4CE9-819E-C90DE9848CC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63B3EB-28E5-45BD-8299-34C87714B02B}">
      <dsp:nvSpPr>
        <dsp:cNvPr id="0" name=""/>
        <dsp:cNvSpPr/>
      </dsp:nvSpPr>
      <dsp:spPr>
        <a:xfrm>
          <a:off x="0" y="92990"/>
          <a:ext cx="6699593" cy="1173133"/>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Provided Institution/EOF Program Name</a:t>
          </a:r>
        </a:p>
      </dsp:txBody>
      <dsp:txXfrm>
        <a:off x="57268" y="150258"/>
        <a:ext cx="6585057" cy="1058597"/>
      </dsp:txXfrm>
    </dsp:sp>
    <dsp:sp modelId="{7E415CE3-95DB-4B1B-BF75-B52210EABE3B}">
      <dsp:nvSpPr>
        <dsp:cNvPr id="0" name=""/>
        <dsp:cNvSpPr/>
      </dsp:nvSpPr>
      <dsp:spPr>
        <a:xfrm>
          <a:off x="0" y="1326604"/>
          <a:ext cx="6699593" cy="1173133"/>
        </a:xfrm>
        <a:prstGeom prst="roundRect">
          <a:avLst/>
        </a:prstGeom>
        <a:solidFill>
          <a:schemeClr val="accent2">
            <a:hueOff val="-2042300"/>
            <a:satOff val="-4002"/>
            <a:lumOff val="833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Provided the total number of Initial and Renewal students on the respective tabs</a:t>
          </a:r>
        </a:p>
      </dsp:txBody>
      <dsp:txXfrm>
        <a:off x="57268" y="1383872"/>
        <a:ext cx="6585057" cy="1058597"/>
      </dsp:txXfrm>
    </dsp:sp>
    <dsp:sp modelId="{4276A51C-8A09-49A1-81FC-D290CD7B29D3}">
      <dsp:nvSpPr>
        <dsp:cNvPr id="0" name=""/>
        <dsp:cNvSpPr/>
      </dsp:nvSpPr>
      <dsp:spPr>
        <a:xfrm>
          <a:off x="0" y="2560217"/>
          <a:ext cx="6699593" cy="1173133"/>
        </a:xfrm>
        <a:prstGeom prst="roundRect">
          <a:avLst/>
        </a:prstGeom>
        <a:solidFill>
          <a:schemeClr val="accent2">
            <a:hueOff val="-4084601"/>
            <a:satOff val="-8004"/>
            <a:lumOff val="1666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Provided the appropriate Narrative Descriptions per budget category utilized, including a breakdown of the expenses summarized by the total</a:t>
          </a:r>
        </a:p>
      </dsp:txBody>
      <dsp:txXfrm>
        <a:off x="57268" y="2617485"/>
        <a:ext cx="6585057" cy="1058597"/>
      </dsp:txXfrm>
    </dsp:sp>
    <dsp:sp modelId="{49FB1202-0DF6-42DB-821C-AE1E5A0D67C5}">
      <dsp:nvSpPr>
        <dsp:cNvPr id="0" name=""/>
        <dsp:cNvSpPr/>
      </dsp:nvSpPr>
      <dsp:spPr>
        <a:xfrm>
          <a:off x="0" y="3793831"/>
          <a:ext cx="6699593" cy="1173133"/>
        </a:xfrm>
        <a:prstGeom prst="roundRect">
          <a:avLst/>
        </a:prstGeom>
        <a:solidFill>
          <a:schemeClr val="accent2">
            <a:hueOff val="-6126901"/>
            <a:satOff val="-12005"/>
            <a:lumOff val="249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t>Utilized full allocation for the </a:t>
          </a:r>
          <a:r>
            <a:rPr lang="en-US" sz="2100" kern="1200" dirty="0">
              <a:latin typeface="Calibri Light"/>
            </a:rPr>
            <a:t>EOF Summer</a:t>
          </a:r>
          <a:r>
            <a:rPr lang="en-US" sz="2100" kern="1200" dirty="0"/>
            <a:t> Program</a:t>
          </a:r>
        </a:p>
      </dsp:txBody>
      <dsp:txXfrm>
        <a:off x="57268" y="3851099"/>
        <a:ext cx="6585057" cy="1058597"/>
      </dsp:txXfrm>
    </dsp:sp>
    <dsp:sp modelId="{BEAE12FB-5721-45DA-8F03-19B7F37F1597}">
      <dsp:nvSpPr>
        <dsp:cNvPr id="0" name=""/>
        <dsp:cNvSpPr/>
      </dsp:nvSpPr>
      <dsp:spPr>
        <a:xfrm>
          <a:off x="0" y="5027444"/>
          <a:ext cx="6699593" cy="1173133"/>
        </a:xfrm>
        <a:prstGeom prst="roundRect">
          <a:avLst/>
        </a:prstGeom>
        <a:solidFill>
          <a:schemeClr val="accent2">
            <a:hueOff val="-8169202"/>
            <a:satOff val="-16007"/>
            <a:lumOff val="333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latin typeface="Calibri Light"/>
            </a:rPr>
            <a:t>When budgeting, use whole numbers whenever appropriate (i.e. round to the nearest dollar). </a:t>
          </a:r>
        </a:p>
      </dsp:txBody>
      <dsp:txXfrm>
        <a:off x="57268" y="5084712"/>
        <a:ext cx="6585057" cy="10585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AAFEC9-D356-4F44-9B1E-D96CC51E472B}">
      <dsp:nvSpPr>
        <dsp:cNvPr id="0" name=""/>
        <dsp:cNvSpPr/>
      </dsp:nvSpPr>
      <dsp:spPr>
        <a:xfrm>
          <a:off x="0" y="845551"/>
          <a:ext cx="2828924" cy="179636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29A884-953E-4E03-9B18-F35E39B0E5DD}">
      <dsp:nvSpPr>
        <dsp:cNvPr id="0" name=""/>
        <dsp:cNvSpPr/>
      </dsp:nvSpPr>
      <dsp:spPr>
        <a:xfrm>
          <a:off x="314325" y="1144160"/>
          <a:ext cx="2828924" cy="179636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t>Due to variable lengths of </a:t>
          </a:r>
          <a:r>
            <a:rPr lang="en-US" sz="1200" kern="1200">
              <a:latin typeface="Calibri Light"/>
            </a:rPr>
            <a:t>Summer Sessions</a:t>
          </a:r>
          <a:r>
            <a:rPr lang="en-US" sz="1200" kern="1200"/>
            <a:t>, OSHE/EOF defines the last day of the EOF summer program as the day before your institution’s </a:t>
          </a:r>
          <a:r>
            <a:rPr lang="en-US" sz="1200" kern="1200">
              <a:latin typeface="Calibri Light"/>
            </a:rPr>
            <a:t>next immediate Fall</a:t>
          </a:r>
          <a:r>
            <a:rPr lang="en-US" sz="1200" kern="1200"/>
            <a:t> term. </a:t>
          </a:r>
        </a:p>
      </dsp:txBody>
      <dsp:txXfrm>
        <a:off x="366939" y="1196774"/>
        <a:ext cx="2723696" cy="1691139"/>
      </dsp:txXfrm>
    </dsp:sp>
    <dsp:sp modelId="{A9562473-0CC8-4E74-B6C0-4FB11A963D7C}">
      <dsp:nvSpPr>
        <dsp:cNvPr id="0" name=""/>
        <dsp:cNvSpPr/>
      </dsp:nvSpPr>
      <dsp:spPr>
        <a:xfrm>
          <a:off x="3457574" y="845551"/>
          <a:ext cx="2828924" cy="179636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D128EA-B40E-4A41-AC69-F21CACF051B7}">
      <dsp:nvSpPr>
        <dsp:cNvPr id="0" name=""/>
        <dsp:cNvSpPr/>
      </dsp:nvSpPr>
      <dsp:spPr>
        <a:xfrm>
          <a:off x="3771900" y="1144160"/>
          <a:ext cx="2828924" cy="179636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Remain aware of any anticipated under-expenditures/cost savings on a weekly basis.</a:t>
          </a:r>
        </a:p>
      </dsp:txBody>
      <dsp:txXfrm>
        <a:off x="3824514" y="1196774"/>
        <a:ext cx="2723696" cy="1691139"/>
      </dsp:txXfrm>
    </dsp:sp>
    <dsp:sp modelId="{8C89CC52-1870-4310-9649-086358F7EE42}">
      <dsp:nvSpPr>
        <dsp:cNvPr id="0" name=""/>
        <dsp:cNvSpPr/>
      </dsp:nvSpPr>
      <dsp:spPr>
        <a:xfrm>
          <a:off x="6915149" y="845551"/>
          <a:ext cx="2828924" cy="179636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4A26A8-87E9-4C61-B398-76B0995A624E}">
      <dsp:nvSpPr>
        <dsp:cNvPr id="0" name=""/>
        <dsp:cNvSpPr/>
      </dsp:nvSpPr>
      <dsp:spPr>
        <a:xfrm>
          <a:off x="7229475" y="1144160"/>
          <a:ext cx="2828924" cy="179636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t>Re-purpose any available funds immediately with a budget modification request to the OSHE/EOF office.</a:t>
          </a:r>
          <a:r>
            <a:rPr lang="en-US" sz="1200" kern="1200">
              <a:latin typeface="Calibri Light"/>
            </a:rPr>
            <a:t> Modifications received on or near the last day of the summer program cannot include purchases for items that have not been received. All expenses must be for services and items that occur during the identified summer session(s).</a:t>
          </a:r>
          <a:endParaRPr lang="en-US" sz="1200" kern="1200"/>
        </a:p>
      </dsp:txBody>
      <dsp:txXfrm>
        <a:off x="7282089" y="1196774"/>
        <a:ext cx="2723696" cy="169113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47158"/>
          </a:xfrm>
          <a:prstGeom prst="rect">
            <a:avLst/>
          </a:prstGeom>
        </p:spPr>
        <p:txBody>
          <a:bodyPr vert="horz" lIns="90098" tIns="45049" rIns="90098" bIns="45049" rtlCol="0"/>
          <a:lstStyle>
            <a:lvl1pPr algn="l">
              <a:defRPr sz="1200"/>
            </a:lvl1pPr>
          </a:lstStyle>
          <a:p>
            <a:endParaRPr lang="en-US"/>
          </a:p>
        </p:txBody>
      </p:sp>
      <p:sp>
        <p:nvSpPr>
          <p:cNvPr id="3" name="Date Placeholder 2"/>
          <p:cNvSpPr>
            <a:spLocks noGrp="1"/>
          </p:cNvSpPr>
          <p:nvPr>
            <p:ph type="dt" idx="1"/>
          </p:nvPr>
        </p:nvSpPr>
        <p:spPr>
          <a:xfrm>
            <a:off x="3884614" y="1"/>
            <a:ext cx="2971800" cy="447158"/>
          </a:xfrm>
          <a:prstGeom prst="rect">
            <a:avLst/>
          </a:prstGeom>
        </p:spPr>
        <p:txBody>
          <a:bodyPr vert="horz" lIns="90098" tIns="45049" rIns="90098" bIns="45049" rtlCol="0"/>
          <a:lstStyle>
            <a:lvl1pPr algn="r">
              <a:defRPr sz="1200"/>
            </a:lvl1pPr>
          </a:lstStyle>
          <a:p>
            <a:fld id="{243CA6BA-36E6-4D38-AD8D-EA2201055166}" type="datetimeFigureOut">
              <a:rPr lang="en-US" smtClean="0"/>
              <a:t>6/18/2026</a:t>
            </a:fld>
            <a:endParaRPr lang="en-US"/>
          </a:p>
        </p:txBody>
      </p:sp>
      <p:sp>
        <p:nvSpPr>
          <p:cNvPr id="4" name="Slide Image Placeholder 3"/>
          <p:cNvSpPr>
            <a:spLocks noGrp="1" noRot="1" noChangeAspect="1"/>
          </p:cNvSpPr>
          <p:nvPr>
            <p:ph type="sldImg" idx="2"/>
          </p:nvPr>
        </p:nvSpPr>
        <p:spPr>
          <a:xfrm>
            <a:off x="755650" y="1114425"/>
            <a:ext cx="5346700" cy="3006725"/>
          </a:xfrm>
          <a:prstGeom prst="rect">
            <a:avLst/>
          </a:prstGeom>
          <a:noFill/>
          <a:ln w="12700">
            <a:solidFill>
              <a:prstClr val="black"/>
            </a:solidFill>
          </a:ln>
        </p:spPr>
        <p:txBody>
          <a:bodyPr vert="horz" lIns="90098" tIns="45049" rIns="90098" bIns="45049" rtlCol="0" anchor="ctr"/>
          <a:lstStyle/>
          <a:p>
            <a:endParaRPr lang="en-US"/>
          </a:p>
        </p:txBody>
      </p:sp>
      <p:sp>
        <p:nvSpPr>
          <p:cNvPr id="5" name="Notes Placeholder 4"/>
          <p:cNvSpPr>
            <a:spLocks noGrp="1"/>
          </p:cNvSpPr>
          <p:nvPr>
            <p:ph type="body" sz="quarter" idx="3"/>
          </p:nvPr>
        </p:nvSpPr>
        <p:spPr>
          <a:xfrm>
            <a:off x="685800" y="4289009"/>
            <a:ext cx="5486400" cy="3509189"/>
          </a:xfrm>
          <a:prstGeom prst="rect">
            <a:avLst/>
          </a:prstGeom>
        </p:spPr>
        <p:txBody>
          <a:bodyPr vert="horz" lIns="90098" tIns="45049" rIns="90098" bIns="450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465068"/>
            <a:ext cx="2971800" cy="447157"/>
          </a:xfrm>
          <a:prstGeom prst="rect">
            <a:avLst/>
          </a:prstGeom>
        </p:spPr>
        <p:txBody>
          <a:bodyPr vert="horz" lIns="90098" tIns="45049" rIns="90098" bIns="45049"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465068"/>
            <a:ext cx="2971800" cy="447157"/>
          </a:xfrm>
          <a:prstGeom prst="rect">
            <a:avLst/>
          </a:prstGeom>
        </p:spPr>
        <p:txBody>
          <a:bodyPr vert="horz" lIns="90098" tIns="45049" rIns="90098" bIns="45049" rtlCol="0" anchor="b"/>
          <a:lstStyle>
            <a:lvl1pPr algn="r">
              <a:defRPr sz="1200"/>
            </a:lvl1pPr>
          </a:lstStyle>
          <a:p>
            <a:fld id="{C79BE81F-3C3A-42DF-A4AA-2ED54A27E2C2}" type="slidenum">
              <a:rPr lang="en-US" smtClean="0"/>
              <a:t>‹#›</a:t>
            </a:fld>
            <a:endParaRPr lang="en-US"/>
          </a:p>
        </p:txBody>
      </p:sp>
    </p:spTree>
    <p:extLst>
      <p:ext uri="{BB962C8B-B14F-4D97-AF65-F5344CB8AC3E}">
        <p14:creationId xmlns:p14="http://schemas.microsoft.com/office/powerpoint/2010/main" val="76132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a:solidFill>
                  <a:schemeClr val="tx1"/>
                </a:solidFill>
                <a:effectLst/>
                <a:latin typeface="+mn-lt"/>
                <a:ea typeface="+mn-ea"/>
                <a:cs typeface="+mn-cs"/>
              </a:rPr>
              <a:t>Welcome and thank you for attending our Contract and Summer Budget Training.</a:t>
            </a:r>
          </a:p>
        </p:txBody>
      </p:sp>
      <p:sp>
        <p:nvSpPr>
          <p:cNvPr id="4" name="Slide Number Placeholder 3"/>
          <p:cNvSpPr>
            <a:spLocks noGrp="1"/>
          </p:cNvSpPr>
          <p:nvPr>
            <p:ph type="sldNum" sz="quarter" idx="10"/>
          </p:nvPr>
        </p:nvSpPr>
        <p:spPr/>
        <p:txBody>
          <a:bodyPr/>
          <a:lstStyle/>
          <a:p>
            <a:fld id="{A84864E8-E54F-47BC-871B-CC59A5D2D243}"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54558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latin typeface="Karla"/>
            </a:endParaRPr>
          </a:p>
        </p:txBody>
      </p:sp>
      <p:sp>
        <p:nvSpPr>
          <p:cNvPr id="4" name="Slide Number Placeholder 3"/>
          <p:cNvSpPr>
            <a:spLocks noGrp="1"/>
          </p:cNvSpPr>
          <p:nvPr>
            <p:ph type="sldNum" sz="quarter" idx="10"/>
          </p:nvPr>
        </p:nvSpPr>
        <p:spPr/>
        <p:txBody>
          <a:bodyPr/>
          <a:lstStyle/>
          <a:p>
            <a:fld id="{C79BE81F-3C3A-42DF-A4AA-2ED54A27E2C2}" type="slidenum">
              <a:rPr lang="en-US" smtClean="0"/>
              <a:t>10</a:t>
            </a:fld>
            <a:endParaRPr lang="en-US"/>
          </a:p>
        </p:txBody>
      </p:sp>
    </p:spTree>
    <p:extLst>
      <p:ext uri="{BB962C8B-B14F-4D97-AF65-F5344CB8AC3E}">
        <p14:creationId xmlns:p14="http://schemas.microsoft.com/office/powerpoint/2010/main" val="3459738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ea typeface="Calibri"/>
              <a:cs typeface="Calibri"/>
            </a:endParaRPr>
          </a:p>
          <a:p>
            <a:pPr marL="457200" lvl="1" indent="0">
              <a:buFont typeface="+mj-lt"/>
              <a:buNone/>
            </a:pPr>
            <a:endParaRPr lang="en-US" baseline="0"/>
          </a:p>
        </p:txBody>
      </p:sp>
      <p:sp>
        <p:nvSpPr>
          <p:cNvPr id="4" name="Slide Number Placeholder 3"/>
          <p:cNvSpPr>
            <a:spLocks noGrp="1"/>
          </p:cNvSpPr>
          <p:nvPr>
            <p:ph type="sldNum" sz="quarter" idx="10"/>
          </p:nvPr>
        </p:nvSpPr>
        <p:spPr/>
        <p:txBody>
          <a:bodyPr/>
          <a:lstStyle/>
          <a:p>
            <a:fld id="{C79BE81F-3C3A-42DF-A4AA-2ED54A27E2C2}" type="slidenum">
              <a:rPr lang="en-US" smtClean="0"/>
              <a:t>11</a:t>
            </a:fld>
            <a:endParaRPr lang="en-US"/>
          </a:p>
        </p:txBody>
      </p:sp>
    </p:spTree>
    <p:extLst>
      <p:ext uri="{BB962C8B-B14F-4D97-AF65-F5344CB8AC3E}">
        <p14:creationId xmlns:p14="http://schemas.microsoft.com/office/powerpoint/2010/main" val="3806208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10"/>
          </p:nvPr>
        </p:nvSpPr>
        <p:spPr/>
        <p:txBody>
          <a:bodyPr/>
          <a:lstStyle/>
          <a:p>
            <a:fld id="{C79BE81F-3C3A-42DF-A4AA-2ED54A27E2C2}" type="slidenum">
              <a:rPr lang="en-US" smtClean="0"/>
              <a:t>12</a:t>
            </a:fld>
            <a:endParaRPr lang="en-US"/>
          </a:p>
        </p:txBody>
      </p:sp>
    </p:spTree>
    <p:extLst>
      <p:ext uri="{BB962C8B-B14F-4D97-AF65-F5344CB8AC3E}">
        <p14:creationId xmlns:p14="http://schemas.microsoft.com/office/powerpoint/2010/main" val="181426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685800" lvl="1" indent="-228600">
              <a:buFont typeface="Arial" panose="020B0604020202020204" pitchFamily="34" charset="0"/>
              <a:buChar char="•"/>
            </a:pPr>
            <a:endParaRPr lang="en-US">
              <a:latin typeface="Karla"/>
            </a:endParaRPr>
          </a:p>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13</a:t>
            </a:fld>
            <a:endParaRPr lang="en-US"/>
          </a:p>
        </p:txBody>
      </p:sp>
    </p:spTree>
    <p:extLst>
      <p:ext uri="{BB962C8B-B14F-4D97-AF65-F5344CB8AC3E}">
        <p14:creationId xmlns:p14="http://schemas.microsoft.com/office/powerpoint/2010/main" val="2740920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 checklist:</a:t>
            </a:r>
          </a:p>
          <a:p>
            <a:pPr marL="228600" indent="-228600">
              <a:buAutoNum type="arabicParenR"/>
            </a:pPr>
            <a:r>
              <a:rPr lang="en-US"/>
              <a:t>Make sure your institution</a:t>
            </a:r>
            <a:r>
              <a:rPr lang="en-US" baseline="0"/>
              <a:t> is listed. If we were to print this budget, would we know it’s yours?</a:t>
            </a:r>
          </a:p>
          <a:p>
            <a:pPr marL="228600" indent="-228600">
              <a:buAutoNum type="arabicParenR"/>
            </a:pPr>
            <a:r>
              <a:rPr lang="en-US" baseline="0"/>
              <a:t>Provide the total Number of students. This may change with final expenditures, but we need estimated numbers to check math</a:t>
            </a:r>
          </a:p>
          <a:p>
            <a:pPr marL="228600" indent="-228600">
              <a:buAutoNum type="arabicParenR"/>
            </a:pPr>
            <a:r>
              <a:rPr lang="en-US" baseline="0"/>
              <a:t>Please make sure that each budgeted items have a Narrative description</a:t>
            </a:r>
          </a:p>
          <a:p>
            <a:pPr marL="228600" indent="-228600">
              <a:buAutoNum type="arabicParenR"/>
            </a:pPr>
            <a:r>
              <a:rPr lang="en-US" baseline="0"/>
              <a:t>Use your full allocation!</a:t>
            </a:r>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14</a:t>
            </a:fld>
            <a:endParaRPr lang="en-US"/>
          </a:p>
        </p:txBody>
      </p:sp>
    </p:spTree>
    <p:extLst>
      <p:ext uri="{BB962C8B-B14F-4D97-AF65-F5344CB8AC3E}">
        <p14:creationId xmlns:p14="http://schemas.microsoft.com/office/powerpoint/2010/main" val="293997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ask that you use these naming conventions when</a:t>
            </a:r>
            <a:r>
              <a:rPr lang="en-US" baseline="0"/>
              <a:t> you submit your Budget. We need it to identify items in the EOF mailbox.</a:t>
            </a:r>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15</a:t>
            </a:fld>
            <a:endParaRPr lang="en-US"/>
          </a:p>
        </p:txBody>
      </p:sp>
    </p:spTree>
    <p:extLst>
      <p:ext uri="{BB962C8B-B14F-4D97-AF65-F5344CB8AC3E}">
        <p14:creationId xmlns:p14="http://schemas.microsoft.com/office/powerpoint/2010/main" val="3169606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a:t>Summer Budget Modifications are important because of the quick turn-around time.</a:t>
            </a:r>
          </a:p>
          <a:p>
            <a:pPr marL="171450" indent="-171450">
              <a:buFont typeface="Arial" panose="020B0604020202020204" pitchFamily="34" charset="0"/>
              <a:buChar char="•"/>
            </a:pPr>
            <a:r>
              <a:rPr lang="en-US" baseline="0"/>
              <a:t>We encourage you to monitor your budget for enrollment changes, staffing changes, and changes in programming to make sure you are working with your budget. As  you know your allocation is based on expenditures, so we want to ensure that you are using your allocation fully, as well as working within your budget.</a:t>
            </a:r>
          </a:p>
          <a:p>
            <a:pPr marL="171450" indent="-171450">
              <a:buFont typeface="Arial" panose="020B0604020202020204" pitchFamily="34" charset="0"/>
              <a:buChar char="•"/>
            </a:pPr>
            <a:r>
              <a:rPr lang="en-US" baseline="0"/>
              <a:t>Again, let your liaison assist you.</a:t>
            </a:r>
            <a:endParaRPr lang="en-US"/>
          </a:p>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16</a:t>
            </a:fld>
            <a:endParaRPr lang="en-US"/>
          </a:p>
        </p:txBody>
      </p:sp>
    </p:spTree>
    <p:extLst>
      <p:ext uri="{BB962C8B-B14F-4D97-AF65-F5344CB8AC3E}">
        <p14:creationId xmlns:p14="http://schemas.microsoft.com/office/powerpoint/2010/main" val="1328798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Important Deadlines:</a:t>
            </a:r>
          </a:p>
          <a:p>
            <a:pPr marL="228600" indent="-228600">
              <a:buAutoNum type="arabicParenR"/>
            </a:pPr>
            <a:r>
              <a:rPr lang="en-US" baseline="0"/>
              <a:t>Budgets are due on June 16</a:t>
            </a:r>
          </a:p>
          <a:p>
            <a:pPr marL="228600" indent="-228600">
              <a:buAutoNum type="arabicParenR"/>
            </a:pPr>
            <a:r>
              <a:rPr lang="en-US" baseline="0"/>
              <a:t>Modification are due on the last day of Summer Session</a:t>
            </a:r>
          </a:p>
          <a:p>
            <a:pPr marL="228600" indent="-228600">
              <a:buAutoNum type="arabicParenR"/>
            </a:pPr>
            <a:r>
              <a:rPr lang="en-US" baseline="0"/>
              <a:t>Final Expenditure are due by September 25.</a:t>
            </a:r>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17</a:t>
            </a:fld>
            <a:endParaRPr lang="en-US"/>
          </a:p>
        </p:txBody>
      </p:sp>
    </p:spTree>
    <p:extLst>
      <p:ext uri="{BB962C8B-B14F-4D97-AF65-F5344CB8AC3E}">
        <p14:creationId xmlns:p14="http://schemas.microsoft.com/office/powerpoint/2010/main" val="4107271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19</a:t>
            </a:fld>
            <a:endParaRPr lang="en-US"/>
          </a:p>
        </p:txBody>
      </p:sp>
    </p:spTree>
    <p:extLst>
      <p:ext uri="{BB962C8B-B14F-4D97-AF65-F5344CB8AC3E}">
        <p14:creationId xmlns:p14="http://schemas.microsoft.com/office/powerpoint/2010/main" val="345697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6168" y="3390711"/>
            <a:ext cx="7566090" cy="3211317"/>
          </a:xfrm>
          <a:prstGeom prst="rect">
            <a:avLst/>
          </a:prstGeom>
        </p:spPr>
        <p:txBody>
          <a:bodyPr/>
          <a:lstStyle/>
          <a:p>
            <a:endParaRPr lang="en-US"/>
          </a:p>
        </p:txBody>
      </p:sp>
    </p:spTree>
    <p:extLst>
      <p:ext uri="{BB962C8B-B14F-4D97-AF65-F5344CB8AC3E}">
        <p14:creationId xmlns:p14="http://schemas.microsoft.com/office/powerpoint/2010/main" val="1581737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27490" y="3490913"/>
            <a:ext cx="7566090" cy="3211317"/>
          </a:xfrm>
          <a:prstGeom prst="rect">
            <a:avLst/>
          </a:prstGeom>
        </p:spPr>
        <p:txBody>
          <a:bodyPr/>
          <a:lstStyle/>
          <a:p>
            <a:endParaRPr lang="en-US" sz="1400">
              <a:ea typeface="Calibri"/>
              <a:cs typeface="Calibri"/>
            </a:endParaRPr>
          </a:p>
        </p:txBody>
      </p:sp>
    </p:spTree>
    <p:extLst>
      <p:ext uri="{BB962C8B-B14F-4D97-AF65-F5344CB8AC3E}">
        <p14:creationId xmlns:p14="http://schemas.microsoft.com/office/powerpoint/2010/main" val="627399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21</a:t>
            </a:fld>
            <a:endParaRPr lang="en-US"/>
          </a:p>
        </p:txBody>
      </p:sp>
    </p:spTree>
    <p:extLst>
      <p:ext uri="{BB962C8B-B14F-4D97-AF65-F5344CB8AC3E}">
        <p14:creationId xmlns:p14="http://schemas.microsoft.com/office/powerpoint/2010/main" val="3106395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10"/>
          </p:nvPr>
        </p:nvSpPr>
        <p:spPr/>
        <p:txBody>
          <a:bodyPr/>
          <a:lstStyle/>
          <a:p>
            <a:fld id="{C79BE81F-3C3A-42DF-A4AA-2ED54A27E2C2}" type="slidenum">
              <a:rPr lang="en-US" smtClean="0"/>
              <a:t>3</a:t>
            </a:fld>
            <a:endParaRPr lang="en-US"/>
          </a:p>
        </p:txBody>
      </p:sp>
    </p:spTree>
    <p:extLst>
      <p:ext uri="{BB962C8B-B14F-4D97-AF65-F5344CB8AC3E}">
        <p14:creationId xmlns:p14="http://schemas.microsoft.com/office/powerpoint/2010/main" val="901510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10"/>
          </p:nvPr>
        </p:nvSpPr>
        <p:spPr/>
        <p:txBody>
          <a:bodyPr/>
          <a:lstStyle/>
          <a:p>
            <a:fld id="{C79BE81F-3C3A-42DF-A4AA-2ED54A27E2C2}" type="slidenum">
              <a:rPr lang="en-US" smtClean="0"/>
              <a:t>4</a:t>
            </a:fld>
            <a:endParaRPr lang="en-US"/>
          </a:p>
        </p:txBody>
      </p:sp>
    </p:spTree>
    <p:extLst>
      <p:ext uri="{BB962C8B-B14F-4D97-AF65-F5344CB8AC3E}">
        <p14:creationId xmlns:p14="http://schemas.microsoft.com/office/powerpoint/2010/main" val="3778714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a:p>
            <a:pPr marL="0" indent="0">
              <a:buFontTx/>
              <a:buNone/>
            </a:pPr>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5</a:t>
            </a:fld>
            <a:endParaRPr lang="en-US"/>
          </a:p>
        </p:txBody>
      </p:sp>
    </p:spTree>
    <p:extLst>
      <p:ext uri="{BB962C8B-B14F-4D97-AF65-F5344CB8AC3E}">
        <p14:creationId xmlns:p14="http://schemas.microsoft.com/office/powerpoint/2010/main" val="1662315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20B0604020202020204" charset="0"/>
            </a:endParaRPr>
          </a:p>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6</a:t>
            </a:fld>
            <a:endParaRPr lang="en-US"/>
          </a:p>
        </p:txBody>
      </p:sp>
    </p:spTree>
    <p:extLst>
      <p:ext uri="{BB962C8B-B14F-4D97-AF65-F5344CB8AC3E}">
        <p14:creationId xmlns:p14="http://schemas.microsoft.com/office/powerpoint/2010/main" val="4025896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10"/>
          </p:nvPr>
        </p:nvSpPr>
        <p:spPr/>
        <p:txBody>
          <a:bodyPr/>
          <a:lstStyle/>
          <a:p>
            <a:fld id="{C79BE81F-3C3A-42DF-A4AA-2ED54A27E2C2}" type="slidenum">
              <a:rPr lang="en-US" smtClean="0"/>
              <a:t>7</a:t>
            </a:fld>
            <a:endParaRPr lang="en-US"/>
          </a:p>
        </p:txBody>
      </p:sp>
    </p:spTree>
    <p:extLst>
      <p:ext uri="{BB962C8B-B14F-4D97-AF65-F5344CB8AC3E}">
        <p14:creationId xmlns:p14="http://schemas.microsoft.com/office/powerpoint/2010/main" val="460735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6168" y="3390711"/>
            <a:ext cx="7566090" cy="3211317"/>
          </a:xfrm>
          <a:prstGeom prst="rect">
            <a:avLst/>
          </a:prstGeom>
        </p:spPr>
        <p:txBody>
          <a:bodyPr/>
          <a:lstStyle/>
          <a:p>
            <a:pPr marL="171450" indent="-171450">
              <a:buFont typeface="Arial" panose="020B0604020202020204" pitchFamily="34" charset="0"/>
              <a:buChar char="•"/>
            </a:pPr>
            <a:endParaRPr lang="en-US" baseline="0">
              <a:ea typeface="Calibri"/>
              <a:cs typeface="Calibri"/>
            </a:endParaRPr>
          </a:p>
        </p:txBody>
      </p:sp>
    </p:spTree>
    <p:extLst>
      <p:ext uri="{BB962C8B-B14F-4D97-AF65-F5344CB8AC3E}">
        <p14:creationId xmlns:p14="http://schemas.microsoft.com/office/powerpoint/2010/main" val="1293188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latin typeface="Karla"/>
            </a:endParaRPr>
          </a:p>
        </p:txBody>
      </p:sp>
      <p:sp>
        <p:nvSpPr>
          <p:cNvPr id="4" name="Slide Number Placeholder 3"/>
          <p:cNvSpPr>
            <a:spLocks noGrp="1"/>
          </p:cNvSpPr>
          <p:nvPr>
            <p:ph type="sldNum" sz="quarter" idx="10"/>
          </p:nvPr>
        </p:nvSpPr>
        <p:spPr/>
        <p:txBody>
          <a:bodyPr/>
          <a:lstStyle/>
          <a:p>
            <a:fld id="{C79BE81F-3C3A-42DF-A4AA-2ED54A27E2C2}" type="slidenum">
              <a:rPr lang="en-US" smtClean="0"/>
              <a:t>9</a:t>
            </a:fld>
            <a:endParaRPr lang="en-US"/>
          </a:p>
        </p:txBody>
      </p:sp>
    </p:spTree>
    <p:extLst>
      <p:ext uri="{BB962C8B-B14F-4D97-AF65-F5344CB8AC3E}">
        <p14:creationId xmlns:p14="http://schemas.microsoft.com/office/powerpoint/2010/main" val="2662418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Master" Target="../slideMasters/slideMaster2.xml"/><Relationship Id="rId7" Type="http://schemas.openxmlformats.org/officeDocument/2006/relationships/image" Target="../media/image4.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7.emf"/><Relationship Id="rId5" Type="http://schemas.openxmlformats.org/officeDocument/2006/relationships/oleObject" Target="../embeddings/oleObject3.bin"/><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8.jpeg"/><Relationship Id="rId5" Type="http://schemas.openxmlformats.org/officeDocument/2006/relationships/image" Target="../media/image7.emf"/><Relationship Id="rId4" Type="http://schemas.openxmlformats.org/officeDocument/2006/relationships/oleObject" Target="../embeddings/oleObject3.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0.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3.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image" Target="../media/image11.emf"/><Relationship Id="rId4" Type="http://schemas.openxmlformats.org/officeDocument/2006/relationships/oleObject" Target="../embeddings/oleObject4.bin"/></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C6EEA81F-B7EF-46B4-8436-C82C09B89805}" type="datetime1">
              <a:rPr lang="en-US" smtClean="0"/>
              <a:t>6/18/2026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5363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667D31-5AB3-4C89-8BF3-55A8C72F9DA4}" type="datetime1">
              <a:rPr lang="en-US" smtClean="0"/>
              <a:t>6/18/2026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1296166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459186-1302-4EAC-9D8F-39A57077B09C}" type="datetime1">
              <a:rPr lang="en-US" smtClean="0"/>
              <a:t>6/18/2026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233999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2162" y="1627"/>
          <a:ext cx="2159" cy="1619"/>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62" y="1627"/>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0EA04F7-0B3A-4296-9456-F3DED2D4CD17}"/>
              </a:ext>
            </a:extLst>
          </p:cNvPr>
          <p:cNvSpPr/>
          <p:nvPr userDrawn="1">
            <p:custDataLst>
              <p:tags r:id="rId2"/>
            </p:custDataLst>
          </p:nvPr>
        </p:nvSpPr>
        <p:spPr>
          <a:xfrm>
            <a:off x="0" y="0"/>
            <a:ext cx="215979"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0" i="0" baseline="0">
              <a:solidFill>
                <a:schemeClr val="tx1"/>
              </a:solidFill>
              <a:latin typeface="Arial" panose="020B0604020202020204" pitchFamily="34" charset="0"/>
              <a:ea typeface="+mj-ea"/>
              <a:cs typeface="+mj-cs"/>
              <a:sym typeface="Arial" panose="020B0604020202020204" pitchFamily="34" charset="0"/>
            </a:endParaRPr>
          </a:p>
        </p:txBody>
      </p:sp>
      <p:pic>
        <p:nvPicPr>
          <p:cNvPr id="6" name="Picture 5">
            <a:extLst>
              <a:ext uri="{FF2B5EF4-FFF2-40B4-BE49-F238E27FC236}">
                <a16:creationId xmlns:a16="http://schemas.microsoft.com/office/drawing/2014/main" id="{5C29B239-9E09-4F6E-93E0-71C192754F3B}"/>
              </a:ext>
            </a:extLst>
          </p:cNvPr>
          <p:cNvPicPr>
            <a:picLocks noChangeAspect="1"/>
          </p:cNvPicPr>
          <p:nvPr/>
        </p:nvPicPr>
        <p:blipFill rotWithShape="1">
          <a:blip r:embed="rId6" cstate="hq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l="-2396" r="-2472"/>
          <a:stretch/>
        </p:blipFill>
        <p:spPr>
          <a:xfrm>
            <a:off x="8204204" y="1157635"/>
            <a:ext cx="3544471" cy="4741616"/>
          </a:xfrm>
          <a:prstGeom prst="rect">
            <a:avLst/>
          </a:prstGeom>
          <a:effectLst>
            <a:glow rad="228600">
              <a:schemeClr val="accent3">
                <a:satMod val="175000"/>
                <a:alpha val="40000"/>
              </a:schemeClr>
            </a:glow>
          </a:effectLst>
        </p:spPr>
      </p:pic>
      <p:sp>
        <p:nvSpPr>
          <p:cNvPr id="9" name="Rectangle 8">
            <a:extLst>
              <a:ext uri="{FF2B5EF4-FFF2-40B4-BE49-F238E27FC236}">
                <a16:creationId xmlns:a16="http://schemas.microsoft.com/office/drawing/2014/main" id="{4C0B1310-EBA2-4546-BB11-440D5FBE0C14}"/>
              </a:ext>
            </a:extLst>
          </p:cNvPr>
          <p:cNvSpPr/>
          <p:nvPr/>
        </p:nvSpPr>
        <p:spPr>
          <a:xfrm>
            <a:off x="4323" y="950484"/>
            <a:ext cx="12187680" cy="5313553"/>
          </a:xfrm>
          <a:prstGeom prst="rect">
            <a:avLst/>
          </a:prstGeom>
          <a:gradFill flip="none" rotWithShape="1">
            <a:gsLst>
              <a:gs pos="0">
                <a:schemeClr val="tx2">
                  <a:alpha val="93000"/>
                </a:schemeClr>
              </a:gs>
              <a:gs pos="100000">
                <a:schemeClr val="accent3"/>
              </a:gs>
            </a:gsLst>
            <a:lin ang="10800000" scaled="1"/>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0" name="Rectangle 19">
            <a:extLst>
              <a:ext uri="{FF2B5EF4-FFF2-40B4-BE49-F238E27FC236}">
                <a16:creationId xmlns:a16="http://schemas.microsoft.com/office/drawing/2014/main" id="{C7588289-2413-4609-AC40-DB9D1DEE080A}"/>
              </a:ext>
            </a:extLst>
          </p:cNvPr>
          <p:cNvSpPr>
            <a:spLocks/>
          </p:cNvSpPr>
          <p:nvPr/>
        </p:nvSpPr>
        <p:spPr>
          <a:xfrm>
            <a:off x="4323" y="6101660"/>
            <a:ext cx="12187680" cy="5340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solidFill>
                <a:schemeClr val="tx1"/>
              </a:solidFill>
            </a:endParaRPr>
          </a:p>
        </p:txBody>
      </p:sp>
      <p:sp>
        <p:nvSpPr>
          <p:cNvPr id="13314" name="Title"/>
          <p:cNvSpPr>
            <a:spLocks noGrp="1" noChangeArrowheads="1"/>
          </p:cNvSpPr>
          <p:nvPr>
            <p:ph type="ctrTitle"/>
          </p:nvPr>
        </p:nvSpPr>
        <p:spPr bwMode="auto">
          <a:xfrm>
            <a:off x="222185" y="2293543"/>
            <a:ext cx="7323053" cy="492443"/>
          </a:xfrm>
          <a:prstGeom prst="rect">
            <a:avLst/>
          </a:prstGeom>
        </p:spPr>
        <p:txBody>
          <a:bodyPr wrap="square">
            <a:spAutoFit/>
          </a:bodyPr>
          <a:lstStyle>
            <a:lvl1pPr>
              <a:defRPr sz="3200" b="0" baseline="0">
                <a:solidFill>
                  <a:schemeClr val="bg1"/>
                </a:solidFill>
                <a:latin typeface="+mj-lt"/>
                <a:ea typeface="+mj-ea"/>
              </a:defRPr>
            </a:lvl1pPr>
          </a:lstStyle>
          <a:p>
            <a:pPr lvl="0" latinLnBrk="0"/>
            <a:r>
              <a:rPr lang="en-US" noProof="0"/>
              <a:t>Click to edit Master title style</a:t>
            </a:r>
          </a:p>
        </p:txBody>
      </p:sp>
      <p:sp>
        <p:nvSpPr>
          <p:cNvPr id="13315" name="Subtitle"/>
          <p:cNvSpPr>
            <a:spLocks noGrp="1" noChangeArrowheads="1"/>
          </p:cNvSpPr>
          <p:nvPr>
            <p:ph type="subTitle" idx="1"/>
          </p:nvPr>
        </p:nvSpPr>
        <p:spPr bwMode="auto">
          <a:xfrm>
            <a:off x="222185" y="3783153"/>
            <a:ext cx="7323053" cy="219820"/>
          </a:xfrm>
          <a:prstGeom prst="rect">
            <a:avLst/>
          </a:prstGeom>
        </p:spPr>
        <p:txBody>
          <a:bodyPr wrap="square">
            <a:spAutoFit/>
          </a:bodyPr>
          <a:lstStyle>
            <a:lvl1pPr>
              <a:defRPr sz="1400" cap="none" baseline="0">
                <a:solidFill>
                  <a:schemeClr val="bg1"/>
                </a:solidFill>
                <a:latin typeface="+mn-lt"/>
                <a:ea typeface="+mn-ea"/>
              </a:defRPr>
            </a:lvl1pPr>
          </a:lstStyle>
          <a:p>
            <a:pPr lvl="0" latinLnBrk="0"/>
            <a:r>
              <a:rPr lang="en-US" noProof="0"/>
              <a:t>Click to edit Master subtitle style</a:t>
            </a:r>
          </a:p>
        </p:txBody>
      </p:sp>
      <p:sp>
        <p:nvSpPr>
          <p:cNvPr id="57" name="Document type" hidden="1"/>
          <p:cNvSpPr txBox="1">
            <a:spLocks noChangeArrowheads="1"/>
          </p:cNvSpPr>
          <p:nvPr/>
        </p:nvSpPr>
        <p:spPr bwMode="auto">
          <a:xfrm>
            <a:off x="222185" y="5594104"/>
            <a:ext cx="7323053" cy="2198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baseline="0">
                <a:solidFill>
                  <a:schemeClr val="bg1"/>
                </a:solidFill>
                <a:latin typeface="+mn-lt"/>
              </a:rPr>
              <a:t>Document type | Date</a:t>
            </a:r>
          </a:p>
        </p:txBody>
      </p:sp>
      <p:pic>
        <p:nvPicPr>
          <p:cNvPr id="7" name="Picture 6">
            <a:extLst>
              <a:ext uri="{FF2B5EF4-FFF2-40B4-BE49-F238E27FC236}">
                <a16:creationId xmlns:a16="http://schemas.microsoft.com/office/drawing/2014/main" id="{8282B9EC-6874-415A-B664-E290105921DD}"/>
              </a:ext>
            </a:extLst>
          </p:cNvPr>
          <p:cNvPicPr>
            <a:picLocks noChangeAspect="1"/>
          </p:cNvPicPr>
          <p:nvPr/>
        </p:nvPicPr>
        <p:blipFill rotWithShape="1">
          <a:blip r:embed="rId7" cstate="hqprint">
            <a:clrChange>
              <a:clrFrom>
                <a:srgbClr val="000000"/>
              </a:clrFrom>
              <a:clrTo>
                <a:srgbClr val="000000">
                  <a:alpha val="0"/>
                </a:srgbClr>
              </a:clrTo>
            </a:clrChange>
            <a:extLst>
              <a:ext uri="{28A0092B-C50C-407E-A947-70E740481C1C}">
                <a14:useLocalDpi xmlns:a14="http://schemas.microsoft.com/office/drawing/2010/main"/>
              </a:ext>
            </a:extLst>
          </a:blip>
          <a:srcRect l="-16666" r="-16666"/>
          <a:stretch/>
        </p:blipFill>
        <p:spPr>
          <a:xfrm>
            <a:off x="11236814" y="176675"/>
            <a:ext cx="794612" cy="635688"/>
          </a:xfrm>
          <a:prstGeom prst="rect">
            <a:avLst/>
          </a:prstGeom>
        </p:spPr>
      </p:pic>
      <p:sp>
        <p:nvSpPr>
          <p:cNvPr id="21" name="Rectangle 20">
            <a:extLst>
              <a:ext uri="{FF2B5EF4-FFF2-40B4-BE49-F238E27FC236}">
                <a16:creationId xmlns:a16="http://schemas.microsoft.com/office/drawing/2014/main" id="{23410A6C-3E96-4764-949B-69305DA17824}"/>
              </a:ext>
            </a:extLst>
          </p:cNvPr>
          <p:cNvSpPr>
            <a:spLocks/>
          </p:cNvSpPr>
          <p:nvPr/>
        </p:nvSpPr>
        <p:spPr>
          <a:xfrm>
            <a:off x="4323" y="1049365"/>
            <a:ext cx="12187680" cy="5340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solidFill>
                <a:schemeClr val="tx1"/>
              </a:solidFill>
            </a:endParaRPr>
          </a:p>
        </p:txBody>
      </p:sp>
      <p:grpSp>
        <p:nvGrpSpPr>
          <p:cNvPr id="14" name="sticker">
            <a:extLst>
              <a:ext uri="{FF2B5EF4-FFF2-40B4-BE49-F238E27FC236}">
                <a16:creationId xmlns:a16="http://schemas.microsoft.com/office/drawing/2014/main" id="{DE2ECB66-7BCC-47F2-BB13-515B9C0C2278}"/>
              </a:ext>
            </a:extLst>
          </p:cNvPr>
          <p:cNvGrpSpPr/>
          <p:nvPr/>
        </p:nvGrpSpPr>
        <p:grpSpPr bwMode="auto">
          <a:xfrm>
            <a:off x="1729081" y="6484828"/>
            <a:ext cx="4912127" cy="193128"/>
            <a:chOff x="5053505" y="285750"/>
            <a:chExt cx="3684095" cy="193127"/>
          </a:xfrm>
        </p:grpSpPr>
        <p:sp>
          <p:nvSpPr>
            <p:cNvPr id="15" name="StickerRectangle">
              <a:extLst>
                <a:ext uri="{FF2B5EF4-FFF2-40B4-BE49-F238E27FC236}">
                  <a16:creationId xmlns:a16="http://schemas.microsoft.com/office/drawing/2014/main" id="{7BB78260-2409-4E92-A96C-290D1B8099EE}"/>
                </a:ext>
              </a:extLst>
            </p:cNvPr>
            <p:cNvSpPr>
              <a:spLocks noChangeArrowheads="1"/>
            </p:cNvSpPr>
            <p:nvPr/>
          </p:nvSpPr>
          <p:spPr bwMode="auto">
            <a:xfrm>
              <a:off x="5053505" y="285750"/>
              <a:ext cx="3684095" cy="193127"/>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255">
                <a:buClr>
                  <a:srgbClr val="002960"/>
                </a:buClr>
              </a:pPr>
              <a:r>
                <a:rPr lang="en-US" sz="1050" baseline="0">
                  <a:solidFill>
                    <a:srgbClr val="FF0000"/>
                  </a:solidFill>
                  <a:latin typeface="+mn-lt"/>
                  <a:ea typeface="+mn-ea"/>
                </a:rPr>
                <a:t>PRELIMINARY DRAFT </a:t>
              </a:r>
              <a:r>
                <a:rPr lang="en-US" sz="1050" baseline="0">
                  <a:solidFill>
                    <a:schemeClr val="accent6"/>
                  </a:solidFill>
                  <a:latin typeface="+mn-lt"/>
                  <a:ea typeface="+mn-ea"/>
                </a:rPr>
                <a:t>– PROPRIETARY, CONFIDENTIAL, PRE-DECISIONAL</a:t>
              </a:r>
            </a:p>
          </p:txBody>
        </p:sp>
        <p:cxnSp>
          <p:nvCxnSpPr>
            <p:cNvPr id="16" name="AutoShape 31">
              <a:extLst>
                <a:ext uri="{FF2B5EF4-FFF2-40B4-BE49-F238E27FC236}">
                  <a16:creationId xmlns:a16="http://schemas.microsoft.com/office/drawing/2014/main" id="{DFEF9400-E67A-465D-BBC5-EDD7B915EDEE}"/>
                </a:ext>
              </a:extLst>
            </p:cNvPr>
            <p:cNvCxnSpPr>
              <a:cxnSpLocks noChangeShapeType="1"/>
              <a:stCxn id="15" idx="2"/>
              <a:endCxn id="15" idx="4"/>
            </p:cNvCxnSpPr>
            <p:nvPr/>
          </p:nvCxnSpPr>
          <p:spPr bwMode="auto">
            <a:xfrm>
              <a:off x="5130787" y="285750"/>
              <a:ext cx="0" cy="189856"/>
            </a:xfrm>
            <a:prstGeom prst="straightConnector1">
              <a:avLst/>
            </a:prstGeom>
            <a:noFill/>
            <a:ln w="9525">
              <a:solidFill>
                <a:schemeClr val="accent6"/>
              </a:solidFill>
              <a:round/>
              <a:headEnd/>
              <a:tailEnd/>
            </a:ln>
            <a:extLst>
              <a:ext uri="{909E8E84-426E-40dd-AFC4-6F175D3DCCD1}">
                <a14:hiddenFill xmlns="" xmlns:a14="http://schemas.microsoft.com/office/drawing/2010/main">
                  <a:noFill/>
                </a14:hiddenFill>
              </a:ext>
            </a:extLst>
          </p:spPr>
        </p:cxnSp>
        <p:cxnSp>
          <p:nvCxnSpPr>
            <p:cNvPr id="17" name="AutoShape 32">
              <a:extLst>
                <a:ext uri="{FF2B5EF4-FFF2-40B4-BE49-F238E27FC236}">
                  <a16:creationId xmlns:a16="http://schemas.microsoft.com/office/drawing/2014/main" id="{EBA3B60F-435A-4C1B-8A6B-65C132354486}"/>
                </a:ext>
              </a:extLst>
            </p:cNvPr>
            <p:cNvCxnSpPr>
              <a:cxnSpLocks noChangeShapeType="1"/>
              <a:stCxn id="15" idx="4"/>
              <a:endCxn id="15" idx="6"/>
            </p:cNvCxnSpPr>
            <p:nvPr/>
          </p:nvCxnSpPr>
          <p:spPr bwMode="auto">
            <a:xfrm>
              <a:off x="5130787" y="475606"/>
              <a:ext cx="3606813" cy="0"/>
            </a:xfrm>
            <a:prstGeom prst="straightConnector1">
              <a:avLst/>
            </a:prstGeom>
            <a:noFill/>
            <a:ln w="25400">
              <a:solidFill>
                <a:schemeClr val="accent6"/>
              </a:solidFill>
              <a:round/>
              <a:headEnd/>
              <a:tailEnd/>
            </a:ln>
            <a:extLst>
              <a:ext uri="{909E8E84-426E-40dd-AFC4-6F175D3DCCD1}">
                <a14:hiddenFill xmlns="" xmlns:a14="http://schemas.microsoft.com/office/drawing/2010/main">
                  <a:noFill/>
                </a14:hiddenFill>
              </a:ext>
            </a:extLst>
          </p:spPr>
        </p:cxnSp>
      </p:grpSp>
      <p:pic>
        <p:nvPicPr>
          <p:cNvPr id="5" name="Picture 4">
            <a:extLst>
              <a:ext uri="{FF2B5EF4-FFF2-40B4-BE49-F238E27FC236}">
                <a16:creationId xmlns:a16="http://schemas.microsoft.com/office/drawing/2014/main" id="{2CCBE273-7441-4187-9338-F91608623FE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4313" y="131261"/>
            <a:ext cx="2184071" cy="731178"/>
          </a:xfrm>
          <a:prstGeom prst="rect">
            <a:avLst/>
          </a:prstGeom>
        </p:spPr>
      </p:pic>
    </p:spTree>
    <p:extLst>
      <p:ext uri="{BB962C8B-B14F-4D97-AF65-F5344CB8AC3E}">
        <p14:creationId xmlns:p14="http://schemas.microsoft.com/office/powerpoint/2010/main" val="715557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Title Slide">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5" imgW="408" imgH="408" progId="TCLayout.ActiveDocument.1">
                  <p:embed/>
                </p:oleObj>
              </mc:Choice>
              <mc:Fallback>
                <p:oleObj name="think-cell Slide" r:id="rId5"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6"/>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sp>
        <p:nvSpPr>
          <p:cNvPr id="10" name="Rectangle 9">
            <a:extLst>
              <a:ext uri="{FF2B5EF4-FFF2-40B4-BE49-F238E27FC236}">
                <a16:creationId xmlns:a16="http://schemas.microsoft.com/office/drawing/2014/main" id="{4938619B-E2E9-4FFA-8186-FAC9218A4A77}"/>
              </a:ext>
            </a:extLst>
          </p:cNvPr>
          <p:cNvSpPr/>
          <p:nvPr userDrawn="1"/>
        </p:nvSpPr>
        <p:spPr>
          <a:xfrm>
            <a:off x="1" y="3"/>
            <a:ext cx="12191999" cy="6858000"/>
          </a:xfrm>
          <a:prstGeom prst="rect">
            <a:avLst/>
          </a:prstGeom>
          <a:gradFill>
            <a:gsLst>
              <a:gs pos="100000">
                <a:schemeClr val="tx2">
                  <a:alpha val="30000"/>
                </a:schemeClr>
              </a:gs>
              <a:gs pos="49000">
                <a:srgbClr val="0070A2">
                  <a:alpha val="60000"/>
                </a:srgbClr>
              </a:gs>
              <a:gs pos="10000">
                <a:schemeClr val="accent4">
                  <a:alpha val="6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7" name="Title 1"/>
          <p:cNvSpPr>
            <a:spLocks noGrp="1"/>
          </p:cNvSpPr>
          <p:nvPr>
            <p:ph type="title" hasCustomPrompt="1"/>
          </p:nvPr>
        </p:nvSpPr>
        <p:spPr>
          <a:xfrm>
            <a:off x="2012488" y="2518997"/>
            <a:ext cx="6018285" cy="2006600"/>
          </a:xfrm>
          <a:prstGeom prst="rect">
            <a:avLst/>
          </a:prstGeom>
        </p:spPr>
        <p:txBody>
          <a:bodyPr lIns="0" tIns="0" rIns="0" bIns="0" anchor="t">
            <a:noAutofit/>
          </a:bodyPr>
          <a:lstStyle>
            <a:lvl1pPr algn="l">
              <a:defRPr sz="4400" b="0" i="0" cap="none">
                <a:solidFill>
                  <a:schemeClr val="bg1"/>
                </a:solidFill>
                <a:latin typeface="Franklin Gothic Demi Cond" panose="020B0706030402020204" pitchFamily="34" charset="0"/>
              </a:defRPr>
            </a:lvl1pPr>
          </a:lstStyle>
          <a:p>
            <a:r>
              <a:rPr lang="en-US"/>
              <a:t>CLICK TO EDIT MASTER TITLE STYLE</a:t>
            </a:r>
          </a:p>
        </p:txBody>
      </p:sp>
      <p:sp>
        <p:nvSpPr>
          <p:cNvPr id="8" name="Text Placeholder 2"/>
          <p:cNvSpPr>
            <a:spLocks noGrp="1"/>
          </p:cNvSpPr>
          <p:nvPr>
            <p:ph type="body" idx="1" hasCustomPrompt="1"/>
          </p:nvPr>
        </p:nvSpPr>
        <p:spPr>
          <a:xfrm>
            <a:off x="2012490" y="4639902"/>
            <a:ext cx="4254074" cy="292100"/>
          </a:xfrm>
          <a:prstGeom prst="rect">
            <a:avLst/>
          </a:prstGeom>
        </p:spPr>
        <p:txBody>
          <a:bodyPr lIns="0" tIns="0" rIns="0" bIns="0">
            <a:noAutofit/>
          </a:bodyPr>
          <a:lstStyle>
            <a:lvl1pPr marL="0" indent="0" algn="l">
              <a:buNone/>
              <a:defRPr sz="1800" b="1">
                <a:solidFill>
                  <a:schemeClr val="bg1"/>
                </a:solidFill>
                <a:latin typeface="Calibri" panose="020F0502020204030204" pitchFamily="34" charset="0"/>
                <a:cs typeface="Calibri" panose="020F0502020204030204" pitchFamily="34" charset="0"/>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11" name="Right Triangle 10">
            <a:extLst>
              <a:ext uri="{FF2B5EF4-FFF2-40B4-BE49-F238E27FC236}">
                <a16:creationId xmlns:a16="http://schemas.microsoft.com/office/drawing/2014/main" id="{5974593C-FC9F-4C8A-8EDA-51699DF0BAFA}"/>
              </a:ext>
            </a:extLst>
          </p:cNvPr>
          <p:cNvSpPr/>
          <p:nvPr userDrawn="1"/>
        </p:nvSpPr>
        <p:spPr>
          <a:xfrm rot="13500000">
            <a:off x="-1265973" y="2256305"/>
            <a:ext cx="2531946" cy="2531984"/>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grpSp>
        <p:nvGrpSpPr>
          <p:cNvPr id="18" name="Group 17">
            <a:extLst>
              <a:ext uri="{FF2B5EF4-FFF2-40B4-BE49-F238E27FC236}">
                <a16:creationId xmlns:a16="http://schemas.microsoft.com/office/drawing/2014/main" id="{56D5EB51-637A-42FF-93C2-2C0356B5858F}"/>
              </a:ext>
            </a:extLst>
          </p:cNvPr>
          <p:cNvGrpSpPr/>
          <p:nvPr userDrawn="1"/>
        </p:nvGrpSpPr>
        <p:grpSpPr>
          <a:xfrm>
            <a:off x="6795257" y="-830595"/>
            <a:ext cx="6235461" cy="8430219"/>
            <a:chOff x="6172201" y="-898208"/>
            <a:chExt cx="7620000" cy="10302239"/>
          </a:xfrm>
        </p:grpSpPr>
        <p:sp>
          <p:nvSpPr>
            <p:cNvPr id="13" name="Diamond 12">
              <a:extLst>
                <a:ext uri="{FF2B5EF4-FFF2-40B4-BE49-F238E27FC236}">
                  <a16:creationId xmlns:a16="http://schemas.microsoft.com/office/drawing/2014/main" id="{D1F9291F-2A24-44B6-A5C8-081541BC6E72}"/>
                </a:ext>
              </a:extLst>
            </p:cNvPr>
            <p:cNvSpPr/>
            <p:nvPr userDrawn="1"/>
          </p:nvSpPr>
          <p:spPr>
            <a:xfrm>
              <a:off x="8823961" y="1776411"/>
              <a:ext cx="4968240" cy="4968240"/>
            </a:xfrm>
            <a:prstGeom prst="diamond">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15" name="Diamond 14">
              <a:extLst>
                <a:ext uri="{FF2B5EF4-FFF2-40B4-BE49-F238E27FC236}">
                  <a16:creationId xmlns:a16="http://schemas.microsoft.com/office/drawing/2014/main" id="{B14089A9-3213-4D72-8D79-07EE32669CB2}"/>
                </a:ext>
              </a:extLst>
            </p:cNvPr>
            <p:cNvSpPr/>
            <p:nvPr userDrawn="1"/>
          </p:nvSpPr>
          <p:spPr>
            <a:xfrm>
              <a:off x="6172201" y="-898208"/>
              <a:ext cx="4968240" cy="4968240"/>
            </a:xfrm>
            <a:prstGeom prst="diamond">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16" name="Diamond 15">
              <a:extLst>
                <a:ext uri="{FF2B5EF4-FFF2-40B4-BE49-F238E27FC236}">
                  <a16:creationId xmlns:a16="http://schemas.microsoft.com/office/drawing/2014/main" id="{B9C879A2-055D-48ED-AEC5-CF04DFEA9A9A}"/>
                </a:ext>
              </a:extLst>
            </p:cNvPr>
            <p:cNvSpPr/>
            <p:nvPr userDrawn="1"/>
          </p:nvSpPr>
          <p:spPr>
            <a:xfrm>
              <a:off x="6172201" y="4435791"/>
              <a:ext cx="4968240" cy="4968240"/>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grpSp>
    </p:spTree>
    <p:extLst>
      <p:ext uri="{BB962C8B-B14F-4D97-AF65-F5344CB8AC3E}">
        <p14:creationId xmlns:p14="http://schemas.microsoft.com/office/powerpoint/2010/main" val="3909686645"/>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1" i="0" baseline="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pic>
        <p:nvPicPr>
          <p:cNvPr id="15" name="Picture 14">
            <a:extLst>
              <a:ext uri="{FF2B5EF4-FFF2-40B4-BE49-F238E27FC236}">
                <a16:creationId xmlns:a16="http://schemas.microsoft.com/office/drawing/2014/main" id="{A9F3FB34-7ACF-4158-AD78-AA668C30113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849" r="19459" b="30194"/>
          <a:stretch/>
        </p:blipFill>
        <p:spPr>
          <a:xfrm>
            <a:off x="3" y="3"/>
            <a:ext cx="12192000" cy="6858000"/>
          </a:xfrm>
          <a:prstGeom prst="rect">
            <a:avLst/>
          </a:prstGeom>
        </p:spPr>
      </p:pic>
      <p:sp>
        <p:nvSpPr>
          <p:cNvPr id="10" name="Rectangle 9">
            <a:extLst>
              <a:ext uri="{FF2B5EF4-FFF2-40B4-BE49-F238E27FC236}">
                <a16:creationId xmlns:a16="http://schemas.microsoft.com/office/drawing/2014/main" id="{2A6FD7A2-93A9-405A-989B-15DB6E5CF0FF}"/>
              </a:ext>
            </a:extLst>
          </p:cNvPr>
          <p:cNvSpPr/>
          <p:nvPr userDrawn="1"/>
        </p:nvSpPr>
        <p:spPr>
          <a:xfrm>
            <a:off x="1" y="3"/>
            <a:ext cx="12191999" cy="6858000"/>
          </a:xfrm>
          <a:prstGeom prst="rect">
            <a:avLst/>
          </a:prstGeom>
          <a:gradFill>
            <a:gsLst>
              <a:gs pos="0">
                <a:schemeClr val="accent1"/>
              </a:gs>
              <a:gs pos="100000">
                <a:schemeClr val="accent1">
                  <a:alpha val="4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7" name="Title 1"/>
          <p:cNvSpPr>
            <a:spLocks noGrp="1"/>
          </p:cNvSpPr>
          <p:nvPr>
            <p:ph type="title" hasCustomPrompt="1"/>
          </p:nvPr>
        </p:nvSpPr>
        <p:spPr>
          <a:xfrm>
            <a:off x="2028040" y="2328006"/>
            <a:ext cx="4573730" cy="2006600"/>
          </a:xfrm>
          <a:prstGeom prst="rect">
            <a:avLst/>
          </a:prstGeom>
        </p:spPr>
        <p:txBody>
          <a:bodyPr lIns="0" tIns="0" rIns="0" bIns="0" anchor="t">
            <a:noAutofit/>
          </a:bodyPr>
          <a:lstStyle>
            <a:lvl1pPr algn="l">
              <a:defRPr sz="4400" b="1" i="0" cap="none">
                <a:solidFill>
                  <a:schemeClr val="bg1"/>
                </a:solidFill>
                <a:latin typeface="Franklin Gothic Demi Cond" panose="020B0603020102020204" pitchFamily="34" charset="0"/>
              </a:defRPr>
            </a:lvl1pPr>
          </a:lstStyle>
          <a:p>
            <a:r>
              <a:rPr lang="en-US"/>
              <a:t>CLICK TO EDIT MASTER TITLE STYLE</a:t>
            </a:r>
          </a:p>
        </p:txBody>
      </p:sp>
      <p:sp>
        <p:nvSpPr>
          <p:cNvPr id="8" name="Text Placeholder 2"/>
          <p:cNvSpPr>
            <a:spLocks noGrp="1"/>
          </p:cNvSpPr>
          <p:nvPr>
            <p:ph type="body" idx="1" hasCustomPrompt="1"/>
          </p:nvPr>
        </p:nvSpPr>
        <p:spPr>
          <a:xfrm>
            <a:off x="2028040" y="4360010"/>
            <a:ext cx="4254074" cy="292100"/>
          </a:xfrm>
          <a:prstGeom prst="rect">
            <a:avLst/>
          </a:prstGeom>
        </p:spPr>
        <p:txBody>
          <a:bodyPr lIns="0" tIns="0" rIns="0" bIns="0">
            <a:noAutofit/>
          </a:bodyPr>
          <a:lstStyle>
            <a:lvl1pPr marL="0" indent="0" algn="l">
              <a:buNone/>
              <a:defRPr sz="1800" b="1">
                <a:solidFill>
                  <a:schemeClr val="bg1"/>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13" name="Right Triangle 12">
            <a:extLst>
              <a:ext uri="{FF2B5EF4-FFF2-40B4-BE49-F238E27FC236}">
                <a16:creationId xmlns:a16="http://schemas.microsoft.com/office/drawing/2014/main" id="{DC7F9BDD-7BF0-452F-B291-5BEA7995727F}"/>
              </a:ext>
            </a:extLst>
          </p:cNvPr>
          <p:cNvSpPr>
            <a:spLocks/>
          </p:cNvSpPr>
          <p:nvPr userDrawn="1"/>
        </p:nvSpPr>
        <p:spPr>
          <a:xfrm rot="13500000">
            <a:off x="-1265973" y="2163007"/>
            <a:ext cx="2531946" cy="2531984"/>
          </a:xfrm>
          <a:prstGeom prst="rtTriangl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32">
              <a:solidFill>
                <a:schemeClr val="tx1"/>
              </a:solidFill>
            </a:endParaRPr>
          </a:p>
        </p:txBody>
      </p:sp>
      <p:sp>
        <p:nvSpPr>
          <p:cNvPr id="22" name="Freeform: Shape 21">
            <a:extLst>
              <a:ext uri="{FF2B5EF4-FFF2-40B4-BE49-F238E27FC236}">
                <a16:creationId xmlns:a16="http://schemas.microsoft.com/office/drawing/2014/main" id="{03203575-C959-44AD-8106-94D9374630B1}"/>
              </a:ext>
            </a:extLst>
          </p:cNvPr>
          <p:cNvSpPr/>
          <p:nvPr userDrawn="1"/>
        </p:nvSpPr>
        <p:spPr>
          <a:xfrm>
            <a:off x="6176612" y="1642962"/>
            <a:ext cx="6381500" cy="3578365"/>
          </a:xfrm>
          <a:custGeom>
            <a:avLst/>
            <a:gdLst>
              <a:gd name="connsiteX0" fmla="*/ 0 w 6254369"/>
              <a:gd name="connsiteY0" fmla="*/ 0 h 3507129"/>
              <a:gd name="connsiteX1" fmla="*/ 6254369 w 6254369"/>
              <a:gd name="connsiteY1" fmla="*/ 0 h 3507129"/>
              <a:gd name="connsiteX2" fmla="*/ 6254369 w 6254369"/>
              <a:gd name="connsiteY2" fmla="*/ 3507129 h 3507129"/>
              <a:gd name="connsiteX3" fmla="*/ 0 w 6254369"/>
              <a:gd name="connsiteY3" fmla="*/ 3507129 h 3507129"/>
              <a:gd name="connsiteX4" fmla="*/ 0 w 6254369"/>
              <a:gd name="connsiteY4" fmla="*/ 3498898 h 3507129"/>
              <a:gd name="connsiteX5" fmla="*/ 1746485 w 6254369"/>
              <a:gd name="connsiteY5" fmla="*/ 1752413 h 3507129"/>
              <a:gd name="connsiteX6" fmla="*/ 0 w 6254369"/>
              <a:gd name="connsiteY6" fmla="*/ 5928 h 3507129"/>
              <a:gd name="connsiteX7" fmla="*/ 0 w 6254369"/>
              <a:gd name="connsiteY7" fmla="*/ 0 h 350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4369" h="3507129">
                <a:moveTo>
                  <a:pt x="0" y="0"/>
                </a:moveTo>
                <a:lnTo>
                  <a:pt x="6254369" y="0"/>
                </a:lnTo>
                <a:lnTo>
                  <a:pt x="6254369" y="3507129"/>
                </a:lnTo>
                <a:lnTo>
                  <a:pt x="0" y="3507129"/>
                </a:lnTo>
                <a:lnTo>
                  <a:pt x="0" y="3498898"/>
                </a:lnTo>
                <a:lnTo>
                  <a:pt x="1746485" y="1752413"/>
                </a:lnTo>
                <a:lnTo>
                  <a:pt x="0" y="5928"/>
                </a:lnTo>
                <a:lnTo>
                  <a:pt x="0" y="0"/>
                </a:lnTo>
                <a:close/>
              </a:path>
            </a:pathLst>
          </a:custGeom>
          <a:gradFill>
            <a:gsLst>
              <a:gs pos="12000">
                <a:schemeClr val="bg1"/>
              </a:gs>
              <a:gs pos="100000">
                <a:schemeClr val="bg1">
                  <a:alpha val="7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Tree>
    <p:extLst>
      <p:ext uri="{BB962C8B-B14F-4D97-AF65-F5344CB8AC3E}">
        <p14:creationId xmlns:p14="http://schemas.microsoft.com/office/powerpoint/2010/main" val="4274413967"/>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1" i="0" baseline="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sp>
        <p:nvSpPr>
          <p:cNvPr id="7" name="Title 1"/>
          <p:cNvSpPr>
            <a:spLocks noGrp="1"/>
          </p:cNvSpPr>
          <p:nvPr>
            <p:ph type="title"/>
          </p:nvPr>
        </p:nvSpPr>
        <p:spPr>
          <a:xfrm>
            <a:off x="1984076" y="2514600"/>
            <a:ext cx="6212038" cy="2006600"/>
          </a:xfrm>
          <a:prstGeom prst="rect">
            <a:avLst/>
          </a:prstGeom>
        </p:spPr>
        <p:txBody>
          <a:bodyPr lIns="0" tIns="0" rIns="0" bIns="0" anchor="ctr">
            <a:noAutofit/>
          </a:bodyPr>
          <a:lstStyle>
            <a:lvl1pPr algn="l">
              <a:defRPr sz="4400" b="1" i="0" cap="none">
                <a:solidFill>
                  <a:schemeClr val="bg1"/>
                </a:solidFill>
                <a:latin typeface="Franklin Gothic Demi Cond" panose="020B0603020102020204" pitchFamily="34" charset="0"/>
              </a:defRPr>
            </a:lvl1pPr>
          </a:lstStyle>
          <a:p>
            <a:r>
              <a:rPr lang="en-US"/>
              <a:t>Click to edit Master title style</a:t>
            </a:r>
          </a:p>
        </p:txBody>
      </p:sp>
      <p:sp>
        <p:nvSpPr>
          <p:cNvPr id="8" name="Text Placeholder 2"/>
          <p:cNvSpPr>
            <a:spLocks noGrp="1"/>
          </p:cNvSpPr>
          <p:nvPr>
            <p:ph type="body" idx="1" hasCustomPrompt="1"/>
          </p:nvPr>
        </p:nvSpPr>
        <p:spPr>
          <a:xfrm>
            <a:off x="1984075" y="4546605"/>
            <a:ext cx="6212038" cy="292100"/>
          </a:xfrm>
          <a:prstGeom prst="rect">
            <a:avLst/>
          </a:prstGeom>
        </p:spPr>
        <p:txBody>
          <a:bodyPr lIns="0" tIns="0" rIns="0" bIns="0">
            <a:noAutofit/>
          </a:bodyPr>
          <a:lstStyle>
            <a:lvl1pPr marL="0" indent="0" algn="l">
              <a:buNone/>
              <a:defRPr sz="1800" b="1">
                <a:solidFill>
                  <a:schemeClr val="bg1"/>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12" name="Right Triangle 11">
            <a:extLst>
              <a:ext uri="{FF2B5EF4-FFF2-40B4-BE49-F238E27FC236}">
                <a16:creationId xmlns:a16="http://schemas.microsoft.com/office/drawing/2014/main" id="{55EB5704-3C92-4CFB-9F02-9B3474CC089E}"/>
              </a:ext>
            </a:extLst>
          </p:cNvPr>
          <p:cNvSpPr/>
          <p:nvPr userDrawn="1"/>
        </p:nvSpPr>
        <p:spPr>
          <a:xfrm rot="13500000">
            <a:off x="-1265973" y="2256305"/>
            <a:ext cx="2531946" cy="2531984"/>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14" name="Diamond 13">
            <a:extLst>
              <a:ext uri="{FF2B5EF4-FFF2-40B4-BE49-F238E27FC236}">
                <a16:creationId xmlns:a16="http://schemas.microsoft.com/office/drawing/2014/main" id="{81BA5C6B-9E0B-42AA-B1AC-60A81662DB64}"/>
              </a:ext>
            </a:extLst>
          </p:cNvPr>
          <p:cNvSpPr/>
          <p:nvPr userDrawn="1"/>
        </p:nvSpPr>
        <p:spPr>
          <a:xfrm>
            <a:off x="8772278" y="-306575"/>
            <a:ext cx="7471262" cy="7471152"/>
          </a:xfrm>
          <a:prstGeom prst="diamond">
            <a:avLst/>
          </a:prstGeom>
          <a:blipFill>
            <a:blip r:embed="rId6"/>
            <a:stretch>
              <a:fillRect l="-34727" t="1316" r="-16059" b="10"/>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15" name="Diamond 14">
            <a:extLst>
              <a:ext uri="{FF2B5EF4-FFF2-40B4-BE49-F238E27FC236}">
                <a16:creationId xmlns:a16="http://schemas.microsoft.com/office/drawing/2014/main" id="{3E9E5CB0-93BB-4F15-B647-6D9F07D7DA5F}"/>
              </a:ext>
            </a:extLst>
          </p:cNvPr>
          <p:cNvSpPr/>
          <p:nvPr userDrawn="1"/>
        </p:nvSpPr>
        <p:spPr>
          <a:xfrm>
            <a:off x="4784551" y="-4317163"/>
            <a:ext cx="7471262" cy="7471152"/>
          </a:xfrm>
          <a:prstGeom prst="diamond">
            <a:avLst/>
          </a:prstGeom>
          <a:blipFill>
            <a:blip r:embed="rId7"/>
            <a:stretch>
              <a:fillRect l="1281" t="39900" r="-2143" b="-854"/>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7"/>
          </a:p>
        </p:txBody>
      </p:sp>
      <p:sp>
        <p:nvSpPr>
          <p:cNvPr id="16" name="Diamond 15">
            <a:extLst>
              <a:ext uri="{FF2B5EF4-FFF2-40B4-BE49-F238E27FC236}">
                <a16:creationId xmlns:a16="http://schemas.microsoft.com/office/drawing/2014/main" id="{83188235-7FD1-4F4F-8210-FAC6B8DD0085}"/>
              </a:ext>
            </a:extLst>
          </p:cNvPr>
          <p:cNvSpPr/>
          <p:nvPr userDrawn="1"/>
        </p:nvSpPr>
        <p:spPr>
          <a:xfrm>
            <a:off x="4784551" y="3704016"/>
            <a:ext cx="7471262" cy="7471152"/>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7"/>
          </a:p>
        </p:txBody>
      </p:sp>
    </p:spTree>
    <p:extLst>
      <p:ext uri="{BB962C8B-B14F-4D97-AF65-F5344CB8AC3E}">
        <p14:creationId xmlns:p14="http://schemas.microsoft.com/office/powerpoint/2010/main" val="2819891044"/>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acker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508BDA9-2CC5-4441-9CB2-F421A72E49AA}"/>
              </a:ext>
            </a:extLst>
          </p:cNvPr>
          <p:cNvGraphicFramePr>
            <a:graphicFrameLocks noChangeAspect="1"/>
          </p:cNvGraphicFramePr>
          <p:nvPr userDrawn="1">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3508BDA9-2CC5-4441-9CB2-F421A72E49AA}"/>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860C9AF-AEE9-44CC-BA6A-A3C6CF5AFD68}"/>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041" b="1" i="0" baseline="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le 1">
            <a:extLst>
              <a:ext uri="{FF2B5EF4-FFF2-40B4-BE49-F238E27FC236}">
                <a16:creationId xmlns:a16="http://schemas.microsoft.com/office/drawing/2014/main" id="{9BEB380B-917C-45EF-BD98-A4E18484D47A}"/>
              </a:ext>
            </a:extLst>
          </p:cNvPr>
          <p:cNvSpPr>
            <a:spLocks noGrp="1"/>
          </p:cNvSpPr>
          <p:nvPr>
            <p:ph type="title"/>
          </p:nvPr>
        </p:nvSpPr>
        <p:spPr/>
        <p:txBody>
          <a:bodyPr/>
          <a:lstStyle/>
          <a:p>
            <a:r>
              <a:rPr lang="en-US"/>
              <a:t>Click to edit Master title style</a:t>
            </a:r>
          </a:p>
        </p:txBody>
      </p:sp>
      <p:sp>
        <p:nvSpPr>
          <p:cNvPr id="7" name="Rectangle 6">
            <a:extLst>
              <a:ext uri="{FF2B5EF4-FFF2-40B4-BE49-F238E27FC236}">
                <a16:creationId xmlns:a16="http://schemas.microsoft.com/office/drawing/2014/main" id="{410B26E0-891E-4B4A-AE1A-C18AEFD16AB1}"/>
              </a:ext>
            </a:extLst>
          </p:cNvPr>
          <p:cNvSpPr/>
          <p:nvPr userDrawn="1"/>
        </p:nvSpPr>
        <p:spPr>
          <a:xfrm>
            <a:off x="155498" y="54423"/>
            <a:ext cx="3078856" cy="17882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Tree>
    <p:extLst>
      <p:ext uri="{BB962C8B-B14F-4D97-AF65-F5344CB8AC3E}">
        <p14:creationId xmlns:p14="http://schemas.microsoft.com/office/powerpoint/2010/main" val="3906609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146A7-DCB0-437C-8D84-39FD72EE05E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3930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09F1DE-D877-4E6E-B8AA-572F7FCAE7DC}" type="datetime1">
              <a:rPr lang="en-US" smtClean="0"/>
              <a:t>6/18/2026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611456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95A3D2-9B7C-41D3-A832-2636C51396EB}" type="datetime1">
              <a:rPr lang="en-US" smtClean="0"/>
              <a:t>6/18/2026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272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C7E60C-7DFE-4EE6-B145-D4004A9DBBF8}" type="datetime1">
              <a:rPr lang="en-US" smtClean="0"/>
              <a:t>6/18/2026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3947182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454878-A5AC-4C3C-BD28-AAE8A6D179D6}" type="datetime1">
              <a:rPr lang="en-US" smtClean="0"/>
              <a:t>6/18/2026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2868977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3BA3EF-0E48-4C0D-8F72-6C619038854F}" type="datetime1">
              <a:rPr lang="en-US" smtClean="0"/>
              <a:t>6/18/2026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2051267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2BB4DCC-8204-4F0B-B9F9-F20F748E63D8}" type="datetime1">
              <a:rPr lang="en-US" smtClean="0"/>
              <a:t>6/18/2026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3301778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CD6A6F1-CA5B-458F-82C0-7AC3F59DC300}" type="datetime1">
              <a:rPr lang="en-US" smtClean="0"/>
              <a:t>6/18/2026</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solidFill>
                <a:srgbClr val="455F51"/>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2E0CA47-81CF-4842-A6CE-0A6037062406}" type="slidenum">
              <a:rPr lang="en-US" smtClean="0">
                <a:solidFill>
                  <a:srgbClr val="455F51"/>
                </a:solidFill>
              </a:rPr>
              <a:pPr/>
              <a:t>‹#›</a:t>
            </a:fld>
            <a:endParaRPr lang="en-US">
              <a:solidFill>
                <a:srgbClr val="455F51"/>
              </a:solidFill>
            </a:endParaRPr>
          </a:p>
        </p:txBody>
      </p:sp>
    </p:spTree>
    <p:extLst>
      <p:ext uri="{BB962C8B-B14F-4D97-AF65-F5344CB8AC3E}">
        <p14:creationId xmlns:p14="http://schemas.microsoft.com/office/powerpoint/2010/main" val="3508379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3501B8-8F48-4AB5-86A6-4D3168F424DB}" type="datetime1">
              <a:rPr lang="en-US" smtClean="0"/>
              <a:t>6/18/2026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2296048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xml"/><Relationship Id="rId13" Type="http://schemas.openxmlformats.org/officeDocument/2006/relationships/tags" Target="../tags/tag6.xml"/><Relationship Id="rId18" Type="http://schemas.openxmlformats.org/officeDocument/2006/relationships/tags" Target="../tags/tag11.xml"/><Relationship Id="rId26" Type="http://schemas.openxmlformats.org/officeDocument/2006/relationships/tags" Target="../tags/tag19.xml"/><Relationship Id="rId3" Type="http://schemas.openxmlformats.org/officeDocument/2006/relationships/slideLayout" Target="../slideLayouts/slideLayout14.xml"/><Relationship Id="rId21" Type="http://schemas.openxmlformats.org/officeDocument/2006/relationships/tags" Target="../tags/tag14.xml"/><Relationship Id="rId34" Type="http://schemas.openxmlformats.org/officeDocument/2006/relationships/tags" Target="../tags/tag27.xml"/><Relationship Id="rId7" Type="http://schemas.openxmlformats.org/officeDocument/2006/relationships/theme" Target="../theme/theme2.xml"/><Relationship Id="rId12" Type="http://schemas.openxmlformats.org/officeDocument/2006/relationships/tags" Target="../tags/tag5.xml"/><Relationship Id="rId17" Type="http://schemas.openxmlformats.org/officeDocument/2006/relationships/tags" Target="../tags/tag10.xml"/><Relationship Id="rId25" Type="http://schemas.openxmlformats.org/officeDocument/2006/relationships/tags" Target="../tags/tag18.xml"/><Relationship Id="rId33" Type="http://schemas.openxmlformats.org/officeDocument/2006/relationships/tags" Target="../tags/tag26.xml"/><Relationship Id="rId38" Type="http://schemas.openxmlformats.org/officeDocument/2006/relationships/image" Target="../media/image1.emf"/><Relationship Id="rId2" Type="http://schemas.openxmlformats.org/officeDocument/2006/relationships/slideLayout" Target="../slideLayouts/slideLayout13.xml"/><Relationship Id="rId16" Type="http://schemas.openxmlformats.org/officeDocument/2006/relationships/tags" Target="../tags/tag9.xml"/><Relationship Id="rId20" Type="http://schemas.openxmlformats.org/officeDocument/2006/relationships/tags" Target="../tags/tag13.xml"/><Relationship Id="rId29" Type="http://schemas.openxmlformats.org/officeDocument/2006/relationships/tags" Target="../tags/tag2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ags" Target="../tags/tag4.xml"/><Relationship Id="rId24" Type="http://schemas.openxmlformats.org/officeDocument/2006/relationships/tags" Target="../tags/tag17.xml"/><Relationship Id="rId32" Type="http://schemas.openxmlformats.org/officeDocument/2006/relationships/tags" Target="../tags/tag25.xml"/><Relationship Id="rId37" Type="http://schemas.openxmlformats.org/officeDocument/2006/relationships/oleObject" Target="../embeddings/oleObject1.bin"/><Relationship Id="rId5" Type="http://schemas.openxmlformats.org/officeDocument/2006/relationships/slideLayout" Target="../slideLayouts/slideLayout16.xml"/><Relationship Id="rId15" Type="http://schemas.openxmlformats.org/officeDocument/2006/relationships/tags" Target="../tags/tag8.xml"/><Relationship Id="rId23" Type="http://schemas.openxmlformats.org/officeDocument/2006/relationships/tags" Target="../tags/tag16.xml"/><Relationship Id="rId28" Type="http://schemas.openxmlformats.org/officeDocument/2006/relationships/tags" Target="../tags/tag21.xml"/><Relationship Id="rId36" Type="http://schemas.openxmlformats.org/officeDocument/2006/relationships/tags" Target="../tags/tag29.xml"/><Relationship Id="rId10" Type="http://schemas.openxmlformats.org/officeDocument/2006/relationships/tags" Target="../tags/tag3.xml"/><Relationship Id="rId19" Type="http://schemas.openxmlformats.org/officeDocument/2006/relationships/tags" Target="../tags/tag12.xml"/><Relationship Id="rId31" Type="http://schemas.openxmlformats.org/officeDocument/2006/relationships/tags" Target="../tags/tag24.xml"/><Relationship Id="rId4" Type="http://schemas.openxmlformats.org/officeDocument/2006/relationships/slideLayout" Target="../slideLayouts/slideLayout15.xml"/><Relationship Id="rId9" Type="http://schemas.openxmlformats.org/officeDocument/2006/relationships/tags" Target="../tags/tag2.xml"/><Relationship Id="rId14" Type="http://schemas.openxmlformats.org/officeDocument/2006/relationships/tags" Target="../tags/tag7.xml"/><Relationship Id="rId22" Type="http://schemas.openxmlformats.org/officeDocument/2006/relationships/tags" Target="../tags/tag15.xml"/><Relationship Id="rId27" Type="http://schemas.openxmlformats.org/officeDocument/2006/relationships/tags" Target="../tags/tag20.xml"/><Relationship Id="rId30" Type="http://schemas.openxmlformats.org/officeDocument/2006/relationships/tags" Target="../tags/tag23.xml"/><Relationship Id="rId35" Type="http://schemas.openxmlformats.org/officeDocument/2006/relationships/tags" Target="../tags/tag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7F5152D-6D7C-4DE3-8E13-5A1FDEF89588}" type="datetime1">
              <a:rPr lang="en-US" smtClean="0"/>
              <a:t>6/18/2026</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a:buClr>
                <a:srgbClr val="000000"/>
              </a:buClr>
              <a:buFont typeface="Arial"/>
              <a:buNone/>
            </a:pPr>
            <a:fld id="{00000000-1234-1234-1234-123412341234}" type="slidenum">
              <a:rPr lang="en" kern="0" smtClean="0"/>
              <a:pPr>
                <a:buClr>
                  <a:srgbClr val="000000"/>
                </a:buClr>
                <a:buFont typeface="Arial"/>
                <a:buNone/>
              </a:pPr>
              <a:t>‹#›</a:t>
            </a:fld>
            <a:endParaRPr lang="en" kern="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9176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name="think-cell Slide" r:id="rId37" imgW="270" imgH="270" progId="TCLayout.ActiveDocument.1">
                  <p:embed/>
                </p:oleObj>
              </mc:Choice>
              <mc:Fallback>
                <p:oleObj name="think-cell Slide" r:id="rId37" imgW="270" imgH="270" progId="TCLayout.ActiveDocument.1">
                  <p:embed/>
                  <p:pic>
                    <p:nvPicPr>
                      <p:cNvPr id="2" name="Object 1" hidden="1"/>
                      <p:cNvPicPr/>
                      <p:nvPr/>
                    </p:nvPicPr>
                    <p:blipFill>
                      <a:blip r:embed="rId38"/>
                      <a:stretch>
                        <a:fillRect/>
                      </a:stretch>
                    </p:blipFill>
                    <p:spPr>
                      <a:xfrm>
                        <a:off x="0" y="0"/>
                        <a:ext cx="215979" cy="161974"/>
                      </a:xfrm>
                      <a:prstGeom prst="rect">
                        <a:avLst/>
                      </a:prstGeom>
                    </p:spPr>
                  </p:pic>
                </p:oleObj>
              </mc:Fallback>
            </mc:AlternateContent>
          </a:graphicData>
        </a:graphic>
      </p:graphicFrame>
      <p:sp>
        <p:nvSpPr>
          <p:cNvPr id="6" name="Rectangle 5" hidden="1"/>
          <p:cNvSpPr/>
          <p:nvPr>
            <p:custDataLst>
              <p:tags r:id="rId9"/>
            </p:custDataLst>
          </p:nvPr>
        </p:nvSpPr>
        <p:spPr bwMode="auto">
          <a:xfrm>
            <a:off x="0" y="0"/>
            <a:ext cx="215979"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41" b="1" i="0" baseline="0">
              <a:solidFill>
                <a:srgbClr val="000000"/>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19" name="Title Placeholder 2"/>
          <p:cNvSpPr>
            <a:spLocks noGrp="1" noChangeArrowheads="1"/>
          </p:cNvSpPr>
          <p:nvPr>
            <p:ph type="title"/>
          </p:nvPr>
        </p:nvSpPr>
        <p:spPr bwMode="gray">
          <a:xfrm>
            <a:off x="161990" y="290566"/>
            <a:ext cx="11725484" cy="3140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a:t>Click to edit Master title style</a:t>
            </a:r>
            <a:endParaRPr lang="en-US" noProof="0"/>
          </a:p>
        </p:txBody>
      </p:sp>
      <p:sp>
        <p:nvSpPr>
          <p:cNvPr id="10" name="1. On-page tracker" hidden="1"/>
          <p:cNvSpPr>
            <a:spLocks noChangeArrowheads="1"/>
          </p:cNvSpPr>
          <p:nvPr/>
        </p:nvSpPr>
        <p:spPr bwMode="gray">
          <a:xfrm>
            <a:off x="208635" y="77303"/>
            <a:ext cx="500490" cy="1256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a:solidFill>
                  <a:schemeClr val="bg1"/>
                </a:solidFill>
                <a:latin typeface="+mn-lt"/>
                <a:ea typeface="+mn-ea"/>
              </a:rPr>
              <a:t>Tracker</a:t>
            </a:r>
          </a:p>
        </p:txBody>
      </p:sp>
      <p:sp>
        <p:nvSpPr>
          <p:cNvPr id="11" name="3. Unit of measure" hidden="1"/>
          <p:cNvSpPr txBox="1">
            <a:spLocks noChangeArrowheads="1"/>
          </p:cNvSpPr>
          <p:nvPr/>
        </p:nvSpPr>
        <p:spPr bwMode="gray">
          <a:xfrm>
            <a:off x="161990" y="566142"/>
            <a:ext cx="11725484" cy="2512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baseline="0">
                <a:solidFill>
                  <a:schemeClr val="accent6"/>
                </a:solidFill>
                <a:latin typeface="+mn-lt"/>
                <a:ea typeface="+mn-ea"/>
              </a:rPr>
              <a:t>Unit of measure</a:t>
            </a:r>
          </a:p>
        </p:txBody>
      </p:sp>
      <p:sp>
        <p:nvSpPr>
          <p:cNvPr id="13" name="4. Footnote" hidden="1"/>
          <p:cNvSpPr txBox="1">
            <a:spLocks noChangeArrowheads="1"/>
          </p:cNvSpPr>
          <p:nvPr/>
        </p:nvSpPr>
        <p:spPr bwMode="gray">
          <a:xfrm>
            <a:off x="161986" y="6434036"/>
            <a:ext cx="9821651" cy="1263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no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800" baseline="0">
                <a:solidFill>
                  <a:schemeClr val="accent6"/>
                </a:solidFill>
                <a:latin typeface="+mn-lt"/>
                <a:ea typeface="+mn-ea"/>
              </a:rPr>
              <a:t>1 Footnote</a:t>
            </a:r>
          </a:p>
        </p:txBody>
      </p:sp>
      <p:sp>
        <p:nvSpPr>
          <p:cNvPr id="14" name="5. Source" hidden="1"/>
          <p:cNvSpPr>
            <a:spLocks noChangeArrowheads="1"/>
          </p:cNvSpPr>
          <p:nvPr/>
        </p:nvSpPr>
        <p:spPr bwMode="gray">
          <a:xfrm>
            <a:off x="161986" y="6639745"/>
            <a:ext cx="9821651" cy="1263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noAutofit/>
          </a:bodyPr>
          <a:lstStyle/>
          <a:p>
            <a:pPr marL="609535" indent="-609535" defTabSz="895255">
              <a:tabLst>
                <a:tab pos="630171" algn="l"/>
              </a:tabLst>
            </a:pPr>
            <a:r>
              <a:rPr lang="en-US" sz="800" baseline="0">
                <a:solidFill>
                  <a:schemeClr val="accent6"/>
                </a:solidFill>
                <a:latin typeface="+mn-lt"/>
                <a:ea typeface="+mn-ea"/>
              </a:rPr>
              <a:t>SOURCE: Source</a:t>
            </a:r>
          </a:p>
        </p:txBody>
      </p:sp>
      <p:sp>
        <p:nvSpPr>
          <p:cNvPr id="3" name="Text Placeholder 2"/>
          <p:cNvSpPr>
            <a:spLocks noGrp="1"/>
          </p:cNvSpPr>
          <p:nvPr>
            <p:ph type="body" idx="1"/>
          </p:nvPr>
        </p:nvSpPr>
        <p:spPr bwMode="gray">
          <a:xfrm>
            <a:off x="2729248" y="2606569"/>
            <a:ext cx="5853024" cy="1130501"/>
          </a:xfrm>
          <a:prstGeom prst="rect">
            <a:avLst/>
          </a:prstGeom>
        </p:spPr>
        <p:txBody>
          <a:bodyPr vert="horz" lIns="0" tIns="0" rIns="0" bIns="0" rtlCol="0">
            <a:spAutoFit/>
          </a:bodyPr>
          <a:lstStyle/>
          <a:p>
            <a:pPr lvl="0" latinLnBrk="0"/>
            <a:r>
              <a:rPr lang="en-US"/>
              <a:t>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15" name="ACET" hidden="1"/>
          <p:cNvGrpSpPr>
            <a:grpSpLocks/>
          </p:cNvGrpSpPr>
          <p:nvPr/>
        </p:nvGrpSpPr>
        <p:grpSpPr bwMode="gray">
          <a:xfrm>
            <a:off x="2729245" y="1895613"/>
            <a:ext cx="5801188" cy="521557"/>
            <a:chOff x="915" y="708"/>
            <a:chExt cx="2686" cy="322"/>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08"/>
              <a:ext cx="2686" cy="322"/>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1600" b="1" baseline="0">
                  <a:solidFill>
                    <a:srgbClr val="000000"/>
                  </a:solidFill>
                  <a:latin typeface="+mn-lt"/>
                  <a:ea typeface="+mn-ea"/>
                </a:rPr>
                <a:t>Title</a:t>
              </a:r>
            </a:p>
            <a:p>
              <a:r>
                <a:rPr lang="en-US" sz="1600" baseline="0">
                  <a:solidFill>
                    <a:schemeClr val="accent6"/>
                  </a:solidFill>
                  <a:latin typeface="+mn-lt"/>
                  <a:ea typeface="+mn-ea"/>
                </a:rPr>
                <a:t>Unit of measure</a:t>
              </a:r>
            </a:p>
          </p:txBody>
        </p:sp>
      </p:grpSp>
      <p:grpSp>
        <p:nvGrpSpPr>
          <p:cNvPr id="17" name="Sticker" hidden="1">
            <a:extLst>
              <a:ext uri="{FF2B5EF4-FFF2-40B4-BE49-F238E27FC236}">
                <a16:creationId xmlns:a16="http://schemas.microsoft.com/office/drawing/2014/main" id="{2C790296-416B-4243-BEFE-22AF5A6C2F40}"/>
              </a:ext>
            </a:extLst>
          </p:cNvPr>
          <p:cNvGrpSpPr/>
          <p:nvPr/>
        </p:nvGrpSpPr>
        <p:grpSpPr bwMode="gray">
          <a:xfrm>
            <a:off x="11404519" y="291557"/>
            <a:ext cx="482957" cy="153874"/>
            <a:chOff x="8385789" y="285750"/>
            <a:chExt cx="354986" cy="150811"/>
          </a:xfrm>
        </p:grpSpPr>
        <p:sp>
          <p:nvSpPr>
            <p:cNvPr id="20" name="StickerRectangle">
              <a:extLst>
                <a:ext uri="{FF2B5EF4-FFF2-40B4-BE49-F238E27FC236}">
                  <a16:creationId xmlns:a16="http://schemas.microsoft.com/office/drawing/2014/main" id="{1E5AEE43-9CA1-4C1A-8F9C-707F39AD4261}"/>
                </a:ext>
              </a:extLst>
            </p:cNvPr>
            <p:cNvSpPr>
              <a:spLocks noChangeArrowheads="1"/>
            </p:cNvSpPr>
            <p:nvPr/>
          </p:nvSpPr>
          <p:spPr bwMode="gray">
            <a:xfrm>
              <a:off x="8385789" y="285750"/>
              <a:ext cx="354986" cy="150811"/>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255">
                <a:buClr>
                  <a:srgbClr val="002960"/>
                </a:buClr>
              </a:pPr>
              <a:r>
                <a:rPr lang="en-US" sz="800" baseline="0">
                  <a:solidFill>
                    <a:schemeClr val="accent6"/>
                  </a:solidFill>
                  <a:latin typeface="+mn-lt"/>
                  <a:ea typeface="+mn-ea"/>
                </a:rPr>
                <a:t>STICKER</a:t>
              </a:r>
            </a:p>
          </p:txBody>
        </p:sp>
        <p:cxnSp>
          <p:nvCxnSpPr>
            <p:cNvPr id="21" name="AutoShape 31">
              <a:extLst>
                <a:ext uri="{FF2B5EF4-FFF2-40B4-BE49-F238E27FC236}">
                  <a16:creationId xmlns:a16="http://schemas.microsoft.com/office/drawing/2014/main" id="{859BCCB4-F132-4E1A-BFA1-FA85C20CEC0A}"/>
                </a:ext>
              </a:extLst>
            </p:cNvPr>
            <p:cNvCxnSpPr>
              <a:cxnSpLocks noChangeShapeType="1"/>
              <a:stCxn id="20" idx="2"/>
              <a:endCxn id="20" idx="4"/>
            </p:cNvCxnSpPr>
            <p:nvPr/>
          </p:nvCxnSpPr>
          <p:spPr bwMode="gray">
            <a:xfrm>
              <a:off x="8394205" y="285750"/>
              <a:ext cx="0" cy="148374"/>
            </a:xfrm>
            <a:prstGeom prst="straightConnector1">
              <a:avLst/>
            </a:prstGeom>
            <a:noFill/>
            <a:ln w="9525">
              <a:solidFill>
                <a:schemeClr val="accent6"/>
              </a:solidFill>
              <a:round/>
              <a:headEnd/>
              <a:tailEnd/>
            </a:ln>
            <a:extLst>
              <a:ext uri="{909E8E84-426E-40dd-AFC4-6F175D3DCCD1}">
                <a14:hiddenFill xmlns="" xmlns:a14="http://schemas.microsoft.com/office/drawing/2010/main">
                  <a:noFill/>
                </a14:hiddenFill>
              </a:ext>
            </a:extLst>
          </p:spPr>
        </p:cxnSp>
        <p:cxnSp>
          <p:nvCxnSpPr>
            <p:cNvPr id="22" name="AutoShape 32">
              <a:extLst>
                <a:ext uri="{FF2B5EF4-FFF2-40B4-BE49-F238E27FC236}">
                  <a16:creationId xmlns:a16="http://schemas.microsoft.com/office/drawing/2014/main" id="{65F249C0-F203-445A-80CB-8D05DC3432CB}"/>
                </a:ext>
              </a:extLst>
            </p:cNvPr>
            <p:cNvCxnSpPr>
              <a:cxnSpLocks noChangeShapeType="1"/>
              <a:stCxn id="20" idx="4"/>
              <a:endCxn id="20" idx="6"/>
            </p:cNvCxnSpPr>
            <p:nvPr/>
          </p:nvCxnSpPr>
          <p:spPr bwMode="gray">
            <a:xfrm>
              <a:off x="8394205" y="434124"/>
              <a:ext cx="346570" cy="0"/>
            </a:xfrm>
            <a:prstGeom prst="straightConnector1">
              <a:avLst/>
            </a:prstGeom>
            <a:noFill/>
            <a:ln w="25400">
              <a:solidFill>
                <a:schemeClr val="accent6"/>
              </a:solidFill>
              <a:round/>
              <a:headEnd/>
              <a:tailEnd/>
            </a:ln>
            <a:extLst>
              <a:ext uri="{909E8E84-426E-40dd-AFC4-6F175D3DCCD1}">
                <a14:hiddenFill xmlns="" xmlns:a14="http://schemas.microsoft.com/office/drawing/2010/main">
                  <a:noFill/>
                </a14:hiddenFill>
              </a:ext>
            </a:extLst>
          </p:spPr>
        </p:cxnSp>
      </p:grpSp>
      <p:grpSp>
        <p:nvGrpSpPr>
          <p:cNvPr id="23" name="LegendLines" hidden="1">
            <a:extLst>
              <a:ext uri="{FF2B5EF4-FFF2-40B4-BE49-F238E27FC236}">
                <a16:creationId xmlns:a16="http://schemas.microsoft.com/office/drawing/2014/main" id="{C09CF1AE-18B5-4A05-968F-8E22AD4154C8}"/>
              </a:ext>
            </a:extLst>
          </p:cNvPr>
          <p:cNvGrpSpPr/>
          <p:nvPr/>
        </p:nvGrpSpPr>
        <p:grpSpPr>
          <a:xfrm>
            <a:off x="10263058" y="277887"/>
            <a:ext cx="1373003" cy="777012"/>
            <a:chOff x="7607284" y="279400"/>
            <a:chExt cx="1009193" cy="761545"/>
          </a:xfrm>
        </p:grpSpPr>
        <p:sp>
          <p:nvSpPr>
            <p:cNvPr id="25" name="LineLegend1">
              <a:extLst>
                <a:ext uri="{FF2B5EF4-FFF2-40B4-BE49-F238E27FC236}">
                  <a16:creationId xmlns:a16="http://schemas.microsoft.com/office/drawing/2014/main" id="{6E4E729C-CF27-469E-BC29-42E6DDE52CD5}"/>
                </a:ext>
              </a:extLst>
            </p:cNvPr>
            <p:cNvSpPr>
              <a:spLocks noChangeShapeType="1"/>
            </p:cNvSpPr>
            <p:nvPr/>
          </p:nvSpPr>
          <p:spPr bwMode="gray">
            <a:xfrm>
              <a:off x="7607284" y="387122"/>
              <a:ext cx="457200" cy="0"/>
            </a:xfrm>
            <a:prstGeom prst="line">
              <a:avLst/>
            </a:prstGeom>
            <a:noFill/>
            <a:ln w="28575">
              <a:solidFill>
                <a:schemeClr val="accent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6" name="LineLegend2">
              <a:extLst>
                <a:ext uri="{FF2B5EF4-FFF2-40B4-BE49-F238E27FC236}">
                  <a16:creationId xmlns:a16="http://schemas.microsoft.com/office/drawing/2014/main" id="{605547A6-1672-4A2F-A185-7CED9DC77A64}"/>
                </a:ext>
              </a:extLst>
            </p:cNvPr>
            <p:cNvSpPr>
              <a:spLocks noChangeShapeType="1"/>
            </p:cNvSpPr>
            <p:nvPr/>
          </p:nvSpPr>
          <p:spPr bwMode="gray">
            <a:xfrm>
              <a:off x="7607284" y="653822"/>
              <a:ext cx="457200" cy="0"/>
            </a:xfrm>
            <a:prstGeom prst="line">
              <a:avLst/>
            </a:prstGeom>
            <a:noFill/>
            <a:ln w="28575">
              <a:solidFill>
                <a:schemeClr val="accent3"/>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7" name="LineLegend3">
              <a:extLst>
                <a:ext uri="{FF2B5EF4-FFF2-40B4-BE49-F238E27FC236}">
                  <a16:creationId xmlns:a16="http://schemas.microsoft.com/office/drawing/2014/main" id="{CB74C4EA-2B84-4C6B-BDFD-3B91B1F4A423}"/>
                </a:ext>
              </a:extLst>
            </p:cNvPr>
            <p:cNvSpPr>
              <a:spLocks noChangeShapeType="1"/>
            </p:cNvSpPr>
            <p:nvPr/>
          </p:nvSpPr>
          <p:spPr bwMode="gray">
            <a:xfrm>
              <a:off x="7607284" y="933223"/>
              <a:ext cx="457200" cy="0"/>
            </a:xfrm>
            <a:prstGeom prst="line">
              <a:avLst/>
            </a:prstGeom>
            <a:noFill/>
            <a:ln w="28575">
              <a:solidFill>
                <a:schemeClr val="accent3"/>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8" name="Legend1">
              <a:extLst>
                <a:ext uri="{FF2B5EF4-FFF2-40B4-BE49-F238E27FC236}">
                  <a16:creationId xmlns:a16="http://schemas.microsoft.com/office/drawing/2014/main" id="{4830EF76-F64C-47AA-8C70-B48DB7810355}"/>
                </a:ext>
              </a:extLst>
            </p:cNvPr>
            <p:cNvSpPr>
              <a:spLocks noChangeArrowheads="1"/>
            </p:cNvSpPr>
            <p:nvPr>
              <p:custDataLst>
                <p:tags r:id="rId34"/>
              </p:custDataLst>
            </p:nvPr>
          </p:nvSpPr>
          <p:spPr bwMode="gray">
            <a:xfrm>
              <a:off x="8169259" y="279400"/>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29" name="Legend2">
              <a:extLst>
                <a:ext uri="{FF2B5EF4-FFF2-40B4-BE49-F238E27FC236}">
                  <a16:creationId xmlns:a16="http://schemas.microsoft.com/office/drawing/2014/main" id="{1CC412BD-A418-4880-A312-67FEF6330524}"/>
                </a:ext>
              </a:extLst>
            </p:cNvPr>
            <p:cNvSpPr>
              <a:spLocks noChangeArrowheads="1"/>
            </p:cNvSpPr>
            <p:nvPr>
              <p:custDataLst>
                <p:tags r:id="rId35"/>
              </p:custDataLst>
            </p:nvPr>
          </p:nvSpPr>
          <p:spPr bwMode="gray">
            <a:xfrm>
              <a:off x="8169259" y="546100"/>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0" name="Legend3">
              <a:extLst>
                <a:ext uri="{FF2B5EF4-FFF2-40B4-BE49-F238E27FC236}">
                  <a16:creationId xmlns:a16="http://schemas.microsoft.com/office/drawing/2014/main" id="{2C424360-7EE9-43F1-B3CE-C9E680649FA6}"/>
                </a:ext>
              </a:extLst>
            </p:cNvPr>
            <p:cNvSpPr>
              <a:spLocks noChangeArrowheads="1"/>
            </p:cNvSpPr>
            <p:nvPr>
              <p:custDataLst>
                <p:tags r:id="rId36"/>
              </p:custDataLst>
            </p:nvPr>
          </p:nvSpPr>
          <p:spPr bwMode="gray">
            <a:xfrm>
              <a:off x="8169259" y="825501"/>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31" name="LegendBoxes" hidden="1">
            <a:extLst>
              <a:ext uri="{FF2B5EF4-FFF2-40B4-BE49-F238E27FC236}">
                <a16:creationId xmlns:a16="http://schemas.microsoft.com/office/drawing/2014/main" id="{3152D7CE-B5AF-48C9-8163-3B00CA962908}"/>
              </a:ext>
            </a:extLst>
          </p:cNvPr>
          <p:cNvGrpSpPr/>
          <p:nvPr/>
        </p:nvGrpSpPr>
        <p:grpSpPr>
          <a:xfrm>
            <a:off x="10682062" y="277992"/>
            <a:ext cx="954005" cy="1049129"/>
            <a:chOff x="5894005" y="919828"/>
            <a:chExt cx="701218" cy="1028245"/>
          </a:xfrm>
        </p:grpSpPr>
        <p:sp>
          <p:nvSpPr>
            <p:cNvPr id="32" name="RectangleLegend1">
              <a:extLst>
                <a:ext uri="{FF2B5EF4-FFF2-40B4-BE49-F238E27FC236}">
                  <a16:creationId xmlns:a16="http://schemas.microsoft.com/office/drawing/2014/main" id="{D6B30678-9151-43BF-9B4C-4DB0625A93C9}"/>
                </a:ext>
              </a:extLst>
            </p:cNvPr>
            <p:cNvSpPr>
              <a:spLocks noChangeArrowheads="1"/>
            </p:cNvSpPr>
            <p:nvPr/>
          </p:nvSpPr>
          <p:spPr bwMode="gray">
            <a:xfrm>
              <a:off x="5894005" y="947381"/>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3" name="RectangleLegend2">
              <a:extLst>
                <a:ext uri="{FF2B5EF4-FFF2-40B4-BE49-F238E27FC236}">
                  <a16:creationId xmlns:a16="http://schemas.microsoft.com/office/drawing/2014/main" id="{7DEFBDC2-6FBE-46D6-BB92-FF7131E772FF}"/>
                </a:ext>
              </a:extLst>
            </p:cNvPr>
            <p:cNvSpPr>
              <a:spLocks noChangeArrowheads="1"/>
            </p:cNvSpPr>
            <p:nvPr/>
          </p:nvSpPr>
          <p:spPr bwMode="gray">
            <a:xfrm>
              <a:off x="5894005" y="1217256"/>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4" name="RectangleLegend3">
              <a:extLst>
                <a:ext uri="{FF2B5EF4-FFF2-40B4-BE49-F238E27FC236}">
                  <a16:creationId xmlns:a16="http://schemas.microsoft.com/office/drawing/2014/main" id="{99CEF0ED-629B-4B1B-AA22-FF7E7102512F}"/>
                </a:ext>
              </a:extLst>
            </p:cNvPr>
            <p:cNvSpPr>
              <a:spLocks noChangeArrowheads="1"/>
            </p:cNvSpPr>
            <p:nvPr/>
          </p:nvSpPr>
          <p:spPr bwMode="gray">
            <a:xfrm>
              <a:off x="5894005" y="1488719"/>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5" name="RectangleLegend4">
              <a:extLst>
                <a:ext uri="{FF2B5EF4-FFF2-40B4-BE49-F238E27FC236}">
                  <a16:creationId xmlns:a16="http://schemas.microsoft.com/office/drawing/2014/main" id="{9FC9AE04-ECC5-49AA-83D9-A50F8C3B85D9}"/>
                </a:ext>
              </a:extLst>
            </p:cNvPr>
            <p:cNvSpPr>
              <a:spLocks noChangeArrowheads="1"/>
            </p:cNvSpPr>
            <p:nvPr/>
          </p:nvSpPr>
          <p:spPr bwMode="gray">
            <a:xfrm>
              <a:off x="5894005" y="1760182"/>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6" name="Legend1">
              <a:extLst>
                <a:ext uri="{FF2B5EF4-FFF2-40B4-BE49-F238E27FC236}">
                  <a16:creationId xmlns:a16="http://schemas.microsoft.com/office/drawing/2014/main" id="{20DB3DB5-FE61-4830-A95E-895FE612923E}"/>
                </a:ext>
              </a:extLst>
            </p:cNvPr>
            <p:cNvSpPr>
              <a:spLocks noChangeArrowheads="1"/>
            </p:cNvSpPr>
            <p:nvPr>
              <p:custDataLst>
                <p:tags r:id="rId30"/>
              </p:custDataLst>
            </p:nvPr>
          </p:nvSpPr>
          <p:spPr bwMode="gray">
            <a:xfrm>
              <a:off x="6148005" y="919828"/>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7" name="Legend2">
              <a:extLst>
                <a:ext uri="{FF2B5EF4-FFF2-40B4-BE49-F238E27FC236}">
                  <a16:creationId xmlns:a16="http://schemas.microsoft.com/office/drawing/2014/main" id="{6BA38D5C-4662-40A1-80D4-59218788CCA4}"/>
                </a:ext>
              </a:extLst>
            </p:cNvPr>
            <p:cNvSpPr>
              <a:spLocks noChangeArrowheads="1"/>
            </p:cNvSpPr>
            <p:nvPr>
              <p:custDataLst>
                <p:tags r:id="rId31"/>
              </p:custDataLst>
            </p:nvPr>
          </p:nvSpPr>
          <p:spPr bwMode="gray">
            <a:xfrm>
              <a:off x="6148005" y="1189703"/>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8" name="Legend3">
              <a:extLst>
                <a:ext uri="{FF2B5EF4-FFF2-40B4-BE49-F238E27FC236}">
                  <a16:creationId xmlns:a16="http://schemas.microsoft.com/office/drawing/2014/main" id="{F6E468B5-FD40-42DE-8D1C-9DF0E4E2D785}"/>
                </a:ext>
              </a:extLst>
            </p:cNvPr>
            <p:cNvSpPr>
              <a:spLocks noChangeArrowheads="1"/>
            </p:cNvSpPr>
            <p:nvPr>
              <p:custDataLst>
                <p:tags r:id="rId32"/>
              </p:custDataLst>
            </p:nvPr>
          </p:nvSpPr>
          <p:spPr bwMode="gray">
            <a:xfrm>
              <a:off x="6148005" y="1461166"/>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9" name="Legend4">
              <a:extLst>
                <a:ext uri="{FF2B5EF4-FFF2-40B4-BE49-F238E27FC236}">
                  <a16:creationId xmlns:a16="http://schemas.microsoft.com/office/drawing/2014/main" id="{30C1A9EE-7EA3-431C-B21C-77604769D975}"/>
                </a:ext>
              </a:extLst>
            </p:cNvPr>
            <p:cNvSpPr>
              <a:spLocks noChangeArrowheads="1"/>
            </p:cNvSpPr>
            <p:nvPr>
              <p:custDataLst>
                <p:tags r:id="rId33"/>
              </p:custDataLst>
            </p:nvPr>
          </p:nvSpPr>
          <p:spPr bwMode="gray">
            <a:xfrm>
              <a:off x="6148005" y="1732629"/>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40" name="LegendMoons" hidden="1">
            <a:extLst>
              <a:ext uri="{FF2B5EF4-FFF2-40B4-BE49-F238E27FC236}">
                <a16:creationId xmlns:a16="http://schemas.microsoft.com/office/drawing/2014/main" id="{7A8C3989-5146-471B-A276-90994769CB0C}"/>
              </a:ext>
            </a:extLst>
          </p:cNvPr>
          <p:cNvGrpSpPr/>
          <p:nvPr/>
        </p:nvGrpSpPr>
        <p:grpSpPr>
          <a:xfrm>
            <a:off x="10591346" y="277477"/>
            <a:ext cx="1044716" cy="1343754"/>
            <a:chOff x="5894005" y="2695123"/>
            <a:chExt cx="767893" cy="1317003"/>
          </a:xfrm>
        </p:grpSpPr>
        <p:grpSp>
          <p:nvGrpSpPr>
            <p:cNvPr id="41" name="MoonLegend1">
              <a:extLst>
                <a:ext uri="{FF2B5EF4-FFF2-40B4-BE49-F238E27FC236}">
                  <a16:creationId xmlns:a16="http://schemas.microsoft.com/office/drawing/2014/main" id="{DC55A7B2-C455-418F-BB9F-EE04A7C3CF1C}"/>
                </a:ext>
              </a:extLst>
            </p:cNvPr>
            <p:cNvGrpSpPr>
              <a:grpSpLocks noChangeAspect="1"/>
            </p:cNvGrpSpPr>
            <p:nvPr>
              <p:custDataLst>
                <p:tags r:id="rId10"/>
              </p:custDataLst>
            </p:nvPr>
          </p:nvGrpSpPr>
          <p:grpSpPr bwMode="gray">
            <a:xfrm>
              <a:off x="5894005" y="2695123"/>
              <a:ext cx="209550" cy="218282"/>
              <a:chOff x="4533" y="183"/>
              <a:chExt cx="144" cy="150"/>
            </a:xfrm>
          </p:grpSpPr>
          <p:sp>
            <p:nvSpPr>
              <p:cNvPr id="59" name="Oval 58">
                <a:extLst>
                  <a:ext uri="{FF2B5EF4-FFF2-40B4-BE49-F238E27FC236}">
                    <a16:creationId xmlns:a16="http://schemas.microsoft.com/office/drawing/2014/main" id="{B4C5AE24-2FE5-49E5-AB02-3B1349FBA028}"/>
                  </a:ext>
                </a:extLst>
              </p:cNvPr>
              <p:cNvSpPr>
                <a:spLocks noChangeAspect="1" noChangeArrowheads="1"/>
              </p:cNvSpPr>
              <p:nvPr>
                <p:custDataLst>
                  <p:tags r:id="rId28"/>
                </p:custDataLst>
              </p:nvPr>
            </p:nvSpPr>
            <p:spPr bwMode="gray">
              <a:xfrm>
                <a:off x="4533" y="189"/>
                <a:ext cx="144" cy="144"/>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60" name="Arc 59">
                <a:extLst>
                  <a:ext uri="{FF2B5EF4-FFF2-40B4-BE49-F238E27FC236}">
                    <a16:creationId xmlns:a16="http://schemas.microsoft.com/office/drawing/2014/main" id="{C78E24F2-3D4E-4A63-910E-68BA8A37726B}"/>
                  </a:ext>
                </a:extLst>
              </p:cNvPr>
              <p:cNvSpPr>
                <a:spLocks noChangeAspect="1"/>
              </p:cNvSpPr>
              <p:nvPr>
                <p:custDataLst>
                  <p:tags r:id="rId29"/>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2" name="MoonLegend2">
              <a:extLst>
                <a:ext uri="{FF2B5EF4-FFF2-40B4-BE49-F238E27FC236}">
                  <a16:creationId xmlns:a16="http://schemas.microsoft.com/office/drawing/2014/main" id="{4F057237-2383-47D5-920A-40B2E61A0585}"/>
                </a:ext>
              </a:extLst>
            </p:cNvPr>
            <p:cNvGrpSpPr>
              <a:grpSpLocks noChangeAspect="1"/>
            </p:cNvGrpSpPr>
            <p:nvPr>
              <p:custDataLst>
                <p:tags r:id="rId11"/>
              </p:custDataLst>
            </p:nvPr>
          </p:nvGrpSpPr>
          <p:grpSpPr bwMode="gray">
            <a:xfrm>
              <a:off x="5894005" y="2977103"/>
              <a:ext cx="209550" cy="209551"/>
              <a:chOff x="1694" y="2051"/>
              <a:chExt cx="160" cy="160"/>
            </a:xfrm>
          </p:grpSpPr>
          <p:sp>
            <p:nvSpPr>
              <p:cNvPr id="57" name="Oval 41">
                <a:extLst>
                  <a:ext uri="{FF2B5EF4-FFF2-40B4-BE49-F238E27FC236}">
                    <a16:creationId xmlns:a16="http://schemas.microsoft.com/office/drawing/2014/main" id="{99F17035-2F9A-40DE-BCE8-6B198BF68989}"/>
                  </a:ext>
                </a:extLst>
              </p:cNvPr>
              <p:cNvSpPr>
                <a:spLocks noChangeAspect="1" noChangeArrowheads="1"/>
              </p:cNvSpPr>
              <p:nvPr>
                <p:custDataLst>
                  <p:tags r:id="rId26"/>
                </p:custDataLst>
              </p:nvPr>
            </p:nvSpPr>
            <p:spPr bwMode="gray">
              <a:xfrm>
                <a:off x="1694" y="2051"/>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8" name="Arc 42">
                <a:extLst>
                  <a:ext uri="{FF2B5EF4-FFF2-40B4-BE49-F238E27FC236}">
                    <a16:creationId xmlns:a16="http://schemas.microsoft.com/office/drawing/2014/main" id="{3DA859E5-5A95-42F9-9AA2-9BEC934DE355}"/>
                  </a:ext>
                </a:extLst>
              </p:cNvPr>
              <p:cNvSpPr>
                <a:spLocks noChangeAspect="1"/>
              </p:cNvSpPr>
              <p:nvPr>
                <p:custDataLst>
                  <p:tags r:id="rId27"/>
                </p:custDataLst>
              </p:nvPr>
            </p:nvSpPr>
            <p:spPr bwMode="gray">
              <a:xfrm>
                <a:off x="1694" y="2051"/>
                <a:ext cx="160" cy="160"/>
              </a:xfrm>
              <a:prstGeom prst="arc">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3" name="MoonLegend4">
              <a:extLst>
                <a:ext uri="{FF2B5EF4-FFF2-40B4-BE49-F238E27FC236}">
                  <a16:creationId xmlns:a16="http://schemas.microsoft.com/office/drawing/2014/main" id="{8E59139F-647D-4BF1-8AC9-9403D5279252}"/>
                </a:ext>
              </a:extLst>
            </p:cNvPr>
            <p:cNvGrpSpPr>
              <a:grpSpLocks noChangeAspect="1"/>
            </p:cNvGrpSpPr>
            <p:nvPr>
              <p:custDataLst>
                <p:tags r:id="rId12"/>
              </p:custDataLst>
            </p:nvPr>
          </p:nvGrpSpPr>
          <p:grpSpPr bwMode="gray">
            <a:xfrm>
              <a:off x="5894005" y="3524395"/>
              <a:ext cx="209550" cy="209551"/>
              <a:chOff x="4495" y="1204"/>
              <a:chExt cx="160" cy="160"/>
            </a:xfrm>
          </p:grpSpPr>
          <p:sp>
            <p:nvSpPr>
              <p:cNvPr id="55" name="Oval 47">
                <a:extLst>
                  <a:ext uri="{FF2B5EF4-FFF2-40B4-BE49-F238E27FC236}">
                    <a16:creationId xmlns:a16="http://schemas.microsoft.com/office/drawing/2014/main" id="{0AF410E8-47A6-4D5E-893D-F5B90C7DD5D4}"/>
                  </a:ext>
                </a:extLst>
              </p:cNvPr>
              <p:cNvSpPr>
                <a:spLocks noChangeAspect="1" noChangeArrowheads="1"/>
              </p:cNvSpPr>
              <p:nvPr>
                <p:custDataLst>
                  <p:tags r:id="rId24"/>
                </p:custDataLst>
              </p:nvPr>
            </p:nvSpPr>
            <p:spPr bwMode="gray">
              <a:xfrm>
                <a:off x="4495" y="1204"/>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6" name="Arc 48">
                <a:extLst>
                  <a:ext uri="{FF2B5EF4-FFF2-40B4-BE49-F238E27FC236}">
                    <a16:creationId xmlns:a16="http://schemas.microsoft.com/office/drawing/2014/main" id="{D1CD27D6-1E7B-4B79-828D-9E47FB2873C4}"/>
                  </a:ext>
                </a:extLst>
              </p:cNvPr>
              <p:cNvSpPr>
                <a:spLocks noChangeAspect="1"/>
              </p:cNvSpPr>
              <p:nvPr>
                <p:custDataLst>
                  <p:tags r:id="rId25"/>
                </p:custDataLst>
              </p:nvPr>
            </p:nvSpPr>
            <p:spPr bwMode="gray">
              <a:xfrm>
                <a:off x="4495" y="1204"/>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4" name="MoonLegend5">
              <a:extLst>
                <a:ext uri="{FF2B5EF4-FFF2-40B4-BE49-F238E27FC236}">
                  <a16:creationId xmlns:a16="http://schemas.microsoft.com/office/drawing/2014/main" id="{32CE8755-B82F-4765-B7D4-05F5E2BAF1D3}"/>
                </a:ext>
              </a:extLst>
            </p:cNvPr>
            <p:cNvGrpSpPr>
              <a:grpSpLocks noChangeAspect="1"/>
            </p:cNvGrpSpPr>
            <p:nvPr>
              <p:custDataLst>
                <p:tags r:id="rId13"/>
              </p:custDataLst>
            </p:nvPr>
          </p:nvGrpSpPr>
          <p:grpSpPr bwMode="gray">
            <a:xfrm>
              <a:off x="5894005" y="3799629"/>
              <a:ext cx="209550" cy="209551"/>
              <a:chOff x="4495" y="1447"/>
              <a:chExt cx="160" cy="160"/>
            </a:xfrm>
          </p:grpSpPr>
          <p:sp>
            <p:nvSpPr>
              <p:cNvPr id="53" name="Oval 50">
                <a:extLst>
                  <a:ext uri="{FF2B5EF4-FFF2-40B4-BE49-F238E27FC236}">
                    <a16:creationId xmlns:a16="http://schemas.microsoft.com/office/drawing/2014/main" id="{64E30B6B-3348-4938-9CFE-31C6F826919F}"/>
                  </a:ext>
                </a:extLst>
              </p:cNvPr>
              <p:cNvSpPr>
                <a:spLocks noChangeAspect="1" noChangeArrowheads="1"/>
              </p:cNvSpPr>
              <p:nvPr>
                <p:custDataLst>
                  <p:tags r:id="rId22"/>
                </p:custDataLst>
              </p:nvPr>
            </p:nvSpPr>
            <p:spPr bwMode="gray">
              <a:xfrm>
                <a:off x="4495" y="1447"/>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4" name="Oval 51">
                <a:extLst>
                  <a:ext uri="{FF2B5EF4-FFF2-40B4-BE49-F238E27FC236}">
                    <a16:creationId xmlns:a16="http://schemas.microsoft.com/office/drawing/2014/main" id="{1D5CBCB1-AA55-4416-8252-8CAFE4EAD045}"/>
                  </a:ext>
                </a:extLst>
              </p:cNvPr>
              <p:cNvSpPr>
                <a:spLocks noChangeAspect="1" noChangeArrowheads="1"/>
              </p:cNvSpPr>
              <p:nvPr>
                <p:custDataLst>
                  <p:tags r:id="rId23"/>
                </p:custDataLst>
              </p:nvPr>
            </p:nvSpPr>
            <p:spPr bwMode="gray">
              <a:xfrm>
                <a:off x="4495" y="1447"/>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5" name="MoonLegend3">
              <a:extLst>
                <a:ext uri="{FF2B5EF4-FFF2-40B4-BE49-F238E27FC236}">
                  <a16:creationId xmlns:a16="http://schemas.microsoft.com/office/drawing/2014/main" id="{D35DAD38-AC87-4B86-BC5D-06B5CDD7FD7E}"/>
                </a:ext>
              </a:extLst>
            </p:cNvPr>
            <p:cNvGrpSpPr>
              <a:grpSpLocks noChangeAspect="1"/>
            </p:cNvGrpSpPr>
            <p:nvPr>
              <p:custDataLst>
                <p:tags r:id="rId14"/>
              </p:custDataLst>
            </p:nvPr>
          </p:nvGrpSpPr>
          <p:grpSpPr bwMode="gray">
            <a:xfrm>
              <a:off x="5894005" y="3251543"/>
              <a:ext cx="209550" cy="209551"/>
              <a:chOff x="4495" y="1205"/>
              <a:chExt cx="160" cy="160"/>
            </a:xfrm>
          </p:grpSpPr>
          <p:sp>
            <p:nvSpPr>
              <p:cNvPr id="51" name="Oval 47">
                <a:extLst>
                  <a:ext uri="{FF2B5EF4-FFF2-40B4-BE49-F238E27FC236}">
                    <a16:creationId xmlns:a16="http://schemas.microsoft.com/office/drawing/2014/main" id="{471F5580-2914-4B84-9ECF-147E164CD171}"/>
                  </a:ext>
                </a:extLst>
              </p:cNvPr>
              <p:cNvSpPr>
                <a:spLocks noChangeAspect="1" noChangeArrowheads="1"/>
              </p:cNvSpPr>
              <p:nvPr>
                <p:custDataLst>
                  <p:tags r:id="rId20"/>
                </p:custDataLst>
              </p:nvPr>
            </p:nvSpPr>
            <p:spPr bwMode="gray">
              <a:xfrm>
                <a:off x="4495" y="1205"/>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2" name="Arc 48">
                <a:extLst>
                  <a:ext uri="{FF2B5EF4-FFF2-40B4-BE49-F238E27FC236}">
                    <a16:creationId xmlns:a16="http://schemas.microsoft.com/office/drawing/2014/main" id="{943C9AA2-2D15-4342-B4C5-20E2CC6B306D}"/>
                  </a:ext>
                </a:extLst>
              </p:cNvPr>
              <p:cNvSpPr>
                <a:spLocks noChangeAspect="1"/>
              </p:cNvSpPr>
              <p:nvPr>
                <p:custDataLst>
                  <p:tags r:id="rId21"/>
                </p:custDataLst>
              </p:nvPr>
            </p:nvSpPr>
            <p:spPr bwMode="gray">
              <a:xfrm>
                <a:off x="4495" y="1205"/>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sp>
          <p:nvSpPr>
            <p:cNvPr id="46" name="Legend1">
              <a:extLst>
                <a:ext uri="{FF2B5EF4-FFF2-40B4-BE49-F238E27FC236}">
                  <a16:creationId xmlns:a16="http://schemas.microsoft.com/office/drawing/2014/main" id="{6EA54B09-41B6-48BB-A955-90193D492328}"/>
                </a:ext>
              </a:extLst>
            </p:cNvPr>
            <p:cNvSpPr>
              <a:spLocks noChangeArrowheads="1"/>
            </p:cNvSpPr>
            <p:nvPr>
              <p:custDataLst>
                <p:tags r:id="rId15"/>
              </p:custDataLst>
            </p:nvPr>
          </p:nvSpPr>
          <p:spPr bwMode="gray">
            <a:xfrm>
              <a:off x="6214680" y="2696542"/>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7" name="Legend2">
              <a:extLst>
                <a:ext uri="{FF2B5EF4-FFF2-40B4-BE49-F238E27FC236}">
                  <a16:creationId xmlns:a16="http://schemas.microsoft.com/office/drawing/2014/main" id="{0AC1EE43-A017-4700-AF61-830731F30FE4}"/>
                </a:ext>
              </a:extLst>
            </p:cNvPr>
            <p:cNvSpPr>
              <a:spLocks noChangeArrowheads="1"/>
            </p:cNvSpPr>
            <p:nvPr>
              <p:custDataLst>
                <p:tags r:id="rId16"/>
              </p:custDataLst>
            </p:nvPr>
          </p:nvSpPr>
          <p:spPr bwMode="gray">
            <a:xfrm>
              <a:off x="6214680" y="2974156"/>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8" name="Legend3">
              <a:extLst>
                <a:ext uri="{FF2B5EF4-FFF2-40B4-BE49-F238E27FC236}">
                  <a16:creationId xmlns:a16="http://schemas.microsoft.com/office/drawing/2014/main" id="{2A6D11A2-9703-426A-86CA-4962B3EE0CCC}"/>
                </a:ext>
              </a:extLst>
            </p:cNvPr>
            <p:cNvSpPr>
              <a:spLocks noChangeArrowheads="1"/>
            </p:cNvSpPr>
            <p:nvPr>
              <p:custDataLst>
                <p:tags r:id="rId17"/>
              </p:custDataLst>
            </p:nvPr>
          </p:nvSpPr>
          <p:spPr bwMode="gray">
            <a:xfrm>
              <a:off x="6214680" y="3248596"/>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9" name="Legend4">
              <a:extLst>
                <a:ext uri="{FF2B5EF4-FFF2-40B4-BE49-F238E27FC236}">
                  <a16:creationId xmlns:a16="http://schemas.microsoft.com/office/drawing/2014/main" id="{3EA4E7B0-EFCC-4F9F-913E-143E08E90800}"/>
                </a:ext>
              </a:extLst>
            </p:cNvPr>
            <p:cNvSpPr>
              <a:spLocks noChangeArrowheads="1"/>
            </p:cNvSpPr>
            <p:nvPr>
              <p:custDataLst>
                <p:tags r:id="rId18"/>
              </p:custDataLst>
            </p:nvPr>
          </p:nvSpPr>
          <p:spPr bwMode="gray">
            <a:xfrm>
              <a:off x="6214680" y="3521448"/>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50" name="Legend5">
              <a:extLst>
                <a:ext uri="{FF2B5EF4-FFF2-40B4-BE49-F238E27FC236}">
                  <a16:creationId xmlns:a16="http://schemas.microsoft.com/office/drawing/2014/main" id="{20FC0E8B-0D7F-4303-9FE5-44FA02D35FD0}"/>
                </a:ext>
              </a:extLst>
            </p:cNvPr>
            <p:cNvSpPr>
              <a:spLocks noChangeArrowheads="1"/>
            </p:cNvSpPr>
            <p:nvPr>
              <p:custDataLst>
                <p:tags r:id="rId19"/>
              </p:custDataLst>
            </p:nvPr>
          </p:nvSpPr>
          <p:spPr bwMode="gray">
            <a:xfrm>
              <a:off x="6214680" y="3796682"/>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63" name="sticker" hidden="1">
            <a:extLst>
              <a:ext uri="{FF2B5EF4-FFF2-40B4-BE49-F238E27FC236}">
                <a16:creationId xmlns:a16="http://schemas.microsoft.com/office/drawing/2014/main" id="{025597A3-7585-4D09-8EDC-160D256F7168}"/>
              </a:ext>
            </a:extLst>
          </p:cNvPr>
          <p:cNvGrpSpPr/>
          <p:nvPr/>
        </p:nvGrpSpPr>
        <p:grpSpPr>
          <a:xfrm>
            <a:off x="8889373" y="2192"/>
            <a:ext cx="3011573" cy="153874"/>
            <a:chOff x="6478920" y="285750"/>
            <a:chExt cx="2258680" cy="153873"/>
          </a:xfrm>
        </p:grpSpPr>
        <p:sp>
          <p:nvSpPr>
            <p:cNvPr id="64" name="StickerRectangle">
              <a:extLst>
                <a:ext uri="{FF2B5EF4-FFF2-40B4-BE49-F238E27FC236}">
                  <a16:creationId xmlns:a16="http://schemas.microsoft.com/office/drawing/2014/main" id="{9DE3FA71-0B83-495C-9250-C7F0CEDD22A5}"/>
                </a:ext>
              </a:extLst>
            </p:cNvPr>
            <p:cNvSpPr>
              <a:spLocks noChangeArrowheads="1"/>
            </p:cNvSpPr>
            <p:nvPr/>
          </p:nvSpPr>
          <p:spPr bwMode="gray">
            <a:xfrm>
              <a:off x="6478920" y="285750"/>
              <a:ext cx="2258680" cy="153873"/>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marL="0" marR="0" lvl="0" indent="0" algn="r" defTabSz="895255" eaLnBrk="1" fontAlgn="auto" latinLnBrk="0" hangingPunct="1">
                <a:lnSpc>
                  <a:spcPct val="100000"/>
                </a:lnSpc>
                <a:spcBef>
                  <a:spcPts val="0"/>
                </a:spcBef>
                <a:spcAft>
                  <a:spcPts val="0"/>
                </a:spcAft>
                <a:buClr>
                  <a:srgbClr val="002960"/>
                </a:buClr>
                <a:buSzTx/>
                <a:buFontTx/>
                <a:buNone/>
                <a:tabLst/>
                <a:defRPr/>
              </a:pPr>
              <a:r>
                <a:rPr kumimoji="0" lang="en-US" sz="800" b="0" i="0" u="none" strike="noStrike" kern="0" cap="none" spc="0" normalizeH="0" baseline="0" noProof="0">
                  <a:ln>
                    <a:noFill/>
                  </a:ln>
                  <a:solidFill>
                    <a:srgbClr val="FF0000"/>
                  </a:solidFill>
                  <a:effectLst/>
                  <a:uLnTx/>
                  <a:uFillTx/>
                  <a:latin typeface="Arial"/>
                </a:rPr>
                <a:t>PRELIMINARY DRAFT </a:t>
              </a:r>
              <a:r>
                <a:rPr kumimoji="0" lang="en-US" sz="800" b="0" i="0" u="none" strike="noStrike" kern="0" cap="none" spc="0" normalizeH="0" baseline="0" noProof="0">
                  <a:ln>
                    <a:noFill/>
                  </a:ln>
                  <a:solidFill>
                    <a:srgbClr val="808080"/>
                  </a:solidFill>
                  <a:effectLst/>
                  <a:uLnTx/>
                  <a:uFillTx/>
                  <a:latin typeface="Arial"/>
                </a:rPr>
                <a:t>- PROPRIETARY AND CONFIDENTIAL</a:t>
              </a:r>
            </a:p>
          </p:txBody>
        </p:sp>
        <p:cxnSp>
          <p:nvCxnSpPr>
            <p:cNvPr id="65" name="AutoShape 31">
              <a:extLst>
                <a:ext uri="{FF2B5EF4-FFF2-40B4-BE49-F238E27FC236}">
                  <a16:creationId xmlns:a16="http://schemas.microsoft.com/office/drawing/2014/main" id="{F7DA9444-9651-4951-8191-645A566A14FD}"/>
                </a:ext>
              </a:extLst>
            </p:cNvPr>
            <p:cNvCxnSpPr>
              <a:cxnSpLocks noChangeShapeType="1"/>
              <a:stCxn id="64" idx="2"/>
              <a:endCxn id="64" idx="4"/>
            </p:cNvCxnSpPr>
            <p:nvPr/>
          </p:nvCxnSpPr>
          <p:spPr bwMode="gray">
            <a:xfrm>
              <a:off x="6536575" y="285750"/>
              <a:ext cx="0" cy="151387"/>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cxnSp>
          <p:nvCxnSpPr>
            <p:cNvPr id="66" name="AutoShape 32">
              <a:extLst>
                <a:ext uri="{FF2B5EF4-FFF2-40B4-BE49-F238E27FC236}">
                  <a16:creationId xmlns:a16="http://schemas.microsoft.com/office/drawing/2014/main" id="{752022F4-854D-460A-BF46-8564800FD14B}"/>
                </a:ext>
              </a:extLst>
            </p:cNvPr>
            <p:cNvCxnSpPr>
              <a:cxnSpLocks noChangeShapeType="1"/>
              <a:stCxn id="64" idx="4"/>
              <a:endCxn id="64" idx="6"/>
            </p:cNvCxnSpPr>
            <p:nvPr/>
          </p:nvCxnSpPr>
          <p:spPr bwMode="gray">
            <a:xfrm>
              <a:off x="6536575" y="437137"/>
              <a:ext cx="2201025" cy="0"/>
            </a:xfrm>
            <a:prstGeom prst="straightConnector1">
              <a:avLst/>
            </a:prstGeom>
            <a:noFill/>
            <a:ln w="25400">
              <a:solidFill>
                <a:srgbClr val="808080"/>
              </a:solidFill>
              <a:round/>
              <a:headEnd/>
              <a:tailEnd/>
            </a:ln>
            <a:extLst>
              <a:ext uri="{909E8E84-426E-40dd-AFC4-6F175D3DCCD1}">
                <a14:hiddenFill xmlns="" xmlns:a14="http://schemas.microsoft.com/office/drawing/2010/main">
                  <a:noFill/>
                </a14:hiddenFill>
              </a:ext>
            </a:extLst>
          </p:spPr>
        </p:cxnSp>
      </p:grpSp>
      <p:sp>
        <p:nvSpPr>
          <p:cNvPr id="62" name="Slide Number">
            <a:extLst>
              <a:ext uri="{FF2B5EF4-FFF2-40B4-BE49-F238E27FC236}">
                <a16:creationId xmlns:a16="http://schemas.microsoft.com/office/drawing/2014/main" id="{5920B626-7C41-418D-ABDE-078F314165A9}"/>
              </a:ext>
            </a:extLst>
          </p:cNvPr>
          <p:cNvSpPr txBox="1">
            <a:spLocks/>
          </p:cNvSpPr>
          <p:nvPr/>
        </p:nvSpPr>
        <p:spPr bwMode="auto">
          <a:xfrm>
            <a:off x="11759894" y="6640468"/>
            <a:ext cx="127577" cy="125612"/>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a:fld id="{42C328C1-A84F-4A39-A664-DBA00541A8C6}" type="slidenum">
              <a:rPr lang="en-US" sz="800" baseline="0" smtClean="0">
                <a:solidFill>
                  <a:srgbClr val="808080"/>
                </a:solidFill>
                <a:latin typeface="+mn-lt"/>
              </a:rPr>
              <a:pPr algn="r"/>
              <a:t>‹#›</a:t>
            </a:fld>
            <a:endParaRPr lang="en-US" sz="800" baseline="0">
              <a:solidFill>
                <a:srgbClr val="808080"/>
              </a:solidFill>
              <a:latin typeface="+mn-lt"/>
            </a:endParaRPr>
          </a:p>
        </p:txBody>
      </p:sp>
    </p:spTree>
    <p:extLst>
      <p:ext uri="{BB962C8B-B14F-4D97-AF65-F5344CB8AC3E}">
        <p14:creationId xmlns:p14="http://schemas.microsoft.com/office/powerpoint/2010/main" val="20080169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p:hf hdr="0" ftr="0" dt="0"/>
  <p:txStyles>
    <p:titleStyle>
      <a:lvl1pPr algn="l" defTabSz="895255" rtl="0" eaLnBrk="1" fontAlgn="base" hangingPunct="1">
        <a:spcBef>
          <a:spcPct val="0"/>
        </a:spcBef>
        <a:spcAft>
          <a:spcPct val="0"/>
        </a:spcAft>
        <a:tabLst>
          <a:tab pos="269847" algn="l"/>
        </a:tabLst>
        <a:defRPr sz="2041" b="1" baseline="0">
          <a:solidFill>
            <a:schemeClr val="tx2"/>
          </a:solidFill>
          <a:latin typeface="Calibri" panose="020F0502020204030204" pitchFamily="34" charset="0"/>
          <a:ea typeface="+mj-ea"/>
          <a:cs typeface="Calibri" panose="020F0502020204030204" pitchFamily="34" charset="0"/>
        </a:defRPr>
      </a:lvl1pPr>
      <a:lvl2pPr algn="l" defTabSz="895255" rtl="0" eaLnBrk="1" fontAlgn="base" hangingPunct="1">
        <a:spcBef>
          <a:spcPct val="0"/>
        </a:spcBef>
        <a:spcAft>
          <a:spcPct val="0"/>
        </a:spcAft>
        <a:defRPr sz="1900" b="1">
          <a:solidFill>
            <a:schemeClr val="tx2"/>
          </a:solidFill>
          <a:latin typeface="Arial" charset="0"/>
        </a:defRPr>
      </a:lvl2pPr>
      <a:lvl3pPr algn="l" defTabSz="895255" rtl="0" eaLnBrk="1" fontAlgn="base" hangingPunct="1">
        <a:spcBef>
          <a:spcPct val="0"/>
        </a:spcBef>
        <a:spcAft>
          <a:spcPct val="0"/>
        </a:spcAft>
        <a:defRPr sz="1900" b="1">
          <a:solidFill>
            <a:schemeClr val="tx2"/>
          </a:solidFill>
          <a:latin typeface="Arial" charset="0"/>
        </a:defRPr>
      </a:lvl3pPr>
      <a:lvl4pPr algn="l" defTabSz="895255" rtl="0" eaLnBrk="1" fontAlgn="base" hangingPunct="1">
        <a:spcBef>
          <a:spcPct val="0"/>
        </a:spcBef>
        <a:spcAft>
          <a:spcPct val="0"/>
        </a:spcAft>
        <a:defRPr sz="1900" b="1">
          <a:solidFill>
            <a:schemeClr val="tx2"/>
          </a:solidFill>
          <a:latin typeface="Arial" charset="0"/>
        </a:defRPr>
      </a:lvl4pPr>
      <a:lvl5pPr algn="l" defTabSz="895255" rtl="0" eaLnBrk="1" fontAlgn="base" hangingPunct="1">
        <a:spcBef>
          <a:spcPct val="0"/>
        </a:spcBef>
        <a:spcAft>
          <a:spcPct val="0"/>
        </a:spcAft>
        <a:defRPr sz="1900" b="1">
          <a:solidFill>
            <a:schemeClr val="tx2"/>
          </a:solidFill>
          <a:latin typeface="Arial" charset="0"/>
        </a:defRPr>
      </a:lvl5pPr>
      <a:lvl6pPr marL="457152" algn="l" defTabSz="895255" rtl="0" eaLnBrk="1" fontAlgn="base" hangingPunct="1">
        <a:spcBef>
          <a:spcPct val="0"/>
        </a:spcBef>
        <a:spcAft>
          <a:spcPct val="0"/>
        </a:spcAft>
        <a:defRPr sz="1900" b="1">
          <a:solidFill>
            <a:schemeClr val="tx2"/>
          </a:solidFill>
          <a:latin typeface="Arial" charset="0"/>
        </a:defRPr>
      </a:lvl6pPr>
      <a:lvl7pPr marL="914303" algn="l" defTabSz="895255" rtl="0" eaLnBrk="1" fontAlgn="base" hangingPunct="1">
        <a:spcBef>
          <a:spcPct val="0"/>
        </a:spcBef>
        <a:spcAft>
          <a:spcPct val="0"/>
        </a:spcAft>
        <a:defRPr sz="1900" b="1">
          <a:solidFill>
            <a:schemeClr val="tx2"/>
          </a:solidFill>
          <a:latin typeface="Arial" charset="0"/>
        </a:defRPr>
      </a:lvl7pPr>
      <a:lvl8pPr marL="1371455" algn="l" defTabSz="895255" rtl="0" eaLnBrk="1" fontAlgn="base" hangingPunct="1">
        <a:spcBef>
          <a:spcPct val="0"/>
        </a:spcBef>
        <a:spcAft>
          <a:spcPct val="0"/>
        </a:spcAft>
        <a:defRPr sz="1900" b="1">
          <a:solidFill>
            <a:schemeClr val="tx2"/>
          </a:solidFill>
          <a:latin typeface="Arial" charset="0"/>
        </a:defRPr>
      </a:lvl8pPr>
      <a:lvl9pPr marL="1828606" algn="l" defTabSz="895255" rtl="0" eaLnBrk="1" fontAlgn="base" hangingPunct="1">
        <a:spcBef>
          <a:spcPct val="0"/>
        </a:spcBef>
        <a:spcAft>
          <a:spcPct val="0"/>
        </a:spcAft>
        <a:defRPr sz="1900" b="1">
          <a:solidFill>
            <a:schemeClr val="tx2"/>
          </a:solidFill>
          <a:latin typeface="Arial" charset="0"/>
        </a:defRPr>
      </a:lvl9pPr>
    </p:titleStyle>
    <p:bodyStyle>
      <a:lvl1pPr marL="0" indent="0" algn="l" defTabSz="895255" rtl="0" eaLnBrk="1" fontAlgn="base" hangingPunct="1">
        <a:spcBef>
          <a:spcPct val="0"/>
        </a:spcBef>
        <a:spcAft>
          <a:spcPct val="0"/>
        </a:spcAft>
        <a:buClr>
          <a:schemeClr val="tx2"/>
        </a:buClr>
        <a:buSzPct val="100000"/>
        <a:defRPr sz="1428" baseline="0">
          <a:solidFill>
            <a:schemeClr val="tx1"/>
          </a:solidFill>
          <a:latin typeface="Calibri" panose="020F0502020204030204" pitchFamily="34" charset="0"/>
          <a:ea typeface="+mn-ea"/>
          <a:cs typeface="Calibri" panose="020F0502020204030204" pitchFamily="34" charset="0"/>
        </a:defRPr>
      </a:lvl1pPr>
      <a:lvl2pPr marL="193655" indent="-192067" algn="l" defTabSz="895255" rtl="0" eaLnBrk="1" fontAlgn="base" hangingPunct="1">
        <a:spcBef>
          <a:spcPct val="0"/>
        </a:spcBef>
        <a:spcAft>
          <a:spcPct val="0"/>
        </a:spcAft>
        <a:buClr>
          <a:schemeClr val="tx2"/>
        </a:buClr>
        <a:buSzPct val="125000"/>
        <a:buFont typeface="Arial" charset="0"/>
        <a:buChar char="▪"/>
        <a:defRPr sz="1428" baseline="0">
          <a:solidFill>
            <a:schemeClr val="tx1"/>
          </a:solidFill>
          <a:latin typeface="Calibri" panose="020F0502020204030204" pitchFamily="34" charset="0"/>
          <a:cs typeface="Calibri" panose="020F0502020204030204" pitchFamily="34" charset="0"/>
        </a:defRPr>
      </a:lvl2pPr>
      <a:lvl3pPr marL="457152" indent="-261910"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3pPr>
      <a:lvl4pPr marL="614298" indent="-155559"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4pPr>
      <a:lvl5pPr marL="749729" indent="-130162" algn="l" defTabSz="895255" rtl="0" eaLnBrk="1" fontAlgn="base" hangingPunct="1">
        <a:spcBef>
          <a:spcPct val="0"/>
        </a:spcBef>
        <a:spcAft>
          <a:spcPct val="0"/>
        </a:spcAft>
        <a:buClr>
          <a:schemeClr val="tx2"/>
        </a:buClr>
        <a:buSzPct val="89000"/>
        <a:buFont typeface="Arial" charset="0"/>
        <a:buChar char="-"/>
        <a:defRPr sz="1428" baseline="0">
          <a:solidFill>
            <a:schemeClr val="tx1"/>
          </a:solidFill>
          <a:latin typeface="Calibri" panose="020F0502020204030204" pitchFamily="34" charset="0"/>
          <a:cs typeface="Calibri" panose="020F0502020204030204" pitchFamily="34" charset="0"/>
        </a:defRPr>
      </a:lvl5pPr>
      <a:lvl6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303" rtl="0" eaLnBrk="1" latinLnBrk="0" hangingPunct="1">
        <a:defRPr sz="1800" kern="1200">
          <a:solidFill>
            <a:schemeClr val="tx1"/>
          </a:solidFill>
          <a:latin typeface="+mn-lt"/>
          <a:ea typeface="+mn-ea"/>
          <a:cs typeface="+mn-cs"/>
        </a:defRPr>
      </a:lvl1pPr>
      <a:lvl2pPr marL="457152" algn="l" defTabSz="914303" rtl="0" eaLnBrk="1" latinLnBrk="0" hangingPunct="1">
        <a:defRPr sz="1800" kern="1200">
          <a:solidFill>
            <a:schemeClr val="tx1"/>
          </a:solidFill>
          <a:latin typeface="+mn-lt"/>
          <a:ea typeface="+mn-ea"/>
          <a:cs typeface="+mn-cs"/>
        </a:defRPr>
      </a:lvl2pPr>
      <a:lvl3pPr marL="914303" algn="l" defTabSz="914303" rtl="0" eaLnBrk="1" latinLnBrk="0" hangingPunct="1">
        <a:defRPr sz="1800" kern="1200">
          <a:solidFill>
            <a:schemeClr val="tx1"/>
          </a:solidFill>
          <a:latin typeface="+mn-lt"/>
          <a:ea typeface="+mn-ea"/>
          <a:cs typeface="+mn-cs"/>
        </a:defRPr>
      </a:lvl3pPr>
      <a:lvl4pPr marL="1371455" algn="l" defTabSz="914303" rtl="0" eaLnBrk="1" latinLnBrk="0" hangingPunct="1">
        <a:defRPr sz="1800" kern="1200">
          <a:solidFill>
            <a:schemeClr val="tx1"/>
          </a:solidFill>
          <a:latin typeface="+mn-lt"/>
          <a:ea typeface="+mn-ea"/>
          <a:cs typeface="+mn-cs"/>
        </a:defRPr>
      </a:lvl4pPr>
      <a:lvl5pPr marL="1828606" algn="l" defTabSz="914303" rtl="0" eaLnBrk="1" latinLnBrk="0" hangingPunct="1">
        <a:defRPr sz="1800" kern="1200">
          <a:solidFill>
            <a:schemeClr val="tx1"/>
          </a:solidFill>
          <a:latin typeface="+mn-lt"/>
          <a:ea typeface="+mn-ea"/>
          <a:cs typeface="+mn-cs"/>
        </a:defRPr>
      </a:lvl5pPr>
      <a:lvl6pPr marL="2285758" algn="l" defTabSz="914303" rtl="0" eaLnBrk="1" latinLnBrk="0" hangingPunct="1">
        <a:defRPr sz="1800" kern="1200">
          <a:solidFill>
            <a:schemeClr val="tx1"/>
          </a:solidFill>
          <a:latin typeface="+mn-lt"/>
          <a:ea typeface="+mn-ea"/>
          <a:cs typeface="+mn-cs"/>
        </a:defRPr>
      </a:lvl6pPr>
      <a:lvl7pPr marL="2742909" algn="l" defTabSz="914303" rtl="0" eaLnBrk="1" latinLnBrk="0" hangingPunct="1">
        <a:defRPr sz="1800" kern="1200">
          <a:solidFill>
            <a:schemeClr val="tx1"/>
          </a:solidFill>
          <a:latin typeface="+mn-lt"/>
          <a:ea typeface="+mn-ea"/>
          <a:cs typeface="+mn-cs"/>
        </a:defRPr>
      </a:lvl7pPr>
      <a:lvl8pPr marL="3200061" algn="l" defTabSz="914303" rtl="0" eaLnBrk="1" latinLnBrk="0" hangingPunct="1">
        <a:defRPr sz="1800" kern="1200">
          <a:solidFill>
            <a:schemeClr val="tx1"/>
          </a:solidFill>
          <a:latin typeface="+mn-lt"/>
          <a:ea typeface="+mn-ea"/>
          <a:cs typeface="+mn-cs"/>
        </a:defRPr>
      </a:lvl8pPr>
      <a:lvl9pPr marL="3657212" algn="l" defTabSz="91430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5.svg"/></Relationships>
</file>

<file path=ppt/slides/_rels/slide1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EOF@OSHE.NJ.GOV"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nj.gov/highereducation/EOF/EOFBudgetForms/FY2027Contracts/FY27EOFB2ContractBudgetAttachment.xlsx"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5.svg"/><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hyperlink" Target="https://www.nj.gov/highereducation/EOF/EOF_Program_Resources.shtml"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mailto:Kevin.Kobylowski@oshe.nj.gov" TargetMode="External"/><Relationship Id="rId3" Type="http://schemas.openxmlformats.org/officeDocument/2006/relationships/hyperlink" Target="mailto:Hasani.Carter@oshe.nj.gov" TargetMode="External"/><Relationship Id="rId7" Type="http://schemas.openxmlformats.org/officeDocument/2006/relationships/hyperlink" Target="mailto:Tiffany.Hazzard@oshe.nj.gov"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mailto:Stephanie.Shanklin@oshe.nj.gov" TargetMode="External"/><Relationship Id="rId5" Type="http://schemas.openxmlformats.org/officeDocument/2006/relationships/hyperlink" Target="mailto:Hema.Patel@oshe.nj.gov" TargetMode="External"/><Relationship Id="rId4" Type="http://schemas.openxmlformats.org/officeDocument/2006/relationships/hyperlink" Target="mailto:Peter.Collazo@oshe.nj.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nj.gov/highereducation/EOF/EOF_Program_Resources.shtml"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9957" y="567548"/>
            <a:ext cx="10986986" cy="3566160"/>
          </a:xfrm>
        </p:spPr>
        <p:txBody>
          <a:bodyPr>
            <a:normAutofit/>
          </a:bodyPr>
          <a:lstStyle/>
          <a:p>
            <a:r>
              <a:rPr lang="en-US" sz="3600" b="1">
                <a:solidFill>
                  <a:schemeClr val="bg2">
                    <a:lumMod val="25000"/>
                  </a:schemeClr>
                </a:solidFill>
                <a:latin typeface="Montserrat" panose="00000500000000000000" pitchFamily="2" charset="0"/>
                <a:ea typeface="Microsoft JhengHei" panose="020B0604030504040204" pitchFamily="34" charset="-120"/>
              </a:rPr>
              <a:t> </a:t>
            </a:r>
            <a:endParaRPr lang="en-US" sz="3600">
              <a:solidFill>
                <a:srgbClr val="529F45"/>
              </a:solidFill>
              <a:latin typeface="Montserrat" panose="020B0604020202020204" charset="0"/>
              <a:ea typeface="Microsoft JhengHei" panose="020B0604030504040204" pitchFamily="34" charset="-120"/>
            </a:endParaRPr>
          </a:p>
        </p:txBody>
      </p:sp>
      <p:sp>
        <p:nvSpPr>
          <p:cNvPr id="3" name="Subtitle 2"/>
          <p:cNvSpPr>
            <a:spLocks noGrp="1"/>
          </p:cNvSpPr>
          <p:nvPr>
            <p:ph type="subTitle" idx="1"/>
          </p:nvPr>
        </p:nvSpPr>
        <p:spPr>
          <a:xfrm>
            <a:off x="1256768" y="4573465"/>
            <a:ext cx="10557279" cy="1378808"/>
          </a:xfrm>
        </p:spPr>
        <p:txBody>
          <a:bodyPr>
            <a:noAutofit/>
          </a:bodyPr>
          <a:lstStyle/>
          <a:p>
            <a:r>
              <a:rPr lang="en-US" b="1">
                <a:latin typeface="Karla" panose="020B0604020202020204" charset="0"/>
                <a:ea typeface="Microsoft JhengHei" panose="020B0604030504040204" pitchFamily="34" charset="-120"/>
              </a:rPr>
              <a:t>OFFICE OF THE SECRETARY OF HIGHER EDUCATION (OSHE)</a:t>
            </a:r>
          </a:p>
          <a:p>
            <a:r>
              <a:rPr lang="en-US" b="1">
                <a:latin typeface="Karla" panose="020B0604020202020204" charset="0"/>
              </a:rPr>
              <a:t>Educational Opportunity Fund (EOF)</a:t>
            </a:r>
            <a:endParaRPr lang="en-US" b="1">
              <a:latin typeface="Karla" panose="020B0604020202020204" charset="0"/>
              <a:ea typeface="Microsoft JhengHei" panose="020B0604030504040204" pitchFamily="34" charset="-12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0821" y="300081"/>
            <a:ext cx="1663808" cy="1663808"/>
          </a:xfrm>
          <a:prstGeom prst="rect">
            <a:avLst/>
          </a:prstGeom>
        </p:spPr>
      </p:pic>
      <p:sp>
        <p:nvSpPr>
          <p:cNvPr id="5" name="Rectangle 4"/>
          <p:cNvSpPr/>
          <p:nvPr/>
        </p:nvSpPr>
        <p:spPr>
          <a:xfrm>
            <a:off x="1077145" y="2925907"/>
            <a:ext cx="10054261" cy="707886"/>
          </a:xfrm>
          <a:prstGeom prst="rect">
            <a:avLst/>
          </a:prstGeom>
        </p:spPr>
        <p:txBody>
          <a:bodyPr wrap="square" lIns="91440" tIns="45720" rIns="91440" bIns="45720" anchor="t">
            <a:spAutoFit/>
          </a:bodyPr>
          <a:lstStyle/>
          <a:p>
            <a:r>
              <a:rPr lang="en-US" sz="4000" b="1" dirty="0">
                <a:latin typeface="Montserrat"/>
              </a:rPr>
              <a:t>EOF B2 Summer </a:t>
            </a:r>
            <a:r>
              <a:rPr lang="en-US" sz="4000" b="1">
                <a:latin typeface="Montserrat"/>
              </a:rPr>
              <a:t>Budget Training</a:t>
            </a:r>
            <a:endParaRPr lang="en-US" sz="4000">
              <a:latin typeface="Montserrat"/>
            </a:endParaRPr>
          </a:p>
        </p:txBody>
      </p:sp>
    </p:spTree>
    <p:extLst>
      <p:ext uri="{BB962C8B-B14F-4D97-AF65-F5344CB8AC3E}">
        <p14:creationId xmlns:p14="http://schemas.microsoft.com/office/powerpoint/2010/main" val="2027570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1090395" y="1580099"/>
            <a:ext cx="2795477" cy="3697803"/>
          </a:xfrm>
        </p:spPr>
        <p:txBody>
          <a:bodyPr anchor="ctr">
            <a:normAutofit/>
          </a:bodyPr>
          <a:lstStyle/>
          <a:p>
            <a:pPr algn="r"/>
            <a:r>
              <a:rPr lang="en-US" sz="3500" b="1">
                <a:solidFill>
                  <a:srgbClr val="FFFFFF"/>
                </a:solidFill>
                <a:latin typeface="Montserrat"/>
              </a:rPr>
              <a:t>Tuition &amp; Fees = Credits Attempted/Earned During Summer</a:t>
            </a:r>
            <a:endParaRPr lang="en-US" sz="3500">
              <a:solidFill>
                <a:srgbClr val="FFFFFF"/>
              </a:solidFill>
              <a:cs typeface="Calibri Light"/>
            </a:endParaRP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Content Placeholder 2"/>
          <p:cNvSpPr>
            <a:spLocks noGrp="1"/>
          </p:cNvSpPr>
          <p:nvPr>
            <p:ph idx="1"/>
          </p:nvPr>
        </p:nvSpPr>
        <p:spPr>
          <a:xfrm>
            <a:off x="4896346" y="272143"/>
            <a:ext cx="6558346" cy="5921828"/>
          </a:xfrm>
        </p:spPr>
        <p:txBody>
          <a:bodyPr vert="horz" lIns="0" tIns="45720" rIns="0" bIns="45720" rtlCol="0" anchor="ctr">
            <a:normAutofit/>
          </a:bodyPr>
          <a:lstStyle/>
          <a:p>
            <a:pPr marL="342900" indent="-182880">
              <a:buFont typeface="Arial" panose="020F0502020204030204" pitchFamily="34" charset="0"/>
              <a:buChar char="•"/>
            </a:pPr>
            <a:r>
              <a:rPr lang="en-US" sz="2800">
                <a:latin typeface="Karla" panose="020B0604020202020204" charset="0"/>
              </a:rPr>
              <a:t>If a student is charged for “X” credits, then this number of credits should appear on the student’s transcript for the Summer program. </a:t>
            </a:r>
          </a:p>
          <a:p>
            <a:pPr marL="160020" indent="0">
              <a:buNone/>
            </a:pPr>
            <a:endParaRPr lang="en-US">
              <a:latin typeface="Karla"/>
            </a:endParaRPr>
          </a:p>
          <a:p>
            <a:pPr marL="342900" indent="-182880">
              <a:buFont typeface="Arial" panose="020F0502020204030204" pitchFamily="34" charset="0"/>
              <a:buChar char="•"/>
            </a:pPr>
            <a:r>
              <a:rPr lang="en-US">
                <a:latin typeface="Karla"/>
              </a:rPr>
              <a:t>For example:</a:t>
            </a:r>
          </a:p>
          <a:p>
            <a:pPr marL="566420" lvl="2">
              <a:buFont typeface="Courier New" panose="02070309020205020404" pitchFamily="49" charset="0"/>
              <a:buChar char="o"/>
            </a:pPr>
            <a:r>
              <a:rPr lang="en-US" sz="1600">
                <a:latin typeface="Karla"/>
              </a:rPr>
              <a:t> Student is registered for 9 credits during the summer. </a:t>
            </a:r>
            <a:endParaRPr lang="en-US" sz="1600">
              <a:latin typeface="Karla" panose="020B0604020202020204" charset="0"/>
            </a:endParaRPr>
          </a:p>
          <a:p>
            <a:pPr marL="566420" lvl="2">
              <a:buFont typeface="Courier New" panose="02070309020205020404" pitchFamily="49" charset="0"/>
              <a:buChar char="o"/>
            </a:pPr>
            <a:r>
              <a:rPr lang="en-US" sz="1600">
                <a:latin typeface="Karla"/>
              </a:rPr>
              <a:t> EOF funds are used to pay for those 9 credits. </a:t>
            </a:r>
            <a:endParaRPr lang="en-US" sz="1600">
              <a:latin typeface="Karla" panose="020B0604020202020204" charset="0"/>
            </a:endParaRPr>
          </a:p>
          <a:p>
            <a:pPr marL="566420" lvl="2">
              <a:buFont typeface="Courier New" panose="02070309020205020404" pitchFamily="49" charset="0"/>
              <a:buChar char="o"/>
            </a:pPr>
            <a:r>
              <a:rPr lang="en-US" sz="1600">
                <a:latin typeface="Karla"/>
              </a:rPr>
              <a:t> Student’s transcript must show that the student was enrolled for 9 credits during the Summer session. </a:t>
            </a:r>
          </a:p>
        </p:txBody>
      </p:sp>
      <p:cxnSp>
        <p:nvCxnSpPr>
          <p:cNvPr id="4" name="Straight Arrow Connector 3">
            <a:extLst>
              <a:ext uri="{FF2B5EF4-FFF2-40B4-BE49-F238E27FC236}">
                <a16:creationId xmlns:a16="http://schemas.microsoft.com/office/drawing/2014/main" id="{BE2A0100-7929-0B4C-4D90-0DA8D7CFBB68}"/>
              </a:ext>
            </a:extLst>
          </p:cNvPr>
          <p:cNvCxnSpPr/>
          <p:nvPr/>
        </p:nvCxnSpPr>
        <p:spPr>
          <a:xfrm>
            <a:off x="4072942" y="3045385"/>
            <a:ext cx="6464136" cy="12398"/>
          </a:xfrm>
          <a:prstGeom prst="straightConnector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254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848734"/>
            <a:ext cx="10058400" cy="863643"/>
          </a:xfrm>
        </p:spPr>
        <p:txBody>
          <a:bodyPr>
            <a:normAutofit/>
          </a:bodyPr>
          <a:lstStyle/>
          <a:p>
            <a:r>
              <a:rPr lang="en-US" sz="4200" b="1">
                <a:latin typeface="Montserrat"/>
              </a:rPr>
              <a:t>Stipends: Article III Funds</a:t>
            </a:r>
          </a:p>
        </p:txBody>
      </p:sp>
      <p:sp>
        <p:nvSpPr>
          <p:cNvPr id="426" name="TextBox 425">
            <a:extLst>
              <a:ext uri="{FF2B5EF4-FFF2-40B4-BE49-F238E27FC236}">
                <a16:creationId xmlns:a16="http://schemas.microsoft.com/office/drawing/2014/main" id="{7850FDA0-55FF-D326-F31F-772F6D40876A}"/>
              </a:ext>
            </a:extLst>
          </p:cNvPr>
          <p:cNvSpPr txBox="1"/>
          <p:nvPr/>
        </p:nvSpPr>
        <p:spPr>
          <a:xfrm>
            <a:off x="2405713" y="1931455"/>
            <a:ext cx="3356374" cy="132343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2000">
                <a:solidFill>
                  <a:srgbClr val="404040"/>
                </a:solidFill>
                <a:latin typeface="Karla"/>
                <a:ea typeface="+mn-lt"/>
                <a:cs typeface="+mn-lt"/>
              </a:rPr>
              <a:t>Cost of education purposes only (supplies, commuter costs, textbooks, etc.)</a:t>
            </a:r>
            <a:endParaRPr lang="en-US" sz="1600">
              <a:latin typeface="Karla"/>
            </a:endParaRPr>
          </a:p>
        </p:txBody>
      </p:sp>
      <p:sp>
        <p:nvSpPr>
          <p:cNvPr id="476" name="TextBox 475">
            <a:extLst>
              <a:ext uri="{FF2B5EF4-FFF2-40B4-BE49-F238E27FC236}">
                <a16:creationId xmlns:a16="http://schemas.microsoft.com/office/drawing/2014/main" id="{C14815FF-C550-A4CF-0ED4-20835EF02668}"/>
              </a:ext>
            </a:extLst>
          </p:cNvPr>
          <p:cNvSpPr txBox="1"/>
          <p:nvPr/>
        </p:nvSpPr>
        <p:spPr>
          <a:xfrm>
            <a:off x="2405712" y="5121805"/>
            <a:ext cx="811221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404040"/>
                </a:solidFill>
                <a:latin typeface="Karla"/>
                <a:ea typeface="+mn-lt"/>
                <a:cs typeface="+mn-lt"/>
              </a:rPr>
              <a:t>Stipends may not be used to reimburse or pay a student directly for taking a course at another institution</a:t>
            </a:r>
            <a:endParaRPr lang="en-US" sz="1600">
              <a:latin typeface="Karla"/>
              <a:cs typeface="Calibri"/>
            </a:endParaRPr>
          </a:p>
        </p:txBody>
      </p:sp>
      <p:sp>
        <p:nvSpPr>
          <p:cNvPr id="502" name="Rectangle 501">
            <a:extLst>
              <a:ext uri="{FF2B5EF4-FFF2-40B4-BE49-F238E27FC236}">
                <a16:creationId xmlns:a16="http://schemas.microsoft.com/office/drawing/2014/main" id="{47AF86E7-D134-D447-8FC6-C37BC66B6C86}"/>
              </a:ext>
            </a:extLst>
          </p:cNvPr>
          <p:cNvSpPr/>
          <p:nvPr/>
        </p:nvSpPr>
        <p:spPr>
          <a:xfrm flipH="1">
            <a:off x="-3193892" y="2818208"/>
            <a:ext cx="57509" cy="10351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TextBox 502">
            <a:extLst>
              <a:ext uri="{FF2B5EF4-FFF2-40B4-BE49-F238E27FC236}">
                <a16:creationId xmlns:a16="http://schemas.microsoft.com/office/drawing/2014/main" id="{75BD6AE2-2D16-4FBF-3387-E1D8CA6B66E7}"/>
              </a:ext>
            </a:extLst>
          </p:cNvPr>
          <p:cNvSpPr txBox="1"/>
          <p:nvPr/>
        </p:nvSpPr>
        <p:spPr>
          <a:xfrm>
            <a:off x="6092676" y="2118496"/>
            <a:ext cx="486104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404040"/>
                </a:solidFill>
                <a:latin typeface="Karla"/>
                <a:cs typeface="Calibri"/>
              </a:rPr>
              <a:t>Programs</a:t>
            </a:r>
            <a:r>
              <a:rPr lang="en-US" sz="1400">
                <a:solidFill>
                  <a:srgbClr val="404040"/>
                </a:solidFill>
                <a:latin typeface="Karla"/>
                <a:ea typeface="+mn-lt"/>
                <a:cs typeface="+mn-lt"/>
              </a:rPr>
              <a:t> must have documentation to reflect how the amount was determined (ex: cost of actual textbooks, mileage reimbursement rate, on-campus meal plan price, etc.)</a:t>
            </a:r>
            <a:endParaRPr lang="en-US" sz="1400">
              <a:latin typeface="Karla"/>
            </a:endParaRPr>
          </a:p>
        </p:txBody>
      </p:sp>
      <p:sp>
        <p:nvSpPr>
          <p:cNvPr id="504" name="TextBox 503">
            <a:extLst>
              <a:ext uri="{FF2B5EF4-FFF2-40B4-BE49-F238E27FC236}">
                <a16:creationId xmlns:a16="http://schemas.microsoft.com/office/drawing/2014/main" id="{6916D285-C244-F8F3-54E7-65B68408A349}"/>
              </a:ext>
            </a:extLst>
          </p:cNvPr>
          <p:cNvSpPr txBox="1"/>
          <p:nvPr/>
        </p:nvSpPr>
        <p:spPr>
          <a:xfrm>
            <a:off x="5827316" y="3436501"/>
            <a:ext cx="201930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404040"/>
                </a:solidFill>
                <a:latin typeface="Karla"/>
                <a:cs typeface="Calibri"/>
              </a:rPr>
              <a:t>Program</a:t>
            </a:r>
            <a:r>
              <a:rPr lang="en-US" sz="1400">
                <a:solidFill>
                  <a:srgbClr val="404040"/>
                </a:solidFill>
                <a:latin typeface="Karla"/>
                <a:ea typeface="+mn-lt"/>
                <a:cs typeface="+mn-lt"/>
              </a:rPr>
              <a:t> should not wait until the end of the summer session to seek adjustments to stipends.</a:t>
            </a:r>
            <a:endParaRPr lang="en-US" sz="1400">
              <a:latin typeface="Karla"/>
            </a:endParaRPr>
          </a:p>
        </p:txBody>
      </p:sp>
      <p:sp>
        <p:nvSpPr>
          <p:cNvPr id="505" name="TextBox 504">
            <a:extLst>
              <a:ext uri="{FF2B5EF4-FFF2-40B4-BE49-F238E27FC236}">
                <a16:creationId xmlns:a16="http://schemas.microsoft.com/office/drawing/2014/main" id="{642F0603-8FE5-4D59-B1C8-4FA51C97031A}"/>
              </a:ext>
            </a:extLst>
          </p:cNvPr>
          <p:cNvSpPr txBox="1"/>
          <p:nvPr/>
        </p:nvSpPr>
        <p:spPr>
          <a:xfrm>
            <a:off x="8008509" y="3461044"/>
            <a:ext cx="3104241"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404040"/>
                </a:solidFill>
                <a:latin typeface="Karla"/>
                <a:ea typeface="+mn-lt"/>
                <a:cs typeface="Calibri"/>
              </a:rPr>
              <a:t>Institutions</a:t>
            </a:r>
            <a:r>
              <a:rPr lang="en-US" sz="1400">
                <a:solidFill>
                  <a:srgbClr val="404040"/>
                </a:solidFill>
                <a:latin typeface="Karla"/>
                <a:ea typeface="+mn-lt"/>
                <a:cs typeface="+mn-lt"/>
              </a:rPr>
              <a:t>/EOF campus programs assume all liability associated with the distribution of stipends (i.e., future financial aid eligibility for independent students, etc.)</a:t>
            </a:r>
            <a:endParaRPr lang="en-US" sz="1400">
              <a:solidFill>
                <a:srgbClr val="404040"/>
              </a:solidFill>
              <a:latin typeface="Karla"/>
              <a:cs typeface="Calibri"/>
            </a:endParaRPr>
          </a:p>
        </p:txBody>
      </p:sp>
      <p:pic>
        <p:nvPicPr>
          <p:cNvPr id="375" name="Graphic 374" descr="Register outline">
            <a:extLst>
              <a:ext uri="{FF2B5EF4-FFF2-40B4-BE49-F238E27FC236}">
                <a16:creationId xmlns:a16="http://schemas.microsoft.com/office/drawing/2014/main" id="{CAAF4C68-8B96-DE0D-B85A-4F3385FD531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212958" y="4950770"/>
            <a:ext cx="1077685" cy="1055914"/>
          </a:xfrm>
          <a:prstGeom prst="rect">
            <a:avLst/>
          </a:prstGeom>
        </p:spPr>
      </p:pic>
      <p:pic>
        <p:nvPicPr>
          <p:cNvPr id="376" name="Graphic 375" descr="Dollar outline">
            <a:extLst>
              <a:ext uri="{FF2B5EF4-FFF2-40B4-BE49-F238E27FC236}">
                <a16:creationId xmlns:a16="http://schemas.microsoft.com/office/drawing/2014/main" id="{7D2C54F8-7536-DF5F-CE1E-24233F19274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57146" y="3545522"/>
            <a:ext cx="1023257" cy="1001484"/>
          </a:xfrm>
          <a:prstGeom prst="rect">
            <a:avLst/>
          </a:prstGeom>
        </p:spPr>
      </p:pic>
      <p:pic>
        <p:nvPicPr>
          <p:cNvPr id="377" name="Graphic 376" descr="Backpack outline">
            <a:extLst>
              <a:ext uri="{FF2B5EF4-FFF2-40B4-BE49-F238E27FC236}">
                <a16:creationId xmlns:a16="http://schemas.microsoft.com/office/drawing/2014/main" id="{EAE2BD74-7D2C-507D-CBC5-5510AC83CE8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02472" y="2051968"/>
            <a:ext cx="1132114" cy="1088571"/>
          </a:xfrm>
          <a:prstGeom prst="rect">
            <a:avLst/>
          </a:prstGeom>
        </p:spPr>
      </p:pic>
      <p:sp>
        <p:nvSpPr>
          <p:cNvPr id="535" name="TextBox 534">
            <a:extLst>
              <a:ext uri="{FF2B5EF4-FFF2-40B4-BE49-F238E27FC236}">
                <a16:creationId xmlns:a16="http://schemas.microsoft.com/office/drawing/2014/main" id="{4D702356-1669-232E-EA28-F765BA8339E8}"/>
              </a:ext>
            </a:extLst>
          </p:cNvPr>
          <p:cNvSpPr txBox="1"/>
          <p:nvPr/>
        </p:nvSpPr>
        <p:spPr>
          <a:xfrm>
            <a:off x="2405713" y="3491822"/>
            <a:ext cx="2906669" cy="1107996"/>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2200">
                <a:solidFill>
                  <a:srgbClr val="404040"/>
                </a:solidFill>
                <a:latin typeface="Karla"/>
                <a:ea typeface="+mn-lt"/>
                <a:cs typeface="+mn-lt"/>
              </a:rPr>
              <a:t>OSHE/EOF does not determine stipend award levels</a:t>
            </a:r>
            <a:endParaRPr lang="en-US" sz="2200">
              <a:latin typeface="Karla"/>
            </a:endParaRPr>
          </a:p>
        </p:txBody>
      </p:sp>
      <p:cxnSp>
        <p:nvCxnSpPr>
          <p:cNvPr id="5" name="Straight Arrow Connector 4">
            <a:extLst>
              <a:ext uri="{FF2B5EF4-FFF2-40B4-BE49-F238E27FC236}">
                <a16:creationId xmlns:a16="http://schemas.microsoft.com/office/drawing/2014/main" id="{B9D5D6C6-9E7D-FE1D-ACE0-E012BB3C03DD}"/>
              </a:ext>
            </a:extLst>
          </p:cNvPr>
          <p:cNvCxnSpPr/>
          <p:nvPr/>
        </p:nvCxnSpPr>
        <p:spPr>
          <a:xfrm flipV="1">
            <a:off x="1097493" y="3316070"/>
            <a:ext cx="10058399" cy="712"/>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165DBCD0-4472-310B-CC1E-4511D3F116E2}"/>
              </a:ext>
            </a:extLst>
          </p:cNvPr>
          <p:cNvCxnSpPr>
            <a:cxnSpLocks/>
          </p:cNvCxnSpPr>
          <p:nvPr/>
        </p:nvCxnSpPr>
        <p:spPr>
          <a:xfrm flipV="1">
            <a:off x="1097492" y="4885572"/>
            <a:ext cx="10058399" cy="714"/>
          </a:xfrm>
          <a:prstGeom prst="straightConnector1">
            <a:avLst/>
          </a:prstGeom>
          <a:ln>
            <a:solidFill>
              <a:srgbClr val="093953"/>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63EB866-2C30-F607-7F17-671E407D329B}"/>
              </a:ext>
            </a:extLst>
          </p:cNvPr>
          <p:cNvCxnSpPr/>
          <p:nvPr/>
        </p:nvCxnSpPr>
        <p:spPr>
          <a:xfrm flipH="1">
            <a:off x="5657037" y="2141998"/>
            <a:ext cx="8386" cy="1182796"/>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3682260-74C8-42EA-15A5-58C7477EC494}"/>
              </a:ext>
            </a:extLst>
          </p:cNvPr>
          <p:cNvCxnSpPr>
            <a:cxnSpLocks/>
          </p:cNvCxnSpPr>
          <p:nvPr/>
        </p:nvCxnSpPr>
        <p:spPr>
          <a:xfrm flipH="1">
            <a:off x="5657037" y="3709541"/>
            <a:ext cx="8386" cy="1182796"/>
          </a:xfrm>
          <a:prstGeom prst="straightConnector1">
            <a:avLst/>
          </a:prstGeom>
          <a:ln>
            <a:solidFill>
              <a:srgbClr val="093953"/>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18CC698-810D-FACA-794B-A35A1F66E33D}"/>
              </a:ext>
            </a:extLst>
          </p:cNvPr>
          <p:cNvCxnSpPr>
            <a:cxnSpLocks/>
          </p:cNvCxnSpPr>
          <p:nvPr/>
        </p:nvCxnSpPr>
        <p:spPr>
          <a:xfrm flipH="1">
            <a:off x="7855951" y="3709540"/>
            <a:ext cx="8386" cy="1182796"/>
          </a:xfrm>
          <a:prstGeom prst="straightConnector1">
            <a:avLst/>
          </a:prstGeom>
          <a:ln>
            <a:solidFill>
              <a:srgbClr val="0939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1414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97214" y="461488"/>
            <a:ext cx="9958466" cy="1250889"/>
          </a:xfrm>
        </p:spPr>
        <p:txBody>
          <a:bodyPr>
            <a:normAutofit/>
          </a:bodyPr>
          <a:lstStyle/>
          <a:p>
            <a:r>
              <a:rPr lang="en-US" sz="4200" b="1">
                <a:latin typeface="Montserrat"/>
              </a:rPr>
              <a:t>Special Circumstances: </a:t>
            </a:r>
            <a:br>
              <a:rPr lang="en-US" sz="4200" b="1">
                <a:latin typeface="Montserrat"/>
                <a:ea typeface="+mj-lt"/>
                <a:cs typeface="+mj-lt"/>
              </a:rPr>
            </a:br>
            <a:r>
              <a:rPr lang="en-US" sz="4200" b="1">
                <a:latin typeface="Montserrat"/>
                <a:ea typeface="+mj-lt"/>
                <a:cs typeface="+mj-lt"/>
              </a:rPr>
              <a:t>Courses at Another Institution</a:t>
            </a:r>
            <a:endParaRPr lang="en-US" sz="4200" b="1">
              <a:latin typeface="Montserrat"/>
            </a:endParaRPr>
          </a:p>
        </p:txBody>
      </p:sp>
      <p:cxnSp>
        <p:nvCxnSpPr>
          <p:cNvPr id="13" name="Straight Connector 12">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945629" y="2085221"/>
            <a:ext cx="6766154" cy="4153166"/>
          </a:xfrm>
        </p:spPr>
        <p:txBody>
          <a:bodyPr vert="horz" lIns="0" tIns="45720" rIns="0" bIns="45720" rtlCol="0" anchor="t">
            <a:normAutofit/>
          </a:bodyPr>
          <a:lstStyle/>
          <a:p>
            <a:pPr marL="566420" lvl="2">
              <a:spcAft>
                <a:spcPts val="1500"/>
              </a:spcAft>
              <a:buFont typeface="Courier New,monospace" panose="020F0502020204030204" pitchFamily="34" charset="0"/>
              <a:buChar char="o"/>
            </a:pPr>
            <a:r>
              <a:rPr lang="en-US" sz="2400">
                <a:latin typeface="Karla"/>
                <a:cs typeface="Calibri"/>
              </a:rPr>
              <a:t>Should seek to establish a formal arrangement/agreement</a:t>
            </a:r>
            <a:endParaRPr lang="en-US" sz="2400">
              <a:ea typeface="Calibri"/>
              <a:cs typeface="Calibri"/>
            </a:endParaRPr>
          </a:p>
          <a:p>
            <a:pPr marL="566420" lvl="2">
              <a:spcAft>
                <a:spcPts val="1500"/>
              </a:spcAft>
              <a:buFont typeface="Courier New" panose="020F0502020204030204" pitchFamily="34" charset="0"/>
              <a:buChar char="o"/>
            </a:pPr>
            <a:r>
              <a:rPr lang="en-US" sz="2400">
                <a:latin typeface="Karla"/>
                <a:cs typeface="Calibri"/>
              </a:rPr>
              <a:t>Must</a:t>
            </a:r>
            <a:r>
              <a:rPr lang="en-US" sz="2400">
                <a:latin typeface="Karla"/>
                <a:ea typeface="+mn-lt"/>
                <a:cs typeface="+mn-lt"/>
              </a:rPr>
              <a:t> be at an institution that participates in EOF</a:t>
            </a:r>
            <a:endParaRPr lang="en-US" sz="2400">
              <a:latin typeface="Karla"/>
            </a:endParaRPr>
          </a:p>
          <a:p>
            <a:pPr marL="566420" lvl="2">
              <a:spcAft>
                <a:spcPts val="1500"/>
              </a:spcAft>
              <a:buFont typeface="Courier New" panose="020F0502020204030204" pitchFamily="34" charset="0"/>
              <a:buChar char="o"/>
            </a:pPr>
            <a:r>
              <a:rPr lang="en-US" sz="2400">
                <a:latin typeface="Karla"/>
              </a:rPr>
              <a:t>Allow for the institution to be billed directly for the student’s enrollment at another institution/program</a:t>
            </a:r>
            <a:endParaRPr lang="en-US" sz="2400">
              <a:latin typeface="Karla" panose="020B0604020202020204" charset="0"/>
            </a:endParaRPr>
          </a:p>
          <a:p>
            <a:pPr marL="566420" lvl="2">
              <a:spcBef>
                <a:spcPts val="200"/>
              </a:spcBef>
              <a:spcAft>
                <a:spcPts val="1500"/>
              </a:spcAft>
              <a:buFont typeface="Courier New" panose="020F0502020204030204" pitchFamily="34" charset="0"/>
              <a:buChar char="o"/>
            </a:pPr>
            <a:r>
              <a:rPr lang="en-US" sz="2400">
                <a:latin typeface="Karla"/>
              </a:rPr>
              <a:t>Ensure appropriate documentation between institutions for audit purposes</a:t>
            </a:r>
            <a:endParaRPr lang="en-US" sz="2400">
              <a:latin typeface="Karla" panose="020B0604020202020204" charset="0"/>
            </a:endParaRPr>
          </a:p>
          <a:p>
            <a:endParaRPr lang="en-US">
              <a:cs typeface="Calibri"/>
            </a:endParaRPr>
          </a:p>
        </p:txBody>
      </p:sp>
      <p:pic>
        <p:nvPicPr>
          <p:cNvPr id="8" name="Graphic 7" descr="Fabric Report Library">
            <a:extLst>
              <a:ext uri="{FF2B5EF4-FFF2-40B4-BE49-F238E27FC236}">
                <a16:creationId xmlns:a16="http://schemas.microsoft.com/office/drawing/2014/main" id="{BDBF8BA6-DD94-7F91-86A1-3686EB69C4B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13" y="2084269"/>
            <a:ext cx="2971824" cy="2917395"/>
          </a:xfrm>
          <a:prstGeom prst="rect">
            <a:avLst/>
          </a:prstGeom>
        </p:spPr>
      </p:pic>
      <p:sp>
        <p:nvSpPr>
          <p:cNvPr id="15" name="Rectangle 14">
            <a:extLst>
              <a:ext uri="{FF2B5EF4-FFF2-40B4-BE49-F238E27FC236}">
                <a16:creationId xmlns:a16="http://schemas.microsoft.com/office/drawing/2014/main" id="{BD7A74B5-8367-4A83-ABEC-0FCDDE97B1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2CC184B0-C2C6-4BF0-B078-816C7AF95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Slide Number Placeholder 3"/>
          <p:cNvSpPr>
            <a:spLocks noGrp="1"/>
          </p:cNvSpPr>
          <p:nvPr>
            <p:ph type="sldNum" sz="quarter" idx="12"/>
          </p:nvPr>
        </p:nvSpPr>
        <p:spPr>
          <a:xfrm>
            <a:off x="9900458" y="6459785"/>
            <a:ext cx="1312025" cy="365125"/>
          </a:xfrm>
        </p:spPr>
        <p:txBody>
          <a:bodyPr>
            <a:normAutofit/>
          </a:bodyPr>
          <a:lstStyle/>
          <a:p>
            <a:pPr>
              <a:spcAft>
                <a:spcPts val="600"/>
              </a:spcAft>
            </a:pPr>
            <a:fld id="{82E0CA47-81CF-4842-A6CE-0A6037062406}" type="slidenum">
              <a:rPr lang="en-US" smtClean="0"/>
              <a:pPr>
                <a:spcAft>
                  <a:spcPts val="600"/>
                </a:spcAft>
              </a:pPr>
              <a:t>12</a:t>
            </a:fld>
            <a:endParaRPr lang="en-US"/>
          </a:p>
        </p:txBody>
      </p:sp>
    </p:spTree>
    <p:extLst>
      <p:ext uri="{BB962C8B-B14F-4D97-AF65-F5344CB8AC3E}">
        <p14:creationId xmlns:p14="http://schemas.microsoft.com/office/powerpoint/2010/main" val="123095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751" y="266662"/>
            <a:ext cx="9980248" cy="1450757"/>
          </a:xfrm>
        </p:spPr>
        <p:txBody>
          <a:bodyPr>
            <a:normAutofit/>
          </a:bodyPr>
          <a:lstStyle/>
          <a:p>
            <a:r>
              <a:rPr lang="en-US" sz="3600">
                <a:latin typeface="Montserrat"/>
              </a:rPr>
              <a:t>Summer </a:t>
            </a:r>
            <a:r>
              <a:rPr lang="en-US" sz="3600" b="1">
                <a:solidFill>
                  <a:srgbClr val="093953"/>
                </a:solidFill>
                <a:latin typeface="Montserrat"/>
              </a:rPr>
              <a:t>Article IV</a:t>
            </a:r>
            <a:r>
              <a:rPr lang="en-US" sz="3600">
                <a:latin typeface="Montserrat"/>
              </a:rPr>
              <a:t> - Allowable Expenditures</a:t>
            </a:r>
          </a:p>
        </p:txBody>
      </p:sp>
      <p:sp>
        <p:nvSpPr>
          <p:cNvPr id="5" name="Rectangle: Rounded Corners 272">
            <a:extLst>
              <a:ext uri="{FF2B5EF4-FFF2-40B4-BE49-F238E27FC236}">
                <a16:creationId xmlns:a16="http://schemas.microsoft.com/office/drawing/2014/main" id="{221C3C76-DFA9-87B0-83EC-515898504260}"/>
              </a:ext>
            </a:extLst>
          </p:cNvPr>
          <p:cNvSpPr/>
          <p:nvPr/>
        </p:nvSpPr>
        <p:spPr>
          <a:xfrm>
            <a:off x="1193574" y="2012963"/>
            <a:ext cx="10019888" cy="737465"/>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baseline="0">
                <a:solidFill>
                  <a:srgbClr val="000000"/>
                </a:solidFill>
                <a:latin typeface="Karla"/>
              </a:rPr>
              <a:t> </a:t>
            </a:r>
            <a:r>
              <a:rPr lang="en-US" baseline="0">
                <a:solidFill>
                  <a:srgbClr val="404040"/>
                </a:solidFill>
                <a:latin typeface="Karla"/>
                <a:ea typeface="+mn-lt"/>
                <a:cs typeface="+mn-lt"/>
              </a:rPr>
              <a:t>EOF Article </a:t>
            </a:r>
            <a:r>
              <a:rPr lang="en-US">
                <a:solidFill>
                  <a:srgbClr val="404040"/>
                </a:solidFill>
                <a:latin typeface="Karla"/>
                <a:ea typeface="+mn-lt"/>
                <a:cs typeface="+mn-lt"/>
              </a:rPr>
              <a:t>IV Funds are </a:t>
            </a:r>
            <a:r>
              <a:rPr lang="en-US" baseline="0">
                <a:solidFill>
                  <a:srgbClr val="404040"/>
                </a:solidFill>
                <a:latin typeface="Karla"/>
                <a:ea typeface="+mn-lt"/>
                <a:cs typeface="+mn-lt"/>
              </a:rPr>
              <a:t>to </a:t>
            </a:r>
            <a:r>
              <a:rPr lang="en-US">
                <a:solidFill>
                  <a:srgbClr val="404040"/>
                </a:solidFill>
                <a:latin typeface="Karla"/>
                <a:ea typeface="+mn-lt"/>
                <a:cs typeface="+mn-lt"/>
              </a:rPr>
              <a:t>be used for </a:t>
            </a:r>
            <a:r>
              <a:rPr lang="en-US" b="1">
                <a:solidFill>
                  <a:srgbClr val="404040"/>
                </a:solidFill>
                <a:latin typeface="Karla"/>
                <a:ea typeface="+mn-lt"/>
                <a:cs typeface="+mn-lt"/>
              </a:rPr>
              <a:t>EOF Program Support activities</a:t>
            </a:r>
            <a:r>
              <a:rPr lang="en-US" b="1" baseline="0">
                <a:solidFill>
                  <a:srgbClr val="404040"/>
                </a:solidFill>
                <a:latin typeface="Karla"/>
                <a:ea typeface="+mn-lt"/>
                <a:cs typeface="+mn-lt"/>
              </a:rPr>
              <a:t>.</a:t>
            </a:r>
            <a:endParaRPr lang="en-US" b="1">
              <a:latin typeface="Karla"/>
            </a:endParaRPr>
          </a:p>
        </p:txBody>
      </p:sp>
      <p:sp>
        <p:nvSpPr>
          <p:cNvPr id="6" name="Rectangle: Rounded Corners 272">
            <a:extLst>
              <a:ext uri="{FF2B5EF4-FFF2-40B4-BE49-F238E27FC236}">
                <a16:creationId xmlns:a16="http://schemas.microsoft.com/office/drawing/2014/main" id="{2F7B4CCD-5065-59F2-F5D0-ECA0F9CBEA38}"/>
              </a:ext>
            </a:extLst>
          </p:cNvPr>
          <p:cNvSpPr/>
          <p:nvPr/>
        </p:nvSpPr>
        <p:spPr>
          <a:xfrm>
            <a:off x="1193437" y="2991170"/>
            <a:ext cx="10019888" cy="737465"/>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chemeClr val="tx1"/>
                </a:solidFill>
                <a:latin typeface="Karla"/>
                <a:ea typeface="+mn-lt"/>
                <a:cs typeface="+mn-lt"/>
              </a:rPr>
              <a:t> Article IV program support funds </a:t>
            </a:r>
            <a:r>
              <a:rPr lang="en-US" b="1" u="sng" baseline="0">
                <a:solidFill>
                  <a:schemeClr val="tx1"/>
                </a:solidFill>
                <a:latin typeface="Karla"/>
                <a:ea typeface="+mn-lt"/>
                <a:cs typeface="+mn-lt"/>
              </a:rPr>
              <a:t>shall</a:t>
            </a:r>
            <a:r>
              <a:rPr lang="en-US" b="1" u="sng">
                <a:solidFill>
                  <a:schemeClr val="tx1"/>
                </a:solidFill>
                <a:latin typeface="Karla"/>
                <a:ea typeface="+mn-lt"/>
                <a:cs typeface="+mn-lt"/>
              </a:rPr>
              <a:t> not</a:t>
            </a:r>
            <a:r>
              <a:rPr lang="en-US">
                <a:solidFill>
                  <a:schemeClr val="tx1"/>
                </a:solidFill>
                <a:latin typeface="Karla"/>
                <a:ea typeface="+mn-lt"/>
                <a:cs typeface="+mn-lt"/>
              </a:rPr>
              <a:t> be used for </a:t>
            </a:r>
            <a:r>
              <a:rPr lang="en-US" baseline="0">
                <a:solidFill>
                  <a:schemeClr val="tx1"/>
                </a:solidFill>
                <a:latin typeface="Karla"/>
                <a:ea typeface="+mn-lt"/>
                <a:cs typeface="+mn-lt"/>
              </a:rPr>
              <a:t>the </a:t>
            </a:r>
            <a:r>
              <a:rPr lang="en-US">
                <a:solidFill>
                  <a:schemeClr val="tx1"/>
                </a:solidFill>
                <a:latin typeface="Karla"/>
                <a:ea typeface="+mn-lt"/>
                <a:cs typeface="+mn-lt"/>
              </a:rPr>
              <a:t>following items</a:t>
            </a:r>
            <a:r>
              <a:rPr lang="en-US" baseline="0">
                <a:solidFill>
                  <a:schemeClr val="tx1"/>
                </a:solidFill>
                <a:latin typeface="Karla"/>
                <a:ea typeface="+mn-lt"/>
                <a:cs typeface="+mn-lt"/>
              </a:rPr>
              <a:t>:</a:t>
            </a:r>
            <a:r>
              <a:rPr lang="en-US">
                <a:solidFill>
                  <a:schemeClr val="tx1"/>
                </a:solidFill>
                <a:latin typeface="Karla"/>
                <a:ea typeface="+mn-lt"/>
                <a:cs typeface="+mn-lt"/>
              </a:rPr>
              <a:t> </a:t>
            </a:r>
          </a:p>
        </p:txBody>
      </p:sp>
      <p:sp>
        <p:nvSpPr>
          <p:cNvPr id="7" name="Rectangle: Rounded Corners 272">
            <a:extLst>
              <a:ext uri="{FF2B5EF4-FFF2-40B4-BE49-F238E27FC236}">
                <a16:creationId xmlns:a16="http://schemas.microsoft.com/office/drawing/2014/main" id="{43B281A4-4090-1F63-06E8-0DFC7BE2E817}"/>
              </a:ext>
            </a:extLst>
          </p:cNvPr>
          <p:cNvSpPr/>
          <p:nvPr/>
        </p:nvSpPr>
        <p:spPr>
          <a:xfrm>
            <a:off x="1204321" y="3839023"/>
            <a:ext cx="2582687" cy="1981517"/>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latin typeface="Karla"/>
                <a:cs typeface="Arial"/>
              </a:rPr>
              <a:t>Cost of Education Items (highlighted in green on Initials/Renewal Tabs). Student </a:t>
            </a:r>
            <a:r>
              <a:rPr lang="en-US" sz="1600" baseline="0">
                <a:solidFill>
                  <a:schemeClr val="tx1"/>
                </a:solidFill>
                <a:latin typeface="Karla"/>
                <a:cs typeface="Arial"/>
              </a:rPr>
              <a:t>costs</a:t>
            </a:r>
            <a:r>
              <a:rPr lang="en-US" sz="1600">
                <a:solidFill>
                  <a:schemeClr val="tx1"/>
                </a:solidFill>
                <a:latin typeface="Karla"/>
                <a:cs typeface="Arial"/>
              </a:rPr>
              <a:t> covered by a student’s financial aid package</a:t>
            </a:r>
          </a:p>
        </p:txBody>
      </p:sp>
      <p:sp>
        <p:nvSpPr>
          <p:cNvPr id="12" name="Rectangle: Rounded Corners 272">
            <a:extLst>
              <a:ext uri="{FF2B5EF4-FFF2-40B4-BE49-F238E27FC236}">
                <a16:creationId xmlns:a16="http://schemas.microsoft.com/office/drawing/2014/main" id="{AC918244-003B-BB12-0A55-9E98AFCD2C94}"/>
              </a:ext>
            </a:extLst>
          </p:cNvPr>
          <p:cNvSpPr/>
          <p:nvPr/>
        </p:nvSpPr>
        <p:spPr>
          <a:xfrm>
            <a:off x="8743397" y="3839022"/>
            <a:ext cx="2462943" cy="838519"/>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latin typeface="Karla"/>
                <a:cs typeface="Arial"/>
              </a:rPr>
              <a:t>Transportation of students for normal commuting costs</a:t>
            </a:r>
          </a:p>
        </p:txBody>
      </p:sp>
      <p:sp>
        <p:nvSpPr>
          <p:cNvPr id="13" name="Rectangle: Rounded Corners 272">
            <a:extLst>
              <a:ext uri="{FF2B5EF4-FFF2-40B4-BE49-F238E27FC236}">
                <a16:creationId xmlns:a16="http://schemas.microsoft.com/office/drawing/2014/main" id="{C67D3F7D-B53F-12CD-7090-D24B44B0DDA4}"/>
              </a:ext>
            </a:extLst>
          </p:cNvPr>
          <p:cNvSpPr/>
          <p:nvPr/>
        </p:nvSpPr>
        <p:spPr>
          <a:xfrm>
            <a:off x="3948451" y="3839021"/>
            <a:ext cx="4650970" cy="1981517"/>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latin typeface="Karla"/>
                <a:cs typeface="Arial"/>
              </a:rPr>
              <a:t>Fringe benefits </a:t>
            </a:r>
            <a:r>
              <a:rPr lang="en-US" sz="1600" baseline="0">
                <a:solidFill>
                  <a:schemeClr val="tx1"/>
                </a:solidFill>
                <a:latin typeface="Karla"/>
                <a:cs typeface="Arial"/>
              </a:rPr>
              <a:t>for </a:t>
            </a:r>
            <a:r>
              <a:rPr lang="en-US" sz="1600">
                <a:solidFill>
                  <a:schemeClr val="tx1"/>
                </a:solidFill>
                <a:latin typeface="Karla"/>
                <a:cs typeface="Arial"/>
              </a:rPr>
              <a:t>AY student assistants</a:t>
            </a:r>
            <a:r>
              <a:rPr lang="en-US" sz="1600" baseline="0">
                <a:solidFill>
                  <a:schemeClr val="tx1"/>
                </a:solidFill>
                <a:latin typeface="Karla"/>
                <a:cs typeface="Arial"/>
              </a:rPr>
              <a:t>, </a:t>
            </a:r>
            <a:r>
              <a:rPr lang="en-US" sz="1600">
                <a:solidFill>
                  <a:schemeClr val="tx1"/>
                </a:solidFill>
                <a:latin typeface="Karla"/>
                <a:cs typeface="Arial"/>
              </a:rPr>
              <a:t>part-time personnel</a:t>
            </a:r>
            <a:r>
              <a:rPr lang="en-US" sz="1600" baseline="0">
                <a:solidFill>
                  <a:schemeClr val="tx1"/>
                </a:solidFill>
                <a:latin typeface="Karla"/>
                <a:cs typeface="Arial"/>
              </a:rPr>
              <a:t>, </a:t>
            </a:r>
            <a:r>
              <a:rPr lang="en-US" sz="1600">
                <a:solidFill>
                  <a:schemeClr val="tx1"/>
                </a:solidFill>
                <a:latin typeface="Karla"/>
                <a:cs typeface="Arial"/>
              </a:rPr>
              <a:t>campus EOF administrator</a:t>
            </a:r>
            <a:r>
              <a:rPr lang="en-US" sz="1600" baseline="0">
                <a:solidFill>
                  <a:schemeClr val="tx1"/>
                </a:solidFill>
                <a:latin typeface="Karla"/>
                <a:cs typeface="Arial"/>
              </a:rPr>
              <a:t>/</a:t>
            </a:r>
            <a:r>
              <a:rPr lang="en-US" sz="1600">
                <a:solidFill>
                  <a:schemeClr val="tx1"/>
                </a:solidFill>
                <a:latin typeface="Karla"/>
                <a:cs typeface="Arial"/>
              </a:rPr>
              <a:t>director, </a:t>
            </a:r>
            <a:r>
              <a:rPr lang="en-US" sz="1600" baseline="0">
                <a:solidFill>
                  <a:schemeClr val="tx1"/>
                </a:solidFill>
                <a:latin typeface="Karla"/>
                <a:cs typeface="Arial"/>
              </a:rPr>
              <a:t>or </a:t>
            </a:r>
            <a:r>
              <a:rPr lang="en-US" sz="1600">
                <a:solidFill>
                  <a:schemeClr val="tx1"/>
                </a:solidFill>
                <a:latin typeface="Karla"/>
                <a:cs typeface="Arial"/>
              </a:rPr>
              <a:t>12-month EOF staff at public senior institutions; fringe benefits in excess of 21% of the salaries paid by EOF funds for 12-month EOF staff at community colleges and independent institutions</a:t>
            </a:r>
          </a:p>
        </p:txBody>
      </p:sp>
      <p:sp>
        <p:nvSpPr>
          <p:cNvPr id="14" name="Rectangle: Rounded Corners 272">
            <a:extLst>
              <a:ext uri="{FF2B5EF4-FFF2-40B4-BE49-F238E27FC236}">
                <a16:creationId xmlns:a16="http://schemas.microsoft.com/office/drawing/2014/main" id="{945ADA2B-EFDA-A9F2-0C60-D8681DEC9260}"/>
              </a:ext>
            </a:extLst>
          </p:cNvPr>
          <p:cNvSpPr/>
          <p:nvPr/>
        </p:nvSpPr>
        <p:spPr>
          <a:xfrm>
            <a:off x="8747086" y="4829621"/>
            <a:ext cx="2462943" cy="990918"/>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latin typeface="Karla"/>
                <a:cs typeface="Arial"/>
              </a:rPr>
              <a:t>The cost of instruction for which students are charged tuition</a:t>
            </a:r>
          </a:p>
        </p:txBody>
      </p:sp>
      <p:sp>
        <p:nvSpPr>
          <p:cNvPr id="3" name="TextBox 2">
            <a:extLst>
              <a:ext uri="{FF2B5EF4-FFF2-40B4-BE49-F238E27FC236}">
                <a16:creationId xmlns:a16="http://schemas.microsoft.com/office/drawing/2014/main" id="{6634AC54-B8E6-BF4E-9BB8-1462259E661C}"/>
              </a:ext>
            </a:extLst>
          </p:cNvPr>
          <p:cNvSpPr txBox="1"/>
          <p:nvPr/>
        </p:nvSpPr>
        <p:spPr>
          <a:xfrm>
            <a:off x="2460173" y="5965371"/>
            <a:ext cx="74676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i="1">
                <a:solidFill>
                  <a:srgbClr val="549E39"/>
                </a:solidFill>
                <a:latin typeface="Karla"/>
              </a:rPr>
              <a:t>For additional details, please refer to EOF Regulations (N.J.A.C. 9A:11-6.10) (Pgs. 35-36)</a:t>
            </a:r>
            <a:r>
              <a:rPr lang="en-US" sz="1400">
                <a:solidFill>
                  <a:srgbClr val="549E39"/>
                </a:solidFill>
                <a:latin typeface="Karla"/>
              </a:rPr>
              <a:t>​</a:t>
            </a:r>
            <a:endParaRPr lang="en-US" sz="1400">
              <a:solidFill>
                <a:srgbClr val="549E39"/>
              </a:solidFill>
              <a:cs typeface="Calibri"/>
            </a:endParaRPr>
          </a:p>
        </p:txBody>
      </p:sp>
      <p:cxnSp>
        <p:nvCxnSpPr>
          <p:cNvPr id="8" name="Straight Arrow Connector 7">
            <a:extLst>
              <a:ext uri="{FF2B5EF4-FFF2-40B4-BE49-F238E27FC236}">
                <a16:creationId xmlns:a16="http://schemas.microsoft.com/office/drawing/2014/main" id="{C1473224-712C-05CF-B71D-B6E2E822CF3B}"/>
              </a:ext>
            </a:extLst>
          </p:cNvPr>
          <p:cNvCxnSpPr/>
          <p:nvPr/>
        </p:nvCxnSpPr>
        <p:spPr>
          <a:xfrm>
            <a:off x="1192743" y="2827668"/>
            <a:ext cx="10023763" cy="1513"/>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1E06B7F-F8BF-46AF-3672-8BC0CF31E8E8}"/>
              </a:ext>
            </a:extLst>
          </p:cNvPr>
          <p:cNvCxnSpPr>
            <a:cxnSpLocks/>
          </p:cNvCxnSpPr>
          <p:nvPr/>
        </p:nvCxnSpPr>
        <p:spPr>
          <a:xfrm>
            <a:off x="1192743" y="3731182"/>
            <a:ext cx="10023763" cy="1513"/>
          </a:xfrm>
          <a:prstGeom prst="straightConnector1">
            <a:avLst/>
          </a:prstGeom>
          <a:ln>
            <a:solidFill>
              <a:srgbClr val="093953"/>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A92EEF8-C261-DBAD-BAD7-8C3B0F82285C}"/>
              </a:ext>
            </a:extLst>
          </p:cNvPr>
          <p:cNvCxnSpPr/>
          <p:nvPr/>
        </p:nvCxnSpPr>
        <p:spPr>
          <a:xfrm>
            <a:off x="8741226" y="3733798"/>
            <a:ext cx="2" cy="1796144"/>
          </a:xfrm>
          <a:prstGeom prst="straightConnector1">
            <a:avLst/>
          </a:prstGeom>
          <a:ln>
            <a:solidFill>
              <a:srgbClr val="093953"/>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D4360C9-BB70-9748-9E39-8F970915F96C}"/>
              </a:ext>
            </a:extLst>
          </p:cNvPr>
          <p:cNvCxnSpPr>
            <a:cxnSpLocks/>
          </p:cNvCxnSpPr>
          <p:nvPr/>
        </p:nvCxnSpPr>
        <p:spPr>
          <a:xfrm>
            <a:off x="3897083" y="3733798"/>
            <a:ext cx="2" cy="1796144"/>
          </a:xfrm>
          <a:prstGeom prst="straightConnector1">
            <a:avLst/>
          </a:prstGeom>
          <a:ln>
            <a:solidFill>
              <a:srgbClr val="093953"/>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ECFDD30-211B-5D96-3C04-C691CF40EF04}"/>
              </a:ext>
            </a:extLst>
          </p:cNvPr>
          <p:cNvCxnSpPr>
            <a:cxnSpLocks/>
          </p:cNvCxnSpPr>
          <p:nvPr/>
        </p:nvCxnSpPr>
        <p:spPr>
          <a:xfrm flipH="1">
            <a:off x="8752113" y="4778826"/>
            <a:ext cx="2318654" cy="2"/>
          </a:xfrm>
          <a:prstGeom prst="straightConnector1">
            <a:avLst/>
          </a:prstGeom>
          <a:ln>
            <a:solidFill>
              <a:srgbClr val="0939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030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C6DEF8F9-FFEF-4EDB-8A06-8A7884ED42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E0747CA7-2579-4FF5-95CF-E3FA65C9E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1C63BD94-CA0C-4C27-BB07-89F71DEA2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4820"/>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9" name="Rectangle 18">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174171" y="1890439"/>
            <a:ext cx="3652365" cy="3145946"/>
          </a:xfrm>
        </p:spPr>
        <p:txBody>
          <a:bodyPr vert="horz" lIns="91440" tIns="45720" rIns="91440" bIns="45720" rtlCol="0" anchor="ctr">
            <a:normAutofit/>
          </a:bodyPr>
          <a:lstStyle/>
          <a:p>
            <a:r>
              <a:rPr lang="en-US" sz="3200" dirty="0">
                <a:solidFill>
                  <a:srgbClr val="FFFFFF"/>
                </a:solidFill>
                <a:latin typeface="Montserrat"/>
              </a:rPr>
              <a:t>Completing the </a:t>
            </a:r>
            <a:r>
              <a:rPr lang="en-US" sz="3200">
                <a:solidFill>
                  <a:srgbClr val="FFFFFF"/>
                </a:solidFill>
                <a:latin typeface="Montserrat"/>
              </a:rPr>
              <a:t>EOF Summer </a:t>
            </a:r>
            <a:r>
              <a:rPr lang="en-US" sz="3200" dirty="0">
                <a:solidFill>
                  <a:srgbClr val="FFFFFF"/>
                </a:solidFill>
                <a:latin typeface="Montserrat"/>
              </a:rPr>
              <a:t>Budget:</a:t>
            </a:r>
            <a:br>
              <a:rPr lang="en-US" sz="3200" dirty="0">
                <a:latin typeface="Montserrat"/>
              </a:rPr>
            </a:br>
            <a:r>
              <a:rPr lang="en-US" sz="3200" dirty="0">
                <a:solidFill>
                  <a:srgbClr val="FFFFFF"/>
                </a:solidFill>
                <a:latin typeface="Montserrat"/>
              </a:rPr>
              <a:t>Final Checklist for Submission</a:t>
            </a:r>
          </a:p>
        </p:txBody>
      </p:sp>
      <p:sp>
        <p:nvSpPr>
          <p:cNvPr id="23" name="Rectangle 22">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Slide Number Placeholder 6"/>
          <p:cNvSpPr>
            <a:spLocks noGrp="1"/>
          </p:cNvSpPr>
          <p:nvPr>
            <p:ph type="sldNum" sz="quarter" idx="12"/>
          </p:nvPr>
        </p:nvSpPr>
        <p:spPr>
          <a:xfrm>
            <a:off x="10123055" y="6459785"/>
            <a:ext cx="1089428" cy="365125"/>
          </a:xfrm>
        </p:spPr>
        <p:txBody>
          <a:bodyPr vert="horz" lIns="91440" tIns="45720" rIns="91440" bIns="45720" rtlCol="0" anchor="ctr">
            <a:normAutofit/>
          </a:bodyPr>
          <a:lstStyle/>
          <a:p>
            <a:pPr defTabSz="457200">
              <a:spcAft>
                <a:spcPts val="600"/>
              </a:spcAft>
            </a:pPr>
            <a:fld id="{82E0CA47-81CF-4842-A6CE-0A6037062406}" type="slidenum">
              <a:rPr lang="en-US">
                <a:solidFill>
                  <a:schemeClr val="tx2"/>
                </a:solidFill>
              </a:rPr>
              <a:pPr defTabSz="457200">
                <a:spcAft>
                  <a:spcPts val="600"/>
                </a:spcAft>
              </a:pPr>
              <a:t>14</a:t>
            </a:fld>
            <a:endParaRPr lang="en-US">
              <a:solidFill>
                <a:schemeClr val="tx2"/>
              </a:solidFill>
            </a:endParaRPr>
          </a:p>
        </p:txBody>
      </p:sp>
      <p:graphicFrame>
        <p:nvGraphicFramePr>
          <p:cNvPr id="27" name="Content Placeholder 5">
            <a:extLst>
              <a:ext uri="{FF2B5EF4-FFF2-40B4-BE49-F238E27FC236}">
                <a16:creationId xmlns:a16="http://schemas.microsoft.com/office/drawing/2014/main" id="{0A16839C-A02C-00E0-F67D-28D90263D9A3}"/>
              </a:ext>
            </a:extLst>
          </p:cNvPr>
          <p:cNvGraphicFramePr>
            <a:graphicFrameLocks noGrp="1"/>
          </p:cNvGraphicFramePr>
          <p:nvPr>
            <p:ph sz="quarter" idx="4"/>
            <p:extLst>
              <p:ext uri="{D42A27DB-BD31-4B8C-83A1-F6EECF244321}">
                <p14:modId xmlns:p14="http://schemas.microsoft.com/office/powerpoint/2010/main" val="3389001047"/>
              </p:ext>
            </p:extLst>
          </p:nvPr>
        </p:nvGraphicFramePr>
        <p:xfrm>
          <a:off x="4659471" y="330606"/>
          <a:ext cx="6699594" cy="62935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4788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198" y="731248"/>
            <a:ext cx="10058400" cy="991565"/>
          </a:xfrm>
        </p:spPr>
        <p:txBody>
          <a:bodyPr>
            <a:normAutofit/>
          </a:bodyPr>
          <a:lstStyle/>
          <a:p>
            <a:r>
              <a:rPr lang="en-US" sz="4400">
                <a:latin typeface="Calibri Light"/>
                <a:ea typeface="Calibri Light"/>
                <a:cs typeface="Calibri Light"/>
              </a:rPr>
              <a:t>EOF </a:t>
            </a:r>
            <a:r>
              <a:rPr lang="en-US" sz="4400">
                <a:solidFill>
                  <a:schemeClr val="tx1"/>
                </a:solidFill>
                <a:latin typeface="Calibri Light"/>
                <a:ea typeface="Calibri Light"/>
                <a:cs typeface="Calibri Light"/>
              </a:rPr>
              <a:t>File Naming Convention</a:t>
            </a:r>
          </a:p>
        </p:txBody>
      </p:sp>
      <p:sp>
        <p:nvSpPr>
          <p:cNvPr id="4" name="Content Placeholder 3"/>
          <p:cNvSpPr>
            <a:spLocks noGrp="1"/>
          </p:cNvSpPr>
          <p:nvPr>
            <p:ph sz="half" idx="2"/>
          </p:nvPr>
        </p:nvSpPr>
        <p:spPr>
          <a:xfrm>
            <a:off x="1082903" y="2008607"/>
            <a:ext cx="10332810" cy="4216417"/>
          </a:xfrm>
        </p:spPr>
        <p:txBody>
          <a:bodyPr vert="horz" lIns="0" tIns="45720" rIns="0" bIns="45720" rtlCol="0" anchor="t">
            <a:normAutofit/>
          </a:bodyPr>
          <a:lstStyle/>
          <a:p>
            <a:r>
              <a:rPr lang="en-US" sz="2400">
                <a:latin typeface="Karla"/>
              </a:rPr>
              <a:t>All Documents must be submitted via email to </a:t>
            </a:r>
            <a:r>
              <a:rPr lang="en-US" sz="2400" b="1">
                <a:solidFill>
                  <a:schemeClr val="accent1"/>
                </a:solidFill>
                <a:latin typeface="Karla"/>
              </a:rPr>
              <a:t>EOF@OSHE.NJ.GOV</a:t>
            </a:r>
            <a:r>
              <a:rPr lang="en-US" sz="2400">
                <a:latin typeface="Karla"/>
              </a:rPr>
              <a:t>. Institutions can include new tabs within this workbook to provide additional details.</a:t>
            </a:r>
            <a:endParaRPr lang="en-US" sz="2200" b="1">
              <a:solidFill>
                <a:schemeClr val="tx1"/>
              </a:solidFill>
              <a:latin typeface="Karla"/>
            </a:endParaRPr>
          </a:p>
          <a:p>
            <a:pPr marL="543560" lvl="1" indent="-342900">
              <a:lnSpc>
                <a:spcPct val="150000"/>
              </a:lnSpc>
              <a:buFont typeface="Arial" pitchFamily="34" charset="0"/>
              <a:buChar char="•"/>
            </a:pPr>
            <a:r>
              <a:rPr lang="en-US" sz="2400" b="1">
                <a:solidFill>
                  <a:schemeClr val="tx1"/>
                </a:solidFill>
                <a:latin typeface="Karla"/>
              </a:rPr>
              <a:t>Email Subject Line: School/Program NAME 20** B2 </a:t>
            </a:r>
            <a:endParaRPr lang="en-US" sz="2400" b="1">
              <a:solidFill>
                <a:schemeClr val="tx1"/>
              </a:solidFill>
              <a:latin typeface="Karla"/>
              <a:cs typeface="Calibri"/>
            </a:endParaRPr>
          </a:p>
          <a:p>
            <a:pPr marL="543560" lvl="2" indent="0">
              <a:lnSpc>
                <a:spcPct val="150000"/>
              </a:lnSpc>
              <a:buNone/>
            </a:pPr>
            <a:r>
              <a:rPr lang="en-US" sz="2000">
                <a:solidFill>
                  <a:schemeClr val="tx1"/>
                </a:solidFill>
                <a:latin typeface="Karla"/>
              </a:rPr>
              <a:t>- Ex: New Jersey State College Health Careers Program 20** B2 </a:t>
            </a:r>
            <a:endParaRPr lang="en-US" sz="2000">
              <a:solidFill>
                <a:schemeClr val="tx1"/>
              </a:solidFill>
              <a:latin typeface="Karla"/>
              <a:cs typeface="Calibri"/>
            </a:endParaRPr>
          </a:p>
          <a:p>
            <a:pPr marL="543560" lvl="1" indent="-342900">
              <a:lnSpc>
                <a:spcPct val="150000"/>
              </a:lnSpc>
              <a:buFont typeface="Arial" pitchFamily="34" charset="0"/>
              <a:buChar char="•"/>
            </a:pPr>
            <a:r>
              <a:rPr lang="en-US" sz="2400" b="1">
                <a:solidFill>
                  <a:schemeClr val="tx1"/>
                </a:solidFill>
                <a:latin typeface="Karla"/>
              </a:rPr>
              <a:t>File Naming Convention: School/Program NAME 20** B2</a:t>
            </a:r>
          </a:p>
          <a:p>
            <a:pPr marL="543560" lvl="2" indent="0">
              <a:lnSpc>
                <a:spcPct val="150000"/>
              </a:lnSpc>
              <a:buNone/>
            </a:pPr>
            <a:r>
              <a:rPr lang="en-US" sz="2000">
                <a:solidFill>
                  <a:schemeClr val="tx1"/>
                </a:solidFill>
                <a:latin typeface="Karla"/>
              </a:rPr>
              <a:t>- Ex. New Jersey State College Health Careers Program 20** B2 </a:t>
            </a:r>
            <a:endParaRPr lang="en-US" sz="2000">
              <a:solidFill>
                <a:schemeClr val="tx1"/>
              </a:solidFill>
              <a:latin typeface="Karla"/>
              <a:ea typeface="Calibri"/>
              <a:cs typeface="Calibri"/>
            </a:endParaRPr>
          </a:p>
          <a:p>
            <a:pPr marL="543560" lvl="2" indent="0">
              <a:lnSpc>
                <a:spcPct val="150000"/>
              </a:lnSpc>
              <a:buNone/>
            </a:pPr>
            <a:endParaRPr lang="en-US" sz="2000">
              <a:solidFill>
                <a:schemeClr val="tx1"/>
              </a:solidFill>
              <a:latin typeface="Karla"/>
            </a:endParaRPr>
          </a:p>
        </p:txBody>
      </p:sp>
    </p:spTree>
    <p:extLst>
      <p:ext uri="{BB962C8B-B14F-4D97-AF65-F5344CB8AC3E}">
        <p14:creationId xmlns:p14="http://schemas.microsoft.com/office/powerpoint/2010/main" val="1972074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187AC-BC04-CA97-9307-B48F10963D84}"/>
              </a:ext>
            </a:extLst>
          </p:cNvPr>
          <p:cNvSpPr>
            <a:spLocks noGrp="1"/>
          </p:cNvSpPr>
          <p:nvPr>
            <p:ph type="title"/>
          </p:nvPr>
        </p:nvSpPr>
        <p:spPr>
          <a:xfrm>
            <a:off x="1096277" y="898208"/>
            <a:ext cx="10061409" cy="820102"/>
          </a:xfrm>
        </p:spPr>
        <p:txBody>
          <a:bodyPr>
            <a:normAutofit/>
          </a:bodyPr>
          <a:lstStyle/>
          <a:p>
            <a:r>
              <a:rPr lang="en-US" sz="4000">
                <a:latin typeface="Calibri Light"/>
                <a:ea typeface="Calibri"/>
                <a:cs typeface="Calibri"/>
              </a:rPr>
              <a:t>Summer Program Budget Modification Deadline</a:t>
            </a:r>
            <a:endParaRPr lang="en-US" sz="4000">
              <a:latin typeface="Calibri Light"/>
            </a:endParaRPr>
          </a:p>
        </p:txBody>
      </p:sp>
      <p:sp>
        <p:nvSpPr>
          <p:cNvPr id="4" name="Slide Number Placeholder 3">
            <a:extLst>
              <a:ext uri="{FF2B5EF4-FFF2-40B4-BE49-F238E27FC236}">
                <a16:creationId xmlns:a16="http://schemas.microsoft.com/office/drawing/2014/main" id="{168B047F-0974-1F18-804C-335C502C6F6A}"/>
              </a:ext>
            </a:extLst>
          </p:cNvPr>
          <p:cNvSpPr>
            <a:spLocks noGrp="1"/>
          </p:cNvSpPr>
          <p:nvPr>
            <p:ph type="sldNum" sz="quarter" idx="12"/>
          </p:nvPr>
        </p:nvSpPr>
        <p:spPr>
          <a:xfrm>
            <a:off x="9900458" y="6459785"/>
            <a:ext cx="1312025" cy="365125"/>
          </a:xfrm>
        </p:spPr>
        <p:txBody>
          <a:bodyPr>
            <a:normAutofit/>
          </a:bodyPr>
          <a:lstStyle/>
          <a:p>
            <a:pPr>
              <a:spcAft>
                <a:spcPts val="600"/>
              </a:spcAft>
            </a:pPr>
            <a:fld id="{82E0CA47-81CF-4842-A6CE-0A6037062406}" type="slidenum">
              <a:rPr lang="en-US" smtClean="0"/>
              <a:pPr>
                <a:spcAft>
                  <a:spcPts val="600"/>
                </a:spcAft>
              </a:pPr>
              <a:t>16</a:t>
            </a:fld>
            <a:endParaRPr lang="en-US"/>
          </a:p>
        </p:txBody>
      </p:sp>
      <p:graphicFrame>
        <p:nvGraphicFramePr>
          <p:cNvPr id="6" name="Content Placeholder 2">
            <a:extLst>
              <a:ext uri="{FF2B5EF4-FFF2-40B4-BE49-F238E27FC236}">
                <a16:creationId xmlns:a16="http://schemas.microsoft.com/office/drawing/2014/main" id="{6BD51F3D-2856-DCD1-537E-91F8E675C81F}"/>
              </a:ext>
            </a:extLst>
          </p:cNvPr>
          <p:cNvGraphicFramePr>
            <a:graphicFrameLocks noGrp="1"/>
          </p:cNvGraphicFramePr>
          <p:nvPr>
            <p:ph idx="1"/>
            <p:extLst>
              <p:ext uri="{D42A27DB-BD31-4B8C-83A1-F6EECF244321}">
                <p14:modId xmlns:p14="http://schemas.microsoft.com/office/powerpoint/2010/main" val="1430266224"/>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11569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681" y="461488"/>
            <a:ext cx="10045307" cy="1250889"/>
          </a:xfrm>
        </p:spPr>
        <p:txBody>
          <a:bodyPr>
            <a:normAutofit/>
          </a:bodyPr>
          <a:lstStyle/>
          <a:p>
            <a:r>
              <a:rPr lang="en-US" sz="4000">
                <a:latin typeface="Montserrat"/>
              </a:rPr>
              <a:t>Summer Budget Deadlines </a:t>
            </a:r>
          </a:p>
        </p:txBody>
      </p:sp>
      <p:sp>
        <p:nvSpPr>
          <p:cNvPr id="3" name="Content Placeholder 2"/>
          <p:cNvSpPr>
            <a:spLocks noGrp="1"/>
          </p:cNvSpPr>
          <p:nvPr>
            <p:ph idx="1"/>
          </p:nvPr>
        </p:nvSpPr>
        <p:spPr>
          <a:xfrm>
            <a:off x="255089" y="1874603"/>
            <a:ext cx="3307866" cy="4172678"/>
          </a:xfrm>
          <a:solidFill>
            <a:schemeClr val="accent6">
              <a:lumMod val="20000"/>
              <a:lumOff val="80000"/>
            </a:schemeClr>
          </a:solidFill>
        </p:spPr>
        <p:txBody>
          <a:bodyPr vert="horz" lIns="0" tIns="45720" rIns="0" bIns="45720" rtlCol="0" anchor="t">
            <a:noAutofit/>
          </a:bodyPr>
          <a:lstStyle/>
          <a:p>
            <a:pPr algn="ctr"/>
            <a:r>
              <a:rPr lang="en-US" sz="2600">
                <a:solidFill>
                  <a:schemeClr val="tx1"/>
                </a:solidFill>
                <a:latin typeface="Karla"/>
              </a:rPr>
              <a:t>Your initial EOF Summer Budget (Contract Attachment B2) must be </a:t>
            </a:r>
            <a:r>
              <a:rPr lang="en-US" sz="2600" u="sng">
                <a:solidFill>
                  <a:schemeClr val="tx1"/>
                </a:solidFill>
                <a:latin typeface="Karla"/>
              </a:rPr>
              <a:t>e-mailed</a:t>
            </a:r>
            <a:r>
              <a:rPr lang="en-US" sz="2600" dirty="0">
                <a:solidFill>
                  <a:schemeClr val="tx1"/>
                </a:solidFill>
                <a:latin typeface="Karla"/>
              </a:rPr>
              <a:t> to </a:t>
            </a:r>
            <a:r>
              <a:rPr lang="en-US" sz="2600" dirty="0">
                <a:solidFill>
                  <a:schemeClr val="tx1"/>
                </a:solidFill>
                <a:latin typeface="Karla"/>
                <a:hlinkClick r:id="rId3">
                  <a:extLst>
                    <a:ext uri="{A12FA001-AC4F-418D-AE19-62706E023703}">
                      <ahyp:hlinkClr xmlns:ahyp="http://schemas.microsoft.com/office/drawing/2018/hyperlinkcolor" val="tx"/>
                    </a:ext>
                  </a:extLst>
                </a:hlinkClick>
              </a:rPr>
              <a:t>EOF@OSHE.NJ.GOV</a:t>
            </a:r>
            <a:r>
              <a:rPr lang="en-US" sz="2600">
                <a:solidFill>
                  <a:schemeClr val="tx1"/>
                </a:solidFill>
                <a:latin typeface="Karla"/>
              </a:rPr>
              <a:t> and the EOF Executive Director by the identified date listed within your EOF Fiscal Year contract. </a:t>
            </a:r>
            <a:endParaRPr lang="en-US" sz="2600" dirty="0">
              <a:solidFill>
                <a:schemeClr val="tx1"/>
              </a:solidFill>
              <a:latin typeface="Karla" panose="020B0604020202020204" charset="0"/>
            </a:endParaRPr>
          </a:p>
          <a:p>
            <a:pPr algn="ctr"/>
            <a:endParaRPr lang="en-US" sz="2600" b="1">
              <a:solidFill>
                <a:srgbClr val="FF0000"/>
              </a:solidFill>
              <a:latin typeface="Karla" panose="020B0604020202020204" charset="0"/>
            </a:endParaRPr>
          </a:p>
        </p:txBody>
      </p:sp>
      <p:sp>
        <p:nvSpPr>
          <p:cNvPr id="5" name="Content Placeholder 2">
            <a:extLst>
              <a:ext uri="{FF2B5EF4-FFF2-40B4-BE49-F238E27FC236}">
                <a16:creationId xmlns:a16="http://schemas.microsoft.com/office/drawing/2014/main" id="{8A22E547-C6CA-275B-4337-5CCE2577E728}"/>
              </a:ext>
            </a:extLst>
          </p:cNvPr>
          <p:cNvSpPr txBox="1">
            <a:spLocks/>
          </p:cNvSpPr>
          <p:nvPr/>
        </p:nvSpPr>
        <p:spPr>
          <a:xfrm>
            <a:off x="8745450" y="1875991"/>
            <a:ext cx="3307866" cy="4171290"/>
          </a:xfrm>
          <a:prstGeom prst="rect">
            <a:avLst/>
          </a:prstGeom>
          <a:solidFill>
            <a:schemeClr val="accent1">
              <a:lumMod val="20000"/>
              <a:lumOff val="80000"/>
            </a:schemeClr>
          </a:solidFill>
        </p:spPr>
        <p:txBody>
          <a:bodyPr vert="horz" lIns="0" tIns="45720" rIns="0" bIns="45720" rtlCol="0" anchor="t">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2600">
                <a:solidFill>
                  <a:schemeClr val="tx1"/>
                </a:solidFill>
                <a:latin typeface="Karla"/>
              </a:rPr>
              <a:t>E-mail Final Summer Expenditure Report (C1 attachment) to </a:t>
            </a:r>
            <a:r>
              <a:rPr lang="en-US" sz="2600" dirty="0">
                <a:solidFill>
                  <a:schemeClr val="tx1"/>
                </a:solidFill>
                <a:latin typeface="Karla"/>
                <a:hlinkClick r:id="rId3">
                  <a:extLst>
                    <a:ext uri="{A12FA001-AC4F-418D-AE19-62706E023703}">
                      <ahyp:hlinkClr xmlns:ahyp="http://schemas.microsoft.com/office/drawing/2018/hyperlinkcolor" val="tx"/>
                    </a:ext>
                  </a:extLst>
                </a:hlinkClick>
              </a:rPr>
              <a:t>EOF@OSHE.NJ.GOV</a:t>
            </a:r>
            <a:r>
              <a:rPr lang="en-US" sz="2600" dirty="0">
                <a:solidFill>
                  <a:schemeClr val="tx1"/>
                </a:solidFill>
                <a:latin typeface="Karla"/>
              </a:rPr>
              <a:t>    </a:t>
            </a:r>
            <a:r>
              <a:rPr lang="en-US" sz="2600">
                <a:solidFill>
                  <a:schemeClr val="tx1"/>
                </a:solidFill>
                <a:latin typeface="Karla"/>
              </a:rPr>
              <a:t>and the EOF Executive Director by the identified deadline listed within your EOF Fiscal Year contract.</a:t>
            </a:r>
            <a:endParaRPr lang="en-US" sz="2600">
              <a:solidFill>
                <a:schemeClr val="tx1"/>
              </a:solidFill>
              <a:latin typeface="Karla" panose="020B0604020202020204" charset="0"/>
            </a:endParaRPr>
          </a:p>
          <a:p>
            <a:pPr algn="ctr">
              <a:buFont typeface="Calibri" panose="020F0502020204030204" pitchFamily="34" charset="0"/>
              <a:buChar char=" "/>
            </a:pPr>
            <a:endParaRPr lang="en-US" sz="3200" b="1">
              <a:solidFill>
                <a:srgbClr val="FF0000"/>
              </a:solidFill>
              <a:latin typeface="Calibri"/>
              <a:ea typeface="Calibri"/>
              <a:cs typeface="Calibri"/>
            </a:endParaRPr>
          </a:p>
        </p:txBody>
      </p:sp>
      <p:sp>
        <p:nvSpPr>
          <p:cNvPr id="7" name="Content Placeholder 2"/>
          <p:cNvSpPr txBox="1">
            <a:spLocks/>
          </p:cNvSpPr>
          <p:nvPr/>
        </p:nvSpPr>
        <p:spPr>
          <a:xfrm>
            <a:off x="3685217" y="1875990"/>
            <a:ext cx="4948556" cy="4171291"/>
          </a:xfrm>
          <a:prstGeom prst="rect">
            <a:avLst/>
          </a:prstGeom>
          <a:solidFill>
            <a:schemeClr val="accent5">
              <a:lumMod val="20000"/>
              <a:lumOff val="80000"/>
            </a:schemeClr>
          </a:solidFill>
        </p:spPr>
        <p:txBody>
          <a:bodyPr vert="horz" lIns="0" tIns="45720" rIns="0" bIns="45720" rtlCol="0" anchor="t">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Aft>
                <a:spcPts val="600"/>
              </a:spcAft>
            </a:pPr>
            <a:r>
              <a:rPr lang="en-US" sz="2600" b="1" dirty="0">
                <a:latin typeface="Karla"/>
              </a:rPr>
              <a:t>Budget Modification Deadline:</a:t>
            </a:r>
          </a:p>
          <a:p>
            <a:pPr marL="285750" indent="-285750">
              <a:spcAft>
                <a:spcPts val="600"/>
              </a:spcAft>
              <a:buFont typeface="Calibri" panose="020F0502020204030204" pitchFamily="34" charset="0"/>
              <a:buChar char="•"/>
            </a:pPr>
            <a:r>
              <a:rPr lang="en-US" sz="2600" dirty="0">
                <a:latin typeface="Karla"/>
              </a:rPr>
              <a:t>OSHE/EOF defines the last day of the EOF summer program as the day before your </a:t>
            </a:r>
            <a:r>
              <a:rPr lang="en-US" sz="2600">
                <a:latin typeface="Karla"/>
              </a:rPr>
              <a:t>institution’s next immediate Fall </a:t>
            </a:r>
            <a:r>
              <a:rPr lang="en-US" sz="2600" dirty="0">
                <a:latin typeface="Karla"/>
              </a:rPr>
              <a:t>term. </a:t>
            </a:r>
          </a:p>
          <a:p>
            <a:pPr marL="285750" indent="-285750">
              <a:spcAft>
                <a:spcPts val="600"/>
              </a:spcAft>
              <a:buFont typeface="Calibri" panose="020F0502020204030204" pitchFamily="34" charset="0"/>
              <a:buChar char="•"/>
            </a:pPr>
            <a:r>
              <a:rPr lang="en-US" sz="2600">
                <a:latin typeface="Karla"/>
              </a:rPr>
              <a:t>Modifications received after the last day of your institution's summer program will not be accepted. </a:t>
            </a:r>
          </a:p>
          <a:p>
            <a:pPr algn="ctr"/>
            <a:endParaRPr lang="en-US" sz="2600" b="1">
              <a:solidFill>
                <a:srgbClr val="FF0000"/>
              </a:solidFill>
              <a:latin typeface="Karla" panose="020B0604020202020204" charset="0"/>
            </a:endParaRPr>
          </a:p>
        </p:txBody>
      </p:sp>
    </p:spTree>
    <p:extLst>
      <p:ext uri="{BB962C8B-B14F-4D97-AF65-F5344CB8AC3E}">
        <p14:creationId xmlns:p14="http://schemas.microsoft.com/office/powerpoint/2010/main" val="560583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240A2FC-E2C3-458D-96B4-5DF9028D93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5F097929-F3D6-4D1F-8AFC-CF348171A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4" name="Straight Connector 23">
            <a:extLst>
              <a:ext uri="{FF2B5EF4-FFF2-40B4-BE49-F238E27FC236}">
                <a16:creationId xmlns:a16="http://schemas.microsoft.com/office/drawing/2014/main" id="{43074C91-9045-414B-B5F9-567DAE3EE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5" name="Rectangle 24">
            <a:extLst>
              <a:ext uri="{FF2B5EF4-FFF2-40B4-BE49-F238E27FC236}">
                <a16:creationId xmlns:a16="http://schemas.microsoft.com/office/drawing/2014/main" id="{2779F603-B669-4AD6-82F9-E09F76165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3CAF273-E2C1-0486-0058-AB9D98136530}"/>
              </a:ext>
            </a:extLst>
          </p:cNvPr>
          <p:cNvSpPr txBox="1"/>
          <p:nvPr/>
        </p:nvSpPr>
        <p:spPr>
          <a:xfrm>
            <a:off x="5289754" y="639097"/>
            <a:ext cx="6253317" cy="3686015"/>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85000"/>
              </a:lnSpc>
              <a:spcBef>
                <a:spcPct val="0"/>
              </a:spcBef>
              <a:spcAft>
                <a:spcPts val="600"/>
              </a:spcAft>
            </a:pPr>
            <a:r>
              <a:rPr lang="en-US" sz="8000" b="1" spc="-50">
                <a:solidFill>
                  <a:schemeClr val="tx1">
                    <a:lumMod val="85000"/>
                    <a:lumOff val="15000"/>
                  </a:schemeClr>
                </a:solidFill>
                <a:latin typeface="+mj-lt"/>
                <a:ea typeface="+mj-ea"/>
                <a:cs typeface="+mj-cs"/>
              </a:rPr>
              <a:t>Questions</a:t>
            </a:r>
          </a:p>
        </p:txBody>
      </p:sp>
      <p:pic>
        <p:nvPicPr>
          <p:cNvPr id="7" name="Graphic 6" descr="Help">
            <a:extLst>
              <a:ext uri="{FF2B5EF4-FFF2-40B4-BE49-F238E27FC236}">
                <a16:creationId xmlns:a16="http://schemas.microsoft.com/office/drawing/2014/main" id="{7917E0C1-8FFF-8B18-D27D-D3DE48B0E43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33999" y="1163529"/>
            <a:ext cx="4001315" cy="4001315"/>
          </a:xfrm>
          <a:prstGeom prst="rect">
            <a:avLst/>
          </a:prstGeom>
        </p:spPr>
      </p:pic>
      <p:cxnSp>
        <p:nvCxnSpPr>
          <p:cNvPr id="26" name="Straight Connector 25">
            <a:extLst>
              <a:ext uri="{FF2B5EF4-FFF2-40B4-BE49-F238E27FC236}">
                <a16:creationId xmlns:a16="http://schemas.microsoft.com/office/drawing/2014/main" id="{7ABFD994-C2DC-4E7D-9411-C7FF7813EF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C0D1FC6-352C-4C7D-825F-C4E2F6A80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541AFC2C-CD98-4478-AB71-1A864026D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Slide Number Placeholder 1">
            <a:extLst>
              <a:ext uri="{FF2B5EF4-FFF2-40B4-BE49-F238E27FC236}">
                <a16:creationId xmlns:a16="http://schemas.microsoft.com/office/drawing/2014/main" id="{DB54EF86-6BCA-2BA2-B5CA-625A568C2682}"/>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a:spcAft>
                <a:spcPts val="600"/>
              </a:spcAft>
            </a:pPr>
            <a:fld id="{82E0CA47-81CF-4842-A6CE-0A6037062406}" type="slidenum">
              <a:rPr lang="en-US" smtClean="0"/>
              <a:pPr>
                <a:spcAft>
                  <a:spcPts val="600"/>
                </a:spcAft>
              </a:pPr>
              <a:t>18</a:t>
            </a:fld>
            <a:endParaRPr lang="en-US"/>
          </a:p>
        </p:txBody>
      </p:sp>
    </p:spTree>
    <p:extLst>
      <p:ext uri="{BB962C8B-B14F-4D97-AF65-F5344CB8AC3E}">
        <p14:creationId xmlns:p14="http://schemas.microsoft.com/office/powerpoint/2010/main" val="2972483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1" y="286603"/>
            <a:ext cx="10058398" cy="1425774"/>
          </a:xfrm>
        </p:spPr>
        <p:txBody>
          <a:bodyPr>
            <a:normAutofit/>
          </a:bodyPr>
          <a:lstStyle/>
          <a:p>
            <a:r>
              <a:rPr lang="en-US" sz="4200">
                <a:latin typeface="Montserrat"/>
              </a:rPr>
              <a:t>Completing the EOF Summer </a:t>
            </a:r>
            <a:r>
              <a:rPr lang="en-US" sz="4200" dirty="0">
                <a:latin typeface="Montserrat"/>
              </a:rPr>
              <a:t>Budget: Summer Budget Template</a:t>
            </a:r>
            <a:endParaRPr lang="en-US" sz="4200" dirty="0">
              <a:latin typeface="Montserrat"/>
              <a:cs typeface="Calibri Light"/>
            </a:endParaRPr>
          </a:p>
        </p:txBody>
      </p:sp>
      <p:sp>
        <p:nvSpPr>
          <p:cNvPr id="3" name="Content Placeholder 2"/>
          <p:cNvSpPr>
            <a:spLocks noGrp="1"/>
          </p:cNvSpPr>
          <p:nvPr>
            <p:ph idx="1"/>
          </p:nvPr>
        </p:nvSpPr>
        <p:spPr>
          <a:xfrm>
            <a:off x="1064488" y="2457831"/>
            <a:ext cx="10058400" cy="1937229"/>
          </a:xfrm>
        </p:spPr>
        <p:txBody>
          <a:bodyPr vert="horz" lIns="0" tIns="45720" rIns="0" bIns="45720" rtlCol="0" anchor="t">
            <a:normAutofit/>
          </a:bodyPr>
          <a:lstStyle/>
          <a:p>
            <a:pPr algn="ctr"/>
            <a:r>
              <a:rPr lang="en-US" sz="3000" i="1">
                <a:latin typeface="Karla"/>
              </a:rPr>
              <a:t>A walk-through of how to properly complete the EOF Summer Budget</a:t>
            </a:r>
            <a:endParaRPr lang="en-US" sz="3000">
              <a:latin typeface="Karla"/>
            </a:endParaRPr>
          </a:p>
          <a:p>
            <a:pPr algn="ctr"/>
            <a:r>
              <a:rPr lang="en-US" sz="3000" i="1">
                <a:latin typeface="Karla"/>
              </a:rPr>
              <a:t>(Contract Attachment B2)</a:t>
            </a:r>
            <a:endParaRPr lang="en-US" sz="3000">
              <a:latin typeface="Karla"/>
            </a:endParaRPr>
          </a:p>
        </p:txBody>
      </p:sp>
      <p:sp>
        <p:nvSpPr>
          <p:cNvPr id="4" name="Slide Number Placeholder 3"/>
          <p:cNvSpPr>
            <a:spLocks noGrp="1"/>
          </p:cNvSpPr>
          <p:nvPr>
            <p:ph type="sldNum" sz="quarter" idx="12"/>
          </p:nvPr>
        </p:nvSpPr>
        <p:spPr/>
        <p:txBody>
          <a:bodyPr/>
          <a:lstStyle/>
          <a:p>
            <a:fld id="{82E0CA47-81CF-4842-A6CE-0A6037062406}" type="slidenum">
              <a:rPr lang="en-US" smtClean="0"/>
              <a:pPr/>
              <a:t>19</a:t>
            </a:fld>
            <a:endParaRPr lang="en-US"/>
          </a:p>
        </p:txBody>
      </p:sp>
      <p:sp>
        <p:nvSpPr>
          <p:cNvPr id="5" name="Content Placeholder 2"/>
          <p:cNvSpPr txBox="1">
            <a:spLocks/>
          </p:cNvSpPr>
          <p:nvPr/>
        </p:nvSpPr>
        <p:spPr>
          <a:xfrm>
            <a:off x="1036241" y="4389328"/>
            <a:ext cx="10119847" cy="792238"/>
          </a:xfrm>
          <a:prstGeom prst="rect">
            <a:avLst/>
          </a:prstGeom>
          <a:solidFill>
            <a:schemeClr val="bg1">
              <a:lumMod val="85000"/>
            </a:schemeClr>
          </a:solidFill>
          <a:ln w="28575">
            <a:solidFill>
              <a:srgbClr val="0B3954"/>
            </a:solidFill>
          </a:ln>
        </p:spPr>
        <p:txBody>
          <a:bodyPr vert="horz" lIns="0" tIns="45720" rIns="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dirty="0">
                <a:hlinkClick r:id="rId3"/>
              </a:rPr>
              <a:t>EOFB2ContractAttachment.xlsx</a:t>
            </a:r>
            <a:endParaRPr lang="en-US" sz="1800" dirty="0">
              <a:solidFill>
                <a:srgbClr val="000000"/>
              </a:solidFill>
              <a:cs typeface="Calibri"/>
              <a:hlinkClick r:id="rId3"/>
            </a:endParaRPr>
          </a:p>
        </p:txBody>
      </p:sp>
    </p:spTree>
    <p:extLst>
      <p:ext uri="{BB962C8B-B14F-4D97-AF65-F5344CB8AC3E}">
        <p14:creationId xmlns:p14="http://schemas.microsoft.com/office/powerpoint/2010/main" val="2334722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C6DEF8F9-FFEF-4EDB-8A06-8A7884ED42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0747CA7-2579-4FF5-95CF-E3FA65C9E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1C63BD94-CA0C-4C27-BB07-89F71DEA2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4820"/>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Title 4"/>
          <p:cNvSpPr>
            <a:spLocks noGrp="1"/>
          </p:cNvSpPr>
          <p:nvPr>
            <p:ph type="title"/>
          </p:nvPr>
        </p:nvSpPr>
        <p:spPr>
          <a:xfrm>
            <a:off x="1097280" y="286603"/>
            <a:ext cx="10058400" cy="1450757"/>
          </a:xfrm>
        </p:spPr>
        <p:txBody>
          <a:bodyPr vert="horz" lIns="91440" tIns="45720" rIns="91440" bIns="45720" rtlCol="0" anchor="b">
            <a:normAutofit/>
          </a:bodyPr>
          <a:lstStyle/>
          <a:p>
            <a:r>
              <a:rPr lang="en-US">
                <a:latin typeface="Montserrat"/>
              </a:rPr>
              <a:t>Purpose of this Training</a:t>
            </a:r>
          </a:p>
        </p:txBody>
      </p:sp>
      <p:pic>
        <p:nvPicPr>
          <p:cNvPr id="414" name="Graphic 413" descr="Wallet outline">
            <a:extLst>
              <a:ext uri="{FF2B5EF4-FFF2-40B4-BE49-F238E27FC236}">
                <a16:creationId xmlns:a16="http://schemas.microsoft.com/office/drawing/2014/main" id="{EABE4DAB-E1E8-B75B-051C-C7D8715240F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214258" y="2329542"/>
            <a:ext cx="1698172" cy="1719943"/>
          </a:xfrm>
          <a:prstGeom prst="rect">
            <a:avLst/>
          </a:prstGeom>
        </p:spPr>
      </p:pic>
      <p:pic>
        <p:nvPicPr>
          <p:cNvPr id="415" name="Graphic 414" descr="Open envelope outline">
            <a:extLst>
              <a:ext uri="{FF2B5EF4-FFF2-40B4-BE49-F238E27FC236}">
                <a16:creationId xmlns:a16="http://schemas.microsoft.com/office/drawing/2014/main" id="{3F338622-D268-1485-E23C-1A79A609E09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64360" y="2330904"/>
            <a:ext cx="1719942" cy="1719942"/>
          </a:xfrm>
          <a:prstGeom prst="rect">
            <a:avLst/>
          </a:prstGeom>
        </p:spPr>
      </p:pic>
      <p:pic>
        <p:nvPicPr>
          <p:cNvPr id="416" name="Graphic 415" descr="Contract outline">
            <a:extLst>
              <a:ext uri="{FF2B5EF4-FFF2-40B4-BE49-F238E27FC236}">
                <a16:creationId xmlns:a16="http://schemas.microsoft.com/office/drawing/2014/main" id="{D369E093-C7B2-1CB5-232C-039326E1D88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668235" y="2332265"/>
            <a:ext cx="1698171" cy="1719942"/>
          </a:xfrm>
          <a:prstGeom prst="rect">
            <a:avLst/>
          </a:prstGeom>
        </p:spPr>
      </p:pic>
      <p:sp>
        <p:nvSpPr>
          <p:cNvPr id="417" name="TextBox 416">
            <a:extLst>
              <a:ext uri="{FF2B5EF4-FFF2-40B4-BE49-F238E27FC236}">
                <a16:creationId xmlns:a16="http://schemas.microsoft.com/office/drawing/2014/main" id="{D2318014-28D1-C5CB-DA14-C8740F2885E0}"/>
              </a:ext>
            </a:extLst>
          </p:cNvPr>
          <p:cNvSpPr txBox="1"/>
          <p:nvPr/>
        </p:nvSpPr>
        <p:spPr>
          <a:xfrm>
            <a:off x="1233352" y="4503419"/>
            <a:ext cx="257120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Karla"/>
                <a:cs typeface="Calibri"/>
              </a:rPr>
              <a:t>To</a:t>
            </a:r>
            <a:r>
              <a:rPr lang="en-US" sz="1600">
                <a:latin typeface="Karla"/>
                <a:ea typeface="+mn-lt"/>
                <a:cs typeface="+mn-lt"/>
              </a:rPr>
              <a:t> provide an overview of the EOF Summer Contract and changes to the Budget Documents (Contract Attachment B2)</a:t>
            </a:r>
            <a:endParaRPr lang="en-US" sz="1600">
              <a:latin typeface="Karla"/>
            </a:endParaRPr>
          </a:p>
          <a:p>
            <a:pPr algn="ctr"/>
            <a:endParaRPr lang="en-US" sz="1600">
              <a:latin typeface="Karla"/>
              <a:cs typeface="Calibri"/>
            </a:endParaRPr>
          </a:p>
        </p:txBody>
      </p:sp>
      <p:sp>
        <p:nvSpPr>
          <p:cNvPr id="418" name="TextBox 417">
            <a:extLst>
              <a:ext uri="{FF2B5EF4-FFF2-40B4-BE49-F238E27FC236}">
                <a16:creationId xmlns:a16="http://schemas.microsoft.com/office/drawing/2014/main" id="{FD3CCD56-5A49-8D9F-3E09-2BA614776F2D}"/>
              </a:ext>
            </a:extLst>
          </p:cNvPr>
          <p:cNvSpPr txBox="1"/>
          <p:nvPr/>
        </p:nvSpPr>
        <p:spPr>
          <a:xfrm>
            <a:off x="4880067" y="4503419"/>
            <a:ext cx="257120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Karla"/>
                <a:ea typeface="+mn-lt"/>
                <a:cs typeface="+mn-lt"/>
              </a:rPr>
              <a:t>To review the allowable expenditures for </a:t>
            </a:r>
            <a:r>
              <a:rPr lang="en-US" sz="1600">
                <a:latin typeface="Karla"/>
                <a:ea typeface="+mn-lt"/>
                <a:cs typeface="+mn-lt"/>
              </a:rPr>
              <a:t>the EOF Summer Program</a:t>
            </a:r>
            <a:endParaRPr lang="en-US">
              <a:latin typeface="Karla"/>
              <a:ea typeface="+mn-lt"/>
              <a:cs typeface="+mn-lt"/>
            </a:endParaRPr>
          </a:p>
          <a:p>
            <a:pPr algn="ctr"/>
            <a:endParaRPr lang="en-US" sz="1600">
              <a:latin typeface="Karla"/>
              <a:cs typeface="Calibri"/>
            </a:endParaRPr>
          </a:p>
        </p:txBody>
      </p:sp>
      <p:sp>
        <p:nvSpPr>
          <p:cNvPr id="419" name="TextBox 418">
            <a:extLst>
              <a:ext uri="{FF2B5EF4-FFF2-40B4-BE49-F238E27FC236}">
                <a16:creationId xmlns:a16="http://schemas.microsoft.com/office/drawing/2014/main" id="{79A75F5B-33D9-995D-4CE1-E7DB57DC712F}"/>
              </a:ext>
            </a:extLst>
          </p:cNvPr>
          <p:cNvSpPr txBox="1"/>
          <p:nvPr/>
        </p:nvSpPr>
        <p:spPr>
          <a:xfrm>
            <a:off x="8341723" y="4503419"/>
            <a:ext cx="257120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Karla"/>
                <a:ea typeface="+mn-lt"/>
                <a:cs typeface="+mn-lt"/>
              </a:rPr>
              <a:t>To review the process of </a:t>
            </a:r>
            <a:r>
              <a:rPr lang="en-US" sz="1600">
                <a:latin typeface="Karla"/>
                <a:ea typeface="+mn-lt"/>
                <a:cs typeface="+mn-lt"/>
              </a:rPr>
              <a:t>completing the EOF Summer </a:t>
            </a:r>
            <a:r>
              <a:rPr lang="en-US" sz="1600" dirty="0">
                <a:latin typeface="Karla"/>
                <a:ea typeface="+mn-lt"/>
                <a:cs typeface="+mn-lt"/>
              </a:rPr>
              <a:t>Budget and submission deadlines</a:t>
            </a:r>
            <a:endParaRPr lang="en-US" dirty="0">
              <a:latin typeface="Karla"/>
              <a:cs typeface="Calibri"/>
            </a:endParaRPr>
          </a:p>
        </p:txBody>
      </p:sp>
    </p:spTree>
    <p:extLst>
      <p:ext uri="{BB962C8B-B14F-4D97-AF65-F5344CB8AC3E}">
        <p14:creationId xmlns:p14="http://schemas.microsoft.com/office/powerpoint/2010/main" val="601715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001196" y="982459"/>
            <a:ext cx="8153400" cy="1446550"/>
          </a:xfrm>
          <a:prstGeom prst="rect">
            <a:avLst/>
          </a:prstGeom>
          <a:noFill/>
        </p:spPr>
        <p:txBody>
          <a:bodyPr wrap="square" lIns="91440" tIns="45720" rIns="91440" bIns="45720" rtlCol="0" anchor="t">
            <a:spAutoFit/>
          </a:bodyPr>
          <a:lstStyle/>
          <a:p>
            <a:pPr algn="ctr"/>
            <a:r>
              <a:rPr lang="en-US" sz="4400" b="1">
                <a:solidFill>
                  <a:schemeClr val="tx2">
                    <a:lumMod val="76000"/>
                  </a:schemeClr>
                </a:solidFill>
                <a:latin typeface="Montserrat"/>
              </a:rPr>
              <a:t>OSHE/EOF Campus Resources</a:t>
            </a:r>
            <a:r>
              <a:rPr lang="en-US" sz="4400">
                <a:solidFill>
                  <a:schemeClr val="tx2">
                    <a:lumMod val="76000"/>
                  </a:schemeClr>
                </a:solidFill>
                <a:latin typeface="Montserrat"/>
              </a:rPr>
              <a:t> </a:t>
            </a:r>
            <a:r>
              <a:rPr lang="en-US" sz="4400" b="1">
                <a:solidFill>
                  <a:schemeClr val="tx2">
                    <a:lumMod val="76000"/>
                  </a:schemeClr>
                </a:solidFill>
                <a:latin typeface="Montserrat"/>
              </a:rPr>
              <a:t>Website</a:t>
            </a:r>
            <a:endParaRPr lang="en-US" sz="4400">
              <a:solidFill>
                <a:schemeClr val="tx2">
                  <a:lumMod val="76000"/>
                </a:schemeClr>
              </a:solidFill>
              <a:latin typeface="Montserrat"/>
              <a:cs typeface="Arial"/>
            </a:endParaRPr>
          </a:p>
        </p:txBody>
      </p:sp>
      <p:sp>
        <p:nvSpPr>
          <p:cNvPr id="2" name="TextBox 1">
            <a:extLst>
              <a:ext uri="{FF2B5EF4-FFF2-40B4-BE49-F238E27FC236}">
                <a16:creationId xmlns:a16="http://schemas.microsoft.com/office/drawing/2014/main" id="{609E9912-EB22-4C69-CBAF-E30E70F608B1}"/>
              </a:ext>
            </a:extLst>
          </p:cNvPr>
          <p:cNvSpPr txBox="1"/>
          <p:nvPr/>
        </p:nvSpPr>
        <p:spPr>
          <a:xfrm>
            <a:off x="2137466" y="3241218"/>
            <a:ext cx="79283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Karla"/>
                <a:hlinkClick r:id="rId3"/>
              </a:rPr>
              <a:t>https://www.nj.gov/highereducation/EOF/EOF_Program_Resources.shtml</a:t>
            </a:r>
            <a:endParaRPr lang="en-US"/>
          </a:p>
        </p:txBody>
      </p:sp>
    </p:spTree>
    <p:extLst>
      <p:ext uri="{BB962C8B-B14F-4D97-AF65-F5344CB8AC3E}">
        <p14:creationId xmlns:p14="http://schemas.microsoft.com/office/powerpoint/2010/main" val="682094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J State Educational Plan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4107" y="479128"/>
            <a:ext cx="9070365" cy="17444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713280" y="3044981"/>
            <a:ext cx="7182426" cy="1631216"/>
          </a:xfrm>
          <a:prstGeom prst="rect">
            <a:avLst/>
          </a:prstGeom>
        </p:spPr>
        <p:txBody>
          <a:bodyPr wrap="square" lIns="91440" tIns="45720" rIns="91440" bIns="45720" anchor="t">
            <a:spAutoFit/>
          </a:bodyPr>
          <a:lstStyle/>
          <a:p>
            <a:pPr algn="ctr"/>
            <a:r>
              <a:rPr lang="en-US" sz="7200" b="1">
                <a:latin typeface="Montserrat"/>
                <a:ea typeface="Microsoft JhengHei"/>
              </a:rPr>
              <a:t>Thank You!</a:t>
            </a:r>
            <a:br>
              <a:rPr lang="en-US" sz="2800" dirty="0">
                <a:latin typeface="Montserrat" panose="020B0604020202020204" charset="0"/>
              </a:rPr>
            </a:br>
            <a:r>
              <a:rPr lang="en-US" sz="2800">
                <a:latin typeface="Montserrat"/>
              </a:rPr>
              <a:t>We look forward to working with you!</a:t>
            </a:r>
            <a:endParaRPr lang="en-US" sz="2800" b="1">
              <a:latin typeface="Montserrat" panose="020B0604020202020204" charset="0"/>
              <a:ea typeface="Microsoft JhengHei" panose="020B0604030504040204" pitchFamily="34" charset="-120"/>
            </a:endParaRPr>
          </a:p>
        </p:txBody>
      </p:sp>
      <p:sp>
        <p:nvSpPr>
          <p:cNvPr id="3" name="Slide Number Placeholder 2"/>
          <p:cNvSpPr>
            <a:spLocks noGrp="1"/>
          </p:cNvSpPr>
          <p:nvPr>
            <p:ph type="sldNum" sz="quarter" idx="12"/>
          </p:nvPr>
        </p:nvSpPr>
        <p:spPr/>
        <p:txBody>
          <a:bodyPr/>
          <a:lstStyle/>
          <a:p>
            <a:fld id="{82E0CA47-81CF-4842-A6CE-0A6037062406}" type="slidenum">
              <a:rPr lang="en-US" dirty="0" smtClean="0"/>
              <a:pPr/>
              <a:t>21</a:t>
            </a:fld>
            <a:endParaRPr lang="en-US"/>
          </a:p>
        </p:txBody>
      </p:sp>
    </p:spTree>
    <p:extLst>
      <p:ext uri="{BB962C8B-B14F-4D97-AF65-F5344CB8AC3E}">
        <p14:creationId xmlns:p14="http://schemas.microsoft.com/office/powerpoint/2010/main" val="2984566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EEA28B-DD19-FC63-99C8-6AB09582341B}"/>
              </a:ext>
            </a:extLst>
          </p:cNvPr>
          <p:cNvSpPr>
            <a:spLocks noGrp="1"/>
          </p:cNvSpPr>
          <p:nvPr>
            <p:ph sz="half" idx="1"/>
          </p:nvPr>
        </p:nvSpPr>
        <p:spPr>
          <a:xfrm>
            <a:off x="2346529" y="1965477"/>
            <a:ext cx="3301178" cy="3777858"/>
          </a:xfrm>
        </p:spPr>
        <p:txBody>
          <a:bodyPr vert="horz" lIns="0" tIns="45720" rIns="0" bIns="45720" rtlCol="0" anchor="t">
            <a:noAutofit/>
          </a:bodyPr>
          <a:lstStyle/>
          <a:p>
            <a:pPr>
              <a:lnSpc>
                <a:spcPct val="100000"/>
              </a:lnSpc>
              <a:spcBef>
                <a:spcPts val="0"/>
              </a:spcBef>
              <a:spcAft>
                <a:spcPts val="0"/>
              </a:spcAft>
            </a:pPr>
            <a:r>
              <a:rPr lang="en-US" sz="1600">
                <a:latin typeface="Karla"/>
                <a:cs typeface="Calibri"/>
              </a:rPr>
              <a:t>Dr. Hasani Carter </a:t>
            </a:r>
            <a:r>
              <a:rPr lang="en-US" sz="1600" b="1" dirty="0">
                <a:latin typeface="Karla"/>
                <a:cs typeface="Calibri"/>
              </a:rPr>
              <a:t>     </a:t>
            </a:r>
            <a:endParaRPr lang="en-US" sz="1600" dirty="0">
              <a:latin typeface="Karla"/>
              <a:cs typeface="Calibri"/>
            </a:endParaRPr>
          </a:p>
          <a:p>
            <a:pPr>
              <a:lnSpc>
                <a:spcPct val="100000"/>
              </a:lnSpc>
              <a:spcBef>
                <a:spcPts val="0"/>
              </a:spcBef>
              <a:spcAft>
                <a:spcPts val="0"/>
              </a:spcAft>
            </a:pPr>
            <a:r>
              <a:rPr lang="en-US" sz="1600" dirty="0">
                <a:latin typeface="Karla"/>
                <a:cs typeface="Calibri"/>
                <a:hlinkClick r:id="rId3"/>
              </a:rPr>
              <a:t>Hasani.Carter@oshe.nj.gov</a:t>
            </a:r>
            <a:r>
              <a:rPr lang="en-US" sz="1600" dirty="0">
                <a:latin typeface="Karla"/>
                <a:cs typeface="Calibri"/>
              </a:rPr>
              <a:t>   </a:t>
            </a:r>
          </a:p>
          <a:p>
            <a:pPr>
              <a:lnSpc>
                <a:spcPct val="100000"/>
              </a:lnSpc>
              <a:spcBef>
                <a:spcPts val="0"/>
              </a:spcBef>
              <a:spcAft>
                <a:spcPts val="0"/>
              </a:spcAft>
            </a:pPr>
            <a:endParaRPr lang="en-US" sz="1600">
              <a:latin typeface="Karla"/>
              <a:ea typeface="+mn-lt"/>
              <a:cs typeface="+mn-lt"/>
            </a:endParaRPr>
          </a:p>
          <a:p>
            <a:pPr>
              <a:lnSpc>
                <a:spcPct val="100000"/>
              </a:lnSpc>
              <a:spcBef>
                <a:spcPts val="0"/>
              </a:spcBef>
              <a:spcAft>
                <a:spcPts val="0"/>
              </a:spcAft>
            </a:pPr>
            <a:r>
              <a:rPr lang="en-US" sz="1600">
                <a:latin typeface="Karla"/>
                <a:cs typeface="Calibri"/>
              </a:rPr>
              <a:t>Peter Collazo    </a:t>
            </a:r>
          </a:p>
          <a:p>
            <a:pPr>
              <a:lnSpc>
                <a:spcPct val="100000"/>
              </a:lnSpc>
              <a:spcBef>
                <a:spcPts val="0"/>
              </a:spcBef>
              <a:spcAft>
                <a:spcPts val="0"/>
              </a:spcAft>
            </a:pPr>
            <a:r>
              <a:rPr lang="en-US" sz="1600" dirty="0">
                <a:latin typeface="Karla"/>
                <a:cs typeface="Calibri"/>
                <a:hlinkClick r:id="rId4"/>
              </a:rPr>
              <a:t>Peter.Collazo@oshe.nj.gov</a:t>
            </a:r>
            <a:r>
              <a:rPr lang="en-US" sz="1600" dirty="0">
                <a:latin typeface="Karla"/>
                <a:cs typeface="Calibri"/>
              </a:rPr>
              <a:t> </a:t>
            </a:r>
          </a:p>
          <a:p>
            <a:pPr>
              <a:lnSpc>
                <a:spcPct val="100000"/>
              </a:lnSpc>
              <a:spcBef>
                <a:spcPts val="0"/>
              </a:spcBef>
              <a:spcAft>
                <a:spcPts val="0"/>
              </a:spcAft>
            </a:pPr>
            <a:endParaRPr lang="en-US" sz="1600">
              <a:latin typeface="Karla"/>
              <a:ea typeface="+mn-lt"/>
              <a:cs typeface="+mn-lt"/>
            </a:endParaRPr>
          </a:p>
          <a:p>
            <a:pPr>
              <a:lnSpc>
                <a:spcPct val="100000"/>
              </a:lnSpc>
              <a:spcBef>
                <a:spcPts val="0"/>
              </a:spcBef>
              <a:spcAft>
                <a:spcPts val="0"/>
              </a:spcAft>
            </a:pPr>
            <a:r>
              <a:rPr lang="en-US" sz="1600">
                <a:latin typeface="Karla"/>
                <a:cs typeface="Calibri"/>
              </a:rPr>
              <a:t>Hema Patel</a:t>
            </a:r>
            <a:endParaRPr lang="en-US" sz="1600">
              <a:latin typeface="Karla"/>
              <a:ea typeface="+mn-lt"/>
              <a:cs typeface="+mn-lt"/>
            </a:endParaRPr>
          </a:p>
          <a:p>
            <a:pPr>
              <a:lnSpc>
                <a:spcPct val="100000"/>
              </a:lnSpc>
              <a:spcBef>
                <a:spcPts val="0"/>
              </a:spcBef>
              <a:spcAft>
                <a:spcPts val="0"/>
              </a:spcAft>
            </a:pPr>
            <a:r>
              <a:rPr lang="en-US" sz="1600" dirty="0">
                <a:latin typeface="Karla"/>
                <a:cs typeface="Calibri"/>
                <a:hlinkClick r:id="rId5"/>
              </a:rPr>
              <a:t>Hema.Patel@oshe.nj.gov</a:t>
            </a:r>
            <a:endParaRPr lang="en-US" sz="1600" dirty="0">
              <a:latin typeface="Karla"/>
              <a:ea typeface="+mn-lt"/>
              <a:cs typeface="+mn-lt"/>
            </a:endParaRPr>
          </a:p>
          <a:p>
            <a:pPr>
              <a:lnSpc>
                <a:spcPct val="100000"/>
              </a:lnSpc>
              <a:spcBef>
                <a:spcPts val="0"/>
              </a:spcBef>
              <a:spcAft>
                <a:spcPts val="0"/>
              </a:spcAft>
            </a:pPr>
            <a:endParaRPr lang="en-US" sz="1600">
              <a:latin typeface="Karla"/>
              <a:ea typeface="+mn-lt"/>
              <a:cs typeface="+mn-lt"/>
            </a:endParaRPr>
          </a:p>
          <a:p>
            <a:pPr marL="0" indent="0">
              <a:lnSpc>
                <a:spcPct val="100000"/>
              </a:lnSpc>
              <a:spcBef>
                <a:spcPts val="0"/>
              </a:spcBef>
              <a:spcAft>
                <a:spcPts val="0"/>
              </a:spcAft>
              <a:buNone/>
            </a:pPr>
            <a:r>
              <a:rPr lang="en-US" sz="1600">
                <a:latin typeface="Karla"/>
                <a:cs typeface="Calibri"/>
              </a:rPr>
              <a:t> Dr. Stephanie Shanklin</a:t>
            </a:r>
            <a:endParaRPr lang="en-US" sz="1600">
              <a:latin typeface="Karla"/>
              <a:ea typeface="+mn-lt"/>
              <a:cs typeface="+mn-lt"/>
            </a:endParaRPr>
          </a:p>
          <a:p>
            <a:pPr>
              <a:lnSpc>
                <a:spcPct val="100000"/>
              </a:lnSpc>
              <a:spcBef>
                <a:spcPts val="0"/>
              </a:spcBef>
              <a:spcAft>
                <a:spcPts val="0"/>
              </a:spcAft>
            </a:pPr>
            <a:r>
              <a:rPr lang="en-US" sz="1600" dirty="0">
                <a:latin typeface="Karla"/>
                <a:cs typeface="Calibri"/>
                <a:hlinkClick r:id="rId6"/>
              </a:rPr>
              <a:t>Stephanie.Shanklin@oshe.nj.gov</a:t>
            </a:r>
            <a:endParaRPr lang="en-US" sz="1600" dirty="0">
              <a:latin typeface="Karla"/>
              <a:ea typeface="+mn-lt"/>
              <a:cs typeface="+mn-lt"/>
            </a:endParaRPr>
          </a:p>
          <a:p>
            <a:pPr>
              <a:lnSpc>
                <a:spcPct val="100000"/>
              </a:lnSpc>
              <a:spcBef>
                <a:spcPts val="0"/>
              </a:spcBef>
              <a:spcAft>
                <a:spcPts val="0"/>
              </a:spcAft>
            </a:pPr>
            <a:endParaRPr lang="en-US" sz="1600">
              <a:ea typeface="+mn-lt"/>
              <a:cs typeface="+mn-lt"/>
            </a:endParaRPr>
          </a:p>
        </p:txBody>
      </p:sp>
      <p:sp>
        <p:nvSpPr>
          <p:cNvPr id="4" name="Content Placeholder 3">
            <a:extLst>
              <a:ext uri="{FF2B5EF4-FFF2-40B4-BE49-F238E27FC236}">
                <a16:creationId xmlns:a16="http://schemas.microsoft.com/office/drawing/2014/main" id="{677D2149-7AA1-E89D-F3E4-614FAA4F5B99}"/>
              </a:ext>
            </a:extLst>
          </p:cNvPr>
          <p:cNvSpPr>
            <a:spLocks noGrp="1"/>
          </p:cNvSpPr>
          <p:nvPr>
            <p:ph sz="half" idx="2"/>
          </p:nvPr>
        </p:nvSpPr>
        <p:spPr>
          <a:xfrm>
            <a:off x="6888893" y="1965478"/>
            <a:ext cx="3009271" cy="4023360"/>
          </a:xfrm>
        </p:spPr>
        <p:txBody>
          <a:bodyPr vert="horz" lIns="0" tIns="45720" rIns="0" bIns="45720" rtlCol="0" anchor="t">
            <a:normAutofit/>
          </a:bodyPr>
          <a:lstStyle/>
          <a:p>
            <a:pPr>
              <a:lnSpc>
                <a:spcPct val="100000"/>
              </a:lnSpc>
              <a:spcBef>
                <a:spcPts val="0"/>
              </a:spcBef>
              <a:spcAft>
                <a:spcPts val="0"/>
              </a:spcAft>
            </a:pPr>
            <a:r>
              <a:rPr lang="en-US" sz="1600" u="sng">
                <a:latin typeface="Karla"/>
                <a:cs typeface="Calibri"/>
              </a:rPr>
              <a:t>OSHE Finance</a:t>
            </a:r>
            <a:endParaRPr lang="en-US" sz="1600">
              <a:latin typeface="Karla"/>
              <a:ea typeface="+mn-lt"/>
              <a:cs typeface="+mn-lt"/>
            </a:endParaRPr>
          </a:p>
          <a:p>
            <a:pPr>
              <a:lnSpc>
                <a:spcPct val="100000"/>
              </a:lnSpc>
              <a:spcBef>
                <a:spcPts val="0"/>
              </a:spcBef>
              <a:spcAft>
                <a:spcPts val="0"/>
              </a:spcAft>
            </a:pPr>
            <a:r>
              <a:rPr lang="en-US" sz="800" b="1" dirty="0">
                <a:latin typeface="Karla"/>
                <a:ea typeface="+mn-lt"/>
                <a:cs typeface="+mn-lt"/>
              </a:rPr>
              <a:t>     </a:t>
            </a:r>
          </a:p>
          <a:p>
            <a:pPr>
              <a:lnSpc>
                <a:spcPct val="100000"/>
              </a:lnSpc>
              <a:spcBef>
                <a:spcPts val="0"/>
              </a:spcBef>
              <a:spcAft>
                <a:spcPts val="0"/>
              </a:spcAft>
            </a:pPr>
            <a:r>
              <a:rPr lang="en-US" sz="1600">
                <a:latin typeface="Karla"/>
                <a:ea typeface="+mn-lt"/>
                <a:cs typeface="+mn-lt"/>
              </a:rPr>
              <a:t>Tiffany Hazzard</a:t>
            </a:r>
            <a:endParaRPr lang="en-US">
              <a:latin typeface="Karla"/>
            </a:endParaRPr>
          </a:p>
          <a:p>
            <a:pPr>
              <a:lnSpc>
                <a:spcPct val="100000"/>
              </a:lnSpc>
              <a:spcBef>
                <a:spcPts val="0"/>
              </a:spcBef>
              <a:spcAft>
                <a:spcPts val="0"/>
              </a:spcAft>
            </a:pPr>
            <a:r>
              <a:rPr lang="en-US" sz="1600" u="sng" dirty="0">
                <a:solidFill>
                  <a:schemeClr val="accent1"/>
                </a:solidFill>
                <a:latin typeface="Karla"/>
                <a:cs typeface="Calibri"/>
                <a:hlinkClick r:id="rId7">
                  <a:extLst>
                    <a:ext uri="{A12FA001-AC4F-418D-AE19-62706E023703}">
                      <ahyp:hlinkClr xmlns:ahyp="http://schemas.microsoft.com/office/drawing/2018/hyperlinkcolor" val="tx"/>
                    </a:ext>
                  </a:extLst>
                </a:hlinkClick>
              </a:rPr>
              <a:t>Tiffany.Hazzard@oshe.nj.gov</a:t>
            </a:r>
            <a:endParaRPr lang="en-US" sz="1600" dirty="0">
              <a:solidFill>
                <a:schemeClr val="accent1"/>
              </a:solidFill>
              <a:latin typeface="Karla"/>
              <a:ea typeface="+mn-lt"/>
              <a:cs typeface="+mn-lt"/>
            </a:endParaRPr>
          </a:p>
          <a:p>
            <a:pPr>
              <a:lnSpc>
                <a:spcPct val="100000"/>
              </a:lnSpc>
              <a:spcBef>
                <a:spcPts val="0"/>
              </a:spcBef>
              <a:spcAft>
                <a:spcPts val="0"/>
              </a:spcAft>
            </a:pPr>
            <a:endParaRPr lang="en-US" sz="1600" u="sng">
              <a:solidFill>
                <a:schemeClr val="accent1"/>
              </a:solidFill>
              <a:latin typeface="Karla"/>
              <a:cs typeface="Calibri"/>
            </a:endParaRPr>
          </a:p>
          <a:p>
            <a:pPr>
              <a:lnSpc>
                <a:spcPct val="100000"/>
              </a:lnSpc>
              <a:spcBef>
                <a:spcPts val="0"/>
              </a:spcBef>
              <a:spcAft>
                <a:spcPts val="0"/>
              </a:spcAft>
            </a:pPr>
            <a:r>
              <a:rPr lang="en-US" sz="1600">
                <a:latin typeface="Karla"/>
                <a:cs typeface="Calibri"/>
              </a:rPr>
              <a:t>Kevin Kobylowski</a:t>
            </a:r>
          </a:p>
          <a:p>
            <a:pPr>
              <a:lnSpc>
                <a:spcPct val="100000"/>
              </a:lnSpc>
              <a:spcBef>
                <a:spcPts val="0"/>
              </a:spcBef>
              <a:spcAft>
                <a:spcPts val="0"/>
              </a:spcAft>
            </a:pPr>
            <a:r>
              <a:rPr lang="en-US" sz="1600" u="sng" dirty="0">
                <a:solidFill>
                  <a:schemeClr val="accent1"/>
                </a:solidFill>
                <a:latin typeface="Karla"/>
                <a:cs typeface="Calibri"/>
                <a:hlinkClick r:id="rId8">
                  <a:extLst>
                    <a:ext uri="{A12FA001-AC4F-418D-AE19-62706E023703}">
                      <ahyp:hlinkClr xmlns:ahyp="http://schemas.microsoft.com/office/drawing/2018/hyperlinkcolor" val="tx"/>
                    </a:ext>
                  </a:extLst>
                </a:hlinkClick>
              </a:rPr>
              <a:t>Kevin.Kobylowski@oshe.nj.gov</a:t>
            </a:r>
          </a:p>
          <a:p>
            <a:pPr>
              <a:lnSpc>
                <a:spcPct val="100000"/>
              </a:lnSpc>
              <a:spcBef>
                <a:spcPts val="0"/>
              </a:spcBef>
              <a:spcAft>
                <a:spcPts val="0"/>
              </a:spcAft>
            </a:pPr>
            <a:endParaRPr lang="en-US" sz="1600" u="sng" dirty="0">
              <a:solidFill>
                <a:schemeClr val="accent1"/>
              </a:solidFill>
              <a:latin typeface="Karla"/>
              <a:ea typeface="+mn-lt"/>
              <a:cs typeface="+mn-lt"/>
            </a:endParaRPr>
          </a:p>
          <a:p>
            <a:pPr>
              <a:lnSpc>
                <a:spcPct val="100000"/>
              </a:lnSpc>
              <a:spcBef>
                <a:spcPts val="0"/>
              </a:spcBef>
              <a:spcAft>
                <a:spcPts val="0"/>
              </a:spcAft>
            </a:pPr>
            <a:r>
              <a:rPr lang="en-US" sz="1400">
                <a:solidFill>
                  <a:srgbClr val="404040"/>
                </a:solidFill>
                <a:latin typeface="Karla"/>
                <a:ea typeface="+mn-lt"/>
                <a:cs typeface="+mn-lt"/>
              </a:rPr>
              <a:t>Kelechi Unegbu</a:t>
            </a:r>
            <a:endParaRPr lang="en-US" sz="1400">
              <a:solidFill>
                <a:schemeClr val="accent1"/>
              </a:solidFill>
              <a:latin typeface="Karla"/>
              <a:ea typeface="+mn-lt"/>
              <a:cs typeface="+mn-lt"/>
            </a:endParaRPr>
          </a:p>
          <a:p>
            <a:pPr>
              <a:lnSpc>
                <a:spcPct val="100000"/>
              </a:lnSpc>
              <a:spcBef>
                <a:spcPts val="0"/>
              </a:spcBef>
              <a:spcAft>
                <a:spcPts val="0"/>
              </a:spcAft>
            </a:pPr>
            <a:r>
              <a:rPr lang="en-US" sz="1400" dirty="0">
                <a:solidFill>
                  <a:schemeClr val="accent1"/>
                </a:solidFill>
                <a:latin typeface="Karla"/>
                <a:ea typeface="+mn-lt"/>
                <a:cs typeface="+mn-lt"/>
                <a:hlinkClick r:id="rId8">
                  <a:extLst>
                    <a:ext uri="{A12FA001-AC4F-418D-AE19-62706E023703}">
                      <ahyp:hlinkClr xmlns:ahyp="http://schemas.microsoft.com/office/drawing/2018/hyperlinkcolor" val="tx"/>
                    </a:ext>
                  </a:extLst>
                </a:hlinkClick>
              </a:rPr>
              <a:t>Kelechi.Unegbu@oshe.nj.gov</a:t>
            </a:r>
            <a:endParaRPr lang="en-US" dirty="0">
              <a:solidFill>
                <a:schemeClr val="accent1"/>
              </a:solidFill>
            </a:endParaRPr>
          </a:p>
        </p:txBody>
      </p:sp>
      <p:sp>
        <p:nvSpPr>
          <p:cNvPr id="5" name="Slide Number Placeholder 4">
            <a:extLst>
              <a:ext uri="{FF2B5EF4-FFF2-40B4-BE49-F238E27FC236}">
                <a16:creationId xmlns:a16="http://schemas.microsoft.com/office/drawing/2014/main" id="{6EF8167C-D4B9-6BA5-387A-2261D532AB4C}"/>
              </a:ext>
            </a:extLst>
          </p:cNvPr>
          <p:cNvSpPr>
            <a:spLocks noGrp="1"/>
          </p:cNvSpPr>
          <p:nvPr>
            <p:ph type="sldNum" sz="quarter" idx="12"/>
          </p:nvPr>
        </p:nvSpPr>
        <p:spPr/>
        <p:txBody>
          <a:bodyPr/>
          <a:lstStyle/>
          <a:p>
            <a:fld id="{82E0CA47-81CF-4842-A6CE-0A6037062406}" type="slidenum">
              <a:rPr lang="en-US" smtClean="0"/>
              <a:pPr/>
              <a:t>3</a:t>
            </a:fld>
            <a:endParaRPr lang="en-US"/>
          </a:p>
        </p:txBody>
      </p:sp>
      <p:sp>
        <p:nvSpPr>
          <p:cNvPr id="7" name="Title 6">
            <a:extLst>
              <a:ext uri="{FF2B5EF4-FFF2-40B4-BE49-F238E27FC236}">
                <a16:creationId xmlns:a16="http://schemas.microsoft.com/office/drawing/2014/main" id="{E549C80E-F85A-5523-4A47-90B4C2921391}"/>
              </a:ext>
            </a:extLst>
          </p:cNvPr>
          <p:cNvSpPr>
            <a:spLocks noGrp="1"/>
          </p:cNvSpPr>
          <p:nvPr>
            <p:ph type="title"/>
          </p:nvPr>
        </p:nvSpPr>
        <p:spPr/>
        <p:txBody>
          <a:bodyPr/>
          <a:lstStyle/>
          <a:p>
            <a:r>
              <a:rPr lang="en-US">
                <a:latin typeface="Montserrat"/>
                <a:cs typeface="Calibri Light"/>
              </a:rPr>
              <a:t>OSHE/EOF Central Staff</a:t>
            </a:r>
            <a:endParaRPr lang="en-US">
              <a:latin typeface="Montserrat"/>
            </a:endParaRPr>
          </a:p>
        </p:txBody>
      </p:sp>
    </p:spTree>
    <p:extLst>
      <p:ext uri="{BB962C8B-B14F-4D97-AF65-F5344CB8AC3E}">
        <p14:creationId xmlns:p14="http://schemas.microsoft.com/office/powerpoint/2010/main" val="2426564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09375" y="286603"/>
            <a:ext cx="10542209" cy="1438662"/>
          </a:xfrm>
        </p:spPr>
        <p:txBody>
          <a:bodyPr>
            <a:normAutofit/>
          </a:bodyPr>
          <a:lstStyle/>
          <a:p>
            <a:br>
              <a:rPr lang="en-US" b="1" dirty="0">
                <a:latin typeface="Montserrat" panose="020B0604020202020204" charset="0"/>
              </a:rPr>
            </a:br>
            <a:r>
              <a:rPr lang="en-US" sz="3600">
                <a:latin typeface="Montserrat"/>
                <a:ea typeface="+mj-lt"/>
                <a:cs typeface="+mj-lt"/>
              </a:rPr>
              <a:t>Prior to Completing the EOF Summer Budget</a:t>
            </a:r>
            <a:endParaRPr lang="en-US" sz="3600">
              <a:latin typeface="Montserrat"/>
            </a:endParaRPr>
          </a:p>
        </p:txBody>
      </p:sp>
      <p:sp>
        <p:nvSpPr>
          <p:cNvPr id="426" name="TextBox 425">
            <a:extLst>
              <a:ext uri="{FF2B5EF4-FFF2-40B4-BE49-F238E27FC236}">
                <a16:creationId xmlns:a16="http://schemas.microsoft.com/office/drawing/2014/main" id="{7850FDA0-55FF-D326-F31F-772F6D40876A}"/>
              </a:ext>
            </a:extLst>
          </p:cNvPr>
          <p:cNvSpPr txBox="1"/>
          <p:nvPr/>
        </p:nvSpPr>
        <p:spPr>
          <a:xfrm>
            <a:off x="2618074" y="2245478"/>
            <a:ext cx="8490505" cy="707886"/>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2000">
                <a:solidFill>
                  <a:srgbClr val="404040"/>
                </a:solidFill>
                <a:latin typeface="Karla"/>
                <a:ea typeface="+mn-lt"/>
                <a:cs typeface="+mn-lt"/>
              </a:rPr>
              <a:t>Review the new Fiscal Year (FY) contract and EOF Summer allocations </a:t>
            </a:r>
            <a:r>
              <a:rPr lang="en-US" sz="2000" dirty="0">
                <a:solidFill>
                  <a:srgbClr val="404040"/>
                </a:solidFill>
                <a:latin typeface="Karla"/>
                <a:ea typeface="+mn-lt"/>
                <a:cs typeface="+mn-lt"/>
              </a:rPr>
              <a:t>to ensure you are working with the correct figures. </a:t>
            </a:r>
            <a:endParaRPr lang="en-US" sz="2000" dirty="0">
              <a:latin typeface="Karla"/>
            </a:endParaRPr>
          </a:p>
        </p:txBody>
      </p:sp>
      <p:sp>
        <p:nvSpPr>
          <p:cNvPr id="476" name="TextBox 475">
            <a:extLst>
              <a:ext uri="{FF2B5EF4-FFF2-40B4-BE49-F238E27FC236}">
                <a16:creationId xmlns:a16="http://schemas.microsoft.com/office/drawing/2014/main" id="{C14815FF-C550-A4CF-0ED4-20835EF02668}"/>
              </a:ext>
            </a:extLst>
          </p:cNvPr>
          <p:cNvSpPr txBox="1"/>
          <p:nvPr/>
        </p:nvSpPr>
        <p:spPr>
          <a:xfrm>
            <a:off x="2618073" y="4946920"/>
            <a:ext cx="8486970" cy="10531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404040"/>
                </a:solidFill>
                <a:latin typeface="Karla"/>
                <a:ea typeface="+mn-lt"/>
                <a:cs typeface="+mn-lt"/>
              </a:rPr>
              <a:t>Program Directors should work with your OSHE/EOF program liaison if you have any questions regarding the </a:t>
            </a:r>
            <a:r>
              <a:rPr lang="en-US" sz="2000" i="1">
                <a:solidFill>
                  <a:srgbClr val="404040"/>
                </a:solidFill>
                <a:latin typeface="Karla"/>
                <a:ea typeface="+mn-lt"/>
                <a:cs typeface="+mn-lt"/>
              </a:rPr>
              <a:t>development </a:t>
            </a:r>
            <a:r>
              <a:rPr lang="en-US" sz="2000">
                <a:solidFill>
                  <a:srgbClr val="404040"/>
                </a:solidFill>
                <a:latin typeface="Karla"/>
                <a:ea typeface="+mn-lt"/>
                <a:cs typeface="+mn-lt"/>
              </a:rPr>
              <a:t>of your budget and allowable expenses.  </a:t>
            </a:r>
            <a:endParaRPr lang="en-US" sz="2000">
              <a:latin typeface="Karla"/>
            </a:endParaRPr>
          </a:p>
        </p:txBody>
      </p:sp>
      <p:pic>
        <p:nvPicPr>
          <p:cNvPr id="375" name="Graphic 374" descr="Questions outline">
            <a:extLst>
              <a:ext uri="{FF2B5EF4-FFF2-40B4-BE49-F238E27FC236}">
                <a16:creationId xmlns:a16="http://schemas.microsoft.com/office/drawing/2014/main" id="{CAAF4C68-8B96-DE0D-B85A-4F3385FD531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44014" y="4950770"/>
            <a:ext cx="1055914" cy="1055914"/>
          </a:xfrm>
          <a:prstGeom prst="rect">
            <a:avLst/>
          </a:prstGeom>
        </p:spPr>
      </p:pic>
      <p:pic>
        <p:nvPicPr>
          <p:cNvPr id="376" name="Graphic 375" descr="Information outline">
            <a:extLst>
              <a:ext uri="{FF2B5EF4-FFF2-40B4-BE49-F238E27FC236}">
                <a16:creationId xmlns:a16="http://schemas.microsoft.com/office/drawing/2014/main" id="{7D2C54F8-7536-DF5F-CE1E-24233F19274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78918" y="3534637"/>
            <a:ext cx="1001484" cy="1001484"/>
          </a:xfrm>
          <a:prstGeom prst="rect">
            <a:avLst/>
          </a:prstGeom>
        </p:spPr>
      </p:pic>
      <p:pic>
        <p:nvPicPr>
          <p:cNvPr id="377" name="Graphic 376" descr="Contract outline">
            <a:extLst>
              <a:ext uri="{FF2B5EF4-FFF2-40B4-BE49-F238E27FC236}">
                <a16:creationId xmlns:a16="http://schemas.microsoft.com/office/drawing/2014/main" id="{EAE2BD74-7D2C-507D-CBC5-5510AC83CE8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24243" y="2041083"/>
            <a:ext cx="1088571" cy="1088571"/>
          </a:xfrm>
          <a:prstGeom prst="rect">
            <a:avLst/>
          </a:prstGeom>
        </p:spPr>
      </p:pic>
      <p:sp>
        <p:nvSpPr>
          <p:cNvPr id="535" name="TextBox 534">
            <a:extLst>
              <a:ext uri="{FF2B5EF4-FFF2-40B4-BE49-F238E27FC236}">
                <a16:creationId xmlns:a16="http://schemas.microsoft.com/office/drawing/2014/main" id="{4D702356-1669-232E-EA28-F765BA8339E8}"/>
              </a:ext>
            </a:extLst>
          </p:cNvPr>
          <p:cNvSpPr txBox="1"/>
          <p:nvPr/>
        </p:nvSpPr>
        <p:spPr>
          <a:xfrm>
            <a:off x="2618074" y="3679386"/>
            <a:ext cx="8490504" cy="707886"/>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2000">
                <a:solidFill>
                  <a:srgbClr val="404040"/>
                </a:solidFill>
                <a:latin typeface="Karla"/>
                <a:ea typeface="+mn-lt"/>
                <a:cs typeface="+mn-lt"/>
              </a:rPr>
              <a:t>Instructions for completing the budget template are in the template file – the tab is labeled “</a:t>
            </a:r>
            <a:r>
              <a:rPr lang="en-US" sz="2000">
                <a:solidFill>
                  <a:srgbClr val="0B3954"/>
                </a:solidFill>
                <a:latin typeface="Karla"/>
                <a:ea typeface="+mn-lt"/>
                <a:cs typeface="+mn-lt"/>
              </a:rPr>
              <a:t>Directions to Complete</a:t>
            </a:r>
            <a:r>
              <a:rPr lang="en-US" sz="2000">
                <a:solidFill>
                  <a:srgbClr val="404040"/>
                </a:solidFill>
                <a:latin typeface="Karla"/>
                <a:ea typeface="+mn-lt"/>
                <a:cs typeface="+mn-lt"/>
              </a:rPr>
              <a:t>”</a:t>
            </a:r>
            <a:endParaRPr lang="en-US" sz="2000">
              <a:latin typeface="Karla"/>
            </a:endParaRPr>
          </a:p>
        </p:txBody>
      </p:sp>
      <p:cxnSp>
        <p:nvCxnSpPr>
          <p:cNvPr id="4" name="Straight Arrow Connector 3">
            <a:extLst>
              <a:ext uri="{FF2B5EF4-FFF2-40B4-BE49-F238E27FC236}">
                <a16:creationId xmlns:a16="http://schemas.microsoft.com/office/drawing/2014/main" id="{523283BA-2F85-DDEE-633E-3CDCAC30A5DB}"/>
              </a:ext>
            </a:extLst>
          </p:cNvPr>
          <p:cNvCxnSpPr/>
          <p:nvPr/>
        </p:nvCxnSpPr>
        <p:spPr>
          <a:xfrm flipV="1">
            <a:off x="1097493" y="3424927"/>
            <a:ext cx="10058399" cy="712"/>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46507FEB-CE14-BA8A-4A58-4C327ABE7CBF}"/>
              </a:ext>
            </a:extLst>
          </p:cNvPr>
          <p:cNvCxnSpPr>
            <a:cxnSpLocks/>
          </p:cNvCxnSpPr>
          <p:nvPr/>
        </p:nvCxnSpPr>
        <p:spPr>
          <a:xfrm flipV="1">
            <a:off x="1097492" y="4765829"/>
            <a:ext cx="10058399" cy="714"/>
          </a:xfrm>
          <a:prstGeom prst="straightConnector1">
            <a:avLst/>
          </a:prstGeom>
          <a:ln>
            <a:solidFill>
              <a:srgbClr val="0939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9202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A5EF554-7F03-13F1-4C0B-98E125784E78}"/>
              </a:ext>
            </a:extLst>
          </p:cNvPr>
          <p:cNvPicPr>
            <a:picLocks noChangeAspect="1"/>
          </p:cNvPicPr>
          <p:nvPr/>
        </p:nvPicPr>
        <p:blipFill>
          <a:blip r:embed="rId3"/>
          <a:srcRect l="16667" t="15302" r="68357" b="18140"/>
          <a:stretch>
            <a:fillRect/>
          </a:stretch>
        </p:blipFill>
        <p:spPr>
          <a:xfrm>
            <a:off x="4138083" y="2376795"/>
            <a:ext cx="2968924" cy="3626357"/>
          </a:xfrm>
          <a:prstGeom prst="rect">
            <a:avLst/>
          </a:prstGeom>
        </p:spPr>
      </p:pic>
      <p:pic>
        <p:nvPicPr>
          <p:cNvPr id="13" name="Picture 12">
            <a:extLst>
              <a:ext uri="{FF2B5EF4-FFF2-40B4-BE49-F238E27FC236}">
                <a16:creationId xmlns:a16="http://schemas.microsoft.com/office/drawing/2014/main" id="{2B166FD6-78D5-A67A-50A3-29315322026C}"/>
              </a:ext>
            </a:extLst>
          </p:cNvPr>
          <p:cNvPicPr>
            <a:picLocks noChangeAspect="1"/>
          </p:cNvPicPr>
          <p:nvPr/>
        </p:nvPicPr>
        <p:blipFill>
          <a:blip r:embed="rId4"/>
          <a:srcRect l="30556" t="12924" r="34136" b="5247"/>
          <a:stretch>
            <a:fillRect/>
          </a:stretch>
        </p:blipFill>
        <p:spPr>
          <a:xfrm>
            <a:off x="603249" y="1877483"/>
            <a:ext cx="3616909" cy="4462823"/>
          </a:xfrm>
          <a:prstGeom prst="rect">
            <a:avLst/>
          </a:prstGeom>
        </p:spPr>
      </p:pic>
      <p:sp>
        <p:nvSpPr>
          <p:cNvPr id="2" name="Title 1"/>
          <p:cNvSpPr>
            <a:spLocks noGrp="1"/>
          </p:cNvSpPr>
          <p:nvPr>
            <p:ph type="title"/>
          </p:nvPr>
        </p:nvSpPr>
        <p:spPr>
          <a:xfrm>
            <a:off x="1687831" y="498269"/>
            <a:ext cx="8257116" cy="637958"/>
          </a:xfrm>
        </p:spPr>
        <p:txBody>
          <a:bodyPr>
            <a:normAutofit fontScale="90000"/>
          </a:bodyPr>
          <a:lstStyle/>
          <a:p>
            <a:pPr algn="ctr"/>
            <a:r>
              <a:rPr lang="en-US" sz="4000">
                <a:latin typeface="Montserrat"/>
              </a:rPr>
              <a:t>Fiscal Year EOF Program Contracts</a:t>
            </a:r>
            <a:endParaRPr lang="en-US"/>
          </a:p>
        </p:txBody>
      </p:sp>
      <p:pic>
        <p:nvPicPr>
          <p:cNvPr id="8" name="Picture 7">
            <a:extLst>
              <a:ext uri="{FF2B5EF4-FFF2-40B4-BE49-F238E27FC236}">
                <a16:creationId xmlns:a16="http://schemas.microsoft.com/office/drawing/2014/main" id="{A0B29FB3-8C51-D1D6-B74D-CEF60E45FAE0}"/>
              </a:ext>
            </a:extLst>
          </p:cNvPr>
          <p:cNvPicPr>
            <a:picLocks noChangeAspect="1"/>
          </p:cNvPicPr>
          <p:nvPr/>
        </p:nvPicPr>
        <p:blipFill rotWithShape="1">
          <a:blip r:embed="rId5"/>
          <a:srcRect t="22304" r="71364" b="38118"/>
          <a:stretch>
            <a:fillRect/>
          </a:stretch>
        </p:blipFill>
        <p:spPr>
          <a:xfrm>
            <a:off x="7913379" y="2032557"/>
            <a:ext cx="3177103" cy="2399509"/>
          </a:xfrm>
          <a:prstGeom prst="rect">
            <a:avLst/>
          </a:prstGeom>
          <a:ln>
            <a:solidFill>
              <a:srgbClr val="002060"/>
            </a:solidFill>
          </a:ln>
        </p:spPr>
      </p:pic>
      <p:sp>
        <p:nvSpPr>
          <p:cNvPr id="11" name="Title 1">
            <a:extLst>
              <a:ext uri="{FF2B5EF4-FFF2-40B4-BE49-F238E27FC236}">
                <a16:creationId xmlns:a16="http://schemas.microsoft.com/office/drawing/2014/main" id="{66EFA60E-B3EE-1569-AEEB-8143014A99E2}"/>
              </a:ext>
            </a:extLst>
          </p:cNvPr>
          <p:cNvSpPr txBox="1">
            <a:spLocks/>
          </p:cNvSpPr>
          <p:nvPr/>
        </p:nvSpPr>
        <p:spPr>
          <a:xfrm>
            <a:off x="1537975" y="1303857"/>
            <a:ext cx="4556391" cy="41130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a:latin typeface="Montserrat"/>
              </a:rPr>
              <a:t>FY EOF Program Contract</a:t>
            </a:r>
          </a:p>
        </p:txBody>
      </p:sp>
      <p:sp>
        <p:nvSpPr>
          <p:cNvPr id="12" name="Title 1">
            <a:extLst>
              <a:ext uri="{FF2B5EF4-FFF2-40B4-BE49-F238E27FC236}">
                <a16:creationId xmlns:a16="http://schemas.microsoft.com/office/drawing/2014/main" id="{72618A1D-0C2A-0A39-4D9D-7E1395AE09AC}"/>
              </a:ext>
            </a:extLst>
          </p:cNvPr>
          <p:cNvSpPr txBox="1">
            <a:spLocks/>
          </p:cNvSpPr>
          <p:nvPr/>
        </p:nvSpPr>
        <p:spPr>
          <a:xfrm>
            <a:off x="8083060" y="1311477"/>
            <a:ext cx="2675711" cy="403196"/>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a:latin typeface="Montserrat"/>
              </a:rPr>
              <a:t>Where to Access</a:t>
            </a:r>
          </a:p>
        </p:txBody>
      </p:sp>
      <p:cxnSp>
        <p:nvCxnSpPr>
          <p:cNvPr id="14" name="Straight Arrow Connector 13">
            <a:extLst>
              <a:ext uri="{FF2B5EF4-FFF2-40B4-BE49-F238E27FC236}">
                <a16:creationId xmlns:a16="http://schemas.microsoft.com/office/drawing/2014/main" id="{DFA50F6E-EADA-C14F-55E3-B3FD4732AD99}"/>
              </a:ext>
            </a:extLst>
          </p:cNvPr>
          <p:cNvCxnSpPr/>
          <p:nvPr/>
        </p:nvCxnSpPr>
        <p:spPr>
          <a:xfrm flipH="1">
            <a:off x="7377598" y="1739976"/>
            <a:ext cx="10160" cy="3920066"/>
          </a:xfrm>
          <a:prstGeom prst="straightConnector1">
            <a:avLst/>
          </a:prstGeom>
          <a:ln w="6350">
            <a:solidFill>
              <a:srgbClr val="7F7F7F"/>
            </a:solidFill>
          </a:ln>
        </p:spPr>
        <p:style>
          <a:lnRef idx="1">
            <a:schemeClr val="dk1"/>
          </a:lnRef>
          <a:fillRef idx="0">
            <a:schemeClr val="dk1"/>
          </a:fillRef>
          <a:effectRef idx="0">
            <a:schemeClr val="dk1"/>
          </a:effectRef>
          <a:fontRef idx="minor">
            <a:schemeClr val="tx1"/>
          </a:fontRef>
        </p:style>
      </p:cxnSp>
      <p:sp>
        <p:nvSpPr>
          <p:cNvPr id="17" name="Right Arrow 5">
            <a:extLst>
              <a:ext uri="{FF2B5EF4-FFF2-40B4-BE49-F238E27FC236}">
                <a16:creationId xmlns:a16="http://schemas.microsoft.com/office/drawing/2014/main" id="{EF2BD9CB-309C-515B-7A0A-0A1B7DFFE437}"/>
              </a:ext>
            </a:extLst>
          </p:cNvPr>
          <p:cNvSpPr/>
          <p:nvPr/>
        </p:nvSpPr>
        <p:spPr>
          <a:xfrm>
            <a:off x="7639145" y="2891099"/>
            <a:ext cx="281836" cy="12782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2">
            <a:extLst>
              <a:ext uri="{FF2B5EF4-FFF2-40B4-BE49-F238E27FC236}">
                <a16:creationId xmlns:a16="http://schemas.microsoft.com/office/drawing/2014/main" id="{3C5C8DBC-6222-5B43-D29B-4D6C53ECFDDB}"/>
              </a:ext>
            </a:extLst>
          </p:cNvPr>
          <p:cNvSpPr txBox="1"/>
          <p:nvPr/>
        </p:nvSpPr>
        <p:spPr>
          <a:xfrm>
            <a:off x="8240263" y="4553232"/>
            <a:ext cx="2526101"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latin typeface="Montserrat"/>
                <a:cs typeface="Calibri"/>
                <a:hlinkClick r:id="rId6"/>
              </a:rPr>
              <a:t>Click here to access the EOF Campus Resources webpage.</a:t>
            </a:r>
            <a:endParaRPr lang="en-US" sz="1600">
              <a:latin typeface="Montserrat"/>
            </a:endParaRPr>
          </a:p>
        </p:txBody>
      </p:sp>
      <p:sp>
        <p:nvSpPr>
          <p:cNvPr id="9" name="Right Arrow 5">
            <a:extLst>
              <a:ext uri="{FF2B5EF4-FFF2-40B4-BE49-F238E27FC236}">
                <a16:creationId xmlns:a16="http://schemas.microsoft.com/office/drawing/2014/main" id="{23E01EB6-CEFF-1534-B59A-B7D220B93C29}"/>
              </a:ext>
            </a:extLst>
          </p:cNvPr>
          <p:cNvSpPr/>
          <p:nvPr/>
        </p:nvSpPr>
        <p:spPr>
          <a:xfrm>
            <a:off x="4133081" y="2757795"/>
            <a:ext cx="556156" cy="143062"/>
          </a:xfrm>
          <a:prstGeom prst="rightArrow">
            <a:avLst/>
          </a:prstGeom>
          <a:solidFill>
            <a:srgbClr val="FF0000"/>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5">
            <a:extLst>
              <a:ext uri="{FF2B5EF4-FFF2-40B4-BE49-F238E27FC236}">
                <a16:creationId xmlns:a16="http://schemas.microsoft.com/office/drawing/2014/main" id="{2F0E32FC-A02C-DBAC-5E7F-DBC2449B8165}"/>
              </a:ext>
            </a:extLst>
          </p:cNvPr>
          <p:cNvSpPr/>
          <p:nvPr/>
        </p:nvSpPr>
        <p:spPr>
          <a:xfrm>
            <a:off x="471150" y="5663576"/>
            <a:ext cx="723796" cy="15068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1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02949" y="1597434"/>
            <a:ext cx="3891965" cy="2388653"/>
          </a:xfrm>
        </p:spPr>
        <p:txBody>
          <a:bodyPr>
            <a:normAutofit/>
          </a:bodyPr>
          <a:lstStyle/>
          <a:p>
            <a:pPr algn="r"/>
            <a:r>
              <a:rPr lang="en-US" sz="4200">
                <a:latin typeface="Montserrat"/>
              </a:rPr>
              <a:t>Fiscal Year EOF </a:t>
            </a:r>
            <a:r>
              <a:rPr lang="en-US" sz="4200" dirty="0">
                <a:latin typeface="Montserrat"/>
              </a:rPr>
              <a:t>B2 Contract Attachment</a:t>
            </a:r>
          </a:p>
        </p:txBody>
      </p:sp>
      <p:pic>
        <p:nvPicPr>
          <p:cNvPr id="6" name="Picture 5">
            <a:extLst>
              <a:ext uri="{FF2B5EF4-FFF2-40B4-BE49-F238E27FC236}">
                <a16:creationId xmlns:a16="http://schemas.microsoft.com/office/drawing/2014/main" id="{590B0527-DB03-2C91-D973-9CBF25770852}"/>
              </a:ext>
            </a:extLst>
          </p:cNvPr>
          <p:cNvPicPr>
            <a:picLocks noChangeAspect="1"/>
          </p:cNvPicPr>
          <p:nvPr/>
        </p:nvPicPr>
        <p:blipFill rotWithShape="1">
          <a:blip r:embed="rId3"/>
          <a:srcRect l="-77" r="42207" b="426"/>
          <a:stretch/>
        </p:blipFill>
        <p:spPr>
          <a:xfrm>
            <a:off x="4686846" y="263989"/>
            <a:ext cx="6213678" cy="5804363"/>
          </a:xfrm>
          <a:prstGeom prst="rect">
            <a:avLst/>
          </a:prstGeom>
          <a:ln>
            <a:solidFill>
              <a:srgbClr val="002060"/>
            </a:solidFill>
          </a:ln>
        </p:spPr>
      </p:pic>
      <p:sp>
        <p:nvSpPr>
          <p:cNvPr id="9" name="Right Arrow 5">
            <a:extLst>
              <a:ext uri="{FF2B5EF4-FFF2-40B4-BE49-F238E27FC236}">
                <a16:creationId xmlns:a16="http://schemas.microsoft.com/office/drawing/2014/main" id="{E18A01C7-3DB3-2D48-BCB1-9477CB1F3DB5}"/>
              </a:ext>
            </a:extLst>
          </p:cNvPr>
          <p:cNvSpPr/>
          <p:nvPr/>
        </p:nvSpPr>
        <p:spPr>
          <a:xfrm>
            <a:off x="4196768" y="2702417"/>
            <a:ext cx="643143" cy="19116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CFAF2B5-E7FF-08F7-6A98-6097C28F85C5}"/>
              </a:ext>
            </a:extLst>
          </p:cNvPr>
          <p:cNvSpPr/>
          <p:nvPr/>
        </p:nvSpPr>
        <p:spPr>
          <a:xfrm>
            <a:off x="7939024" y="507076"/>
            <a:ext cx="1030422" cy="20594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3794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22AC1190-DADA-72D4-C786-7E90D2B53EE5}"/>
              </a:ext>
            </a:extLst>
          </p:cNvPr>
          <p:cNvSpPr>
            <a:spLocks noGrp="1"/>
          </p:cNvSpPr>
          <p:nvPr>
            <p:ph type="sldNum" sz="quarter" idx="4294967295"/>
          </p:nvPr>
        </p:nvSpPr>
        <p:spPr>
          <a:xfrm>
            <a:off x="10880725" y="6459538"/>
            <a:ext cx="1311275" cy="365125"/>
          </a:xfrm>
          <a:prstGeom prst="rect">
            <a:avLst/>
          </a:prstGeom>
        </p:spPr>
        <p:txBody>
          <a:bodyPr/>
          <a:lstStyle/>
          <a:p>
            <a:fld id="{82E0CA47-81CF-4842-A6CE-0A6037062406}" type="slidenum">
              <a:rPr lang="en-US" smtClean="0"/>
              <a:pPr/>
              <a:t>7</a:t>
            </a:fld>
            <a:endParaRPr lang="en-US"/>
          </a:p>
        </p:txBody>
      </p:sp>
      <p:sp>
        <p:nvSpPr>
          <p:cNvPr id="8" name="Rectangle 7">
            <a:extLst>
              <a:ext uri="{FF2B5EF4-FFF2-40B4-BE49-F238E27FC236}">
                <a16:creationId xmlns:a16="http://schemas.microsoft.com/office/drawing/2014/main" id="{473F533D-EC7A-2C9E-2EA3-C557BE9C9162}"/>
              </a:ext>
            </a:extLst>
          </p:cNvPr>
          <p:cNvSpPr/>
          <p:nvPr/>
        </p:nvSpPr>
        <p:spPr>
          <a:xfrm>
            <a:off x="0" y="-1973"/>
            <a:ext cx="3396341" cy="6858000"/>
          </a:xfrm>
          <a:prstGeom prst="rect">
            <a:avLst/>
          </a:prstGeom>
          <a:solidFill>
            <a:srgbClr val="0B3954"/>
          </a:solidFill>
          <a:ln w="9525">
            <a:solidFill>
              <a:srgbClr val="0B39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9" name="Rectangle 8">
            <a:extLst>
              <a:ext uri="{FF2B5EF4-FFF2-40B4-BE49-F238E27FC236}">
                <a16:creationId xmlns:a16="http://schemas.microsoft.com/office/drawing/2014/main" id="{A0EFC57F-E0C7-3D68-4A9D-9B52C4C6396A}"/>
              </a:ext>
            </a:extLst>
          </p:cNvPr>
          <p:cNvSpPr/>
          <p:nvPr/>
        </p:nvSpPr>
        <p:spPr>
          <a:xfrm flipH="1">
            <a:off x="3321934" y="964"/>
            <a:ext cx="73042" cy="6856069"/>
          </a:xfrm>
          <a:prstGeom prst="rect">
            <a:avLst/>
          </a:prstGeom>
          <a:solidFill>
            <a:srgbClr val="549E39"/>
          </a:solidFill>
          <a:ln w="9525">
            <a:solidFill>
              <a:srgbClr val="549E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11" name="TextBox 10">
            <a:extLst>
              <a:ext uri="{FF2B5EF4-FFF2-40B4-BE49-F238E27FC236}">
                <a16:creationId xmlns:a16="http://schemas.microsoft.com/office/drawing/2014/main" id="{F93EA5A5-BE21-4DED-71A4-E5F0B9809EAF}"/>
              </a:ext>
            </a:extLst>
          </p:cNvPr>
          <p:cNvSpPr txBox="1"/>
          <p:nvPr/>
        </p:nvSpPr>
        <p:spPr>
          <a:xfrm>
            <a:off x="263873" y="1578310"/>
            <a:ext cx="2868593"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3200" b="1">
                <a:solidFill>
                  <a:schemeClr val="accent6"/>
                </a:solidFill>
                <a:latin typeface="Montserrat"/>
                <a:ea typeface="+mn-lt"/>
                <a:cs typeface="+mn-lt"/>
              </a:rPr>
              <a:t>Things to Know</a:t>
            </a:r>
            <a:r>
              <a:rPr lang="en-US" sz="3200" b="1">
                <a:solidFill>
                  <a:srgbClr val="FFFFFF"/>
                </a:solidFill>
                <a:latin typeface="Montserrat"/>
                <a:ea typeface="+mn-lt"/>
                <a:cs typeface="+mn-lt"/>
              </a:rPr>
              <a:t> When </a:t>
            </a:r>
            <a:endParaRPr lang="en-US" sz="3200">
              <a:solidFill>
                <a:srgbClr val="FFFFFF"/>
              </a:solidFill>
              <a:latin typeface="Montserrat"/>
              <a:ea typeface="+mn-lt"/>
              <a:cs typeface="+mn-lt"/>
            </a:endParaRPr>
          </a:p>
          <a:p>
            <a:pPr algn="r"/>
            <a:r>
              <a:rPr lang="en-US" sz="3200" b="1">
                <a:solidFill>
                  <a:srgbClr val="FFFFFF"/>
                </a:solidFill>
                <a:latin typeface="Montserrat"/>
                <a:ea typeface="+mn-lt"/>
                <a:cs typeface="+mn-lt"/>
              </a:rPr>
              <a:t>Completing the B2 Summer </a:t>
            </a:r>
            <a:endParaRPr lang="en-US" sz="3200">
              <a:solidFill>
                <a:srgbClr val="FFFFFF"/>
              </a:solidFill>
              <a:latin typeface="Montserrat"/>
              <a:ea typeface="+mn-lt"/>
              <a:cs typeface="+mn-lt"/>
            </a:endParaRPr>
          </a:p>
          <a:p>
            <a:pPr algn="r"/>
            <a:r>
              <a:rPr lang="en-US" sz="3200" b="1">
                <a:solidFill>
                  <a:srgbClr val="FFFFFF"/>
                </a:solidFill>
                <a:latin typeface="Montserrat"/>
                <a:ea typeface="+mn-lt"/>
                <a:cs typeface="+mn-lt"/>
              </a:rPr>
              <a:t>Budget</a:t>
            </a:r>
            <a:endParaRPr lang="en-US" sz="3200">
              <a:solidFill>
                <a:srgbClr val="FFFFFF"/>
              </a:solidFill>
              <a:latin typeface="Montserrat"/>
              <a:ea typeface="+mn-lt"/>
              <a:cs typeface="+mn-lt"/>
            </a:endParaRPr>
          </a:p>
        </p:txBody>
      </p:sp>
      <p:sp>
        <p:nvSpPr>
          <p:cNvPr id="12" name="TextBox 11">
            <a:extLst>
              <a:ext uri="{FF2B5EF4-FFF2-40B4-BE49-F238E27FC236}">
                <a16:creationId xmlns:a16="http://schemas.microsoft.com/office/drawing/2014/main" id="{50C97B6F-26E8-3634-2967-C57922430DC0}"/>
              </a:ext>
            </a:extLst>
          </p:cNvPr>
          <p:cNvSpPr txBox="1"/>
          <p:nvPr/>
        </p:nvSpPr>
        <p:spPr>
          <a:xfrm>
            <a:off x="3983953" y="531870"/>
            <a:ext cx="6701741"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solidFill>
                  <a:srgbClr val="404040"/>
                </a:solidFill>
                <a:latin typeface="Karla"/>
                <a:cs typeface="Calibri"/>
              </a:rPr>
              <a:t>Cells are locked. Only cells that require information to be inputted are accessible. </a:t>
            </a:r>
          </a:p>
          <a:p>
            <a:endParaRPr lang="en-US">
              <a:solidFill>
                <a:srgbClr val="404040"/>
              </a:solidFill>
              <a:latin typeface="Karla"/>
              <a:cs typeface="Calibri"/>
            </a:endParaRPr>
          </a:p>
          <a:p>
            <a:pPr marL="285750" indent="-285750">
              <a:buFont typeface="Arial" panose="020B0604020202020204" pitchFamily="34" charset="0"/>
              <a:buChar char="•"/>
            </a:pPr>
            <a:r>
              <a:rPr lang="en-US">
                <a:solidFill>
                  <a:srgbClr val="404040"/>
                </a:solidFill>
                <a:latin typeface="Karla"/>
                <a:cs typeface="Calibri"/>
              </a:rPr>
              <a:t>Programs can still, however, add tabs if needed.</a:t>
            </a:r>
            <a:endParaRPr lang="en-US">
              <a:latin typeface="Karla"/>
            </a:endParaRPr>
          </a:p>
          <a:p>
            <a:pPr marL="285750" indent="-285750">
              <a:buFont typeface="Arial" panose="020B0604020202020204" pitchFamily="34" charset="0"/>
              <a:buChar char="•"/>
            </a:pPr>
            <a:endParaRPr lang="en-US">
              <a:solidFill>
                <a:srgbClr val="404040"/>
              </a:solidFill>
              <a:latin typeface="Karla"/>
              <a:cs typeface="Calibri"/>
            </a:endParaRPr>
          </a:p>
          <a:p>
            <a:pPr marL="285750" indent="-285750">
              <a:buFont typeface="Arial" panose="020B0604020202020204" pitchFamily="34" charset="0"/>
              <a:buChar char="•"/>
            </a:pPr>
            <a:r>
              <a:rPr lang="en-US">
                <a:solidFill>
                  <a:srgbClr val="404040"/>
                </a:solidFill>
                <a:latin typeface="Karla"/>
                <a:cs typeface="Calibri"/>
              </a:rPr>
              <a:t>All programs must start on the Initial tab. EOF special programs that only provide support to Renewals must start on the Initial tab and put your allocation at the top.</a:t>
            </a:r>
            <a:endParaRPr lang="en-US">
              <a:latin typeface="Karla"/>
            </a:endParaRPr>
          </a:p>
          <a:p>
            <a:pPr marL="285750" indent="-285750">
              <a:buFont typeface="Arial" panose="020B0604020202020204" pitchFamily="34" charset="0"/>
              <a:buChar char="•"/>
            </a:pPr>
            <a:endParaRPr lang="en-US">
              <a:solidFill>
                <a:srgbClr val="404040"/>
              </a:solidFill>
              <a:latin typeface="Karla"/>
              <a:ea typeface="+mn-lt"/>
              <a:cs typeface="+mn-lt"/>
            </a:endParaRPr>
          </a:p>
          <a:p>
            <a:pPr marL="285750" indent="-285750">
              <a:buFont typeface="Arial" panose="020B0604020202020204" pitchFamily="34" charset="0"/>
              <a:buChar char="•"/>
            </a:pPr>
            <a:r>
              <a:rPr lang="en-US">
                <a:solidFill>
                  <a:srgbClr val="404040"/>
                </a:solidFill>
                <a:latin typeface="Karla"/>
                <a:ea typeface="+mn-lt"/>
                <a:cs typeface="+mn-lt"/>
              </a:rPr>
              <a:t>All line items require a “Narrative Description”. Items must include a clear educational purpose and where appropriate, any associated pre- and post-activity assessments that will be conducted.</a:t>
            </a:r>
            <a:endParaRPr lang="en-US">
              <a:latin typeface="Karla"/>
            </a:endParaRPr>
          </a:p>
          <a:p>
            <a:pPr marL="285750" indent="-285750">
              <a:buFont typeface="Arial" panose="020B0604020202020204" pitchFamily="34" charset="0"/>
              <a:buChar char="•"/>
            </a:pPr>
            <a:endParaRPr lang="en-US">
              <a:solidFill>
                <a:srgbClr val="404040"/>
              </a:solidFill>
              <a:latin typeface="Karla"/>
              <a:ea typeface="+mn-lt"/>
              <a:cs typeface="+mn-lt"/>
            </a:endParaRPr>
          </a:p>
          <a:p>
            <a:pPr marL="285750" indent="-285750">
              <a:buFont typeface="Arial" panose="020B0604020202020204" pitchFamily="34" charset="0"/>
              <a:buChar char="•"/>
            </a:pPr>
            <a:r>
              <a:rPr lang="en-US">
                <a:solidFill>
                  <a:srgbClr val="404040"/>
                </a:solidFill>
                <a:latin typeface="Karla"/>
                <a:ea typeface="+mn-lt"/>
                <a:cs typeface="+mn-lt"/>
              </a:rPr>
              <a:t>Programs must report on all EOF students supported during the Summer (even if the EOF student only received program support and did not receive EOF funds).</a:t>
            </a:r>
            <a:endParaRPr lang="en-US">
              <a:latin typeface="Karla"/>
            </a:endParaRPr>
          </a:p>
          <a:p>
            <a:pPr marL="285750" indent="-285750">
              <a:buFont typeface="Arial" panose="020B0604020202020204" pitchFamily="34" charset="0"/>
              <a:buChar char="•"/>
            </a:pPr>
            <a:endParaRPr lang="en-US">
              <a:solidFill>
                <a:srgbClr val="404040"/>
              </a:solidFill>
              <a:latin typeface="Karla"/>
              <a:ea typeface="+mn-lt"/>
              <a:cs typeface="+mn-lt"/>
            </a:endParaRPr>
          </a:p>
          <a:p>
            <a:pPr marL="285750" indent="-285750">
              <a:buFont typeface="Arial" panose="020B0604020202020204" pitchFamily="34" charset="0"/>
              <a:buChar char="•"/>
            </a:pPr>
            <a:r>
              <a:rPr lang="en-US">
                <a:solidFill>
                  <a:srgbClr val="404040"/>
                </a:solidFill>
                <a:latin typeface="Karla"/>
                <a:ea typeface="+mn-lt"/>
                <a:cs typeface="+mn-lt"/>
              </a:rPr>
              <a:t>Programs must report all forms of aid received by students (e.g., Summer TAG funds, institutional funds, and aid charged to other resources).</a:t>
            </a:r>
            <a:endParaRPr lang="en-US">
              <a:latin typeface="Karla"/>
            </a:endParaRPr>
          </a:p>
        </p:txBody>
      </p:sp>
    </p:spTree>
    <p:extLst>
      <p:ext uri="{BB962C8B-B14F-4D97-AF65-F5344CB8AC3E}">
        <p14:creationId xmlns:p14="http://schemas.microsoft.com/office/powerpoint/2010/main" val="2446636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DE3B1B8-DC38-48E8-8C31-EF790659B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9E63FFFE-1DB2-4A0F-B495-35782F1622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32BB9A07-8AB8-4D82-B3BC-B500DDEC79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3" name="Rectangle 22">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a:xfrm>
            <a:off x="1034717" y="286603"/>
            <a:ext cx="10371220" cy="1450757"/>
          </a:xfrm>
        </p:spPr>
        <p:txBody>
          <a:bodyPr vert="horz" lIns="91440" tIns="45720" rIns="91440" bIns="45720" rtlCol="0" anchor="b">
            <a:normAutofit/>
          </a:bodyPr>
          <a:lstStyle/>
          <a:p>
            <a:r>
              <a:rPr lang="en-US" sz="4200">
                <a:latin typeface="Montserrat"/>
              </a:rPr>
              <a:t>Disbursement of Summer Funds</a:t>
            </a:r>
          </a:p>
        </p:txBody>
      </p:sp>
      <p:cxnSp>
        <p:nvCxnSpPr>
          <p:cNvPr id="25" name="Straight Connector 24">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31371" y="1937657"/>
            <a:ext cx="8828315" cy="4191135"/>
          </a:xfrm>
          <a:prstGeom prst="rect">
            <a:avLst/>
          </a:prstGeom>
        </p:spPr>
        <p:txBody>
          <a:bodyPr vert="horz" lIns="0" tIns="45720" rIns="0" bIns="45720" rtlCol="0" anchor="t">
            <a:normAutofit/>
          </a:bodyPr>
          <a:lstStyle/>
          <a:p>
            <a:pPr>
              <a:lnSpc>
                <a:spcPct val="90000"/>
              </a:lnSpc>
              <a:spcAft>
                <a:spcPts val="600"/>
              </a:spcAft>
              <a:buClr>
                <a:schemeClr val="accent1"/>
              </a:buClr>
              <a:buFont typeface="Calibri" panose="020F0502020204030204" pitchFamily="34" charset="0"/>
            </a:pPr>
            <a:r>
              <a:rPr lang="en-US" sz="2400" b="1">
                <a:solidFill>
                  <a:schemeClr val="tx1">
                    <a:lumMod val="75000"/>
                    <a:lumOff val="25000"/>
                  </a:schemeClr>
                </a:solidFill>
              </a:rPr>
              <a:t>Payment Distribution:</a:t>
            </a:r>
          </a:p>
          <a:p>
            <a:pPr marL="285750" indent="-285750">
              <a:lnSpc>
                <a:spcPct val="90000"/>
              </a:lnSpc>
              <a:spcAft>
                <a:spcPts val="1200"/>
              </a:spcAft>
              <a:buClr>
                <a:schemeClr val="accent1"/>
              </a:buClr>
              <a:buFont typeface="Calibri" panose="020F0502020204030204" pitchFamily="34" charset="0"/>
              <a:buChar char="•"/>
            </a:pPr>
            <a:r>
              <a:rPr lang="en-US" sz="2000">
                <a:solidFill>
                  <a:schemeClr val="tx1">
                    <a:lumMod val="75000"/>
                    <a:lumOff val="25000"/>
                  </a:schemeClr>
                </a:solidFill>
              </a:rPr>
              <a:t>For the EOF Summer Program: Programs will receive 100% of their Article 3 and Article 4 funds. </a:t>
            </a:r>
            <a:endParaRPr lang="en-US" sz="2000">
              <a:solidFill>
                <a:schemeClr val="tx1">
                  <a:lumMod val="75000"/>
                  <a:lumOff val="25000"/>
                </a:schemeClr>
              </a:solidFill>
              <a:ea typeface="Calibri"/>
              <a:cs typeface="Calibri"/>
            </a:endParaRPr>
          </a:p>
          <a:p>
            <a:pPr marL="800100" lvl="1" indent="-342900">
              <a:lnSpc>
                <a:spcPct val="90000"/>
              </a:lnSpc>
              <a:spcAft>
                <a:spcPts val="1200"/>
              </a:spcAft>
              <a:buClr>
                <a:schemeClr val="accent1"/>
              </a:buClr>
              <a:buFont typeface="Courier New" panose="02070309020205020404" pitchFamily="49" charset="0"/>
              <a:buChar char="o"/>
            </a:pPr>
            <a:r>
              <a:rPr lang="en-US" sz="2000">
                <a:solidFill>
                  <a:schemeClr val="tx1">
                    <a:lumMod val="75000"/>
                    <a:lumOff val="25000"/>
                  </a:schemeClr>
                </a:solidFill>
              </a:rPr>
              <a:t>Note: As noted in the May EOF Board materials, the total amount of Summer Article 3 funds may be paid out via two fiscal sources (Prior year/available Article 3 resources (i.e. fiscal funds available prior to June 30th) and new fiscal year funds (i.e. funds available after </a:t>
            </a:r>
            <a:r>
              <a:rPr lang="en-US" sz="2000" dirty="0">
                <a:solidFill>
                  <a:schemeClr val="tx1">
                    <a:lumMod val="75000"/>
                    <a:lumOff val="25000"/>
                  </a:schemeClr>
                </a:solidFill>
              </a:rPr>
              <a:t>July 1st). </a:t>
            </a:r>
            <a:endParaRPr lang="en-US" sz="2000" dirty="0">
              <a:solidFill>
                <a:schemeClr val="tx1">
                  <a:lumMod val="75000"/>
                  <a:lumOff val="25000"/>
                </a:schemeClr>
              </a:solidFill>
              <a:ea typeface="Calibri"/>
              <a:cs typeface="Calibri"/>
            </a:endParaRPr>
          </a:p>
          <a:p>
            <a:pPr marL="800100" lvl="1" indent="-342900">
              <a:lnSpc>
                <a:spcPct val="90000"/>
              </a:lnSpc>
              <a:spcAft>
                <a:spcPts val="1200"/>
              </a:spcAft>
              <a:buClr>
                <a:schemeClr val="accent1"/>
              </a:buClr>
              <a:buFont typeface="Courier New" panose="02070309020205020404" pitchFamily="49" charset="0"/>
              <a:buChar char="o"/>
            </a:pPr>
            <a:r>
              <a:rPr lang="en-US" sz="2000">
                <a:solidFill>
                  <a:schemeClr val="tx1">
                    <a:lumMod val="75000"/>
                    <a:lumOff val="25000"/>
                  </a:schemeClr>
                </a:solidFill>
              </a:rPr>
              <a:t>New fiscal year funds will not be remitted until OSHE has been able to verify that these funds are available in our account and the EOF program has successfully submitted a signed a new fiscal year contract and a copy of its Policy and Procedures manual.</a:t>
            </a:r>
            <a:endParaRPr lang="en-US" sz="2000">
              <a:solidFill>
                <a:schemeClr val="tx1">
                  <a:lumMod val="75000"/>
                  <a:lumOff val="25000"/>
                </a:schemeClr>
              </a:solidFill>
              <a:ea typeface="Calibri"/>
              <a:cs typeface="Calibri"/>
            </a:endParaRPr>
          </a:p>
          <a:p>
            <a:pPr>
              <a:lnSpc>
                <a:spcPct val="90000"/>
              </a:lnSpc>
              <a:spcAft>
                <a:spcPts val="600"/>
              </a:spcAft>
              <a:buClr>
                <a:schemeClr val="accent1"/>
              </a:buClr>
            </a:pPr>
            <a:endParaRPr lang="en-US" sz="2000" i="1" dirty="0">
              <a:solidFill>
                <a:schemeClr val="tx1">
                  <a:lumMod val="75000"/>
                  <a:lumOff val="25000"/>
                </a:schemeClr>
              </a:solidFill>
              <a:ea typeface="Calibri"/>
              <a:cs typeface="Calibri"/>
            </a:endParaRPr>
          </a:p>
          <a:p>
            <a:pPr>
              <a:lnSpc>
                <a:spcPct val="90000"/>
              </a:lnSpc>
              <a:spcAft>
                <a:spcPts val="600"/>
              </a:spcAft>
              <a:buClr>
                <a:schemeClr val="accent1"/>
              </a:buClr>
              <a:buFont typeface="Calibri" panose="020F0502020204030204" pitchFamily="34" charset="0"/>
            </a:pPr>
            <a:endParaRPr lang="en-US" sz="1500">
              <a:solidFill>
                <a:schemeClr val="tx1">
                  <a:lumMod val="75000"/>
                  <a:lumOff val="25000"/>
                </a:schemeClr>
              </a:solidFill>
              <a:latin typeface="Karla"/>
            </a:endParaRPr>
          </a:p>
        </p:txBody>
      </p:sp>
      <p:sp>
        <p:nvSpPr>
          <p:cNvPr id="27" name="Rectangle 26">
            <a:extLst>
              <a:ext uri="{FF2B5EF4-FFF2-40B4-BE49-F238E27FC236}">
                <a16:creationId xmlns:a16="http://schemas.microsoft.com/office/drawing/2014/main" id="{BD7A74B5-8367-4A83-ABEC-0FCDDE97B1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2CC184B0-C2C6-4BF0-B078-816C7AF95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4" name="Graphic 13" descr="Money envelope outline">
            <a:extLst>
              <a:ext uri="{FF2B5EF4-FFF2-40B4-BE49-F238E27FC236}">
                <a16:creationId xmlns:a16="http://schemas.microsoft.com/office/drawing/2014/main" id="{FC639C00-1298-E121-4048-50F09788E52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632690" y="2023963"/>
            <a:ext cx="2110819" cy="2075759"/>
          </a:xfrm>
          <a:prstGeom prst="rect">
            <a:avLst/>
          </a:prstGeom>
        </p:spPr>
      </p:pic>
    </p:spTree>
    <p:extLst>
      <p:ext uri="{BB962C8B-B14F-4D97-AF65-F5344CB8AC3E}">
        <p14:creationId xmlns:p14="http://schemas.microsoft.com/office/powerpoint/2010/main" val="1976824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551" y="266662"/>
            <a:ext cx="10466023" cy="1450757"/>
          </a:xfrm>
        </p:spPr>
        <p:txBody>
          <a:bodyPr>
            <a:normAutofit/>
          </a:bodyPr>
          <a:lstStyle/>
          <a:p>
            <a:r>
              <a:rPr lang="en-US" sz="3600">
                <a:latin typeface="Montserrat"/>
              </a:rPr>
              <a:t>Summer </a:t>
            </a:r>
            <a:r>
              <a:rPr lang="en-US" sz="3600" b="1">
                <a:solidFill>
                  <a:srgbClr val="529F45"/>
                </a:solidFill>
                <a:latin typeface="Montserrat"/>
              </a:rPr>
              <a:t>Article III</a:t>
            </a:r>
            <a:r>
              <a:rPr lang="en-US" sz="3600">
                <a:latin typeface="Montserrat"/>
              </a:rPr>
              <a:t> - Allowable Expenditures</a:t>
            </a:r>
          </a:p>
        </p:txBody>
      </p:sp>
      <p:sp>
        <p:nvSpPr>
          <p:cNvPr id="5" name="Rectangle: Rounded Corners 272">
            <a:extLst>
              <a:ext uri="{FF2B5EF4-FFF2-40B4-BE49-F238E27FC236}">
                <a16:creationId xmlns:a16="http://schemas.microsoft.com/office/drawing/2014/main" id="{221C3C76-DFA9-87B0-83EC-515898504260}"/>
              </a:ext>
            </a:extLst>
          </p:cNvPr>
          <p:cNvSpPr/>
          <p:nvPr/>
        </p:nvSpPr>
        <p:spPr>
          <a:xfrm>
            <a:off x="1193574" y="2012963"/>
            <a:ext cx="10019888" cy="737465"/>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000000"/>
                </a:solidFill>
                <a:latin typeface="Karla"/>
              </a:rPr>
              <a:t>The</a:t>
            </a:r>
            <a:r>
              <a:rPr lang="en-US" baseline="0">
                <a:solidFill>
                  <a:srgbClr val="000000"/>
                </a:solidFill>
                <a:latin typeface="Karla"/>
              </a:rPr>
              <a:t> EOF Article III summer program grant shall be applied to the student’s </a:t>
            </a:r>
            <a:r>
              <a:rPr lang="en-US" b="1" baseline="0">
                <a:solidFill>
                  <a:srgbClr val="000000"/>
                </a:solidFill>
                <a:latin typeface="Karla"/>
              </a:rPr>
              <a:t>educational costs</a:t>
            </a:r>
            <a:r>
              <a:rPr lang="en-US" baseline="0">
                <a:solidFill>
                  <a:srgbClr val="000000"/>
                </a:solidFill>
                <a:latin typeface="Karla"/>
              </a:rPr>
              <a:t>. </a:t>
            </a:r>
            <a:endParaRPr lang="en-US">
              <a:solidFill>
                <a:srgbClr val="000000"/>
              </a:solidFill>
              <a:latin typeface="Karla"/>
            </a:endParaRPr>
          </a:p>
        </p:txBody>
      </p:sp>
      <p:sp>
        <p:nvSpPr>
          <p:cNvPr id="6" name="Rectangle: Rounded Corners 272">
            <a:extLst>
              <a:ext uri="{FF2B5EF4-FFF2-40B4-BE49-F238E27FC236}">
                <a16:creationId xmlns:a16="http://schemas.microsoft.com/office/drawing/2014/main" id="{2F7B4CCD-5065-59F2-F5D0-ECA0F9CBEA38}"/>
              </a:ext>
            </a:extLst>
          </p:cNvPr>
          <p:cNvSpPr/>
          <p:nvPr/>
        </p:nvSpPr>
        <p:spPr>
          <a:xfrm>
            <a:off x="1193437" y="2991170"/>
            <a:ext cx="10019888" cy="737465"/>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baseline="0">
                <a:solidFill>
                  <a:schemeClr val="tx1"/>
                </a:solidFill>
                <a:latin typeface="Karla"/>
              </a:rPr>
              <a:t>Such costs </a:t>
            </a:r>
            <a:r>
              <a:rPr lang="en-US" b="1" u="sng" baseline="0">
                <a:solidFill>
                  <a:schemeClr val="tx1"/>
                </a:solidFill>
                <a:latin typeface="Karla"/>
              </a:rPr>
              <a:t>shall</a:t>
            </a:r>
            <a:r>
              <a:rPr lang="en-US" baseline="0">
                <a:solidFill>
                  <a:schemeClr val="tx1"/>
                </a:solidFill>
                <a:latin typeface="Karla"/>
              </a:rPr>
              <a:t> include the participating institution’s educational budget and/or instructional costs as follows:</a:t>
            </a:r>
            <a:endParaRPr lang="en-US">
              <a:solidFill>
                <a:schemeClr val="tx1"/>
              </a:solidFill>
            </a:endParaRPr>
          </a:p>
        </p:txBody>
      </p:sp>
      <p:sp>
        <p:nvSpPr>
          <p:cNvPr id="7" name="Rectangle: Rounded Corners 272">
            <a:extLst>
              <a:ext uri="{FF2B5EF4-FFF2-40B4-BE49-F238E27FC236}">
                <a16:creationId xmlns:a16="http://schemas.microsoft.com/office/drawing/2014/main" id="{43B281A4-4090-1F63-06E8-0DFC7BE2E817}"/>
              </a:ext>
            </a:extLst>
          </p:cNvPr>
          <p:cNvSpPr/>
          <p:nvPr/>
        </p:nvSpPr>
        <p:spPr>
          <a:xfrm>
            <a:off x="1193436" y="3825886"/>
            <a:ext cx="2440046" cy="2332111"/>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aseline="0">
                <a:solidFill>
                  <a:schemeClr val="tx1"/>
                </a:solidFill>
                <a:latin typeface="Karla"/>
              </a:rPr>
              <a:t>Tuition charged per student </a:t>
            </a:r>
            <a:r>
              <a:rPr lang="en-US" sz="1600" b="1" baseline="0">
                <a:solidFill>
                  <a:schemeClr val="tx1"/>
                </a:solidFill>
                <a:latin typeface="Karla"/>
              </a:rPr>
              <a:t>or</a:t>
            </a:r>
            <a:r>
              <a:rPr lang="en-US" sz="1600" baseline="0">
                <a:solidFill>
                  <a:schemeClr val="tx1"/>
                </a:solidFill>
                <a:latin typeface="Karla"/>
              </a:rPr>
              <a:t> instructional costs (instructors’/teaching assistants’ salaries), but </a:t>
            </a:r>
            <a:r>
              <a:rPr lang="en-US" sz="1600" b="1" baseline="0">
                <a:solidFill>
                  <a:schemeClr val="tx1"/>
                </a:solidFill>
                <a:latin typeface="Karla"/>
              </a:rPr>
              <a:t>never both </a:t>
            </a:r>
            <a:r>
              <a:rPr lang="en-US" sz="1600" baseline="0">
                <a:solidFill>
                  <a:schemeClr val="tx1"/>
                </a:solidFill>
                <a:latin typeface="Karla"/>
              </a:rPr>
              <a:t>for any single course</a:t>
            </a:r>
            <a:r>
              <a:rPr lang="en-US" sz="1600">
                <a:solidFill>
                  <a:schemeClr val="tx1"/>
                </a:solidFill>
                <a:latin typeface="Karla"/>
                <a:ea typeface="Karla"/>
                <a:cs typeface="Karla"/>
              </a:rPr>
              <a:t>​</a:t>
            </a:r>
            <a:endParaRPr lang="en-US" sz="1600">
              <a:solidFill>
                <a:schemeClr val="tx1"/>
              </a:solidFill>
              <a:cs typeface="Calibri"/>
            </a:endParaRPr>
          </a:p>
        </p:txBody>
      </p:sp>
      <p:sp>
        <p:nvSpPr>
          <p:cNvPr id="12" name="Rectangle: Rounded Corners 272">
            <a:extLst>
              <a:ext uri="{FF2B5EF4-FFF2-40B4-BE49-F238E27FC236}">
                <a16:creationId xmlns:a16="http://schemas.microsoft.com/office/drawing/2014/main" id="{AC918244-003B-BB12-0A55-9E98AFCD2C94}"/>
              </a:ext>
            </a:extLst>
          </p:cNvPr>
          <p:cNvSpPr/>
          <p:nvPr/>
        </p:nvSpPr>
        <p:spPr>
          <a:xfrm>
            <a:off x="8928454" y="3839022"/>
            <a:ext cx="2256115" cy="2318974"/>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aseline="0">
                <a:solidFill>
                  <a:schemeClr val="tx1"/>
                </a:solidFill>
                <a:latin typeface="Karla"/>
              </a:rPr>
              <a:t>Educational materials used to support instruction</a:t>
            </a:r>
            <a:endParaRPr lang="en-US" sz="1600">
              <a:solidFill>
                <a:schemeClr val="tx1"/>
              </a:solidFill>
              <a:latin typeface="Karla"/>
              <a:cs typeface="Calibri"/>
            </a:endParaRPr>
          </a:p>
        </p:txBody>
      </p:sp>
      <p:sp>
        <p:nvSpPr>
          <p:cNvPr id="13" name="Rectangle: Rounded Corners 272">
            <a:extLst>
              <a:ext uri="{FF2B5EF4-FFF2-40B4-BE49-F238E27FC236}">
                <a16:creationId xmlns:a16="http://schemas.microsoft.com/office/drawing/2014/main" id="{C67D3F7D-B53F-12CD-7090-D24B44B0DDA4}"/>
              </a:ext>
            </a:extLst>
          </p:cNvPr>
          <p:cNvSpPr/>
          <p:nvPr/>
        </p:nvSpPr>
        <p:spPr>
          <a:xfrm>
            <a:off x="6343307" y="3839021"/>
            <a:ext cx="2256115" cy="2318974"/>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aseline="0">
                <a:solidFill>
                  <a:schemeClr val="tx1"/>
                </a:solidFill>
                <a:latin typeface="Karla"/>
              </a:rPr>
              <a:t>Salaries and room and/or board for professional, graduate, and/or peer tutors</a:t>
            </a:r>
            <a:endParaRPr lang="en-US" sz="1600">
              <a:solidFill>
                <a:schemeClr val="tx1"/>
              </a:solidFill>
              <a:latin typeface="Karla"/>
            </a:endParaRPr>
          </a:p>
        </p:txBody>
      </p:sp>
      <p:sp>
        <p:nvSpPr>
          <p:cNvPr id="14" name="Rectangle: Rounded Corners 272">
            <a:extLst>
              <a:ext uri="{FF2B5EF4-FFF2-40B4-BE49-F238E27FC236}">
                <a16:creationId xmlns:a16="http://schemas.microsoft.com/office/drawing/2014/main" id="{945ADA2B-EFDA-A9F2-0C60-D8681DEC9260}"/>
              </a:ext>
            </a:extLst>
          </p:cNvPr>
          <p:cNvSpPr/>
          <p:nvPr/>
        </p:nvSpPr>
        <p:spPr>
          <a:xfrm>
            <a:off x="3761428" y="3839022"/>
            <a:ext cx="2256115" cy="2318974"/>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aseline="0">
                <a:solidFill>
                  <a:schemeClr val="tx1"/>
                </a:solidFill>
                <a:latin typeface="Karla"/>
              </a:rPr>
              <a:t>Fees, room &amp; board, books, educational supplies, transportation, and childcare, as well as stipends and insurance</a:t>
            </a:r>
            <a:r>
              <a:rPr lang="en-US" sz="1600">
                <a:solidFill>
                  <a:schemeClr val="tx1"/>
                </a:solidFill>
                <a:latin typeface="Karla"/>
                <a:ea typeface="Karla"/>
                <a:cs typeface="Karla"/>
              </a:rPr>
              <a:t>​</a:t>
            </a:r>
            <a:endParaRPr lang="en-US" sz="1600">
              <a:solidFill>
                <a:schemeClr val="tx1"/>
              </a:solidFill>
              <a:latin typeface="Karla"/>
            </a:endParaRPr>
          </a:p>
        </p:txBody>
      </p:sp>
      <p:cxnSp>
        <p:nvCxnSpPr>
          <p:cNvPr id="4" name="Straight Arrow Connector 3">
            <a:extLst>
              <a:ext uri="{FF2B5EF4-FFF2-40B4-BE49-F238E27FC236}">
                <a16:creationId xmlns:a16="http://schemas.microsoft.com/office/drawing/2014/main" id="{11B222BF-A745-2CBF-4697-131FB0239A08}"/>
              </a:ext>
            </a:extLst>
          </p:cNvPr>
          <p:cNvCxnSpPr/>
          <p:nvPr/>
        </p:nvCxnSpPr>
        <p:spPr>
          <a:xfrm>
            <a:off x="1192743" y="2827668"/>
            <a:ext cx="10023763" cy="1513"/>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33156AD-43A1-0039-6B51-DF4C392A006D}"/>
              </a:ext>
            </a:extLst>
          </p:cNvPr>
          <p:cNvCxnSpPr>
            <a:cxnSpLocks/>
          </p:cNvCxnSpPr>
          <p:nvPr/>
        </p:nvCxnSpPr>
        <p:spPr>
          <a:xfrm>
            <a:off x="1192743" y="3894468"/>
            <a:ext cx="10023763" cy="1513"/>
          </a:xfrm>
          <a:prstGeom prst="straightConnector1">
            <a:avLst/>
          </a:prstGeom>
          <a:ln>
            <a:solidFill>
              <a:srgbClr val="093953"/>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3E8875B-C7DC-547F-D22F-AE30EA1DA58D}"/>
              </a:ext>
            </a:extLst>
          </p:cNvPr>
          <p:cNvCxnSpPr>
            <a:cxnSpLocks/>
          </p:cNvCxnSpPr>
          <p:nvPr/>
        </p:nvCxnSpPr>
        <p:spPr>
          <a:xfrm>
            <a:off x="3712026" y="3897084"/>
            <a:ext cx="2" cy="1796144"/>
          </a:xfrm>
          <a:prstGeom prst="straightConnector1">
            <a:avLst/>
          </a:prstGeom>
          <a:ln>
            <a:solidFill>
              <a:srgbClr val="093953"/>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BD8AB4D-0F4B-E777-AA29-2E6E63FC52ED}"/>
              </a:ext>
            </a:extLst>
          </p:cNvPr>
          <p:cNvCxnSpPr>
            <a:cxnSpLocks/>
          </p:cNvCxnSpPr>
          <p:nvPr/>
        </p:nvCxnSpPr>
        <p:spPr>
          <a:xfrm>
            <a:off x="6248397" y="3897084"/>
            <a:ext cx="2" cy="1796144"/>
          </a:xfrm>
          <a:prstGeom prst="straightConnector1">
            <a:avLst/>
          </a:prstGeom>
          <a:ln>
            <a:solidFill>
              <a:srgbClr val="093953"/>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6EBE28E-1649-04BB-FEE5-F87CC6987E44}"/>
              </a:ext>
            </a:extLst>
          </p:cNvPr>
          <p:cNvCxnSpPr>
            <a:cxnSpLocks/>
          </p:cNvCxnSpPr>
          <p:nvPr/>
        </p:nvCxnSpPr>
        <p:spPr>
          <a:xfrm>
            <a:off x="8773883" y="3897084"/>
            <a:ext cx="2" cy="1796144"/>
          </a:xfrm>
          <a:prstGeom prst="straightConnector1">
            <a:avLst/>
          </a:prstGeom>
          <a:ln>
            <a:solidFill>
              <a:srgbClr val="0939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23525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ISLEGEND" val="true"/>
</p:tagLst>
</file>

<file path=ppt/tags/tag11.xml><?xml version="1.0" encoding="utf-8"?>
<p:tagLst xmlns:a="http://schemas.openxmlformats.org/drawingml/2006/main" xmlns:r="http://schemas.openxmlformats.org/officeDocument/2006/relationships" xmlns:p="http://schemas.openxmlformats.org/presentationml/2006/main">
  <p:tag name="ISLEGEND" val="true"/>
</p:tagLst>
</file>

<file path=ppt/tags/tag12.xml><?xml version="1.0" encoding="utf-8"?>
<p:tagLst xmlns:a="http://schemas.openxmlformats.org/drawingml/2006/main" xmlns:r="http://schemas.openxmlformats.org/officeDocument/2006/relationships" xmlns:p="http://schemas.openxmlformats.org/presentationml/2006/main">
  <p:tag name="ISLEGEND" val="true"/>
</p:tagLst>
</file>

<file path=ppt/tags/tag13.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5.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6.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7.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9.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1.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2.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3.xml><?xml version="1.0" encoding="utf-8"?>
<p:tagLst xmlns:a="http://schemas.openxmlformats.org/drawingml/2006/main" xmlns:r="http://schemas.openxmlformats.org/officeDocument/2006/relationships" xmlns:p="http://schemas.openxmlformats.org/presentationml/2006/main">
  <p:tag name="ISLEGEND" val="true"/>
</p:tagLst>
</file>

<file path=ppt/tags/tag24.xml><?xml version="1.0" encoding="utf-8"?>
<p:tagLst xmlns:a="http://schemas.openxmlformats.org/drawingml/2006/main" xmlns:r="http://schemas.openxmlformats.org/officeDocument/2006/relationships" xmlns:p="http://schemas.openxmlformats.org/presentationml/2006/main">
  <p:tag name="ISLEGEND" val="true"/>
</p:tagLst>
</file>

<file path=ppt/tags/tag25.xml><?xml version="1.0" encoding="utf-8"?>
<p:tagLst xmlns:a="http://schemas.openxmlformats.org/drawingml/2006/main" xmlns:r="http://schemas.openxmlformats.org/officeDocument/2006/relationships" xmlns:p="http://schemas.openxmlformats.org/presentationml/2006/main">
  <p:tag name="ISLEGEND" val="true"/>
</p:tagLst>
</file>

<file path=ppt/tags/tag26.xml><?xml version="1.0" encoding="utf-8"?>
<p:tagLst xmlns:a="http://schemas.openxmlformats.org/drawingml/2006/main" xmlns:r="http://schemas.openxmlformats.org/officeDocument/2006/relationships" xmlns:p="http://schemas.openxmlformats.org/presentationml/2006/main">
  <p:tag name="ISLEGEND" val="true"/>
</p:tagLst>
</file>

<file path=ppt/tags/tag27.xml><?xml version="1.0" encoding="utf-8"?>
<p:tagLst xmlns:a="http://schemas.openxmlformats.org/drawingml/2006/main" xmlns:r="http://schemas.openxmlformats.org/officeDocument/2006/relationships" xmlns:p="http://schemas.openxmlformats.org/presentationml/2006/main">
  <p:tag name="ISLEGEND" val="true"/>
</p:tagLst>
</file>

<file path=ppt/tags/tag28.xml><?xml version="1.0" encoding="utf-8"?>
<p:tagLst xmlns:a="http://schemas.openxmlformats.org/drawingml/2006/main" xmlns:r="http://schemas.openxmlformats.org/officeDocument/2006/relationships" xmlns:p="http://schemas.openxmlformats.org/presentationml/2006/main">
  <p:tag name="ISLEGEND" val="true"/>
</p:tagLst>
</file>

<file path=ppt/tags/tag29.xml><?xml version="1.0" encoding="utf-8"?>
<p:tagLst xmlns:a="http://schemas.openxmlformats.org/drawingml/2006/main" xmlns:r="http://schemas.openxmlformats.org/officeDocument/2006/relationships" xmlns:p="http://schemas.openxmlformats.org/presentationml/2006/main">
  <p:tag name="ISLEGEND" val="true"/>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D1rRm8uqScu4MeVPAQgvI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jqYcVrRtbWaUAvDeXgTBAg"/>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ISLEGEND" val="true"/>
</p:tagLst>
</file>

<file path=ppt/tags/tag9.xml><?xml version="1.0" encoding="utf-8"?>
<p:tagLst xmlns:a="http://schemas.openxmlformats.org/drawingml/2006/main" xmlns:r="http://schemas.openxmlformats.org/officeDocument/2006/relationships" xmlns:p="http://schemas.openxmlformats.org/presentationml/2006/main">
  <p:tag name="ISLEGEND" val="true"/>
</p:tagLst>
</file>

<file path=ppt/theme/theme1.xml><?xml version="1.0" encoding="utf-8"?>
<a:theme xmlns:a="http://schemas.openxmlformats.org/drawingml/2006/main" name="Retrospect">
  <a:themeElements>
    <a:clrScheme name="Custom 2">
      <a:dk1>
        <a:sysClr val="windowText" lastClr="000000"/>
      </a:dk1>
      <a:lt1>
        <a:sysClr val="window" lastClr="FFFFFF"/>
      </a:lt1>
      <a:dk2>
        <a:srgbClr val="455F51"/>
      </a:dk2>
      <a:lt2>
        <a:srgbClr val="E3DED1"/>
      </a:lt2>
      <a:accent1>
        <a:srgbClr val="549E39"/>
      </a:accent1>
      <a:accent2>
        <a:srgbClr val="0B3954"/>
      </a:accent2>
      <a:accent3>
        <a:srgbClr val="C0CF3A"/>
      </a:accent3>
      <a:accent4>
        <a:srgbClr val="029676"/>
      </a:accent4>
      <a:accent5>
        <a:srgbClr val="4AB5C4"/>
      </a:accent5>
      <a:accent6>
        <a:srgbClr val="0989B1"/>
      </a:accent6>
      <a:hlink>
        <a:srgbClr val="6B9F25"/>
      </a:hlink>
      <a:folHlink>
        <a:srgbClr val="BA6906"/>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1_Template_US0168">
  <a:themeElements>
    <a:clrScheme name="Custom 1">
      <a:dk1>
        <a:srgbClr val="000000"/>
      </a:dk1>
      <a:lt1>
        <a:srgbClr val="FFFFFF"/>
      </a:lt1>
      <a:dk2>
        <a:srgbClr val="0078AE"/>
      </a:dk2>
      <a:lt2>
        <a:srgbClr val="00B3E2"/>
      </a:lt2>
      <a:accent1>
        <a:srgbClr val="0078AE"/>
      </a:accent1>
      <a:accent2>
        <a:srgbClr val="84BD00"/>
      </a:accent2>
      <a:accent3>
        <a:srgbClr val="00B3E2"/>
      </a:accent3>
      <a:accent4>
        <a:srgbClr val="005B82"/>
      </a:accent4>
      <a:accent5>
        <a:srgbClr val="BABCBE"/>
      </a:accent5>
      <a:accent6>
        <a:srgbClr val="799B3E"/>
      </a:accent6>
      <a:hlink>
        <a:srgbClr val="0078AE"/>
      </a:hlink>
      <a:folHlink>
        <a:srgbClr val="FFC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94FA3"/>
        </a:dk2>
        <a:lt2>
          <a:srgbClr val="4390BB"/>
        </a:lt2>
        <a:accent1>
          <a:srgbClr val="CFD3D9"/>
        </a:accent1>
        <a:accent2>
          <a:srgbClr val="808080"/>
        </a:accent2>
        <a:accent3>
          <a:srgbClr val="568975"/>
        </a:accent3>
        <a:accent4>
          <a:srgbClr val="0070C0"/>
        </a:accent4>
        <a:accent5>
          <a:srgbClr val="B83536"/>
        </a:accent5>
        <a:accent6>
          <a:srgbClr val="808080"/>
        </a:accent6>
        <a:hlink>
          <a:srgbClr val="568975"/>
        </a:hlink>
        <a:folHlink>
          <a:srgbClr val="0070C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orkplan_v01.potx" id="{A5A9A795-2CC4-4577-B947-1DFBD041165C}" vid="{20D7C85B-426A-48A4-BC77-47F985C7AFE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603f884-b540-452c-82c4-860d23876c00">
      <Terms xmlns="http://schemas.microsoft.com/office/infopath/2007/PartnerControls"/>
    </lcf76f155ced4ddcb4097134ff3c332f>
    <TaxCatchAll xmlns="354e67de-d1e7-4ce6-ab2b-a614e3931bd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DA38A61C5CB474E90823DAD6EB0E58E" ma:contentTypeVersion="15" ma:contentTypeDescription="Create a new document." ma:contentTypeScope="" ma:versionID="58d1743efdee1a37e22ee51af02e0262">
  <xsd:schema xmlns:xsd="http://www.w3.org/2001/XMLSchema" xmlns:xs="http://www.w3.org/2001/XMLSchema" xmlns:p="http://schemas.microsoft.com/office/2006/metadata/properties" xmlns:ns2="a603f884-b540-452c-82c4-860d23876c00" xmlns:ns3="354e67de-d1e7-4ce6-ab2b-a614e3931bdc" targetNamespace="http://schemas.microsoft.com/office/2006/metadata/properties" ma:root="true" ma:fieldsID="087ccd38d25b54ebf957dbbfab747ab6" ns2:_="" ns3:_="">
    <xsd:import namespace="a603f884-b540-452c-82c4-860d23876c00"/>
    <xsd:import namespace="354e67de-d1e7-4ce6-ab2b-a614e3931bd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ServiceBilling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03f884-b540-452c-82c4-860d23876c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81b0449-a7ed-439f-be55-0163d7004e4f"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54e67de-d1e7-4ce6-ab2b-a614e3931bd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bb95d03b-f7c4-40eb-a950-c08c4e45b2aa}" ma:internalName="TaxCatchAll" ma:showField="CatchAllData" ma:web="354e67de-d1e7-4ce6-ab2b-a614e3931b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96557B-89B7-45B9-85E6-07A4CB47CAD4}">
  <ds:schemaRefs>
    <ds:schemaRef ds:uri="http://schemas.microsoft.com/sharepoint/v3/contenttype/forms"/>
  </ds:schemaRefs>
</ds:datastoreItem>
</file>

<file path=customXml/itemProps2.xml><?xml version="1.0" encoding="utf-8"?>
<ds:datastoreItem xmlns:ds="http://schemas.openxmlformats.org/officeDocument/2006/customXml" ds:itemID="{EB0BA40E-C83A-48A7-821B-945C74662A00}">
  <ds:schemaRef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www.w3.org/XML/1998/namespace"/>
    <ds:schemaRef ds:uri="http://purl.org/dc/terms/"/>
    <ds:schemaRef ds:uri="http://purl.org/dc/dcmitype/"/>
    <ds:schemaRef ds:uri="http://schemas.microsoft.com/office/infopath/2007/PartnerControls"/>
    <ds:schemaRef ds:uri="354e67de-d1e7-4ce6-ab2b-a614e3931bdc"/>
    <ds:schemaRef ds:uri="a603f884-b540-452c-82c4-860d23876c00"/>
  </ds:schemaRefs>
</ds:datastoreItem>
</file>

<file path=customXml/itemProps3.xml><?xml version="1.0" encoding="utf-8"?>
<ds:datastoreItem xmlns:ds="http://schemas.openxmlformats.org/officeDocument/2006/customXml" ds:itemID="{47F5E70A-9646-48AD-A56E-F1F009A776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03f884-b540-452c-82c4-860d23876c00"/>
    <ds:schemaRef ds:uri="354e67de-d1e7-4ce6-ab2b-a614e3931b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TotalTime>
  <Words>1756</Words>
  <Application>Microsoft Office PowerPoint</Application>
  <PresentationFormat>Widescreen</PresentationFormat>
  <Paragraphs>162</Paragraphs>
  <Slides>21</Slides>
  <Notes>20</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21</vt:i4>
      </vt:variant>
    </vt:vector>
  </HeadingPairs>
  <TitlesOfParts>
    <vt:vector size="32" baseType="lpstr">
      <vt:lpstr>Montserrat</vt:lpstr>
      <vt:lpstr>Courier New</vt:lpstr>
      <vt:lpstr>Calibri</vt:lpstr>
      <vt:lpstr>Courier New,monospace</vt:lpstr>
      <vt:lpstr>Calibri Light</vt:lpstr>
      <vt:lpstr>Franklin Gothic Demi Cond</vt:lpstr>
      <vt:lpstr>Arial</vt:lpstr>
      <vt:lpstr>Karla</vt:lpstr>
      <vt:lpstr>Retrospect</vt:lpstr>
      <vt:lpstr>1_Template_US0168</vt:lpstr>
      <vt:lpstr>think-cell Slide</vt:lpstr>
      <vt:lpstr> </vt:lpstr>
      <vt:lpstr>Purpose of this Training</vt:lpstr>
      <vt:lpstr>OSHE/EOF Central Staff</vt:lpstr>
      <vt:lpstr> Prior to Completing the EOF Summer Budget</vt:lpstr>
      <vt:lpstr>Fiscal Year EOF Program Contracts</vt:lpstr>
      <vt:lpstr>Fiscal Year EOF B2 Contract Attachment</vt:lpstr>
      <vt:lpstr>PowerPoint Presentation</vt:lpstr>
      <vt:lpstr>Disbursement of Summer Funds</vt:lpstr>
      <vt:lpstr>Summer Article III - Allowable Expenditures</vt:lpstr>
      <vt:lpstr>Tuition &amp; Fees = Credits Attempted/Earned During Summer</vt:lpstr>
      <vt:lpstr>Stipends: Article III Funds</vt:lpstr>
      <vt:lpstr>Special Circumstances:  Courses at Another Institution</vt:lpstr>
      <vt:lpstr>Summer Article IV - Allowable Expenditures</vt:lpstr>
      <vt:lpstr>Completing the EOF Summer Budget: Final Checklist for Submission</vt:lpstr>
      <vt:lpstr>EOF File Naming Convention</vt:lpstr>
      <vt:lpstr>Summer Program Budget Modification Deadline</vt:lpstr>
      <vt:lpstr>Summer Budget Deadlines </vt:lpstr>
      <vt:lpstr>PowerPoint Presentation</vt:lpstr>
      <vt:lpstr>Completing the EOF Summer Budget: Summer Budget Template</vt:lpstr>
      <vt:lpstr>PowerPoint Presentation</vt:lpstr>
      <vt:lpstr>PowerPoint Presentation</vt:lpstr>
    </vt:vector>
  </TitlesOfParts>
  <Company>Division of Revenue and Enterprise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Explaining NJ Higher Ed</dc:title>
  <dc:creator>EOF</dc:creator>
  <cp:lastModifiedBy>Carter, Hasani [OSHE]</cp:lastModifiedBy>
  <cp:revision>219</cp:revision>
  <cp:lastPrinted>2020-02-26T23:39:47Z</cp:lastPrinted>
  <dcterms:created xsi:type="dcterms:W3CDTF">2018-07-03T13:04:48Z</dcterms:created>
  <dcterms:modified xsi:type="dcterms:W3CDTF">2026-06-18T16:20:58Z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0x0101009DA38A61C5CB474E90823DAD6EB0E58E</vt:lpwstr>
  </property>
  <property fmtid="{D5CDD505-2E9C-101B-9397-08002B2CF9AE}" pid="3" name="MediaServiceImageTags">
    <vt:lpwstr/>
  </property>
</Properties>
</file>