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9"/>
  </p:notesMasterIdLst>
  <p:sldIdLst>
    <p:sldId id="257" r:id="rId2"/>
    <p:sldId id="328" r:id="rId3"/>
    <p:sldId id="263" r:id="rId4"/>
    <p:sldId id="306" r:id="rId5"/>
    <p:sldId id="346" r:id="rId6"/>
    <p:sldId id="314" r:id="rId7"/>
    <p:sldId id="329" r:id="rId8"/>
    <p:sldId id="264" r:id="rId9"/>
    <p:sldId id="282" r:id="rId10"/>
    <p:sldId id="331" r:id="rId11"/>
    <p:sldId id="332" r:id="rId12"/>
    <p:sldId id="333" r:id="rId13"/>
    <p:sldId id="274" r:id="rId14"/>
    <p:sldId id="324" r:id="rId15"/>
    <p:sldId id="323" r:id="rId16"/>
    <p:sldId id="347" r:id="rId17"/>
    <p:sldId id="334" r:id="rId18"/>
    <p:sldId id="340" r:id="rId19"/>
    <p:sldId id="341" r:id="rId20"/>
    <p:sldId id="344" r:id="rId21"/>
    <p:sldId id="345" r:id="rId22"/>
    <p:sldId id="275" r:id="rId23"/>
    <p:sldId id="277" r:id="rId24"/>
    <p:sldId id="278" r:id="rId25"/>
    <p:sldId id="279" r:id="rId26"/>
    <p:sldId id="280" r:id="rId27"/>
    <p:sldId id="335" r:id="rId28"/>
    <p:sldId id="336" r:id="rId29"/>
    <p:sldId id="287" r:id="rId30"/>
    <p:sldId id="281" r:id="rId31"/>
    <p:sldId id="319" r:id="rId32"/>
    <p:sldId id="318" r:id="rId33"/>
    <p:sldId id="320" r:id="rId34"/>
    <p:sldId id="296" r:id="rId35"/>
    <p:sldId id="309" r:id="rId36"/>
    <p:sldId id="315" r:id="rId37"/>
    <p:sldId id="295" r:id="rId3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0" autoAdjust="0"/>
    <p:restoredTop sz="94660"/>
  </p:normalViewPr>
  <p:slideViewPr>
    <p:cSldViewPr snapToGrid="0">
      <p:cViewPr varScale="1">
        <p:scale>
          <a:sx n="69" d="100"/>
          <a:sy n="69" d="100"/>
        </p:scale>
        <p:origin x="492"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16EDA5D-0308-4D8C-9B55-671A7E38002C}" type="datetimeFigureOut">
              <a:rPr lang="en-US" smtClean="0"/>
              <a:t>7/1/2020</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07FD99C-5193-425C-951A-8BBD5AE71090}" type="slidenum">
              <a:rPr lang="en-US" smtClean="0"/>
              <a:t>‹#›</a:t>
            </a:fld>
            <a:endParaRPr lang="en-US" dirty="0"/>
          </a:p>
        </p:txBody>
      </p:sp>
    </p:spTree>
    <p:extLst>
      <p:ext uri="{BB962C8B-B14F-4D97-AF65-F5344CB8AC3E}">
        <p14:creationId xmlns:p14="http://schemas.microsoft.com/office/powerpoint/2010/main" val="3015455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6168" y="3390711"/>
            <a:ext cx="7566090" cy="3211317"/>
          </a:xfrm>
          <a:prstGeom prst="rect">
            <a:avLst/>
          </a:prstGeom>
        </p:spPr>
        <p:txBody>
          <a:bodyPr/>
          <a:lstStyle/>
          <a:p>
            <a:endParaRPr lang="en-US" sz="1400" dirty="0"/>
          </a:p>
        </p:txBody>
      </p:sp>
    </p:spTree>
    <p:extLst>
      <p:ext uri="{BB962C8B-B14F-4D97-AF65-F5344CB8AC3E}">
        <p14:creationId xmlns:p14="http://schemas.microsoft.com/office/powerpoint/2010/main" val="693662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6168" y="3390711"/>
            <a:ext cx="7566090" cy="3211317"/>
          </a:xfrm>
          <a:prstGeom prst="rect">
            <a:avLst/>
          </a:prstGeom>
        </p:spPr>
        <p:txBody>
          <a:bodyPr/>
          <a:lstStyle/>
          <a:p>
            <a:endParaRPr lang="en-US" dirty="0"/>
          </a:p>
        </p:txBody>
      </p:sp>
    </p:spTree>
    <p:extLst>
      <p:ext uri="{BB962C8B-B14F-4D97-AF65-F5344CB8AC3E}">
        <p14:creationId xmlns:p14="http://schemas.microsoft.com/office/powerpoint/2010/main" val="3606840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6168" y="3390711"/>
            <a:ext cx="7566090" cy="3211317"/>
          </a:xfrm>
          <a:prstGeom prst="rect">
            <a:avLst/>
          </a:prstGeom>
        </p:spPr>
        <p:txBody>
          <a:bodyPr/>
          <a:lstStyle/>
          <a:p>
            <a:endParaRPr lang="en-US" dirty="0"/>
          </a:p>
        </p:txBody>
      </p:sp>
    </p:spTree>
    <p:extLst>
      <p:ext uri="{BB962C8B-B14F-4D97-AF65-F5344CB8AC3E}">
        <p14:creationId xmlns:p14="http://schemas.microsoft.com/office/powerpoint/2010/main" val="790072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6168" y="3390711"/>
            <a:ext cx="7566090" cy="3211317"/>
          </a:xfrm>
          <a:prstGeom prst="rect">
            <a:avLst/>
          </a:prstGeom>
        </p:spPr>
        <p:txBody>
          <a:bodyPr/>
          <a:lstStyle/>
          <a:p>
            <a:endParaRPr lang="en-US" dirty="0"/>
          </a:p>
        </p:txBody>
      </p:sp>
    </p:spTree>
    <p:extLst>
      <p:ext uri="{BB962C8B-B14F-4D97-AF65-F5344CB8AC3E}">
        <p14:creationId xmlns:p14="http://schemas.microsoft.com/office/powerpoint/2010/main" val="155976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27490" y="3490913"/>
            <a:ext cx="7566090" cy="3211317"/>
          </a:xfrm>
          <a:prstGeom prst="rect">
            <a:avLst/>
          </a:prstGeom>
        </p:spPr>
        <p:txBody>
          <a:bodyPr/>
          <a:lstStyle/>
          <a:p>
            <a:endParaRPr lang="en-US" sz="1400" dirty="0"/>
          </a:p>
        </p:txBody>
      </p:sp>
    </p:spTree>
    <p:extLst>
      <p:ext uri="{BB962C8B-B14F-4D97-AF65-F5344CB8AC3E}">
        <p14:creationId xmlns:p14="http://schemas.microsoft.com/office/powerpoint/2010/main" val="2057727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6168" y="3390711"/>
            <a:ext cx="7566090" cy="3211317"/>
          </a:xfrm>
          <a:prstGeom prst="rect">
            <a:avLst/>
          </a:prstGeom>
        </p:spPr>
        <p:txBody>
          <a:bodyPr/>
          <a:lstStyle/>
          <a:p>
            <a:endParaRPr lang="en-US" dirty="0"/>
          </a:p>
        </p:txBody>
      </p:sp>
    </p:spTree>
    <p:extLst>
      <p:ext uri="{BB962C8B-B14F-4D97-AF65-F5344CB8AC3E}">
        <p14:creationId xmlns:p14="http://schemas.microsoft.com/office/powerpoint/2010/main" val="2429391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6168" y="3390711"/>
            <a:ext cx="7566090" cy="3211317"/>
          </a:xfrm>
          <a:prstGeom prst="rect">
            <a:avLst/>
          </a:prstGeom>
        </p:spPr>
        <p:txBody>
          <a:bodyPr/>
          <a:lstStyle/>
          <a:p>
            <a:endParaRPr lang="en-US" dirty="0"/>
          </a:p>
        </p:txBody>
      </p:sp>
    </p:spTree>
    <p:extLst>
      <p:ext uri="{BB962C8B-B14F-4D97-AF65-F5344CB8AC3E}">
        <p14:creationId xmlns:p14="http://schemas.microsoft.com/office/powerpoint/2010/main" val="3296070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6168" y="3390711"/>
            <a:ext cx="7566090" cy="3211317"/>
          </a:xfrm>
          <a:prstGeom prst="rect">
            <a:avLst/>
          </a:prstGeom>
        </p:spPr>
        <p:txBody>
          <a:bodyPr/>
          <a:lstStyle/>
          <a:p>
            <a:endParaRPr lang="en-US" dirty="0"/>
          </a:p>
        </p:txBody>
      </p:sp>
    </p:spTree>
    <p:extLst>
      <p:ext uri="{BB962C8B-B14F-4D97-AF65-F5344CB8AC3E}">
        <p14:creationId xmlns:p14="http://schemas.microsoft.com/office/powerpoint/2010/main" val="2409600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6168" y="3390711"/>
            <a:ext cx="7566090" cy="3211317"/>
          </a:xfrm>
          <a:prstGeom prst="rect">
            <a:avLst/>
          </a:prstGeom>
        </p:spPr>
        <p:txBody>
          <a:bodyPr/>
          <a:lstStyle/>
          <a:p>
            <a:endParaRPr lang="en-US" dirty="0"/>
          </a:p>
        </p:txBody>
      </p:sp>
    </p:spTree>
    <p:extLst>
      <p:ext uri="{BB962C8B-B14F-4D97-AF65-F5344CB8AC3E}">
        <p14:creationId xmlns:p14="http://schemas.microsoft.com/office/powerpoint/2010/main" val="207296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6168" y="3390711"/>
            <a:ext cx="7566090" cy="3211317"/>
          </a:xfrm>
          <a:prstGeom prst="rect">
            <a:avLst/>
          </a:prstGeom>
        </p:spPr>
        <p:txBody>
          <a:bodyPr/>
          <a:lstStyle/>
          <a:p>
            <a:endParaRPr lang="en-US" dirty="0"/>
          </a:p>
        </p:txBody>
      </p:sp>
    </p:spTree>
    <p:extLst>
      <p:ext uri="{BB962C8B-B14F-4D97-AF65-F5344CB8AC3E}">
        <p14:creationId xmlns:p14="http://schemas.microsoft.com/office/powerpoint/2010/main" val="3775804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6168" y="3390711"/>
            <a:ext cx="7566090" cy="3211317"/>
          </a:xfrm>
          <a:prstGeom prst="rect">
            <a:avLst/>
          </a:prstGeom>
        </p:spPr>
        <p:txBody>
          <a:bodyPr/>
          <a:lstStyle/>
          <a:p>
            <a:endParaRPr lang="en-US" dirty="0"/>
          </a:p>
        </p:txBody>
      </p:sp>
    </p:spTree>
    <p:extLst>
      <p:ext uri="{BB962C8B-B14F-4D97-AF65-F5344CB8AC3E}">
        <p14:creationId xmlns:p14="http://schemas.microsoft.com/office/powerpoint/2010/main" val="2627067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6168" y="3390711"/>
            <a:ext cx="7566090" cy="3211317"/>
          </a:xfrm>
          <a:prstGeom prst="rect">
            <a:avLst/>
          </a:prstGeom>
        </p:spPr>
        <p:txBody>
          <a:bodyPr/>
          <a:lstStyle/>
          <a:p>
            <a:endParaRPr lang="en-US" dirty="0"/>
          </a:p>
        </p:txBody>
      </p:sp>
    </p:spTree>
    <p:extLst>
      <p:ext uri="{BB962C8B-B14F-4D97-AF65-F5344CB8AC3E}">
        <p14:creationId xmlns:p14="http://schemas.microsoft.com/office/powerpoint/2010/main" val="4055889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9DBFB38-D315-4CBB-AA15-7D2F484E5EC4}" type="datetimeFigureOut">
              <a:rPr lang="en-US" smtClean="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66DD2B-D5C8-479D-AFB6-CB3B174C615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559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DBFB38-D315-4CBB-AA15-7D2F484E5EC4}" type="datetimeFigureOut">
              <a:rPr lang="en-US" smtClean="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66DD2B-D5C8-479D-AFB6-CB3B174C6155}" type="slidenum">
              <a:rPr lang="en-US" smtClean="0"/>
              <a:t>‹#›</a:t>
            </a:fld>
            <a:endParaRPr lang="en-US" dirty="0"/>
          </a:p>
        </p:txBody>
      </p:sp>
    </p:spTree>
    <p:extLst>
      <p:ext uri="{BB962C8B-B14F-4D97-AF65-F5344CB8AC3E}">
        <p14:creationId xmlns:p14="http://schemas.microsoft.com/office/powerpoint/2010/main" val="223003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DBFB38-D315-4CBB-AA15-7D2F484E5EC4}" type="datetimeFigureOut">
              <a:rPr lang="en-US" smtClean="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66DD2B-D5C8-479D-AFB6-CB3B174C6155}" type="slidenum">
              <a:rPr lang="en-US" smtClean="0"/>
              <a:t>‹#›</a:t>
            </a:fld>
            <a:endParaRPr lang="en-US" dirty="0"/>
          </a:p>
        </p:txBody>
      </p:sp>
    </p:spTree>
    <p:extLst>
      <p:ext uri="{BB962C8B-B14F-4D97-AF65-F5344CB8AC3E}">
        <p14:creationId xmlns:p14="http://schemas.microsoft.com/office/powerpoint/2010/main" val="603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DBFB38-D315-4CBB-AA15-7D2F484E5EC4}" type="datetimeFigureOut">
              <a:rPr lang="en-US" smtClean="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66DD2B-D5C8-479D-AFB6-CB3B174C6155}" type="slidenum">
              <a:rPr lang="en-US" smtClean="0"/>
              <a:t>‹#›</a:t>
            </a:fld>
            <a:endParaRPr lang="en-US" dirty="0"/>
          </a:p>
        </p:txBody>
      </p:sp>
    </p:spTree>
    <p:extLst>
      <p:ext uri="{BB962C8B-B14F-4D97-AF65-F5344CB8AC3E}">
        <p14:creationId xmlns:p14="http://schemas.microsoft.com/office/powerpoint/2010/main" val="2013773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DBFB38-D315-4CBB-AA15-7D2F484E5EC4}" type="datetimeFigureOut">
              <a:rPr lang="en-US" smtClean="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66DD2B-D5C8-479D-AFB6-CB3B174C615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8900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DBFB38-D315-4CBB-AA15-7D2F484E5EC4}" type="datetimeFigureOut">
              <a:rPr lang="en-US" smtClean="0"/>
              <a:t>7/1/2020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66DD2B-D5C8-479D-AFB6-CB3B174C6155}" type="slidenum">
              <a:rPr lang="en-US" smtClean="0"/>
              <a:t>‹#›</a:t>
            </a:fld>
            <a:endParaRPr lang="en-US" dirty="0"/>
          </a:p>
        </p:txBody>
      </p:sp>
    </p:spTree>
    <p:extLst>
      <p:ext uri="{BB962C8B-B14F-4D97-AF65-F5344CB8AC3E}">
        <p14:creationId xmlns:p14="http://schemas.microsoft.com/office/powerpoint/2010/main" val="315914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DBFB38-D315-4CBB-AA15-7D2F484E5EC4}" type="datetimeFigureOut">
              <a:rPr lang="en-US" smtClean="0"/>
              <a:t>7/1/2020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66DD2B-D5C8-479D-AFB6-CB3B174C6155}" type="slidenum">
              <a:rPr lang="en-US" smtClean="0"/>
              <a:t>‹#›</a:t>
            </a:fld>
            <a:endParaRPr lang="en-US" dirty="0"/>
          </a:p>
        </p:txBody>
      </p:sp>
    </p:spTree>
    <p:extLst>
      <p:ext uri="{BB962C8B-B14F-4D97-AF65-F5344CB8AC3E}">
        <p14:creationId xmlns:p14="http://schemas.microsoft.com/office/powerpoint/2010/main" val="2908051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DBFB38-D315-4CBB-AA15-7D2F484E5EC4}" type="datetimeFigureOut">
              <a:rPr lang="en-US" smtClean="0"/>
              <a:t>7/1/2020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66DD2B-D5C8-479D-AFB6-CB3B174C6155}" type="slidenum">
              <a:rPr lang="en-US" smtClean="0"/>
              <a:t>‹#›</a:t>
            </a:fld>
            <a:endParaRPr lang="en-US" dirty="0"/>
          </a:p>
        </p:txBody>
      </p:sp>
    </p:spTree>
    <p:extLst>
      <p:ext uri="{BB962C8B-B14F-4D97-AF65-F5344CB8AC3E}">
        <p14:creationId xmlns:p14="http://schemas.microsoft.com/office/powerpoint/2010/main" val="1836025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9DBFB38-D315-4CBB-AA15-7D2F484E5EC4}" type="datetimeFigureOut">
              <a:rPr lang="en-US" smtClean="0"/>
              <a:t>7/1/2020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2466DD2B-D5C8-479D-AFB6-CB3B174C6155}" type="slidenum">
              <a:rPr lang="en-US" smtClean="0"/>
              <a:t>‹#›</a:t>
            </a:fld>
            <a:endParaRPr lang="en-US" dirty="0"/>
          </a:p>
        </p:txBody>
      </p:sp>
    </p:spTree>
    <p:extLst>
      <p:ext uri="{BB962C8B-B14F-4D97-AF65-F5344CB8AC3E}">
        <p14:creationId xmlns:p14="http://schemas.microsoft.com/office/powerpoint/2010/main" val="775369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9DBFB38-D315-4CBB-AA15-7D2F484E5EC4}" type="datetimeFigureOut">
              <a:rPr lang="en-US" smtClean="0"/>
              <a:t>7/1/2020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466DD2B-D5C8-479D-AFB6-CB3B174C6155}" type="slidenum">
              <a:rPr lang="en-US" smtClean="0"/>
              <a:t>‹#›</a:t>
            </a:fld>
            <a:endParaRPr lang="en-US" dirty="0"/>
          </a:p>
        </p:txBody>
      </p:sp>
    </p:spTree>
    <p:extLst>
      <p:ext uri="{BB962C8B-B14F-4D97-AF65-F5344CB8AC3E}">
        <p14:creationId xmlns:p14="http://schemas.microsoft.com/office/powerpoint/2010/main" val="1938874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DBFB38-D315-4CBB-AA15-7D2F484E5EC4}" type="datetimeFigureOut">
              <a:rPr lang="en-US" smtClean="0"/>
              <a:t>7/1/2020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66DD2B-D5C8-479D-AFB6-CB3B174C6155}" type="slidenum">
              <a:rPr lang="en-US" smtClean="0"/>
              <a:t>‹#›</a:t>
            </a:fld>
            <a:endParaRPr lang="en-US" dirty="0"/>
          </a:p>
        </p:txBody>
      </p:sp>
    </p:spTree>
    <p:extLst>
      <p:ext uri="{BB962C8B-B14F-4D97-AF65-F5344CB8AC3E}">
        <p14:creationId xmlns:p14="http://schemas.microsoft.com/office/powerpoint/2010/main" val="2867206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9DBFB38-D315-4CBB-AA15-7D2F484E5EC4}" type="datetimeFigureOut">
              <a:rPr lang="en-US" smtClean="0"/>
              <a:t>7/1/2020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466DD2B-D5C8-479D-AFB6-CB3B174C6155}"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90476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nj.gov/highereducation/EOF/EOF_Program_Resources.s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mailto:Kelechi.Unegbu@oshe.nj.gov" TargetMode="External"/><Relationship Id="rId3" Type="http://schemas.openxmlformats.org/officeDocument/2006/relationships/hyperlink" Target="mailto:Stephanie.Shanklin@oshe.nj.gov" TargetMode="External"/><Relationship Id="rId7" Type="http://schemas.openxmlformats.org/officeDocument/2006/relationships/hyperlink" Target="mailto:Maisha.howard@oshe.nj.gov" TargetMode="External"/><Relationship Id="rId2" Type="http://schemas.openxmlformats.org/officeDocument/2006/relationships/hyperlink" Target="mailto:hasani.carter@oshe.nj.gov" TargetMode="External"/><Relationship Id="rId1" Type="http://schemas.openxmlformats.org/officeDocument/2006/relationships/slideLayout" Target="../slideLayouts/slideLayout7.xml"/><Relationship Id="rId6" Type="http://schemas.openxmlformats.org/officeDocument/2006/relationships/hyperlink" Target="mailto:Angela.Bethea@oshe.nj.gov" TargetMode="External"/><Relationship Id="rId5" Type="http://schemas.openxmlformats.org/officeDocument/2006/relationships/hyperlink" Target="mailto:Shakia.Williams@oshe.nj.gov" TargetMode="External"/><Relationship Id="rId4" Type="http://schemas.openxmlformats.org/officeDocument/2006/relationships/hyperlink" Target="mailto:Hema.Patel@oshe.nj.gov"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nj.gov/highereducation/EOF/EOF_Program_Resources.shtml"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EOF B3 Contract Budget Training Webinar</a:t>
            </a:r>
            <a:r>
              <a:rPr lang="en-US" b="1" dirty="0"/>
              <a:t/>
            </a:r>
            <a:br>
              <a:rPr lang="en-US" b="1" dirty="0"/>
            </a:br>
            <a:endParaRPr lang="en-US" b="1" dirty="0"/>
          </a:p>
        </p:txBody>
      </p:sp>
      <p:sp>
        <p:nvSpPr>
          <p:cNvPr id="3" name="Subtitle 2"/>
          <p:cNvSpPr>
            <a:spLocks noGrp="1"/>
          </p:cNvSpPr>
          <p:nvPr>
            <p:ph type="subTitle" idx="1"/>
          </p:nvPr>
        </p:nvSpPr>
        <p:spPr/>
        <p:txBody>
          <a:bodyPr>
            <a:normAutofit fontScale="85000" lnSpcReduction="20000"/>
          </a:bodyPr>
          <a:lstStyle/>
          <a:p>
            <a:r>
              <a:rPr lang="en-US" dirty="0" smtClean="0"/>
              <a:t>WEBINAR</a:t>
            </a:r>
          </a:p>
          <a:p>
            <a:r>
              <a:rPr lang="en-US" dirty="0" smtClean="0"/>
              <a:t>New Jersey Office of the Secretary of Higher Education (OSHE)</a:t>
            </a:r>
          </a:p>
          <a:p>
            <a:r>
              <a:rPr lang="en-US" dirty="0" smtClean="0"/>
              <a:t>Educational Opportunity Fund (EOF) Program</a:t>
            </a:r>
            <a:endParaRPr lang="en-US" dirty="0"/>
          </a:p>
        </p:txBody>
      </p:sp>
    </p:spTree>
    <p:extLst>
      <p:ext uri="{BB962C8B-B14F-4D97-AF65-F5344CB8AC3E}">
        <p14:creationId xmlns:p14="http://schemas.microsoft.com/office/powerpoint/2010/main" val="2227978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EOF B3 Contract Attachments</a:t>
            </a:r>
            <a:endParaRPr lang="en-US" dirty="0"/>
          </a:p>
        </p:txBody>
      </p:sp>
      <p:sp>
        <p:nvSpPr>
          <p:cNvPr id="3" name="Content Placeholder 2"/>
          <p:cNvSpPr>
            <a:spLocks noGrp="1"/>
          </p:cNvSpPr>
          <p:nvPr>
            <p:ph idx="1"/>
          </p:nvPr>
        </p:nvSpPr>
        <p:spPr>
          <a:xfrm>
            <a:off x="821933" y="2013733"/>
            <a:ext cx="10757042" cy="4191858"/>
          </a:xfrm>
        </p:spPr>
        <p:txBody>
          <a:bodyPr>
            <a:normAutofit fontScale="92500" lnSpcReduction="10000"/>
          </a:bodyPr>
          <a:lstStyle/>
          <a:p>
            <a:r>
              <a:rPr lang="en-US" sz="2800" dirty="0" smtClean="0">
                <a:solidFill>
                  <a:schemeClr val="tx1"/>
                </a:solidFill>
              </a:rPr>
              <a:t>- Due </a:t>
            </a:r>
            <a:r>
              <a:rPr lang="en-US" sz="2800" dirty="0">
                <a:solidFill>
                  <a:schemeClr val="tx1"/>
                </a:solidFill>
              </a:rPr>
              <a:t>to the impact of COVID-19 and the State’s creation of a FY20 5</a:t>
            </a:r>
            <a:r>
              <a:rPr lang="en-US" sz="2800" baseline="30000" dirty="0">
                <a:solidFill>
                  <a:schemeClr val="tx1"/>
                </a:solidFill>
              </a:rPr>
              <a:t>th</a:t>
            </a:r>
            <a:r>
              <a:rPr lang="en-US" sz="2800" dirty="0">
                <a:solidFill>
                  <a:schemeClr val="tx1"/>
                </a:solidFill>
              </a:rPr>
              <a:t> Quarter, there will be two (2) B3 contract attachments that must be administered this </a:t>
            </a:r>
            <a:r>
              <a:rPr lang="en-US" sz="2800" dirty="0" smtClean="0">
                <a:solidFill>
                  <a:schemeClr val="tx1"/>
                </a:solidFill>
              </a:rPr>
              <a:t>year. </a:t>
            </a:r>
          </a:p>
          <a:p>
            <a:r>
              <a:rPr lang="en-US" sz="2800" dirty="0" smtClean="0">
                <a:solidFill>
                  <a:schemeClr val="tx1"/>
                </a:solidFill>
              </a:rPr>
              <a:t>- For audit and proper accountability purposes, institutions must develop a total of three Art. IV accounts this year: </a:t>
            </a:r>
          </a:p>
          <a:p>
            <a:r>
              <a:rPr lang="en-US" sz="2800" dirty="0" smtClean="0">
                <a:solidFill>
                  <a:schemeClr val="tx1"/>
                </a:solidFill>
              </a:rPr>
              <a:t>* EOF Summer Art. IV (B2 contract funds – No Institutional </a:t>
            </a:r>
            <a:r>
              <a:rPr lang="en-US" sz="2800" dirty="0">
                <a:solidFill>
                  <a:schemeClr val="tx1"/>
                </a:solidFill>
              </a:rPr>
              <a:t>m</a:t>
            </a:r>
            <a:r>
              <a:rPr lang="en-US" sz="2800" dirty="0" smtClean="0">
                <a:solidFill>
                  <a:schemeClr val="tx1"/>
                </a:solidFill>
              </a:rPr>
              <a:t>atch required)</a:t>
            </a:r>
          </a:p>
          <a:p>
            <a:r>
              <a:rPr lang="en-US" sz="2800" dirty="0" smtClean="0">
                <a:solidFill>
                  <a:schemeClr val="tx1"/>
                </a:solidFill>
              </a:rPr>
              <a:t>* EOF FY20 5</a:t>
            </a:r>
            <a:r>
              <a:rPr lang="en-US" sz="2800" baseline="30000" dirty="0" smtClean="0">
                <a:solidFill>
                  <a:schemeClr val="tx1"/>
                </a:solidFill>
              </a:rPr>
              <a:t>th</a:t>
            </a:r>
            <a:r>
              <a:rPr lang="en-US" sz="2800" dirty="0" smtClean="0">
                <a:solidFill>
                  <a:schemeClr val="tx1"/>
                </a:solidFill>
              </a:rPr>
              <a:t> Qtr. (B3-(A) contract funds – Institutional match </a:t>
            </a:r>
            <a:r>
              <a:rPr lang="en-US" sz="2800" dirty="0">
                <a:solidFill>
                  <a:schemeClr val="tx1"/>
                </a:solidFill>
              </a:rPr>
              <a:t>r</a:t>
            </a:r>
            <a:r>
              <a:rPr lang="en-US" sz="2800" dirty="0" smtClean="0">
                <a:solidFill>
                  <a:schemeClr val="tx1"/>
                </a:solidFill>
              </a:rPr>
              <a:t>equired)</a:t>
            </a:r>
          </a:p>
          <a:p>
            <a:r>
              <a:rPr lang="en-US" sz="2800" dirty="0" smtClean="0">
                <a:solidFill>
                  <a:schemeClr val="tx1"/>
                </a:solidFill>
              </a:rPr>
              <a:t>* EOF FY21 (B3-(B) contract funds – Institutional match required).</a:t>
            </a:r>
          </a:p>
          <a:p>
            <a:r>
              <a:rPr lang="en-US" sz="2800" dirty="0" smtClean="0">
                <a:solidFill>
                  <a:schemeClr val="tx1"/>
                </a:solidFill>
              </a:rPr>
              <a:t>(Please remember that EOF regulations governing the restrictions and usage of Art. IV funds apply throughout the entire calendar year)</a:t>
            </a:r>
          </a:p>
          <a:p>
            <a:endParaRPr lang="en-US" sz="2800" dirty="0">
              <a:solidFill>
                <a:schemeClr val="tx1"/>
              </a:solidFill>
            </a:endParaRPr>
          </a:p>
          <a:p>
            <a:endParaRPr lang="en-US" sz="2800" dirty="0" smtClean="0">
              <a:solidFill>
                <a:schemeClr val="tx1"/>
              </a:solidFill>
            </a:endParaRPr>
          </a:p>
          <a:p>
            <a:endParaRPr lang="en-US" sz="2800" dirty="0" smtClean="0">
              <a:solidFill>
                <a:schemeClr val="tx1"/>
              </a:solidFill>
            </a:endParaRPr>
          </a:p>
          <a:p>
            <a:endParaRPr lang="en-US" sz="2800" dirty="0"/>
          </a:p>
        </p:txBody>
      </p:sp>
    </p:spTree>
    <p:extLst>
      <p:ext uri="{BB962C8B-B14F-4D97-AF65-F5344CB8AC3E}">
        <p14:creationId xmlns:p14="http://schemas.microsoft.com/office/powerpoint/2010/main" val="88606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EOF B3 Contract Attachments </a:t>
            </a:r>
            <a:endParaRPr lang="en-US" dirty="0"/>
          </a:p>
        </p:txBody>
      </p:sp>
      <p:sp>
        <p:nvSpPr>
          <p:cNvPr id="3" name="Text Placeholder 2"/>
          <p:cNvSpPr>
            <a:spLocks noGrp="1"/>
          </p:cNvSpPr>
          <p:nvPr>
            <p:ph type="body" idx="1"/>
          </p:nvPr>
        </p:nvSpPr>
        <p:spPr>
          <a:ln>
            <a:solidFill>
              <a:schemeClr val="tx1"/>
            </a:solidFill>
          </a:ln>
        </p:spPr>
        <p:txBody>
          <a:bodyPr>
            <a:normAutofit/>
          </a:bodyPr>
          <a:lstStyle/>
          <a:p>
            <a:pPr algn="ctr"/>
            <a:r>
              <a:rPr lang="en-US" dirty="0" smtClean="0">
                <a:solidFill>
                  <a:schemeClr val="tx1"/>
                </a:solidFill>
              </a:rPr>
              <a:t>B3-(A) </a:t>
            </a:r>
            <a:r>
              <a:rPr lang="en-US" dirty="0" err="1" smtClean="0">
                <a:solidFill>
                  <a:schemeClr val="tx1"/>
                </a:solidFill>
              </a:rPr>
              <a:t>eof</a:t>
            </a:r>
            <a:r>
              <a:rPr lang="en-US" dirty="0" smtClean="0">
                <a:solidFill>
                  <a:schemeClr val="tx1"/>
                </a:solidFill>
              </a:rPr>
              <a:t> fy20 5</a:t>
            </a:r>
            <a:r>
              <a:rPr lang="en-US" baseline="30000" dirty="0" smtClean="0">
                <a:solidFill>
                  <a:schemeClr val="tx1"/>
                </a:solidFill>
              </a:rPr>
              <a:t>TH</a:t>
            </a:r>
            <a:r>
              <a:rPr lang="en-US" dirty="0" smtClean="0">
                <a:solidFill>
                  <a:schemeClr val="tx1"/>
                </a:solidFill>
              </a:rPr>
              <a:t> Qtr. Art. Iv program support</a:t>
            </a:r>
            <a:endParaRPr lang="en-US" dirty="0">
              <a:solidFill>
                <a:schemeClr val="tx1"/>
              </a:solidFill>
            </a:endParaRPr>
          </a:p>
        </p:txBody>
      </p:sp>
      <p:sp>
        <p:nvSpPr>
          <p:cNvPr id="4" name="Content Placeholder 3"/>
          <p:cNvSpPr>
            <a:spLocks noGrp="1"/>
          </p:cNvSpPr>
          <p:nvPr>
            <p:ph sz="half" idx="2"/>
          </p:nvPr>
        </p:nvSpPr>
        <p:spPr>
          <a:ln>
            <a:solidFill>
              <a:schemeClr val="tx1"/>
            </a:solidFill>
          </a:ln>
        </p:spPr>
        <p:txBody>
          <a:bodyPr>
            <a:normAutofit lnSpcReduction="10000"/>
          </a:bodyPr>
          <a:lstStyle/>
          <a:p>
            <a:pPr marL="0" indent="0">
              <a:buNone/>
            </a:pPr>
            <a:r>
              <a:rPr lang="en-US" dirty="0" smtClean="0"/>
              <a:t>- Funds used to assist with paying for EOF 12-month staff and student support activities that occur between July 1, 2020 – September 30, 2020) </a:t>
            </a:r>
          </a:p>
          <a:p>
            <a:pPr marL="0" indent="0">
              <a:buNone/>
            </a:pPr>
            <a:r>
              <a:rPr lang="en-US" dirty="0" smtClean="0"/>
              <a:t>- Programs will receive their full allocation. Any unexpended funds resulting in a refund owed back to OSHE/EOF Central must be submitted with the final expenditure report. Over-expenditures may not be offset by EOF Summer Art. IV funds or EOF FY21 Art. IV funds. </a:t>
            </a:r>
          </a:p>
          <a:p>
            <a:pPr marL="0" indent="0">
              <a:buNone/>
            </a:pPr>
            <a:r>
              <a:rPr lang="en-US" dirty="0" smtClean="0"/>
              <a:t>- Institutional Match is required.</a:t>
            </a:r>
          </a:p>
        </p:txBody>
      </p:sp>
      <p:sp>
        <p:nvSpPr>
          <p:cNvPr id="5" name="Text Placeholder 4"/>
          <p:cNvSpPr>
            <a:spLocks noGrp="1"/>
          </p:cNvSpPr>
          <p:nvPr>
            <p:ph type="body" sz="quarter" idx="3"/>
          </p:nvPr>
        </p:nvSpPr>
        <p:spPr>
          <a:ln>
            <a:solidFill>
              <a:schemeClr val="tx1"/>
            </a:solidFill>
          </a:ln>
        </p:spPr>
        <p:txBody>
          <a:bodyPr/>
          <a:lstStyle/>
          <a:p>
            <a:pPr algn="ctr"/>
            <a:r>
              <a:rPr lang="en-US" dirty="0" smtClean="0">
                <a:solidFill>
                  <a:schemeClr val="tx1"/>
                </a:solidFill>
              </a:rPr>
              <a:t>B3-(B) EOF FY21 AY Program support</a:t>
            </a:r>
            <a:endParaRPr lang="en-US" dirty="0">
              <a:solidFill>
                <a:schemeClr val="tx1"/>
              </a:solidFill>
            </a:endParaRPr>
          </a:p>
        </p:txBody>
      </p:sp>
      <p:sp>
        <p:nvSpPr>
          <p:cNvPr id="6" name="Content Placeholder 5"/>
          <p:cNvSpPr>
            <a:spLocks noGrp="1"/>
          </p:cNvSpPr>
          <p:nvPr>
            <p:ph sz="quarter" idx="4"/>
          </p:nvPr>
        </p:nvSpPr>
        <p:spPr>
          <a:ln>
            <a:solidFill>
              <a:schemeClr val="tx1"/>
            </a:solidFill>
          </a:ln>
        </p:spPr>
        <p:txBody>
          <a:bodyPr>
            <a:normAutofit fontScale="92500" lnSpcReduction="20000"/>
          </a:bodyPr>
          <a:lstStyle/>
          <a:p>
            <a:pPr marL="0" indent="0">
              <a:buNone/>
            </a:pPr>
            <a:r>
              <a:rPr lang="en-US" dirty="0" smtClean="0"/>
              <a:t>- </a:t>
            </a:r>
            <a:r>
              <a:rPr lang="en-US" dirty="0"/>
              <a:t>Funds used to assist with paying for EOF 12-month staff and student support activities that occur between </a:t>
            </a:r>
            <a:r>
              <a:rPr lang="en-US" dirty="0" smtClean="0"/>
              <a:t>October 1</a:t>
            </a:r>
            <a:r>
              <a:rPr lang="en-US" dirty="0"/>
              <a:t>, 2020 – </a:t>
            </a:r>
            <a:r>
              <a:rPr lang="en-US" dirty="0" smtClean="0"/>
              <a:t>June 30</a:t>
            </a:r>
            <a:r>
              <a:rPr lang="en-US" dirty="0"/>
              <a:t>, </a:t>
            </a:r>
            <a:r>
              <a:rPr lang="en-US" dirty="0" smtClean="0"/>
              <a:t>2021) </a:t>
            </a:r>
            <a:endParaRPr lang="en-US" dirty="0"/>
          </a:p>
          <a:p>
            <a:pPr marL="0" indent="0">
              <a:buNone/>
            </a:pPr>
            <a:r>
              <a:rPr lang="en-US" dirty="0" smtClean="0"/>
              <a:t>- Programs </a:t>
            </a:r>
            <a:r>
              <a:rPr lang="en-US" dirty="0"/>
              <a:t>will </a:t>
            </a:r>
            <a:r>
              <a:rPr lang="en-US" dirty="0" smtClean="0"/>
              <a:t>75% of allocation as advance funds. Balance of up to 25% will be provided based on the program’s 2</a:t>
            </a:r>
            <a:r>
              <a:rPr lang="en-US" baseline="30000" dirty="0" smtClean="0"/>
              <a:t>nd</a:t>
            </a:r>
            <a:r>
              <a:rPr lang="en-US" dirty="0" smtClean="0"/>
              <a:t> interim </a:t>
            </a:r>
            <a:r>
              <a:rPr lang="en-US" dirty="0"/>
              <a:t>e</a:t>
            </a:r>
            <a:r>
              <a:rPr lang="en-US" dirty="0" smtClean="0"/>
              <a:t>xpenditure report. </a:t>
            </a:r>
          </a:p>
          <a:p>
            <a:pPr marL="0" indent="0">
              <a:buNone/>
            </a:pPr>
            <a:r>
              <a:rPr lang="en-US" dirty="0" smtClean="0"/>
              <a:t>- Any </a:t>
            </a:r>
            <a:r>
              <a:rPr lang="en-US" dirty="0"/>
              <a:t>unexpended funds </a:t>
            </a:r>
            <a:r>
              <a:rPr lang="en-US" dirty="0" smtClean="0"/>
              <a:t>that result </a:t>
            </a:r>
            <a:r>
              <a:rPr lang="en-US" dirty="0"/>
              <a:t>in a refund owed back to OSHE/EOF </a:t>
            </a:r>
            <a:r>
              <a:rPr lang="en-US" dirty="0" smtClean="0"/>
              <a:t>Central must be submitted with the final expenditure report. </a:t>
            </a:r>
            <a:r>
              <a:rPr lang="en-US" dirty="0"/>
              <a:t>Over-expenditures may not be offset by </a:t>
            </a:r>
            <a:r>
              <a:rPr lang="en-US" dirty="0" smtClean="0"/>
              <a:t>EOF Summer Art. IV funds or EOF FY20 5</a:t>
            </a:r>
            <a:r>
              <a:rPr lang="en-US" baseline="30000" dirty="0" smtClean="0"/>
              <a:t>th</a:t>
            </a:r>
            <a:r>
              <a:rPr lang="en-US" dirty="0" smtClean="0"/>
              <a:t> Quarter Art. IV funds.</a:t>
            </a:r>
            <a:endParaRPr lang="en-US" dirty="0"/>
          </a:p>
          <a:p>
            <a:pPr marL="0" indent="0">
              <a:buNone/>
            </a:pPr>
            <a:r>
              <a:rPr lang="en-US" dirty="0" smtClean="0"/>
              <a:t>- Institutional Match is required. </a:t>
            </a:r>
            <a:endParaRPr lang="en-US" dirty="0"/>
          </a:p>
        </p:txBody>
      </p:sp>
    </p:spTree>
    <p:extLst>
      <p:ext uri="{BB962C8B-B14F-4D97-AF65-F5344CB8AC3E}">
        <p14:creationId xmlns:p14="http://schemas.microsoft.com/office/powerpoint/2010/main" val="2394283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Completing B3-(A) &amp; B3-(B) contract attachments</a:t>
            </a:r>
            <a:endParaRPr lang="en-US" dirty="0"/>
          </a:p>
        </p:txBody>
      </p:sp>
      <p:sp>
        <p:nvSpPr>
          <p:cNvPr id="3" name="Content Placeholder 2"/>
          <p:cNvSpPr>
            <a:spLocks noGrp="1"/>
          </p:cNvSpPr>
          <p:nvPr>
            <p:ph idx="1"/>
          </p:nvPr>
        </p:nvSpPr>
        <p:spPr/>
        <p:txBody>
          <a:bodyPr/>
          <a:lstStyle/>
          <a:p>
            <a:r>
              <a:rPr lang="en-US" sz="2400" dirty="0" smtClean="0"/>
              <a:t>- The process and requirements to complete both B3 contract attachments are very similar.</a:t>
            </a:r>
          </a:p>
          <a:p>
            <a:r>
              <a:rPr lang="en-US" sz="2400" dirty="0" smtClean="0"/>
              <a:t>Notable differences:</a:t>
            </a:r>
          </a:p>
          <a:p>
            <a:r>
              <a:rPr lang="en-US" sz="2400" b="1" u="sng" dirty="0" smtClean="0"/>
              <a:t>B3-(A) </a:t>
            </a:r>
            <a:r>
              <a:rPr lang="en-US" sz="2400" dirty="0" smtClean="0"/>
              <a:t>- Due to the associated time period, there are no interim expenditure reports for the EOF B3-(A) contract attachment. Programs are only required to submit an initial budget and a final expenditure report.</a:t>
            </a:r>
          </a:p>
          <a:p>
            <a:r>
              <a:rPr lang="en-US" sz="2400" b="1" u="sng" dirty="0" smtClean="0"/>
              <a:t>B3-(B) </a:t>
            </a:r>
            <a:r>
              <a:rPr lang="en-US" sz="2400" dirty="0" smtClean="0"/>
              <a:t>– Similar to previous year(s) B3 contract attachments, the B3-(B) contract attachment requires the submission of an initial budget, 2-interim expenditure reports, and a final expenditure report.  </a:t>
            </a:r>
          </a:p>
          <a:p>
            <a:endParaRPr lang="en-US" dirty="0"/>
          </a:p>
        </p:txBody>
      </p:sp>
    </p:spTree>
    <p:extLst>
      <p:ext uri="{BB962C8B-B14F-4D97-AF65-F5344CB8AC3E}">
        <p14:creationId xmlns:p14="http://schemas.microsoft.com/office/powerpoint/2010/main" val="2839677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8320" y="518160"/>
            <a:ext cx="8839200" cy="835152"/>
          </a:xfrm>
        </p:spPr>
        <p:txBody>
          <a:bodyPr>
            <a:noAutofit/>
          </a:bodyPr>
          <a:lstStyle/>
          <a:p>
            <a:pPr algn="ctr"/>
            <a:r>
              <a:rPr lang="en-US" sz="3200" b="1" dirty="0">
                <a:solidFill>
                  <a:schemeClr val="tx1"/>
                </a:solidFill>
              </a:rPr>
              <a:t>Contract </a:t>
            </a:r>
            <a:r>
              <a:rPr lang="en-US" sz="3200" b="1" dirty="0" smtClean="0">
                <a:solidFill>
                  <a:schemeClr val="tx1"/>
                </a:solidFill>
              </a:rPr>
              <a:t>Attachments B3-(A) &amp; B3-(B)</a:t>
            </a:r>
            <a:r>
              <a:rPr lang="en-US" sz="2400" b="1" dirty="0"/>
              <a:t/>
            </a:r>
            <a:br>
              <a:rPr lang="en-US" sz="2400" b="1" dirty="0"/>
            </a:br>
            <a:r>
              <a:rPr lang="en-US" sz="3200" b="1" dirty="0" smtClean="0"/>
              <a:t>Article </a:t>
            </a:r>
            <a:r>
              <a:rPr lang="en-US" sz="3200" b="1" dirty="0"/>
              <a:t>IV Program </a:t>
            </a:r>
            <a:r>
              <a:rPr lang="en-US" sz="3200" b="1" dirty="0" smtClean="0"/>
              <a:t>Support </a:t>
            </a:r>
            <a:endParaRPr lang="en-US" sz="3200" b="1" dirty="0"/>
          </a:p>
        </p:txBody>
      </p:sp>
      <p:sp>
        <p:nvSpPr>
          <p:cNvPr id="4" name="Content Placeholder 3"/>
          <p:cNvSpPr>
            <a:spLocks noGrp="1"/>
          </p:cNvSpPr>
          <p:nvPr>
            <p:ph sz="half" idx="1"/>
          </p:nvPr>
        </p:nvSpPr>
        <p:spPr>
          <a:xfrm>
            <a:off x="628355" y="2024799"/>
            <a:ext cx="5053253" cy="4242437"/>
          </a:xfrm>
        </p:spPr>
        <p:txBody>
          <a:bodyPr>
            <a:normAutofit fontScale="70000" lnSpcReduction="20000"/>
          </a:bodyPr>
          <a:lstStyle/>
          <a:p>
            <a:endParaRPr lang="en-US" sz="2400" dirty="0"/>
          </a:p>
          <a:p>
            <a:r>
              <a:rPr lang="en-US" sz="2400" b="1" dirty="0" smtClean="0"/>
              <a:t>Both B3 contract attachments outlines the Art. IV budget for program support services which includes the </a:t>
            </a:r>
            <a:r>
              <a:rPr lang="en-US" sz="2400" b="1" dirty="0"/>
              <a:t>12 month </a:t>
            </a:r>
            <a:r>
              <a:rPr lang="en-US" sz="2400" b="1" dirty="0" smtClean="0"/>
              <a:t>salaries, wages and fringe benefits </a:t>
            </a:r>
            <a:r>
              <a:rPr lang="en-US" sz="2400" b="1" dirty="0"/>
              <a:t>for permanent program </a:t>
            </a:r>
            <a:r>
              <a:rPr lang="en-US" sz="2400" b="1" dirty="0" smtClean="0"/>
              <a:t>positions for a specified period of time. Compensation and payment for activities must have occurred within the identified time period associated with the respective contract budget from which the funds were paid from. </a:t>
            </a:r>
          </a:p>
          <a:p>
            <a:r>
              <a:rPr lang="en-US" sz="2400" b="1" dirty="0" smtClean="0"/>
              <a:t>Both respective budgets also cover the </a:t>
            </a:r>
            <a:r>
              <a:rPr lang="en-US" sz="2400" b="1" dirty="0"/>
              <a:t>c</a:t>
            </a:r>
            <a:r>
              <a:rPr lang="en-US" sz="2400" b="1" dirty="0" smtClean="0"/>
              <a:t>osts of Educational Materials and Supplies, Consumable Supplies, Staff and Student Professional Development and Leadership activities, Travel, Program Advisory Board, and other related program services (communications, utilities, overhead) during the indicated respective time periods.</a:t>
            </a:r>
          </a:p>
          <a:p>
            <a:r>
              <a:rPr lang="en-US" sz="2400" b="1" dirty="0" smtClean="0"/>
              <a:t>All program financial resources must be shown on the respective contract budget: EOF Article IV, </a:t>
            </a:r>
            <a:r>
              <a:rPr lang="en-US" sz="2400" b="1" dirty="0"/>
              <a:t>institutional funds and </a:t>
            </a:r>
            <a:r>
              <a:rPr lang="en-US" sz="2400" b="1" dirty="0" smtClean="0"/>
              <a:t>Other sources</a:t>
            </a:r>
            <a:r>
              <a:rPr lang="en-US" sz="2400" b="1" dirty="0"/>
              <a:t>.</a:t>
            </a:r>
          </a:p>
          <a:p>
            <a:endParaRPr lang="en-US" dirty="0"/>
          </a:p>
        </p:txBody>
      </p:sp>
      <p:sp>
        <p:nvSpPr>
          <p:cNvPr id="5" name="Content Placeholder 4"/>
          <p:cNvSpPr>
            <a:spLocks noGrp="1"/>
          </p:cNvSpPr>
          <p:nvPr>
            <p:ph sz="half" idx="2"/>
          </p:nvPr>
        </p:nvSpPr>
        <p:spPr>
          <a:xfrm>
            <a:off x="5767754" y="2428966"/>
            <a:ext cx="6129720" cy="3838270"/>
          </a:xfrm>
        </p:spPr>
        <p:txBody>
          <a:bodyPr>
            <a:normAutofit fontScale="70000" lnSpcReduction="20000"/>
          </a:bodyPr>
          <a:lstStyle/>
          <a:p>
            <a:pPr marL="0" indent="0">
              <a:buNone/>
            </a:pPr>
            <a:r>
              <a:rPr lang="en-US" sz="2400" b="1" dirty="0" smtClean="0">
                <a:solidFill>
                  <a:schemeClr val="tx1"/>
                </a:solidFill>
              </a:rPr>
              <a:t>For both B3-(A) and B3-(B), the Program Support budget requires </a:t>
            </a:r>
            <a:r>
              <a:rPr lang="en-US" sz="2400" b="1" dirty="0">
                <a:solidFill>
                  <a:schemeClr val="tx1"/>
                </a:solidFill>
              </a:rPr>
              <a:t>at least a dollar for dollar match </a:t>
            </a:r>
            <a:r>
              <a:rPr lang="en-US" sz="2400" b="1" dirty="0" smtClean="0">
                <a:solidFill>
                  <a:schemeClr val="tx1"/>
                </a:solidFill>
              </a:rPr>
              <a:t>against the EOF allocation from institutional </a:t>
            </a:r>
            <a:r>
              <a:rPr lang="en-US" sz="2400" b="1" dirty="0">
                <a:solidFill>
                  <a:schemeClr val="tx1"/>
                </a:solidFill>
              </a:rPr>
              <a:t>and other funding </a:t>
            </a:r>
            <a:r>
              <a:rPr lang="en-US" sz="2400" b="1" dirty="0" smtClean="0">
                <a:solidFill>
                  <a:schemeClr val="tx1"/>
                </a:solidFill>
              </a:rPr>
              <a:t>resources.   </a:t>
            </a:r>
            <a:r>
              <a:rPr lang="en-US" sz="2400" b="1" dirty="0" smtClean="0">
                <a:solidFill>
                  <a:srgbClr val="FF0000"/>
                </a:solidFill>
              </a:rPr>
              <a:t>Reference </a:t>
            </a:r>
            <a:r>
              <a:rPr lang="en-US" sz="2400" b="1" dirty="0">
                <a:solidFill>
                  <a:srgbClr val="FF0000"/>
                </a:solidFill>
              </a:rPr>
              <a:t>- EOF regulation 9A:11-6.9 (c</a:t>
            </a:r>
            <a:r>
              <a:rPr lang="en-US" sz="2400" b="1" dirty="0" smtClean="0">
                <a:solidFill>
                  <a:srgbClr val="FF0000"/>
                </a:solidFill>
              </a:rPr>
              <a:t>) </a:t>
            </a:r>
          </a:p>
          <a:p>
            <a:pPr marL="0" indent="0">
              <a:buNone/>
            </a:pPr>
            <a:r>
              <a:rPr lang="en-US" sz="2400" b="1" dirty="0" smtClean="0">
                <a:solidFill>
                  <a:schemeClr val="tx1"/>
                </a:solidFill>
              </a:rPr>
              <a:t>Institutional match funds may not be double counted (i.e. institutional (or other resources) used to pay for a line item on B3-(A) can not be counted on B3-(B) (or vice versa). </a:t>
            </a:r>
          </a:p>
          <a:p>
            <a:pPr marL="0" indent="0">
              <a:buNone/>
            </a:pPr>
            <a:r>
              <a:rPr lang="en-US" sz="2400" b="1" dirty="0" smtClean="0">
                <a:solidFill>
                  <a:srgbClr val="FF0000"/>
                </a:solidFill>
              </a:rPr>
              <a:t>Note</a:t>
            </a:r>
            <a:r>
              <a:rPr lang="en-US" sz="2400" b="1" dirty="0" smtClean="0">
                <a:solidFill>
                  <a:schemeClr val="tx1"/>
                </a:solidFill>
              </a:rPr>
              <a:t>: Programs may not include those individuals whose total percentage of commitment to the EOF program is less than 10%. Programs will need to ensure that the appropriate documentation and accountability records (i.e. description of time and effort, timesheets, etc.) are kept for all individuals whose percentage of involvement with the EOF program is less than 100%.</a:t>
            </a:r>
          </a:p>
        </p:txBody>
      </p:sp>
    </p:spTree>
    <p:extLst>
      <p:ext uri="{BB962C8B-B14F-4D97-AF65-F5344CB8AC3E}">
        <p14:creationId xmlns:p14="http://schemas.microsoft.com/office/powerpoint/2010/main" val="1338396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Directors who are less than 100% Time EOF</a:t>
            </a:r>
            <a:endParaRPr lang="en-US" dirty="0"/>
          </a:p>
        </p:txBody>
      </p:sp>
      <p:sp>
        <p:nvSpPr>
          <p:cNvPr id="3" name="Content Placeholder 2"/>
          <p:cNvSpPr>
            <a:spLocks noGrp="1"/>
          </p:cNvSpPr>
          <p:nvPr>
            <p:ph idx="1"/>
          </p:nvPr>
        </p:nvSpPr>
        <p:spPr>
          <a:xfrm>
            <a:off x="1097279" y="1845734"/>
            <a:ext cx="10172505" cy="4281528"/>
          </a:xfrm>
        </p:spPr>
        <p:txBody>
          <a:bodyPr>
            <a:normAutofit fontScale="92500" lnSpcReduction="20000"/>
          </a:bodyPr>
          <a:lstStyle/>
          <a:p>
            <a:r>
              <a:rPr lang="en-US" dirty="0" smtClean="0"/>
              <a:t>- Must have an approved waiver from the EOF Central Office.</a:t>
            </a:r>
          </a:p>
          <a:p>
            <a:r>
              <a:rPr lang="en-US" dirty="0" smtClean="0"/>
              <a:t>- </a:t>
            </a:r>
            <a:r>
              <a:rPr lang="en-US" b="1" dirty="0" smtClean="0">
                <a:solidFill>
                  <a:srgbClr val="FF0000"/>
                </a:solidFill>
              </a:rPr>
              <a:t>Mandatory - Program Directors who are less than 100% time EOF will also be required to keep on file a monthly time and effort report. A copy of the EOF Time &amp; Effort report can be found on our website within the EOF campus program resources webpage:</a:t>
            </a:r>
          </a:p>
          <a:p>
            <a:r>
              <a:rPr lang="en-US" b="1" dirty="0">
                <a:solidFill>
                  <a:srgbClr val="FF0000"/>
                </a:solidFill>
                <a:hlinkClick r:id="rId2"/>
              </a:rPr>
              <a:t>https://</a:t>
            </a:r>
            <a:r>
              <a:rPr lang="en-US" b="1" dirty="0" smtClean="0">
                <a:solidFill>
                  <a:srgbClr val="FF0000"/>
                </a:solidFill>
                <a:hlinkClick r:id="rId2"/>
              </a:rPr>
              <a:t>www.nj.gov/highereducation/EOF/EOF_Program_Resources.shtml</a:t>
            </a:r>
            <a:endParaRPr lang="en-US" b="1" dirty="0">
              <a:solidFill>
                <a:srgbClr val="FF0000"/>
              </a:solidFill>
            </a:endParaRPr>
          </a:p>
          <a:p>
            <a:r>
              <a:rPr lang="en-US" dirty="0" smtClean="0">
                <a:solidFill>
                  <a:schemeClr val="tx1"/>
                </a:solidFill>
              </a:rPr>
              <a:t>A collection of all monthly reports must be included with the submission of the program’s respective final Article IV B3-(A) and B3-(B) </a:t>
            </a:r>
            <a:r>
              <a:rPr lang="en-US" dirty="0">
                <a:solidFill>
                  <a:schemeClr val="tx1"/>
                </a:solidFill>
              </a:rPr>
              <a:t>e</a:t>
            </a:r>
            <a:r>
              <a:rPr lang="en-US" dirty="0" smtClean="0">
                <a:solidFill>
                  <a:schemeClr val="tx1"/>
                </a:solidFill>
              </a:rPr>
              <a:t>xpenditure report (i.e. July 2020 -September 2020 must be submitted with the program’s B3-(A) final expenditure report; October 2020 – June 2021 must be submitted with the program’s B3-(B) final expenditure report.)</a:t>
            </a:r>
          </a:p>
          <a:p>
            <a:r>
              <a:rPr lang="en-US" dirty="0" smtClean="0"/>
              <a:t>Failure to submit this information will result in the Fund’s inability to accurately assess the institution’s financial and labor commitment as outlined in the submitted budget and approved waiver. Therefore a disallowance of the Director’s salary from the institutional match will be enacted. As a result of this action, if the institution’s financial commitment falls below the required “Dollar-for-Dollar match” of Article IV funds, the institution will not be permitted to adjust the contract and a refund will be due in the amount of the EOF Art. IV disallowance.</a:t>
            </a:r>
            <a:endParaRPr lang="en-US" dirty="0"/>
          </a:p>
          <a:p>
            <a:r>
              <a:rPr lang="en-US" dirty="0" smtClean="0"/>
              <a:t> </a:t>
            </a:r>
          </a:p>
        </p:txBody>
      </p:sp>
    </p:spTree>
    <p:extLst>
      <p:ext uri="{BB962C8B-B14F-4D97-AF65-F5344CB8AC3E}">
        <p14:creationId xmlns:p14="http://schemas.microsoft.com/office/powerpoint/2010/main" val="2380982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0"/>
            <a:ext cx="11841480" cy="1450757"/>
          </a:xfrm>
        </p:spPr>
        <p:txBody>
          <a:bodyPr/>
          <a:lstStyle/>
          <a:p>
            <a:pPr algn="ctr"/>
            <a:r>
              <a:rPr lang="en-US" dirty="0" smtClean="0"/>
              <a:t>EOF TIME AND EFFORT REPORT</a:t>
            </a:r>
            <a:endParaRPr lang="en-US" dirty="0"/>
          </a:p>
        </p:txBody>
      </p:sp>
      <p:pic>
        <p:nvPicPr>
          <p:cNvPr id="4" name="Content Placeholder 3"/>
          <p:cNvPicPr>
            <a:picLocks noGrp="1" noChangeAspect="1"/>
          </p:cNvPicPr>
          <p:nvPr>
            <p:ph idx="1"/>
          </p:nvPr>
        </p:nvPicPr>
        <p:blipFill rotWithShape="1">
          <a:blip r:embed="rId2"/>
          <a:srcRect l="49933" t="16131" r="24270"/>
          <a:stretch/>
        </p:blipFill>
        <p:spPr>
          <a:xfrm>
            <a:off x="3321539" y="1737360"/>
            <a:ext cx="5264002" cy="4780671"/>
          </a:xfrm>
          <a:prstGeom prst="rect">
            <a:avLst/>
          </a:prstGeom>
        </p:spPr>
      </p:pic>
    </p:spTree>
    <p:extLst>
      <p:ext uri="{BB962C8B-B14F-4D97-AF65-F5344CB8AC3E}">
        <p14:creationId xmlns:p14="http://schemas.microsoft.com/office/powerpoint/2010/main" val="2282072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visual representation of how things are different this year </a:t>
            </a:r>
            <a:endParaRPr lang="en-US" dirty="0"/>
          </a:p>
        </p:txBody>
      </p:sp>
      <p:sp>
        <p:nvSpPr>
          <p:cNvPr id="3" name="Content Placeholder 2"/>
          <p:cNvSpPr>
            <a:spLocks noGrp="1"/>
          </p:cNvSpPr>
          <p:nvPr>
            <p:ph idx="1"/>
          </p:nvPr>
        </p:nvSpPr>
        <p:spPr>
          <a:xfrm>
            <a:off x="1011691" y="1831586"/>
            <a:ext cx="10058400" cy="4023360"/>
          </a:xfrm>
        </p:spPr>
        <p:txBody>
          <a:bodyPr/>
          <a:lstStyle/>
          <a:p>
            <a:r>
              <a:rPr lang="en-US" b="1" u="sng" dirty="0" smtClean="0"/>
              <a:t>FY20 (2019 Summer Program &amp; FY20 AY Support)</a:t>
            </a:r>
          </a:p>
          <a:p>
            <a:endParaRPr lang="en-US" b="1" u="sng" dirty="0" smtClean="0"/>
          </a:p>
          <a:p>
            <a:endParaRPr lang="en-US" b="1" u="sng" dirty="0"/>
          </a:p>
          <a:p>
            <a:endParaRPr lang="en-US" b="1" u="sng" dirty="0" smtClean="0"/>
          </a:p>
          <a:p>
            <a:endParaRPr lang="en-US" b="1" u="sng" dirty="0"/>
          </a:p>
          <a:p>
            <a:r>
              <a:rPr lang="en-US" b="1" u="sng" dirty="0" smtClean="0"/>
              <a:t>FY21 (2020 Summer Program &amp; FY20 5</a:t>
            </a:r>
            <a:r>
              <a:rPr lang="en-US" b="1" u="sng" baseline="30000" dirty="0" smtClean="0"/>
              <a:t>th</a:t>
            </a:r>
            <a:r>
              <a:rPr lang="en-US" b="1" u="sng" dirty="0" smtClean="0"/>
              <a:t> Qtr. &amp; FY21 AY Support</a:t>
            </a:r>
          </a:p>
          <a:p>
            <a:endParaRPr lang="en-US" b="1" u="sng" dirty="0" smtClean="0"/>
          </a:p>
          <a:p>
            <a:endParaRPr lang="en-US" b="1" u="sng" dirty="0"/>
          </a:p>
        </p:txBody>
      </p:sp>
      <p:sp>
        <p:nvSpPr>
          <p:cNvPr id="4" name="Oval 3"/>
          <p:cNvSpPr/>
          <p:nvPr/>
        </p:nvSpPr>
        <p:spPr>
          <a:xfrm>
            <a:off x="1177790" y="2279107"/>
            <a:ext cx="2767485" cy="1724087"/>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10664" y="2419206"/>
            <a:ext cx="1407318" cy="1384995"/>
          </a:xfrm>
          <a:prstGeom prst="rect">
            <a:avLst/>
          </a:prstGeom>
          <a:noFill/>
        </p:spPr>
        <p:txBody>
          <a:bodyPr wrap="square" rtlCol="0">
            <a:spAutoFit/>
          </a:bodyPr>
          <a:lstStyle/>
          <a:p>
            <a:pPr algn="ctr"/>
            <a:r>
              <a:rPr lang="en-US" sz="1400" dirty="0" smtClean="0"/>
              <a:t>SUMMER PROGRAM FUNDING</a:t>
            </a:r>
          </a:p>
          <a:p>
            <a:pPr algn="ctr"/>
            <a:r>
              <a:rPr lang="en-US" sz="1400" dirty="0" smtClean="0"/>
              <a:t>(FYS19 &amp;20) </a:t>
            </a:r>
          </a:p>
          <a:p>
            <a:pPr algn="ctr"/>
            <a:r>
              <a:rPr lang="en-US" sz="1400" dirty="0" smtClean="0"/>
              <a:t>B2 Contract Attachment</a:t>
            </a:r>
            <a:endParaRPr lang="en-US" sz="1400" dirty="0"/>
          </a:p>
        </p:txBody>
      </p:sp>
      <p:sp>
        <p:nvSpPr>
          <p:cNvPr id="6" name="Rectangle 5"/>
          <p:cNvSpPr/>
          <p:nvPr/>
        </p:nvSpPr>
        <p:spPr>
          <a:xfrm>
            <a:off x="4567159" y="2365451"/>
            <a:ext cx="3298004" cy="155139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01737" y="2619261"/>
            <a:ext cx="2931249" cy="1077218"/>
          </a:xfrm>
          <a:prstGeom prst="rect">
            <a:avLst/>
          </a:prstGeom>
          <a:noFill/>
        </p:spPr>
        <p:txBody>
          <a:bodyPr wrap="square" rtlCol="0">
            <a:spAutoFit/>
          </a:bodyPr>
          <a:lstStyle/>
          <a:p>
            <a:pPr algn="ctr"/>
            <a:r>
              <a:rPr lang="en-US" sz="1600" dirty="0" smtClean="0"/>
              <a:t>FY20 Academic Year Art. IV Program Support </a:t>
            </a:r>
          </a:p>
          <a:p>
            <a:pPr algn="ctr"/>
            <a:r>
              <a:rPr lang="en-US" sz="1600" dirty="0" smtClean="0"/>
              <a:t>(7/1/2019 – 6/30/20) </a:t>
            </a:r>
          </a:p>
          <a:p>
            <a:pPr algn="ctr"/>
            <a:r>
              <a:rPr lang="en-US" sz="1600" dirty="0" smtClean="0"/>
              <a:t>B3 Contract Attachment</a:t>
            </a:r>
            <a:endParaRPr lang="en-US" sz="1600" dirty="0"/>
          </a:p>
        </p:txBody>
      </p:sp>
      <p:sp>
        <p:nvSpPr>
          <p:cNvPr id="8" name="Oval 7"/>
          <p:cNvSpPr/>
          <p:nvPr/>
        </p:nvSpPr>
        <p:spPr>
          <a:xfrm>
            <a:off x="1011691" y="4578380"/>
            <a:ext cx="2767485" cy="1724087"/>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605490" y="4746951"/>
            <a:ext cx="1682680" cy="1384995"/>
          </a:xfrm>
          <a:prstGeom prst="rect">
            <a:avLst/>
          </a:prstGeom>
          <a:noFill/>
        </p:spPr>
        <p:txBody>
          <a:bodyPr wrap="square" rtlCol="0">
            <a:spAutoFit/>
          </a:bodyPr>
          <a:lstStyle/>
          <a:p>
            <a:pPr algn="ctr"/>
            <a:r>
              <a:rPr lang="en-US" sz="1400" dirty="0" smtClean="0"/>
              <a:t>SUMMER PROGRAM FUNDING</a:t>
            </a:r>
          </a:p>
          <a:p>
            <a:pPr algn="ctr"/>
            <a:r>
              <a:rPr lang="en-US" sz="1400" dirty="0" smtClean="0"/>
              <a:t>(FYS20 &amp; FY20 5</a:t>
            </a:r>
            <a:r>
              <a:rPr lang="en-US" sz="1400" baseline="30000" dirty="0" smtClean="0"/>
              <a:t>th</a:t>
            </a:r>
            <a:r>
              <a:rPr lang="en-US" sz="1400" dirty="0" smtClean="0"/>
              <a:t> Qtr. Art. III) </a:t>
            </a:r>
          </a:p>
          <a:p>
            <a:pPr algn="ctr"/>
            <a:r>
              <a:rPr lang="en-US" sz="1400" dirty="0" smtClean="0"/>
              <a:t>B2 Contract Attachment</a:t>
            </a:r>
            <a:endParaRPr lang="en-US" sz="1400" dirty="0"/>
          </a:p>
        </p:txBody>
      </p:sp>
      <p:sp>
        <p:nvSpPr>
          <p:cNvPr id="10" name="Rectangle 9"/>
          <p:cNvSpPr/>
          <p:nvPr/>
        </p:nvSpPr>
        <p:spPr>
          <a:xfrm>
            <a:off x="8616955" y="4578380"/>
            <a:ext cx="3422694" cy="172408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914202" y="5023949"/>
            <a:ext cx="2989778" cy="830997"/>
          </a:xfrm>
          <a:prstGeom prst="rect">
            <a:avLst/>
          </a:prstGeom>
          <a:noFill/>
        </p:spPr>
        <p:txBody>
          <a:bodyPr wrap="square" rtlCol="0">
            <a:spAutoFit/>
          </a:bodyPr>
          <a:lstStyle/>
          <a:p>
            <a:pPr algn="ctr"/>
            <a:r>
              <a:rPr lang="en-US" sz="1600" dirty="0" smtClean="0"/>
              <a:t>FY21 AY Art. IV Program Support (10/1/2020 – 6/30/2021)</a:t>
            </a:r>
          </a:p>
          <a:p>
            <a:pPr algn="ctr"/>
            <a:r>
              <a:rPr lang="en-US" sz="1600" dirty="0" smtClean="0"/>
              <a:t>B3-(B) Contract Attachment</a:t>
            </a:r>
            <a:endParaRPr lang="en-US" sz="1600" dirty="0"/>
          </a:p>
        </p:txBody>
      </p:sp>
      <p:sp>
        <p:nvSpPr>
          <p:cNvPr id="12" name="Hexagon 11"/>
          <p:cNvSpPr/>
          <p:nvPr/>
        </p:nvSpPr>
        <p:spPr>
          <a:xfrm>
            <a:off x="4699338" y="4578380"/>
            <a:ext cx="3033648" cy="1724087"/>
          </a:xfrm>
          <a:prstGeom prst="hexag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50537" y="4900838"/>
            <a:ext cx="2931249" cy="1077218"/>
          </a:xfrm>
          <a:prstGeom prst="rect">
            <a:avLst/>
          </a:prstGeom>
          <a:noFill/>
        </p:spPr>
        <p:txBody>
          <a:bodyPr wrap="square" rtlCol="0">
            <a:spAutoFit/>
          </a:bodyPr>
          <a:lstStyle/>
          <a:p>
            <a:pPr algn="ctr"/>
            <a:r>
              <a:rPr lang="en-US" sz="1600" dirty="0" smtClean="0"/>
              <a:t>FY20 5</a:t>
            </a:r>
            <a:r>
              <a:rPr lang="en-US" sz="1600" baseline="30000" dirty="0" smtClean="0"/>
              <a:t>TH</a:t>
            </a:r>
            <a:r>
              <a:rPr lang="en-US" sz="1600" dirty="0" smtClean="0"/>
              <a:t> Qtr. Art. IV Program Support </a:t>
            </a:r>
          </a:p>
          <a:p>
            <a:pPr algn="ctr"/>
            <a:r>
              <a:rPr lang="en-US" sz="1600" dirty="0" smtClean="0"/>
              <a:t>(7/1/2020 – 9/30/202)</a:t>
            </a:r>
          </a:p>
          <a:p>
            <a:pPr algn="ctr"/>
            <a:r>
              <a:rPr lang="en-US" sz="1600" dirty="0" smtClean="0"/>
              <a:t>B3-(A) Contract Attachment </a:t>
            </a:r>
            <a:endParaRPr lang="en-US" sz="1600" dirty="0"/>
          </a:p>
        </p:txBody>
      </p:sp>
    </p:spTree>
    <p:extLst>
      <p:ext uri="{BB962C8B-B14F-4D97-AF65-F5344CB8AC3E}">
        <p14:creationId xmlns:p14="http://schemas.microsoft.com/office/powerpoint/2010/main" val="1655713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474" y="2577741"/>
            <a:ext cx="10058400" cy="1450757"/>
          </a:xfrm>
        </p:spPr>
        <p:txBody>
          <a:bodyPr/>
          <a:lstStyle/>
          <a:p>
            <a:pPr algn="ctr"/>
            <a:r>
              <a:rPr lang="en-US" b="1" dirty="0" smtClean="0"/>
              <a:t>Virtual review of B3-(A) and B3-(B) contract attachments</a:t>
            </a:r>
            <a:endParaRPr lang="en-US" b="1" dirty="0"/>
          </a:p>
        </p:txBody>
      </p:sp>
    </p:spTree>
    <p:extLst>
      <p:ext uri="{BB962C8B-B14F-4D97-AF65-F5344CB8AC3E}">
        <p14:creationId xmlns:p14="http://schemas.microsoft.com/office/powerpoint/2010/main" val="1180005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316" y="277366"/>
            <a:ext cx="10058400" cy="1450757"/>
          </a:xfrm>
        </p:spPr>
        <p:txBody>
          <a:bodyPr>
            <a:normAutofit/>
          </a:bodyPr>
          <a:lstStyle/>
          <a:p>
            <a:r>
              <a:rPr lang="en-US" dirty="0" smtClean="0"/>
              <a:t>Summer funds to support EOF </a:t>
            </a:r>
            <a:r>
              <a:rPr lang="en-US" dirty="0"/>
              <a:t>12-month staff </a:t>
            </a:r>
            <a:r>
              <a:rPr lang="en-US" dirty="0" smtClean="0"/>
              <a:t>members</a:t>
            </a:r>
            <a:endParaRPr lang="en-US" dirty="0"/>
          </a:p>
        </p:txBody>
      </p:sp>
      <p:sp>
        <p:nvSpPr>
          <p:cNvPr id="3" name="Content Placeholder 2"/>
          <p:cNvSpPr>
            <a:spLocks noGrp="1"/>
          </p:cNvSpPr>
          <p:nvPr>
            <p:ph idx="1"/>
          </p:nvPr>
        </p:nvSpPr>
        <p:spPr>
          <a:xfrm>
            <a:off x="903315" y="1901151"/>
            <a:ext cx="10244145" cy="4407181"/>
          </a:xfrm>
        </p:spPr>
        <p:txBody>
          <a:bodyPr>
            <a:normAutofit/>
          </a:bodyPr>
          <a:lstStyle/>
          <a:p>
            <a:r>
              <a:rPr lang="en-US" dirty="0" smtClean="0"/>
              <a:t>Example: </a:t>
            </a:r>
          </a:p>
          <a:p>
            <a:r>
              <a:rPr lang="en-US" dirty="0" smtClean="0"/>
              <a:t>- John Doe is a EOF 12-month counselor. John is 100% time EOF.</a:t>
            </a:r>
          </a:p>
          <a:p>
            <a:r>
              <a:rPr lang="en-US" dirty="0" smtClean="0"/>
              <a:t>- John Doe’s annual salary is $60,000. ($60,000/12 months = $5,000/month)</a:t>
            </a:r>
          </a:p>
          <a:p>
            <a:r>
              <a:rPr lang="en-US" dirty="0" smtClean="0"/>
              <a:t>- 50% of John’s salary ($30,000) is covered by EOF funds; the other 50% of John’s salary ($30,000) is covered by the institution. Monthly = $2,500 (EOF) &amp; $2,500 (Institution). </a:t>
            </a:r>
          </a:p>
          <a:p>
            <a:pPr marL="0" indent="0">
              <a:buNone/>
            </a:pPr>
            <a:r>
              <a:rPr lang="en-US" dirty="0" smtClean="0"/>
              <a:t>- Instead of using FY20 5</a:t>
            </a:r>
            <a:r>
              <a:rPr lang="en-US" baseline="30000" dirty="0" smtClean="0"/>
              <a:t>th</a:t>
            </a:r>
            <a:r>
              <a:rPr lang="en-US" dirty="0" smtClean="0"/>
              <a:t> Quarter funds to cover the EOF portion of John’s salary for the months of July and August, the institution elects to use a portion of the EOF program’s summer funds to help cover the EOF portion of John’s salary. ( $2,500 for July) &amp; ($2,500 for August) = $5,000 in EOF summer funds. The institution will continue to cover it’s portion of John’s salary during this time (i.e. $2,500 for July and $2,500 for August = $5,000).</a:t>
            </a:r>
          </a:p>
          <a:p>
            <a:pPr marL="0" indent="0">
              <a:buNone/>
            </a:pPr>
            <a:r>
              <a:rPr lang="en-US" dirty="0" smtClean="0"/>
              <a:t>- The next three slides will show how John should appear on the program’s B2, B3-(A), &amp; B3-(B) contract attachments.</a:t>
            </a:r>
          </a:p>
        </p:txBody>
      </p:sp>
    </p:spTree>
    <p:extLst>
      <p:ext uri="{BB962C8B-B14F-4D97-AF65-F5344CB8AC3E}">
        <p14:creationId xmlns:p14="http://schemas.microsoft.com/office/powerpoint/2010/main" val="2093482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John Doe – EOF 12 Month Employee supported by 2020 Summer </a:t>
            </a:r>
            <a:r>
              <a:rPr lang="en-US" dirty="0"/>
              <a:t>funds </a:t>
            </a:r>
            <a:r>
              <a:rPr lang="en-US" dirty="0" smtClean="0"/>
              <a:t>(B2 budget accountability)</a:t>
            </a:r>
            <a:endParaRPr lang="en-US" dirty="0"/>
          </a:p>
        </p:txBody>
      </p:sp>
      <p:pic>
        <p:nvPicPr>
          <p:cNvPr id="4" name="Content Placeholder 3"/>
          <p:cNvPicPr>
            <a:picLocks noGrp="1" noChangeAspect="1"/>
          </p:cNvPicPr>
          <p:nvPr>
            <p:ph idx="1"/>
          </p:nvPr>
        </p:nvPicPr>
        <p:blipFill rotWithShape="1">
          <a:blip r:embed="rId2"/>
          <a:srcRect l="2308" t="28496" r="7673" b="18924"/>
          <a:stretch/>
        </p:blipFill>
        <p:spPr>
          <a:xfrm>
            <a:off x="711200" y="2203911"/>
            <a:ext cx="10261034" cy="3371272"/>
          </a:xfrm>
          <a:prstGeom prst="rect">
            <a:avLst/>
          </a:prstGeom>
        </p:spPr>
      </p:pic>
      <p:sp>
        <p:nvSpPr>
          <p:cNvPr id="6" name="TextBox 5"/>
          <p:cNvSpPr txBox="1"/>
          <p:nvPr/>
        </p:nvSpPr>
        <p:spPr>
          <a:xfrm>
            <a:off x="985696" y="5525420"/>
            <a:ext cx="4285673" cy="830997"/>
          </a:xfrm>
          <a:prstGeom prst="rect">
            <a:avLst/>
          </a:prstGeom>
          <a:noFill/>
          <a:ln>
            <a:solidFill>
              <a:schemeClr val="tx1"/>
            </a:solidFill>
          </a:ln>
        </p:spPr>
        <p:txBody>
          <a:bodyPr wrap="square" rtlCol="0">
            <a:spAutoFit/>
          </a:bodyPr>
          <a:lstStyle/>
          <a:p>
            <a:r>
              <a:rPr lang="en-US" sz="1600" dirty="0" smtClean="0"/>
              <a:t>For EOF 12-Month staff --- Programs must indicate the exact dates of summer fund coverage.</a:t>
            </a:r>
            <a:endParaRPr lang="en-US" sz="1600" dirty="0"/>
          </a:p>
        </p:txBody>
      </p:sp>
      <p:cxnSp>
        <p:nvCxnSpPr>
          <p:cNvPr id="8" name="Straight Arrow Connector 7"/>
          <p:cNvCxnSpPr>
            <a:stCxn id="6" idx="0"/>
          </p:cNvCxnSpPr>
          <p:nvPr/>
        </p:nvCxnSpPr>
        <p:spPr>
          <a:xfrm flipH="1" flipV="1">
            <a:off x="3005243" y="5116530"/>
            <a:ext cx="123290" cy="40889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479301" y="4950198"/>
            <a:ext cx="595901" cy="601363"/>
          </a:xfrm>
          <a:prstGeom prst="ellipse">
            <a:avLst/>
          </a:prstGeom>
          <a:noFill/>
          <a:ln w="41275">
            <a:solidFill>
              <a:srgbClr val="FF0000">
                <a:alpha val="6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flipV="1">
            <a:off x="6896634" y="5320975"/>
            <a:ext cx="778163" cy="525022"/>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68649" y="5625101"/>
            <a:ext cx="4181582" cy="584775"/>
          </a:xfrm>
          <a:prstGeom prst="rect">
            <a:avLst/>
          </a:prstGeom>
          <a:noFill/>
          <a:ln>
            <a:solidFill>
              <a:schemeClr val="tx1"/>
            </a:solidFill>
          </a:ln>
        </p:spPr>
        <p:txBody>
          <a:bodyPr wrap="square" rtlCol="0">
            <a:spAutoFit/>
          </a:bodyPr>
          <a:lstStyle/>
          <a:p>
            <a:r>
              <a:rPr lang="en-US" sz="1600" dirty="0"/>
              <a:t>%Time and salary should reflect how the person appears on the </a:t>
            </a:r>
            <a:r>
              <a:rPr lang="en-US" sz="1600" dirty="0" smtClean="0"/>
              <a:t>B3 </a:t>
            </a:r>
            <a:r>
              <a:rPr lang="en-US" sz="1600" dirty="0"/>
              <a:t>contract </a:t>
            </a:r>
            <a:r>
              <a:rPr lang="en-US" sz="1600" dirty="0" smtClean="0"/>
              <a:t>attachments</a:t>
            </a:r>
            <a:endParaRPr lang="en-US" sz="1600" dirty="0"/>
          </a:p>
        </p:txBody>
      </p:sp>
      <p:sp>
        <p:nvSpPr>
          <p:cNvPr id="15" name="Oval 14"/>
          <p:cNvSpPr/>
          <p:nvPr/>
        </p:nvSpPr>
        <p:spPr>
          <a:xfrm>
            <a:off x="5351383" y="4849403"/>
            <a:ext cx="1635044" cy="676018"/>
          </a:xfrm>
          <a:prstGeom prst="ellipse">
            <a:avLst/>
          </a:prstGeom>
          <a:noFill/>
          <a:ln w="41275">
            <a:solidFill>
              <a:srgbClr val="FF0000">
                <a:alpha val="6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flipV="1">
            <a:off x="5075202" y="5404207"/>
            <a:ext cx="2599594" cy="441789"/>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011024" y="4839385"/>
            <a:ext cx="1327546" cy="564821"/>
          </a:xfrm>
          <a:prstGeom prst="ellipse">
            <a:avLst/>
          </a:prstGeom>
          <a:noFill/>
          <a:ln w="41275">
            <a:solidFill>
              <a:srgbClr val="00B050">
                <a:alpha val="6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338570" y="2987839"/>
            <a:ext cx="2609636" cy="1569660"/>
          </a:xfrm>
          <a:prstGeom prst="rect">
            <a:avLst/>
          </a:prstGeom>
          <a:solidFill>
            <a:schemeClr val="bg1"/>
          </a:solidFill>
          <a:ln>
            <a:solidFill>
              <a:schemeClr val="tx1"/>
            </a:solidFill>
          </a:ln>
        </p:spPr>
        <p:txBody>
          <a:bodyPr wrap="square" rtlCol="0">
            <a:spAutoFit/>
          </a:bodyPr>
          <a:lstStyle/>
          <a:p>
            <a:r>
              <a:rPr lang="en-US" sz="1200" dirty="0" smtClean="0"/>
              <a:t>Note: Since John is a 12-month EOF staff member, the institution’s contribution to John’s salary should not appear on the program’s B2 Summer budget. It should be listed on the B3-(A) contract attachment for the indicated time period of July 1 – August 31, 2020.</a:t>
            </a:r>
            <a:endParaRPr lang="en-US" sz="1200" dirty="0"/>
          </a:p>
        </p:txBody>
      </p:sp>
      <p:cxnSp>
        <p:nvCxnSpPr>
          <p:cNvPr id="22" name="Straight Arrow Connector 21"/>
          <p:cNvCxnSpPr/>
          <p:nvPr/>
        </p:nvCxnSpPr>
        <p:spPr>
          <a:xfrm flipH="1">
            <a:off x="8314542" y="4557499"/>
            <a:ext cx="973296" cy="392699"/>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2351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50870" y="179550"/>
            <a:ext cx="3265714" cy="369332"/>
          </a:xfrm>
          <a:prstGeom prst="rect">
            <a:avLst/>
          </a:prstGeom>
          <a:noFill/>
        </p:spPr>
        <p:txBody>
          <a:bodyPr wrap="square" rtlCol="0">
            <a:spAutoFit/>
          </a:bodyPr>
          <a:lstStyle/>
          <a:p>
            <a:pPr algn="ctr"/>
            <a:r>
              <a:rPr lang="en-US" b="1" dirty="0" smtClean="0"/>
              <a:t>OSHE/EOF Central Office Staff</a:t>
            </a:r>
            <a:endParaRPr lang="en-US" b="1" dirty="0"/>
          </a:p>
        </p:txBody>
      </p:sp>
      <p:sp>
        <p:nvSpPr>
          <p:cNvPr id="8" name="TextBox 7"/>
          <p:cNvSpPr txBox="1"/>
          <p:nvPr/>
        </p:nvSpPr>
        <p:spPr>
          <a:xfrm>
            <a:off x="2335208" y="1214376"/>
            <a:ext cx="3871495" cy="4278094"/>
          </a:xfrm>
          <a:prstGeom prst="rect">
            <a:avLst/>
          </a:prstGeom>
          <a:noFill/>
          <a:ln>
            <a:solidFill>
              <a:schemeClr val="tx1"/>
            </a:solidFill>
          </a:ln>
        </p:spPr>
        <p:txBody>
          <a:bodyPr wrap="square" rtlCol="0">
            <a:spAutoFit/>
          </a:bodyPr>
          <a:lstStyle/>
          <a:p>
            <a:pPr algn="ctr"/>
            <a:r>
              <a:rPr lang="en-US" sz="1600" b="1" dirty="0" smtClean="0"/>
              <a:t>EOF Central Office Staff:</a:t>
            </a:r>
          </a:p>
          <a:p>
            <a:pPr algn="ctr"/>
            <a:endParaRPr lang="en-US" sz="1600" b="1" dirty="0" smtClean="0"/>
          </a:p>
          <a:p>
            <a:pPr algn="ctr"/>
            <a:r>
              <a:rPr lang="en-US" sz="1600" b="1" dirty="0" smtClean="0"/>
              <a:t>Dr</a:t>
            </a:r>
            <a:r>
              <a:rPr lang="en-US" sz="1600" b="1" dirty="0"/>
              <a:t>. Hasani </a:t>
            </a:r>
            <a:r>
              <a:rPr lang="en-US" sz="1600" b="1" dirty="0" smtClean="0"/>
              <a:t>Carter</a:t>
            </a:r>
          </a:p>
          <a:p>
            <a:pPr algn="ctr"/>
            <a:r>
              <a:rPr lang="en-US" sz="1600" dirty="0" smtClean="0">
                <a:hlinkClick r:id="rId2"/>
              </a:rPr>
              <a:t>Hasani.Carter@oshe.nj.gov</a:t>
            </a:r>
            <a:endParaRPr lang="en-US" sz="1600" dirty="0"/>
          </a:p>
          <a:p>
            <a:pPr algn="ctr"/>
            <a:r>
              <a:rPr lang="en-US" sz="1600" dirty="0" smtClean="0"/>
              <a:t>(609) 341-3808</a:t>
            </a:r>
          </a:p>
          <a:p>
            <a:pPr algn="ctr"/>
            <a:endParaRPr lang="en-US" sz="1600" dirty="0" smtClean="0"/>
          </a:p>
          <a:p>
            <a:pPr algn="ctr"/>
            <a:r>
              <a:rPr lang="en-US" sz="1600" b="1" dirty="0" smtClean="0"/>
              <a:t>Dr. Stephanie Shanklin</a:t>
            </a:r>
          </a:p>
          <a:p>
            <a:pPr algn="ctr"/>
            <a:r>
              <a:rPr lang="en-US" sz="1600" dirty="0" smtClean="0">
                <a:hlinkClick r:id="rId3"/>
              </a:rPr>
              <a:t>Stephanie.Shanklin@oshe.nj.gov</a:t>
            </a:r>
            <a:endParaRPr lang="en-US" sz="1600" dirty="0" smtClean="0"/>
          </a:p>
          <a:p>
            <a:pPr algn="ctr"/>
            <a:r>
              <a:rPr lang="en-US" sz="1600" dirty="0" smtClean="0"/>
              <a:t>(609) 984-2821</a:t>
            </a:r>
          </a:p>
          <a:p>
            <a:pPr algn="ctr"/>
            <a:endParaRPr lang="en-US" sz="1600" dirty="0" smtClean="0"/>
          </a:p>
          <a:p>
            <a:pPr algn="ctr"/>
            <a:r>
              <a:rPr lang="en-US" sz="1600" b="1" dirty="0" smtClean="0"/>
              <a:t>Hema Patel</a:t>
            </a:r>
          </a:p>
          <a:p>
            <a:pPr algn="ctr"/>
            <a:r>
              <a:rPr lang="en-US" sz="1600" dirty="0" smtClean="0">
                <a:hlinkClick r:id="rId4"/>
              </a:rPr>
              <a:t>Hema.Patel@oshe.nj.gov</a:t>
            </a:r>
            <a:endParaRPr lang="en-US" sz="1600" dirty="0" smtClean="0"/>
          </a:p>
          <a:p>
            <a:pPr algn="ctr"/>
            <a:r>
              <a:rPr lang="en-US" sz="1600" dirty="0" smtClean="0"/>
              <a:t>(</a:t>
            </a:r>
            <a:r>
              <a:rPr lang="en-US" sz="1600" dirty="0"/>
              <a:t>609) </a:t>
            </a:r>
            <a:r>
              <a:rPr lang="en-US" sz="1600" dirty="0" smtClean="0"/>
              <a:t>984-2800</a:t>
            </a:r>
            <a:endParaRPr lang="en-US" sz="1600" dirty="0"/>
          </a:p>
          <a:p>
            <a:pPr algn="ctr"/>
            <a:endParaRPr lang="en-US" sz="1600" b="1" dirty="0" smtClean="0"/>
          </a:p>
          <a:p>
            <a:pPr algn="ctr"/>
            <a:r>
              <a:rPr lang="en-US" sz="1600" b="1" dirty="0" smtClean="0"/>
              <a:t>Shakia </a:t>
            </a:r>
            <a:r>
              <a:rPr lang="en-US" sz="1600" b="1" dirty="0"/>
              <a:t>Williams</a:t>
            </a:r>
          </a:p>
          <a:p>
            <a:pPr algn="ctr"/>
            <a:r>
              <a:rPr lang="en-US" sz="1600" dirty="0">
                <a:hlinkClick r:id="rId5"/>
              </a:rPr>
              <a:t>Shakia.Williams@oshe.nj.gov</a:t>
            </a:r>
            <a:endParaRPr lang="en-US" sz="1600" dirty="0"/>
          </a:p>
          <a:p>
            <a:pPr algn="ctr"/>
            <a:r>
              <a:rPr lang="en-US" sz="1600" dirty="0"/>
              <a:t>(609) </a:t>
            </a:r>
            <a:r>
              <a:rPr lang="en-US" sz="1600" dirty="0" smtClean="0"/>
              <a:t>984-2631</a:t>
            </a:r>
            <a:endParaRPr lang="en-US" sz="1600" dirty="0"/>
          </a:p>
        </p:txBody>
      </p:sp>
      <p:sp>
        <p:nvSpPr>
          <p:cNvPr id="9" name="TextBox 8"/>
          <p:cNvSpPr txBox="1"/>
          <p:nvPr/>
        </p:nvSpPr>
        <p:spPr>
          <a:xfrm flipH="1">
            <a:off x="2688829" y="595048"/>
            <a:ext cx="7241060" cy="307777"/>
          </a:xfrm>
          <a:prstGeom prst="rect">
            <a:avLst/>
          </a:prstGeom>
          <a:noFill/>
        </p:spPr>
        <p:txBody>
          <a:bodyPr wrap="square" rtlCol="0">
            <a:spAutoFit/>
          </a:bodyPr>
          <a:lstStyle/>
          <a:p>
            <a:pPr lvl="1"/>
            <a:r>
              <a:rPr lang="en-US" sz="1400" b="1" dirty="0" smtClean="0"/>
              <a:t>Website: </a:t>
            </a:r>
            <a:r>
              <a:rPr lang="en-US" sz="1400" dirty="0" smtClean="0">
                <a:solidFill>
                  <a:srgbClr val="0070C0"/>
                </a:solidFill>
              </a:rPr>
              <a:t>http</a:t>
            </a:r>
            <a:r>
              <a:rPr lang="en-US" sz="1400" dirty="0">
                <a:solidFill>
                  <a:srgbClr val="0070C0"/>
                </a:solidFill>
              </a:rPr>
              <a:t>://www.state.nj.us/highereducation/EOF/EOF_Program_Resources.shtml</a:t>
            </a:r>
          </a:p>
        </p:txBody>
      </p:sp>
      <p:sp>
        <p:nvSpPr>
          <p:cNvPr id="6" name="TextBox 5"/>
          <p:cNvSpPr txBox="1"/>
          <p:nvPr/>
        </p:nvSpPr>
        <p:spPr>
          <a:xfrm>
            <a:off x="6206704" y="1214376"/>
            <a:ext cx="3196042" cy="923330"/>
          </a:xfrm>
          <a:prstGeom prst="rect">
            <a:avLst/>
          </a:prstGeom>
          <a:noFill/>
          <a:ln>
            <a:solidFill>
              <a:schemeClr val="tx1"/>
            </a:solidFill>
          </a:ln>
        </p:spPr>
        <p:txBody>
          <a:bodyPr wrap="square" rtlCol="0">
            <a:spAutoFit/>
          </a:bodyPr>
          <a:lstStyle/>
          <a:p>
            <a:pPr algn="ctr"/>
            <a:r>
              <a:rPr lang="en-US" b="1" dirty="0" smtClean="0"/>
              <a:t>EOF receives assistance from OSHE Department of Finance, Research, &amp; Accountability</a:t>
            </a:r>
            <a:endParaRPr lang="en-US" b="1" dirty="0"/>
          </a:p>
        </p:txBody>
      </p:sp>
      <p:sp>
        <p:nvSpPr>
          <p:cNvPr id="7" name="TextBox 6"/>
          <p:cNvSpPr txBox="1"/>
          <p:nvPr/>
        </p:nvSpPr>
        <p:spPr>
          <a:xfrm>
            <a:off x="6206704" y="2137706"/>
            <a:ext cx="3196041" cy="3354763"/>
          </a:xfrm>
          <a:prstGeom prst="rect">
            <a:avLst/>
          </a:prstGeom>
          <a:noFill/>
          <a:ln>
            <a:solidFill>
              <a:schemeClr val="tx1"/>
            </a:solidFill>
          </a:ln>
        </p:spPr>
        <p:txBody>
          <a:bodyPr wrap="square" rtlCol="0">
            <a:spAutoFit/>
          </a:bodyPr>
          <a:lstStyle/>
          <a:p>
            <a:pPr algn="ctr"/>
            <a:r>
              <a:rPr lang="en-US" sz="1600" b="1" dirty="0" smtClean="0"/>
              <a:t>OSHE Staff: </a:t>
            </a:r>
            <a:endParaRPr lang="en-US" sz="1600" dirty="0"/>
          </a:p>
          <a:p>
            <a:pPr algn="ctr"/>
            <a:endParaRPr lang="en-US" sz="1600" dirty="0" smtClean="0"/>
          </a:p>
          <a:p>
            <a:pPr algn="ctr"/>
            <a:r>
              <a:rPr lang="en-US" sz="1600" b="1" dirty="0" smtClean="0"/>
              <a:t>Angela Bethea</a:t>
            </a:r>
          </a:p>
          <a:p>
            <a:pPr algn="ctr"/>
            <a:r>
              <a:rPr lang="en-US" sz="1600" dirty="0" smtClean="0">
                <a:hlinkClick r:id="rId6"/>
              </a:rPr>
              <a:t>Angela.Bethea@oshe.nj.gov</a:t>
            </a:r>
            <a:endParaRPr lang="en-US" sz="1600" dirty="0" smtClean="0"/>
          </a:p>
          <a:p>
            <a:pPr algn="ctr"/>
            <a:endParaRPr lang="en-US" sz="1600" dirty="0" smtClean="0"/>
          </a:p>
          <a:p>
            <a:pPr algn="ctr"/>
            <a:r>
              <a:rPr lang="en-US" sz="1600" b="1" dirty="0" smtClean="0"/>
              <a:t>Maisha Howard</a:t>
            </a:r>
          </a:p>
          <a:p>
            <a:pPr algn="ctr"/>
            <a:r>
              <a:rPr lang="en-US" sz="1600" dirty="0" smtClean="0">
                <a:hlinkClick r:id="rId7"/>
              </a:rPr>
              <a:t>Maisha.howard@oshe.nj.gov</a:t>
            </a:r>
            <a:endParaRPr lang="en-US" sz="1600" dirty="0" smtClean="0"/>
          </a:p>
          <a:p>
            <a:pPr algn="ctr"/>
            <a:r>
              <a:rPr lang="en-US" sz="1600" dirty="0" smtClean="0"/>
              <a:t>(609) 292-8916 </a:t>
            </a:r>
          </a:p>
          <a:p>
            <a:pPr algn="ctr"/>
            <a:endParaRPr lang="en-US" sz="1600" b="1" dirty="0"/>
          </a:p>
          <a:p>
            <a:pPr algn="ctr"/>
            <a:r>
              <a:rPr lang="en-US" sz="1600" b="1" dirty="0" smtClean="0"/>
              <a:t>Kelechi Unegbu</a:t>
            </a:r>
          </a:p>
          <a:p>
            <a:pPr algn="ctr"/>
            <a:r>
              <a:rPr lang="en-US" sz="1600" dirty="0" smtClean="0">
                <a:hlinkClick r:id="rId8"/>
              </a:rPr>
              <a:t>Kelechi.Unegbu@oshe.nj.gov</a:t>
            </a:r>
            <a:endParaRPr lang="en-US" sz="1600" dirty="0" smtClean="0"/>
          </a:p>
          <a:p>
            <a:pPr algn="ctr"/>
            <a:r>
              <a:rPr lang="en-US" sz="1600" dirty="0" smtClean="0"/>
              <a:t>(609) 633-9528</a:t>
            </a:r>
          </a:p>
          <a:p>
            <a:pPr algn="ctr"/>
            <a:endParaRPr lang="en-US" sz="1400" dirty="0"/>
          </a:p>
        </p:txBody>
      </p:sp>
      <p:sp>
        <p:nvSpPr>
          <p:cNvPr id="2" name="TextBox 1"/>
          <p:cNvSpPr txBox="1"/>
          <p:nvPr/>
        </p:nvSpPr>
        <p:spPr>
          <a:xfrm>
            <a:off x="2335208" y="5584802"/>
            <a:ext cx="7067537" cy="646331"/>
          </a:xfrm>
          <a:prstGeom prst="rect">
            <a:avLst/>
          </a:prstGeom>
          <a:noFill/>
          <a:ln>
            <a:solidFill>
              <a:schemeClr val="tx1"/>
            </a:solidFill>
          </a:ln>
        </p:spPr>
        <p:txBody>
          <a:bodyPr wrap="square" rtlCol="0">
            <a:spAutoFit/>
          </a:bodyPr>
          <a:lstStyle/>
          <a:p>
            <a:pPr algn="ctr"/>
            <a:r>
              <a:rPr lang="en-US" dirty="0" smtClean="0"/>
              <a:t>Please note that due to the impact of COVID-19, all OSHE staff are working remotely. The best way to contact us is via email. </a:t>
            </a:r>
            <a:endParaRPr lang="en-US" dirty="0"/>
          </a:p>
        </p:txBody>
      </p:sp>
    </p:spTree>
    <p:extLst>
      <p:ext uri="{BB962C8B-B14F-4D97-AF65-F5344CB8AC3E}">
        <p14:creationId xmlns:p14="http://schemas.microsoft.com/office/powerpoint/2010/main" val="377829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of John Doe – EOF 12 Month Employee supported by 2020 Summer funds </a:t>
            </a:r>
            <a:r>
              <a:rPr lang="en-US" dirty="0" smtClean="0"/>
              <a:t>(B3-(A) FY20 5</a:t>
            </a:r>
            <a:r>
              <a:rPr lang="en-US" baseline="30000" dirty="0" smtClean="0"/>
              <a:t>th</a:t>
            </a:r>
            <a:r>
              <a:rPr lang="en-US" dirty="0" smtClean="0"/>
              <a:t> Qtr. budget accountability)</a:t>
            </a:r>
            <a:endParaRPr lang="en-US" dirty="0"/>
          </a:p>
        </p:txBody>
      </p:sp>
      <p:pic>
        <p:nvPicPr>
          <p:cNvPr id="4" name="Content Placeholder 3"/>
          <p:cNvPicPr>
            <a:picLocks noGrp="1" noChangeAspect="1"/>
          </p:cNvPicPr>
          <p:nvPr>
            <p:ph idx="1"/>
          </p:nvPr>
        </p:nvPicPr>
        <p:blipFill rotWithShape="1">
          <a:blip r:embed="rId2"/>
          <a:srcRect l="1978" t="28426" r="34236" b="19216"/>
          <a:stretch/>
        </p:blipFill>
        <p:spPr>
          <a:xfrm>
            <a:off x="1202075" y="1737359"/>
            <a:ext cx="9953605" cy="4560699"/>
          </a:xfrm>
          <a:prstGeom prst="rect">
            <a:avLst/>
          </a:prstGeom>
        </p:spPr>
      </p:pic>
      <p:sp>
        <p:nvSpPr>
          <p:cNvPr id="5" name="TextBox 4"/>
          <p:cNvSpPr txBox="1"/>
          <p:nvPr/>
        </p:nvSpPr>
        <p:spPr>
          <a:xfrm>
            <a:off x="248090" y="6298058"/>
            <a:ext cx="4519119" cy="523220"/>
          </a:xfrm>
          <a:prstGeom prst="rect">
            <a:avLst/>
          </a:prstGeom>
          <a:solidFill>
            <a:schemeClr val="bg1"/>
          </a:solidFill>
          <a:ln>
            <a:solidFill>
              <a:schemeClr val="tx1"/>
            </a:solidFill>
          </a:ln>
        </p:spPr>
        <p:txBody>
          <a:bodyPr wrap="square" rtlCol="0">
            <a:spAutoFit/>
          </a:bodyPr>
          <a:lstStyle/>
          <a:p>
            <a:r>
              <a:rPr lang="en-US" sz="1400" dirty="0" smtClean="0"/>
              <a:t>For EOF 12-Month staff --- Programs must indicate the exact dates of summer fund coverage vs. EOF FY20 5</a:t>
            </a:r>
            <a:r>
              <a:rPr lang="en-US" sz="1400" baseline="30000" dirty="0" smtClean="0"/>
              <a:t>th</a:t>
            </a:r>
            <a:r>
              <a:rPr lang="en-US" sz="1400" dirty="0" smtClean="0"/>
              <a:t> Qtr.</a:t>
            </a:r>
            <a:endParaRPr lang="en-US" sz="1400" dirty="0"/>
          </a:p>
        </p:txBody>
      </p:sp>
      <p:sp>
        <p:nvSpPr>
          <p:cNvPr id="6" name="TextBox 5"/>
          <p:cNvSpPr txBox="1"/>
          <p:nvPr/>
        </p:nvSpPr>
        <p:spPr>
          <a:xfrm>
            <a:off x="2614775" y="3240578"/>
            <a:ext cx="3236293" cy="1169551"/>
          </a:xfrm>
          <a:prstGeom prst="rect">
            <a:avLst/>
          </a:prstGeom>
          <a:solidFill>
            <a:schemeClr val="bg1"/>
          </a:solidFill>
          <a:ln>
            <a:solidFill>
              <a:schemeClr val="tx1"/>
            </a:solidFill>
          </a:ln>
        </p:spPr>
        <p:txBody>
          <a:bodyPr wrap="square" rtlCol="0">
            <a:spAutoFit/>
          </a:bodyPr>
          <a:lstStyle/>
          <a:p>
            <a:r>
              <a:rPr lang="en-US" sz="1400" dirty="0" smtClean="0"/>
              <a:t>John’s Annual Salary equates to ($60K/12mo.) = $5,000 monthly. FY20 5</a:t>
            </a:r>
            <a:r>
              <a:rPr lang="en-US" sz="1400" baseline="30000" dirty="0" smtClean="0"/>
              <a:t>th</a:t>
            </a:r>
            <a:r>
              <a:rPr lang="en-US" sz="1400" dirty="0" smtClean="0"/>
              <a:t> Quarter covers 3 months (July-September). John should receive a total of $15k for three months. </a:t>
            </a:r>
            <a:endParaRPr lang="en-US" sz="1400" dirty="0"/>
          </a:p>
        </p:txBody>
      </p:sp>
      <p:sp>
        <p:nvSpPr>
          <p:cNvPr id="7" name="TextBox 6"/>
          <p:cNvSpPr txBox="1"/>
          <p:nvPr/>
        </p:nvSpPr>
        <p:spPr>
          <a:xfrm>
            <a:off x="5955863" y="3240578"/>
            <a:ext cx="2969231" cy="1169551"/>
          </a:xfrm>
          <a:prstGeom prst="rect">
            <a:avLst/>
          </a:prstGeom>
          <a:solidFill>
            <a:schemeClr val="bg1"/>
          </a:solidFill>
          <a:ln>
            <a:solidFill>
              <a:schemeClr val="tx1"/>
            </a:solidFill>
          </a:ln>
        </p:spPr>
        <p:txBody>
          <a:bodyPr wrap="square" rtlCol="0">
            <a:spAutoFit/>
          </a:bodyPr>
          <a:lstStyle/>
          <a:p>
            <a:r>
              <a:rPr lang="en-US" sz="1400" dirty="0" smtClean="0"/>
              <a:t>John’s salary is distributed: 50% EOF and 50% institution; Since EOF summer funds were used, only 1 month of FY20 5</a:t>
            </a:r>
            <a:r>
              <a:rPr lang="en-US" sz="1400" baseline="30000" dirty="0" smtClean="0"/>
              <a:t>th</a:t>
            </a:r>
            <a:r>
              <a:rPr lang="en-US" sz="1400" dirty="0" smtClean="0"/>
              <a:t> Qtr. Art. IV funds is needed. </a:t>
            </a:r>
            <a:endParaRPr lang="en-US" sz="1400" dirty="0"/>
          </a:p>
        </p:txBody>
      </p:sp>
      <p:sp>
        <p:nvSpPr>
          <p:cNvPr id="8" name="TextBox 7"/>
          <p:cNvSpPr txBox="1"/>
          <p:nvPr/>
        </p:nvSpPr>
        <p:spPr>
          <a:xfrm>
            <a:off x="10287514" y="2594247"/>
            <a:ext cx="1736332" cy="1815882"/>
          </a:xfrm>
          <a:prstGeom prst="rect">
            <a:avLst/>
          </a:prstGeom>
          <a:solidFill>
            <a:schemeClr val="bg1"/>
          </a:solidFill>
          <a:ln>
            <a:solidFill>
              <a:schemeClr val="tx1"/>
            </a:solidFill>
          </a:ln>
        </p:spPr>
        <p:txBody>
          <a:bodyPr wrap="square" rtlCol="0">
            <a:spAutoFit/>
          </a:bodyPr>
          <a:lstStyle/>
          <a:p>
            <a:r>
              <a:rPr lang="en-US" sz="1400" dirty="0" smtClean="0"/>
              <a:t>Important to remember that although this budget reflects a total of $10K, John earned $15k in total because $5k was covered via Summer Funds (B2)</a:t>
            </a:r>
          </a:p>
        </p:txBody>
      </p:sp>
      <p:sp>
        <p:nvSpPr>
          <p:cNvPr id="9" name="TextBox 8"/>
          <p:cNvSpPr txBox="1"/>
          <p:nvPr/>
        </p:nvSpPr>
        <p:spPr>
          <a:xfrm>
            <a:off x="7426776" y="6334780"/>
            <a:ext cx="2860738" cy="523220"/>
          </a:xfrm>
          <a:prstGeom prst="rect">
            <a:avLst/>
          </a:prstGeom>
          <a:solidFill>
            <a:schemeClr val="bg1"/>
          </a:solidFill>
          <a:ln>
            <a:solidFill>
              <a:schemeClr val="tx1"/>
            </a:solidFill>
          </a:ln>
        </p:spPr>
        <p:txBody>
          <a:bodyPr wrap="square" rtlCol="0">
            <a:spAutoFit/>
          </a:bodyPr>
          <a:lstStyle/>
          <a:p>
            <a:r>
              <a:rPr lang="en-US" sz="1400" dirty="0" smtClean="0"/>
              <a:t>Institution’s 50% contribution for 7/1/20 – 9/30/20 appears here.</a:t>
            </a:r>
            <a:endParaRPr lang="en-US" sz="1400" dirty="0"/>
          </a:p>
        </p:txBody>
      </p:sp>
      <p:sp>
        <p:nvSpPr>
          <p:cNvPr id="10" name="Oval 9"/>
          <p:cNvSpPr/>
          <p:nvPr/>
        </p:nvSpPr>
        <p:spPr>
          <a:xfrm>
            <a:off x="4428163" y="5646218"/>
            <a:ext cx="821931" cy="34932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780944" y="5640512"/>
            <a:ext cx="645832" cy="39041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044665" y="5650786"/>
            <a:ext cx="647272" cy="38014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0551560" y="5650787"/>
            <a:ext cx="604120" cy="3801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5" idx="0"/>
          </p:cNvCxnSpPr>
          <p:nvPr/>
        </p:nvCxnSpPr>
        <p:spPr>
          <a:xfrm flipH="1" flipV="1">
            <a:off x="2507649" y="5896314"/>
            <a:ext cx="1" cy="401744"/>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2"/>
          </p:cNvCxnSpPr>
          <p:nvPr/>
        </p:nvCxnSpPr>
        <p:spPr>
          <a:xfrm>
            <a:off x="4232922" y="4410129"/>
            <a:ext cx="534287" cy="1230383"/>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103860" y="4410129"/>
            <a:ext cx="0" cy="119936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8496728" y="6030930"/>
            <a:ext cx="61645" cy="30385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10881841" y="4410129"/>
            <a:ext cx="173152" cy="119936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7901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of John Doe – EOF 12 Month Employee supported by 2020 Summer funds (B3-</a:t>
            </a:r>
            <a:r>
              <a:rPr lang="en-US" dirty="0" smtClean="0"/>
              <a:t>(B) FY21 budget </a:t>
            </a:r>
            <a:r>
              <a:rPr lang="en-US" dirty="0"/>
              <a:t>accountability)</a:t>
            </a:r>
          </a:p>
        </p:txBody>
      </p:sp>
      <p:pic>
        <p:nvPicPr>
          <p:cNvPr id="4" name="Content Placeholder 3"/>
          <p:cNvPicPr>
            <a:picLocks noGrp="1" noChangeAspect="1"/>
          </p:cNvPicPr>
          <p:nvPr>
            <p:ph idx="1"/>
          </p:nvPr>
        </p:nvPicPr>
        <p:blipFill rotWithShape="1">
          <a:blip r:embed="rId2"/>
          <a:srcRect l="1834" t="27915" r="35241" b="16151"/>
          <a:stretch/>
        </p:blipFill>
        <p:spPr>
          <a:xfrm>
            <a:off x="1267832" y="1737360"/>
            <a:ext cx="9717296" cy="4858649"/>
          </a:xfrm>
          <a:prstGeom prst="rect">
            <a:avLst/>
          </a:prstGeom>
        </p:spPr>
      </p:pic>
      <p:sp>
        <p:nvSpPr>
          <p:cNvPr id="5" name="TextBox 4"/>
          <p:cNvSpPr txBox="1"/>
          <p:nvPr/>
        </p:nvSpPr>
        <p:spPr>
          <a:xfrm>
            <a:off x="248090" y="6298058"/>
            <a:ext cx="4519119" cy="523220"/>
          </a:xfrm>
          <a:prstGeom prst="rect">
            <a:avLst/>
          </a:prstGeom>
          <a:solidFill>
            <a:schemeClr val="bg1"/>
          </a:solidFill>
          <a:ln>
            <a:solidFill>
              <a:schemeClr val="tx1"/>
            </a:solidFill>
          </a:ln>
        </p:spPr>
        <p:txBody>
          <a:bodyPr wrap="square" rtlCol="0">
            <a:spAutoFit/>
          </a:bodyPr>
          <a:lstStyle/>
          <a:p>
            <a:r>
              <a:rPr lang="en-US" sz="1400" dirty="0" smtClean="0"/>
              <a:t>For EOF 12-Month staff --- Programs must indicate the exact dates of fund coverages.</a:t>
            </a:r>
            <a:endParaRPr lang="en-US" sz="1400" dirty="0"/>
          </a:p>
        </p:txBody>
      </p:sp>
      <p:cxnSp>
        <p:nvCxnSpPr>
          <p:cNvPr id="7" name="Straight Arrow Connector 6"/>
          <p:cNvCxnSpPr>
            <a:stCxn id="5" idx="0"/>
          </p:cNvCxnSpPr>
          <p:nvPr/>
        </p:nvCxnSpPr>
        <p:spPr>
          <a:xfrm flipH="1" flipV="1">
            <a:off x="2506894" y="5907640"/>
            <a:ext cx="756" cy="390418"/>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614775" y="3240578"/>
            <a:ext cx="3236293" cy="1169551"/>
          </a:xfrm>
          <a:prstGeom prst="rect">
            <a:avLst/>
          </a:prstGeom>
          <a:solidFill>
            <a:schemeClr val="bg1"/>
          </a:solidFill>
          <a:ln>
            <a:solidFill>
              <a:schemeClr val="tx1"/>
            </a:solidFill>
          </a:ln>
        </p:spPr>
        <p:txBody>
          <a:bodyPr wrap="square" rtlCol="0">
            <a:spAutoFit/>
          </a:bodyPr>
          <a:lstStyle/>
          <a:p>
            <a:r>
              <a:rPr lang="en-US" sz="1400" dirty="0" smtClean="0"/>
              <a:t>John’s Annual Salary equates to ($60K/12mo.) = $5,000 monthly. FY21 covers </a:t>
            </a:r>
            <a:r>
              <a:rPr lang="en-US" sz="1400" dirty="0"/>
              <a:t>9</a:t>
            </a:r>
            <a:r>
              <a:rPr lang="en-US" sz="1400" dirty="0" smtClean="0"/>
              <a:t> months (10/1/20–6/30/21). John should receive a total of $45k over 9 months. </a:t>
            </a:r>
            <a:endParaRPr lang="en-US" sz="1400" dirty="0"/>
          </a:p>
        </p:txBody>
      </p:sp>
      <p:sp>
        <p:nvSpPr>
          <p:cNvPr id="9" name="Oval 8"/>
          <p:cNvSpPr/>
          <p:nvPr/>
        </p:nvSpPr>
        <p:spPr>
          <a:xfrm>
            <a:off x="4767209" y="5609690"/>
            <a:ext cx="616449" cy="3287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4428162" y="4410129"/>
            <a:ext cx="534256" cy="1179013"/>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55863" y="3240578"/>
            <a:ext cx="2969231" cy="1169551"/>
          </a:xfrm>
          <a:prstGeom prst="rect">
            <a:avLst/>
          </a:prstGeom>
          <a:solidFill>
            <a:schemeClr val="bg1"/>
          </a:solidFill>
          <a:ln>
            <a:solidFill>
              <a:schemeClr val="tx1"/>
            </a:solidFill>
          </a:ln>
        </p:spPr>
        <p:txBody>
          <a:bodyPr wrap="square" rtlCol="0">
            <a:spAutoFit/>
          </a:bodyPr>
          <a:lstStyle/>
          <a:p>
            <a:r>
              <a:rPr lang="en-US" sz="1400" dirty="0" smtClean="0"/>
              <a:t>John’s salary is distributed: 50% EOF and 50% institution; Since EOF summer and FY20 5</a:t>
            </a:r>
            <a:r>
              <a:rPr lang="en-US" sz="1400" baseline="30000" dirty="0" smtClean="0"/>
              <a:t>th</a:t>
            </a:r>
            <a:r>
              <a:rPr lang="en-US" sz="1400" dirty="0" smtClean="0"/>
              <a:t> Qtr. funds were used, only 9 months of FY21 Art. IV funds is needed. </a:t>
            </a:r>
            <a:endParaRPr lang="en-US" sz="1400" dirty="0"/>
          </a:p>
        </p:txBody>
      </p:sp>
      <p:sp>
        <p:nvSpPr>
          <p:cNvPr id="13" name="Oval 12"/>
          <p:cNvSpPr/>
          <p:nvPr/>
        </p:nvSpPr>
        <p:spPr>
          <a:xfrm>
            <a:off x="6667928" y="5589142"/>
            <a:ext cx="575353" cy="4315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7027524" y="4410129"/>
            <a:ext cx="133564" cy="1179013"/>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426776" y="6334780"/>
            <a:ext cx="2860738" cy="523220"/>
          </a:xfrm>
          <a:prstGeom prst="rect">
            <a:avLst/>
          </a:prstGeom>
          <a:solidFill>
            <a:schemeClr val="bg1"/>
          </a:solidFill>
          <a:ln>
            <a:solidFill>
              <a:schemeClr val="tx1"/>
            </a:solidFill>
          </a:ln>
        </p:spPr>
        <p:txBody>
          <a:bodyPr wrap="square" rtlCol="0">
            <a:spAutoFit/>
          </a:bodyPr>
          <a:lstStyle/>
          <a:p>
            <a:r>
              <a:rPr lang="en-US" sz="1400" dirty="0" smtClean="0"/>
              <a:t>Institution’s 50% contribution for 10/1/20 – 6/30/21 appears here.</a:t>
            </a:r>
            <a:endParaRPr lang="en-US" sz="1400" dirty="0"/>
          </a:p>
        </p:txBody>
      </p:sp>
      <p:cxnSp>
        <p:nvCxnSpPr>
          <p:cNvPr id="18" name="Straight Arrow Connector 17"/>
          <p:cNvCxnSpPr>
            <a:stCxn id="16" idx="0"/>
            <a:endCxn id="19" idx="5"/>
          </p:cNvCxnSpPr>
          <p:nvPr/>
        </p:nvCxnSpPr>
        <p:spPr>
          <a:xfrm flipH="1" flipV="1">
            <a:off x="8346053" y="5886683"/>
            <a:ext cx="511092" cy="44809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767264" y="5614828"/>
            <a:ext cx="678094" cy="3184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0425252" y="1849289"/>
            <a:ext cx="1736332" cy="2677656"/>
          </a:xfrm>
          <a:prstGeom prst="rect">
            <a:avLst/>
          </a:prstGeom>
          <a:solidFill>
            <a:schemeClr val="bg1"/>
          </a:solidFill>
          <a:ln>
            <a:solidFill>
              <a:schemeClr val="tx1"/>
            </a:solidFill>
          </a:ln>
        </p:spPr>
        <p:txBody>
          <a:bodyPr wrap="square" rtlCol="0">
            <a:spAutoFit/>
          </a:bodyPr>
          <a:lstStyle/>
          <a:p>
            <a:r>
              <a:rPr lang="en-US" sz="1400" dirty="0" smtClean="0"/>
              <a:t>Important to remember that although this budget reflects a total of $45K, John earned $15k in total because $5k was covered via Summer Funds (B2); and $10k was covered via the FY20 5</a:t>
            </a:r>
            <a:r>
              <a:rPr lang="en-US" sz="1400" baseline="30000" dirty="0" smtClean="0"/>
              <a:t>th</a:t>
            </a:r>
            <a:r>
              <a:rPr lang="en-US" sz="1400" dirty="0" smtClean="0"/>
              <a:t> Qtr. budget (B3-(A))</a:t>
            </a:r>
          </a:p>
        </p:txBody>
      </p:sp>
      <p:sp>
        <p:nvSpPr>
          <p:cNvPr id="22" name="Oval 21"/>
          <p:cNvSpPr/>
          <p:nvPr/>
        </p:nvSpPr>
        <p:spPr>
          <a:xfrm>
            <a:off x="10387173" y="5609690"/>
            <a:ext cx="611792" cy="323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a:stCxn id="21" idx="2"/>
          </p:cNvCxnSpPr>
          <p:nvPr/>
        </p:nvCxnSpPr>
        <p:spPr>
          <a:xfrm flipH="1">
            <a:off x="10822125" y="4526945"/>
            <a:ext cx="471293" cy="106219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458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19683"/>
          </a:xfrm>
        </p:spPr>
        <p:txBody>
          <a:bodyPr>
            <a:noAutofit/>
          </a:bodyPr>
          <a:lstStyle/>
          <a:p>
            <a:pPr algn="ctr"/>
            <a:r>
              <a:rPr lang="en-US" sz="2400" b="1" dirty="0" smtClean="0"/>
              <a:t>IMPORTANT </a:t>
            </a:r>
            <a:r>
              <a:rPr lang="en-US" sz="2400" b="1" dirty="0"/>
              <a:t>FEATURES </a:t>
            </a:r>
            <a:br>
              <a:rPr lang="en-US" sz="2400" b="1" dirty="0"/>
            </a:br>
            <a:r>
              <a:rPr lang="en-US" sz="2400" b="1" dirty="0" smtClean="0"/>
              <a:t>OF BOTH B3 CONTRACT BUDGET ATTACHMENTS</a:t>
            </a:r>
            <a:endParaRPr lang="en-US" sz="2400" dirty="0"/>
          </a:p>
        </p:txBody>
      </p:sp>
      <p:sp>
        <p:nvSpPr>
          <p:cNvPr id="3" name="Content Placeholder 2"/>
          <p:cNvSpPr>
            <a:spLocks noGrp="1"/>
          </p:cNvSpPr>
          <p:nvPr>
            <p:ph idx="1"/>
          </p:nvPr>
        </p:nvSpPr>
        <p:spPr>
          <a:xfrm>
            <a:off x="1097280" y="1773814"/>
            <a:ext cx="10058400" cy="4770823"/>
          </a:xfrm>
        </p:spPr>
        <p:txBody>
          <a:bodyPr>
            <a:normAutofit fontScale="85000" lnSpcReduction="10000"/>
          </a:bodyPr>
          <a:lstStyle/>
          <a:p>
            <a:pPr marL="0" indent="0" algn="ctr">
              <a:buNone/>
            </a:pPr>
            <a:r>
              <a:rPr lang="en-US" sz="2400" b="1" dirty="0" smtClean="0">
                <a:solidFill>
                  <a:schemeClr val="accent1"/>
                </a:solidFill>
              </a:rPr>
              <a:t>Emphasis on the following budget categories</a:t>
            </a:r>
            <a:endParaRPr lang="en-US" sz="2400" b="1" dirty="0">
              <a:solidFill>
                <a:schemeClr val="accent1"/>
              </a:solidFill>
            </a:endParaRPr>
          </a:p>
          <a:p>
            <a:pPr marL="342900" indent="-342900">
              <a:buFont typeface="+mj-lt"/>
              <a:buAutoNum type="arabicPeriod"/>
            </a:pPr>
            <a:r>
              <a:rPr lang="en-US" sz="1900" dirty="0" smtClean="0"/>
              <a:t>Spend </a:t>
            </a:r>
            <a:r>
              <a:rPr lang="en-US" sz="1900" dirty="0"/>
              <a:t>D</a:t>
            </a:r>
            <a:r>
              <a:rPr lang="en-US" sz="1900" dirty="0" smtClean="0"/>
              <a:t>own Calculator tool</a:t>
            </a:r>
            <a:endParaRPr lang="en-US" sz="1900" dirty="0"/>
          </a:p>
          <a:p>
            <a:pPr marL="342900" indent="-342900">
              <a:buFont typeface="+mj-lt"/>
              <a:buAutoNum type="arabicPeriod"/>
            </a:pPr>
            <a:r>
              <a:rPr lang="en-US" sz="1900" dirty="0"/>
              <a:t>“Annual Salary in Dollars” </a:t>
            </a:r>
            <a:r>
              <a:rPr lang="en-US" sz="1900" dirty="0" smtClean="0"/>
              <a:t>enter the </a:t>
            </a:r>
            <a:r>
              <a:rPr lang="en-US" sz="1900" dirty="0"/>
              <a:t>annual </a:t>
            </a:r>
            <a:r>
              <a:rPr lang="en-US" sz="1900" dirty="0" smtClean="0"/>
              <a:t>total salary </a:t>
            </a:r>
            <a:r>
              <a:rPr lang="en-US" sz="1900" dirty="0"/>
              <a:t>for each position listed in the personnel section of the </a:t>
            </a:r>
            <a:r>
              <a:rPr lang="en-US" sz="1900" dirty="0" smtClean="0"/>
              <a:t>budget.</a:t>
            </a:r>
            <a:endParaRPr lang="en-US" sz="1900" dirty="0"/>
          </a:p>
          <a:p>
            <a:pPr marL="342900" indent="-342900">
              <a:buFont typeface="+mj-lt"/>
              <a:buAutoNum type="arabicPeriod"/>
            </a:pPr>
            <a:r>
              <a:rPr lang="en-US" sz="1900" dirty="0"/>
              <a:t>“Professional Development &amp; Student </a:t>
            </a:r>
            <a:r>
              <a:rPr lang="en-US" sz="1900" dirty="0" smtClean="0"/>
              <a:t>Leadership Development” itemize costs of </a:t>
            </a:r>
            <a:r>
              <a:rPr lang="en-US" sz="1900" dirty="0"/>
              <a:t>staff </a:t>
            </a:r>
            <a:r>
              <a:rPr lang="en-US" sz="1900" dirty="0" smtClean="0"/>
              <a:t>and student registration </a:t>
            </a:r>
            <a:r>
              <a:rPr lang="en-US" sz="1900" dirty="0"/>
              <a:t>fees for conferences, </a:t>
            </a:r>
            <a:r>
              <a:rPr lang="en-US" sz="1900" dirty="0" smtClean="0"/>
              <a:t>webinars, and leadership development activities.  Include also professional membership fees and consultant presentation costs.</a:t>
            </a:r>
            <a:endParaRPr lang="en-US" sz="1900" dirty="0"/>
          </a:p>
          <a:p>
            <a:pPr marL="342900" indent="-342900">
              <a:buFont typeface="+mj-lt"/>
              <a:buAutoNum type="arabicPeriod"/>
            </a:pPr>
            <a:r>
              <a:rPr lang="en-US" sz="1900" dirty="0"/>
              <a:t>“Travel” itemize travel expenses for professional staff development, recruitment activities, student educational development and student travel for leadership </a:t>
            </a:r>
            <a:r>
              <a:rPr lang="en-US" sz="1900" dirty="0" smtClean="0"/>
              <a:t>activities. For all travel for professional development (i.e. attendance at conferences), programs must articulate how this information is beneficial for the program (do not simply state “will enhance staff knowledge of best practices”). </a:t>
            </a:r>
            <a:r>
              <a:rPr lang="en-US" sz="1900" b="1" dirty="0" smtClean="0">
                <a:solidFill>
                  <a:srgbClr val="FF0000"/>
                </a:solidFill>
              </a:rPr>
              <a:t>Must document some form of post-conference assessment of what was learned relative to the program’s current and future offerings. Documentation of this assessment must be kept (i.e. Discussion of what was learned at the conference at a staff meeting held on xx/xx/20xx and information based on what was learned, a validation or suggestion of change for current practice should be considered.) It is also important to remember that FY20 5</a:t>
            </a:r>
            <a:r>
              <a:rPr lang="en-US" sz="1900" b="1" baseline="30000" dirty="0" smtClean="0">
                <a:solidFill>
                  <a:srgbClr val="FF0000"/>
                </a:solidFill>
              </a:rPr>
              <a:t>th</a:t>
            </a:r>
            <a:r>
              <a:rPr lang="en-US" sz="1900" b="1" dirty="0" smtClean="0">
                <a:solidFill>
                  <a:srgbClr val="FF0000"/>
                </a:solidFill>
              </a:rPr>
              <a:t> Qtr. funds can only be used to pay for EOF 12-month staff salaries and support activities that occur from July 1, 2020 to September 30, 2020. FY21 funds can only be used to pay for EOF 12-month staff salaries and support activities that occur from October 1, 2020 to June 30, 2021.</a:t>
            </a:r>
            <a:endParaRPr lang="en-US" sz="1900" b="1" dirty="0">
              <a:solidFill>
                <a:srgbClr val="FF0000"/>
              </a:solidFill>
            </a:endParaRPr>
          </a:p>
          <a:p>
            <a:pPr marL="342900" indent="-342900">
              <a:buFont typeface="+mj-lt"/>
              <a:buAutoNum type="arabicPeriod"/>
            </a:pPr>
            <a:r>
              <a:rPr lang="en-US" sz="1900" dirty="0"/>
              <a:t>Program Advisory Board (PAB)” itemize expenses for PAB meetings &amp; functions.  </a:t>
            </a:r>
            <a:r>
              <a:rPr lang="en-US" sz="1900" i="1" dirty="0"/>
              <a:t>Only programs that have a PAB (membership list, by-laws &amp; minutes of meetings) should list expenses. Otherwise leave this category blank</a:t>
            </a:r>
            <a:r>
              <a:rPr lang="en-US" sz="1900" dirty="0"/>
              <a:t>.</a:t>
            </a:r>
          </a:p>
          <a:p>
            <a:endParaRPr lang="en-US" sz="1800" dirty="0"/>
          </a:p>
          <a:p>
            <a:endParaRPr lang="en-US" sz="1800" dirty="0"/>
          </a:p>
          <a:p>
            <a:pPr marL="0" indent="0">
              <a:buNone/>
            </a:pPr>
            <a:endParaRPr lang="en-US" dirty="0"/>
          </a:p>
        </p:txBody>
      </p:sp>
    </p:spTree>
    <p:extLst>
      <p:ext uri="{BB962C8B-B14F-4D97-AF65-F5344CB8AC3E}">
        <p14:creationId xmlns:p14="http://schemas.microsoft.com/office/powerpoint/2010/main" val="25560704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b="1" dirty="0"/>
              <a:t/>
            </a:r>
            <a:br>
              <a:rPr lang="en-US" sz="2400" b="1" dirty="0"/>
            </a:br>
            <a:r>
              <a:rPr lang="en-US" sz="4000" b="1" dirty="0" smtClean="0"/>
              <a:t>B3-(A) &amp; B3-(B) Art. IV Program Support Contract Budget Attachments</a:t>
            </a:r>
            <a:endParaRPr lang="en-US" sz="4000" dirty="0"/>
          </a:p>
        </p:txBody>
      </p:sp>
      <p:sp>
        <p:nvSpPr>
          <p:cNvPr id="3" name="Content Placeholder 2"/>
          <p:cNvSpPr>
            <a:spLocks noGrp="1"/>
          </p:cNvSpPr>
          <p:nvPr>
            <p:ph idx="1"/>
          </p:nvPr>
        </p:nvSpPr>
        <p:spPr/>
        <p:txBody>
          <a:bodyPr>
            <a:normAutofit/>
          </a:bodyPr>
          <a:lstStyle/>
          <a:p>
            <a:pPr marL="0" indent="0" algn="ctr">
              <a:buNone/>
            </a:pPr>
            <a:r>
              <a:rPr lang="en-US" dirty="0">
                <a:solidFill>
                  <a:schemeClr val="accent1"/>
                </a:solidFill>
              </a:rPr>
              <a:t>Line Item </a:t>
            </a:r>
            <a:r>
              <a:rPr lang="en-US" dirty="0" smtClean="0">
                <a:solidFill>
                  <a:schemeClr val="accent1"/>
                </a:solidFill>
              </a:rPr>
              <a:t>Description</a:t>
            </a:r>
          </a:p>
          <a:p>
            <a:pPr marL="0" indent="0" algn="ctr">
              <a:buNone/>
            </a:pPr>
            <a:endParaRPr lang="en-US" dirty="0" smtClean="0"/>
          </a:p>
          <a:p>
            <a:r>
              <a:rPr lang="en-US" dirty="0"/>
              <a:t>Use the new worksheet tab labeled “line item description” </a:t>
            </a:r>
            <a:r>
              <a:rPr lang="en-US" dirty="0" smtClean="0"/>
              <a:t>on both respective contracts to </a:t>
            </a:r>
            <a:r>
              <a:rPr lang="en-US" dirty="0"/>
              <a:t>provide a brief description of each item listed in each of the Article IV budget categories</a:t>
            </a:r>
          </a:p>
          <a:p>
            <a:endParaRPr lang="en-US" dirty="0"/>
          </a:p>
          <a:p>
            <a:r>
              <a:rPr lang="en-US" dirty="0"/>
              <a:t>e.g. - Educational Materials &amp; Supplies: </a:t>
            </a:r>
            <a:endParaRPr lang="en-US" dirty="0" smtClean="0"/>
          </a:p>
          <a:p>
            <a:r>
              <a:rPr lang="en-US" b="1" dirty="0" smtClean="0"/>
              <a:t>Acceptable:</a:t>
            </a:r>
            <a:r>
              <a:rPr lang="en-US" dirty="0" smtClean="0"/>
              <a:t> purchase </a:t>
            </a:r>
            <a:r>
              <a:rPr lang="en-US" dirty="0"/>
              <a:t>of textbooks for tutors @ a total cost of $500.00</a:t>
            </a:r>
          </a:p>
          <a:p>
            <a:r>
              <a:rPr lang="en-US" dirty="0" smtClean="0">
                <a:solidFill>
                  <a:srgbClr val="FF0000"/>
                </a:solidFill>
              </a:rPr>
              <a:t>Not acceptable </a:t>
            </a:r>
            <a:r>
              <a:rPr lang="en-US" dirty="0" smtClean="0"/>
              <a:t>(too vague): purchase of textbooks </a:t>
            </a:r>
          </a:p>
          <a:p>
            <a:r>
              <a:rPr lang="en-US" dirty="0" smtClean="0">
                <a:solidFill>
                  <a:srgbClr val="FF0000"/>
                </a:solidFill>
              </a:rPr>
              <a:t>Not acceptable</a:t>
            </a:r>
            <a:r>
              <a:rPr lang="en-US" dirty="0" smtClean="0"/>
              <a:t>: purchase of books</a:t>
            </a:r>
            <a:r>
              <a:rPr lang="en-US" dirty="0"/>
              <a:t> </a:t>
            </a:r>
            <a:r>
              <a:rPr lang="en-US" dirty="0" smtClean="0"/>
              <a:t>and supplies for student usage </a:t>
            </a:r>
            <a:endParaRPr lang="en-US" dirty="0"/>
          </a:p>
          <a:p>
            <a:endParaRPr lang="en-US" dirty="0"/>
          </a:p>
        </p:txBody>
      </p:sp>
    </p:spTree>
    <p:extLst>
      <p:ext uri="{BB962C8B-B14F-4D97-AF65-F5344CB8AC3E}">
        <p14:creationId xmlns:p14="http://schemas.microsoft.com/office/powerpoint/2010/main" val="8461363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98227"/>
          </a:xfrm>
        </p:spPr>
        <p:txBody>
          <a:bodyPr/>
          <a:lstStyle/>
          <a:p>
            <a:pPr algn="ctr"/>
            <a:r>
              <a:rPr lang="en-US" b="1" dirty="0" smtClean="0"/>
              <a:t>Article IV Institutional Match</a:t>
            </a:r>
            <a:endParaRPr lang="en-US" b="1" dirty="0"/>
          </a:p>
        </p:txBody>
      </p:sp>
      <p:sp>
        <p:nvSpPr>
          <p:cNvPr id="5" name="Text Placeholder 4"/>
          <p:cNvSpPr>
            <a:spLocks noGrp="1"/>
          </p:cNvSpPr>
          <p:nvPr>
            <p:ph type="body" idx="1"/>
          </p:nvPr>
        </p:nvSpPr>
        <p:spPr>
          <a:xfrm>
            <a:off x="812355" y="1551814"/>
            <a:ext cx="5157787" cy="604838"/>
          </a:xfrm>
        </p:spPr>
        <p:txBody>
          <a:bodyPr/>
          <a:lstStyle/>
          <a:p>
            <a:pPr algn="ctr"/>
            <a:r>
              <a:rPr lang="en-US" dirty="0" smtClean="0"/>
              <a:t>May Include</a:t>
            </a:r>
            <a:endParaRPr lang="en-US" dirty="0"/>
          </a:p>
        </p:txBody>
      </p:sp>
      <p:sp>
        <p:nvSpPr>
          <p:cNvPr id="3" name="Content Placeholder 2"/>
          <p:cNvSpPr>
            <a:spLocks noGrp="1"/>
          </p:cNvSpPr>
          <p:nvPr>
            <p:ph sz="half" idx="2"/>
          </p:nvPr>
        </p:nvSpPr>
        <p:spPr>
          <a:xfrm>
            <a:off x="1370425" y="1936529"/>
            <a:ext cx="4041648" cy="4003787"/>
          </a:xfrm>
        </p:spPr>
        <p:txBody>
          <a:bodyPr>
            <a:noAutofit/>
          </a:bodyPr>
          <a:lstStyle/>
          <a:p>
            <a:r>
              <a:rPr lang="en-US" sz="1400" dirty="0"/>
              <a:t>The EOF campus program administrator’s salary and fringe benefits;</a:t>
            </a:r>
          </a:p>
          <a:p>
            <a:r>
              <a:rPr lang="en-US" sz="1400" dirty="0"/>
              <a:t> Funds contributed or donated to the institution by public agencies, private  organizations or individuals;  </a:t>
            </a:r>
          </a:p>
          <a:p>
            <a:r>
              <a:rPr lang="en-US" sz="1400" dirty="0"/>
              <a:t>Real or personal property contributed or donated to the institution by public agencies, private organizations, or individuals; </a:t>
            </a:r>
          </a:p>
          <a:p>
            <a:r>
              <a:rPr lang="en-US" sz="1400" dirty="0"/>
              <a:t>The </a:t>
            </a:r>
            <a:r>
              <a:rPr lang="en-US" sz="1400" dirty="0" smtClean="0"/>
              <a:t>provision and maintenance </a:t>
            </a:r>
            <a:r>
              <a:rPr lang="en-US" sz="1400" dirty="0"/>
              <a:t>of state of the art technological equipment (such as </a:t>
            </a:r>
            <a:r>
              <a:rPr lang="en-US" sz="1400" dirty="0" smtClean="0"/>
              <a:t>computer </a:t>
            </a:r>
            <a:r>
              <a:rPr lang="en-US" sz="1400" dirty="0"/>
              <a:t>hardware, modems, fax machines);  </a:t>
            </a:r>
          </a:p>
          <a:p>
            <a:r>
              <a:rPr lang="en-US" sz="1400" dirty="0"/>
              <a:t>Direct services rendered by other institutional staff to the EOF </a:t>
            </a:r>
            <a:r>
              <a:rPr lang="en-US" sz="1400" dirty="0" smtClean="0"/>
              <a:t>program </a:t>
            </a:r>
            <a:r>
              <a:rPr lang="en-US" sz="1400" b="1" dirty="0">
                <a:solidFill>
                  <a:srgbClr val="FF0000"/>
                </a:solidFill>
              </a:rPr>
              <a:t>(Services to EOF students </a:t>
            </a:r>
            <a:r>
              <a:rPr lang="en-US" sz="1400" b="1" dirty="0" smtClean="0">
                <a:solidFill>
                  <a:srgbClr val="FF0000"/>
                </a:solidFill>
              </a:rPr>
              <a:t>should </a:t>
            </a:r>
            <a:r>
              <a:rPr lang="en-US" sz="1400" b="1" dirty="0">
                <a:solidFill>
                  <a:srgbClr val="FF0000"/>
                </a:solidFill>
              </a:rPr>
              <a:t>be above and beyond what all students would normally receive </a:t>
            </a:r>
            <a:r>
              <a:rPr lang="en-US" sz="1400" b="1" dirty="0" smtClean="0">
                <a:solidFill>
                  <a:srgbClr val="FF0000"/>
                </a:solidFill>
              </a:rPr>
              <a:t>and for audit purposes is defined part </a:t>
            </a:r>
            <a:r>
              <a:rPr lang="en-US" sz="1400" b="1" dirty="0">
                <a:solidFill>
                  <a:srgbClr val="FF0000"/>
                </a:solidFill>
              </a:rPr>
              <a:t>of the </a:t>
            </a:r>
            <a:r>
              <a:rPr lang="en-US" sz="1400" b="1" dirty="0" smtClean="0">
                <a:solidFill>
                  <a:srgbClr val="FF0000"/>
                </a:solidFill>
              </a:rPr>
              <a:t>individual’s job responsibilities)</a:t>
            </a:r>
            <a:r>
              <a:rPr lang="en-US" sz="1400" dirty="0" smtClean="0"/>
              <a:t>; </a:t>
            </a:r>
            <a:r>
              <a:rPr lang="en-US" sz="1400" dirty="0"/>
              <a:t>and</a:t>
            </a:r>
          </a:p>
          <a:p>
            <a:r>
              <a:rPr lang="en-US" sz="1400" dirty="0"/>
              <a:t> All or a portion of any EOF staff member’s salary, wages, or fringe </a:t>
            </a:r>
            <a:r>
              <a:rPr lang="en-US" sz="1400" dirty="0" smtClean="0"/>
              <a:t>benefits (certain restrictions do apply).</a:t>
            </a:r>
            <a:endParaRPr lang="en-US" sz="1400" dirty="0"/>
          </a:p>
        </p:txBody>
      </p:sp>
      <p:sp>
        <p:nvSpPr>
          <p:cNvPr id="6" name="Text Placeholder 5"/>
          <p:cNvSpPr>
            <a:spLocks noGrp="1"/>
          </p:cNvSpPr>
          <p:nvPr>
            <p:ph type="body" sz="quarter" idx="3"/>
          </p:nvPr>
        </p:nvSpPr>
        <p:spPr>
          <a:xfrm>
            <a:off x="6172200" y="1681163"/>
            <a:ext cx="5183188" cy="604838"/>
          </a:xfrm>
        </p:spPr>
        <p:txBody>
          <a:bodyPr/>
          <a:lstStyle/>
          <a:p>
            <a:pPr algn="ctr"/>
            <a:r>
              <a:rPr lang="en-US" dirty="0" smtClean="0"/>
              <a:t>May Not Include</a:t>
            </a:r>
            <a:endParaRPr lang="en-US" dirty="0"/>
          </a:p>
        </p:txBody>
      </p:sp>
      <p:sp>
        <p:nvSpPr>
          <p:cNvPr id="4" name="Content Placeholder 3"/>
          <p:cNvSpPr>
            <a:spLocks noGrp="1"/>
          </p:cNvSpPr>
          <p:nvPr>
            <p:ph sz="quarter" idx="4"/>
          </p:nvPr>
        </p:nvSpPr>
        <p:spPr>
          <a:xfrm>
            <a:off x="6217920" y="2249322"/>
            <a:ext cx="5137468" cy="4028188"/>
          </a:xfrm>
        </p:spPr>
        <p:txBody>
          <a:bodyPr>
            <a:normAutofit lnSpcReduction="10000"/>
          </a:bodyPr>
          <a:lstStyle/>
          <a:p>
            <a:r>
              <a:rPr lang="en-US" sz="1400" dirty="0"/>
              <a:t>Program reporting supervisors and other high level institutional officers who are required to serve all students</a:t>
            </a:r>
            <a:r>
              <a:rPr lang="en-US" sz="1400" dirty="0" smtClean="0"/>
              <a:t>;</a:t>
            </a:r>
          </a:p>
          <a:p>
            <a:r>
              <a:rPr lang="en-US" sz="1400" b="1" dirty="0" smtClean="0">
                <a:solidFill>
                  <a:srgbClr val="FF0000"/>
                </a:solidFill>
              </a:rPr>
              <a:t>Any Institutional Staff whose total contribution to the EOF program is less than 10%. (Note: If a staff member resigns or is removed from their position, an adjustment to your contract is required). </a:t>
            </a:r>
            <a:endParaRPr lang="en-US" sz="1400" b="1" dirty="0">
              <a:solidFill>
                <a:srgbClr val="FF0000"/>
              </a:solidFill>
            </a:endParaRPr>
          </a:p>
          <a:p>
            <a:r>
              <a:rPr lang="en-US" sz="1400" dirty="0"/>
              <a:t> Items and services normally provided to students by the institution without charge; </a:t>
            </a:r>
            <a:endParaRPr lang="en-US" sz="1400" dirty="0" smtClean="0"/>
          </a:p>
          <a:p>
            <a:r>
              <a:rPr lang="en-US" sz="1400" dirty="0" smtClean="0"/>
              <a:t>Items </a:t>
            </a:r>
            <a:r>
              <a:rPr lang="en-US" sz="1400" dirty="0"/>
              <a:t>and services normally provided to the institution by other government agencies without charge;</a:t>
            </a:r>
          </a:p>
          <a:p>
            <a:r>
              <a:rPr lang="en-US" sz="1400" dirty="0"/>
              <a:t> Charges incurred by the institution as program costs but require no cash outlay by the institution during the grant period; </a:t>
            </a:r>
          </a:p>
          <a:p>
            <a:r>
              <a:rPr lang="en-US" sz="1400" dirty="0"/>
              <a:t> Any cost incurred or contribution of services made in a prior fiscal </a:t>
            </a:r>
            <a:r>
              <a:rPr lang="en-US" sz="1400" dirty="0" smtClean="0"/>
              <a:t>year;</a:t>
            </a:r>
          </a:p>
          <a:p>
            <a:r>
              <a:rPr lang="en-US" sz="1400" dirty="0" smtClean="0"/>
              <a:t>Double count any item covered by institutional or other resources on B3-(A) on B3-(B) or vice a versa. </a:t>
            </a:r>
            <a:endParaRPr lang="en-US" sz="1400" dirty="0"/>
          </a:p>
          <a:p>
            <a:endParaRPr lang="en-US" sz="1600" dirty="0"/>
          </a:p>
        </p:txBody>
      </p:sp>
    </p:spTree>
    <p:extLst>
      <p:ext uri="{BB962C8B-B14F-4D97-AF65-F5344CB8AC3E}">
        <p14:creationId xmlns:p14="http://schemas.microsoft.com/office/powerpoint/2010/main" val="41047271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29768" y="0"/>
            <a:ext cx="10515600" cy="1006475"/>
          </a:xfrm>
        </p:spPr>
        <p:txBody>
          <a:bodyPr>
            <a:normAutofit/>
          </a:bodyPr>
          <a:lstStyle/>
          <a:p>
            <a:pPr algn="ctr"/>
            <a:r>
              <a:rPr lang="en-US" sz="2800" b="1" u="sng" dirty="0"/>
              <a:t>Article IV Funds Cannot Be Used to Pay </a:t>
            </a:r>
            <a:r>
              <a:rPr lang="en-US" sz="2800" b="1" u="sng" dirty="0" smtClean="0"/>
              <a:t>For:</a:t>
            </a:r>
            <a:endParaRPr lang="en-US" sz="2800" b="1" u="sng" dirty="0"/>
          </a:p>
        </p:txBody>
      </p:sp>
      <p:sp>
        <p:nvSpPr>
          <p:cNvPr id="8" name="TextBox 7"/>
          <p:cNvSpPr txBox="1"/>
          <p:nvPr/>
        </p:nvSpPr>
        <p:spPr>
          <a:xfrm>
            <a:off x="1950720" y="1006475"/>
            <a:ext cx="8153400" cy="4801314"/>
          </a:xfrm>
          <a:prstGeom prst="rect">
            <a:avLst/>
          </a:prstGeom>
          <a:noFill/>
        </p:spPr>
        <p:txBody>
          <a:bodyPr wrap="square" rtlCol="0">
            <a:spAutoFit/>
          </a:bodyPr>
          <a:lstStyle/>
          <a:p>
            <a:pPr marL="285750" indent="-285750">
              <a:buFont typeface="Wingdings" panose="05000000000000000000" pitchFamily="2" charset="2"/>
              <a:buChar char="§"/>
            </a:pPr>
            <a:r>
              <a:rPr lang="en-US" sz="1400" dirty="0"/>
              <a:t>  </a:t>
            </a:r>
            <a:r>
              <a:rPr lang="en-US" dirty="0"/>
              <a:t>The EOF campus program administrator’s salary and fringe benefits;</a:t>
            </a:r>
          </a:p>
          <a:p>
            <a:pPr marL="285750" indent="-285750">
              <a:buFont typeface="Wingdings" panose="05000000000000000000" pitchFamily="2" charset="2"/>
              <a:buChar char="§"/>
            </a:pPr>
            <a:r>
              <a:rPr lang="en-US" dirty="0"/>
              <a:t>  Fringe benefits for 12-month EOF staff at public senior institutions;</a:t>
            </a:r>
          </a:p>
          <a:p>
            <a:pPr marL="342900" indent="-342900">
              <a:buFont typeface="Wingdings" panose="05000000000000000000" pitchFamily="2" charset="2"/>
              <a:buChar char="§"/>
            </a:pPr>
            <a:r>
              <a:rPr lang="en-US" dirty="0"/>
              <a:t> Fringe benefits in excess of 21 percent of the salaries and wages paid by</a:t>
            </a:r>
          </a:p>
          <a:p>
            <a:r>
              <a:rPr lang="en-US" dirty="0"/>
              <a:t>        EOF funds for 12-month EOF staff at community colleges and</a:t>
            </a:r>
          </a:p>
          <a:p>
            <a:r>
              <a:rPr lang="en-US" dirty="0"/>
              <a:t>        independent institutions;</a:t>
            </a:r>
          </a:p>
          <a:p>
            <a:pPr marL="285750" indent="-285750">
              <a:buFont typeface="Wingdings" panose="05000000000000000000" pitchFamily="2" charset="2"/>
              <a:buChar char="§"/>
            </a:pPr>
            <a:r>
              <a:rPr lang="en-US" dirty="0"/>
              <a:t>   Employee benefits for academic year student assistants and part-time</a:t>
            </a:r>
          </a:p>
          <a:p>
            <a:r>
              <a:rPr lang="en-US" dirty="0"/>
              <a:t>         </a:t>
            </a:r>
            <a:r>
              <a:rPr lang="en-US" dirty="0" smtClean="0"/>
              <a:t>personnel;</a:t>
            </a:r>
            <a:endParaRPr lang="en-US" dirty="0"/>
          </a:p>
          <a:p>
            <a:pPr marL="285750" indent="-285750">
              <a:buFont typeface="Wingdings" panose="05000000000000000000" pitchFamily="2" charset="2"/>
              <a:buChar char="§"/>
            </a:pPr>
            <a:r>
              <a:rPr lang="en-US" dirty="0"/>
              <a:t>   </a:t>
            </a:r>
            <a:r>
              <a:rPr lang="en-US" dirty="0" smtClean="0"/>
              <a:t>The purchase of equipment/hardware </a:t>
            </a:r>
          </a:p>
          <a:p>
            <a:pPr marL="285750" indent="-285750">
              <a:buFont typeface="Wingdings" panose="05000000000000000000" pitchFamily="2" charset="2"/>
              <a:buChar char="§"/>
            </a:pPr>
            <a:r>
              <a:rPr lang="en-US" dirty="0" smtClean="0"/>
              <a:t>  Transportation of students for normal commuting costs;</a:t>
            </a:r>
          </a:p>
          <a:p>
            <a:pPr marL="285750" indent="-285750">
              <a:buFont typeface="Wingdings" panose="05000000000000000000" pitchFamily="2" charset="2"/>
              <a:buChar char="§"/>
            </a:pPr>
            <a:r>
              <a:rPr lang="en-US" dirty="0" smtClean="0"/>
              <a:t>  </a:t>
            </a:r>
            <a:r>
              <a:rPr lang="en-US" dirty="0"/>
              <a:t>The cost of instruction for which students are charged tuition;</a:t>
            </a:r>
          </a:p>
          <a:p>
            <a:pPr marL="285750" indent="-285750">
              <a:buFont typeface="Wingdings" panose="05000000000000000000" pitchFamily="2" charset="2"/>
              <a:buChar char="§"/>
            </a:pPr>
            <a:r>
              <a:rPr lang="en-US" dirty="0"/>
              <a:t>  </a:t>
            </a:r>
            <a:r>
              <a:rPr lang="en-US" b="1" dirty="0">
                <a:solidFill>
                  <a:srgbClr val="FF0000"/>
                </a:solidFill>
              </a:rPr>
              <a:t>Other student costs that normally are covered by a student’s financial aid</a:t>
            </a:r>
          </a:p>
          <a:p>
            <a:r>
              <a:rPr lang="en-US" b="1" dirty="0">
                <a:solidFill>
                  <a:srgbClr val="FF0000"/>
                </a:solidFill>
              </a:rPr>
              <a:t>        package, such </a:t>
            </a:r>
            <a:r>
              <a:rPr lang="en-US" b="1" dirty="0" smtClean="0">
                <a:solidFill>
                  <a:srgbClr val="FF0000"/>
                </a:solidFill>
              </a:rPr>
              <a:t>as: any fees</a:t>
            </a:r>
            <a:r>
              <a:rPr lang="en-US" b="1" dirty="0">
                <a:solidFill>
                  <a:srgbClr val="FF0000"/>
                </a:solidFill>
              </a:rPr>
              <a:t>, room and board, books, educational supplies, </a:t>
            </a:r>
          </a:p>
          <a:p>
            <a:r>
              <a:rPr lang="en-US" b="1" dirty="0">
                <a:solidFill>
                  <a:srgbClr val="FF0000"/>
                </a:solidFill>
              </a:rPr>
              <a:t>        transportation, </a:t>
            </a:r>
            <a:r>
              <a:rPr lang="en-US" b="1" dirty="0" smtClean="0">
                <a:solidFill>
                  <a:srgbClr val="FF0000"/>
                </a:solidFill>
              </a:rPr>
              <a:t>funds for printing, and child </a:t>
            </a:r>
            <a:r>
              <a:rPr lang="en-US" b="1" dirty="0">
                <a:solidFill>
                  <a:srgbClr val="FF0000"/>
                </a:solidFill>
              </a:rPr>
              <a:t>care;  </a:t>
            </a:r>
          </a:p>
          <a:p>
            <a:pPr marL="285750" indent="-285750">
              <a:buFont typeface="Wingdings" panose="05000000000000000000" pitchFamily="2" charset="2"/>
              <a:buChar char="§"/>
            </a:pPr>
            <a:r>
              <a:rPr lang="en-US" dirty="0"/>
              <a:t>   Lobbying, partisan political contributions, and/or fund raising activities;</a:t>
            </a:r>
          </a:p>
          <a:p>
            <a:pPr marL="285750" indent="-285750">
              <a:buFont typeface="Wingdings" panose="05000000000000000000" pitchFamily="2" charset="2"/>
              <a:buChar char="§"/>
            </a:pPr>
            <a:r>
              <a:rPr lang="en-US" dirty="0"/>
              <a:t>   The purchase of alcoholic beverages; and </a:t>
            </a:r>
          </a:p>
          <a:p>
            <a:pPr marL="285750" indent="-285750">
              <a:buFont typeface="Wingdings" panose="05000000000000000000" pitchFamily="2" charset="2"/>
              <a:buChar char="§"/>
            </a:pPr>
            <a:r>
              <a:rPr lang="en-US" dirty="0"/>
              <a:t>   Indirect expenses (such as space, heat, lights, postage, and telephone) that</a:t>
            </a:r>
          </a:p>
          <a:p>
            <a:r>
              <a:rPr lang="en-US" dirty="0"/>
              <a:t>         exceed 10 percent of the total academic year Article IV allocation.</a:t>
            </a:r>
          </a:p>
        </p:txBody>
      </p:sp>
    </p:spTree>
    <p:extLst>
      <p:ext uri="{BB962C8B-B14F-4D97-AF65-F5344CB8AC3E}">
        <p14:creationId xmlns:p14="http://schemas.microsoft.com/office/powerpoint/2010/main" val="24892034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0" y="152400"/>
            <a:ext cx="8683752" cy="835152"/>
          </a:xfrm>
        </p:spPr>
        <p:txBody>
          <a:bodyPr>
            <a:noAutofit/>
          </a:bodyPr>
          <a:lstStyle/>
          <a:p>
            <a:pPr algn="ctr"/>
            <a:r>
              <a:rPr lang="en-US" sz="2400" b="1" dirty="0" smtClean="0"/>
              <a:t>B3-(A) &amp; B3-(B) Article </a:t>
            </a:r>
            <a:r>
              <a:rPr lang="en-US" sz="2400" b="1" dirty="0"/>
              <a:t>IV Budget </a:t>
            </a:r>
            <a:r>
              <a:rPr lang="en-US" sz="2400" b="1" dirty="0" smtClean="0"/>
              <a:t>Transfers/Modifications/Adjustments</a:t>
            </a:r>
            <a:endParaRPr lang="en-US" sz="2400" b="1" dirty="0"/>
          </a:p>
        </p:txBody>
      </p:sp>
      <p:sp>
        <p:nvSpPr>
          <p:cNvPr id="4" name="TextBox 3"/>
          <p:cNvSpPr txBox="1"/>
          <p:nvPr/>
        </p:nvSpPr>
        <p:spPr>
          <a:xfrm>
            <a:off x="2444427" y="1621604"/>
            <a:ext cx="7696200" cy="4770537"/>
          </a:xfrm>
          <a:prstGeom prst="rect">
            <a:avLst/>
          </a:prstGeom>
          <a:noFill/>
        </p:spPr>
        <p:txBody>
          <a:bodyPr wrap="square" rtlCol="0">
            <a:spAutoFit/>
          </a:bodyPr>
          <a:lstStyle/>
          <a:p>
            <a:endParaRPr lang="en-US" sz="1600" dirty="0" smtClean="0"/>
          </a:p>
          <a:p>
            <a:r>
              <a:rPr lang="en-US" sz="1600" dirty="0" smtClean="0"/>
              <a:t>Campus </a:t>
            </a:r>
            <a:r>
              <a:rPr lang="en-US" sz="1600" dirty="0"/>
              <a:t>programs may make budget transfers/modifications/adjustments for</a:t>
            </a:r>
          </a:p>
          <a:p>
            <a:r>
              <a:rPr lang="en-US" sz="1600" dirty="0"/>
              <a:t>current personnel budget items within the personnel lines, and current “other than</a:t>
            </a:r>
          </a:p>
          <a:p>
            <a:r>
              <a:rPr lang="en-US" sz="1600" dirty="0"/>
              <a:t>personnel" budget items within the other than personnel line without written approval</a:t>
            </a:r>
          </a:p>
          <a:p>
            <a:r>
              <a:rPr lang="en-US" sz="1600" dirty="0"/>
              <a:t> </a:t>
            </a:r>
          </a:p>
          <a:p>
            <a:r>
              <a:rPr lang="en-US" sz="1600" dirty="0"/>
              <a:t>Budget transfers between personnel budget items and other than personnel budget items </a:t>
            </a:r>
            <a:r>
              <a:rPr lang="en-US" sz="1600" dirty="0" smtClean="0"/>
              <a:t>must be submitted in writing with a narrative explaining both “why” and “where” you are looking to re-distribute your existing funds &amp; an updated Excel Budget document reflecting the requested change. All requested changes require </a:t>
            </a:r>
            <a:r>
              <a:rPr lang="en-US" sz="1600" dirty="0"/>
              <a:t>the written approval of the EOF </a:t>
            </a:r>
            <a:r>
              <a:rPr lang="en-US" sz="1600" dirty="0" smtClean="0"/>
              <a:t>Central Office. </a:t>
            </a:r>
            <a:endParaRPr lang="en-US" sz="1600" dirty="0"/>
          </a:p>
          <a:p>
            <a:r>
              <a:rPr lang="en-US" sz="1600" dirty="0"/>
              <a:t> </a:t>
            </a:r>
          </a:p>
          <a:p>
            <a:r>
              <a:rPr lang="en-US" sz="1600" dirty="0"/>
              <a:t>Budget modifications for items that were not part of the original fiscal year contract</a:t>
            </a:r>
          </a:p>
          <a:p>
            <a:r>
              <a:rPr lang="en-US" sz="1600" dirty="0" smtClean="0"/>
              <a:t>must </a:t>
            </a:r>
            <a:r>
              <a:rPr lang="en-US" sz="1600" dirty="0"/>
              <a:t>be submitted in </a:t>
            </a:r>
            <a:r>
              <a:rPr lang="en-US" sz="1600" dirty="0" smtClean="0"/>
              <a:t>writing with </a:t>
            </a:r>
            <a:r>
              <a:rPr lang="en-US" sz="1600" dirty="0"/>
              <a:t>a narrative explaining both “why” and “where” you are looking to re-distribute your existing funds </a:t>
            </a:r>
            <a:r>
              <a:rPr lang="en-US" sz="1600" u="sng" dirty="0" smtClean="0">
                <a:solidFill>
                  <a:srgbClr val="FF0000"/>
                </a:solidFill>
              </a:rPr>
              <a:t>and an </a:t>
            </a:r>
            <a:r>
              <a:rPr lang="en-US" sz="1600" u="sng" dirty="0">
                <a:solidFill>
                  <a:srgbClr val="FF0000"/>
                </a:solidFill>
              </a:rPr>
              <a:t>updated Excel </a:t>
            </a:r>
            <a:r>
              <a:rPr lang="en-US" sz="1600" u="sng" dirty="0" smtClean="0">
                <a:solidFill>
                  <a:srgbClr val="FF0000"/>
                </a:solidFill>
              </a:rPr>
              <a:t>budget </a:t>
            </a:r>
            <a:r>
              <a:rPr lang="en-US" sz="1600" u="sng" dirty="0">
                <a:solidFill>
                  <a:srgbClr val="FF0000"/>
                </a:solidFill>
              </a:rPr>
              <a:t>document </a:t>
            </a:r>
            <a:r>
              <a:rPr lang="en-US" sz="1600" u="sng" dirty="0" smtClean="0">
                <a:solidFill>
                  <a:srgbClr val="FF0000"/>
                </a:solidFill>
              </a:rPr>
              <a:t>reflecting </a:t>
            </a:r>
            <a:r>
              <a:rPr lang="en-US" sz="1600" u="sng" dirty="0">
                <a:solidFill>
                  <a:srgbClr val="FF0000"/>
                </a:solidFill>
              </a:rPr>
              <a:t>the requested </a:t>
            </a:r>
            <a:r>
              <a:rPr lang="en-US" sz="1600" u="sng" dirty="0" smtClean="0">
                <a:solidFill>
                  <a:srgbClr val="FF0000"/>
                </a:solidFill>
              </a:rPr>
              <a:t>change</a:t>
            </a:r>
            <a:r>
              <a:rPr lang="en-US" sz="1600" dirty="0" smtClean="0">
                <a:solidFill>
                  <a:srgbClr val="FF0000"/>
                </a:solidFill>
              </a:rPr>
              <a:t>. </a:t>
            </a:r>
            <a:r>
              <a:rPr lang="en-US" sz="1600" dirty="0" smtClean="0"/>
              <a:t>All requested changes </a:t>
            </a:r>
            <a:r>
              <a:rPr lang="en-US" sz="1600" dirty="0"/>
              <a:t>require the written approval of the EOF Central </a:t>
            </a:r>
            <a:r>
              <a:rPr lang="en-US" sz="1600" dirty="0" smtClean="0"/>
              <a:t>Office.</a:t>
            </a:r>
            <a:endParaRPr lang="en-US" sz="1600" dirty="0"/>
          </a:p>
          <a:p>
            <a:r>
              <a:rPr lang="en-US" sz="1600" dirty="0"/>
              <a:t> </a:t>
            </a:r>
          </a:p>
          <a:p>
            <a:pPr algn="ctr"/>
            <a:r>
              <a:rPr lang="en-US" sz="1600" b="1" dirty="0"/>
              <a:t>All requests for budget modifications should be sent to the EOF Central Office liaison assigned to your </a:t>
            </a:r>
            <a:r>
              <a:rPr lang="en-US" sz="1600" b="1" dirty="0" smtClean="0"/>
              <a:t>program.</a:t>
            </a:r>
            <a:endParaRPr lang="en-US" sz="1600" b="1" dirty="0"/>
          </a:p>
        </p:txBody>
      </p:sp>
    </p:spTree>
    <p:extLst>
      <p:ext uri="{BB962C8B-B14F-4D97-AF65-F5344CB8AC3E}">
        <p14:creationId xmlns:p14="http://schemas.microsoft.com/office/powerpoint/2010/main" val="4913810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ln>
            <a:solidFill>
              <a:schemeClr val="tx1"/>
            </a:solidFill>
          </a:ln>
        </p:spPr>
        <p:txBody>
          <a:bodyPr/>
          <a:lstStyle/>
          <a:p>
            <a:pPr algn="ctr"/>
            <a:r>
              <a:rPr lang="en-US" b="1" dirty="0" smtClean="0">
                <a:solidFill>
                  <a:srgbClr val="FF0000"/>
                </a:solidFill>
              </a:rPr>
              <a:t>B3-(a) fy20 5</a:t>
            </a:r>
            <a:r>
              <a:rPr lang="en-US" b="1" baseline="30000" dirty="0" smtClean="0">
                <a:solidFill>
                  <a:srgbClr val="FF0000"/>
                </a:solidFill>
              </a:rPr>
              <a:t>TH</a:t>
            </a:r>
            <a:r>
              <a:rPr lang="en-US" b="1" dirty="0" smtClean="0">
                <a:solidFill>
                  <a:srgbClr val="FF0000"/>
                </a:solidFill>
              </a:rPr>
              <a:t> quarter art. Iv Program support</a:t>
            </a:r>
            <a:endParaRPr lang="en-US" b="1" dirty="0">
              <a:solidFill>
                <a:srgbClr val="FF0000"/>
              </a:solidFill>
            </a:endParaRPr>
          </a:p>
        </p:txBody>
      </p:sp>
      <p:sp>
        <p:nvSpPr>
          <p:cNvPr id="4" name="Content Placeholder 3"/>
          <p:cNvSpPr>
            <a:spLocks noGrp="1"/>
          </p:cNvSpPr>
          <p:nvPr>
            <p:ph sz="half" idx="2"/>
          </p:nvPr>
        </p:nvSpPr>
        <p:spPr>
          <a:ln>
            <a:solidFill>
              <a:schemeClr val="tx1"/>
            </a:solidFill>
          </a:ln>
        </p:spPr>
        <p:txBody>
          <a:bodyPr/>
          <a:lstStyle/>
          <a:p>
            <a:endParaRPr lang="en-US" dirty="0" smtClean="0"/>
          </a:p>
          <a:p>
            <a:r>
              <a:rPr lang="en-US" dirty="0" smtClean="0"/>
              <a:t>- Due by </a:t>
            </a:r>
            <a:r>
              <a:rPr lang="en-US" b="1" dirty="0" smtClean="0">
                <a:solidFill>
                  <a:srgbClr val="FF0000"/>
                </a:solidFill>
              </a:rPr>
              <a:t>September 4, 2020</a:t>
            </a:r>
          </a:p>
          <a:p>
            <a:r>
              <a:rPr lang="en-US" dirty="0"/>
              <a:t>- Must provide written justification for the proposed modification.</a:t>
            </a:r>
          </a:p>
          <a:p>
            <a:r>
              <a:rPr lang="en-US" dirty="0"/>
              <a:t>- Must include original EOF budget document (via excel format) with proposed budget modifications displaying the total amounts being reallocated.</a:t>
            </a:r>
          </a:p>
          <a:p>
            <a:endParaRPr lang="en-US" dirty="0"/>
          </a:p>
        </p:txBody>
      </p:sp>
      <p:sp>
        <p:nvSpPr>
          <p:cNvPr id="5" name="Text Placeholder 4"/>
          <p:cNvSpPr>
            <a:spLocks noGrp="1"/>
          </p:cNvSpPr>
          <p:nvPr>
            <p:ph type="body" sz="quarter" idx="3"/>
          </p:nvPr>
        </p:nvSpPr>
        <p:spPr>
          <a:ln>
            <a:solidFill>
              <a:schemeClr val="tx1"/>
            </a:solidFill>
          </a:ln>
        </p:spPr>
        <p:txBody>
          <a:bodyPr/>
          <a:lstStyle/>
          <a:p>
            <a:pPr algn="ctr"/>
            <a:r>
              <a:rPr lang="en-US" b="1" dirty="0" smtClean="0">
                <a:solidFill>
                  <a:srgbClr val="00B050"/>
                </a:solidFill>
              </a:rPr>
              <a:t>b3-(b) fy21 ay art. Iv program support</a:t>
            </a:r>
            <a:endParaRPr lang="en-US" b="1" dirty="0">
              <a:solidFill>
                <a:srgbClr val="00B050"/>
              </a:solidFill>
            </a:endParaRPr>
          </a:p>
        </p:txBody>
      </p:sp>
      <p:sp>
        <p:nvSpPr>
          <p:cNvPr id="6" name="Content Placeholder 5"/>
          <p:cNvSpPr>
            <a:spLocks noGrp="1"/>
          </p:cNvSpPr>
          <p:nvPr>
            <p:ph sz="quarter" idx="4"/>
          </p:nvPr>
        </p:nvSpPr>
        <p:spPr>
          <a:ln>
            <a:solidFill>
              <a:schemeClr val="tx1"/>
            </a:solidFill>
          </a:ln>
        </p:spPr>
        <p:txBody>
          <a:bodyPr/>
          <a:lstStyle/>
          <a:p>
            <a:endParaRPr lang="en-US" dirty="0" smtClean="0"/>
          </a:p>
          <a:p>
            <a:r>
              <a:rPr lang="en-US" dirty="0" smtClean="0"/>
              <a:t>- Due by </a:t>
            </a:r>
            <a:r>
              <a:rPr lang="en-US" b="1" dirty="0" smtClean="0">
                <a:solidFill>
                  <a:srgbClr val="00B050"/>
                </a:solidFill>
              </a:rPr>
              <a:t>April 1, 2021</a:t>
            </a:r>
          </a:p>
          <a:p>
            <a:r>
              <a:rPr lang="en-US" dirty="0" smtClean="0"/>
              <a:t>- Must provide written justification for the proposed modification.</a:t>
            </a:r>
          </a:p>
          <a:p>
            <a:r>
              <a:rPr lang="en-US" dirty="0" smtClean="0"/>
              <a:t>- Must include original EOF budget document (via excel format) with proposed budget modifications displaying the total amounts being reallocated.</a:t>
            </a:r>
          </a:p>
          <a:p>
            <a:endParaRPr lang="en-US" dirty="0"/>
          </a:p>
        </p:txBody>
      </p:sp>
      <p:sp>
        <p:nvSpPr>
          <p:cNvPr id="7" name="Title 2"/>
          <p:cNvSpPr>
            <a:spLocks noGrp="1"/>
          </p:cNvSpPr>
          <p:nvPr>
            <p:ph type="title"/>
          </p:nvPr>
        </p:nvSpPr>
        <p:spPr>
          <a:xfrm>
            <a:off x="1333585" y="421240"/>
            <a:ext cx="9402909" cy="1048991"/>
          </a:xfrm>
        </p:spPr>
        <p:txBody>
          <a:bodyPr>
            <a:noAutofit/>
          </a:bodyPr>
          <a:lstStyle/>
          <a:p>
            <a:pPr algn="ctr"/>
            <a:r>
              <a:rPr lang="en-US" sz="3200" b="1" dirty="0" smtClean="0"/>
              <a:t>B3-(A) &amp; B3-(B) Article </a:t>
            </a:r>
            <a:r>
              <a:rPr lang="en-US" sz="3200" b="1" dirty="0"/>
              <a:t>IV Budget </a:t>
            </a:r>
            <a:r>
              <a:rPr lang="en-US" sz="3200" b="1" dirty="0" smtClean="0"/>
              <a:t>Transfers/Modifications/Adjustments</a:t>
            </a:r>
            <a:endParaRPr lang="en-US" sz="3200" b="1" dirty="0"/>
          </a:p>
        </p:txBody>
      </p:sp>
    </p:spTree>
    <p:extLst>
      <p:ext uri="{BB962C8B-B14F-4D97-AF65-F5344CB8AC3E}">
        <p14:creationId xmlns:p14="http://schemas.microsoft.com/office/powerpoint/2010/main" val="38147706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2769" y="619112"/>
            <a:ext cx="9411855" cy="1643797"/>
          </a:xfrm>
        </p:spPr>
        <p:txBody>
          <a:bodyPr>
            <a:normAutofit/>
          </a:bodyPr>
          <a:lstStyle/>
          <a:p>
            <a:pPr algn="ctr"/>
            <a:r>
              <a:rPr lang="en-US" sz="3100" b="1" dirty="0"/>
              <a:t>B3-</a:t>
            </a:r>
            <a:r>
              <a:rPr lang="en-US" sz="3100" b="1" dirty="0" smtClean="0"/>
              <a:t>(A) </a:t>
            </a:r>
            <a:r>
              <a:rPr lang="en-US" sz="3100" b="1" dirty="0"/>
              <a:t>EOF </a:t>
            </a:r>
            <a:r>
              <a:rPr lang="en-US" sz="3100" b="1" dirty="0" smtClean="0"/>
              <a:t>FY20 5</a:t>
            </a:r>
            <a:r>
              <a:rPr lang="en-US" sz="3100" b="1" baseline="30000" dirty="0" smtClean="0"/>
              <a:t>th</a:t>
            </a:r>
            <a:r>
              <a:rPr lang="en-US" sz="3100" b="1" dirty="0" smtClean="0"/>
              <a:t> Qtr. </a:t>
            </a:r>
            <a:r>
              <a:rPr lang="en-US" sz="3100" b="1" dirty="0"/>
              <a:t>Article IV Program </a:t>
            </a:r>
            <a:r>
              <a:rPr lang="en-US" sz="3100" b="1" dirty="0" smtClean="0"/>
              <a:t>Support Draft </a:t>
            </a:r>
            <a:r>
              <a:rPr lang="en-US" sz="3100" b="1" dirty="0"/>
              <a:t>&amp; Final Expenditure Reports</a:t>
            </a:r>
            <a:r>
              <a:rPr lang="en-US" dirty="0"/>
              <a:t/>
            </a:r>
            <a:br>
              <a:rPr lang="en-US" dirty="0"/>
            </a:br>
            <a:endParaRPr lang="en-US" dirty="0"/>
          </a:p>
        </p:txBody>
      </p:sp>
      <p:sp>
        <p:nvSpPr>
          <p:cNvPr id="3" name="Content Placeholder 2"/>
          <p:cNvSpPr>
            <a:spLocks noGrp="1"/>
          </p:cNvSpPr>
          <p:nvPr>
            <p:ph idx="1"/>
          </p:nvPr>
        </p:nvSpPr>
        <p:spPr>
          <a:xfrm>
            <a:off x="949497" y="2021225"/>
            <a:ext cx="10058400" cy="4023360"/>
          </a:xfrm>
        </p:spPr>
        <p:txBody>
          <a:bodyPr/>
          <a:lstStyle/>
          <a:p>
            <a:endParaRPr lang="en-US" dirty="0"/>
          </a:p>
          <a:p>
            <a:r>
              <a:rPr lang="en-US" b="1" dirty="0" smtClean="0"/>
              <a:t>Comprehensive Draft of B3-(A) EOF FY20 5</a:t>
            </a:r>
            <a:r>
              <a:rPr lang="en-US" b="1" baseline="30000" dirty="0" smtClean="0"/>
              <a:t>th</a:t>
            </a:r>
            <a:r>
              <a:rPr lang="en-US" b="1" dirty="0" smtClean="0"/>
              <a:t> Quarter Art. IV Program Support due by: </a:t>
            </a:r>
            <a:r>
              <a:rPr lang="en-US" b="1" dirty="0" smtClean="0">
                <a:solidFill>
                  <a:srgbClr val="FF0000"/>
                </a:solidFill>
              </a:rPr>
              <a:t>July 27, 2020</a:t>
            </a:r>
          </a:p>
          <a:p>
            <a:r>
              <a:rPr lang="en-US" b="1" dirty="0" smtClean="0"/>
              <a:t>Final </a:t>
            </a:r>
            <a:r>
              <a:rPr lang="en-US" b="1" dirty="0"/>
              <a:t>Expenditure Report </a:t>
            </a:r>
            <a:r>
              <a:rPr lang="en-US" b="1" dirty="0" smtClean="0"/>
              <a:t>submission </a:t>
            </a:r>
            <a:r>
              <a:rPr lang="en-US" b="1" dirty="0"/>
              <a:t>deadline: </a:t>
            </a:r>
            <a:r>
              <a:rPr lang="en-US" b="1" dirty="0" smtClean="0">
                <a:solidFill>
                  <a:srgbClr val="FF0000"/>
                </a:solidFill>
              </a:rPr>
              <a:t>November 2, 2021</a:t>
            </a:r>
            <a:endParaRPr lang="en-US" b="1" dirty="0">
              <a:solidFill>
                <a:srgbClr val="FF0000"/>
              </a:solidFill>
            </a:endParaRPr>
          </a:p>
          <a:p>
            <a:pPr marL="0" indent="0">
              <a:buNone/>
            </a:pPr>
            <a:r>
              <a:rPr lang="en-US" dirty="0" smtClean="0"/>
              <a:t>- Report </a:t>
            </a:r>
            <a:r>
              <a:rPr lang="en-US" dirty="0"/>
              <a:t>expenditures from </a:t>
            </a:r>
            <a:r>
              <a:rPr lang="en-US" dirty="0" smtClean="0"/>
              <a:t>July </a:t>
            </a:r>
            <a:r>
              <a:rPr lang="en-US" dirty="0"/>
              <a:t>1, 2020 through </a:t>
            </a:r>
            <a:r>
              <a:rPr lang="en-US" dirty="0" smtClean="0"/>
              <a:t>September 30, 2020</a:t>
            </a:r>
            <a:endParaRPr lang="en-US" dirty="0"/>
          </a:p>
          <a:p>
            <a:pPr marL="0" indent="0">
              <a:buNone/>
            </a:pPr>
            <a:r>
              <a:rPr lang="en-US" b="1" dirty="0" smtClean="0"/>
              <a:t>- </a:t>
            </a:r>
            <a:r>
              <a:rPr lang="en-US" dirty="0" smtClean="0"/>
              <a:t>Refund </a:t>
            </a:r>
            <a:r>
              <a:rPr lang="en-US" dirty="0"/>
              <a:t>checks for total</a:t>
            </a:r>
            <a:r>
              <a:rPr lang="en-US" dirty="0">
                <a:solidFill>
                  <a:srgbClr val="FF0000"/>
                </a:solidFill>
              </a:rPr>
              <a:t> </a:t>
            </a:r>
            <a:r>
              <a:rPr lang="en-US" dirty="0"/>
              <a:t>under expenditures of Article IV funds are payable to </a:t>
            </a:r>
            <a:r>
              <a:rPr lang="en-US" dirty="0">
                <a:solidFill>
                  <a:srgbClr val="FF0000"/>
                </a:solidFill>
              </a:rPr>
              <a:t>the Treasurer, State of New Jersey</a:t>
            </a:r>
            <a:r>
              <a:rPr lang="en-US" dirty="0"/>
              <a:t> and should accompany the expenditure report. </a:t>
            </a:r>
          </a:p>
          <a:p>
            <a:endParaRPr lang="en-US" dirty="0"/>
          </a:p>
        </p:txBody>
      </p:sp>
    </p:spTree>
    <p:extLst>
      <p:ext uri="{BB962C8B-B14F-4D97-AF65-F5344CB8AC3E}">
        <p14:creationId xmlns:p14="http://schemas.microsoft.com/office/powerpoint/2010/main" val="409662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763" y="136566"/>
            <a:ext cx="9014859" cy="1128815"/>
          </a:xfrm>
        </p:spPr>
        <p:txBody>
          <a:bodyPr>
            <a:noAutofit/>
          </a:bodyPr>
          <a:lstStyle/>
          <a:p>
            <a:pPr algn="ctr"/>
            <a:r>
              <a:rPr lang="en-US" sz="2800" b="1" dirty="0" smtClean="0">
                <a:solidFill>
                  <a:schemeClr val="tx1"/>
                </a:solidFill>
              </a:rPr>
              <a:t>B3-(B) EOF FY21 Article IV Program Support</a:t>
            </a:r>
            <a:r>
              <a:rPr lang="en-US" sz="2800" b="1" dirty="0">
                <a:solidFill>
                  <a:schemeClr val="tx1"/>
                </a:solidFill>
              </a:rPr>
              <a:t/>
            </a:r>
            <a:br>
              <a:rPr lang="en-US" sz="2800" b="1" dirty="0">
                <a:solidFill>
                  <a:schemeClr val="tx1"/>
                </a:solidFill>
              </a:rPr>
            </a:br>
            <a:r>
              <a:rPr lang="en-US" sz="2800" b="1" dirty="0" smtClean="0">
                <a:solidFill>
                  <a:schemeClr val="tx1"/>
                </a:solidFill>
              </a:rPr>
              <a:t>Interim &amp; Final Expenditure Reports</a:t>
            </a:r>
            <a:endParaRPr lang="en-US" sz="2800" b="1" dirty="0">
              <a:solidFill>
                <a:schemeClr val="tx1"/>
              </a:solidFill>
            </a:endParaRPr>
          </a:p>
        </p:txBody>
      </p:sp>
      <p:sp>
        <p:nvSpPr>
          <p:cNvPr id="3" name="TextBox 2"/>
          <p:cNvSpPr txBox="1"/>
          <p:nvPr/>
        </p:nvSpPr>
        <p:spPr>
          <a:xfrm>
            <a:off x="1514763" y="1705510"/>
            <a:ext cx="9956051" cy="4878259"/>
          </a:xfrm>
          <a:prstGeom prst="rect">
            <a:avLst/>
          </a:prstGeom>
          <a:noFill/>
        </p:spPr>
        <p:txBody>
          <a:bodyPr wrap="square" rtlCol="0">
            <a:spAutoFit/>
          </a:bodyPr>
          <a:lstStyle/>
          <a:p>
            <a:pPr lvl="0"/>
            <a:r>
              <a:rPr lang="en-US" sz="1700" b="1" dirty="0" smtClean="0"/>
              <a:t>Finalized B3-(B) Contract Attachment submission deadline: </a:t>
            </a:r>
            <a:r>
              <a:rPr lang="en-US" sz="1700" b="1" dirty="0" smtClean="0">
                <a:solidFill>
                  <a:srgbClr val="FF0000"/>
                </a:solidFill>
              </a:rPr>
              <a:t>October 22, 2020</a:t>
            </a:r>
          </a:p>
          <a:p>
            <a:pPr lvl="0"/>
            <a:endParaRPr lang="en-US" sz="1700" b="1" dirty="0"/>
          </a:p>
          <a:p>
            <a:pPr lvl="0"/>
            <a:r>
              <a:rPr lang="en-US" sz="1700" b="1" dirty="0" smtClean="0"/>
              <a:t>1</a:t>
            </a:r>
            <a:r>
              <a:rPr lang="en-US" sz="1700" b="1" baseline="30000" dirty="0" smtClean="0"/>
              <a:t>st</a:t>
            </a:r>
            <a:r>
              <a:rPr lang="en-US" sz="1700" b="1" dirty="0" smtClean="0"/>
              <a:t> Interim Expenditure Report submission deadline: </a:t>
            </a:r>
            <a:r>
              <a:rPr lang="en-US" sz="1700" b="1" dirty="0" smtClean="0">
                <a:solidFill>
                  <a:srgbClr val="FF0000"/>
                </a:solidFill>
              </a:rPr>
              <a:t>January 18, 2021</a:t>
            </a:r>
            <a:endParaRPr lang="en-US" sz="1700" b="1" dirty="0">
              <a:solidFill>
                <a:srgbClr val="FF0000"/>
              </a:solidFill>
            </a:endParaRPr>
          </a:p>
          <a:p>
            <a:pPr lvl="0"/>
            <a:r>
              <a:rPr lang="en-US" sz="1700" dirty="0" smtClean="0"/>
              <a:t>- Report expenditures from Oct. 1, 2020 through Dec. 31, 2020.</a:t>
            </a:r>
            <a:endParaRPr lang="en-US" sz="1700" dirty="0"/>
          </a:p>
          <a:p>
            <a:r>
              <a:rPr lang="en-US" sz="1700" dirty="0" smtClean="0"/>
              <a:t>- Project </a:t>
            </a:r>
            <a:r>
              <a:rPr lang="en-US" sz="1700" dirty="0"/>
              <a:t>expenditures from </a:t>
            </a:r>
            <a:r>
              <a:rPr lang="en-US" sz="1700" dirty="0" smtClean="0"/>
              <a:t>Oct. 1</a:t>
            </a:r>
            <a:r>
              <a:rPr lang="en-US" sz="1700" dirty="0"/>
              <a:t>, </a:t>
            </a:r>
            <a:r>
              <a:rPr lang="en-US" sz="1700" dirty="0" smtClean="0"/>
              <a:t>2020 </a:t>
            </a:r>
            <a:r>
              <a:rPr lang="en-US" sz="1700" dirty="0"/>
              <a:t>through </a:t>
            </a:r>
            <a:r>
              <a:rPr lang="en-US" sz="1700" dirty="0" smtClean="0"/>
              <a:t>Mar. </a:t>
            </a:r>
            <a:r>
              <a:rPr lang="en-US" sz="1700" dirty="0"/>
              <a:t>31, </a:t>
            </a:r>
            <a:r>
              <a:rPr lang="en-US" sz="1700" dirty="0" smtClean="0"/>
              <a:t>2021.</a:t>
            </a:r>
            <a:endParaRPr lang="en-US" sz="1700" dirty="0"/>
          </a:p>
          <a:p>
            <a:endParaRPr lang="en-US" sz="1700" dirty="0" smtClean="0"/>
          </a:p>
          <a:p>
            <a:r>
              <a:rPr lang="en-US" sz="1700" b="1" dirty="0" smtClean="0"/>
              <a:t>2</a:t>
            </a:r>
            <a:r>
              <a:rPr lang="en-US" sz="1700" b="1" baseline="30000" dirty="0" smtClean="0"/>
              <a:t>ND</a:t>
            </a:r>
            <a:r>
              <a:rPr lang="en-US" sz="1700" b="1" dirty="0" smtClean="0"/>
              <a:t> Interim Expenditure Report submission deadline: </a:t>
            </a:r>
            <a:r>
              <a:rPr lang="en-US" sz="1700" b="1" dirty="0" smtClean="0">
                <a:solidFill>
                  <a:srgbClr val="FF0000"/>
                </a:solidFill>
              </a:rPr>
              <a:t>April 15, 2021</a:t>
            </a:r>
            <a:endParaRPr lang="en-US" sz="1700" b="1" dirty="0">
              <a:solidFill>
                <a:srgbClr val="FF0000"/>
              </a:solidFill>
            </a:endParaRPr>
          </a:p>
          <a:p>
            <a:r>
              <a:rPr lang="en-US" sz="1700" dirty="0" smtClean="0"/>
              <a:t>- Report expenditures from Oct. 1, 2020 through Mar. 31, 2021.</a:t>
            </a:r>
          </a:p>
          <a:p>
            <a:r>
              <a:rPr lang="en-US" sz="1700" dirty="0" smtClean="0"/>
              <a:t>- Project </a:t>
            </a:r>
            <a:r>
              <a:rPr lang="en-US" sz="1700" dirty="0"/>
              <a:t>expenditures from </a:t>
            </a:r>
            <a:r>
              <a:rPr lang="en-US" sz="1700" dirty="0" smtClean="0"/>
              <a:t>Oct. 1</a:t>
            </a:r>
            <a:r>
              <a:rPr lang="en-US" sz="1700" dirty="0"/>
              <a:t>, </a:t>
            </a:r>
            <a:r>
              <a:rPr lang="en-US" sz="1700" dirty="0" smtClean="0"/>
              <a:t>2020 </a:t>
            </a:r>
            <a:r>
              <a:rPr lang="en-US" sz="1700" dirty="0"/>
              <a:t>through June 30, </a:t>
            </a:r>
            <a:r>
              <a:rPr lang="en-US" sz="1700" dirty="0" smtClean="0"/>
              <a:t>2021.</a:t>
            </a:r>
            <a:endParaRPr lang="en-US" sz="1700" dirty="0"/>
          </a:p>
          <a:p>
            <a:endParaRPr lang="en-US" sz="1700" b="1" dirty="0"/>
          </a:p>
          <a:p>
            <a:r>
              <a:rPr lang="en-US" sz="1700" b="1" u="sng" dirty="0" smtClean="0">
                <a:solidFill>
                  <a:srgbClr val="FF0000"/>
                </a:solidFill>
              </a:rPr>
              <a:t>Final </a:t>
            </a:r>
            <a:r>
              <a:rPr lang="en-US" sz="1700" b="1" u="sng" dirty="0">
                <a:solidFill>
                  <a:srgbClr val="FF0000"/>
                </a:solidFill>
              </a:rPr>
              <a:t>FY </a:t>
            </a:r>
            <a:r>
              <a:rPr lang="en-US" sz="1700" b="1" u="sng" dirty="0" smtClean="0">
                <a:solidFill>
                  <a:srgbClr val="FF0000"/>
                </a:solidFill>
              </a:rPr>
              <a:t>2021 </a:t>
            </a:r>
            <a:r>
              <a:rPr lang="en-US" sz="1700" b="1" u="sng" dirty="0">
                <a:solidFill>
                  <a:srgbClr val="FF0000"/>
                </a:solidFill>
              </a:rPr>
              <a:t>Article IV payment based </a:t>
            </a:r>
            <a:r>
              <a:rPr lang="en-US" sz="1700" b="1" u="sng" dirty="0" smtClean="0">
                <a:solidFill>
                  <a:srgbClr val="FF0000"/>
                </a:solidFill>
              </a:rPr>
              <a:t>2</a:t>
            </a:r>
            <a:r>
              <a:rPr lang="en-US" sz="1700" b="1" u="sng" baseline="30000" dirty="0" smtClean="0">
                <a:solidFill>
                  <a:srgbClr val="FF0000"/>
                </a:solidFill>
              </a:rPr>
              <a:t>ND</a:t>
            </a:r>
            <a:r>
              <a:rPr lang="en-US" sz="1700" b="1" u="sng" dirty="0">
                <a:solidFill>
                  <a:srgbClr val="FF0000"/>
                </a:solidFill>
              </a:rPr>
              <a:t> </a:t>
            </a:r>
            <a:r>
              <a:rPr lang="en-US" sz="1700" b="1" u="sng" dirty="0" smtClean="0">
                <a:solidFill>
                  <a:srgbClr val="FF0000"/>
                </a:solidFill>
              </a:rPr>
              <a:t>Interim Expenditure Report</a:t>
            </a:r>
            <a:r>
              <a:rPr lang="en-US" sz="1700" dirty="0" smtClean="0"/>
              <a:t>: </a:t>
            </a:r>
          </a:p>
          <a:p>
            <a:r>
              <a:rPr lang="en-US" sz="1700" dirty="0" smtClean="0"/>
              <a:t>- Based on program’s </a:t>
            </a:r>
            <a:r>
              <a:rPr lang="en-US" sz="1700" dirty="0"/>
              <a:t>t</a:t>
            </a:r>
            <a:r>
              <a:rPr lang="en-US" sz="1700" dirty="0" smtClean="0"/>
              <a:t>otal </a:t>
            </a:r>
            <a:r>
              <a:rPr lang="en-US" sz="1700" dirty="0"/>
              <a:t>projected expenditures through June </a:t>
            </a:r>
            <a:r>
              <a:rPr lang="en-US" sz="1700" dirty="0" smtClean="0"/>
              <a:t>30, 2021.</a:t>
            </a:r>
          </a:p>
          <a:p>
            <a:endParaRPr lang="en-US" sz="1700" dirty="0" smtClean="0"/>
          </a:p>
          <a:p>
            <a:r>
              <a:rPr lang="en-US" sz="1700" b="1" dirty="0" smtClean="0"/>
              <a:t>Final Expenditure Report submission deadline: </a:t>
            </a:r>
            <a:r>
              <a:rPr lang="en-US" sz="1700" b="1" dirty="0" smtClean="0">
                <a:solidFill>
                  <a:srgbClr val="FF0000"/>
                </a:solidFill>
              </a:rPr>
              <a:t>August 31, 2021</a:t>
            </a:r>
          </a:p>
          <a:p>
            <a:pPr marL="342900" indent="-342900">
              <a:buFontTx/>
              <a:buChar char="-"/>
            </a:pPr>
            <a:r>
              <a:rPr lang="en-US" sz="1700" dirty="0" smtClean="0"/>
              <a:t>Report expenditures from Oct. 1, 2020 through June 30, 2021.</a:t>
            </a:r>
          </a:p>
          <a:p>
            <a:pPr marL="342900" indent="-342900">
              <a:buFontTx/>
              <a:buChar char="-"/>
            </a:pPr>
            <a:r>
              <a:rPr lang="en-US" sz="1700" dirty="0"/>
              <a:t>Refund checks for total</a:t>
            </a:r>
            <a:r>
              <a:rPr lang="en-US" sz="1700" dirty="0">
                <a:solidFill>
                  <a:srgbClr val="FF0000"/>
                </a:solidFill>
              </a:rPr>
              <a:t> </a:t>
            </a:r>
            <a:r>
              <a:rPr lang="en-US" sz="1700" dirty="0"/>
              <a:t>under expenditures of Article IV funds are payable to </a:t>
            </a:r>
            <a:r>
              <a:rPr lang="en-US" sz="1700" dirty="0">
                <a:solidFill>
                  <a:srgbClr val="FF0000"/>
                </a:solidFill>
              </a:rPr>
              <a:t>the Treasurer, State of New Jersey</a:t>
            </a:r>
            <a:r>
              <a:rPr lang="en-US" sz="1700" dirty="0"/>
              <a:t> and should accompany the expenditure report. </a:t>
            </a:r>
          </a:p>
          <a:p>
            <a:pPr marL="342900" indent="-342900">
              <a:buFontTx/>
              <a:buChar char="-"/>
            </a:pPr>
            <a:endParaRPr lang="en-US" sz="2200" dirty="0"/>
          </a:p>
        </p:txBody>
      </p:sp>
    </p:spTree>
    <p:extLst>
      <p:ext uri="{BB962C8B-B14F-4D97-AF65-F5344CB8AC3E}">
        <p14:creationId xmlns:p14="http://schemas.microsoft.com/office/powerpoint/2010/main" val="3662334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Purpose of Budget Workshop</a:t>
            </a:r>
            <a:endParaRPr lang="en-US" b="1" dirty="0"/>
          </a:p>
        </p:txBody>
      </p:sp>
      <p:sp>
        <p:nvSpPr>
          <p:cNvPr id="6" name="TextBox 5"/>
          <p:cNvSpPr txBox="1"/>
          <p:nvPr/>
        </p:nvSpPr>
        <p:spPr>
          <a:xfrm>
            <a:off x="687647" y="1838037"/>
            <a:ext cx="10877666" cy="4154984"/>
          </a:xfrm>
          <a:prstGeom prst="rect">
            <a:avLst/>
          </a:prstGeom>
          <a:noFill/>
        </p:spPr>
        <p:txBody>
          <a:bodyPr wrap="square" rtlCol="0">
            <a:spAutoFit/>
          </a:bodyPr>
          <a:lstStyle/>
          <a:p>
            <a:pPr marL="342900" indent="-342900">
              <a:buFontTx/>
              <a:buChar char="-"/>
            </a:pPr>
            <a:r>
              <a:rPr lang="en-US" sz="2000" dirty="0" smtClean="0"/>
              <a:t>To provide a general orientation to the EOF B3-(A) and B3-(B) contract budget attachments and expenditure report forms</a:t>
            </a:r>
            <a:endParaRPr lang="en-US" sz="2000" dirty="0"/>
          </a:p>
          <a:p>
            <a:endParaRPr lang="en-US" sz="2000" dirty="0" smtClean="0"/>
          </a:p>
          <a:p>
            <a:pPr marL="342900" indent="-342900">
              <a:buFontTx/>
              <a:buChar char="-"/>
            </a:pPr>
            <a:r>
              <a:rPr lang="en-US" sz="2000" dirty="0" smtClean="0"/>
              <a:t>For this year, there will be two separate B3 contract budget attachments: EOF FY20 5</a:t>
            </a:r>
            <a:r>
              <a:rPr lang="en-US" sz="2000" baseline="30000" dirty="0" smtClean="0"/>
              <a:t>th</a:t>
            </a:r>
            <a:r>
              <a:rPr lang="en-US" sz="2000" dirty="0" smtClean="0"/>
              <a:t> Quarter (July 1, 2020 – September 30, 2020) &amp; EOF FY21 AY program support (October 1, 2020 – June 30, 2021)</a:t>
            </a:r>
            <a:endParaRPr lang="en-US" sz="2000" dirty="0"/>
          </a:p>
          <a:p>
            <a:endParaRPr lang="en-US" sz="2000" dirty="0" smtClean="0"/>
          </a:p>
          <a:p>
            <a:pPr marL="342900" indent="-342900">
              <a:buFontTx/>
              <a:buChar char="-"/>
            </a:pPr>
            <a:r>
              <a:rPr lang="en-US" sz="2000" dirty="0" smtClean="0"/>
              <a:t>Discussion about the importance of submitting documents on time and review of submission deadlines</a:t>
            </a:r>
          </a:p>
          <a:p>
            <a:pPr marL="342900" indent="-342900">
              <a:buFontTx/>
              <a:buChar char="-"/>
            </a:pPr>
            <a:endParaRPr lang="en-US" sz="2000" dirty="0"/>
          </a:p>
          <a:p>
            <a:pPr marL="342900" indent="-342900">
              <a:buFontTx/>
              <a:buChar char="-"/>
            </a:pPr>
            <a:r>
              <a:rPr lang="en-US" sz="2000" dirty="0" smtClean="0"/>
              <a:t>Training on how to properly complete the EOF B1 and B2 contract attachments were provided during the EOF Summer Budget Training. Questions regarding these two documents can be directed to your EOF program liaison.</a:t>
            </a:r>
          </a:p>
          <a:p>
            <a:pPr marL="342900" indent="-342900">
              <a:buFontTx/>
              <a:buChar char="-"/>
            </a:pPr>
            <a:endParaRPr lang="en-US" sz="2400" dirty="0" smtClean="0"/>
          </a:p>
        </p:txBody>
      </p:sp>
    </p:spTree>
    <p:extLst>
      <p:ext uri="{BB962C8B-B14F-4D97-AF65-F5344CB8AC3E}">
        <p14:creationId xmlns:p14="http://schemas.microsoft.com/office/powerpoint/2010/main" val="38778275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638" y="630195"/>
            <a:ext cx="8683752" cy="835152"/>
          </a:xfrm>
        </p:spPr>
        <p:txBody>
          <a:bodyPr>
            <a:noAutofit/>
          </a:bodyPr>
          <a:lstStyle/>
          <a:p>
            <a:r>
              <a:rPr lang="en-US" sz="2400" b="1" dirty="0" smtClean="0"/>
              <a:t/>
            </a:r>
            <a:br>
              <a:rPr lang="en-US" sz="2400" b="1" dirty="0" smtClean="0"/>
            </a:br>
            <a:r>
              <a:rPr lang="en-US" sz="2400" b="1" dirty="0" smtClean="0"/>
              <a:t>Submission </a:t>
            </a:r>
            <a:r>
              <a:rPr lang="en-US" sz="2400" b="1" dirty="0"/>
              <a:t>of Completed Contract Documents to EOF  Central Office</a:t>
            </a:r>
          </a:p>
        </p:txBody>
      </p:sp>
      <p:sp>
        <p:nvSpPr>
          <p:cNvPr id="3" name="TextBox 2"/>
          <p:cNvSpPr txBox="1"/>
          <p:nvPr/>
        </p:nvSpPr>
        <p:spPr>
          <a:xfrm>
            <a:off x="1126835" y="1872564"/>
            <a:ext cx="10326255" cy="4401205"/>
          </a:xfrm>
          <a:prstGeom prst="rect">
            <a:avLst/>
          </a:prstGeom>
          <a:noFill/>
        </p:spPr>
        <p:txBody>
          <a:bodyPr wrap="square" rtlCol="0">
            <a:spAutoFit/>
          </a:bodyPr>
          <a:lstStyle/>
          <a:p>
            <a:pPr algn="ctr"/>
            <a:r>
              <a:rPr lang="en-US" sz="2000" b="1" dirty="0"/>
              <a:t>Send contract document attachments via email to the EOF program liaison assigned to your campus</a:t>
            </a:r>
          </a:p>
          <a:p>
            <a:pPr algn="ctr"/>
            <a:endParaRPr lang="en-US" sz="2000" b="1" dirty="0"/>
          </a:p>
          <a:p>
            <a:r>
              <a:rPr lang="en-US" sz="2000" dirty="0"/>
              <a:t>This includes:</a:t>
            </a:r>
          </a:p>
          <a:p>
            <a:pPr marL="285750" indent="-285750">
              <a:buFont typeface="Arial" panose="020B0604020202020204" pitchFamily="34" charset="0"/>
              <a:buChar char="•"/>
            </a:pPr>
            <a:r>
              <a:rPr lang="en-US" sz="2000" dirty="0"/>
              <a:t>Contract budget attachment B1 EOF Program Mission Statement and Program Goals &amp; Objectives - </a:t>
            </a:r>
            <a:r>
              <a:rPr lang="en-US" sz="2000" b="1" i="1" dirty="0">
                <a:solidFill>
                  <a:srgbClr val="FF0000"/>
                </a:solidFill>
              </a:rPr>
              <a:t>send as an unprotected word document </a:t>
            </a:r>
          </a:p>
          <a:p>
            <a:pPr marL="285750" indent="-285750">
              <a:buFont typeface="Arial" panose="020B0604020202020204" pitchFamily="34" charset="0"/>
              <a:buChar char="•"/>
            </a:pPr>
            <a:r>
              <a:rPr lang="en-US" sz="2000" dirty="0"/>
              <a:t>Contract budget attachment B2 Summer Program – </a:t>
            </a:r>
            <a:r>
              <a:rPr lang="en-US" sz="2000" b="1" i="1" dirty="0">
                <a:solidFill>
                  <a:srgbClr val="FF0000"/>
                </a:solidFill>
              </a:rPr>
              <a:t>send as an unprotected excel document</a:t>
            </a:r>
          </a:p>
          <a:p>
            <a:pPr marL="285750" indent="-285750">
              <a:buFont typeface="Arial" panose="020B0604020202020204" pitchFamily="34" charset="0"/>
              <a:buChar char="•"/>
            </a:pPr>
            <a:r>
              <a:rPr lang="en-US" sz="2000" dirty="0"/>
              <a:t>Contract budget attachment </a:t>
            </a:r>
            <a:r>
              <a:rPr lang="en-US" sz="2000" dirty="0" smtClean="0"/>
              <a:t>B3-(A) FY20 5</a:t>
            </a:r>
            <a:r>
              <a:rPr lang="en-US" sz="2000" baseline="30000" dirty="0" smtClean="0"/>
              <a:t>TH</a:t>
            </a:r>
            <a:r>
              <a:rPr lang="en-US" sz="2000" dirty="0" smtClean="0"/>
              <a:t> Quarter &amp; B3-(B) FY 21 Academic </a:t>
            </a:r>
            <a:r>
              <a:rPr lang="en-US" sz="2000" dirty="0"/>
              <a:t>Year Article IV program support funds - </a:t>
            </a:r>
            <a:r>
              <a:rPr lang="en-US" sz="2000" b="1" i="1" dirty="0">
                <a:solidFill>
                  <a:srgbClr val="FF0000"/>
                </a:solidFill>
              </a:rPr>
              <a:t>send as an unprotected excel document</a:t>
            </a:r>
          </a:p>
          <a:p>
            <a:endParaRPr lang="en-US" sz="2000" b="1" i="1" dirty="0"/>
          </a:p>
          <a:p>
            <a:pPr algn="ctr"/>
            <a:r>
              <a:rPr lang="en-US" sz="2000" b="1" dirty="0">
                <a:solidFill>
                  <a:srgbClr val="FF0000"/>
                </a:solidFill>
              </a:rPr>
              <a:t>THESE FORMS MUST BE KEPT IN THEIR ORIGINAL WORD OR EXCEL FORMAT.  DO NOT CONVERT TO PDF FORMAT OR REMIT AS PASSWORD PROTECTED </a:t>
            </a:r>
            <a:r>
              <a:rPr lang="en-US" sz="2000" b="1" dirty="0" smtClean="0">
                <a:solidFill>
                  <a:srgbClr val="FF0000"/>
                </a:solidFill>
              </a:rPr>
              <a:t>DOCUMENTS</a:t>
            </a:r>
            <a:r>
              <a:rPr lang="en-US" sz="2000" b="1" dirty="0">
                <a:solidFill>
                  <a:srgbClr val="FF0000"/>
                </a:solidFill>
              </a:rPr>
              <a:t> </a:t>
            </a:r>
            <a:r>
              <a:rPr lang="en-US" sz="2000" b="1" dirty="0" smtClean="0">
                <a:solidFill>
                  <a:srgbClr val="FF0000"/>
                </a:solidFill>
              </a:rPr>
              <a:t>OR VIA A FILE SHARE PORTAL (I.E. GOOGLE DOCS, MICROSOFT TEAMS, ETC.)</a:t>
            </a:r>
            <a:endParaRPr lang="en-US" sz="2000" dirty="0">
              <a:solidFill>
                <a:srgbClr val="FF0000"/>
              </a:solidFill>
            </a:endParaRPr>
          </a:p>
          <a:p>
            <a:r>
              <a:rPr lang="en-US" sz="2000" dirty="0"/>
              <a:t> </a:t>
            </a:r>
          </a:p>
        </p:txBody>
      </p:sp>
    </p:spTree>
    <p:extLst>
      <p:ext uri="{BB962C8B-B14F-4D97-AF65-F5344CB8AC3E}">
        <p14:creationId xmlns:p14="http://schemas.microsoft.com/office/powerpoint/2010/main" val="32416758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Attachment B4 - EOF Special Projects (if applicable)</a:t>
            </a:r>
            <a:endParaRPr lang="en-US" dirty="0"/>
          </a:p>
        </p:txBody>
      </p:sp>
      <p:sp>
        <p:nvSpPr>
          <p:cNvPr id="3" name="Content Placeholder 2"/>
          <p:cNvSpPr>
            <a:spLocks noGrp="1"/>
          </p:cNvSpPr>
          <p:nvPr>
            <p:ph idx="1"/>
          </p:nvPr>
        </p:nvSpPr>
        <p:spPr>
          <a:xfrm>
            <a:off x="1800225" y="3402686"/>
            <a:ext cx="9101138" cy="2783802"/>
          </a:xfrm>
        </p:spPr>
        <p:txBody>
          <a:bodyPr>
            <a:normAutofit/>
          </a:bodyPr>
          <a:lstStyle/>
          <a:p>
            <a:r>
              <a:rPr lang="en-US" sz="4000" dirty="0" smtClean="0"/>
              <a:t>EOF Special Projects Budget Forms will only be made available if Special Project funds are made available.</a:t>
            </a:r>
            <a:endParaRPr lang="en-US" sz="4000" dirty="0"/>
          </a:p>
        </p:txBody>
      </p:sp>
    </p:spTree>
    <p:extLst>
      <p:ext uri="{BB962C8B-B14F-4D97-AF65-F5344CB8AC3E}">
        <p14:creationId xmlns:p14="http://schemas.microsoft.com/office/powerpoint/2010/main" val="39762673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Attachment B5 - EOF Winter Session (if applicable)</a:t>
            </a:r>
            <a:endParaRPr lang="en-US" dirty="0"/>
          </a:p>
        </p:txBody>
      </p:sp>
      <p:sp>
        <p:nvSpPr>
          <p:cNvPr id="3" name="Content Placeholder 2"/>
          <p:cNvSpPr>
            <a:spLocks noGrp="1"/>
          </p:cNvSpPr>
          <p:nvPr>
            <p:ph idx="1"/>
          </p:nvPr>
        </p:nvSpPr>
        <p:spPr>
          <a:xfrm>
            <a:off x="3218549" y="3149501"/>
            <a:ext cx="6021860" cy="1210504"/>
          </a:xfrm>
        </p:spPr>
        <p:txBody>
          <a:bodyPr>
            <a:noAutofit/>
          </a:bodyPr>
          <a:lstStyle/>
          <a:p>
            <a:r>
              <a:rPr lang="en-US" sz="4000" dirty="0">
                <a:solidFill>
                  <a:schemeClr val="tx1"/>
                </a:solidFill>
              </a:rPr>
              <a:t>EOF </a:t>
            </a:r>
            <a:r>
              <a:rPr lang="en-US" sz="4000" dirty="0" smtClean="0">
                <a:solidFill>
                  <a:schemeClr val="tx1"/>
                </a:solidFill>
              </a:rPr>
              <a:t>Winter Session </a:t>
            </a:r>
            <a:r>
              <a:rPr lang="en-US" sz="4000" dirty="0">
                <a:solidFill>
                  <a:schemeClr val="tx1"/>
                </a:solidFill>
              </a:rPr>
              <a:t>Budget </a:t>
            </a:r>
            <a:r>
              <a:rPr lang="en-US" sz="4000" dirty="0" smtClean="0">
                <a:solidFill>
                  <a:schemeClr val="tx1"/>
                </a:solidFill>
              </a:rPr>
              <a:t>Forms </a:t>
            </a:r>
            <a:r>
              <a:rPr lang="en-US" sz="4000" dirty="0">
                <a:solidFill>
                  <a:schemeClr val="tx1"/>
                </a:solidFill>
              </a:rPr>
              <a:t>will only be made available if </a:t>
            </a:r>
            <a:r>
              <a:rPr lang="en-US" sz="4000" dirty="0" smtClean="0">
                <a:solidFill>
                  <a:schemeClr val="tx1"/>
                </a:solidFill>
              </a:rPr>
              <a:t>Winter Session </a:t>
            </a:r>
            <a:r>
              <a:rPr lang="en-US" sz="4000" dirty="0">
                <a:solidFill>
                  <a:schemeClr val="tx1"/>
                </a:solidFill>
              </a:rPr>
              <a:t>funds are made available.</a:t>
            </a:r>
          </a:p>
          <a:p>
            <a:endParaRPr lang="en-US" sz="2800" b="1" u="sng" dirty="0"/>
          </a:p>
        </p:txBody>
      </p:sp>
    </p:spTree>
    <p:extLst>
      <p:ext uri="{BB962C8B-B14F-4D97-AF65-F5344CB8AC3E}">
        <p14:creationId xmlns:p14="http://schemas.microsoft.com/office/powerpoint/2010/main" val="21652322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EOF Winter Session (if applicable)</a:t>
            </a:r>
            <a:endParaRPr lang="en-US" dirty="0"/>
          </a:p>
        </p:txBody>
      </p:sp>
      <p:sp>
        <p:nvSpPr>
          <p:cNvPr id="3" name="Content Placeholder 2"/>
          <p:cNvSpPr>
            <a:spLocks noGrp="1"/>
          </p:cNvSpPr>
          <p:nvPr>
            <p:ph sz="half" idx="1"/>
          </p:nvPr>
        </p:nvSpPr>
        <p:spPr>
          <a:xfrm>
            <a:off x="1325880" y="2034329"/>
            <a:ext cx="9299448" cy="4023360"/>
          </a:xfrm>
        </p:spPr>
        <p:txBody>
          <a:bodyPr>
            <a:normAutofit/>
          </a:bodyPr>
          <a:lstStyle/>
          <a:p>
            <a:r>
              <a:rPr lang="en-US" sz="2200" dirty="0" smtClean="0"/>
              <a:t>* Only for EOF Renewals (i.e. student may not receive an initial EOF grant during the Winter Session).</a:t>
            </a:r>
          </a:p>
          <a:p>
            <a:r>
              <a:rPr lang="en-US" sz="2200" dirty="0" smtClean="0"/>
              <a:t>* Funding may not be used to support housing for staff.</a:t>
            </a:r>
          </a:p>
          <a:p>
            <a:r>
              <a:rPr lang="en-US" sz="2200" dirty="0" smtClean="0"/>
              <a:t>* </a:t>
            </a:r>
            <a:r>
              <a:rPr lang="en-US" sz="2200" dirty="0"/>
              <a:t>O</a:t>
            </a:r>
            <a:r>
              <a:rPr lang="en-US" sz="2200" dirty="0" smtClean="0"/>
              <a:t>nly for undergraduate EOF students. </a:t>
            </a:r>
          </a:p>
          <a:p>
            <a:r>
              <a:rPr lang="en-US" sz="2200" dirty="0" smtClean="0"/>
              <a:t>* Funding is intended for academic enrichment or academic advancement.  </a:t>
            </a:r>
          </a:p>
          <a:p>
            <a:r>
              <a:rPr lang="en-US" sz="2200" dirty="0" smtClean="0"/>
              <a:t>* Only </a:t>
            </a:r>
            <a:r>
              <a:rPr lang="en-US" sz="2200" dirty="0"/>
              <a:t>can be used for courses that count toward degree progress. </a:t>
            </a:r>
            <a:endParaRPr lang="en-US" sz="2200" dirty="0" smtClean="0"/>
          </a:p>
          <a:p>
            <a:r>
              <a:rPr lang="en-US" sz="2200" dirty="0" smtClean="0"/>
              <a:t>* Funding may not be used for Professional Development or Student Leadership activities. </a:t>
            </a:r>
          </a:p>
          <a:p>
            <a:endParaRPr lang="en-US" dirty="0"/>
          </a:p>
        </p:txBody>
      </p:sp>
    </p:spTree>
    <p:extLst>
      <p:ext uri="{BB962C8B-B14F-4D97-AF65-F5344CB8AC3E}">
        <p14:creationId xmlns:p14="http://schemas.microsoft.com/office/powerpoint/2010/main" val="168356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062" y="985732"/>
            <a:ext cx="8683752" cy="758952"/>
          </a:xfrm>
        </p:spPr>
        <p:txBody>
          <a:bodyPr>
            <a:noAutofit/>
          </a:bodyPr>
          <a:lstStyle/>
          <a:p>
            <a:pPr algn="ctr"/>
            <a:r>
              <a:rPr lang="en-US" sz="3600" b="1" dirty="0">
                <a:solidFill>
                  <a:srgbClr val="0070C0"/>
                </a:solidFill>
              </a:rPr>
              <a:t>Disbursement of </a:t>
            </a:r>
            <a:r>
              <a:rPr lang="en-US" sz="3600" b="1" dirty="0" smtClean="0">
                <a:solidFill>
                  <a:srgbClr val="0070C0"/>
                </a:solidFill>
              </a:rPr>
              <a:t>B3-(A) FY20 5</a:t>
            </a:r>
            <a:r>
              <a:rPr lang="en-US" sz="3600" b="1" baseline="30000" dirty="0" smtClean="0">
                <a:solidFill>
                  <a:srgbClr val="0070C0"/>
                </a:solidFill>
              </a:rPr>
              <a:t>th</a:t>
            </a:r>
            <a:r>
              <a:rPr lang="en-US" sz="3600" b="1" dirty="0" smtClean="0">
                <a:solidFill>
                  <a:srgbClr val="0070C0"/>
                </a:solidFill>
              </a:rPr>
              <a:t> Quarter and B3-(B) FY21 Article </a:t>
            </a:r>
            <a:r>
              <a:rPr lang="en-US" sz="3600" b="1" dirty="0">
                <a:solidFill>
                  <a:srgbClr val="0070C0"/>
                </a:solidFill>
              </a:rPr>
              <a:t>IV Academic Year </a:t>
            </a:r>
            <a:r>
              <a:rPr lang="en-US" sz="3600" b="1" dirty="0" smtClean="0">
                <a:solidFill>
                  <a:srgbClr val="0070C0"/>
                </a:solidFill>
              </a:rPr>
              <a:t>Program Support Funds</a:t>
            </a:r>
            <a:endParaRPr lang="en-US" sz="3600" b="1" dirty="0">
              <a:solidFill>
                <a:srgbClr val="0070C0"/>
              </a:solidFill>
            </a:endParaRPr>
          </a:p>
        </p:txBody>
      </p:sp>
      <p:sp>
        <p:nvSpPr>
          <p:cNvPr id="3" name="TextBox 2"/>
          <p:cNvSpPr txBox="1"/>
          <p:nvPr/>
        </p:nvSpPr>
        <p:spPr>
          <a:xfrm>
            <a:off x="1893455" y="1985818"/>
            <a:ext cx="7631545" cy="4247317"/>
          </a:xfrm>
          <a:prstGeom prst="rect">
            <a:avLst/>
          </a:prstGeom>
          <a:noFill/>
        </p:spPr>
        <p:txBody>
          <a:bodyPr wrap="square" rtlCol="0">
            <a:spAutoFit/>
          </a:bodyPr>
          <a:lstStyle/>
          <a:p>
            <a:r>
              <a:rPr lang="en-US" b="1" u="sng" dirty="0" smtClean="0"/>
              <a:t>FY20 5</a:t>
            </a:r>
            <a:r>
              <a:rPr lang="en-US" b="1" u="sng" baseline="30000" dirty="0" smtClean="0"/>
              <a:t>th</a:t>
            </a:r>
            <a:r>
              <a:rPr lang="en-US" b="1" u="sng" dirty="0" smtClean="0"/>
              <a:t> Quarter Art. IV Program Support Funds</a:t>
            </a:r>
            <a:r>
              <a:rPr lang="en-US" b="1" dirty="0" smtClean="0"/>
              <a:t>:</a:t>
            </a:r>
          </a:p>
          <a:p>
            <a:r>
              <a:rPr lang="en-US" dirty="0"/>
              <a:t>Campus programs will receive </a:t>
            </a:r>
            <a:r>
              <a:rPr lang="en-US" dirty="0" smtClean="0"/>
              <a:t>100% </a:t>
            </a:r>
            <a:r>
              <a:rPr lang="en-US" dirty="0"/>
              <a:t>of </a:t>
            </a:r>
            <a:r>
              <a:rPr lang="en-US" dirty="0" smtClean="0"/>
              <a:t>their FY20 5</a:t>
            </a:r>
            <a:r>
              <a:rPr lang="en-US" baseline="30000" dirty="0" smtClean="0"/>
              <a:t>th</a:t>
            </a:r>
            <a:r>
              <a:rPr lang="en-US" dirty="0" smtClean="0"/>
              <a:t> Quarter Article </a:t>
            </a:r>
            <a:r>
              <a:rPr lang="en-US" dirty="0"/>
              <a:t>IV </a:t>
            </a:r>
            <a:r>
              <a:rPr lang="en-US" dirty="0" smtClean="0"/>
              <a:t>allocation in July.</a:t>
            </a:r>
          </a:p>
          <a:p>
            <a:endParaRPr lang="en-US" dirty="0" smtClean="0"/>
          </a:p>
          <a:p>
            <a:r>
              <a:rPr lang="en-US" b="1" u="sng" dirty="0" smtClean="0"/>
              <a:t>FY21 AY Art. IV Program Support Funds</a:t>
            </a:r>
            <a:r>
              <a:rPr lang="en-US" b="1" dirty="0" smtClean="0"/>
              <a:t>:</a:t>
            </a:r>
            <a:endParaRPr lang="en-US" b="1" dirty="0"/>
          </a:p>
          <a:p>
            <a:r>
              <a:rPr lang="en-US" dirty="0" smtClean="0"/>
              <a:t>Campus </a:t>
            </a:r>
            <a:r>
              <a:rPr lang="en-US" dirty="0"/>
              <a:t>programs will receive 75% of their academic year Article IV allocation </a:t>
            </a:r>
            <a:r>
              <a:rPr lang="en-US" dirty="0" smtClean="0"/>
              <a:t>in October pending the final approved FY21 Appropriations Act.</a:t>
            </a:r>
          </a:p>
          <a:p>
            <a:endParaRPr lang="en-US" dirty="0"/>
          </a:p>
          <a:p>
            <a:r>
              <a:rPr lang="en-US" dirty="0" smtClean="0"/>
              <a:t>* = Programs that owe a refund or an outstanding report will not receive their funding until all past-due items are remitted. </a:t>
            </a:r>
            <a:endParaRPr lang="en-US" dirty="0"/>
          </a:p>
          <a:p>
            <a:endParaRPr lang="en-US" dirty="0"/>
          </a:p>
          <a:p>
            <a:r>
              <a:rPr lang="en-US" dirty="0"/>
              <a:t>Campus programs </a:t>
            </a:r>
            <a:r>
              <a:rPr lang="en-US" dirty="0" smtClean="0"/>
              <a:t>will receive </a:t>
            </a:r>
            <a:r>
              <a:rPr lang="en-US" dirty="0"/>
              <a:t>the balance of their academic year Article IV allocation during </a:t>
            </a:r>
            <a:r>
              <a:rPr lang="en-US" dirty="0" smtClean="0"/>
              <a:t>either Mid-May to early June.  </a:t>
            </a:r>
            <a:r>
              <a:rPr lang="en-US" dirty="0"/>
              <a:t>The balance </a:t>
            </a:r>
            <a:r>
              <a:rPr lang="en-US" dirty="0" smtClean="0"/>
              <a:t>(up to 25%) will </a:t>
            </a:r>
            <a:r>
              <a:rPr lang="en-US" dirty="0"/>
              <a:t>be based on the campus program’s projected expenditures on the 2</a:t>
            </a:r>
            <a:r>
              <a:rPr lang="en-US" baseline="30000" dirty="0"/>
              <a:t>nd</a:t>
            </a:r>
            <a:r>
              <a:rPr lang="en-US" dirty="0"/>
              <a:t> interim expenditure </a:t>
            </a:r>
            <a:r>
              <a:rPr lang="en-US" dirty="0" smtClean="0"/>
              <a:t>report. </a:t>
            </a:r>
            <a:r>
              <a:rPr lang="en-US" dirty="0"/>
              <a:t> </a:t>
            </a:r>
          </a:p>
        </p:txBody>
      </p:sp>
    </p:spTree>
    <p:extLst>
      <p:ext uri="{BB962C8B-B14F-4D97-AF65-F5344CB8AC3E}">
        <p14:creationId xmlns:p14="http://schemas.microsoft.com/office/powerpoint/2010/main" val="12893541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Submission Deadlines</a:t>
            </a:r>
            <a:endParaRPr lang="en-US" dirty="0"/>
          </a:p>
        </p:txBody>
      </p:sp>
      <p:sp>
        <p:nvSpPr>
          <p:cNvPr id="3" name="Content Placeholder 2"/>
          <p:cNvSpPr>
            <a:spLocks noGrp="1"/>
          </p:cNvSpPr>
          <p:nvPr>
            <p:ph idx="1"/>
          </p:nvPr>
        </p:nvSpPr>
        <p:spPr>
          <a:xfrm>
            <a:off x="1097280" y="1845734"/>
            <a:ext cx="10058400" cy="4915284"/>
          </a:xfrm>
        </p:spPr>
        <p:txBody>
          <a:bodyPr>
            <a:normAutofit fontScale="92500" lnSpcReduction="20000"/>
          </a:bodyPr>
          <a:lstStyle/>
          <a:p>
            <a:r>
              <a:rPr lang="en-US" b="1" dirty="0" smtClean="0"/>
              <a:t>Per the revised EOF Regulations, the EOF campus program director is responsible for ensuring that all documents are submitted by the identified deadlines.</a:t>
            </a:r>
          </a:p>
          <a:p>
            <a:pPr lvl="4"/>
            <a:endParaRPr lang="en-US" sz="2100" b="1" dirty="0" smtClean="0"/>
          </a:p>
          <a:p>
            <a:pPr marL="749808" lvl="4" indent="0">
              <a:buNone/>
            </a:pPr>
            <a:r>
              <a:rPr lang="en-US" sz="2100" b="1" dirty="0"/>
              <a:t>	</a:t>
            </a:r>
            <a:r>
              <a:rPr lang="en-US" sz="2100" b="1" dirty="0" smtClean="0">
                <a:solidFill>
                  <a:srgbClr val="00B0F0"/>
                </a:solidFill>
              </a:rPr>
              <a:t>Comprehensive Draft of B2 </a:t>
            </a:r>
            <a:r>
              <a:rPr lang="en-US" sz="2100" b="1" dirty="0" smtClean="0"/>
              <a:t>–  </a:t>
            </a:r>
            <a:r>
              <a:rPr lang="en-US" sz="2100" b="1" dirty="0" smtClean="0">
                <a:solidFill>
                  <a:schemeClr val="tx1"/>
                </a:solidFill>
              </a:rPr>
              <a:t>(Previously - July 1, 2020; Extended due to June 22</a:t>
            </a:r>
            <a:r>
              <a:rPr lang="en-US" sz="2100" b="1" baseline="30000" dirty="0" smtClean="0">
                <a:solidFill>
                  <a:schemeClr val="tx1"/>
                </a:solidFill>
              </a:rPr>
              <a:t>nd</a:t>
            </a:r>
            <a:r>
              <a:rPr lang="en-US" sz="2100" b="1" dirty="0" smtClean="0">
                <a:solidFill>
                  <a:schemeClr val="tx1"/>
                </a:solidFill>
              </a:rPr>
              <a:t> EOF </a:t>
            </a:r>
            <a:r>
              <a:rPr lang="en-US" sz="2100" b="1" dirty="0" smtClean="0">
                <a:solidFill>
                  <a:schemeClr val="tx1"/>
                </a:solidFill>
              </a:rPr>
              <a:t> 	Board </a:t>
            </a:r>
            <a:r>
              <a:rPr lang="en-US" sz="2100" b="1" dirty="0" smtClean="0">
                <a:solidFill>
                  <a:schemeClr val="tx1"/>
                </a:solidFill>
              </a:rPr>
              <a:t>approved updated preliminary allocations)</a:t>
            </a:r>
            <a:r>
              <a:rPr lang="en-US" sz="2100" b="1" dirty="0" smtClean="0"/>
              <a:t> - Received </a:t>
            </a:r>
            <a:r>
              <a:rPr lang="en-US" sz="2100" b="1" dirty="0"/>
              <a:t>by </a:t>
            </a:r>
            <a:r>
              <a:rPr lang="en-US" sz="2100" b="1" dirty="0">
                <a:solidFill>
                  <a:srgbClr val="FF0000"/>
                </a:solidFill>
              </a:rPr>
              <a:t>July 15, 2020 </a:t>
            </a:r>
            <a:r>
              <a:rPr lang="en-US" sz="2100" b="1" dirty="0"/>
              <a:t>	</a:t>
            </a:r>
            <a:endParaRPr lang="en-US" sz="2100" b="1" dirty="0" smtClean="0"/>
          </a:p>
          <a:p>
            <a:pPr marL="749808" lvl="4" indent="0">
              <a:buNone/>
            </a:pPr>
            <a:r>
              <a:rPr lang="en-US" sz="2100" b="1" dirty="0">
                <a:solidFill>
                  <a:srgbClr val="00B0F0"/>
                </a:solidFill>
              </a:rPr>
              <a:t>	</a:t>
            </a:r>
            <a:endParaRPr lang="en-US" sz="2100" b="1" dirty="0" smtClean="0">
              <a:solidFill>
                <a:srgbClr val="00B0F0"/>
              </a:solidFill>
            </a:endParaRPr>
          </a:p>
          <a:p>
            <a:pPr marL="749808" lvl="4" indent="0">
              <a:buNone/>
            </a:pPr>
            <a:r>
              <a:rPr lang="en-US" sz="2100" b="1" dirty="0">
                <a:solidFill>
                  <a:srgbClr val="00B0F0"/>
                </a:solidFill>
              </a:rPr>
              <a:t>	</a:t>
            </a:r>
            <a:r>
              <a:rPr lang="en-US" sz="2100" b="1" dirty="0" smtClean="0">
                <a:solidFill>
                  <a:srgbClr val="00B0F0"/>
                </a:solidFill>
              </a:rPr>
              <a:t>Comprehensive Draft of B3-(A) </a:t>
            </a:r>
            <a:r>
              <a:rPr lang="en-US" sz="2100" b="1" dirty="0" smtClean="0"/>
              <a:t>– Received by </a:t>
            </a:r>
            <a:r>
              <a:rPr lang="en-US" sz="2100" b="1" dirty="0" smtClean="0">
                <a:solidFill>
                  <a:srgbClr val="FF0000"/>
                </a:solidFill>
              </a:rPr>
              <a:t>July 27, 2020</a:t>
            </a:r>
          </a:p>
          <a:p>
            <a:pPr marL="749808" lvl="4" indent="0">
              <a:buNone/>
            </a:pPr>
            <a:r>
              <a:rPr lang="en-US" sz="2100" b="1" dirty="0"/>
              <a:t>	</a:t>
            </a:r>
            <a:endParaRPr lang="en-US" sz="2100" b="1" dirty="0" smtClean="0"/>
          </a:p>
          <a:p>
            <a:pPr marL="749808" lvl="4" indent="0">
              <a:buNone/>
            </a:pPr>
            <a:r>
              <a:rPr lang="en-US" sz="2100" b="1" dirty="0">
                <a:solidFill>
                  <a:srgbClr val="00B0F0"/>
                </a:solidFill>
              </a:rPr>
              <a:t>	</a:t>
            </a:r>
            <a:r>
              <a:rPr lang="en-US" sz="2100" b="1" dirty="0" smtClean="0">
                <a:solidFill>
                  <a:srgbClr val="00B0F0"/>
                </a:solidFill>
              </a:rPr>
              <a:t>Contract </a:t>
            </a:r>
            <a:r>
              <a:rPr lang="en-US" sz="2100" b="1" dirty="0">
                <a:solidFill>
                  <a:srgbClr val="00B0F0"/>
                </a:solidFill>
              </a:rPr>
              <a:t>signature </a:t>
            </a:r>
            <a:r>
              <a:rPr lang="en-US" sz="2100" b="1" dirty="0" smtClean="0">
                <a:solidFill>
                  <a:srgbClr val="00B0F0"/>
                </a:solidFill>
              </a:rPr>
              <a:t>page </a:t>
            </a:r>
            <a:r>
              <a:rPr lang="en-US" sz="2100" b="1" dirty="0" smtClean="0"/>
              <a:t>(via DocuSign) – Received by </a:t>
            </a:r>
            <a:r>
              <a:rPr lang="en-US" sz="2100" b="1" dirty="0" smtClean="0">
                <a:solidFill>
                  <a:srgbClr val="FF0000"/>
                </a:solidFill>
              </a:rPr>
              <a:t>October 22, 2020</a:t>
            </a:r>
            <a:endParaRPr lang="en-US" sz="2100" b="1" dirty="0" smtClean="0"/>
          </a:p>
          <a:p>
            <a:pPr marL="749808" lvl="4" indent="0">
              <a:buNone/>
            </a:pPr>
            <a:r>
              <a:rPr lang="en-US" sz="2100" b="1" dirty="0">
                <a:solidFill>
                  <a:srgbClr val="00B0F0"/>
                </a:solidFill>
              </a:rPr>
              <a:t>	</a:t>
            </a:r>
            <a:endParaRPr lang="en-US" sz="2100" b="1" dirty="0" smtClean="0">
              <a:solidFill>
                <a:srgbClr val="00B0F0"/>
              </a:solidFill>
            </a:endParaRPr>
          </a:p>
          <a:p>
            <a:pPr marL="749808" lvl="4" indent="0">
              <a:buNone/>
            </a:pPr>
            <a:r>
              <a:rPr lang="en-US" sz="2100" b="1" dirty="0">
                <a:solidFill>
                  <a:srgbClr val="00B0F0"/>
                </a:solidFill>
              </a:rPr>
              <a:t>	</a:t>
            </a:r>
            <a:r>
              <a:rPr lang="en-US" sz="2100" b="1" dirty="0" smtClean="0">
                <a:solidFill>
                  <a:srgbClr val="00B0F0"/>
                </a:solidFill>
              </a:rPr>
              <a:t>Finalized Contract Attachments B1, B2, and B3-(A)&amp;(B) </a:t>
            </a:r>
            <a:r>
              <a:rPr lang="en-US" sz="2100" b="1" dirty="0" smtClean="0"/>
              <a:t>(Emailed in original format 	to 	Program Liaison) – Received by </a:t>
            </a:r>
            <a:r>
              <a:rPr lang="en-US" sz="2100" b="1" dirty="0" smtClean="0">
                <a:solidFill>
                  <a:srgbClr val="FF0000"/>
                </a:solidFill>
              </a:rPr>
              <a:t>October 22, 2020</a:t>
            </a:r>
            <a:endParaRPr lang="en-US" sz="2100" b="1" dirty="0" smtClean="0"/>
          </a:p>
          <a:p>
            <a:pPr marL="0" indent="0">
              <a:buNone/>
            </a:pPr>
            <a:r>
              <a:rPr lang="en-US" sz="2100" b="1" dirty="0" smtClean="0"/>
              <a:t>	</a:t>
            </a:r>
            <a:endParaRPr lang="en-US" sz="2100" b="1" dirty="0"/>
          </a:p>
          <a:p>
            <a:pPr marL="0" indent="0">
              <a:buNone/>
            </a:pPr>
            <a:r>
              <a:rPr lang="en-US" sz="2100" b="1" dirty="0" smtClean="0"/>
              <a:t>	Reminder - Late documents may result in suspension of payments.</a:t>
            </a:r>
          </a:p>
          <a:p>
            <a:pPr marL="0" indent="0">
              <a:buNone/>
            </a:pPr>
            <a:endParaRPr lang="en-US" b="1" dirty="0" smtClean="0"/>
          </a:p>
          <a:p>
            <a:pPr marL="0" indent="0">
              <a:buNone/>
            </a:pPr>
            <a:r>
              <a:rPr lang="en-US" b="1" dirty="0" smtClean="0"/>
              <a:t>	</a:t>
            </a:r>
          </a:p>
          <a:p>
            <a:pPr marL="0" indent="0">
              <a:buNone/>
            </a:pPr>
            <a:endParaRPr lang="en-US" dirty="0"/>
          </a:p>
          <a:p>
            <a:endParaRPr lang="en-US" dirty="0"/>
          </a:p>
        </p:txBody>
      </p:sp>
    </p:spTree>
    <p:extLst>
      <p:ext uri="{BB962C8B-B14F-4D97-AF65-F5344CB8AC3E}">
        <p14:creationId xmlns:p14="http://schemas.microsoft.com/office/powerpoint/2010/main" val="17369047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42955"/>
            <a:ext cx="10058400" cy="1450757"/>
          </a:xfrm>
        </p:spPr>
        <p:txBody>
          <a:bodyPr/>
          <a:lstStyle/>
          <a:p>
            <a:r>
              <a:rPr lang="en-US" dirty="0" smtClean="0"/>
              <a:t>Distribution of EOF Document Submissions</a:t>
            </a:r>
            <a:endParaRPr lang="en-US" dirty="0"/>
          </a:p>
        </p:txBody>
      </p:sp>
      <p:sp>
        <p:nvSpPr>
          <p:cNvPr id="4" name="Content Placeholder 3"/>
          <p:cNvSpPr>
            <a:spLocks noGrp="1"/>
          </p:cNvSpPr>
          <p:nvPr>
            <p:ph sz="half" idx="2"/>
          </p:nvPr>
        </p:nvSpPr>
        <p:spPr>
          <a:xfrm>
            <a:off x="1097280" y="1808797"/>
            <a:ext cx="10318433" cy="4514851"/>
          </a:xfrm>
        </p:spPr>
        <p:txBody>
          <a:bodyPr>
            <a:normAutofit fontScale="85000" lnSpcReduction="20000"/>
          </a:bodyPr>
          <a:lstStyle/>
          <a:p>
            <a:r>
              <a:rPr lang="en-US" sz="2200" b="1" dirty="0">
                <a:solidFill>
                  <a:schemeClr val="tx1"/>
                </a:solidFill>
              </a:rPr>
              <a:t>Attachment B1 </a:t>
            </a:r>
            <a:r>
              <a:rPr lang="en-US" sz="2200" dirty="0"/>
              <a:t>– Mission, Goals and Objectives: </a:t>
            </a:r>
            <a:r>
              <a:rPr lang="en-US" sz="2200" b="1" dirty="0">
                <a:solidFill>
                  <a:schemeClr val="tx1"/>
                </a:solidFill>
              </a:rPr>
              <a:t>EOF Program Liaison</a:t>
            </a:r>
          </a:p>
          <a:p>
            <a:endParaRPr lang="en-US" sz="2200" b="1" dirty="0" smtClean="0">
              <a:solidFill>
                <a:schemeClr val="tx1"/>
              </a:solidFill>
            </a:endParaRPr>
          </a:p>
          <a:p>
            <a:r>
              <a:rPr lang="en-US" sz="2200" b="1" dirty="0" smtClean="0">
                <a:solidFill>
                  <a:schemeClr val="tx1"/>
                </a:solidFill>
              </a:rPr>
              <a:t>Attachment B2/C1 </a:t>
            </a:r>
            <a:r>
              <a:rPr lang="en-US" sz="2200" dirty="0"/>
              <a:t>- Summer Program Final Expenditure Report: </a:t>
            </a:r>
            <a:r>
              <a:rPr lang="en-US" sz="2200" b="1" dirty="0" smtClean="0">
                <a:solidFill>
                  <a:schemeClr val="tx1"/>
                </a:solidFill>
              </a:rPr>
              <a:t>Maisha Howard w/CC to Program Liaison</a:t>
            </a:r>
            <a:endParaRPr lang="en-US" sz="2200" dirty="0" smtClean="0"/>
          </a:p>
          <a:p>
            <a:endParaRPr lang="en-US" sz="2200" b="1" dirty="0" smtClean="0">
              <a:solidFill>
                <a:schemeClr val="tx1"/>
              </a:solidFill>
            </a:endParaRPr>
          </a:p>
          <a:p>
            <a:r>
              <a:rPr lang="en-US" sz="2200" b="1" dirty="0" smtClean="0">
                <a:solidFill>
                  <a:schemeClr val="tx1"/>
                </a:solidFill>
              </a:rPr>
              <a:t>Attachment B3-(A)&amp;(B)/C2-4 </a:t>
            </a:r>
            <a:r>
              <a:rPr lang="en-US" sz="2200" dirty="0"/>
              <a:t>– AY Art. IV Expenditure Reports: </a:t>
            </a:r>
            <a:r>
              <a:rPr lang="en-US" sz="2200" b="1" dirty="0" smtClean="0">
                <a:solidFill>
                  <a:schemeClr val="tx1"/>
                </a:solidFill>
              </a:rPr>
              <a:t>Kelechi Unegbu w/CC to Program Liaison</a:t>
            </a:r>
            <a:endParaRPr lang="en-US" sz="2200" b="1" dirty="0">
              <a:solidFill>
                <a:schemeClr val="tx1"/>
              </a:solidFill>
            </a:endParaRPr>
          </a:p>
          <a:p>
            <a:endParaRPr lang="en-US" sz="2200" b="1" dirty="0" smtClean="0">
              <a:solidFill>
                <a:schemeClr val="tx1"/>
              </a:solidFill>
            </a:endParaRPr>
          </a:p>
          <a:p>
            <a:r>
              <a:rPr lang="en-US" sz="2200" b="1" dirty="0" smtClean="0">
                <a:solidFill>
                  <a:schemeClr val="tx1"/>
                </a:solidFill>
              </a:rPr>
              <a:t>Attachment B4/C5 </a:t>
            </a:r>
            <a:r>
              <a:rPr lang="en-US" sz="2200" dirty="0"/>
              <a:t>– </a:t>
            </a:r>
            <a:r>
              <a:rPr lang="en-US" sz="2200" dirty="0" smtClean="0"/>
              <a:t>Special Projects (if applicable): </a:t>
            </a:r>
            <a:r>
              <a:rPr lang="en-US" sz="2200" b="1" dirty="0" smtClean="0">
                <a:solidFill>
                  <a:schemeClr val="tx1"/>
                </a:solidFill>
              </a:rPr>
              <a:t>Dr. Stephanie Shanklin w/CC to Program Liaison</a:t>
            </a:r>
            <a:endParaRPr lang="en-US" sz="2200" dirty="0"/>
          </a:p>
          <a:p>
            <a:endParaRPr lang="en-US" sz="2200" b="1" dirty="0" smtClean="0">
              <a:solidFill>
                <a:schemeClr val="tx1"/>
              </a:solidFill>
            </a:endParaRPr>
          </a:p>
          <a:p>
            <a:r>
              <a:rPr lang="en-US" sz="2200" b="1" dirty="0" smtClean="0">
                <a:solidFill>
                  <a:schemeClr val="tx1"/>
                </a:solidFill>
              </a:rPr>
              <a:t>Attachment B5/C6 </a:t>
            </a:r>
            <a:r>
              <a:rPr lang="en-US" sz="2200" dirty="0"/>
              <a:t>– Winter </a:t>
            </a:r>
            <a:r>
              <a:rPr lang="en-US" sz="2200" dirty="0" smtClean="0"/>
              <a:t>Session (if applicable): </a:t>
            </a:r>
            <a:r>
              <a:rPr lang="en-US" sz="2200" b="1" dirty="0">
                <a:solidFill>
                  <a:schemeClr val="tx1"/>
                </a:solidFill>
              </a:rPr>
              <a:t>Dr. Hasani Carter </a:t>
            </a:r>
            <a:r>
              <a:rPr lang="en-US" sz="2200" b="1" dirty="0" smtClean="0">
                <a:solidFill>
                  <a:schemeClr val="tx1"/>
                </a:solidFill>
              </a:rPr>
              <a:t>w/CC to Program Liaison</a:t>
            </a:r>
          </a:p>
          <a:p>
            <a:endParaRPr lang="en-US" sz="2200" b="1" dirty="0" smtClean="0">
              <a:solidFill>
                <a:schemeClr val="tx1"/>
              </a:solidFill>
            </a:endParaRPr>
          </a:p>
          <a:p>
            <a:r>
              <a:rPr lang="en-US" sz="2200" b="1" dirty="0" smtClean="0">
                <a:solidFill>
                  <a:schemeClr val="tx1"/>
                </a:solidFill>
              </a:rPr>
              <a:t>Attachment C7 – </a:t>
            </a:r>
            <a:r>
              <a:rPr lang="en-US" sz="2200" dirty="0" smtClean="0">
                <a:solidFill>
                  <a:schemeClr val="tx1"/>
                </a:solidFill>
              </a:rPr>
              <a:t>EOF Annual Report</a:t>
            </a:r>
            <a:r>
              <a:rPr lang="en-US" sz="2200" b="1" dirty="0" smtClean="0">
                <a:solidFill>
                  <a:schemeClr val="tx1"/>
                </a:solidFill>
              </a:rPr>
              <a:t>: Shakia Williams w/CC to Program Liaison </a:t>
            </a:r>
            <a:endParaRPr lang="en-US" sz="2200" dirty="0"/>
          </a:p>
        </p:txBody>
      </p:sp>
    </p:spTree>
    <p:extLst>
      <p:ext uri="{BB962C8B-B14F-4D97-AF65-F5344CB8AC3E}">
        <p14:creationId xmlns:p14="http://schemas.microsoft.com/office/powerpoint/2010/main" val="20587887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676400" y="152400"/>
            <a:ext cx="8683752" cy="835152"/>
          </a:xfrm>
        </p:spPr>
        <p:txBody>
          <a:bodyPr/>
          <a:lstStyle/>
          <a:p>
            <a:pPr algn="ctr"/>
            <a:r>
              <a:rPr lang="en-US" b="1" dirty="0" smtClean="0"/>
              <a:t>Resources</a:t>
            </a:r>
            <a:endParaRPr lang="en-US" b="1" dirty="0"/>
          </a:p>
        </p:txBody>
      </p:sp>
      <p:sp>
        <p:nvSpPr>
          <p:cNvPr id="11" name="TextBox 10"/>
          <p:cNvSpPr txBox="1"/>
          <p:nvPr/>
        </p:nvSpPr>
        <p:spPr>
          <a:xfrm>
            <a:off x="2743200" y="2057401"/>
            <a:ext cx="6629400" cy="1846659"/>
          </a:xfrm>
          <a:prstGeom prst="rect">
            <a:avLst/>
          </a:prstGeom>
          <a:noFill/>
        </p:spPr>
        <p:txBody>
          <a:bodyPr wrap="square" rtlCol="0">
            <a:spAutoFit/>
          </a:bodyPr>
          <a:lstStyle/>
          <a:p>
            <a:pPr algn="ctr"/>
            <a:r>
              <a:rPr lang="en-US" sz="2400" dirty="0"/>
              <a:t>OSHE/EOF Website</a:t>
            </a:r>
          </a:p>
          <a:p>
            <a:pPr algn="ctr"/>
            <a:endParaRPr lang="en-US" sz="2400" dirty="0"/>
          </a:p>
          <a:p>
            <a:pPr algn="ctr"/>
            <a:r>
              <a:rPr lang="en-US" sz="2400" dirty="0"/>
              <a:t>http://www.state.nj.us/highereducation/EOF/EOF_Program_Resources.shtml</a:t>
            </a:r>
          </a:p>
          <a:p>
            <a:endParaRPr lang="en-US" dirty="0"/>
          </a:p>
        </p:txBody>
      </p:sp>
    </p:spTree>
    <p:extLst>
      <p:ext uri="{BB962C8B-B14F-4D97-AF65-F5344CB8AC3E}">
        <p14:creationId xmlns:p14="http://schemas.microsoft.com/office/powerpoint/2010/main" val="1429634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469483"/>
            <a:ext cx="10698479" cy="1019683"/>
          </a:xfrm>
        </p:spPr>
        <p:txBody>
          <a:bodyPr>
            <a:normAutofit fontScale="90000"/>
          </a:bodyPr>
          <a:lstStyle/>
          <a:p>
            <a:r>
              <a:rPr lang="en-US" b="1" dirty="0" smtClean="0"/>
              <a:t>During this workshop, we will focus on the following items:</a:t>
            </a:r>
            <a:endParaRPr lang="en-US" dirty="0"/>
          </a:p>
        </p:txBody>
      </p:sp>
      <p:sp>
        <p:nvSpPr>
          <p:cNvPr id="3" name="Content Placeholder 2"/>
          <p:cNvSpPr>
            <a:spLocks noGrp="1"/>
          </p:cNvSpPr>
          <p:nvPr>
            <p:ph idx="1"/>
          </p:nvPr>
        </p:nvSpPr>
        <p:spPr>
          <a:xfrm>
            <a:off x="1097279" y="1699430"/>
            <a:ext cx="10058400" cy="4781712"/>
          </a:xfrm>
        </p:spPr>
        <p:txBody>
          <a:bodyPr>
            <a:normAutofit/>
          </a:bodyPr>
          <a:lstStyle/>
          <a:p>
            <a:r>
              <a:rPr lang="en-US" b="1" dirty="0" smtClean="0"/>
              <a:t>- Fiscal Year Contract Summary and Signature Page</a:t>
            </a:r>
          </a:p>
          <a:p>
            <a:r>
              <a:rPr lang="en-US" b="1" dirty="0" smtClean="0"/>
              <a:t>- Attachment B3-(A) </a:t>
            </a:r>
            <a:r>
              <a:rPr lang="en-US" b="1" dirty="0"/>
              <a:t>- EOF </a:t>
            </a:r>
            <a:r>
              <a:rPr lang="en-US" b="1" dirty="0" smtClean="0"/>
              <a:t>FY20 5</a:t>
            </a:r>
            <a:r>
              <a:rPr lang="en-US" b="1" baseline="30000" dirty="0" smtClean="0"/>
              <a:t>th</a:t>
            </a:r>
            <a:r>
              <a:rPr lang="en-US" b="1" dirty="0" smtClean="0"/>
              <a:t> Quarter Art. IV Program Support (July 1, 2020 – September 30, 2020) </a:t>
            </a:r>
          </a:p>
          <a:p>
            <a:r>
              <a:rPr lang="en-US" b="1" dirty="0" smtClean="0"/>
              <a:t>- Attachment B3-(B) – EOF FY21 AY Art. IV Program Support (October 1, 2020 – June 30, 2021)</a:t>
            </a:r>
          </a:p>
          <a:p>
            <a:r>
              <a:rPr lang="en-US" b="1" dirty="0">
                <a:solidFill>
                  <a:srgbClr val="FF0000"/>
                </a:solidFill>
                <a:effectLst>
                  <a:outerShdw blurRad="38100" dist="38100" dir="2700000" algn="tl">
                    <a:srgbClr val="000000">
                      <a:alpha val="43137"/>
                    </a:srgbClr>
                  </a:outerShdw>
                </a:effectLst>
              </a:rPr>
              <a:t>*** </a:t>
            </a:r>
            <a:r>
              <a:rPr lang="en-US" b="1" dirty="0" smtClean="0">
                <a:solidFill>
                  <a:srgbClr val="FF0000"/>
                </a:solidFill>
                <a:effectLst>
                  <a:outerShdw blurRad="38100" dist="38100" dir="2700000" algn="tl">
                    <a:srgbClr val="000000">
                      <a:alpha val="43137"/>
                    </a:srgbClr>
                  </a:outerShdw>
                </a:effectLst>
              </a:rPr>
              <a:t>REMINDER </a:t>
            </a:r>
            <a:r>
              <a:rPr lang="en-US" b="1" dirty="0">
                <a:solidFill>
                  <a:srgbClr val="FF0000"/>
                </a:solidFill>
                <a:effectLst>
                  <a:outerShdw blurRad="38100" dist="38100" dir="2700000" algn="tl">
                    <a:srgbClr val="000000">
                      <a:alpha val="43137"/>
                    </a:srgbClr>
                  </a:outerShdw>
                </a:effectLst>
              </a:rPr>
              <a:t>– EOF TIME AND EFFORT REPORT *** - </a:t>
            </a:r>
            <a:r>
              <a:rPr lang="en-US" b="1" u="sng" dirty="0">
                <a:solidFill>
                  <a:srgbClr val="FF0000"/>
                </a:solidFill>
                <a:effectLst>
                  <a:outerShdw blurRad="38100" dist="38100" dir="2700000" algn="tl">
                    <a:srgbClr val="000000">
                      <a:alpha val="43137"/>
                    </a:srgbClr>
                  </a:outerShdw>
                </a:effectLst>
              </a:rPr>
              <a:t>MANDATORY FOR ALL EOF      </a:t>
            </a:r>
          </a:p>
          <a:p>
            <a:r>
              <a:rPr lang="en-US" b="1" dirty="0">
                <a:solidFill>
                  <a:srgbClr val="FF0000"/>
                </a:solidFill>
                <a:effectLst>
                  <a:outerShdw blurRad="38100" dist="38100" dir="2700000" algn="tl">
                    <a:srgbClr val="000000">
                      <a:alpha val="43137"/>
                    </a:srgbClr>
                  </a:outerShdw>
                </a:effectLst>
              </a:rPr>
              <a:t>          </a:t>
            </a:r>
            <a:r>
              <a:rPr lang="en-US" b="1" u="sng" dirty="0">
                <a:solidFill>
                  <a:srgbClr val="FF0000"/>
                </a:solidFill>
                <a:effectLst>
                  <a:outerShdw blurRad="38100" dist="38100" dir="2700000" algn="tl">
                    <a:srgbClr val="000000">
                      <a:alpha val="43137"/>
                    </a:srgbClr>
                  </a:outerShdw>
                </a:effectLst>
              </a:rPr>
              <a:t>DIRECTORS WHO ARE LESS THAN 100% TIME EOF. </a:t>
            </a:r>
          </a:p>
          <a:p>
            <a:r>
              <a:rPr lang="en-US" b="1" dirty="0" smtClean="0"/>
              <a:t>- Review </a:t>
            </a:r>
            <a:r>
              <a:rPr lang="en-US" b="1" dirty="0"/>
              <a:t>of </a:t>
            </a:r>
            <a:r>
              <a:rPr lang="en-US" b="1" dirty="0" smtClean="0"/>
              <a:t>Deadlines and Submission Requirements</a:t>
            </a:r>
          </a:p>
          <a:p>
            <a:r>
              <a:rPr lang="en-US" b="1" dirty="0" smtClean="0"/>
              <a:t>- Discussion on who you should direct your respective contracts, budget requests, and expenditure reports to</a:t>
            </a:r>
            <a:endParaRPr lang="en-US" dirty="0"/>
          </a:p>
        </p:txBody>
      </p:sp>
    </p:spTree>
    <p:extLst>
      <p:ext uri="{BB962C8B-B14F-4D97-AF65-F5344CB8AC3E}">
        <p14:creationId xmlns:p14="http://schemas.microsoft.com/office/powerpoint/2010/main" val="4153688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7290" t="10128" r="19296" b="17546"/>
          <a:stretch/>
        </p:blipFill>
        <p:spPr>
          <a:xfrm>
            <a:off x="0" y="0"/>
            <a:ext cx="12192000" cy="6858000"/>
          </a:xfrm>
          <a:prstGeom prst="rect">
            <a:avLst/>
          </a:prstGeom>
        </p:spPr>
      </p:pic>
      <p:sp>
        <p:nvSpPr>
          <p:cNvPr id="6" name="TextBox 5"/>
          <p:cNvSpPr txBox="1"/>
          <p:nvPr/>
        </p:nvSpPr>
        <p:spPr>
          <a:xfrm>
            <a:off x="7628924" y="3916633"/>
            <a:ext cx="2540001" cy="369332"/>
          </a:xfrm>
          <a:prstGeom prst="rect">
            <a:avLst/>
          </a:prstGeom>
          <a:noFill/>
          <a:ln>
            <a:solidFill>
              <a:schemeClr val="tx1"/>
            </a:solidFill>
          </a:ln>
        </p:spPr>
        <p:txBody>
          <a:bodyPr wrap="square" rtlCol="0">
            <a:spAutoFit/>
          </a:bodyPr>
          <a:lstStyle/>
          <a:p>
            <a:r>
              <a:rPr lang="en-US" dirty="0" smtClean="0"/>
              <a:t>Check for re-assignments</a:t>
            </a:r>
            <a:endParaRPr lang="en-US" dirty="0"/>
          </a:p>
        </p:txBody>
      </p:sp>
      <p:cxnSp>
        <p:nvCxnSpPr>
          <p:cNvPr id="8" name="Straight Arrow Connector 7"/>
          <p:cNvCxnSpPr>
            <a:stCxn id="6" idx="1"/>
          </p:cNvCxnSpPr>
          <p:nvPr/>
        </p:nvCxnSpPr>
        <p:spPr>
          <a:xfrm flipH="1">
            <a:off x="6852864" y="4101299"/>
            <a:ext cx="776060" cy="8364"/>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828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7"/>
          <p:cNvSpPr>
            <a:spLocks noChangeArrowheads="1"/>
          </p:cNvSpPr>
          <p:nvPr/>
        </p:nvSpPr>
        <p:spPr bwMode="auto">
          <a:xfrm>
            <a:off x="398526" y="252907"/>
            <a:ext cx="34676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EOF Fiscal Distribution Chart</a:t>
            </a:r>
            <a:r>
              <a:rPr kumimoji="0" lang="en-US" altLang="en-US" b="0" i="0" u="none" strike="noStrike" cap="none" normalizeH="0" baseline="0" dirty="0" smtClean="0">
                <a:ln>
                  <a:noFill/>
                </a:ln>
                <a:solidFill>
                  <a:schemeClr val="tx1"/>
                </a:solidFill>
                <a:effectLst/>
                <a:latin typeface="Arial" panose="020B0604020202020204" pitchFamily="34" charset="0"/>
              </a:rPr>
              <a:t> </a:t>
            </a:r>
          </a:p>
        </p:txBody>
      </p:sp>
      <p:sp>
        <p:nvSpPr>
          <p:cNvPr id="5" name="AutoShape 3"/>
          <p:cNvSpPr>
            <a:spLocks noChangeArrowheads="1"/>
          </p:cNvSpPr>
          <p:nvPr/>
        </p:nvSpPr>
        <p:spPr bwMode="auto">
          <a:xfrm>
            <a:off x="398526" y="1586928"/>
            <a:ext cx="11369802" cy="4448111"/>
          </a:xfrm>
          <a:prstGeom prst="roundRect">
            <a:avLst>
              <a:gd name="adj" fmla="val 16667"/>
            </a:avLst>
          </a:prstGeom>
          <a:solidFill>
            <a:srgbClr val="DDD8C2">
              <a:alpha val="92999"/>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Text Box 2"/>
          <p:cNvSpPr txBox="1">
            <a:spLocks noChangeArrowheads="1"/>
          </p:cNvSpPr>
          <p:nvPr/>
        </p:nvSpPr>
        <p:spPr bwMode="auto">
          <a:xfrm>
            <a:off x="4483195" y="915194"/>
            <a:ext cx="3144837" cy="482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Governor’s Final Fiscal Year (FY “xx”) Appropriation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Text Box 31"/>
          <p:cNvSpPr txBox="1">
            <a:spLocks noChangeArrowheads="1"/>
          </p:cNvSpPr>
          <p:nvPr/>
        </p:nvSpPr>
        <p:spPr bwMode="auto">
          <a:xfrm>
            <a:off x="4541139" y="2623566"/>
            <a:ext cx="933450" cy="276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Article III</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Text Box 3"/>
          <p:cNvSpPr txBox="1">
            <a:spLocks noChangeArrowheads="1"/>
          </p:cNvSpPr>
          <p:nvPr/>
        </p:nvSpPr>
        <p:spPr bwMode="auto">
          <a:xfrm>
            <a:off x="6055614" y="2614041"/>
            <a:ext cx="952500" cy="276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Article IV</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ounded Rectangle 7"/>
          <p:cNvSpPr>
            <a:spLocks noChangeArrowheads="1"/>
          </p:cNvSpPr>
          <p:nvPr/>
        </p:nvSpPr>
        <p:spPr bwMode="auto">
          <a:xfrm>
            <a:off x="997839" y="4080891"/>
            <a:ext cx="1390650" cy="895350"/>
          </a:xfrm>
          <a:prstGeom prst="roundRect">
            <a:avLst>
              <a:gd name="adj" fmla="val 16667"/>
            </a:avLst>
          </a:prstGeom>
          <a:solidFill>
            <a:srgbClr val="9BBB59"/>
          </a:solidFill>
          <a:ln w="25400">
            <a:solidFill>
              <a:srgbClr val="71893F"/>
            </a:solidFill>
            <a:round/>
            <a:headEnd/>
            <a:tailEnd/>
          </a:ln>
        </p:spPr>
        <p:txBody>
          <a:bodyPr vert="horz" wrap="square" lIns="91440" tIns="45720" rIns="91440" bIns="45720" numCol="1" anchor="ctr" anchorCtr="0" compatLnSpc="1">
            <a:prstTxWarp prst="textNoShape">
              <a:avLst/>
            </a:prstTxWarp>
          </a:bodyPr>
          <a:lstStyle/>
          <a:p>
            <a:endParaRPr lang="en-US" dirty="0"/>
          </a:p>
        </p:txBody>
      </p:sp>
      <p:sp>
        <p:nvSpPr>
          <p:cNvPr id="10" name="Text Box 28"/>
          <p:cNvSpPr txBox="1">
            <a:spLocks noChangeArrowheads="1"/>
          </p:cNvSpPr>
          <p:nvPr/>
        </p:nvSpPr>
        <p:spPr bwMode="auto">
          <a:xfrm>
            <a:off x="1115187" y="4203763"/>
            <a:ext cx="1190625" cy="63055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FY “xx” EOF Summer Program</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Oval 9"/>
          <p:cNvSpPr>
            <a:spLocks noChangeArrowheads="1"/>
          </p:cNvSpPr>
          <p:nvPr/>
        </p:nvSpPr>
        <p:spPr bwMode="auto">
          <a:xfrm>
            <a:off x="1274064" y="1747266"/>
            <a:ext cx="2066925" cy="1095375"/>
          </a:xfrm>
          <a:prstGeom prst="ellipse">
            <a:avLst/>
          </a:prstGeom>
          <a:solidFill>
            <a:srgbClr val="FFFFFF"/>
          </a:solidFill>
          <a:ln w="25400">
            <a:solidFill>
              <a:srgbClr val="C0504D"/>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Prior Year Refunds and Balances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ounded Rectangle 10"/>
          <p:cNvSpPr>
            <a:spLocks noChangeArrowheads="1"/>
          </p:cNvSpPr>
          <p:nvPr/>
        </p:nvSpPr>
        <p:spPr bwMode="auto">
          <a:xfrm>
            <a:off x="2498028" y="3893566"/>
            <a:ext cx="1614486" cy="1927225"/>
          </a:xfrm>
          <a:prstGeom prst="roundRect">
            <a:avLst>
              <a:gd name="adj" fmla="val 16667"/>
            </a:avLst>
          </a:prstGeom>
          <a:solidFill>
            <a:srgbClr val="8064A2"/>
          </a:solidFill>
          <a:ln w="25400">
            <a:solidFill>
              <a:srgbClr val="5C477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EOF FY “xx”</a:t>
            </a:r>
            <a:endParaRPr kumimoji="0" lang="en-US" altLang="en-US" sz="8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FFFFFF"/>
                </a:solidFill>
                <a:effectLst/>
                <a:latin typeface="Arial" panose="020B0604020202020204" pitchFamily="34" charset="0"/>
                <a:ea typeface="Calibri" panose="020F0502020204030204" pitchFamily="34" charset="0"/>
                <a:cs typeface="Times New Roman" panose="02020603050405020304" pitchFamily="18" charset="0"/>
              </a:rPr>
              <a:t>Academic Year (AY) Art. III Undergraduate Allocations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Rounded Rectangle 11"/>
          <p:cNvSpPr>
            <a:spLocks noChangeArrowheads="1"/>
          </p:cNvSpPr>
          <p:nvPr/>
        </p:nvSpPr>
        <p:spPr bwMode="auto">
          <a:xfrm>
            <a:off x="4217290" y="3893566"/>
            <a:ext cx="1314450" cy="1927225"/>
          </a:xfrm>
          <a:prstGeom prst="roundRect">
            <a:avLst>
              <a:gd name="adj" fmla="val 16667"/>
            </a:avLst>
          </a:prstGeom>
          <a:solidFill>
            <a:srgbClr val="8064A2"/>
          </a:solidFill>
          <a:ln w="25400">
            <a:solidFill>
              <a:srgbClr val="5C477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EOF  FY “xx” Academic Year (AY) Art. III GRADUATE Allocations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Round Diagonal Corner Rectangle 12"/>
          <p:cNvSpPr>
            <a:spLocks/>
          </p:cNvSpPr>
          <p:nvPr/>
        </p:nvSpPr>
        <p:spPr bwMode="auto">
          <a:xfrm>
            <a:off x="8017764" y="3595116"/>
            <a:ext cx="1266825" cy="1847850"/>
          </a:xfrm>
          <a:custGeom>
            <a:avLst/>
            <a:gdLst>
              <a:gd name="T0" fmla="*/ 211142 w 1266825"/>
              <a:gd name="T1" fmla="*/ 0 h 1847850"/>
              <a:gd name="T2" fmla="*/ 1266825 w 1266825"/>
              <a:gd name="T3" fmla="*/ 0 h 1847850"/>
              <a:gd name="T4" fmla="*/ 1266825 w 1266825"/>
              <a:gd name="T5" fmla="*/ 0 h 1847850"/>
              <a:gd name="T6" fmla="*/ 1266825 w 1266825"/>
              <a:gd name="T7" fmla="*/ 1636708 h 1847850"/>
              <a:gd name="T8" fmla="*/ 1055683 w 1266825"/>
              <a:gd name="T9" fmla="*/ 1847850 h 1847850"/>
              <a:gd name="T10" fmla="*/ 0 w 1266825"/>
              <a:gd name="T11" fmla="*/ 1847850 h 1847850"/>
              <a:gd name="T12" fmla="*/ 0 w 1266825"/>
              <a:gd name="T13" fmla="*/ 1847850 h 1847850"/>
              <a:gd name="T14" fmla="*/ 0 w 1266825"/>
              <a:gd name="T15" fmla="*/ 211142 h 1847850"/>
              <a:gd name="T16" fmla="*/ 211142 w 1266825"/>
              <a:gd name="T17" fmla="*/ 0 h 18478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6825"/>
              <a:gd name="T28" fmla="*/ 0 h 1847850"/>
              <a:gd name="T29" fmla="*/ 1266825 w 1266825"/>
              <a:gd name="T30" fmla="*/ 1847850 h 18478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6825" h="1847850">
                <a:moveTo>
                  <a:pt x="211142" y="0"/>
                </a:moveTo>
                <a:lnTo>
                  <a:pt x="1266825" y="0"/>
                </a:lnTo>
                <a:lnTo>
                  <a:pt x="1266825" y="1636708"/>
                </a:lnTo>
                <a:cubicBezTo>
                  <a:pt x="1266825" y="1753319"/>
                  <a:pt x="1172294" y="1847850"/>
                  <a:pt x="1055683" y="1847850"/>
                </a:cubicBezTo>
                <a:lnTo>
                  <a:pt x="0" y="1847850"/>
                </a:lnTo>
                <a:lnTo>
                  <a:pt x="0" y="211142"/>
                </a:lnTo>
                <a:cubicBezTo>
                  <a:pt x="0" y="94531"/>
                  <a:pt x="94531" y="0"/>
                  <a:pt x="211142" y="0"/>
                </a:cubicBezTo>
                <a:close/>
              </a:path>
            </a:pathLst>
          </a:custGeom>
          <a:solidFill>
            <a:srgbClr val="7F7F7F"/>
          </a:solidFill>
          <a:ln w="25400">
            <a:solidFill>
              <a:srgbClr val="357D9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EOF FY “xx” Academic Year Art. IV Allocations</a:t>
            </a:r>
            <a:endParaRPr kumimoji="0" lang="en-US" altLang="en-US" sz="8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(Program Support)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6" name="Snip Same Side Corner Rectangle 14"/>
          <p:cNvSpPr>
            <a:spLocks/>
          </p:cNvSpPr>
          <p:nvPr/>
        </p:nvSpPr>
        <p:spPr bwMode="auto">
          <a:xfrm>
            <a:off x="9341739" y="3604641"/>
            <a:ext cx="1181100" cy="1552575"/>
          </a:xfrm>
          <a:custGeom>
            <a:avLst/>
            <a:gdLst>
              <a:gd name="T0" fmla="*/ 196854 w 1181100"/>
              <a:gd name="T1" fmla="*/ 0 h 1552575"/>
              <a:gd name="T2" fmla="*/ 984246 w 1181100"/>
              <a:gd name="T3" fmla="*/ 0 h 1552575"/>
              <a:gd name="T4" fmla="*/ 1181100 w 1181100"/>
              <a:gd name="T5" fmla="*/ 196854 h 1552575"/>
              <a:gd name="T6" fmla="*/ 1181100 w 1181100"/>
              <a:gd name="T7" fmla="*/ 1552575 h 1552575"/>
              <a:gd name="T8" fmla="*/ 1181100 w 1181100"/>
              <a:gd name="T9" fmla="*/ 1552575 h 1552575"/>
              <a:gd name="T10" fmla="*/ 0 w 1181100"/>
              <a:gd name="T11" fmla="*/ 1552575 h 1552575"/>
              <a:gd name="T12" fmla="*/ 0 w 1181100"/>
              <a:gd name="T13" fmla="*/ 1552575 h 1552575"/>
              <a:gd name="T14" fmla="*/ 0 w 1181100"/>
              <a:gd name="T15" fmla="*/ 196854 h 1552575"/>
              <a:gd name="T16" fmla="*/ 196854 w 1181100"/>
              <a:gd name="T17" fmla="*/ 0 h 15525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1100"/>
              <a:gd name="T28" fmla="*/ 0 h 1552575"/>
              <a:gd name="T29" fmla="*/ 1181100 w 1181100"/>
              <a:gd name="T30" fmla="*/ 1552575 h 15525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1100" h="1552575">
                <a:moveTo>
                  <a:pt x="196854" y="0"/>
                </a:moveTo>
                <a:lnTo>
                  <a:pt x="984246" y="0"/>
                </a:lnTo>
                <a:lnTo>
                  <a:pt x="1181100" y="196854"/>
                </a:lnTo>
                <a:lnTo>
                  <a:pt x="1181100" y="1552575"/>
                </a:lnTo>
                <a:lnTo>
                  <a:pt x="0" y="1552575"/>
                </a:lnTo>
                <a:lnTo>
                  <a:pt x="0" y="196854"/>
                </a:lnTo>
                <a:lnTo>
                  <a:pt x="196854" y="0"/>
                </a:lnTo>
                <a:close/>
              </a:path>
            </a:pathLst>
          </a:custGeom>
          <a:solidFill>
            <a:srgbClr val="F79646"/>
          </a:solidFill>
          <a:ln w="25400">
            <a:solidFill>
              <a:srgbClr val="B66D3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EOF FY “xx” Article IV Central Initiatives</a:t>
            </a:r>
            <a:endParaRPr kumimoji="0" lang="en-US" altLang="en-US"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7" name="Rounded Rectangle 15"/>
          <p:cNvSpPr>
            <a:spLocks noChangeArrowheads="1"/>
          </p:cNvSpPr>
          <p:nvPr/>
        </p:nvSpPr>
        <p:spPr bwMode="auto">
          <a:xfrm>
            <a:off x="5598414" y="4118991"/>
            <a:ext cx="1285875" cy="895350"/>
          </a:xfrm>
          <a:prstGeom prst="roundRect">
            <a:avLst>
              <a:gd name="adj" fmla="val 16667"/>
            </a:avLst>
          </a:prstGeom>
          <a:solidFill>
            <a:srgbClr val="B7DEE8"/>
          </a:solidFill>
          <a:ln w="25400">
            <a:solidFill>
              <a:srgbClr val="71893F"/>
            </a:solidFill>
            <a:round/>
            <a:headEnd/>
            <a:tailEnd/>
          </a:ln>
        </p:spPr>
        <p:txBody>
          <a:bodyPr vert="horz" wrap="square" lIns="91440" tIns="45720" rIns="91440" bIns="45720" numCol="1" anchor="ctr" anchorCtr="0" compatLnSpc="1">
            <a:prstTxWarp prst="textNoShape">
              <a:avLst/>
            </a:prstTxWarp>
          </a:bodyPr>
          <a:lstStyle/>
          <a:p>
            <a:endParaRPr lang="en-US" dirty="0"/>
          </a:p>
        </p:txBody>
      </p:sp>
      <p:sp>
        <p:nvSpPr>
          <p:cNvPr id="18" name="Text Box 21"/>
          <p:cNvSpPr txBox="1">
            <a:spLocks noChangeArrowheads="1"/>
          </p:cNvSpPr>
          <p:nvPr/>
        </p:nvSpPr>
        <p:spPr bwMode="auto">
          <a:xfrm>
            <a:off x="5704777" y="4319016"/>
            <a:ext cx="1038225" cy="4953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EOF Winter Session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9" name="Rectangle 18"/>
          <p:cNvSpPr>
            <a:spLocks noChangeArrowheads="1"/>
          </p:cNvSpPr>
          <p:nvPr/>
        </p:nvSpPr>
        <p:spPr bwMode="auto">
          <a:xfrm>
            <a:off x="7008113" y="4080891"/>
            <a:ext cx="904875" cy="952500"/>
          </a:xfrm>
          <a:prstGeom prst="rect">
            <a:avLst/>
          </a:prstGeom>
          <a:solidFill>
            <a:srgbClr val="4F81BD"/>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EOF Special Projects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 name="Text Box 20"/>
          <p:cNvSpPr txBox="1">
            <a:spLocks noChangeArrowheads="1"/>
          </p:cNvSpPr>
          <p:nvPr/>
        </p:nvSpPr>
        <p:spPr bwMode="auto">
          <a:xfrm>
            <a:off x="1378839" y="2499741"/>
            <a:ext cx="933450" cy="276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Article III</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1" name="Text Box 22"/>
          <p:cNvSpPr txBox="1">
            <a:spLocks noChangeArrowheads="1"/>
          </p:cNvSpPr>
          <p:nvPr/>
        </p:nvSpPr>
        <p:spPr bwMode="auto">
          <a:xfrm>
            <a:off x="2388489" y="2499741"/>
            <a:ext cx="952500" cy="276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Article IV</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2" name="Straight Arrow Connector 23"/>
          <p:cNvSpPr>
            <a:spLocks noChangeShapeType="1"/>
          </p:cNvSpPr>
          <p:nvPr/>
        </p:nvSpPr>
        <p:spPr bwMode="auto">
          <a:xfrm flipH="1">
            <a:off x="1788414" y="2842641"/>
            <a:ext cx="466725" cy="1238250"/>
          </a:xfrm>
          <a:prstGeom prst="straightConnector1">
            <a:avLst/>
          </a:prstGeom>
          <a:noFill/>
          <a:ln w="38100">
            <a:solidFill>
              <a:srgbClr val="C0504D"/>
            </a:solidFill>
            <a:round/>
            <a:headEnd/>
            <a:tailEnd type="arrow" w="med" len="med"/>
          </a:ln>
          <a:effectLst>
            <a:outerShdw dist="23000" dir="5400000" rotWithShape="0">
              <a:srgbClr val="000000">
                <a:alpha val="34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Straight Arrow Connector 24"/>
          <p:cNvSpPr>
            <a:spLocks noChangeShapeType="1"/>
          </p:cNvSpPr>
          <p:nvPr/>
        </p:nvSpPr>
        <p:spPr bwMode="auto">
          <a:xfrm flipH="1">
            <a:off x="1845564" y="2775966"/>
            <a:ext cx="2695575" cy="1304925"/>
          </a:xfrm>
          <a:prstGeom prst="straightConnector1">
            <a:avLst/>
          </a:prstGeom>
          <a:noFill/>
          <a:ln w="25400">
            <a:solidFill>
              <a:srgbClr val="9BBB59"/>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Straight Arrow Connector 26"/>
          <p:cNvSpPr>
            <a:spLocks noChangeShapeType="1"/>
          </p:cNvSpPr>
          <p:nvPr/>
        </p:nvSpPr>
        <p:spPr bwMode="auto">
          <a:xfrm flipH="1">
            <a:off x="3579114" y="2899791"/>
            <a:ext cx="1114425" cy="990600"/>
          </a:xfrm>
          <a:prstGeom prst="straightConnector1">
            <a:avLst/>
          </a:prstGeom>
          <a:noFill/>
          <a:ln w="38100">
            <a:solidFill>
              <a:srgbClr val="8064A2"/>
            </a:solidFill>
            <a:round/>
            <a:headEnd/>
            <a:tailEnd type="arrow" w="med" len="med"/>
          </a:ln>
          <a:effectLst>
            <a:outerShdw dist="23000" dir="5400000" rotWithShape="0">
              <a:srgbClr val="000000">
                <a:alpha val="34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Straight Arrow Connector 27"/>
          <p:cNvSpPr>
            <a:spLocks noChangeShapeType="1"/>
          </p:cNvSpPr>
          <p:nvPr/>
        </p:nvSpPr>
        <p:spPr bwMode="auto">
          <a:xfrm>
            <a:off x="4934712" y="2899791"/>
            <a:ext cx="0" cy="990600"/>
          </a:xfrm>
          <a:prstGeom prst="straightConnector1">
            <a:avLst/>
          </a:prstGeom>
          <a:noFill/>
          <a:ln w="38100">
            <a:solidFill>
              <a:srgbClr val="8064A2"/>
            </a:solidFill>
            <a:round/>
            <a:headEnd/>
            <a:tailEnd type="arrow" w="med" len="med"/>
          </a:ln>
          <a:effectLst>
            <a:outerShdw dist="23000" dir="5400000" rotWithShape="0">
              <a:srgbClr val="000000">
                <a:alpha val="34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Straight Arrow Connector 28"/>
          <p:cNvSpPr>
            <a:spLocks noChangeShapeType="1"/>
          </p:cNvSpPr>
          <p:nvPr/>
        </p:nvSpPr>
        <p:spPr bwMode="auto">
          <a:xfrm>
            <a:off x="5274564" y="2899791"/>
            <a:ext cx="619125" cy="1181100"/>
          </a:xfrm>
          <a:prstGeom prst="straightConnector1">
            <a:avLst/>
          </a:prstGeom>
          <a:noFill/>
          <a:ln w="38100">
            <a:solidFill>
              <a:srgbClr val="4BACC6"/>
            </a:solidFill>
            <a:round/>
            <a:headEnd/>
            <a:tailEnd type="arrow" w="med" len="med"/>
          </a:ln>
          <a:effectLst>
            <a:outerShdw dist="23000" dir="5400000" rotWithShape="0">
              <a:srgbClr val="000000">
                <a:alpha val="34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Straight Arrow Connector 29"/>
          <p:cNvSpPr>
            <a:spLocks noChangeShapeType="1"/>
          </p:cNvSpPr>
          <p:nvPr/>
        </p:nvSpPr>
        <p:spPr bwMode="auto">
          <a:xfrm>
            <a:off x="6360414" y="2899791"/>
            <a:ext cx="0" cy="1200150"/>
          </a:xfrm>
          <a:prstGeom prst="straightConnector1">
            <a:avLst/>
          </a:prstGeom>
          <a:noFill/>
          <a:ln w="38100">
            <a:solidFill>
              <a:srgbClr val="4BACC6"/>
            </a:solidFill>
            <a:round/>
            <a:headEnd/>
            <a:tailEnd type="arrow" w="med" len="med"/>
          </a:ln>
          <a:effectLst>
            <a:outerShdw dist="23000" dir="5400000" rotWithShape="0">
              <a:srgbClr val="000000">
                <a:alpha val="34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Straight Arrow Connector 30"/>
          <p:cNvSpPr>
            <a:spLocks noChangeShapeType="1"/>
          </p:cNvSpPr>
          <p:nvPr/>
        </p:nvSpPr>
        <p:spPr bwMode="auto">
          <a:xfrm>
            <a:off x="6741414" y="2899791"/>
            <a:ext cx="514350" cy="1181100"/>
          </a:xfrm>
          <a:prstGeom prst="straightConnector1">
            <a:avLst/>
          </a:prstGeom>
          <a:noFill/>
          <a:ln w="38100">
            <a:solidFill>
              <a:srgbClr val="4F81BD"/>
            </a:solidFill>
            <a:round/>
            <a:headEnd/>
            <a:tailEnd type="arrow" w="med" len="med"/>
          </a:ln>
          <a:effectLst>
            <a:outerShdw dist="23000" dir="5400000" rotWithShape="0">
              <a:srgbClr val="000000">
                <a:alpha val="34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Straight Arrow Connector 31"/>
          <p:cNvSpPr>
            <a:spLocks noChangeShapeType="1"/>
          </p:cNvSpPr>
          <p:nvPr/>
        </p:nvSpPr>
        <p:spPr bwMode="auto">
          <a:xfrm>
            <a:off x="7008114" y="2899791"/>
            <a:ext cx="1057275" cy="771525"/>
          </a:xfrm>
          <a:prstGeom prst="straightConnector1">
            <a:avLst/>
          </a:prstGeom>
          <a:noFill/>
          <a:ln w="38100">
            <a:solidFill>
              <a:srgbClr val="000000"/>
            </a:solidFill>
            <a:round/>
            <a:headEnd/>
            <a:tailEnd type="arrow" w="med" len="med"/>
          </a:ln>
          <a:effectLst>
            <a:outerShdw dist="23000" dir="5400000" rotWithShape="0">
              <a:srgbClr val="000000">
                <a:alpha val="34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Straight Connector 674"/>
          <p:cNvSpPr>
            <a:spLocks noChangeShapeType="1"/>
          </p:cNvSpPr>
          <p:nvPr/>
        </p:nvSpPr>
        <p:spPr bwMode="auto">
          <a:xfrm>
            <a:off x="7008114" y="2775966"/>
            <a:ext cx="2924175" cy="0"/>
          </a:xfrm>
          <a:prstGeom prst="line">
            <a:avLst/>
          </a:prstGeom>
          <a:noFill/>
          <a:ln w="38100">
            <a:solidFill>
              <a:srgbClr val="F79646"/>
            </a:solidFill>
            <a:round/>
            <a:headEnd/>
            <a:tailEnd/>
          </a:ln>
          <a:effectLst>
            <a:outerShdw dist="23000" dir="5400000" rotWithShape="0">
              <a:srgbClr val="000000">
                <a:alpha val="34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Straight Arrow Connector 675"/>
          <p:cNvSpPr>
            <a:spLocks noChangeShapeType="1"/>
          </p:cNvSpPr>
          <p:nvPr/>
        </p:nvSpPr>
        <p:spPr bwMode="auto">
          <a:xfrm>
            <a:off x="9932289" y="2775966"/>
            <a:ext cx="0" cy="819150"/>
          </a:xfrm>
          <a:prstGeom prst="straightConnector1">
            <a:avLst/>
          </a:prstGeom>
          <a:noFill/>
          <a:ln w="38100">
            <a:solidFill>
              <a:srgbClr val="F79646"/>
            </a:solidFill>
            <a:round/>
            <a:headEnd/>
            <a:tailEnd type="arrow" w="med" len="med"/>
          </a:ln>
          <a:effectLst>
            <a:outerShdw dist="23000" dir="5400000" rotWithShape="0">
              <a:srgbClr val="000000">
                <a:alpha val="34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Straight Arrow Connector 676"/>
          <p:cNvSpPr>
            <a:spLocks noChangeShapeType="1"/>
          </p:cNvSpPr>
          <p:nvPr/>
        </p:nvSpPr>
        <p:spPr bwMode="auto">
          <a:xfrm>
            <a:off x="5474589" y="2890266"/>
            <a:ext cx="1533525" cy="1190625"/>
          </a:xfrm>
          <a:prstGeom prst="straightConnector1">
            <a:avLst/>
          </a:prstGeom>
          <a:noFill/>
          <a:ln w="38100">
            <a:solidFill>
              <a:srgbClr val="4F81BD"/>
            </a:solidFill>
            <a:prstDash val="dash"/>
            <a:round/>
            <a:headEnd/>
            <a:tailEnd type="arrow" w="med" len="med"/>
          </a:ln>
          <a:effectLst>
            <a:outerShdw dist="23000" dir="5400000" rotWithShape="0">
              <a:srgbClr val="000000">
                <a:alpha val="34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Text Box 4"/>
          <p:cNvSpPr txBox="1">
            <a:spLocks noChangeArrowheads="1"/>
          </p:cNvSpPr>
          <p:nvPr/>
        </p:nvSpPr>
        <p:spPr bwMode="auto">
          <a:xfrm>
            <a:off x="5598414" y="5803469"/>
            <a:ext cx="2789237" cy="46313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EOF Board of Directors/EOF Central Office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4" name="AutoShape 6"/>
          <p:cNvSpPr>
            <a:spLocks noChangeShapeType="1"/>
          </p:cNvSpPr>
          <p:nvPr/>
        </p:nvSpPr>
        <p:spPr bwMode="auto">
          <a:xfrm flipH="1">
            <a:off x="5007861" y="1397794"/>
            <a:ext cx="696915" cy="1214659"/>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AutoShape 5"/>
          <p:cNvSpPr>
            <a:spLocks noChangeShapeType="1"/>
          </p:cNvSpPr>
          <p:nvPr/>
        </p:nvSpPr>
        <p:spPr bwMode="auto">
          <a:xfrm>
            <a:off x="6169120" y="1397794"/>
            <a:ext cx="426244" cy="1225773"/>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Rectangle 34"/>
          <p:cNvSpPr>
            <a:spLocks noChangeArrowheads="1"/>
          </p:cNvSpPr>
          <p:nvPr/>
        </p:nvSpPr>
        <p:spPr bwMode="auto">
          <a:xfrm>
            <a:off x="1655064" y="58521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37" name="Rectangle 48"/>
          <p:cNvSpPr>
            <a:spLocks noChangeArrowheads="1"/>
          </p:cNvSpPr>
          <p:nvPr/>
        </p:nvSpPr>
        <p:spPr bwMode="auto">
          <a:xfrm>
            <a:off x="1655064" y="104241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56065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7717" y="175766"/>
            <a:ext cx="9293629" cy="830997"/>
          </a:xfrm>
        </p:spPr>
        <p:txBody>
          <a:bodyPr/>
          <a:lstStyle/>
          <a:p>
            <a:pPr algn="ctr"/>
            <a:r>
              <a:rPr lang="en-US" b="1" dirty="0" smtClean="0"/>
              <a:t>EOF Summer and AY Contract</a:t>
            </a:r>
            <a:endParaRPr lang="en-US" dirty="0"/>
          </a:p>
        </p:txBody>
      </p:sp>
      <p:sp>
        <p:nvSpPr>
          <p:cNvPr id="3" name="Content Placeholder 2"/>
          <p:cNvSpPr>
            <a:spLocks noGrp="1"/>
          </p:cNvSpPr>
          <p:nvPr>
            <p:ph sz="half" idx="1"/>
          </p:nvPr>
        </p:nvSpPr>
        <p:spPr/>
        <p:txBody>
          <a:bodyPr/>
          <a:lstStyle/>
          <a:p>
            <a:r>
              <a:rPr lang="en-US" dirty="0" smtClean="0"/>
              <a:t>- All EOF contracts are posted online and should be downloaded and saved for record retention purposes.</a:t>
            </a:r>
          </a:p>
          <a:p>
            <a:r>
              <a:rPr lang="en-US" dirty="0" smtClean="0"/>
              <a:t>- Please carefully review the contact allocations to ensure that they match your respective preliminary allocations as approved by the EOF Board on June 22, 2020. </a:t>
            </a:r>
          </a:p>
          <a:p>
            <a:r>
              <a:rPr lang="en-US" dirty="0" smtClean="0"/>
              <a:t>- A copy of the June 22, 2020 EOF Board materials was sent to all college and university Presidents and EOF campus program Directors. </a:t>
            </a:r>
          </a:p>
        </p:txBody>
      </p:sp>
      <p:pic>
        <p:nvPicPr>
          <p:cNvPr id="5" name="Content Placeholder 4"/>
          <p:cNvPicPr>
            <a:picLocks noGrp="1" noChangeAspect="1"/>
          </p:cNvPicPr>
          <p:nvPr>
            <p:ph sz="half" idx="2"/>
          </p:nvPr>
        </p:nvPicPr>
        <p:blipFill>
          <a:blip r:embed="rId2"/>
          <a:stretch>
            <a:fillRect/>
          </a:stretch>
        </p:blipFill>
        <p:spPr>
          <a:xfrm>
            <a:off x="6725096" y="1138121"/>
            <a:ext cx="4386250" cy="5719879"/>
          </a:xfrm>
          <a:prstGeom prst="rect">
            <a:avLst/>
          </a:prstGeom>
        </p:spPr>
      </p:pic>
    </p:spTree>
    <p:extLst>
      <p:ext uri="{BB962C8B-B14F-4D97-AF65-F5344CB8AC3E}">
        <p14:creationId xmlns:p14="http://schemas.microsoft.com/office/powerpoint/2010/main" val="125408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286603"/>
            <a:ext cx="10058400" cy="1121573"/>
          </a:xfrm>
        </p:spPr>
        <p:txBody>
          <a:bodyPr>
            <a:normAutofit fontScale="90000"/>
          </a:bodyPr>
          <a:lstStyle/>
          <a:p>
            <a:r>
              <a:rPr lang="en-US" b="1" dirty="0" smtClean="0"/>
              <a:t>What are the components of the EOF Contract?</a:t>
            </a:r>
            <a:endParaRPr lang="en-US" b="1" dirty="0"/>
          </a:p>
        </p:txBody>
      </p:sp>
      <p:sp>
        <p:nvSpPr>
          <p:cNvPr id="4" name="Content Placeholder 3"/>
          <p:cNvSpPr>
            <a:spLocks noGrp="1"/>
          </p:cNvSpPr>
          <p:nvPr>
            <p:ph sz="half" idx="1"/>
          </p:nvPr>
        </p:nvSpPr>
        <p:spPr>
          <a:xfrm>
            <a:off x="753292" y="1880617"/>
            <a:ext cx="5037908" cy="4409347"/>
          </a:xfrm>
        </p:spPr>
        <p:txBody>
          <a:bodyPr>
            <a:normAutofit fontScale="92500"/>
          </a:bodyPr>
          <a:lstStyle/>
          <a:p>
            <a:r>
              <a:rPr lang="en-US" sz="1700" dirty="0"/>
              <a:t>Attachment A Contract Provisions </a:t>
            </a:r>
          </a:p>
          <a:p>
            <a:r>
              <a:rPr lang="en-US" sz="1700" dirty="0"/>
              <a:t>Attachment A1 Contract Provisions (Rutgers </a:t>
            </a:r>
            <a:r>
              <a:rPr lang="en-US" sz="1700" dirty="0" smtClean="0"/>
              <a:t>University ONLY) </a:t>
            </a:r>
            <a:endParaRPr lang="en-US" sz="1700" dirty="0"/>
          </a:p>
          <a:p>
            <a:r>
              <a:rPr lang="en-US" sz="1700" dirty="0"/>
              <a:t>Attachment B1 EOF Program Mission Statement and Program Goals &amp; Objectives </a:t>
            </a:r>
          </a:p>
          <a:p>
            <a:r>
              <a:rPr lang="en-US" sz="1700" dirty="0"/>
              <a:t>Attachment B2 EOF Summer Support and Cost of Education Budget </a:t>
            </a:r>
          </a:p>
          <a:p>
            <a:r>
              <a:rPr lang="en-US" sz="1700" dirty="0"/>
              <a:t>Attachment </a:t>
            </a:r>
            <a:r>
              <a:rPr lang="en-US" sz="1700" dirty="0" smtClean="0"/>
              <a:t>B3-(A) FY20 5</a:t>
            </a:r>
            <a:r>
              <a:rPr lang="en-US" sz="1700" baseline="30000" dirty="0" smtClean="0"/>
              <a:t>th</a:t>
            </a:r>
            <a:r>
              <a:rPr lang="en-US" sz="1700" dirty="0" smtClean="0"/>
              <a:t> Quarter Art. IV Program Support (July 1, 2020 – September 30, 2020)</a:t>
            </a:r>
          </a:p>
          <a:p>
            <a:r>
              <a:rPr lang="en-US" sz="1700" dirty="0" smtClean="0"/>
              <a:t>Attachment B3-(B) FY21 </a:t>
            </a:r>
            <a:r>
              <a:rPr lang="en-US" sz="1700" dirty="0"/>
              <a:t>EOF Academic Year Program Support Budget </a:t>
            </a:r>
            <a:r>
              <a:rPr lang="en-US" sz="1700" dirty="0" smtClean="0"/>
              <a:t> (October 1, 2020 – June 30, 2021)</a:t>
            </a:r>
            <a:endParaRPr lang="en-US" sz="1700" dirty="0"/>
          </a:p>
          <a:p>
            <a:r>
              <a:rPr lang="en-US" sz="1700" dirty="0"/>
              <a:t>Attachment B4 EOF Special Project </a:t>
            </a:r>
            <a:r>
              <a:rPr lang="en-US" sz="1700" dirty="0" smtClean="0"/>
              <a:t>Budget* </a:t>
            </a:r>
            <a:r>
              <a:rPr lang="en-US" sz="1700" dirty="0"/>
              <a:t>(if applicable) </a:t>
            </a:r>
          </a:p>
          <a:p>
            <a:r>
              <a:rPr lang="en-US" sz="1700" dirty="0"/>
              <a:t>Attachment B5 EOF Winter Session Support and Cost of Education </a:t>
            </a:r>
            <a:r>
              <a:rPr lang="en-US" sz="1700" dirty="0" smtClean="0"/>
              <a:t>Budget* </a:t>
            </a:r>
            <a:r>
              <a:rPr lang="en-US" sz="1700" dirty="0"/>
              <a:t>(if applicable) </a:t>
            </a:r>
          </a:p>
        </p:txBody>
      </p:sp>
      <p:sp>
        <p:nvSpPr>
          <p:cNvPr id="5" name="Content Placeholder 4"/>
          <p:cNvSpPr>
            <a:spLocks noGrp="1"/>
          </p:cNvSpPr>
          <p:nvPr>
            <p:ph sz="half" idx="2"/>
          </p:nvPr>
        </p:nvSpPr>
        <p:spPr>
          <a:xfrm>
            <a:off x="6172200" y="1880617"/>
            <a:ext cx="4590288" cy="3581399"/>
          </a:xfrm>
        </p:spPr>
        <p:txBody>
          <a:bodyPr>
            <a:normAutofit fontScale="92500"/>
          </a:bodyPr>
          <a:lstStyle/>
          <a:p>
            <a:r>
              <a:rPr lang="en-US" sz="1700" dirty="0"/>
              <a:t>Attachments </a:t>
            </a:r>
            <a:r>
              <a:rPr lang="en-US" sz="1700" dirty="0" smtClean="0"/>
              <a:t>C1-5 </a:t>
            </a:r>
            <a:r>
              <a:rPr lang="en-US" sz="1700" dirty="0"/>
              <a:t>Expenditure Reports sent under separate cover </a:t>
            </a:r>
          </a:p>
          <a:p>
            <a:r>
              <a:rPr lang="en-US" sz="1700" dirty="0"/>
              <a:t>Attachments </a:t>
            </a:r>
            <a:r>
              <a:rPr lang="en-US" sz="1700" dirty="0" smtClean="0"/>
              <a:t>C </a:t>
            </a:r>
            <a:r>
              <a:rPr lang="en-US" sz="1700" dirty="0"/>
              <a:t>Annual and Summer Assessment Reports sent under separate cover </a:t>
            </a:r>
          </a:p>
          <a:p>
            <a:r>
              <a:rPr lang="en-US" sz="1700" dirty="0"/>
              <a:t>Attachment D Grant Deadlines and Project Specifications </a:t>
            </a:r>
          </a:p>
          <a:p>
            <a:endParaRPr lang="en-US" sz="1600" dirty="0"/>
          </a:p>
        </p:txBody>
      </p:sp>
      <p:sp>
        <p:nvSpPr>
          <p:cNvPr id="7" name="TextBox 6"/>
          <p:cNvSpPr txBox="1"/>
          <p:nvPr/>
        </p:nvSpPr>
        <p:spPr>
          <a:xfrm>
            <a:off x="6126480" y="4061825"/>
            <a:ext cx="5409738" cy="1815882"/>
          </a:xfrm>
          <a:prstGeom prst="rect">
            <a:avLst/>
          </a:prstGeom>
          <a:noFill/>
        </p:spPr>
        <p:txBody>
          <a:bodyPr wrap="square" rtlCol="0">
            <a:spAutoFit/>
          </a:bodyPr>
          <a:lstStyle/>
          <a:p>
            <a:r>
              <a:rPr lang="en-US" sz="1600" b="1" dirty="0"/>
              <a:t>Download </a:t>
            </a:r>
            <a:r>
              <a:rPr lang="en-US" sz="1600" b="1" dirty="0" smtClean="0"/>
              <a:t>the EOF </a:t>
            </a:r>
            <a:r>
              <a:rPr lang="en-US" sz="1600" b="1" dirty="0"/>
              <a:t>c</a:t>
            </a:r>
            <a:r>
              <a:rPr lang="en-US" sz="1600" b="1" dirty="0" smtClean="0"/>
              <a:t>ontract </a:t>
            </a:r>
            <a:r>
              <a:rPr lang="en-US" sz="1600" b="1" dirty="0"/>
              <a:t>d</a:t>
            </a:r>
            <a:r>
              <a:rPr lang="en-US" sz="1600" b="1" dirty="0" smtClean="0"/>
              <a:t>ocuments and budget instructions from </a:t>
            </a:r>
            <a:r>
              <a:rPr lang="en-US" sz="1600" b="1" dirty="0"/>
              <a:t>OSHE/EOF </a:t>
            </a:r>
            <a:r>
              <a:rPr lang="en-US" sz="1600" b="1" dirty="0" smtClean="0"/>
              <a:t>Website at:</a:t>
            </a:r>
          </a:p>
          <a:p>
            <a:r>
              <a:rPr lang="en-US" sz="1600" b="1" dirty="0" smtClean="0">
                <a:hlinkClick r:id="rId3"/>
              </a:rPr>
              <a:t>http</a:t>
            </a:r>
            <a:r>
              <a:rPr lang="en-US" sz="1600" b="1" dirty="0">
                <a:hlinkClick r:id="rId3"/>
              </a:rPr>
              <a:t>://</a:t>
            </a:r>
            <a:r>
              <a:rPr lang="en-US" sz="1600" b="1" dirty="0" smtClean="0">
                <a:hlinkClick r:id="rId3"/>
              </a:rPr>
              <a:t>www.nj.gov/highereducation/EOF/EOF_Program_Resources.shtml</a:t>
            </a:r>
            <a:endParaRPr lang="en-US" sz="1600" b="1" dirty="0" smtClean="0"/>
          </a:p>
          <a:p>
            <a:endParaRPr lang="en-US" sz="1600" b="1" dirty="0" smtClean="0"/>
          </a:p>
          <a:p>
            <a:r>
              <a:rPr lang="en-US" sz="1600" b="1" dirty="0" smtClean="0"/>
              <a:t>* = Document not found on EOF website. Will be provided if applicable.</a:t>
            </a:r>
            <a:endParaRPr lang="en-US" sz="1600" b="1" dirty="0"/>
          </a:p>
        </p:txBody>
      </p:sp>
    </p:spTree>
    <p:extLst>
      <p:ext uri="{BB962C8B-B14F-4D97-AF65-F5344CB8AC3E}">
        <p14:creationId xmlns:p14="http://schemas.microsoft.com/office/powerpoint/2010/main" val="1276606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290" y="122239"/>
            <a:ext cx="10515600" cy="812944"/>
          </a:xfrm>
        </p:spPr>
        <p:txBody>
          <a:bodyPr>
            <a:normAutofit/>
          </a:bodyPr>
          <a:lstStyle/>
          <a:p>
            <a:pPr algn="ctr"/>
            <a:r>
              <a:rPr lang="en-US" b="1" dirty="0" smtClean="0"/>
              <a:t>Completing Contract Signature Page</a:t>
            </a:r>
            <a:endParaRPr lang="en-US" b="1" dirty="0"/>
          </a:p>
        </p:txBody>
      </p:sp>
      <p:sp>
        <p:nvSpPr>
          <p:cNvPr id="3" name="TextBox 2"/>
          <p:cNvSpPr txBox="1"/>
          <p:nvPr/>
        </p:nvSpPr>
        <p:spPr>
          <a:xfrm>
            <a:off x="2496849" y="1824759"/>
            <a:ext cx="7300481" cy="4247317"/>
          </a:xfrm>
          <a:prstGeom prst="rect">
            <a:avLst/>
          </a:prstGeom>
          <a:noFill/>
        </p:spPr>
        <p:txBody>
          <a:bodyPr wrap="square" rtlCol="0">
            <a:spAutoFit/>
          </a:bodyPr>
          <a:lstStyle/>
          <a:p>
            <a:r>
              <a:rPr lang="en-US" dirty="0" smtClean="0"/>
              <a:t>Due to the impact of COVID-19, this year the contract signature page will be completed via DocuSign.  The contract signature page must be signed by the institution’s president or designee</a:t>
            </a:r>
            <a:r>
              <a:rPr lang="en-US" dirty="0" smtClean="0">
                <a:solidFill>
                  <a:srgbClr val="FF0000"/>
                </a:solidFill>
              </a:rPr>
              <a:t> </a:t>
            </a:r>
            <a:r>
              <a:rPr lang="en-US" dirty="0" smtClean="0"/>
              <a:t>only. </a:t>
            </a:r>
          </a:p>
          <a:p>
            <a:endParaRPr lang="en-US" b="1" i="1" dirty="0">
              <a:solidFill>
                <a:srgbClr val="FF0000"/>
              </a:solidFill>
            </a:endParaRPr>
          </a:p>
          <a:p>
            <a:pPr algn="ctr"/>
            <a:r>
              <a:rPr lang="en-US" b="1" i="1" dirty="0" smtClean="0">
                <a:solidFill>
                  <a:srgbClr val="FF0000"/>
                </a:solidFill>
              </a:rPr>
              <a:t>(Due by October 22, 2020)  </a:t>
            </a:r>
          </a:p>
          <a:p>
            <a:endParaRPr lang="en-US" dirty="0"/>
          </a:p>
          <a:p>
            <a:r>
              <a:rPr lang="en-US" dirty="0"/>
              <a:t>After the EOF Central Office staff completes the review of the fiscal year contract documents, </a:t>
            </a:r>
            <a:r>
              <a:rPr lang="en-US" dirty="0" smtClean="0"/>
              <a:t>the </a:t>
            </a:r>
            <a:r>
              <a:rPr lang="en-US" dirty="0"/>
              <a:t>contract signature </a:t>
            </a:r>
            <a:r>
              <a:rPr lang="en-US" dirty="0" smtClean="0"/>
              <a:t>page </a:t>
            </a:r>
            <a:r>
              <a:rPr lang="en-US" dirty="0"/>
              <a:t>will be signed by the EOF </a:t>
            </a:r>
            <a:r>
              <a:rPr lang="en-US" dirty="0" smtClean="0"/>
              <a:t>Executive </a:t>
            </a:r>
            <a:r>
              <a:rPr lang="en-US" dirty="0"/>
              <a:t>Director and </a:t>
            </a:r>
            <a:r>
              <a:rPr lang="en-US" dirty="0" smtClean="0"/>
              <a:t>a final copy </a:t>
            </a:r>
            <a:r>
              <a:rPr lang="en-US" dirty="0"/>
              <a:t>will be </a:t>
            </a:r>
            <a:r>
              <a:rPr lang="en-US" dirty="0" smtClean="0"/>
              <a:t>emailed </a:t>
            </a:r>
            <a:r>
              <a:rPr lang="en-US" dirty="0"/>
              <a:t>to the EOF </a:t>
            </a:r>
            <a:r>
              <a:rPr lang="en-US" dirty="0" smtClean="0"/>
              <a:t>campus Program Director. </a:t>
            </a:r>
          </a:p>
          <a:p>
            <a:endParaRPr lang="en-US" b="1" dirty="0"/>
          </a:p>
          <a:p>
            <a:r>
              <a:rPr lang="en-US" b="1" dirty="0" smtClean="0">
                <a:solidFill>
                  <a:srgbClr val="FF0000"/>
                </a:solidFill>
              </a:rPr>
              <a:t>(Please note: Due to the signature page being completed via DocuSign, a copy of the signature page is included in the EOF contract for reference purposes only.)</a:t>
            </a:r>
            <a:endParaRPr lang="en-US" dirty="0"/>
          </a:p>
          <a:p>
            <a:endParaRPr lang="en-US" dirty="0"/>
          </a:p>
        </p:txBody>
      </p:sp>
    </p:spTree>
    <p:extLst>
      <p:ext uri="{BB962C8B-B14F-4D97-AF65-F5344CB8AC3E}">
        <p14:creationId xmlns:p14="http://schemas.microsoft.com/office/powerpoint/2010/main" val="992244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20021</TotalTime>
  <Words>4797</Words>
  <Application>Microsoft Office PowerPoint</Application>
  <PresentationFormat>Widescreen</PresentationFormat>
  <Paragraphs>345</Paragraphs>
  <Slides>37</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Times New Roman</vt:lpstr>
      <vt:lpstr>Wingdings</vt:lpstr>
      <vt:lpstr>Retrospect</vt:lpstr>
      <vt:lpstr>EOF B3 Contract Budget Training Webinar </vt:lpstr>
      <vt:lpstr>PowerPoint Presentation</vt:lpstr>
      <vt:lpstr>Purpose of Budget Workshop</vt:lpstr>
      <vt:lpstr>During this workshop, we will focus on the following items:</vt:lpstr>
      <vt:lpstr>PowerPoint Presentation</vt:lpstr>
      <vt:lpstr>PowerPoint Presentation</vt:lpstr>
      <vt:lpstr>EOF Summer and AY Contract</vt:lpstr>
      <vt:lpstr>What are the components of the EOF Contract?</vt:lpstr>
      <vt:lpstr>Completing Contract Signature Page</vt:lpstr>
      <vt:lpstr>EOF B3 Contract Attachments</vt:lpstr>
      <vt:lpstr>EOF B3 Contract Attachments </vt:lpstr>
      <vt:lpstr>Completing B3-(A) &amp; B3-(B) contract attachments</vt:lpstr>
      <vt:lpstr>Contract Attachments B3-(A) &amp; B3-(B) Article IV Program Support </vt:lpstr>
      <vt:lpstr>Program Directors who are less than 100% Time EOF</vt:lpstr>
      <vt:lpstr>EOF TIME AND EFFORT REPORT</vt:lpstr>
      <vt:lpstr>A visual representation of how things are different this year </vt:lpstr>
      <vt:lpstr>Virtual review of B3-(A) and B3-(B) contract attachments</vt:lpstr>
      <vt:lpstr>Summer funds to support EOF 12-month staff members</vt:lpstr>
      <vt:lpstr>Example of John Doe – EOF 12 Month Employee supported by 2020 Summer funds (B2 budget accountability)</vt:lpstr>
      <vt:lpstr>Example of John Doe – EOF 12 Month Employee supported by 2020 Summer funds (B3-(A) FY20 5th Qtr. budget accountability)</vt:lpstr>
      <vt:lpstr>Example of John Doe – EOF 12 Month Employee supported by 2020 Summer funds (B3-(B) FY21 budget accountability)</vt:lpstr>
      <vt:lpstr>IMPORTANT FEATURES  OF BOTH B3 CONTRACT BUDGET ATTACHMENTS</vt:lpstr>
      <vt:lpstr> B3-(A) &amp; B3-(B) Art. IV Program Support Contract Budget Attachments</vt:lpstr>
      <vt:lpstr>Article IV Institutional Match</vt:lpstr>
      <vt:lpstr>Article IV Funds Cannot Be Used to Pay For:</vt:lpstr>
      <vt:lpstr>B3-(A) &amp; B3-(B) Article IV Budget Transfers/Modifications/Adjustments</vt:lpstr>
      <vt:lpstr>B3-(A) &amp; B3-(B) Article IV Budget Transfers/Modifications/Adjustments</vt:lpstr>
      <vt:lpstr>B3-(A) EOF FY20 5th Qtr. Article IV Program Support Draft &amp; Final Expenditure Reports </vt:lpstr>
      <vt:lpstr>B3-(B) EOF FY21 Article IV Program Support Interim &amp; Final Expenditure Reports</vt:lpstr>
      <vt:lpstr> Submission of Completed Contract Documents to EOF  Central Office</vt:lpstr>
      <vt:lpstr>Contract Attachment B4 - EOF Special Projects (if applicable)</vt:lpstr>
      <vt:lpstr>Contract Attachment B5 - EOF Winter Session (if applicable)</vt:lpstr>
      <vt:lpstr>EOF Winter Session (if applicable)</vt:lpstr>
      <vt:lpstr>Disbursement of B3-(A) FY20 5th Quarter and B3-(B) FY21 Article IV Academic Year Program Support Funds</vt:lpstr>
      <vt:lpstr>Submission Deadlines</vt:lpstr>
      <vt:lpstr>Distribution of EOF Document Submissions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Audrey Bennerson</dc:creator>
  <cp:lastModifiedBy>Carter, Hasani</cp:lastModifiedBy>
  <cp:revision>191</cp:revision>
  <cp:lastPrinted>2018-05-25T15:51:36Z</cp:lastPrinted>
  <dcterms:created xsi:type="dcterms:W3CDTF">2016-01-30T19:52:14Z</dcterms:created>
  <dcterms:modified xsi:type="dcterms:W3CDTF">2020-07-01T20:18:17Z</dcterms:modified>
</cp:coreProperties>
</file>