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4" r:id="rId1"/>
    <p:sldMasterId id="2147483696" r:id="rId2"/>
  </p:sldMasterIdLst>
  <p:notesMasterIdLst>
    <p:notesMasterId r:id="rId44"/>
  </p:notesMasterIdLst>
  <p:sldIdLst>
    <p:sldId id="292" r:id="rId3"/>
    <p:sldId id="341" r:id="rId4"/>
    <p:sldId id="294" r:id="rId5"/>
    <p:sldId id="333" r:id="rId6"/>
    <p:sldId id="296" r:id="rId7"/>
    <p:sldId id="298" r:id="rId8"/>
    <p:sldId id="342" r:id="rId9"/>
    <p:sldId id="334" r:id="rId10"/>
    <p:sldId id="330" r:id="rId11"/>
    <p:sldId id="301" r:id="rId12"/>
    <p:sldId id="300" r:id="rId13"/>
    <p:sldId id="343" r:id="rId14"/>
    <p:sldId id="352" r:id="rId15"/>
    <p:sldId id="303" r:id="rId16"/>
    <p:sldId id="349" r:id="rId17"/>
    <p:sldId id="306" r:id="rId18"/>
    <p:sldId id="307" r:id="rId19"/>
    <p:sldId id="353" r:id="rId20"/>
    <p:sldId id="335" r:id="rId21"/>
    <p:sldId id="309" r:id="rId22"/>
    <p:sldId id="314" r:id="rId23"/>
    <p:sldId id="336" r:id="rId24"/>
    <p:sldId id="315" r:id="rId25"/>
    <p:sldId id="317" r:id="rId26"/>
    <p:sldId id="354" r:id="rId27"/>
    <p:sldId id="316" r:id="rId28"/>
    <p:sldId id="332" r:id="rId29"/>
    <p:sldId id="338" r:id="rId30"/>
    <p:sldId id="344" r:id="rId31"/>
    <p:sldId id="318" r:id="rId32"/>
    <p:sldId id="331" r:id="rId33"/>
    <p:sldId id="319" r:id="rId34"/>
    <p:sldId id="339" r:id="rId35"/>
    <p:sldId id="345" r:id="rId36"/>
    <p:sldId id="322" r:id="rId37"/>
    <p:sldId id="321" r:id="rId38"/>
    <p:sldId id="346" r:id="rId39"/>
    <p:sldId id="337" r:id="rId40"/>
    <p:sldId id="329" r:id="rId41"/>
    <p:sldId id="347" r:id="rId42"/>
    <p:sldId id="350" r:id="rId43"/>
  </p:sldIdLst>
  <p:sldSz cx="12192000" cy="6858000"/>
  <p:notesSz cx="6858000" cy="8912225"/>
  <p:embeddedFontLs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Arial Black" panose="020B0A04020102020204" pitchFamily="34" charset="0"/>
      <p:bold r:id="rId49"/>
    </p:embeddedFont>
    <p:embeddedFont>
      <p:font typeface="Karla" panose="020B0604020202020204" charset="0"/>
      <p:regular r:id="rId50"/>
      <p:bold r:id="rId51"/>
      <p:italic r:id="rId52"/>
      <p:boldItalic r:id="rId53"/>
    </p:embeddedFont>
    <p:embeddedFont>
      <p:font typeface="Microsoft JhengHei" panose="020B0604030504040204" pitchFamily="34" charset="-120"/>
      <p:regular r:id="rId54"/>
      <p:bold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Franklin Gothic Demi Cond" panose="020B0706030402020204" pitchFamily="3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hilliard" initials="" lastIdx="3" clrIdx="0"/>
  <p:cmAuthor id="1" name="May, Chad" initials="MC" lastIdx="3" clrIdx="1">
    <p:extLst>
      <p:ext uri="{19B8F6BF-5375-455C-9EA6-DF929625EA0E}">
        <p15:presenceInfo xmlns:p15="http://schemas.microsoft.com/office/powerpoint/2012/main" userId="S-1-5-21-3342024681-333314647-251681998-22349" providerId="AD"/>
      </p:ext>
    </p:extLst>
  </p:cmAuthor>
  <p:cmAuthor id="2" name="McNamara, Dillon" initials="MD" lastIdx="3" clrIdx="2">
    <p:extLst>
      <p:ext uri="{19B8F6BF-5375-455C-9EA6-DF929625EA0E}">
        <p15:presenceInfo xmlns:p15="http://schemas.microsoft.com/office/powerpoint/2012/main" userId="S-1-5-21-3342024681-333314647-251681998-21905" providerId="AD"/>
      </p:ext>
    </p:extLst>
  </p:cmAuthor>
  <p:cmAuthor id="3" name="Thachik, Stefani" initials="TS" lastIdx="22" clrIdx="3">
    <p:extLst>
      <p:ext uri="{19B8F6BF-5375-455C-9EA6-DF929625EA0E}">
        <p15:presenceInfo xmlns:p15="http://schemas.microsoft.com/office/powerpoint/2012/main" userId="S-1-5-21-3342024681-333314647-251681998-22386" providerId="AD"/>
      </p:ext>
    </p:extLst>
  </p:cmAuthor>
  <p:cmAuthor id="4" name="Bethea, Angela" initials="BA" lastIdx="3" clrIdx="4">
    <p:extLst>
      <p:ext uri="{19B8F6BF-5375-455C-9EA6-DF929625EA0E}">
        <p15:presenceInfo xmlns:p15="http://schemas.microsoft.com/office/powerpoint/2012/main" userId="S-1-5-21-3342024681-333314647-251681998-186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F45"/>
    <a:srgbClr val="0B3954"/>
    <a:srgbClr val="093953"/>
    <a:srgbClr val="808A22"/>
    <a:srgbClr val="549E39"/>
    <a:srgbClr val="C0CF3A"/>
    <a:srgbClr val="328C99"/>
    <a:srgbClr val="94D07F"/>
    <a:srgbClr val="66A64E"/>
    <a:srgbClr val="D75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668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0736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47158"/>
          </a:xfrm>
          <a:prstGeom prst="rect">
            <a:avLst/>
          </a:prstGeom>
        </p:spPr>
        <p:txBody>
          <a:bodyPr vert="horz" lIns="90098" tIns="45049" rIns="90098" bIns="450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47158"/>
          </a:xfrm>
          <a:prstGeom prst="rect">
            <a:avLst/>
          </a:prstGeom>
        </p:spPr>
        <p:txBody>
          <a:bodyPr vert="horz" lIns="90098" tIns="45049" rIns="90098" bIns="45049" rtlCol="0"/>
          <a:lstStyle>
            <a:lvl1pPr algn="r">
              <a:defRPr sz="1200"/>
            </a:lvl1pPr>
          </a:lstStyle>
          <a:p>
            <a:fld id="{243CA6BA-36E6-4D38-AD8D-EA2201055166}" type="datetimeFigureOut">
              <a:rPr lang="en-US" smtClean="0"/>
              <a:t>6/22/2021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5650" y="1114425"/>
            <a:ext cx="5346700" cy="300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98" tIns="45049" rIns="90098" bIns="450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289009"/>
            <a:ext cx="5486400" cy="3509189"/>
          </a:xfrm>
          <a:prstGeom prst="rect">
            <a:avLst/>
          </a:prstGeom>
        </p:spPr>
        <p:txBody>
          <a:bodyPr vert="horz" lIns="90098" tIns="45049" rIns="90098" bIns="450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465068"/>
            <a:ext cx="2971800" cy="447157"/>
          </a:xfrm>
          <a:prstGeom prst="rect">
            <a:avLst/>
          </a:prstGeom>
        </p:spPr>
        <p:txBody>
          <a:bodyPr vert="horz" lIns="90098" tIns="45049" rIns="90098" bIns="450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465068"/>
            <a:ext cx="2971800" cy="447157"/>
          </a:xfrm>
          <a:prstGeom prst="rect">
            <a:avLst/>
          </a:prstGeom>
        </p:spPr>
        <p:txBody>
          <a:bodyPr vert="horz" lIns="90098" tIns="45049" rIns="90098" bIns="45049" rtlCol="0" anchor="b"/>
          <a:lstStyle>
            <a:lvl1pPr algn="r">
              <a:defRPr sz="1200"/>
            </a:lvl1pPr>
          </a:lstStyle>
          <a:p>
            <a:fld id="{C79BE81F-3C3A-42DF-A4AA-2ED54A27E2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2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4E8-E54F-47BC-871B-CC59A5D2D24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5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42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38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65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77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94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09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8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5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05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03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Once we send your approved budget</a:t>
            </a:r>
            <a:r>
              <a:rPr lang="en-US" baseline="0" dirty="0" smtClean="0"/>
              <a:t> back after the July 6 deadline, any changes must be approved through a budget modification. You must do a budget modification if you are moving funds between categories. If you are moving monies from Salaries to Professional Development, for example. If you are creating a new item that was not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32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17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08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06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75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26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72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077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6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8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6168" y="3390711"/>
            <a:ext cx="7566090" cy="321131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69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E81F-3C3A-42DF-A4AA-2ED54A27E2C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9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1.xml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6.emf"/><Relationship Id="rId2" Type="http://schemas.openxmlformats.org/officeDocument/2006/relationships/tags" Target="../tags/tag3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8.jpeg"/><Relationship Id="rId2" Type="http://schemas.openxmlformats.org/officeDocument/2006/relationships/tags" Target="../tags/tag3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7.xml"/><Relationship Id="rId7" Type="http://schemas.openxmlformats.org/officeDocument/2006/relationships/image" Target="../media/image9.png"/><Relationship Id="rId2" Type="http://schemas.openxmlformats.org/officeDocument/2006/relationships/tags" Target="../tags/tag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A81F-B7EF-46B4-8436-C82C09B89805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EOF OSHE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363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7D31-5AB3-4C89-8BF3-55A8C72F9DA4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6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59186-1302-4EAC-9D8F-39A57077B09C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2" y="1627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7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0EA04F7-0B3A-4296-9456-F3DED2D4CD1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5979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9B239-9E09-4F6E-93E0-71C192754F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6" r="-2472"/>
          <a:stretch/>
        </p:blipFill>
        <p:spPr>
          <a:xfrm>
            <a:off x="8204204" y="1157635"/>
            <a:ext cx="3544471" cy="47416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0B1310-EBA2-4546-BB11-440D5FBE0C14}"/>
              </a:ext>
            </a:extLst>
          </p:cNvPr>
          <p:cNvSpPr/>
          <p:nvPr/>
        </p:nvSpPr>
        <p:spPr>
          <a:xfrm>
            <a:off x="4323" y="950484"/>
            <a:ext cx="12187680" cy="5313553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3000"/>
                </a:schemeClr>
              </a:gs>
              <a:gs pos="100000">
                <a:schemeClr val="accent3"/>
              </a:gs>
            </a:gsLst>
            <a:lin ang="10800000" scaled="1"/>
            <a:tileRect/>
          </a:gra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588289-2413-4609-AC40-DB9D1DEE080A}"/>
              </a:ext>
            </a:extLst>
          </p:cNvPr>
          <p:cNvSpPr>
            <a:spLocks/>
          </p:cNvSpPr>
          <p:nvPr/>
        </p:nvSpPr>
        <p:spPr>
          <a:xfrm>
            <a:off x="4323" y="6101660"/>
            <a:ext cx="12187680" cy="534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auto">
          <a:xfrm>
            <a:off x="222185" y="2293543"/>
            <a:ext cx="732305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22185" y="3783153"/>
            <a:ext cx="7323053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auto">
          <a:xfrm>
            <a:off x="222185" y="5594104"/>
            <a:ext cx="7323053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baseline="0" dirty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82B9EC-6874-415A-B664-E290105921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6" r="-16666"/>
          <a:stretch/>
        </p:blipFill>
        <p:spPr>
          <a:xfrm>
            <a:off x="11236814" y="176675"/>
            <a:ext cx="794612" cy="6356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3410A6C-3E96-4764-949B-69305DA17824}"/>
              </a:ext>
            </a:extLst>
          </p:cNvPr>
          <p:cNvSpPr>
            <a:spLocks/>
          </p:cNvSpPr>
          <p:nvPr/>
        </p:nvSpPr>
        <p:spPr>
          <a:xfrm>
            <a:off x="4323" y="1049365"/>
            <a:ext cx="12187680" cy="5340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4" name="sticker">
            <a:extLst>
              <a:ext uri="{FF2B5EF4-FFF2-40B4-BE49-F238E27FC236}">
                <a16:creationId xmlns:a16="http://schemas.microsoft.com/office/drawing/2014/main" id="{DE2ECB66-7BCC-47F2-BB13-515B9C0C2278}"/>
              </a:ext>
            </a:extLst>
          </p:cNvPr>
          <p:cNvGrpSpPr/>
          <p:nvPr/>
        </p:nvGrpSpPr>
        <p:grpSpPr bwMode="auto">
          <a:xfrm>
            <a:off x="1729081" y="6484828"/>
            <a:ext cx="4912127" cy="193128"/>
            <a:chOff x="5053505" y="285750"/>
            <a:chExt cx="3684095" cy="193127"/>
          </a:xfrm>
        </p:grpSpPr>
        <p:sp>
          <p:nvSpPr>
            <p:cNvPr id="15" name="StickerRectangle">
              <a:extLst>
                <a:ext uri="{FF2B5EF4-FFF2-40B4-BE49-F238E27FC236}">
                  <a16:creationId xmlns:a16="http://schemas.microsoft.com/office/drawing/2014/main" id="{7BB78260-2409-4E92-A96C-290D1B80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505" y="285750"/>
              <a:ext cx="3684095" cy="19312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255">
                <a:buClr>
                  <a:srgbClr val="002960"/>
                </a:buClr>
              </a:pPr>
              <a:r>
                <a:rPr lang="en-US" sz="1050" baseline="0" dirty="0">
                  <a:solidFill>
                    <a:srgbClr val="FF0000"/>
                  </a:solidFill>
                  <a:latin typeface="+mn-lt"/>
                  <a:ea typeface="+mn-ea"/>
                </a:rPr>
                <a:t>PRELIMINARY DRAFT </a:t>
              </a:r>
              <a:r>
                <a:rPr lang="en-US" sz="1050" baseline="0" dirty="0">
                  <a:solidFill>
                    <a:schemeClr val="accent6"/>
                  </a:solidFill>
                  <a:latin typeface="+mn-lt"/>
                  <a:ea typeface="+mn-ea"/>
                </a:rPr>
                <a:t>– PROPRIETARY, CONFIDENTIAL, PRE-DECISIONAL</a:t>
              </a:r>
            </a:p>
          </p:txBody>
        </p:sp>
        <p:cxnSp>
          <p:nvCxnSpPr>
            <p:cNvPr id="16" name="AutoShape 31">
              <a:extLst>
                <a:ext uri="{FF2B5EF4-FFF2-40B4-BE49-F238E27FC236}">
                  <a16:creationId xmlns:a16="http://schemas.microsoft.com/office/drawing/2014/main" id="{DFEF9400-E67A-465D-BBC5-EDD7B915EDEE}"/>
                </a:ext>
              </a:extLst>
            </p:cNvPr>
            <p:cNvCxnSpPr>
              <a:cxnSpLocks noChangeShapeType="1"/>
              <a:stCxn id="15" idx="2"/>
              <a:endCxn id="15" idx="4"/>
            </p:cNvCxnSpPr>
            <p:nvPr/>
          </p:nvCxnSpPr>
          <p:spPr bwMode="auto">
            <a:xfrm>
              <a:off x="5130787" y="285750"/>
              <a:ext cx="0" cy="189856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AutoShape 32">
              <a:extLst>
                <a:ext uri="{FF2B5EF4-FFF2-40B4-BE49-F238E27FC236}">
                  <a16:creationId xmlns:a16="http://schemas.microsoft.com/office/drawing/2014/main" id="{EBA3B60F-435A-4C1B-8A6B-65C132354486}"/>
                </a:ext>
              </a:extLst>
            </p:cNvPr>
            <p:cNvCxnSpPr>
              <a:cxnSpLocks noChangeShapeType="1"/>
              <a:stCxn id="15" idx="4"/>
              <a:endCxn id="15" idx="6"/>
            </p:cNvCxnSpPr>
            <p:nvPr/>
          </p:nvCxnSpPr>
          <p:spPr bwMode="auto">
            <a:xfrm>
              <a:off x="5130787" y="475606"/>
              <a:ext cx="3606813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CCBE273-7441-4187-9338-F91608623F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3" y="131261"/>
            <a:ext cx="2184071" cy="7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7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think-cell Slide" r:id="rId6" imgW="408" imgH="408" progId="TCLayout.ActiveDocument.1">
                  <p:embed/>
                </p:oleObj>
              </mc:Choice>
              <mc:Fallback>
                <p:oleObj name="think-cell Slide" r:id="rId6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A1F52B-61DC-4324-A077-C37EB74DAA7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solidFill>
                <a:schemeClr val="tx1"/>
              </a:solidFill>
              <a:latin typeface="Franklin Gothic Demi Cond" panose="020B0706030402020204" pitchFamily="34" charset="0"/>
              <a:ea typeface="+mj-ea"/>
              <a:cs typeface="+mj-cs"/>
              <a:sym typeface="Franklin Gothic Demi Cond" panose="020B07060304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8619B-E2E9-4FFA-8186-FAC9218A4A77}"/>
              </a:ext>
            </a:extLst>
          </p:cNvPr>
          <p:cNvSpPr/>
          <p:nvPr userDrawn="1"/>
        </p:nvSpPr>
        <p:spPr>
          <a:xfrm>
            <a:off x="1" y="3"/>
            <a:ext cx="12191999" cy="6858000"/>
          </a:xfrm>
          <a:prstGeom prst="rect">
            <a:avLst/>
          </a:prstGeom>
          <a:gradFill>
            <a:gsLst>
              <a:gs pos="100000">
                <a:schemeClr val="tx2">
                  <a:alpha val="30000"/>
                </a:schemeClr>
              </a:gs>
              <a:gs pos="49000">
                <a:srgbClr val="0070A2">
                  <a:alpha val="60000"/>
                </a:srgbClr>
              </a:gs>
              <a:gs pos="10000">
                <a:schemeClr val="accent4">
                  <a:alpha val="6000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12488" y="2518997"/>
            <a:ext cx="6018285" cy="20066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400" b="0" i="0" cap="none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12490" y="4639902"/>
            <a:ext cx="425407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974593C-FC9F-4C8A-8EDA-51699DF0BAFA}"/>
              </a:ext>
            </a:extLst>
          </p:cNvPr>
          <p:cNvSpPr/>
          <p:nvPr userDrawn="1"/>
        </p:nvSpPr>
        <p:spPr>
          <a:xfrm rot="13500000">
            <a:off x="-1265973" y="2256305"/>
            <a:ext cx="2531946" cy="2531984"/>
          </a:xfrm>
          <a:prstGeom prst="rt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5EB51-637A-42FF-93C2-2C0356B5858F}"/>
              </a:ext>
            </a:extLst>
          </p:cNvPr>
          <p:cNvGrpSpPr/>
          <p:nvPr userDrawn="1"/>
        </p:nvGrpSpPr>
        <p:grpSpPr>
          <a:xfrm>
            <a:off x="6795257" y="-830595"/>
            <a:ext cx="6235461" cy="8430219"/>
            <a:chOff x="6172201" y="-898208"/>
            <a:chExt cx="7620000" cy="10302239"/>
          </a:xfrm>
        </p:grpSpPr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1F9291F-2A24-44B6-A5C8-081541BC6E72}"/>
                </a:ext>
              </a:extLst>
            </p:cNvPr>
            <p:cNvSpPr/>
            <p:nvPr userDrawn="1"/>
          </p:nvSpPr>
          <p:spPr>
            <a:xfrm>
              <a:off x="8823961" y="1776411"/>
              <a:ext cx="4968240" cy="4968240"/>
            </a:xfrm>
            <a:prstGeom prst="diamond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2" dirty="0">
                <a:solidFill>
                  <a:schemeClr val="tx1"/>
                </a:solidFill>
              </a:endParaRPr>
            </a:p>
          </p:txBody>
        </p: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B14089A9-3213-4D72-8D79-07EE32669CB2}"/>
                </a:ext>
              </a:extLst>
            </p:cNvPr>
            <p:cNvSpPr/>
            <p:nvPr userDrawn="1"/>
          </p:nvSpPr>
          <p:spPr>
            <a:xfrm>
              <a:off x="6172201" y="-898208"/>
              <a:ext cx="4968240" cy="4968240"/>
            </a:xfrm>
            <a:prstGeom prst="diamond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2" dirty="0">
                <a:solidFill>
                  <a:schemeClr val="tx1"/>
                </a:solidFill>
              </a:endParaRPr>
            </a:p>
          </p:txBody>
        </p:sp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B9C879A2-055D-48ED-AEC5-CF04DFEA9A9A}"/>
                </a:ext>
              </a:extLst>
            </p:cNvPr>
            <p:cNvSpPr/>
            <p:nvPr userDrawn="1"/>
          </p:nvSpPr>
          <p:spPr>
            <a:xfrm>
              <a:off x="6172201" y="4435791"/>
              <a:ext cx="4968240" cy="4968240"/>
            </a:xfrm>
            <a:prstGeom prst="diamond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2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68664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A1F52B-61DC-4324-A077-C37EB74DAA7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solidFill>
                <a:schemeClr val="tx1"/>
              </a:solidFill>
              <a:latin typeface="Franklin Gothic Demi Cond" panose="020B0706030402020204" pitchFamily="34" charset="0"/>
              <a:ea typeface="+mj-ea"/>
              <a:cs typeface="+mj-cs"/>
              <a:sym typeface="Franklin Gothic Demi Cond" panose="020B07060304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3FB34-7ACF-4158-AD78-AA668C301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" r="19459" b="30194"/>
          <a:stretch/>
        </p:blipFill>
        <p:spPr>
          <a:xfrm>
            <a:off x="3" y="3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6FD7A2-93A9-405A-989B-15DB6E5CF0FF}"/>
              </a:ext>
            </a:extLst>
          </p:cNvPr>
          <p:cNvSpPr/>
          <p:nvPr userDrawn="1"/>
        </p:nvSpPr>
        <p:spPr>
          <a:xfrm>
            <a:off x="1" y="3"/>
            <a:ext cx="1219199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4000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28040" y="2328006"/>
            <a:ext cx="4573730" cy="20066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4400" b="1" i="0" cap="none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28040" y="4360010"/>
            <a:ext cx="4254074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C7F9BDD-7BF0-452F-B291-5BEA7995727F}"/>
              </a:ext>
            </a:extLst>
          </p:cNvPr>
          <p:cNvSpPr>
            <a:spLocks/>
          </p:cNvSpPr>
          <p:nvPr userDrawn="1"/>
        </p:nvSpPr>
        <p:spPr>
          <a:xfrm rot="13500000">
            <a:off x="-1265973" y="2163007"/>
            <a:ext cx="2531946" cy="2531984"/>
          </a:xfrm>
          <a:prstGeom prst="rtTriangl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203575-C959-44AD-8106-94D9374630B1}"/>
              </a:ext>
            </a:extLst>
          </p:cNvPr>
          <p:cNvSpPr/>
          <p:nvPr userDrawn="1"/>
        </p:nvSpPr>
        <p:spPr>
          <a:xfrm>
            <a:off x="6176612" y="1642962"/>
            <a:ext cx="6381500" cy="3578365"/>
          </a:xfrm>
          <a:custGeom>
            <a:avLst/>
            <a:gdLst>
              <a:gd name="connsiteX0" fmla="*/ 0 w 6254369"/>
              <a:gd name="connsiteY0" fmla="*/ 0 h 3507129"/>
              <a:gd name="connsiteX1" fmla="*/ 6254369 w 6254369"/>
              <a:gd name="connsiteY1" fmla="*/ 0 h 3507129"/>
              <a:gd name="connsiteX2" fmla="*/ 6254369 w 6254369"/>
              <a:gd name="connsiteY2" fmla="*/ 3507129 h 3507129"/>
              <a:gd name="connsiteX3" fmla="*/ 0 w 6254369"/>
              <a:gd name="connsiteY3" fmla="*/ 3507129 h 3507129"/>
              <a:gd name="connsiteX4" fmla="*/ 0 w 6254369"/>
              <a:gd name="connsiteY4" fmla="*/ 3498898 h 3507129"/>
              <a:gd name="connsiteX5" fmla="*/ 1746485 w 6254369"/>
              <a:gd name="connsiteY5" fmla="*/ 1752413 h 3507129"/>
              <a:gd name="connsiteX6" fmla="*/ 0 w 6254369"/>
              <a:gd name="connsiteY6" fmla="*/ 5928 h 3507129"/>
              <a:gd name="connsiteX7" fmla="*/ 0 w 6254369"/>
              <a:gd name="connsiteY7" fmla="*/ 0 h 350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4369" h="3507129">
                <a:moveTo>
                  <a:pt x="0" y="0"/>
                </a:moveTo>
                <a:lnTo>
                  <a:pt x="6254369" y="0"/>
                </a:lnTo>
                <a:lnTo>
                  <a:pt x="6254369" y="3507129"/>
                </a:lnTo>
                <a:lnTo>
                  <a:pt x="0" y="3507129"/>
                </a:lnTo>
                <a:lnTo>
                  <a:pt x="0" y="3498898"/>
                </a:lnTo>
                <a:lnTo>
                  <a:pt x="1746485" y="1752413"/>
                </a:lnTo>
                <a:lnTo>
                  <a:pt x="0" y="592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2000">
                <a:schemeClr val="bg1"/>
              </a:gs>
              <a:gs pos="100000">
                <a:schemeClr val="bg1">
                  <a:alpha val="7000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1396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8EC5093-76F8-49DE-8F33-6006C2E3345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" name="think-cell Slide" r:id="rId5" imgW="408" imgH="408" progId="TCLayout.ActiveDocument.1">
                  <p:embed/>
                </p:oleObj>
              </mc:Choice>
              <mc:Fallback>
                <p:oleObj name="think-cell Slide" r:id="rId5" imgW="408" imgH="40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8EC5093-76F8-49DE-8F33-6006C2E33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3A1F52B-61DC-4324-A077-C37EB74DAA7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 dirty="0">
              <a:solidFill>
                <a:schemeClr val="tx1"/>
              </a:solidFill>
              <a:latin typeface="Franklin Gothic Demi Cond" panose="020B0706030402020204" pitchFamily="34" charset="0"/>
              <a:ea typeface="+mj-ea"/>
              <a:cs typeface="+mj-cs"/>
              <a:sym typeface="Franklin Gothic Demi Cond" panose="020B07060304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4076" y="2514600"/>
            <a:ext cx="6212038" cy="2006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4400" b="1" i="0" cap="none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84075" y="4546605"/>
            <a:ext cx="6212038" cy="292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5EB5704-3C92-4CFB-9F02-9B3474CC089E}"/>
              </a:ext>
            </a:extLst>
          </p:cNvPr>
          <p:cNvSpPr/>
          <p:nvPr userDrawn="1"/>
        </p:nvSpPr>
        <p:spPr>
          <a:xfrm rot="13500000">
            <a:off x="-1265973" y="2256305"/>
            <a:ext cx="2531946" cy="2531984"/>
          </a:xfrm>
          <a:prstGeom prst="rt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81BA5C6B-9E0B-42AA-B1AC-60A81662DB64}"/>
              </a:ext>
            </a:extLst>
          </p:cNvPr>
          <p:cNvSpPr/>
          <p:nvPr userDrawn="1"/>
        </p:nvSpPr>
        <p:spPr>
          <a:xfrm>
            <a:off x="8772278" y="-306575"/>
            <a:ext cx="7471262" cy="7471152"/>
          </a:xfrm>
          <a:prstGeom prst="diamond">
            <a:avLst/>
          </a:prstGeom>
          <a:blipFill>
            <a:blip r:embed="rId7"/>
            <a:stretch>
              <a:fillRect l="-34727" t="1316" r="-16059" b="10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3E9E5CB0-93BB-4F15-B647-6D9F07D7DA5F}"/>
              </a:ext>
            </a:extLst>
          </p:cNvPr>
          <p:cNvSpPr/>
          <p:nvPr userDrawn="1"/>
        </p:nvSpPr>
        <p:spPr>
          <a:xfrm>
            <a:off x="4784551" y="-4317163"/>
            <a:ext cx="7471262" cy="7471152"/>
          </a:xfrm>
          <a:prstGeom prst="diamond">
            <a:avLst/>
          </a:prstGeom>
          <a:blipFill>
            <a:blip r:embed="rId8"/>
            <a:stretch>
              <a:fillRect l="1281" t="39900" r="-2143" b="-854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dirty="0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83188235-7FD1-4F4F-8210-FAC6B8DD0085}"/>
              </a:ext>
            </a:extLst>
          </p:cNvPr>
          <p:cNvSpPr/>
          <p:nvPr userDrawn="1"/>
        </p:nvSpPr>
        <p:spPr>
          <a:xfrm>
            <a:off x="4784551" y="3704016"/>
            <a:ext cx="7471262" cy="7471152"/>
          </a:xfrm>
          <a:prstGeom prst="diamond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7" dirty="0"/>
          </a:p>
        </p:txBody>
      </p:sp>
    </p:spTree>
    <p:extLst>
      <p:ext uri="{BB962C8B-B14F-4D97-AF65-F5344CB8AC3E}">
        <p14:creationId xmlns:p14="http://schemas.microsoft.com/office/powerpoint/2010/main" val="281989104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508BDA9-2CC5-4441-9CB2-F421A72E49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508BDA9-2CC5-4441-9CB2-F421A72E49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60C9AF-AEE9-44CC-BA6A-A3C6CF5AFD6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041" b="1" i="0" baseline="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B380B-917C-45EF-BD98-A4E18484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B26E0-891E-4B4A-AE1A-C18AEFD16AB1}"/>
              </a:ext>
            </a:extLst>
          </p:cNvPr>
          <p:cNvSpPr/>
          <p:nvPr userDrawn="1"/>
        </p:nvSpPr>
        <p:spPr>
          <a:xfrm>
            <a:off x="155498" y="54423"/>
            <a:ext cx="3078856" cy="17882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0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46A7-DCB0-437C-8D84-39FD72EE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93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9F1DE-D877-4E6E-B8AA-572F7FCAE7DC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5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A3D2-9B7C-41D3-A832-2636C51396EB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27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E60C-7DFE-4EE6-B145-D4004A9DBBF8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8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4878-A5AC-4C3C-BD28-AAE8A6D179D6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083" y="520544"/>
            <a:ext cx="10058400" cy="818148"/>
          </a:xfrm>
        </p:spPr>
        <p:txBody>
          <a:bodyPr/>
          <a:lstStyle>
            <a:lvl1pPr algn="ctr">
              <a:lnSpc>
                <a:spcPct val="100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A3EF-0E48-4C0D-8F72-6C619038854F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6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4DCC-8204-4F0B-B9F9-F20F748E63D8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7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CD6A6F1-CA5B-458F-82C0-7AC3F59DC300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E0CA47-81CF-4842-A6CE-0A6037062406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 dirty="0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79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01B8-8F48-4AB5-86A6-4D3168F424DB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4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26" Type="http://schemas.openxmlformats.org/officeDocument/2006/relationships/tags" Target="../tags/tag18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13.xml"/><Relationship Id="rId34" Type="http://schemas.openxmlformats.org/officeDocument/2006/relationships/tags" Target="../tags/tag26.xml"/><Relationship Id="rId7" Type="http://schemas.openxmlformats.org/officeDocument/2006/relationships/theme" Target="../theme/theme2.xml"/><Relationship Id="rId12" Type="http://schemas.openxmlformats.org/officeDocument/2006/relationships/tags" Target="../tags/tag4.xml"/><Relationship Id="rId17" Type="http://schemas.openxmlformats.org/officeDocument/2006/relationships/tags" Target="../tags/tag9.xml"/><Relationship Id="rId25" Type="http://schemas.openxmlformats.org/officeDocument/2006/relationships/tags" Target="../tags/tag17.xml"/><Relationship Id="rId33" Type="http://schemas.openxmlformats.org/officeDocument/2006/relationships/tags" Target="../tags/tag25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8.xml"/><Relationship Id="rId20" Type="http://schemas.openxmlformats.org/officeDocument/2006/relationships/tags" Target="../tags/tag12.xml"/><Relationship Id="rId29" Type="http://schemas.openxmlformats.org/officeDocument/2006/relationships/tags" Target="../tags/tag2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3.xml"/><Relationship Id="rId24" Type="http://schemas.openxmlformats.org/officeDocument/2006/relationships/tags" Target="../tags/tag16.xml"/><Relationship Id="rId32" Type="http://schemas.openxmlformats.org/officeDocument/2006/relationships/tags" Target="../tags/tag24.xml"/><Relationship Id="rId37" Type="http://schemas.openxmlformats.org/officeDocument/2006/relationships/tags" Target="../tags/tag29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7.xml"/><Relationship Id="rId23" Type="http://schemas.openxmlformats.org/officeDocument/2006/relationships/tags" Target="../tags/tag15.xml"/><Relationship Id="rId28" Type="http://schemas.openxmlformats.org/officeDocument/2006/relationships/tags" Target="../tags/tag20.xml"/><Relationship Id="rId36" Type="http://schemas.openxmlformats.org/officeDocument/2006/relationships/tags" Target="../tags/tag28.xml"/><Relationship Id="rId10" Type="http://schemas.openxmlformats.org/officeDocument/2006/relationships/tags" Target="../tags/tag2.xml"/><Relationship Id="rId19" Type="http://schemas.openxmlformats.org/officeDocument/2006/relationships/tags" Target="../tags/tag11.xml"/><Relationship Id="rId31" Type="http://schemas.openxmlformats.org/officeDocument/2006/relationships/tags" Target="../tags/tag23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Relationship Id="rId14" Type="http://schemas.openxmlformats.org/officeDocument/2006/relationships/tags" Target="../tags/tag6.xml"/><Relationship Id="rId22" Type="http://schemas.openxmlformats.org/officeDocument/2006/relationships/tags" Target="../tags/tag14.xml"/><Relationship Id="rId27" Type="http://schemas.openxmlformats.org/officeDocument/2006/relationships/tags" Target="../tags/tag19.xml"/><Relationship Id="rId30" Type="http://schemas.openxmlformats.org/officeDocument/2006/relationships/tags" Target="../tags/tag22.xml"/><Relationship Id="rId35" Type="http://schemas.openxmlformats.org/officeDocument/2006/relationships/tags" Target="../tags/tag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7F5152D-6D7C-4DE3-8E13-5A1FDEF89588}" type="datetime1">
              <a:rPr lang="en-US" smtClean="0"/>
              <a:t>6/22/2021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91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think-cell Slide" r:id="rId38" imgW="270" imgH="270" progId="TCLayout.ActiveDocument.1">
                  <p:embed/>
                </p:oleObj>
              </mc:Choice>
              <mc:Fallback>
                <p:oleObj name="think-cell Slide" r:id="rId3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41" b="1" i="0" baseline="0" dirty="0">
              <a:solidFill>
                <a:srgbClr val="0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90" y="290566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208635" y="77303"/>
            <a:ext cx="500490" cy="1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baseline="0" dirty="0">
                <a:solidFill>
                  <a:schemeClr val="bg1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90" y="566142"/>
            <a:ext cx="11725484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4036"/>
            <a:ext cx="9821651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800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9745"/>
            <a:ext cx="9821651" cy="12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609535" indent="-609535" defTabSz="895255">
              <a:tabLst>
                <a:tab pos="630171" algn="l"/>
              </a:tabLst>
            </a:pPr>
            <a:r>
              <a:rPr lang="en-US" sz="800" baseline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29248" y="2606569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2729245" y="1895613"/>
            <a:ext cx="5801188" cy="521557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US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>
            <a:extLst>
              <a:ext uri="{FF2B5EF4-FFF2-40B4-BE49-F238E27FC236}">
                <a16:creationId xmlns:a16="http://schemas.microsoft.com/office/drawing/2014/main" id="{2C790296-416B-4243-BEFE-22AF5A6C2F40}"/>
              </a:ext>
            </a:extLst>
          </p:cNvPr>
          <p:cNvGrpSpPr/>
          <p:nvPr/>
        </p:nvGrpSpPr>
        <p:grpSpPr bwMode="gray">
          <a:xfrm>
            <a:off x="11404519" y="291557"/>
            <a:ext cx="482957" cy="153874"/>
            <a:chOff x="8385789" y="285750"/>
            <a:chExt cx="354986" cy="150811"/>
          </a:xfrm>
        </p:grpSpPr>
        <p:sp>
          <p:nvSpPr>
            <p:cNvPr id="20" name="StickerRectangle">
              <a:extLst>
                <a:ext uri="{FF2B5EF4-FFF2-40B4-BE49-F238E27FC236}">
                  <a16:creationId xmlns:a16="http://schemas.microsoft.com/office/drawing/2014/main" id="{1E5AEE43-9CA1-4C1A-8F9C-707F39AD42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385789" y="285750"/>
              <a:ext cx="35498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255">
                <a:buClr>
                  <a:srgbClr val="002960"/>
                </a:buClr>
              </a:pPr>
              <a:r>
                <a:rPr lang="en-US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>
              <a:extLst>
                <a:ext uri="{FF2B5EF4-FFF2-40B4-BE49-F238E27FC236}">
                  <a16:creationId xmlns:a16="http://schemas.microsoft.com/office/drawing/2014/main" id="{859BCCB4-F132-4E1A-BFA1-FA85C20CEC0A}"/>
                </a:ext>
              </a:extLst>
            </p:cNvPr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94205" y="285750"/>
              <a:ext cx="0" cy="14837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>
              <a:extLst>
                <a:ext uri="{FF2B5EF4-FFF2-40B4-BE49-F238E27FC236}">
                  <a16:creationId xmlns:a16="http://schemas.microsoft.com/office/drawing/2014/main" id="{65F249C0-F203-445A-80CB-8D05DC3432CB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94205" y="434124"/>
              <a:ext cx="3465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23" name="LegendLines" hidden="1">
            <a:extLst>
              <a:ext uri="{FF2B5EF4-FFF2-40B4-BE49-F238E27FC236}">
                <a16:creationId xmlns:a16="http://schemas.microsoft.com/office/drawing/2014/main" id="{C09CF1AE-18B5-4A05-968F-8E22AD4154C8}"/>
              </a:ext>
            </a:extLst>
          </p:cNvPr>
          <p:cNvGrpSpPr/>
          <p:nvPr/>
        </p:nvGrpSpPr>
        <p:grpSpPr>
          <a:xfrm>
            <a:off x="10263058" y="277887"/>
            <a:ext cx="1373003" cy="777012"/>
            <a:chOff x="7607284" y="279400"/>
            <a:chExt cx="1009193" cy="761545"/>
          </a:xfrm>
        </p:grpSpPr>
        <p:sp>
          <p:nvSpPr>
            <p:cNvPr id="25" name="LineLegend1">
              <a:extLst>
                <a:ext uri="{FF2B5EF4-FFF2-40B4-BE49-F238E27FC236}">
                  <a16:creationId xmlns:a16="http://schemas.microsoft.com/office/drawing/2014/main" id="{6E4E729C-CF27-469E-BC29-42E6DDE52CD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26" name="LineLegend2">
              <a:extLst>
                <a:ext uri="{FF2B5EF4-FFF2-40B4-BE49-F238E27FC236}">
                  <a16:creationId xmlns:a16="http://schemas.microsoft.com/office/drawing/2014/main" id="{605547A6-1672-4A2F-A185-7CED9DC77A6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27" name="LineLegend3">
              <a:extLst>
                <a:ext uri="{FF2B5EF4-FFF2-40B4-BE49-F238E27FC236}">
                  <a16:creationId xmlns:a16="http://schemas.microsoft.com/office/drawing/2014/main" id="{CB74C4EA-2B84-4C6B-BDFD-3B91B1F4A42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28" name="Legend1">
              <a:extLst>
                <a:ext uri="{FF2B5EF4-FFF2-40B4-BE49-F238E27FC236}">
                  <a16:creationId xmlns:a16="http://schemas.microsoft.com/office/drawing/2014/main" id="{4830EF76-F64C-47AA-8C70-B48DB7810355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8169259" y="279400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>
              <a:extLst>
                <a:ext uri="{FF2B5EF4-FFF2-40B4-BE49-F238E27FC236}">
                  <a16:creationId xmlns:a16="http://schemas.microsoft.com/office/drawing/2014/main" id="{1CC412BD-A418-4880-A312-67FEF6330524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8169259" y="546100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>
              <a:extLst>
                <a:ext uri="{FF2B5EF4-FFF2-40B4-BE49-F238E27FC236}">
                  <a16:creationId xmlns:a16="http://schemas.microsoft.com/office/drawing/2014/main" id="{2C424360-7EE9-43F1-B3CE-C9E680649FA6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8169259" y="825501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1" name="LegendBoxes" hidden="1">
            <a:extLst>
              <a:ext uri="{FF2B5EF4-FFF2-40B4-BE49-F238E27FC236}">
                <a16:creationId xmlns:a16="http://schemas.microsoft.com/office/drawing/2014/main" id="{3152D7CE-B5AF-48C9-8163-3B00CA962908}"/>
              </a:ext>
            </a:extLst>
          </p:cNvPr>
          <p:cNvGrpSpPr/>
          <p:nvPr/>
        </p:nvGrpSpPr>
        <p:grpSpPr>
          <a:xfrm>
            <a:off x="10682062" y="277992"/>
            <a:ext cx="954005" cy="1049129"/>
            <a:chOff x="5894005" y="919828"/>
            <a:chExt cx="701218" cy="1028245"/>
          </a:xfrm>
        </p:grpSpPr>
        <p:sp>
          <p:nvSpPr>
            <p:cNvPr id="32" name="RectangleLegend1">
              <a:extLst>
                <a:ext uri="{FF2B5EF4-FFF2-40B4-BE49-F238E27FC236}">
                  <a16:creationId xmlns:a16="http://schemas.microsoft.com/office/drawing/2014/main" id="{D6B30678-9151-43BF-9B4C-4DB0625A93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33" name="RectangleLegend2">
              <a:extLst>
                <a:ext uri="{FF2B5EF4-FFF2-40B4-BE49-F238E27FC236}">
                  <a16:creationId xmlns:a16="http://schemas.microsoft.com/office/drawing/2014/main" id="{7DEFBDC2-6FBE-46D6-BB92-FF7131E772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34" name="RectangleLegend3">
              <a:extLst>
                <a:ext uri="{FF2B5EF4-FFF2-40B4-BE49-F238E27FC236}">
                  <a16:creationId xmlns:a16="http://schemas.microsoft.com/office/drawing/2014/main" id="{99CEF0ED-629B-4B1B-AA22-FF7E710251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35" name="RectangleLegend4">
              <a:extLst>
                <a:ext uri="{FF2B5EF4-FFF2-40B4-BE49-F238E27FC236}">
                  <a16:creationId xmlns:a16="http://schemas.microsoft.com/office/drawing/2014/main" id="{9FC9AE04-ECC5-49AA-83D9-A50F8C3B85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1" baseline="0" dirty="0">
                <a:latin typeface="+mn-lt"/>
                <a:ea typeface="+mn-ea"/>
              </a:endParaRPr>
            </a:p>
          </p:txBody>
        </p:sp>
        <p:sp>
          <p:nvSpPr>
            <p:cNvPr id="36" name="Legend1">
              <a:extLst>
                <a:ext uri="{FF2B5EF4-FFF2-40B4-BE49-F238E27FC236}">
                  <a16:creationId xmlns:a16="http://schemas.microsoft.com/office/drawing/2014/main" id="{20DB3DB5-FE61-4830-A95E-895FE612923E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919828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>
              <a:extLst>
                <a:ext uri="{FF2B5EF4-FFF2-40B4-BE49-F238E27FC236}">
                  <a16:creationId xmlns:a16="http://schemas.microsoft.com/office/drawing/2014/main" id="{6BA38D5C-4662-40A1-80D4-59218788CCA4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148005" y="1189703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>
              <a:extLst>
                <a:ext uri="{FF2B5EF4-FFF2-40B4-BE49-F238E27FC236}">
                  <a16:creationId xmlns:a16="http://schemas.microsoft.com/office/drawing/2014/main" id="{F6E468B5-FD40-42DE-8D1C-9DF0E4E2D785}"/>
                </a:ext>
              </a:extLst>
            </p:cNvPr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148005" y="1461166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9" name="Legend4">
              <a:extLst>
                <a:ext uri="{FF2B5EF4-FFF2-40B4-BE49-F238E27FC236}">
                  <a16:creationId xmlns:a16="http://schemas.microsoft.com/office/drawing/2014/main" id="{30C1A9EE-7EA3-431C-B21C-77604769D975}"/>
                </a:ext>
              </a:extLst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148005" y="1732629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40" name="LegendMoons" hidden="1">
            <a:extLst>
              <a:ext uri="{FF2B5EF4-FFF2-40B4-BE49-F238E27FC236}">
                <a16:creationId xmlns:a16="http://schemas.microsoft.com/office/drawing/2014/main" id="{7A8C3989-5146-471B-A276-90994769CB0C}"/>
              </a:ext>
            </a:extLst>
          </p:cNvPr>
          <p:cNvGrpSpPr/>
          <p:nvPr/>
        </p:nvGrpSpPr>
        <p:grpSpPr>
          <a:xfrm>
            <a:off x="10591346" y="277477"/>
            <a:ext cx="1044716" cy="1343754"/>
            <a:chOff x="5894005" y="2695123"/>
            <a:chExt cx="767893" cy="1317003"/>
          </a:xfrm>
        </p:grpSpPr>
        <p:grpSp>
          <p:nvGrpSpPr>
            <p:cNvPr id="41" name="MoonLegend1">
              <a:extLst>
                <a:ext uri="{FF2B5EF4-FFF2-40B4-BE49-F238E27FC236}">
                  <a16:creationId xmlns:a16="http://schemas.microsoft.com/office/drawing/2014/main" id="{DC55A7B2-C455-418F-BB9F-EE04A7C3CF1C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4C5AE24-2FE5-49E5-AB02-3B1349FBA028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C78E24F2-3D4E-4A63-910E-68BA8A37726B}"/>
                  </a:ext>
                </a:extLst>
              </p:cNvPr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2">
              <a:extLst>
                <a:ext uri="{FF2B5EF4-FFF2-40B4-BE49-F238E27FC236}">
                  <a16:creationId xmlns:a16="http://schemas.microsoft.com/office/drawing/2014/main" id="{4F057237-2383-47D5-920A-40B2E61A0585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57" name="Oval 41">
                <a:extLst>
                  <a:ext uri="{FF2B5EF4-FFF2-40B4-BE49-F238E27FC236}">
                    <a16:creationId xmlns:a16="http://schemas.microsoft.com/office/drawing/2014/main" id="{99F17035-2F9A-40DE-BCE8-6B198BF68989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8" name="Arc 42">
                <a:extLst>
                  <a:ext uri="{FF2B5EF4-FFF2-40B4-BE49-F238E27FC236}">
                    <a16:creationId xmlns:a16="http://schemas.microsoft.com/office/drawing/2014/main" id="{3DA859E5-5A95-42F9-9AA2-9BEC934DE355}"/>
                  </a:ext>
                </a:extLst>
              </p:cNvPr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4">
              <a:extLst>
                <a:ext uri="{FF2B5EF4-FFF2-40B4-BE49-F238E27FC236}">
                  <a16:creationId xmlns:a16="http://schemas.microsoft.com/office/drawing/2014/main" id="{8E59139F-647D-4BF1-8AC9-9403D5279252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55" name="Oval 47">
                <a:extLst>
                  <a:ext uri="{FF2B5EF4-FFF2-40B4-BE49-F238E27FC236}">
                    <a16:creationId xmlns:a16="http://schemas.microsoft.com/office/drawing/2014/main" id="{0AF410E8-47A6-4D5E-893D-F5B90C7DD5D4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6" name="Arc 48">
                <a:extLst>
                  <a:ext uri="{FF2B5EF4-FFF2-40B4-BE49-F238E27FC236}">
                    <a16:creationId xmlns:a16="http://schemas.microsoft.com/office/drawing/2014/main" id="{D1CD27D6-1E7B-4B79-828D-9E47FB2873C4}"/>
                  </a:ext>
                </a:extLst>
              </p:cNvPr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5">
              <a:extLst>
                <a:ext uri="{FF2B5EF4-FFF2-40B4-BE49-F238E27FC236}">
                  <a16:creationId xmlns:a16="http://schemas.microsoft.com/office/drawing/2014/main" id="{32CE8755-B82F-4765-B7D4-05F5E2BAF1D3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53" name="Oval 50">
                <a:extLst>
                  <a:ext uri="{FF2B5EF4-FFF2-40B4-BE49-F238E27FC236}">
                    <a16:creationId xmlns:a16="http://schemas.microsoft.com/office/drawing/2014/main" id="{64E30B6B-3348-4938-9CFE-31C6F826919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4" name="Oval 51">
                <a:extLst>
                  <a:ext uri="{FF2B5EF4-FFF2-40B4-BE49-F238E27FC236}">
                    <a16:creationId xmlns:a16="http://schemas.microsoft.com/office/drawing/2014/main" id="{1D5CBCB1-AA55-4416-8252-8CAFE4EAD04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5" name="MoonLegend3">
              <a:extLst>
                <a:ext uri="{FF2B5EF4-FFF2-40B4-BE49-F238E27FC236}">
                  <a16:creationId xmlns:a16="http://schemas.microsoft.com/office/drawing/2014/main" id="{D35DAD38-AC87-4B86-BC5D-06B5CDD7FD7E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51" name="Oval 47">
                <a:extLst>
                  <a:ext uri="{FF2B5EF4-FFF2-40B4-BE49-F238E27FC236}">
                    <a16:creationId xmlns:a16="http://schemas.microsoft.com/office/drawing/2014/main" id="{471F5580-2914-4B84-9ECF-147E164CD17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2" name="Arc 48">
                <a:extLst>
                  <a:ext uri="{FF2B5EF4-FFF2-40B4-BE49-F238E27FC236}">
                    <a16:creationId xmlns:a16="http://schemas.microsoft.com/office/drawing/2014/main" id="{943C9AA2-2D15-4342-B4C5-20E2CC6B306D}"/>
                  </a:ext>
                </a:extLst>
              </p:cNvPr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1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6" name="Legend1">
              <a:extLst>
                <a:ext uri="{FF2B5EF4-FFF2-40B4-BE49-F238E27FC236}">
                  <a16:creationId xmlns:a16="http://schemas.microsoft.com/office/drawing/2014/main" id="{6EA54B09-41B6-48BB-A955-90193D492328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2696542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2">
              <a:extLst>
                <a:ext uri="{FF2B5EF4-FFF2-40B4-BE49-F238E27FC236}">
                  <a16:creationId xmlns:a16="http://schemas.microsoft.com/office/drawing/2014/main" id="{0AC1EE43-A017-4700-AF61-830731F30FE4}"/>
                </a:ext>
              </a:extLst>
            </p:cNvPr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2974156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3">
              <a:extLst>
                <a:ext uri="{FF2B5EF4-FFF2-40B4-BE49-F238E27FC236}">
                  <a16:creationId xmlns:a16="http://schemas.microsoft.com/office/drawing/2014/main" id="{2A6D11A2-9703-426A-86CA-4962B3EE0CCC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6214680" y="3248596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4">
              <a:extLst>
                <a:ext uri="{FF2B5EF4-FFF2-40B4-BE49-F238E27FC236}">
                  <a16:creationId xmlns:a16="http://schemas.microsoft.com/office/drawing/2014/main" id="{3EA4E7B0-EFCC-4F9F-913E-143E08E90800}"/>
                </a:ext>
              </a:extLst>
            </p:cNvPr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6214680" y="3521448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50" name="Legend5">
              <a:extLst>
                <a:ext uri="{FF2B5EF4-FFF2-40B4-BE49-F238E27FC236}">
                  <a16:creationId xmlns:a16="http://schemas.microsoft.com/office/drawing/2014/main" id="{20FC0E8B-0D7F-4303-9FE5-44FA02D35FD0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6214680" y="3796682"/>
              <a:ext cx="447218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255">
                <a:buClr>
                  <a:schemeClr val="tx2"/>
                </a:buClr>
              </a:pPr>
              <a:r>
                <a:rPr lang="en-US" sz="14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63" name="sticker" hidden="1">
            <a:extLst>
              <a:ext uri="{FF2B5EF4-FFF2-40B4-BE49-F238E27FC236}">
                <a16:creationId xmlns:a16="http://schemas.microsoft.com/office/drawing/2014/main" id="{025597A3-7585-4D09-8EDC-160D256F7168}"/>
              </a:ext>
            </a:extLst>
          </p:cNvPr>
          <p:cNvGrpSpPr/>
          <p:nvPr/>
        </p:nvGrpSpPr>
        <p:grpSpPr>
          <a:xfrm>
            <a:off x="8889373" y="2192"/>
            <a:ext cx="3011573" cy="153874"/>
            <a:chOff x="6478920" y="285750"/>
            <a:chExt cx="2258680" cy="153873"/>
          </a:xfrm>
        </p:grpSpPr>
        <p:sp>
          <p:nvSpPr>
            <p:cNvPr id="64" name="StickerRectangle">
              <a:extLst>
                <a:ext uri="{FF2B5EF4-FFF2-40B4-BE49-F238E27FC236}">
                  <a16:creationId xmlns:a16="http://schemas.microsoft.com/office/drawing/2014/main" id="{9DE3FA71-0B83-495C-9250-C7F0CEDD22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478920" y="285750"/>
              <a:ext cx="2258680" cy="1538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marL="0" marR="0" lvl="0" indent="0" algn="r" defTabSz="89525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PRELIMINARY DRAFT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Arial"/>
                </a:rPr>
                <a:t>- PROPRIETARY AND CONFIDENTIAL</a:t>
              </a:r>
            </a:p>
          </p:txBody>
        </p:sp>
        <p:cxnSp>
          <p:nvCxnSpPr>
            <p:cNvPr id="65" name="AutoShape 31">
              <a:extLst>
                <a:ext uri="{FF2B5EF4-FFF2-40B4-BE49-F238E27FC236}">
                  <a16:creationId xmlns:a16="http://schemas.microsoft.com/office/drawing/2014/main" id="{F7DA9444-9651-4951-8191-645A566A14FD}"/>
                </a:ext>
              </a:extLst>
            </p:cNvPr>
            <p:cNvCxnSpPr>
              <a:cxnSpLocks noChangeShapeType="1"/>
              <a:stCxn id="64" idx="2"/>
              <a:endCxn id="64" idx="4"/>
            </p:cNvCxnSpPr>
            <p:nvPr/>
          </p:nvCxnSpPr>
          <p:spPr bwMode="gray">
            <a:xfrm>
              <a:off x="6536575" y="285750"/>
              <a:ext cx="0" cy="15138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6" name="AutoShape 32">
              <a:extLst>
                <a:ext uri="{FF2B5EF4-FFF2-40B4-BE49-F238E27FC236}">
                  <a16:creationId xmlns:a16="http://schemas.microsoft.com/office/drawing/2014/main" id="{752022F4-854D-460A-BF46-8564800FD14B}"/>
                </a:ext>
              </a:extLst>
            </p:cNvPr>
            <p:cNvCxnSpPr>
              <a:cxnSpLocks noChangeShapeType="1"/>
              <a:stCxn id="64" idx="4"/>
              <a:endCxn id="64" idx="6"/>
            </p:cNvCxnSpPr>
            <p:nvPr/>
          </p:nvCxnSpPr>
          <p:spPr bwMode="gray">
            <a:xfrm>
              <a:off x="6536575" y="437137"/>
              <a:ext cx="2201025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2" name="Slide Number">
            <a:extLst>
              <a:ext uri="{FF2B5EF4-FFF2-40B4-BE49-F238E27FC236}">
                <a16:creationId xmlns:a16="http://schemas.microsoft.com/office/drawing/2014/main" id="{5920B626-7C41-418D-ABDE-078F314165A9}"/>
              </a:ext>
            </a:extLst>
          </p:cNvPr>
          <p:cNvSpPr txBox="1">
            <a:spLocks/>
          </p:cNvSpPr>
          <p:nvPr/>
        </p:nvSpPr>
        <p:spPr bwMode="auto">
          <a:xfrm>
            <a:off x="11759894" y="6640468"/>
            <a:ext cx="127577" cy="12561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800" baseline="0" smtClean="0">
                <a:solidFill>
                  <a:srgbClr val="808080"/>
                </a:solidFill>
                <a:latin typeface="+mn-lt"/>
              </a:rPr>
              <a:pPr algn="r"/>
              <a:t>‹#›</a:t>
            </a:fld>
            <a:endParaRPr lang="en-US" sz="800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801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hf hdr="0" ftr="0" dt="0"/>
  <p:txStyles>
    <p:titleStyle>
      <a:lvl1pPr algn="l" defTabSz="895255" rtl="0" eaLnBrk="1" fontAlgn="base" hangingPunct="1">
        <a:spcBef>
          <a:spcPct val="0"/>
        </a:spcBef>
        <a:spcAft>
          <a:spcPct val="0"/>
        </a:spcAft>
        <a:tabLst>
          <a:tab pos="269847" algn="l"/>
        </a:tabLst>
        <a:defRPr sz="2041" b="1" baseline="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7152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4303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1455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28606" algn="l" defTabSz="895255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93655" indent="-192067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457152" indent="-261910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614298" indent="-155559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49729" indent="-130162" algn="l" defTabSz="8952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6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j.gov/highereducation/EOF/EOF_Program_Resources.s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j.gov/highereducation/EOF/EOF_Program_Resources.s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OSHE%20EOF%20FY22%20B3%20Contract%20Attachment.xlsx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Maisha.howard@oshe.nj.gov" TargetMode="External"/><Relationship Id="rId3" Type="http://schemas.openxmlformats.org/officeDocument/2006/relationships/hyperlink" Target="mailto:hasani.carter@oshe.nj.gov" TargetMode="External"/><Relationship Id="rId7" Type="http://schemas.openxmlformats.org/officeDocument/2006/relationships/hyperlink" Target="mailto:Angela.Bethea@oshe.nj.g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hakia.Williams@oshe.nj.gov" TargetMode="External"/><Relationship Id="rId5" Type="http://schemas.openxmlformats.org/officeDocument/2006/relationships/hyperlink" Target="mailto:Hema.Patel@oshe.nj.gov" TargetMode="External"/><Relationship Id="rId4" Type="http://schemas.openxmlformats.org/officeDocument/2006/relationships/hyperlink" Target="mailto:Stephanie.Shanklin@oshe.nj.gov" TargetMode="External"/><Relationship Id="rId9" Type="http://schemas.openxmlformats.org/officeDocument/2006/relationships/hyperlink" Target="mailto:Kelechi.Unegbu@oshe.nj.gov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.nj.us/highereducation/EOF/EOF_Program_Resources.s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forms.office.com/Pages/ResponsePage.aspx?id=0cN2UAI4n0uzauCkG9ZCp68KLuXxF3VCnHmrtZ5HRFlUNlBBR1FOWDBCTTVEQjEwSU1BOFE5TEZPSy4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j.gov/highereducation/EOF/EOF_Program_Resources.s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nj.us/highereducation/EOF/EOF-Public-Research-Universities.s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9957" y="629332"/>
            <a:ext cx="10986986" cy="356616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Microsoft JhengHei" panose="020B0604030504040204" pitchFamily="34" charset="-120"/>
              </a:rPr>
              <a:t> </a:t>
            </a:r>
            <a:endParaRPr lang="en-US" sz="3600" dirty="0">
              <a:solidFill>
                <a:srgbClr val="529F45"/>
              </a:solidFill>
              <a:latin typeface="Montserrat" panose="020B0604020202020204" charset="0"/>
              <a:ea typeface="Microsoft JhengHei" panose="020B0604030504040204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6768" y="4573465"/>
            <a:ext cx="10557279" cy="1378808"/>
          </a:xfrm>
        </p:spPr>
        <p:txBody>
          <a:bodyPr>
            <a:noAutofit/>
          </a:bodyPr>
          <a:lstStyle/>
          <a:p>
            <a:r>
              <a:rPr lang="en-US" sz="2000" dirty="0"/>
              <a:t>New Jersey Office of the Secretary of Higher Education (OSHE)</a:t>
            </a:r>
          </a:p>
          <a:p>
            <a:r>
              <a:rPr lang="en-US" sz="2000" dirty="0"/>
              <a:t>Educational Opportunity Fund (EOF) Program</a:t>
            </a:r>
          </a:p>
          <a:p>
            <a:endParaRPr lang="en-US" sz="2000" b="1" dirty="0">
              <a:latin typeface="Karla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39" y="527805"/>
            <a:ext cx="1725118" cy="1725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6768" y="2252923"/>
            <a:ext cx="1055727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/>
              <a:t>EOF B3 Contract Budget Training Webinar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275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DocuSign Signature Pages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8366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Contract/Expenditure Report signature pages </a:t>
            </a:r>
            <a:r>
              <a:rPr lang="en-US" sz="2800" dirty="0"/>
              <a:t>will be completed via DocuSign.  </a:t>
            </a: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After the contract </a:t>
            </a:r>
            <a:r>
              <a:rPr lang="en-US" sz="2800" dirty="0"/>
              <a:t>signature page </a:t>
            </a:r>
            <a:r>
              <a:rPr lang="en-US" sz="2800" dirty="0" smtClean="0"/>
              <a:t>is signed by the </a:t>
            </a:r>
            <a:r>
              <a:rPr lang="en-US" sz="2800" dirty="0"/>
              <a:t>EOF Executive </a:t>
            </a:r>
            <a:r>
              <a:rPr lang="en-US" sz="2800" dirty="0" smtClean="0"/>
              <a:t>Director, Directors should download and retain a copy.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All Signed contracts were due on </a:t>
            </a:r>
            <a:r>
              <a:rPr lang="en-US" sz="2800" b="1" dirty="0" smtClean="0"/>
              <a:t>June 1. If your </a:t>
            </a:r>
            <a:r>
              <a:rPr lang="en-US" sz="2800" b="1" dirty="0"/>
              <a:t>c</a:t>
            </a:r>
            <a:r>
              <a:rPr lang="en-US" sz="2800" b="1" dirty="0" smtClean="0"/>
              <a:t>ontract </a:t>
            </a:r>
            <a:r>
              <a:rPr lang="en-US" sz="2800" b="1" dirty="0"/>
              <a:t>s</a:t>
            </a:r>
            <a:r>
              <a:rPr lang="en-US" sz="2800" b="1" dirty="0" smtClean="0"/>
              <a:t>ignature page is incomplete, you will not receive an advance payment for Summer. Please contact our office for assistance with DocuSign. </a:t>
            </a:r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endParaRPr lang="en-US" sz="2600" b="1" dirty="0"/>
          </a:p>
          <a:p>
            <a:r>
              <a:rPr lang="en-US" sz="2600" b="1" dirty="0" smtClean="0">
                <a:solidFill>
                  <a:srgbClr val="FF0000"/>
                </a:solidFill>
              </a:rPr>
              <a:t>Please </a:t>
            </a:r>
            <a:r>
              <a:rPr lang="en-US" sz="2600" b="1" dirty="0">
                <a:solidFill>
                  <a:srgbClr val="FF0000"/>
                </a:solidFill>
              </a:rPr>
              <a:t>note: </a:t>
            </a:r>
            <a:r>
              <a:rPr lang="en-US" sz="2600" b="1" dirty="0" smtClean="0">
                <a:solidFill>
                  <a:srgbClr val="FF0000"/>
                </a:solidFill>
              </a:rPr>
              <a:t>The signature </a:t>
            </a:r>
            <a:r>
              <a:rPr lang="en-US" sz="2600" b="1" dirty="0">
                <a:solidFill>
                  <a:srgbClr val="FF0000"/>
                </a:solidFill>
              </a:rPr>
              <a:t>page is included in the EOF contract for reference purposes </a:t>
            </a:r>
            <a:r>
              <a:rPr lang="en-US" sz="2600" b="1" dirty="0" smtClean="0">
                <a:solidFill>
                  <a:srgbClr val="FF0000"/>
                </a:solidFill>
              </a:rPr>
              <a:t>only, because it will be completed in DocuSign.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032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b="1" dirty="0" smtClean="0"/>
              <a:t>omponents of the EOF Contract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491566"/>
          </a:xfrm>
        </p:spPr>
        <p:txBody>
          <a:bodyPr>
            <a:noAutofit/>
          </a:bodyPr>
          <a:lstStyle/>
          <a:p>
            <a:r>
              <a:rPr lang="en-US" dirty="0"/>
              <a:t>Attachment A Contract Provisions </a:t>
            </a:r>
          </a:p>
          <a:p>
            <a:r>
              <a:rPr lang="en-US" dirty="0"/>
              <a:t>Attachment A1 Contract Provisions (Rutgers </a:t>
            </a:r>
            <a:r>
              <a:rPr lang="en-US" dirty="0" smtClean="0"/>
              <a:t>University ONLY) </a:t>
            </a:r>
            <a:endParaRPr lang="en-US" dirty="0"/>
          </a:p>
          <a:p>
            <a:r>
              <a:rPr lang="en-US" dirty="0"/>
              <a:t>Attachment </a:t>
            </a:r>
            <a:r>
              <a:rPr lang="en-US" b="1" dirty="0"/>
              <a:t>B1</a:t>
            </a:r>
            <a:r>
              <a:rPr lang="en-US" dirty="0"/>
              <a:t> EOF Program Mission Statement and Program Goals &amp; Objectives </a:t>
            </a:r>
          </a:p>
          <a:p>
            <a:r>
              <a:rPr lang="en-US" dirty="0"/>
              <a:t>Attachment </a:t>
            </a:r>
            <a:r>
              <a:rPr lang="en-US" b="1" dirty="0"/>
              <a:t>B2</a:t>
            </a:r>
            <a:r>
              <a:rPr lang="en-US" dirty="0"/>
              <a:t> EOF Summer Support and Cost of Education Budget </a:t>
            </a:r>
          </a:p>
          <a:p>
            <a:r>
              <a:rPr lang="en-US" dirty="0" smtClean="0"/>
              <a:t>Attachment </a:t>
            </a:r>
            <a:r>
              <a:rPr lang="en-US" b="1" dirty="0" smtClean="0"/>
              <a:t>B3</a:t>
            </a:r>
            <a:r>
              <a:rPr lang="en-US" dirty="0" smtClean="0"/>
              <a:t> FY22 </a:t>
            </a:r>
            <a:r>
              <a:rPr lang="en-US" dirty="0"/>
              <a:t>EOF Academic Year Program Support Budget </a:t>
            </a:r>
            <a:r>
              <a:rPr lang="en-US" dirty="0" smtClean="0"/>
              <a:t> (July 1, 2021 – June 30, 2022)</a:t>
            </a:r>
            <a:endParaRPr lang="en-US" dirty="0"/>
          </a:p>
          <a:p>
            <a:r>
              <a:rPr lang="en-US" dirty="0"/>
              <a:t>Attachment B4 EOF Special Project </a:t>
            </a:r>
            <a:r>
              <a:rPr lang="en-US" dirty="0" smtClean="0"/>
              <a:t>Budget* </a:t>
            </a:r>
            <a:r>
              <a:rPr lang="en-US" dirty="0"/>
              <a:t>(if applicable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249766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Attachment </a:t>
            </a:r>
            <a:r>
              <a:rPr lang="en-US" sz="2400" dirty="0"/>
              <a:t>B5 EOF Winter Session Support and Cost of Education Budget* (if applicable) </a:t>
            </a:r>
          </a:p>
          <a:p>
            <a:r>
              <a:rPr lang="en-US" sz="2400" dirty="0" smtClean="0"/>
              <a:t>Attachments </a:t>
            </a:r>
            <a:r>
              <a:rPr lang="en-US" sz="2400" b="1" dirty="0" smtClean="0"/>
              <a:t>C1-5 </a:t>
            </a:r>
            <a:r>
              <a:rPr lang="en-US" sz="2400" b="1" dirty="0"/>
              <a:t>Expenditure Reports </a:t>
            </a:r>
            <a:r>
              <a:rPr lang="en-US" sz="2400" dirty="0"/>
              <a:t>sent under separate cover </a:t>
            </a:r>
          </a:p>
          <a:p>
            <a:r>
              <a:rPr lang="en-US" sz="2400" dirty="0"/>
              <a:t>Attachments </a:t>
            </a:r>
            <a:r>
              <a:rPr lang="en-US" sz="2400" dirty="0" smtClean="0"/>
              <a:t>C </a:t>
            </a:r>
            <a:r>
              <a:rPr lang="en-US" sz="2400" dirty="0"/>
              <a:t>Annual and Summer Assessment Reports sent under separate cover </a:t>
            </a:r>
          </a:p>
          <a:p>
            <a:r>
              <a:rPr lang="en-US" sz="2400" dirty="0"/>
              <a:t>Attachment D Grant Deadlines and Project Specifications </a:t>
            </a:r>
          </a:p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26480" y="4343399"/>
            <a:ext cx="5409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</a:t>
            </a:r>
            <a:r>
              <a:rPr lang="en-US" b="1" dirty="0" smtClean="0"/>
              <a:t>the EOF </a:t>
            </a:r>
            <a:r>
              <a:rPr lang="en-US" b="1" dirty="0"/>
              <a:t>c</a:t>
            </a:r>
            <a:r>
              <a:rPr lang="en-US" b="1" dirty="0" smtClean="0"/>
              <a:t>ontract </a:t>
            </a:r>
            <a:r>
              <a:rPr lang="en-US" b="1" dirty="0"/>
              <a:t>d</a:t>
            </a:r>
            <a:r>
              <a:rPr lang="en-US" b="1" dirty="0" smtClean="0"/>
              <a:t>ocuments and budget instructions from </a:t>
            </a:r>
            <a:r>
              <a:rPr lang="en-US" b="1" dirty="0"/>
              <a:t>OSHE/EOF </a:t>
            </a:r>
            <a:r>
              <a:rPr lang="en-US" b="1" dirty="0" smtClean="0"/>
              <a:t>Website at:</a:t>
            </a:r>
          </a:p>
          <a:p>
            <a:r>
              <a:rPr lang="en-US" b="1" dirty="0" smtClean="0">
                <a:hlinkClick r:id="rId3"/>
              </a:rPr>
              <a:t>http</a:t>
            </a:r>
            <a:r>
              <a:rPr lang="en-US" b="1" dirty="0">
                <a:hlinkClick r:id="rId3"/>
              </a:rPr>
              <a:t>://</a:t>
            </a:r>
            <a:r>
              <a:rPr lang="en-US" b="1" dirty="0" smtClean="0">
                <a:hlinkClick r:id="rId3"/>
              </a:rPr>
              <a:t>www.nj.gov/highereducation/EOF/EOF_Program_Resources.shtml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* = Document not found on EOF website. Will be provided if applicable.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27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Components of the B3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3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EOF B3 Contract Basics: Part 1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456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B3 manages your program’s </a:t>
            </a:r>
            <a:r>
              <a:rPr lang="en-US" sz="2400" dirty="0"/>
              <a:t>Art. IV budget for </a:t>
            </a:r>
            <a:r>
              <a:rPr lang="en-US" sz="2400" b="1" dirty="0"/>
              <a:t>program support </a:t>
            </a:r>
            <a:r>
              <a:rPr lang="en-US" sz="2400" b="1" dirty="0" smtClean="0"/>
              <a:t>services</a:t>
            </a:r>
            <a:r>
              <a:rPr lang="en-US" sz="2400" i="1" dirty="0" smtClean="0"/>
              <a:t> </a:t>
            </a:r>
            <a:r>
              <a:rPr lang="en-US" sz="2400" dirty="0" smtClean="0"/>
              <a:t>between </a:t>
            </a:r>
            <a:r>
              <a:rPr lang="en-US" sz="2400" dirty="0"/>
              <a:t>July 1, 2021 – June 30, 2022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Costs related to EOF </a:t>
            </a:r>
            <a:r>
              <a:rPr lang="en-US" sz="2200" dirty="0"/>
              <a:t>12-month staff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Student </a:t>
            </a:r>
            <a:r>
              <a:rPr lang="en-US" sz="2200" dirty="0"/>
              <a:t>support </a:t>
            </a:r>
            <a:r>
              <a:rPr lang="en-US" sz="2200" dirty="0" smtClean="0"/>
              <a:t>activities</a:t>
            </a:r>
          </a:p>
          <a:p>
            <a:pPr marL="201168" lvl="1" indent="0">
              <a:buNone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All </a:t>
            </a:r>
            <a:r>
              <a:rPr lang="en-US" sz="2400" dirty="0"/>
              <a:t>program financial resources must be shown on the B3 contract </a:t>
            </a:r>
            <a:r>
              <a:rPr lang="en-US" sz="2400" dirty="0" smtClean="0"/>
              <a:t>budget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EOF </a:t>
            </a:r>
            <a:r>
              <a:rPr lang="en-US" sz="2200" dirty="0"/>
              <a:t>Art. </a:t>
            </a:r>
            <a:r>
              <a:rPr lang="en-US" sz="2200" dirty="0" smtClean="0"/>
              <a:t>IV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Institutional funds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Other sources (grants, etc.)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>
              <a:buFont typeface="Courier New" panose="02070309020205020404" pitchFamily="49" charset="0"/>
              <a:buChar char="o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EOF B3 Contract Basics: Part 2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456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Institutional Match required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tx1"/>
                </a:solidFill>
              </a:rPr>
              <a:t>Art</a:t>
            </a:r>
            <a:r>
              <a:rPr lang="en-US" sz="2200" dirty="0">
                <a:solidFill>
                  <a:schemeClr val="tx1"/>
                </a:solidFill>
              </a:rPr>
              <a:t>. IV allocation requires a dollar for dollar match from </a:t>
            </a:r>
            <a:r>
              <a:rPr lang="en-US" sz="2200" dirty="0" smtClean="0">
                <a:solidFill>
                  <a:schemeClr val="tx1"/>
                </a:solidFill>
              </a:rPr>
              <a:t>your institution </a:t>
            </a:r>
            <a:r>
              <a:rPr lang="en-US" sz="2200" dirty="0">
                <a:solidFill>
                  <a:schemeClr val="tx1"/>
                </a:solidFill>
              </a:rPr>
              <a:t>and other funding </a:t>
            </a:r>
            <a:r>
              <a:rPr lang="en-US" sz="2200" dirty="0" smtClean="0">
                <a:solidFill>
                  <a:schemeClr val="tx1"/>
                </a:solidFill>
              </a:rPr>
              <a:t>resources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chemeClr val="tx1"/>
                </a:solidFill>
              </a:rPr>
              <a:t>Reference - EOF regulation 9A:11-6.9 (c) 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2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Programs will </a:t>
            </a:r>
            <a:r>
              <a:rPr lang="en-US" sz="2400" dirty="0" smtClean="0"/>
              <a:t>receive </a:t>
            </a:r>
            <a:r>
              <a:rPr lang="en-US" sz="2400" dirty="0"/>
              <a:t>75% of allocation as advance </a:t>
            </a:r>
            <a:r>
              <a:rPr lang="en-US" sz="2400" dirty="0" smtClean="0"/>
              <a:t>funds </a:t>
            </a:r>
            <a:r>
              <a:rPr lang="en-US" sz="2400" dirty="0" smtClean="0"/>
              <a:t>after approval of the Final Appropriation Act.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Balance (up </a:t>
            </a:r>
            <a:r>
              <a:rPr lang="en-US" sz="2200" dirty="0"/>
              <a:t>to 25</a:t>
            </a:r>
            <a:r>
              <a:rPr lang="en-US" sz="2200" dirty="0" smtClean="0"/>
              <a:t>%) provided </a:t>
            </a:r>
            <a:r>
              <a:rPr lang="en-US" sz="2200" dirty="0" smtClean="0"/>
              <a:t>based on program’s </a:t>
            </a:r>
            <a:r>
              <a:rPr lang="en-US" sz="2200" dirty="0" smtClean="0"/>
              <a:t>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</a:t>
            </a:r>
            <a:r>
              <a:rPr lang="en-US" sz="2200" dirty="0"/>
              <a:t>interim expenditure </a:t>
            </a:r>
            <a:r>
              <a:rPr lang="en-US" sz="2200" dirty="0" smtClean="0"/>
              <a:t>report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Based on a review of the final expenditure report and the total amount paid to the institution, </a:t>
            </a:r>
            <a:r>
              <a:rPr lang="en-US" sz="2400" dirty="0" smtClean="0"/>
              <a:t>a </a:t>
            </a:r>
            <a:r>
              <a:rPr lang="en-US" sz="2400" dirty="0"/>
              <a:t>refund </a:t>
            </a:r>
            <a:r>
              <a:rPr lang="en-US" sz="2400" dirty="0" smtClean="0"/>
              <a:t>may be owed to </a:t>
            </a:r>
            <a:r>
              <a:rPr lang="en-US" sz="2400" dirty="0"/>
              <a:t>OSHE/EOF</a:t>
            </a:r>
            <a:r>
              <a:rPr lang="en-US" sz="2400" dirty="0" smtClean="0"/>
              <a:t>. If this is the case: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Refunds must be submitted after </a:t>
            </a:r>
            <a:r>
              <a:rPr lang="en-US" sz="2200" dirty="0" smtClean="0"/>
              <a:t>you receive your official B3 Desk Audit from OSHE</a:t>
            </a:r>
            <a:endParaRPr lang="en-US" sz="22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/>
              <a:t>Over-expenditures may not be offset by EOF Summer Art. IV </a:t>
            </a:r>
            <a:r>
              <a:rPr lang="en-US" sz="2200" dirty="0" smtClean="0"/>
              <a:t>funds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915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B3 </a:t>
            </a:r>
            <a:r>
              <a:rPr lang="en-US" b="1" dirty="0" smtClean="0"/>
              <a:t>Art. IV </a:t>
            </a:r>
            <a:r>
              <a:rPr lang="en-US" b="1" dirty="0"/>
              <a:t>Program </a:t>
            </a:r>
            <a:r>
              <a:rPr lang="en-US" b="1" dirty="0" smtClean="0"/>
              <a:t>Support: Salaries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2300" y="1845735"/>
            <a:ext cx="1053338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12-month Salaries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 Wages </a:t>
            </a:r>
            <a:r>
              <a:rPr lang="en-US" sz="2200" dirty="0"/>
              <a:t>and fringe benefits </a:t>
            </a:r>
            <a:r>
              <a:rPr lang="en-US" sz="2200" dirty="0" smtClean="0"/>
              <a:t>from July 1, 2021-June 30, 2022.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Should </a:t>
            </a:r>
            <a:r>
              <a:rPr lang="en-US" sz="2400" b="1" dirty="0">
                <a:solidFill>
                  <a:schemeClr val="tx1"/>
                </a:solidFill>
              </a:rPr>
              <a:t>not include </a:t>
            </a:r>
            <a:r>
              <a:rPr lang="en-US" sz="2400" dirty="0" smtClean="0">
                <a:solidFill>
                  <a:schemeClr val="tx1"/>
                </a:solidFill>
              </a:rPr>
              <a:t>staff </a:t>
            </a:r>
            <a:r>
              <a:rPr lang="en-US" sz="2400" dirty="0">
                <a:solidFill>
                  <a:schemeClr val="tx1"/>
                </a:solidFill>
              </a:rPr>
              <a:t>whose total percentage of commitment to the EOF program is less than 10</a:t>
            </a:r>
            <a:r>
              <a:rPr lang="en-US" sz="2400" dirty="0" smtClean="0">
                <a:solidFill>
                  <a:schemeClr val="tx1"/>
                </a:solidFill>
              </a:rPr>
              <a:t>%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Important: keep appropriate </a:t>
            </a:r>
            <a:r>
              <a:rPr lang="en-US" sz="2400" dirty="0">
                <a:solidFill>
                  <a:schemeClr val="tx1"/>
                </a:solidFill>
              </a:rPr>
              <a:t>documentation and accountability records (i.e. description of time and effort, timesheets, etc.) </a:t>
            </a:r>
            <a:r>
              <a:rPr lang="en-US" sz="2400" dirty="0" smtClean="0">
                <a:solidFill>
                  <a:schemeClr val="tx1"/>
                </a:solidFill>
              </a:rPr>
              <a:t>for all staff whose </a:t>
            </a:r>
            <a:r>
              <a:rPr lang="en-US" sz="2400" dirty="0">
                <a:solidFill>
                  <a:schemeClr val="tx1"/>
                </a:solidFill>
              </a:rPr>
              <a:t>percentage of </a:t>
            </a:r>
            <a:r>
              <a:rPr lang="en-US" sz="2400" dirty="0" smtClean="0">
                <a:solidFill>
                  <a:schemeClr val="tx1"/>
                </a:solidFill>
              </a:rPr>
              <a:t>worktime with EOF is </a:t>
            </a:r>
            <a:r>
              <a:rPr lang="en-US" sz="2400" dirty="0">
                <a:solidFill>
                  <a:schemeClr val="tx1"/>
                </a:solidFill>
              </a:rPr>
              <a:t>less than 100%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Directors: less than 100%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172505" cy="428152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Director’s role defined in Regulations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Reference: 9A:11-4.4 </a:t>
            </a:r>
            <a:r>
              <a:rPr lang="en-US" sz="2200" dirty="0"/>
              <a:t>Institutional </a:t>
            </a:r>
            <a:r>
              <a:rPr lang="en-US" sz="2200" dirty="0" smtClean="0"/>
              <a:t>administration (pg.24-26)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Approved </a:t>
            </a:r>
            <a:r>
              <a:rPr lang="en-US" sz="2400" b="1" dirty="0"/>
              <a:t>waiver </a:t>
            </a:r>
            <a:r>
              <a:rPr lang="en-US" sz="2400" dirty="0"/>
              <a:t>is </a:t>
            </a:r>
            <a:r>
              <a:rPr lang="en-US" sz="2400" dirty="0" smtClean="0"/>
              <a:t>required who are less than 100% time with EOF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Letter from supervisor that outlines how EOF responsibilities (per the </a:t>
            </a:r>
            <a:r>
              <a:rPr lang="en-US" sz="2400" dirty="0" err="1" smtClean="0"/>
              <a:t>Regs</a:t>
            </a:r>
            <a:r>
              <a:rPr lang="en-US" sz="2400" dirty="0" smtClean="0"/>
              <a:t>) will </a:t>
            </a:r>
            <a:r>
              <a:rPr lang="en-US" sz="2400" dirty="0"/>
              <a:t>be managed by </a:t>
            </a:r>
            <a:r>
              <a:rPr lang="en-US" sz="2400" dirty="0" smtClean="0"/>
              <a:t>the Director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Reflect the </a:t>
            </a:r>
            <a:r>
              <a:rPr lang="en-US" sz="2400" dirty="0"/>
              <a:t>percent of time </a:t>
            </a:r>
            <a:r>
              <a:rPr lang="en-US" sz="2400" dirty="0" smtClean="0"/>
              <a:t>the Director dedicates to EOF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Include how the </a:t>
            </a:r>
            <a:r>
              <a:rPr lang="en-US" sz="2400" dirty="0"/>
              <a:t>remaining percent of time </a:t>
            </a:r>
            <a:r>
              <a:rPr lang="en-US" sz="2400" dirty="0" smtClean="0"/>
              <a:t>is </a:t>
            </a:r>
            <a:r>
              <a:rPr lang="en-US" sz="2400" dirty="0"/>
              <a:t>dedicated to </a:t>
            </a:r>
            <a:r>
              <a:rPr lang="en-US" sz="2400" dirty="0" smtClean="0"/>
              <a:t>other </a:t>
            </a:r>
            <a:r>
              <a:rPr lang="en-US" sz="2400" dirty="0"/>
              <a:t>administrative </a:t>
            </a:r>
            <a:r>
              <a:rPr lang="en-US" sz="2400" dirty="0" smtClean="0"/>
              <a:t>responsibilities </a:t>
            </a:r>
            <a:r>
              <a:rPr lang="en-US" sz="2400" dirty="0"/>
              <a:t>(non-EOF duties) </a:t>
            </a: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Required to document </a:t>
            </a:r>
            <a:r>
              <a:rPr lang="en-US" sz="2600" dirty="0"/>
              <a:t>m</a:t>
            </a:r>
            <a:r>
              <a:rPr lang="en-US" sz="2600" dirty="0" smtClean="0"/>
              <a:t>onthly Time and Effort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Submit all Time and Effort sheets with Final Expenditure Report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964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EOF TIME AND EFFORT REPORT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49808" y="1737360"/>
            <a:ext cx="7187184" cy="4572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Documents</a:t>
            </a:r>
            <a:r>
              <a:rPr lang="en-US" sz="2400" dirty="0"/>
              <a:t> the institution’s financial &amp; labor commitment, as outlined in the approved budget and waiver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Mandatory </a:t>
            </a:r>
            <a:r>
              <a:rPr lang="en-US" sz="2400" b="1" dirty="0">
                <a:solidFill>
                  <a:srgbClr val="FF0000"/>
                </a:solidFill>
              </a:rPr>
              <a:t>- Program Directors </a:t>
            </a:r>
            <a:r>
              <a:rPr lang="en-US" sz="2400" b="1" dirty="0" smtClean="0">
                <a:solidFill>
                  <a:srgbClr val="FF0000"/>
                </a:solidFill>
              </a:rPr>
              <a:t>less </a:t>
            </a:r>
            <a:r>
              <a:rPr lang="en-US" sz="2400" b="1" dirty="0">
                <a:solidFill>
                  <a:srgbClr val="FF0000"/>
                </a:solidFill>
              </a:rPr>
              <a:t>than 100% time </a:t>
            </a:r>
            <a:r>
              <a:rPr lang="en-US" sz="2400" b="1" dirty="0" smtClean="0">
                <a:solidFill>
                  <a:srgbClr val="FF0000"/>
                </a:solidFill>
              </a:rPr>
              <a:t>EOF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/>
                </a:solidFill>
              </a:rPr>
              <a:t>Located on our website: </a:t>
            </a:r>
            <a:r>
              <a:rPr lang="en-US" sz="2400" b="1" dirty="0" smtClean="0">
                <a:solidFill>
                  <a:srgbClr val="FF0000"/>
                </a:solidFill>
                <a:hlinkClick r:id="rId3"/>
              </a:rPr>
              <a:t>https</a:t>
            </a:r>
            <a:r>
              <a:rPr lang="en-US" sz="2400" b="1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400" b="1" dirty="0" smtClean="0">
                <a:solidFill>
                  <a:srgbClr val="FF0000"/>
                </a:solidFill>
                <a:hlinkClick r:id="rId3"/>
              </a:rPr>
              <a:t>www.nj.gov/highereducation/EOF/EOF_Program_Resources.shtml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38648" y="1837944"/>
            <a:ext cx="3419860" cy="3575304"/>
            <a:chOff x="4235892" y="1459093"/>
            <a:chExt cx="4645793" cy="45798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8684" t="14015" r="54211" b="20955"/>
            <a:stretch/>
          </p:blipFill>
          <p:spPr>
            <a:xfrm>
              <a:off x="4235892" y="1459093"/>
              <a:ext cx="4645793" cy="4579895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4268010" y="3311069"/>
              <a:ext cx="318506" cy="3404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62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EOF TIME AND EFFORT REPORT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04672" y="1737360"/>
            <a:ext cx="6882158" cy="45720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Keep a file of monthly Time and Effort </a:t>
            </a:r>
            <a:r>
              <a:rPr lang="en-US" sz="2400" b="1" dirty="0" smtClean="0">
                <a:solidFill>
                  <a:srgbClr val="FF0000"/>
                </a:solidFill>
              </a:rPr>
              <a:t>Reports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Submit monthly reports with </a:t>
            </a: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u="sng" dirty="0">
                <a:solidFill>
                  <a:schemeClr val="tx1"/>
                </a:solidFill>
              </a:rPr>
              <a:t>Final Art. IV B3 Expenditure Report </a:t>
            </a:r>
            <a:r>
              <a:rPr lang="en-US" sz="2400" dirty="0" smtClean="0">
                <a:solidFill>
                  <a:schemeClr val="tx1"/>
                </a:solidFill>
              </a:rPr>
              <a:t>(July </a:t>
            </a:r>
            <a:r>
              <a:rPr lang="en-US" sz="2400" dirty="0">
                <a:solidFill>
                  <a:schemeClr val="tx1"/>
                </a:solidFill>
              </a:rPr>
              <a:t>2021-June 2022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*Director’s </a:t>
            </a:r>
            <a:r>
              <a:rPr lang="en-US" sz="2400" dirty="0"/>
              <a:t>salary </a:t>
            </a:r>
            <a:r>
              <a:rPr lang="en-US" sz="2400" dirty="0" smtClean="0"/>
              <a:t>for </a:t>
            </a:r>
            <a:r>
              <a:rPr lang="en-US" sz="2400" dirty="0"/>
              <a:t>the institutional match </a:t>
            </a:r>
            <a:r>
              <a:rPr lang="en-US" sz="2400" dirty="0" smtClean="0"/>
              <a:t>disallowed if Time and Effort </a:t>
            </a:r>
            <a:r>
              <a:rPr lang="en-US" sz="2400" dirty="0" smtClean="0"/>
              <a:t>reports</a:t>
            </a:r>
            <a:r>
              <a:rPr lang="en-US" sz="2400" dirty="0" smtClean="0"/>
              <a:t> </a:t>
            </a:r>
            <a:r>
              <a:rPr lang="en-US" sz="2400" dirty="0" smtClean="0"/>
              <a:t>are not submitted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If </a:t>
            </a:r>
            <a:r>
              <a:rPr lang="en-US" sz="2400" dirty="0"/>
              <a:t>the institution’s financial commitment falls below the required “Dollar-for-Dollar </a:t>
            </a:r>
            <a:r>
              <a:rPr lang="en-US" sz="2400" dirty="0" smtClean="0"/>
              <a:t>match,” </a:t>
            </a:r>
            <a:r>
              <a:rPr lang="en-US" sz="2400" dirty="0"/>
              <a:t>the institution will not be permitted to adjust the </a:t>
            </a:r>
            <a:r>
              <a:rPr lang="en-US" sz="2400" dirty="0" smtClean="0"/>
              <a:t>contract after the Final Expenditure Report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Will need to return the </a:t>
            </a:r>
            <a:r>
              <a:rPr lang="en-US" sz="2400" dirty="0"/>
              <a:t>disallowed </a:t>
            </a:r>
            <a:r>
              <a:rPr lang="en-US" sz="2400" dirty="0" smtClean="0"/>
              <a:t>amount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9908" r="23782"/>
          <a:stretch/>
        </p:blipFill>
        <p:spPr>
          <a:xfrm>
            <a:off x="7686830" y="1760879"/>
            <a:ext cx="4255008" cy="454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B3 </a:t>
            </a:r>
            <a:r>
              <a:rPr lang="en-US" b="1" dirty="0" smtClean="0"/>
              <a:t>Art. IV </a:t>
            </a:r>
            <a:r>
              <a:rPr lang="en-US" b="1" dirty="0"/>
              <a:t>Program </a:t>
            </a:r>
            <a:r>
              <a:rPr lang="en-US" b="1" dirty="0" smtClean="0"/>
              <a:t>Support: OTPS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174736" y="1845735"/>
            <a:ext cx="3374136" cy="402335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Each budget item must have a line item description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9A:11-6.10 </a:t>
            </a:r>
            <a:r>
              <a:rPr lang="en-US" sz="2400" dirty="0"/>
              <a:t>Restrictions on use of Article IV program support funds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 smtClean="0"/>
              <a:t>Pg.37-38</a:t>
            </a:r>
          </a:p>
          <a:p>
            <a:pPr marL="201168" lvl="1" indent="0">
              <a:buNone/>
            </a:pPr>
            <a:endParaRPr lang="en-US" dirty="0" smtClean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923544" y="1845735"/>
            <a:ext cx="7525512" cy="402336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2400" b="1" dirty="0">
                <a:solidFill>
                  <a:schemeClr val="tx1"/>
                </a:solidFill>
              </a:rPr>
              <a:t>OTHER THAN PERSONNEL SALARIES: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 smtClean="0"/>
              <a:t>Educational Materials &amp; Supplies</a:t>
            </a:r>
            <a:endParaRPr lang="en-US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Consumable Materials &amp; Supplies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 smtClean="0"/>
              <a:t>Professional Development &amp; Student Leadership Development</a:t>
            </a:r>
          </a:p>
          <a:p>
            <a:pPr marL="457200" indent="-457200">
              <a:buFont typeface="+mj-lt"/>
              <a:buAutoNum type="arabicParenR" startAt="5"/>
            </a:pPr>
            <a:r>
              <a:rPr lang="en-US" sz="2400" dirty="0" smtClean="0"/>
              <a:t>Program Advisory Board</a:t>
            </a:r>
          </a:p>
          <a:p>
            <a:pPr marL="457200" indent="-457200">
              <a:buFont typeface="+mj-lt"/>
              <a:buAutoNum type="arabicParenR" startAt="5"/>
            </a:pPr>
            <a:r>
              <a:rPr lang="en-US" sz="2400" dirty="0" smtClean="0"/>
              <a:t>Other Services (communications, utilities, overhead)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Virtual review B3 contract attachments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hlinkClick r:id="rId2" action="ppaction://hlinkfile"/>
              </a:rPr>
              <a:t>OSHE EOF FY22 B3 Contract Attachment.xlsx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Summary of Virtual Review: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Spend </a:t>
            </a:r>
            <a:r>
              <a:rPr lang="en-US" sz="2400" dirty="0"/>
              <a:t>D</a:t>
            </a:r>
            <a:r>
              <a:rPr lang="en-US" sz="2400" dirty="0" smtClean="0"/>
              <a:t>own Calculator tool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/>
              <a:t>Annual Salaries </a:t>
            </a:r>
            <a:r>
              <a:rPr lang="en-US" sz="2400" dirty="0" smtClean="0"/>
              <a:t>for </a:t>
            </a:r>
            <a:r>
              <a:rPr lang="en-US" sz="2400" dirty="0"/>
              <a:t>each position listed in the personnel section of the </a:t>
            </a:r>
            <a:r>
              <a:rPr lang="en-US" sz="2400" dirty="0" smtClean="0"/>
              <a:t>budget</a:t>
            </a:r>
            <a:endParaRPr lang="en-US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Budget using whole dollars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Expenditure reports will include actual monies spent (show pennies)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smtClean="0"/>
              <a:t>Program </a:t>
            </a:r>
            <a:r>
              <a:rPr lang="en-US" sz="2400" b="1" dirty="0"/>
              <a:t>Advisory Board (</a:t>
            </a:r>
            <a:r>
              <a:rPr lang="en-US" sz="2400" b="1" dirty="0" smtClean="0"/>
              <a:t>PAB)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Itemize </a:t>
            </a:r>
            <a:r>
              <a:rPr lang="en-US" sz="2000" dirty="0"/>
              <a:t>expenses for PAB meetings &amp; functions.  </a:t>
            </a: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Only </a:t>
            </a:r>
            <a:r>
              <a:rPr lang="en-US" sz="2000" dirty="0"/>
              <a:t>programs that have a PAB (membership list, by-laws &amp; minutes of meetings) should list expenses. Otherwise leave this category blank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Summary of Virtual Review: Part </a:t>
            </a:r>
            <a:r>
              <a:rPr lang="en-US" b="1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600" b="1" dirty="0"/>
              <a:t>Professional Development &amp; Student Leadership </a:t>
            </a:r>
            <a:r>
              <a:rPr lang="en-US" sz="2600" b="1" dirty="0" smtClean="0"/>
              <a:t>Development</a:t>
            </a:r>
          </a:p>
          <a:p>
            <a:pPr marL="676656" lvl="1">
              <a:buFont typeface="Arial" panose="020B0604020202020204" pitchFamily="34" charset="0"/>
              <a:buChar char="•"/>
            </a:pPr>
            <a:r>
              <a:rPr lang="en-US" sz="2200" dirty="0" smtClean="0"/>
              <a:t>Itemize </a:t>
            </a:r>
            <a:r>
              <a:rPr lang="en-US" sz="2200" dirty="0"/>
              <a:t>costs of staff and student registration fees for conferences, webinars, and </a:t>
            </a:r>
            <a:r>
              <a:rPr lang="en-US" sz="2200" dirty="0" smtClean="0"/>
              <a:t>leadership development activities</a:t>
            </a:r>
          </a:p>
          <a:p>
            <a:pPr marL="676656" lvl="1">
              <a:buFont typeface="Arial" panose="020B0604020202020204" pitchFamily="34" charset="0"/>
              <a:buChar char="•"/>
            </a:pPr>
            <a:r>
              <a:rPr lang="en-US" sz="2200" dirty="0" smtClean="0"/>
              <a:t>Professional </a:t>
            </a:r>
            <a:r>
              <a:rPr lang="en-US" sz="2200" dirty="0"/>
              <a:t>membership fees and consultant presentation </a:t>
            </a:r>
            <a:r>
              <a:rPr lang="en-US" sz="2200" dirty="0" smtClean="0"/>
              <a:t>costs</a:t>
            </a:r>
          </a:p>
          <a:p>
            <a:pPr marL="676656"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Maintain documentation </a:t>
            </a:r>
            <a:r>
              <a:rPr lang="en-US" sz="2200" dirty="0">
                <a:solidFill>
                  <a:schemeClr val="tx1"/>
                </a:solidFill>
              </a:rPr>
              <a:t>of </a:t>
            </a:r>
            <a:r>
              <a:rPr lang="en-US" sz="2200" dirty="0" smtClean="0">
                <a:solidFill>
                  <a:schemeClr val="tx1"/>
                </a:solidFill>
              </a:rPr>
              <a:t>assessment for all events attended</a:t>
            </a:r>
          </a:p>
          <a:p>
            <a:pPr marL="1019556" lvl="2" indent="-342900"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tx1"/>
                </a:solidFill>
              </a:rPr>
              <a:t>Example</a:t>
            </a:r>
            <a:r>
              <a:rPr lang="en-US" sz="2200" dirty="0">
                <a:solidFill>
                  <a:schemeClr val="tx1"/>
                </a:solidFill>
              </a:rPr>
              <a:t>: Discussion of what was learned at the conference at a staff meeting held on xx/xx/20xx and information based on what was learned, a validation or suggestion of change for current practice should be considered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/>
          </a:p>
          <a:p>
            <a:pPr marL="514350" indent="-514350">
              <a:buFont typeface="+mj-lt"/>
              <a:buAutoNum type="arabicPeriod" startAt="5"/>
            </a:pPr>
            <a:r>
              <a:rPr lang="en-US" sz="2600" b="1" dirty="0"/>
              <a:t>Travel</a:t>
            </a:r>
          </a:p>
          <a:p>
            <a:pPr marL="676656" lvl="1">
              <a:buFont typeface="Arial" panose="020B0604020202020204" pitchFamily="34" charset="0"/>
              <a:buChar char="•"/>
            </a:pPr>
            <a:r>
              <a:rPr lang="en-US" sz="2200" dirty="0"/>
              <a:t>Itemize travel expenses for professional staff development, recruitment activities, student educational development and student travel for leadership activities</a:t>
            </a:r>
          </a:p>
          <a:p>
            <a:pPr marL="676656" lvl="1">
              <a:buFont typeface="Arial" panose="020B0604020202020204" pitchFamily="34" charset="0"/>
              <a:buChar char="•"/>
            </a:pPr>
            <a:r>
              <a:rPr lang="en-US" sz="2200" dirty="0"/>
              <a:t>For all travel for professional development, articulate why attendance is beneficial (do not simply state “will enhance staff knowledge of best practices”</a:t>
            </a:r>
          </a:p>
        </p:txBody>
      </p:sp>
    </p:spTree>
    <p:extLst>
      <p:ext uri="{BB962C8B-B14F-4D97-AF65-F5344CB8AC3E}">
        <p14:creationId xmlns:p14="http://schemas.microsoft.com/office/powerpoint/2010/main" val="33346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/>
            </a:r>
            <a:br>
              <a:rPr lang="en-US" sz="2400" b="1" dirty="0"/>
            </a:br>
            <a:r>
              <a:rPr lang="en-US" dirty="0"/>
              <a:t>Summary of Virtual Review: Part </a:t>
            </a:r>
            <a:r>
              <a:rPr lang="en-US" dirty="0" smtClean="0"/>
              <a:t>3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788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400" b="1" dirty="0">
                <a:solidFill>
                  <a:schemeClr val="tx1"/>
                </a:solidFill>
              </a:rPr>
              <a:t>Line Item Description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/>
              <a:t>Use </a:t>
            </a:r>
            <a:r>
              <a:rPr lang="en-US" sz="2000" dirty="0"/>
              <a:t>the </a:t>
            </a:r>
            <a:r>
              <a:rPr lang="en-US" sz="2000" dirty="0" smtClean="0"/>
              <a:t>worksheet </a:t>
            </a:r>
            <a:r>
              <a:rPr lang="en-US" sz="2000" dirty="0"/>
              <a:t>tab labeled “line item description” </a:t>
            </a:r>
            <a:r>
              <a:rPr lang="en-US" sz="2000" dirty="0" smtClean="0"/>
              <a:t>on both respective contracts to </a:t>
            </a:r>
            <a:r>
              <a:rPr lang="en-US" sz="2000" dirty="0"/>
              <a:t>provide a brief description of each item listed in each of the </a:t>
            </a:r>
            <a:r>
              <a:rPr lang="en-US" sz="2000" dirty="0" smtClean="0"/>
              <a:t>Art. IV </a:t>
            </a:r>
            <a:r>
              <a:rPr lang="en-US" sz="2000" dirty="0"/>
              <a:t>budget </a:t>
            </a:r>
            <a:r>
              <a:rPr lang="en-US" sz="2000" dirty="0" smtClean="0"/>
              <a:t>categories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/>
              <a:t>Example: </a:t>
            </a:r>
            <a:r>
              <a:rPr lang="en-US" sz="2000" dirty="0"/>
              <a:t>Educational Materials &amp; </a:t>
            </a:r>
            <a:r>
              <a:rPr lang="en-US" sz="2000" dirty="0" smtClean="0"/>
              <a:t>Supplies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800" b="1" dirty="0" smtClean="0"/>
              <a:t>Acceptable:</a:t>
            </a:r>
            <a:r>
              <a:rPr lang="en-US" sz="1800" dirty="0" smtClean="0"/>
              <a:t> purchase </a:t>
            </a:r>
            <a:r>
              <a:rPr lang="en-US" sz="1800" dirty="0"/>
              <a:t>of textbooks for tutors @ a total cost of $500.00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FF0000"/>
                </a:solidFill>
              </a:rPr>
              <a:t>Not acceptable </a:t>
            </a:r>
            <a:r>
              <a:rPr lang="en-US" sz="1800" dirty="0" smtClean="0"/>
              <a:t>(too vague): purchase of textbooks 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FF0000"/>
                </a:solidFill>
              </a:rPr>
              <a:t>Not acceptable</a:t>
            </a:r>
            <a:r>
              <a:rPr lang="en-US" sz="1800" dirty="0" smtClean="0"/>
              <a:t>: purchase of books</a:t>
            </a:r>
            <a:r>
              <a:rPr lang="en-US" sz="1800" dirty="0"/>
              <a:t> </a:t>
            </a:r>
            <a:r>
              <a:rPr lang="en-US" sz="1800" dirty="0" smtClean="0"/>
              <a:t>and supplies for student usage 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Art. IV </a:t>
            </a:r>
            <a:r>
              <a:rPr lang="en-US" b="1" dirty="0"/>
              <a:t>Funds </a:t>
            </a:r>
            <a:r>
              <a:rPr lang="en-US" dirty="0" smtClean="0"/>
              <a:t>Restrictions: </a:t>
            </a:r>
            <a:r>
              <a:rPr lang="en-US" sz="2000" dirty="0" smtClean="0"/>
              <a:t>Reg. 9A:11-6.10 (pg. 37-38)</a:t>
            </a: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dirty="0"/>
              <a:t>The EOF campus program administrator’s salary and fringe benefits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Fringe benefits for 12-month EOF staff at public senior institutions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Fringe benefits in excess of 21 percent of the salaries and wages paid by EOF funds for 12-month EOF staff at community colleges and independent institutions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Employee benefits for academic year student assistants and part-time personnel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The purchase of </a:t>
            </a:r>
            <a:r>
              <a:rPr lang="en-US" dirty="0" smtClean="0"/>
              <a:t>equipment/hardware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/>
              <a:t>Transportation of students for normal commuting </a:t>
            </a:r>
            <a:r>
              <a:rPr lang="en-US" dirty="0" smtClean="0"/>
              <a:t>costs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dirty="0" smtClean="0"/>
              <a:t>The </a:t>
            </a:r>
            <a:r>
              <a:rPr lang="en-US" dirty="0"/>
              <a:t>cost of instruction for which students are charged tuition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b="1" dirty="0">
                <a:solidFill>
                  <a:srgbClr val="FF0000"/>
                </a:solidFill>
              </a:rPr>
              <a:t>Other student costs that normally are covered by a student’s financial aid package, such as: any fees, room and board, books, educational supplies, transportation, funds for printing, and child care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dirty="0"/>
              <a:t>Lobbying, partisan political contributions, and/or fund raising activities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dirty="0"/>
              <a:t>The purchase of alcoholic beverages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dirty="0"/>
              <a:t>Indirect expenses (such as space, heat, lights, postage, and telephone) that exceed 10 percent of the total academic year </a:t>
            </a:r>
            <a:r>
              <a:rPr lang="en-US" dirty="0" smtClean="0"/>
              <a:t>Art. IV </a:t>
            </a:r>
            <a:r>
              <a:rPr lang="en-US" dirty="0"/>
              <a:t>allocation.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Institutional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4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Institutional Match: Allowable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10093" y="1737360"/>
            <a:ext cx="10558130" cy="425932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Salaries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The </a:t>
            </a:r>
            <a:r>
              <a:rPr lang="en-US" sz="2000" dirty="0"/>
              <a:t>EOF campus program administrator’s salary and fringe </a:t>
            </a:r>
            <a:r>
              <a:rPr lang="en-US" sz="2000" dirty="0" smtClean="0"/>
              <a:t>benefits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All or a portion of any EOF staff member’s salary, wages, or fringe benefits (certain restrictions apply)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Funds </a:t>
            </a:r>
            <a:r>
              <a:rPr lang="en-US" dirty="0" smtClean="0"/>
              <a:t>contributed/donated </a:t>
            </a:r>
            <a:r>
              <a:rPr lang="en-US" dirty="0"/>
              <a:t>to the institution by public agencies, private  organizations or </a:t>
            </a:r>
            <a:r>
              <a:rPr lang="en-US" dirty="0" smtClean="0"/>
              <a:t>individuals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Real or personal property </a:t>
            </a:r>
            <a:r>
              <a:rPr lang="en-US" dirty="0" smtClean="0"/>
              <a:t>contributed/donated </a:t>
            </a:r>
            <a:r>
              <a:rPr lang="en-US" dirty="0"/>
              <a:t>to the institution by public agencies, private organizations, or </a:t>
            </a:r>
            <a:r>
              <a:rPr lang="en-US" dirty="0" smtClean="0"/>
              <a:t>individuals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Provision and </a:t>
            </a:r>
            <a:r>
              <a:rPr lang="en-US" dirty="0"/>
              <a:t>maintenance of </a:t>
            </a:r>
            <a:r>
              <a:rPr lang="en-US" dirty="0" smtClean="0"/>
              <a:t>technological </a:t>
            </a:r>
            <a:r>
              <a:rPr lang="en-US" dirty="0"/>
              <a:t>equipment (such as computer hardware, modems, fax machines</a:t>
            </a:r>
            <a:r>
              <a:rPr lang="en-US" dirty="0" smtClean="0"/>
              <a:t>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Direct services rendered by </a:t>
            </a:r>
            <a:r>
              <a:rPr lang="en-US" dirty="0" smtClean="0"/>
              <a:t>non-EOF </a:t>
            </a:r>
            <a:r>
              <a:rPr lang="en-US" dirty="0"/>
              <a:t>institutional </a:t>
            </a:r>
            <a:r>
              <a:rPr lang="en-US" dirty="0" smtClean="0"/>
              <a:t>staff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</a:rPr>
              <a:t>Services </a:t>
            </a:r>
            <a:r>
              <a:rPr lang="en-US" sz="2000" b="1" dirty="0">
                <a:solidFill>
                  <a:srgbClr val="FF0000"/>
                </a:solidFill>
              </a:rPr>
              <a:t>to EOF students should be above and beyond what all students would normally </a:t>
            </a:r>
            <a:r>
              <a:rPr lang="en-US" sz="2000" b="1" dirty="0" smtClean="0">
                <a:solidFill>
                  <a:srgbClr val="FF0000"/>
                </a:solidFill>
              </a:rPr>
              <a:t>receive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0000"/>
                </a:solidFill>
              </a:rPr>
              <a:t>For </a:t>
            </a:r>
            <a:r>
              <a:rPr lang="en-US" sz="2000" b="1" dirty="0">
                <a:solidFill>
                  <a:srgbClr val="FF0000"/>
                </a:solidFill>
              </a:rPr>
              <a:t>audit </a:t>
            </a:r>
            <a:r>
              <a:rPr lang="en-US" sz="2000" b="1" dirty="0" smtClean="0">
                <a:solidFill>
                  <a:srgbClr val="FF0000"/>
                </a:solidFill>
              </a:rPr>
              <a:t>purposes, this role is </a:t>
            </a:r>
            <a:r>
              <a:rPr lang="en-US" sz="2000" b="1" dirty="0">
                <a:solidFill>
                  <a:srgbClr val="FF0000"/>
                </a:solidFill>
              </a:rPr>
              <a:t>defined </a:t>
            </a:r>
            <a:r>
              <a:rPr lang="en-US" sz="2000" b="1" dirty="0" smtClean="0">
                <a:solidFill>
                  <a:srgbClr val="FF0000"/>
                </a:solidFill>
              </a:rPr>
              <a:t>in the </a:t>
            </a:r>
            <a:r>
              <a:rPr lang="en-US" sz="2000" b="1" dirty="0">
                <a:solidFill>
                  <a:srgbClr val="FF0000"/>
                </a:solidFill>
              </a:rPr>
              <a:t>individual’s job </a:t>
            </a:r>
            <a:r>
              <a:rPr lang="en-US" sz="2000" b="1" dirty="0" smtClean="0">
                <a:solidFill>
                  <a:srgbClr val="FF0000"/>
                </a:solidFill>
              </a:rPr>
              <a:t>responsibilities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39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Institutional Match: Not Allowable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46298" y="1737360"/>
            <a:ext cx="10632558" cy="413173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Supervisors and </a:t>
            </a:r>
            <a:r>
              <a:rPr lang="en-US" dirty="0"/>
              <a:t>other high level institutional officers who are required to serve all </a:t>
            </a:r>
            <a:r>
              <a:rPr lang="en-US" dirty="0" smtClean="0"/>
              <a:t>students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Institutional </a:t>
            </a:r>
            <a:r>
              <a:rPr lang="en-US" b="1" dirty="0">
                <a:solidFill>
                  <a:srgbClr val="FF0000"/>
                </a:solidFill>
              </a:rPr>
              <a:t>Staff whose total contribution to the EOF program is less than 10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Note</a:t>
            </a:r>
            <a:r>
              <a:rPr lang="en-US" b="1" dirty="0">
                <a:solidFill>
                  <a:srgbClr val="FF0000"/>
                </a:solidFill>
              </a:rPr>
              <a:t>: If a staff member resigns or is removed from their position, an adjustment to your contract is </a:t>
            </a:r>
            <a:r>
              <a:rPr lang="en-US" b="1" dirty="0" smtClean="0">
                <a:solidFill>
                  <a:srgbClr val="FF0000"/>
                </a:solidFill>
              </a:rPr>
              <a:t>required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Items/services </a:t>
            </a:r>
            <a:r>
              <a:rPr lang="en-US" dirty="0"/>
              <a:t>normally provided to students by the institution without </a:t>
            </a:r>
            <a:r>
              <a:rPr lang="en-US" dirty="0" smtClean="0"/>
              <a:t>charge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Items/services </a:t>
            </a:r>
            <a:r>
              <a:rPr lang="en-US" dirty="0"/>
              <a:t>normally provided to the institution by other government agencies without </a:t>
            </a:r>
            <a:r>
              <a:rPr lang="en-US" dirty="0" smtClean="0"/>
              <a:t>charge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Charges incurred by the institution as program costs but require no cash outlay by the institution during the grant </a:t>
            </a:r>
            <a:r>
              <a:rPr lang="en-US" dirty="0" smtClean="0"/>
              <a:t>period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Any cost incurred or contribution of services made in a prior fiscal </a:t>
            </a:r>
            <a:r>
              <a:rPr lang="en-US" dirty="0" smtClean="0"/>
              <a:t>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Institutional Match: Overhead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Overhead- Cost of building maintenance, Security, Insurance/Liability, etc.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Restrictions </a:t>
            </a:r>
            <a:r>
              <a:rPr lang="en-US" sz="2400" dirty="0"/>
              <a:t>for Article </a:t>
            </a:r>
            <a:r>
              <a:rPr lang="en-US" sz="2400" dirty="0" smtClean="0"/>
              <a:t>IV EOF: </a:t>
            </a:r>
            <a:r>
              <a:rPr lang="en-US" sz="2400" dirty="0"/>
              <a:t>space, heat, lights, postage, and </a:t>
            </a:r>
            <a:r>
              <a:rPr lang="en-US" sz="2400" dirty="0" smtClean="0"/>
              <a:t>telephone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Overhead allowance up to 10% of total budget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Budget Modifications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5209" y="352601"/>
            <a:ext cx="706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OSHE/EOF Central Office Staff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35208" y="1214376"/>
            <a:ext cx="3871495" cy="4278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EOF Central Office Staff: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Dr</a:t>
            </a:r>
            <a:r>
              <a:rPr lang="en-US" sz="1600" b="1" dirty="0"/>
              <a:t>. Hasani </a:t>
            </a:r>
            <a:r>
              <a:rPr lang="en-US" sz="1600" b="1" dirty="0" smtClean="0"/>
              <a:t>Carter</a:t>
            </a:r>
          </a:p>
          <a:p>
            <a:pPr algn="ctr"/>
            <a:r>
              <a:rPr lang="en-US" sz="1600" dirty="0" smtClean="0">
                <a:hlinkClick r:id="rId3"/>
              </a:rPr>
              <a:t>Hasani.Carter@oshe.nj.gov</a:t>
            </a:r>
            <a:endParaRPr lang="en-US" sz="1600" dirty="0"/>
          </a:p>
          <a:p>
            <a:pPr algn="ctr"/>
            <a:r>
              <a:rPr lang="en-US" sz="1600" dirty="0" smtClean="0"/>
              <a:t>(609) 341-3808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/>
              <a:t>Dr. Stephanie Shanklin</a:t>
            </a:r>
          </a:p>
          <a:p>
            <a:pPr algn="ctr"/>
            <a:r>
              <a:rPr lang="en-US" sz="1600" dirty="0" smtClean="0">
                <a:hlinkClick r:id="rId4"/>
              </a:rPr>
              <a:t>Stephanie.Shanklin@oshe.nj.gov</a:t>
            </a:r>
            <a:endParaRPr lang="en-US" sz="1600" dirty="0" smtClean="0"/>
          </a:p>
          <a:p>
            <a:pPr algn="ctr"/>
            <a:r>
              <a:rPr lang="en-US" sz="1600" dirty="0" smtClean="0"/>
              <a:t>(609) 984-2821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/>
              <a:t>Hema Patel</a:t>
            </a:r>
          </a:p>
          <a:p>
            <a:pPr algn="ctr"/>
            <a:r>
              <a:rPr lang="en-US" sz="1600" dirty="0" smtClean="0">
                <a:hlinkClick r:id="rId5"/>
              </a:rPr>
              <a:t>Hema.Patel@oshe.nj.gov</a:t>
            </a:r>
            <a:endParaRPr lang="en-US" sz="1600" dirty="0" smtClean="0"/>
          </a:p>
          <a:p>
            <a:pPr algn="ctr"/>
            <a:r>
              <a:rPr lang="en-US" sz="1600" dirty="0" smtClean="0"/>
              <a:t>(</a:t>
            </a:r>
            <a:r>
              <a:rPr lang="en-US" sz="1600" dirty="0"/>
              <a:t>609) </a:t>
            </a:r>
            <a:r>
              <a:rPr lang="en-US" sz="1600" dirty="0" smtClean="0"/>
              <a:t>984-2800</a:t>
            </a:r>
            <a:endParaRPr lang="en-US" sz="1600" dirty="0"/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Shakia </a:t>
            </a:r>
            <a:r>
              <a:rPr lang="en-US" sz="1600" b="1" dirty="0"/>
              <a:t>Williams</a:t>
            </a:r>
          </a:p>
          <a:p>
            <a:pPr algn="ctr"/>
            <a:r>
              <a:rPr lang="en-US" sz="1600" dirty="0">
                <a:hlinkClick r:id="rId6"/>
              </a:rPr>
              <a:t>Shakia.Williams@oshe.nj.gov</a:t>
            </a:r>
            <a:endParaRPr lang="en-US" sz="1600" dirty="0"/>
          </a:p>
          <a:p>
            <a:pPr algn="ctr"/>
            <a:r>
              <a:rPr lang="en-US" sz="1600" dirty="0"/>
              <a:t>(609) </a:t>
            </a:r>
            <a:r>
              <a:rPr lang="en-US" sz="1600" dirty="0" smtClean="0"/>
              <a:t>984-2631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2335208" y="906598"/>
            <a:ext cx="7241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dirty="0" smtClean="0"/>
              <a:t>Website: </a:t>
            </a:r>
            <a:r>
              <a:rPr lang="en-US" sz="1400" dirty="0" smtClean="0">
                <a:solidFill>
                  <a:srgbClr val="0070C0"/>
                </a:solidFill>
              </a:rPr>
              <a:t>http</a:t>
            </a:r>
            <a:r>
              <a:rPr lang="en-US" sz="1400" dirty="0">
                <a:solidFill>
                  <a:srgbClr val="0070C0"/>
                </a:solidFill>
              </a:rPr>
              <a:t>://www.state.nj.us/highereducation/EOF/EOF_Program_Resources.shtml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6704" y="1214376"/>
            <a:ext cx="319604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EOF receives assistance from OSHE Department of Finance, Research, &amp; Accountability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06704" y="2137706"/>
            <a:ext cx="3196041" cy="3354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OSHE Staff: </a:t>
            </a:r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/>
              <a:t>Angela Bethea</a:t>
            </a:r>
          </a:p>
          <a:p>
            <a:pPr algn="ctr"/>
            <a:r>
              <a:rPr lang="en-US" sz="1600" dirty="0" smtClean="0">
                <a:hlinkClick r:id="rId7"/>
              </a:rPr>
              <a:t>Angela.Bethea@oshe.nj.gov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/>
              <a:t>Maisha Howard</a:t>
            </a:r>
          </a:p>
          <a:p>
            <a:pPr algn="ctr"/>
            <a:r>
              <a:rPr lang="en-US" sz="1600" dirty="0" smtClean="0">
                <a:hlinkClick r:id="rId8"/>
              </a:rPr>
              <a:t>Maisha.howard@oshe.nj.gov</a:t>
            </a:r>
            <a:endParaRPr lang="en-US" sz="1600" dirty="0" smtClean="0"/>
          </a:p>
          <a:p>
            <a:pPr algn="ctr"/>
            <a:r>
              <a:rPr lang="en-US" sz="1600" dirty="0" smtClean="0"/>
              <a:t>(609) 292-8916 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b="1" dirty="0" smtClean="0"/>
              <a:t>Kelechi Unegbu</a:t>
            </a:r>
          </a:p>
          <a:p>
            <a:pPr algn="ctr"/>
            <a:r>
              <a:rPr lang="en-US" sz="1600" dirty="0" smtClean="0">
                <a:hlinkClick r:id="rId9"/>
              </a:rPr>
              <a:t>Kelechi.Unegbu@oshe.nj.gov</a:t>
            </a:r>
            <a:endParaRPr lang="en-US" sz="1600" dirty="0" smtClean="0"/>
          </a:p>
          <a:p>
            <a:pPr algn="ctr"/>
            <a:r>
              <a:rPr lang="en-US" sz="1600" dirty="0" smtClean="0"/>
              <a:t>(609) 633-9528</a:t>
            </a:r>
          </a:p>
          <a:p>
            <a:pPr algn="ctr"/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335208" y="5584802"/>
            <a:ext cx="7067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Please note that due to the impact of COVID-19, all OSHE staff are working remotely. The best way to contact us is via email.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3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B3 Art. IV </a:t>
            </a:r>
            <a:r>
              <a:rPr lang="en-US" b="1" dirty="0"/>
              <a:t>Budget </a:t>
            </a:r>
            <a:r>
              <a:rPr lang="en-US" b="1" dirty="0" smtClean="0"/>
              <a:t>Modifications: </a:t>
            </a:r>
            <a:r>
              <a:rPr lang="en-US" sz="2400" b="1" dirty="0" smtClean="0">
                <a:solidFill>
                  <a:srgbClr val="FF0000"/>
                </a:solidFill>
              </a:rPr>
              <a:t>Approval required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Changes to your original, approved budget require </a:t>
            </a:r>
            <a:r>
              <a:rPr lang="en-US" sz="2600" dirty="0">
                <a:solidFill>
                  <a:schemeClr val="tx1"/>
                </a:solidFill>
              </a:rPr>
              <a:t>written approval </a:t>
            </a:r>
            <a:r>
              <a:rPr lang="en-US" sz="2600" dirty="0" smtClean="0">
                <a:solidFill>
                  <a:schemeClr val="tx1"/>
                </a:solidFill>
              </a:rPr>
              <a:t>form OSHE/EOF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tx1"/>
                </a:solidFill>
              </a:rPr>
              <a:t>Budget modifications between categories (i.e. move money from staff salaries to Educational Materials and Supplies)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New items Budget </a:t>
            </a:r>
            <a:r>
              <a:rPr lang="en-US" sz="2400" dirty="0">
                <a:solidFill>
                  <a:schemeClr val="tx1"/>
                </a:solidFill>
              </a:rPr>
              <a:t>modifications for items that were not part of the original fiscal year </a:t>
            </a:r>
            <a:r>
              <a:rPr lang="en-US" sz="2400" dirty="0" smtClean="0">
                <a:solidFill>
                  <a:schemeClr val="tx1"/>
                </a:solidFill>
              </a:rPr>
              <a:t>contract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100" i="1" dirty="0" smtClean="0">
                <a:solidFill>
                  <a:schemeClr val="tx1"/>
                </a:solidFill>
              </a:rPr>
              <a:t>*Budget Modifications within </a:t>
            </a:r>
            <a:r>
              <a:rPr lang="en-US" sz="2100" i="1" dirty="0">
                <a:solidFill>
                  <a:schemeClr val="tx1"/>
                </a:solidFill>
              </a:rPr>
              <a:t>the same category without requesting </a:t>
            </a:r>
            <a:r>
              <a:rPr lang="en-US" sz="2100" i="1" dirty="0" smtClean="0">
                <a:solidFill>
                  <a:schemeClr val="tx1"/>
                </a:solidFill>
              </a:rPr>
              <a:t>approval is allowed</a:t>
            </a:r>
            <a:r>
              <a:rPr lang="en-US" sz="2100" dirty="0" smtClean="0">
                <a:solidFill>
                  <a:schemeClr val="tx1"/>
                </a:solidFill>
              </a:rPr>
              <a:t>.</a:t>
            </a:r>
            <a:endParaRPr lang="en-US" sz="2100" b="1" dirty="0">
              <a:solidFill>
                <a:schemeClr val="tx1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89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B3 Art. IV </a:t>
            </a:r>
            <a:r>
              <a:rPr lang="en-US" b="1" dirty="0"/>
              <a:t>Budget </a:t>
            </a:r>
            <a:r>
              <a:rPr lang="en-US" b="1" dirty="0" smtClean="0"/>
              <a:t>Modifications: </a:t>
            </a:r>
            <a:r>
              <a:rPr lang="en-US" dirty="0"/>
              <a:t>F</a:t>
            </a:r>
            <a:r>
              <a:rPr lang="en-US" b="1" dirty="0" smtClean="0"/>
              <a:t>ormat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chemeClr val="tx1"/>
                </a:solidFill>
              </a:rPr>
              <a:t>Required: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roposed </a:t>
            </a:r>
            <a:r>
              <a:rPr lang="en-US" sz="2400" dirty="0">
                <a:solidFill>
                  <a:schemeClr val="tx1"/>
                </a:solidFill>
              </a:rPr>
              <a:t>modification </a:t>
            </a:r>
            <a:r>
              <a:rPr lang="en-US" sz="2400" dirty="0" smtClean="0">
                <a:solidFill>
                  <a:schemeClr val="tx1"/>
                </a:solidFill>
              </a:rPr>
              <a:t>narrative </a:t>
            </a:r>
            <a:r>
              <a:rPr lang="en-US" sz="2400" dirty="0">
                <a:solidFill>
                  <a:schemeClr val="tx1"/>
                </a:solidFill>
              </a:rPr>
              <a:t>explaining both “why” and “where” you are looking to re-distribute your existing funds </a:t>
            </a:r>
            <a:r>
              <a:rPr lang="en-US" sz="2400" dirty="0" smtClean="0">
                <a:solidFill>
                  <a:schemeClr val="tx1"/>
                </a:solidFill>
              </a:rPr>
              <a:t>in Email body.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</a:rPr>
              <a:t>Original EOF </a:t>
            </a:r>
            <a:r>
              <a:rPr lang="en-US" sz="2600" dirty="0">
                <a:solidFill>
                  <a:schemeClr val="tx1"/>
                </a:solidFill>
              </a:rPr>
              <a:t>budget </a:t>
            </a:r>
            <a:r>
              <a:rPr lang="en-US" sz="2600" dirty="0" smtClean="0">
                <a:solidFill>
                  <a:schemeClr val="tx1"/>
                </a:solidFill>
              </a:rPr>
              <a:t>sheet (Excel</a:t>
            </a:r>
            <a:r>
              <a:rPr lang="en-US" sz="2600" dirty="0">
                <a:solidFill>
                  <a:schemeClr val="tx1"/>
                </a:solidFill>
              </a:rPr>
              <a:t>) with proposed </a:t>
            </a:r>
            <a:r>
              <a:rPr lang="en-US" sz="2600" dirty="0" smtClean="0">
                <a:solidFill>
                  <a:schemeClr val="tx1"/>
                </a:solidFill>
              </a:rPr>
              <a:t>modifications highlighted in </a:t>
            </a:r>
            <a:r>
              <a:rPr lang="en-US" sz="2600" dirty="0" smtClean="0">
                <a:solidFill>
                  <a:srgbClr val="FF0000"/>
                </a:solidFill>
              </a:rPr>
              <a:t>red</a:t>
            </a:r>
            <a:r>
              <a:rPr lang="en-US" sz="2600" dirty="0" smtClean="0">
                <a:solidFill>
                  <a:schemeClr val="tx1"/>
                </a:solidFill>
              </a:rPr>
              <a:t> on both </a:t>
            </a:r>
            <a:r>
              <a:rPr lang="en-US" sz="2600" dirty="0">
                <a:solidFill>
                  <a:srgbClr val="FF0000"/>
                </a:solidFill>
              </a:rPr>
              <a:t>budget and line item description </a:t>
            </a:r>
            <a:r>
              <a:rPr lang="en-US" sz="2600" dirty="0" smtClean="0">
                <a:solidFill>
                  <a:srgbClr val="FF0000"/>
                </a:solidFill>
              </a:rPr>
              <a:t>tabs.</a:t>
            </a: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endParaRPr lang="en-US" sz="2600" b="1" dirty="0" smtClean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600" b="1" dirty="0" smtClean="0">
                <a:solidFill>
                  <a:schemeClr val="tx1"/>
                </a:solidFill>
              </a:rPr>
              <a:t>Send all requests to your EOF </a:t>
            </a:r>
            <a:r>
              <a:rPr lang="en-US" sz="2600" b="1" dirty="0" smtClean="0">
                <a:solidFill>
                  <a:schemeClr val="tx1"/>
                </a:solidFill>
              </a:rPr>
              <a:t>liaison </a:t>
            </a:r>
            <a:r>
              <a:rPr lang="en-US" sz="2600" b="1" dirty="0" smtClean="0">
                <a:solidFill>
                  <a:schemeClr val="tx1"/>
                </a:solidFill>
              </a:rPr>
              <a:t>by April 1, 2022.</a:t>
            </a:r>
          </a:p>
          <a:p>
            <a:endParaRPr lang="en-US" sz="2100" b="1" dirty="0">
              <a:solidFill>
                <a:schemeClr val="tx1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577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B3 Art. IV Budget Modifications: Example</a:t>
            </a:r>
            <a:endParaRPr lang="en-US" b="1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Email Body Example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559317"/>
              </p:ext>
            </p:extLst>
          </p:nvPr>
        </p:nvGraphicFramePr>
        <p:xfrm>
          <a:off x="647700" y="2286000"/>
          <a:ext cx="10909300" cy="3624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069">
                  <a:extLst>
                    <a:ext uri="{9D8B030D-6E8A-4147-A177-3AD203B41FA5}">
                      <a16:colId xmlns:a16="http://schemas.microsoft.com/office/drawing/2014/main" val="42527030"/>
                    </a:ext>
                  </a:extLst>
                </a:gridCol>
                <a:gridCol w="2618857">
                  <a:extLst>
                    <a:ext uri="{9D8B030D-6E8A-4147-A177-3AD203B41FA5}">
                      <a16:colId xmlns:a16="http://schemas.microsoft.com/office/drawing/2014/main" val="2062555969"/>
                    </a:ext>
                  </a:extLst>
                </a:gridCol>
                <a:gridCol w="2569351">
                  <a:extLst>
                    <a:ext uri="{9D8B030D-6E8A-4147-A177-3AD203B41FA5}">
                      <a16:colId xmlns:a16="http://schemas.microsoft.com/office/drawing/2014/main" val="2240040522"/>
                    </a:ext>
                  </a:extLst>
                </a:gridCol>
                <a:gridCol w="2961023">
                  <a:extLst>
                    <a:ext uri="{9D8B030D-6E8A-4147-A177-3AD203B41FA5}">
                      <a16:colId xmlns:a16="http://schemas.microsoft.com/office/drawing/2014/main" val="3657338505"/>
                    </a:ext>
                  </a:extLst>
                </a:gridCol>
              </a:tblGrid>
              <a:tr h="17399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Moving Funds from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 (identify category,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row #, item)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Moving Funds to (identify category,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row #, item)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Amount/Change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/>
                        <a:t>Rationale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0472838"/>
                  </a:ext>
                </a:extLst>
              </a:tr>
              <a:tr h="18842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Counseling</a:t>
                      </a:r>
                      <a:r>
                        <a:rPr lang="en-US" sz="2000" baseline="0" dirty="0" smtClean="0"/>
                        <a:t> Salary (row 19): Jane Doe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Consumable </a:t>
                      </a:r>
                      <a:r>
                        <a:rPr lang="en-US" sz="2000" baseline="0" dirty="0" smtClean="0"/>
                        <a:t>Materials &amp; Supplies (row 88): Recruitment/ Marketing materials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Move $23,000 from</a:t>
                      </a:r>
                      <a:r>
                        <a:rPr lang="en-US" sz="2000" baseline="0" dirty="0" smtClean="0"/>
                        <a:t> Jane Doe’s salary to create new item Recruitment/ Marketing materials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Counselor</a:t>
                      </a:r>
                      <a:r>
                        <a:rPr lang="en-US" sz="2000" baseline="0" dirty="0" smtClean="0"/>
                        <a:t> resigned (last day 3/15/21). Salary savings. Purchase EOF logo items for recruitment/marketing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33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7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B3 Art. IV Budget Modifications: Example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Changes to actual budget form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9806" t="49207" r="24147" b="31534"/>
          <a:stretch/>
        </p:blipFill>
        <p:spPr>
          <a:xfrm>
            <a:off x="1097280" y="2251739"/>
            <a:ext cx="10058400" cy="14443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37545" r="34263" b="48172"/>
          <a:stretch/>
        </p:blipFill>
        <p:spPr>
          <a:xfrm>
            <a:off x="1097280" y="3734102"/>
            <a:ext cx="10058400" cy="9278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7280" y="4699976"/>
            <a:ext cx="10058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Line Item Description Tab: </a:t>
            </a:r>
          </a:p>
          <a:p>
            <a:pPr marL="342900" indent="-342900">
              <a:buClr>
                <a:srgbClr val="FF0000"/>
              </a:buClr>
              <a:buFont typeface="Calibri" panose="020F0502020204030204" pitchFamily="34" charset="0"/>
              <a:buChar char="x"/>
            </a:pPr>
            <a:r>
              <a:rPr lang="en-US" sz="1400" dirty="0" smtClean="0"/>
              <a:t>Recruitment/Marketing </a:t>
            </a:r>
            <a:r>
              <a:rPr lang="en-US" sz="1400" dirty="0"/>
              <a:t>materials: EOF branding swag items, such as </a:t>
            </a:r>
            <a:r>
              <a:rPr lang="en-US" sz="1400" dirty="0" smtClean="0"/>
              <a:t>t-shirts</a:t>
            </a:r>
            <a:r>
              <a:rPr lang="en-US" sz="1400" dirty="0"/>
              <a:t>, pens, </a:t>
            </a:r>
            <a:r>
              <a:rPr lang="en-US" sz="1400" dirty="0" smtClean="0"/>
              <a:t>mask, </a:t>
            </a:r>
            <a:r>
              <a:rPr lang="en-US" sz="1400" dirty="0"/>
              <a:t>for giveaways, prizes, incentives for workshop attendance and gifts for HS students during recruitment events. </a:t>
            </a:r>
            <a:endParaRPr lang="en-US" sz="1400" dirty="0" smtClean="0"/>
          </a:p>
          <a:p>
            <a:pPr marL="342900" indent="-342900">
              <a:buClr>
                <a:srgbClr val="FF0000"/>
              </a:buClr>
              <a:buFont typeface="Calibri" panose="020F0502020204030204" pitchFamily="34" charset="0"/>
              <a:buChar char="x"/>
            </a:pPr>
            <a:endParaRPr lang="en-US" sz="1400" dirty="0"/>
          </a:p>
          <a:p>
            <a:pPr marL="347472" indent="-34747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Recruitment/Marketing materials: </a:t>
            </a:r>
            <a:r>
              <a:rPr lang="en-US" sz="1400" dirty="0" smtClean="0"/>
              <a:t>EOF </a:t>
            </a:r>
            <a:r>
              <a:rPr lang="en-US" sz="1400" dirty="0"/>
              <a:t>logo </a:t>
            </a:r>
            <a:r>
              <a:rPr lang="en-US" sz="1400" dirty="0" smtClean="0"/>
              <a:t>items, such as masks, pens, t-shirts to be distributed to current and prospective EOF students during student development and recruitment events to promote EOF program and create brand recognition.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20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485120" cy="3566160"/>
          </a:xfrm>
        </p:spPr>
        <p:txBody>
          <a:bodyPr/>
          <a:lstStyle/>
          <a:p>
            <a:r>
              <a:rPr lang="en-US" dirty="0" smtClean="0"/>
              <a:t>Submission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4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9609"/>
            <a:ext cx="3200400" cy="2286000"/>
          </a:xfrm>
        </p:spPr>
        <p:txBody>
          <a:bodyPr>
            <a:noAutofit/>
          </a:bodyPr>
          <a:lstStyle/>
          <a:p>
            <a:r>
              <a:rPr lang="en-US" b="1" dirty="0" smtClean="0"/>
              <a:t>Email B1, B2, B3 to Liaison by 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July 6, 2021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23144" y="329609"/>
            <a:ext cx="7517220" cy="6453963"/>
          </a:xfrm>
        </p:spPr>
        <p:txBody>
          <a:bodyPr>
            <a:normAutofit fontScale="77500" lnSpcReduction="20000"/>
          </a:bodyPr>
          <a:lstStyle/>
          <a:p>
            <a:pPr marL="201168" lvl="1" indent="0">
              <a:buNone/>
            </a:pPr>
            <a:r>
              <a:rPr lang="en-US" sz="3100" dirty="0" smtClean="0"/>
              <a:t>Must Include:</a:t>
            </a:r>
          </a:p>
          <a:p>
            <a:pPr marL="201168" lvl="1" indent="0">
              <a:buNone/>
            </a:pPr>
            <a:endParaRPr lang="en-US" sz="3100" dirty="0" smtClean="0"/>
          </a:p>
          <a:p>
            <a:pPr lvl="1">
              <a:buFont typeface="Arial Black" panose="020B0A04020102020204" pitchFamily="34" charset="0"/>
              <a:buChar char="•"/>
            </a:pPr>
            <a:r>
              <a:rPr lang="en-US" sz="3100" dirty="0" smtClean="0"/>
              <a:t>B1 </a:t>
            </a:r>
            <a:r>
              <a:rPr lang="en-US" sz="3100" dirty="0"/>
              <a:t>EOF Program Mission Statement and Program Goals &amp; Objectives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600" b="1" i="1" dirty="0">
                <a:solidFill>
                  <a:schemeClr val="tx1"/>
                </a:solidFill>
              </a:rPr>
              <a:t>U</a:t>
            </a:r>
            <a:r>
              <a:rPr lang="en-US" sz="2600" b="1" i="1" dirty="0" smtClean="0">
                <a:solidFill>
                  <a:schemeClr val="tx1"/>
                </a:solidFill>
              </a:rPr>
              <a:t>nprotected Word </a:t>
            </a:r>
            <a:r>
              <a:rPr lang="en-US" sz="2600" b="1" i="1" dirty="0">
                <a:solidFill>
                  <a:schemeClr val="tx1"/>
                </a:solidFill>
              </a:rPr>
              <a:t>document </a:t>
            </a:r>
            <a:endParaRPr lang="en-US" sz="2600" b="1" i="1" dirty="0" smtClean="0">
              <a:solidFill>
                <a:schemeClr val="tx1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600" b="1" i="1" dirty="0" smtClean="0">
                <a:solidFill>
                  <a:schemeClr val="tx1"/>
                </a:solidFill>
              </a:rPr>
              <a:t>Naming Convention: </a:t>
            </a:r>
            <a:r>
              <a:rPr lang="en-US" sz="2600" dirty="0" smtClean="0">
                <a:solidFill>
                  <a:schemeClr val="tx1"/>
                </a:solidFill>
              </a:rPr>
              <a:t>Insert </a:t>
            </a:r>
            <a:r>
              <a:rPr lang="en-US" sz="2600" dirty="0">
                <a:solidFill>
                  <a:schemeClr val="tx1"/>
                </a:solidFill>
              </a:rPr>
              <a:t>Institution/Program </a:t>
            </a:r>
            <a:r>
              <a:rPr lang="en-US" sz="2600" dirty="0" smtClean="0">
                <a:solidFill>
                  <a:schemeClr val="tx1"/>
                </a:solidFill>
              </a:rPr>
              <a:t>Name </a:t>
            </a:r>
            <a:r>
              <a:rPr lang="en-US" sz="2600" dirty="0">
                <a:solidFill>
                  <a:schemeClr val="tx1"/>
                </a:solidFill>
              </a:rPr>
              <a:t>EOF FY22 B1 Contract </a:t>
            </a:r>
            <a:r>
              <a:rPr lang="en-US" sz="2600" dirty="0" smtClean="0">
                <a:solidFill>
                  <a:schemeClr val="tx1"/>
                </a:solidFill>
              </a:rPr>
              <a:t>Attachment</a:t>
            </a:r>
            <a:endParaRPr lang="en-US" sz="2600" b="1" i="1" dirty="0" smtClean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3100" b="1" i="1" dirty="0" smtClean="0">
              <a:solidFill>
                <a:schemeClr val="tx1"/>
              </a:solidFill>
            </a:endParaRPr>
          </a:p>
          <a:p>
            <a:pPr lvl="1">
              <a:buFont typeface="Arial Black" panose="020B0A04020102020204" pitchFamily="34" charset="0"/>
              <a:buChar char="•"/>
            </a:pPr>
            <a:r>
              <a:rPr lang="en-US" sz="3100" dirty="0" smtClean="0">
                <a:solidFill>
                  <a:schemeClr val="tx1"/>
                </a:solidFill>
              </a:rPr>
              <a:t>B2 </a:t>
            </a:r>
            <a:r>
              <a:rPr lang="en-US" sz="3100" dirty="0">
                <a:solidFill>
                  <a:schemeClr val="tx1"/>
                </a:solidFill>
              </a:rPr>
              <a:t>Summer </a:t>
            </a:r>
            <a:r>
              <a:rPr lang="en-US" sz="3100" dirty="0" smtClean="0">
                <a:solidFill>
                  <a:schemeClr val="tx1"/>
                </a:solidFill>
              </a:rPr>
              <a:t>Program Budget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600" b="1" i="1" dirty="0">
                <a:solidFill>
                  <a:schemeClr val="tx1"/>
                </a:solidFill>
              </a:rPr>
              <a:t>Unprotected </a:t>
            </a:r>
            <a:r>
              <a:rPr lang="en-US" sz="2600" b="1" i="1" dirty="0" smtClean="0">
                <a:solidFill>
                  <a:schemeClr val="tx1"/>
                </a:solidFill>
              </a:rPr>
              <a:t>Excel document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600" b="1" i="1" dirty="0">
                <a:solidFill>
                  <a:schemeClr val="tx1"/>
                </a:solidFill>
              </a:rPr>
              <a:t>Naming Convention</a:t>
            </a:r>
            <a:r>
              <a:rPr lang="en-US" sz="2600" b="1" i="1" dirty="0" smtClean="0">
                <a:solidFill>
                  <a:schemeClr val="tx1"/>
                </a:solidFill>
              </a:rPr>
              <a:t>: </a:t>
            </a:r>
            <a:r>
              <a:rPr lang="en-US" sz="2600" dirty="0" smtClean="0">
                <a:solidFill>
                  <a:schemeClr val="tx1"/>
                </a:solidFill>
              </a:rPr>
              <a:t>Insert </a:t>
            </a:r>
            <a:r>
              <a:rPr lang="en-US" sz="2600" dirty="0">
                <a:solidFill>
                  <a:schemeClr val="tx1"/>
                </a:solidFill>
              </a:rPr>
              <a:t>Institution/Program </a:t>
            </a:r>
            <a:r>
              <a:rPr lang="en-US" sz="2600" dirty="0" smtClean="0">
                <a:solidFill>
                  <a:schemeClr val="tx1"/>
                </a:solidFill>
              </a:rPr>
              <a:t>Name </a:t>
            </a:r>
            <a:r>
              <a:rPr lang="en-US" sz="2600" dirty="0">
                <a:solidFill>
                  <a:schemeClr val="tx1"/>
                </a:solidFill>
              </a:rPr>
              <a:t>EOF FY22 B2 Contract Attachment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3100" b="1" i="1" dirty="0" smtClean="0">
              <a:solidFill>
                <a:schemeClr val="tx1"/>
              </a:solidFill>
            </a:endParaRPr>
          </a:p>
          <a:p>
            <a:pPr lvl="1">
              <a:buFont typeface="Arial Black" panose="020B0A04020102020204" pitchFamily="34" charset="0"/>
              <a:buChar char="•"/>
            </a:pPr>
            <a:r>
              <a:rPr lang="en-US" sz="3100" dirty="0" smtClean="0">
                <a:solidFill>
                  <a:schemeClr val="tx1"/>
                </a:solidFill>
              </a:rPr>
              <a:t>B3 </a:t>
            </a:r>
            <a:r>
              <a:rPr lang="en-US" sz="3100" dirty="0">
                <a:solidFill>
                  <a:schemeClr val="tx1"/>
                </a:solidFill>
              </a:rPr>
              <a:t>Academic Year </a:t>
            </a:r>
            <a:r>
              <a:rPr lang="en-US" sz="3100" dirty="0" smtClean="0">
                <a:solidFill>
                  <a:schemeClr val="tx1"/>
                </a:solidFill>
              </a:rPr>
              <a:t>Budget (Art. IV </a:t>
            </a:r>
            <a:r>
              <a:rPr lang="en-US" sz="3100" dirty="0">
                <a:solidFill>
                  <a:schemeClr val="tx1"/>
                </a:solidFill>
              </a:rPr>
              <a:t>program support </a:t>
            </a:r>
            <a:r>
              <a:rPr lang="en-US" sz="3100" dirty="0" smtClean="0">
                <a:solidFill>
                  <a:schemeClr val="tx1"/>
                </a:solidFill>
              </a:rPr>
              <a:t>funds)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600" b="1" i="1" dirty="0">
                <a:solidFill>
                  <a:schemeClr val="tx1"/>
                </a:solidFill>
              </a:rPr>
              <a:t>Unprotected </a:t>
            </a:r>
            <a:r>
              <a:rPr lang="en-US" sz="2600" b="1" i="1" dirty="0" smtClean="0">
                <a:solidFill>
                  <a:schemeClr val="tx1"/>
                </a:solidFill>
              </a:rPr>
              <a:t>Excel document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2600" b="1" i="1" dirty="0">
                <a:solidFill>
                  <a:schemeClr val="tx1"/>
                </a:solidFill>
              </a:rPr>
              <a:t>Naming Convention</a:t>
            </a:r>
            <a:r>
              <a:rPr lang="en-US" sz="2600" b="1" i="1" dirty="0" smtClean="0">
                <a:solidFill>
                  <a:schemeClr val="tx1"/>
                </a:solidFill>
              </a:rPr>
              <a:t>: </a:t>
            </a:r>
            <a:r>
              <a:rPr lang="en-US" sz="2600" dirty="0" smtClean="0">
                <a:solidFill>
                  <a:schemeClr val="tx1"/>
                </a:solidFill>
              </a:rPr>
              <a:t>Insert </a:t>
            </a:r>
            <a:r>
              <a:rPr lang="en-US" sz="2600" dirty="0">
                <a:solidFill>
                  <a:schemeClr val="tx1"/>
                </a:solidFill>
              </a:rPr>
              <a:t>Institution/Program </a:t>
            </a:r>
            <a:r>
              <a:rPr lang="en-US" sz="2600" dirty="0" smtClean="0">
                <a:solidFill>
                  <a:schemeClr val="tx1"/>
                </a:solidFill>
              </a:rPr>
              <a:t>Name </a:t>
            </a:r>
            <a:r>
              <a:rPr lang="en-US" sz="2600" dirty="0">
                <a:solidFill>
                  <a:schemeClr val="tx1"/>
                </a:solidFill>
              </a:rPr>
              <a:t>EOF FY22 B3 Contract </a:t>
            </a:r>
            <a:r>
              <a:rPr lang="en-US" sz="2600" dirty="0" smtClean="0">
                <a:solidFill>
                  <a:schemeClr val="tx1"/>
                </a:solidFill>
              </a:rPr>
              <a:t>Attachment</a:t>
            </a:r>
          </a:p>
          <a:p>
            <a:pPr marL="384048" lvl="2" indent="0">
              <a:buNone/>
            </a:pPr>
            <a:r>
              <a:rPr lang="en-US" sz="3100" b="1" i="1" dirty="0" smtClean="0">
                <a:solidFill>
                  <a:schemeClr val="tx1"/>
                </a:solidFill>
              </a:rPr>
              <a:t> </a:t>
            </a:r>
            <a:endParaRPr lang="en-US" sz="3100" b="1" i="1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r>
              <a:rPr lang="en-US" sz="2300" b="1" i="1" dirty="0" smtClean="0">
                <a:solidFill>
                  <a:schemeClr val="tx1"/>
                </a:solidFill>
              </a:rPr>
              <a:t>*Gentle Reminder: </a:t>
            </a:r>
            <a:r>
              <a:rPr lang="en-US" sz="2600" i="1" dirty="0" smtClean="0"/>
              <a:t>Late </a:t>
            </a:r>
            <a:r>
              <a:rPr lang="en-US" sz="2600" i="1" dirty="0"/>
              <a:t>documents may result in suspension of payments</a:t>
            </a:r>
            <a:r>
              <a:rPr lang="en-US" sz="2600" dirty="0" smtClean="0"/>
              <a:t>.</a:t>
            </a:r>
            <a:endParaRPr lang="en-US" sz="3100" b="1" i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b="1" i="1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457200" y="2530549"/>
            <a:ext cx="3200400" cy="4178595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bg1"/>
              </a:buClr>
              <a:buFont typeface="Arial Black" panose="020B0A040201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Forms must be submitted in their original Word/Excel format. </a:t>
            </a:r>
          </a:p>
          <a:p>
            <a:pPr marL="285750" indent="-285750">
              <a:buClr>
                <a:schemeClr val="bg1"/>
              </a:buClr>
              <a:buFont typeface="Arial Black" panose="020B0A040201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Submit all Budget forms to your EOF Liaison/cc Dr. Carter</a:t>
            </a:r>
          </a:p>
          <a:p>
            <a:pPr marL="285750" indent="-285750">
              <a:buClr>
                <a:schemeClr val="bg1"/>
              </a:buClr>
              <a:buFont typeface="Arial Black" panose="020B0A040201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Email Subject Line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Institution/Program Name </a:t>
            </a:r>
            <a:r>
              <a:rPr lang="en-US" b="1" dirty="0">
                <a:solidFill>
                  <a:schemeClr val="bg1"/>
                </a:solidFill>
              </a:rPr>
              <a:t>EOF FY22 B1, B2, B3 Contract Attachment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Do not: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Convert to pdf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Send as password protected documents 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arenR"/>
            </a:pPr>
            <a:r>
              <a:rPr lang="en-US" dirty="0" smtClean="0">
                <a:solidFill>
                  <a:schemeClr val="bg1"/>
                </a:solidFill>
              </a:rPr>
              <a:t>Use a file share portal (i.e. Google Docs,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icrosoft Teams, etc.)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Interim &amp; Final Expenditure Reports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en-US" sz="2200" b="1" dirty="0"/>
              <a:t>1</a:t>
            </a:r>
            <a:r>
              <a:rPr lang="en-US" sz="2200" b="1" baseline="30000" dirty="0"/>
              <a:t>st</a:t>
            </a:r>
            <a:r>
              <a:rPr lang="en-US" sz="2200" b="1" dirty="0"/>
              <a:t> Interim Expenditure Report Submission deadline: </a:t>
            </a:r>
            <a:r>
              <a:rPr lang="en-US" sz="2200" b="1" dirty="0">
                <a:solidFill>
                  <a:srgbClr val="FF0000"/>
                </a:solidFill>
              </a:rPr>
              <a:t>January 20, </a:t>
            </a:r>
            <a:r>
              <a:rPr lang="en-US" sz="2200" b="1" dirty="0" smtClean="0">
                <a:solidFill>
                  <a:srgbClr val="FF0000"/>
                </a:solidFill>
              </a:rPr>
              <a:t>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Report </a:t>
            </a:r>
            <a:r>
              <a:rPr lang="en-US" dirty="0"/>
              <a:t>expenditures from July 1, 2021 through Dec. 31, </a:t>
            </a:r>
            <a:r>
              <a:rPr lang="en-US" dirty="0" smtClean="0"/>
              <a:t>2021.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Project expenditures from July 1, 2021 through Mar. 31, 2022.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 startAt="2"/>
            </a:pPr>
            <a:r>
              <a:rPr lang="en-US" sz="2200" b="1" dirty="0"/>
              <a:t>2</a:t>
            </a:r>
            <a:r>
              <a:rPr lang="en-US" sz="2200" b="1" baseline="30000" dirty="0"/>
              <a:t>ND</a:t>
            </a:r>
            <a:r>
              <a:rPr lang="en-US" sz="2200" b="1" dirty="0"/>
              <a:t> Interim Expenditure Report Submission deadline: </a:t>
            </a:r>
            <a:r>
              <a:rPr lang="en-US" sz="2200" b="1" dirty="0">
                <a:solidFill>
                  <a:srgbClr val="FF0000"/>
                </a:solidFill>
              </a:rPr>
              <a:t>April 15, </a:t>
            </a:r>
            <a:r>
              <a:rPr lang="en-US" sz="2200" b="1" dirty="0" smtClean="0">
                <a:solidFill>
                  <a:srgbClr val="FF0000"/>
                </a:solidFill>
              </a:rPr>
              <a:t>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Report </a:t>
            </a:r>
            <a:r>
              <a:rPr lang="en-US" dirty="0"/>
              <a:t>expenditures from July 1, 2021 through Mar. 31, </a:t>
            </a:r>
            <a:r>
              <a:rPr lang="en-US" dirty="0" smtClean="0"/>
              <a:t>2022.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Project </a:t>
            </a:r>
            <a:r>
              <a:rPr lang="en-US" dirty="0"/>
              <a:t>expenditures from July 1, 2021 through June 30, 2022.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i="1" dirty="0" smtClean="0">
                <a:solidFill>
                  <a:schemeClr val="tx1"/>
                </a:solidFill>
              </a:rPr>
              <a:t>In April/May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i="1" dirty="0" smtClean="0">
                <a:solidFill>
                  <a:schemeClr val="tx1"/>
                </a:solidFill>
              </a:rPr>
              <a:t>OSHE sends Final </a:t>
            </a:r>
            <a:r>
              <a:rPr lang="en-US" sz="1800" i="1" dirty="0">
                <a:solidFill>
                  <a:schemeClr val="tx1"/>
                </a:solidFill>
              </a:rPr>
              <a:t>FY 2022 </a:t>
            </a:r>
            <a:r>
              <a:rPr lang="en-US" sz="1800" i="1" dirty="0" smtClean="0">
                <a:solidFill>
                  <a:schemeClr val="tx1"/>
                </a:solidFill>
              </a:rPr>
              <a:t>Art. IV </a:t>
            </a:r>
            <a:r>
              <a:rPr lang="en-US" sz="1800" i="1" dirty="0">
                <a:solidFill>
                  <a:schemeClr val="tx1"/>
                </a:solidFill>
              </a:rPr>
              <a:t>payment based 2</a:t>
            </a:r>
            <a:r>
              <a:rPr lang="en-US" sz="1800" i="1" baseline="30000" dirty="0">
                <a:solidFill>
                  <a:schemeClr val="tx1"/>
                </a:solidFill>
              </a:rPr>
              <a:t>ND</a:t>
            </a:r>
            <a:r>
              <a:rPr lang="en-US" sz="1800" i="1" dirty="0">
                <a:solidFill>
                  <a:schemeClr val="tx1"/>
                </a:solidFill>
              </a:rPr>
              <a:t> Interim Expenditure </a:t>
            </a:r>
            <a:r>
              <a:rPr lang="en-US" sz="1800" i="1" dirty="0" smtClean="0">
                <a:solidFill>
                  <a:schemeClr val="tx1"/>
                </a:solidFill>
              </a:rPr>
              <a:t>Report</a:t>
            </a:r>
          </a:p>
          <a:p>
            <a:pPr lvl="1"/>
            <a:r>
              <a:rPr lang="en-US" sz="1400" i="1" dirty="0" smtClean="0">
                <a:solidFill>
                  <a:schemeClr val="tx1"/>
                </a:solidFill>
              </a:rPr>
              <a:t>Amount determine by </a:t>
            </a:r>
            <a:r>
              <a:rPr lang="en-US" sz="1400" i="1" dirty="0">
                <a:solidFill>
                  <a:schemeClr val="tx1"/>
                </a:solidFill>
              </a:rPr>
              <a:t>total projected expenditures through June 30, 2022.</a:t>
            </a:r>
          </a:p>
          <a:p>
            <a:endParaRPr lang="en-US" dirty="0"/>
          </a:p>
          <a:p>
            <a:pPr marL="457200" indent="-457200">
              <a:buFont typeface="+mj-lt"/>
              <a:buAutoNum type="arabicParenR" startAt="3"/>
            </a:pPr>
            <a:r>
              <a:rPr lang="en-US" sz="2200" b="1" dirty="0"/>
              <a:t>Final Expenditure Report Submission deadline: </a:t>
            </a:r>
            <a:r>
              <a:rPr lang="en-US" sz="2200" b="1" dirty="0">
                <a:solidFill>
                  <a:srgbClr val="FF0000"/>
                </a:solidFill>
              </a:rPr>
              <a:t>August 31, </a:t>
            </a:r>
            <a:r>
              <a:rPr lang="en-US" sz="2200" b="1" dirty="0" smtClean="0">
                <a:solidFill>
                  <a:srgbClr val="FF0000"/>
                </a:solidFill>
              </a:rPr>
              <a:t>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Report </a:t>
            </a:r>
            <a:r>
              <a:rPr lang="en-US" dirty="0"/>
              <a:t>expenditures from Oct. 1, 2020 through June 30, </a:t>
            </a:r>
            <a:r>
              <a:rPr lang="en-US" dirty="0" smtClean="0"/>
              <a:t>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Refund </a:t>
            </a:r>
            <a:r>
              <a:rPr lang="en-US" dirty="0"/>
              <a:t>checks </a:t>
            </a:r>
            <a:r>
              <a:rPr lang="en-US" dirty="0" smtClean="0"/>
              <a:t>for under expenditure </a:t>
            </a:r>
            <a:r>
              <a:rPr lang="en-US" dirty="0"/>
              <a:t>of </a:t>
            </a:r>
            <a:r>
              <a:rPr lang="en-US" dirty="0" smtClean="0"/>
              <a:t>Art. IV </a:t>
            </a:r>
            <a:r>
              <a:rPr lang="en-US" dirty="0"/>
              <a:t>funds </a:t>
            </a:r>
            <a:r>
              <a:rPr lang="en-US" dirty="0" smtClean="0"/>
              <a:t>payable </a:t>
            </a:r>
            <a:r>
              <a:rPr lang="en-US" dirty="0"/>
              <a:t>to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</a:t>
            </a:r>
            <a:r>
              <a:rPr lang="en-US" dirty="0">
                <a:solidFill>
                  <a:srgbClr val="FF0000"/>
                </a:solidFill>
              </a:rPr>
              <a:t>Treasurer, State of New Jersey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Should </a:t>
            </a:r>
            <a:r>
              <a:rPr lang="en-US" dirty="0"/>
              <a:t>accompany </a:t>
            </a:r>
            <a:r>
              <a:rPr lang="en-US" dirty="0" smtClean="0"/>
              <a:t>final expenditure report </a:t>
            </a:r>
            <a:endParaRPr lang="en-US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Submission: Final Checklist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Correct Allocation/Institution Name</a:t>
            </a:r>
          </a:p>
          <a:p>
            <a:pPr marL="0" indent="0">
              <a:buNone/>
            </a:pPr>
            <a:r>
              <a:rPr lang="en-US" b="1" dirty="0" smtClean="0"/>
              <a:t>PERSONNEL </a:t>
            </a:r>
            <a:endParaRPr lang="en-US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Provide </a:t>
            </a:r>
            <a:r>
              <a:rPr lang="en-US" dirty="0"/>
              <a:t>names &amp; </a:t>
            </a:r>
            <a:r>
              <a:rPr lang="en-US" dirty="0" smtClean="0"/>
              <a:t>titles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Annual Salaries and % Time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Line Item Descriptions</a:t>
            </a:r>
          </a:p>
          <a:p>
            <a:r>
              <a:rPr lang="en-US" b="1" dirty="0"/>
              <a:t>EDUCATIONAL MATERIALS &amp; SUPPLIES,  CONSUMABLE MATERIALS &amp; SUPPLIES, PROFESSIONAL DEVELOPMENT &amp; STUDENT LEADERSHIP DEVELOPMENT, TRAVEL, PAB, OTHER </a:t>
            </a:r>
            <a:r>
              <a:rPr lang="en-US" b="1" dirty="0" smtClean="0"/>
              <a:t>SERVICES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Line Item Description for every item on your budget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</a:t>
            </a:r>
            <a:r>
              <a:rPr lang="en-US" dirty="0" smtClean="0"/>
              <a:t>heck restrictions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Check math </a:t>
            </a:r>
            <a:r>
              <a:rPr lang="en-US" dirty="0"/>
              <a:t>across rows and </a:t>
            </a:r>
            <a:r>
              <a:rPr lang="en-US" dirty="0" smtClean="0"/>
              <a:t>subsections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Institutional Match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Utilized full allocation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Spellcheck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Naming convention and Email subject used before submission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Resources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sz="2400" dirty="0" smtClean="0"/>
              <a:t>OSHE/EOF Website:</a:t>
            </a:r>
            <a:endParaRPr lang="en-US" sz="2400" dirty="0"/>
          </a:p>
          <a:p>
            <a:pPr algn="ctr"/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www.state.nj.us/highereducation/EOF/EOF_Program_Resources.shtml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36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638" y="2299855"/>
            <a:ext cx="3929448" cy="1690254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Montserrat" panose="020B0604020202020204" charset="0"/>
              </a:rPr>
              <a:t>EOF Program Liaison Assignments</a:t>
            </a:r>
            <a:endParaRPr lang="en-US" sz="4400" dirty="0">
              <a:latin typeface="Montserrat" panose="020B0604020202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03" t="19183" r="38084" b="18352"/>
          <a:stretch/>
        </p:blipFill>
        <p:spPr>
          <a:xfrm>
            <a:off x="4090086" y="0"/>
            <a:ext cx="7898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46" y="518985"/>
            <a:ext cx="9032249" cy="53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J State Educational Pla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2" y="554079"/>
            <a:ext cx="10581873" cy="20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11357" y="2950772"/>
            <a:ext cx="96608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Montserrat" panose="020B0604020202020204" charset="0"/>
                <a:ea typeface="Microsoft JhengHei" panose="020B0604030504040204" pitchFamily="34" charset="-120"/>
              </a:rPr>
              <a:t>T</a:t>
            </a:r>
            <a:r>
              <a:rPr lang="en-US" sz="7200" b="1" dirty="0" smtClean="0">
                <a:latin typeface="Montserrat" panose="020B0604020202020204" charset="0"/>
                <a:ea typeface="Microsoft JhengHei" panose="020B0604030504040204" pitchFamily="34" charset="-120"/>
              </a:rPr>
              <a:t>hank You!</a:t>
            </a:r>
            <a:r>
              <a:rPr lang="en-US" sz="2800" dirty="0">
                <a:latin typeface="Montserrat" panose="020B0604020202020204" charset="0"/>
              </a:rPr>
              <a:t/>
            </a:r>
            <a:br>
              <a:rPr lang="en-US" sz="2800" dirty="0">
                <a:latin typeface="Montserrat" panose="020B0604020202020204" charset="0"/>
              </a:rPr>
            </a:br>
            <a:r>
              <a:rPr lang="en-US" sz="2400" dirty="0" smtClean="0">
                <a:latin typeface="Montserrat" panose="020B0604020202020204" charset="0"/>
              </a:rPr>
              <a:t>We value your feedback! Please complete an evaluation.</a:t>
            </a:r>
          </a:p>
          <a:p>
            <a:pPr algn="ctr"/>
            <a:r>
              <a:rPr lang="en-US" dirty="0">
                <a:latin typeface="Montserrat" panose="020B0604020202020204" charset="0"/>
                <a:ea typeface="Microsoft JhengHei" panose="020B0604030504040204" pitchFamily="34" charset="-120"/>
                <a:hlinkClick r:id="rId4"/>
              </a:rPr>
              <a:t>https://</a:t>
            </a:r>
            <a:r>
              <a:rPr lang="en-US" dirty="0" smtClean="0">
                <a:latin typeface="Montserrat" panose="020B0604020202020204" charset="0"/>
                <a:ea typeface="Microsoft JhengHei" panose="020B0604030504040204" pitchFamily="34" charset="-120"/>
                <a:hlinkClick r:id="rId4"/>
              </a:rPr>
              <a:t>forms.office.com/Pages/ResponsePage.aspx?id=0cN2UAI4n0uzauCkG9ZCp68KLuXxF3VCnHmrtZ5HRFlUNlBBR1FOWDBCTTVEQjEwSU1BOFE5TEZPSy4u</a:t>
            </a:r>
            <a:r>
              <a:rPr lang="en-US" dirty="0" smtClean="0">
                <a:latin typeface="Montserrat" panose="020B0604020202020204" charset="0"/>
                <a:ea typeface="Microsoft JhengHei" panose="020B0604030504040204" pitchFamily="34" charset="-120"/>
              </a:rPr>
              <a:t> </a:t>
            </a:r>
            <a:endParaRPr lang="en-US" dirty="0">
              <a:latin typeface="Montserrat" panose="020B0604020202020204" charset="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5" t="91167" r="7620" b="635"/>
          <a:stretch/>
        </p:blipFill>
        <p:spPr>
          <a:xfrm>
            <a:off x="4770603" y="5531780"/>
            <a:ext cx="2514600" cy="64939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69483"/>
            <a:ext cx="10698479" cy="1019683"/>
          </a:xfrm>
        </p:spPr>
        <p:txBody>
          <a:bodyPr>
            <a:normAutofit/>
          </a:bodyPr>
          <a:lstStyle/>
          <a:p>
            <a:r>
              <a:rPr lang="en-US" b="1" dirty="0" smtClean="0"/>
              <a:t>Workshop Purpose and 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699430"/>
            <a:ext cx="10058400" cy="478171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Provide </a:t>
            </a:r>
            <a:r>
              <a:rPr lang="en-US" sz="2400" dirty="0"/>
              <a:t>a general orientation to the EOF B3 contract budget attachments and expenditure report </a:t>
            </a:r>
            <a:r>
              <a:rPr lang="en-US" sz="2400" dirty="0" smtClean="0"/>
              <a:t>forms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Review important components of Attachment B3 – EOF FY22 AY Art. IV Program Support (July 1, 2021 – June 30, 2022)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How to fill out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Institutional </a:t>
            </a:r>
            <a:r>
              <a:rPr lang="en-US" sz="2000" dirty="0">
                <a:solidFill>
                  <a:schemeClr val="tx1"/>
                </a:solidFill>
              </a:rPr>
              <a:t>Match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Budget modifications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ubmission requirements</a:t>
            </a:r>
          </a:p>
          <a:p>
            <a:pPr marL="749808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Additional requirements: EOF </a:t>
            </a:r>
            <a:r>
              <a:rPr lang="en-US" sz="2000" dirty="0">
                <a:solidFill>
                  <a:srgbClr val="FF0000"/>
                </a:solidFill>
              </a:rPr>
              <a:t>TIME AND EFFORT </a:t>
            </a:r>
            <a:r>
              <a:rPr lang="en-US" sz="2000" dirty="0" smtClean="0">
                <a:solidFill>
                  <a:srgbClr val="FF0000"/>
                </a:solidFill>
              </a:rPr>
              <a:t>REPORT (Mandatory for all EOF directors who are less than 100% time EOF. </a:t>
            </a:r>
          </a:p>
        </p:txBody>
      </p:sp>
    </p:spTree>
    <p:extLst>
      <p:ext uri="{BB962C8B-B14F-4D97-AF65-F5344CB8AC3E}">
        <p14:creationId xmlns:p14="http://schemas.microsoft.com/office/powerpoint/2010/main" val="5201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398526" y="252907"/>
            <a:ext cx="34676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Fiscal Distribution Chart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98526" y="1586928"/>
            <a:ext cx="11369802" cy="4448111"/>
          </a:xfrm>
          <a:prstGeom prst="roundRect">
            <a:avLst>
              <a:gd name="adj" fmla="val 16667"/>
            </a:avLst>
          </a:prstGeom>
          <a:solidFill>
            <a:srgbClr val="DDD8C2">
              <a:alpha val="92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483195" y="915194"/>
            <a:ext cx="3144837" cy="482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Governor’s Final Fiscal Year (FY “xx”) Appropriation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4541139" y="2623566"/>
            <a:ext cx="93345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Art.III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55614" y="2614041"/>
            <a:ext cx="95250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IV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ounded Rectangle 7"/>
          <p:cNvSpPr>
            <a:spLocks noChangeArrowheads="1"/>
          </p:cNvSpPr>
          <p:nvPr/>
        </p:nvSpPr>
        <p:spPr bwMode="auto">
          <a:xfrm>
            <a:off x="997839" y="4080891"/>
            <a:ext cx="1390650" cy="895350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25400">
            <a:solidFill>
              <a:srgbClr val="71893F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115187" y="4203763"/>
            <a:ext cx="1190625" cy="6305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 “xx” EOF Summer Program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274064" y="1747266"/>
            <a:ext cx="2066925" cy="109537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C0504D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Year Refunds and Balances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ounded Rectangle 10"/>
          <p:cNvSpPr>
            <a:spLocks noChangeArrowheads="1"/>
          </p:cNvSpPr>
          <p:nvPr/>
        </p:nvSpPr>
        <p:spPr bwMode="auto">
          <a:xfrm>
            <a:off x="2498028" y="3893566"/>
            <a:ext cx="1614486" cy="1927225"/>
          </a:xfrm>
          <a:prstGeom prst="roundRect">
            <a:avLst>
              <a:gd name="adj" fmla="val 16667"/>
            </a:avLst>
          </a:prstGeom>
          <a:solidFill>
            <a:srgbClr val="8064A2"/>
          </a:solidFill>
          <a:ln w="25400">
            <a:solidFill>
              <a:srgbClr val="5C4776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FY “xx”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Year (AY) Art. III Undergraduate Allocations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ounded Rectangle 11"/>
          <p:cNvSpPr>
            <a:spLocks noChangeArrowheads="1"/>
          </p:cNvSpPr>
          <p:nvPr/>
        </p:nvSpPr>
        <p:spPr bwMode="auto">
          <a:xfrm>
            <a:off x="4217290" y="3893566"/>
            <a:ext cx="1314450" cy="1927225"/>
          </a:xfrm>
          <a:prstGeom prst="roundRect">
            <a:avLst>
              <a:gd name="adj" fmla="val 16667"/>
            </a:avLst>
          </a:prstGeom>
          <a:solidFill>
            <a:srgbClr val="8064A2"/>
          </a:solidFill>
          <a:ln w="25400">
            <a:solidFill>
              <a:srgbClr val="5C4776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 FY “xx” Academic Year (AY) Art. III GRADUATE Allocations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ound Diagonal Corner Rectangle 12"/>
          <p:cNvSpPr>
            <a:spLocks/>
          </p:cNvSpPr>
          <p:nvPr/>
        </p:nvSpPr>
        <p:spPr bwMode="auto">
          <a:xfrm>
            <a:off x="8017764" y="3595116"/>
            <a:ext cx="1266825" cy="1847850"/>
          </a:xfrm>
          <a:custGeom>
            <a:avLst/>
            <a:gdLst>
              <a:gd name="T0" fmla="*/ 211142 w 1266825"/>
              <a:gd name="T1" fmla="*/ 0 h 1847850"/>
              <a:gd name="T2" fmla="*/ 1266825 w 1266825"/>
              <a:gd name="T3" fmla="*/ 0 h 1847850"/>
              <a:gd name="T4" fmla="*/ 1266825 w 1266825"/>
              <a:gd name="T5" fmla="*/ 0 h 1847850"/>
              <a:gd name="T6" fmla="*/ 1266825 w 1266825"/>
              <a:gd name="T7" fmla="*/ 1636708 h 1847850"/>
              <a:gd name="T8" fmla="*/ 1055683 w 1266825"/>
              <a:gd name="T9" fmla="*/ 1847850 h 1847850"/>
              <a:gd name="T10" fmla="*/ 0 w 1266825"/>
              <a:gd name="T11" fmla="*/ 1847850 h 1847850"/>
              <a:gd name="T12" fmla="*/ 0 w 1266825"/>
              <a:gd name="T13" fmla="*/ 1847850 h 1847850"/>
              <a:gd name="T14" fmla="*/ 0 w 1266825"/>
              <a:gd name="T15" fmla="*/ 211142 h 1847850"/>
              <a:gd name="T16" fmla="*/ 211142 w 1266825"/>
              <a:gd name="T17" fmla="*/ 0 h 18478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66825"/>
              <a:gd name="T28" fmla="*/ 0 h 1847850"/>
              <a:gd name="T29" fmla="*/ 1266825 w 1266825"/>
              <a:gd name="T30" fmla="*/ 1847850 h 18478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66825" h="1847850">
                <a:moveTo>
                  <a:pt x="211142" y="0"/>
                </a:moveTo>
                <a:lnTo>
                  <a:pt x="1266825" y="0"/>
                </a:lnTo>
                <a:lnTo>
                  <a:pt x="1266825" y="1636708"/>
                </a:lnTo>
                <a:cubicBezTo>
                  <a:pt x="1266825" y="1753319"/>
                  <a:pt x="1172294" y="1847850"/>
                  <a:pt x="1055683" y="1847850"/>
                </a:cubicBezTo>
                <a:lnTo>
                  <a:pt x="0" y="1847850"/>
                </a:lnTo>
                <a:lnTo>
                  <a:pt x="0" y="211142"/>
                </a:lnTo>
                <a:cubicBezTo>
                  <a:pt x="0" y="94531"/>
                  <a:pt x="94531" y="0"/>
                  <a:pt x="211142" y="0"/>
                </a:cubicBezTo>
                <a:close/>
              </a:path>
            </a:pathLst>
          </a:custGeom>
          <a:solidFill>
            <a:srgbClr val="7F7F7F"/>
          </a:solidFill>
          <a:ln w="25400">
            <a:solidFill>
              <a:srgbClr val="357D9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FY “xx” Academic Year Art. IV Allocations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(Program Support)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Snip Same Side Corner Rectangle 14"/>
          <p:cNvSpPr>
            <a:spLocks/>
          </p:cNvSpPr>
          <p:nvPr/>
        </p:nvSpPr>
        <p:spPr bwMode="auto">
          <a:xfrm>
            <a:off x="9341739" y="3604641"/>
            <a:ext cx="1181100" cy="1552575"/>
          </a:xfrm>
          <a:custGeom>
            <a:avLst/>
            <a:gdLst>
              <a:gd name="T0" fmla="*/ 196854 w 1181100"/>
              <a:gd name="T1" fmla="*/ 0 h 1552575"/>
              <a:gd name="T2" fmla="*/ 984246 w 1181100"/>
              <a:gd name="T3" fmla="*/ 0 h 1552575"/>
              <a:gd name="T4" fmla="*/ 1181100 w 1181100"/>
              <a:gd name="T5" fmla="*/ 196854 h 1552575"/>
              <a:gd name="T6" fmla="*/ 1181100 w 1181100"/>
              <a:gd name="T7" fmla="*/ 1552575 h 1552575"/>
              <a:gd name="T8" fmla="*/ 1181100 w 1181100"/>
              <a:gd name="T9" fmla="*/ 1552575 h 1552575"/>
              <a:gd name="T10" fmla="*/ 0 w 1181100"/>
              <a:gd name="T11" fmla="*/ 1552575 h 1552575"/>
              <a:gd name="T12" fmla="*/ 0 w 1181100"/>
              <a:gd name="T13" fmla="*/ 1552575 h 1552575"/>
              <a:gd name="T14" fmla="*/ 0 w 1181100"/>
              <a:gd name="T15" fmla="*/ 196854 h 1552575"/>
              <a:gd name="T16" fmla="*/ 196854 w 1181100"/>
              <a:gd name="T17" fmla="*/ 0 h 155257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81100"/>
              <a:gd name="T28" fmla="*/ 0 h 1552575"/>
              <a:gd name="T29" fmla="*/ 1181100 w 1181100"/>
              <a:gd name="T30" fmla="*/ 1552575 h 155257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81100" h="1552575">
                <a:moveTo>
                  <a:pt x="196854" y="0"/>
                </a:moveTo>
                <a:lnTo>
                  <a:pt x="984246" y="0"/>
                </a:lnTo>
                <a:lnTo>
                  <a:pt x="1181100" y="196854"/>
                </a:lnTo>
                <a:lnTo>
                  <a:pt x="1181100" y="1552575"/>
                </a:lnTo>
                <a:lnTo>
                  <a:pt x="0" y="1552575"/>
                </a:lnTo>
                <a:lnTo>
                  <a:pt x="0" y="196854"/>
                </a:lnTo>
                <a:lnTo>
                  <a:pt x="196854" y="0"/>
                </a:lnTo>
                <a:close/>
              </a:path>
            </a:pathLst>
          </a:custGeom>
          <a:solidFill>
            <a:srgbClr val="F79646"/>
          </a:solidFill>
          <a:ln w="25400">
            <a:solidFill>
              <a:srgbClr val="B66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FY “xx” Art. IV Central Initiatives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ounded Rectangle 15"/>
          <p:cNvSpPr>
            <a:spLocks noChangeArrowheads="1"/>
          </p:cNvSpPr>
          <p:nvPr/>
        </p:nvSpPr>
        <p:spPr bwMode="auto">
          <a:xfrm>
            <a:off x="5598414" y="4118991"/>
            <a:ext cx="1285875" cy="895350"/>
          </a:xfrm>
          <a:prstGeom prst="roundRect">
            <a:avLst>
              <a:gd name="adj" fmla="val 16667"/>
            </a:avLst>
          </a:prstGeom>
          <a:solidFill>
            <a:srgbClr val="B7DEE8"/>
          </a:solidFill>
          <a:ln w="25400">
            <a:solidFill>
              <a:srgbClr val="71893F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5704777" y="4319016"/>
            <a:ext cx="1038225" cy="495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Winter Session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008113" y="4080891"/>
            <a:ext cx="904875" cy="9525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Special Projects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378839" y="2499741"/>
            <a:ext cx="93345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Art.III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2388489" y="2499741"/>
            <a:ext cx="952500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 IV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Straight Arrow Connector 23"/>
          <p:cNvSpPr>
            <a:spLocks noChangeShapeType="1"/>
          </p:cNvSpPr>
          <p:nvPr/>
        </p:nvSpPr>
        <p:spPr bwMode="auto">
          <a:xfrm flipH="1">
            <a:off x="1788414" y="2842641"/>
            <a:ext cx="466725" cy="1238250"/>
          </a:xfrm>
          <a:prstGeom prst="straightConnector1">
            <a:avLst/>
          </a:prstGeom>
          <a:noFill/>
          <a:ln w="38100">
            <a:solidFill>
              <a:srgbClr val="C0504D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Straight Arrow Connector 24"/>
          <p:cNvSpPr>
            <a:spLocks noChangeShapeType="1"/>
          </p:cNvSpPr>
          <p:nvPr/>
        </p:nvSpPr>
        <p:spPr bwMode="auto">
          <a:xfrm flipH="1">
            <a:off x="1845564" y="2775966"/>
            <a:ext cx="2695575" cy="1304925"/>
          </a:xfrm>
          <a:prstGeom prst="straightConnector1">
            <a:avLst/>
          </a:prstGeom>
          <a:noFill/>
          <a:ln w="25400">
            <a:solidFill>
              <a:srgbClr val="9BBB59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Straight Arrow Connector 26"/>
          <p:cNvSpPr>
            <a:spLocks noChangeShapeType="1"/>
          </p:cNvSpPr>
          <p:nvPr/>
        </p:nvSpPr>
        <p:spPr bwMode="auto">
          <a:xfrm flipH="1">
            <a:off x="3579114" y="2899791"/>
            <a:ext cx="1114425" cy="990600"/>
          </a:xfrm>
          <a:prstGeom prst="straightConnector1">
            <a:avLst/>
          </a:prstGeom>
          <a:noFill/>
          <a:ln w="38100">
            <a:solidFill>
              <a:srgbClr val="8064A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Straight Arrow Connector 27"/>
          <p:cNvSpPr>
            <a:spLocks noChangeShapeType="1"/>
          </p:cNvSpPr>
          <p:nvPr/>
        </p:nvSpPr>
        <p:spPr bwMode="auto">
          <a:xfrm>
            <a:off x="4934712" y="2899791"/>
            <a:ext cx="0" cy="990600"/>
          </a:xfrm>
          <a:prstGeom prst="straightConnector1">
            <a:avLst/>
          </a:prstGeom>
          <a:noFill/>
          <a:ln w="38100">
            <a:solidFill>
              <a:srgbClr val="8064A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Straight Arrow Connector 28"/>
          <p:cNvSpPr>
            <a:spLocks noChangeShapeType="1"/>
          </p:cNvSpPr>
          <p:nvPr/>
        </p:nvSpPr>
        <p:spPr bwMode="auto">
          <a:xfrm>
            <a:off x="5274564" y="2899791"/>
            <a:ext cx="619125" cy="1181100"/>
          </a:xfrm>
          <a:prstGeom prst="straightConnector1">
            <a:avLst/>
          </a:prstGeom>
          <a:noFill/>
          <a:ln w="38100">
            <a:solidFill>
              <a:srgbClr val="4BACC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Straight Arrow Connector 29"/>
          <p:cNvSpPr>
            <a:spLocks noChangeShapeType="1"/>
          </p:cNvSpPr>
          <p:nvPr/>
        </p:nvSpPr>
        <p:spPr bwMode="auto">
          <a:xfrm>
            <a:off x="6360414" y="2899791"/>
            <a:ext cx="0" cy="1200150"/>
          </a:xfrm>
          <a:prstGeom prst="straightConnector1">
            <a:avLst/>
          </a:prstGeom>
          <a:noFill/>
          <a:ln w="38100">
            <a:solidFill>
              <a:srgbClr val="4BACC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Straight Arrow Connector 30"/>
          <p:cNvSpPr>
            <a:spLocks noChangeShapeType="1"/>
          </p:cNvSpPr>
          <p:nvPr/>
        </p:nvSpPr>
        <p:spPr bwMode="auto">
          <a:xfrm>
            <a:off x="6741414" y="2899791"/>
            <a:ext cx="514350" cy="1181100"/>
          </a:xfrm>
          <a:prstGeom prst="straightConnector1">
            <a:avLst/>
          </a:prstGeom>
          <a:noFill/>
          <a:ln w="38100">
            <a:solidFill>
              <a:srgbClr val="4F81BD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Straight Arrow Connector 31"/>
          <p:cNvSpPr>
            <a:spLocks noChangeShapeType="1"/>
          </p:cNvSpPr>
          <p:nvPr/>
        </p:nvSpPr>
        <p:spPr bwMode="auto">
          <a:xfrm>
            <a:off x="7008114" y="2899791"/>
            <a:ext cx="1057275" cy="7715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Straight Connector 674"/>
          <p:cNvSpPr>
            <a:spLocks noChangeShapeType="1"/>
          </p:cNvSpPr>
          <p:nvPr/>
        </p:nvSpPr>
        <p:spPr bwMode="auto">
          <a:xfrm>
            <a:off x="7008114" y="2775966"/>
            <a:ext cx="2924175" cy="0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Straight Arrow Connector 675"/>
          <p:cNvSpPr>
            <a:spLocks noChangeShapeType="1"/>
          </p:cNvSpPr>
          <p:nvPr/>
        </p:nvSpPr>
        <p:spPr bwMode="auto">
          <a:xfrm>
            <a:off x="9932289" y="2775966"/>
            <a:ext cx="0" cy="819150"/>
          </a:xfrm>
          <a:prstGeom prst="straightConnector1">
            <a:avLst/>
          </a:prstGeom>
          <a:noFill/>
          <a:ln w="38100">
            <a:solidFill>
              <a:srgbClr val="F7964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Straight Arrow Connector 676"/>
          <p:cNvSpPr>
            <a:spLocks noChangeShapeType="1"/>
          </p:cNvSpPr>
          <p:nvPr/>
        </p:nvSpPr>
        <p:spPr bwMode="auto">
          <a:xfrm>
            <a:off x="5474589" y="2890266"/>
            <a:ext cx="1533525" cy="1190625"/>
          </a:xfrm>
          <a:prstGeom prst="straightConnector1">
            <a:avLst/>
          </a:prstGeom>
          <a:noFill/>
          <a:ln w="38100">
            <a:solidFill>
              <a:srgbClr val="4F81BD"/>
            </a:solidFill>
            <a:prstDash val="dash"/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598414" y="5803469"/>
            <a:ext cx="2789237" cy="4631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EOF Board of Directors/EOF Central Office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AutoShape 6"/>
          <p:cNvSpPr>
            <a:spLocks noChangeShapeType="1"/>
          </p:cNvSpPr>
          <p:nvPr/>
        </p:nvSpPr>
        <p:spPr bwMode="auto">
          <a:xfrm flipH="1">
            <a:off x="5007861" y="1397794"/>
            <a:ext cx="696915" cy="1214659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AutoShape 5"/>
          <p:cNvSpPr>
            <a:spLocks noChangeShapeType="1"/>
          </p:cNvSpPr>
          <p:nvPr/>
        </p:nvSpPr>
        <p:spPr bwMode="auto">
          <a:xfrm>
            <a:off x="6169120" y="1397794"/>
            <a:ext cx="426244" cy="1225773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655064" y="5852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1655064" y="10424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EOF Contract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ontserrat" panose="020B0604020202020204" charset="0"/>
              </a:rPr>
              <a:t>Where can I find the EOF Contract Attachments? </a:t>
            </a:r>
            <a:endParaRPr lang="en-US" dirty="0">
              <a:latin typeface="Montserrat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280" y="1737360"/>
            <a:ext cx="26492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Karla" panose="020B0604020202020204" charset="0"/>
              </a:rPr>
              <a:t>All EOF Contract Budget Attachments can be found on the EOF Campus Program Resources webpage, within the EOF Contracts and Budgets section:</a:t>
            </a:r>
            <a:r>
              <a:rPr lang="en-US" sz="2000" dirty="0" smtClean="0"/>
              <a:t> </a:t>
            </a:r>
            <a:r>
              <a:rPr lang="en-US" sz="2000" dirty="0">
                <a:hlinkClick r:id="rId3"/>
              </a:rPr>
              <a:t>https://www.nj.gov/highereducation/EOF/EOF_Program_Resources.shtml</a:t>
            </a:r>
            <a:endParaRPr lang="en-US" sz="2000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17603" y="1756000"/>
            <a:ext cx="4645794" cy="4579895"/>
            <a:chOff x="-1459833" y="-272716"/>
            <a:chExt cx="6785812" cy="66895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8684" t="14015" r="54211" b="20955"/>
            <a:stretch/>
          </p:blipFill>
          <p:spPr>
            <a:xfrm>
              <a:off x="-1459832" y="-272716"/>
              <a:ext cx="6785811" cy="6689558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-1459833" y="4555958"/>
              <a:ext cx="465221" cy="4973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369" t="18694" r="51052" b="23918"/>
          <a:stretch/>
        </p:blipFill>
        <p:spPr>
          <a:xfrm>
            <a:off x="8121317" y="3651880"/>
            <a:ext cx="3481136" cy="27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095293"/>
          </a:xfrm>
        </p:spPr>
        <p:txBody>
          <a:bodyPr>
            <a:normAutofit/>
          </a:bodyPr>
          <a:lstStyle/>
          <a:p>
            <a:r>
              <a:rPr lang="en-US" sz="2800" b="1" dirty="0"/>
              <a:t>EOF </a:t>
            </a:r>
            <a:r>
              <a:rPr lang="en-US" sz="2800" b="1" dirty="0" smtClean="0">
                <a:latin typeface="Montserrat" panose="020B0604020202020204" charset="0"/>
              </a:rPr>
              <a:t>AY</a:t>
            </a:r>
            <a:r>
              <a:rPr lang="en-US" sz="2800" b="1" dirty="0" smtClean="0"/>
              <a:t>  &amp; Summer Contract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948070"/>
            <a:ext cx="3200400" cy="4436647"/>
          </a:xfrm>
        </p:spPr>
        <p:txBody>
          <a:bodyPr>
            <a:normAutofit/>
          </a:bodyPr>
          <a:lstStyle/>
          <a:p>
            <a:r>
              <a:rPr lang="en-US" sz="1800" dirty="0"/>
              <a:t>All EOF contracts are posted online: </a:t>
            </a:r>
            <a:r>
              <a:rPr lang="en-US" sz="1800" dirty="0">
                <a:hlinkClick r:id="rId3"/>
              </a:rPr>
              <a:t>https://www.state.nj.us/highereducation/EOF/EOF-Public-Research-Universities.shtml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Download and </a:t>
            </a:r>
            <a:r>
              <a:rPr lang="en-US" sz="1800" dirty="0" smtClean="0"/>
              <a:t>save </a:t>
            </a:r>
            <a:r>
              <a:rPr lang="en-US" sz="1800" dirty="0"/>
              <a:t>to your files.</a:t>
            </a:r>
          </a:p>
          <a:p>
            <a:endParaRPr lang="en-US" sz="1800" dirty="0"/>
          </a:p>
          <a:p>
            <a:r>
              <a:rPr lang="en-US" sz="1800" dirty="0"/>
              <a:t>Review the contract allocations to ensure they match EOF Board approved allocation.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CA47-81CF-4842-A6CE-0A603706240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6647" t="21919" r="27084" b="11026"/>
          <a:stretch/>
        </p:blipFill>
        <p:spPr>
          <a:xfrm>
            <a:off x="4399055" y="153489"/>
            <a:ext cx="7295330" cy="59468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000" y="1524000"/>
            <a:ext cx="2019300" cy="165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1rRm8uqScu4MeVPAQgvI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zZ..sWcMb44LU.r6O3K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zZ..sWcMb44LU.r6O3K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zZ..sWcMb44LU.r6O3K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YcVrRtbWaUAvDeXgTBA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0B3954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1_Template_US0168">
  <a:themeElements>
    <a:clrScheme name="Custom 1">
      <a:dk1>
        <a:srgbClr val="000000"/>
      </a:dk1>
      <a:lt1>
        <a:srgbClr val="FFFFFF"/>
      </a:lt1>
      <a:dk2>
        <a:srgbClr val="0078AE"/>
      </a:dk2>
      <a:lt2>
        <a:srgbClr val="00B3E2"/>
      </a:lt2>
      <a:accent1>
        <a:srgbClr val="0078AE"/>
      </a:accent1>
      <a:accent2>
        <a:srgbClr val="84BD00"/>
      </a:accent2>
      <a:accent3>
        <a:srgbClr val="00B3E2"/>
      </a:accent3>
      <a:accent4>
        <a:srgbClr val="005B82"/>
      </a:accent4>
      <a:accent5>
        <a:srgbClr val="BABCBE"/>
      </a:accent5>
      <a:accent6>
        <a:srgbClr val="799B3E"/>
      </a:accent6>
      <a:hlink>
        <a:srgbClr val="0078AE"/>
      </a:hlink>
      <a:folHlink>
        <a:srgbClr val="FFC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94FA3"/>
        </a:dk2>
        <a:lt2>
          <a:srgbClr val="4390BB"/>
        </a:lt2>
        <a:accent1>
          <a:srgbClr val="CFD3D9"/>
        </a:accent1>
        <a:accent2>
          <a:srgbClr val="808080"/>
        </a:accent2>
        <a:accent3>
          <a:srgbClr val="568975"/>
        </a:accent3>
        <a:accent4>
          <a:srgbClr val="0070C0"/>
        </a:accent4>
        <a:accent5>
          <a:srgbClr val="B83536"/>
        </a:accent5>
        <a:accent6>
          <a:srgbClr val="808080"/>
        </a:accent6>
        <a:hlink>
          <a:srgbClr val="568975"/>
        </a:hlink>
        <a:folHlink>
          <a:srgbClr val="007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orkplan_v01.potx" id="{A5A9A795-2CC4-4577-B947-1DFBD041165C}" vid="{20D7C85B-426A-48A4-BC77-47F985C7AF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64137</TotalTime>
  <Words>2745</Words>
  <Application>Microsoft Office PowerPoint</Application>
  <PresentationFormat>Widescreen</PresentationFormat>
  <Paragraphs>337</Paragraphs>
  <Slides>41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Times New Roman</vt:lpstr>
      <vt:lpstr>Courier New</vt:lpstr>
      <vt:lpstr>Montserrat</vt:lpstr>
      <vt:lpstr>Arial Black</vt:lpstr>
      <vt:lpstr>Karla</vt:lpstr>
      <vt:lpstr>Microsoft JhengHei</vt:lpstr>
      <vt:lpstr>Calibri Light</vt:lpstr>
      <vt:lpstr>Franklin Gothic Demi Cond</vt:lpstr>
      <vt:lpstr>Arial</vt:lpstr>
      <vt:lpstr>Calibri</vt:lpstr>
      <vt:lpstr>Wingdings</vt:lpstr>
      <vt:lpstr>Retrospect</vt:lpstr>
      <vt:lpstr>1_Template_US0168</vt:lpstr>
      <vt:lpstr>think-cell Slide</vt:lpstr>
      <vt:lpstr> </vt:lpstr>
      <vt:lpstr>Introduction</vt:lpstr>
      <vt:lpstr>PowerPoint Presentation</vt:lpstr>
      <vt:lpstr>EOF Program Liaison Assignments</vt:lpstr>
      <vt:lpstr>Workshop Purpose and Focus</vt:lpstr>
      <vt:lpstr>PowerPoint Presentation</vt:lpstr>
      <vt:lpstr>EOF Contract</vt:lpstr>
      <vt:lpstr>Where can I find the EOF Contract Attachments? </vt:lpstr>
      <vt:lpstr>EOF AY  &amp; Summer Contract </vt:lpstr>
      <vt:lpstr>DocuSign Signature Pages</vt:lpstr>
      <vt:lpstr>Components of the EOF Contract</vt:lpstr>
      <vt:lpstr>Components of the B3</vt:lpstr>
      <vt:lpstr>EOF B3 Contract Basics: Part 1</vt:lpstr>
      <vt:lpstr>EOF B3 Contract Basics: Part 2</vt:lpstr>
      <vt:lpstr>B3 Art. IV Program Support: Salaries</vt:lpstr>
      <vt:lpstr>Program Directors: less than 100% Time</vt:lpstr>
      <vt:lpstr>EOF TIME AND EFFORT REPORT</vt:lpstr>
      <vt:lpstr>EOF TIME AND EFFORT REPORT</vt:lpstr>
      <vt:lpstr>B3 Art. IV Program Support: OTPS </vt:lpstr>
      <vt:lpstr>Virtual review B3 contract attachments</vt:lpstr>
      <vt:lpstr>Summary of Virtual Review: Part 1</vt:lpstr>
      <vt:lpstr>Summary of Virtual Review: Part 2</vt:lpstr>
      <vt:lpstr> Summary of Virtual Review: Part 3</vt:lpstr>
      <vt:lpstr>Art. IV Funds Restrictions: Reg. 9A:11-6.10 (pg. 37-38)</vt:lpstr>
      <vt:lpstr>Institutional Match</vt:lpstr>
      <vt:lpstr>Institutional Match: Allowable</vt:lpstr>
      <vt:lpstr>Institutional Match: Not Allowable</vt:lpstr>
      <vt:lpstr>Institutional Match: Overhead</vt:lpstr>
      <vt:lpstr>Budget Modifications</vt:lpstr>
      <vt:lpstr>B3 Art. IV Budget Modifications: Approval required</vt:lpstr>
      <vt:lpstr>B3 Art. IV Budget Modifications: Format</vt:lpstr>
      <vt:lpstr>B3 Art. IV Budget Modifications: Example</vt:lpstr>
      <vt:lpstr>B3 Art. IV Budget Modifications: Example</vt:lpstr>
      <vt:lpstr>Submission Requirements</vt:lpstr>
      <vt:lpstr>Email B1, B2, B3 to Liaison by  July 6, 2021 </vt:lpstr>
      <vt:lpstr>Interim &amp; Final Expenditure Reports</vt:lpstr>
      <vt:lpstr>Conclusion</vt:lpstr>
      <vt:lpstr>Budget Submission: Final Checklist</vt:lpstr>
      <vt:lpstr>Resources</vt:lpstr>
      <vt:lpstr>PowerPoint Presentation</vt:lpstr>
      <vt:lpstr>PowerPoint Presentation</vt:lpstr>
    </vt:vector>
  </TitlesOfParts>
  <Company>Division of Revenue and Enterprise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Explaining NJ Higher Ed</dc:title>
  <dc:creator>Smith Ellis, Zakiya</dc:creator>
  <cp:lastModifiedBy>Carter, Hasani (OSHE)</cp:lastModifiedBy>
  <cp:revision>586</cp:revision>
  <cp:lastPrinted>2020-02-26T23:39:47Z</cp:lastPrinted>
  <dcterms:created xsi:type="dcterms:W3CDTF">2018-07-03T13:04:48Z</dcterms:created>
  <dcterms:modified xsi:type="dcterms:W3CDTF">2021-06-22T14:18:09Z</dcterms:modified>
</cp:coreProperties>
</file>