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38"/>
  </p:notesMasterIdLst>
  <p:sldIdLst>
    <p:sldId id="292" r:id="rId6"/>
    <p:sldId id="293" r:id="rId7"/>
    <p:sldId id="295" r:id="rId8"/>
    <p:sldId id="296" r:id="rId9"/>
    <p:sldId id="298" r:id="rId10"/>
    <p:sldId id="299" r:id="rId11"/>
    <p:sldId id="300" r:id="rId12"/>
    <p:sldId id="303" r:id="rId13"/>
    <p:sldId id="301"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7" r:id="rId27"/>
    <p:sldId id="318" r:id="rId28"/>
    <p:sldId id="319" r:id="rId29"/>
    <p:sldId id="321" r:id="rId30"/>
    <p:sldId id="322" r:id="rId31"/>
    <p:sldId id="324" r:id="rId32"/>
    <p:sldId id="325" r:id="rId33"/>
    <p:sldId id="326" r:id="rId34"/>
    <p:sldId id="327" r:id="rId35"/>
    <p:sldId id="328" r:id="rId36"/>
    <p:sldId id="329" r:id="rId37"/>
  </p:sldIdLst>
  <p:sldSz cx="12192000" cy="6858000"/>
  <p:notesSz cx="6858000" cy="8912225"/>
  <p:embeddedFontLst>
    <p:embeddedFont>
      <p:font typeface="Bahnschrift Condensed" panose="020B0502040204020203" pitchFamily="34" charset="0"/>
      <p:regular r:id="rId39"/>
      <p:bold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Franklin Gothic Demi Cond" panose="020B0706030402020204" pitchFamily="34" charset="0"/>
      <p:regular r:id="rId47"/>
    </p:embeddedFont>
    <p:embeddedFont>
      <p:font typeface="Karla" pitchFamily="2" charset="0"/>
      <p:regular r:id="rId48"/>
      <p:bold r:id="rId49"/>
      <p:italic r:id="rId50"/>
      <p:boldItalic r:id="rId51"/>
    </p:embeddedFont>
    <p:embeddedFont>
      <p:font typeface="Lato" panose="020F0502020204030203" pitchFamily="34" charset="0"/>
      <p:regular r:id="rId52"/>
      <p:bold r:id="rId53"/>
      <p:italic r:id="rId54"/>
      <p:boldItalic r:id="rId55"/>
    </p:embeddedFont>
    <p:embeddedFont>
      <p:font typeface="Montserrat" panose="00000500000000000000" pitchFamily="2" charset="0"/>
      <p:regular r:id="rId56"/>
      <p:bold r:id="rId57"/>
      <p:italic r:id="rId58"/>
      <p:boldItalic r:id="rId59"/>
    </p:embeddedFont>
    <p:embeddedFont>
      <p:font typeface="Raleway" pitchFamily="2" charset="0"/>
      <p:regular r:id="rId60"/>
      <p:bold r:id="rId61"/>
      <p:italic r:id="rId62"/>
      <p:boldItalic r:id="rId63"/>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hilliard" initials="" lastIdx="3" clrIdx="0"/>
  <p:cmAuthor id="2" name="May, Chad" initials="" lastIdx="3" clrIdx="1"/>
  <p:cmAuthor id="3" name="McNamara, Dillon" initials="" lastIdx="3" clrIdx="2"/>
  <p:cmAuthor id="4" name="Thachik, Stefani" initials="" lastIdx="22" clrIdx="3"/>
  <p:cmAuthor id="5" name="Bethea, Angela" initials="" lastIdx="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954"/>
    <a:srgbClr val="549E39"/>
    <a:srgbClr val="529F45"/>
    <a:srgbClr val="093953"/>
    <a:srgbClr val="808A22"/>
    <a:srgbClr val="C0CF3A"/>
    <a:srgbClr val="328C99"/>
    <a:srgbClr val="94D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5647" autoAdjust="0"/>
  </p:normalViewPr>
  <p:slideViewPr>
    <p:cSldViewPr snapToGrid="0">
      <p:cViewPr varScale="1">
        <p:scale>
          <a:sx n="65" d="100"/>
          <a:sy n="65" d="100"/>
        </p:scale>
        <p:origin x="62"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1.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47675"/>
          </a:xfrm>
          <a:prstGeom prst="rect">
            <a:avLst/>
          </a:prstGeom>
        </p:spPr>
        <p:txBody>
          <a:bodyPr vert="horz" lIns="90098" tIns="45049" rIns="90098" bIns="4504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47675"/>
          </a:xfrm>
          <a:prstGeom prst="rect">
            <a:avLst/>
          </a:prstGeom>
        </p:spPr>
        <p:txBody>
          <a:bodyPr vert="horz" lIns="90098" tIns="45049" rIns="90098" bIns="45049" rtlCol="0"/>
          <a:lstStyle>
            <a:lvl1pPr algn="r" eaLnBrk="1" fontAlgn="auto" hangingPunct="1">
              <a:spcBef>
                <a:spcPts val="0"/>
              </a:spcBef>
              <a:spcAft>
                <a:spcPts val="0"/>
              </a:spcAft>
              <a:defRPr sz="1200">
                <a:latin typeface="+mn-lt"/>
              </a:defRPr>
            </a:lvl1pPr>
          </a:lstStyle>
          <a:p>
            <a:pPr>
              <a:defRPr/>
            </a:pPr>
            <a:fld id="{DC6951E2-7DF4-4E69-A77A-1002D43D3896}" type="datetimeFigureOut">
              <a:rPr lang="en-US"/>
              <a:pPr>
                <a:defRPr/>
              </a:pPr>
              <a:t>8/15/2023</a:t>
            </a:fld>
            <a:endParaRPr lang="en-US" dirty="0"/>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pPr lvl="0"/>
            <a:endParaRPr lang="en-US" noProof="0" dirty="0"/>
          </a:p>
        </p:txBody>
      </p:sp>
      <p:sp>
        <p:nvSpPr>
          <p:cNvPr id="5" name="Notes Placeholder 4"/>
          <p:cNvSpPr>
            <a:spLocks noGrp="1"/>
          </p:cNvSpPr>
          <p:nvPr>
            <p:ph type="body" sz="quarter" idx="3"/>
          </p:nvPr>
        </p:nvSpPr>
        <p:spPr>
          <a:xfrm>
            <a:off x="685800" y="4289425"/>
            <a:ext cx="5486400" cy="3508375"/>
          </a:xfrm>
          <a:prstGeom prst="rect">
            <a:avLst/>
          </a:prstGeom>
        </p:spPr>
        <p:txBody>
          <a:bodyPr vert="horz" lIns="90098" tIns="45049" rIns="90098" bIns="4504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464550"/>
            <a:ext cx="2971800" cy="447675"/>
          </a:xfrm>
          <a:prstGeom prst="rect">
            <a:avLst/>
          </a:prstGeom>
        </p:spPr>
        <p:txBody>
          <a:bodyPr vert="horz" lIns="90098" tIns="45049" rIns="90098" bIns="4504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464550"/>
            <a:ext cx="2971800" cy="447675"/>
          </a:xfrm>
          <a:prstGeom prst="rect">
            <a:avLst/>
          </a:prstGeom>
        </p:spPr>
        <p:txBody>
          <a:bodyPr vert="horz" lIns="90098" tIns="45049" rIns="90098" bIns="45049" rtlCol="0" anchor="b"/>
          <a:lstStyle>
            <a:lvl1pPr algn="r" eaLnBrk="1" fontAlgn="auto" hangingPunct="1">
              <a:spcBef>
                <a:spcPts val="0"/>
              </a:spcBef>
              <a:spcAft>
                <a:spcPts val="0"/>
              </a:spcAft>
              <a:defRPr sz="1200">
                <a:latin typeface="+mn-lt"/>
              </a:defRPr>
            </a:lvl1pPr>
          </a:lstStyle>
          <a:p>
            <a:pPr>
              <a:defRPr/>
            </a:pPr>
            <a:fld id="{50FD36C7-6286-4F7F-B9E1-3D5B63874C24}"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52B4812-32E0-4394-88AF-C9A4883021A4}" type="slidenum">
              <a:rPr lang="en-US" altLang="en-US" smtClean="0">
                <a:solidFill>
                  <a:srgbClr val="000000"/>
                </a:solidFill>
              </a:rPr>
              <a:pPr fontAlgn="base">
                <a:spcBef>
                  <a:spcPct val="0"/>
                </a:spcBef>
                <a:spcAft>
                  <a:spcPct val="0"/>
                </a:spcAft>
              </a:pPr>
              <a:t>1</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emf"/><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jpe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8.jpeg"/><Relationship Id="rId2" Type="http://schemas.openxmlformats.org/officeDocument/2006/relationships/tags" Target="../tags/tag3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9.png"/><Relationship Id="rId2" Type="http://schemas.openxmlformats.org/officeDocument/2006/relationships/tags" Target="../tags/tag3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86D9C7A9-E350-4BC1-B17F-83E379C2F52F}" type="datetime1">
              <a:rPr lang="en-US"/>
              <a:pPr>
                <a:defRPr/>
              </a:pPr>
              <a:t>8/15/2023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buClrTx/>
              <a:buFontTx/>
              <a:buNone/>
              <a:defRPr kern="1200"/>
            </a:lvl1pPr>
          </a:lstStyle>
          <a:p>
            <a:pPr>
              <a:defRPr/>
            </a:pPr>
            <a:fld id="{4515713E-5F36-4E83-810D-A448C1691A7E}" type="slidenum">
              <a:rPr lang="en-US"/>
              <a:pPr>
                <a:defRPr/>
              </a:pPr>
              <a:t>‹#›</a:t>
            </a:fld>
            <a:endParaRPr lang="en-US" dirty="0"/>
          </a:p>
        </p:txBody>
      </p:sp>
    </p:spTree>
    <p:extLst>
      <p:ext uri="{BB962C8B-B14F-4D97-AF65-F5344CB8AC3E}">
        <p14:creationId xmlns:p14="http://schemas.microsoft.com/office/powerpoint/2010/main" val="157405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810E36B-14A0-4DF6-8905-B8EC3780F578}" type="datetime1">
              <a:rPr lang="en-US"/>
              <a:pPr>
                <a:defRPr/>
              </a:pPr>
              <a:t>8/15/2023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buClrTx/>
              <a:buFontTx/>
              <a:buNone/>
              <a:defRPr kern="1200"/>
            </a:lvl1pPr>
          </a:lstStyle>
          <a:p>
            <a:pPr>
              <a:defRPr/>
            </a:pPr>
            <a:fld id="{605FC93E-2691-44BC-84C0-0448F4FB63BB}" type="slidenum">
              <a:rPr lang="en-US"/>
              <a:pPr>
                <a:defRPr/>
              </a:pPr>
              <a:t>‹#›</a:t>
            </a:fld>
            <a:endParaRPr lang="en-US" dirty="0"/>
          </a:p>
        </p:txBody>
      </p:sp>
    </p:spTree>
    <p:extLst>
      <p:ext uri="{BB962C8B-B14F-4D97-AF65-F5344CB8AC3E}">
        <p14:creationId xmlns:p14="http://schemas.microsoft.com/office/powerpoint/2010/main" val="1057841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8B928E37-6CF9-4437-A0F3-EB89AECDEA81}" type="datetime1">
              <a:rPr lang="en-US"/>
              <a:pPr>
                <a:defRPr/>
              </a:pPr>
              <a:t>8/15/2023</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buClrTx/>
              <a:buFontTx/>
              <a:buNone/>
              <a:defRPr kern="1200"/>
            </a:lvl1pPr>
          </a:lstStyle>
          <a:p>
            <a:pPr>
              <a:defRPr/>
            </a:pPr>
            <a:fld id="{AB591CD5-A068-4323-A198-F913F6C5585D}" type="slidenum">
              <a:rPr lang="en-US"/>
              <a:pPr>
                <a:defRPr/>
              </a:pPr>
              <a:t>‹#›</a:t>
            </a:fld>
            <a:endParaRPr lang="en-US" dirty="0"/>
          </a:p>
        </p:txBody>
      </p:sp>
    </p:spTree>
    <p:extLst>
      <p:ext uri="{BB962C8B-B14F-4D97-AF65-F5344CB8AC3E}">
        <p14:creationId xmlns:p14="http://schemas.microsoft.com/office/powerpoint/2010/main" val="102091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4" name="Object 60" hidden="1"/>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14337" name="think-cell Slide" r:id="rId5" imgW="360" imgH="360" progId="TCLayout.ActiveDocument.1">
                  <p:embed/>
                </p:oleObj>
              </mc:Choice>
              <mc:Fallback>
                <p:oleObj name="think-cell Slide" r:id="rId5" imgW="360" imgH="360" progId="TCLayout.ActiveDocument.1">
                  <p:embed/>
                  <p:pic>
                    <p:nvPicPr>
                      <p:cNvPr id="4" name="Object 60"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60EA04F7-0B3A-4296-9456-F3DED2D4CD17}"/>
              </a:ext>
            </a:extLst>
          </p:cNvPr>
          <p:cNvSpPr/>
          <p:nvPr>
            <p:custDataLst>
              <p:tags r:id="rId3"/>
            </p:custDataLst>
          </p:nvPr>
        </p:nvSpPr>
        <p:spPr>
          <a:xfrm>
            <a:off x="0" y="0"/>
            <a:ext cx="215900" cy="161925"/>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defRPr/>
            </a:pPr>
            <a:endParaRPr lang="en-US" sz="3200" dirty="0">
              <a:solidFill>
                <a:schemeClr val="tx1"/>
              </a:solidFill>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7" name="Rectangle 6">
            <a:extLst>
              <a:ext uri="{FF2B5EF4-FFF2-40B4-BE49-F238E27FC236}">
                <a16:creationId xmlns:a16="http://schemas.microsoft.com/office/drawing/2014/main" id="{4C0B1310-EBA2-4546-BB11-440D5FBE0C14}"/>
              </a:ext>
            </a:extLst>
          </p:cNvPr>
          <p:cNvSpPr/>
          <p:nvPr/>
        </p:nvSpPr>
        <p:spPr>
          <a:xfrm>
            <a:off x="4763" y="950913"/>
            <a:ext cx="12187237" cy="5313362"/>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chemeClr val="tx1"/>
              </a:solidFill>
            </a:endParaRPr>
          </a:p>
        </p:txBody>
      </p:sp>
      <p:sp>
        <p:nvSpPr>
          <p:cNvPr id="8" name="Rectangle 7">
            <a:extLst>
              <a:ext uri="{FF2B5EF4-FFF2-40B4-BE49-F238E27FC236}">
                <a16:creationId xmlns:a16="http://schemas.microsoft.com/office/drawing/2014/main" id="{C7588289-2413-4609-AC40-DB9D1DEE080A}"/>
              </a:ext>
            </a:extLst>
          </p:cNvPr>
          <p:cNvSpPr>
            <a:spLocks/>
          </p:cNvSpPr>
          <p:nvPr/>
        </p:nvSpPr>
        <p:spPr>
          <a:xfrm>
            <a:off x="4763" y="6102350"/>
            <a:ext cx="12187237" cy="5238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chemeClr val="tx1"/>
              </a:solidFill>
            </a:endParaRPr>
          </a:p>
        </p:txBody>
      </p:sp>
      <p:sp>
        <p:nvSpPr>
          <p:cNvPr id="9" name="Document type" hidden="1"/>
          <p:cNvSpPr txBox="1">
            <a:spLocks noChangeArrowheads="1"/>
          </p:cNvSpPr>
          <p:nvPr/>
        </p:nvSpPr>
        <p:spPr bwMode="auto">
          <a:xfrm>
            <a:off x="222250" y="5594350"/>
            <a:ext cx="7323138" cy="219075"/>
          </a:xfrm>
          <a:prstGeom prst="rect">
            <a:avLst/>
          </a:prstGeom>
          <a:noFill/>
          <a:ln>
            <a:noFill/>
          </a:ln>
          <a:effectLst/>
          <a:extLst>
            <a:ext uri="{909E8E84-426E-40dd-AFC4-6F175D3DCCD1}"/>
            <a:ext uri="{91240B29-F687-4f45-9708-019B960494DF}"/>
            <a:ext uri="{AF507438-7753-43e0-B8FC-AC1667EBCBE1}"/>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auto" hangingPunct="1">
              <a:spcBef>
                <a:spcPts val="0"/>
              </a:spcBef>
              <a:spcAft>
                <a:spcPts val="0"/>
              </a:spcAft>
              <a:defRPr/>
            </a:pPr>
            <a:r>
              <a:rPr lang="en-US" sz="1400" dirty="0">
                <a:solidFill>
                  <a:schemeClr val="bg1"/>
                </a:solidFill>
                <a:latin typeface="+mn-lt"/>
              </a:rPr>
              <a:t>Document type | Date</a:t>
            </a:r>
          </a:p>
        </p:txBody>
      </p:sp>
      <p:pic>
        <p:nvPicPr>
          <p:cNvPr id="10" name="Picture 71"/>
          <p:cNvPicPr>
            <a:picLocks noChangeAspect="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rcRect l="-16666" r="-16666"/>
          <a:stretch>
            <a:fillRect/>
          </a:stretch>
        </p:blipFill>
        <p:spPr bwMode="auto">
          <a:xfrm>
            <a:off x="11236325" y="176213"/>
            <a:ext cx="79533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3410A6C-3E96-4764-949B-69305DA17824}"/>
              </a:ext>
            </a:extLst>
          </p:cNvPr>
          <p:cNvSpPr>
            <a:spLocks/>
          </p:cNvSpPr>
          <p:nvPr/>
        </p:nvSpPr>
        <p:spPr>
          <a:xfrm>
            <a:off x="4763" y="1049338"/>
            <a:ext cx="12187237" cy="539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chemeClr val="tx1"/>
              </a:solidFill>
            </a:endParaRPr>
          </a:p>
        </p:txBody>
      </p:sp>
      <p:grpSp>
        <p:nvGrpSpPr>
          <p:cNvPr id="12" name="sticker"/>
          <p:cNvGrpSpPr>
            <a:grpSpLocks/>
          </p:cNvGrpSpPr>
          <p:nvPr/>
        </p:nvGrpSpPr>
        <p:grpSpPr bwMode="auto">
          <a:xfrm>
            <a:off x="1728788" y="6484938"/>
            <a:ext cx="4911725" cy="193675"/>
            <a:chOff x="5053505" y="285750"/>
            <a:chExt cx="3684095" cy="193127"/>
          </a:xfrm>
        </p:grpSpPr>
        <p:sp>
          <p:nvSpPr>
            <p:cNvPr id="13"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ext uri="{91240B29-F687-4f45-9708-019B960494DF}"/>
              <a:ext uri="{AF507438-7753-43e0-B8FC-AC1667EBCBE1}"/>
            </a:extLst>
          </p:spPr>
          <p:txBody>
            <a:bodyPr wrap="none" lIns="27432" tIns="0" rIns="0" bIns="27432">
              <a:spAutoFit/>
            </a:bodyPr>
            <a:lstStyle/>
            <a:p>
              <a:pPr algn="r" defTabSz="895255" eaLnBrk="1" fontAlgn="auto" hangingPunct="1">
                <a:spcBef>
                  <a:spcPts val="0"/>
                </a:spcBef>
                <a:spcAft>
                  <a:spcPts val="0"/>
                </a:spcAft>
                <a:buClr>
                  <a:srgbClr val="002960"/>
                </a:buClr>
                <a:defRPr/>
              </a:pPr>
              <a:r>
                <a:rPr lang="en-US" sz="1050" dirty="0">
                  <a:solidFill>
                    <a:srgbClr val="FF0000"/>
                  </a:solidFill>
                  <a:latin typeface="+mn-lt"/>
                </a:rPr>
                <a:t>PRELIMINARY DRAFT </a:t>
              </a:r>
              <a:r>
                <a:rPr lang="en-US" sz="1050" dirty="0">
                  <a:solidFill>
                    <a:schemeClr val="accent6"/>
                  </a:solidFill>
                  <a:latin typeface="+mn-lt"/>
                </a:rPr>
                <a:t>– PROPRIETARY, CONFIDENTIAL, PRE-DECISIONAL</a:t>
              </a:r>
            </a:p>
          </p:txBody>
        </p:sp>
        <p:cxnSp>
          <p:nvCxnSpPr>
            <p:cNvPr id="14"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902" y="285750"/>
              <a:ext cx="0" cy="189961"/>
            </a:xfrm>
            <a:prstGeom prst="straightConnector1">
              <a:avLst/>
            </a:prstGeom>
            <a:noFill/>
            <a:ln w="9525">
              <a:solidFill>
                <a:schemeClr val="accent6"/>
              </a:solidFill>
              <a:round/>
              <a:headEnd/>
              <a:tailEnd/>
            </a:ln>
            <a:extLst>
              <a:ext uri="{909E8E84-426E-40dd-AFC4-6F175D3DCCD1}"/>
            </a:extLst>
          </p:spPr>
        </p:cxnSp>
        <p:cxnSp>
          <p:nvCxnSpPr>
            <p:cNvPr id="15"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902" y="475711"/>
              <a:ext cx="3606698" cy="0"/>
            </a:xfrm>
            <a:prstGeom prst="straightConnector1">
              <a:avLst/>
            </a:prstGeom>
            <a:noFill/>
            <a:ln w="25400">
              <a:solidFill>
                <a:schemeClr val="accent6"/>
              </a:solidFill>
              <a:round/>
              <a:headEnd/>
              <a:tailEnd/>
            </a:ln>
            <a:extLst>
              <a:ext uri="{909E8E84-426E-40dd-AFC4-6F175D3DCCD1}"/>
            </a:extLst>
          </p:spPr>
        </p:cxnSp>
      </p:grpSp>
      <p:pic>
        <p:nvPicPr>
          <p:cNvPr id="16" name="Picture 7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4625" y="131763"/>
            <a:ext cx="2184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p:cNvSpPr>
            <a:spLocks noGrp="1" noChangeArrowheads="1"/>
          </p:cNvSpPr>
          <p:nvPr>
            <p:ph type="ctrTitle"/>
          </p:nvPr>
        </p:nvSpPr>
        <p:spPr bwMode="auto">
          <a:xfrm>
            <a:off x="222185" y="2293543"/>
            <a:ext cx="7323053" cy="492443"/>
          </a:xfrm>
          <a:prstGeom prst="rect">
            <a:avLst/>
          </a:prstGeom>
        </p:spPr>
        <p:txBody>
          <a:bodyPr/>
          <a:lstStyle>
            <a:lvl1pPr>
              <a:defRPr sz="3200" b="0" baseline="0">
                <a:solidFill>
                  <a:schemeClr val="bg1"/>
                </a:solidFill>
                <a:latin typeface="+mj-lt"/>
                <a:ea typeface="+mj-ea"/>
              </a:defRPr>
            </a:lvl1pPr>
          </a:lstStyle>
          <a:p>
            <a:pPr lvl="0"/>
            <a:r>
              <a:rPr lang="en-US" noProof="0"/>
              <a:t>Click to edit Master title style</a:t>
            </a:r>
            <a:endParaRPr lang="en-US" noProof="0" dirty="0"/>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a:lstStyle>
            <a:lvl1pPr>
              <a:defRPr sz="1400" cap="none" baseline="0">
                <a:solidFill>
                  <a:schemeClr val="bg1"/>
                </a:solidFill>
                <a:latin typeface="+mn-lt"/>
                <a:ea typeface="+mn-ea"/>
              </a:defRPr>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1472496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4" name="Object 60"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1" name="think-cell Slide" r:id="rId6" imgW="360" imgH="360" progId="TCLayout.ActiveDocument.1">
                  <p:embed/>
                </p:oleObj>
              </mc:Choice>
              <mc:Fallback>
                <p:oleObj name="think-cell Slide" r:id="rId6" imgW="360" imgH="360" progId="TCLayout.ActiveDocument.1">
                  <p:embed/>
                  <p:pic>
                    <p:nvPicPr>
                      <p:cNvPr id="4" name="Object 60"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73A1F52B-61DC-4324-A077-C37EB74DAA7A}"/>
              </a:ext>
            </a:extLst>
          </p:cNvPr>
          <p:cNvSpPr/>
          <p:nvPr>
            <p:custDataLst>
              <p:tags r:id="rId3"/>
            </p:custDataLst>
          </p:nvPr>
        </p:nvSpPr>
        <p:spPr>
          <a:xfrm>
            <a:off x="0" y="0"/>
            <a:ext cx="161925" cy="161925"/>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440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6" name="Rectangle 5">
            <a:extLst>
              <a:ext uri="{FF2B5EF4-FFF2-40B4-BE49-F238E27FC236}">
                <a16:creationId xmlns:a16="http://schemas.microsoft.com/office/drawing/2014/main" id="{4938619B-E2E9-4FFA-8186-FAC9218A4A77}"/>
              </a:ext>
            </a:extLst>
          </p:cNvPr>
          <p:cNvSpPr/>
          <p:nvPr/>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sp>
        <p:nvSpPr>
          <p:cNvPr id="9" name="Right Triangle 8">
            <a:extLst>
              <a:ext uri="{FF2B5EF4-FFF2-40B4-BE49-F238E27FC236}">
                <a16:creationId xmlns:a16="http://schemas.microsoft.com/office/drawing/2014/main" id="{5974593C-FC9F-4C8A-8EDA-51699DF0BAFA}"/>
              </a:ext>
            </a:extLst>
          </p:cNvPr>
          <p:cNvSpPr/>
          <p:nvPr/>
        </p:nvSpPr>
        <p:spPr>
          <a:xfrm rot="13500000">
            <a:off x="-1266031" y="2256631"/>
            <a:ext cx="2532062" cy="2530476"/>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grpSp>
        <p:nvGrpSpPr>
          <p:cNvPr id="10" name="Group 69"/>
          <p:cNvGrpSpPr>
            <a:grpSpLocks/>
          </p:cNvGrpSpPr>
          <p:nvPr/>
        </p:nvGrpSpPr>
        <p:grpSpPr bwMode="auto">
          <a:xfrm>
            <a:off x="6794500" y="-830263"/>
            <a:ext cx="6235700" cy="8429626"/>
            <a:chOff x="6172201" y="-898208"/>
            <a:chExt cx="7620000" cy="10302239"/>
          </a:xfrm>
        </p:grpSpPr>
        <p:sp>
          <p:nvSpPr>
            <p:cNvPr id="11" name="Diamond 10">
              <a:extLst>
                <a:ext uri="{FF2B5EF4-FFF2-40B4-BE49-F238E27FC236}">
                  <a16:creationId xmlns:a16="http://schemas.microsoft.com/office/drawing/2014/main" id="{D1F9291F-2A24-44B6-A5C8-081541BC6E72}"/>
                </a:ext>
              </a:extLst>
            </p:cNvPr>
            <p:cNvSpPr/>
            <p:nvPr/>
          </p:nvSpPr>
          <p:spPr>
            <a:xfrm>
              <a:off x="8824070" y="1777270"/>
              <a:ext cx="4968131" cy="4966804"/>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sp>
          <p:nvSpPr>
            <p:cNvPr id="12" name="Diamond 11">
              <a:extLst>
                <a:ext uri="{FF2B5EF4-FFF2-40B4-BE49-F238E27FC236}">
                  <a16:creationId xmlns:a16="http://schemas.microsoft.com/office/drawing/2014/main" id="{B14089A9-3213-4D72-8D79-07EE32669CB2}"/>
                </a:ext>
              </a:extLst>
            </p:cNvPr>
            <p:cNvSpPr/>
            <p:nvPr/>
          </p:nvSpPr>
          <p:spPr>
            <a:xfrm>
              <a:off x="6172201" y="-898208"/>
              <a:ext cx="4968132" cy="4968745"/>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sp>
          <p:nvSpPr>
            <p:cNvPr id="13" name="Diamond 12">
              <a:extLst>
                <a:ext uri="{FF2B5EF4-FFF2-40B4-BE49-F238E27FC236}">
                  <a16:creationId xmlns:a16="http://schemas.microsoft.com/office/drawing/2014/main" id="{B9C879A2-055D-48ED-AEC5-CF04DFEA9A9A}"/>
                </a:ext>
              </a:extLst>
            </p:cNvPr>
            <p:cNvSpPr/>
            <p:nvPr/>
          </p:nvSpPr>
          <p:spPr>
            <a:xfrm>
              <a:off x="6172201" y="4435286"/>
              <a:ext cx="4968132" cy="4968745"/>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grpSp>
      <p:sp>
        <p:nvSpPr>
          <p:cNvPr id="7" name="Title 1"/>
          <p:cNvSpPr>
            <a:spLocks noGrp="1"/>
          </p:cNvSpPr>
          <p:nvPr>
            <p:ph type="title"/>
          </p:nvPr>
        </p:nvSpPr>
        <p:spPr>
          <a:xfrm>
            <a:off x="2012488" y="2518997"/>
            <a:ext cx="6018285" cy="2006600"/>
          </a:xfrm>
          <a:prstGeom prst="rect">
            <a:avLst/>
          </a:prstGeom>
        </p:spPr>
        <p:txBody>
          <a:bodyPr>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8" name="Text Placeholder 2"/>
          <p:cNvSpPr>
            <a:spLocks noGrp="1"/>
          </p:cNvSpPr>
          <p:nvPr>
            <p:ph type="body" idx="1"/>
          </p:nvPr>
        </p:nvSpPr>
        <p:spPr>
          <a:xfrm>
            <a:off x="2012490" y="4639902"/>
            <a:ext cx="4254074" cy="292100"/>
          </a:xfrm>
          <a:prstGeom prst="rect">
            <a:avLst/>
          </a:prstGeom>
        </p:spPr>
        <p:txBody>
          <a:bodyPr>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8747889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graphicFrame>
        <p:nvGraphicFramePr>
          <p:cNvPr id="4" name="Object 60"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5" name="think-cell Slide" r:id="rId5" imgW="360" imgH="360" progId="TCLayout.ActiveDocument.1">
                  <p:embed/>
                </p:oleObj>
              </mc:Choice>
              <mc:Fallback>
                <p:oleObj name="think-cell Slide" r:id="rId5" imgW="360" imgH="360" progId="TCLayout.ActiveDocument.1">
                  <p:embed/>
                  <p:pic>
                    <p:nvPicPr>
                      <p:cNvPr id="4" name="Object 60"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73A1F52B-61DC-4324-A077-C37EB74DAA7A}"/>
              </a:ext>
            </a:extLst>
          </p:cNvPr>
          <p:cNvSpPr/>
          <p:nvPr>
            <p:custDataLst>
              <p:tags r:id="rId3"/>
            </p:custDataLst>
          </p:nvPr>
        </p:nvSpPr>
        <p:spPr>
          <a:xfrm>
            <a:off x="0" y="0"/>
            <a:ext cx="161925" cy="161925"/>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4400" b="1"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6" name="Picture 67"/>
          <p:cNvPicPr>
            <a:picLocks noChangeAspect="1"/>
          </p:cNvPicPr>
          <p:nvPr/>
        </p:nvPicPr>
        <p:blipFill>
          <a:blip r:embed="rId7">
            <a:extLst>
              <a:ext uri="{28A0092B-C50C-407E-A947-70E740481C1C}">
                <a14:useLocalDpi xmlns:a14="http://schemas.microsoft.com/office/drawing/2010/main" val="0"/>
              </a:ext>
            </a:extLst>
          </a:blip>
          <a:srcRect t="1849" r="19460" b="3019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A6FD7A2-93A9-405A-989B-15DB6E5CF0FF}"/>
              </a:ext>
            </a:extLst>
          </p:cNvPr>
          <p:cNvSpPr/>
          <p:nvPr/>
        </p:nvSpPr>
        <p:spPr>
          <a:xfrm>
            <a:off x="0" y="0"/>
            <a:ext cx="12192000"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sp>
        <p:nvSpPr>
          <p:cNvPr id="10" name="Right Triangle 9">
            <a:extLst>
              <a:ext uri="{FF2B5EF4-FFF2-40B4-BE49-F238E27FC236}">
                <a16:creationId xmlns:a16="http://schemas.microsoft.com/office/drawing/2014/main" id="{DC7F9BDD-7BF0-452F-B291-5BEA7995727F}"/>
              </a:ext>
            </a:extLst>
          </p:cNvPr>
          <p:cNvSpPr>
            <a:spLocks/>
          </p:cNvSpPr>
          <p:nvPr/>
        </p:nvSpPr>
        <p:spPr>
          <a:xfrm rot="13500000">
            <a:off x="-1265238" y="2163763"/>
            <a:ext cx="2530475" cy="2530476"/>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sp>
        <p:nvSpPr>
          <p:cNvPr id="11" name="Freeform: Shape 21">
            <a:extLst>
              <a:ext uri="{FF2B5EF4-FFF2-40B4-BE49-F238E27FC236}">
                <a16:creationId xmlns:a16="http://schemas.microsoft.com/office/drawing/2014/main" id="{03203575-C959-44AD-8106-94D9374630B1}"/>
              </a:ext>
            </a:extLst>
          </p:cNvPr>
          <p:cNvSpPr/>
          <p:nvPr/>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sp>
        <p:nvSpPr>
          <p:cNvPr id="7" name="Title 1"/>
          <p:cNvSpPr>
            <a:spLocks noGrp="1"/>
          </p:cNvSpPr>
          <p:nvPr>
            <p:ph type="title"/>
          </p:nvPr>
        </p:nvSpPr>
        <p:spPr>
          <a:xfrm>
            <a:off x="2028040" y="2328006"/>
            <a:ext cx="4573730" cy="2006600"/>
          </a:xfrm>
          <a:prstGeom prst="rect">
            <a:avLst/>
          </a:prstGeom>
        </p:spPr>
        <p:txBody>
          <a:bodyP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endParaRPr lang="en-US" dirty="0"/>
          </a:p>
        </p:txBody>
      </p:sp>
      <p:sp>
        <p:nvSpPr>
          <p:cNvPr id="8" name="Text Placeholder 2"/>
          <p:cNvSpPr>
            <a:spLocks noGrp="1"/>
          </p:cNvSpPr>
          <p:nvPr>
            <p:ph type="body" idx="1"/>
          </p:nvPr>
        </p:nvSpPr>
        <p:spPr>
          <a:xfrm>
            <a:off x="2028040" y="4360010"/>
            <a:ext cx="4254074" cy="292100"/>
          </a:xfrm>
          <a:prstGeom prst="rect">
            <a:avLst/>
          </a:prstGeom>
        </p:spPr>
        <p:txBody>
          <a:bodyPr>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58011398"/>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60"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09" name="think-cell Slide" r:id="rId5" imgW="360" imgH="360" progId="TCLayout.ActiveDocument.1">
                  <p:embed/>
                </p:oleObj>
              </mc:Choice>
              <mc:Fallback>
                <p:oleObj name="think-cell Slide" r:id="rId5" imgW="360" imgH="360" progId="TCLayout.ActiveDocument.1">
                  <p:embed/>
                  <p:pic>
                    <p:nvPicPr>
                      <p:cNvPr id="4" name="Object 60"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73A1F52B-61DC-4324-A077-C37EB74DAA7A}"/>
              </a:ext>
            </a:extLst>
          </p:cNvPr>
          <p:cNvSpPr/>
          <p:nvPr>
            <p:custDataLst>
              <p:tags r:id="rId3"/>
            </p:custDataLst>
          </p:nvPr>
        </p:nvSpPr>
        <p:spPr>
          <a:xfrm>
            <a:off x="0" y="0"/>
            <a:ext cx="161925" cy="161925"/>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4400" b="1"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6" name="Right Triangle 5">
            <a:extLst>
              <a:ext uri="{FF2B5EF4-FFF2-40B4-BE49-F238E27FC236}">
                <a16:creationId xmlns:a16="http://schemas.microsoft.com/office/drawing/2014/main" id="{55EB5704-3C92-4CFB-9F02-9B3474CC089E}"/>
              </a:ext>
            </a:extLst>
          </p:cNvPr>
          <p:cNvSpPr/>
          <p:nvPr/>
        </p:nvSpPr>
        <p:spPr>
          <a:xfrm rot="13500000">
            <a:off x="-1266031" y="2256631"/>
            <a:ext cx="2532062" cy="2530476"/>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sp>
        <p:nvSpPr>
          <p:cNvPr id="9" name="Diamond 8">
            <a:extLst>
              <a:ext uri="{FF2B5EF4-FFF2-40B4-BE49-F238E27FC236}">
                <a16:creationId xmlns:a16="http://schemas.microsoft.com/office/drawing/2014/main" id="{81BA5C6B-9E0B-42AA-B1AC-60A81662DB64}"/>
              </a:ext>
            </a:extLst>
          </p:cNvPr>
          <p:cNvSpPr/>
          <p:nvPr/>
        </p:nvSpPr>
        <p:spPr>
          <a:xfrm>
            <a:off x="8772278" y="-306575"/>
            <a:ext cx="7471262" cy="7471152"/>
          </a:xfrm>
          <a:prstGeom prst="diamond">
            <a:avLst/>
          </a:prstGeom>
          <a:blipFill>
            <a:blip r:embed="rId7"/>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sp>
        <p:nvSpPr>
          <p:cNvPr id="10" name="Diamond 9">
            <a:extLst>
              <a:ext uri="{FF2B5EF4-FFF2-40B4-BE49-F238E27FC236}">
                <a16:creationId xmlns:a16="http://schemas.microsoft.com/office/drawing/2014/main" id="{3E9E5CB0-93BB-4F15-B647-6D9F07D7DA5F}"/>
              </a:ext>
            </a:extLst>
          </p:cNvPr>
          <p:cNvSpPr/>
          <p:nvPr/>
        </p:nvSpPr>
        <p:spPr>
          <a:xfrm>
            <a:off x="4784551" y="-4317163"/>
            <a:ext cx="7471262" cy="7471152"/>
          </a:xfrm>
          <a:prstGeom prst="diamond">
            <a:avLst/>
          </a:prstGeom>
          <a:blipFill>
            <a:blip r:embed="rId8"/>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37" dirty="0"/>
          </a:p>
        </p:txBody>
      </p:sp>
      <p:sp>
        <p:nvSpPr>
          <p:cNvPr id="11" name="Diamond 10">
            <a:extLst>
              <a:ext uri="{FF2B5EF4-FFF2-40B4-BE49-F238E27FC236}">
                <a16:creationId xmlns:a16="http://schemas.microsoft.com/office/drawing/2014/main" id="{83188235-7FD1-4F4F-8210-FAC6B8DD0085}"/>
              </a:ext>
            </a:extLst>
          </p:cNvPr>
          <p:cNvSpPr/>
          <p:nvPr/>
        </p:nvSpPr>
        <p:spPr>
          <a:xfrm>
            <a:off x="4784725" y="3703638"/>
            <a:ext cx="7470775" cy="7470775"/>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37" dirty="0"/>
          </a:p>
        </p:txBody>
      </p:sp>
      <p:sp>
        <p:nvSpPr>
          <p:cNvPr id="7" name="Title 1"/>
          <p:cNvSpPr>
            <a:spLocks noGrp="1"/>
          </p:cNvSpPr>
          <p:nvPr>
            <p:ph type="title"/>
          </p:nvPr>
        </p:nvSpPr>
        <p:spPr>
          <a:xfrm>
            <a:off x="1984076" y="2514600"/>
            <a:ext cx="6212038" cy="2006600"/>
          </a:xfrm>
          <a:prstGeom prst="rect">
            <a:avLst/>
          </a:prstGeom>
        </p:spPr>
        <p:txBody>
          <a:bodyPr anchor="ctr">
            <a:noAutofit/>
          </a:bodyPr>
          <a:lstStyle>
            <a:lvl1pPr algn="l">
              <a:defRPr sz="4400" b="1" i="0" cap="none">
                <a:solidFill>
                  <a:schemeClr val="bg1"/>
                </a:solidFill>
                <a:latin typeface="Franklin Gothic Demi Cond" panose="020B0603020102020204" pitchFamily="34" charset="0"/>
              </a:defRPr>
            </a:lvl1pPr>
          </a:lstStyle>
          <a:p>
            <a:r>
              <a:rPr lang="en-US" dirty="0"/>
              <a:t>Click to edit Master title style</a:t>
            </a:r>
          </a:p>
        </p:txBody>
      </p:sp>
      <p:sp>
        <p:nvSpPr>
          <p:cNvPr id="8" name="Text Placeholder 2"/>
          <p:cNvSpPr>
            <a:spLocks noGrp="1"/>
          </p:cNvSpPr>
          <p:nvPr>
            <p:ph type="body" idx="1"/>
          </p:nvPr>
        </p:nvSpPr>
        <p:spPr>
          <a:xfrm>
            <a:off x="1984075" y="4546605"/>
            <a:ext cx="6212038" cy="292100"/>
          </a:xfrm>
          <a:prstGeom prst="rect">
            <a:avLst/>
          </a:prstGeom>
        </p:spPr>
        <p:txBody>
          <a:bodyPr>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0531582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3" name="Object 60"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3" name="think-cell Slide" r:id="rId5" imgW="360" imgH="360" progId="TCLayout.ActiveDocument.1">
                  <p:embed/>
                </p:oleObj>
              </mc:Choice>
              <mc:Fallback>
                <p:oleObj name="think-cell Slide" r:id="rId5" imgW="360" imgH="360" progId="TCLayout.ActiveDocument.1">
                  <p:embed/>
                  <p:pic>
                    <p:nvPicPr>
                      <p:cNvPr id="3" name="Object 60"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7860C9AF-AEE9-44CC-BA6A-A3C6CF5AFD68}"/>
              </a:ext>
            </a:extLst>
          </p:cNvPr>
          <p:cNvSpPr/>
          <p:nvPr>
            <p:custDataLst>
              <p:tags r:id="rId3"/>
            </p:custDataLst>
          </p:nvPr>
        </p:nvSpPr>
        <p:spPr>
          <a:xfrm>
            <a:off x="0" y="0"/>
            <a:ext cx="161925" cy="161925"/>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041" b="1" dirty="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5" name="Rectangle 4">
            <a:extLst>
              <a:ext uri="{FF2B5EF4-FFF2-40B4-BE49-F238E27FC236}">
                <a16:creationId xmlns:a16="http://schemas.microsoft.com/office/drawing/2014/main" id="{410B26E0-891E-4B4A-AE1A-C18AEFD16AB1}"/>
              </a:ext>
            </a:extLst>
          </p:cNvPr>
          <p:cNvSpPr/>
          <p:nvPr/>
        </p:nvSpPr>
        <p:spPr>
          <a:xfrm>
            <a:off x="155575" y="53975"/>
            <a:ext cx="3078163" cy="1793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dirty="0">
              <a:solidFill>
                <a:schemeClr val="tx1"/>
              </a:solidFill>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5819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8414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E834882-4CAF-487C-9A4D-777EAB8294A9}" type="datetime1">
              <a:rPr lang="en-US"/>
              <a:pPr>
                <a:defRPr/>
              </a:pPr>
              <a:t>8/15/2023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buClrTx/>
              <a:buFontTx/>
              <a:buNone/>
              <a:defRPr kern="1200"/>
            </a:lvl1pPr>
          </a:lstStyle>
          <a:p>
            <a:pPr>
              <a:defRPr/>
            </a:pPr>
            <a:fld id="{7BEC6B14-9EB2-452C-815D-54D2AEAE0B12}" type="slidenum">
              <a:rPr lang="en-US"/>
              <a:pPr>
                <a:defRPr/>
              </a:pPr>
              <a:t>‹#›</a:t>
            </a:fld>
            <a:endParaRPr lang="en-US" dirty="0"/>
          </a:p>
        </p:txBody>
      </p:sp>
    </p:spTree>
    <p:extLst>
      <p:ext uri="{BB962C8B-B14F-4D97-AF65-F5344CB8AC3E}">
        <p14:creationId xmlns:p14="http://schemas.microsoft.com/office/powerpoint/2010/main" val="36827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p:txBody>
          <a:bodyPr/>
          <a:lstStyle>
            <a:lvl1pPr>
              <a:defRPr/>
            </a:lvl1pPr>
          </a:lstStyle>
          <a:p>
            <a:pPr>
              <a:defRPr/>
            </a:pPr>
            <a:fld id="{DA585CB2-A7A4-4993-A721-8340B450D2F4}" type="datetime1">
              <a:rPr lang="en-US"/>
              <a:pPr>
                <a:defRPr/>
              </a:pPr>
              <a:t>8/15/2023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buClrTx/>
              <a:buFontTx/>
              <a:buNone/>
              <a:defRPr kern="1200"/>
            </a:lvl1pPr>
          </a:lstStyle>
          <a:p>
            <a:pPr>
              <a:defRPr/>
            </a:pPr>
            <a:fld id="{DCACDE87-FDA3-4988-855D-A465F568C806}" type="slidenum">
              <a:rPr lang="en-US"/>
              <a:pPr>
                <a:defRPr/>
              </a:pPr>
              <a:t>‹#›</a:t>
            </a:fld>
            <a:endParaRPr lang="en-US" dirty="0"/>
          </a:p>
        </p:txBody>
      </p:sp>
    </p:spTree>
    <p:extLst>
      <p:ext uri="{BB962C8B-B14F-4D97-AF65-F5344CB8AC3E}">
        <p14:creationId xmlns:p14="http://schemas.microsoft.com/office/powerpoint/2010/main" val="56078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9BBFB9CF-63B2-437F-A807-E416786E194C}" type="datetime1">
              <a:rPr lang="en-US"/>
              <a:pPr>
                <a:defRPr/>
              </a:pPr>
              <a:t>8/15/2023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buClrTx/>
              <a:buFontTx/>
              <a:buNone/>
              <a:defRPr kern="1200"/>
            </a:lvl1pPr>
          </a:lstStyle>
          <a:p>
            <a:pPr>
              <a:defRPr/>
            </a:pPr>
            <a:fld id="{723B5CE2-0415-418C-8ED3-060C697F8084}" type="slidenum">
              <a:rPr lang="en-US"/>
              <a:pPr>
                <a:defRPr/>
              </a:pPr>
              <a:t>‹#›</a:t>
            </a:fld>
            <a:endParaRPr lang="en-US" dirty="0"/>
          </a:p>
        </p:txBody>
      </p:sp>
    </p:spTree>
    <p:extLst>
      <p:ext uri="{BB962C8B-B14F-4D97-AF65-F5344CB8AC3E}">
        <p14:creationId xmlns:p14="http://schemas.microsoft.com/office/powerpoint/2010/main" val="88068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6552943F-8C5A-4B43-B9AC-D265FC757482}" type="datetime1">
              <a:rPr lang="en-US"/>
              <a:pPr>
                <a:defRPr/>
              </a:pPr>
              <a:t>8/15/2023</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buClrTx/>
              <a:buFontTx/>
              <a:buNone/>
              <a:defRPr kern="1200"/>
            </a:lvl1pPr>
          </a:lstStyle>
          <a:p>
            <a:pPr>
              <a:defRPr/>
            </a:pPr>
            <a:fld id="{531BE563-7E4B-464A-B129-34323F02E399}" type="slidenum">
              <a:rPr lang="en-US"/>
              <a:pPr>
                <a:defRPr/>
              </a:pPr>
              <a:t>‹#›</a:t>
            </a:fld>
            <a:endParaRPr lang="en-US" dirty="0"/>
          </a:p>
        </p:txBody>
      </p:sp>
    </p:spTree>
    <p:extLst>
      <p:ext uri="{BB962C8B-B14F-4D97-AF65-F5344CB8AC3E}">
        <p14:creationId xmlns:p14="http://schemas.microsoft.com/office/powerpoint/2010/main" val="2663566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49A68EE5-BB04-416E-8190-DF4AC950C9A2}" type="datetime1">
              <a:rPr lang="en-US"/>
              <a:pPr>
                <a:defRPr/>
              </a:pPr>
              <a:t>8/15/2023</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buClrTx/>
              <a:buFontTx/>
              <a:buNone/>
              <a:defRPr kern="1200"/>
            </a:lvl1pPr>
          </a:lstStyle>
          <a:p>
            <a:pPr>
              <a:defRPr/>
            </a:pPr>
            <a:fld id="{36F11C6B-B6C5-4A7F-96FF-FDCE74C96D09}" type="slidenum">
              <a:rPr lang="en-US"/>
              <a:pPr>
                <a:defRPr/>
              </a:pPr>
              <a:t>‹#›</a:t>
            </a:fld>
            <a:endParaRPr lang="en-US" dirty="0"/>
          </a:p>
        </p:txBody>
      </p:sp>
    </p:spTree>
    <p:extLst>
      <p:ext uri="{BB962C8B-B14F-4D97-AF65-F5344CB8AC3E}">
        <p14:creationId xmlns:p14="http://schemas.microsoft.com/office/powerpoint/2010/main" val="198275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9BC5BC9F-BFF2-46C9-B63B-7DB170D41CEE}" type="datetime1">
              <a:rPr lang="en-US"/>
              <a:pPr>
                <a:defRPr/>
              </a:pPr>
              <a:t>8/15/2023</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p:cNvSpPr>
            <a:spLocks noGrp="1"/>
          </p:cNvSpPr>
          <p:nvPr>
            <p:ph type="sldNum" sz="quarter" idx="12"/>
          </p:nvPr>
        </p:nvSpPr>
        <p:spPr/>
        <p:txBody>
          <a:bodyPr/>
          <a:lstStyle>
            <a:lvl1pPr>
              <a:buClrTx/>
              <a:buFontTx/>
              <a:buNone/>
              <a:defRPr kern="1200"/>
            </a:lvl1pPr>
          </a:lstStyle>
          <a:p>
            <a:pPr>
              <a:defRPr/>
            </a:pPr>
            <a:fld id="{D95F8F61-76A8-4905-B51B-BFCB5F596C4C}" type="slidenum">
              <a:rPr lang="en-US"/>
              <a:pPr>
                <a:defRPr/>
              </a:pPr>
              <a:t>‹#›</a:t>
            </a:fld>
            <a:endParaRPr lang="en-US" dirty="0"/>
          </a:p>
        </p:txBody>
      </p:sp>
    </p:spTree>
    <p:extLst>
      <p:ext uri="{BB962C8B-B14F-4D97-AF65-F5344CB8AC3E}">
        <p14:creationId xmlns:p14="http://schemas.microsoft.com/office/powerpoint/2010/main" val="3813825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465138" y="6459538"/>
            <a:ext cx="2619375" cy="365125"/>
          </a:xfrm>
        </p:spPr>
        <p:txBody>
          <a:bodyPr/>
          <a:lstStyle>
            <a:lvl1pPr algn="l">
              <a:defRPr/>
            </a:lvl1pPr>
          </a:lstStyle>
          <a:p>
            <a:pPr>
              <a:defRPr/>
            </a:pPr>
            <a:fld id="{319D201C-8155-4773-A4E7-9F0B3EB6E98F}" type="datetime1">
              <a:rPr lang="en-US"/>
              <a:pPr>
                <a:defRPr/>
              </a:pPr>
              <a:t>8/15/2023</a:t>
            </a:fld>
            <a:endParaRPr lang="en-US" dirty="0"/>
          </a:p>
        </p:txBody>
      </p:sp>
      <p:sp>
        <p:nvSpPr>
          <p:cNvPr id="8" name="Footer Placeholder 5"/>
          <p:cNvSpPr>
            <a:spLocks noGrp="1"/>
          </p:cNvSpPr>
          <p:nvPr>
            <p:ph type="ftr" sz="quarter" idx="11"/>
          </p:nvPr>
        </p:nvSpPr>
        <p:spPr>
          <a:xfrm>
            <a:off x="4800600" y="6459538"/>
            <a:ext cx="4648200" cy="365125"/>
          </a:xfrm>
        </p:spPr>
        <p:txBody>
          <a:bodyPr/>
          <a:lstStyle>
            <a:lvl1pPr algn="l">
              <a:defRPr>
                <a:solidFill>
                  <a:srgbClr val="455F51"/>
                </a:solidFill>
              </a:defRPr>
            </a:lvl1pPr>
          </a:lstStyle>
          <a:p>
            <a:pPr>
              <a:defRPr/>
            </a:pPr>
            <a:endParaRPr lang="en-US"/>
          </a:p>
        </p:txBody>
      </p:sp>
      <p:sp>
        <p:nvSpPr>
          <p:cNvPr id="9" name="Slide Number Placeholder 6"/>
          <p:cNvSpPr>
            <a:spLocks noGrp="1"/>
          </p:cNvSpPr>
          <p:nvPr>
            <p:ph type="sldNum" sz="quarter" idx="12"/>
          </p:nvPr>
        </p:nvSpPr>
        <p:spPr/>
        <p:txBody>
          <a:bodyPr/>
          <a:lstStyle>
            <a:lvl1pPr>
              <a:buClrTx/>
              <a:buFontTx/>
              <a:buNone/>
              <a:defRPr kern="1200">
                <a:solidFill>
                  <a:srgbClr val="455F51"/>
                </a:solidFill>
              </a:defRPr>
            </a:lvl1pPr>
          </a:lstStyle>
          <a:p>
            <a:pPr>
              <a:defRPr/>
            </a:pPr>
            <a:fld id="{4D993D58-3678-45AB-8448-193B31BB9701}" type="slidenum">
              <a:rPr lang="en-US"/>
              <a:pPr>
                <a:defRPr/>
              </a:pPr>
              <a:t>‹#›</a:t>
            </a:fld>
            <a:endParaRPr lang="en-US" dirty="0"/>
          </a:p>
        </p:txBody>
      </p:sp>
    </p:spTree>
    <p:extLst>
      <p:ext uri="{BB962C8B-B14F-4D97-AF65-F5344CB8AC3E}">
        <p14:creationId xmlns:p14="http://schemas.microsoft.com/office/powerpoint/2010/main" val="1004447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lvl1pPr>
              <a:defRPr/>
            </a:lvl1pPr>
          </a:lstStyle>
          <a:p>
            <a:pPr>
              <a:defRPr/>
            </a:pPr>
            <a:fld id="{0A7BB9A7-CAE5-4A24-967C-1DF0E327FDB5}" type="datetime1">
              <a:rPr lang="en-US"/>
              <a:pPr>
                <a:defRPr/>
              </a:pPr>
              <a:t>8/15/2023</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buClrTx/>
              <a:buFontTx/>
              <a:buNone/>
              <a:defRPr kern="1200"/>
            </a:lvl1pPr>
          </a:lstStyle>
          <a:p>
            <a:pPr>
              <a:defRPr/>
            </a:pPr>
            <a:fld id="{7EC1AE7E-2E6F-46CE-9CA4-E832C7E5291A}" type="slidenum">
              <a:rPr lang="en-US"/>
              <a:pPr>
                <a:defRPr/>
              </a:pPr>
              <a:t>‹#›</a:t>
            </a:fld>
            <a:endParaRPr lang="en-US" dirty="0"/>
          </a:p>
        </p:txBody>
      </p:sp>
    </p:spTree>
    <p:extLst>
      <p:ext uri="{BB962C8B-B14F-4D97-AF65-F5344CB8AC3E}">
        <p14:creationId xmlns:p14="http://schemas.microsoft.com/office/powerpoint/2010/main" val="2999783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9" Type="http://schemas.openxmlformats.org/officeDocument/2006/relationships/image" Target="../media/image1.emf"/><Relationship Id="rId21" Type="http://schemas.openxmlformats.org/officeDocument/2006/relationships/tags" Target="../tags/tag13.xml"/><Relationship Id="rId34" Type="http://schemas.openxmlformats.org/officeDocument/2006/relationships/tags" Target="../tags/tag26.xml"/><Relationship Id="rId7" Type="http://schemas.openxmlformats.org/officeDocument/2006/relationships/theme" Target="../theme/theme2.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33" Type="http://schemas.openxmlformats.org/officeDocument/2006/relationships/tags" Target="../tags/tag25.xml"/><Relationship Id="rId38"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tags" Target="../tags/tag2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3.xml"/><Relationship Id="rId24" Type="http://schemas.openxmlformats.org/officeDocument/2006/relationships/tags" Target="../tags/tag16.xml"/><Relationship Id="rId32" Type="http://schemas.openxmlformats.org/officeDocument/2006/relationships/tags" Target="../tags/tag24.xml"/><Relationship Id="rId37" Type="http://schemas.openxmlformats.org/officeDocument/2006/relationships/tags" Target="../tags/tag29.xml"/><Relationship Id="rId5" Type="http://schemas.openxmlformats.org/officeDocument/2006/relationships/slideLayout" Target="../slideLayouts/slideLayout16.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tags" Target="../tags/tag20.xml"/><Relationship Id="rId36" Type="http://schemas.openxmlformats.org/officeDocument/2006/relationships/tags" Target="../tags/tag28.xml"/><Relationship Id="rId10" Type="http://schemas.openxmlformats.org/officeDocument/2006/relationships/tags" Target="../tags/tag2.xml"/><Relationship Id="rId19" Type="http://schemas.openxmlformats.org/officeDocument/2006/relationships/tags" Target="../tags/tag11.xml"/><Relationship Id="rId31" Type="http://schemas.openxmlformats.org/officeDocument/2006/relationships/tags" Target="../tags/tag23.xml"/><Relationship Id="rId4" Type="http://schemas.openxmlformats.org/officeDocument/2006/relationships/slideLayout" Target="../slideLayouts/slideLayout15.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tags" Target="../tags/tag22.xml"/><Relationship Id="rId35" Type="http://schemas.openxmlformats.org/officeDocument/2006/relationships/tags" Target="../tags/tag27.xml"/><Relationship Id="rId8" Type="http://schemas.openxmlformats.org/officeDocument/2006/relationships/vmlDrawing" Target="../drawings/vmlDrawing1.v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320D4C01-E84F-4D45-9387-B7A691F02774}" type="datetime1">
              <a:rPr lang="en-US"/>
              <a:pPr>
                <a:defRPr/>
              </a:pPr>
              <a:t>8/15/2023</a:t>
            </a:fld>
            <a:endParaRPr lang="en-US" dirty="0"/>
          </a:p>
        </p:txBody>
      </p:sp>
      <p:sp>
        <p:nvSpPr>
          <p:cNvPr id="5" name="Footer Placeholder 4"/>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p>
        </p:txBody>
      </p:sp>
      <p:sp>
        <p:nvSpPr>
          <p:cNvPr id="6" name="Slide Number Placeholder 5"/>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eaLnBrk="1" fontAlgn="auto" hangingPunct="1">
              <a:spcBef>
                <a:spcPts val="0"/>
              </a:spcBef>
              <a:spcAft>
                <a:spcPts val="0"/>
              </a:spcAft>
              <a:buClr>
                <a:srgbClr val="000000"/>
              </a:buClr>
              <a:buFont typeface="Arial"/>
              <a:buNone/>
              <a:defRPr sz="1050" kern="0">
                <a:solidFill>
                  <a:srgbClr val="FFFFFF"/>
                </a:solidFill>
                <a:latin typeface="+mn-lt"/>
              </a:defRPr>
            </a:lvl1pPr>
          </a:lstStyle>
          <a:p>
            <a:pPr>
              <a:defRPr/>
            </a:pPr>
            <a:fld id="{18115DA2-642A-4C74-B8AF-32F87A561FF8}" type="slidenum">
              <a:rPr lang="en"/>
              <a:pPr>
                <a:defRPr/>
              </a:pPr>
              <a:t>‹#›</a:t>
            </a:fld>
            <a:endParaRPr lang="en"/>
          </a:p>
        </p:txBody>
      </p:sp>
      <p:cxnSp>
        <p:nvCxnSpPr>
          <p:cNvPr id="10" name="Straight Connector 9"/>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l" rtl="0" eaLnBrk="1" fontAlgn="base" hangingPunct="1">
        <a:lnSpc>
          <a:spcPct val="85000"/>
        </a:lnSpc>
        <a:spcBef>
          <a:spcPct val="0"/>
        </a:spcBef>
        <a:spcAft>
          <a:spcPct val="0"/>
        </a:spcAft>
        <a:defRPr sz="4800" kern="1200" spc="-50">
          <a:solidFill>
            <a:srgbClr val="404040"/>
          </a:solidFill>
          <a:latin typeface="+mj-lt"/>
          <a:ea typeface="+mj-ea"/>
          <a:cs typeface="+mj-cs"/>
        </a:defRPr>
      </a:lvl1pPr>
      <a:lvl2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2pPr>
      <a:lvl3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3pPr>
      <a:lvl4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4pPr>
      <a:lvl5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5pPr>
      <a:lvl6pPr marL="4572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6pPr>
      <a:lvl7pPr marL="9144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7pPr>
      <a:lvl8pPr marL="13716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8pPr>
      <a:lvl9pPr marL="18288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1" fontAlgn="base"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1" hidden="1"/>
          <p:cNvGraphicFramePr>
            <a:graphicFrameLocks noChangeAspect="1"/>
          </p:cNvGraphicFramePr>
          <p:nvPr>
            <p:custDataLst>
              <p:tags r:id="rId9"/>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13313" name="think-cell Slide" r:id="rId38" imgW="360" imgH="360" progId="TCLayout.ActiveDocument.1">
                  <p:embed/>
                </p:oleObj>
              </mc:Choice>
              <mc:Fallback>
                <p:oleObj name="think-cell Slide" r:id="rId38" imgW="360" imgH="360" progId="TCLayout.ActiveDocument.1">
                  <p:embed/>
                  <p:pic>
                    <p:nvPicPr>
                      <p:cNvPr id="2050" name="Object 1" hidden="1"/>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p:cNvSpPr/>
          <p:nvPr>
            <p:custDataLst>
              <p:tags r:id="rId10"/>
            </p:custDataLst>
          </p:nvPr>
        </p:nvSpPr>
        <p:spPr bwMode="auto">
          <a:xfrm>
            <a:off x="0" y="0"/>
            <a:ext cx="215900" cy="16192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defRPr/>
            </a:pPr>
            <a:endParaRPr lang="en-US" sz="2041" b="1" dirty="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052" name="Title Placeholder 2"/>
          <p:cNvSpPr>
            <a:spLocks noGrp="1" noChangeArrowheads="1"/>
          </p:cNvSpPr>
          <p:nvPr>
            <p:ph type="title"/>
          </p:nvPr>
        </p:nvSpPr>
        <p:spPr bwMode="gray">
          <a:xfrm>
            <a:off x="161925" y="290513"/>
            <a:ext cx="117252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 name="1. On-page tracker" hidden="1"/>
          <p:cNvSpPr>
            <a:spLocks noChangeArrowheads="1"/>
          </p:cNvSpPr>
          <p:nvPr/>
        </p:nvSpPr>
        <p:spPr bwMode="gray">
          <a:xfrm>
            <a:off x="207963" y="77788"/>
            <a:ext cx="501650" cy="125412"/>
          </a:xfrm>
          <a:prstGeom prst="rect">
            <a:avLst/>
          </a:prstGeom>
          <a:noFill/>
          <a:ln>
            <a:noFill/>
          </a:ln>
          <a:effectLst/>
          <a:extLst>
            <a:ext uri="{909E8E84-426E-40dd-AFC4-6F175D3DCCD1}"/>
            <a:ext uri="{91240B29-F687-4f45-9708-019B960494DF}"/>
            <a:ext uri="{AF507438-7753-43e0-B8FC-AC1667EBCBE1}"/>
          </a:extLst>
        </p:spPr>
        <p:txBody>
          <a:bodyPr wrap="none" lIns="0" tIns="0" rIns="0" bIns="0">
            <a:spAutoFit/>
          </a:bodyPr>
          <a:lstStyle/>
          <a:p>
            <a:pPr eaLnBrk="1" fontAlgn="auto" hangingPunct="1">
              <a:spcBef>
                <a:spcPts val="0"/>
              </a:spcBef>
              <a:spcAft>
                <a:spcPts val="0"/>
              </a:spcAft>
              <a:defRPr/>
            </a:pPr>
            <a:r>
              <a:rPr lang="en-US" sz="800" cap="all" dirty="0">
                <a:solidFill>
                  <a:schemeClr val="bg1"/>
                </a:solidFill>
                <a:latin typeface="+mn-lt"/>
              </a:rPr>
              <a:t>Tracker</a:t>
            </a:r>
          </a:p>
        </p:txBody>
      </p:sp>
      <p:sp>
        <p:nvSpPr>
          <p:cNvPr id="11" name="3. Unit of measure" hidden="1"/>
          <p:cNvSpPr txBox="1">
            <a:spLocks noChangeArrowheads="1"/>
          </p:cNvSpPr>
          <p:nvPr/>
        </p:nvSpPr>
        <p:spPr bwMode="gray">
          <a:xfrm>
            <a:off x="161925" y="566738"/>
            <a:ext cx="11725275" cy="250825"/>
          </a:xfrm>
          <a:prstGeom prst="rect">
            <a:avLst/>
          </a:prstGeom>
          <a:noFill/>
          <a:ln>
            <a:noFill/>
          </a:ln>
          <a:effectLst/>
          <a:extLst>
            <a:ext uri="{909E8E84-426E-40dd-AFC4-6F175D3DCCD1}"/>
            <a:ext uri="{91240B29-F687-4f45-9708-019B960494DF}"/>
            <a:ext uri="{AF507438-7753-43e0-B8FC-AC1667EBCBE1}"/>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600" dirty="0">
                <a:solidFill>
                  <a:schemeClr val="accent6"/>
                </a:solidFill>
                <a:latin typeface="+mn-lt"/>
              </a:rPr>
              <a:t>Unit of measure</a:t>
            </a:r>
          </a:p>
        </p:txBody>
      </p:sp>
      <p:sp>
        <p:nvSpPr>
          <p:cNvPr id="13" name="4. Footnote" hidden="1"/>
          <p:cNvSpPr txBox="1">
            <a:spLocks noChangeArrowheads="1"/>
          </p:cNvSpPr>
          <p:nvPr/>
        </p:nvSpPr>
        <p:spPr bwMode="gray">
          <a:xfrm>
            <a:off x="161925" y="6434138"/>
            <a:ext cx="9821863" cy="127000"/>
          </a:xfrm>
          <a:prstGeom prst="rect">
            <a:avLst/>
          </a:prstGeom>
          <a:noFill/>
          <a:ln>
            <a:noFill/>
          </a:ln>
          <a:effectLst/>
          <a:extLst>
            <a:ext uri="{909E8E84-426E-40dd-AFC4-6F175D3DCCD1}"/>
            <a:ext uri="{91240B29-F687-4f45-9708-019B960494DF}"/>
            <a:ext uri="{AF507438-7753-43e0-B8FC-AC1667EBCBE1}"/>
          </a:extLst>
        </p:spPr>
        <p:txBody>
          <a:bodyPr lIns="0" tIns="0" rIns="0" bIns="0" anchor="b"/>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00" dirty="0">
                <a:solidFill>
                  <a:schemeClr val="accent6"/>
                </a:solidFill>
                <a:latin typeface="+mn-lt"/>
              </a:rPr>
              <a:t>1 Footnote</a:t>
            </a:r>
          </a:p>
        </p:txBody>
      </p:sp>
      <p:sp>
        <p:nvSpPr>
          <p:cNvPr id="2056" name="5. Source" hidden="1"/>
          <p:cNvSpPr>
            <a:spLocks noChangeArrowheads="1"/>
          </p:cNvSpPr>
          <p:nvPr/>
        </p:nvSpPr>
        <p:spPr bwMode="gray">
          <a:xfrm>
            <a:off x="161925" y="6640513"/>
            <a:ext cx="9821863"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marL="608013" indent="-608013" defTabSz="893763">
              <a:tabLst>
                <a:tab pos="628650" algn="l"/>
              </a:tabLst>
              <a:defRPr>
                <a:solidFill>
                  <a:schemeClr val="tx1"/>
                </a:solidFill>
                <a:latin typeface="Calibri" panose="020F0502020204030204" pitchFamily="34" charset="0"/>
              </a:defRPr>
            </a:lvl1pPr>
            <a:lvl2pPr marL="742950" indent="-285750" defTabSz="893763">
              <a:tabLst>
                <a:tab pos="628650" algn="l"/>
              </a:tabLst>
              <a:defRPr>
                <a:solidFill>
                  <a:schemeClr val="tx1"/>
                </a:solidFill>
                <a:latin typeface="Calibri" panose="020F0502020204030204" pitchFamily="34" charset="0"/>
              </a:defRPr>
            </a:lvl2pPr>
            <a:lvl3pPr marL="1143000" indent="-228600" defTabSz="893763">
              <a:tabLst>
                <a:tab pos="628650" algn="l"/>
              </a:tabLst>
              <a:defRPr>
                <a:solidFill>
                  <a:schemeClr val="tx1"/>
                </a:solidFill>
                <a:latin typeface="Calibri" panose="020F0502020204030204" pitchFamily="34" charset="0"/>
              </a:defRPr>
            </a:lvl3pPr>
            <a:lvl4pPr marL="1600200" indent="-228600" defTabSz="893763">
              <a:tabLst>
                <a:tab pos="628650" algn="l"/>
              </a:tabLst>
              <a:defRPr>
                <a:solidFill>
                  <a:schemeClr val="tx1"/>
                </a:solidFill>
                <a:latin typeface="Calibri" panose="020F0502020204030204" pitchFamily="34" charset="0"/>
              </a:defRPr>
            </a:lvl4pPr>
            <a:lvl5pPr marL="2057400" indent="-228600" defTabSz="893763">
              <a:tabLst>
                <a:tab pos="628650" algn="l"/>
              </a:tabLst>
              <a:defRPr>
                <a:solidFill>
                  <a:schemeClr val="tx1"/>
                </a:solidFill>
                <a:latin typeface="Calibri" panose="020F0502020204030204" pitchFamily="34" charset="0"/>
              </a:defRPr>
            </a:lvl5pPr>
            <a:lvl6pPr marL="2514600" indent="-228600" defTabSz="893763" fontAlgn="base">
              <a:spcBef>
                <a:spcPct val="0"/>
              </a:spcBef>
              <a:spcAft>
                <a:spcPct val="0"/>
              </a:spcAft>
              <a:tabLst>
                <a:tab pos="628650" algn="l"/>
              </a:tabLst>
              <a:defRPr>
                <a:solidFill>
                  <a:schemeClr val="tx1"/>
                </a:solidFill>
                <a:latin typeface="Calibri" panose="020F0502020204030204" pitchFamily="34" charset="0"/>
              </a:defRPr>
            </a:lvl6pPr>
            <a:lvl7pPr marL="2971800" indent="-228600" defTabSz="893763" fontAlgn="base">
              <a:spcBef>
                <a:spcPct val="0"/>
              </a:spcBef>
              <a:spcAft>
                <a:spcPct val="0"/>
              </a:spcAft>
              <a:tabLst>
                <a:tab pos="628650" algn="l"/>
              </a:tabLst>
              <a:defRPr>
                <a:solidFill>
                  <a:schemeClr val="tx1"/>
                </a:solidFill>
                <a:latin typeface="Calibri" panose="020F0502020204030204" pitchFamily="34" charset="0"/>
              </a:defRPr>
            </a:lvl7pPr>
            <a:lvl8pPr marL="3429000" indent="-228600" defTabSz="893763" fontAlgn="base">
              <a:spcBef>
                <a:spcPct val="0"/>
              </a:spcBef>
              <a:spcAft>
                <a:spcPct val="0"/>
              </a:spcAft>
              <a:tabLst>
                <a:tab pos="628650" algn="l"/>
              </a:tabLst>
              <a:defRPr>
                <a:solidFill>
                  <a:schemeClr val="tx1"/>
                </a:solidFill>
                <a:latin typeface="Calibri" panose="020F0502020204030204" pitchFamily="34" charset="0"/>
              </a:defRPr>
            </a:lvl8pPr>
            <a:lvl9pPr marL="3886200" indent="-228600" defTabSz="893763" fontAlgn="base">
              <a:spcBef>
                <a:spcPct val="0"/>
              </a:spcBef>
              <a:spcAft>
                <a:spcPct val="0"/>
              </a:spcAft>
              <a:tabLst>
                <a:tab pos="628650" algn="l"/>
              </a:tabLst>
              <a:defRPr>
                <a:solidFill>
                  <a:schemeClr val="tx1"/>
                </a:solidFill>
                <a:latin typeface="Calibri" panose="020F0502020204030204" pitchFamily="34" charset="0"/>
              </a:defRPr>
            </a:lvl9pPr>
          </a:lstStyle>
          <a:p>
            <a:pPr eaLnBrk="1" hangingPunct="1">
              <a:defRPr/>
            </a:pPr>
            <a:r>
              <a:rPr lang="en-US" altLang="en-US" sz="800">
                <a:solidFill>
                  <a:srgbClr val="799B3E"/>
                </a:solidFill>
                <a:latin typeface="Arial" panose="020B0604020202020204" pitchFamily="34" charset="0"/>
              </a:rPr>
              <a:t>SOURCE: Source</a:t>
            </a:r>
          </a:p>
        </p:txBody>
      </p:sp>
      <p:sp>
        <p:nvSpPr>
          <p:cNvPr id="2057" name="Text Placeholder 2"/>
          <p:cNvSpPr>
            <a:spLocks noGrp="1"/>
          </p:cNvSpPr>
          <p:nvPr>
            <p:ph type="body" idx="1"/>
          </p:nvPr>
        </p:nvSpPr>
        <p:spPr bwMode="gray">
          <a:xfrm>
            <a:off x="2728913" y="2606675"/>
            <a:ext cx="585311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2058" name="ACET" hidden="1"/>
          <p:cNvGrpSpPr>
            <a:grpSpLocks/>
          </p:cNvGrpSpPr>
          <p:nvPr/>
        </p:nvGrpSpPr>
        <p:grpSpPr bwMode="auto">
          <a:xfrm>
            <a:off x="2728913" y="1895475"/>
            <a:ext cx="5802312" cy="522288"/>
            <a:chOff x="915" y="708"/>
            <a:chExt cx="2686" cy="322"/>
          </a:xfrm>
        </p:grpSpPr>
        <p:cxnSp>
          <p:nvCxnSpPr>
            <p:cNvPr id="16" name="AutoShape 249"/>
            <p:cNvCxnSpPr>
              <a:cxnSpLocks noChangeShapeType="1"/>
              <a:stCxn id="2106" idx="4"/>
              <a:endCxn id="2106"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ext uri="{AF507438-7753-43e0-B8FC-AC1667EBCBE1}"/>
            </a:extLst>
          </p:spPr>
        </p:cxnSp>
        <p:sp>
          <p:nvSpPr>
            <p:cNvPr id="2106" name="AutoShape 250"/>
            <p:cNvSpPr>
              <a:spLocks noChangeArrowheads="1"/>
            </p:cNvSpPr>
            <p:nvPr/>
          </p:nvSpPr>
          <p:spPr bwMode="gray">
            <a:xfrm>
              <a:off x="915" y="708"/>
              <a:ext cx="2686" cy="322"/>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600" b="1">
                  <a:solidFill>
                    <a:srgbClr val="000000"/>
                  </a:solidFill>
                  <a:latin typeface="Arial" panose="020B0604020202020204" pitchFamily="34" charset="0"/>
                </a:rPr>
                <a:t>Title</a:t>
              </a:r>
            </a:p>
            <a:p>
              <a:pPr eaLnBrk="1" hangingPunct="1">
                <a:defRPr/>
              </a:pPr>
              <a:r>
                <a:rPr lang="en-US" altLang="en-US" sz="1600">
                  <a:solidFill>
                    <a:srgbClr val="799B3E"/>
                  </a:solidFill>
                  <a:latin typeface="Arial" panose="020B0604020202020204" pitchFamily="34" charset="0"/>
                </a:rPr>
                <a:t>Unit of measure</a:t>
              </a:r>
            </a:p>
          </p:txBody>
        </p:sp>
      </p:grpSp>
      <p:grpSp>
        <p:nvGrpSpPr>
          <p:cNvPr id="2059" name="Sticker" hidden="1"/>
          <p:cNvGrpSpPr>
            <a:grpSpLocks/>
          </p:cNvGrpSpPr>
          <p:nvPr/>
        </p:nvGrpSpPr>
        <p:grpSpPr bwMode="auto">
          <a:xfrm>
            <a:off x="11404600" y="292100"/>
            <a:ext cx="482600" cy="153988"/>
            <a:chOff x="8385789" y="285750"/>
            <a:chExt cx="354986" cy="150811"/>
          </a:xfrm>
        </p:grpSpPr>
        <p:sp>
          <p:nvSpPr>
            <p:cNvPr id="2102" name="StickerRectangle"/>
            <p:cNvSpPr>
              <a:spLocks noChangeArrowheads="1"/>
            </p:cNvSpPr>
            <p:nvPr/>
          </p:nvSpPr>
          <p:spPr bwMode="gray">
            <a:xfrm>
              <a:off x="8385789" y="285750"/>
              <a:ext cx="354986" cy="150811"/>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432" tIns="0" rIns="0" bIns="27432">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algn="r" eaLnBrk="1" hangingPunct="1">
                <a:buClr>
                  <a:srgbClr val="002960"/>
                </a:buClr>
                <a:defRPr/>
              </a:pPr>
              <a:r>
                <a:rPr lang="en-US" altLang="en-US" sz="800">
                  <a:solidFill>
                    <a:srgbClr val="799B3E"/>
                  </a:solidFill>
                  <a:latin typeface="Arial" panose="020B0604020202020204" pitchFamily="34" charset="0"/>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102" idx="2"/>
              <a:endCxn id="2102" idx="4"/>
            </p:cNvCxnSpPr>
            <p:nvPr/>
          </p:nvCxnSpPr>
          <p:spPr bwMode="gray">
            <a:xfrm>
              <a:off x="8393963" y="285750"/>
              <a:ext cx="0" cy="147702"/>
            </a:xfrm>
            <a:prstGeom prst="straightConnector1">
              <a:avLst/>
            </a:prstGeom>
            <a:noFill/>
            <a:ln w="9525">
              <a:solidFill>
                <a:schemeClr val="accent6"/>
              </a:solidFill>
              <a:round/>
              <a:headEnd/>
              <a:tailEnd/>
            </a:ln>
            <a:extLst>
              <a:ext uri="{909E8E84-426E-40dd-AFC4-6F175D3DCCD1}"/>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102" idx="4"/>
              <a:endCxn id="2102" idx="6"/>
            </p:cNvCxnSpPr>
            <p:nvPr/>
          </p:nvCxnSpPr>
          <p:spPr bwMode="gray">
            <a:xfrm>
              <a:off x="8393963" y="433452"/>
              <a:ext cx="346812" cy="0"/>
            </a:xfrm>
            <a:prstGeom prst="straightConnector1">
              <a:avLst/>
            </a:prstGeom>
            <a:noFill/>
            <a:ln w="25400">
              <a:solidFill>
                <a:schemeClr val="accent6"/>
              </a:solidFill>
              <a:round/>
              <a:headEnd/>
              <a:tailEnd/>
            </a:ln>
            <a:extLst>
              <a:ext uri="{909E8E84-426E-40dd-AFC4-6F175D3DCCD1}"/>
            </a:extLst>
          </p:spPr>
        </p:cxnSp>
      </p:grpSp>
      <p:grpSp>
        <p:nvGrpSpPr>
          <p:cNvPr id="2060" name="LegendLines" hidden="1"/>
          <p:cNvGrpSpPr>
            <a:grpSpLocks/>
          </p:cNvGrpSpPr>
          <p:nvPr/>
        </p:nvGrpSpPr>
        <p:grpSpPr bwMode="auto">
          <a:xfrm>
            <a:off x="10263188" y="277813"/>
            <a:ext cx="1373187" cy="777875"/>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6637"/>
              <a:ext cx="457345" cy="0"/>
            </a:xfrm>
            <a:prstGeom prst="line">
              <a:avLst/>
            </a:prstGeom>
            <a:noFill/>
            <a:ln w="28575">
              <a:solidFill>
                <a:schemeClr val="accent3"/>
              </a:solidFill>
              <a:round/>
              <a:headEnd/>
              <a:tailEnd/>
            </a:ln>
            <a:effectLst/>
            <a:extLst>
              <a:ext uri="{909E8E84-426E-40dd-AFC4-6F175D3DCCD1}"/>
              <a:ext uri="{AF507438-7753-43e0-B8FC-AC1667EBCBE1}"/>
            </a:extLst>
          </p:spPr>
          <p:txBody>
            <a:bodyPr/>
            <a:lstStyle/>
            <a:p>
              <a:pPr eaLnBrk="1" fontAlgn="auto" hangingPunct="1">
                <a:spcBef>
                  <a:spcPts val="0"/>
                </a:spcBef>
                <a:spcAft>
                  <a:spcPts val="0"/>
                </a:spcAft>
                <a:defRPr/>
              </a:pPr>
              <a:endParaRPr lang="en-US" sz="1631" dirty="0">
                <a:latin typeface="+mn-lt"/>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955"/>
              <a:ext cx="457345" cy="0"/>
            </a:xfrm>
            <a:prstGeom prst="line">
              <a:avLst/>
            </a:prstGeom>
            <a:noFill/>
            <a:ln w="28575">
              <a:solidFill>
                <a:schemeClr val="accent3"/>
              </a:solidFill>
              <a:prstDash val="dash"/>
              <a:round/>
              <a:headEnd/>
              <a:tailEnd/>
            </a:ln>
            <a:effectLst/>
            <a:extLst>
              <a:ext uri="{909E8E84-426E-40dd-AFC4-6F175D3DCCD1}"/>
              <a:ext uri="{AF507438-7753-43e0-B8FC-AC1667EBCBE1}"/>
            </a:extLst>
          </p:spPr>
          <p:txBody>
            <a:bodyPr/>
            <a:lstStyle/>
            <a:p>
              <a:pPr eaLnBrk="1" fontAlgn="auto" hangingPunct="1">
                <a:spcBef>
                  <a:spcPts val="0"/>
                </a:spcBef>
                <a:spcAft>
                  <a:spcPts val="0"/>
                </a:spcAft>
                <a:defRPr/>
              </a:pPr>
              <a:endParaRPr lang="en-US" sz="1631" dirty="0">
                <a:latin typeface="+mn-lt"/>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707"/>
              <a:ext cx="457345" cy="0"/>
            </a:xfrm>
            <a:prstGeom prst="line">
              <a:avLst/>
            </a:prstGeom>
            <a:noFill/>
            <a:ln w="28575">
              <a:solidFill>
                <a:schemeClr val="accent3"/>
              </a:solidFill>
              <a:prstDash val="sysDot"/>
              <a:round/>
              <a:headEnd/>
              <a:tailEnd/>
            </a:ln>
            <a:effectLst/>
            <a:extLst>
              <a:ext uri="{909E8E84-426E-40dd-AFC4-6F175D3DCCD1}"/>
              <a:ext uri="{AF507438-7753-43e0-B8FC-AC1667EBCBE1}"/>
            </a:extLst>
          </p:spPr>
          <p:txBody>
            <a:bodyPr/>
            <a:lstStyle/>
            <a:p>
              <a:pPr eaLnBrk="1" fontAlgn="auto" hangingPunct="1">
                <a:spcBef>
                  <a:spcPts val="0"/>
                </a:spcBef>
                <a:spcAft>
                  <a:spcPts val="0"/>
                </a:spcAft>
                <a:defRPr/>
              </a:pPr>
              <a:endParaRPr lang="en-US" sz="1631" dirty="0">
                <a:latin typeface="+mn-lt"/>
              </a:endParaRPr>
            </a:p>
          </p:txBody>
        </p:sp>
        <p:sp>
          <p:nvSpPr>
            <p:cNvPr id="2099" name="Legend1"/>
            <p:cNvSpPr>
              <a:spLocks noChangeArrowheads="1"/>
            </p:cNvSpPr>
            <p:nvPr>
              <p:custDataLst>
                <p:tags r:id="rId35"/>
              </p:custDataLst>
            </p:nvPr>
          </p:nvSpPr>
          <p:spPr bwMode="gray">
            <a:xfrm>
              <a:off x="8169632" y="279400"/>
              <a:ext cx="446845" cy="21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sp>
          <p:nvSpPr>
            <p:cNvPr id="2100" name="Legend2"/>
            <p:cNvSpPr>
              <a:spLocks noChangeArrowheads="1"/>
            </p:cNvSpPr>
            <p:nvPr>
              <p:custDataLst>
                <p:tags r:id="rId36"/>
              </p:custDataLst>
            </p:nvPr>
          </p:nvSpPr>
          <p:spPr bwMode="gray">
            <a:xfrm>
              <a:off x="8169632" y="546718"/>
              <a:ext cx="446845" cy="21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sp>
          <p:nvSpPr>
            <p:cNvPr id="2101" name="Legend3"/>
            <p:cNvSpPr>
              <a:spLocks noChangeArrowheads="1"/>
            </p:cNvSpPr>
            <p:nvPr>
              <p:custDataLst>
                <p:tags r:id="rId37"/>
              </p:custDataLst>
            </p:nvPr>
          </p:nvSpPr>
          <p:spPr bwMode="gray">
            <a:xfrm>
              <a:off x="8169632" y="824914"/>
              <a:ext cx="446845" cy="21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grpSp>
      <p:grpSp>
        <p:nvGrpSpPr>
          <p:cNvPr id="2061" name="LegendBoxes" hidden="1"/>
          <p:cNvGrpSpPr>
            <a:grpSpLocks/>
          </p:cNvGrpSpPr>
          <p:nvPr/>
        </p:nvGrpSpPr>
        <p:grpSpPr bwMode="auto">
          <a:xfrm>
            <a:off x="10682288" y="277813"/>
            <a:ext cx="954087" cy="1049337"/>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829"/>
              <a:ext cx="165679" cy="160225"/>
            </a:xfrm>
            <a:prstGeom prst="rect">
              <a:avLst/>
            </a:prstGeom>
            <a:solidFill>
              <a:schemeClr val="accent1"/>
            </a:solidFill>
            <a:ln w="9525">
              <a:solidFill>
                <a:schemeClr val="accent6"/>
              </a:solidFill>
              <a:miter lim="800000"/>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6945"/>
              <a:ext cx="165679" cy="160226"/>
            </a:xfrm>
            <a:prstGeom prst="rect">
              <a:avLst/>
            </a:prstGeom>
            <a:solidFill>
              <a:schemeClr val="accent2"/>
            </a:solidFill>
            <a:ln w="9525">
              <a:solidFill>
                <a:schemeClr val="accent6"/>
              </a:solidFill>
              <a:miter lim="800000"/>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9174"/>
              <a:ext cx="165679" cy="160225"/>
            </a:xfrm>
            <a:prstGeom prst="rect">
              <a:avLst/>
            </a:prstGeom>
            <a:solidFill>
              <a:schemeClr val="accent3"/>
            </a:solidFill>
            <a:ln w="9525">
              <a:solidFill>
                <a:schemeClr val="accent6"/>
              </a:solidFill>
              <a:miter lim="800000"/>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59847"/>
              <a:ext cx="165679" cy="160225"/>
            </a:xfrm>
            <a:prstGeom prst="rect">
              <a:avLst/>
            </a:prstGeom>
            <a:solidFill>
              <a:schemeClr val="accent4"/>
            </a:solidFill>
            <a:ln w="9525">
              <a:solidFill>
                <a:schemeClr val="accent6"/>
              </a:solidFill>
              <a:miter lim="800000"/>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sp>
          <p:nvSpPr>
            <p:cNvPr id="2092" name="Legend1"/>
            <p:cNvSpPr>
              <a:spLocks noChangeArrowheads="1"/>
            </p:cNvSpPr>
            <p:nvPr>
              <p:custDataLst>
                <p:tags r:id="rId31"/>
              </p:custDataLst>
            </p:nvPr>
          </p:nvSpPr>
          <p:spPr bwMode="gray">
            <a:xfrm>
              <a:off x="6148357" y="919828"/>
              <a:ext cx="446866" cy="2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sp>
          <p:nvSpPr>
            <p:cNvPr id="2093" name="Legend2"/>
            <p:cNvSpPr>
              <a:spLocks noChangeArrowheads="1"/>
            </p:cNvSpPr>
            <p:nvPr>
              <p:custDataLst>
                <p:tags r:id="rId32"/>
              </p:custDataLst>
            </p:nvPr>
          </p:nvSpPr>
          <p:spPr bwMode="gray">
            <a:xfrm>
              <a:off x="6148357" y="1188945"/>
              <a:ext cx="446866" cy="21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sp>
          <p:nvSpPr>
            <p:cNvPr id="2094" name="Legend3"/>
            <p:cNvSpPr>
              <a:spLocks noChangeArrowheads="1"/>
            </p:cNvSpPr>
            <p:nvPr>
              <p:custDataLst>
                <p:tags r:id="rId33"/>
              </p:custDataLst>
            </p:nvPr>
          </p:nvSpPr>
          <p:spPr bwMode="gray">
            <a:xfrm>
              <a:off x="6148357" y="1461174"/>
              <a:ext cx="446866" cy="2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sp>
          <p:nvSpPr>
            <p:cNvPr id="2095" name="Legend4"/>
            <p:cNvSpPr>
              <a:spLocks noChangeArrowheads="1"/>
            </p:cNvSpPr>
            <p:nvPr>
              <p:custDataLst>
                <p:tags r:id="rId34"/>
              </p:custDataLst>
            </p:nvPr>
          </p:nvSpPr>
          <p:spPr bwMode="gray">
            <a:xfrm>
              <a:off x="6148357" y="1733401"/>
              <a:ext cx="446866" cy="2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grpSp>
      <p:grpSp>
        <p:nvGrpSpPr>
          <p:cNvPr id="2062" name="LegendMoons" hidden="1"/>
          <p:cNvGrpSpPr>
            <a:grpSpLocks/>
          </p:cNvGrpSpPr>
          <p:nvPr/>
        </p:nvGrpSpPr>
        <p:grpSpPr bwMode="auto">
          <a:xfrm>
            <a:off x="10591800" y="277813"/>
            <a:ext cx="1044575" cy="1343025"/>
            <a:chOff x="5894005" y="2695123"/>
            <a:chExt cx="767893" cy="1317003"/>
          </a:xfrm>
        </p:grpSpPr>
        <p:grpSp>
          <p:nvGrpSpPr>
            <p:cNvPr id="2068" name="MoonLegend1"/>
            <p:cNvGrpSpPr>
              <a:grpSpLocks noChangeAspect="1"/>
            </p:cNvGrpSpPr>
            <p:nvPr>
              <p:custDataLst>
                <p:tags r:id="rId11"/>
              </p:custDataLst>
            </p:nvPr>
          </p:nvGrpSpPr>
          <p:grpSpPr bwMode="auto">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9"/>
                </p:custDataLst>
              </p:nvPr>
            </p:nvSpPr>
            <p:spPr bwMode="gray">
              <a:xfrm>
                <a:off x="4533" y="189"/>
                <a:ext cx="144" cy="142"/>
              </a:xfrm>
              <a:prstGeom prst="ellipse">
                <a:avLst/>
              </a:prstGeom>
              <a:solidFill>
                <a:schemeClr val="accent1"/>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30"/>
                </p:custDataLst>
              </p:nvPr>
            </p:nvSpPr>
            <p:spPr bwMode="gray">
              <a:xfrm>
                <a:off x="4533" y="183"/>
                <a:ext cx="144" cy="142"/>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grpSp>
        <p:grpSp>
          <p:nvGrpSpPr>
            <p:cNvPr id="2069" name="MoonLegend2"/>
            <p:cNvGrpSpPr>
              <a:grpSpLocks noChangeAspect="1"/>
            </p:cNvGrpSpPr>
            <p:nvPr>
              <p:custDataLst>
                <p:tags r:id="rId12"/>
              </p:custDataLst>
            </p:nvPr>
          </p:nvGrpSpPr>
          <p:grpSpPr bwMode="auto">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7"/>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8"/>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grpSp>
        <p:grpSp>
          <p:nvGrpSpPr>
            <p:cNvPr id="2070" name="MoonLegend4"/>
            <p:cNvGrpSpPr>
              <a:grpSpLocks noChangeAspect="1"/>
            </p:cNvGrpSpPr>
            <p:nvPr>
              <p:custDataLst>
                <p:tags r:id="rId13"/>
              </p:custDataLst>
            </p:nvPr>
          </p:nvGrpSpPr>
          <p:grpSpPr bwMode="auto">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5"/>
                </p:custDataLst>
              </p:nvPr>
            </p:nvSpPr>
            <p:spPr bwMode="gray">
              <a:xfrm>
                <a:off x="4495" y="1204"/>
                <a:ext cx="160" cy="158"/>
              </a:xfrm>
              <a:prstGeom prst="ellipse">
                <a:avLst/>
              </a:prstGeom>
              <a:solidFill>
                <a:schemeClr val="accent1"/>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6"/>
                </p:custDataLst>
              </p:nvPr>
            </p:nvSpPr>
            <p:spPr bwMode="gray">
              <a:xfrm>
                <a:off x="4495" y="1204"/>
                <a:ext cx="160" cy="158"/>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grpSp>
        <p:grpSp>
          <p:nvGrpSpPr>
            <p:cNvPr id="2071" name="MoonLegend5"/>
            <p:cNvGrpSpPr>
              <a:grpSpLocks noChangeAspect="1"/>
            </p:cNvGrpSpPr>
            <p:nvPr>
              <p:custDataLst>
                <p:tags r:id="rId14"/>
              </p:custDataLst>
            </p:nvPr>
          </p:nvGrpSpPr>
          <p:grpSpPr bwMode="auto">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3"/>
                </p:custDataLst>
              </p:nvPr>
            </p:nvSpPr>
            <p:spPr bwMode="gray">
              <a:xfrm>
                <a:off x="4495" y="1445"/>
                <a:ext cx="160" cy="160"/>
              </a:xfrm>
              <a:prstGeom prst="ellipse">
                <a:avLst/>
              </a:prstGeom>
              <a:solidFill>
                <a:schemeClr val="accent1"/>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4"/>
                </p:custDataLst>
              </p:nvPr>
            </p:nvSpPr>
            <p:spPr bwMode="gray">
              <a:xfrm>
                <a:off x="4495" y="1445"/>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grpSp>
        <p:grpSp>
          <p:nvGrpSpPr>
            <p:cNvPr id="2072" name="MoonLegend3"/>
            <p:cNvGrpSpPr>
              <a:grpSpLocks noChangeAspect="1"/>
            </p:cNvGrpSpPr>
            <p:nvPr>
              <p:custDataLst>
                <p:tags r:id="rId15"/>
              </p:custDataLst>
            </p:nvPr>
          </p:nvGrpSpPr>
          <p:grpSpPr bwMode="auto">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1"/>
                </p:custDataLst>
              </p:nvPr>
            </p:nvSpPr>
            <p:spPr bwMode="gray">
              <a:xfrm>
                <a:off x="4495" y="1203"/>
                <a:ext cx="160" cy="160"/>
              </a:xfrm>
              <a:prstGeom prst="ellipse">
                <a:avLst/>
              </a:prstGeom>
              <a:solidFill>
                <a:schemeClr val="accent1"/>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2"/>
                </p:custDataLst>
              </p:nvPr>
            </p:nvSpPr>
            <p:spPr bwMode="gray">
              <a:xfrm>
                <a:off x="4495" y="1203"/>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dirty="0">
                  <a:latin typeface="+mn-lt"/>
                </a:endParaRPr>
              </a:p>
            </p:txBody>
          </p:sp>
        </p:grpSp>
        <p:sp>
          <p:nvSpPr>
            <p:cNvPr id="2073" name="Legend1"/>
            <p:cNvSpPr>
              <a:spLocks noChangeArrowheads="1"/>
            </p:cNvSpPr>
            <p:nvPr>
              <p:custDataLst>
                <p:tags r:id="rId16"/>
              </p:custDataLst>
            </p:nvPr>
          </p:nvSpPr>
          <p:spPr bwMode="gray">
            <a:xfrm>
              <a:off x="6214933" y="2696679"/>
              <a:ext cx="446965" cy="21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sp>
          <p:nvSpPr>
            <p:cNvPr id="2074" name="Legend2"/>
            <p:cNvSpPr>
              <a:spLocks noChangeArrowheads="1"/>
            </p:cNvSpPr>
            <p:nvPr>
              <p:custDataLst>
                <p:tags r:id="rId17"/>
              </p:custDataLst>
            </p:nvPr>
          </p:nvSpPr>
          <p:spPr bwMode="gray">
            <a:xfrm>
              <a:off x="6214933" y="2973779"/>
              <a:ext cx="446965" cy="2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sp>
          <p:nvSpPr>
            <p:cNvPr id="2075" name="Legend3"/>
            <p:cNvSpPr>
              <a:spLocks noChangeArrowheads="1"/>
            </p:cNvSpPr>
            <p:nvPr>
              <p:custDataLst>
                <p:tags r:id="rId18"/>
              </p:custDataLst>
            </p:nvPr>
          </p:nvSpPr>
          <p:spPr bwMode="gray">
            <a:xfrm>
              <a:off x="6214933" y="3249323"/>
              <a:ext cx="446965" cy="21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sp>
          <p:nvSpPr>
            <p:cNvPr id="2076" name="Legend4"/>
            <p:cNvSpPr>
              <a:spLocks noChangeArrowheads="1"/>
            </p:cNvSpPr>
            <p:nvPr>
              <p:custDataLst>
                <p:tags r:id="rId19"/>
              </p:custDataLst>
            </p:nvPr>
          </p:nvSpPr>
          <p:spPr bwMode="gray">
            <a:xfrm>
              <a:off x="6214933" y="3521752"/>
              <a:ext cx="446965" cy="21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sp>
          <p:nvSpPr>
            <p:cNvPr id="2077" name="Legend5"/>
            <p:cNvSpPr>
              <a:spLocks noChangeArrowheads="1"/>
            </p:cNvSpPr>
            <p:nvPr>
              <p:custDataLst>
                <p:tags r:id="rId20"/>
              </p:custDataLst>
            </p:nvPr>
          </p:nvSpPr>
          <p:spPr bwMode="gray">
            <a:xfrm>
              <a:off x="6214933" y="3797296"/>
              <a:ext cx="446965" cy="21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defRPr/>
              </a:pPr>
              <a:r>
                <a:rPr lang="en-US" altLang="en-US" sz="1400">
                  <a:latin typeface="Arial" panose="020B0604020202020204" pitchFamily="34" charset="0"/>
                </a:rPr>
                <a:t>Legend</a:t>
              </a:r>
            </a:p>
          </p:txBody>
        </p:sp>
      </p:grpSp>
      <p:grpSp>
        <p:nvGrpSpPr>
          <p:cNvPr id="2063" name="sticker" hidden="1"/>
          <p:cNvGrpSpPr>
            <a:grpSpLocks/>
          </p:cNvGrpSpPr>
          <p:nvPr/>
        </p:nvGrpSpPr>
        <p:grpSpPr bwMode="auto">
          <a:xfrm>
            <a:off x="8890000" y="1588"/>
            <a:ext cx="3011488" cy="153987"/>
            <a:chOff x="6478920" y="285750"/>
            <a:chExt cx="2258680" cy="153873"/>
          </a:xfrm>
        </p:grpSpPr>
        <p:sp>
          <p:nvSpPr>
            <p:cNvPr id="2065" name="StickerRectangle"/>
            <p:cNvSpPr>
              <a:spLocks noChangeArrowheads="1"/>
            </p:cNvSpPr>
            <p:nvPr/>
          </p:nvSpPr>
          <p:spPr bwMode="gray">
            <a:xfrm>
              <a:off x="6478920" y="285750"/>
              <a:ext cx="2258680" cy="153873"/>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432" tIns="0" rIns="0" bIns="27432">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algn="r" eaLnBrk="1" hangingPunct="1">
                <a:buClr>
                  <a:srgbClr val="002960"/>
                </a:buClr>
                <a:defRPr/>
              </a:pPr>
              <a:r>
                <a:rPr lang="en-US" altLang="en-US" sz="800">
                  <a:solidFill>
                    <a:srgbClr val="FF0000"/>
                  </a:solidFill>
                  <a:latin typeface="Arial" panose="020B0604020202020204" pitchFamily="34" charset="0"/>
                </a:rPr>
                <a:t>PRELIMINARY DRAFT </a:t>
              </a:r>
              <a:r>
                <a:rPr lang="en-US" altLang="en-US" sz="800">
                  <a:solidFill>
                    <a:srgbClr val="808080"/>
                  </a:solidFill>
                  <a:latin typeface="Arial" panose="020B0604020202020204" pitchFamily="34" charset="0"/>
                </a:rPr>
                <a:t>- PROPRIETARY AND CONFIDENTIAL</a:t>
              </a:r>
            </a:p>
          </p:txBody>
        </p:sp>
        <p:cxnSp>
          <p:nvCxnSpPr>
            <p:cNvPr id="2066" name="AutoShape 31"/>
            <p:cNvCxnSpPr>
              <a:cxnSpLocks noChangeShapeType="1"/>
              <a:stCxn id="2065" idx="2"/>
              <a:endCxn id="2065"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067" name="AutoShape 32"/>
            <p:cNvCxnSpPr>
              <a:cxnSpLocks noChangeShapeType="1"/>
              <a:stCxn id="2065" idx="4"/>
              <a:endCxn id="2065"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60200" y="6640513"/>
            <a:ext cx="127000" cy="125412"/>
          </a:xfrm>
          <a:prstGeom prst="rect">
            <a:avLst/>
          </a:prstGeom>
        </p:spPr>
        <p:txBody>
          <a:bodyPr wrap="none" lIns="0" tIns="0" rIns="0" bIns="0" anchor="ctr">
            <a:spAutoFit/>
          </a:bodyPr>
          <a:lstStyle>
            <a:defPPr>
              <a:defRPr lang="en-US"/>
            </a:defPPr>
            <a:lvl1pPr>
              <a:defRPr sz="1000" baseline="0">
                <a:latin typeface="+mn-lt"/>
              </a:defRPr>
            </a:lvl1pPr>
          </a:lstStyle>
          <a:p>
            <a:pPr algn="r" eaLnBrk="1" fontAlgn="auto" hangingPunct="1">
              <a:spcBef>
                <a:spcPts val="0"/>
              </a:spcBef>
              <a:spcAft>
                <a:spcPts val="0"/>
              </a:spcAft>
              <a:defRPr/>
            </a:pPr>
            <a:fld id="{916F9425-EAA3-4285-B92C-172FFCC9BB5B}" type="slidenum">
              <a:rPr lang="en-US" sz="800" smtClean="0">
                <a:solidFill>
                  <a:srgbClr val="808080"/>
                </a:solidFill>
              </a:rPr>
              <a:pPr algn="r" eaLnBrk="1" fontAlgn="auto" hangingPunct="1">
                <a:spcBef>
                  <a:spcPts val="0"/>
                </a:spcBef>
                <a:spcAft>
                  <a:spcPts val="0"/>
                </a:spcAft>
                <a:defRPr/>
              </a:pPr>
              <a:t>‹#›</a:t>
            </a:fld>
            <a:endParaRPr lang="en-US" sz="800" dirty="0">
              <a:solidFill>
                <a:srgbClr val="808080"/>
              </a:solidFill>
            </a:endParaRP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52" r:id="rId6"/>
  </p:sldLayoutIdLst>
  <p:hf hdr="0" ftr="0" dt="0"/>
  <p:txStyles>
    <p:titleStyle>
      <a:lvl1pPr algn="l" defTabSz="893763" rtl="0" eaLnBrk="0" fontAlgn="base" hangingPunct="0">
        <a:spcBef>
          <a:spcPct val="0"/>
        </a:spcBef>
        <a:spcAft>
          <a:spcPct val="0"/>
        </a:spcAft>
        <a:tabLst>
          <a:tab pos="268288" algn="l"/>
        </a:tabLst>
        <a:defRPr sz="2000" b="1">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algn="l" defTabSz="893763" rtl="0" eaLnBrk="0" fontAlgn="base" hangingPunct="0">
        <a:spcBef>
          <a:spcPct val="0"/>
        </a:spcBef>
        <a:spcAft>
          <a:spcPct val="0"/>
        </a:spcAft>
        <a:tabLst>
          <a:tab pos="268288" algn="l"/>
        </a:tabLst>
        <a:defRPr sz="2000" b="1">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algn="l" defTabSz="893763" rtl="0" eaLnBrk="0" fontAlgn="base" hangingPunct="0">
        <a:spcBef>
          <a:spcPct val="0"/>
        </a:spcBef>
        <a:spcAft>
          <a:spcPct val="0"/>
        </a:spcAft>
        <a:tabLst>
          <a:tab pos="268288" algn="l"/>
        </a:tabLst>
        <a:defRPr sz="2000" b="1">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algn="l" defTabSz="893763" rtl="0" eaLnBrk="0" fontAlgn="base" hangingPunct="0">
        <a:spcBef>
          <a:spcPct val="0"/>
        </a:spcBef>
        <a:spcAft>
          <a:spcPct val="0"/>
        </a:spcAft>
        <a:tabLst>
          <a:tab pos="268288" algn="l"/>
        </a:tabLst>
        <a:defRPr sz="2000" b="1">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algn="l" defTabSz="893763" rtl="0" eaLnBrk="0" fontAlgn="base" hangingPunct="0">
        <a:spcBef>
          <a:spcPct val="0"/>
        </a:spcBef>
        <a:spcAft>
          <a:spcPct val="0"/>
        </a:spcAft>
        <a:tabLst>
          <a:tab pos="268288" algn="l"/>
        </a:tabLst>
        <a:defRPr sz="2000" b="1">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algn="l" defTabSz="893763" rtl="0" eaLnBrk="0" fontAlgn="base" hangingPunct="0">
        <a:spcBef>
          <a:spcPct val="0"/>
        </a:spcBef>
        <a:spcAft>
          <a:spcPct val="0"/>
        </a:spcAft>
        <a:buClr>
          <a:schemeClr val="tx2"/>
        </a:buClr>
        <a:buSzPct val="100000"/>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192088" indent="-190500" algn="l" defTabSz="893763" rtl="0" eaLnBrk="0" fontAlgn="base" hangingPunct="0">
        <a:spcBef>
          <a:spcPct val="0"/>
        </a:spcBef>
        <a:spcAft>
          <a:spcPct val="0"/>
        </a:spcAft>
        <a:buClr>
          <a:schemeClr val="tx2"/>
        </a:buClr>
        <a:buSzPct val="125000"/>
        <a:buFont typeface="Arial" panose="020B0604020202020204" pitchFamily="34" charset="0"/>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455613" indent="-260350" algn="l" defTabSz="893763" rtl="0" eaLnBrk="0" fontAlgn="base" hangingPunct="0">
        <a:spcBef>
          <a:spcPct val="0"/>
        </a:spcBef>
        <a:spcAft>
          <a:spcPct val="0"/>
        </a:spcAft>
        <a:buClr>
          <a:schemeClr val="tx2"/>
        </a:buClr>
        <a:buSzPct val="120000"/>
        <a:buFont typeface="Arial" panose="020B0604020202020204" pitchFamily="34" charset="0"/>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12775" indent="-153988" algn="l" defTabSz="893763" rtl="0" eaLnBrk="0" fontAlgn="base" hangingPunct="0">
        <a:spcBef>
          <a:spcPct val="0"/>
        </a:spcBef>
        <a:spcAft>
          <a:spcPct val="0"/>
        </a:spcAft>
        <a:buClr>
          <a:schemeClr val="tx2"/>
        </a:buClr>
        <a:buSzPct val="120000"/>
        <a:buFont typeface="Arial" panose="020B0604020202020204" pitchFamily="34" charset="0"/>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749300" indent="-128588" algn="l" defTabSz="893763" rtl="0" eaLnBrk="0" fontAlgn="base" hangingPunct="0">
        <a:spcBef>
          <a:spcPct val="0"/>
        </a:spcBef>
        <a:spcAft>
          <a:spcPct val="0"/>
        </a:spcAft>
        <a:buClr>
          <a:schemeClr val="tx2"/>
        </a:buClr>
        <a:buSzPct val="89000"/>
        <a:buFont typeface="Arial" panose="020B0604020202020204" pitchFamily="34" charset="0"/>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Peter.Collazo@oshe.nj.gov" TargetMode="External"/><Relationship Id="rId7" Type="http://schemas.openxmlformats.org/officeDocument/2006/relationships/hyperlink" Target="mailto:Kevin.Kobylowski@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2.xml"/><Relationship Id="rId6" Type="http://schemas.openxmlformats.org/officeDocument/2006/relationships/hyperlink" Target="mailto:Tiffany.Hazzard@oshe.nj.gov" TargetMode="External"/><Relationship Id="rId5" Type="http://schemas.openxmlformats.org/officeDocument/2006/relationships/hyperlink" Target="mailto:Stephanie.Shanklin@oshe.nj.gov" TargetMode="External"/><Relationship Id="rId4" Type="http://schemas.openxmlformats.org/officeDocument/2006/relationships/hyperlink" Target="mailto:Hema.Patel@oshe.nj.g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nj.gov/highereducation/EOF/EOF_Program_Resources.shtml"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nj.gov/highereducation/EOF/EOF_Program_Resources.s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peter.collazo@oshe.nj.gov" TargetMode="External"/><Relationship Id="rId2" Type="http://schemas.openxmlformats.org/officeDocument/2006/relationships/hyperlink" Target="mailto:EOF@oshe.nj.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state.nj.us/highereducation/EOF/EOF_Program_Resources.s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2650" y="527050"/>
            <a:ext cx="1724025"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57300" y="2628900"/>
            <a:ext cx="5634038" cy="1446213"/>
          </a:xfrm>
          <a:prstGeom prst="rect">
            <a:avLst/>
          </a:prstGeom>
        </p:spPr>
        <p:txBody>
          <a:bodyPr wrap="none">
            <a:spAutoFit/>
          </a:bodyPr>
          <a:lstStyle/>
          <a:p>
            <a:pPr>
              <a:defRPr/>
            </a:pPr>
            <a:r>
              <a:rPr lang="en-US" sz="4400" dirty="0">
                <a:solidFill>
                  <a:schemeClr val="accent6">
                    <a:lumMod val="50000"/>
                  </a:schemeClr>
                </a:solidFill>
                <a:latin typeface="Montserrat" panose="020B0604020202020204" charset="0"/>
                <a:ea typeface="Microsoft YaHei UI Light" panose="020B0502040204020203" pitchFamily="34" charset="-122"/>
                <a:cs typeface="Montserrat" panose="020B0604020202020204" charset="0"/>
              </a:rPr>
              <a:t>EOF Graduate Grant </a:t>
            </a:r>
          </a:p>
          <a:p>
            <a:pPr>
              <a:defRPr/>
            </a:pPr>
            <a:r>
              <a:rPr lang="en-US" sz="4400" dirty="0">
                <a:solidFill>
                  <a:schemeClr val="accent6">
                    <a:lumMod val="50000"/>
                  </a:schemeClr>
                </a:solidFill>
                <a:latin typeface="Montserrat" panose="020B0604020202020204" charset="0"/>
                <a:ea typeface="Microsoft YaHei UI Light" panose="020B0502040204020203" pitchFamily="34" charset="-122"/>
                <a:cs typeface="Montserrat" panose="020B0604020202020204" charset="0"/>
              </a:rPr>
              <a:t>Application Training</a:t>
            </a:r>
          </a:p>
        </p:txBody>
      </p:sp>
      <p:sp>
        <p:nvSpPr>
          <p:cNvPr id="8" name="Google Shape;88;p12"/>
          <p:cNvSpPr txBox="1">
            <a:spLocks noGrp="1"/>
          </p:cNvSpPr>
          <p:nvPr>
            <p:ph type="ctrTitle"/>
          </p:nvPr>
        </p:nvSpPr>
        <p:spPr>
          <a:xfrm>
            <a:off x="1257300" y="4540250"/>
            <a:ext cx="7656513" cy="1160463"/>
          </a:xfrm>
        </p:spPr>
        <p:txBody>
          <a:bodyPr spcFirstLastPara="1" wrap="square" lIns="91425" tIns="91425" rIns="91425" bIns="91425" anchor="t" anchorCtr="0">
            <a:noAutofit/>
          </a:bodyPr>
          <a:lstStyle/>
          <a:p>
            <a:pPr eaLnBrk="1" hangingPunct="1">
              <a:defRPr/>
            </a:pPr>
            <a:r>
              <a:rPr lang="en-US" sz="2000" dirty="0">
                <a:solidFill>
                  <a:srgbClr val="549E39"/>
                </a:solidFill>
                <a:latin typeface="Lato" panose="020B0604020202020204" charset="0"/>
              </a:rPr>
              <a:t>Conducted by:</a:t>
            </a:r>
            <a:br>
              <a:rPr lang="en-US" sz="2000" dirty="0">
                <a:solidFill>
                  <a:srgbClr val="549E39"/>
                </a:solidFill>
                <a:latin typeface="Lato" panose="020B0604020202020204" charset="0"/>
              </a:rPr>
            </a:br>
            <a:r>
              <a:rPr lang="en-US" sz="2000" dirty="0">
                <a:solidFill>
                  <a:srgbClr val="549E39"/>
                </a:solidFill>
                <a:latin typeface="Lato" panose="020B0604020202020204" charset="0"/>
              </a:rPr>
              <a:t>New Jersey Office of the Secretary of Higher Education (OSHE)</a:t>
            </a:r>
            <a:br>
              <a:rPr lang="en-US" sz="2000" dirty="0">
                <a:solidFill>
                  <a:srgbClr val="549E39"/>
                </a:solidFill>
                <a:latin typeface="Lato" panose="020B0604020202020204" charset="0"/>
              </a:rPr>
            </a:br>
            <a:r>
              <a:rPr lang="en-US" sz="2000" dirty="0">
                <a:solidFill>
                  <a:srgbClr val="549E39"/>
                </a:solidFill>
                <a:latin typeface="Lato" panose="020B0604020202020204" charset="0"/>
              </a:rPr>
              <a:t>Educational Opportunity Fund (EOF)</a:t>
            </a:r>
            <a:endParaRPr sz="2000" dirty="0">
              <a:solidFill>
                <a:srgbClr val="549E39"/>
              </a:solidFill>
              <a:latin typeface="Lato" panose="020B0604020202020204"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CE1E4F0-AD33-4666-A38D-0299A00BD94F}" type="slidenum">
              <a:rPr lang="en-US" smtClean="0"/>
              <a:pPr>
                <a:defRPr/>
              </a:pPr>
              <a:t>10</a:t>
            </a:fld>
            <a:endParaRPr lang="en-US" dirty="0"/>
          </a:p>
        </p:txBody>
      </p:sp>
      <p:sp>
        <p:nvSpPr>
          <p:cNvPr id="12" name="Google Shape;93;p13"/>
          <p:cNvSpPr txBox="1">
            <a:spLocks/>
          </p:cNvSpPr>
          <p:nvPr/>
        </p:nvSpPr>
        <p:spPr>
          <a:xfrm>
            <a:off x="1219200" y="923925"/>
            <a:ext cx="9207500" cy="825500"/>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a:ea typeface="Segoe UI Historic" panose="020B0502040204020203" pitchFamily="34" charset="0"/>
                <a:cs typeface="Segoe UI Historic" panose="020B0502040204020203" pitchFamily="34" charset="0"/>
              </a:rPr>
              <a:t>Student Eligibility (9A:11-3.2) </a:t>
            </a:r>
            <a:r>
              <a:rPr lang="en-US" sz="2400" dirty="0">
                <a:latin typeface="Montserrat"/>
                <a:ea typeface="Segoe UI Historic" panose="020B0502040204020203" pitchFamily="34" charset="0"/>
                <a:cs typeface="Segoe UI Historic" panose="020B0502040204020203" pitchFamily="34" charset="0"/>
              </a:rPr>
              <a:t>(Part 1)</a:t>
            </a:r>
            <a:endParaRPr lang="en-US" dirty="0"/>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bwMode="auto">
          <a:xfrm>
            <a:off x="1219200" y="2471738"/>
            <a:ext cx="99933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01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ts val="600"/>
              </a:spcBef>
              <a:spcAft>
                <a:spcPct val="0"/>
              </a:spcAft>
              <a:buClr>
                <a:srgbClr val="0989B1"/>
              </a:buClr>
              <a:buSzPts val="2000"/>
              <a:buFont typeface="Lato" panose="020B0604020202020204" charset="0"/>
              <a:buNone/>
            </a:pPr>
            <a:r>
              <a:rPr lang="en-US" altLang="en-US" sz="1600" dirty="0">
                <a:solidFill>
                  <a:srgbClr val="0B0B0B"/>
                </a:solidFill>
                <a:latin typeface="Lato" panose="020B0604020202020204" charset="0"/>
                <a:cs typeface="Lato" panose="020B0604020202020204" charset="0"/>
                <a:sym typeface="Lato" panose="020B0604020202020204" charset="0"/>
              </a:rPr>
              <a:t>(a) </a:t>
            </a:r>
            <a:r>
              <a:rPr lang="en-US" altLang="en-US" sz="1600" b="1" dirty="0">
                <a:solidFill>
                  <a:srgbClr val="0B3954"/>
                </a:solidFill>
                <a:latin typeface="Lato" panose="020B0604020202020204" charset="0"/>
                <a:cs typeface="Lato" panose="020B0604020202020204" charset="0"/>
                <a:sym typeface="Lato" panose="020B0604020202020204" charset="0"/>
              </a:rPr>
              <a:t>Eligible students shall have economic backgrounds that reflect a history of poverty</a:t>
            </a:r>
            <a:r>
              <a:rPr lang="en-US" altLang="en-US" sz="1600" dirty="0">
                <a:solidFill>
                  <a:srgbClr val="0B0B0B"/>
                </a:solidFill>
                <a:latin typeface="Lato" panose="020B0604020202020204" charset="0"/>
                <a:cs typeface="Lato" panose="020B0604020202020204" charset="0"/>
                <a:sym typeface="Lato" panose="020B0604020202020204" charset="0"/>
              </a:rPr>
              <a:t> as described in N.J.A.C. 9A:11-2.2(b)1 through 5.</a:t>
            </a:r>
          </a:p>
        </p:txBody>
      </p:sp>
      <p:sp>
        <p:nvSpPr>
          <p:cNvPr id="11" name="Content Placeholder 2"/>
          <p:cNvSpPr txBox="1">
            <a:spLocks/>
          </p:cNvSpPr>
          <p:nvPr/>
        </p:nvSpPr>
        <p:spPr bwMode="auto">
          <a:xfrm>
            <a:off x="1219200" y="3983038"/>
            <a:ext cx="999331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01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ts val="600"/>
              </a:spcBef>
              <a:spcAft>
                <a:spcPct val="0"/>
              </a:spcAft>
              <a:buClr>
                <a:srgbClr val="0989B1"/>
              </a:buClr>
              <a:buSzPts val="2000"/>
              <a:buFont typeface="Lato" panose="020B0604020202020204" charset="0"/>
              <a:buNone/>
            </a:pPr>
            <a:r>
              <a:rPr lang="en-US" altLang="en-US" sz="1600" dirty="0">
                <a:solidFill>
                  <a:srgbClr val="0B0B0B"/>
                </a:solidFill>
                <a:latin typeface="Lato" panose="020B0604020202020204" charset="0"/>
                <a:cs typeface="Lato" panose="020B0604020202020204" charset="0"/>
                <a:sym typeface="Lato" panose="020B0604020202020204" charset="0"/>
              </a:rPr>
              <a:t>(b) </a:t>
            </a:r>
            <a:r>
              <a:rPr lang="en-US" altLang="en-US" sz="1600" b="1" dirty="0">
                <a:solidFill>
                  <a:srgbClr val="0B3954"/>
                </a:solidFill>
                <a:latin typeface="Lato" panose="020B0604020202020204" charset="0"/>
                <a:cs typeface="Lato" panose="020B0604020202020204" charset="0"/>
                <a:sym typeface="Lato" panose="020B0604020202020204" charset="0"/>
              </a:rPr>
              <a:t>Students who received Article III EOF grants as undergraduates shall be given priority consideration for Article III graduate grants</a:t>
            </a:r>
            <a:r>
              <a:rPr lang="en-US" altLang="en-US" sz="1600" dirty="0">
                <a:solidFill>
                  <a:srgbClr val="0B0B0B"/>
                </a:solidFill>
                <a:latin typeface="Lato" panose="020B0604020202020204" charset="0"/>
                <a:cs typeface="Lato" panose="020B0604020202020204" charset="0"/>
                <a:sym typeface="Lato" panose="020B0604020202020204" charset="0"/>
              </a:rPr>
              <a:t>. These students are presumed to have met the financial eligibility criteria (as outlined in N.J.A.C. 9A:11-2.3) for graduate EOF as long as they continue to demonstrate financial need.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1559070-5D71-4BC8-B6A0-C2AFE0502330}" type="slidenum">
              <a:rPr lang="en-US" smtClean="0"/>
              <a:pPr>
                <a:defRPr/>
              </a:pPr>
              <a:t>11</a:t>
            </a:fld>
            <a:endParaRPr lang="en-US" dirty="0"/>
          </a:p>
        </p:txBody>
      </p:sp>
      <p:sp>
        <p:nvSpPr>
          <p:cNvPr id="12" name="Google Shape;93;p13"/>
          <p:cNvSpPr txBox="1">
            <a:spLocks/>
          </p:cNvSpPr>
          <p:nvPr/>
        </p:nvSpPr>
        <p:spPr>
          <a:xfrm>
            <a:off x="1219200" y="923925"/>
            <a:ext cx="9207500" cy="825500"/>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a:ea typeface="Segoe UI Historic" panose="020B0502040204020203" pitchFamily="34" charset="0"/>
                <a:cs typeface="Segoe UI Historic" panose="020B0502040204020203" pitchFamily="34" charset="0"/>
              </a:rPr>
              <a:t>Student Eligibility (9A:11-3.2) </a:t>
            </a:r>
            <a:r>
              <a:rPr lang="en-US" sz="2400" dirty="0">
                <a:latin typeface="Montserrat"/>
                <a:ea typeface="Segoe UI Historic" panose="020B0502040204020203" pitchFamily="34" charset="0"/>
                <a:cs typeface="Segoe UI Historic" panose="020B0502040204020203" pitchFamily="34" charset="0"/>
              </a:rPr>
              <a:t>(Part 2)</a:t>
            </a:r>
            <a:endParaRPr lang="en-US" dirty="0"/>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bwMode="auto">
          <a:xfrm>
            <a:off x="1219200" y="1960563"/>
            <a:ext cx="98171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01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ts val="600"/>
              </a:spcBef>
              <a:spcAft>
                <a:spcPct val="0"/>
              </a:spcAft>
              <a:buClr>
                <a:srgbClr val="0989B1"/>
              </a:buClr>
              <a:buSzPts val="2000"/>
              <a:buFont typeface="Lato" panose="020B0604020202020204" charset="0"/>
              <a:buNone/>
            </a:pPr>
            <a:r>
              <a:rPr lang="en-US" altLang="en-US" sz="1400">
                <a:solidFill>
                  <a:srgbClr val="0B0B0B"/>
                </a:solidFill>
                <a:latin typeface="Lato" panose="020B0604020202020204" charset="0"/>
                <a:cs typeface="Lato" panose="020B0604020202020204" charset="0"/>
                <a:sym typeface="Lato" panose="020B0604020202020204" charset="0"/>
              </a:rPr>
              <a:t>(c) To be initially eligible for an EOF Article III graduate student grant, a student must demonstrate that they:</a:t>
            </a:r>
          </a:p>
        </p:txBody>
      </p:sp>
      <p:sp>
        <p:nvSpPr>
          <p:cNvPr id="8" name="Content Placeholder 2"/>
          <p:cNvSpPr txBox="1">
            <a:spLocks/>
          </p:cNvSpPr>
          <p:nvPr/>
        </p:nvSpPr>
        <p:spPr bwMode="auto">
          <a:xfrm>
            <a:off x="1219200" y="2620963"/>
            <a:ext cx="1020921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355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382588">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lvl="2">
              <a:lnSpc>
                <a:spcPct val="100000"/>
              </a:lnSpc>
              <a:spcBef>
                <a:spcPct val="0"/>
              </a:spcBef>
              <a:spcAft>
                <a:spcPts val="1200"/>
              </a:spcAft>
              <a:buClr>
                <a:srgbClr val="000000"/>
              </a:buClr>
              <a:buSzPts val="2000"/>
              <a:buFont typeface="Lato" panose="020B0604020202020204" charset="0"/>
              <a:buNone/>
            </a:pPr>
            <a:r>
              <a:rPr lang="en-US" altLang="en-US" dirty="0">
                <a:solidFill>
                  <a:srgbClr val="0B0B0B"/>
                </a:solidFill>
                <a:latin typeface="Lato" panose="020B0604020202020204" charset="0"/>
                <a:cs typeface="Lato" panose="020B0604020202020204" charset="0"/>
                <a:sym typeface="Lato" panose="020B0604020202020204" charset="0"/>
              </a:rPr>
              <a:t>1. Meet N.J.A.C. 9A:9-2.2 and 2.3, which are the Tuition Aid Grant and Garden State Scholarship </a:t>
            </a:r>
            <a:r>
              <a:rPr lang="en-US" altLang="en-US" b="1" dirty="0">
                <a:solidFill>
                  <a:srgbClr val="0B3954"/>
                </a:solidFill>
                <a:latin typeface="Lato" panose="020B0604020202020204" charset="0"/>
                <a:cs typeface="Lato" panose="020B0604020202020204" charset="0"/>
                <a:sym typeface="Lato" panose="020B0604020202020204" charset="0"/>
              </a:rPr>
              <a:t>programs’ rules governing residency</a:t>
            </a:r>
            <a:r>
              <a:rPr lang="en-US" altLang="en-US" dirty="0">
                <a:solidFill>
                  <a:srgbClr val="0B0B0B"/>
                </a:solidFill>
                <a:latin typeface="Lato" panose="020B0604020202020204" charset="0"/>
                <a:cs typeface="Lato" panose="020B0604020202020204" charset="0"/>
                <a:sym typeface="Lato" panose="020B0604020202020204" charset="0"/>
              </a:rPr>
              <a:t>, and noncitizens and resident aliens, respectively;</a:t>
            </a:r>
          </a:p>
        </p:txBody>
      </p:sp>
      <p:sp>
        <p:nvSpPr>
          <p:cNvPr id="9" name="Content Placeholder 2"/>
          <p:cNvSpPr txBox="1">
            <a:spLocks/>
          </p:cNvSpPr>
          <p:nvPr/>
        </p:nvSpPr>
        <p:spPr bwMode="auto">
          <a:xfrm>
            <a:off x="1219200" y="4059238"/>
            <a:ext cx="100139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355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382588">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lvl="2">
              <a:lnSpc>
                <a:spcPct val="100000"/>
              </a:lnSpc>
              <a:spcBef>
                <a:spcPct val="0"/>
              </a:spcBef>
              <a:spcAft>
                <a:spcPts val="1200"/>
              </a:spcAft>
              <a:buClr>
                <a:srgbClr val="000000"/>
              </a:buClr>
              <a:buSzPts val="2000"/>
              <a:buFont typeface="Lato" panose="020B0604020202020204" charset="0"/>
              <a:buNone/>
            </a:pPr>
            <a:r>
              <a:rPr lang="en-US" altLang="en-US" dirty="0">
                <a:solidFill>
                  <a:srgbClr val="0B0B0B"/>
                </a:solidFill>
                <a:latin typeface="Lato" panose="020B0604020202020204" charset="0"/>
                <a:cs typeface="Lato" panose="020B0604020202020204" charset="0"/>
                <a:sym typeface="Lato" panose="020B0604020202020204" charset="0"/>
              </a:rPr>
              <a:t>3. </a:t>
            </a:r>
            <a:r>
              <a:rPr lang="en-US" altLang="en-US" b="1" dirty="0">
                <a:solidFill>
                  <a:srgbClr val="0B3954"/>
                </a:solidFill>
                <a:latin typeface="Lato" panose="020B0604020202020204" charset="0"/>
                <a:cs typeface="Lato" panose="020B0604020202020204" charset="0"/>
                <a:sym typeface="Lato" panose="020B0604020202020204" charset="0"/>
              </a:rPr>
              <a:t>Is or will be a full-time graduate student</a:t>
            </a:r>
            <a:r>
              <a:rPr lang="en-US" altLang="en-US" dirty="0">
                <a:solidFill>
                  <a:srgbClr val="0B0B0B"/>
                </a:solidFill>
                <a:latin typeface="Lato" panose="020B0604020202020204" charset="0"/>
                <a:cs typeface="Lato" panose="020B0604020202020204" charset="0"/>
                <a:sym typeface="Lato" panose="020B0604020202020204" charset="0"/>
              </a:rPr>
              <a:t> as defined by the institution offering the graduate program of study; and</a:t>
            </a:r>
          </a:p>
        </p:txBody>
      </p:sp>
      <p:sp>
        <p:nvSpPr>
          <p:cNvPr id="13" name="Content Placeholder 2"/>
          <p:cNvSpPr txBox="1">
            <a:spLocks/>
          </p:cNvSpPr>
          <p:nvPr/>
        </p:nvSpPr>
        <p:spPr bwMode="auto">
          <a:xfrm>
            <a:off x="1219200" y="3429000"/>
            <a:ext cx="100139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355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382588">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lvl="2">
              <a:lnSpc>
                <a:spcPct val="100000"/>
              </a:lnSpc>
              <a:spcBef>
                <a:spcPct val="0"/>
              </a:spcBef>
              <a:spcAft>
                <a:spcPts val="1200"/>
              </a:spcAft>
              <a:buClr>
                <a:srgbClr val="000000"/>
              </a:buClr>
              <a:buSzPts val="2000"/>
              <a:buFont typeface="Lato" panose="020B0604020202020204" charset="0"/>
              <a:buNone/>
            </a:pPr>
            <a:r>
              <a:rPr lang="en-US" altLang="en-US" dirty="0">
                <a:solidFill>
                  <a:srgbClr val="0B0B0B"/>
                </a:solidFill>
                <a:latin typeface="Lato" panose="020B0604020202020204" charset="0"/>
                <a:cs typeface="Lato" panose="020B0604020202020204" charset="0"/>
                <a:sym typeface="Lato" panose="020B0604020202020204" charset="0"/>
              </a:rPr>
              <a:t>2</a:t>
            </a:r>
            <a:r>
              <a:rPr lang="en-US" altLang="en-US" b="1" dirty="0">
                <a:solidFill>
                  <a:srgbClr val="0B3954"/>
                </a:solidFill>
                <a:latin typeface="Lato" panose="020B0604020202020204" charset="0"/>
                <a:cs typeface="Lato" panose="020B0604020202020204" charset="0"/>
                <a:sym typeface="Lato" panose="020B0604020202020204" charset="0"/>
              </a:rPr>
              <a:t>. Meet the financial criteria</a:t>
            </a:r>
            <a:r>
              <a:rPr lang="en-US" altLang="en-US" dirty="0">
                <a:solidFill>
                  <a:srgbClr val="0B0B0B"/>
                </a:solidFill>
                <a:latin typeface="Lato" panose="020B0604020202020204" charset="0"/>
                <a:cs typeface="Lato" panose="020B0604020202020204" charset="0"/>
                <a:sym typeface="Lato" panose="020B0604020202020204" charset="0"/>
              </a:rPr>
              <a:t> established in N.J.A.C. 9A:11-2.3, “Financial eligibility for initial Article III student grants”;</a:t>
            </a:r>
          </a:p>
        </p:txBody>
      </p:sp>
      <p:sp>
        <p:nvSpPr>
          <p:cNvPr id="14" name="Content Placeholder 2"/>
          <p:cNvSpPr txBox="1">
            <a:spLocks/>
          </p:cNvSpPr>
          <p:nvPr/>
        </p:nvSpPr>
        <p:spPr bwMode="auto">
          <a:xfrm>
            <a:off x="1219200" y="4667250"/>
            <a:ext cx="100139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355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382588">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lvl="2">
              <a:lnSpc>
                <a:spcPct val="100000"/>
              </a:lnSpc>
              <a:spcBef>
                <a:spcPct val="0"/>
              </a:spcBef>
              <a:spcAft>
                <a:spcPct val="0"/>
              </a:spcAft>
              <a:buClr>
                <a:srgbClr val="000000"/>
              </a:buClr>
              <a:buSzPts val="2000"/>
              <a:buFont typeface="Lato" panose="020B0604020202020204" charset="0"/>
              <a:buNone/>
            </a:pPr>
            <a:r>
              <a:rPr lang="en-US" altLang="en-US" dirty="0">
                <a:solidFill>
                  <a:srgbClr val="0B0B0B"/>
                </a:solidFill>
                <a:latin typeface="Lato" panose="020B0604020202020204" charset="0"/>
                <a:cs typeface="Lato" panose="020B0604020202020204" charset="0"/>
                <a:sym typeface="Lato" panose="020B0604020202020204" charset="0"/>
              </a:rPr>
              <a:t>4. </a:t>
            </a:r>
            <a:r>
              <a:rPr lang="en-US" altLang="en-US" b="1" dirty="0">
                <a:solidFill>
                  <a:srgbClr val="0B3954"/>
                </a:solidFill>
                <a:latin typeface="Lato" panose="020B0604020202020204" charset="0"/>
                <a:cs typeface="Lato" panose="020B0604020202020204" charset="0"/>
                <a:sym typeface="Lato" panose="020B0604020202020204" charset="0"/>
              </a:rPr>
              <a:t>Is admitted to and enrolled full-time as defined by the participating institution in a curriculum leading to a graduate degree or certificate at an institution participating in the Fund</a:t>
            </a:r>
            <a:r>
              <a:rPr lang="en-US" altLang="en-US" dirty="0">
                <a:solidFill>
                  <a:srgbClr val="0B0B0B"/>
                </a:solidFill>
                <a:latin typeface="Lato" panose="020B0604020202020204" charset="0"/>
                <a:cs typeface="Lato" panose="020B0604020202020204" charset="0"/>
                <a:sym typeface="Lato" panose="020B0604020202020204" charset="0"/>
              </a:rPr>
              <a:t>, provided that the student has not already received a graduate or professional degree at the same level of study for which he or she is applying. Graduate degree and certificate programs must have a minimum requirement equivalent to 24 semester hours and be at least one academic year in duration.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2996058-B776-4361-A636-F8FEA5AAB77D}" type="slidenum">
              <a:rPr lang="en-US" smtClean="0"/>
              <a:pPr>
                <a:defRPr/>
              </a:pPr>
              <a:t>12</a:t>
            </a:fld>
            <a:endParaRPr lang="en-US" dirty="0"/>
          </a:p>
        </p:txBody>
      </p:sp>
      <p:sp>
        <p:nvSpPr>
          <p:cNvPr id="12" name="Google Shape;93;p13"/>
          <p:cNvSpPr txBox="1">
            <a:spLocks/>
          </p:cNvSpPr>
          <p:nvPr/>
        </p:nvSpPr>
        <p:spPr>
          <a:xfrm>
            <a:off x="1219200" y="923925"/>
            <a:ext cx="9207500" cy="825500"/>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a:ea typeface="Segoe UI Historic" panose="020B0502040204020203" pitchFamily="34" charset="0"/>
                <a:cs typeface="Segoe UI Historic" panose="020B0502040204020203" pitchFamily="34" charset="0"/>
              </a:rPr>
              <a:t>Student Eligibility (9A:11-3.2) </a:t>
            </a:r>
            <a:r>
              <a:rPr lang="en-US" sz="2400" dirty="0">
                <a:latin typeface="Montserrat"/>
                <a:ea typeface="Segoe UI Historic" panose="020B0502040204020203" pitchFamily="34" charset="0"/>
                <a:cs typeface="Segoe UI Historic" panose="020B0502040204020203" pitchFamily="34" charset="0"/>
              </a:rPr>
              <a:t>(Part 3)</a:t>
            </a:r>
            <a:endParaRPr lang="en-US" dirty="0"/>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bwMode="auto">
          <a:xfrm>
            <a:off x="1446213" y="1998663"/>
            <a:ext cx="97663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01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ts val="200"/>
              </a:spcBef>
              <a:spcAft>
                <a:spcPts val="1200"/>
              </a:spcAft>
              <a:buClr>
                <a:srgbClr val="0989B1"/>
              </a:buClr>
              <a:buSzPts val="2000"/>
              <a:buFont typeface="Lato" panose="020B0604020202020204" charset="0"/>
              <a:buNone/>
            </a:pPr>
            <a:r>
              <a:rPr lang="en-US" altLang="en-US" sz="1400" dirty="0">
                <a:solidFill>
                  <a:srgbClr val="0B0B0B"/>
                </a:solidFill>
                <a:latin typeface="Lato" panose="020B0604020202020204" charset="0"/>
                <a:cs typeface="Lato" panose="020B0604020202020204" charset="0"/>
                <a:sym typeface="Lato" panose="020B0604020202020204" charset="0"/>
              </a:rPr>
              <a:t>(d) </a:t>
            </a:r>
            <a:r>
              <a:rPr lang="en-US" altLang="en-US" sz="1400" b="1" dirty="0">
                <a:solidFill>
                  <a:srgbClr val="0B3954"/>
                </a:solidFill>
                <a:latin typeface="Lato" panose="020B0604020202020204" charset="0"/>
                <a:cs typeface="Lato" panose="020B0604020202020204" charset="0"/>
                <a:sym typeface="Lato" panose="020B0604020202020204" charset="0"/>
              </a:rPr>
              <a:t>Students shall not receive assistance under the programs administered by the Board if they owe a refund on a grant or scholarship previously received from a State or Federal program </a:t>
            </a:r>
            <a:r>
              <a:rPr lang="en-US" altLang="en-US" sz="1400" dirty="0">
                <a:solidFill>
                  <a:srgbClr val="0B0B0B"/>
                </a:solidFill>
                <a:latin typeface="Lato" panose="020B0604020202020204" charset="0"/>
                <a:cs typeface="Lato" panose="020B0604020202020204" charset="0"/>
                <a:sym typeface="Lato" panose="020B0604020202020204" charset="0"/>
              </a:rPr>
              <a:t>through any institution or are in default on any loan made under any State or Federal student financial assistance program at any institution. However, such students may receive State financial assistance if they make satisfactory repayment arrangements with the appropriate office.</a:t>
            </a:r>
          </a:p>
        </p:txBody>
      </p:sp>
      <p:sp>
        <p:nvSpPr>
          <p:cNvPr id="8" name="Content Placeholder 2"/>
          <p:cNvSpPr txBox="1">
            <a:spLocks/>
          </p:cNvSpPr>
          <p:nvPr/>
        </p:nvSpPr>
        <p:spPr bwMode="auto">
          <a:xfrm>
            <a:off x="1446213" y="3192463"/>
            <a:ext cx="97663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01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ts val="200"/>
              </a:spcBef>
              <a:spcAft>
                <a:spcPts val="1200"/>
              </a:spcAft>
              <a:buClr>
                <a:srgbClr val="0989B1"/>
              </a:buClr>
              <a:buSzPts val="2000"/>
              <a:buFont typeface="Lato" panose="020B0604020202020204" charset="0"/>
              <a:buNone/>
            </a:pPr>
            <a:r>
              <a:rPr lang="en-US" altLang="en-US" sz="1400" dirty="0">
                <a:solidFill>
                  <a:srgbClr val="0B0B0B"/>
                </a:solidFill>
                <a:latin typeface="Lato" panose="020B0604020202020204" charset="0"/>
                <a:cs typeface="Lato" panose="020B0604020202020204" charset="0"/>
                <a:sym typeface="Lato" panose="020B0604020202020204" charset="0"/>
              </a:rPr>
              <a:t>(e) Students attending </a:t>
            </a:r>
            <a:r>
              <a:rPr lang="en-US" altLang="en-US" sz="1400" b="1" dirty="0">
                <a:solidFill>
                  <a:srgbClr val="0B3954"/>
                </a:solidFill>
                <a:latin typeface="Lato" panose="020B0604020202020204" charset="0"/>
                <a:cs typeface="Lato" panose="020B0604020202020204" charset="0"/>
                <a:sym typeface="Lato" panose="020B0604020202020204" charset="0"/>
              </a:rPr>
              <a:t>out-of-State institutions are not eligible</a:t>
            </a:r>
            <a:r>
              <a:rPr lang="en-US" altLang="en-US" sz="1400" dirty="0">
                <a:solidFill>
                  <a:srgbClr val="0B0B0B"/>
                </a:solidFill>
                <a:latin typeface="Lato" panose="020B0604020202020204" charset="0"/>
                <a:cs typeface="Lato" panose="020B0604020202020204" charset="0"/>
                <a:sym typeface="Lato" panose="020B0604020202020204" charset="0"/>
              </a:rPr>
              <a:t> for Article III graduate grants.</a:t>
            </a:r>
          </a:p>
        </p:txBody>
      </p:sp>
      <p:sp>
        <p:nvSpPr>
          <p:cNvPr id="9" name="Content Placeholder 2"/>
          <p:cNvSpPr txBox="1">
            <a:spLocks/>
          </p:cNvSpPr>
          <p:nvPr/>
        </p:nvSpPr>
        <p:spPr bwMode="auto">
          <a:xfrm>
            <a:off x="1446213" y="3781425"/>
            <a:ext cx="9766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01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ts val="200"/>
              </a:spcBef>
              <a:spcAft>
                <a:spcPts val="1200"/>
              </a:spcAft>
              <a:buClr>
                <a:srgbClr val="0989B1"/>
              </a:buClr>
              <a:buSzPts val="2000"/>
              <a:buFont typeface="Lato" panose="020B0604020202020204" charset="0"/>
              <a:buNone/>
            </a:pPr>
            <a:r>
              <a:rPr lang="en-US" altLang="en-US" sz="1400" dirty="0">
                <a:solidFill>
                  <a:srgbClr val="0B0B0B"/>
                </a:solidFill>
                <a:latin typeface="Lato" panose="020B0604020202020204" charset="0"/>
                <a:cs typeface="Lato" panose="020B0604020202020204" charset="0"/>
                <a:sym typeface="Lato" panose="020B0604020202020204" charset="0"/>
              </a:rPr>
              <a:t>(f) Students </a:t>
            </a:r>
            <a:r>
              <a:rPr lang="en-US" altLang="en-US" sz="1400" b="1" dirty="0">
                <a:solidFill>
                  <a:srgbClr val="0B3954"/>
                </a:solidFill>
                <a:latin typeface="Lato" panose="020B0604020202020204" charset="0"/>
                <a:cs typeface="Lato" panose="020B0604020202020204" charset="0"/>
                <a:sym typeface="Lato" panose="020B0604020202020204" charset="0"/>
              </a:rPr>
              <a:t>shall not receive an initial graduate grant in their last semester</a:t>
            </a:r>
            <a:r>
              <a:rPr lang="en-US" altLang="en-US" sz="1400" dirty="0">
                <a:solidFill>
                  <a:srgbClr val="0B0B0B"/>
                </a:solidFill>
                <a:latin typeface="Lato" panose="020B0604020202020204" charset="0"/>
                <a:cs typeface="Lato" panose="020B0604020202020204" charset="0"/>
                <a:sym typeface="Lato" panose="020B0604020202020204" charset="0"/>
              </a:rPr>
              <a:t> of enrollment.</a:t>
            </a:r>
          </a:p>
        </p:txBody>
      </p:sp>
      <p:sp>
        <p:nvSpPr>
          <p:cNvPr id="13" name="Content Placeholder 2"/>
          <p:cNvSpPr txBox="1">
            <a:spLocks/>
          </p:cNvSpPr>
          <p:nvPr/>
        </p:nvSpPr>
        <p:spPr bwMode="auto">
          <a:xfrm>
            <a:off x="1344613" y="4754563"/>
            <a:ext cx="98679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355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200025">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lvl="1">
              <a:lnSpc>
                <a:spcPct val="100000"/>
              </a:lnSpc>
              <a:spcBef>
                <a:spcPct val="0"/>
              </a:spcBef>
              <a:spcAft>
                <a:spcPct val="0"/>
              </a:spcAft>
              <a:buClr>
                <a:srgbClr val="000000"/>
              </a:buClr>
              <a:buSzPts val="2000"/>
              <a:buFont typeface="Lato" panose="020B0604020202020204" charset="0"/>
              <a:buNone/>
            </a:pPr>
            <a:r>
              <a:rPr lang="en-US" altLang="en-US" sz="1400" b="1" dirty="0">
                <a:solidFill>
                  <a:srgbClr val="0B0B0B"/>
                </a:solidFill>
                <a:latin typeface="Lato" panose="020B0604020202020204" charset="0"/>
                <a:cs typeface="Lato" panose="020B0604020202020204" charset="0"/>
                <a:sym typeface="Lato" panose="020B0604020202020204" charset="0"/>
              </a:rPr>
              <a:t>Dependent students </a:t>
            </a:r>
            <a:r>
              <a:rPr lang="en-US" altLang="en-US" sz="1400" dirty="0">
                <a:solidFill>
                  <a:srgbClr val="0B0B0B"/>
                </a:solidFill>
                <a:latin typeface="Lato" panose="020B0604020202020204" charset="0"/>
                <a:cs typeface="Lato" panose="020B0604020202020204" charset="0"/>
                <a:sym typeface="Lato" panose="020B0604020202020204" charset="0"/>
              </a:rPr>
              <a:t>who failed to meet the financial criteria while in undergrad do not automatically gain the ability to become financially eligible for EOF once they have graduated with their bachelor’s degree. Since most graduate students have the ability to be classified as an independent student, </a:t>
            </a:r>
            <a:r>
              <a:rPr lang="en-US" altLang="en-US" sz="1400" b="1" dirty="0">
                <a:solidFill>
                  <a:srgbClr val="0B3954"/>
                </a:solidFill>
                <a:latin typeface="Lato" panose="020B0604020202020204" charset="0"/>
                <a:cs typeface="Lato" panose="020B0604020202020204" charset="0"/>
                <a:sym typeface="Lato" panose="020B0604020202020204" charset="0"/>
              </a:rPr>
              <a:t>the applicant must demonstrate a family history of historical poverty</a:t>
            </a:r>
            <a:r>
              <a:rPr lang="en-US" altLang="en-US" sz="1400" dirty="0">
                <a:solidFill>
                  <a:srgbClr val="0B0B0B"/>
                </a:solidFill>
                <a:latin typeface="Lato" panose="020B0604020202020204" charset="0"/>
                <a:cs typeface="Lato" panose="020B0604020202020204" charset="0"/>
                <a:sym typeface="Lato" panose="020B0604020202020204" charset="0"/>
              </a:rPr>
              <a:t>.   </a:t>
            </a:r>
          </a:p>
        </p:txBody>
      </p:sp>
      <p:cxnSp>
        <p:nvCxnSpPr>
          <p:cNvPr id="14" name="Straight Connector 13"/>
          <p:cNvCxnSpPr/>
          <p:nvPr/>
        </p:nvCxnSpPr>
        <p:spPr>
          <a:xfrm>
            <a:off x="2894013" y="4508500"/>
            <a:ext cx="6037262" cy="0"/>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6632A3E-83CC-41AE-819B-281ECF508280}" type="slidenum">
              <a:rPr lang="en-US" smtClean="0"/>
              <a:pPr>
                <a:defRPr/>
              </a:pPr>
              <a:t>13</a:t>
            </a:fld>
            <a:endParaRPr lang="en-US" dirty="0"/>
          </a:p>
        </p:txBody>
      </p:sp>
      <p:sp>
        <p:nvSpPr>
          <p:cNvPr id="12" name="Google Shape;93;p13"/>
          <p:cNvSpPr txBox="1">
            <a:spLocks/>
          </p:cNvSpPr>
          <p:nvPr/>
        </p:nvSpPr>
        <p:spPr>
          <a:xfrm>
            <a:off x="1219200" y="923925"/>
            <a:ext cx="9993313" cy="825500"/>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a:ea typeface="Segoe UI Historic" panose="020B0502040204020203" pitchFamily="34" charset="0"/>
                <a:cs typeface="Segoe UI Historic" panose="020B0502040204020203" pitchFamily="34" charset="0"/>
              </a:rPr>
              <a:t>Student Eligibility (9A:11-3.2) </a:t>
            </a:r>
            <a:r>
              <a:rPr lang="en-US" sz="2400" dirty="0">
                <a:latin typeface="Montserrat"/>
                <a:ea typeface="Segoe UI Historic" panose="020B0502040204020203" pitchFamily="34" charset="0"/>
                <a:cs typeface="Segoe UI Historic" panose="020B0502040204020203" pitchFamily="34" charset="0"/>
              </a:rPr>
              <a:t>(Summary)</a:t>
            </a:r>
            <a:endParaRPr lang="en-US" dirty="0"/>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bwMode="auto">
          <a:xfrm>
            <a:off x="971550" y="2246313"/>
            <a:ext cx="2316163"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a:lnSpc>
                <a:spcPct val="100000"/>
              </a:lnSpc>
              <a:spcBef>
                <a:spcPts val="200"/>
              </a:spcBef>
              <a:spcAft>
                <a:spcPts val="1200"/>
              </a:spcAft>
              <a:buClr>
                <a:srgbClr val="0989B1"/>
              </a:buClr>
              <a:buSzPts val="2000"/>
              <a:buFont typeface="Lato" panose="020B0604020202020204" charset="0"/>
              <a:buNone/>
            </a:pPr>
            <a:r>
              <a:rPr lang="en-US" altLang="en-US" sz="1400" b="1" dirty="0">
                <a:solidFill>
                  <a:srgbClr val="0B3954"/>
                </a:solidFill>
                <a:latin typeface="Lato" panose="020B0604020202020204" charset="0"/>
                <a:cs typeface="Lato" panose="020B0604020202020204" charset="0"/>
                <a:sym typeface="Lato" panose="020B0604020202020204" charset="0"/>
              </a:rPr>
              <a:t>Students must be legal residents of New Jersey</a:t>
            </a:r>
            <a:r>
              <a:rPr lang="en-US" altLang="en-US" sz="1400" b="1" dirty="0">
                <a:solidFill>
                  <a:srgbClr val="0B0B0B"/>
                </a:solidFill>
                <a:latin typeface="Lato" panose="020B0604020202020204" charset="0"/>
                <a:cs typeface="Lato" panose="020B0604020202020204" charset="0"/>
                <a:sym typeface="Lato" panose="020B0604020202020204" charset="0"/>
              </a:rPr>
              <a:t> </a:t>
            </a:r>
            <a:r>
              <a:rPr lang="en-US" altLang="en-US" sz="1400" dirty="0">
                <a:solidFill>
                  <a:srgbClr val="0B0B0B"/>
                </a:solidFill>
                <a:latin typeface="Lato" panose="020B0604020202020204" charset="0"/>
                <a:cs typeface="Lato" panose="020B0604020202020204" charset="0"/>
                <a:sym typeface="Lato" panose="020B0604020202020204" charset="0"/>
              </a:rPr>
              <a:t>for a period of not less than 12 consecutive months immediately prior to the academic period for which aid is being requested. The residence of a student is defined in terms of domicile. (9A:2.2: Residency) </a:t>
            </a:r>
          </a:p>
        </p:txBody>
      </p:sp>
      <p:sp>
        <p:nvSpPr>
          <p:cNvPr id="8" name="Content Placeholder 2"/>
          <p:cNvSpPr txBox="1">
            <a:spLocks/>
          </p:cNvSpPr>
          <p:nvPr/>
        </p:nvSpPr>
        <p:spPr bwMode="auto">
          <a:xfrm>
            <a:off x="8861425" y="2255838"/>
            <a:ext cx="235108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a:lnSpc>
                <a:spcPct val="100000"/>
              </a:lnSpc>
              <a:spcBef>
                <a:spcPts val="200"/>
              </a:spcBef>
              <a:spcAft>
                <a:spcPts val="1200"/>
              </a:spcAft>
              <a:buClr>
                <a:srgbClr val="0989B1"/>
              </a:buClr>
              <a:buSzPts val="2000"/>
              <a:buFont typeface="Lato" panose="020B0604020202020204" charset="0"/>
              <a:buNone/>
            </a:pPr>
            <a:r>
              <a:rPr lang="en-US" altLang="en-US" sz="1400" b="1" dirty="0">
                <a:solidFill>
                  <a:srgbClr val="0B3954"/>
                </a:solidFill>
                <a:latin typeface="Lato" panose="020B0604020202020204" charset="0"/>
                <a:cs typeface="Lato" panose="020B0604020202020204" charset="0"/>
                <a:sym typeface="Lato" panose="020B0604020202020204" charset="0"/>
              </a:rPr>
              <a:t>Institutions that certify a student’s state of legal residence shall maintain documentation concerning the student’s New Jersey residency</a:t>
            </a:r>
            <a:r>
              <a:rPr lang="en-US" altLang="en-US" sz="1400" dirty="0">
                <a:solidFill>
                  <a:srgbClr val="0B0B0B"/>
                </a:solidFill>
                <a:latin typeface="Lato" panose="020B0604020202020204" charset="0"/>
                <a:cs typeface="Lato" panose="020B0604020202020204" charset="0"/>
                <a:sym typeface="Lato" panose="020B0604020202020204" charset="0"/>
              </a:rPr>
              <a:t> and shall provide this certified documentation, if requested by the EOF Central Office</a:t>
            </a:r>
            <a:endParaRPr lang="en-US" altLang="en-US" sz="1400" b="1" dirty="0">
              <a:solidFill>
                <a:srgbClr val="0B0B0B"/>
              </a:solidFill>
              <a:latin typeface="Lato" panose="020B0604020202020204" charset="0"/>
              <a:cs typeface="Lato" panose="020B0604020202020204" charset="0"/>
              <a:sym typeface="Lato" panose="020B0604020202020204" charset="0"/>
            </a:endParaRPr>
          </a:p>
        </p:txBody>
      </p:sp>
      <p:sp>
        <p:nvSpPr>
          <p:cNvPr id="9" name="Content Placeholder 2"/>
          <p:cNvSpPr txBox="1">
            <a:spLocks/>
          </p:cNvSpPr>
          <p:nvPr/>
        </p:nvSpPr>
        <p:spPr bwMode="auto">
          <a:xfrm>
            <a:off x="6418263" y="2246313"/>
            <a:ext cx="217170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a:lnSpc>
                <a:spcPct val="100000"/>
              </a:lnSpc>
              <a:spcBef>
                <a:spcPts val="200"/>
              </a:spcBef>
              <a:spcAft>
                <a:spcPts val="1200"/>
              </a:spcAft>
              <a:buClr>
                <a:srgbClr val="0989B1"/>
              </a:buClr>
              <a:buSzPts val="2000"/>
              <a:buFont typeface="Lato" panose="020B0604020202020204" charset="0"/>
              <a:buNone/>
            </a:pPr>
            <a:r>
              <a:rPr lang="en-US" altLang="en-US" sz="1400" b="1" dirty="0">
                <a:solidFill>
                  <a:srgbClr val="0B3954"/>
                </a:solidFill>
                <a:latin typeface="Lato" panose="020B0604020202020204" charset="0"/>
                <a:cs typeface="Lato" panose="020B0604020202020204" charset="0"/>
                <a:sym typeface="Lato" panose="020B0604020202020204" charset="0"/>
              </a:rPr>
              <a:t>A student may not establish State residence solely for the purposes of attending a particular college</a:t>
            </a:r>
            <a:r>
              <a:rPr lang="en-US" altLang="en-US" sz="1400" b="1" dirty="0">
                <a:solidFill>
                  <a:srgbClr val="0B0B0B"/>
                </a:solidFill>
                <a:latin typeface="Lato" panose="020B0604020202020204" charset="0"/>
                <a:cs typeface="Lato" panose="020B0604020202020204" charset="0"/>
                <a:sym typeface="Lato" panose="020B0604020202020204" charset="0"/>
              </a:rPr>
              <a:t> </a:t>
            </a:r>
            <a:r>
              <a:rPr lang="en-US" altLang="en-US" sz="1400" dirty="0">
                <a:solidFill>
                  <a:srgbClr val="0B0B0B"/>
                </a:solidFill>
                <a:latin typeface="Lato" panose="020B0604020202020204" charset="0"/>
                <a:cs typeface="Lato" panose="020B0604020202020204" charset="0"/>
                <a:sym typeface="Lato" panose="020B0604020202020204" charset="0"/>
              </a:rPr>
              <a:t>and will not be considered as fulfilling the definition of domicile for the purposes of State student financial aid</a:t>
            </a:r>
            <a:endParaRPr lang="en-US" altLang="en-US" sz="1400" b="1" dirty="0">
              <a:solidFill>
                <a:srgbClr val="0B0B0B"/>
              </a:solidFill>
              <a:latin typeface="Lato" panose="020B0604020202020204" charset="0"/>
              <a:cs typeface="Lato" panose="020B0604020202020204" charset="0"/>
              <a:sym typeface="Lato" panose="020B0604020202020204" charset="0"/>
            </a:endParaRPr>
          </a:p>
        </p:txBody>
      </p:sp>
      <p:sp>
        <p:nvSpPr>
          <p:cNvPr id="13" name="Content Placeholder 2"/>
          <p:cNvSpPr txBox="1">
            <a:spLocks/>
          </p:cNvSpPr>
          <p:nvPr/>
        </p:nvSpPr>
        <p:spPr bwMode="auto">
          <a:xfrm>
            <a:off x="3724275" y="2247900"/>
            <a:ext cx="225742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a:lnSpc>
                <a:spcPct val="100000"/>
              </a:lnSpc>
              <a:spcBef>
                <a:spcPts val="200"/>
              </a:spcBef>
              <a:spcAft>
                <a:spcPts val="1200"/>
              </a:spcAft>
              <a:buClr>
                <a:srgbClr val="0989B1"/>
              </a:buClr>
              <a:buSzPts val="2000"/>
              <a:buFont typeface="Lato" panose="020B0604020202020204" charset="0"/>
              <a:buNone/>
            </a:pPr>
            <a:r>
              <a:rPr lang="en-US" altLang="en-US" sz="1400" b="1" dirty="0">
                <a:solidFill>
                  <a:srgbClr val="0B3954"/>
                </a:solidFill>
                <a:latin typeface="Lato" panose="020B0604020202020204" charset="0"/>
                <a:cs typeface="Lato" panose="020B0604020202020204" charset="0"/>
                <a:sym typeface="Lato" panose="020B0604020202020204" charset="0"/>
              </a:rPr>
              <a:t>Domicile is defined as the place where a person has his or her true, fixed, permanent home</a:t>
            </a:r>
            <a:r>
              <a:rPr lang="en-US" altLang="en-US" sz="1400" b="1" dirty="0">
                <a:solidFill>
                  <a:srgbClr val="0B0B0B"/>
                </a:solidFill>
                <a:latin typeface="Lato" panose="020B0604020202020204" charset="0"/>
                <a:cs typeface="Lato" panose="020B0604020202020204" charset="0"/>
                <a:sym typeface="Lato" panose="020B0604020202020204" charset="0"/>
              </a:rPr>
              <a:t> </a:t>
            </a:r>
            <a:r>
              <a:rPr lang="en-US" altLang="en-US" sz="1400" dirty="0">
                <a:solidFill>
                  <a:srgbClr val="0B0B0B"/>
                </a:solidFill>
                <a:latin typeface="Lato" panose="020B0604020202020204" charset="0"/>
                <a:cs typeface="Lato" panose="020B0604020202020204" charset="0"/>
                <a:sym typeface="Lato" panose="020B0604020202020204" charset="0"/>
              </a:rPr>
              <a:t>and principal establishment, and to which, whenever her or she is absent, he or she has the intention of returning</a:t>
            </a:r>
          </a:p>
        </p:txBody>
      </p:sp>
      <p:cxnSp>
        <p:nvCxnSpPr>
          <p:cNvPr id="17" name="Straight Connector 16"/>
          <p:cNvCxnSpPr/>
          <p:nvPr/>
        </p:nvCxnSpPr>
        <p:spPr>
          <a:xfrm>
            <a:off x="3505200" y="3140075"/>
            <a:ext cx="0" cy="639763"/>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110288" y="3140075"/>
            <a:ext cx="0" cy="639763"/>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8724900" y="3140075"/>
            <a:ext cx="0" cy="639763"/>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3A9BE53-5640-4742-94FC-2C0E5D0D949B}" type="slidenum">
              <a:rPr lang="en-US" smtClean="0"/>
              <a:pPr>
                <a:defRPr/>
              </a:pPr>
              <a:t>14</a:t>
            </a:fld>
            <a:endParaRPr lang="en-US" dirty="0"/>
          </a:p>
        </p:txBody>
      </p:sp>
      <p:sp>
        <p:nvSpPr>
          <p:cNvPr id="12" name="Google Shape;111;p15"/>
          <p:cNvSpPr txBox="1">
            <a:spLocks/>
          </p:cNvSpPr>
          <p:nvPr/>
        </p:nvSpPr>
        <p:spPr>
          <a:xfrm>
            <a:off x="1304925" y="2306638"/>
            <a:ext cx="9907588" cy="1928812"/>
          </a:xfrm>
          <a:prstGeom prst="rect">
            <a:avLst/>
          </a:prstGeom>
        </p:spPr>
        <p:txBody>
          <a:bodyPr spcFirstLastPara="1" lIns="91425" tIns="91425" rIns="91425" bIns="91425" anchor="b"/>
          <a:lstStyle>
            <a:lvl1pPr algn="l" rtl="0" fontAlgn="base">
              <a:lnSpc>
                <a:spcPct val="85000"/>
              </a:lnSpc>
              <a:spcBef>
                <a:spcPct val="0"/>
              </a:spcBef>
              <a:spcAft>
                <a:spcPct val="0"/>
              </a:spcAft>
              <a:defRPr sz="8000" b="0" kern="1200" spc="-50">
                <a:solidFill>
                  <a:schemeClr val="tx1">
                    <a:lumMod val="85000"/>
                    <a:lumOff val="15000"/>
                  </a:schemeClr>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eaLnBrk="1" hangingPunct="1">
              <a:defRPr/>
            </a:pPr>
            <a:r>
              <a:rPr lang="en-US" sz="6000" dirty="0">
                <a:latin typeface="Montserrat" panose="020B0604020202020204" charset="0"/>
                <a:ea typeface="Segoe UI Historic" panose="020B0502040204020203" pitchFamily="34" charset="0"/>
                <a:cs typeface="Montserrat" panose="020B0604020202020204" charset="0"/>
              </a:rPr>
              <a:t>Verification of Financial Eligibility (9A:11-3.3, p.21)</a:t>
            </a:r>
            <a:endParaRPr lang="en-US" sz="6000" dirty="0">
              <a:latin typeface="Montserrat" panose="020B0604020202020204" charset="0"/>
              <a:cs typeface="Montserrat" panose="020B0604020202020204" charset="0"/>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190F5CE-D998-4615-A896-B415793153AB}" type="slidenum">
              <a:rPr lang="en-US" smtClean="0"/>
              <a:pPr>
                <a:defRPr/>
              </a:pPr>
              <a:t>15</a:t>
            </a:fld>
            <a:endParaRPr lang="en-US" dirty="0"/>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35844"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4188" y="234950"/>
            <a:ext cx="5419725" cy="622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Google Shape;93;p13"/>
          <p:cNvSpPr txBox="1">
            <a:spLocks noGrp="1"/>
          </p:cNvSpPr>
          <p:nvPr>
            <p:ph type="title"/>
          </p:nvPr>
        </p:nvSpPr>
        <p:spPr>
          <a:xfrm>
            <a:off x="673100" y="466725"/>
            <a:ext cx="2659063" cy="712788"/>
          </a:xfrm>
        </p:spPr>
        <p:txBody>
          <a:bodyPr spcFirstLastPara="1" wrap="square" lIns="91425" tIns="91425" rIns="91425" bIns="91425" anchorCtr="0">
            <a:noAutofit/>
          </a:bodyPr>
          <a:lstStyle/>
          <a:p>
            <a:pPr algn="ctr" eaLnBrk="1" hangingPunct="1">
              <a:defRPr/>
            </a:pPr>
            <a:r>
              <a:rPr lang="en-US" sz="2400" dirty="0">
                <a:solidFill>
                  <a:schemeClr val="bg1"/>
                </a:solidFill>
                <a:latin typeface="Montserrat"/>
                <a:ea typeface="Segoe UI Historic" panose="020B0502040204020203" pitchFamily="34" charset="0"/>
                <a:cs typeface="Segoe UI Historic" panose="020B0502040204020203" pitchFamily="34" charset="0"/>
              </a:rPr>
              <a:t>EOF</a:t>
            </a:r>
            <a:br>
              <a:rPr lang="en-US" sz="2400" dirty="0">
                <a:solidFill>
                  <a:schemeClr val="bg1"/>
                </a:solidFill>
                <a:latin typeface="Montserrat"/>
                <a:ea typeface="Segoe UI Historic" panose="020B0502040204020203" pitchFamily="34" charset="0"/>
                <a:cs typeface="Segoe UI Historic" panose="020B0502040204020203" pitchFamily="34" charset="0"/>
              </a:rPr>
            </a:br>
            <a:r>
              <a:rPr lang="en-US" sz="2400" dirty="0">
                <a:solidFill>
                  <a:schemeClr val="bg1"/>
                </a:solidFill>
                <a:latin typeface="Montserrat"/>
                <a:ea typeface="Segoe UI Historic" panose="020B0502040204020203" pitchFamily="34" charset="0"/>
                <a:cs typeface="Segoe UI Historic" panose="020B0502040204020203" pitchFamily="34" charset="0"/>
              </a:rPr>
              <a:t>Student Eligibility</a:t>
            </a:r>
            <a:endParaRPr sz="2400" dirty="0">
              <a:solidFill>
                <a:schemeClr val="bg1"/>
              </a:solidFill>
            </a:endParaRPr>
          </a:p>
        </p:txBody>
      </p:sp>
      <p:sp>
        <p:nvSpPr>
          <p:cNvPr id="22" name="Title 1"/>
          <p:cNvSpPr txBox="1">
            <a:spLocks/>
          </p:cNvSpPr>
          <p:nvPr/>
        </p:nvSpPr>
        <p:spPr>
          <a:xfrm>
            <a:off x="361950" y="1574074"/>
            <a:ext cx="3175000" cy="469038"/>
          </a:xfrm>
          <a:prstGeom prst="rect">
            <a:avLst/>
          </a:prstGeom>
        </p:spPr>
        <p:txBody>
          <a:bodyPr anchor="b"/>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285750" indent="-285750">
              <a:spcBef>
                <a:spcPts val="0"/>
              </a:spcBef>
              <a:spcAft>
                <a:spcPts val="1200"/>
              </a:spcAft>
              <a:buFont typeface="Arial" panose="020B0604020202020204" pitchFamily="34" charset="0"/>
              <a:buChar char="•"/>
              <a:defRPr/>
            </a:pPr>
            <a:r>
              <a:rPr lang="en-US" sz="1400" dirty="0">
                <a:solidFill>
                  <a:schemeClr val="bg1"/>
                </a:solidFill>
                <a:latin typeface="Lato" panose="020B0604020202020204" charset="0"/>
                <a:cs typeface="Lato" panose="020B0604020202020204" charset="0"/>
              </a:rPr>
              <a:t>Must demonstrate an economically disadvantaged background</a:t>
            </a:r>
          </a:p>
        </p:txBody>
      </p:sp>
      <p:sp>
        <p:nvSpPr>
          <p:cNvPr id="23" name="Title 1"/>
          <p:cNvSpPr txBox="1">
            <a:spLocks/>
          </p:cNvSpPr>
          <p:nvPr/>
        </p:nvSpPr>
        <p:spPr>
          <a:xfrm>
            <a:off x="361950" y="2254250"/>
            <a:ext cx="3175000" cy="665163"/>
          </a:xfrm>
          <a:prstGeom prst="rect">
            <a:avLst/>
          </a:prstGeom>
        </p:spPr>
        <p:txBody>
          <a:bodyPr anchor="b"/>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285750" indent="-285750">
              <a:spcAft>
                <a:spcPts val="1200"/>
              </a:spcAft>
              <a:buFont typeface="Arial" panose="020B0604020202020204" pitchFamily="34" charset="0"/>
              <a:buChar char="•"/>
              <a:defRPr/>
            </a:pPr>
            <a:r>
              <a:rPr lang="en-US" sz="1400" dirty="0">
                <a:solidFill>
                  <a:schemeClr val="bg1"/>
                </a:solidFill>
                <a:latin typeface="Lato" panose="020B0604020202020204" charset="0"/>
                <a:cs typeface="Lato" panose="020B0604020202020204" charset="0"/>
              </a:rPr>
              <a:t>Must be a New Jersey resident 12 consecutive months prior to receiving the award </a:t>
            </a:r>
            <a:endParaRPr lang="en-US" sz="1400" dirty="0">
              <a:solidFill>
                <a:srgbClr val="0B0B0B"/>
              </a:solidFill>
              <a:latin typeface="Lato" panose="020B0604020202020204" charset="0"/>
              <a:cs typeface="Lato" panose="020B0604020202020204" charset="0"/>
            </a:endParaRPr>
          </a:p>
        </p:txBody>
      </p:sp>
      <p:sp>
        <p:nvSpPr>
          <p:cNvPr id="24" name="Title 1"/>
          <p:cNvSpPr txBox="1">
            <a:spLocks/>
          </p:cNvSpPr>
          <p:nvPr/>
        </p:nvSpPr>
        <p:spPr>
          <a:xfrm>
            <a:off x="361950" y="3127375"/>
            <a:ext cx="3175000" cy="650875"/>
          </a:xfrm>
          <a:prstGeom prst="rect">
            <a:avLst/>
          </a:prstGeom>
        </p:spPr>
        <p:txBody>
          <a:bodyPr anchor="b"/>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285750" indent="-285750">
              <a:spcAft>
                <a:spcPts val="1200"/>
              </a:spcAft>
              <a:buFont typeface="Arial" panose="020B0604020202020204" pitchFamily="34" charset="0"/>
              <a:buChar char="•"/>
              <a:defRPr/>
            </a:pPr>
            <a:r>
              <a:rPr lang="en-US" sz="1400" dirty="0">
                <a:solidFill>
                  <a:schemeClr val="bg1"/>
                </a:solidFill>
                <a:latin typeface="Lato" panose="020B0604020202020204" charset="0"/>
                <a:cs typeface="Lato" panose="020B0604020202020204" charset="0"/>
              </a:rPr>
              <a:t>Must apply and be accepted to a participating New Jersey college or university</a:t>
            </a:r>
          </a:p>
        </p:txBody>
      </p:sp>
      <p:sp>
        <p:nvSpPr>
          <p:cNvPr id="25" name="Title 1"/>
          <p:cNvSpPr txBox="1">
            <a:spLocks/>
          </p:cNvSpPr>
          <p:nvPr/>
        </p:nvSpPr>
        <p:spPr>
          <a:xfrm>
            <a:off x="361950" y="3987800"/>
            <a:ext cx="3175000" cy="417513"/>
          </a:xfrm>
          <a:prstGeom prst="rect">
            <a:avLst/>
          </a:prstGeom>
        </p:spPr>
        <p:txBody>
          <a:bodyPr anchor="b"/>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285750" indent="-285750">
              <a:spcAft>
                <a:spcPts val="1200"/>
              </a:spcAft>
              <a:buFont typeface="Arial" panose="020B0604020202020204" pitchFamily="34" charset="0"/>
              <a:buChar char="•"/>
              <a:defRPr/>
            </a:pPr>
            <a:r>
              <a:rPr lang="en-US" sz="1400" dirty="0">
                <a:solidFill>
                  <a:schemeClr val="bg1"/>
                </a:solidFill>
                <a:latin typeface="Lato" panose="020B0604020202020204" charset="0"/>
                <a:cs typeface="Lato" panose="020B0604020202020204" charset="0"/>
              </a:rPr>
              <a:t>Must meet the academic criteria as set by the institution of choice</a:t>
            </a:r>
          </a:p>
        </p:txBody>
      </p:sp>
      <p:sp>
        <p:nvSpPr>
          <p:cNvPr id="26" name="Title 1"/>
          <p:cNvSpPr txBox="1">
            <a:spLocks/>
          </p:cNvSpPr>
          <p:nvPr/>
        </p:nvSpPr>
        <p:spPr>
          <a:xfrm>
            <a:off x="361950" y="4614863"/>
            <a:ext cx="3175000" cy="817562"/>
          </a:xfrm>
          <a:prstGeom prst="rect">
            <a:avLst/>
          </a:prstGeom>
        </p:spPr>
        <p:txBody>
          <a:bodyPr anchor="b"/>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285750" indent="-285750">
              <a:spcAft>
                <a:spcPts val="1200"/>
              </a:spcAft>
              <a:buFont typeface="Arial" panose="020B0604020202020204" pitchFamily="34" charset="0"/>
              <a:buChar char="•"/>
              <a:defRPr/>
            </a:pPr>
            <a:r>
              <a:rPr lang="en-US" sz="1400" dirty="0">
                <a:solidFill>
                  <a:schemeClr val="bg1"/>
                </a:solidFill>
                <a:latin typeface="Lato" panose="020B0604020202020204" charset="0"/>
                <a:cs typeface="Lato" panose="020B0604020202020204" charset="0"/>
              </a:rPr>
              <a:t>Must file a Free Application for Federal Student Aid (FAFSA) or the New Jersey Alternative Financial Aid Application</a:t>
            </a:r>
          </a:p>
        </p:txBody>
      </p:sp>
      <p:sp>
        <p:nvSpPr>
          <p:cNvPr id="27" name="Title 1"/>
          <p:cNvSpPr txBox="1">
            <a:spLocks/>
          </p:cNvSpPr>
          <p:nvPr/>
        </p:nvSpPr>
        <p:spPr>
          <a:xfrm>
            <a:off x="361950" y="5640388"/>
            <a:ext cx="3175000" cy="641350"/>
          </a:xfrm>
          <a:prstGeom prst="rect">
            <a:avLst/>
          </a:prstGeom>
        </p:spPr>
        <p:txBody>
          <a:bodyPr anchor="b"/>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285750" indent="-285750">
              <a:buFont typeface="Arial" panose="020B0604020202020204" pitchFamily="34" charset="0"/>
              <a:buChar char="•"/>
              <a:defRPr/>
            </a:pPr>
            <a:r>
              <a:rPr lang="en-US" sz="1400" dirty="0">
                <a:solidFill>
                  <a:schemeClr val="bg1"/>
                </a:solidFill>
                <a:latin typeface="Lato" panose="020B0604020202020204" charset="0"/>
                <a:cs typeface="Lato" panose="020B0604020202020204" charset="0"/>
              </a:rPr>
              <a:t>Gross Income and Assets must fall within the EOF financial eligibility range</a:t>
            </a:r>
          </a:p>
        </p:txBody>
      </p:sp>
      <p:cxnSp>
        <p:nvCxnSpPr>
          <p:cNvPr id="28" name="Straight Connector 27"/>
          <p:cNvCxnSpPr/>
          <p:nvPr/>
        </p:nvCxnSpPr>
        <p:spPr>
          <a:xfrm>
            <a:off x="763588" y="1179513"/>
            <a:ext cx="2568575"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fade">
                                      <p:cBhvr>
                                        <p:cTn id="3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D48256D-B78D-4D08-9B4D-BB6146C10C34}" type="slidenum">
              <a:rPr lang="en-US" smtClean="0"/>
              <a:pPr>
                <a:defRPr/>
              </a:pPr>
              <a:t>16</a:t>
            </a:fld>
            <a:endParaRPr lang="en-US" dirty="0"/>
          </a:p>
        </p:txBody>
      </p:sp>
      <p:sp>
        <p:nvSpPr>
          <p:cNvPr id="12" name="Google Shape;93;p13"/>
          <p:cNvSpPr txBox="1">
            <a:spLocks/>
          </p:cNvSpPr>
          <p:nvPr/>
        </p:nvSpPr>
        <p:spPr>
          <a:xfrm>
            <a:off x="1219200" y="923925"/>
            <a:ext cx="9993313" cy="825500"/>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charset="0"/>
                <a:ea typeface="Segoe UI Historic" panose="020B0502040204020203" pitchFamily="34" charset="0"/>
                <a:cs typeface="Montserrat" panose="020B0604020202020204" charset="0"/>
              </a:rPr>
              <a:t>Verification of Financial Eligibility</a:t>
            </a:r>
            <a:endParaRPr lang="en-US" dirty="0">
              <a:latin typeface="Montserrat" panose="020B0604020202020204" charset="0"/>
              <a:cs typeface="Montserrat" panose="020B060402020202020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1219200" y="2217738"/>
            <a:ext cx="9993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US" sz="1400" dirty="0">
                <a:latin typeface="Lato" panose="020B0604020202020204" charset="0"/>
              </a:rPr>
              <a:t>When a student receives an EOF graduate grant, </a:t>
            </a:r>
            <a:r>
              <a:rPr lang="en-US" altLang="en-US" sz="1400" b="1" dirty="0">
                <a:solidFill>
                  <a:srgbClr val="0B3954"/>
                </a:solidFill>
                <a:latin typeface="Lato" panose="020B0604020202020204" charset="0"/>
              </a:rPr>
              <a:t>the institution shall verify the income and assets of all applicants</a:t>
            </a:r>
            <a:r>
              <a:rPr lang="en-US" altLang="en-US" sz="1400" dirty="0">
                <a:latin typeface="Lato" panose="020B0604020202020204" charset="0"/>
              </a:rPr>
              <a:t>.</a:t>
            </a:r>
          </a:p>
        </p:txBody>
      </p:sp>
      <p:sp>
        <p:nvSpPr>
          <p:cNvPr id="15" name="TextBox 14"/>
          <p:cNvSpPr txBox="1">
            <a:spLocks noChangeArrowheads="1"/>
          </p:cNvSpPr>
          <p:nvPr/>
        </p:nvSpPr>
        <p:spPr bwMode="auto">
          <a:xfrm>
            <a:off x="1219200" y="2946400"/>
            <a:ext cx="99933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US" sz="1400" b="1" dirty="0">
                <a:solidFill>
                  <a:srgbClr val="0B3954"/>
                </a:solidFill>
                <a:latin typeface="Lato" panose="020B0604020202020204" charset="0"/>
              </a:rPr>
              <a:t>If earnings are not the source of an initial awardee’s income as described above, the file shall contain appropriate verified documentation on which to base the award</a:t>
            </a:r>
            <a:r>
              <a:rPr lang="en-US" altLang="en-US" sz="1400" dirty="0">
                <a:latin typeface="Lato" panose="020B0604020202020204" charset="0"/>
              </a:rPr>
              <a:t> (for example, statements form the public assistance agency, Social Security Administration, Division of Child Protection and Permanency, Veterans Administration, or other appropriate administrative agency), regardless of the awardee’s dependency status. </a:t>
            </a:r>
          </a:p>
        </p:txBody>
      </p:sp>
      <p:sp>
        <p:nvSpPr>
          <p:cNvPr id="16" name="TextBox 15"/>
          <p:cNvSpPr txBox="1">
            <a:spLocks noChangeArrowheads="1"/>
          </p:cNvSpPr>
          <p:nvPr/>
        </p:nvSpPr>
        <p:spPr bwMode="auto">
          <a:xfrm>
            <a:off x="1219200" y="4322763"/>
            <a:ext cx="9993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71450" indent="-1714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2">
              <a:buFont typeface="Arial" panose="020B0604020202020204" pitchFamily="34" charset="0"/>
              <a:buChar char="•"/>
            </a:pPr>
            <a:r>
              <a:rPr lang="en-US" altLang="en-US" sz="1400" b="1" dirty="0">
                <a:solidFill>
                  <a:srgbClr val="0B3954"/>
                </a:solidFill>
                <a:latin typeface="Lato" panose="020B0604020202020204" charset="0"/>
              </a:rPr>
              <a:t>In all cases, files must contain completed forms indicating the relevant data for determining initial eligibility</a:t>
            </a:r>
            <a:r>
              <a:rPr lang="en-US" altLang="en-US" sz="1400" dirty="0">
                <a:latin typeface="Lato" panose="020B0604020202020204" charset="0"/>
              </a:rPr>
              <a:t>, such as household size, annual income, and sources of income and assets</a:t>
            </a:r>
          </a:p>
        </p:txBody>
      </p:sp>
      <p:sp>
        <p:nvSpPr>
          <p:cNvPr id="20" name="TextBox 19"/>
          <p:cNvSpPr txBox="1"/>
          <p:nvPr/>
        </p:nvSpPr>
        <p:spPr>
          <a:xfrm>
            <a:off x="1416811" y="4875423"/>
            <a:ext cx="9795700" cy="738664"/>
          </a:xfrm>
          <a:prstGeom prst="rect">
            <a:avLst/>
          </a:prstGeom>
          <a:noFill/>
        </p:spPr>
        <p:txBody>
          <a:bodyPr>
            <a:spAutoFit/>
          </a:bodyPr>
          <a:lstStyle/>
          <a:p>
            <a:pPr marL="171450" lvl="2" indent="-171450">
              <a:buFont typeface="Courier New" panose="02070309020205020404" pitchFamily="49" charset="0"/>
              <a:buChar char="o"/>
              <a:defRPr/>
            </a:pPr>
            <a:r>
              <a:rPr lang="en-US" sz="1400" dirty="0">
                <a:latin typeface="Lato" panose="020B0604020202020204" charset="0"/>
              </a:rPr>
              <a:t>Dependent students: parent(s) or guardian(s)</a:t>
            </a:r>
          </a:p>
          <a:p>
            <a:pPr marL="171450" lvl="8" indent="-171450">
              <a:buFont typeface="Courier New" panose="02070309020205020404" pitchFamily="49" charset="0"/>
              <a:buChar char="o"/>
              <a:defRPr/>
            </a:pPr>
            <a:r>
              <a:rPr lang="en-US" sz="1400" dirty="0">
                <a:latin typeface="Lato" panose="020B0604020202020204" charset="0"/>
              </a:rPr>
              <a:t>Independent students: student and/or spouse</a:t>
            </a:r>
          </a:p>
          <a:p>
            <a:pPr marL="171450" lvl="8" indent="-171450">
              <a:buFont typeface="Courier New" panose="02070309020205020404" pitchFamily="49" charset="0"/>
              <a:buChar char="o"/>
              <a:defRPr/>
            </a:pPr>
            <a:r>
              <a:rPr lang="en-US" sz="1400" dirty="0">
                <a:latin typeface="Lato" panose="020B0604020202020204" charset="0"/>
              </a:rPr>
              <a:t>Institutions may not solely use the student’s FAFSA to determine and document financial eligibility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7747875-105A-49F3-A85F-6AF0EB89ECB9}" type="slidenum">
              <a:rPr lang="en-US" smtClean="0"/>
              <a:pPr>
                <a:defRPr/>
              </a:pPr>
              <a:t>17</a:t>
            </a:fld>
            <a:endParaRPr lang="en-US" dirty="0"/>
          </a:p>
        </p:txBody>
      </p:sp>
      <p:sp>
        <p:nvSpPr>
          <p:cNvPr id="12" name="Google Shape;111;p15"/>
          <p:cNvSpPr txBox="1">
            <a:spLocks/>
          </p:cNvSpPr>
          <p:nvPr/>
        </p:nvSpPr>
        <p:spPr>
          <a:xfrm>
            <a:off x="1304925" y="2306638"/>
            <a:ext cx="9907588" cy="1928812"/>
          </a:xfrm>
          <a:prstGeom prst="rect">
            <a:avLst/>
          </a:prstGeom>
        </p:spPr>
        <p:txBody>
          <a:bodyPr spcFirstLastPara="1" lIns="91425" tIns="91425" rIns="91425" bIns="91425" anchor="b"/>
          <a:lstStyle>
            <a:lvl1pPr algn="l" rtl="0" fontAlgn="base">
              <a:lnSpc>
                <a:spcPct val="85000"/>
              </a:lnSpc>
              <a:spcBef>
                <a:spcPct val="0"/>
              </a:spcBef>
              <a:spcAft>
                <a:spcPct val="0"/>
              </a:spcAft>
              <a:defRPr sz="8000" b="0" kern="1200" spc="-50">
                <a:solidFill>
                  <a:schemeClr val="tx1">
                    <a:lumMod val="85000"/>
                    <a:lumOff val="15000"/>
                  </a:schemeClr>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eaLnBrk="1" hangingPunct="1">
              <a:defRPr/>
            </a:pPr>
            <a:r>
              <a:rPr lang="en-US" sz="6000" dirty="0">
                <a:latin typeface="Montserrat" panose="020B0604020202020204" charset="0"/>
                <a:ea typeface="Segoe UI Historic" panose="020B0502040204020203" pitchFamily="34" charset="0"/>
                <a:cs typeface="Montserrat" panose="020B0604020202020204" charset="0"/>
              </a:rPr>
              <a:t>Duration of Student Eligibility (9A:11-3.5, p.21-p.22)</a:t>
            </a:r>
            <a:endParaRPr lang="en-US" sz="6000" dirty="0">
              <a:latin typeface="Montserrat" panose="020B0604020202020204" charset="0"/>
              <a:cs typeface="Montserrat" panose="020B0604020202020204" charset="0"/>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04CCE56-C4AC-4DDD-97B8-F238F2E24E1D}" type="slidenum">
              <a:rPr lang="en-US" smtClean="0"/>
              <a:pPr>
                <a:defRPr/>
              </a:pPr>
              <a:t>18</a:t>
            </a:fld>
            <a:endParaRPr lang="en-US" dirty="0"/>
          </a:p>
        </p:txBody>
      </p:sp>
      <p:sp>
        <p:nvSpPr>
          <p:cNvPr id="12" name="Google Shape;93;p13"/>
          <p:cNvSpPr txBox="1">
            <a:spLocks/>
          </p:cNvSpPr>
          <p:nvPr/>
        </p:nvSpPr>
        <p:spPr>
          <a:xfrm>
            <a:off x="1219200" y="31908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a:ea typeface="Segoe UI Historic" panose="020B0502040204020203" pitchFamily="34" charset="0"/>
                <a:cs typeface="Segoe UI Historic" panose="020B0502040204020203" pitchFamily="34" charset="0"/>
              </a:rPr>
              <a:t>Duration of </a:t>
            </a:r>
          </a:p>
          <a:p>
            <a:pPr eaLnBrk="1" hangingPunct="1">
              <a:defRPr/>
            </a:pPr>
            <a:r>
              <a:rPr lang="en-US" dirty="0">
                <a:latin typeface="Montserrat" panose="020B0604020202020204"/>
                <a:ea typeface="Segoe UI Historic" panose="020B0502040204020203" pitchFamily="34" charset="0"/>
                <a:cs typeface="Segoe UI Historic" panose="020B0502040204020203" pitchFamily="34" charset="0"/>
              </a:rPr>
              <a:t>EOF Graduate Grant Eligibility </a:t>
            </a:r>
            <a:r>
              <a:rPr lang="en-US" sz="2400" spc="0" dirty="0">
                <a:solidFill>
                  <a:prstClr val="black"/>
                </a:solidFill>
                <a:latin typeface="Montserrat"/>
                <a:ea typeface="Segoe UI Historic" panose="020B0502040204020203" pitchFamily="34" charset="0"/>
                <a:cs typeface="Segoe UI Historic" panose="020B0502040204020203" pitchFamily="34" charset="0"/>
              </a:rPr>
              <a:t>(Part 1)</a:t>
            </a:r>
            <a:endParaRPr lang="en-US" sz="1800" spc="0" dirty="0">
              <a:solidFill>
                <a:prstClr val="black"/>
              </a:solidFill>
              <a:latin typeface="Calibri" panose="020F0502020204030204" pitchFamily="34" charset="0"/>
              <a:ea typeface="+mn-ea"/>
              <a:cs typeface="+mn-cs"/>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bwMode="auto">
          <a:xfrm>
            <a:off x="1219200" y="2190750"/>
            <a:ext cx="999331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01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ts val="600"/>
              </a:spcBef>
              <a:spcAft>
                <a:spcPct val="0"/>
              </a:spcAft>
              <a:buClr>
                <a:srgbClr val="0989B1"/>
              </a:buClr>
              <a:buSzPts val="2000"/>
              <a:buFont typeface="Lato" panose="020B0604020202020204" charset="0"/>
              <a:buNone/>
            </a:pPr>
            <a:r>
              <a:rPr lang="en-US" altLang="en-US" sz="1400">
                <a:solidFill>
                  <a:srgbClr val="0B0B0B"/>
                </a:solidFill>
                <a:latin typeface="Lato" panose="020B0604020202020204" charset="0"/>
                <a:cs typeface="Lato" panose="020B0604020202020204" charset="0"/>
                <a:sym typeface="Lato" panose="020B0604020202020204" charset="0"/>
              </a:rPr>
              <a:t>(a) To retain eligibility for an Article III graduate grant, students shall comply with the Tuition Aid Grant and Garden State Scholarship programs’ rule at N.J.A.C. 9A:9-2.4, Eligibility and repayments, in accordance with the Board’s annually established deadline dates.</a:t>
            </a:r>
          </a:p>
        </p:txBody>
      </p:sp>
      <p:sp>
        <p:nvSpPr>
          <p:cNvPr id="10" name="Content Placeholder 2"/>
          <p:cNvSpPr txBox="1">
            <a:spLocks/>
          </p:cNvSpPr>
          <p:nvPr/>
        </p:nvSpPr>
        <p:spPr bwMode="auto">
          <a:xfrm>
            <a:off x="1311275" y="3313113"/>
            <a:ext cx="980757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r>
              <a:rPr lang="en-US" altLang="en-US" sz="1400">
                <a:solidFill>
                  <a:srgbClr val="0B0B0B"/>
                </a:solidFill>
                <a:latin typeface="Lato" panose="020B0604020202020204" charset="0"/>
              </a:rPr>
              <a:t>(b) </a:t>
            </a:r>
            <a:r>
              <a:rPr lang="en-US" altLang="en-US" sz="1400" b="1">
                <a:solidFill>
                  <a:srgbClr val="0B0B0B"/>
                </a:solidFill>
                <a:latin typeface="Lato" panose="020B0604020202020204" charset="0"/>
              </a:rPr>
              <a:t>No student shall be eligible for an Article III graduate grant for more than 10 semesters</a:t>
            </a:r>
            <a:r>
              <a:rPr lang="en-US" altLang="en-US" sz="1400">
                <a:solidFill>
                  <a:srgbClr val="0B0B0B"/>
                </a:solidFill>
                <a:latin typeface="Lato" panose="020B0604020202020204" charset="0"/>
              </a:rPr>
              <a:t>; however:</a:t>
            </a:r>
          </a:p>
        </p:txBody>
      </p:sp>
      <p:sp>
        <p:nvSpPr>
          <p:cNvPr id="11" name="Content Placeholder 2"/>
          <p:cNvSpPr txBox="1">
            <a:spLocks/>
          </p:cNvSpPr>
          <p:nvPr/>
        </p:nvSpPr>
        <p:spPr>
          <a:xfrm>
            <a:off x="1447800" y="3706813"/>
            <a:ext cx="9536113" cy="525462"/>
          </a:xfrm>
          <a:prstGeom prst="rect">
            <a:avLst/>
          </a:prstGeom>
        </p:spPr>
        <p:txBody>
          <a:bodyPr lIns="0" rIns="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12648" lvl="2" indent="-228600">
              <a:spcBef>
                <a:spcPts val="600"/>
              </a:spcBef>
              <a:buFont typeface="+mj-lt"/>
              <a:buAutoNum type="arabicPeriod"/>
              <a:defRPr/>
            </a:pPr>
            <a:r>
              <a:rPr lang="en-US" dirty="0">
                <a:solidFill>
                  <a:srgbClr val="0B0B0B"/>
                </a:solidFill>
                <a:latin typeface="Lato" panose="020B0604020202020204" charset="0"/>
              </a:rPr>
              <a:t>Duration of eligibility shall be extended to one semester beyond the normal number of semesters usually required for a full-time student to complete the degree requirements.</a:t>
            </a:r>
          </a:p>
          <a:p>
            <a:pPr marL="384048" lvl="2" indent="0">
              <a:spcBef>
                <a:spcPts val="600"/>
              </a:spcBef>
              <a:buFont typeface="Calibri" pitchFamily="34" charset="0"/>
              <a:buNone/>
              <a:defRPr/>
            </a:pPr>
            <a:endParaRPr lang="en-US" dirty="0">
              <a:solidFill>
                <a:srgbClr val="0B0B0B"/>
              </a:solidFill>
              <a:latin typeface="Lato" panose="020B0604020202020204" charset="0"/>
            </a:endParaRPr>
          </a:p>
        </p:txBody>
      </p:sp>
      <p:sp>
        <p:nvSpPr>
          <p:cNvPr id="13" name="Content Placeholder 2"/>
          <p:cNvSpPr txBox="1">
            <a:spLocks/>
          </p:cNvSpPr>
          <p:nvPr/>
        </p:nvSpPr>
        <p:spPr bwMode="auto">
          <a:xfrm>
            <a:off x="1447800" y="5376863"/>
            <a:ext cx="95361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611188"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lvl="2" eaLnBrk="1" hangingPunct="1">
              <a:spcBef>
                <a:spcPts val="600"/>
              </a:spcBef>
              <a:buFont typeface="Calibri Light" panose="020F0302020204030204" pitchFamily="34" charset="0"/>
              <a:buAutoNum type="arabicPeriod" startAt="2"/>
            </a:pPr>
            <a:r>
              <a:rPr lang="en-US" altLang="en-US">
                <a:solidFill>
                  <a:srgbClr val="0B0B0B"/>
                </a:solidFill>
                <a:latin typeface="Lato" panose="020B0604020202020204" charset="0"/>
              </a:rPr>
              <a:t>Students pursuing a medical or dental degree shall be extended to one year beyond the normal number of years usually required for a full-time student to complete the degree requirements.</a:t>
            </a:r>
          </a:p>
          <a:p>
            <a:pPr eaLnBrk="1" hangingPunct="1"/>
            <a:endParaRPr lang="en-US" altLang="en-US" sz="1400">
              <a:solidFill>
                <a:srgbClr val="0B0B0B"/>
              </a:solidFill>
              <a:latin typeface="Lato" panose="020B0604020202020204" charset="0"/>
            </a:endParaRPr>
          </a:p>
        </p:txBody>
      </p:sp>
      <p:graphicFrame>
        <p:nvGraphicFramePr>
          <p:cNvPr id="17" name="Table 16"/>
          <p:cNvGraphicFramePr>
            <a:graphicFrameLocks noGrp="1"/>
          </p:cNvGraphicFramePr>
          <p:nvPr/>
        </p:nvGraphicFramePr>
        <p:xfrm>
          <a:off x="3559175" y="4406900"/>
          <a:ext cx="5538789" cy="779463"/>
        </p:xfrm>
        <a:graphic>
          <a:graphicData uri="http://schemas.openxmlformats.org/drawingml/2006/table">
            <a:tbl>
              <a:tblPr firstRow="1" bandRow="1">
                <a:tableStyleId>{2D5ABB26-0587-4C30-8999-92F81FD0307C}</a:tableStyleId>
              </a:tblPr>
              <a:tblGrid>
                <a:gridCol w="1437857">
                  <a:extLst>
                    <a:ext uri="{9D8B030D-6E8A-4147-A177-3AD203B41FA5}">
                      <a16:colId xmlns:a16="http://schemas.microsoft.com/office/drawing/2014/main" val="4211415569"/>
                    </a:ext>
                  </a:extLst>
                </a:gridCol>
                <a:gridCol w="1766185">
                  <a:extLst>
                    <a:ext uri="{9D8B030D-6E8A-4147-A177-3AD203B41FA5}">
                      <a16:colId xmlns:a16="http://schemas.microsoft.com/office/drawing/2014/main" val="4065890092"/>
                    </a:ext>
                  </a:extLst>
                </a:gridCol>
                <a:gridCol w="2334747">
                  <a:extLst>
                    <a:ext uri="{9D8B030D-6E8A-4147-A177-3AD203B41FA5}">
                      <a16:colId xmlns:a16="http://schemas.microsoft.com/office/drawing/2014/main" val="1234514966"/>
                    </a:ext>
                  </a:extLst>
                </a:gridCol>
              </a:tblGrid>
              <a:tr h="259821">
                <a:tc>
                  <a:txBody>
                    <a:bodyPr/>
                    <a:lstStyle/>
                    <a:p>
                      <a:r>
                        <a:rPr lang="en-US" sz="1000">
                          <a:solidFill>
                            <a:srgbClr val="0B0B0B"/>
                          </a:solidFill>
                          <a:latin typeface="Lato" panose="020B0604020202020204" charset="0"/>
                        </a:rPr>
                        <a:t>Degree Requirement </a:t>
                      </a:r>
                    </a:p>
                  </a:txBody>
                  <a:tcPr marL="91454" marR="91454"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000">
                          <a:solidFill>
                            <a:srgbClr val="0B0B0B"/>
                          </a:solidFill>
                          <a:latin typeface="Lato" panose="020B0604020202020204" charset="0"/>
                        </a:rPr>
                        <a:t>Credits for Full-time</a:t>
                      </a:r>
                      <a:r>
                        <a:rPr lang="en-US" sz="1000" baseline="0">
                          <a:solidFill>
                            <a:srgbClr val="0B0B0B"/>
                          </a:solidFill>
                          <a:latin typeface="Lato" panose="020B0604020202020204" charset="0"/>
                        </a:rPr>
                        <a:t> Status</a:t>
                      </a:r>
                      <a:endParaRPr lang="en-US" sz="1000">
                        <a:solidFill>
                          <a:srgbClr val="0B0B0B"/>
                        </a:solidFill>
                        <a:latin typeface="Lato" panose="020B0604020202020204" charset="0"/>
                      </a:endParaRPr>
                    </a:p>
                  </a:txBody>
                  <a:tcPr marL="91454" marR="91454"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000">
                          <a:solidFill>
                            <a:srgbClr val="0B0B0B"/>
                          </a:solidFill>
                          <a:latin typeface="Lato" panose="020B0604020202020204" charset="0"/>
                        </a:rPr>
                        <a:t>Length of Eligibility </a:t>
                      </a:r>
                    </a:p>
                  </a:txBody>
                  <a:tcPr marL="91454" marR="91454"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09821250"/>
                  </a:ext>
                </a:extLst>
              </a:tr>
              <a:tr h="259821">
                <a:tc>
                  <a:txBody>
                    <a:bodyPr/>
                    <a:lstStyle/>
                    <a:p>
                      <a:r>
                        <a:rPr lang="en-US" sz="1000">
                          <a:solidFill>
                            <a:srgbClr val="0B0B0B"/>
                          </a:solidFill>
                          <a:latin typeface="Lato" panose="020B0604020202020204" charset="0"/>
                        </a:rPr>
                        <a:t>36 credits</a:t>
                      </a:r>
                    </a:p>
                  </a:txBody>
                  <a:tcPr marL="91454" marR="91454"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0B0B0B"/>
                          </a:solidFill>
                          <a:latin typeface="Lato" panose="020B0604020202020204" charset="0"/>
                        </a:rPr>
                        <a:t>9 credits</a:t>
                      </a:r>
                    </a:p>
                  </a:txBody>
                  <a:tcPr marL="91454" marR="91454"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B0B0B"/>
                          </a:solidFill>
                          <a:latin typeface="Lato" panose="020B0604020202020204" charset="0"/>
                        </a:rPr>
                        <a:t>(36 </a:t>
                      </a:r>
                      <a:r>
                        <a:rPr lang="en-US" sz="1000" err="1">
                          <a:solidFill>
                            <a:srgbClr val="0B0B0B"/>
                          </a:solidFill>
                          <a:latin typeface="Lato" panose="020B0604020202020204" charset="0"/>
                        </a:rPr>
                        <a:t>cr</a:t>
                      </a:r>
                      <a:r>
                        <a:rPr lang="en-US" sz="1000">
                          <a:solidFill>
                            <a:srgbClr val="0B0B0B"/>
                          </a:solidFill>
                          <a:latin typeface="Lato" panose="020B0604020202020204" charset="0"/>
                        </a:rPr>
                        <a:t>/9 </a:t>
                      </a:r>
                      <a:r>
                        <a:rPr lang="en-US" sz="1000" err="1">
                          <a:solidFill>
                            <a:srgbClr val="0B0B0B"/>
                          </a:solidFill>
                          <a:latin typeface="Lato" panose="020B0604020202020204" charset="0"/>
                        </a:rPr>
                        <a:t>cr</a:t>
                      </a:r>
                      <a:r>
                        <a:rPr lang="en-US" sz="1000">
                          <a:solidFill>
                            <a:srgbClr val="0B0B0B"/>
                          </a:solidFill>
                          <a:latin typeface="Lato" panose="020B0604020202020204" charset="0"/>
                        </a:rPr>
                        <a:t>) = 4 +1 = 5 semesters</a:t>
                      </a:r>
                    </a:p>
                  </a:txBody>
                  <a:tcPr marL="91454" marR="91454"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045316"/>
                  </a:ext>
                </a:extLst>
              </a:tr>
              <a:tr h="259821">
                <a:tc>
                  <a:txBody>
                    <a:bodyPr/>
                    <a:lstStyle/>
                    <a:p>
                      <a:r>
                        <a:rPr lang="en-US" sz="1000">
                          <a:solidFill>
                            <a:srgbClr val="0B0B0B"/>
                          </a:solidFill>
                          <a:latin typeface="Lato" panose="020B0604020202020204" charset="0"/>
                        </a:rPr>
                        <a:t>84 credits</a:t>
                      </a:r>
                    </a:p>
                  </a:txBody>
                  <a:tcPr marL="91454" marR="91454"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0B0B0B"/>
                          </a:solidFill>
                          <a:latin typeface="Lato" panose="020B0604020202020204" charset="0"/>
                        </a:rPr>
                        <a:t>12 credits</a:t>
                      </a:r>
                    </a:p>
                  </a:txBody>
                  <a:tcPr marL="91454" marR="91454"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B0B0B"/>
                          </a:solidFill>
                          <a:latin typeface="Lato" panose="020B0604020202020204" charset="0"/>
                        </a:rPr>
                        <a:t>(84 </a:t>
                      </a:r>
                      <a:r>
                        <a:rPr lang="en-US" sz="1000" dirty="0" err="1">
                          <a:solidFill>
                            <a:srgbClr val="0B0B0B"/>
                          </a:solidFill>
                          <a:latin typeface="Lato" panose="020B0604020202020204" charset="0"/>
                        </a:rPr>
                        <a:t>cr</a:t>
                      </a:r>
                      <a:r>
                        <a:rPr lang="en-US" sz="1000" dirty="0">
                          <a:solidFill>
                            <a:srgbClr val="0B0B0B"/>
                          </a:solidFill>
                          <a:latin typeface="Lato" panose="020B0604020202020204" charset="0"/>
                        </a:rPr>
                        <a:t>/12 </a:t>
                      </a:r>
                      <a:r>
                        <a:rPr lang="en-US" sz="1000" dirty="0" err="1">
                          <a:solidFill>
                            <a:srgbClr val="0B0B0B"/>
                          </a:solidFill>
                          <a:latin typeface="Lato" panose="020B0604020202020204" charset="0"/>
                        </a:rPr>
                        <a:t>cr</a:t>
                      </a:r>
                      <a:r>
                        <a:rPr lang="en-US" sz="1000" dirty="0">
                          <a:solidFill>
                            <a:srgbClr val="0B0B0B"/>
                          </a:solidFill>
                          <a:latin typeface="Lato" panose="020B0604020202020204" charset="0"/>
                        </a:rPr>
                        <a:t>) = 7+1 = 8 semesters</a:t>
                      </a:r>
                    </a:p>
                  </a:txBody>
                  <a:tcPr marL="91454" marR="91454"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7487945"/>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B98F9D6-31AB-412D-95CC-A8E8B8AE109C}" type="slidenum">
              <a:rPr lang="en-US" smtClean="0"/>
              <a:pPr>
                <a:defRPr/>
              </a:pPr>
              <a:t>19</a:t>
            </a:fld>
            <a:endParaRPr lang="en-US" dirty="0"/>
          </a:p>
        </p:txBody>
      </p:sp>
      <p:sp>
        <p:nvSpPr>
          <p:cNvPr id="12" name="Google Shape;93;p13"/>
          <p:cNvSpPr txBox="1">
            <a:spLocks/>
          </p:cNvSpPr>
          <p:nvPr/>
        </p:nvSpPr>
        <p:spPr>
          <a:xfrm>
            <a:off x="1219200" y="31908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a:ea typeface="Segoe UI Historic" panose="020B0502040204020203" pitchFamily="34" charset="0"/>
                <a:cs typeface="Segoe UI Historic" panose="020B0502040204020203" pitchFamily="34" charset="0"/>
              </a:rPr>
              <a:t>Duration of </a:t>
            </a:r>
          </a:p>
          <a:p>
            <a:pPr eaLnBrk="1" hangingPunct="1">
              <a:defRPr/>
            </a:pPr>
            <a:r>
              <a:rPr lang="en-US" dirty="0">
                <a:latin typeface="Montserrat" panose="020B0604020202020204"/>
                <a:ea typeface="Segoe UI Historic" panose="020B0502040204020203" pitchFamily="34" charset="0"/>
                <a:cs typeface="Segoe UI Historic" panose="020B0502040204020203" pitchFamily="34" charset="0"/>
              </a:rPr>
              <a:t>EOF Graduate Grant Eligibility </a:t>
            </a:r>
            <a:r>
              <a:rPr lang="en-US" sz="2400" spc="0" dirty="0">
                <a:solidFill>
                  <a:prstClr val="black"/>
                </a:solidFill>
                <a:latin typeface="Montserrat"/>
                <a:ea typeface="Segoe UI Historic" panose="020B0502040204020203" pitchFamily="34" charset="0"/>
                <a:cs typeface="Segoe UI Historic" panose="020B0502040204020203" pitchFamily="34" charset="0"/>
              </a:rPr>
              <a:t>(Part 2)</a:t>
            </a:r>
            <a:endParaRPr lang="en-US" sz="2400" spc="0" dirty="0">
              <a:solidFill>
                <a:prstClr val="black"/>
              </a:solidFill>
              <a:latin typeface="Calibri" panose="020F0502020204030204" pitchFamily="3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bwMode="auto">
          <a:xfrm>
            <a:off x="1219200" y="2084388"/>
            <a:ext cx="100107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01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ts val="600"/>
              </a:spcAft>
              <a:buClr>
                <a:srgbClr val="0989B1"/>
              </a:buClr>
              <a:buSzPts val="2000"/>
              <a:buFont typeface="Lato" panose="020B0604020202020204" charset="0"/>
              <a:buNone/>
            </a:pPr>
            <a:r>
              <a:rPr lang="en-US" altLang="en-US" sz="1400" dirty="0">
                <a:solidFill>
                  <a:srgbClr val="0B0B0B"/>
                </a:solidFill>
                <a:latin typeface="Lato" panose="020B0604020202020204" charset="0"/>
                <a:cs typeface="Lato" panose="020B0604020202020204" charset="0"/>
                <a:sym typeface="Lato" panose="020B0604020202020204" charset="0"/>
              </a:rPr>
              <a:t>(c) Graduate grant recipients may pursue more than one advanced degree; however:</a:t>
            </a:r>
          </a:p>
        </p:txBody>
      </p:sp>
      <p:sp>
        <p:nvSpPr>
          <p:cNvPr id="15" name="Content Placeholder 2"/>
          <p:cNvSpPr txBox="1">
            <a:spLocks/>
          </p:cNvSpPr>
          <p:nvPr/>
        </p:nvSpPr>
        <p:spPr>
          <a:xfrm>
            <a:off x="1405078" y="2475219"/>
            <a:ext cx="9807432" cy="801751"/>
          </a:xfrm>
          <a:prstGeom prst="rect">
            <a:avLst/>
          </a:prstGeom>
        </p:spPr>
        <p:txBody>
          <a:bodyPr lIns="0" rIns="0"/>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24512" lvl="5" indent="-347472">
              <a:lnSpc>
                <a:spcPct val="100000"/>
              </a:lnSpc>
              <a:spcAft>
                <a:spcPts val="20"/>
              </a:spcAft>
              <a:buFont typeface="+mj-lt"/>
              <a:buAutoNum type="arabicPeriod"/>
              <a:defRPr/>
            </a:pPr>
            <a:r>
              <a:rPr lang="en-US" b="1" dirty="0">
                <a:solidFill>
                  <a:srgbClr val="0B3954"/>
                </a:solidFill>
                <a:latin typeface="Lato" panose="020B0604020202020204" charset="0"/>
              </a:rPr>
              <a:t>Each degree must be a higher level than the previous</a:t>
            </a:r>
            <a:r>
              <a:rPr lang="en-US" dirty="0">
                <a:solidFill>
                  <a:srgbClr val="0B0B0B"/>
                </a:solidFill>
                <a:latin typeface="Lato" panose="020B0604020202020204" charset="0"/>
              </a:rPr>
              <a:t> one unless the grant recipient is enrolled in a dual degree program; and </a:t>
            </a:r>
          </a:p>
          <a:p>
            <a:pPr marL="624512" lvl="5" indent="-347472">
              <a:lnSpc>
                <a:spcPct val="100000"/>
              </a:lnSpc>
              <a:spcAft>
                <a:spcPts val="20"/>
              </a:spcAft>
              <a:buFont typeface="+mj-lt"/>
              <a:buAutoNum type="arabicPeriod"/>
              <a:defRPr/>
            </a:pPr>
            <a:r>
              <a:rPr lang="en-US" dirty="0">
                <a:solidFill>
                  <a:srgbClr val="0B0B0B"/>
                </a:solidFill>
                <a:latin typeface="Lato" panose="020B0604020202020204" charset="0"/>
              </a:rPr>
              <a:t>In no case shall the combined </a:t>
            </a:r>
            <a:r>
              <a:rPr lang="en-US" b="1" dirty="0">
                <a:solidFill>
                  <a:srgbClr val="0B3954"/>
                </a:solidFill>
                <a:latin typeface="Lato" panose="020B0604020202020204" charset="0"/>
              </a:rPr>
              <a:t>eligibility exceed the equivalent of 10 semesters</a:t>
            </a:r>
            <a:r>
              <a:rPr lang="en-US" dirty="0">
                <a:solidFill>
                  <a:srgbClr val="0B0B0B"/>
                </a:solidFill>
                <a:latin typeface="Lato" panose="020B0604020202020204" charset="0"/>
              </a:rPr>
              <a:t>.</a:t>
            </a:r>
          </a:p>
        </p:txBody>
      </p:sp>
      <p:sp>
        <p:nvSpPr>
          <p:cNvPr id="16" name="Content Placeholder 2"/>
          <p:cNvSpPr txBox="1">
            <a:spLocks/>
          </p:cNvSpPr>
          <p:nvPr/>
        </p:nvSpPr>
        <p:spPr bwMode="auto">
          <a:xfrm>
            <a:off x="1404938" y="3417888"/>
            <a:ext cx="97694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0"/>
              </a:spcBef>
              <a:spcAft>
                <a:spcPts val="600"/>
              </a:spcAft>
              <a:buFont typeface="Calibri" panose="020F0502020204030204" pitchFamily="34" charset="0"/>
              <a:buNone/>
            </a:pPr>
            <a:r>
              <a:rPr lang="en-US" altLang="en-US" sz="1400">
                <a:solidFill>
                  <a:srgbClr val="0B0B0B"/>
                </a:solidFill>
                <a:latin typeface="Lato" panose="020B0604020202020204" charset="0"/>
              </a:rPr>
              <a:t>(d) An Article III graduate grant shall not be awarded for summer program study except in those programs that, by their nature, require specific course(s) to be taken during the summer.</a:t>
            </a:r>
          </a:p>
        </p:txBody>
      </p:sp>
      <p:sp>
        <p:nvSpPr>
          <p:cNvPr id="18" name="Content Placeholder 2"/>
          <p:cNvSpPr txBox="1">
            <a:spLocks/>
          </p:cNvSpPr>
          <p:nvPr/>
        </p:nvSpPr>
        <p:spPr>
          <a:xfrm>
            <a:off x="1405078" y="4040211"/>
            <a:ext cx="9935169" cy="903348"/>
          </a:xfrm>
          <a:prstGeom prst="rect">
            <a:avLst/>
          </a:prstGeom>
        </p:spPr>
        <p:txBody>
          <a:bodyPr lIns="0" rIns="0"/>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24512" lvl="5" indent="-347472">
              <a:lnSpc>
                <a:spcPct val="100000"/>
              </a:lnSpc>
              <a:spcAft>
                <a:spcPts val="20"/>
              </a:spcAft>
              <a:buFont typeface="+mj-lt"/>
              <a:buAutoNum type="arabicPeriod"/>
              <a:defRPr/>
            </a:pPr>
            <a:r>
              <a:rPr lang="en-US" dirty="0">
                <a:solidFill>
                  <a:srgbClr val="0B0B0B"/>
                </a:solidFill>
                <a:latin typeface="Lato" panose="020B0604020202020204" charset="0"/>
              </a:rPr>
              <a:t>Exceptions are possible in cases where the program of study requires a mandatory sequence of courses for more than two terms in an academic year. </a:t>
            </a:r>
          </a:p>
          <a:p>
            <a:pPr marL="624512" lvl="5" indent="-347472">
              <a:lnSpc>
                <a:spcPct val="100000"/>
              </a:lnSpc>
              <a:spcAft>
                <a:spcPts val="20"/>
              </a:spcAft>
              <a:buFont typeface="+mj-lt"/>
              <a:buAutoNum type="arabicPeriod"/>
              <a:defRPr/>
            </a:pPr>
            <a:r>
              <a:rPr lang="en-US" dirty="0">
                <a:solidFill>
                  <a:srgbClr val="0B0B0B"/>
                </a:solidFill>
                <a:latin typeface="Lato" panose="020B0604020202020204" charset="0"/>
              </a:rPr>
              <a:t>To qualify for an exception, the institution shall submit a written request to the EOF Executive Director.</a:t>
            </a:r>
          </a:p>
        </p:txBody>
      </p:sp>
      <p:sp>
        <p:nvSpPr>
          <p:cNvPr id="19" name="Content Placeholder 2"/>
          <p:cNvSpPr txBox="1">
            <a:spLocks/>
          </p:cNvSpPr>
          <p:nvPr/>
        </p:nvSpPr>
        <p:spPr bwMode="auto">
          <a:xfrm>
            <a:off x="1404938" y="5087938"/>
            <a:ext cx="9769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ts val="200"/>
              </a:spcBef>
              <a:spcAft>
                <a:spcPts val="25"/>
              </a:spcAft>
              <a:buFont typeface="Calibri" panose="020F0502020204030204" pitchFamily="34" charset="0"/>
              <a:buNone/>
            </a:pPr>
            <a:r>
              <a:rPr lang="en-US" altLang="en-US" sz="1400" dirty="0">
                <a:solidFill>
                  <a:srgbClr val="0B0B0B"/>
                </a:solidFill>
                <a:latin typeface="Lato" panose="020B0604020202020204" charset="0"/>
              </a:rPr>
              <a:t>(e) </a:t>
            </a:r>
            <a:r>
              <a:rPr lang="en-US" altLang="en-US" sz="1400" b="1" dirty="0">
                <a:solidFill>
                  <a:srgbClr val="0B3954"/>
                </a:solidFill>
                <a:latin typeface="Lato" panose="020B0604020202020204" charset="0"/>
              </a:rPr>
              <a:t>Students in their last semester of study to complete degree requirements may enroll for less than full-time status and still receive the maximum Article III graduate grant</a:t>
            </a:r>
            <a:r>
              <a:rPr lang="en-US" altLang="en-US" sz="1400" dirty="0">
                <a:solidFill>
                  <a:srgbClr val="0B0B0B"/>
                </a:solidFill>
                <a:latin typeface="Lato" panose="020B0604020202020204" charset="0"/>
              </a:rPr>
              <a:t> for which they would be eligible as a full-time student.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D4CBFE8-5B84-4901-B27D-462B7A1D2F6C}" type="slidenum">
              <a:rPr lang="en-US" smtClean="0"/>
              <a:pPr>
                <a:defRPr/>
              </a:pPr>
              <a:t>2</a:t>
            </a:fld>
            <a:endParaRPr lang="en-US" dirty="0"/>
          </a:p>
        </p:txBody>
      </p:sp>
      <p:sp>
        <p:nvSpPr>
          <p:cNvPr id="5" name="Google Shape;93;p13"/>
          <p:cNvSpPr txBox="1">
            <a:spLocks noGrp="1"/>
          </p:cNvSpPr>
          <p:nvPr>
            <p:ph type="title"/>
          </p:nvPr>
        </p:nvSpPr>
        <p:spPr>
          <a:xfrm>
            <a:off x="1258888" y="836613"/>
            <a:ext cx="9117012" cy="857250"/>
          </a:xfrm>
        </p:spPr>
        <p:txBody>
          <a:bodyPr spcFirstLastPara="1" wrap="square" lIns="91425" tIns="91425" rIns="91425" bIns="91425" anchorCtr="0">
            <a:noAutofit/>
          </a:bodyPr>
          <a:lstStyle/>
          <a:p>
            <a:pPr eaLnBrk="1" hangingPunct="1">
              <a:defRPr/>
            </a:pPr>
            <a:r>
              <a:rPr lang="en-US" dirty="0">
                <a:latin typeface="Montserrat"/>
                <a:ea typeface="Segoe UI Historic" panose="020B0502040204020203" pitchFamily="34" charset="0"/>
                <a:cs typeface="Segoe UI Historic" panose="020B0502040204020203" pitchFamily="34" charset="0"/>
              </a:rPr>
              <a:t>OSHE/EOF Central Office Staff</a:t>
            </a:r>
            <a:endParaRPr dirty="0"/>
          </a:p>
        </p:txBody>
      </p:sp>
      <p:sp>
        <p:nvSpPr>
          <p:cNvPr id="22532" name="Content Placeholder 2"/>
          <p:cNvSpPr txBox="1">
            <a:spLocks/>
          </p:cNvSpPr>
          <p:nvPr/>
        </p:nvSpPr>
        <p:spPr bwMode="auto">
          <a:xfrm>
            <a:off x="1258888" y="2070100"/>
            <a:ext cx="3281362"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20000"/>
              </a:lnSpc>
              <a:spcBef>
                <a:spcPct val="0"/>
              </a:spcBef>
              <a:spcAft>
                <a:spcPct val="0"/>
              </a:spcAft>
              <a:buClr>
                <a:srgbClr val="549E39"/>
              </a:buClr>
            </a:pPr>
            <a:r>
              <a:rPr lang="en-US" altLang="en-US" sz="1400">
                <a:latin typeface="Lato" panose="020B0604020202020204" charset="0"/>
                <a:cs typeface="Lato" panose="020B0604020202020204" charset="0"/>
              </a:rPr>
              <a:t>Dr. Hasani Carter      ​</a:t>
            </a:r>
          </a:p>
          <a:p>
            <a:pPr eaLnBrk="1" hangingPunct="1">
              <a:lnSpc>
                <a:spcPct val="120000"/>
              </a:lnSpc>
              <a:spcBef>
                <a:spcPct val="0"/>
              </a:spcBef>
              <a:spcAft>
                <a:spcPct val="0"/>
              </a:spcAft>
              <a:buClr>
                <a:srgbClr val="549E39"/>
              </a:buClr>
            </a:pPr>
            <a:r>
              <a:rPr lang="en-US" altLang="en-US" sz="1400" u="sng">
                <a:latin typeface="Lato" panose="020B0604020202020204" charset="0"/>
                <a:cs typeface="Lato" panose="020B0604020202020204" charset="0"/>
                <a:hlinkClick r:id="rId2"/>
              </a:rPr>
              <a:t>Hasani.Carter@oshe.nj.gov</a:t>
            </a:r>
            <a:r>
              <a:rPr lang="en-US" altLang="en-US" sz="1400">
                <a:latin typeface="Lato" panose="020B0604020202020204" charset="0"/>
                <a:cs typeface="Lato" panose="020B0604020202020204" charset="0"/>
              </a:rPr>
              <a:t>   ​</a:t>
            </a:r>
          </a:p>
          <a:p>
            <a:pPr eaLnBrk="1" hangingPunct="1">
              <a:lnSpc>
                <a:spcPct val="120000"/>
              </a:lnSpc>
              <a:spcBef>
                <a:spcPct val="0"/>
              </a:spcBef>
              <a:spcAft>
                <a:spcPct val="0"/>
              </a:spcAft>
              <a:buClr>
                <a:srgbClr val="549E39"/>
              </a:buClr>
            </a:pPr>
            <a:r>
              <a:rPr lang="en-US" altLang="en-US" sz="1400">
                <a:latin typeface="Lato" panose="020B0604020202020204" charset="0"/>
                <a:cs typeface="Lato" panose="020B0604020202020204" charset="0"/>
              </a:rPr>
              <a:t>​</a:t>
            </a:r>
          </a:p>
          <a:p>
            <a:pPr eaLnBrk="1" hangingPunct="1">
              <a:lnSpc>
                <a:spcPct val="120000"/>
              </a:lnSpc>
              <a:spcBef>
                <a:spcPct val="0"/>
              </a:spcBef>
              <a:spcAft>
                <a:spcPct val="0"/>
              </a:spcAft>
              <a:buClr>
                <a:srgbClr val="549E39"/>
              </a:buClr>
            </a:pPr>
            <a:r>
              <a:rPr lang="en-US" altLang="en-US" sz="1400">
                <a:latin typeface="Lato" panose="020B0604020202020204" charset="0"/>
                <a:cs typeface="Lato" panose="020B0604020202020204" charset="0"/>
              </a:rPr>
              <a:t>Peter Collazo    ​</a:t>
            </a:r>
          </a:p>
          <a:p>
            <a:pPr eaLnBrk="1" hangingPunct="1">
              <a:lnSpc>
                <a:spcPct val="120000"/>
              </a:lnSpc>
              <a:spcBef>
                <a:spcPct val="0"/>
              </a:spcBef>
              <a:spcAft>
                <a:spcPct val="0"/>
              </a:spcAft>
              <a:buClr>
                <a:srgbClr val="549E39"/>
              </a:buClr>
            </a:pPr>
            <a:r>
              <a:rPr lang="en-US" altLang="en-US" sz="1400" u="sng">
                <a:latin typeface="Lato" panose="020B0604020202020204" charset="0"/>
                <a:cs typeface="Lato" panose="020B0604020202020204" charset="0"/>
                <a:hlinkClick r:id="rId3"/>
              </a:rPr>
              <a:t>Peter.Collazo@oshe.nj.gov</a:t>
            </a:r>
            <a:r>
              <a:rPr lang="en-US" altLang="en-US" sz="1400">
                <a:latin typeface="Lato" panose="020B0604020202020204" charset="0"/>
                <a:cs typeface="Lato" panose="020B0604020202020204" charset="0"/>
              </a:rPr>
              <a:t> ​</a:t>
            </a:r>
          </a:p>
          <a:p>
            <a:pPr eaLnBrk="1" hangingPunct="1">
              <a:lnSpc>
                <a:spcPct val="120000"/>
              </a:lnSpc>
              <a:spcBef>
                <a:spcPct val="0"/>
              </a:spcBef>
              <a:spcAft>
                <a:spcPct val="0"/>
              </a:spcAft>
              <a:buClr>
                <a:srgbClr val="549E39"/>
              </a:buClr>
            </a:pPr>
            <a:r>
              <a:rPr lang="en-US" altLang="en-US" sz="1400">
                <a:latin typeface="Lato" panose="020B0604020202020204" charset="0"/>
                <a:cs typeface="Lato" panose="020B0604020202020204" charset="0"/>
              </a:rPr>
              <a:t>​</a:t>
            </a:r>
          </a:p>
          <a:p>
            <a:pPr eaLnBrk="1" hangingPunct="1">
              <a:lnSpc>
                <a:spcPct val="120000"/>
              </a:lnSpc>
              <a:spcBef>
                <a:spcPct val="0"/>
              </a:spcBef>
              <a:spcAft>
                <a:spcPct val="0"/>
              </a:spcAft>
              <a:buClr>
                <a:srgbClr val="549E39"/>
              </a:buClr>
            </a:pPr>
            <a:r>
              <a:rPr lang="en-US" altLang="en-US" sz="1400">
                <a:latin typeface="Lato" panose="020B0604020202020204" charset="0"/>
                <a:cs typeface="Lato" panose="020B0604020202020204" charset="0"/>
              </a:rPr>
              <a:t>Hema Patel​</a:t>
            </a:r>
          </a:p>
          <a:p>
            <a:pPr eaLnBrk="1" hangingPunct="1">
              <a:lnSpc>
                <a:spcPct val="120000"/>
              </a:lnSpc>
              <a:spcBef>
                <a:spcPct val="0"/>
              </a:spcBef>
              <a:spcAft>
                <a:spcPct val="0"/>
              </a:spcAft>
              <a:buClr>
                <a:srgbClr val="549E39"/>
              </a:buClr>
            </a:pPr>
            <a:r>
              <a:rPr lang="en-US" altLang="en-US" sz="1400" u="sng">
                <a:latin typeface="Lato" panose="020B0604020202020204" charset="0"/>
                <a:cs typeface="Lato" panose="020B0604020202020204" charset="0"/>
                <a:hlinkClick r:id="rId4"/>
              </a:rPr>
              <a:t>Hema.Patel@oshe.nj.gov</a:t>
            </a:r>
            <a:r>
              <a:rPr lang="en-US" altLang="en-US" sz="1400">
                <a:latin typeface="Lato" panose="020B0604020202020204" charset="0"/>
                <a:cs typeface="Lato" panose="020B0604020202020204" charset="0"/>
              </a:rPr>
              <a:t>​</a:t>
            </a:r>
          </a:p>
          <a:p>
            <a:pPr eaLnBrk="1" hangingPunct="1">
              <a:lnSpc>
                <a:spcPct val="120000"/>
              </a:lnSpc>
              <a:spcBef>
                <a:spcPct val="0"/>
              </a:spcBef>
              <a:spcAft>
                <a:spcPct val="0"/>
              </a:spcAft>
              <a:buClr>
                <a:srgbClr val="549E39"/>
              </a:buClr>
            </a:pPr>
            <a:r>
              <a:rPr lang="en-US" altLang="en-US" sz="1400">
                <a:latin typeface="Lato" panose="020B0604020202020204" charset="0"/>
                <a:cs typeface="Lato" panose="020B0604020202020204" charset="0"/>
              </a:rPr>
              <a:t>​</a:t>
            </a:r>
          </a:p>
          <a:p>
            <a:pPr eaLnBrk="1" hangingPunct="1">
              <a:lnSpc>
                <a:spcPct val="120000"/>
              </a:lnSpc>
              <a:spcBef>
                <a:spcPct val="0"/>
              </a:spcBef>
              <a:spcAft>
                <a:spcPct val="0"/>
              </a:spcAft>
              <a:buClr>
                <a:srgbClr val="549E39"/>
              </a:buClr>
            </a:pPr>
            <a:r>
              <a:rPr lang="en-US" altLang="en-US" sz="1400">
                <a:latin typeface="Lato" panose="020B0604020202020204" charset="0"/>
                <a:cs typeface="Lato" panose="020B0604020202020204" charset="0"/>
              </a:rPr>
              <a:t>Catherine Sackey​</a:t>
            </a:r>
          </a:p>
          <a:p>
            <a:pPr eaLnBrk="1" hangingPunct="1">
              <a:lnSpc>
                <a:spcPct val="120000"/>
              </a:lnSpc>
              <a:spcBef>
                <a:spcPct val="0"/>
              </a:spcBef>
              <a:spcAft>
                <a:spcPct val="0"/>
              </a:spcAft>
              <a:buClr>
                <a:srgbClr val="549E39"/>
              </a:buClr>
            </a:pPr>
            <a:r>
              <a:rPr lang="en-US" altLang="en-US" sz="1400" u="sng">
                <a:latin typeface="Lato" panose="020B0604020202020204" charset="0"/>
                <a:cs typeface="Lato" panose="020B0604020202020204" charset="0"/>
                <a:hlinkClick r:id="rId5"/>
              </a:rPr>
              <a:t>Catherine.Sackey@oshe.nj.gov</a:t>
            </a:r>
            <a:r>
              <a:rPr lang="en-US" altLang="en-US" sz="1400">
                <a:latin typeface="Lato" panose="020B0604020202020204" charset="0"/>
                <a:cs typeface="Lato" panose="020B0604020202020204" charset="0"/>
              </a:rPr>
              <a:t>​</a:t>
            </a:r>
          </a:p>
          <a:p>
            <a:pPr eaLnBrk="1" hangingPunct="1">
              <a:lnSpc>
                <a:spcPct val="120000"/>
              </a:lnSpc>
              <a:spcBef>
                <a:spcPct val="0"/>
              </a:spcBef>
              <a:spcAft>
                <a:spcPct val="0"/>
              </a:spcAft>
              <a:buClr>
                <a:srgbClr val="549E39"/>
              </a:buClr>
            </a:pPr>
            <a:r>
              <a:rPr lang="en-US" altLang="en-US" sz="1400">
                <a:latin typeface="Lato" panose="020B0604020202020204" charset="0"/>
                <a:cs typeface="Lato" panose="020B0604020202020204" charset="0"/>
              </a:rPr>
              <a:t>​</a:t>
            </a:r>
          </a:p>
          <a:p>
            <a:pPr eaLnBrk="1" hangingPunct="1">
              <a:lnSpc>
                <a:spcPct val="120000"/>
              </a:lnSpc>
              <a:spcBef>
                <a:spcPct val="0"/>
              </a:spcBef>
              <a:spcAft>
                <a:spcPct val="0"/>
              </a:spcAft>
              <a:buClr>
                <a:srgbClr val="549E39"/>
              </a:buClr>
            </a:pPr>
            <a:r>
              <a:rPr lang="en-US" altLang="en-US" sz="1400">
                <a:latin typeface="Lato" panose="020B0604020202020204" charset="0"/>
                <a:cs typeface="Lato" panose="020B0604020202020204" charset="0"/>
              </a:rPr>
              <a:t>Dr. Stephanie Shanklin​</a:t>
            </a:r>
          </a:p>
          <a:p>
            <a:pPr eaLnBrk="1" hangingPunct="1">
              <a:lnSpc>
                <a:spcPct val="120000"/>
              </a:lnSpc>
              <a:spcBef>
                <a:spcPct val="0"/>
              </a:spcBef>
              <a:spcAft>
                <a:spcPct val="0"/>
              </a:spcAft>
              <a:buClr>
                <a:srgbClr val="549E39"/>
              </a:buClr>
            </a:pPr>
            <a:r>
              <a:rPr lang="en-US" altLang="en-US" sz="1400" u="sng">
                <a:latin typeface="Lato" panose="020B0604020202020204" charset="0"/>
                <a:cs typeface="Lato" panose="020B0604020202020204" charset="0"/>
                <a:hlinkClick r:id="rId5"/>
              </a:rPr>
              <a:t>Stephanie.Shanklin@oshe.nj.gov</a:t>
            </a:r>
            <a:endParaRPr lang="en-US" altLang="en-US" sz="1400">
              <a:latin typeface="Lato" panose="020B0604020202020204" charset="0"/>
              <a:cs typeface="Lato" panose="020B0604020202020204" charset="0"/>
            </a:endParaRPr>
          </a:p>
          <a:p>
            <a:pPr algn="ctr" eaLnBrk="1" hangingPunct="1">
              <a:lnSpc>
                <a:spcPct val="120000"/>
              </a:lnSpc>
              <a:spcBef>
                <a:spcPct val="0"/>
              </a:spcBef>
              <a:spcAft>
                <a:spcPct val="0"/>
              </a:spcAft>
              <a:buClr>
                <a:srgbClr val="549E39"/>
              </a:buClr>
            </a:pPr>
            <a:endParaRPr lang="en-US" altLang="en-US" sz="1400">
              <a:latin typeface="Lato" panose="020B0604020202020204" charset="0"/>
              <a:cs typeface="Lato" panose="020B0604020202020204" charset="0"/>
            </a:endParaRPr>
          </a:p>
          <a:p>
            <a:pPr algn="ctr" eaLnBrk="1" hangingPunct="1">
              <a:lnSpc>
                <a:spcPct val="120000"/>
              </a:lnSpc>
              <a:spcBef>
                <a:spcPct val="0"/>
              </a:spcBef>
              <a:spcAft>
                <a:spcPct val="0"/>
              </a:spcAft>
              <a:buClr>
                <a:srgbClr val="549E39"/>
              </a:buClr>
            </a:pPr>
            <a:endParaRPr lang="en-US" altLang="en-US" sz="1400">
              <a:latin typeface="Lato" panose="020B0604020202020204" charset="0"/>
              <a:cs typeface="Lato" panose="020B0604020202020204" charset="0"/>
            </a:endParaRPr>
          </a:p>
        </p:txBody>
      </p:sp>
      <p:cxnSp>
        <p:nvCxnSpPr>
          <p:cNvPr id="7" name="Straight Connector 6"/>
          <p:cNvCxnSpPr/>
          <p:nvPr/>
        </p:nvCxnSpPr>
        <p:spPr>
          <a:xfrm>
            <a:off x="5854700" y="2859088"/>
            <a:ext cx="0" cy="2268537"/>
          </a:xfrm>
          <a:prstGeom prst="line">
            <a:avLst/>
          </a:prstGeom>
        </p:spPr>
        <p:style>
          <a:lnRef idx="1">
            <a:schemeClr val="accent2"/>
          </a:lnRef>
          <a:fillRef idx="0">
            <a:schemeClr val="accent2"/>
          </a:fillRef>
          <a:effectRef idx="0">
            <a:schemeClr val="accent2"/>
          </a:effectRef>
          <a:fontRef idx="minor">
            <a:schemeClr val="tx1"/>
          </a:fontRef>
        </p:style>
      </p:cxnSp>
      <p:sp>
        <p:nvSpPr>
          <p:cNvPr id="22534" name="Content Placeholder 2"/>
          <p:cNvSpPr txBox="1">
            <a:spLocks/>
          </p:cNvSpPr>
          <p:nvPr/>
        </p:nvSpPr>
        <p:spPr bwMode="auto">
          <a:xfrm>
            <a:off x="7481888" y="2070100"/>
            <a:ext cx="3074987"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20000"/>
              </a:lnSpc>
              <a:spcBef>
                <a:spcPct val="0"/>
              </a:spcBef>
              <a:spcAft>
                <a:spcPct val="0"/>
              </a:spcAft>
              <a:buClr>
                <a:srgbClr val="549E39"/>
              </a:buClr>
            </a:pPr>
            <a:r>
              <a:rPr lang="en-US" altLang="en-US" sz="1400" b="1">
                <a:latin typeface="Lato" panose="020B0604020202020204" charset="0"/>
                <a:cs typeface="Lato" panose="020B0604020202020204" charset="0"/>
              </a:rPr>
              <a:t>OSHE Finance</a:t>
            </a:r>
          </a:p>
          <a:p>
            <a:pPr eaLnBrk="1" hangingPunct="1">
              <a:lnSpc>
                <a:spcPct val="120000"/>
              </a:lnSpc>
              <a:spcAft>
                <a:spcPct val="0"/>
              </a:spcAft>
              <a:buClr>
                <a:srgbClr val="549E39"/>
              </a:buClr>
            </a:pPr>
            <a:r>
              <a:rPr lang="en-US" altLang="en-US" sz="1400">
                <a:latin typeface="Lato" panose="020B0604020202020204" charset="0"/>
                <a:cs typeface="Lato" panose="020B0604020202020204" charset="0"/>
              </a:rPr>
              <a:t>​Tiffany Hazzard</a:t>
            </a:r>
          </a:p>
          <a:p>
            <a:pPr eaLnBrk="1" hangingPunct="1">
              <a:lnSpc>
                <a:spcPct val="120000"/>
              </a:lnSpc>
              <a:spcBef>
                <a:spcPts val="600"/>
              </a:spcBef>
              <a:spcAft>
                <a:spcPct val="0"/>
              </a:spcAft>
              <a:buClr>
                <a:srgbClr val="549E39"/>
              </a:buClr>
            </a:pPr>
            <a:r>
              <a:rPr lang="en-US" altLang="en-US" sz="1400">
                <a:latin typeface="Lato" panose="020B0604020202020204" charset="0"/>
                <a:cs typeface="Lato" panose="020B0604020202020204" charset="0"/>
                <a:hlinkClick r:id="rId6"/>
              </a:rPr>
              <a:t>Tiffany.Hazzard@oshe.nj.gov</a:t>
            </a:r>
            <a:r>
              <a:rPr lang="en-US" altLang="en-US" sz="1400">
                <a:latin typeface="Lato" panose="020B0604020202020204" charset="0"/>
                <a:cs typeface="Lato" panose="020B0604020202020204" charset="0"/>
              </a:rPr>
              <a:t>​</a:t>
            </a:r>
          </a:p>
          <a:p>
            <a:pPr eaLnBrk="1" hangingPunct="1">
              <a:lnSpc>
                <a:spcPct val="120000"/>
              </a:lnSpc>
              <a:spcAft>
                <a:spcPct val="0"/>
              </a:spcAft>
              <a:buClr>
                <a:srgbClr val="549E39"/>
              </a:buClr>
            </a:pPr>
            <a:r>
              <a:rPr lang="en-US" altLang="en-US" sz="1400">
                <a:latin typeface="Lato" panose="020B0604020202020204" charset="0"/>
                <a:cs typeface="Lato" panose="020B0604020202020204" charset="0"/>
              </a:rPr>
              <a:t>​</a:t>
            </a:r>
          </a:p>
          <a:p>
            <a:pPr eaLnBrk="1" hangingPunct="1">
              <a:lnSpc>
                <a:spcPct val="120000"/>
              </a:lnSpc>
              <a:spcAft>
                <a:spcPct val="0"/>
              </a:spcAft>
              <a:buClr>
                <a:srgbClr val="549E39"/>
              </a:buClr>
            </a:pPr>
            <a:r>
              <a:rPr lang="en-US" altLang="en-US" sz="1400">
                <a:latin typeface="Lato" panose="020B0604020202020204" charset="0"/>
                <a:cs typeface="Lato" panose="020B0604020202020204" charset="0"/>
              </a:rPr>
              <a:t>Kevin Kobylowski​</a:t>
            </a:r>
          </a:p>
          <a:p>
            <a:pPr eaLnBrk="1" hangingPunct="1">
              <a:lnSpc>
                <a:spcPct val="120000"/>
              </a:lnSpc>
              <a:spcBef>
                <a:spcPts val="600"/>
              </a:spcBef>
              <a:spcAft>
                <a:spcPct val="0"/>
              </a:spcAft>
              <a:buClr>
                <a:srgbClr val="549E39"/>
              </a:buClr>
            </a:pPr>
            <a:r>
              <a:rPr lang="en-US" altLang="en-US" sz="1400">
                <a:latin typeface="Lato" panose="020B0604020202020204" charset="0"/>
                <a:cs typeface="Lato" panose="020B0604020202020204" charset="0"/>
                <a:hlinkClick r:id="rId7"/>
              </a:rPr>
              <a:t>Kevin.Kobylowski@oshe.nj.gov</a:t>
            </a:r>
            <a:endParaRPr lang="en-US" altLang="en-US" sz="1400">
              <a:latin typeface="Lato" panose="020B0604020202020204" charset="0"/>
              <a:cs typeface="Lato" panose="020B0604020202020204" charset="0"/>
            </a:endParaRPr>
          </a:p>
          <a:p>
            <a:pPr algn="ctr" eaLnBrk="1" hangingPunct="1">
              <a:lnSpc>
                <a:spcPct val="120000"/>
              </a:lnSpc>
              <a:spcBef>
                <a:spcPts val="200"/>
              </a:spcBef>
              <a:spcAft>
                <a:spcPct val="0"/>
              </a:spcAft>
              <a:buClr>
                <a:srgbClr val="549E39"/>
              </a:buClr>
            </a:pPr>
            <a:endParaRPr lang="en-US" altLang="en-US" sz="1400">
              <a:latin typeface="Lato" panose="020B0604020202020204" charset="0"/>
              <a:cs typeface="Lato" panose="020B0604020202020204" charset="0"/>
            </a:endParaRPr>
          </a:p>
          <a:p>
            <a:pPr algn="ctr" eaLnBrk="1" hangingPunct="1">
              <a:lnSpc>
                <a:spcPct val="120000"/>
              </a:lnSpc>
              <a:spcBef>
                <a:spcPts val="200"/>
              </a:spcBef>
              <a:spcAft>
                <a:spcPct val="0"/>
              </a:spcAft>
              <a:buClr>
                <a:srgbClr val="549E39"/>
              </a:buClr>
            </a:pPr>
            <a:endParaRPr lang="en-US" altLang="en-US" sz="1400">
              <a:latin typeface="Lato" panose="020B0604020202020204" charset="0"/>
              <a:cs typeface="Lato" panose="020B0604020202020204" charset="0"/>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949F5C1-162C-45B5-8175-2216B7A40252}" type="slidenum">
              <a:rPr lang="en-US" smtClean="0"/>
              <a:pPr>
                <a:defRPr/>
              </a:pPr>
              <a:t>20</a:t>
            </a:fld>
            <a:endParaRPr lang="en-US" dirty="0"/>
          </a:p>
        </p:txBody>
      </p:sp>
      <p:sp>
        <p:nvSpPr>
          <p:cNvPr id="12" name="Google Shape;111;p15"/>
          <p:cNvSpPr txBox="1">
            <a:spLocks/>
          </p:cNvSpPr>
          <p:nvPr/>
        </p:nvSpPr>
        <p:spPr>
          <a:xfrm>
            <a:off x="1304925" y="2306638"/>
            <a:ext cx="9907588" cy="1928812"/>
          </a:xfrm>
          <a:prstGeom prst="rect">
            <a:avLst/>
          </a:prstGeom>
        </p:spPr>
        <p:txBody>
          <a:bodyPr spcFirstLastPara="1" lIns="91425" tIns="91425" rIns="91425" bIns="91425" anchor="b"/>
          <a:lstStyle>
            <a:lvl1pPr algn="l" rtl="0" fontAlgn="base">
              <a:lnSpc>
                <a:spcPct val="85000"/>
              </a:lnSpc>
              <a:spcBef>
                <a:spcPct val="0"/>
              </a:spcBef>
              <a:spcAft>
                <a:spcPct val="0"/>
              </a:spcAft>
              <a:defRPr sz="8000" b="0" kern="1200" spc="-50">
                <a:solidFill>
                  <a:schemeClr val="tx1">
                    <a:lumMod val="85000"/>
                    <a:lumOff val="15000"/>
                  </a:schemeClr>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eaLnBrk="1" hangingPunct="1">
              <a:defRPr/>
            </a:pPr>
            <a:r>
              <a:rPr lang="en-US" sz="6000" dirty="0">
                <a:latin typeface="Montserrat" panose="020B0604020202020204" charset="0"/>
                <a:ea typeface="Segoe UI Historic" panose="020B0502040204020203" pitchFamily="34" charset="0"/>
                <a:cs typeface="Montserrat" panose="020B0604020202020204" charset="0"/>
              </a:rPr>
              <a:t>Graduate Grant </a:t>
            </a:r>
            <a:br>
              <a:rPr lang="en-US" sz="6000" dirty="0">
                <a:latin typeface="Montserrat" panose="020B0604020202020204" charset="0"/>
                <a:ea typeface="Segoe UI Historic" panose="020B0502040204020203" pitchFamily="34" charset="0"/>
                <a:cs typeface="Montserrat" panose="020B0604020202020204" charset="0"/>
              </a:rPr>
            </a:br>
            <a:r>
              <a:rPr lang="en-US" sz="6000" dirty="0">
                <a:latin typeface="Montserrat" panose="020B0604020202020204" charset="0"/>
                <a:ea typeface="Segoe UI Historic" panose="020B0502040204020203" pitchFamily="34" charset="0"/>
                <a:cs typeface="Montserrat" panose="020B0604020202020204" charset="0"/>
              </a:rPr>
              <a:t>Award Amounts</a:t>
            </a:r>
            <a:endParaRPr lang="en-US" sz="6000" dirty="0">
              <a:latin typeface="Montserrat" panose="020B0604020202020204" charset="0"/>
              <a:cs typeface="Montserrat" panose="020B0604020202020204" charset="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EA2962F-6FF2-488B-A993-91FA6D0F81EA}" type="slidenum">
              <a:rPr lang="en-US" smtClean="0"/>
              <a:pPr>
                <a:defRPr/>
              </a:pPr>
              <a:t>21</a:t>
            </a:fld>
            <a:endParaRPr lang="en-US" dirty="0"/>
          </a:p>
        </p:txBody>
      </p:sp>
      <p:sp>
        <p:nvSpPr>
          <p:cNvPr id="12" name="Google Shape;93;p13"/>
          <p:cNvSpPr txBox="1">
            <a:spLocks/>
          </p:cNvSpPr>
          <p:nvPr/>
        </p:nvSpPr>
        <p:spPr>
          <a:xfrm>
            <a:off x="1219200" y="35083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a:ea typeface="Segoe UI Historic" panose="020B0502040204020203" pitchFamily="34" charset="0"/>
                <a:cs typeface="Segoe UI Historic" panose="020B0502040204020203" pitchFamily="34" charset="0"/>
              </a:rPr>
              <a:t>Grant Amounts (9A:11-3.4)</a:t>
            </a:r>
            <a:endParaRPr lang="en-US" sz="2400" spc="0" dirty="0">
              <a:solidFill>
                <a:prstClr val="black"/>
              </a:solidFill>
              <a:latin typeface="Calibri" panose="020F0502020204030204" pitchFamily="3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2740025" y="1976438"/>
            <a:ext cx="717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400">
                <a:latin typeface="Lato" panose="020B0604020202020204" charset="0"/>
              </a:rPr>
              <a:t>The dollar amount of each Article III graduate grant shall be based on three factors</a:t>
            </a:r>
          </a:p>
        </p:txBody>
      </p:sp>
      <p:sp>
        <p:nvSpPr>
          <p:cNvPr id="11" name="TextBox 10"/>
          <p:cNvSpPr txBox="1">
            <a:spLocks noChangeArrowheads="1"/>
          </p:cNvSpPr>
          <p:nvPr/>
        </p:nvSpPr>
        <p:spPr bwMode="auto">
          <a:xfrm>
            <a:off x="1981200" y="2265363"/>
            <a:ext cx="596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9600">
                <a:solidFill>
                  <a:srgbClr val="549E39"/>
                </a:solidFill>
                <a:latin typeface="Bahnschrift Condensed" panose="020B0502040204020203" pitchFamily="34" charset="0"/>
              </a:rPr>
              <a:t>1</a:t>
            </a:r>
          </a:p>
        </p:txBody>
      </p:sp>
      <p:sp>
        <p:nvSpPr>
          <p:cNvPr id="13" name="TextBox 12"/>
          <p:cNvSpPr txBox="1">
            <a:spLocks noChangeArrowheads="1"/>
          </p:cNvSpPr>
          <p:nvPr/>
        </p:nvSpPr>
        <p:spPr bwMode="auto">
          <a:xfrm>
            <a:off x="2487613" y="2478088"/>
            <a:ext cx="16557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b="1">
                <a:latin typeface="Lato" panose="020B0604020202020204" charset="0"/>
              </a:rPr>
              <a:t>Full-time enrollment</a:t>
            </a:r>
            <a:r>
              <a:rPr lang="en-US" altLang="en-US" sz="1200">
                <a:latin typeface="Lato" panose="020B0604020202020204" charset="0"/>
              </a:rPr>
              <a:t> (as defined by the institution offering the graduate program of study)</a:t>
            </a:r>
          </a:p>
        </p:txBody>
      </p:sp>
      <p:sp>
        <p:nvSpPr>
          <p:cNvPr id="17" name="TextBox 16"/>
          <p:cNvSpPr txBox="1">
            <a:spLocks noChangeArrowheads="1"/>
          </p:cNvSpPr>
          <p:nvPr/>
        </p:nvSpPr>
        <p:spPr bwMode="auto">
          <a:xfrm>
            <a:off x="5583238" y="2478088"/>
            <a:ext cx="12080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b="1">
                <a:latin typeface="Lato" panose="020B0604020202020204" charset="0"/>
              </a:rPr>
              <a:t>The financial need of the student</a:t>
            </a:r>
            <a:r>
              <a:rPr lang="en-US" altLang="en-US" sz="1200">
                <a:latin typeface="Lato" panose="020B0604020202020204" charset="0"/>
              </a:rPr>
              <a:t> as determined by a needs analysis</a:t>
            </a:r>
          </a:p>
        </p:txBody>
      </p:sp>
      <p:sp>
        <p:nvSpPr>
          <p:cNvPr id="20" name="TextBox 19"/>
          <p:cNvSpPr txBox="1">
            <a:spLocks noChangeArrowheads="1"/>
          </p:cNvSpPr>
          <p:nvPr/>
        </p:nvSpPr>
        <p:spPr bwMode="auto">
          <a:xfrm>
            <a:off x="5067300" y="2325688"/>
            <a:ext cx="59848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8800">
                <a:solidFill>
                  <a:srgbClr val="549E39"/>
                </a:solidFill>
                <a:latin typeface="Bahnschrift Condensed" panose="020B0502040204020203" pitchFamily="34" charset="0"/>
              </a:rPr>
              <a:t>2</a:t>
            </a:r>
          </a:p>
        </p:txBody>
      </p:sp>
      <p:sp>
        <p:nvSpPr>
          <p:cNvPr id="21" name="TextBox 20"/>
          <p:cNvSpPr txBox="1">
            <a:spLocks noChangeArrowheads="1"/>
          </p:cNvSpPr>
          <p:nvPr/>
        </p:nvSpPr>
        <p:spPr bwMode="auto">
          <a:xfrm>
            <a:off x="8115302" y="2474229"/>
            <a:ext cx="1131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b="1" dirty="0">
                <a:latin typeface="Lato" panose="020B0604020202020204" charset="0"/>
              </a:rPr>
              <a:t>The type of institution</a:t>
            </a:r>
            <a:r>
              <a:rPr lang="en-US" altLang="en-US" sz="1200" dirty="0">
                <a:latin typeface="Lato" panose="020B0604020202020204" charset="0"/>
              </a:rPr>
              <a:t> the student attends</a:t>
            </a:r>
          </a:p>
        </p:txBody>
      </p:sp>
      <p:sp>
        <p:nvSpPr>
          <p:cNvPr id="22" name="TextBox 21"/>
          <p:cNvSpPr txBox="1">
            <a:spLocks noChangeArrowheads="1"/>
          </p:cNvSpPr>
          <p:nvPr/>
        </p:nvSpPr>
        <p:spPr bwMode="auto">
          <a:xfrm>
            <a:off x="7700963" y="2300288"/>
            <a:ext cx="596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8800">
                <a:solidFill>
                  <a:srgbClr val="549E39"/>
                </a:solidFill>
                <a:latin typeface="Bahnschrift Condensed" panose="020B0502040204020203" pitchFamily="34" charset="0"/>
              </a:rPr>
              <a:t>3</a:t>
            </a:r>
          </a:p>
        </p:txBody>
      </p:sp>
      <p:cxnSp>
        <p:nvCxnSpPr>
          <p:cNvPr id="23" name="Straight Connector 22"/>
          <p:cNvCxnSpPr/>
          <p:nvPr/>
        </p:nvCxnSpPr>
        <p:spPr>
          <a:xfrm>
            <a:off x="7212013" y="2559050"/>
            <a:ext cx="0" cy="121285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flipH="1">
            <a:off x="1766888" y="3771900"/>
            <a:ext cx="8161337"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a:off x="4846638" y="2559050"/>
            <a:ext cx="0" cy="1212850"/>
          </a:xfrm>
          <a:prstGeom prst="line">
            <a:avLst/>
          </a:prstGeom>
          <a:ln/>
        </p:spPr>
        <p:style>
          <a:lnRef idx="1">
            <a:schemeClr val="accent2"/>
          </a:lnRef>
          <a:fillRef idx="0">
            <a:schemeClr val="accent2"/>
          </a:fillRef>
          <a:effectRef idx="0">
            <a:schemeClr val="accent2"/>
          </a:effectRef>
          <a:fontRef idx="minor">
            <a:schemeClr val="tx1"/>
          </a:fontRef>
        </p:style>
      </p:cxnSp>
      <p:sp>
        <p:nvSpPr>
          <p:cNvPr id="26" name="TextBox 25"/>
          <p:cNvSpPr txBox="1">
            <a:spLocks noChangeArrowheads="1"/>
          </p:cNvSpPr>
          <p:nvPr/>
        </p:nvSpPr>
        <p:spPr bwMode="auto">
          <a:xfrm>
            <a:off x="1766888" y="4089400"/>
            <a:ext cx="816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dirty="0">
                <a:latin typeface="Lato" panose="020B0604020202020204" charset="0"/>
              </a:rPr>
              <a:t>An EOF graduate grant awardee shall receive not less than the minimum ($100) nor more than the maximum semester award for the academic year</a:t>
            </a:r>
          </a:p>
        </p:txBody>
      </p:sp>
      <p:cxnSp>
        <p:nvCxnSpPr>
          <p:cNvPr id="28" name="Straight Connector 27"/>
          <p:cNvCxnSpPr/>
          <p:nvPr/>
        </p:nvCxnSpPr>
        <p:spPr>
          <a:xfrm flipH="1">
            <a:off x="1766888" y="4932363"/>
            <a:ext cx="8161337" cy="0"/>
          </a:xfrm>
          <a:prstGeom prst="line">
            <a:avLst/>
          </a:prstGeom>
          <a:ln/>
        </p:spPr>
        <p:style>
          <a:lnRef idx="1">
            <a:schemeClr val="accent2"/>
          </a:lnRef>
          <a:fillRef idx="0">
            <a:schemeClr val="accent2"/>
          </a:fillRef>
          <a:effectRef idx="0">
            <a:schemeClr val="accent2"/>
          </a:effectRef>
          <a:fontRef idx="minor">
            <a:schemeClr val="tx1"/>
          </a:fontRef>
        </p:style>
      </p:cxnSp>
      <p:sp>
        <p:nvSpPr>
          <p:cNvPr id="29" name="TextBox 28"/>
          <p:cNvSpPr txBox="1">
            <a:spLocks noChangeArrowheads="1"/>
          </p:cNvSpPr>
          <p:nvPr/>
        </p:nvSpPr>
        <p:spPr bwMode="auto">
          <a:xfrm>
            <a:off x="1766888" y="5278438"/>
            <a:ext cx="81613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dirty="0">
                <a:latin typeface="Lato" panose="020B0604020202020204" charset="0"/>
              </a:rPr>
              <a:t>Per 9A:11-3.4(c): “Under no circumstances shall the grant when combined with other aid exceed the cost of attendance as determined by the institution.”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7" grpId="0"/>
      <p:bldP spid="20" grpId="0"/>
      <p:bldP spid="21" grpId="0"/>
      <p:bldP spid="22" grpId="0"/>
      <p:bldP spid="26"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DD3D067-A185-4C36-B9C7-4C89E5F97792}" type="slidenum">
              <a:rPr lang="en-US" smtClean="0"/>
              <a:pPr>
                <a:defRPr/>
              </a:pPr>
              <a:t>22</a:t>
            </a:fld>
            <a:endParaRPr lang="en-US" dirty="0"/>
          </a:p>
        </p:txBody>
      </p:sp>
      <p:sp>
        <p:nvSpPr>
          <p:cNvPr id="12" name="Google Shape;93;p13"/>
          <p:cNvSpPr txBox="1">
            <a:spLocks/>
          </p:cNvSpPr>
          <p:nvPr/>
        </p:nvSpPr>
        <p:spPr>
          <a:xfrm>
            <a:off x="1219200" y="35083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a:ea typeface="Segoe UI Historic" panose="020B0502040204020203" pitchFamily="34" charset="0"/>
                <a:cs typeface="Segoe UI Historic" panose="020B0502040204020203" pitchFamily="34" charset="0"/>
              </a:rPr>
              <a:t>EOF Graduate Grant Award Table </a:t>
            </a:r>
            <a:endParaRPr lang="en-US" sz="2400" spc="0" dirty="0">
              <a:solidFill>
                <a:prstClr val="black"/>
              </a:solidFill>
              <a:latin typeface="Calibri" panose="020F0502020204030204" pitchFamily="3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8" name="Table 17"/>
          <p:cNvGraphicFramePr>
            <a:graphicFrameLocks noGrp="1"/>
          </p:cNvGraphicFramePr>
          <p:nvPr/>
        </p:nvGraphicFramePr>
        <p:xfrm>
          <a:off x="503238" y="2024063"/>
          <a:ext cx="11133138" cy="3670300"/>
        </p:xfrm>
        <a:graphic>
          <a:graphicData uri="http://schemas.openxmlformats.org/drawingml/2006/table">
            <a:tbl>
              <a:tblPr firstRow="1" bandRow="1">
                <a:tableStyleId>{2D5ABB26-0587-4C30-8999-92F81FD0307C}</a:tableStyleId>
              </a:tblPr>
              <a:tblGrid>
                <a:gridCol w="4704477">
                  <a:extLst>
                    <a:ext uri="{9D8B030D-6E8A-4147-A177-3AD203B41FA5}">
                      <a16:colId xmlns:a16="http://schemas.microsoft.com/office/drawing/2014/main" val="1049842793"/>
                    </a:ext>
                  </a:extLst>
                </a:gridCol>
                <a:gridCol w="2295951">
                  <a:extLst>
                    <a:ext uri="{9D8B030D-6E8A-4147-A177-3AD203B41FA5}">
                      <a16:colId xmlns:a16="http://schemas.microsoft.com/office/drawing/2014/main" val="3446157427"/>
                    </a:ext>
                  </a:extLst>
                </a:gridCol>
                <a:gridCol w="1984886">
                  <a:extLst>
                    <a:ext uri="{9D8B030D-6E8A-4147-A177-3AD203B41FA5}">
                      <a16:colId xmlns:a16="http://schemas.microsoft.com/office/drawing/2014/main" val="48623273"/>
                    </a:ext>
                  </a:extLst>
                </a:gridCol>
                <a:gridCol w="2147824">
                  <a:extLst>
                    <a:ext uri="{9D8B030D-6E8A-4147-A177-3AD203B41FA5}">
                      <a16:colId xmlns:a16="http://schemas.microsoft.com/office/drawing/2014/main" val="3616865485"/>
                    </a:ext>
                  </a:extLst>
                </a:gridCol>
              </a:tblGrid>
              <a:tr h="623939">
                <a:tc gridSpan="4">
                  <a:txBody>
                    <a:bodyPr/>
                    <a:lstStyle/>
                    <a:p>
                      <a:pPr algn="l"/>
                      <a:r>
                        <a:rPr lang="en-US" sz="1900" dirty="0">
                          <a:solidFill>
                            <a:srgbClr val="0B0B0B"/>
                          </a:solidFill>
                          <a:latin typeface="Lato" panose="020B0604020202020204" charset="0"/>
                        </a:rPr>
                        <a:t>The academic year award ranges for EOF Article</a:t>
                      </a:r>
                      <a:r>
                        <a:rPr lang="en-US" sz="1900" baseline="0" dirty="0">
                          <a:solidFill>
                            <a:srgbClr val="0B0B0B"/>
                          </a:solidFill>
                          <a:latin typeface="Lato" panose="020B0604020202020204" charset="0"/>
                        </a:rPr>
                        <a:t> III graduate grants are as follows:</a:t>
                      </a:r>
                      <a:endParaRPr lang="en-US" sz="1900" dirty="0">
                        <a:solidFill>
                          <a:srgbClr val="0B0B0B"/>
                        </a:solidFill>
                        <a:latin typeface="Lato" panose="020B0604020202020204" charset="0"/>
                      </a:endParaRPr>
                    </a:p>
                  </a:txBody>
                  <a:tcPr marL="121918" marR="121918" marT="60953" marB="60953">
                    <a:lnB w="12700" cap="flat" cmpd="sng" algn="ctr">
                      <a:noFill/>
                      <a:prstDash val="solid"/>
                      <a:round/>
                      <a:headEnd type="none" w="med" len="med"/>
                      <a:tailEnd type="none" w="med" len="med"/>
                    </a:lnB>
                  </a:tcPr>
                </a:tc>
                <a:tc hMerge="1">
                  <a:txBody>
                    <a:bodyPr/>
                    <a:lstStyle/>
                    <a:p>
                      <a:endParaRPr lang="en-US" sz="2400" b="1" u="sng"/>
                    </a:p>
                  </a:txBody>
                  <a:tcPr/>
                </a:tc>
                <a:tc hMerge="1">
                  <a:txBody>
                    <a:bodyPr/>
                    <a:lstStyle/>
                    <a:p>
                      <a:endParaRPr lang="en-US" sz="2400" b="1" u="sng"/>
                    </a:p>
                  </a:txBody>
                  <a:tcPr/>
                </a:tc>
                <a:tc hMerge="1">
                  <a:txBody>
                    <a:bodyPr/>
                    <a:lstStyle/>
                    <a:p>
                      <a:endParaRPr lang="en-US" sz="2400" b="1" u="sng"/>
                    </a:p>
                  </a:txBody>
                  <a:tcPr/>
                </a:tc>
                <a:extLst>
                  <a:ext uri="{0D108BD9-81ED-4DB2-BD59-A6C34878D82A}">
                    <a16:rowId xmlns:a16="http://schemas.microsoft.com/office/drawing/2014/main" val="1863428231"/>
                  </a:ext>
                </a:extLst>
              </a:tr>
              <a:tr h="791410">
                <a:tc>
                  <a:txBody>
                    <a:bodyPr/>
                    <a:lstStyle/>
                    <a:p>
                      <a:pPr algn="l"/>
                      <a:endParaRPr lang="en-US" sz="1900">
                        <a:solidFill>
                          <a:srgbClr val="0B0B0B"/>
                        </a:solidFill>
                        <a:latin typeface="Lato" panose="020B0604020202020204" charset="0"/>
                      </a:endParaRPr>
                    </a:p>
                  </a:txBody>
                  <a:tcPr marL="121918" marR="121918" marT="60953" marB="60953">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900" b="0">
                          <a:solidFill>
                            <a:srgbClr val="0B0B0B"/>
                          </a:solidFill>
                          <a:latin typeface="Lato" panose="020B0604020202020204" charset="0"/>
                        </a:rPr>
                        <a:t>Semester </a:t>
                      </a:r>
                    </a:p>
                    <a:p>
                      <a:pPr algn="ctr"/>
                      <a:r>
                        <a:rPr lang="en-US" sz="1900" b="0" u="sng">
                          <a:solidFill>
                            <a:srgbClr val="0B0B0B"/>
                          </a:solidFill>
                          <a:latin typeface="Lato" panose="020B0604020202020204" charset="0"/>
                        </a:rPr>
                        <a:t>Minimum</a:t>
                      </a:r>
                    </a:p>
                  </a:txBody>
                  <a:tcPr marL="121918" marR="121918" marT="60953" marB="60953">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900" b="0">
                          <a:solidFill>
                            <a:srgbClr val="0B0B0B"/>
                          </a:solidFill>
                          <a:latin typeface="Lato" panose="020B0604020202020204" charset="0"/>
                        </a:rPr>
                        <a:t>Semester</a:t>
                      </a:r>
                      <a:r>
                        <a:rPr lang="en-US" sz="1900" b="0" baseline="0">
                          <a:solidFill>
                            <a:srgbClr val="0B0B0B"/>
                          </a:solidFill>
                          <a:latin typeface="Lato" panose="020B0604020202020204" charset="0"/>
                        </a:rPr>
                        <a:t> </a:t>
                      </a:r>
                      <a:r>
                        <a:rPr lang="en-US" sz="1900" b="0" u="sng" baseline="0">
                          <a:solidFill>
                            <a:srgbClr val="0B0B0B"/>
                          </a:solidFill>
                          <a:latin typeface="Lato" panose="020B0604020202020204" charset="0"/>
                        </a:rPr>
                        <a:t>Maximum</a:t>
                      </a:r>
                      <a:endParaRPr lang="en-US" sz="1900" b="0" u="sng">
                        <a:solidFill>
                          <a:srgbClr val="0B0B0B"/>
                        </a:solidFill>
                        <a:latin typeface="Lato" panose="020B0604020202020204" charset="0"/>
                      </a:endParaRPr>
                    </a:p>
                  </a:txBody>
                  <a:tcPr marL="121918" marR="121918" marT="60953" marB="60953">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900" b="0">
                          <a:solidFill>
                            <a:srgbClr val="0B0B0B"/>
                          </a:solidFill>
                          <a:latin typeface="Lato" panose="020B0604020202020204" charset="0"/>
                        </a:rPr>
                        <a:t>Academic </a:t>
                      </a:r>
                      <a:r>
                        <a:rPr lang="en-US" sz="1900" b="0" u="none">
                          <a:solidFill>
                            <a:srgbClr val="0B0B0B"/>
                          </a:solidFill>
                          <a:latin typeface="Lato" panose="020B0604020202020204" charset="0"/>
                        </a:rPr>
                        <a:t>Year</a:t>
                      </a:r>
                      <a:r>
                        <a:rPr lang="en-US" sz="1900" b="0" u="sng">
                          <a:solidFill>
                            <a:srgbClr val="0B0B0B"/>
                          </a:solidFill>
                          <a:latin typeface="Lato" panose="020B0604020202020204" charset="0"/>
                        </a:rPr>
                        <a:t> Maximum</a:t>
                      </a:r>
                    </a:p>
                  </a:txBody>
                  <a:tcPr marL="121918" marR="121918" marT="60953" marB="60953">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952928539"/>
                  </a:ext>
                </a:extLst>
              </a:tr>
              <a:tr h="443189">
                <a:tc>
                  <a:txBody>
                    <a:bodyPr/>
                    <a:lstStyle/>
                    <a:p>
                      <a:pPr algn="l"/>
                      <a:r>
                        <a:rPr lang="en-US" sz="1900" b="0">
                          <a:solidFill>
                            <a:srgbClr val="0B0B0B"/>
                          </a:solidFill>
                          <a:latin typeface="Lato" panose="020B0604020202020204" charset="0"/>
                        </a:rPr>
                        <a:t>State Colleges &amp; Universities</a:t>
                      </a:r>
                    </a:p>
                  </a:txBody>
                  <a:tcPr marL="121918" marR="121918" marT="60953" marB="6095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r>
                        <a:rPr lang="en-US" sz="1900">
                          <a:solidFill>
                            <a:srgbClr val="0B0B0B"/>
                          </a:solidFill>
                          <a:latin typeface="Lato" panose="020B0604020202020204" charset="0"/>
                        </a:rPr>
                        <a:t>$100</a:t>
                      </a:r>
                    </a:p>
                  </a:txBody>
                  <a:tcPr marL="121918" marR="121918" marT="60953" marB="60953">
                    <a:lnL>
                      <a:noFill/>
                    </a:lnL>
                    <a:lnR>
                      <a:noFill/>
                    </a:lnR>
                    <a:lnT>
                      <a:noFill/>
                    </a:lnT>
                    <a:lnB>
                      <a:noFill/>
                    </a:lnB>
                    <a:lnTlToBr w="12700" cmpd="sng">
                      <a:noFill/>
                      <a:prstDash val="solid"/>
                    </a:lnTlToBr>
                    <a:lnBlToTr w="12700" cmpd="sng">
                      <a:noFill/>
                      <a:prstDash val="solid"/>
                    </a:lnBlToTr>
                  </a:tcPr>
                </a:tc>
                <a:tc>
                  <a:txBody>
                    <a:bodyPr/>
                    <a:lstStyle/>
                    <a:p>
                      <a:pPr algn="ctr"/>
                      <a:r>
                        <a:rPr lang="en-US" sz="1900">
                          <a:solidFill>
                            <a:srgbClr val="0B0B0B"/>
                          </a:solidFill>
                          <a:latin typeface="Lato" panose="020B0604020202020204" charset="0"/>
                        </a:rPr>
                        <a:t>$1,425</a:t>
                      </a:r>
                    </a:p>
                  </a:txBody>
                  <a:tcPr marL="121918" marR="121918" marT="60953" marB="60953">
                    <a:lnL>
                      <a:noFill/>
                    </a:lnL>
                    <a:lnR>
                      <a:noFill/>
                    </a:lnR>
                    <a:lnT>
                      <a:noFill/>
                    </a:lnT>
                    <a:lnB>
                      <a:noFill/>
                    </a:lnB>
                    <a:lnTlToBr w="12700" cmpd="sng">
                      <a:noFill/>
                      <a:prstDash val="solid"/>
                    </a:lnTlToBr>
                    <a:lnBlToTr w="12700" cmpd="sng">
                      <a:noFill/>
                      <a:prstDash val="solid"/>
                    </a:lnBlToTr>
                  </a:tcPr>
                </a:tc>
                <a:tc>
                  <a:txBody>
                    <a:bodyPr/>
                    <a:lstStyle/>
                    <a:p>
                      <a:pPr algn="ctr"/>
                      <a:r>
                        <a:rPr lang="en-US" sz="1900">
                          <a:solidFill>
                            <a:srgbClr val="0B0B0B"/>
                          </a:solidFill>
                          <a:latin typeface="Lato" panose="020B0604020202020204" charset="0"/>
                        </a:rPr>
                        <a:t>$2,850</a:t>
                      </a:r>
                    </a:p>
                  </a:txBody>
                  <a:tcPr marL="121918" marR="121918" marT="60953" marB="60953">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08755390"/>
                  </a:ext>
                </a:extLst>
              </a:tr>
              <a:tr h="443189">
                <a:tc>
                  <a:txBody>
                    <a:bodyPr/>
                    <a:lstStyle/>
                    <a:p>
                      <a:pPr algn="l"/>
                      <a:r>
                        <a:rPr lang="en-US" sz="1900" b="0" dirty="0">
                          <a:solidFill>
                            <a:srgbClr val="0B0B0B"/>
                          </a:solidFill>
                          <a:latin typeface="Lato" panose="020B0604020202020204" charset="0"/>
                        </a:rPr>
                        <a:t>Independent</a:t>
                      </a:r>
                    </a:p>
                  </a:txBody>
                  <a:tcPr marL="121918" marR="121918" marT="60953" marB="6095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0B0B0B"/>
                          </a:solidFill>
                          <a:latin typeface="Lato" panose="020B0604020202020204" charset="0"/>
                        </a:rPr>
                        <a:t>$100</a:t>
                      </a:r>
                    </a:p>
                  </a:txBody>
                  <a:tcPr marL="121918" marR="121918" marT="60953" marB="60953">
                    <a:lnL>
                      <a:noFill/>
                    </a:lnL>
                    <a:lnR>
                      <a:noFill/>
                    </a:lnR>
                    <a:lnT>
                      <a:noFill/>
                    </a:lnT>
                    <a:lnB>
                      <a:noFill/>
                    </a:lnB>
                    <a:lnTlToBr w="12700" cmpd="sng">
                      <a:noFill/>
                      <a:prstDash val="solid"/>
                    </a:lnTlToBr>
                    <a:lnBlToTr w="12700" cmpd="sng">
                      <a:noFill/>
                      <a:prstDash val="solid"/>
                    </a:lnBlToTr>
                  </a:tcPr>
                </a:tc>
                <a:tc>
                  <a:txBody>
                    <a:bodyPr/>
                    <a:lstStyle/>
                    <a:p>
                      <a:pPr algn="ctr"/>
                      <a:r>
                        <a:rPr lang="en-US" sz="1900">
                          <a:solidFill>
                            <a:srgbClr val="0B0B0B"/>
                          </a:solidFill>
                          <a:latin typeface="Lato" panose="020B0604020202020204" charset="0"/>
                        </a:rPr>
                        <a:t>$1,700</a:t>
                      </a:r>
                    </a:p>
                  </a:txBody>
                  <a:tcPr marL="121918" marR="121918" marT="60953" marB="60953">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0B0B0B"/>
                          </a:solidFill>
                          <a:latin typeface="Lato" panose="020B0604020202020204" charset="0"/>
                        </a:rPr>
                        <a:t>$3,400</a:t>
                      </a:r>
                    </a:p>
                  </a:txBody>
                  <a:tcPr marL="121918" marR="121918" marT="60953" marB="60953">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23375861"/>
                  </a:ext>
                </a:extLst>
              </a:tr>
              <a:tr h="577163">
                <a:tc>
                  <a:txBody>
                    <a:bodyPr/>
                    <a:lstStyle/>
                    <a:p>
                      <a:pPr algn="l"/>
                      <a:r>
                        <a:rPr lang="en-US" sz="1900" b="0" dirty="0">
                          <a:solidFill>
                            <a:srgbClr val="0B0B0B"/>
                          </a:solidFill>
                          <a:latin typeface="Lato" panose="020B0604020202020204" charset="0"/>
                        </a:rPr>
                        <a:t>Public Research Universities</a:t>
                      </a:r>
                    </a:p>
                  </a:txBody>
                  <a:tcPr marL="121918" marR="121918" marT="60953" marB="6095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0B0B0B"/>
                          </a:solidFill>
                          <a:latin typeface="Lato" panose="020B0604020202020204" charset="0"/>
                        </a:rPr>
                        <a:t>$100</a:t>
                      </a:r>
                    </a:p>
                  </a:txBody>
                  <a:tcPr marL="121918" marR="121918" marT="60953" marB="60953">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0B0B0B"/>
                          </a:solidFill>
                          <a:latin typeface="Lato" panose="020B0604020202020204" charset="0"/>
                        </a:rPr>
                        <a:t>$1,700</a:t>
                      </a:r>
                    </a:p>
                  </a:txBody>
                  <a:tcPr marL="121918" marR="121918" marT="60953" marB="60953">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0B0B0B"/>
                          </a:solidFill>
                          <a:latin typeface="Lato" panose="020B0604020202020204" charset="0"/>
                        </a:rPr>
                        <a:t>$3,400</a:t>
                      </a:r>
                    </a:p>
                  </a:txBody>
                  <a:tcPr marL="121918" marR="121918" marT="60953" marB="60953">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51706803"/>
                  </a:ext>
                </a:extLst>
              </a:tr>
              <a:tr h="791410">
                <a:tc>
                  <a:txBody>
                    <a:bodyPr/>
                    <a:lstStyle/>
                    <a:p>
                      <a:pPr algn="l"/>
                      <a:r>
                        <a:rPr lang="en-US" sz="1900" b="0">
                          <a:solidFill>
                            <a:srgbClr val="0B0B0B"/>
                          </a:solidFill>
                          <a:latin typeface="Lato" panose="020B0604020202020204" charset="0"/>
                        </a:rPr>
                        <a:t>Biomedical &amp; Health Science Schools</a:t>
                      </a:r>
                    </a:p>
                  </a:txBody>
                  <a:tcPr marL="121918" marR="121918" marT="60953" marB="60953">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0B0B0B"/>
                          </a:solidFill>
                          <a:latin typeface="Lato" panose="020B0604020202020204" charset="0"/>
                        </a:rPr>
                        <a:t>$100</a:t>
                      </a:r>
                    </a:p>
                  </a:txBody>
                  <a:tcPr marL="121918" marR="121918" marT="60953" marB="60953">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0B0B0B"/>
                          </a:solidFill>
                          <a:latin typeface="Lato" panose="020B0604020202020204" charset="0"/>
                        </a:rPr>
                        <a:t>$2,450</a:t>
                      </a:r>
                    </a:p>
                    <a:p>
                      <a:pPr algn="ctr"/>
                      <a:endParaRPr lang="en-US" sz="1900">
                        <a:solidFill>
                          <a:srgbClr val="0B0B0B"/>
                        </a:solidFill>
                        <a:latin typeface="Lato" panose="020B0604020202020204" charset="0"/>
                      </a:endParaRPr>
                    </a:p>
                  </a:txBody>
                  <a:tcPr marL="121918" marR="121918" marT="60953" marB="60953">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0B0B0B"/>
                          </a:solidFill>
                          <a:latin typeface="Lato" panose="020B0604020202020204" charset="0"/>
                        </a:rPr>
                        <a:t>$4,900</a:t>
                      </a:r>
                    </a:p>
                    <a:p>
                      <a:pPr algn="ctr"/>
                      <a:endParaRPr lang="en-US" sz="1900" dirty="0">
                        <a:solidFill>
                          <a:srgbClr val="0B0B0B"/>
                        </a:solidFill>
                        <a:latin typeface="Lato" panose="020B0604020202020204" charset="0"/>
                      </a:endParaRPr>
                    </a:p>
                  </a:txBody>
                  <a:tcPr marL="121918" marR="121918" marT="60953" marB="60953">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1537439"/>
                  </a:ext>
                </a:extLst>
              </a:tr>
            </a:tbl>
          </a:graphicData>
        </a:graphic>
      </p:graphicFrame>
      <p:sp>
        <p:nvSpPr>
          <p:cNvPr id="43035" name="TextBox 18"/>
          <p:cNvSpPr txBox="1">
            <a:spLocks noChangeArrowheads="1"/>
          </p:cNvSpPr>
          <p:nvPr/>
        </p:nvSpPr>
        <p:spPr bwMode="auto">
          <a:xfrm>
            <a:off x="2913063" y="5797550"/>
            <a:ext cx="68310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i="1">
                <a:latin typeface="Lato" panose="020B0604020202020204" charset="0"/>
              </a:rPr>
              <a:t>Approved by the EOF Board of Directors per Resolution 4:23 on 5/4/23. </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F047126-1F7B-4201-AC6B-42632C270E6A}" type="slidenum">
              <a:rPr lang="en-US" smtClean="0"/>
              <a:pPr>
                <a:defRPr/>
              </a:pPr>
              <a:t>23</a:t>
            </a:fld>
            <a:endParaRPr lang="en-US" dirty="0"/>
          </a:p>
        </p:txBody>
      </p:sp>
      <p:sp>
        <p:nvSpPr>
          <p:cNvPr id="12" name="Google Shape;111;p15"/>
          <p:cNvSpPr txBox="1">
            <a:spLocks/>
          </p:cNvSpPr>
          <p:nvPr/>
        </p:nvSpPr>
        <p:spPr>
          <a:xfrm>
            <a:off x="1304925" y="1636713"/>
            <a:ext cx="9907588" cy="2598737"/>
          </a:xfrm>
          <a:prstGeom prst="rect">
            <a:avLst/>
          </a:prstGeom>
        </p:spPr>
        <p:txBody>
          <a:bodyPr spcFirstLastPara="1" lIns="91425" tIns="91425" rIns="91425" bIns="91425" anchor="b"/>
          <a:lstStyle>
            <a:lvl1pPr algn="l" rtl="0" fontAlgn="base">
              <a:lnSpc>
                <a:spcPct val="85000"/>
              </a:lnSpc>
              <a:spcBef>
                <a:spcPct val="0"/>
              </a:spcBef>
              <a:spcAft>
                <a:spcPct val="0"/>
              </a:spcAft>
              <a:defRPr sz="8000" b="0" kern="1200" spc="-50">
                <a:solidFill>
                  <a:schemeClr val="tx1">
                    <a:lumMod val="85000"/>
                    <a:lumOff val="15000"/>
                  </a:schemeClr>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eaLnBrk="1" hangingPunct="1">
              <a:defRPr/>
            </a:pPr>
            <a:r>
              <a:rPr lang="en-US" sz="6000" dirty="0">
                <a:latin typeface="Montserrat" panose="020B0604020202020204" charset="0"/>
                <a:ea typeface="Segoe UI Historic" panose="020B0502040204020203" pitchFamily="34" charset="0"/>
                <a:cs typeface="Montserrat" panose="020B0604020202020204" charset="0"/>
              </a:rPr>
              <a:t>EOF Graduate Grant Application &amp; Awarding Process</a:t>
            </a:r>
            <a:endParaRPr lang="en-US" sz="6000" dirty="0">
              <a:latin typeface="Montserrat" panose="020B0604020202020204" charset="0"/>
              <a:cs typeface="Montserrat" panose="020B0604020202020204" charset="0"/>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D17F84-5663-42B3-AC74-84E327D8B3D3}" type="slidenum">
              <a:rPr lang="en-US" smtClean="0"/>
              <a:pPr>
                <a:defRPr/>
              </a:pPr>
              <a:t>24</a:t>
            </a:fld>
            <a:endParaRPr lang="en-US" dirty="0"/>
          </a:p>
        </p:txBody>
      </p:sp>
      <p:sp>
        <p:nvSpPr>
          <p:cNvPr id="12" name="Google Shape;93;p13"/>
          <p:cNvSpPr txBox="1">
            <a:spLocks/>
          </p:cNvSpPr>
          <p:nvPr/>
        </p:nvSpPr>
        <p:spPr>
          <a:xfrm>
            <a:off x="1219200" y="35083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charset="0"/>
              </a:rPr>
              <a:t>EOF Graduate Grant Application</a:t>
            </a:r>
            <a:endParaRPr lang="en-US" sz="2400" spc="0" dirty="0">
              <a:solidFill>
                <a:prstClr val="black"/>
              </a:solidFill>
              <a:latin typeface="Calibri" panose="020F0502020204030204" pitchFamily="3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45061"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720975"/>
            <a:ext cx="636587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18"/>
          <p:cNvSpPr txBox="1">
            <a:spLocks noChangeArrowheads="1"/>
          </p:cNvSpPr>
          <p:nvPr/>
        </p:nvSpPr>
        <p:spPr bwMode="auto">
          <a:xfrm>
            <a:off x="1219200" y="1954213"/>
            <a:ext cx="96583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a:latin typeface="Lato" panose="020B0604020202020204" charset="0"/>
              </a:rPr>
              <a:t>A copy of the Graduate Grant Application and instructions can be found on the EOF website at:</a:t>
            </a:r>
          </a:p>
        </p:txBody>
      </p:sp>
      <p:sp>
        <p:nvSpPr>
          <p:cNvPr id="45063" name="TextBox 26"/>
          <p:cNvSpPr txBox="1">
            <a:spLocks noChangeArrowheads="1"/>
          </p:cNvSpPr>
          <p:nvPr/>
        </p:nvSpPr>
        <p:spPr bwMode="auto">
          <a:xfrm>
            <a:off x="1219200" y="2241550"/>
            <a:ext cx="9993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a:latin typeface="Lato" panose="020B0604020202020204" charset="0"/>
                <a:hlinkClick r:id="rId3"/>
              </a:rPr>
              <a:t>https://www.nj.gov/highereducation/EOF/EOF_Program_Resources.shtml</a:t>
            </a:r>
            <a:endParaRPr lang="en-US" altLang="en-US" sz="1400">
              <a:latin typeface="Lato" panose="020B0604020202020204" charset="0"/>
            </a:endParaRPr>
          </a:p>
        </p:txBody>
      </p:sp>
      <p:sp>
        <p:nvSpPr>
          <p:cNvPr id="45064" name="Content Placeholder 2"/>
          <p:cNvSpPr txBox="1">
            <a:spLocks/>
          </p:cNvSpPr>
          <p:nvPr/>
        </p:nvSpPr>
        <p:spPr bwMode="auto">
          <a:xfrm>
            <a:off x="7848600" y="4840288"/>
            <a:ext cx="16954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a:lnSpc>
                <a:spcPct val="100000"/>
              </a:lnSpc>
              <a:spcBef>
                <a:spcPts val="600"/>
              </a:spcBef>
              <a:spcAft>
                <a:spcPct val="0"/>
              </a:spcAft>
              <a:buClr>
                <a:srgbClr val="0989B1"/>
              </a:buClr>
              <a:buSzPts val="2000"/>
              <a:buFont typeface="Lato" panose="020B0604020202020204" charset="0"/>
              <a:buNone/>
            </a:pPr>
            <a:r>
              <a:rPr lang="en-US" altLang="en-US" sz="1200">
                <a:solidFill>
                  <a:srgbClr val="000000"/>
                </a:solidFill>
                <a:latin typeface="Lato" panose="020B0604020202020204" charset="0"/>
                <a:cs typeface="Lato" panose="020B0604020202020204" charset="0"/>
                <a:sym typeface="Lato" panose="020B0604020202020204" charset="0"/>
              </a:rPr>
              <a:t>Please note: The link to the online application will be emailed to all EOF campus program Directors. </a:t>
            </a:r>
          </a:p>
        </p:txBody>
      </p:sp>
      <p:sp>
        <p:nvSpPr>
          <p:cNvPr id="31" name="Rectangle 30"/>
          <p:cNvSpPr/>
          <p:nvPr/>
        </p:nvSpPr>
        <p:spPr>
          <a:xfrm>
            <a:off x="4911725" y="4386263"/>
            <a:ext cx="2573338" cy="165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C547D72-59FB-48F7-B495-FE1D7F293BDA}" type="slidenum">
              <a:rPr lang="en-US" smtClean="0"/>
              <a:pPr>
                <a:defRPr/>
              </a:pPr>
              <a:t>25</a:t>
            </a:fld>
            <a:endParaRPr lang="en-US" dirty="0"/>
          </a:p>
        </p:txBody>
      </p:sp>
      <p:sp>
        <p:nvSpPr>
          <p:cNvPr id="12" name="Google Shape;93;p13"/>
          <p:cNvSpPr txBox="1">
            <a:spLocks/>
          </p:cNvSpPr>
          <p:nvPr/>
        </p:nvSpPr>
        <p:spPr>
          <a:xfrm>
            <a:off x="1219200" y="35083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charset="0"/>
              </a:rPr>
              <a:t>Graduate Grant Application </a:t>
            </a:r>
          </a:p>
          <a:p>
            <a:pPr eaLnBrk="1" hangingPunct="1">
              <a:defRPr/>
            </a:pPr>
            <a:r>
              <a:rPr lang="en-US" dirty="0">
                <a:solidFill>
                  <a:srgbClr val="0B3954"/>
                </a:solidFill>
                <a:latin typeface="Montserrat" panose="020B0604020202020204" charset="0"/>
              </a:rPr>
              <a:t>Step-by-Step</a:t>
            </a:r>
            <a:r>
              <a:rPr lang="en-US" dirty="0">
                <a:latin typeface="Montserrat" panose="020B0604020202020204" charset="0"/>
              </a:rPr>
              <a:t> Walkthrough</a:t>
            </a:r>
            <a:endParaRPr lang="en-US" sz="2400" spc="0" dirty="0">
              <a:solidFill>
                <a:prstClr val="black"/>
              </a:solidFill>
              <a:latin typeface="Calibri" panose="020F0502020204030204" pitchFamily="3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085" name="TextBox 2"/>
          <p:cNvSpPr txBox="1">
            <a:spLocks noChangeArrowheads="1"/>
          </p:cNvSpPr>
          <p:nvPr/>
        </p:nvSpPr>
        <p:spPr bwMode="auto">
          <a:xfrm>
            <a:off x="1308100" y="4127500"/>
            <a:ext cx="2200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dirty="0">
                <a:latin typeface="Lato" panose="020B0604020202020204" charset="0"/>
                <a:cs typeface="Lato" panose="020B0604020202020204" charset="0"/>
              </a:rPr>
              <a:t>Access the EOF Graduate Grant Application </a:t>
            </a:r>
          </a:p>
        </p:txBody>
      </p:sp>
      <p:sp>
        <p:nvSpPr>
          <p:cNvPr id="46086" name="TextBox 12"/>
          <p:cNvSpPr txBox="1">
            <a:spLocks noChangeArrowheads="1"/>
          </p:cNvSpPr>
          <p:nvPr/>
        </p:nvSpPr>
        <p:spPr bwMode="auto">
          <a:xfrm>
            <a:off x="4987925" y="4127500"/>
            <a:ext cx="18891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latin typeface="Lato" panose="020B0604020202020204" charset="0"/>
                <a:cs typeface="Lato" panose="020B0604020202020204" charset="0"/>
              </a:rPr>
              <a:t>Complete ALL Questions on the Application</a:t>
            </a:r>
          </a:p>
        </p:txBody>
      </p:sp>
      <p:sp>
        <p:nvSpPr>
          <p:cNvPr id="46087" name="TextBox 13"/>
          <p:cNvSpPr txBox="1">
            <a:spLocks noChangeArrowheads="1"/>
          </p:cNvSpPr>
          <p:nvPr/>
        </p:nvSpPr>
        <p:spPr bwMode="auto">
          <a:xfrm>
            <a:off x="8356600" y="4127500"/>
            <a:ext cx="1544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latin typeface="Lato" panose="020B0604020202020204" charset="0"/>
                <a:cs typeface="Lato" panose="020B0604020202020204" charset="0"/>
              </a:rPr>
              <a:t>Submit the Application and Save for your Records</a:t>
            </a:r>
          </a:p>
        </p:txBody>
      </p:sp>
      <p:pic>
        <p:nvPicPr>
          <p:cNvPr id="66562" name="Picture 2" descr="application Icon 1482723"/>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3431" y="2297311"/>
            <a:ext cx="1829685" cy="1829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duotone>
              <a:schemeClr val="accent2">
                <a:shade val="45000"/>
                <a:satMod val="135000"/>
              </a:schemeClr>
              <a:prstClr val="white"/>
            </a:duotone>
          </a:blip>
          <a:stretch>
            <a:fillRect/>
          </a:stretch>
        </p:blipFill>
        <p:spPr>
          <a:xfrm>
            <a:off x="5099547" y="2297311"/>
            <a:ext cx="1671617" cy="1671617"/>
          </a:xfrm>
          <a:prstGeom prst="rect">
            <a:avLst/>
          </a:prstGeom>
        </p:spPr>
      </p:pic>
      <p:pic>
        <p:nvPicPr>
          <p:cNvPr id="7" name="Picture 6"/>
          <p:cNvPicPr>
            <a:picLocks noChangeAspect="1"/>
          </p:cNvPicPr>
          <p:nvPr/>
        </p:nvPicPr>
        <p:blipFill>
          <a:blip r:embed="rId4">
            <a:duotone>
              <a:schemeClr val="accent2">
                <a:shade val="45000"/>
                <a:satMod val="135000"/>
              </a:schemeClr>
              <a:prstClr val="white"/>
            </a:duotone>
          </a:blip>
          <a:stretch>
            <a:fillRect/>
          </a:stretch>
        </p:blipFill>
        <p:spPr>
          <a:xfrm>
            <a:off x="8312354" y="2297311"/>
            <a:ext cx="1671617" cy="1671617"/>
          </a:xfrm>
          <a:prstGeom prst="rect">
            <a:avLst/>
          </a:prstGeom>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FD9C6B-8812-46EE-8687-DE5A78549187}" type="slidenum">
              <a:rPr lang="en-US" smtClean="0"/>
              <a:pPr>
                <a:defRPr/>
              </a:pPr>
              <a:t>26</a:t>
            </a:fld>
            <a:endParaRPr lang="en-US" dirty="0"/>
          </a:p>
        </p:txBody>
      </p:sp>
      <p:sp>
        <p:nvSpPr>
          <p:cNvPr id="12" name="Google Shape;93;p13"/>
          <p:cNvSpPr txBox="1">
            <a:spLocks/>
          </p:cNvSpPr>
          <p:nvPr/>
        </p:nvSpPr>
        <p:spPr>
          <a:xfrm>
            <a:off x="1219200" y="35083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charset="0"/>
              </a:rPr>
              <a:t>Deadlines &amp; Things-to-Know</a:t>
            </a:r>
            <a:endParaRPr lang="en-US" sz="2400" spc="0" dirty="0">
              <a:solidFill>
                <a:prstClr val="black"/>
              </a:solidFill>
              <a:latin typeface="Calibri" panose="020F0502020204030204" pitchFamily="3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a:spLocks noChangeArrowheads="1"/>
          </p:cNvSpPr>
          <p:nvPr/>
        </p:nvSpPr>
        <p:spPr bwMode="auto">
          <a:xfrm>
            <a:off x="5165725" y="1943100"/>
            <a:ext cx="127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solidFill>
                  <a:srgbClr val="0B0B0B"/>
                </a:solidFill>
                <a:latin typeface="Lato" panose="020B0604020202020204" charset="0"/>
              </a:rPr>
              <a:t>Deadlines</a:t>
            </a:r>
          </a:p>
        </p:txBody>
      </p:sp>
      <p:cxnSp>
        <p:nvCxnSpPr>
          <p:cNvPr id="7" name="Straight Connector 6"/>
          <p:cNvCxnSpPr/>
          <p:nvPr/>
        </p:nvCxnSpPr>
        <p:spPr>
          <a:xfrm>
            <a:off x="2197100" y="3792538"/>
            <a:ext cx="693737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V="1">
            <a:off x="5875338" y="2357438"/>
            <a:ext cx="0" cy="1435100"/>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4576763" y="2362200"/>
            <a:ext cx="2535237" cy="0"/>
          </a:xfrm>
          <a:prstGeom prst="line">
            <a:avLst/>
          </a:prstGeom>
        </p:spPr>
        <p:style>
          <a:lnRef idx="1">
            <a:schemeClr val="accent2"/>
          </a:lnRef>
          <a:fillRef idx="0">
            <a:schemeClr val="accent2"/>
          </a:fillRef>
          <a:effectRef idx="0">
            <a:schemeClr val="accent2"/>
          </a:effectRef>
          <a:fontRef idx="minor">
            <a:schemeClr val="tx1"/>
          </a:fontRef>
        </p:style>
      </p:cxnSp>
      <p:sp>
        <p:nvSpPr>
          <p:cNvPr id="10" name="Rectangle 9"/>
          <p:cNvSpPr>
            <a:spLocks noChangeArrowheads="1"/>
          </p:cNvSpPr>
          <p:nvPr/>
        </p:nvSpPr>
        <p:spPr bwMode="auto">
          <a:xfrm>
            <a:off x="2705100" y="2487613"/>
            <a:ext cx="266065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en-US" altLang="en-US" sz="1600">
                <a:solidFill>
                  <a:srgbClr val="0B0B0B"/>
                </a:solidFill>
                <a:latin typeface="Lato" panose="020B0604020202020204" charset="0"/>
              </a:rPr>
              <a:t>AY </a:t>
            </a:r>
          </a:p>
          <a:p>
            <a:pPr lvl="1" algn="ctr">
              <a:spcAft>
                <a:spcPts val="800"/>
              </a:spcAft>
            </a:pPr>
            <a:r>
              <a:rPr lang="en-US" altLang="en-US" sz="1600">
                <a:solidFill>
                  <a:srgbClr val="0B0B0B"/>
                </a:solidFill>
                <a:latin typeface="Lato" panose="020B0604020202020204" charset="0"/>
              </a:rPr>
              <a:t>(Fall 2023 &amp; Spring 2024 Semesters)</a:t>
            </a:r>
          </a:p>
          <a:p>
            <a:pPr lvl="1" algn="ctr"/>
            <a:r>
              <a:rPr lang="en-US" altLang="en-US" sz="1600" b="1">
                <a:solidFill>
                  <a:srgbClr val="FF0000"/>
                </a:solidFill>
                <a:latin typeface="Lato" panose="020B0604020202020204" charset="0"/>
              </a:rPr>
              <a:t>September 29, 2023</a:t>
            </a:r>
          </a:p>
        </p:txBody>
      </p:sp>
      <p:sp>
        <p:nvSpPr>
          <p:cNvPr id="11" name="Rectangle 10"/>
          <p:cNvSpPr/>
          <p:nvPr/>
        </p:nvSpPr>
        <p:spPr>
          <a:xfrm>
            <a:off x="6018213" y="2435225"/>
            <a:ext cx="2511425" cy="1160463"/>
          </a:xfrm>
          <a:prstGeom prst="rect">
            <a:avLst/>
          </a:prstGeom>
        </p:spPr>
        <p:txBody>
          <a:bodyPr>
            <a:spAutoFit/>
          </a:bodyPr>
          <a:lstStyle/>
          <a:p>
            <a:pPr lvl="1" algn="ctr">
              <a:defRPr/>
            </a:pPr>
            <a:r>
              <a:rPr lang="en-US" sz="1600" b="1" dirty="0">
                <a:solidFill>
                  <a:srgbClr val="0B0B0B"/>
                </a:solidFill>
                <a:latin typeface="Lato" panose="020B0604020202020204" charset="0"/>
              </a:rPr>
              <a:t>Spring Only</a:t>
            </a:r>
          </a:p>
          <a:p>
            <a:pPr lvl="1" algn="ctr">
              <a:defRPr/>
            </a:pPr>
            <a:endParaRPr lang="en-US" sz="3733" dirty="0">
              <a:solidFill>
                <a:srgbClr val="0B0B0B"/>
              </a:solidFill>
              <a:latin typeface="Lato" panose="020B0604020202020204" charset="0"/>
            </a:endParaRPr>
          </a:p>
          <a:p>
            <a:pPr lvl="1" algn="ctr">
              <a:defRPr/>
            </a:pPr>
            <a:r>
              <a:rPr lang="en-US" sz="1600" b="1" dirty="0">
                <a:solidFill>
                  <a:srgbClr val="FF0000"/>
                </a:solidFill>
                <a:latin typeface="Lato" panose="020B0604020202020204" charset="0"/>
              </a:rPr>
              <a:t>February 2, 2024</a:t>
            </a:r>
          </a:p>
        </p:txBody>
      </p:sp>
      <p:sp>
        <p:nvSpPr>
          <p:cNvPr id="13" name="Text Placeholder 6"/>
          <p:cNvSpPr txBox="1">
            <a:spLocks/>
          </p:cNvSpPr>
          <p:nvPr/>
        </p:nvSpPr>
        <p:spPr bwMode="auto">
          <a:xfrm>
            <a:off x="2197100" y="4037013"/>
            <a:ext cx="693737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01600">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eaLnBrk="1" hangingPunct="1">
              <a:spcBef>
                <a:spcPct val="0"/>
              </a:spcBef>
              <a:spcAft>
                <a:spcPts val="600"/>
              </a:spcAft>
              <a:buFont typeface="Calibri" panose="020F0502020204030204" pitchFamily="34" charset="0"/>
              <a:buNone/>
            </a:pPr>
            <a:r>
              <a:rPr lang="en-US" altLang="en-US" sz="1400" b="1">
                <a:solidFill>
                  <a:srgbClr val="0B0B0B"/>
                </a:solidFill>
                <a:latin typeface="Lato" panose="020B0604020202020204" charset="0"/>
              </a:rPr>
              <a:t>Things-to-Know</a:t>
            </a:r>
          </a:p>
          <a:p>
            <a:pPr algn="ctr" eaLnBrk="1" hangingPunct="1">
              <a:spcAft>
                <a:spcPts val="600"/>
              </a:spcAft>
              <a:buFont typeface="Calibri" panose="020F0502020204030204" pitchFamily="34" charset="0"/>
              <a:buNone/>
            </a:pPr>
            <a:r>
              <a:rPr lang="en-US" altLang="en-US" sz="1400">
                <a:solidFill>
                  <a:srgbClr val="0B0B0B"/>
                </a:solidFill>
                <a:latin typeface="Lato" panose="020B0604020202020204" charset="0"/>
              </a:rPr>
              <a:t>Late &amp; Incomplete Applications will not be accepted</a:t>
            </a:r>
          </a:p>
          <a:p>
            <a:pPr algn="ctr" eaLnBrk="1" hangingPunct="1">
              <a:spcAft>
                <a:spcPts val="600"/>
              </a:spcAft>
              <a:buFont typeface="Calibri" panose="020F0502020204030204" pitchFamily="34" charset="0"/>
              <a:buNone/>
            </a:pPr>
            <a:r>
              <a:rPr lang="en-US" altLang="en-US" sz="1400">
                <a:solidFill>
                  <a:srgbClr val="0B0B0B"/>
                </a:solidFill>
                <a:latin typeface="Lato" panose="020B0604020202020204" charset="0"/>
              </a:rPr>
              <a:t>Applications must be submitted by the EOF campus program graduate grant administrator/coordinator</a:t>
            </a:r>
          </a:p>
          <a:p>
            <a:pPr algn="ctr" eaLnBrk="1" hangingPunct="1">
              <a:buFont typeface="Calibri" panose="020F0502020204030204" pitchFamily="34" charset="0"/>
              <a:buNone/>
            </a:pPr>
            <a:r>
              <a:rPr lang="en-US" altLang="en-US" sz="1400">
                <a:solidFill>
                  <a:srgbClr val="0B0B0B"/>
                </a:solidFill>
                <a:latin typeface="Lato" panose="020B0604020202020204" charset="0"/>
              </a:rPr>
              <a:t>The EOF Graduate Grant application must be submitted electronically via Qualtrics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fade">
                                      <p:cBhvr>
                                        <p:cTn id="36" dur="500"/>
                                        <p:tgtEl>
                                          <p:spTgt spid="13">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fade">
                                      <p:cBhvr>
                                        <p:cTn id="41" dur="500"/>
                                        <p:tgtEl>
                                          <p:spTgt spid="13">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xEl>
                                              <p:pRg st="3" end="3"/>
                                            </p:txEl>
                                          </p:spTgt>
                                        </p:tgtEl>
                                        <p:attrNameLst>
                                          <p:attrName>style.visibility</p:attrName>
                                        </p:attrNameLst>
                                      </p:cBhvr>
                                      <p:to>
                                        <p:strVal val="visible"/>
                                      </p:to>
                                    </p:set>
                                    <p:animEffect transition="in" filter="fade">
                                      <p:cBhvr>
                                        <p:cTn id="46"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1D7C8BF-508E-4096-A96E-47FE97A2FF20}" type="slidenum">
              <a:rPr lang="en-US" smtClean="0"/>
              <a:pPr>
                <a:defRPr/>
              </a:pPr>
              <a:t>27</a:t>
            </a:fld>
            <a:endParaRPr lang="en-US" dirty="0"/>
          </a:p>
        </p:txBody>
      </p:sp>
      <p:sp>
        <p:nvSpPr>
          <p:cNvPr id="12" name="Google Shape;93;p13"/>
          <p:cNvSpPr txBox="1">
            <a:spLocks/>
          </p:cNvSpPr>
          <p:nvPr/>
        </p:nvSpPr>
        <p:spPr>
          <a:xfrm>
            <a:off x="1219200" y="35083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charset="0"/>
              </a:rPr>
              <a:t>Good Practices for Submitting</a:t>
            </a:r>
            <a:endParaRPr lang="en-US" sz="2400" spc="0" dirty="0">
              <a:solidFill>
                <a:prstClr val="black"/>
              </a:solidFill>
              <a:latin typeface="Calibri" panose="020F0502020204030204" pitchFamily="3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2052638" y="2249488"/>
            <a:ext cx="24987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b="1">
                <a:latin typeface="Lato" panose="020B0604020202020204" charset="0"/>
              </a:rPr>
              <a:t>You cannot save the EOF Graduate Grant application while filling it out. </a:t>
            </a:r>
          </a:p>
          <a:p>
            <a:pPr algn="ctr"/>
            <a:endParaRPr lang="en-US" altLang="en-US" sz="1600" b="1">
              <a:latin typeface="Lato" panose="020B0604020202020204" charset="0"/>
            </a:endParaRPr>
          </a:p>
          <a:p>
            <a:pPr algn="ctr"/>
            <a:r>
              <a:rPr lang="en-US" altLang="en-US" sz="1600">
                <a:latin typeface="Lato" panose="020B0604020202020204" charset="0"/>
              </a:rPr>
              <a:t>A copy of the EOF Graduate Grant Application is available online for reference purposes:</a:t>
            </a:r>
          </a:p>
          <a:p>
            <a:pPr algn="ctr"/>
            <a:endParaRPr lang="en-US" altLang="en-US" sz="1600">
              <a:latin typeface="Lato" panose="020B0604020202020204" charset="0"/>
            </a:endParaRPr>
          </a:p>
          <a:p>
            <a:pPr algn="ctr"/>
            <a:r>
              <a:rPr lang="en-US" altLang="en-US" sz="1600">
                <a:latin typeface="Lato" panose="020B0604020202020204" charset="0"/>
                <a:hlinkClick r:id="rId2"/>
              </a:rPr>
              <a:t>https://www.nj.gov/highereducation/EOF/EOF_Program_Resources.shtml</a:t>
            </a:r>
            <a:endParaRPr lang="en-US" altLang="en-US" sz="1600">
              <a:latin typeface="Lato" panose="020B0604020202020204" charset="0"/>
            </a:endParaRPr>
          </a:p>
        </p:txBody>
      </p:sp>
      <p:sp>
        <p:nvSpPr>
          <p:cNvPr id="15" name="TextBox 14"/>
          <p:cNvSpPr txBox="1">
            <a:spLocks noChangeArrowheads="1"/>
          </p:cNvSpPr>
          <p:nvPr/>
        </p:nvSpPr>
        <p:spPr bwMode="auto">
          <a:xfrm>
            <a:off x="7519988" y="2249488"/>
            <a:ext cx="20605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a:latin typeface="Lato" panose="020B0604020202020204" charset="0"/>
              </a:rPr>
              <a:t>Programs should share a copy of the application with applicants to ensure that they are aware of all of the information that is needed to complete the form</a:t>
            </a:r>
          </a:p>
        </p:txBody>
      </p:sp>
      <p:cxnSp>
        <p:nvCxnSpPr>
          <p:cNvPr id="16" name="Straight Connector 15"/>
          <p:cNvCxnSpPr/>
          <p:nvPr/>
        </p:nvCxnSpPr>
        <p:spPr>
          <a:xfrm flipV="1">
            <a:off x="6035675" y="2946400"/>
            <a:ext cx="0" cy="1865313"/>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854ACC-17BB-44AC-A48E-48DBBC3CC7CD}" type="slidenum">
              <a:rPr lang="en-US" smtClean="0"/>
              <a:pPr>
                <a:defRPr/>
              </a:pPr>
              <a:t>28</a:t>
            </a:fld>
            <a:endParaRPr lang="en-US" dirty="0"/>
          </a:p>
        </p:txBody>
      </p:sp>
      <p:sp>
        <p:nvSpPr>
          <p:cNvPr id="12" name="Google Shape;93;p13"/>
          <p:cNvSpPr txBox="1">
            <a:spLocks/>
          </p:cNvSpPr>
          <p:nvPr/>
        </p:nvSpPr>
        <p:spPr>
          <a:xfrm>
            <a:off x="1219200" y="35083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charset="0"/>
              </a:rPr>
              <a:t>Common Application Mistakes</a:t>
            </a:r>
            <a:endParaRPr lang="en-US" sz="2400" spc="0" dirty="0">
              <a:solidFill>
                <a:prstClr val="black"/>
              </a:solidFill>
              <a:latin typeface="Calibri" panose="020F0502020204030204" pitchFamily="3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1044575" y="2198688"/>
            <a:ext cx="1992313" cy="2928937"/>
          </a:xfrm>
          <a:prstGeom prst="rect">
            <a:avLst/>
          </a:prstGeom>
          <a:noFill/>
          <a:ln>
            <a:noFill/>
          </a:ln>
        </p:spPr>
        <p:txBody>
          <a:bodyPr spcFirstLastPara="1" lIns="91425" tIns="91425" rIns="91425" bIns="91425"/>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accent6"/>
              </a:buClr>
              <a:buSzPts val="2000"/>
              <a:buFont typeface="Lato"/>
              <a:buChar char="▷"/>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9pPr>
          </a:lstStyle>
          <a:p>
            <a:pPr marL="0" indent="0" algn="ctr">
              <a:spcBef>
                <a:spcPts val="200"/>
              </a:spcBef>
              <a:spcAft>
                <a:spcPts val="1200"/>
              </a:spcAft>
              <a:buFont typeface="Lato"/>
              <a:buNone/>
              <a:defRPr/>
            </a:pPr>
            <a:r>
              <a:rPr lang="en-US" sz="1400" dirty="0">
                <a:solidFill>
                  <a:srgbClr val="FF0000"/>
                </a:solidFill>
                <a:latin typeface="Lato" panose="020B0604020202020204" charset="0"/>
              </a:rPr>
              <a:t>EOF Graduate Programs allowing the EOF applicant to complete the application</a:t>
            </a:r>
          </a:p>
          <a:p>
            <a:pPr marL="0" indent="0" algn="ctr">
              <a:spcBef>
                <a:spcPts val="200"/>
              </a:spcBef>
              <a:spcAft>
                <a:spcPts val="1200"/>
              </a:spcAft>
              <a:buFont typeface="Lato"/>
              <a:buNone/>
              <a:defRPr/>
            </a:pPr>
            <a:endParaRPr lang="en-US" sz="1400" dirty="0">
              <a:latin typeface="Lato" panose="020B0604020202020204" charset="0"/>
            </a:endParaRPr>
          </a:p>
          <a:p>
            <a:pPr marL="0" indent="0" algn="ctr">
              <a:spcBef>
                <a:spcPts val="200"/>
              </a:spcBef>
              <a:spcAft>
                <a:spcPts val="1200"/>
              </a:spcAft>
              <a:buFont typeface="Lato"/>
              <a:buNone/>
              <a:defRPr/>
            </a:pPr>
            <a:r>
              <a:rPr lang="en-US" sz="1400" dirty="0">
                <a:solidFill>
                  <a:srgbClr val="00B050"/>
                </a:solidFill>
                <a:latin typeface="Lato" panose="020B0604020202020204" charset="0"/>
              </a:rPr>
              <a:t>The application is expected to be completed by the EOF Graduate Grant Administrator</a:t>
            </a:r>
            <a:endParaRPr lang="en-US" sz="1400" dirty="0">
              <a:solidFill>
                <a:schemeClr val="accent6">
                  <a:lumMod val="75000"/>
                </a:schemeClr>
              </a:solidFill>
              <a:latin typeface="Lato" panose="020B0604020202020204" charset="0"/>
            </a:endParaRPr>
          </a:p>
        </p:txBody>
      </p:sp>
      <p:sp>
        <p:nvSpPr>
          <p:cNvPr id="9" name="Content Placeholder 2"/>
          <p:cNvSpPr txBox="1">
            <a:spLocks/>
          </p:cNvSpPr>
          <p:nvPr/>
        </p:nvSpPr>
        <p:spPr bwMode="auto">
          <a:xfrm>
            <a:off x="3590925" y="2198688"/>
            <a:ext cx="187642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a:lnSpc>
                <a:spcPct val="100000"/>
              </a:lnSpc>
              <a:spcBef>
                <a:spcPts val="200"/>
              </a:spcBef>
              <a:spcAft>
                <a:spcPts val="1200"/>
              </a:spcAft>
              <a:buClr>
                <a:srgbClr val="0989B1"/>
              </a:buClr>
              <a:buSzPts val="2000"/>
              <a:buFont typeface="Lato" panose="020B0604020202020204" charset="0"/>
              <a:buNone/>
            </a:pPr>
            <a:r>
              <a:rPr lang="en-US" altLang="en-US" sz="1400">
                <a:solidFill>
                  <a:srgbClr val="FF0000"/>
                </a:solidFill>
                <a:latin typeface="Lato" panose="020B0604020202020204" charset="0"/>
                <a:cs typeface="Lato" panose="020B0604020202020204" charset="0"/>
                <a:sym typeface="Lato" panose="020B0604020202020204" charset="0"/>
              </a:rPr>
              <a:t>Miss or skip a question</a:t>
            </a:r>
          </a:p>
          <a:p>
            <a:pPr algn="ctr">
              <a:lnSpc>
                <a:spcPct val="100000"/>
              </a:lnSpc>
              <a:spcBef>
                <a:spcPts val="200"/>
              </a:spcBef>
              <a:spcAft>
                <a:spcPts val="1200"/>
              </a:spcAft>
              <a:buClr>
                <a:srgbClr val="0989B1"/>
              </a:buClr>
              <a:buSzPts val="2000"/>
              <a:buFont typeface="Lato" panose="020B0604020202020204" charset="0"/>
              <a:buNone/>
            </a:pPr>
            <a:endParaRPr lang="en-US" altLang="en-US" sz="5400">
              <a:solidFill>
                <a:srgbClr val="000000"/>
              </a:solidFill>
              <a:latin typeface="Lato" panose="020B0604020202020204" charset="0"/>
              <a:cs typeface="Lato" panose="020B0604020202020204" charset="0"/>
              <a:sym typeface="Lato" panose="020B0604020202020204" charset="0"/>
            </a:endParaRPr>
          </a:p>
          <a:p>
            <a:pPr algn="ctr">
              <a:lnSpc>
                <a:spcPct val="100000"/>
              </a:lnSpc>
              <a:spcBef>
                <a:spcPts val="600"/>
              </a:spcBef>
              <a:spcAft>
                <a:spcPts val="1200"/>
              </a:spcAft>
              <a:buClr>
                <a:srgbClr val="0989B1"/>
              </a:buClr>
              <a:buSzPts val="2000"/>
              <a:buFont typeface="Lato" panose="020B0604020202020204" charset="0"/>
              <a:buNone/>
            </a:pPr>
            <a:r>
              <a:rPr lang="en-US" altLang="en-US" sz="1400">
                <a:solidFill>
                  <a:srgbClr val="00B050"/>
                </a:solidFill>
                <a:latin typeface="Lato" panose="020B0604020202020204" charset="0"/>
                <a:cs typeface="Lato" panose="020B0604020202020204" charset="0"/>
                <a:sym typeface="Lato" panose="020B0604020202020204" charset="0"/>
              </a:rPr>
              <a:t>All questions must be completed before the application will be considered complete</a:t>
            </a:r>
          </a:p>
        </p:txBody>
      </p:sp>
      <p:sp>
        <p:nvSpPr>
          <p:cNvPr id="10" name="Content Placeholder 2"/>
          <p:cNvSpPr txBox="1">
            <a:spLocks/>
          </p:cNvSpPr>
          <p:nvPr/>
        </p:nvSpPr>
        <p:spPr bwMode="auto">
          <a:xfrm>
            <a:off x="6253163" y="2208213"/>
            <a:ext cx="21463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914400" indent="-35560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3716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8288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286000" indent="-355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7432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32004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6576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4114800" indent="-355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a:lnSpc>
                <a:spcPct val="100000"/>
              </a:lnSpc>
              <a:spcBef>
                <a:spcPts val="200"/>
              </a:spcBef>
              <a:spcAft>
                <a:spcPts val="1200"/>
              </a:spcAft>
              <a:buClr>
                <a:srgbClr val="0989B1"/>
              </a:buClr>
              <a:buSzPts val="2000"/>
              <a:buFont typeface="Lato" panose="020B0604020202020204" charset="0"/>
              <a:buNone/>
            </a:pPr>
            <a:r>
              <a:rPr lang="en-US" altLang="en-US" sz="1400">
                <a:solidFill>
                  <a:srgbClr val="FF0000"/>
                </a:solidFill>
                <a:latin typeface="Karla" panose="020B0604020202020204" charset="0"/>
                <a:cs typeface="Lato" panose="020B0604020202020204" charset="0"/>
                <a:sym typeface="Lato" panose="020B0604020202020204" charset="0"/>
              </a:rPr>
              <a:t>Using non-numerical values for questions that require numerical values  or not responding at all</a:t>
            </a:r>
          </a:p>
          <a:p>
            <a:pPr algn="ctr">
              <a:lnSpc>
                <a:spcPct val="100000"/>
              </a:lnSpc>
              <a:spcBef>
                <a:spcPts val="200"/>
              </a:spcBef>
              <a:spcAft>
                <a:spcPts val="1200"/>
              </a:spcAft>
              <a:buClr>
                <a:srgbClr val="0989B1"/>
              </a:buClr>
              <a:buSzPts val="2000"/>
              <a:buFont typeface="Lato" panose="020B0604020202020204" charset="0"/>
              <a:buNone/>
            </a:pPr>
            <a:endParaRPr lang="en-US" altLang="en-US" sz="2800">
              <a:solidFill>
                <a:srgbClr val="000000"/>
              </a:solidFill>
              <a:latin typeface="Karla" panose="020B0604020202020204" charset="0"/>
              <a:cs typeface="Lato" panose="020B0604020202020204" charset="0"/>
              <a:sym typeface="Lato" panose="020B0604020202020204" charset="0"/>
            </a:endParaRPr>
          </a:p>
          <a:p>
            <a:pPr algn="ctr">
              <a:lnSpc>
                <a:spcPct val="100000"/>
              </a:lnSpc>
              <a:spcBef>
                <a:spcPts val="200"/>
              </a:spcBef>
              <a:spcAft>
                <a:spcPts val="1200"/>
              </a:spcAft>
              <a:buClr>
                <a:srgbClr val="0989B1"/>
              </a:buClr>
              <a:buSzPts val="2000"/>
              <a:buFont typeface="Lato" panose="020B0604020202020204" charset="0"/>
              <a:buNone/>
            </a:pPr>
            <a:r>
              <a:rPr lang="en-US" altLang="en-US" sz="1400">
                <a:solidFill>
                  <a:srgbClr val="00B050"/>
                </a:solidFill>
                <a:latin typeface="Karla" panose="020B0604020202020204" charset="0"/>
                <a:cs typeface="Lato" panose="020B0604020202020204" charset="0"/>
                <a:sym typeface="Lato" panose="020B0604020202020204" charset="0"/>
              </a:rPr>
              <a:t>If a question requires a financial indicator and the value is zero, please indicate $0. Do not leave it blank or put “N/A”, “Not applicable” or any other non-numerical indicator in the space</a:t>
            </a:r>
          </a:p>
        </p:txBody>
      </p:sp>
      <p:sp>
        <p:nvSpPr>
          <p:cNvPr id="11" name="Content Placeholder 2"/>
          <p:cNvSpPr txBox="1">
            <a:spLocks/>
          </p:cNvSpPr>
          <p:nvPr/>
        </p:nvSpPr>
        <p:spPr>
          <a:xfrm>
            <a:off x="9185275" y="2208213"/>
            <a:ext cx="1838325" cy="3384550"/>
          </a:xfrm>
          <a:prstGeom prst="rect">
            <a:avLst/>
          </a:prstGeom>
          <a:noFill/>
          <a:ln>
            <a:noFill/>
          </a:ln>
        </p:spPr>
        <p:txBody>
          <a:bodyPr spcFirstLastPara="1" lIns="91425" tIns="91425" rIns="91425" bIns="91425">
            <a:normAutofit lnSpcReduction="10000"/>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accent6"/>
              </a:buClr>
              <a:buSzPts val="2000"/>
              <a:buFont typeface="Lato"/>
              <a:buChar char="▷"/>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9pPr>
          </a:lstStyle>
          <a:p>
            <a:pPr marL="0" indent="0" algn="ctr">
              <a:spcBef>
                <a:spcPts val="200"/>
              </a:spcBef>
              <a:spcAft>
                <a:spcPts val="1200"/>
              </a:spcAft>
              <a:buFont typeface="Lato"/>
              <a:buNone/>
              <a:defRPr/>
            </a:pPr>
            <a:r>
              <a:rPr lang="en-US" sz="1400" dirty="0">
                <a:solidFill>
                  <a:srgbClr val="FF0000"/>
                </a:solidFill>
                <a:latin typeface="Lato" panose="020B0604020202020204" charset="0"/>
              </a:rPr>
              <a:t>Missing the submission deadline</a:t>
            </a:r>
          </a:p>
          <a:p>
            <a:pPr marL="0" indent="0" algn="ctr">
              <a:spcBef>
                <a:spcPts val="200"/>
              </a:spcBef>
              <a:spcAft>
                <a:spcPts val="1200"/>
              </a:spcAft>
              <a:buFont typeface="Lato"/>
              <a:buNone/>
              <a:defRPr/>
            </a:pPr>
            <a:endParaRPr lang="en-US" sz="6600" dirty="0">
              <a:latin typeface="Lato" panose="020B0604020202020204" charset="0"/>
            </a:endParaRPr>
          </a:p>
          <a:p>
            <a:pPr marL="0" indent="0" algn="ctr">
              <a:spcBef>
                <a:spcPts val="200"/>
              </a:spcBef>
              <a:spcAft>
                <a:spcPts val="1200"/>
              </a:spcAft>
              <a:buFont typeface="Lato"/>
              <a:buNone/>
              <a:defRPr/>
            </a:pPr>
            <a:r>
              <a:rPr lang="en-US" sz="1400" dirty="0">
                <a:solidFill>
                  <a:srgbClr val="00B050"/>
                </a:solidFill>
                <a:latin typeface="Lato" panose="020B0604020202020204" charset="0"/>
              </a:rPr>
              <a:t>Institution/EOF campus programs must ensure that the EOF Graduate Application is submitted to OSHE by the deadline</a:t>
            </a:r>
          </a:p>
        </p:txBody>
      </p:sp>
      <p:cxnSp>
        <p:nvCxnSpPr>
          <p:cNvPr id="13" name="Straight Connector 12"/>
          <p:cNvCxnSpPr/>
          <p:nvPr/>
        </p:nvCxnSpPr>
        <p:spPr>
          <a:xfrm flipH="1" flipV="1">
            <a:off x="3287713" y="3133725"/>
            <a:ext cx="0" cy="823913"/>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H="1" flipV="1">
            <a:off x="5857875" y="3133725"/>
            <a:ext cx="0" cy="823913"/>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H="1" flipV="1">
            <a:off x="8774113" y="3133725"/>
            <a:ext cx="0" cy="823913"/>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500"/>
                                        <p:tgtEl>
                                          <p:spTgt spid="10">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fade">
                                      <p:cBhvr>
                                        <p:cTn id="38" dur="500"/>
                                        <p:tgtEl>
                                          <p:spTgt spid="10">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500"/>
                                        <p:tgtEl>
                                          <p:spTgt spid="11">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fade">
                                      <p:cBhvr>
                                        <p:cTn id="5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CE8CFC4-6402-4B78-99E7-69CAF5D1987A}" type="slidenum">
              <a:rPr lang="en-US" smtClean="0"/>
              <a:pPr>
                <a:defRPr/>
              </a:pPr>
              <a:t>29</a:t>
            </a:fld>
            <a:endParaRPr lang="en-US" dirty="0"/>
          </a:p>
        </p:txBody>
      </p:sp>
      <p:sp>
        <p:nvSpPr>
          <p:cNvPr id="12" name="Google Shape;93;p13"/>
          <p:cNvSpPr txBox="1">
            <a:spLocks/>
          </p:cNvSpPr>
          <p:nvPr/>
        </p:nvSpPr>
        <p:spPr>
          <a:xfrm>
            <a:off x="1219200" y="35083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charset="0"/>
              </a:rPr>
              <a:t>EOF Graduate Grant Allocation</a:t>
            </a:r>
            <a:endParaRPr lang="en-US" sz="2400" spc="0" dirty="0">
              <a:solidFill>
                <a:prstClr val="black"/>
              </a:solidFill>
              <a:latin typeface="Calibri" panose="020F0502020204030204" pitchFamily="3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a:spLocks noChangeArrowheads="1"/>
          </p:cNvSpPr>
          <p:nvPr/>
        </p:nvSpPr>
        <p:spPr bwMode="auto">
          <a:xfrm>
            <a:off x="2286000" y="2089150"/>
            <a:ext cx="29368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latin typeface="Lato" panose="020B0604020202020204" charset="0"/>
              </a:rPr>
              <a:t>Institutions that have been approved to receive a FY24 EOF Graduate Grant allocation have their allocations listed on their institutional EOF contract</a:t>
            </a:r>
          </a:p>
        </p:txBody>
      </p:sp>
      <p:sp>
        <p:nvSpPr>
          <p:cNvPr id="28" name="Rectangle 27"/>
          <p:cNvSpPr>
            <a:spLocks noChangeArrowheads="1"/>
          </p:cNvSpPr>
          <p:nvPr/>
        </p:nvSpPr>
        <p:spPr bwMode="auto">
          <a:xfrm>
            <a:off x="6918325" y="2092325"/>
            <a:ext cx="36385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latin typeface="Lato" panose="020B0604020202020204" charset="0"/>
              </a:rPr>
              <a:t>Institutions that did not receive an allocation for FY24 can still submit a EOF graduate grant application for your students. </a:t>
            </a:r>
          </a:p>
          <a:p>
            <a:pPr algn="ctr"/>
            <a:r>
              <a:rPr lang="en-US" altLang="en-US">
                <a:latin typeface="Lato" panose="020B0604020202020204" charset="0"/>
              </a:rPr>
              <a:t>Please reach out to the EOF mailbox at </a:t>
            </a:r>
            <a:r>
              <a:rPr lang="en-US" altLang="en-US">
                <a:latin typeface="Lato" panose="020B0604020202020204" charset="0"/>
                <a:hlinkClick r:id="rId2"/>
              </a:rPr>
              <a:t>EOF@oshe.nj.gov</a:t>
            </a:r>
            <a:r>
              <a:rPr lang="en-US" altLang="en-US">
                <a:latin typeface="Lato" panose="020B0604020202020204" charset="0"/>
              </a:rPr>
              <a:t> and CC Peter Collazo at </a:t>
            </a:r>
            <a:r>
              <a:rPr lang="en-US" altLang="en-US">
                <a:latin typeface="Lato" panose="020B0604020202020204" charset="0"/>
                <a:hlinkClick r:id="rId3"/>
              </a:rPr>
              <a:t>peter.collazo@oshe.nj.gov</a:t>
            </a:r>
            <a:endParaRPr lang="en-US" altLang="en-US">
              <a:latin typeface="Lato" panose="020B0604020202020204" charset="0"/>
            </a:endParaRPr>
          </a:p>
        </p:txBody>
      </p:sp>
      <p:cxnSp>
        <p:nvCxnSpPr>
          <p:cNvPr id="29" name="Straight Connector 28"/>
          <p:cNvCxnSpPr/>
          <p:nvPr/>
        </p:nvCxnSpPr>
        <p:spPr>
          <a:xfrm>
            <a:off x="1900238" y="4478338"/>
            <a:ext cx="895032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a:off x="6145213" y="2967038"/>
            <a:ext cx="0" cy="1511300"/>
          </a:xfrm>
          <a:prstGeom prst="line">
            <a:avLst/>
          </a:prstGeom>
        </p:spPr>
        <p:style>
          <a:lnRef idx="1">
            <a:schemeClr val="accent2"/>
          </a:lnRef>
          <a:fillRef idx="0">
            <a:schemeClr val="accent2"/>
          </a:fillRef>
          <a:effectRef idx="0">
            <a:schemeClr val="accent2"/>
          </a:effectRef>
          <a:fontRef idx="minor">
            <a:schemeClr val="tx1"/>
          </a:fontRef>
        </p:style>
      </p:cxnSp>
      <p:sp>
        <p:nvSpPr>
          <p:cNvPr id="31" name="Rectangle 30"/>
          <p:cNvSpPr>
            <a:spLocks noChangeArrowheads="1"/>
          </p:cNvSpPr>
          <p:nvPr/>
        </p:nvSpPr>
        <p:spPr bwMode="auto">
          <a:xfrm>
            <a:off x="3571875" y="5046663"/>
            <a:ext cx="5146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latin typeface="Lato" panose="020B0604020202020204" charset="0"/>
                <a:cs typeface="Lato" panose="020B0604020202020204" charset="0"/>
              </a:rPr>
              <a:t>Funding will be based on available resources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5A50F25-65A2-4637-9829-19758D38CD22}" type="slidenum">
              <a:rPr lang="en-US" smtClean="0"/>
              <a:pPr>
                <a:defRPr/>
              </a:pPr>
              <a:t>3</a:t>
            </a:fld>
            <a:endParaRPr lang="en-US" dirty="0"/>
          </a:p>
        </p:txBody>
      </p:sp>
      <p:sp>
        <p:nvSpPr>
          <p:cNvPr id="5" name="Google Shape;93;p13"/>
          <p:cNvSpPr txBox="1">
            <a:spLocks noGrp="1"/>
          </p:cNvSpPr>
          <p:nvPr>
            <p:ph type="title"/>
          </p:nvPr>
        </p:nvSpPr>
        <p:spPr>
          <a:xfrm>
            <a:off x="1227138" y="882650"/>
            <a:ext cx="7586662" cy="850900"/>
          </a:xfrm>
        </p:spPr>
        <p:txBody>
          <a:bodyPr spcFirstLastPara="1" wrap="square" lIns="91425" tIns="91425" rIns="91425" bIns="91425" anchorCtr="0">
            <a:noAutofit/>
          </a:bodyPr>
          <a:lstStyle/>
          <a:p>
            <a:pPr eaLnBrk="1" hangingPunct="1">
              <a:defRPr/>
            </a:pPr>
            <a:r>
              <a:rPr lang="en-US" dirty="0">
                <a:latin typeface="Montserrat"/>
                <a:ea typeface="Segoe UI Historic" panose="020B0502040204020203" pitchFamily="34" charset="0"/>
                <a:cs typeface="Segoe UI Historic" panose="020B0502040204020203" pitchFamily="34" charset="0"/>
              </a:rPr>
              <a:t>Overview</a:t>
            </a:r>
            <a:endParaRPr dirty="0"/>
          </a:p>
        </p:txBody>
      </p:sp>
      <p:sp>
        <p:nvSpPr>
          <p:cNvPr id="6" name="TextBox 5"/>
          <p:cNvSpPr txBox="1">
            <a:spLocks noChangeArrowheads="1"/>
          </p:cNvSpPr>
          <p:nvPr/>
        </p:nvSpPr>
        <p:spPr bwMode="auto">
          <a:xfrm>
            <a:off x="1227138" y="2047875"/>
            <a:ext cx="7345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buFont typeface="Arial" panose="020B0604020202020204" pitchFamily="34" charset="0"/>
              <a:buChar char="•"/>
            </a:pPr>
            <a:r>
              <a:rPr lang="en-US" altLang="en-US">
                <a:latin typeface="Lato" panose="020B0604020202020204" charset="0"/>
                <a:ea typeface="Segoe UI Historic" panose="020B0502040204020203" pitchFamily="34" charset="0"/>
                <a:cs typeface="Segoe UI Historic" panose="020B0502040204020203" pitchFamily="34" charset="0"/>
              </a:rPr>
              <a:t>EOF Mission and Purpose </a:t>
            </a:r>
          </a:p>
        </p:txBody>
      </p:sp>
      <p:sp>
        <p:nvSpPr>
          <p:cNvPr id="7" name="TextBox 6"/>
          <p:cNvSpPr txBox="1">
            <a:spLocks noChangeArrowheads="1"/>
          </p:cNvSpPr>
          <p:nvPr/>
        </p:nvSpPr>
        <p:spPr bwMode="auto">
          <a:xfrm>
            <a:off x="1227138" y="2646363"/>
            <a:ext cx="7345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buFont typeface="Arial" panose="020B0604020202020204" pitchFamily="34" charset="0"/>
              <a:buChar char="•"/>
            </a:pPr>
            <a:r>
              <a:rPr lang="en-US" altLang="en-US">
                <a:latin typeface="Lato" panose="020B0604020202020204" charset="0"/>
                <a:ea typeface="Segoe UI Historic" panose="020B0502040204020203" pitchFamily="34" charset="0"/>
                <a:cs typeface="Segoe UI Historic" panose="020B0502040204020203" pitchFamily="34" charset="0"/>
              </a:rPr>
              <a:t>EOF Graduate Student Eligibility (9A:11-3.2, p.20)</a:t>
            </a:r>
          </a:p>
        </p:txBody>
      </p:sp>
      <p:sp>
        <p:nvSpPr>
          <p:cNvPr id="8" name="TextBox 7"/>
          <p:cNvSpPr txBox="1">
            <a:spLocks noChangeArrowheads="1"/>
          </p:cNvSpPr>
          <p:nvPr/>
        </p:nvSpPr>
        <p:spPr bwMode="auto">
          <a:xfrm>
            <a:off x="1227138" y="3246438"/>
            <a:ext cx="7345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buFont typeface="Arial" panose="020B0604020202020204" pitchFamily="34" charset="0"/>
              <a:buChar char="•"/>
            </a:pPr>
            <a:r>
              <a:rPr lang="en-US" altLang="en-US">
                <a:latin typeface="Lato" panose="020B0604020202020204" charset="0"/>
                <a:ea typeface="Segoe UI Historic" panose="020B0502040204020203" pitchFamily="34" charset="0"/>
                <a:cs typeface="Segoe UI Historic" panose="020B0502040204020203" pitchFamily="34" charset="0"/>
              </a:rPr>
              <a:t>Verification of Financial Eligibility (9A:11-3.3, p.21)</a:t>
            </a:r>
          </a:p>
        </p:txBody>
      </p:sp>
      <p:sp>
        <p:nvSpPr>
          <p:cNvPr id="9" name="TextBox 8"/>
          <p:cNvSpPr txBox="1">
            <a:spLocks noChangeArrowheads="1"/>
          </p:cNvSpPr>
          <p:nvPr/>
        </p:nvSpPr>
        <p:spPr bwMode="auto">
          <a:xfrm>
            <a:off x="1227138" y="3846513"/>
            <a:ext cx="7345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buFont typeface="Arial" panose="020B0604020202020204" pitchFamily="34" charset="0"/>
              <a:buChar char="•"/>
            </a:pPr>
            <a:r>
              <a:rPr lang="en-US" altLang="en-US">
                <a:latin typeface="Lato" panose="020B0604020202020204" charset="0"/>
                <a:ea typeface="Segoe UI Historic" panose="020B0502040204020203" pitchFamily="34" charset="0"/>
                <a:cs typeface="Segoe UI Historic" panose="020B0502040204020203" pitchFamily="34" charset="0"/>
              </a:rPr>
              <a:t>Duration of Student Eligibility (9A:11-3.5, p.21-p.22)</a:t>
            </a:r>
          </a:p>
        </p:txBody>
      </p:sp>
      <p:sp>
        <p:nvSpPr>
          <p:cNvPr id="10" name="TextBox 9"/>
          <p:cNvSpPr txBox="1">
            <a:spLocks noChangeArrowheads="1"/>
          </p:cNvSpPr>
          <p:nvPr/>
        </p:nvSpPr>
        <p:spPr bwMode="auto">
          <a:xfrm>
            <a:off x="1227138" y="5045075"/>
            <a:ext cx="7345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1200"/>
              </a:spcAft>
              <a:buFont typeface="Arial" panose="020B0604020202020204" pitchFamily="34" charset="0"/>
              <a:buChar char="•"/>
            </a:pPr>
            <a:r>
              <a:rPr lang="en-US" altLang="en-US">
                <a:latin typeface="Lato" panose="020B0604020202020204" charset="0"/>
                <a:ea typeface="Segoe UI Historic" panose="020B0502040204020203" pitchFamily="34" charset="0"/>
                <a:cs typeface="Segoe UI Historic" panose="020B0502040204020203" pitchFamily="34" charset="0"/>
              </a:rPr>
              <a:t>EOF Graduate Grant Application and Awarding Process</a:t>
            </a:r>
          </a:p>
        </p:txBody>
      </p:sp>
      <p:sp>
        <p:nvSpPr>
          <p:cNvPr id="11" name="TextBox 10"/>
          <p:cNvSpPr txBox="1">
            <a:spLocks noChangeArrowheads="1"/>
          </p:cNvSpPr>
          <p:nvPr/>
        </p:nvSpPr>
        <p:spPr bwMode="auto">
          <a:xfrm>
            <a:off x="1227138" y="4445000"/>
            <a:ext cx="7345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buFont typeface="Arial" panose="020B0604020202020204" pitchFamily="34" charset="0"/>
              <a:buChar char="•"/>
            </a:pPr>
            <a:r>
              <a:rPr lang="en-US" altLang="en-US">
                <a:latin typeface="Lato" panose="020B0604020202020204" charset="0"/>
                <a:ea typeface="Segoe UI Historic" panose="020B0502040204020203" pitchFamily="34" charset="0"/>
                <a:cs typeface="Segoe UI Historic" panose="020B0502040204020203" pitchFamily="34" charset="0"/>
              </a:rPr>
              <a:t>Graduate Grant Award Amounts</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46FD1E7-0A42-46A5-8BF0-DBBAA371613E}" type="slidenum">
              <a:rPr lang="en-US" smtClean="0"/>
              <a:pPr>
                <a:defRPr/>
              </a:pPr>
              <a:t>30</a:t>
            </a:fld>
            <a:endParaRPr lang="en-US" dirty="0"/>
          </a:p>
        </p:txBody>
      </p:sp>
      <p:sp>
        <p:nvSpPr>
          <p:cNvPr id="12" name="Google Shape;93;p13"/>
          <p:cNvSpPr txBox="1">
            <a:spLocks/>
          </p:cNvSpPr>
          <p:nvPr/>
        </p:nvSpPr>
        <p:spPr>
          <a:xfrm>
            <a:off x="1219200" y="350838"/>
            <a:ext cx="9993313" cy="1430337"/>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panose="020B0604020202020204" charset="0"/>
              </a:rPr>
              <a:t>Resources</a:t>
            </a:r>
            <a:endParaRPr lang="en-US" sz="2400" spc="0" dirty="0">
              <a:solidFill>
                <a:prstClr val="black"/>
              </a:solidFill>
              <a:latin typeface="Calibri" panose="020F0502020204030204" pitchFamily="34" charset="0"/>
            </a:endParaRPr>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1205" name="Rectangle 9"/>
          <p:cNvSpPr>
            <a:spLocks noChangeArrowheads="1"/>
          </p:cNvSpPr>
          <p:nvPr/>
        </p:nvSpPr>
        <p:spPr bwMode="auto">
          <a:xfrm>
            <a:off x="1936750" y="2582863"/>
            <a:ext cx="85582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latin typeface="Lato" panose="020B0604020202020204" charset="0"/>
              </a:rPr>
              <a:t>All OSHE/EOF Program Resources, Including EOF Regulations and EOF Campus Program Liaison Assignments, Can Be Accessed on the OSHE/EOF Website </a:t>
            </a:r>
          </a:p>
        </p:txBody>
      </p:sp>
      <p:cxnSp>
        <p:nvCxnSpPr>
          <p:cNvPr id="11" name="Straight Connector 10"/>
          <p:cNvCxnSpPr/>
          <p:nvPr/>
        </p:nvCxnSpPr>
        <p:spPr>
          <a:xfrm>
            <a:off x="2635250" y="3765550"/>
            <a:ext cx="7159625" cy="0"/>
          </a:xfrm>
          <a:prstGeom prst="line">
            <a:avLst/>
          </a:prstGeom>
        </p:spPr>
        <p:style>
          <a:lnRef idx="1">
            <a:schemeClr val="accent2"/>
          </a:lnRef>
          <a:fillRef idx="0">
            <a:schemeClr val="accent2"/>
          </a:fillRef>
          <a:effectRef idx="0">
            <a:schemeClr val="accent2"/>
          </a:effectRef>
          <a:fontRef idx="minor">
            <a:schemeClr val="tx1"/>
          </a:fontRef>
        </p:style>
      </p:cxnSp>
      <p:sp>
        <p:nvSpPr>
          <p:cNvPr id="51207" name="Rectangle 12"/>
          <p:cNvSpPr>
            <a:spLocks noChangeArrowheads="1"/>
          </p:cNvSpPr>
          <p:nvPr/>
        </p:nvSpPr>
        <p:spPr bwMode="auto">
          <a:xfrm>
            <a:off x="2124075" y="4657725"/>
            <a:ext cx="818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latin typeface="Lato" panose="020B0604020202020204" charset="0"/>
                <a:hlinkClick r:id="rId2"/>
              </a:rPr>
              <a:t>http://www.state.nj.us/highereducation/EOF/EOF_Program_Resources.shtml</a:t>
            </a:r>
            <a:endParaRPr lang="en-US" altLang="en-US">
              <a:latin typeface="Lato" panose="020B0604020202020204" charset="0"/>
            </a:endParaRPr>
          </a:p>
        </p:txBody>
      </p:sp>
      <p:sp>
        <p:nvSpPr>
          <p:cNvPr id="51208" name="Rectangle 13"/>
          <p:cNvSpPr>
            <a:spLocks noChangeArrowheads="1"/>
          </p:cNvSpPr>
          <p:nvPr/>
        </p:nvSpPr>
        <p:spPr bwMode="auto">
          <a:xfrm>
            <a:off x="4951413" y="4164013"/>
            <a:ext cx="2528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latin typeface="Lato" panose="020B0604020202020204" charset="0"/>
              </a:rPr>
              <a:t>OSHE/EOF Website</a:t>
            </a:r>
            <a:endParaRPr lang="en-US" altLang="en-US"/>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61C15B7-466C-4CDA-A144-AD5C58967505}" type="slidenum">
              <a:rPr lang="en-US" smtClean="0"/>
              <a:pPr>
                <a:defRPr/>
              </a:pPr>
              <a:t>31</a:t>
            </a:fld>
            <a:endParaRPr lang="en-US" dirty="0"/>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52228" name="Picture 4" descr="Leverage the Power of Visual Thinking | Brad Barb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813" y="665163"/>
            <a:ext cx="5726112"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14"/>
          <p:cNvSpPr txBox="1">
            <a:spLocks noChangeArrowheads="1"/>
          </p:cNvSpPr>
          <p:nvPr/>
        </p:nvSpPr>
        <p:spPr bwMode="auto">
          <a:xfrm>
            <a:off x="7459663" y="1712913"/>
            <a:ext cx="20208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a:latin typeface="Lato" panose="020B0604020202020204" charset="0"/>
                <a:cs typeface="Lato" panose="020B0604020202020204" charset="0"/>
              </a:rPr>
              <a:t>Questions?</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C50CE3B-572B-4BD7-9D99-A5E3ACB62655}" type="slidenum">
              <a:rPr lang="en-US" smtClean="0"/>
              <a:pPr>
                <a:defRPr/>
              </a:pPr>
              <a:t>32</a:t>
            </a:fld>
            <a:endParaRPr lang="en-US" dirty="0"/>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3252" name="TextBox 5"/>
          <p:cNvSpPr txBox="1">
            <a:spLocks noChangeArrowheads="1"/>
          </p:cNvSpPr>
          <p:nvPr/>
        </p:nvSpPr>
        <p:spPr bwMode="auto">
          <a:xfrm>
            <a:off x="3916363" y="2397125"/>
            <a:ext cx="48244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800">
                <a:latin typeface="Montserrat" panose="020B0604020202020204" charset="0"/>
                <a:cs typeface="Montserrat" panose="020B0604020202020204" charset="0"/>
              </a:rPr>
              <a:t>Thank You For Joining Us!</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2D312CD-ED6D-4015-8952-06EF3A32031A}" type="slidenum">
              <a:rPr lang="en-US" smtClean="0"/>
              <a:pPr>
                <a:defRPr/>
              </a:pPr>
              <a:t>4</a:t>
            </a:fld>
            <a:endParaRPr lang="en-US" dirty="0"/>
          </a:p>
        </p:txBody>
      </p:sp>
      <p:sp>
        <p:nvSpPr>
          <p:cNvPr id="12" name="Google Shape;111;p15"/>
          <p:cNvSpPr txBox="1">
            <a:spLocks/>
          </p:cNvSpPr>
          <p:nvPr/>
        </p:nvSpPr>
        <p:spPr>
          <a:xfrm>
            <a:off x="1204913" y="2538413"/>
            <a:ext cx="9907587" cy="1138237"/>
          </a:xfrm>
          <a:prstGeom prst="rect">
            <a:avLst/>
          </a:prstGeom>
        </p:spPr>
        <p:txBody>
          <a:bodyPr spcFirstLastPara="1" lIns="91425" tIns="91425" rIns="91425" bIns="91425" anchor="b"/>
          <a:lstStyle>
            <a:lvl1pPr algn="l" rtl="0" fontAlgn="base">
              <a:lnSpc>
                <a:spcPct val="85000"/>
              </a:lnSpc>
              <a:spcBef>
                <a:spcPct val="0"/>
              </a:spcBef>
              <a:spcAft>
                <a:spcPct val="0"/>
              </a:spcAft>
              <a:defRPr sz="8000" b="0" kern="1200" spc="-50">
                <a:solidFill>
                  <a:schemeClr val="tx1">
                    <a:lumMod val="85000"/>
                    <a:lumOff val="15000"/>
                  </a:schemeClr>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eaLnBrk="1" hangingPunct="1">
              <a:spcBef>
                <a:spcPts val="0"/>
              </a:spcBef>
              <a:spcAft>
                <a:spcPts val="0"/>
              </a:spcAft>
              <a:defRPr/>
            </a:pPr>
            <a:r>
              <a:rPr lang="en-US" sz="6000" dirty="0">
                <a:latin typeface="Montserrat" panose="020B0604020202020204" charset="0"/>
                <a:ea typeface="Segoe UI Historic" panose="020B0502040204020203" pitchFamily="34" charset="0"/>
                <a:cs typeface="Montserrat" panose="020B0604020202020204" charset="0"/>
              </a:rPr>
              <a:t>EOF Mission and Purpose</a:t>
            </a:r>
            <a:endParaRPr lang="en-US" sz="6000" dirty="0">
              <a:latin typeface="Montserrat" panose="020B0604020202020204" charset="0"/>
              <a:cs typeface="Montserrat" panose="020B0604020202020204" charset="0"/>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21366D2-9D48-469F-A646-0BBA1CBBFDDF}" type="slidenum">
              <a:rPr lang="en-US" smtClean="0"/>
              <a:pPr>
                <a:defRPr/>
              </a:pPr>
              <a:t>5</a:t>
            </a:fld>
            <a:endParaRPr lang="en-US" dirty="0"/>
          </a:p>
        </p:txBody>
      </p:sp>
      <p:sp>
        <p:nvSpPr>
          <p:cNvPr id="12" name="Google Shape;93;p13"/>
          <p:cNvSpPr txBox="1">
            <a:spLocks/>
          </p:cNvSpPr>
          <p:nvPr/>
        </p:nvSpPr>
        <p:spPr>
          <a:xfrm>
            <a:off x="1219200" y="923925"/>
            <a:ext cx="9207500" cy="825500"/>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a:ea typeface="Segoe UI Historic" panose="020B0502040204020203" pitchFamily="34" charset="0"/>
                <a:cs typeface="Segoe UI Historic" panose="020B0502040204020203" pitchFamily="34" charset="0"/>
              </a:rPr>
              <a:t>NJ Educational Opportunity Fund</a:t>
            </a:r>
            <a:endParaRPr lang="en-US" dirty="0"/>
          </a:p>
        </p:txBody>
      </p:sp>
      <p:cxnSp>
        <p:nvCxnSpPr>
          <p:cNvPr id="23" name="Straight Connector 22"/>
          <p:cNvCxnSpPr/>
          <p:nvPr/>
        </p:nvCxnSpPr>
        <p:spPr>
          <a:xfrm>
            <a:off x="6175375" y="2100263"/>
            <a:ext cx="0" cy="1654175"/>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5583238" y="3843338"/>
            <a:ext cx="11858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b="1">
                <a:latin typeface="Lato" panose="020B0604020202020204" charset="0"/>
                <a:ea typeface="Segoe UI Historic" panose="020B0502040204020203" pitchFamily="34" charset="0"/>
                <a:cs typeface="Segoe UI Historic" panose="020B0502040204020203" pitchFamily="34" charset="0"/>
              </a:rPr>
              <a:t>EOF Provides</a:t>
            </a:r>
          </a:p>
        </p:txBody>
      </p:sp>
      <p:grpSp>
        <p:nvGrpSpPr>
          <p:cNvPr id="26" name="Group 25"/>
          <p:cNvGrpSpPr>
            <a:grpSpLocks/>
          </p:cNvGrpSpPr>
          <p:nvPr/>
        </p:nvGrpSpPr>
        <p:grpSpPr bwMode="auto">
          <a:xfrm>
            <a:off x="1955800" y="4370388"/>
            <a:ext cx="3224213" cy="1517650"/>
            <a:chOff x="757813" y="3244781"/>
            <a:chExt cx="3225357" cy="1518021"/>
          </a:xfrm>
        </p:grpSpPr>
        <p:sp>
          <p:nvSpPr>
            <p:cNvPr id="25619" name="TextBox 26"/>
            <p:cNvSpPr txBox="1">
              <a:spLocks noChangeArrowheads="1"/>
            </p:cNvSpPr>
            <p:nvPr/>
          </p:nvSpPr>
          <p:spPr bwMode="auto">
            <a:xfrm>
              <a:off x="757813" y="4070305"/>
              <a:ext cx="322535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b="1" dirty="0">
                  <a:solidFill>
                    <a:srgbClr val="0B3954"/>
                  </a:solidFill>
                  <a:latin typeface="Lato" panose="020B0604020202020204" charset="0"/>
                  <a:ea typeface="Segoe UI Historic" panose="020B0502040204020203" pitchFamily="34" charset="0"/>
                  <a:cs typeface="Segoe UI Historic" panose="020B0502040204020203" pitchFamily="34" charset="0"/>
                </a:rPr>
                <a:t>Student support services</a:t>
              </a:r>
            </a:p>
            <a:p>
              <a:pPr algn="ctr"/>
              <a:r>
                <a:rPr lang="en-US" altLang="en-US" sz="900" i="1" dirty="0">
                  <a:latin typeface="Lato" panose="020B0604020202020204" charset="0"/>
                  <a:ea typeface="Segoe UI Historic" panose="020B0502040204020203" pitchFamily="34" charset="0"/>
                  <a:cs typeface="Segoe UI Historic" panose="020B0502040204020203" pitchFamily="34" charset="0"/>
                </a:rPr>
                <a:t>UG summer bridge program, advising/counseling, tutoring, developmental coursework, academic enrichment activities, student leadership development</a:t>
              </a:r>
            </a:p>
          </p:txBody>
        </p:sp>
        <p:pic>
          <p:nvPicPr>
            <p:cNvPr id="28" name="Picture 27"/>
            <p:cNvPicPr>
              <a:picLocks noChangeAspect="1"/>
            </p:cNvPicPr>
            <p:nvPr/>
          </p:nvPicPr>
          <p:blipFill>
            <a:blip r:embed="rId2">
              <a:duotone>
                <a:schemeClr val="accent1">
                  <a:shade val="45000"/>
                  <a:satMod val="135000"/>
                </a:schemeClr>
                <a:prstClr val="white"/>
              </a:duotone>
            </a:blip>
            <a:stretch>
              <a:fillRect/>
            </a:stretch>
          </p:blipFill>
          <p:spPr>
            <a:xfrm>
              <a:off x="1935758" y="3244781"/>
              <a:ext cx="869466" cy="869466"/>
            </a:xfrm>
            <a:prstGeom prst="rect">
              <a:avLst/>
            </a:prstGeom>
            <a:noFill/>
          </p:spPr>
        </p:pic>
      </p:grpSp>
      <p:grpSp>
        <p:nvGrpSpPr>
          <p:cNvPr id="29" name="Group 28"/>
          <p:cNvGrpSpPr>
            <a:grpSpLocks/>
          </p:cNvGrpSpPr>
          <p:nvPr/>
        </p:nvGrpSpPr>
        <p:grpSpPr bwMode="auto">
          <a:xfrm>
            <a:off x="7086600" y="2100263"/>
            <a:ext cx="3340100" cy="1541116"/>
            <a:chOff x="4942990" y="1453159"/>
            <a:chExt cx="3187550" cy="1541431"/>
          </a:xfrm>
        </p:grpSpPr>
        <p:sp>
          <p:nvSpPr>
            <p:cNvPr id="25617" name="Rectangle 29"/>
            <p:cNvSpPr>
              <a:spLocks noChangeArrowheads="1"/>
            </p:cNvSpPr>
            <p:nvPr/>
          </p:nvSpPr>
          <p:spPr bwMode="auto">
            <a:xfrm>
              <a:off x="4942990" y="2348127"/>
              <a:ext cx="3187550" cy="6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b="1" dirty="0">
                  <a:solidFill>
                    <a:srgbClr val="0B3954"/>
                  </a:solidFill>
                  <a:latin typeface="Lato" panose="020B0604020202020204" charset="0"/>
                  <a:ea typeface="Segoe UI Historic" panose="020B0502040204020203" pitchFamily="34" charset="0"/>
                  <a:cs typeface="Segoe UI Historic" panose="020B0502040204020203" pitchFamily="34" charset="0"/>
                </a:rPr>
                <a:t>For students from educationally and economically disadvantaged backgrounds </a:t>
              </a:r>
              <a:r>
                <a:rPr lang="en-US" altLang="en-US" sz="1200" dirty="0">
                  <a:latin typeface="Lato" panose="020B0604020202020204" charset="0"/>
                  <a:ea typeface="Segoe UI Historic" panose="020B0502040204020203" pitchFamily="34" charset="0"/>
                  <a:cs typeface="Segoe UI Historic" panose="020B0502040204020203" pitchFamily="34" charset="0"/>
                </a:rPr>
                <a:t>attending institutions of higher education in NJ</a:t>
              </a:r>
              <a:endParaRPr lang="en-US" altLang="en-US" sz="1200" dirty="0">
                <a:latin typeface="Lato" panose="020B0604020202020204" charset="0"/>
              </a:endParaRPr>
            </a:p>
          </p:txBody>
        </p:sp>
        <p:pic>
          <p:nvPicPr>
            <p:cNvPr id="31" name="Picture 30"/>
            <p:cNvPicPr>
              <a:picLocks noChangeAspect="1"/>
            </p:cNvPicPr>
            <p:nvPr/>
          </p:nvPicPr>
          <p:blipFill>
            <a:blip r:embed="rId3">
              <a:duotone>
                <a:schemeClr val="accent1">
                  <a:shade val="45000"/>
                  <a:satMod val="135000"/>
                </a:schemeClr>
                <a:prstClr val="white"/>
              </a:duotone>
            </a:blip>
            <a:stretch>
              <a:fillRect/>
            </a:stretch>
          </p:blipFill>
          <p:spPr>
            <a:xfrm>
              <a:off x="6136031" y="1453159"/>
              <a:ext cx="1003244" cy="1003244"/>
            </a:xfrm>
            <a:prstGeom prst="rect">
              <a:avLst/>
            </a:prstGeom>
          </p:spPr>
        </p:pic>
      </p:grpSp>
      <p:grpSp>
        <p:nvGrpSpPr>
          <p:cNvPr id="32" name="Group 31"/>
          <p:cNvGrpSpPr>
            <a:grpSpLocks/>
          </p:cNvGrpSpPr>
          <p:nvPr/>
        </p:nvGrpSpPr>
        <p:grpSpPr bwMode="auto">
          <a:xfrm>
            <a:off x="2357438" y="2100263"/>
            <a:ext cx="2420937" cy="1550987"/>
            <a:chOff x="1175112" y="1442685"/>
            <a:chExt cx="2422026" cy="1551774"/>
          </a:xfrm>
        </p:grpSpPr>
        <p:sp>
          <p:nvSpPr>
            <p:cNvPr id="25615" name="Rectangle 32"/>
            <p:cNvSpPr>
              <a:spLocks noChangeArrowheads="1"/>
            </p:cNvSpPr>
            <p:nvPr/>
          </p:nvSpPr>
          <p:spPr bwMode="auto">
            <a:xfrm>
              <a:off x="1175112" y="2348128"/>
              <a:ext cx="24220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Lato" panose="020B0604020202020204" charset="0"/>
                  <a:ea typeface="Segoe UI Historic" panose="020B0502040204020203" pitchFamily="34" charset="0"/>
                  <a:cs typeface="Segoe UI Historic" panose="020B0502040204020203" pitchFamily="34" charset="0"/>
                </a:rPr>
                <a:t>New Jersey Educational Opportunity Fund created by law in </a:t>
              </a:r>
              <a:r>
                <a:rPr lang="en-US" altLang="en-US" sz="1200" b="1" dirty="0">
                  <a:solidFill>
                    <a:srgbClr val="0B3954"/>
                  </a:solidFill>
                  <a:latin typeface="Lato" panose="020B0604020202020204" charset="0"/>
                  <a:ea typeface="Segoe UI Historic" panose="020B0502040204020203" pitchFamily="34" charset="0"/>
                  <a:cs typeface="Segoe UI Historic" panose="020B0502040204020203" pitchFamily="34" charset="0"/>
                </a:rPr>
                <a:t>1968</a:t>
              </a:r>
              <a:endParaRPr lang="en-US" altLang="en-US" sz="1200" b="1" dirty="0">
                <a:solidFill>
                  <a:srgbClr val="0B3954"/>
                </a:solidFill>
                <a:latin typeface="Lato" panose="020B0604020202020204" charset="0"/>
              </a:endParaRPr>
            </a:p>
          </p:txBody>
        </p:sp>
        <p:pic>
          <p:nvPicPr>
            <p:cNvPr id="34" name="Picture 33"/>
            <p:cNvPicPr>
              <a:picLocks noChangeAspect="1"/>
            </p:cNvPicPr>
            <p:nvPr/>
          </p:nvPicPr>
          <p:blipFill>
            <a:blip r:embed="rId4">
              <a:duotone>
                <a:schemeClr val="accent1">
                  <a:shade val="45000"/>
                  <a:satMod val="135000"/>
                </a:schemeClr>
                <a:prstClr val="white"/>
              </a:duotone>
            </a:blip>
            <a:stretch>
              <a:fillRect/>
            </a:stretch>
          </p:blipFill>
          <p:spPr>
            <a:xfrm>
              <a:off x="1884503" y="1442685"/>
              <a:ext cx="1003244" cy="1003244"/>
            </a:xfrm>
            <a:prstGeom prst="rect">
              <a:avLst/>
            </a:prstGeom>
          </p:spPr>
        </p:pic>
      </p:grpSp>
      <p:sp>
        <p:nvSpPr>
          <p:cNvPr id="36" name="TextBox 35"/>
          <p:cNvSpPr txBox="1">
            <a:spLocks noChangeArrowheads="1"/>
          </p:cNvSpPr>
          <p:nvPr/>
        </p:nvSpPr>
        <p:spPr bwMode="auto">
          <a:xfrm>
            <a:off x="8019466" y="5239642"/>
            <a:ext cx="1685020" cy="27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b="1" dirty="0">
                <a:solidFill>
                  <a:srgbClr val="0B3954"/>
                </a:solidFill>
                <a:latin typeface="Lato" panose="020B0604020202020204" charset="0"/>
              </a:rPr>
              <a:t>Financial Assistance</a:t>
            </a:r>
          </a:p>
        </p:txBody>
      </p:sp>
      <p:pic>
        <p:nvPicPr>
          <p:cNvPr id="37" name="Picture 36"/>
          <p:cNvPicPr>
            <a:picLocks noChangeAspect="1"/>
          </p:cNvPicPr>
          <p:nvPr/>
        </p:nvPicPr>
        <p:blipFill>
          <a:blip r:embed="rId5">
            <a:duotone>
              <a:schemeClr val="accent1">
                <a:shade val="45000"/>
                <a:satMod val="135000"/>
              </a:schemeClr>
              <a:prstClr val="white"/>
            </a:duotone>
          </a:blip>
          <a:stretch>
            <a:fillRect/>
          </a:stretch>
        </p:blipFill>
        <p:spPr>
          <a:xfrm>
            <a:off x="8394710" y="4261242"/>
            <a:ext cx="934533" cy="934533"/>
          </a:xfrm>
          <a:prstGeom prst="rect">
            <a:avLst/>
          </a:prstGeom>
        </p:spPr>
      </p:pic>
      <p:cxnSp>
        <p:nvCxnSpPr>
          <p:cNvPr id="38" name="Straight Connector 37"/>
          <p:cNvCxnSpPr/>
          <p:nvPr/>
        </p:nvCxnSpPr>
        <p:spPr>
          <a:xfrm flipH="1" flipV="1">
            <a:off x="1905000" y="3740150"/>
            <a:ext cx="8651875" cy="2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75375" y="4122738"/>
            <a:ext cx="0" cy="1236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5583238" y="4119563"/>
            <a:ext cx="1185862" cy="317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0D8CC60-B87D-466D-A454-FBA8D001F3E4}" type="slidenum">
              <a:rPr lang="en-US" smtClean="0"/>
              <a:pPr>
                <a:defRPr/>
              </a:pPr>
              <a:t>6</a:t>
            </a:fld>
            <a:endParaRPr lang="en-US" dirty="0"/>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Google Shape;93;p13"/>
          <p:cNvSpPr txBox="1">
            <a:spLocks noGrp="1"/>
          </p:cNvSpPr>
          <p:nvPr>
            <p:ph type="title"/>
          </p:nvPr>
        </p:nvSpPr>
        <p:spPr>
          <a:xfrm>
            <a:off x="1193800" y="819150"/>
            <a:ext cx="7586663" cy="903288"/>
          </a:xfrm>
        </p:spPr>
        <p:txBody>
          <a:bodyPr spcFirstLastPara="1" wrap="square" lIns="91425" tIns="91425" rIns="91425" bIns="91425" anchorCtr="0">
            <a:noAutofit/>
          </a:bodyPr>
          <a:lstStyle/>
          <a:p>
            <a:pPr eaLnBrk="1" hangingPunct="1">
              <a:defRPr/>
            </a:pPr>
            <a:r>
              <a:rPr lang="en-US" dirty="0">
                <a:latin typeface="Montserrat"/>
                <a:ea typeface="Segoe UI Historic" panose="020B0502040204020203" pitchFamily="34" charset="0"/>
                <a:cs typeface="Segoe UI Historic" panose="020B0502040204020203" pitchFamily="34" charset="0"/>
              </a:rPr>
              <a:t>EOF By The Numbers</a:t>
            </a:r>
            <a:endParaRPr dirty="0"/>
          </a:p>
        </p:txBody>
      </p:sp>
      <p:sp>
        <p:nvSpPr>
          <p:cNvPr id="26629" name="TextBox 24"/>
          <p:cNvSpPr txBox="1">
            <a:spLocks noChangeArrowheads="1"/>
          </p:cNvSpPr>
          <p:nvPr/>
        </p:nvSpPr>
        <p:spPr bwMode="auto">
          <a:xfrm>
            <a:off x="757238" y="2978150"/>
            <a:ext cx="1981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a:solidFill>
                  <a:srgbClr val="549E39"/>
                </a:solidFill>
                <a:latin typeface="Montserrat" panose="020B0604020202020204" charset="0"/>
                <a:cs typeface="Montserrat" panose="020B0604020202020204" charset="0"/>
              </a:rPr>
              <a:t>13,200+</a:t>
            </a:r>
          </a:p>
          <a:p>
            <a:pPr algn="ctr"/>
            <a:endParaRPr lang="en-US" altLang="en-US" sz="2400" b="1">
              <a:solidFill>
                <a:srgbClr val="549E39"/>
              </a:solidFill>
              <a:latin typeface="Raleway" panose="020B0604020202020204" charset="0"/>
            </a:endParaRPr>
          </a:p>
          <a:p>
            <a:pPr algn="ctr"/>
            <a:r>
              <a:rPr lang="en-US" altLang="en-US" sz="2400">
                <a:latin typeface="Lato" panose="020B0604020202020204" charset="0"/>
              </a:rPr>
              <a:t> </a:t>
            </a:r>
            <a:r>
              <a:rPr lang="en-US" altLang="en-US">
                <a:latin typeface="Lato" panose="020B0604020202020204" charset="0"/>
              </a:rPr>
              <a:t>Undergraduate Student Enrollment</a:t>
            </a:r>
          </a:p>
        </p:txBody>
      </p:sp>
      <p:sp>
        <p:nvSpPr>
          <p:cNvPr id="26630" name="TextBox 34"/>
          <p:cNvSpPr txBox="1">
            <a:spLocks noChangeArrowheads="1"/>
          </p:cNvSpPr>
          <p:nvPr/>
        </p:nvSpPr>
        <p:spPr bwMode="auto">
          <a:xfrm>
            <a:off x="3287713" y="2954338"/>
            <a:ext cx="16319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a:solidFill>
                  <a:srgbClr val="549E39"/>
                </a:solidFill>
                <a:latin typeface="Montserrat" panose="020B0604020202020204" charset="0"/>
                <a:cs typeface="Montserrat" panose="020B0604020202020204" charset="0"/>
              </a:rPr>
              <a:t>297+</a:t>
            </a:r>
          </a:p>
          <a:p>
            <a:pPr algn="ctr"/>
            <a:endParaRPr lang="en-US" altLang="en-US" sz="3200" b="1">
              <a:solidFill>
                <a:srgbClr val="2185C5"/>
              </a:solidFill>
              <a:latin typeface="Raleway" panose="020B0604020202020204" charset="0"/>
            </a:endParaRPr>
          </a:p>
          <a:p>
            <a:pPr algn="ctr"/>
            <a:r>
              <a:rPr lang="en-US" altLang="en-US">
                <a:latin typeface="Lato" panose="020B0604020202020204" charset="0"/>
              </a:rPr>
              <a:t>Graduate Student Enrollment</a:t>
            </a:r>
          </a:p>
        </p:txBody>
      </p:sp>
      <p:sp>
        <p:nvSpPr>
          <p:cNvPr id="26631" name="TextBox 38"/>
          <p:cNvSpPr txBox="1">
            <a:spLocks noChangeArrowheads="1"/>
          </p:cNvSpPr>
          <p:nvPr/>
        </p:nvSpPr>
        <p:spPr bwMode="auto">
          <a:xfrm>
            <a:off x="5468938" y="2954338"/>
            <a:ext cx="16319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a:solidFill>
                  <a:srgbClr val="549E39"/>
                </a:solidFill>
                <a:latin typeface="Montserrat" panose="020B0604020202020204" charset="0"/>
                <a:cs typeface="Montserrat" panose="020B0604020202020204" charset="0"/>
              </a:rPr>
              <a:t>41</a:t>
            </a:r>
          </a:p>
          <a:p>
            <a:pPr algn="ctr"/>
            <a:endParaRPr lang="en-US" altLang="en-US" sz="3200" b="1">
              <a:solidFill>
                <a:srgbClr val="2185C5"/>
              </a:solidFill>
              <a:latin typeface="Raleway" panose="020B0604020202020204" charset="0"/>
            </a:endParaRPr>
          </a:p>
          <a:p>
            <a:pPr algn="ctr"/>
            <a:r>
              <a:rPr lang="en-US" altLang="en-US">
                <a:latin typeface="Lato" panose="020B0604020202020204" charset="0"/>
              </a:rPr>
              <a:t>Participating Institutions</a:t>
            </a:r>
          </a:p>
        </p:txBody>
      </p:sp>
      <p:sp>
        <p:nvSpPr>
          <p:cNvPr id="26632" name="TextBox 39"/>
          <p:cNvSpPr txBox="1">
            <a:spLocks noChangeArrowheads="1"/>
          </p:cNvSpPr>
          <p:nvPr/>
        </p:nvSpPr>
        <p:spPr bwMode="auto">
          <a:xfrm>
            <a:off x="7650163" y="2954338"/>
            <a:ext cx="16335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a:solidFill>
                  <a:srgbClr val="549E39"/>
                </a:solidFill>
                <a:latin typeface="Montserrat" panose="020B0604020202020204" charset="0"/>
                <a:cs typeface="Montserrat" panose="020B0604020202020204" charset="0"/>
              </a:rPr>
              <a:t>70</a:t>
            </a:r>
          </a:p>
          <a:p>
            <a:pPr algn="ctr"/>
            <a:endParaRPr lang="en-US" altLang="en-US" sz="3200">
              <a:latin typeface="Raleway" panose="020B0604020202020204" charset="0"/>
            </a:endParaRPr>
          </a:p>
          <a:p>
            <a:pPr algn="ctr"/>
            <a:r>
              <a:rPr lang="en-US" altLang="en-US">
                <a:latin typeface="Lato" panose="020B0604020202020204" charset="0"/>
              </a:rPr>
              <a:t>EOF Campus Programs</a:t>
            </a:r>
          </a:p>
        </p:txBody>
      </p:sp>
      <p:sp>
        <p:nvSpPr>
          <p:cNvPr id="26633" name="TextBox 40"/>
          <p:cNvSpPr txBox="1">
            <a:spLocks noChangeArrowheads="1"/>
          </p:cNvSpPr>
          <p:nvPr/>
        </p:nvSpPr>
        <p:spPr bwMode="auto">
          <a:xfrm>
            <a:off x="9831388" y="2976563"/>
            <a:ext cx="163353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a:solidFill>
                  <a:srgbClr val="549E39"/>
                </a:solidFill>
                <a:latin typeface="Montserrat" panose="020B0604020202020204" charset="0"/>
                <a:cs typeface="Montserrat" panose="020B0604020202020204" charset="0"/>
              </a:rPr>
              <a:t>1,700+</a:t>
            </a:r>
          </a:p>
          <a:p>
            <a:pPr algn="ctr"/>
            <a:endParaRPr lang="en-US" altLang="en-US" sz="3200">
              <a:latin typeface="Raleway" panose="020B0604020202020204" charset="0"/>
            </a:endParaRPr>
          </a:p>
          <a:p>
            <a:pPr algn="ctr"/>
            <a:r>
              <a:rPr lang="en-US" altLang="en-US">
                <a:latin typeface="Lato" panose="020B0604020202020204" charset="0"/>
              </a:rPr>
              <a:t>EOF Campus Staff Members</a:t>
            </a:r>
          </a:p>
        </p:txBody>
      </p:sp>
      <p:cxnSp>
        <p:nvCxnSpPr>
          <p:cNvPr id="58" name="Straight Connector 57"/>
          <p:cNvCxnSpPr/>
          <p:nvPr/>
        </p:nvCxnSpPr>
        <p:spPr>
          <a:xfrm>
            <a:off x="3043238" y="3633788"/>
            <a:ext cx="0" cy="433387"/>
          </a:xfrm>
          <a:prstGeom prst="line">
            <a:avLst/>
          </a:prstGeom>
        </p:spPr>
        <p:style>
          <a:lnRef idx="1">
            <a:schemeClr val="accent2"/>
          </a:lnRef>
          <a:fillRef idx="0">
            <a:schemeClr val="accent2"/>
          </a:fillRef>
          <a:effectRef idx="0">
            <a:schemeClr val="accent2"/>
          </a:effectRef>
          <a:fontRef idx="minor">
            <a:schemeClr val="tx1"/>
          </a:fontRef>
        </p:style>
      </p:cxnSp>
      <p:cxnSp>
        <p:nvCxnSpPr>
          <p:cNvPr id="59" name="Straight Connector 58"/>
          <p:cNvCxnSpPr/>
          <p:nvPr/>
        </p:nvCxnSpPr>
        <p:spPr>
          <a:xfrm>
            <a:off x="5202238" y="3633788"/>
            <a:ext cx="0" cy="433387"/>
          </a:xfrm>
          <a:prstGeom prst="line">
            <a:avLst/>
          </a:prstGeom>
        </p:spPr>
        <p:style>
          <a:lnRef idx="1">
            <a:schemeClr val="accent2"/>
          </a:lnRef>
          <a:fillRef idx="0">
            <a:schemeClr val="accent2"/>
          </a:fillRef>
          <a:effectRef idx="0">
            <a:schemeClr val="accent2"/>
          </a:effectRef>
          <a:fontRef idx="minor">
            <a:schemeClr val="tx1"/>
          </a:fontRef>
        </p:style>
      </p:cxnSp>
      <p:cxnSp>
        <p:nvCxnSpPr>
          <p:cNvPr id="60" name="Straight Connector 59"/>
          <p:cNvCxnSpPr/>
          <p:nvPr/>
        </p:nvCxnSpPr>
        <p:spPr>
          <a:xfrm>
            <a:off x="7383463" y="3633788"/>
            <a:ext cx="0" cy="433387"/>
          </a:xfrm>
          <a:prstGeom prst="line">
            <a:avLst/>
          </a:prstGeom>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a:off x="9577388" y="3633788"/>
            <a:ext cx="0" cy="433387"/>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05192BE-15A0-4774-A779-1C463476A749}" type="slidenum">
              <a:rPr lang="en-US" smtClean="0"/>
              <a:pPr>
                <a:defRPr/>
              </a:pPr>
              <a:t>7</a:t>
            </a:fld>
            <a:endParaRPr lang="en-US" dirty="0"/>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171450" y="2225675"/>
            <a:ext cx="2851150" cy="2465388"/>
          </a:xfrm>
          <a:prstGeom prst="rect">
            <a:avLst/>
          </a:prstGeom>
        </p:spPr>
        <p:txBody>
          <a:bodyPr/>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lnSpc>
                <a:spcPct val="100000"/>
              </a:lnSpc>
              <a:spcBef>
                <a:spcPts val="300"/>
              </a:spcBef>
              <a:spcAft>
                <a:spcPts val="300"/>
              </a:spcAft>
              <a:defRPr/>
            </a:pPr>
            <a:r>
              <a:rPr lang="en-US" sz="3600" dirty="0">
                <a:solidFill>
                  <a:schemeClr val="tx1">
                    <a:lumMod val="75000"/>
                    <a:lumOff val="25000"/>
                  </a:schemeClr>
                </a:solidFill>
                <a:latin typeface="Montserrat"/>
                <a:ea typeface="Segoe UI Historic" panose="020B0502040204020203" pitchFamily="34" charset="0"/>
                <a:cs typeface="Segoe UI Historic" panose="020B0502040204020203" pitchFamily="34" charset="0"/>
              </a:rPr>
              <a:t>Participating Institutions &amp; Campus Programs</a:t>
            </a:r>
          </a:p>
        </p:txBody>
      </p:sp>
      <p:graphicFrame>
        <p:nvGraphicFramePr>
          <p:cNvPr id="22" name="Table 21"/>
          <p:cNvGraphicFramePr>
            <a:graphicFrameLocks noGrp="1"/>
          </p:cNvGraphicFramePr>
          <p:nvPr/>
        </p:nvGraphicFramePr>
        <p:xfrm>
          <a:off x="4262438" y="312738"/>
          <a:ext cx="6872288" cy="5840415"/>
        </p:xfrm>
        <a:graphic>
          <a:graphicData uri="http://schemas.openxmlformats.org/drawingml/2006/table">
            <a:tbl>
              <a:tblPr/>
              <a:tblGrid>
                <a:gridCol w="1718072">
                  <a:extLst>
                    <a:ext uri="{9D8B030D-6E8A-4147-A177-3AD203B41FA5}">
                      <a16:colId xmlns:a16="http://schemas.microsoft.com/office/drawing/2014/main" val="1052850753"/>
                    </a:ext>
                  </a:extLst>
                </a:gridCol>
                <a:gridCol w="1718072">
                  <a:extLst>
                    <a:ext uri="{9D8B030D-6E8A-4147-A177-3AD203B41FA5}">
                      <a16:colId xmlns:a16="http://schemas.microsoft.com/office/drawing/2014/main" val="2349461032"/>
                    </a:ext>
                  </a:extLst>
                </a:gridCol>
                <a:gridCol w="1718072">
                  <a:extLst>
                    <a:ext uri="{9D8B030D-6E8A-4147-A177-3AD203B41FA5}">
                      <a16:colId xmlns:a16="http://schemas.microsoft.com/office/drawing/2014/main" val="3867205583"/>
                    </a:ext>
                  </a:extLst>
                </a:gridCol>
                <a:gridCol w="1718072">
                  <a:extLst>
                    <a:ext uri="{9D8B030D-6E8A-4147-A177-3AD203B41FA5}">
                      <a16:colId xmlns:a16="http://schemas.microsoft.com/office/drawing/2014/main" val="127200343"/>
                    </a:ext>
                  </a:extLst>
                </a:gridCol>
              </a:tblGrid>
              <a:tr h="209279">
                <a:tc>
                  <a:txBody>
                    <a:bodyPr/>
                    <a:lstStyle/>
                    <a:p>
                      <a:pPr algn="ctr" fontAlgn="base"/>
                      <a:r>
                        <a:rPr lang="en-US" sz="600" b="0" i="0">
                          <a:solidFill>
                            <a:srgbClr val="000000"/>
                          </a:solidFill>
                          <a:effectLst/>
                          <a:latin typeface="Calibri" panose="020F0502020204030204" pitchFamily="34" charset="0"/>
                        </a:rPr>
                        <a:t>HASANI CARTER​</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tc>
                  <a:txBody>
                    <a:bodyPr/>
                    <a:lstStyle/>
                    <a:p>
                      <a:pPr algn="ctr" fontAlgn="base"/>
                      <a:r>
                        <a:rPr lang="en-US" sz="600" b="0" i="0">
                          <a:solidFill>
                            <a:srgbClr val="000000"/>
                          </a:solidFill>
                          <a:effectLst/>
                          <a:latin typeface="Calibri" panose="020F0502020204030204" pitchFamily="34" charset="0"/>
                        </a:rPr>
                        <a:t>PETER COLLAZO​</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AAD8D"/>
                    </a:solidFill>
                  </a:tcPr>
                </a:tc>
                <a:tc>
                  <a:txBody>
                    <a:bodyPr/>
                    <a:lstStyle/>
                    <a:p>
                      <a:pPr algn="ctr" fontAlgn="base"/>
                      <a:r>
                        <a:rPr lang="en-US" sz="600" b="0" i="0">
                          <a:solidFill>
                            <a:srgbClr val="000000"/>
                          </a:solidFill>
                          <a:effectLst/>
                          <a:latin typeface="Calibri" panose="020F0502020204030204" pitchFamily="34" charset="0"/>
                        </a:rPr>
                        <a:t>HEMA PATEL​</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BEFD4"/>
                    </a:solidFill>
                  </a:tcPr>
                </a:tc>
                <a:tc>
                  <a:txBody>
                    <a:bodyPr/>
                    <a:lstStyle/>
                    <a:p>
                      <a:pPr algn="ctr" fontAlgn="base"/>
                      <a:r>
                        <a:rPr lang="en-US" sz="600" b="0" i="0">
                          <a:solidFill>
                            <a:srgbClr val="000000"/>
                          </a:solidFill>
                          <a:effectLst/>
                          <a:latin typeface="Calibri" panose="020F0502020204030204" pitchFamily="34" charset="0"/>
                        </a:rPr>
                        <a:t>STEPHANIE SHANKLIN​</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BF0F3"/>
                    </a:solidFill>
                  </a:tcPr>
                </a:tc>
                <a:extLst>
                  <a:ext uri="{0D108BD9-81ED-4DB2-BD59-A6C34878D82A}">
                    <a16:rowId xmlns:a16="http://schemas.microsoft.com/office/drawing/2014/main" val="3028765865"/>
                  </a:ext>
                </a:extLst>
              </a:tr>
              <a:tr h="209279">
                <a:tc>
                  <a:txBody>
                    <a:bodyPr/>
                    <a:lstStyle/>
                    <a:p>
                      <a:pPr algn="ctr" fontAlgn="base"/>
                      <a:r>
                        <a:rPr lang="en-US" sz="600" b="0" i="0">
                          <a:solidFill>
                            <a:srgbClr val="000000"/>
                          </a:solidFill>
                          <a:effectLst/>
                          <a:latin typeface="Calibri" panose="020F0502020204030204" pitchFamily="34" charset="0"/>
                        </a:rPr>
                        <a:t>Email: hasani.carter@oshe.nj.gov​</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tc>
                  <a:txBody>
                    <a:bodyPr/>
                    <a:lstStyle/>
                    <a:p>
                      <a:pPr algn="ctr" fontAlgn="base"/>
                      <a:r>
                        <a:rPr lang="en-US" sz="600" b="0" i="0">
                          <a:solidFill>
                            <a:srgbClr val="000000"/>
                          </a:solidFill>
                          <a:effectLst/>
                          <a:latin typeface="Calibri" panose="020F0502020204030204" pitchFamily="34" charset="0"/>
                        </a:rPr>
                        <a:t>Email: peter.collazo@oshe.nj.gov​</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AAD8D"/>
                    </a:solidFill>
                  </a:tcPr>
                </a:tc>
                <a:tc>
                  <a:txBody>
                    <a:bodyPr/>
                    <a:lstStyle/>
                    <a:p>
                      <a:pPr algn="ctr" fontAlgn="base"/>
                      <a:r>
                        <a:rPr lang="en-US" sz="600" b="0" i="0">
                          <a:solidFill>
                            <a:srgbClr val="000000"/>
                          </a:solidFill>
                          <a:effectLst/>
                          <a:latin typeface="Calibri" panose="020F0502020204030204" pitchFamily="34" charset="0"/>
                        </a:rPr>
                        <a:t>Email: hema.patel@oshe.nj.gov​</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BEFD4"/>
                    </a:solidFill>
                  </a:tcPr>
                </a:tc>
                <a:tc>
                  <a:txBody>
                    <a:bodyPr/>
                    <a:lstStyle/>
                    <a:p>
                      <a:pPr algn="ctr" fontAlgn="base"/>
                      <a:r>
                        <a:rPr lang="en-US" sz="600" b="0" i="0">
                          <a:solidFill>
                            <a:srgbClr val="000000"/>
                          </a:solidFill>
                          <a:effectLst/>
                          <a:latin typeface="Calibri" panose="020F0502020204030204" pitchFamily="34" charset="0"/>
                        </a:rPr>
                        <a:t>Email: stephanie.shanklin@oshe.nj.gov​</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BF0F3"/>
                    </a:solidFill>
                  </a:tcPr>
                </a:tc>
                <a:extLst>
                  <a:ext uri="{0D108BD9-81ED-4DB2-BD59-A6C34878D82A}">
                    <a16:rowId xmlns:a16="http://schemas.microsoft.com/office/drawing/2014/main" val="4167224800"/>
                  </a:ext>
                </a:extLst>
              </a:tr>
              <a:tr h="209279">
                <a:tc>
                  <a:txBody>
                    <a:bodyPr/>
                    <a:lstStyle/>
                    <a:p>
                      <a:pPr algn="ctr" fontAlgn="base"/>
                      <a:r>
                        <a:rPr lang="en-US" sz="600" b="0" i="0">
                          <a:solidFill>
                            <a:srgbClr val="000000"/>
                          </a:solidFill>
                          <a:effectLst/>
                          <a:latin typeface="Calibri" panose="020F0502020204030204" pitchFamily="34" charset="0"/>
                        </a:rPr>
                        <a:t>Rutgers University - Camden​</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County College of Morris​</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Bergen Community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Atlantic Cape Community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18569"/>
                  </a:ext>
                </a:extLst>
              </a:tr>
              <a:tr h="209279">
                <a:tc>
                  <a:txBody>
                    <a:bodyPr/>
                    <a:lstStyle/>
                    <a:p>
                      <a:pPr algn="ctr" fontAlgn="base"/>
                      <a:r>
                        <a:rPr lang="en-US" sz="600" b="0" i="0">
                          <a:solidFill>
                            <a:srgbClr val="000000"/>
                          </a:solidFill>
                          <a:effectLst/>
                          <a:latin typeface="Calibri" panose="020F0502020204030204" pitchFamily="34" charset="0"/>
                        </a:rPr>
                        <a:t>Rutgers University - College of Nursing​</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Felician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Brookdale Community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Caldwell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6688483"/>
                  </a:ext>
                </a:extLst>
              </a:tr>
              <a:tr h="209279">
                <a:tc>
                  <a:txBody>
                    <a:bodyPr/>
                    <a:lstStyle/>
                    <a:p>
                      <a:pPr algn="ctr" fontAlgn="base"/>
                      <a:r>
                        <a:rPr lang="en-US" sz="600" b="0" i="0">
                          <a:solidFill>
                            <a:srgbClr val="000000"/>
                          </a:solidFill>
                          <a:effectLst/>
                          <a:latin typeface="Calibri" panose="020F0502020204030204" pitchFamily="34" charset="0"/>
                        </a:rPr>
                        <a:t>Rutgers University - Graduate Bio-medical​</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Middlesex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Essex County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Camden County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341803"/>
                  </a:ext>
                </a:extLst>
              </a:tr>
              <a:tr h="329742">
                <a:tc>
                  <a:txBody>
                    <a:bodyPr/>
                    <a:lstStyle/>
                    <a:p>
                      <a:pPr algn="ctr" fontAlgn="base"/>
                      <a:r>
                        <a:rPr lang="en-US" sz="600" b="0" i="0">
                          <a:solidFill>
                            <a:srgbClr val="000000"/>
                          </a:solidFill>
                          <a:effectLst/>
                          <a:latin typeface="Calibri" panose="020F0502020204030204" pitchFamily="34" charset="0"/>
                        </a:rPr>
                        <a:t>Rutgers University - Graduate Education Prep​</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Monmouth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Fairleigh Dickinson University - Florham​</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Centenary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943052"/>
                  </a:ext>
                </a:extLst>
              </a:tr>
              <a:tr h="329742">
                <a:tc>
                  <a:txBody>
                    <a:bodyPr/>
                    <a:lstStyle/>
                    <a:p>
                      <a:pPr algn="ctr" fontAlgn="base"/>
                      <a:r>
                        <a:rPr lang="en-US" sz="600" b="0" i="0">
                          <a:solidFill>
                            <a:srgbClr val="000000"/>
                          </a:solidFill>
                          <a:effectLst/>
                          <a:latin typeface="Calibri" panose="020F0502020204030204" pitchFamily="34" charset="0"/>
                        </a:rPr>
                        <a:t>Rutgers University - Graduate Studies (except Bio-medical)​</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Ramapo College of New Jersey​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Fairleigh Dickinson University - Metropolitan​</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Drew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683357"/>
                  </a:ext>
                </a:extLst>
              </a:tr>
              <a:tr h="329742">
                <a:tc>
                  <a:txBody>
                    <a:bodyPr/>
                    <a:lstStyle/>
                    <a:p>
                      <a:pPr algn="ctr" fontAlgn="base"/>
                      <a:r>
                        <a:rPr lang="en-US" sz="600" b="0" i="0">
                          <a:solidFill>
                            <a:srgbClr val="000000"/>
                          </a:solidFill>
                          <a:effectLst/>
                          <a:latin typeface="Calibri" panose="020F0502020204030204" pitchFamily="34" charset="0"/>
                        </a:rPr>
                        <a:t>Rutgers University - New Jersey Medical School ​</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dirty="0">
                          <a:solidFill>
                            <a:srgbClr val="000000"/>
                          </a:solidFill>
                          <a:effectLst/>
                          <a:latin typeface="Calibri" panose="020F0502020204030204" pitchFamily="34" charset="0"/>
                        </a:rPr>
                        <a:t>Rowan School of Osteopathic Medicine (SOM) - Graduate (Only) ​</a:t>
                      </a:r>
                      <a:endParaRPr lang="en-US" sz="1300" b="0" i="0" dirty="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Hudson County Community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Georgian Court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4324860"/>
                  </a:ext>
                </a:extLst>
              </a:tr>
              <a:tr h="329742">
                <a:tc>
                  <a:txBody>
                    <a:bodyPr/>
                    <a:lstStyle/>
                    <a:p>
                      <a:pPr algn="ctr" fontAlgn="base"/>
                      <a:r>
                        <a:rPr lang="en-US" sz="600" b="0" i="0">
                          <a:solidFill>
                            <a:srgbClr val="000000"/>
                          </a:solidFill>
                          <a:effectLst/>
                          <a:latin typeface="Calibri" panose="020F0502020204030204" pitchFamily="34" charset="0"/>
                        </a:rPr>
                        <a:t>Rutgers University - Newark​</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dirty="0">
                          <a:solidFill>
                            <a:srgbClr val="000000"/>
                          </a:solidFill>
                          <a:effectLst/>
                          <a:latin typeface="Calibri" panose="020F0502020204030204" pitchFamily="34" charset="0"/>
                        </a:rPr>
                        <a:t>Rowan School of Osteopathic Medicine (SOM) - Pre-Matric​</a:t>
                      </a:r>
                      <a:endParaRPr lang="en-US" sz="1300" b="0" i="0" dirty="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Kean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Montclair State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5305554"/>
                  </a:ext>
                </a:extLst>
              </a:tr>
              <a:tr h="329742">
                <a:tc>
                  <a:txBody>
                    <a:bodyPr/>
                    <a:lstStyle/>
                    <a:p>
                      <a:pPr algn="ctr" fontAlgn="base"/>
                      <a:r>
                        <a:rPr lang="en-US" sz="600" b="0" i="0">
                          <a:solidFill>
                            <a:srgbClr val="000000"/>
                          </a:solidFill>
                          <a:effectLst/>
                          <a:latin typeface="Calibri" panose="020F0502020204030204" pitchFamily="34" charset="0"/>
                        </a:rPr>
                        <a:t>Rutgers University - ODASIS​</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dirty="0">
                          <a:solidFill>
                            <a:srgbClr val="000000"/>
                          </a:solidFill>
                          <a:effectLst/>
                          <a:latin typeface="Calibri" panose="020F0502020204030204" pitchFamily="34" charset="0"/>
                        </a:rPr>
                        <a:t>Rowan School of Osteopathic Medicine (SOM) - Summer Prep​</a:t>
                      </a:r>
                      <a:endParaRPr lang="en-US" sz="1300" b="0" i="0" dirty="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Mercer County Community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Montclair State University - Bloomfield​</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363207"/>
                  </a:ext>
                </a:extLst>
              </a:tr>
              <a:tr h="329742">
                <a:tc>
                  <a:txBody>
                    <a:bodyPr/>
                    <a:lstStyle/>
                    <a:p>
                      <a:pPr algn="ctr" fontAlgn="base"/>
                      <a:r>
                        <a:rPr lang="en-US" sz="600" b="0" i="0">
                          <a:solidFill>
                            <a:srgbClr val="000000"/>
                          </a:solidFill>
                          <a:effectLst/>
                          <a:latin typeface="Calibri" panose="020F0502020204030204" pitchFamily="34" charset="0"/>
                        </a:rPr>
                        <a:t>Rutgers University - Office of EOF Administration​</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Rowan University - Camden​</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New Jersey City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Montclair State University - Health Careers Program​</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5006529"/>
                  </a:ext>
                </a:extLst>
              </a:tr>
              <a:tr h="329742">
                <a:tc>
                  <a:txBody>
                    <a:bodyPr/>
                    <a:lstStyle/>
                    <a:p>
                      <a:pPr algn="ctr" fontAlgn="base"/>
                      <a:r>
                        <a:rPr lang="en-US" sz="600" b="0" i="0">
                          <a:solidFill>
                            <a:srgbClr val="000000"/>
                          </a:solidFill>
                          <a:effectLst/>
                          <a:latin typeface="Calibri" panose="020F0502020204030204" pitchFamily="34" charset="0"/>
                        </a:rPr>
                        <a:t>Rutgers University - Robert Wood Johnson Medical School​</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Rowan University - Cooper Medical School - Graduate (Only)​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New Jersey Institute of Technology​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Rider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6992055"/>
                  </a:ext>
                </a:extLst>
              </a:tr>
              <a:tr h="329742">
                <a:tc>
                  <a:txBody>
                    <a:bodyPr/>
                    <a:lstStyle/>
                    <a:p>
                      <a:pPr algn="ctr" fontAlgn="base"/>
                      <a:r>
                        <a:rPr lang="en-US" sz="600" b="0" i="0">
                          <a:solidFill>
                            <a:srgbClr val="000000"/>
                          </a:solidFill>
                          <a:effectLst/>
                          <a:latin typeface="Calibri" panose="020F0502020204030204" pitchFamily="34" charset="0"/>
                        </a:rPr>
                        <a:t>Rutgers University - School of Arts and Sciences (New Brunswick)​</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Rowan University - Cooper Medical School - PULSE Program​</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Ocean County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Rowan College at Burlington County​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302151"/>
                  </a:ext>
                </a:extLst>
              </a:tr>
              <a:tr h="329742">
                <a:tc>
                  <a:txBody>
                    <a:bodyPr/>
                    <a:lstStyle/>
                    <a:p>
                      <a:pPr algn="ctr" fontAlgn="base"/>
                      <a:r>
                        <a:rPr lang="en-US" sz="600" b="0" i="0">
                          <a:solidFill>
                            <a:srgbClr val="000000"/>
                          </a:solidFill>
                          <a:effectLst/>
                          <a:latin typeface="Calibri" panose="020F0502020204030204" pitchFamily="34" charset="0"/>
                        </a:rPr>
                        <a:t>Rutgers University - School of Engineering​</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Rowan University - Glassboro​</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Passaic County Community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Rowan College of South Jersey - Cumberland ​</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38861"/>
                  </a:ext>
                </a:extLst>
              </a:tr>
              <a:tr h="329742">
                <a:tc>
                  <a:txBody>
                    <a:bodyPr/>
                    <a:lstStyle/>
                    <a:p>
                      <a:pPr algn="ctr" fontAlgn="base"/>
                      <a:r>
                        <a:rPr lang="en-US" sz="600" b="0" i="0">
                          <a:solidFill>
                            <a:srgbClr val="000000"/>
                          </a:solidFill>
                          <a:effectLst/>
                          <a:latin typeface="Calibri" panose="020F0502020204030204" pitchFamily="34" charset="0"/>
                        </a:rPr>
                        <a:t>Rutgers University - School of Environmental and Biological Sciences ​</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Rowan University - Graduate Bio-medical​</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dirty="0">
                          <a:solidFill>
                            <a:srgbClr val="000000"/>
                          </a:solidFill>
                          <a:effectLst/>
                          <a:latin typeface="Calibri" panose="020F0502020204030204" pitchFamily="34" charset="0"/>
                        </a:rPr>
                        <a:t>Raritan Valley Community College​</a:t>
                      </a:r>
                      <a:endParaRPr lang="en-US" sz="1300" b="0" i="0" dirty="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dirty="0">
                          <a:solidFill>
                            <a:srgbClr val="000000"/>
                          </a:solidFill>
                          <a:effectLst/>
                          <a:latin typeface="Calibri" panose="020F0502020204030204" pitchFamily="34" charset="0"/>
                        </a:rPr>
                        <a:t>Rowan College of South Jersey - Gloucester ​</a:t>
                      </a:r>
                      <a:endParaRPr lang="en-US" sz="1300" b="0" i="0" dirty="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7031083"/>
                  </a:ext>
                </a:extLst>
              </a:tr>
              <a:tr h="329742">
                <a:tc>
                  <a:txBody>
                    <a:bodyPr/>
                    <a:lstStyle/>
                    <a:p>
                      <a:pPr algn="ctr" fontAlgn="base"/>
                      <a:r>
                        <a:rPr lang="en-US" sz="600" b="0" i="0">
                          <a:solidFill>
                            <a:srgbClr val="000000"/>
                          </a:solidFill>
                          <a:effectLst/>
                          <a:latin typeface="Calibri" panose="020F0502020204030204" pitchFamily="34" charset="0"/>
                        </a:rPr>
                        <a:t>Rutgers University - School of Health Professions​</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Saint Peter's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dirty="0">
                          <a:solidFill>
                            <a:srgbClr val="000000"/>
                          </a:solidFill>
                          <a:effectLst/>
                          <a:latin typeface="Calibri" panose="020F0502020204030204" pitchFamily="34" charset="0"/>
                        </a:rPr>
                        <a:t>Sussex County Community College​</a:t>
                      </a:r>
                      <a:endParaRPr lang="en-US" sz="1300" b="0" i="0" dirty="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Seton Hall - Law​</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4484242"/>
                  </a:ext>
                </a:extLst>
              </a:tr>
              <a:tr h="209279">
                <a:tc>
                  <a:txBody>
                    <a:bodyPr/>
                    <a:lstStyle/>
                    <a:p>
                      <a:pPr algn="ctr" fontAlgn="base"/>
                      <a:r>
                        <a:rPr lang="en-US" sz="600" b="0" i="0">
                          <a:solidFill>
                            <a:srgbClr val="000000"/>
                          </a:solidFill>
                          <a:effectLst/>
                          <a:latin typeface="Calibri" panose="020F0502020204030204" pitchFamily="34" charset="0"/>
                        </a:rPr>
                        <a:t>Rutgers University - School of Pharmacy​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Salem Community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dirty="0">
                          <a:solidFill>
                            <a:srgbClr val="000000"/>
                          </a:solidFill>
                          <a:effectLst/>
                          <a:latin typeface="Calibri" panose="020F0502020204030204" pitchFamily="34" charset="0"/>
                        </a:rPr>
                        <a:t>The College of New Jersey​</a:t>
                      </a:r>
                      <a:endParaRPr lang="en-US" sz="1300" b="0" i="0" dirty="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dirty="0">
                          <a:solidFill>
                            <a:srgbClr val="000000"/>
                          </a:solidFill>
                          <a:effectLst/>
                          <a:latin typeface="Calibri" panose="020F0502020204030204" pitchFamily="34" charset="0"/>
                        </a:rPr>
                        <a:t>Seton Hall University - Main​</a:t>
                      </a:r>
                      <a:endParaRPr lang="en-US" sz="1300" b="0" i="0" dirty="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112897"/>
                  </a:ext>
                </a:extLst>
              </a:tr>
              <a:tr h="209279">
                <a:tc>
                  <a:txBody>
                    <a:bodyPr/>
                    <a:lstStyle/>
                    <a:p>
                      <a:pPr algn="ctr" fontAlgn="base"/>
                      <a:r>
                        <a:rPr lang="en-US" sz="600" b="0" i="0">
                          <a:solidFill>
                            <a:srgbClr val="000000"/>
                          </a:solidFill>
                          <a:effectLst/>
                          <a:latin typeface="Calibri" panose="020F0502020204030204" pitchFamily="34" charset="0"/>
                        </a:rPr>
                        <a:t>Rutgers University - Summer Grads​</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St. Elizabeth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Union College of U</a:t>
                      </a:r>
                      <a:r>
                        <a:rPr lang="en-US" sz="600" b="0" i="0" u="none" strike="noStrike">
                          <a:solidFill>
                            <a:srgbClr val="000000"/>
                          </a:solidFill>
                          <a:effectLst/>
                          <a:latin typeface="Calibri" panose="020F0502020204030204" pitchFamily="34" charset="0"/>
                        </a:rPr>
                        <a:t>nion County, NJ</a:t>
                      </a:r>
                      <a:r>
                        <a:rPr lang="en-US" sz="600" b="0" i="0">
                          <a:solidFill>
                            <a:srgbClr val="000000"/>
                          </a:solidFill>
                          <a:effectLst/>
                          <a:latin typeface="Calibri" panose="020F0502020204030204" pitchFamily="34" charset="0"/>
                        </a:rPr>
                        <a:t>​</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Seton Hall University - Pre-Legal​</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470103"/>
                  </a:ext>
                </a:extLst>
              </a:tr>
              <a:tr h="329742">
                <a:tc>
                  <a:txBody>
                    <a:bodyPr/>
                    <a:lstStyle/>
                    <a:p>
                      <a:pPr algn="ctr" fontAlgn="base"/>
                      <a:r>
                        <a:rPr lang="en-US" sz="600" b="0" i="0">
                          <a:solidFill>
                            <a:srgbClr val="000000"/>
                          </a:solidFill>
                          <a:effectLst/>
                          <a:latin typeface="Calibri" panose="020F0502020204030204" pitchFamily="34" charset="0"/>
                        </a:rPr>
                        <a:t> ​</a:t>
                      </a:r>
                      <a:endParaRPr lang="en-US" sz="1300" b="0" i="0">
                        <a:solidFill>
                          <a:srgbClr val="000000"/>
                        </a:solidFill>
                        <a:effectLst/>
                      </a:endParaRPr>
                    </a:p>
                  </a:txBody>
                  <a:tcPr marL="67432" marR="67432" marT="33704" marB="33704" anchor="ctr">
                    <a:lnL>
                      <a:noFill/>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a:noFill/>
                    </a:lnB>
                  </a:tcPr>
                </a:tc>
                <a:tc>
                  <a:txBody>
                    <a:bodyPr/>
                    <a:lstStyle/>
                    <a:p>
                      <a:pPr algn="ctr" fontAlgn="base"/>
                      <a:r>
                        <a:rPr lang="en-US" sz="600" b="0" i="0">
                          <a:solidFill>
                            <a:srgbClr val="000000"/>
                          </a:solidFill>
                          <a:effectLst/>
                          <a:latin typeface="Calibri" panose="020F0502020204030204" pitchFamily="34" charset="0"/>
                        </a:rPr>
                        <a:t>Stevens Institute of Technology​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Warren County Community College​</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Seton Hall University - Pre-Med/Pre-Dent Plus​</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157936"/>
                  </a:ext>
                </a:extLst>
              </a:tr>
              <a:tr h="209279">
                <a:tc>
                  <a:txBody>
                    <a:bodyPr/>
                    <a:lstStyle/>
                    <a:p>
                      <a:pPr algn="ctr" fontAlgn="base"/>
                      <a:r>
                        <a:rPr lang="en-US" sz="600" b="0" i="0">
                          <a:solidFill>
                            <a:srgbClr val="000000"/>
                          </a:solidFill>
                          <a:effectLst/>
                          <a:latin typeface="Calibri" panose="020F0502020204030204" pitchFamily="34" charset="0"/>
                        </a:rPr>
                        <a:t> ​</a:t>
                      </a:r>
                      <a:endParaRPr lang="en-US" sz="1300" b="0" i="0">
                        <a:solidFill>
                          <a:srgbClr val="000000"/>
                        </a:solidFill>
                        <a:effectLst/>
                      </a:endParaRPr>
                    </a:p>
                  </a:txBody>
                  <a:tcPr marL="67432" marR="67432" marT="33704" marB="33704" anchor="ctr">
                    <a:lnL>
                      <a:noFill/>
                    </a:lnL>
                    <a:lnR w="7620" cap="flat" cmpd="sng" algn="ctr">
                      <a:solidFill>
                        <a:srgbClr val="000000"/>
                      </a:solidFill>
                      <a:prstDash val="solid"/>
                      <a:round/>
                      <a:headEnd type="none" w="med" len="med"/>
                      <a:tailEnd type="none" w="med" len="med"/>
                    </a:lnR>
                    <a:lnT>
                      <a:noFill/>
                    </a:lnT>
                    <a:lnB>
                      <a:noFill/>
                    </a:lnB>
                  </a:tcPr>
                </a:tc>
                <a:tc>
                  <a:txBody>
                    <a:bodyPr/>
                    <a:lstStyle/>
                    <a:p>
                      <a:pPr algn="ctr" fontAlgn="base"/>
                      <a:r>
                        <a:rPr lang="en-US" sz="600" b="0" i="0">
                          <a:solidFill>
                            <a:srgbClr val="000000"/>
                          </a:solidFill>
                          <a:effectLst/>
                          <a:latin typeface="Calibri" panose="020F0502020204030204" pitchFamily="34" charset="0"/>
                        </a:rPr>
                        <a:t>William Paterson University​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base"/>
                      <a:r>
                        <a:rPr lang="en-US" sz="600" b="0" i="0">
                          <a:solidFill>
                            <a:srgbClr val="000000"/>
                          </a:solidFill>
                          <a:effectLst/>
                          <a:latin typeface="Calibri" panose="020F0502020204030204" pitchFamily="34" charset="0"/>
                        </a:rPr>
                        <a:t> ​</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a:noFill/>
                    </a:lnB>
                  </a:tcPr>
                </a:tc>
                <a:tc>
                  <a:txBody>
                    <a:bodyPr/>
                    <a:lstStyle/>
                    <a:p>
                      <a:pPr algn="ctr" fontAlgn="base"/>
                      <a:r>
                        <a:rPr lang="en-US" sz="600" b="0" i="0">
                          <a:solidFill>
                            <a:srgbClr val="000000"/>
                          </a:solidFill>
                          <a:effectLst/>
                          <a:latin typeface="Calibri" panose="020F0502020204030204" pitchFamily="34" charset="0"/>
                        </a:rPr>
                        <a:t>Stockton University - Atlantic City​</a:t>
                      </a:r>
                      <a:endParaRPr lang="en-US" sz="1300" b="0" i="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1070265"/>
                  </a:ext>
                </a:extLst>
              </a:tr>
              <a:tr h="209279">
                <a:tc>
                  <a:txBody>
                    <a:bodyPr/>
                    <a:lstStyle/>
                    <a:p>
                      <a:pPr algn="ctr" fontAlgn="auto"/>
                      <a:r>
                        <a:rPr lang="en-US" sz="600" b="0" i="0">
                          <a:solidFill>
                            <a:srgbClr val="000000"/>
                          </a:solidFill>
                          <a:effectLst/>
                          <a:latin typeface="Times New Roman" panose="02020603050405020304" pitchFamily="18" charset="0"/>
                        </a:rPr>
                        <a:t>​</a:t>
                      </a:r>
                    </a:p>
                  </a:txBody>
                  <a:tcPr marL="67432" marR="67432" marT="33704" marB="33704" anchor="ctr">
                    <a:lnL w="7620" cap="flat" cmpd="sng" algn="ctr">
                      <a:noFill/>
                      <a:prstDash val="solid"/>
                      <a:round/>
                      <a:headEnd type="none" w="med" len="med"/>
                      <a:tailEnd type="none" w="med" len="med"/>
                    </a:lnL>
                    <a:lnR>
                      <a:noFill/>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US" sz="600" b="0" i="0">
                          <a:solidFill>
                            <a:srgbClr val="000000"/>
                          </a:solidFill>
                          <a:effectLst/>
                          <a:latin typeface="Calibri" panose="020F0502020204030204" pitchFamily="34" charset="0"/>
                        </a:rPr>
                        <a:t> ​</a:t>
                      </a:r>
                      <a:endParaRPr lang="en-US" sz="1300" b="0" i="0">
                        <a:solidFill>
                          <a:srgbClr val="000000"/>
                        </a:solidFill>
                        <a:effectLst/>
                      </a:endParaRPr>
                    </a:p>
                  </a:txBody>
                  <a:tcPr marL="67432" marR="67432" marT="33704" marB="33704" anchor="ctr">
                    <a:lnL>
                      <a:noFill/>
                    </a:lnL>
                    <a:lnR>
                      <a:noFill/>
                    </a:lnR>
                    <a:lnT w="7620" cap="flat" cmpd="sng" algn="ctr">
                      <a:solidFill>
                        <a:srgbClr val="000000"/>
                      </a:solidFill>
                      <a:prstDash val="solid"/>
                      <a:round/>
                      <a:headEnd type="none" w="med" len="med"/>
                      <a:tailEnd type="none" w="med" len="med"/>
                    </a:lnT>
                    <a:lnB>
                      <a:noFill/>
                    </a:lnB>
                  </a:tcPr>
                </a:tc>
                <a:tc>
                  <a:txBody>
                    <a:bodyPr/>
                    <a:lstStyle/>
                    <a:p>
                      <a:pPr algn="ctr" fontAlgn="base"/>
                      <a:r>
                        <a:rPr lang="en-US" sz="600" b="0" i="0">
                          <a:solidFill>
                            <a:srgbClr val="000000"/>
                          </a:solidFill>
                          <a:effectLst/>
                          <a:latin typeface="Calibri" panose="020F0502020204030204" pitchFamily="34" charset="0"/>
                        </a:rPr>
                        <a:t> ​</a:t>
                      </a:r>
                      <a:endParaRPr lang="en-US" sz="1300" b="0" i="0">
                        <a:solidFill>
                          <a:srgbClr val="000000"/>
                        </a:solidFill>
                        <a:effectLst/>
                      </a:endParaRPr>
                    </a:p>
                  </a:txBody>
                  <a:tcPr marL="67432" marR="67432" marT="33704" marB="33704" anchor="ctr">
                    <a:lnL>
                      <a:noFill/>
                    </a:lnL>
                    <a:lnR w="7620" cap="flat" cmpd="sng" algn="ctr">
                      <a:solidFill>
                        <a:srgbClr val="000000"/>
                      </a:solidFill>
                      <a:prstDash val="solid"/>
                      <a:round/>
                      <a:headEnd type="none" w="med" len="med"/>
                      <a:tailEnd type="none" w="med" len="med"/>
                    </a:lnR>
                    <a:lnT>
                      <a:noFill/>
                    </a:lnT>
                    <a:lnB>
                      <a:noFill/>
                    </a:lnB>
                  </a:tcPr>
                </a:tc>
                <a:tc>
                  <a:txBody>
                    <a:bodyPr/>
                    <a:lstStyle/>
                    <a:p>
                      <a:pPr algn="ctr" fontAlgn="base"/>
                      <a:r>
                        <a:rPr lang="en-US" sz="600" b="0" i="0" dirty="0">
                          <a:solidFill>
                            <a:srgbClr val="000000"/>
                          </a:solidFill>
                          <a:effectLst/>
                          <a:latin typeface="Calibri" panose="020F0502020204030204" pitchFamily="34" charset="0"/>
                        </a:rPr>
                        <a:t>Stockton University - Galloway​</a:t>
                      </a:r>
                      <a:endParaRPr lang="en-US" sz="1300" b="0" i="0" dirty="0">
                        <a:solidFill>
                          <a:srgbClr val="000000"/>
                        </a:solidFill>
                        <a:effectLst/>
                      </a:endParaRPr>
                    </a:p>
                  </a:txBody>
                  <a:tcPr marL="67432" marR="67432" marT="33704" marB="33704"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0249789"/>
                  </a:ext>
                </a:extLst>
              </a:tr>
            </a:tbl>
          </a:graphicData>
        </a:graphic>
      </p:graphicFrame>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5D4F844-BF80-4E11-80FA-DA0831B49E1E}" type="slidenum">
              <a:rPr lang="en-US" smtClean="0"/>
              <a:pPr>
                <a:defRPr/>
              </a:pPr>
              <a:t>8</a:t>
            </a:fld>
            <a:endParaRPr lang="en-US" dirty="0"/>
          </a:p>
        </p:txBody>
      </p:sp>
      <p:sp>
        <p:nvSpPr>
          <p:cNvPr id="12" name="Google Shape;111;p15"/>
          <p:cNvSpPr txBox="1">
            <a:spLocks/>
          </p:cNvSpPr>
          <p:nvPr/>
        </p:nvSpPr>
        <p:spPr>
          <a:xfrm>
            <a:off x="1204913" y="1344613"/>
            <a:ext cx="9907587" cy="2752725"/>
          </a:xfrm>
          <a:prstGeom prst="rect">
            <a:avLst/>
          </a:prstGeom>
        </p:spPr>
        <p:txBody>
          <a:bodyPr spcFirstLastPara="1" lIns="91425" tIns="91425" rIns="91425" bIns="91425" anchor="b"/>
          <a:lstStyle>
            <a:lvl1pPr algn="l" rtl="0" fontAlgn="base">
              <a:lnSpc>
                <a:spcPct val="85000"/>
              </a:lnSpc>
              <a:spcBef>
                <a:spcPct val="0"/>
              </a:spcBef>
              <a:spcAft>
                <a:spcPct val="0"/>
              </a:spcAft>
              <a:defRPr sz="8000" b="0" kern="1200" spc="-50">
                <a:solidFill>
                  <a:schemeClr val="tx1">
                    <a:lumMod val="85000"/>
                    <a:lumOff val="15000"/>
                  </a:schemeClr>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eaLnBrk="1" hangingPunct="1">
              <a:defRPr/>
            </a:pPr>
            <a:r>
              <a:rPr lang="en-US" sz="6000" dirty="0">
                <a:latin typeface="Montserrat" panose="020B0604020202020204" charset="0"/>
                <a:ea typeface="Segoe UI Historic" panose="020B0502040204020203" pitchFamily="34" charset="0"/>
                <a:cs typeface="Montserrat" panose="020B0604020202020204" charset="0"/>
              </a:rPr>
              <a:t>EOF Graduate Student Eligibility </a:t>
            </a:r>
            <a:br>
              <a:rPr lang="en-US" sz="6000" dirty="0">
                <a:latin typeface="Montserrat" panose="020B0604020202020204" charset="0"/>
                <a:ea typeface="Segoe UI Historic" panose="020B0502040204020203" pitchFamily="34" charset="0"/>
                <a:cs typeface="Montserrat" panose="020B0604020202020204" charset="0"/>
              </a:rPr>
            </a:br>
            <a:r>
              <a:rPr lang="en-US" sz="6000" dirty="0">
                <a:latin typeface="Montserrat" panose="020B0604020202020204" charset="0"/>
                <a:ea typeface="Segoe UI Historic" panose="020B0502040204020203" pitchFamily="34" charset="0"/>
                <a:cs typeface="Montserrat" panose="020B0604020202020204" charset="0"/>
              </a:rPr>
              <a:t>(9A:11-3.2, p.20)</a:t>
            </a:r>
            <a:endParaRPr lang="en-US" sz="6000" dirty="0">
              <a:latin typeface="Montserrat" panose="020B0604020202020204" charset="0"/>
              <a:cs typeface="Montserrat" panose="020B0604020202020204" charset="0"/>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F8F12F5-6CB3-4846-AFFA-EC646FF0F12C}" type="slidenum">
              <a:rPr lang="en-US" smtClean="0"/>
              <a:pPr>
                <a:defRPr/>
              </a:pPr>
              <a:t>9</a:t>
            </a:fld>
            <a:endParaRPr lang="en-US" dirty="0"/>
          </a:p>
        </p:txBody>
      </p:sp>
      <p:sp>
        <p:nvSpPr>
          <p:cNvPr id="12" name="Google Shape;93;p13"/>
          <p:cNvSpPr txBox="1">
            <a:spLocks/>
          </p:cNvSpPr>
          <p:nvPr/>
        </p:nvSpPr>
        <p:spPr>
          <a:xfrm>
            <a:off x="1219200" y="923925"/>
            <a:ext cx="9207500" cy="825500"/>
          </a:xfrm>
          <a:prstGeom prst="rect">
            <a:avLst/>
          </a:prstGeom>
        </p:spPr>
        <p:txBody>
          <a:bodyPr spcFirstLastPara="1" lIns="91425" tIns="91425" rIns="91425" bIns="91425" anchor="b"/>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eaLnBrk="1" hangingPunct="1">
              <a:defRPr/>
            </a:pPr>
            <a:r>
              <a:rPr lang="en-US" dirty="0">
                <a:latin typeface="Montserrat"/>
                <a:ea typeface="Segoe UI Historic" panose="020B0502040204020203" pitchFamily="34" charset="0"/>
                <a:cs typeface="Segoe UI Historic" panose="020B0502040204020203" pitchFamily="34" charset="0"/>
              </a:rPr>
              <a:t>EOF &amp; Graduate Students</a:t>
            </a:r>
            <a:endParaRPr lang="en-US" dirty="0"/>
          </a:p>
        </p:txBody>
      </p:sp>
      <p:cxnSp>
        <p:nvCxnSpPr>
          <p:cNvPr id="44" name="Straight Connector 43"/>
          <p:cNvCxnSpPr/>
          <p:nvPr/>
        </p:nvCxnSpPr>
        <p:spPr>
          <a:xfrm flipV="1">
            <a:off x="6327775" y="56943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a:spLocks noChangeArrowheads="1"/>
          </p:cNvSpPr>
          <p:nvPr/>
        </p:nvSpPr>
        <p:spPr bwMode="auto">
          <a:xfrm>
            <a:off x="2030413" y="1987550"/>
            <a:ext cx="758507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dirty="0">
                <a:latin typeface="Lato" panose="020B0604020202020204" charset="0"/>
              </a:rPr>
              <a:t>“</a:t>
            </a:r>
            <a:r>
              <a:rPr lang="en-US" altLang="en-US" sz="1600" b="1" dirty="0">
                <a:solidFill>
                  <a:srgbClr val="0B3954"/>
                </a:solidFill>
                <a:latin typeface="Lato" panose="020B0604020202020204" charset="0"/>
              </a:rPr>
              <a:t>The overall objective of the graduate EOF program is to </a:t>
            </a:r>
            <a:r>
              <a:rPr lang="en-US" altLang="en-US" b="1" dirty="0">
                <a:solidFill>
                  <a:srgbClr val="0B3954"/>
                </a:solidFill>
                <a:latin typeface="Lato" panose="020B0604020202020204" charset="0"/>
              </a:rPr>
              <a:t>increase</a:t>
            </a:r>
            <a:r>
              <a:rPr lang="en-US" altLang="en-US" sz="1600" b="1" dirty="0">
                <a:solidFill>
                  <a:srgbClr val="0B3954"/>
                </a:solidFill>
                <a:latin typeface="Lato" panose="020B0604020202020204" charset="0"/>
              </a:rPr>
              <a:t> the participation of New Jersey residents from backgrounds of historical poverty in graduate and professional study</a:t>
            </a:r>
            <a:r>
              <a:rPr lang="en-US" altLang="en-US" sz="1600" dirty="0">
                <a:latin typeface="Lato" panose="020B0604020202020204" charset="0"/>
              </a:rPr>
              <a:t>. Priority in granting EOF graduate grants shall be given to students who received EOF undergraduate grants.” (9A:11-3.1, p.20)</a:t>
            </a:r>
          </a:p>
        </p:txBody>
      </p:sp>
      <p:cxnSp>
        <p:nvCxnSpPr>
          <p:cNvPr id="45" name="Straight Connector 44"/>
          <p:cNvCxnSpPr/>
          <p:nvPr/>
        </p:nvCxnSpPr>
        <p:spPr>
          <a:xfrm>
            <a:off x="2030413" y="3355975"/>
            <a:ext cx="8262938"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flipH="1">
            <a:off x="5822950" y="3355975"/>
            <a:ext cx="0" cy="1541463"/>
          </a:xfrm>
          <a:prstGeom prst="line">
            <a:avLst/>
          </a:prstGeom>
          <a:ln/>
        </p:spPr>
        <p:style>
          <a:lnRef idx="1">
            <a:schemeClr val="accent2"/>
          </a:lnRef>
          <a:fillRef idx="0">
            <a:schemeClr val="accent2"/>
          </a:fillRef>
          <a:effectRef idx="0">
            <a:schemeClr val="accent2"/>
          </a:effectRef>
          <a:fontRef idx="minor">
            <a:schemeClr val="tx1"/>
          </a:fontRef>
        </p:style>
      </p:cxnSp>
      <p:sp>
        <p:nvSpPr>
          <p:cNvPr id="48" name="Content Placeholder 2"/>
          <p:cNvSpPr txBox="1">
            <a:spLocks/>
          </p:cNvSpPr>
          <p:nvPr/>
        </p:nvSpPr>
        <p:spPr bwMode="auto">
          <a:xfrm>
            <a:off x="2484438" y="3803650"/>
            <a:ext cx="2127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200025">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lvl="1" algn="ctr" eaLnBrk="1" hangingPunct="1">
              <a:buFont typeface="Calibri" panose="020F0502020204030204" pitchFamily="34" charset="0"/>
              <a:buNone/>
            </a:pPr>
            <a:r>
              <a:rPr lang="en-US" altLang="en-US" dirty="0">
                <a:solidFill>
                  <a:srgbClr val="0B0B0B"/>
                </a:solidFill>
                <a:latin typeface="Lato" panose="020B0604020202020204" charset="0"/>
              </a:rPr>
              <a:t> EOF is </a:t>
            </a:r>
            <a:r>
              <a:rPr lang="en-US" altLang="en-US" b="1" dirty="0">
                <a:solidFill>
                  <a:srgbClr val="0B3954"/>
                </a:solidFill>
                <a:latin typeface="Lato" panose="020B0604020202020204" charset="0"/>
              </a:rPr>
              <a:t>not</a:t>
            </a:r>
            <a:r>
              <a:rPr lang="en-US" altLang="en-US" dirty="0">
                <a:solidFill>
                  <a:srgbClr val="0B0B0B"/>
                </a:solidFill>
                <a:latin typeface="Lato" panose="020B0604020202020204" charset="0"/>
              </a:rPr>
              <a:t> an entitlement grant</a:t>
            </a:r>
          </a:p>
        </p:txBody>
      </p:sp>
      <p:sp>
        <p:nvSpPr>
          <p:cNvPr id="49" name="Content Placeholder 2"/>
          <p:cNvSpPr txBox="1">
            <a:spLocks/>
          </p:cNvSpPr>
          <p:nvPr/>
        </p:nvSpPr>
        <p:spPr>
          <a:xfrm>
            <a:off x="7034213" y="3814763"/>
            <a:ext cx="2127250" cy="644525"/>
          </a:xfrm>
          <a:prstGeom prst="rect">
            <a:avLst/>
          </a:prstGeom>
        </p:spPr>
        <p:txBody>
          <a:bodyPr lIns="0" rIns="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lgn="ctr">
              <a:buFont typeface="Calibri" pitchFamily="34" charset="0"/>
              <a:buNone/>
              <a:defRPr/>
            </a:pPr>
            <a:r>
              <a:rPr lang="en-US" sz="1600" dirty="0">
                <a:solidFill>
                  <a:srgbClr val="0B0B0B"/>
                </a:solidFill>
                <a:latin typeface="Lato" panose="020B0604020202020204" charset="0"/>
              </a:rPr>
              <a:t> Admission into EOF is facilitated </a:t>
            </a:r>
            <a:r>
              <a:rPr lang="en-US" sz="1600" b="1" dirty="0">
                <a:solidFill>
                  <a:srgbClr val="0B3954"/>
                </a:solidFill>
                <a:latin typeface="Lato" panose="020B0604020202020204" charset="0"/>
              </a:rPr>
              <a:t>by the EOF campus program</a:t>
            </a:r>
            <a:endParaRPr lang="en-US" sz="1600" dirty="0">
              <a:solidFill>
                <a:srgbClr val="0B3954"/>
              </a:solidFill>
              <a:latin typeface="Lato" panose="020B060402020202020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p:bldP spid="4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Grad App Training_OSHE Template [Compatibility Mode]" id="{FC28D553-83A4-4C36-9E93-6750CB4C4C21}" vid="{8E3246B8-57BB-47C2-B90A-A9C21AD31A7B}"/>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1_Template_US0168 1">
        <a:dk1>
          <a:srgbClr val="000000"/>
        </a:dk1>
        <a:lt1>
          <a:srgbClr val="FFFFFF"/>
        </a:lt1>
        <a:dk2>
          <a:srgbClr val="094FA3"/>
        </a:dk2>
        <a:lt2>
          <a:srgbClr val="4390BB"/>
        </a:lt2>
        <a:accent1>
          <a:srgbClr val="CFD3D9"/>
        </a:accent1>
        <a:accent2>
          <a:srgbClr val="808080"/>
        </a:accent2>
        <a:accent3>
          <a:srgbClr val="FFFFFF"/>
        </a:accent3>
        <a:accent4>
          <a:srgbClr val="000000"/>
        </a:accent4>
        <a:accent5>
          <a:srgbClr val="E4E6E9"/>
        </a:accent5>
        <a:accent6>
          <a:srgbClr val="737373"/>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rad App Training_OSHE Template [Compatibility Mode]" id="{FC28D553-83A4-4C36-9E93-6750CB4C4C21}" vid="{021440FF-AAAD-4CD8-A98C-4A2A67A611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4" ma:contentTypeDescription="Create a new document." ma:contentTypeScope="" ma:versionID="c13038f57676675d70b6573e1fe89fd0">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401a6642392e0c01dc619c38fdb970d7"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94D2C0-DBEA-4E75-97F0-7F7C08A31F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03f884-b540-452c-82c4-860d23876c00"/>
    <ds:schemaRef ds:uri="354e67de-d1e7-4ce6-ab2b-a614e3931b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7EFA34-FA10-4282-90BC-0D62D81F8490}">
  <ds:schemaRefs>
    <ds:schemaRef ds:uri="http://schemas.microsoft.com/sharepoint/v3/contenttype/forms"/>
  </ds:schemaRefs>
</ds:datastoreItem>
</file>

<file path=customXml/itemProps3.xml><?xml version="1.0" encoding="utf-8"?>
<ds:datastoreItem xmlns:ds="http://schemas.openxmlformats.org/officeDocument/2006/customXml" ds:itemID="{D90E3B89-EDDD-44FA-A275-F15CCFFA867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Grad App Training_OSHE Template</Template>
  <TotalTime>3132</TotalTime>
  <Words>2560</Words>
  <Application>Microsoft Office PowerPoint</Application>
  <PresentationFormat>Widescreen</PresentationFormat>
  <Paragraphs>323</Paragraphs>
  <Slides>32</Slides>
  <Notes>1</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Retrospect</vt:lpstr>
      <vt:lpstr>1_Template_US0168</vt:lpstr>
      <vt:lpstr>Conducted by: New Jersey Office of the Secretary of Higher Education (OSHE) Educational Opportunity Fund (EOF)</vt:lpstr>
      <vt:lpstr>OSHE/EOF Central Office Staff</vt:lpstr>
      <vt:lpstr>Overview</vt:lpstr>
      <vt:lpstr>PowerPoint Presentation</vt:lpstr>
      <vt:lpstr>PowerPoint Presentation</vt:lpstr>
      <vt:lpstr>EOF By The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EOF Student Eligibility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Conducted by: New Jersey Office of the Secretary of Higher Education (OSHE) Educational Opportunity Fund (EOF)</dc:title>
  <dc:creator>Collazo, Peter [OSHE]</dc:creator>
  <cp:lastModifiedBy>Collazo, Peter [OSHE]</cp:lastModifiedBy>
  <cp:revision>12</cp:revision>
  <cp:lastPrinted>2020-02-26T23:39:47Z</cp:lastPrinted>
  <dcterms:created xsi:type="dcterms:W3CDTF">2023-07-24T18:14:04Z</dcterms:created>
  <dcterms:modified xsi:type="dcterms:W3CDTF">2023-08-15T13:38:08Z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ies>
</file>