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265" r:id="rId4"/>
    <p:sldId id="283" r:id="rId5"/>
    <p:sldId id="286" r:id="rId6"/>
    <p:sldId id="287" r:id="rId7"/>
    <p:sldId id="288" r:id="rId8"/>
    <p:sldId id="289" r:id="rId9"/>
    <p:sldId id="294" r:id="rId10"/>
    <p:sldId id="295" r:id="rId11"/>
    <p:sldId id="296" r:id="rId12"/>
    <p:sldId id="290" r:id="rId13"/>
    <p:sldId id="291" r:id="rId14"/>
    <p:sldId id="292" r:id="rId15"/>
    <p:sldId id="293" r:id="rId16"/>
    <p:sldId id="298" r:id="rId17"/>
    <p:sldId id="29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109" d="100"/>
          <a:sy n="109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07F17C8-DE1E-471E-818B-F5C464B13A5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28BDDA-2CF2-4238-9F62-04571490022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ssaging.dhs.state.nj.us/owa/redir.aspx?C=zRapKDEvLrAiJbVLqB9CKbX0wQwUaHmj5v-yzFXdQaUMVWozTjTWCA..&amp;URL=mailto%3aDDD.ProvisionalDayHabilitationCertification%40dhs.state.nj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ssaging.dhs.state.nj.us/owa/redir.aspx?C=zRapKDEvLrAiJbVLqB9CKbX0wQwUaHmj5v-yzFXdQaUMVWozTjTWCA..&amp;URL=mailto%3aDDD.ProvisionalDayHabilitationCertification%40dhs.state.nj.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e.nj.us/humanservices/ddd/services/day/day_habilitation_certificatio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ssaging.dhs.state.nj.us/owa/redir.aspx?C=zRapKDEvLrAiJbVLqB9CKbX0wQwUaHmj5v-yzFXdQaUMVWozTjTWCA..&amp;URL=mailto%3aDDD.ProvisionalDayHabilitationCertification%40dhs.state.nj.us" TargetMode="External"/><Relationship Id="rId2" Type="http://schemas.openxmlformats.org/officeDocument/2006/relationships/hyperlink" Target="http://www.state.nj.us/humanservices/ddd/services/day/day_habilitation_certification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e.nj.us/humanservices/ddd/documents/quick_reference_guide_to_mandatory_staff_training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819400"/>
            <a:ext cx="8382000" cy="3505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DDD Provider Performance and Monitoring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</a:rPr>
              <a:t>Day services 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become a Day Habilitation Provider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8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Suspension Policies and Procedures, which at minimum, include the following: </a:t>
            </a:r>
            <a:endParaRPr lang="en-US" dirty="0" smtClean="0"/>
          </a:p>
          <a:p>
            <a:pPr lvl="1"/>
            <a:r>
              <a:rPr lang="en-US" dirty="0" smtClean="0"/>
              <a:t>Reasons </a:t>
            </a:r>
            <a:r>
              <a:rPr lang="en-US" dirty="0"/>
              <a:t>for suspension – must be explained and signed off by individual </a:t>
            </a:r>
            <a:endParaRPr lang="en-US" dirty="0" smtClean="0"/>
          </a:p>
          <a:p>
            <a:pPr lvl="1"/>
            <a:r>
              <a:rPr lang="en-US" dirty="0" smtClean="0"/>
              <a:t>Process </a:t>
            </a:r>
            <a:r>
              <a:rPr lang="en-US" dirty="0"/>
              <a:t>for making determination – determining that reasons are met, warning process, determining length of suspension, notification to individual, caregiver, SC, DDD, etc. </a:t>
            </a:r>
            <a:endParaRPr lang="en-US" dirty="0" smtClean="0"/>
          </a:p>
          <a:p>
            <a:pPr lvl="1"/>
            <a:r>
              <a:rPr lang="en-US" dirty="0" smtClean="0"/>
              <a:t>Return </a:t>
            </a:r>
            <a:r>
              <a:rPr lang="en-US" dirty="0"/>
              <a:t>to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Appeal </a:t>
            </a:r>
            <a:r>
              <a:rPr lang="en-US" dirty="0"/>
              <a:t>process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58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Discharge Policies and Procedures Policies, which at minimum, include the following:   </a:t>
            </a:r>
            <a:endParaRPr lang="en-US" dirty="0"/>
          </a:p>
          <a:p>
            <a:pPr lvl="1"/>
            <a:r>
              <a:rPr lang="en-US" dirty="0" smtClean="0"/>
              <a:t>Reasons </a:t>
            </a:r>
            <a:r>
              <a:rPr lang="en-US" dirty="0"/>
              <a:t>for discharge – must be explained and signed off by individual </a:t>
            </a:r>
            <a:endParaRPr lang="en-US" dirty="0" smtClean="0"/>
          </a:p>
          <a:p>
            <a:pPr lvl="1"/>
            <a:r>
              <a:rPr lang="en-US" dirty="0" smtClean="0"/>
              <a:t>Process </a:t>
            </a:r>
            <a:r>
              <a:rPr lang="en-US" dirty="0"/>
              <a:t>for making determination – determining that reasons are met, warning process, determining length of suspension, notification to individual, caregiver, SC, DDD, etc. </a:t>
            </a:r>
            <a:r>
              <a:rPr lang="en-US" dirty="0" smtClean="0"/>
              <a:t>‘</a:t>
            </a:r>
          </a:p>
          <a:p>
            <a:pPr lvl="1"/>
            <a:r>
              <a:rPr lang="en-US" dirty="0" smtClean="0"/>
              <a:t>Appeal </a:t>
            </a:r>
            <a:r>
              <a:rPr lang="en-US" dirty="0"/>
              <a:t>process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6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Emergency Policies &amp; Procedures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88620" indent="-342900">
              <a:defRPr/>
            </a:pPr>
            <a:r>
              <a:rPr lang="en-US" sz="1900" dirty="0">
                <a:cs typeface="Arial" panose="020B0604020202020204" pitchFamily="34" charset="0"/>
              </a:rPr>
              <a:t>Emergency Procedures should include the following, at minimum:</a:t>
            </a:r>
          </a:p>
          <a:p>
            <a:pPr marL="548958" lvl="1">
              <a:defRPr/>
            </a:pPr>
            <a:r>
              <a:rPr lang="en-US" sz="1900" dirty="0">
                <a:cs typeface="Arial" panose="020B0604020202020204" pitchFamily="34" charset="0"/>
              </a:rPr>
              <a:t>Fire Emergencies</a:t>
            </a:r>
          </a:p>
          <a:p>
            <a:pPr marL="548958" lvl="1">
              <a:defRPr/>
            </a:pPr>
            <a:r>
              <a:rPr lang="en-US" sz="1900" dirty="0">
                <a:cs typeface="Arial" panose="020B0604020202020204" pitchFamily="34" charset="0"/>
              </a:rPr>
              <a:t>Shelter in place</a:t>
            </a:r>
          </a:p>
          <a:p>
            <a:pPr marL="548958" lvl="1">
              <a:defRPr/>
            </a:pPr>
            <a:r>
              <a:rPr lang="en-US" sz="1900" dirty="0">
                <a:cs typeface="Arial" panose="020B0604020202020204" pitchFamily="34" charset="0"/>
              </a:rPr>
              <a:t>Medical emergencies</a:t>
            </a:r>
          </a:p>
          <a:p>
            <a:pPr marL="548958" lvl="1">
              <a:defRPr/>
            </a:pPr>
            <a:r>
              <a:rPr lang="en-US" sz="1900" dirty="0">
                <a:cs typeface="Arial" panose="020B0604020202020204" pitchFamily="34" charset="0"/>
              </a:rPr>
              <a:t>Should be in compliance with:</a:t>
            </a:r>
          </a:p>
          <a:p>
            <a:pPr marL="823595" lvl="2">
              <a:defRPr/>
            </a:pPr>
            <a:r>
              <a:rPr lang="en-US" sz="1900" dirty="0">
                <a:cs typeface="Arial" panose="020B0604020202020204" pitchFamily="34" charset="0"/>
              </a:rPr>
              <a:t>Division Circular #20A -Life-threatening emergencies </a:t>
            </a:r>
          </a:p>
          <a:p>
            <a:pPr marL="823595" lvl="2">
              <a:defRPr/>
            </a:pPr>
            <a:r>
              <a:rPr lang="en-US" sz="1900" dirty="0">
                <a:cs typeface="Arial" panose="020B0604020202020204" pitchFamily="34" charset="0"/>
              </a:rPr>
              <a:t>Division Circular #14 -Unusual Incident Reporting (UIR)</a:t>
            </a:r>
          </a:p>
          <a:p>
            <a:pPr lvl="1" indent="-182880">
              <a:defRPr/>
            </a:pPr>
            <a:r>
              <a:rPr lang="en-US" sz="1900" dirty="0">
                <a:cs typeface="Arial" panose="020B0604020202020204" pitchFamily="34" charset="0"/>
              </a:rPr>
              <a:t>Identify staff roles and responsibilities during an emergency </a:t>
            </a:r>
          </a:p>
          <a:p>
            <a:pPr marL="823277" lvl="2" indent="-182880">
              <a:defRPr/>
            </a:pPr>
            <a:r>
              <a:rPr lang="en-US" sz="1900" dirty="0">
                <a:cs typeface="Arial" panose="020B0604020202020204" pitchFamily="34" charset="0"/>
              </a:rPr>
              <a:t>Notifications and reporting requirements</a:t>
            </a:r>
          </a:p>
          <a:p>
            <a:pPr marL="1097915" lvl="3" indent="-182880">
              <a:defRPr/>
            </a:pPr>
            <a:r>
              <a:rPr lang="en-US" sz="1900" dirty="0">
                <a:cs typeface="Arial" panose="020B0604020202020204" pitchFamily="34" charset="0"/>
              </a:rPr>
              <a:t>Include completion of UIR</a:t>
            </a:r>
          </a:p>
          <a:p>
            <a:pPr marL="1097915" lvl="3" indent="-182880">
              <a:defRPr/>
            </a:pPr>
            <a:r>
              <a:rPr lang="en-US" sz="1900" dirty="0">
                <a:cs typeface="Arial" panose="020B0604020202020204" pitchFamily="34" charset="0"/>
              </a:rPr>
              <a:t>Reporting to DDD, family/guardian, and SC Agency, etc. 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028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Transportation policies &amp; procedures should include the following: </a:t>
            </a:r>
          </a:p>
          <a:p>
            <a:pPr>
              <a:defRPr/>
            </a:pPr>
            <a:r>
              <a:rPr lang="en-US" sz="1600" dirty="0">
                <a:cs typeface="Arial" panose="020B0604020202020204" pitchFamily="34" charset="0"/>
              </a:rPr>
              <a:t>Emergency/accident procedures: </a:t>
            </a:r>
          </a:p>
          <a:p>
            <a:pPr lvl="1" indent="-182880">
              <a:defRPr/>
            </a:pPr>
            <a:r>
              <a:rPr lang="en-US" sz="1600" dirty="0">
                <a:cs typeface="Arial" panose="020B0604020202020204" pitchFamily="34" charset="0"/>
              </a:rPr>
              <a:t>Protocol required by agency and insurance company during an accident </a:t>
            </a:r>
          </a:p>
          <a:p>
            <a:pPr lvl="1" indent="-182880">
              <a:defRPr/>
            </a:pPr>
            <a:r>
              <a:rPr lang="en-US" sz="1600" dirty="0">
                <a:cs typeface="Arial" panose="020B0604020202020204" pitchFamily="34" charset="0"/>
              </a:rPr>
              <a:t>Forms to be completed in case of an </a:t>
            </a:r>
            <a:r>
              <a:rPr lang="en-US" sz="1600" dirty="0" smtClean="0">
                <a:cs typeface="Arial" panose="020B0604020202020204" pitchFamily="34" charset="0"/>
              </a:rPr>
              <a:t>accident</a:t>
            </a:r>
            <a:endParaRPr lang="en-US" sz="16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600" dirty="0">
                <a:cs typeface="Arial" panose="020B0604020202020204" pitchFamily="34" charset="0"/>
              </a:rPr>
              <a:t>Pick up/drop off processes </a:t>
            </a:r>
          </a:p>
          <a:p>
            <a:pPr marL="548958" lvl="1">
              <a:defRPr/>
            </a:pPr>
            <a:r>
              <a:rPr lang="en-US" sz="1600" dirty="0">
                <a:cs typeface="Arial" panose="020B0604020202020204" pitchFamily="34" charset="0"/>
              </a:rPr>
              <a:t>Pick up/drop off times, waiting period, supervision </a:t>
            </a:r>
            <a:r>
              <a:rPr lang="en-US" sz="1600" dirty="0" smtClean="0">
                <a:cs typeface="Arial" panose="020B0604020202020204" pitchFamily="34" charset="0"/>
              </a:rPr>
              <a:t>levels</a:t>
            </a:r>
            <a:endParaRPr lang="en-US" sz="16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600" dirty="0">
                <a:cs typeface="Arial" panose="020B0604020202020204" pitchFamily="34" charset="0"/>
              </a:rPr>
              <a:t>Catchment area </a:t>
            </a:r>
          </a:p>
          <a:p>
            <a:pPr marL="548958" lvl="1">
              <a:defRPr/>
            </a:pPr>
            <a:r>
              <a:rPr lang="en-US" sz="1600" dirty="0">
                <a:cs typeface="Arial" panose="020B0604020202020204" pitchFamily="34" charset="0"/>
              </a:rPr>
              <a:t>Justification of catchment area </a:t>
            </a:r>
          </a:p>
          <a:p>
            <a:pPr>
              <a:defRPr/>
            </a:pPr>
            <a:r>
              <a:rPr lang="en-US" sz="1600" dirty="0">
                <a:cs typeface="Arial" panose="020B0604020202020204" pitchFamily="34" charset="0"/>
              </a:rPr>
              <a:t>Suspension guidelines</a:t>
            </a:r>
          </a:p>
          <a:p>
            <a:pPr marL="548958" lvl="1">
              <a:defRPr/>
            </a:pPr>
            <a:r>
              <a:rPr lang="en-US" sz="1600" dirty="0">
                <a:cs typeface="Arial" panose="020B0604020202020204" pitchFamily="34" charset="0"/>
              </a:rPr>
              <a:t>Reason for suspension (Individual and/or caregiver must sign-off)</a:t>
            </a:r>
          </a:p>
          <a:p>
            <a:pPr marL="548958" lvl="1">
              <a:defRPr/>
            </a:pPr>
            <a:r>
              <a:rPr lang="en-US" sz="1600" dirty="0">
                <a:cs typeface="Arial" panose="020B0604020202020204" pitchFamily="34" charset="0"/>
              </a:rPr>
              <a:t>Appeal </a:t>
            </a:r>
            <a:r>
              <a:rPr lang="en-US" sz="1600" dirty="0" smtClean="0">
                <a:cs typeface="Arial" panose="020B0604020202020204" pitchFamily="34" charset="0"/>
              </a:rPr>
              <a:t>process</a:t>
            </a:r>
            <a:endParaRPr lang="en-US" sz="16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600" dirty="0">
                <a:cs typeface="Arial" panose="020B0604020202020204" pitchFamily="34" charset="0"/>
              </a:rPr>
              <a:t>Cancellations </a:t>
            </a:r>
          </a:p>
          <a:p>
            <a:pPr lvl="1" indent="-182880">
              <a:defRPr/>
            </a:pPr>
            <a:r>
              <a:rPr lang="en-US" sz="1600" dirty="0">
                <a:cs typeface="Arial" panose="020B0604020202020204" pitchFamily="34" charset="0"/>
              </a:rPr>
              <a:t>Due to the day habilitation provider (Weather, program closures, etc.) </a:t>
            </a:r>
          </a:p>
          <a:p>
            <a:pPr lvl="1" indent="-182880">
              <a:defRPr/>
            </a:pPr>
            <a:r>
              <a:rPr lang="en-US" sz="1600" dirty="0">
                <a:cs typeface="Arial" panose="020B0604020202020204" pitchFamily="34" charset="0"/>
              </a:rPr>
              <a:t>Due to the individual (Illness, emergency, decision not to attend program that day, etc.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888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lvl="1" indent="-228600">
              <a:buClr>
                <a:schemeClr val="accent1"/>
              </a:buClr>
              <a:buFont typeface="Wingdings 2" pitchFamily="18" charset="2"/>
              <a:buChar char=""/>
              <a:defRPr/>
            </a:pPr>
            <a:r>
              <a:rPr lang="en-US" dirty="0">
                <a:cs typeface="Arial" panose="020B0604020202020204" pitchFamily="34" charset="0"/>
              </a:rPr>
              <a:t>The interview is held to discuss the application and specific components of the agency’s day habilitation program</a:t>
            </a:r>
          </a:p>
          <a:p>
            <a:pPr>
              <a:defRPr/>
            </a:pPr>
            <a:r>
              <a:rPr lang="en-US" altLang="en-US" sz="1800" dirty="0">
                <a:cs typeface="Arial" panose="020B0604020202020204" pitchFamily="34" charset="0"/>
              </a:rPr>
              <a:t>The interview gives you an opportunity to provide details about activities provided during the day at your program.  </a:t>
            </a:r>
          </a:p>
          <a:p>
            <a:pPr>
              <a:defRPr/>
            </a:pPr>
            <a:r>
              <a:rPr lang="en-US" sz="1800" dirty="0">
                <a:cs typeface="Arial" panose="020B0604020202020204" pitchFamily="34" charset="0"/>
              </a:rPr>
              <a:t>The interview will be conducted with a staff </a:t>
            </a:r>
            <a:r>
              <a:rPr lang="en-US" sz="1800" dirty="0" smtClean="0">
                <a:cs typeface="Arial" panose="020B0604020202020204" pitchFamily="34" charset="0"/>
              </a:rPr>
              <a:t>Provider Performance &amp; Monitoring Unit – Day Services at </a:t>
            </a:r>
            <a:r>
              <a:rPr lang="en-US" sz="1800" dirty="0">
                <a:cs typeface="Arial" panose="020B0604020202020204" pitchFamily="34" charset="0"/>
              </a:rPr>
              <a:t>local DDD Office</a:t>
            </a:r>
          </a:p>
          <a:p>
            <a:pPr>
              <a:defRPr/>
            </a:pPr>
            <a:r>
              <a:rPr lang="en-US" sz="1800" dirty="0">
                <a:cs typeface="Arial" panose="020B0604020202020204" pitchFamily="34" charset="0"/>
              </a:rPr>
              <a:t>During the interview you will discuss:</a:t>
            </a:r>
          </a:p>
          <a:p>
            <a:pPr lvl="1">
              <a:defRPr/>
            </a:pPr>
            <a:r>
              <a:rPr lang="en-US" dirty="0">
                <a:cs typeface="Arial" panose="020B0604020202020204" pitchFamily="34" charset="0"/>
              </a:rPr>
              <a:t>The policies and procedures developed to meet the requirements of the day habilitation services</a:t>
            </a:r>
          </a:p>
          <a:p>
            <a:pPr lvl="1">
              <a:defRPr/>
            </a:pPr>
            <a:r>
              <a:rPr lang="en-US" dirty="0">
                <a:cs typeface="Arial" panose="020B0604020202020204" pitchFamily="34" charset="0"/>
              </a:rPr>
              <a:t>Design of the program and structure of the day</a:t>
            </a:r>
          </a:p>
          <a:p>
            <a:pPr lvl="1">
              <a:defRPr/>
            </a:pPr>
            <a:r>
              <a:rPr lang="en-US" dirty="0">
                <a:cs typeface="Arial" panose="020B0604020202020204" pitchFamily="34" charset="0"/>
              </a:rPr>
              <a:t>Any outstanding questions that may require clarification</a:t>
            </a:r>
          </a:p>
          <a:p>
            <a:pPr lvl="1">
              <a:defRPr/>
            </a:pPr>
            <a:r>
              <a:rPr lang="en-US" dirty="0">
                <a:cs typeface="Arial" panose="020B0604020202020204" pitchFamily="34" charset="0"/>
              </a:rPr>
              <a:t>Technical assistance will be provided if necessary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888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Facility Review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100" dirty="0">
                <a:cs typeface="Arial" panose="020B0604020202020204" pitchFamily="34" charset="0"/>
              </a:rPr>
              <a:t>The facility must meet the needs of individual served.  The facility must include but not be limited to the following:</a:t>
            </a:r>
          </a:p>
          <a:p>
            <a:pPr lvl="1">
              <a:defRPr/>
            </a:pPr>
            <a:r>
              <a:rPr lang="en-US" sz="2100" dirty="0">
                <a:cs typeface="Arial" panose="020B0604020202020204" pitchFamily="34" charset="0"/>
              </a:rPr>
              <a:t>Certificate of Occupancy present at the time of the review </a:t>
            </a:r>
          </a:p>
          <a:p>
            <a:pPr lvl="1">
              <a:defRPr/>
            </a:pPr>
            <a:r>
              <a:rPr lang="en-US" sz="2100" dirty="0">
                <a:cs typeface="Arial" panose="020B0604020202020204" pitchFamily="34" charset="0"/>
              </a:rPr>
              <a:t>Fire evacuation plan w/ exits clearly marked</a:t>
            </a:r>
          </a:p>
          <a:p>
            <a:pPr lvl="1">
              <a:defRPr/>
            </a:pPr>
            <a:r>
              <a:rPr lang="en-US" sz="2100" dirty="0">
                <a:cs typeface="Arial" panose="020B0604020202020204" pitchFamily="34" charset="0"/>
              </a:rPr>
              <a:t>Sufficient restrooms &amp; changing areas that provide privacy</a:t>
            </a:r>
          </a:p>
          <a:p>
            <a:pPr lvl="1">
              <a:defRPr/>
            </a:pPr>
            <a:r>
              <a:rPr lang="en-US" sz="2100" dirty="0">
                <a:cs typeface="Arial" panose="020B0604020202020204" pitchFamily="34" charset="0"/>
              </a:rPr>
              <a:t>Environmental Modifications (when applicable)</a:t>
            </a:r>
          </a:p>
          <a:p>
            <a:pPr lvl="1">
              <a:defRPr/>
            </a:pPr>
            <a:r>
              <a:rPr lang="en-US" sz="2100" dirty="0">
                <a:cs typeface="Arial" panose="020B0604020202020204" pitchFamily="34" charset="0"/>
              </a:rPr>
              <a:t>Appropriate storage</a:t>
            </a:r>
          </a:p>
          <a:p>
            <a:pPr lvl="2">
              <a:defRPr/>
            </a:pPr>
            <a:r>
              <a:rPr lang="en-US" sz="2100" dirty="0">
                <a:cs typeface="Arial" panose="020B0604020202020204" pitchFamily="34" charset="0"/>
              </a:rPr>
              <a:t>Medication, Cleaning supplies, Food, </a:t>
            </a:r>
            <a:r>
              <a:rPr lang="en-US" sz="2100" dirty="0" err="1">
                <a:cs typeface="Arial" panose="020B0604020202020204" pitchFamily="34" charset="0"/>
              </a:rPr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621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Day Habilitation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Additional Location </a:t>
            </a:r>
          </a:p>
          <a:p>
            <a:pPr marL="0" indent="0" algn="ctr">
              <a:buNone/>
            </a:pPr>
            <a:r>
              <a:rPr lang="en-US" sz="4400" dirty="0" smtClean="0"/>
              <a:t>Or </a:t>
            </a:r>
          </a:p>
          <a:p>
            <a:pPr marL="0" indent="0" algn="ctr">
              <a:buNone/>
            </a:pPr>
            <a:r>
              <a:rPr lang="en-US" sz="4400" dirty="0" smtClean="0"/>
              <a:t>Transfer of Location </a:t>
            </a:r>
          </a:p>
          <a:p>
            <a:pPr marL="0" indent="0" algn="ctr">
              <a:buNone/>
            </a:pPr>
            <a:r>
              <a:rPr lang="en-US" sz="4400" dirty="0" smtClean="0"/>
              <a:t>Process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4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Day Habilitation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dirty="0" smtClean="0"/>
              <a:t>equired documentation </a:t>
            </a:r>
            <a:endParaRPr lang="en-US" dirty="0"/>
          </a:p>
          <a:p>
            <a:pPr lvl="1"/>
            <a:r>
              <a:rPr lang="en-US" dirty="0"/>
              <a:t>Application </a:t>
            </a:r>
            <a:endParaRPr lang="en-US" dirty="0" smtClean="0"/>
          </a:p>
          <a:p>
            <a:pPr lvl="1"/>
            <a:r>
              <a:rPr lang="en-US" dirty="0" smtClean="0"/>
              <a:t>Activity Calendar</a:t>
            </a:r>
          </a:p>
          <a:p>
            <a:pPr lvl="1"/>
            <a:r>
              <a:rPr lang="en-US" dirty="0" smtClean="0"/>
              <a:t>Service </a:t>
            </a:r>
            <a:r>
              <a:rPr lang="en-US" dirty="0"/>
              <a:t>delivery plan </a:t>
            </a:r>
            <a:r>
              <a:rPr lang="en-US" dirty="0" smtClean="0"/>
              <a:t>, activity calendar</a:t>
            </a:r>
          </a:p>
          <a:p>
            <a:pPr lvl="1"/>
            <a:r>
              <a:rPr lang="en-US" dirty="0" smtClean="0"/>
              <a:t>Site </a:t>
            </a:r>
            <a:r>
              <a:rPr lang="en-US" dirty="0"/>
              <a:t>specific documents – transportation , emergency 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Facility inspection prior to </a:t>
            </a:r>
            <a:r>
              <a:rPr lang="en-US"/>
              <a:t>operation </a:t>
            </a:r>
            <a:endParaRPr lang="en-US" smtClean="0"/>
          </a:p>
          <a:p>
            <a:pPr lvl="1"/>
            <a:endParaRPr lang="en-US" dirty="0"/>
          </a:p>
          <a:p>
            <a:r>
              <a:rPr lang="en-US" dirty="0" smtClean="0"/>
              <a:t>Please </a:t>
            </a:r>
            <a:r>
              <a:rPr lang="en-US" dirty="0"/>
              <a:t>submit all applications to the following email address:</a:t>
            </a:r>
          </a:p>
          <a:p>
            <a:pPr lvl="1"/>
            <a:r>
              <a:rPr lang="en-US" u="sng" dirty="0">
                <a:hlinkClick r:id="rId2"/>
              </a:rPr>
              <a:t>DDD.ProvisionalDayHabilitationCertification@dhs.state.nj.us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37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Day Habilitation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New Providers </a:t>
            </a:r>
          </a:p>
          <a:p>
            <a:pPr marL="0" indent="0" algn="ctr">
              <a:buNone/>
            </a:pPr>
            <a:r>
              <a:rPr lang="en-US" sz="4400" dirty="0" smtClean="0"/>
              <a:t>&amp;</a:t>
            </a:r>
          </a:p>
          <a:p>
            <a:pPr marL="0" indent="0" algn="ctr">
              <a:buNone/>
            </a:pPr>
            <a:r>
              <a:rPr lang="en-US" sz="4400" dirty="0" smtClean="0"/>
              <a:t>Provider’s First Fee For Service  Application Process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636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Day Habilitation Certification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Certification </a:t>
            </a:r>
            <a:r>
              <a:rPr lang="en-US" dirty="0" smtClean="0"/>
              <a:t>process requires </a:t>
            </a:r>
            <a:endParaRPr lang="en-US" dirty="0"/>
          </a:p>
          <a:p>
            <a:pPr lvl="1"/>
            <a:r>
              <a:rPr lang="en-US" dirty="0" smtClean="0"/>
              <a:t>Application </a:t>
            </a:r>
            <a:endParaRPr lang="en-US" dirty="0" smtClean="0"/>
          </a:p>
          <a:p>
            <a:pPr lvl="1"/>
            <a:r>
              <a:rPr lang="en-US" dirty="0" smtClean="0"/>
              <a:t>Service </a:t>
            </a:r>
            <a:r>
              <a:rPr lang="en-US" dirty="0" smtClean="0"/>
              <a:t>delivery plan </a:t>
            </a:r>
            <a:endParaRPr lang="en-US" dirty="0" smtClean="0"/>
          </a:p>
          <a:p>
            <a:pPr lvl="1"/>
            <a:r>
              <a:rPr lang="en-US" dirty="0" smtClean="0"/>
              <a:t>Activity Calendar</a:t>
            </a:r>
          </a:p>
          <a:p>
            <a:pPr lvl="1"/>
            <a:r>
              <a:rPr lang="en-US" dirty="0" smtClean="0"/>
              <a:t>Site </a:t>
            </a:r>
            <a:r>
              <a:rPr lang="en-US" dirty="0" smtClean="0"/>
              <a:t>specific documents – transportation , emergency </a:t>
            </a:r>
            <a:endParaRPr lang="en-US" dirty="0" smtClean="0"/>
          </a:p>
          <a:p>
            <a:pPr lvl="1"/>
            <a:r>
              <a:rPr lang="en-US" dirty="0" smtClean="0"/>
              <a:t>Policies </a:t>
            </a:r>
            <a:r>
              <a:rPr lang="en-US" dirty="0" smtClean="0"/>
              <a:t>and procedures – admission, personnel, discharge, and suspension </a:t>
            </a:r>
          </a:p>
          <a:p>
            <a:pPr lvl="1"/>
            <a:r>
              <a:rPr lang="en-US" dirty="0" smtClean="0"/>
              <a:t> Interview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acility inspection prior to operation </a:t>
            </a:r>
          </a:p>
          <a:p>
            <a:r>
              <a:rPr lang="en-US" altLang="en-US" sz="2800" dirty="0" smtClean="0"/>
              <a:t>Certifications </a:t>
            </a:r>
            <a:r>
              <a:rPr lang="en-US" altLang="en-US" sz="2800" dirty="0"/>
              <a:t>are site specific and non-transferable. </a:t>
            </a:r>
            <a:endParaRPr lang="en-US" altLang="en-US" sz="2800" dirty="0" smtClean="0"/>
          </a:p>
          <a:p>
            <a:r>
              <a:rPr lang="en-US" dirty="0"/>
              <a:t>Please submit all applications to the following email </a:t>
            </a:r>
            <a:r>
              <a:rPr lang="en-US" dirty="0" smtClean="0"/>
              <a:t>address:</a:t>
            </a:r>
          </a:p>
          <a:p>
            <a:pPr lvl="1"/>
            <a:r>
              <a:rPr lang="en-US" u="sng" dirty="0" smtClean="0">
                <a:hlinkClick r:id="rId2"/>
              </a:rPr>
              <a:t>DDD.ProvisionalDayHabilitationCertification@dhs.state.nj.us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48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Certification transfer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Notify DDD/ PPMU  at least 90 days prior </a:t>
            </a:r>
          </a:p>
          <a:p>
            <a:r>
              <a:rPr lang="en-US" dirty="0" smtClean="0"/>
              <a:t>Submit application to </a:t>
            </a:r>
          </a:p>
          <a:p>
            <a:pPr marL="548958" lvl="1">
              <a:defRPr/>
            </a:pPr>
            <a:r>
              <a:rPr lang="en-US" dirty="0"/>
              <a:t>Application for Provisional Day Habilitation Certification </a:t>
            </a:r>
          </a:p>
          <a:p>
            <a:pPr marL="709295" lvl="1" indent="-342900">
              <a:defRPr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www.state.nj.us/humanservices/ddd/services/day/day_habilitation_certification.html</a:t>
            </a:r>
            <a:endParaRPr lang="en-US" dirty="0" smtClean="0"/>
          </a:p>
          <a:p>
            <a:pPr marL="709295" lvl="1" indent="-342900">
              <a:defRPr/>
            </a:pPr>
            <a:r>
              <a:rPr lang="en-US" dirty="0" smtClean="0"/>
              <a:t>Include the following</a:t>
            </a:r>
          </a:p>
          <a:p>
            <a:pPr lvl="3"/>
            <a:r>
              <a:rPr lang="en-US" dirty="0"/>
              <a:t>Service delivery plan </a:t>
            </a:r>
          </a:p>
          <a:p>
            <a:pPr lvl="3"/>
            <a:r>
              <a:rPr lang="en-US" dirty="0"/>
              <a:t>Site specific documents – transportation , emergency </a:t>
            </a:r>
          </a:p>
          <a:p>
            <a:pPr lvl="3"/>
            <a:r>
              <a:rPr lang="en-US" dirty="0"/>
              <a:t>Policies and procedures – admission, discharge, and suspension. </a:t>
            </a:r>
            <a:endParaRPr lang="en-US" dirty="0" smtClean="0"/>
          </a:p>
          <a:p>
            <a:r>
              <a:rPr lang="en-US" dirty="0" smtClean="0"/>
              <a:t>Facility Review </a:t>
            </a:r>
          </a:p>
          <a:p>
            <a:pPr lvl="2"/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1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Agency must complete the following 2 page application: </a:t>
            </a: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www.state.nj.us/humanservices/ddd/services/day/day_habilitation_certification.html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Please submit all applications to the following email address:</a:t>
            </a:r>
            <a:endParaRPr lang="en-US" dirty="0"/>
          </a:p>
          <a:p>
            <a:pPr marL="0" indent="0">
              <a:buNone/>
            </a:pPr>
            <a:r>
              <a:rPr lang="en-US" u="sng" dirty="0" smtClean="0">
                <a:hlinkClick r:id="rId3"/>
              </a:rPr>
              <a:t>DDD.ProvisionalDayHabilitationCertification@dhs.state.nj.us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75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Delivery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Must include </a:t>
            </a:r>
          </a:p>
          <a:p>
            <a:pPr lvl="1" indent="-182880">
              <a:defRPr/>
            </a:pPr>
            <a:r>
              <a:rPr lang="en-US" sz="2100" dirty="0">
                <a:cs typeface="Arial" panose="020B0604020202020204" pitchFamily="34" charset="0"/>
              </a:rPr>
              <a:t>Location of facility and area being served (including transportation catchment area)</a:t>
            </a:r>
          </a:p>
          <a:p>
            <a:pPr lvl="1" indent="-182880">
              <a:defRPr/>
            </a:pPr>
            <a:r>
              <a:rPr lang="en-US" sz="2100" dirty="0">
                <a:cs typeface="Arial" panose="020B0604020202020204" pitchFamily="34" charset="0"/>
              </a:rPr>
              <a:t>Hours of operation</a:t>
            </a:r>
          </a:p>
          <a:p>
            <a:pPr lvl="1" indent="-182880">
              <a:defRPr/>
            </a:pPr>
            <a:r>
              <a:rPr lang="en-US" sz="2100" dirty="0">
                <a:cs typeface="Arial" panose="020B0604020202020204" pitchFamily="34" charset="0"/>
              </a:rPr>
              <a:t>Maximum number of people agency plans to serve</a:t>
            </a:r>
          </a:p>
          <a:p>
            <a:pPr marL="823277" lvl="2" indent="-182880">
              <a:defRPr/>
            </a:pPr>
            <a:r>
              <a:rPr lang="en-US" sz="2100" dirty="0">
                <a:cs typeface="Arial" panose="020B0604020202020204" pitchFamily="34" charset="0"/>
              </a:rPr>
              <a:t>Number of people you can safely manage while maintaining appropriate programming</a:t>
            </a:r>
          </a:p>
          <a:p>
            <a:pPr lvl="1" indent="-182880">
              <a:defRPr/>
            </a:pPr>
            <a:r>
              <a:rPr lang="en-US" sz="2100" dirty="0">
                <a:cs typeface="Arial" panose="020B0604020202020204" pitchFamily="34" charset="0"/>
              </a:rPr>
              <a:t>Goals and anticipated outcomes of the program</a:t>
            </a:r>
          </a:p>
          <a:p>
            <a:pPr lvl="1" indent="-182880">
              <a:defRPr/>
            </a:pPr>
            <a:r>
              <a:rPr lang="en-US" sz="2100" dirty="0">
                <a:cs typeface="Arial" panose="020B0604020202020204" pitchFamily="34" charset="0"/>
              </a:rPr>
              <a:t>Align with Day Habilitation Definition</a:t>
            </a:r>
          </a:p>
          <a:p>
            <a:pPr lvl="1" indent="-182880">
              <a:defRPr/>
            </a:pPr>
            <a:r>
              <a:rPr lang="en-US" sz="2100" dirty="0">
                <a:cs typeface="Arial" panose="020B0604020202020204" pitchFamily="34" charset="0"/>
              </a:rPr>
              <a:t>Emphasize opportunities for community inclusion</a:t>
            </a:r>
          </a:p>
          <a:p>
            <a:pPr lvl="1" indent="-182880">
              <a:defRPr/>
            </a:pPr>
            <a:r>
              <a:rPr lang="en-US" sz="2100" dirty="0">
                <a:cs typeface="Arial" panose="020B0604020202020204" pitchFamily="34" charset="0"/>
              </a:rPr>
              <a:t>Include age appropriate activities and offer variety and choice </a:t>
            </a:r>
          </a:p>
          <a:p>
            <a:pPr lvl="1" indent="-182880">
              <a:defRPr/>
            </a:pPr>
            <a:r>
              <a:rPr lang="en-US" sz="2100" dirty="0">
                <a:cs typeface="Arial" panose="020B0604020202020204" pitchFamily="34" charset="0"/>
              </a:rPr>
              <a:t>Demonstrate ability to meet needs and preferences of individuals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635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Calendar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z="1900" b="1" dirty="0">
                <a:cs typeface="Arial" panose="020B0604020202020204" pitchFamily="34" charset="0"/>
              </a:rPr>
              <a:t>Activity Calendar </a:t>
            </a:r>
            <a:r>
              <a:rPr lang="en-US" sz="1900" dirty="0">
                <a:cs typeface="Arial" panose="020B0604020202020204" pitchFamily="34" charset="0"/>
              </a:rPr>
              <a:t>should include a variety of choices that foster development of </a:t>
            </a:r>
            <a:r>
              <a:rPr lang="en-US" sz="1900" dirty="0" err="1">
                <a:cs typeface="Arial" panose="020B0604020202020204" pitchFamily="34" charset="0"/>
              </a:rPr>
              <a:t>habilitative</a:t>
            </a:r>
            <a:r>
              <a:rPr lang="en-US" sz="1900" dirty="0">
                <a:cs typeface="Arial" panose="020B0604020202020204" pitchFamily="34" charset="0"/>
              </a:rPr>
              <a:t> skills while incorporating individual needs and preferences. </a:t>
            </a:r>
          </a:p>
          <a:p>
            <a:pPr marL="45720" indent="0">
              <a:buNone/>
              <a:defRPr/>
            </a:pPr>
            <a:endParaRPr lang="en-US" sz="19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900" dirty="0">
                <a:cs typeface="Arial" panose="020B0604020202020204" pitchFamily="34" charset="0"/>
              </a:rPr>
              <a:t>Provides structure for staff and individuals served</a:t>
            </a:r>
          </a:p>
          <a:p>
            <a:pPr>
              <a:defRPr/>
            </a:pPr>
            <a:endParaRPr lang="en-US" sz="19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900" dirty="0">
                <a:cs typeface="Arial" panose="020B0604020202020204" pitchFamily="34" charset="0"/>
              </a:rPr>
              <a:t>At minimum an Activity Calendar should include the following:</a:t>
            </a:r>
          </a:p>
          <a:p>
            <a:pPr marL="548958" lvl="1">
              <a:defRPr/>
            </a:pPr>
            <a:r>
              <a:rPr lang="en-US" sz="1900" dirty="0">
                <a:cs typeface="Arial" panose="020B0604020202020204" pitchFamily="34" charset="0"/>
              </a:rPr>
              <a:t>Choices of activities for individuals attending program</a:t>
            </a:r>
          </a:p>
          <a:p>
            <a:pPr marL="548958" lvl="1">
              <a:defRPr/>
            </a:pPr>
            <a:r>
              <a:rPr lang="en-US" sz="1900" dirty="0">
                <a:cs typeface="Arial" panose="020B0604020202020204" pitchFamily="34" charset="0"/>
              </a:rPr>
              <a:t>Alternate activities available to ensure individual choice</a:t>
            </a:r>
          </a:p>
          <a:p>
            <a:pPr marL="548958" lvl="1">
              <a:defRPr/>
            </a:pPr>
            <a:r>
              <a:rPr lang="en-US" sz="1900" dirty="0">
                <a:cs typeface="Arial" panose="020B0604020202020204" pitchFamily="34" charset="0"/>
              </a:rPr>
              <a:t>Community based activities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24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 Policies &amp; Procedures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1500" b="1" dirty="0">
                <a:cs typeface="Arial" panose="020B0604020202020204" pitchFamily="34" charset="0"/>
              </a:rPr>
              <a:t>Personnel Policies establish guidelines and instructions for employees</a:t>
            </a:r>
            <a:r>
              <a:rPr lang="en-US" sz="1500" dirty="0"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en-US" sz="15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500" b="1" dirty="0">
                <a:cs typeface="Arial" panose="020B0604020202020204" pitchFamily="34" charset="0"/>
              </a:rPr>
              <a:t>Job descriptions</a:t>
            </a:r>
          </a:p>
          <a:p>
            <a:pPr lvl="1" indent="-182880">
              <a:defRPr/>
            </a:pPr>
            <a:r>
              <a:rPr lang="en-US" sz="1500" dirty="0">
                <a:cs typeface="Arial" panose="020B0604020202020204" pitchFamily="34" charset="0"/>
              </a:rPr>
              <a:t>Education &amp; Experience Requirements</a:t>
            </a:r>
          </a:p>
          <a:p>
            <a:pPr lvl="1" indent="-182880">
              <a:defRPr/>
            </a:pPr>
            <a:r>
              <a:rPr lang="en-US" sz="1500" dirty="0">
                <a:cs typeface="Arial" panose="020B0604020202020204" pitchFamily="34" charset="0"/>
              </a:rPr>
              <a:t>job responsibilities and functions </a:t>
            </a:r>
          </a:p>
          <a:p>
            <a:pPr lvl="1" indent="-182880">
              <a:defRPr/>
            </a:pPr>
            <a:endParaRPr lang="en-US" sz="15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500" b="1" dirty="0">
                <a:cs typeface="Arial" panose="020B0604020202020204" pitchFamily="34" charset="0"/>
              </a:rPr>
              <a:t>Background Checks </a:t>
            </a:r>
            <a:r>
              <a:rPr lang="en-US" sz="1500" dirty="0">
                <a:cs typeface="Arial" panose="020B0604020202020204" pitchFamily="34" charset="0"/>
              </a:rPr>
              <a:t>(Initial and ongoing) which shall, at minimum, include: </a:t>
            </a:r>
          </a:p>
          <a:p>
            <a:pPr lvl="3" indent="-182880">
              <a:defRPr/>
            </a:pPr>
            <a:r>
              <a:rPr lang="en-US" sz="1500" dirty="0">
                <a:cs typeface="Arial" panose="020B0604020202020204" pitchFamily="34" charset="0"/>
              </a:rPr>
              <a:t>Criminal History Background Check (to include: Electronic Fingerprint and Archive process)</a:t>
            </a:r>
          </a:p>
          <a:p>
            <a:pPr lvl="3" indent="-182880">
              <a:defRPr/>
            </a:pPr>
            <a:r>
              <a:rPr lang="en-US" sz="1500" dirty="0">
                <a:cs typeface="Arial" panose="020B0604020202020204" pitchFamily="34" charset="0"/>
              </a:rPr>
              <a:t>Central Registry Check </a:t>
            </a:r>
          </a:p>
          <a:p>
            <a:pPr lvl="3" indent="-182880">
              <a:defRPr/>
            </a:pPr>
            <a:r>
              <a:rPr lang="en-US" sz="1500" dirty="0">
                <a:cs typeface="Arial" panose="020B0604020202020204" pitchFamily="34" charset="0"/>
              </a:rPr>
              <a:t>Federal Exclusions </a:t>
            </a:r>
            <a:r>
              <a:rPr lang="en-US" sz="1500" dirty="0" smtClean="0">
                <a:cs typeface="Arial" panose="020B0604020202020204" pitchFamily="34" charset="0"/>
              </a:rPr>
              <a:t>Check/ NJ Treasury Check (</a:t>
            </a:r>
            <a:r>
              <a:rPr lang="en-US" dirty="0">
                <a:solidFill>
                  <a:schemeClr val="tx1"/>
                </a:solidFill>
              </a:rPr>
              <a:t>See Appendix I</a:t>
            </a:r>
            <a:r>
              <a:rPr lang="en-US" sz="1500" dirty="0" smtClean="0">
                <a:cs typeface="Arial" panose="020B0604020202020204" pitchFamily="34" charset="0"/>
              </a:rPr>
              <a:t>)</a:t>
            </a:r>
            <a:endParaRPr lang="en-US" sz="1500" dirty="0">
              <a:cs typeface="Arial" panose="020B0604020202020204" pitchFamily="34" charset="0"/>
            </a:endParaRPr>
          </a:p>
          <a:p>
            <a:pPr lvl="3" indent="-182880">
              <a:defRPr/>
            </a:pPr>
            <a:r>
              <a:rPr lang="en-US" sz="1500" dirty="0">
                <a:cs typeface="Arial" panose="020B0604020202020204" pitchFamily="34" charset="0"/>
              </a:rPr>
              <a:t>Driving Abstracts, if </a:t>
            </a:r>
            <a:r>
              <a:rPr lang="en-US" sz="1500" dirty="0" smtClean="0">
                <a:cs typeface="Arial" panose="020B0604020202020204" pitchFamily="34" charset="0"/>
              </a:rPr>
              <a:t>applicable</a:t>
            </a:r>
          </a:p>
          <a:p>
            <a:pPr lvl="3" indent="-182880">
              <a:defRPr/>
            </a:pPr>
            <a:r>
              <a:rPr lang="en-US" sz="1500" dirty="0" err="1" smtClean="0">
                <a:cs typeface="Arial" panose="020B0604020202020204" pitchFamily="34" charset="0"/>
              </a:rPr>
              <a:t>Cari</a:t>
            </a:r>
            <a:r>
              <a:rPr lang="en-US" sz="1500" dirty="0" smtClean="0">
                <a:cs typeface="Arial" panose="020B0604020202020204" pitchFamily="34" charset="0"/>
              </a:rPr>
              <a:t> Checks </a:t>
            </a:r>
          </a:p>
          <a:p>
            <a:pPr lvl="3" indent="-182880">
              <a:defRPr/>
            </a:pPr>
            <a:r>
              <a:rPr lang="en-US" sz="1500" dirty="0" smtClean="0">
                <a:cs typeface="Arial" panose="020B0604020202020204" pitchFamily="34" charset="0"/>
              </a:rPr>
              <a:t>Drug testing</a:t>
            </a:r>
            <a:endParaRPr lang="en-US" sz="15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500" b="1" dirty="0">
                <a:cs typeface="Arial" panose="020B0604020202020204" pitchFamily="34" charset="0"/>
              </a:rPr>
              <a:t>Employee Evaluations</a:t>
            </a:r>
          </a:p>
          <a:p>
            <a:pPr>
              <a:defRPr/>
            </a:pPr>
            <a:endParaRPr lang="en-US" sz="15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500" b="1" dirty="0">
                <a:cs typeface="Arial" panose="020B0604020202020204" pitchFamily="34" charset="0"/>
              </a:rPr>
              <a:t>Staff Training </a:t>
            </a:r>
            <a:r>
              <a:rPr lang="en-US" sz="1500" dirty="0">
                <a:cs typeface="Arial" panose="020B0604020202020204" pitchFamily="34" charset="0"/>
              </a:rPr>
              <a:t>(Initial and ongoing</a:t>
            </a:r>
            <a:r>
              <a:rPr lang="en-US" sz="1500" dirty="0" smtClean="0">
                <a:cs typeface="Arial" panose="020B0604020202020204" pitchFamily="34" charset="0"/>
              </a:rPr>
              <a:t>) </a:t>
            </a:r>
            <a:endParaRPr lang="en-US" sz="1500" dirty="0">
              <a:cs typeface="Arial" panose="020B0604020202020204" pitchFamily="34" charset="0"/>
            </a:endParaRPr>
          </a:p>
          <a:p>
            <a:pPr marL="548958" lvl="1">
              <a:defRPr/>
            </a:pPr>
            <a:r>
              <a:rPr lang="en-US" sz="1500" dirty="0">
                <a:cs typeface="Arial" panose="020B0604020202020204" pitchFamily="34" charset="0"/>
              </a:rPr>
              <a:t>College of Direct Support –DDD mandatory trainings</a:t>
            </a:r>
          </a:p>
          <a:p>
            <a:pPr marL="548958" lvl="1">
              <a:defRPr/>
            </a:pPr>
            <a:r>
              <a:rPr lang="en-US" sz="1500" dirty="0">
                <a:cs typeface="Arial" panose="020B0604020202020204" pitchFamily="34" charset="0"/>
              </a:rPr>
              <a:t>Method for tracking trainings </a:t>
            </a:r>
          </a:p>
          <a:p>
            <a:pPr marL="548958" lvl="1">
              <a:defRPr/>
            </a:pPr>
            <a:r>
              <a:rPr lang="en-US" sz="1500" dirty="0">
                <a:cs typeface="Arial" panose="020B0604020202020204" pitchFamily="34" charset="0"/>
              </a:rPr>
              <a:t>Specialized Training</a:t>
            </a:r>
          </a:p>
          <a:p>
            <a:pPr marL="548958" lvl="1">
              <a:defRPr/>
            </a:pPr>
            <a:r>
              <a:rPr lang="en-US" sz="1500" dirty="0">
                <a:cs typeface="Arial" panose="020B0604020202020204" pitchFamily="34" charset="0"/>
              </a:rPr>
              <a:t>All required trainings as outlined in the Reference Guide to Mandatory Staff Training and Professional Development </a:t>
            </a:r>
            <a:r>
              <a:rPr lang="en-US" sz="1500" dirty="0" smtClean="0">
                <a:cs typeface="Arial" panose="020B0604020202020204" pitchFamily="34" charset="0"/>
              </a:rPr>
              <a:t>– </a:t>
            </a:r>
            <a:r>
              <a:rPr lang="en-US" sz="1500" dirty="0" smtClean="0">
                <a:solidFill>
                  <a:schemeClr val="tx1"/>
                </a:solidFill>
                <a:cs typeface="Arial" panose="020B0604020202020204" pitchFamily="34" charset="0"/>
              </a:rPr>
              <a:t>Appendix E</a:t>
            </a:r>
            <a:endParaRPr lang="en-US" sz="15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66395" lvl="1" indent="0">
              <a:buNone/>
              <a:defRPr/>
            </a:pPr>
            <a:r>
              <a:rPr lang="en-US" sz="1500" b="1" dirty="0">
                <a:solidFill>
                  <a:srgbClr val="00B0F0"/>
                </a:solidFill>
                <a:cs typeface="Arial" panose="020B0604020202020204" pitchFamily="34" charset="0"/>
                <a:hlinkClick r:id="rId2"/>
              </a:rPr>
              <a:t>http://www.state.nj.us/humanservices/ddd/documents/quick_reference_guide_to_mandatory_staff_training.pdf</a:t>
            </a:r>
            <a:r>
              <a:rPr lang="en-US" sz="1500" b="1" dirty="0">
                <a:solidFill>
                  <a:srgbClr val="00B0F0"/>
                </a:solidFill>
                <a:cs typeface="Arial" panose="020B0604020202020204" pitchFamily="34" charset="0"/>
              </a:rPr>
              <a:t> </a:t>
            </a:r>
            <a:endParaRPr lang="en-US" sz="1300" dirty="0">
              <a:solidFill>
                <a:srgbClr val="00B0F0"/>
              </a:solidFill>
            </a:endParaRPr>
          </a:p>
          <a:p>
            <a:pPr marL="366395" lvl="1" indent="0">
              <a:buNone/>
              <a:defRPr/>
            </a:pPr>
            <a:endParaRPr lang="en-US" sz="1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92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 </a:t>
            </a:r>
            <a:r>
              <a:rPr lang="en-US" sz="2400" dirty="0"/>
              <a:t>Admission Policies and Procedures, which at minimum, shall include the </a:t>
            </a:r>
            <a:r>
              <a:rPr lang="en-US" sz="2400" dirty="0" smtClean="0"/>
              <a:t>following:</a:t>
            </a:r>
          </a:p>
          <a:p>
            <a:pPr lvl="1"/>
            <a:r>
              <a:rPr lang="en-US" sz="2400" dirty="0" smtClean="0"/>
              <a:t>Pre-admission </a:t>
            </a:r>
            <a:r>
              <a:rPr lang="en-US" sz="2400" dirty="0"/>
              <a:t>process – in person meeting, tour of services, documentation, </a:t>
            </a:r>
            <a:r>
              <a:rPr lang="en-US" sz="2400" dirty="0" smtClean="0"/>
              <a:t>physical exam</a:t>
            </a:r>
          </a:p>
          <a:p>
            <a:pPr lvl="1"/>
            <a:r>
              <a:rPr lang="en-US" sz="2400" dirty="0" smtClean="0"/>
              <a:t>Criteria for acceptance – diagnosis/disability type, tier</a:t>
            </a:r>
          </a:p>
          <a:p>
            <a:pPr lvl="1"/>
            <a:r>
              <a:rPr lang="en-US" sz="2400" dirty="0" smtClean="0"/>
              <a:t>Appeal </a:t>
            </a:r>
            <a:r>
              <a:rPr lang="en-US" sz="2400" dirty="0"/>
              <a:t>process </a:t>
            </a:r>
            <a:endParaRPr lang="en-US" sz="2400" dirty="0"/>
          </a:p>
          <a:p>
            <a:pPr lvl="1"/>
            <a:r>
              <a:rPr lang="en-US" sz="2400" dirty="0" smtClean="0"/>
              <a:t>Admission </a:t>
            </a:r>
            <a:r>
              <a:rPr lang="en-US" sz="2400" dirty="0"/>
              <a:t>process – determining start date, submission of referral </a:t>
            </a:r>
            <a:r>
              <a:rPr lang="en-US" sz="2400" dirty="0" smtClean="0"/>
              <a:t>packet</a:t>
            </a:r>
          </a:p>
          <a:p>
            <a:pPr lvl="1"/>
            <a:r>
              <a:rPr lang="en-US" sz="2400" dirty="0" smtClean="0"/>
              <a:t>Waiting </a:t>
            </a:r>
            <a:r>
              <a:rPr lang="en-US" sz="2400" dirty="0"/>
              <a:t>list Program rules and expectations, rights and responsibilities </a:t>
            </a:r>
          </a:p>
        </p:txBody>
      </p:sp>
    </p:spTree>
    <p:extLst>
      <p:ext uri="{BB962C8B-B14F-4D97-AF65-F5344CB8AC3E}">
        <p14:creationId xmlns:p14="http://schemas.microsoft.com/office/powerpoint/2010/main" val="1912973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516</TotalTime>
  <Words>937</Words>
  <Application>Microsoft Office PowerPoint</Application>
  <PresentationFormat>On-screen Show (4:3)</PresentationFormat>
  <Paragraphs>157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Georgia</vt:lpstr>
      <vt:lpstr>Wingdings</vt:lpstr>
      <vt:lpstr>Wingdings 2</vt:lpstr>
      <vt:lpstr>Civic</vt:lpstr>
      <vt:lpstr>How to become a Day Habilitation Provider </vt:lpstr>
      <vt:lpstr>Day Habilitation Certification</vt:lpstr>
      <vt:lpstr>Day Habilitation Certification</vt:lpstr>
      <vt:lpstr>Certification transfer </vt:lpstr>
      <vt:lpstr>Application</vt:lpstr>
      <vt:lpstr>Service Delivery Plan</vt:lpstr>
      <vt:lpstr>Activity Calendar </vt:lpstr>
      <vt:lpstr>Personnel Policies &amp; Procedures </vt:lpstr>
      <vt:lpstr>Admissions </vt:lpstr>
      <vt:lpstr>Suspension</vt:lpstr>
      <vt:lpstr>Discharge</vt:lpstr>
      <vt:lpstr>Emergency Policies &amp; Procedures </vt:lpstr>
      <vt:lpstr>Transportation</vt:lpstr>
      <vt:lpstr>Interview</vt:lpstr>
      <vt:lpstr>Facility Review </vt:lpstr>
      <vt:lpstr>Day Habilitation Certification</vt:lpstr>
      <vt:lpstr>Day Habilitation Certification</vt:lpstr>
    </vt:vector>
  </TitlesOfParts>
  <Company>NJ Department of Human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Day Habilitation</dc:title>
  <dc:creator>Windows User</dc:creator>
  <cp:lastModifiedBy>Noel Kerr</cp:lastModifiedBy>
  <cp:revision>47</cp:revision>
  <dcterms:created xsi:type="dcterms:W3CDTF">2017-09-21T14:32:33Z</dcterms:created>
  <dcterms:modified xsi:type="dcterms:W3CDTF">2019-10-28T19:28:31Z</dcterms:modified>
</cp:coreProperties>
</file>