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5" r:id="rId1"/>
  </p:sldMasterIdLst>
  <p:notesMasterIdLst>
    <p:notesMasterId r:id="rId47"/>
  </p:notesMasterIdLst>
  <p:handoutMasterIdLst>
    <p:handoutMasterId r:id="rId48"/>
  </p:handoutMasterIdLst>
  <p:sldIdLst>
    <p:sldId id="284" r:id="rId2"/>
    <p:sldId id="375" r:id="rId3"/>
    <p:sldId id="346" r:id="rId4"/>
    <p:sldId id="334" r:id="rId5"/>
    <p:sldId id="360" r:id="rId6"/>
    <p:sldId id="344" r:id="rId7"/>
    <p:sldId id="355" r:id="rId8"/>
    <p:sldId id="361" r:id="rId9"/>
    <p:sldId id="287" r:id="rId10"/>
    <p:sldId id="366" r:id="rId11"/>
    <p:sldId id="288" r:id="rId12"/>
    <p:sldId id="370" r:id="rId13"/>
    <p:sldId id="345" r:id="rId14"/>
    <p:sldId id="364" r:id="rId15"/>
    <p:sldId id="290" r:id="rId16"/>
    <p:sldId id="367" r:id="rId17"/>
    <p:sldId id="372" r:id="rId18"/>
    <p:sldId id="363" r:id="rId19"/>
    <p:sldId id="374" r:id="rId20"/>
    <p:sldId id="362" r:id="rId21"/>
    <p:sldId id="291" r:id="rId22"/>
    <p:sldId id="368" r:id="rId23"/>
    <p:sldId id="377" r:id="rId24"/>
    <p:sldId id="369" r:id="rId25"/>
    <p:sldId id="292" r:id="rId26"/>
    <p:sldId id="295" r:id="rId27"/>
    <p:sldId id="296" r:id="rId28"/>
    <p:sldId id="376" r:id="rId29"/>
    <p:sldId id="299" r:id="rId30"/>
    <p:sldId id="293" r:id="rId31"/>
    <p:sldId id="365" r:id="rId32"/>
    <p:sldId id="294" r:id="rId33"/>
    <p:sldId id="305" r:id="rId34"/>
    <p:sldId id="357" r:id="rId35"/>
    <p:sldId id="307" r:id="rId36"/>
    <p:sldId id="349" r:id="rId37"/>
    <p:sldId id="350" r:id="rId38"/>
    <p:sldId id="310" r:id="rId39"/>
    <p:sldId id="351" r:id="rId40"/>
    <p:sldId id="313" r:id="rId41"/>
    <p:sldId id="352" r:id="rId42"/>
    <p:sldId id="353" r:id="rId43"/>
    <p:sldId id="316" r:id="rId44"/>
    <p:sldId id="317" r:id="rId45"/>
    <p:sldId id="318" r:id="rId46"/>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0BFA5A-3E6D-467E-B77B-7DBF8D41212E}">
          <p14:sldIdLst>
            <p14:sldId id="284"/>
            <p14:sldId id="375"/>
            <p14:sldId id="346"/>
            <p14:sldId id="334"/>
            <p14:sldId id="360"/>
            <p14:sldId id="344"/>
            <p14:sldId id="355"/>
            <p14:sldId id="361"/>
            <p14:sldId id="287"/>
            <p14:sldId id="366"/>
            <p14:sldId id="288"/>
            <p14:sldId id="370"/>
            <p14:sldId id="345"/>
            <p14:sldId id="364"/>
            <p14:sldId id="290"/>
            <p14:sldId id="367"/>
            <p14:sldId id="372"/>
            <p14:sldId id="363"/>
            <p14:sldId id="374"/>
            <p14:sldId id="362"/>
            <p14:sldId id="291"/>
            <p14:sldId id="368"/>
            <p14:sldId id="377"/>
            <p14:sldId id="369"/>
            <p14:sldId id="292"/>
            <p14:sldId id="295"/>
            <p14:sldId id="296"/>
            <p14:sldId id="376"/>
            <p14:sldId id="299"/>
            <p14:sldId id="293"/>
            <p14:sldId id="365"/>
            <p14:sldId id="294"/>
            <p14:sldId id="305"/>
            <p14:sldId id="357"/>
            <p14:sldId id="307"/>
            <p14:sldId id="349"/>
            <p14:sldId id="350"/>
            <p14:sldId id="310"/>
            <p14:sldId id="351"/>
            <p14:sldId id="313"/>
            <p14:sldId id="352"/>
            <p14:sldId id="353"/>
            <p14:sldId id="316"/>
            <p14:sldId id="317"/>
            <p14:sldId id="3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iello, Daniel" initials="AD" lastIdx="10" clrIdx="0">
    <p:extLst>
      <p:ext uri="{19B8F6BF-5375-455C-9EA6-DF929625EA0E}">
        <p15:presenceInfo xmlns:p15="http://schemas.microsoft.com/office/powerpoint/2012/main" userId="S-1-5-21-73586283-1604221776-839522115-60195" providerId="AD"/>
      </p:ext>
    </p:extLst>
  </p:cmAuthor>
  <p:cmAuthor id="2" name="Sequeira, Delia" initials="SD" lastIdx="1" clrIdx="1">
    <p:extLst>
      <p:ext uri="{19B8F6BF-5375-455C-9EA6-DF929625EA0E}">
        <p15:presenceInfo xmlns:p15="http://schemas.microsoft.com/office/powerpoint/2012/main" userId="S-1-5-21-73586283-1604221776-839522115-274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AC3"/>
    <a:srgbClr val="FBAB54"/>
    <a:srgbClr val="AFCAE8"/>
    <a:srgbClr val="EE312E"/>
    <a:srgbClr val="FAAB53"/>
    <a:srgbClr val="007AC2"/>
    <a:srgbClr val="ADC8E9"/>
    <a:srgbClr val="20598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042" autoAdjust="0"/>
    <p:restoredTop sz="95306" autoAdjust="0"/>
  </p:normalViewPr>
  <p:slideViewPr>
    <p:cSldViewPr snapToGrid="0">
      <p:cViewPr varScale="1">
        <p:scale>
          <a:sx n="81" d="100"/>
          <a:sy n="81" d="100"/>
        </p:scale>
        <p:origin x="72" y="220"/>
      </p:cViewPr>
      <p:guideLst/>
    </p:cSldViewPr>
  </p:slideViewPr>
  <p:outlineViewPr>
    <p:cViewPr>
      <p:scale>
        <a:sx n="33" d="100"/>
        <a:sy n="33" d="100"/>
      </p:scale>
      <p:origin x="0" y="-144"/>
    </p:cViewPr>
  </p:outlin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87" d="100"/>
          <a:sy n="87" d="100"/>
        </p:scale>
        <p:origin x="38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7466" cy="46594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5953" y="0"/>
            <a:ext cx="3027466" cy="465940"/>
          </a:xfrm>
          <a:prstGeom prst="rect">
            <a:avLst/>
          </a:prstGeom>
        </p:spPr>
        <p:txBody>
          <a:bodyPr vert="horz" lIns="91440" tIns="45720" rIns="91440" bIns="45720" rtlCol="0"/>
          <a:lstStyle>
            <a:lvl1pPr algn="r">
              <a:defRPr sz="1200"/>
            </a:lvl1pPr>
          </a:lstStyle>
          <a:p>
            <a:fld id="{52465C28-FCC5-4238-914D-0B1E6B008F0C}" type="datetimeFigureOut">
              <a:rPr lang="en-US" smtClean="0"/>
              <a:t>11/20/2025</a:t>
            </a:fld>
            <a:endParaRPr lang="en-US"/>
          </a:p>
        </p:txBody>
      </p:sp>
      <p:sp>
        <p:nvSpPr>
          <p:cNvPr id="4" name="Footer Placeholder 3"/>
          <p:cNvSpPr>
            <a:spLocks noGrp="1"/>
          </p:cNvSpPr>
          <p:nvPr>
            <p:ph type="ftr" sz="quarter" idx="2"/>
          </p:nvPr>
        </p:nvSpPr>
        <p:spPr>
          <a:xfrm>
            <a:off x="1" y="8817760"/>
            <a:ext cx="3027466" cy="465940"/>
          </a:xfrm>
          <a:prstGeom prst="rect">
            <a:avLst/>
          </a:prstGeom>
        </p:spPr>
        <p:txBody>
          <a:bodyPr vert="horz" lIns="91440" tIns="45720" rIns="91440" bIns="45720" rtlCol="0" anchor="b"/>
          <a:lstStyle>
            <a:lvl1pPr algn="l">
              <a:defRPr sz="1200"/>
            </a:lvl1pPr>
          </a:lstStyle>
          <a:p>
            <a:r>
              <a:rPr lang="en-US"/>
              <a:t>van Duijvenbode N, VanDerNagel JEL. A Systematic Review of Substance Use (Disorder) in Individuals with Mild to Borderline Intellectual Disability. Eur Addict Res. 2019;25(6):263-282. doi: 10.1159/000501679. Epub 2019 Jul 22. PMID: 31330514; PMCID: PMC6888885.</a:t>
            </a:r>
          </a:p>
        </p:txBody>
      </p:sp>
      <p:sp>
        <p:nvSpPr>
          <p:cNvPr id="5" name="Slide Number Placeholder 4"/>
          <p:cNvSpPr>
            <a:spLocks noGrp="1"/>
          </p:cNvSpPr>
          <p:nvPr>
            <p:ph type="sldNum" sz="quarter" idx="3"/>
          </p:nvPr>
        </p:nvSpPr>
        <p:spPr>
          <a:xfrm>
            <a:off x="3955953" y="8817760"/>
            <a:ext cx="3027466" cy="465940"/>
          </a:xfrm>
          <a:prstGeom prst="rect">
            <a:avLst/>
          </a:prstGeom>
        </p:spPr>
        <p:txBody>
          <a:bodyPr vert="horz" lIns="91440" tIns="45720" rIns="91440" bIns="45720" rtlCol="0" anchor="b"/>
          <a:lstStyle>
            <a:lvl1pPr algn="r">
              <a:defRPr sz="1200"/>
            </a:lvl1pPr>
          </a:lstStyle>
          <a:p>
            <a:fld id="{A93C63B6-8F8F-4FFD-BB63-D47BE751A1C3}" type="slidenum">
              <a:rPr lang="en-US" smtClean="0"/>
              <a:t>‹#›</a:t>
            </a:fld>
            <a:endParaRPr lang="en-US"/>
          </a:p>
        </p:txBody>
      </p:sp>
    </p:spTree>
    <p:extLst>
      <p:ext uri="{BB962C8B-B14F-4D97-AF65-F5344CB8AC3E}">
        <p14:creationId xmlns:p14="http://schemas.microsoft.com/office/powerpoint/2010/main" val="12740244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56551" y="0"/>
            <a:ext cx="3026833" cy="465798"/>
          </a:xfrm>
          <a:prstGeom prst="rect">
            <a:avLst/>
          </a:prstGeom>
        </p:spPr>
        <p:txBody>
          <a:bodyPr vert="horz" lIns="92830" tIns="46415" rIns="92830" bIns="46415" rtlCol="0"/>
          <a:lstStyle>
            <a:lvl1pPr algn="r">
              <a:defRPr sz="1200"/>
            </a:lvl1pPr>
          </a:lstStyle>
          <a:p>
            <a:fld id="{F3BE3F4A-64A6-4DF3-B589-657FE04995BF}" type="datetimeFigureOut">
              <a:rPr lang="en-US" smtClean="0"/>
              <a:t>11/20/2025</a:t>
            </a:fld>
            <a:endParaRPr lang="en-US"/>
          </a:p>
        </p:txBody>
      </p:sp>
      <p:sp>
        <p:nvSpPr>
          <p:cNvPr id="4" name="Slide Image Placeholder 3"/>
          <p:cNvSpPr>
            <a:spLocks noGrp="1" noRot="1" noChangeAspect="1"/>
          </p:cNvSpPr>
          <p:nvPr>
            <p:ph type="sldImg" idx="2"/>
          </p:nvPr>
        </p:nvSpPr>
        <p:spPr>
          <a:xfrm>
            <a:off x="708025" y="1160463"/>
            <a:ext cx="5568950" cy="31337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56551" y="8817905"/>
            <a:ext cx="3026833" cy="465797"/>
          </a:xfrm>
          <a:prstGeom prst="rect">
            <a:avLst/>
          </a:prstGeom>
        </p:spPr>
        <p:txBody>
          <a:bodyPr vert="horz" lIns="92830" tIns="46415" rIns="92830" bIns="46415" rtlCol="0" anchor="b"/>
          <a:lstStyle>
            <a:lvl1pPr algn="r">
              <a:defRPr sz="1200"/>
            </a:lvl1pPr>
          </a:lstStyle>
          <a:p>
            <a:fld id="{BF988C99-7DC7-4000-B533-C70C2E0CF4A7}" type="slidenum">
              <a:rPr lang="en-US" smtClean="0"/>
              <a:t>‹#›</a:t>
            </a:fld>
            <a:endParaRPr lang="en-US"/>
          </a:p>
        </p:txBody>
      </p:sp>
    </p:spTree>
    <p:extLst>
      <p:ext uri="{BB962C8B-B14F-4D97-AF65-F5344CB8AC3E}">
        <p14:creationId xmlns:p14="http://schemas.microsoft.com/office/powerpoint/2010/main" val="315250475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tabLst>
                <a:tab pos="465887" algn="l"/>
              </a:tabLst>
            </a:pPr>
            <a:r>
              <a:rPr lang="en-US" sz="1200" b="1" u="none" strike="noStrike" dirty="0" smtClean="0">
                <a:effectLst/>
                <a:latin typeface="Arial" panose="020B0604020202020204" pitchFamily="34" charset="0"/>
                <a:ea typeface="Times New Roman"/>
                <a:cs typeface="Arial" panose="020B0604020202020204" pitchFamily="34" charset="0"/>
              </a:rPr>
              <a:t>Tashay</a:t>
            </a:r>
            <a:r>
              <a:rPr lang="en-US" sz="1200" b="1" u="none" strike="noStrike" baseline="0" dirty="0" smtClean="0">
                <a:effectLst/>
                <a:latin typeface="Arial" panose="020B0604020202020204" pitchFamily="34" charset="0"/>
                <a:ea typeface="Times New Roman"/>
                <a:cs typeface="Arial" panose="020B0604020202020204" pitchFamily="34" charset="0"/>
              </a:rPr>
              <a:t> start the training: SLOW DOWN, RELAX, AND SMILE.</a:t>
            </a:r>
          </a:p>
          <a:p>
            <a:r>
              <a:rPr lang="en-US" sz="1200" kern="1200" dirty="0" smtClean="0">
                <a:solidFill>
                  <a:schemeClr val="tx1"/>
                </a:solidFill>
                <a:effectLst/>
                <a:latin typeface="+mn-lt"/>
                <a:ea typeface="+mn-ea"/>
                <a:cs typeface="+mn-cs"/>
              </a:rPr>
              <a:t> </a:t>
            </a:r>
            <a:endParaRPr lang="en-US" sz="1200" b="0" u="none" strike="noStrike" baseline="0" dirty="0" smtClean="0">
              <a:effectLst/>
              <a:latin typeface="Arial" panose="020B0604020202020204" pitchFamily="34" charset="0"/>
              <a:ea typeface="Times New Roman"/>
              <a:cs typeface="Arial" panose="020B0604020202020204" pitchFamily="34" charset="0"/>
            </a:endParaRPr>
          </a:p>
          <a:p>
            <a:pPr algn="l">
              <a:tabLst>
                <a:tab pos="465887" algn="l"/>
              </a:tabLst>
            </a:pPr>
            <a:r>
              <a:rPr lang="en-US" sz="1200" b="0" u="none" strike="noStrike" dirty="0" smtClean="0">
                <a:effectLst/>
                <a:latin typeface="Arial" panose="020B0604020202020204" pitchFamily="34" charset="0"/>
                <a:ea typeface="Times New Roman"/>
                <a:cs typeface="Arial" panose="020B0604020202020204" pitchFamily="34" charset="0"/>
              </a:rPr>
              <a:t>Welcome to Identifying Life Threatening Emergencies and Danielle's Law training.</a:t>
            </a:r>
          </a:p>
          <a:p>
            <a:pPr algn="l">
              <a:tabLst>
                <a:tab pos="465887" algn="l"/>
              </a:tabLst>
            </a:pPr>
            <a:endParaRPr lang="en-US" sz="1200" b="0" u="none" strike="noStrike" dirty="0" smtClean="0">
              <a:effectLst/>
              <a:latin typeface="Arial" panose="020B0604020202020204" pitchFamily="34" charset="0"/>
              <a:ea typeface="Times New Roman"/>
              <a:cs typeface="Arial" panose="020B0604020202020204" pitchFamily="34" charset="0"/>
            </a:endParaRPr>
          </a:p>
          <a:p>
            <a:pPr algn="l">
              <a:tabLst>
                <a:tab pos="465887" algn="l"/>
              </a:tabLst>
            </a:pPr>
            <a:r>
              <a:rPr lang="en-US" sz="1200" b="0" u="none" strike="noStrike" dirty="0" smtClean="0">
                <a:effectLst/>
                <a:latin typeface="Arial" panose="020B0604020202020204" pitchFamily="34" charset="0"/>
                <a:ea typeface="Times New Roman"/>
                <a:cs typeface="Arial" panose="020B0604020202020204" pitchFamily="34" charset="0"/>
              </a:rPr>
              <a:t>Introductions:</a:t>
            </a:r>
            <a:r>
              <a:rPr lang="en-US" sz="1200" b="0" u="none" strike="noStrike" baseline="0" dirty="0" smtClean="0">
                <a:effectLst/>
                <a:latin typeface="Arial" panose="020B0604020202020204" pitchFamily="34" charset="0"/>
                <a:ea typeface="Times New Roman"/>
                <a:cs typeface="Arial" panose="020B0604020202020204" pitchFamily="34" charset="0"/>
              </a:rPr>
              <a:t> Name and title and the office you work for</a:t>
            </a:r>
            <a:endParaRPr lang="en-US" sz="1200" b="0" u="none" strike="noStrike" dirty="0" smtClean="0">
              <a:effectLst/>
              <a:latin typeface="Arial" panose="020B0604020202020204" pitchFamily="34" charset="0"/>
              <a:ea typeface="Times New Roman"/>
              <a:cs typeface="Arial" panose="020B0604020202020204" pitchFamily="34" charset="0"/>
            </a:endParaRPr>
          </a:p>
          <a:p>
            <a:pPr algn="l">
              <a:tabLst>
                <a:tab pos="465887" algn="l"/>
              </a:tabLst>
            </a:pPr>
            <a:endParaRPr lang="en-US" sz="1200" b="1" u="none" strike="noStrike" kern="1200" dirty="0" smtClean="0">
              <a:solidFill>
                <a:schemeClr val="tx1"/>
              </a:solidFill>
              <a:effectLst/>
              <a:latin typeface="+mn-lt"/>
              <a:ea typeface="+mn-ea"/>
              <a:cs typeface="+mn-cs"/>
            </a:endParaRPr>
          </a:p>
          <a:p>
            <a:pPr algn="l">
              <a:tabLst>
                <a:tab pos="465887" algn="l"/>
              </a:tabLst>
            </a:pPr>
            <a:endParaRPr lang="en-US" sz="1200" b="1" u="none" strike="noStrike" dirty="0" smtClean="0">
              <a:effectLst/>
              <a:latin typeface="Arial" panose="020B0604020202020204" pitchFamily="34" charset="0"/>
              <a:ea typeface="Times New Roman"/>
              <a:cs typeface="Arial" panose="020B0604020202020204" pitchFamily="34" charset="0"/>
            </a:endParaRPr>
          </a:p>
          <a:p>
            <a:pPr algn="ctr">
              <a:tabLst>
                <a:tab pos="465887" algn="l"/>
              </a:tabLst>
            </a:pPr>
            <a:endParaRPr lang="en-US" sz="1200" b="1" u="none" strike="noStrike" dirty="0" smtClean="0">
              <a:effectLst/>
              <a:latin typeface="Arial" panose="020B0604020202020204" pitchFamily="34" charset="0"/>
              <a:ea typeface="Times New Roman"/>
              <a:cs typeface="Arial" panose="020B0604020202020204" pitchFamily="34" charset="0"/>
            </a:endParaRPr>
          </a:p>
          <a:p>
            <a:pPr algn="ctr">
              <a:tabLst>
                <a:tab pos="465887" algn="l"/>
              </a:tabLst>
            </a:pPr>
            <a:endParaRPr lang="en-US" sz="1200" b="1" u="none" strike="noStrike" dirty="0" smtClean="0">
              <a:effectLst/>
              <a:latin typeface="Arial" panose="020B0604020202020204" pitchFamily="34" charset="0"/>
              <a:ea typeface="Times New Roman"/>
              <a:cs typeface="Arial" panose="020B0604020202020204" pitchFamily="34" charset="0"/>
            </a:endParaRPr>
          </a:p>
          <a:p>
            <a:pPr algn="ctr">
              <a:tabLst>
                <a:tab pos="465887" algn="l"/>
              </a:tabLst>
            </a:pPr>
            <a:endParaRPr lang="en-US" sz="1200" b="1" u="none" strike="noStrike" dirty="0" smtClean="0">
              <a:effectLst/>
              <a:latin typeface="Arial" panose="020B0604020202020204" pitchFamily="34" charset="0"/>
              <a:ea typeface="Times New Roman"/>
              <a:cs typeface="Arial" panose="020B0604020202020204" pitchFamily="34" charset="0"/>
            </a:endParaRPr>
          </a:p>
          <a:p>
            <a:pPr algn="ctr">
              <a:tabLst>
                <a:tab pos="465887" algn="l"/>
              </a:tabLst>
            </a:pPr>
            <a:endParaRPr lang="en-US" sz="1200" b="1" u="none" strike="noStrike" dirty="0" smtClean="0">
              <a:effectLst/>
              <a:latin typeface="Arial" panose="020B0604020202020204" pitchFamily="34" charset="0"/>
              <a:ea typeface="Times New Roman"/>
              <a:cs typeface="Arial" panose="020B0604020202020204" pitchFamily="34" charset="0"/>
            </a:endParaRPr>
          </a:p>
          <a:p>
            <a:pPr algn="ctr">
              <a:tabLst>
                <a:tab pos="465887" algn="l"/>
              </a:tabLst>
            </a:pPr>
            <a:endParaRPr lang="en-US" sz="1200" b="1" u="none" strike="noStrike" dirty="0" smtClean="0">
              <a:effectLst/>
              <a:latin typeface="Arial" panose="020B0604020202020204" pitchFamily="34" charset="0"/>
              <a:ea typeface="Times New Roman"/>
              <a:cs typeface="Arial" panose="020B0604020202020204" pitchFamily="34" charset="0"/>
            </a:endParaRPr>
          </a:p>
          <a:p>
            <a:pPr algn="ctr">
              <a:tabLst>
                <a:tab pos="465887" algn="l"/>
              </a:tabLst>
            </a:pPr>
            <a:endParaRPr lang="en-US" sz="1200" b="1" u="none" strike="noStrike" dirty="0" smtClean="0">
              <a:effectLst/>
              <a:latin typeface="Arial" panose="020B0604020202020204" pitchFamily="34" charset="0"/>
              <a:ea typeface="Times New Roman"/>
              <a:cs typeface="Arial" panose="020B0604020202020204" pitchFamily="34" charset="0"/>
            </a:endParaRPr>
          </a:p>
          <a:p>
            <a:pPr algn="ctr">
              <a:tabLst>
                <a:tab pos="465887" algn="l"/>
              </a:tabLst>
            </a:pPr>
            <a:endParaRPr lang="en-US" sz="1200" b="1" u="none" strike="noStrike" dirty="0" smtClean="0">
              <a:effectLst/>
              <a:latin typeface="Arial" panose="020B0604020202020204" pitchFamily="34" charset="0"/>
              <a:ea typeface="Times New Roman"/>
              <a:cs typeface="Arial" panose="020B0604020202020204" pitchFamily="34" charset="0"/>
            </a:endParaRPr>
          </a:p>
          <a:p>
            <a:pPr algn="ctr">
              <a:tabLst>
                <a:tab pos="465887" algn="l"/>
              </a:tabLst>
            </a:pPr>
            <a:r>
              <a:rPr lang="en-US" sz="1200" b="1" u="none" strike="noStrike" dirty="0" smtClean="0">
                <a:effectLst/>
                <a:latin typeface="Arial" panose="020B0604020202020204" pitchFamily="34" charset="0"/>
                <a:ea typeface="Times New Roman"/>
                <a:cs typeface="Arial" panose="020B0604020202020204" pitchFamily="34" charset="0"/>
              </a:rPr>
              <a:t>Don’t read:</a:t>
            </a:r>
          </a:p>
          <a:p>
            <a:pPr algn="ctr">
              <a:tabLst>
                <a:tab pos="465887" algn="l"/>
              </a:tabLst>
            </a:pPr>
            <a:r>
              <a:rPr lang="en-US" sz="1200" b="1" u="none" strike="noStrike" dirty="0" smtClean="0">
                <a:effectLst/>
                <a:latin typeface="Arial" panose="020B0604020202020204" pitchFamily="34" charset="0"/>
                <a:ea typeface="Times New Roman"/>
                <a:cs typeface="Arial" panose="020B0604020202020204" pitchFamily="34" charset="0"/>
              </a:rPr>
              <a:t>For Live Trainings: </a:t>
            </a:r>
          </a:p>
          <a:p>
            <a:pPr algn="l">
              <a:tabLst>
                <a:tab pos="465887" algn="l"/>
              </a:tabLst>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want to first thank you for the opportunity to</a:t>
            </a:r>
            <a:r>
              <a:rPr lang="en-US" sz="1200" kern="1200" baseline="0" dirty="0" smtClean="0">
                <a:solidFill>
                  <a:schemeClr val="tx1"/>
                </a:solidFill>
                <a:effectLst/>
                <a:latin typeface="+mn-lt"/>
                <a:ea typeface="+mn-ea"/>
                <a:cs typeface="+mn-cs"/>
              </a:rPr>
              <a:t> give this Danielle’s Law training </a:t>
            </a:r>
            <a:r>
              <a:rPr lang="en-US" sz="1200" kern="1200" dirty="0" smtClean="0">
                <a:solidFill>
                  <a:schemeClr val="tx1"/>
                </a:solidFill>
                <a:effectLst/>
                <a:latin typeface="+mn-lt"/>
                <a:ea typeface="+mn-ea"/>
                <a:cs typeface="+mn-cs"/>
              </a:rPr>
              <a:t>refresher. </a:t>
            </a:r>
            <a:r>
              <a:rPr lang="en-US" sz="1200" kern="1200" baseline="0" dirty="0" smtClean="0">
                <a:solidFill>
                  <a:schemeClr val="tx1"/>
                </a:solidFill>
                <a:effectLst/>
                <a:latin typeface="+mn-lt"/>
                <a:ea typeface="+mn-ea"/>
                <a:cs typeface="+mn-cs"/>
              </a:rPr>
              <a:t>I really hope this training gives you the tools you need to feel confident to take appropriate actions if faced with a life threatening situation while working with individuals under services or even outside of work.</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My name is Tashay Tolbert and I am one of the presenters for today’s training. Presenting with me today is Quality Assurance</a:t>
            </a:r>
            <a:r>
              <a:rPr lang="en-US" sz="1200" kern="1200" baseline="0" dirty="0" smtClean="0">
                <a:solidFill>
                  <a:schemeClr val="tx1"/>
                </a:solidFill>
                <a:effectLst/>
                <a:latin typeface="+mn-lt"/>
                <a:ea typeface="+mn-ea"/>
                <a:cs typeface="+mn-cs"/>
              </a:rPr>
              <a:t> Specialist </a:t>
            </a:r>
            <a:r>
              <a:rPr lang="en-US" sz="1200" kern="1200" dirty="0" smtClean="0">
                <a:solidFill>
                  <a:schemeClr val="tx1"/>
                </a:solidFill>
                <a:effectLst/>
                <a:latin typeface="+mn-lt"/>
                <a:ea typeface="+mn-ea"/>
                <a:cs typeface="+mn-cs"/>
              </a:rPr>
              <a:t>Melissa Henderson. Who has been with the state for 13 years.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Throughout my 18 year career, I’ve worked in group homes, day programs, and in developmental centers as well. </a:t>
            </a:r>
          </a:p>
          <a:p>
            <a:r>
              <a:rPr lang="en-US" sz="1200" kern="1200" baseline="0" dirty="0" smtClean="0">
                <a:solidFill>
                  <a:schemeClr val="tx1"/>
                </a:solidFill>
                <a:effectLst/>
                <a:latin typeface="+mn-lt"/>
                <a:ea typeface="+mn-ea"/>
                <a:cs typeface="+mn-cs"/>
              </a:rPr>
              <a:t>Currently I am the supervisor of the R</a:t>
            </a:r>
            <a:r>
              <a:rPr lang="en-US" sz="1200" kern="1200" dirty="0" smtClean="0">
                <a:solidFill>
                  <a:schemeClr val="tx1"/>
                </a:solidFill>
                <a:effectLst/>
                <a:latin typeface="+mn-lt"/>
                <a:ea typeface="+mn-ea"/>
                <a:cs typeface="+mn-cs"/>
              </a:rPr>
              <a:t>isk Mitigation Team. Our team’s responsibilities include: managing provider</a:t>
            </a:r>
            <a:r>
              <a:rPr lang="en-US" sz="1200" kern="1200" baseline="0" dirty="0" smtClean="0">
                <a:solidFill>
                  <a:schemeClr val="tx1"/>
                </a:solidFill>
                <a:effectLst/>
                <a:latin typeface="+mn-lt"/>
                <a:ea typeface="+mn-ea"/>
                <a:cs typeface="+mn-cs"/>
              </a:rPr>
              <a:t> agency</a:t>
            </a:r>
            <a:r>
              <a:rPr lang="en-US" sz="1200" kern="1200" dirty="0" smtClean="0">
                <a:solidFill>
                  <a:schemeClr val="tx1"/>
                </a:solidFill>
                <a:effectLst/>
                <a:latin typeface="+mn-lt"/>
                <a:ea typeface="+mn-ea"/>
                <a:cs typeface="+mn-cs"/>
              </a:rPr>
              <a:t> plans of correction statewide and </a:t>
            </a:r>
          </a:p>
          <a:p>
            <a:r>
              <a:rPr lang="en-US" sz="1200" kern="1200" dirty="0" smtClean="0">
                <a:solidFill>
                  <a:schemeClr val="tx1"/>
                </a:solidFill>
                <a:effectLst/>
                <a:latin typeface="+mn-lt"/>
                <a:ea typeface="+mn-ea"/>
                <a:cs typeface="+mn-cs"/>
              </a:rPr>
              <a:t>analyzing New Jerseys DL cases to determine whether staff failed or delayed in calling 911</a:t>
            </a:r>
            <a:r>
              <a:rPr lang="en-US" sz="1200" kern="1200" baseline="0" dirty="0" smtClean="0">
                <a:solidFill>
                  <a:schemeClr val="tx1"/>
                </a:solidFill>
                <a:effectLst/>
                <a:latin typeface="+mn-lt"/>
                <a:ea typeface="+mn-ea"/>
                <a:cs typeface="+mn-cs"/>
              </a:rPr>
              <a:t> for someone experiencing</a:t>
            </a:r>
            <a:r>
              <a:rPr lang="en-US" sz="1200" kern="1200" dirty="0" smtClean="0">
                <a:solidFill>
                  <a:schemeClr val="tx1"/>
                </a:solidFill>
                <a:effectLst/>
                <a:latin typeface="+mn-lt"/>
                <a:ea typeface="+mn-ea"/>
                <a:cs typeface="+mn-cs"/>
              </a:rPr>
              <a:t> a life threatening situation or condition. </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am very passionate about ensuring the health, safety, and wellbeing of individuals under the division’s services. Though I am fully committed to my career and the divisions</a:t>
            </a:r>
            <a:r>
              <a:rPr lang="en-US" sz="1200" kern="1200" baseline="0" dirty="0" smtClean="0">
                <a:solidFill>
                  <a:schemeClr val="tx1"/>
                </a:solidFill>
                <a:effectLst/>
                <a:latin typeface="+mn-lt"/>
                <a:ea typeface="+mn-ea"/>
                <a:cs typeface="+mn-cs"/>
              </a:rPr>
              <a:t> goals,</a:t>
            </a:r>
            <a:r>
              <a:rPr lang="en-US" sz="1200" kern="1200" dirty="0" smtClean="0">
                <a:solidFill>
                  <a:schemeClr val="tx1"/>
                </a:solidFill>
                <a:effectLst/>
                <a:latin typeface="+mn-lt"/>
                <a:ea typeface="+mn-ea"/>
                <a:cs typeface="+mn-cs"/>
              </a:rPr>
              <a:t> my first job is being a mom to my 6 children.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would like to share a quick personal</a:t>
            </a:r>
            <a:r>
              <a:rPr lang="en-US" sz="1200" kern="1200" baseline="0" dirty="0" smtClean="0">
                <a:solidFill>
                  <a:schemeClr val="tx1"/>
                </a:solidFill>
                <a:effectLst/>
                <a:latin typeface="+mn-lt"/>
                <a:ea typeface="+mn-ea"/>
                <a:cs typeface="+mn-cs"/>
              </a:rPr>
              <a:t> experience of mine </a:t>
            </a:r>
            <a:r>
              <a:rPr lang="en-US" sz="1200" kern="1200" dirty="0" smtClean="0">
                <a:solidFill>
                  <a:schemeClr val="tx1"/>
                </a:solidFill>
                <a:effectLst/>
                <a:latin typeface="+mn-lt"/>
                <a:ea typeface="+mn-ea"/>
                <a:cs typeface="+mn-cs"/>
              </a:rPr>
              <a:t>before we get started. My youngest is 4 years old and our oldest that lives at home is 18. In 2023 while at home, my son was eating grapes that my mother was carefully feeding him as my son</a:t>
            </a:r>
            <a:r>
              <a:rPr lang="en-US" sz="1200" kern="1200" baseline="0" dirty="0" smtClean="0">
                <a:solidFill>
                  <a:schemeClr val="tx1"/>
                </a:solidFill>
                <a:effectLst/>
                <a:latin typeface="+mn-lt"/>
                <a:ea typeface="+mn-ea"/>
                <a:cs typeface="+mn-cs"/>
              </a:rPr>
              <a:t> was walking around the house</a:t>
            </a:r>
            <a:r>
              <a:rPr lang="en-US" sz="1200" kern="1200" dirty="0" smtClean="0">
                <a:solidFill>
                  <a:schemeClr val="tx1"/>
                </a:solidFill>
                <a:effectLst/>
                <a:latin typeface="+mn-lt"/>
                <a:ea typeface="+mn-ea"/>
                <a:cs typeface="+mn-cs"/>
              </a:rPr>
              <a:t>. My</a:t>
            </a:r>
            <a:r>
              <a:rPr lang="en-US" sz="1200" kern="1200" baseline="0" dirty="0" smtClean="0">
                <a:solidFill>
                  <a:schemeClr val="tx1"/>
                </a:solidFill>
                <a:effectLst/>
                <a:latin typeface="+mn-lt"/>
                <a:ea typeface="+mn-ea"/>
                <a:cs typeface="+mn-cs"/>
              </a:rPr>
              <a:t> eldest </a:t>
            </a:r>
            <a:r>
              <a:rPr lang="en-US" sz="1200" kern="1200" dirty="0" smtClean="0">
                <a:solidFill>
                  <a:schemeClr val="tx1"/>
                </a:solidFill>
                <a:effectLst/>
                <a:latin typeface="+mn-lt"/>
                <a:ea typeface="+mn-ea"/>
                <a:cs typeface="+mn-cs"/>
              </a:rPr>
              <a:t>daughter happened to look up and notice my son was choking. </a:t>
            </a:r>
          </a:p>
          <a:p>
            <a:r>
              <a:rPr lang="en-US" sz="1200" kern="1200" dirty="0" smtClean="0">
                <a:solidFill>
                  <a:schemeClr val="tx1"/>
                </a:solidFill>
                <a:effectLst/>
                <a:latin typeface="+mn-lt"/>
                <a:ea typeface="+mn-ea"/>
                <a:cs typeface="+mn-cs"/>
              </a:rPr>
              <a:t>His face was red and mouth open indicating his airway was completely blocked. In a panic, she picked him up and took him to my husband who immediately gave my son a few back blows which expelled half chewed grapes. We monitored him for a few hours following this traumatic event and thankfully he was fine. That</a:t>
            </a:r>
            <a:r>
              <a:rPr lang="en-US" sz="1200" kern="1200" baseline="0" dirty="0" smtClean="0">
                <a:solidFill>
                  <a:schemeClr val="tx1"/>
                </a:solidFill>
                <a:effectLst/>
                <a:latin typeface="+mn-lt"/>
                <a:ea typeface="+mn-ea"/>
                <a:cs typeface="+mn-cs"/>
              </a:rPr>
              <a:t> same week, </a:t>
            </a:r>
            <a:r>
              <a:rPr lang="en-US" sz="1200" kern="1200" dirty="0" smtClean="0">
                <a:solidFill>
                  <a:schemeClr val="tx1"/>
                </a:solidFill>
                <a:effectLst/>
                <a:latin typeface="+mn-lt"/>
                <a:ea typeface="+mn-ea"/>
                <a:cs typeface="+mn-cs"/>
              </a:rPr>
              <a:t>I signed up my entire family for first aid and CPR training.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because this incident, which is a true story, occurred in my home with my child whom I’m not paid to provide care to, I opted not to call 911 or take him to the ER to be cleared which I admit now was risky because with choking, which we’ll be covering more in this training, food could be lodged in the throat causing a life threatening situation.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for families who are self directed employees or community providers like yourselves who are paid to provide care, habilitation, and shelter to individuals, you don’t have the option to wait and observe and not call 911 immediately. You are mandated under Danielle’s Law to call 911, provide life saving care, and seek immediate treatment for someone in a life threatening situation.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My team and I review all of the DL cases statewide and come across scenarios like mine where paid caregivers made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decision to not call 911 because the</a:t>
            </a:r>
            <a:r>
              <a:rPr lang="en-US" sz="1200" kern="1200" baseline="0" dirty="0" smtClean="0">
                <a:solidFill>
                  <a:schemeClr val="tx1"/>
                </a:solidFill>
                <a:effectLst/>
                <a:latin typeface="+mn-lt"/>
                <a:ea typeface="+mn-ea"/>
                <a:cs typeface="+mn-cs"/>
              </a:rPr>
              <a:t> individual “</a:t>
            </a:r>
            <a:r>
              <a:rPr lang="en-US" sz="1200" kern="1200" dirty="0" smtClean="0">
                <a:solidFill>
                  <a:schemeClr val="tx1"/>
                </a:solidFill>
                <a:effectLst/>
                <a:latin typeface="+mn-lt"/>
                <a:ea typeface="+mn-ea"/>
                <a:cs typeface="+mn-cs"/>
              </a:rPr>
              <a:t>appeared fine.”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understand that by not calling 911 there is a potential to violate Danielle’s Law. Most importantly that decision can cost someone their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with</a:t>
            </a:r>
            <a:r>
              <a:rPr lang="en-US" sz="1200" kern="1200" baseline="0" dirty="0" smtClean="0">
                <a:solidFill>
                  <a:schemeClr val="tx1"/>
                </a:solidFill>
                <a:effectLst/>
                <a:latin typeface="+mn-lt"/>
                <a:ea typeface="+mn-ea"/>
                <a:cs typeface="+mn-cs"/>
              </a:rPr>
              <a:t> that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on the next slide, we’ll get into the topic’s </a:t>
            </a:r>
            <a:r>
              <a:rPr lang="en-US" sz="1200" b="0" u="none" strike="noStrike" baseline="0" dirty="0" smtClean="0">
                <a:effectLst/>
                <a:latin typeface="Arial" panose="020B0604020202020204" pitchFamily="34" charset="0"/>
                <a:ea typeface="Times New Roman"/>
                <a:cs typeface="Arial" panose="020B0604020202020204" pitchFamily="34" charset="0"/>
              </a:rPr>
              <a:t>we will be covering today</a:t>
            </a:r>
            <a:endParaRPr lang="en-US" sz="1200" b="0" u="none" strike="noStrike" dirty="0" smtClean="0">
              <a:effectLst/>
              <a:latin typeface="Arial" panose="020B0604020202020204" pitchFamily="34" charset="0"/>
              <a:ea typeface="Times New Roman"/>
              <a:cs typeface="Arial" panose="020B0604020202020204" pitchFamily="34" charset="0"/>
            </a:endParaRPr>
          </a:p>
          <a:p>
            <a:pPr algn="ctr">
              <a:tabLst>
                <a:tab pos="465887" algn="l"/>
              </a:tabLst>
            </a:pPr>
            <a:endParaRPr lang="en-US" sz="1200" b="1" u="none" strike="noStrike" dirty="0">
              <a:effectLst/>
              <a:latin typeface="Arial" panose="020B0604020202020204" pitchFamily="34" charset="0"/>
              <a:ea typeface="Times New Roman"/>
              <a:cs typeface="Arial" panose="020B0604020202020204" pitchFamily="34" charset="0"/>
            </a:endParaRPr>
          </a:p>
        </p:txBody>
      </p:sp>
      <p:sp>
        <p:nvSpPr>
          <p:cNvPr id="4" name="Slide Number Placeholder 3"/>
          <p:cNvSpPr>
            <a:spLocks noGrp="1"/>
          </p:cNvSpPr>
          <p:nvPr>
            <p:ph type="sldNum" sz="quarter" idx="5"/>
          </p:nvPr>
        </p:nvSpPr>
        <p:spPr/>
        <p:txBody>
          <a:bodyPr/>
          <a:lstStyle/>
          <a:p>
            <a:fld id="{3C405CBE-40F9-4DB0-9D7B-2F66056F4A82}" type="slidenum">
              <a:rPr lang="en-US" smtClean="0"/>
              <a:pPr/>
              <a:t>1</a:t>
            </a:fld>
            <a:endParaRPr lang="en-US" dirty="0"/>
          </a:p>
        </p:txBody>
      </p:sp>
    </p:spTree>
    <p:extLst>
      <p:ext uri="{BB962C8B-B14F-4D97-AF65-F5344CB8AC3E}">
        <p14:creationId xmlns:p14="http://schemas.microsoft.com/office/powerpoint/2010/main" val="2852690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In this next</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scenario, Ilene is volunteering at a food bank, where she helps to stack and sort the canned goods into different bins. She does not realize one of the metal bins has a jagged edge, and when she reaches past it, she slices her forearm and it begins to bleed. The cut is long and painful but not deep. You help her to clean the wound and stop the bleeding.</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Is Ilene’s condition</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life threatening?</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___: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This is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not</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 life-threatening emergency; however, medical attention would be necessary to assess</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the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need for stitches as well as a possible tetanus shot to prevent a serious infection due to sustaining a cut from a metal bin.</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So this would be considered a </a:t>
            </a: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health</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threatening situation, not life-threatening.</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50" dirty="0" smtClean="0">
                <a:solidFill>
                  <a:srgbClr val="8B8D9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10</a:t>
            </a:fld>
            <a:endParaRPr lang="en-US"/>
          </a:p>
        </p:txBody>
      </p:sp>
    </p:spTree>
    <p:extLst>
      <p:ext uri="{BB962C8B-B14F-4D97-AF65-F5344CB8AC3E}">
        <p14:creationId xmlns:p14="http://schemas.microsoft.com/office/powerpoint/2010/main" val="2519994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 of health threatening conditions:</a:t>
            </a:r>
          </a:p>
          <a:p>
            <a:pPr marL="171450" indent="-171450">
              <a:buFont typeface="Arial" panose="020B0604020202020204" pitchFamily="34" charset="0"/>
              <a:buChar char="•"/>
            </a:pPr>
            <a:r>
              <a:rPr lang="en-US" dirty="0" smtClean="0"/>
              <a:t>A sprained ankle</a:t>
            </a:r>
          </a:p>
          <a:p>
            <a:pPr marL="171450" indent="-171450">
              <a:buFont typeface="Arial" panose="020B0604020202020204" pitchFamily="34" charset="0"/>
              <a:buChar char="•"/>
            </a:pPr>
            <a:r>
              <a:rPr lang="en-US" dirty="0" smtClean="0"/>
              <a:t>bleeding controlled with pressure.</a:t>
            </a:r>
          </a:p>
          <a:p>
            <a:pPr marL="171450" indent="-171450">
              <a:buFont typeface="Arial" panose="020B0604020202020204" pitchFamily="34" charset="0"/>
              <a:buChar char="•"/>
            </a:pPr>
            <a:r>
              <a:rPr lang="en-US" dirty="0" smtClean="0"/>
              <a:t>Seizures typical to the person that lasts under five minutes. </a:t>
            </a:r>
          </a:p>
          <a:p>
            <a:pPr marL="171450" indent="-171450">
              <a:buFont typeface="Arial" panose="020B0604020202020204" pitchFamily="34" charset="0"/>
              <a:buChar char="•"/>
            </a:pPr>
            <a:r>
              <a:rPr lang="en-US" dirty="0" smtClean="0"/>
              <a:t>Minor burns and cuts, or </a:t>
            </a:r>
          </a:p>
          <a:p>
            <a:pPr marL="171450" indent="-171450">
              <a:buFont typeface="Arial" panose="020B0604020202020204" pitchFamily="34" charset="0"/>
              <a:buChar char="•"/>
            </a:pPr>
            <a:r>
              <a:rPr lang="en-US" dirty="0" smtClean="0"/>
              <a:t>Cold and flu</a:t>
            </a:r>
            <a:r>
              <a:rPr lang="en-US" baseline="0" dirty="0" smtClean="0"/>
              <a:t> </a:t>
            </a:r>
            <a:r>
              <a:rPr lang="en-US" dirty="0" smtClean="0"/>
              <a:t>symptoms.</a:t>
            </a:r>
          </a:p>
          <a:p>
            <a:endParaRPr lang="en-US" dirty="0" smtClean="0"/>
          </a:p>
          <a:p>
            <a:r>
              <a:rPr lang="en-US" dirty="0" smtClean="0"/>
              <a:t>In non-life-threatening emergencies, you would call your supervisor and then take appropriate action. As a support coordinator</a:t>
            </a:r>
            <a:r>
              <a:rPr lang="en-US" baseline="0" dirty="0" smtClean="0"/>
              <a:t>, if you receive a call from an individual living on their own and reporting a health threatening condition to you, offer assistance in getting the individual medical care.</a:t>
            </a:r>
            <a:endParaRPr lang="en-US" dirty="0" smtClean="0"/>
          </a:p>
          <a:p>
            <a:r>
              <a:rPr lang="en-US" dirty="0" smtClean="0"/>
              <a:t>Appropriate actions could include: </a:t>
            </a:r>
          </a:p>
          <a:p>
            <a:pPr marL="171450" indent="-171450">
              <a:buFont typeface="Arial" panose="020B0604020202020204" pitchFamily="34" charset="0"/>
              <a:buChar char="•"/>
            </a:pPr>
            <a:r>
              <a:rPr lang="en-US" dirty="0" smtClean="0"/>
              <a:t>driving the person to the emergency room; </a:t>
            </a:r>
          </a:p>
          <a:p>
            <a:pPr marL="171450" indent="-171450">
              <a:buFont typeface="Arial" panose="020B0604020202020204" pitchFamily="34" charset="0"/>
              <a:buChar char="•"/>
            </a:pPr>
            <a:r>
              <a:rPr lang="en-US" dirty="0" smtClean="0"/>
              <a:t>calling a doctor or</a:t>
            </a:r>
            <a:r>
              <a:rPr lang="en-US" baseline="0" dirty="0" smtClean="0"/>
              <a:t> making an appointment to see a doctor, </a:t>
            </a:r>
          </a:p>
          <a:p>
            <a:pPr marL="171450" indent="-171450">
              <a:buFont typeface="Arial" panose="020B0604020202020204" pitchFamily="34" charset="0"/>
              <a:buChar char="•"/>
            </a:pPr>
            <a:r>
              <a:rPr lang="en-US" baseline="0" dirty="0" smtClean="0"/>
              <a:t>getting an </a:t>
            </a:r>
            <a:r>
              <a:rPr lang="en-US" dirty="0" smtClean="0"/>
              <a:t>emergency appointment at the primary care physician’s office the same day or next day; </a:t>
            </a:r>
          </a:p>
          <a:p>
            <a:pPr marL="171450" indent="-171450">
              <a:buFont typeface="Arial" panose="020B0604020202020204" pitchFamily="34" charset="0"/>
              <a:buChar char="•"/>
            </a:pPr>
            <a:r>
              <a:rPr lang="en-US" dirty="0" smtClean="0"/>
              <a:t>calling a pharmacist, or </a:t>
            </a:r>
          </a:p>
          <a:p>
            <a:pPr marL="171450" indent="-171450">
              <a:buFont typeface="Arial" panose="020B0604020202020204" pitchFamily="34" charset="0"/>
              <a:buChar char="•"/>
            </a:pPr>
            <a:r>
              <a:rPr lang="en-US" dirty="0" smtClean="0"/>
              <a:t>having a nurse evaluate the person. </a:t>
            </a:r>
          </a:p>
          <a:p>
            <a:endParaRPr lang="en-US" dirty="0" smtClean="0"/>
          </a:p>
          <a:p>
            <a:r>
              <a:rPr lang="en-US" dirty="0" smtClean="0"/>
              <a:t>There are many different actions that could be taken when a person’s condition is not a life-threatening, but consult</a:t>
            </a:r>
            <a:r>
              <a:rPr lang="en-US" baseline="0" dirty="0" smtClean="0"/>
              <a:t> with your </a:t>
            </a:r>
            <a:r>
              <a:rPr lang="en-US" dirty="0" smtClean="0"/>
              <a:t>supervisor first.</a:t>
            </a:r>
          </a:p>
          <a:p>
            <a:endParaRPr lang="en-US" dirty="0" smtClean="0"/>
          </a:p>
          <a:p>
            <a:r>
              <a:rPr lang="en-US" dirty="0" smtClean="0"/>
              <a:t>It is important to remember to call 911 immediately if the health threatening condition worsens or becomes life threatening, for example the person‘s flu symptoms move to serious symptoms of dehydration or cold symptoms are accompanied with a very high fever that's not responding to medications. </a:t>
            </a:r>
          </a:p>
          <a:p>
            <a:r>
              <a:rPr lang="en-US" dirty="0" smtClean="0"/>
              <a:t>At that point,</a:t>
            </a:r>
            <a:r>
              <a:rPr lang="en-US" baseline="0" dirty="0" smtClean="0"/>
              <a:t> </a:t>
            </a:r>
            <a:r>
              <a:rPr lang="en-US" dirty="0" smtClean="0"/>
              <a:t>you would need to call 911 to get the person help.</a:t>
            </a:r>
          </a:p>
        </p:txBody>
      </p:sp>
      <p:sp>
        <p:nvSpPr>
          <p:cNvPr id="4" name="Slide Number Placeholder 3"/>
          <p:cNvSpPr>
            <a:spLocks noGrp="1"/>
          </p:cNvSpPr>
          <p:nvPr>
            <p:ph type="sldNum" sz="quarter" idx="5"/>
          </p:nvPr>
        </p:nvSpPr>
        <p:spPr/>
        <p:txBody>
          <a:bodyPr/>
          <a:lstStyle/>
          <a:p>
            <a:fld id="{3C405CBE-40F9-4DB0-9D7B-2F66056F4A82}" type="slidenum">
              <a:rPr lang="en-US" smtClean="0"/>
              <a:pPr/>
              <a:t>11</a:t>
            </a:fld>
            <a:endParaRPr lang="en-US" dirty="0"/>
          </a:p>
        </p:txBody>
      </p:sp>
    </p:spTree>
    <p:extLst>
      <p:ext uri="{BB962C8B-B14F-4D97-AF65-F5344CB8AC3E}">
        <p14:creationId xmlns:p14="http://schemas.microsoft.com/office/powerpoint/2010/main" val="2070200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scenario, </a:t>
            </a:r>
            <a:r>
              <a:rPr lang="en-US" dirty="0" smtClean="0"/>
              <a:t>Will calls you to say he cannot go to work today because he has a sore throat, runny nose, and a cough. He says he did not sleep well last night and is very tired.</a:t>
            </a:r>
          </a:p>
          <a:p>
            <a:endParaRPr lang="en-US" dirty="0" smtClean="0"/>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He is sniffling the whole time you are on the phone and his voice sounds very scratchy. He says he is starting to get the chills and is going back to bed.</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b="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Is Will’s condition</a:t>
            </a:r>
            <a:r>
              <a:rPr lang="en-US" sz="1200" b="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life threatening?</a:t>
            </a:r>
          </a:p>
          <a:p>
            <a:pPr marL="0" marR="0">
              <a:lnSpc>
                <a:spcPct val="107000"/>
              </a:lnSpc>
              <a:spcBef>
                <a:spcPts val="0"/>
              </a:spcBef>
              <a:spcAft>
                <a:spcPts val="750"/>
              </a:spcAft>
            </a:pPr>
            <a:endPar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____: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This is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not</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 life-threatening condition. </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Monitoring Will and</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completing</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frequent</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checks</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would be appropriate to ensure his</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condition does not worsen over the next few days and to determine whether a doctor's visit may be needed.</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12</a:t>
            </a:fld>
            <a:endParaRPr lang="en-US"/>
          </a:p>
        </p:txBody>
      </p:sp>
    </p:spTree>
    <p:extLst>
      <p:ext uri="{BB962C8B-B14F-4D97-AF65-F5344CB8AC3E}">
        <p14:creationId xmlns:p14="http://schemas.microsoft.com/office/powerpoint/2010/main" val="1184521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previous scenario</a:t>
            </a:r>
            <a:r>
              <a:rPr lang="en-US" baseline="0" dirty="0" smtClean="0"/>
              <a:t> in mind, let’s review how </a:t>
            </a:r>
            <a:r>
              <a:rPr lang="en-US" dirty="0" smtClean="0"/>
              <a:t>Life-threatening emergencies are defined.</a:t>
            </a:r>
          </a:p>
          <a:p>
            <a:endParaRPr lang="en-US" dirty="0" smtClean="0"/>
          </a:p>
          <a:p>
            <a:r>
              <a:rPr lang="en-US" dirty="0" smtClean="0"/>
              <a:t>They are situations when immediate intervention is necessary to protect a person's life, </a:t>
            </a:r>
          </a:p>
          <a:p>
            <a:r>
              <a:rPr lang="en-US" dirty="0" smtClean="0"/>
              <a:t>or a person is at risk of serious impairment or dysfunction of a body part</a:t>
            </a:r>
            <a:r>
              <a:rPr lang="en-US" baseline="0" dirty="0" smtClean="0"/>
              <a:t> or </a:t>
            </a:r>
            <a:r>
              <a:rPr lang="en-US" dirty="0" smtClean="0"/>
              <a:t>organ.</a:t>
            </a:r>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13</a:t>
            </a:fld>
            <a:endParaRPr lang="en-US"/>
          </a:p>
        </p:txBody>
      </p:sp>
    </p:spTree>
    <p:extLst>
      <p:ext uri="{BB962C8B-B14F-4D97-AF65-F5344CB8AC3E}">
        <p14:creationId xmlns:p14="http://schemas.microsoft.com/office/powerpoint/2010/main" val="2649187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Let’s take a look at this next scenario: You are assisting Carmen during her shower. She is seated in a shower chair as you help her dry off.</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Y</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ou hear a wheezing sound when she breathes. You lean closer and hear a whistling noise every time she breathes in. You know Carmen has a history of asthma and has asthma medications. After Carmen takes her asthma medications, she is still wheezing strongly.</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Is this a life threatening emergency?</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___: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This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is</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 life-threatening emergency.</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Trouble breathing, following medical protocols for asthma such as the person using their inhaler or taking their prescribed asthma medications or prescribed nebulizer treatment, should be considered life-threatening.</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For an</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individual in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Carmen’s</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situation, we advise against staff driving the person to the hospital as they could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stop</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breathing</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during transport, so calling 911 is the</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best option</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14</a:t>
            </a:fld>
            <a:endParaRPr lang="en-US"/>
          </a:p>
        </p:txBody>
      </p:sp>
    </p:spTree>
    <p:extLst>
      <p:ext uri="{BB962C8B-B14F-4D97-AF65-F5344CB8AC3E}">
        <p14:creationId xmlns:p14="http://schemas.microsoft.com/office/powerpoint/2010/main" val="2797655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altLang="en-US" sz="1200" baseline="0" dirty="0" smtClean="0"/>
              <a:t>Okay so we learned that respiratory distress or trouble breathing are examples of life threatening emergencies. Let review more examples. Please note this is not an all accompanying list </a:t>
            </a:r>
          </a:p>
          <a:p>
            <a:pPr algn="l" eaLnBrk="1" hangingPunct="1"/>
            <a:endParaRPr lang="en-US" altLang="en-US" sz="1200" baseline="0" dirty="0" smtClean="0"/>
          </a:p>
          <a:p>
            <a:pPr algn="l" eaLnBrk="1" hangingPunct="1"/>
            <a:r>
              <a:rPr lang="en-US" altLang="en-US" sz="1200" baseline="0" dirty="0" smtClean="0"/>
              <a:t>In our examples we have</a:t>
            </a:r>
          </a:p>
          <a:p>
            <a:pPr marL="171450" indent="-171450" algn="l" eaLnBrk="1" hangingPunct="1">
              <a:buFont typeface="Arial" panose="020B0604020202020204" pitchFamily="34" charset="0"/>
              <a:buChar char="•"/>
            </a:pPr>
            <a:r>
              <a:rPr lang="en-US" altLang="en-US" sz="1200" baseline="0" dirty="0" smtClean="0"/>
              <a:t>Unconsciousness and unresponsiveness, </a:t>
            </a:r>
          </a:p>
          <a:p>
            <a:pPr marL="171450" indent="-171450" algn="l" eaLnBrk="1" hangingPunct="1">
              <a:buFont typeface="Arial" panose="020B0604020202020204" pitchFamily="34" charset="0"/>
              <a:buChar char="•"/>
            </a:pPr>
            <a:r>
              <a:rPr lang="en-US" altLang="en-US" sz="1200" baseline="0" dirty="0" smtClean="0"/>
              <a:t>Persistent chest pain or discomfort, </a:t>
            </a:r>
          </a:p>
          <a:p>
            <a:pPr marL="171450" indent="-171450" algn="l" eaLnBrk="1" hangingPunct="1">
              <a:buFont typeface="Arial" panose="020B0604020202020204" pitchFamily="34" charset="0"/>
              <a:buChar char="•"/>
            </a:pPr>
            <a:r>
              <a:rPr lang="en-US" altLang="en-US" sz="1200" baseline="0" dirty="0" smtClean="0"/>
              <a:t>Not breathing or difficulty breathing that may be accompanied by wheezing not typical to the person’s preexisting condition;</a:t>
            </a:r>
            <a:r>
              <a:rPr lang="en-US" altLang="en-US" sz="1200" dirty="0" smtClean="0"/>
              <a:t> </a:t>
            </a:r>
          </a:p>
          <a:p>
            <a:pPr marL="171450" indent="-171450" algn="l" eaLnBrk="1" hangingPunct="1">
              <a:buFont typeface="Arial" panose="020B0604020202020204" pitchFamily="34" charset="0"/>
              <a:buChar char="•"/>
            </a:pPr>
            <a:r>
              <a:rPr lang="en-US" altLang="en-US" sz="1200" baseline="0" dirty="0" smtClean="0"/>
              <a:t>Bleeding profusely, </a:t>
            </a:r>
          </a:p>
          <a:p>
            <a:pPr marL="171450" indent="-171450" algn="l" eaLnBrk="1" hangingPunct="1">
              <a:buFont typeface="Arial" panose="020B0604020202020204" pitchFamily="34" charset="0"/>
              <a:buChar char="•"/>
            </a:pPr>
            <a:r>
              <a:rPr lang="en-US" altLang="en-US" sz="1200" baseline="0" dirty="0" smtClean="0"/>
              <a:t>Choking, even if resolved, you still need to call 911</a:t>
            </a:r>
          </a:p>
          <a:p>
            <a:pPr marL="171450" indent="-171450" algn="l" eaLnBrk="1" hangingPunct="1">
              <a:buFont typeface="Arial" panose="020B0604020202020204" pitchFamily="34" charset="0"/>
              <a:buChar char="•"/>
            </a:pPr>
            <a:r>
              <a:rPr lang="en-US" altLang="en-US" sz="1200" baseline="0" dirty="0" smtClean="0"/>
              <a:t>Severe persistent abdominal pain, </a:t>
            </a:r>
          </a:p>
          <a:p>
            <a:pPr marL="171450" indent="-171450" algn="l" eaLnBrk="1" hangingPunct="1">
              <a:buFont typeface="Arial" panose="020B0604020202020204" pitchFamily="34" charset="0"/>
              <a:buChar char="•"/>
            </a:pPr>
            <a:r>
              <a:rPr lang="en-US" altLang="en-US" sz="1200" baseline="0" dirty="0" smtClean="0"/>
              <a:t>and symptoms of a stroke.</a:t>
            </a:r>
          </a:p>
          <a:p>
            <a:pPr algn="l" eaLnBrk="1" hangingPunct="1"/>
            <a:endParaRPr lang="en-US" altLang="en-US" sz="1200" baseline="0" dirty="0" smtClean="0"/>
          </a:p>
          <a:p>
            <a:pPr algn="l" eaLnBrk="1" hangingPunct="1"/>
            <a:r>
              <a:rPr lang="en-US" altLang="en-US" sz="1200" baseline="0" dirty="0" smtClean="0"/>
              <a:t>I just want to quickly note that for some of the symptoms on this list, such as chest pains for example, the individual would essentially need to self report that he/she is experiencing persistent pain in their chest or pain radiating down their arms. For our folks that don’t use words to communicate or who have limited verbal communication, this may be difficult, therefore we really have to pay attention to how a the person presents and how people communicate pain. </a:t>
            </a:r>
          </a:p>
          <a:p>
            <a:pPr marL="171450" indent="-171450" algn="l" eaLnBrk="1" hangingPunct="1">
              <a:buFont typeface="Arial" panose="020B0604020202020204" pitchFamily="34" charset="0"/>
              <a:buChar char="•"/>
            </a:pPr>
            <a:r>
              <a:rPr lang="en-US" altLang="en-US" sz="1200" baseline="0" dirty="0" smtClean="0"/>
              <a:t>This may be through gestures such as clutching their chest or pointing to where it hurts </a:t>
            </a:r>
          </a:p>
          <a:p>
            <a:pPr marL="171450" indent="-171450" algn="l" eaLnBrk="1" hangingPunct="1">
              <a:buFont typeface="Arial" panose="020B0604020202020204" pitchFamily="34" charset="0"/>
              <a:buChar char="•"/>
            </a:pPr>
            <a:r>
              <a:rPr lang="en-US" altLang="en-US" sz="1200" baseline="0" dirty="0" smtClean="0"/>
              <a:t>or you may observe that a person is sweating or grimacing </a:t>
            </a:r>
          </a:p>
          <a:p>
            <a:pPr algn="l" eaLnBrk="1" hangingPunct="1"/>
            <a:endParaRPr lang="en-US" altLang="en-US" sz="1200" baseline="0" dirty="0" smtClean="0"/>
          </a:p>
          <a:p>
            <a:pPr algn="l" eaLnBrk="1" hangingPunct="1"/>
            <a:r>
              <a:rPr lang="en-US" altLang="en-US" sz="1200" baseline="0" dirty="0" smtClean="0"/>
              <a:t>So we need to look at non verbal cues which may indicate that a person is in distress and in need of emergency care.</a:t>
            </a:r>
          </a:p>
          <a:p>
            <a:pPr algn="l" eaLnBrk="1" hangingPunct="1"/>
            <a:endParaRPr lang="en-US" altLang="en-US" sz="1200" baseline="0" dirty="0" smtClean="0"/>
          </a:p>
          <a:p>
            <a:pPr algn="l" eaLnBrk="1" hangingPunct="1"/>
            <a:endParaRPr lang="en-US" altLang="en-US" sz="1200" baseline="0" dirty="0"/>
          </a:p>
          <a:p>
            <a:endParaRPr lang="en-US" dirty="0" smtClean="0"/>
          </a:p>
        </p:txBody>
      </p:sp>
      <p:sp>
        <p:nvSpPr>
          <p:cNvPr id="4" name="Slide Number Placeholder 3"/>
          <p:cNvSpPr>
            <a:spLocks noGrp="1"/>
          </p:cNvSpPr>
          <p:nvPr>
            <p:ph type="sldNum" sz="quarter" idx="5"/>
          </p:nvPr>
        </p:nvSpPr>
        <p:spPr/>
        <p:txBody>
          <a:bodyPr/>
          <a:lstStyle/>
          <a:p>
            <a:fld id="{3C405CBE-40F9-4DB0-9D7B-2F66056F4A82}" type="slidenum">
              <a:rPr lang="en-US" smtClean="0"/>
              <a:pPr/>
              <a:t>15</a:t>
            </a:fld>
            <a:endParaRPr lang="en-US" dirty="0"/>
          </a:p>
        </p:txBody>
      </p:sp>
    </p:spTree>
    <p:extLst>
      <p:ext uri="{BB962C8B-B14F-4D97-AF65-F5344CB8AC3E}">
        <p14:creationId xmlns:p14="http://schemas.microsoft.com/office/powerpoint/2010/main" val="235127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Okay</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so in</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this scenario, Frank is finishing his breakfast. He has not shown much appetite this morning, and has only picked at his food, which is unusual for him. Throughout the meal, he has rubbed his left shoulder and arm and made grimacing faces. He nods every time you ask if he feels okay. As he passes you his dishes to put in the sink, you notice he is sweating and pale. He starts to rub his chest and says it feels like someone is standing on his chest.</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dirty="0" smtClean="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smtClean="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rPr>
              <a:t>Do</a:t>
            </a:r>
            <a:r>
              <a:rPr lang="en-US" sz="1200" baseline="0" dirty="0" smtClean="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rPr>
              <a:t> you consider this a life threatening situation?</a:t>
            </a:r>
          </a:p>
          <a:p>
            <a:pPr marL="0" marR="0">
              <a:lnSpc>
                <a:spcPct val="107000"/>
              </a:lnSpc>
              <a:spcBef>
                <a:spcPts val="0"/>
              </a:spcBef>
              <a:spcAft>
                <a:spcPts val="0"/>
              </a:spcAf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____: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Frank’s symptoms </a:t>
            </a: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are</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life-threatening.</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Signs of a heart attack always warrant an immediate call to 911.</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1050" dirty="0" smtClean="0">
                <a:solidFill>
                  <a:srgbClr val="8B8D9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Frank could go into cardiac arrest before or during transport to the hospital, therefore 911 must be called.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mn-lt"/>
                <a:ea typeface="+mn-ea"/>
                <a:cs typeface="+mn-cs"/>
              </a:rPr>
              <a:t>Next we will take a closer look at the symptoms of a stroke which like symptoms of a heart attack, proper identification of stroke </a:t>
            </a:r>
            <a:r>
              <a:rPr kumimoji="0" lang="en-US" altLang="en-US" sz="1100" b="0" i="0" u="none" strike="noStrike" kern="1200" cap="none" spc="0" normalizeH="0" baseline="0" noProof="0" dirty="0" smtClean="0">
                <a:ln>
                  <a:noFill/>
                </a:ln>
                <a:solidFill>
                  <a:prstClr val="black"/>
                </a:solidFill>
                <a:effectLst/>
                <a:uLnTx/>
                <a:uFillTx/>
                <a:latin typeface="+mn-lt"/>
                <a:ea typeface="+mn-ea"/>
                <a:cs typeface="+mn-cs"/>
              </a:rPr>
              <a:t>symptoms is imperative as the person requires immediate life saving treatment.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16</a:t>
            </a:fld>
            <a:endParaRPr lang="en-US"/>
          </a:p>
        </p:txBody>
      </p:sp>
    </p:spTree>
    <p:extLst>
      <p:ext uri="{BB962C8B-B14F-4D97-AF65-F5344CB8AC3E}">
        <p14:creationId xmlns:p14="http://schemas.microsoft.com/office/powerpoint/2010/main" val="3179717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altLang="en-US" sz="1200" baseline="0" dirty="0" smtClean="0"/>
              <a:t>To recognize Symptoms of Stroke, use the acronym “FAST”:</a:t>
            </a:r>
          </a:p>
          <a:p>
            <a:pPr marL="285750" indent="-285750" algn="l" eaLnBrk="1" hangingPunct="1">
              <a:buFont typeface="Arial" panose="020B0604020202020204" pitchFamily="34" charset="0"/>
              <a:buChar char="•"/>
            </a:pPr>
            <a:r>
              <a:rPr lang="en-US" altLang="en-US" sz="1200" baseline="0" dirty="0" smtClean="0"/>
              <a:t>F = FACE – ask the person to smile. Observe whether on side of their face droops</a:t>
            </a:r>
          </a:p>
          <a:p>
            <a:pPr marL="285750" indent="-285750" algn="l" eaLnBrk="1" hangingPunct="1">
              <a:buFont typeface="Arial" panose="020B0604020202020204" pitchFamily="34" charset="0"/>
              <a:buChar char="•"/>
            </a:pPr>
            <a:r>
              <a:rPr lang="en-US" altLang="en-US" sz="1200" baseline="0" dirty="0" smtClean="0"/>
              <a:t>A = ARMS – have the person to extend both arms out. Does one arm drift downward?</a:t>
            </a:r>
          </a:p>
          <a:p>
            <a:pPr marL="285750" indent="-285750" algn="l" eaLnBrk="1" hangingPunct="1">
              <a:buFont typeface="Arial" panose="020B0604020202020204" pitchFamily="34" charset="0"/>
              <a:buChar char="•"/>
            </a:pPr>
            <a:r>
              <a:rPr lang="en-US" altLang="en-US" sz="1200" baseline="0" dirty="0" smtClean="0"/>
              <a:t>S = SPEECH – ask the person to repeat a simple sentence. Note whether their words are slurred and if they were able to repeat the sentence correctly</a:t>
            </a:r>
          </a:p>
          <a:p>
            <a:pPr marL="285750" indent="-285750" algn="l" eaLnBrk="1" hangingPunct="1">
              <a:buFont typeface="Arial" panose="020B0604020202020204" pitchFamily="34" charset="0"/>
              <a:buChar char="•"/>
            </a:pPr>
            <a:r>
              <a:rPr lang="en-US" altLang="en-US" sz="1200" baseline="0" dirty="0" smtClean="0"/>
              <a:t>T = TIME – You want to take note of the time when the individual’s symptoms first began and be sure to call 911 right away as every second counts in getting the person life saving treatment. Don’t delay in calling 911.</a:t>
            </a:r>
          </a:p>
          <a:p>
            <a:pPr marL="285750" indent="-285750" algn="l" eaLnBrk="1" hangingPunct="1">
              <a:buFont typeface="Arial" panose="020B0604020202020204" pitchFamily="34" charset="0"/>
              <a:buChar char="•"/>
            </a:pPr>
            <a:endParaRPr lang="en-US" altLang="en-US" sz="1200" baseline="0" dirty="0" smtClean="0"/>
          </a:p>
          <a:p>
            <a:pPr marL="0" indent="0" algn="l" eaLnBrk="1" hangingPunct="1">
              <a:buFont typeface="Arial" panose="020B0604020202020204" pitchFamily="34" charset="0"/>
              <a:buNone/>
            </a:pPr>
            <a:r>
              <a:rPr lang="en-US" altLang="en-US" sz="1200" baseline="0" dirty="0" smtClean="0"/>
              <a:t>If you support an individual that does not communicate verbally, err on the side of caution and call 911 if the first two symptoms are noted</a:t>
            </a:r>
          </a:p>
          <a:p>
            <a:pPr marL="285750" indent="-285750" algn="l" eaLnBrk="1" hangingPunct="1">
              <a:buFont typeface="Arial" panose="020B0604020202020204" pitchFamily="34" charset="0"/>
              <a:buChar char="•"/>
            </a:pPr>
            <a:endParaRPr lang="en-US" altLang="en-US" sz="1200" baseline="0" dirty="0" smtClean="0"/>
          </a:p>
          <a:p>
            <a:pPr marL="0" indent="0" algn="l" eaLnBrk="1" hangingPunct="1">
              <a:buFont typeface="Arial" panose="020B0604020202020204" pitchFamily="34" charset="0"/>
              <a:buNone/>
            </a:pPr>
            <a:endParaRPr lang="en-US" altLang="en-US" sz="1200" baseline="0" dirty="0" smtClean="0"/>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17</a:t>
            </a:fld>
            <a:endParaRPr lang="en-US"/>
          </a:p>
        </p:txBody>
      </p:sp>
    </p:spTree>
    <p:extLst>
      <p:ext uri="{BB962C8B-B14F-4D97-AF65-F5344CB8AC3E}">
        <p14:creationId xmlns:p14="http://schemas.microsoft.com/office/powerpoint/2010/main" val="2941964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dirty="0" smtClean="0"/>
              <a:t>In this next scenario: One night Ida gets up to use the bathroom and trips over the outstretched legs of her roommate sitting next to her. She falls and doesn't quite catch her fall with her hands. You witnessed her head hit the carpet. She gets up right away, rubbing her head. She is crying a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little bit and says that it hurts. When you check her head, she has very faint redness and a little swelling on the left side of her forehead.</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Do you consider her injuries to be life threatening?</a:t>
            </a:r>
          </a:p>
          <a:p>
            <a:pPr marL="0" marR="0">
              <a:lnSpc>
                <a:spcPct val="107000"/>
              </a:lnSpc>
              <a:spcBef>
                <a:spcPts val="0"/>
              </a:spcBef>
              <a:spcAft>
                <a:spcPts val="750"/>
              </a:spcAft>
            </a:pPr>
            <a:endPar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____: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This is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not</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 life-threatening injury, however, Medical attention would be appropriate if the swelling worsens or if</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Ida has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persistent pain.</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smtClean="0">
              <a:solidFill>
                <a:srgbClr val="444444"/>
              </a:solidFill>
              <a:effectLst/>
              <a:latin typeface="Times New Roman" panose="02020603050405020304" pitchFamily="18" charset="0"/>
              <a:ea typeface="Times New Roman" panose="02020603050405020304" pitchFamily="18" charset="0"/>
            </a:endParaRPr>
          </a:p>
          <a:p>
            <a:r>
              <a:rPr lang="en-US" sz="1200" dirty="0" smtClean="0">
                <a:solidFill>
                  <a:srgbClr val="444444"/>
                </a:solidFill>
                <a:effectLst/>
                <a:latin typeface="Times New Roman" panose="02020603050405020304" pitchFamily="18" charset="0"/>
                <a:ea typeface="Times New Roman" panose="02020603050405020304" pitchFamily="18" charset="0"/>
              </a:rPr>
              <a:t>If a person in Ida’s situation experiences worsening of the condition or serious head injury symptoms, this would rise to a life-threatening emergency and</a:t>
            </a:r>
            <a:r>
              <a:rPr lang="en-US" sz="1200" baseline="0" dirty="0" smtClean="0">
                <a:solidFill>
                  <a:srgbClr val="444444"/>
                </a:solidFill>
                <a:effectLst/>
                <a:latin typeface="Times New Roman" panose="02020603050405020304" pitchFamily="18" charset="0"/>
                <a:ea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rPr>
              <a:t>911 would need to be called. </a:t>
            </a:r>
          </a:p>
          <a:p>
            <a:endParaRPr lang="en-US" sz="1200" dirty="0" smtClean="0">
              <a:solidFill>
                <a:srgbClr val="444444"/>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444444"/>
                </a:solidFill>
                <a:effectLst/>
                <a:latin typeface="Times New Roman" panose="02020603050405020304" pitchFamily="18" charset="0"/>
              </a:rPr>
              <a:t>Next we’ll </a:t>
            </a:r>
            <a:r>
              <a:rPr lang="en-US" altLang="en-US" sz="1200" baseline="0" dirty="0" smtClean="0"/>
              <a:t>review symptoms of a serious head injury to determine when 911 </a:t>
            </a:r>
            <a:r>
              <a:rPr lang="en-US" altLang="en-US" sz="1200" b="1" baseline="0" dirty="0" smtClean="0"/>
              <a:t>should</a:t>
            </a:r>
            <a:r>
              <a:rPr lang="en-US" altLang="en-US" sz="1200" baseline="0" dirty="0" smtClean="0"/>
              <a:t> be called</a:t>
            </a: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18</a:t>
            </a:fld>
            <a:endParaRPr lang="en-US"/>
          </a:p>
        </p:txBody>
      </p:sp>
    </p:spTree>
    <p:extLst>
      <p:ext uri="{BB962C8B-B14F-4D97-AF65-F5344CB8AC3E}">
        <p14:creationId xmlns:p14="http://schemas.microsoft.com/office/powerpoint/2010/main" val="2354403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altLang="en-US" sz="1200" baseline="0" dirty="0" smtClean="0"/>
              <a:t>Following an injury to a person’s head, monitor for the following symptoms which are indicators that the person may have sustained a serious head injury. Again, please keep in mind, this is not an all encompassing list</a:t>
            </a:r>
          </a:p>
          <a:p>
            <a:pPr algn="l" eaLnBrk="1" hangingPunct="1"/>
            <a:r>
              <a:rPr lang="en-US" altLang="en-US" sz="1200" baseline="0" dirty="0" smtClean="0"/>
              <a:t>Consider the following when determining whether the person may have a serious head injury:</a:t>
            </a:r>
          </a:p>
          <a:p>
            <a:pPr marL="285750" indent="-285750" algn="l" eaLnBrk="1" hangingPunct="1">
              <a:buFont typeface="Arial" panose="020B0604020202020204" pitchFamily="34" charset="0"/>
              <a:buChar char="•"/>
            </a:pPr>
            <a:r>
              <a:rPr lang="en-US" altLang="en-US" sz="1200" baseline="0" dirty="0" smtClean="0"/>
              <a:t>Is the person reporting Dizziness, headache, or blurred vision?</a:t>
            </a:r>
          </a:p>
          <a:p>
            <a:pPr marL="285750" indent="-285750" algn="l" eaLnBrk="1" hangingPunct="1">
              <a:buFont typeface="Arial" panose="020B0604020202020204" pitchFamily="34" charset="0"/>
              <a:buChar char="•"/>
            </a:pPr>
            <a:r>
              <a:rPr lang="en-US" altLang="en-US" sz="1200" baseline="0" dirty="0" smtClean="0"/>
              <a:t>Are they Nauseous or vomiting following the injury to the head?</a:t>
            </a:r>
          </a:p>
          <a:p>
            <a:pPr marL="285750" indent="-285750" algn="l" eaLnBrk="1" hangingPunct="1">
              <a:buFont typeface="Arial" panose="020B0604020202020204" pitchFamily="34" charset="0"/>
              <a:buChar char="•"/>
            </a:pPr>
            <a:r>
              <a:rPr lang="en-US" altLang="en-US" sz="1200" baseline="0" dirty="0" smtClean="0"/>
              <a:t>Are they presenting with Confusion, disorientation, or do they have slurred speech?</a:t>
            </a:r>
          </a:p>
          <a:p>
            <a:pPr marL="285750" indent="-285750" algn="l" eaLnBrk="1" hangingPunct="1">
              <a:buFont typeface="Arial" panose="020B0604020202020204" pitchFamily="34" charset="0"/>
              <a:buChar char="•"/>
            </a:pPr>
            <a:r>
              <a:rPr lang="en-US" altLang="en-US" sz="1200" dirty="0" smtClean="0"/>
              <a:t>Is the person suddenly Lethargic, irritable, or excessively sleepy</a:t>
            </a:r>
            <a:r>
              <a:rPr lang="en-US" altLang="en-US" sz="1200" baseline="0" dirty="0" smtClean="0"/>
              <a:t> or was there a change in level of consciousness or </a:t>
            </a:r>
          </a:p>
          <a:p>
            <a:pPr marL="285750" indent="-285750" algn="l" eaLnBrk="1" hangingPunct="1">
              <a:buFont typeface="Arial" panose="020B0604020202020204" pitchFamily="34" charset="0"/>
              <a:buChar char="•"/>
            </a:pPr>
            <a:r>
              <a:rPr lang="en-US" altLang="en-US" sz="1200" baseline="0" dirty="0" smtClean="0"/>
              <a:t>Do they have a dazed or vacant expression on their face?</a:t>
            </a:r>
            <a:endParaRPr lang="en-US" altLang="en-US" sz="1200" dirty="0" smtClean="0"/>
          </a:p>
          <a:p>
            <a:pPr marL="285750" indent="-285750" algn="l" eaLnBrk="1" hangingPunct="1">
              <a:buFont typeface="Arial" panose="020B0604020202020204" pitchFamily="34" charset="0"/>
              <a:buChar char="•"/>
            </a:pPr>
            <a:r>
              <a:rPr lang="en-US" altLang="en-US" sz="1200" dirty="0" smtClean="0"/>
              <a:t>Is</a:t>
            </a:r>
            <a:r>
              <a:rPr lang="en-US" altLang="en-US" sz="1200" baseline="0" dirty="0" smtClean="0"/>
              <a:t> c</a:t>
            </a:r>
            <a:r>
              <a:rPr lang="en-US" altLang="en-US" sz="1200" dirty="0" smtClean="0"/>
              <a:t>lear fluid or blood coming from the ears,</a:t>
            </a:r>
            <a:r>
              <a:rPr lang="en-US" altLang="en-US" sz="1200" baseline="0" dirty="0" smtClean="0"/>
              <a:t> nose or mouth?</a:t>
            </a:r>
          </a:p>
          <a:p>
            <a:pPr marL="285750" indent="-285750" algn="l" eaLnBrk="1" hangingPunct="1">
              <a:buFont typeface="Arial" panose="020B0604020202020204" pitchFamily="34" charset="0"/>
              <a:buChar char="•"/>
            </a:pPr>
            <a:r>
              <a:rPr lang="en-US" altLang="en-US" sz="1200" baseline="0" dirty="0" smtClean="0"/>
              <a:t>Any reports of Numbness or tingling?</a:t>
            </a:r>
          </a:p>
          <a:p>
            <a:pPr marL="285750" indent="-285750" algn="l" eaLnBrk="1" hangingPunct="1">
              <a:buFont typeface="Arial" panose="020B0604020202020204" pitchFamily="34" charset="0"/>
              <a:buChar char="•"/>
            </a:pPr>
            <a:r>
              <a:rPr lang="en-US" altLang="en-US" sz="1200" baseline="0" dirty="0" smtClean="0"/>
              <a:t>Observe if the force of injury damages a wall, dents a vehicle or sturdy object, or breaks glass due to a fall or from banging their head</a:t>
            </a:r>
          </a:p>
          <a:p>
            <a:pPr marL="285750" indent="-285750" algn="l" eaLnBrk="1" hangingPunct="1">
              <a:buFont typeface="Arial" panose="020B0604020202020204" pitchFamily="34" charset="0"/>
              <a:buChar char="•"/>
            </a:pPr>
            <a:r>
              <a:rPr lang="en-US" altLang="en-US" sz="1200" dirty="0" smtClean="0"/>
              <a:t>Or Maybe the </a:t>
            </a:r>
            <a:r>
              <a:rPr lang="en-US" altLang="en-US" sz="1200" baseline="0" dirty="0" smtClean="0"/>
              <a:t>person has a s</a:t>
            </a:r>
            <a:r>
              <a:rPr lang="en-US" altLang="en-US" sz="1200" dirty="0" smtClean="0"/>
              <a:t>eizure or</a:t>
            </a:r>
            <a:r>
              <a:rPr lang="en-US" altLang="en-US" sz="1200" baseline="0" dirty="0" smtClean="0"/>
              <a:t> multiple seizures following the head injury. </a:t>
            </a:r>
          </a:p>
          <a:p>
            <a:pPr marL="285750" indent="-285750" algn="l" eaLnBrk="1" hangingPunct="1">
              <a:buFont typeface="Arial" panose="020B0604020202020204" pitchFamily="34" charset="0"/>
              <a:buChar char="•"/>
            </a:pPr>
            <a:endParaRPr lang="en-US" altLang="en-US" sz="120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aseline="0" dirty="0" smtClean="0"/>
              <a:t>So, please Call 911 immediately if you observe any of these symptoms following a head injury.</a:t>
            </a:r>
            <a:r>
              <a:rPr lang="en-US" dirty="0" smtClean="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indent="0" algn="l" eaLnBrk="1" hangingPunct="1">
              <a:buFont typeface="Arial" panose="020B0604020202020204" pitchFamily="34" charset="0"/>
              <a:buNone/>
            </a:pPr>
            <a:endParaRPr lang="en-US" altLang="en-US" sz="1200" dirty="0" smtClean="0"/>
          </a:p>
          <a:p>
            <a:pPr marL="0" indent="0" algn="l" eaLnBrk="1" hangingPunct="1">
              <a:buFont typeface="Arial" panose="020B0604020202020204" pitchFamily="34" charset="0"/>
              <a:buNone/>
            </a:pPr>
            <a:endParaRPr lang="en-US" altLang="en-US" sz="1200" baseline="0" dirty="0" smtClean="0"/>
          </a:p>
          <a:p>
            <a:pPr marL="285750" indent="-285750" algn="l" eaLnBrk="1" hangingPunct="1">
              <a:buFont typeface="Arial" panose="020B0604020202020204" pitchFamily="34" charset="0"/>
              <a:buChar char="•"/>
            </a:pPr>
            <a:endParaRPr lang="en-US" sz="1200" baseline="0" dirty="0" smtClean="0"/>
          </a:p>
        </p:txBody>
      </p:sp>
      <p:sp>
        <p:nvSpPr>
          <p:cNvPr id="4" name="Slide Number Placeholder 3"/>
          <p:cNvSpPr>
            <a:spLocks noGrp="1"/>
          </p:cNvSpPr>
          <p:nvPr>
            <p:ph type="sldNum" sz="quarter" idx="5"/>
          </p:nvPr>
        </p:nvSpPr>
        <p:spPr/>
        <p:txBody>
          <a:bodyPr/>
          <a:lstStyle/>
          <a:p>
            <a:fld id="{3C405CBE-40F9-4DB0-9D7B-2F66056F4A82}" type="slidenum">
              <a:rPr lang="en-US" smtClean="0"/>
              <a:pPr/>
              <a:t>19</a:t>
            </a:fld>
            <a:endParaRPr lang="en-US" dirty="0"/>
          </a:p>
        </p:txBody>
      </p:sp>
    </p:spTree>
    <p:extLst>
      <p:ext uri="{BB962C8B-B14F-4D97-AF65-F5344CB8AC3E}">
        <p14:creationId xmlns:p14="http://schemas.microsoft.com/office/powerpoint/2010/main" val="1338674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tabLst>
                <a:tab pos="465887" algn="l"/>
              </a:tabLst>
            </a:pPr>
            <a:r>
              <a:rPr lang="en-US" sz="1200" b="0" u="none" strike="noStrike" dirty="0" smtClean="0">
                <a:effectLst/>
                <a:latin typeface="Arial" panose="020B0604020202020204" pitchFamily="34" charset="0"/>
                <a:ea typeface="Times New Roman"/>
                <a:cs typeface="Arial" panose="020B0604020202020204" pitchFamily="34" charset="0"/>
              </a:rPr>
              <a:t>Today, we will cover</a:t>
            </a:r>
          </a:p>
          <a:p>
            <a:pPr marL="171450" indent="-171450" algn="l">
              <a:buFont typeface="Arial" panose="020B0604020202020204" pitchFamily="34" charset="0"/>
              <a:buChar char="•"/>
              <a:tabLst>
                <a:tab pos="465887" algn="l"/>
              </a:tabLst>
            </a:pPr>
            <a:r>
              <a:rPr lang="en-US" sz="1200" b="0" u="none" strike="noStrike" dirty="0" smtClean="0">
                <a:effectLst/>
                <a:latin typeface="Arial" panose="020B0604020202020204" pitchFamily="34" charset="0"/>
                <a:ea typeface="Times New Roman"/>
                <a:cs typeface="Arial" panose="020B0604020202020204" pitchFamily="34" charset="0"/>
              </a:rPr>
              <a:t>Who is Danielle </a:t>
            </a:r>
          </a:p>
          <a:p>
            <a:pPr marL="171450" indent="-171450" algn="l">
              <a:buFont typeface="Arial" panose="020B0604020202020204" pitchFamily="34" charset="0"/>
              <a:buChar char="•"/>
              <a:tabLst>
                <a:tab pos="465887" algn="l"/>
              </a:tabLst>
            </a:pPr>
            <a:r>
              <a:rPr lang="en-US" sz="1200" b="0" u="none" strike="noStrike" dirty="0" smtClean="0">
                <a:effectLst/>
                <a:latin typeface="Arial" panose="020B0604020202020204" pitchFamily="34" charset="0"/>
                <a:ea typeface="Times New Roman"/>
                <a:cs typeface="Arial" panose="020B0604020202020204" pitchFamily="34" charset="0"/>
              </a:rPr>
              <a:t>Danielle’s Law and</a:t>
            </a:r>
            <a:r>
              <a:rPr lang="en-US" sz="1200" b="0" u="none" strike="noStrike" baseline="0" dirty="0" smtClean="0">
                <a:effectLst/>
                <a:latin typeface="Arial" panose="020B0604020202020204" pitchFamily="34" charset="0"/>
                <a:ea typeface="Times New Roman"/>
                <a:cs typeface="Arial" panose="020B0604020202020204" pitchFamily="34" charset="0"/>
              </a:rPr>
              <a:t> all of our responsibilities to uphold the law</a:t>
            </a:r>
          </a:p>
          <a:p>
            <a:pPr marL="171450" indent="-171450" algn="l">
              <a:buFont typeface="Arial" panose="020B0604020202020204" pitchFamily="34" charset="0"/>
              <a:buChar char="•"/>
              <a:tabLst>
                <a:tab pos="465887" algn="l"/>
              </a:tabLst>
            </a:pPr>
            <a:r>
              <a:rPr lang="en-US" sz="1200" b="0" u="none" strike="noStrike" dirty="0" smtClean="0">
                <a:effectLst/>
                <a:latin typeface="Arial" panose="020B0604020202020204" pitchFamily="34" charset="0"/>
                <a:ea typeface="Times New Roman"/>
                <a:cs typeface="Arial" panose="020B0604020202020204" pitchFamily="34" charset="0"/>
              </a:rPr>
              <a:t>Distinguishing between health threatening conditions and life-threatening emergencies</a:t>
            </a:r>
          </a:p>
          <a:p>
            <a:pPr marL="171450" indent="-171450" algn="l">
              <a:buFont typeface="Arial" panose="020B0604020202020204" pitchFamily="34" charset="0"/>
              <a:buChar char="•"/>
              <a:tabLst>
                <a:tab pos="465887" algn="l"/>
              </a:tabLst>
            </a:pPr>
            <a:r>
              <a:rPr lang="en-US" sz="1200" b="0" u="none" strike="noStrike" dirty="0" smtClean="0">
                <a:effectLst/>
                <a:latin typeface="Arial" panose="020B0604020202020204" pitchFamily="34" charset="0"/>
                <a:ea typeface="Times New Roman"/>
                <a:cs typeface="Arial" panose="020B0604020202020204" pitchFamily="34" charset="0"/>
              </a:rPr>
              <a:t>We will</a:t>
            </a:r>
            <a:r>
              <a:rPr lang="en-US" sz="1200" b="0" u="none" strike="noStrike" baseline="0" dirty="0" smtClean="0">
                <a:effectLst/>
                <a:latin typeface="Arial" panose="020B0604020202020204" pitchFamily="34" charset="0"/>
                <a:ea typeface="Times New Roman"/>
                <a:cs typeface="Arial" panose="020B0604020202020204" pitchFamily="34" charset="0"/>
              </a:rPr>
              <a:t> discuss Danielle’s Law in relation  to end of life plans and hospice</a:t>
            </a:r>
          </a:p>
          <a:p>
            <a:pPr marL="171450" indent="-171450" algn="l">
              <a:buFont typeface="Arial" panose="020B0604020202020204" pitchFamily="34" charset="0"/>
              <a:buChar char="•"/>
              <a:tabLst>
                <a:tab pos="465887" algn="l"/>
              </a:tabLst>
            </a:pPr>
            <a:r>
              <a:rPr lang="en-US" sz="1200" b="0" u="none" strike="noStrike" dirty="0" smtClean="0">
                <a:effectLst/>
                <a:latin typeface="Arial" panose="020B0604020202020204" pitchFamily="34" charset="0"/>
                <a:ea typeface="Times New Roman"/>
                <a:cs typeface="Arial" panose="020B0604020202020204" pitchFamily="34" charset="0"/>
              </a:rPr>
              <a:t>Responding</a:t>
            </a:r>
            <a:r>
              <a:rPr lang="en-US" sz="1200" b="0" u="none" strike="noStrike" baseline="0" dirty="0" smtClean="0">
                <a:effectLst/>
                <a:latin typeface="Arial" panose="020B0604020202020204" pitchFamily="34" charset="0"/>
                <a:ea typeface="Times New Roman"/>
                <a:cs typeface="Arial" panose="020B0604020202020204" pitchFamily="34" charset="0"/>
              </a:rPr>
              <a:t> to life threatening emergencies and w</a:t>
            </a:r>
            <a:r>
              <a:rPr lang="en-US" sz="1200" b="0" u="none" strike="noStrike" dirty="0" smtClean="0">
                <a:effectLst/>
                <a:latin typeface="Arial" panose="020B0604020202020204" pitchFamily="34" charset="0"/>
                <a:ea typeface="Times New Roman"/>
                <a:cs typeface="Arial" panose="020B0604020202020204" pitchFamily="34" charset="0"/>
              </a:rPr>
              <a:t>hen 911 should be called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65887" algn="l"/>
              </a:tabLst>
              <a:defRPr/>
            </a:pPr>
            <a:r>
              <a:rPr lang="en-US" sz="1200" b="0" u="none" strike="noStrike" dirty="0" smtClean="0">
                <a:effectLst/>
                <a:latin typeface="Arial" panose="020B0604020202020204" pitchFamily="34" charset="0"/>
                <a:ea typeface="Times New Roman"/>
                <a:cs typeface="Arial" panose="020B0604020202020204" pitchFamily="34" charset="0"/>
              </a:rPr>
              <a:t>We’ll go over all of our responsibilities to uphold Danielle’s Law and penalties</a:t>
            </a:r>
            <a:r>
              <a:rPr lang="en-US" sz="1200" b="0" u="none" strike="noStrike" baseline="0" dirty="0" smtClean="0">
                <a:effectLst/>
                <a:latin typeface="Arial" panose="020B0604020202020204" pitchFamily="34" charset="0"/>
                <a:ea typeface="Times New Roman"/>
                <a:cs typeface="Arial" panose="020B0604020202020204" pitchFamily="34" charset="0"/>
              </a:rPr>
              <a:t> for non-compliance</a:t>
            </a:r>
            <a:endParaRPr lang="en-US" sz="1200" b="0" u="none" strike="noStrike" dirty="0" smtClean="0">
              <a:effectLst/>
              <a:latin typeface="Arial" panose="020B0604020202020204" pitchFamily="34" charset="0"/>
              <a:ea typeface="Times New Roman"/>
              <a:cs typeface="Arial" panose="020B0604020202020204" pitchFamily="34" charset="0"/>
            </a:endParaRPr>
          </a:p>
          <a:p>
            <a:pPr marL="171450" indent="-171450" algn="l">
              <a:buFont typeface="Arial" panose="020B0604020202020204" pitchFamily="34" charset="0"/>
              <a:buChar char="•"/>
              <a:tabLst>
                <a:tab pos="465887" algn="l"/>
              </a:tabLst>
            </a:pPr>
            <a:r>
              <a:rPr lang="en-US" sz="1200" b="0" u="none" strike="noStrike" dirty="0" smtClean="0">
                <a:effectLst/>
                <a:latin typeface="Arial" panose="020B0604020202020204" pitchFamily="34" charset="0"/>
                <a:ea typeface="Times New Roman"/>
                <a:cs typeface="Arial" panose="020B0604020202020204" pitchFamily="34" charset="0"/>
              </a:rPr>
              <a:t>Lastly</a:t>
            </a:r>
            <a:r>
              <a:rPr lang="en-US" sz="1200" b="0" u="none" strike="noStrike" baseline="0" dirty="0" smtClean="0">
                <a:effectLst/>
                <a:latin typeface="Arial" panose="020B0604020202020204" pitchFamily="34" charset="0"/>
                <a:ea typeface="Times New Roman"/>
                <a:cs typeface="Arial" panose="020B0604020202020204" pitchFamily="34" charset="0"/>
              </a:rPr>
              <a:t> w</a:t>
            </a:r>
            <a:r>
              <a:rPr lang="en-US" sz="1200" b="0" u="none" strike="noStrike" dirty="0" smtClean="0">
                <a:effectLst/>
                <a:latin typeface="Arial" panose="020B0604020202020204" pitchFamily="34" charset="0"/>
                <a:ea typeface="Times New Roman"/>
                <a:cs typeface="Arial" panose="020B0604020202020204" pitchFamily="34" charset="0"/>
              </a:rPr>
              <a:t>e</a:t>
            </a:r>
            <a:r>
              <a:rPr lang="en-US" sz="1200" b="0" u="none" strike="noStrike" baseline="0" dirty="0" smtClean="0">
                <a:effectLst/>
                <a:latin typeface="Arial" panose="020B0604020202020204" pitchFamily="34" charset="0"/>
                <a:ea typeface="Times New Roman"/>
                <a:cs typeface="Arial" panose="020B0604020202020204" pitchFamily="34" charset="0"/>
              </a:rPr>
              <a:t> will have </a:t>
            </a:r>
            <a:r>
              <a:rPr lang="en-US" sz="1200" b="0" u="none" strike="noStrike" dirty="0" smtClean="0">
                <a:effectLst/>
                <a:latin typeface="Arial" panose="020B0604020202020204" pitchFamily="34" charset="0"/>
                <a:ea typeface="Times New Roman"/>
                <a:cs typeface="Arial" panose="020B0604020202020204" pitchFamily="34" charset="0"/>
              </a:rPr>
              <a:t>scenarios throughout</a:t>
            </a:r>
            <a:r>
              <a:rPr lang="en-US" sz="1200" b="0" u="none" strike="noStrike" baseline="0" dirty="0" smtClean="0">
                <a:effectLst/>
                <a:latin typeface="Arial" panose="020B0604020202020204" pitchFamily="34" charset="0"/>
                <a:ea typeface="Times New Roman"/>
                <a:cs typeface="Arial" panose="020B0604020202020204" pitchFamily="34" charset="0"/>
              </a:rPr>
              <a:t> the training and an interactive quiz to test your Danielle’s Law knowledge.</a:t>
            </a:r>
            <a:endParaRPr lang="en-US" sz="1200" b="0" u="none" strike="noStrike" dirty="0" smtClean="0">
              <a:effectLst/>
              <a:latin typeface="Arial" panose="020B0604020202020204" pitchFamily="34" charset="0"/>
              <a:ea typeface="Times New Roman"/>
              <a:cs typeface="Arial" panose="020B0604020202020204" pitchFamily="34" charset="0"/>
            </a:endParaRPr>
          </a:p>
        </p:txBody>
      </p:sp>
      <p:sp>
        <p:nvSpPr>
          <p:cNvPr id="4" name="Slide Number Placeholder 3"/>
          <p:cNvSpPr>
            <a:spLocks noGrp="1"/>
          </p:cNvSpPr>
          <p:nvPr>
            <p:ph type="sldNum" sz="quarter" idx="10"/>
          </p:nvPr>
        </p:nvSpPr>
        <p:spPr/>
        <p:txBody>
          <a:bodyPr/>
          <a:lstStyle/>
          <a:p>
            <a:fld id="{BF988C99-7DC7-4000-B533-C70C2E0CF4A7}" type="slidenum">
              <a:rPr lang="en-US" smtClean="0"/>
              <a:t>2</a:t>
            </a:fld>
            <a:endParaRPr lang="en-US"/>
          </a:p>
        </p:txBody>
      </p:sp>
    </p:spTree>
    <p:extLst>
      <p:ext uri="{BB962C8B-B14F-4D97-AF65-F5344CB8AC3E}">
        <p14:creationId xmlns:p14="http://schemas.microsoft.com/office/powerpoint/2010/main" val="2628284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scenario, You are assisting several people from the van to their day program to start the day when Carlos slips on some ice and falls backwards, hitting his head on the pavement. He doesn't move right away and seems stunned by the fall. You ask him if he is okay and attempt to sit him up, but he doesn't really respond, although his eyes are open.</a:t>
            </a:r>
          </a:p>
          <a:p>
            <a:endParaRPr lang="en-US" dirty="0" smtClean="0"/>
          </a:p>
          <a:p>
            <a:r>
              <a:rPr lang="en-US" dirty="0" smtClean="0"/>
              <a:t>Would you consider this a life</a:t>
            </a:r>
            <a:r>
              <a:rPr lang="en-US" baseline="0" dirty="0" smtClean="0"/>
              <a:t> threatening situation?</a:t>
            </a:r>
          </a:p>
          <a:p>
            <a:endParaRPr lang="en-US" dirty="0" smtClean="0"/>
          </a:p>
          <a:p>
            <a:r>
              <a:rPr lang="en-US" b="1" dirty="0" smtClean="0"/>
              <a:t>____: </a:t>
            </a:r>
            <a:r>
              <a:rPr lang="en-US" dirty="0" smtClean="0"/>
              <a:t>This </a:t>
            </a:r>
            <a:r>
              <a:rPr lang="en-US" sz="1600" b="1" dirty="0" smtClean="0"/>
              <a:t>is</a:t>
            </a:r>
            <a:r>
              <a:rPr lang="en-US" dirty="0" smtClean="0"/>
              <a:t> a potential life-threatening emergency as Carlos</a:t>
            </a:r>
            <a:r>
              <a:rPr lang="en-US" baseline="0" dirty="0" smtClean="0"/>
              <a:t> could</a:t>
            </a:r>
            <a:r>
              <a:rPr lang="en-US" dirty="0" smtClean="0"/>
              <a:t> have a concussion. </a:t>
            </a:r>
          </a:p>
          <a:p>
            <a:endParaRPr lang="en-US" dirty="0" smtClean="0"/>
          </a:p>
          <a:p>
            <a:r>
              <a:rPr lang="en-US" dirty="0" smtClean="0"/>
              <a:t>As we reviewed</a:t>
            </a:r>
            <a:r>
              <a:rPr lang="en-US" baseline="0" dirty="0" smtClean="0"/>
              <a:t> in the previous slide, h</a:t>
            </a:r>
            <a:r>
              <a:rPr lang="en-US" dirty="0" smtClean="0"/>
              <a:t>ead injuries resulting in confusion, disorientation, dizziness, delayed response, excessive sleepiness immediately following the injury, </a:t>
            </a:r>
          </a:p>
          <a:p>
            <a:r>
              <a:rPr lang="en-US" dirty="0" smtClean="0"/>
              <a:t>severe pain, vomiting, or blurred vision </a:t>
            </a:r>
            <a:r>
              <a:rPr lang="en-US" b="1" dirty="0" smtClean="0"/>
              <a:t>Should</a:t>
            </a:r>
            <a:r>
              <a:rPr lang="en-US" dirty="0" smtClean="0"/>
              <a:t> be considered symptoms of a serious head injury.</a:t>
            </a:r>
          </a:p>
          <a:p>
            <a:r>
              <a:rPr lang="en-US" dirty="0" smtClean="0"/>
              <a:t>Serious head injuries can result in Death,</a:t>
            </a:r>
            <a:r>
              <a:rPr lang="en-US" baseline="0" dirty="0" smtClean="0"/>
              <a:t> therefore </a:t>
            </a:r>
            <a:r>
              <a:rPr lang="en-US" dirty="0" smtClean="0"/>
              <a:t>911 </a:t>
            </a:r>
            <a:r>
              <a:rPr lang="en-US" b="1" dirty="0" smtClean="0"/>
              <a:t>must </a:t>
            </a:r>
            <a:r>
              <a:rPr lang="en-US" dirty="0" smtClean="0"/>
              <a:t>be called.</a:t>
            </a: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20</a:t>
            </a:fld>
            <a:endParaRPr lang="en-US"/>
          </a:p>
        </p:txBody>
      </p:sp>
    </p:spTree>
    <p:extLst>
      <p:ext uri="{BB962C8B-B14F-4D97-AF65-F5344CB8AC3E}">
        <p14:creationId xmlns:p14="http://schemas.microsoft.com/office/powerpoint/2010/main" val="4198960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a:t>
            </a:r>
            <a:r>
              <a:rPr lang="en-US" baseline="0" dirty="0" smtClean="0"/>
              <a:t> a look as seizures that are considered life threatening. </a:t>
            </a:r>
          </a:p>
          <a:p>
            <a:endParaRPr lang="en-US" baseline="0" dirty="0" smtClean="0"/>
          </a:p>
          <a:p>
            <a:r>
              <a:rPr lang="en-US" dirty="0" smtClean="0"/>
              <a:t>A first time seizure is always</a:t>
            </a:r>
            <a:r>
              <a:rPr lang="en-US" baseline="0" dirty="0" smtClean="0"/>
              <a:t> </a:t>
            </a:r>
            <a:r>
              <a:rPr lang="en-US" dirty="0" smtClean="0"/>
              <a:t>considered life-threatening and warrants an immediate call to 911. </a:t>
            </a:r>
          </a:p>
          <a:p>
            <a:endParaRPr lang="en-US" dirty="0" smtClean="0"/>
          </a:p>
          <a:p>
            <a:r>
              <a:rPr lang="en-US" dirty="0" smtClean="0"/>
              <a:t>You</a:t>
            </a:r>
            <a:r>
              <a:rPr lang="en-US" baseline="0" dirty="0" smtClean="0"/>
              <a:t> must</a:t>
            </a:r>
            <a:r>
              <a:rPr lang="en-US" dirty="0" smtClean="0"/>
              <a:t> call 911 if the seizure lasts longer than five minutes regardless</a:t>
            </a:r>
            <a:r>
              <a:rPr lang="en-US" baseline="0" dirty="0" smtClean="0"/>
              <a:t> of the individual’s seizure protocol</a:t>
            </a:r>
            <a:r>
              <a:rPr lang="en-US" dirty="0" smtClean="0"/>
              <a:t>.</a:t>
            </a:r>
          </a:p>
          <a:p>
            <a:r>
              <a:rPr lang="en-US" dirty="0" smtClean="0"/>
              <a:t>Call 911 immediately If a person has back to back seizures, like three or more in a row;</a:t>
            </a:r>
            <a:r>
              <a:rPr lang="en-US" baseline="0" dirty="0" smtClean="0"/>
              <a:t> </a:t>
            </a:r>
            <a:r>
              <a:rPr lang="en-US" dirty="0" smtClean="0"/>
              <a:t>and </a:t>
            </a:r>
          </a:p>
          <a:p>
            <a:r>
              <a:rPr lang="en-US" dirty="0" smtClean="0"/>
              <a:t>if the seizure results in a serious injury; </a:t>
            </a:r>
          </a:p>
          <a:p>
            <a:r>
              <a:rPr lang="en-US" dirty="0" smtClean="0"/>
              <a:t>Or perhaps</a:t>
            </a:r>
            <a:r>
              <a:rPr lang="en-US" baseline="0" dirty="0" smtClean="0"/>
              <a:t> </a:t>
            </a:r>
            <a:r>
              <a:rPr lang="en-US" dirty="0" smtClean="0"/>
              <a:t>the person is not breathing once the seizure stops; </a:t>
            </a:r>
          </a:p>
          <a:p>
            <a:r>
              <a:rPr lang="en-US" dirty="0" smtClean="0"/>
              <a:t>Call 911 if the seizure occurs in someone who is pregnant or someone who has diabetes.</a:t>
            </a:r>
          </a:p>
          <a:p>
            <a:endParaRPr lang="en-US" dirty="0" smtClean="0"/>
          </a:p>
          <a:p>
            <a:r>
              <a:rPr lang="en-US" dirty="0" smtClean="0"/>
              <a:t>You can refer to the Identifying Life-Threatening Emergencies Bulletin located</a:t>
            </a:r>
            <a:r>
              <a:rPr lang="en-US" baseline="0" dirty="0" smtClean="0"/>
              <a:t> </a:t>
            </a:r>
            <a:r>
              <a:rPr lang="en-US" dirty="0" smtClean="0"/>
              <a:t>on the Danielle’s Law website, which references all of this information and more.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21</a:t>
            </a:fld>
            <a:endParaRPr lang="en-US"/>
          </a:p>
        </p:txBody>
      </p:sp>
    </p:spTree>
    <p:extLst>
      <p:ext uri="{BB962C8B-B14F-4D97-AF65-F5344CB8AC3E}">
        <p14:creationId xmlns:p14="http://schemas.microsoft.com/office/powerpoint/2010/main" val="269005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In this scenario, Jerome is sitting in his chair, working on a puzzle, when his body stiffens, then he begins to breathe deeply before he slumps back in the chair and begins to have jerky movements. You loosen the shirt around his neck and ensure he is breathing. Jerome has a known seizure disorder, so you know to time the seizure as he typically has a seizure that lasts about 2-3 minutes a few times a week. After</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minutes have passed, his jerky movements stop and he opens his eyes and starts to sit up. He is breathing fine now, but appears tired.</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Is this a life</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threatening emergency?</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______: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This is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not</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 life-threatening emergency.</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Typically, seizures lasting less than five minutes do not require a 911 call. However, you should </a:t>
            </a: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always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consider the person’s seizure protocol which may instruct staff to call</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911 prior to 5 minutes.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For scenario sake, Jerome</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does not have a physician’s order advising staff to call 911 at 3 minutes</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there</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fore, staff</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should</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follow all medical protocols in place for Jerome and document the seizure according to your agency policy.</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22</a:t>
            </a:fld>
            <a:endParaRPr lang="en-US"/>
          </a:p>
        </p:txBody>
      </p:sp>
    </p:spTree>
    <p:extLst>
      <p:ext uri="{BB962C8B-B14F-4D97-AF65-F5344CB8AC3E}">
        <p14:creationId xmlns:p14="http://schemas.microsoft.com/office/powerpoint/2010/main" val="260742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1">
                    <a:lumMod val="75000"/>
                  </a:schemeClr>
                </a:solidFill>
              </a:rPr>
              <a:t>To prevent</a:t>
            </a:r>
            <a:r>
              <a:rPr lang="en-US" b="1" baseline="0" dirty="0" smtClean="0">
                <a:solidFill>
                  <a:schemeClr val="accent1">
                    <a:lumMod val="75000"/>
                  </a:schemeClr>
                </a:solidFill>
              </a:rPr>
              <a:t> possible neglect of an individual you support, </a:t>
            </a:r>
            <a:r>
              <a:rPr lang="en-US" dirty="0" smtClean="0"/>
              <a:t>911 should be called for all choking episodes</a:t>
            </a:r>
            <a:r>
              <a:rPr lang="en-US" baseline="0" dirty="0" smtClean="0"/>
              <a:t> </a:t>
            </a:r>
            <a:r>
              <a:rPr lang="en-US" dirty="0" smtClean="0"/>
              <a:t>due to the risk of aspiration and the potential for food to be lodged in the throat or esophagus. </a:t>
            </a:r>
            <a:r>
              <a:rPr lang="en-US" sz="1200" kern="1200" dirty="0" smtClean="0">
                <a:solidFill>
                  <a:schemeClr val="tx1"/>
                </a:solidFill>
                <a:effectLst/>
                <a:latin typeface="+mn-lt"/>
                <a:ea typeface="+mn-ea"/>
                <a:cs typeface="+mn-cs"/>
              </a:rPr>
              <a:t>Even if choking appears to be resolved for example you observe that food is expelled and the person appears to be breathing,</a:t>
            </a:r>
            <a:r>
              <a:rPr lang="en-US" sz="1200" kern="1200" baseline="0" dirty="0" smtClean="0">
                <a:solidFill>
                  <a:schemeClr val="tx1"/>
                </a:solidFill>
                <a:effectLst/>
                <a:latin typeface="+mn-lt"/>
                <a:ea typeface="+mn-ea"/>
                <a:cs typeface="+mn-cs"/>
              </a:rPr>
              <a:t> staff should still call 911.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Additionally, Medical follow up is required within 48 hours of all choking events to rule out swallowing disorders,</a:t>
            </a:r>
            <a:r>
              <a:rPr lang="en-US" baseline="0" dirty="0" smtClean="0"/>
              <a:t> changes in mastication, and the need for a possible food texture change or downgrade.</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Here</a:t>
            </a:r>
            <a:r>
              <a:rPr lang="en-US" sz="1200" b="0" i="0" kern="1200" baseline="0" dirty="0" smtClean="0">
                <a:solidFill>
                  <a:schemeClr val="tx1"/>
                </a:solidFill>
                <a:effectLst/>
                <a:latin typeface="+mn-lt"/>
                <a:ea typeface="+mn-ea"/>
                <a:cs typeface="+mn-cs"/>
              </a:rPr>
              <a:t> are some e</a:t>
            </a:r>
            <a:r>
              <a:rPr lang="en-US" sz="1200" b="0" i="0" kern="1200" dirty="0" smtClean="0">
                <a:solidFill>
                  <a:schemeClr val="tx1"/>
                </a:solidFill>
                <a:effectLst/>
                <a:latin typeface="+mn-lt"/>
                <a:ea typeface="+mn-ea"/>
                <a:cs typeface="+mn-cs"/>
              </a:rPr>
              <a:t>xamples of choking incidents that may be considered life threatening.</a:t>
            </a:r>
            <a:r>
              <a:rPr lang="en-US" sz="1200" b="0" i="0" kern="1200" baseline="0" dirty="0" smtClean="0">
                <a:solidFill>
                  <a:schemeClr val="tx1"/>
                </a:solidFill>
                <a:effectLst/>
                <a:latin typeface="+mn-lt"/>
                <a:ea typeface="+mn-ea"/>
                <a:cs typeface="+mn-cs"/>
              </a:rPr>
              <a:t> Please note this is not an all encompassing 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Airway is completely blocked, preventing</a:t>
            </a:r>
            <a:r>
              <a:rPr lang="en-US" sz="1200" b="0" i="0" kern="1200" baseline="0" dirty="0" smtClean="0">
                <a:solidFill>
                  <a:schemeClr val="tx1"/>
                </a:solidFill>
                <a:effectLst/>
                <a:latin typeface="+mn-lt"/>
                <a:ea typeface="+mn-ea"/>
                <a:cs typeface="+mn-cs"/>
              </a:rPr>
              <a:t> any</a:t>
            </a:r>
            <a:r>
              <a:rPr lang="en-US" sz="1200" b="0" i="0" kern="1200" dirty="0" smtClean="0">
                <a:solidFill>
                  <a:schemeClr val="tx1"/>
                </a:solidFill>
                <a:effectLst/>
                <a:latin typeface="+mn-lt"/>
                <a:ea typeface="+mn-ea"/>
                <a:cs typeface="+mn-cs"/>
              </a:rPr>
              <a:t> airflow.</a:t>
            </a:r>
            <a:endParaRPr lang="en-US" sz="1200" b="0" i="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person’s face or lips show a blue or purplish tint indicating they are experiencing hypoxia (which is life-threatening condition that </a:t>
            </a:r>
            <a:r>
              <a:rPr lang="en-US" sz="1200" b="0" i="0" kern="1200" dirty="0" smtClean="0">
                <a:solidFill>
                  <a:schemeClr val="tx1"/>
                </a:solidFill>
                <a:effectLst/>
                <a:latin typeface="+mn-lt"/>
                <a:ea typeface="+mn-ea"/>
                <a:cs typeface="+mn-cs"/>
              </a:rPr>
              <a:t>occurs when the body's tissues do not receive enough oxygen)</a:t>
            </a: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Intervention is required to dislodge the obstruction (such as back</a:t>
            </a:r>
            <a:r>
              <a:rPr lang="en-US" sz="1200" b="0" i="0" kern="1200" baseline="0" dirty="0" smtClean="0">
                <a:solidFill>
                  <a:schemeClr val="tx1"/>
                </a:solidFill>
                <a:effectLst/>
                <a:latin typeface="+mn-lt"/>
                <a:ea typeface="+mn-ea"/>
                <a:cs typeface="+mn-cs"/>
              </a:rPr>
              <a:t> blows or abdominal thrusts)</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Despite these interventions appearing successful at dislodging the blockage, </a:t>
            </a:r>
            <a:r>
              <a:rPr lang="en-US" b="1" dirty="0" smtClean="0"/>
              <a:t>food coming up</a:t>
            </a:r>
            <a:r>
              <a:rPr lang="en-US" dirty="0" smtClean="0"/>
              <a:t>, </a:t>
            </a:r>
            <a:r>
              <a:rPr lang="en-US" b="1" dirty="0" smtClean="0"/>
              <a:t>does not mean </a:t>
            </a:r>
            <a:r>
              <a:rPr lang="en-US" dirty="0" smtClean="0"/>
              <a:t>the airway is </a:t>
            </a:r>
            <a:r>
              <a:rPr lang="en-US" b="1" dirty="0" smtClean="0"/>
              <a:t>fully</a:t>
            </a:r>
            <a:r>
              <a:rPr lang="en-US" dirty="0" smtClean="0"/>
              <a:t> cleared. Although </a:t>
            </a:r>
            <a:r>
              <a:rPr lang="en-US" baseline="0" dirty="0" smtClean="0"/>
              <a:t>food may be expelled and it may appear the airway is cleared, best practice is to call 911 to have the individual medically evaluated. It can potentially save someone’s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When attempts to dislodge the blockage are unsuccessful and the person loses consciousness. Call 911, and initiate CPR</a:t>
            </a:r>
            <a:endParaRPr lang="en-US" sz="12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F988C99-7DC7-4000-B533-C70C2E0CF4A7}" type="slidenum">
              <a:rPr lang="en-US" smtClean="0"/>
              <a:t>23</a:t>
            </a:fld>
            <a:endParaRPr lang="en-US"/>
          </a:p>
        </p:txBody>
      </p:sp>
    </p:spTree>
    <p:extLst>
      <p:ext uri="{BB962C8B-B14F-4D97-AF65-F5344CB8AC3E}">
        <p14:creationId xmlns:p14="http://schemas.microsoft.com/office/powerpoint/2010/main" val="545949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____: </a:t>
            </a:r>
            <a:r>
              <a:rPr lang="en-US" dirty="0" smtClean="0"/>
              <a:t>In this next scenario, Molly is out to eat with her peers and staff at the mall, when she begins to make gurgling sounds while swallowing. She begins to cough and some food comes out of her mouth. She continues to sound like she is gagging and her eyes are watering. She appears to stop breathing and you jump up to use back blows and abdominal thrusts to assist her. It works right away and a piece of food comes out.</a:t>
            </a:r>
          </a:p>
          <a:p>
            <a:endParaRPr lang="en-US" dirty="0" smtClean="0"/>
          </a:p>
          <a:p>
            <a:r>
              <a:rPr lang="en-US" dirty="0" smtClean="0"/>
              <a:t>Is this a life threatening emergency?</a:t>
            </a:r>
          </a:p>
          <a:p>
            <a:endParaRPr lang="en-US" dirty="0" smtClean="0"/>
          </a:p>
          <a:p>
            <a:r>
              <a:rPr lang="en-US" b="1" dirty="0" smtClean="0"/>
              <a:t>_____: </a:t>
            </a:r>
            <a:r>
              <a:rPr lang="en-US" dirty="0" smtClean="0"/>
              <a:t>This </a:t>
            </a:r>
            <a:r>
              <a:rPr lang="en-US" b="1" dirty="0" smtClean="0"/>
              <a:t>is</a:t>
            </a:r>
            <a:r>
              <a:rPr lang="en-US" dirty="0" smtClean="0"/>
              <a:t> a potentially life-threatening emergency.</a:t>
            </a:r>
          </a:p>
          <a:p>
            <a:endParaRPr lang="en-US" dirty="0" smtClean="0"/>
          </a:p>
          <a:p>
            <a:r>
              <a:rPr lang="en-US" dirty="0" smtClean="0"/>
              <a:t>Calling 911 is warranted here due to the use of back blows and abdominal thrusts.</a:t>
            </a:r>
          </a:p>
          <a:p>
            <a:r>
              <a:rPr lang="en-US" dirty="0" smtClean="0"/>
              <a:t>This type of manual removal</a:t>
            </a:r>
            <a:r>
              <a:rPr lang="en-US" baseline="0" dirty="0" smtClean="0"/>
              <a:t> of the airway obstruction can cause i</a:t>
            </a:r>
            <a:r>
              <a:rPr lang="en-US" dirty="0" smtClean="0"/>
              <a:t>nternal damage, such as swelling of the airway, which can occur within minutes to hours following a serious choking incident</a:t>
            </a:r>
          </a:p>
          <a:p>
            <a:endParaRPr lang="en-US" dirty="0" smtClean="0"/>
          </a:p>
          <a:p>
            <a:endParaRPr lang="en-US" baseline="0" dirty="0" smtClean="0"/>
          </a:p>
          <a:p>
            <a:r>
              <a:rPr lang="en-US" baseline="0" dirty="0" smtClean="0"/>
              <a:t>The Office of Risk Management participated in its 2</a:t>
            </a:r>
            <a:r>
              <a:rPr lang="en-US" baseline="30000" dirty="0" smtClean="0"/>
              <a:t>nd</a:t>
            </a:r>
            <a:r>
              <a:rPr lang="en-US" baseline="0" dirty="0" smtClean="0"/>
              <a:t> annual Choking Prevention Awareness Month in February. During our Danielle’s Law Training refreshers we included some best practice choking prevention tips which I think is worth sharing for this training as well: </a:t>
            </a:r>
          </a:p>
          <a:p>
            <a:endParaRPr lang="en-US" baseline="0" dirty="0" smtClean="0"/>
          </a:p>
          <a:p>
            <a:r>
              <a:rPr lang="en-US" baseline="0" dirty="0" smtClean="0"/>
              <a:t>During meals:</a:t>
            </a:r>
          </a:p>
          <a:p>
            <a:pPr marL="171450" indent="-171450">
              <a:buFont typeface="Arial" panose="020B0604020202020204" pitchFamily="34" charset="0"/>
              <a:buChar char="•"/>
            </a:pPr>
            <a:r>
              <a:rPr lang="en-US" baseline="0" dirty="0" smtClean="0"/>
              <a:t>Encourage individual’s to chew food slowly and thoroughly and</a:t>
            </a:r>
          </a:p>
          <a:p>
            <a:pPr marL="0" indent="0">
              <a:buFont typeface="Arial" panose="020B0604020202020204" pitchFamily="34" charset="0"/>
              <a:buNone/>
            </a:pPr>
            <a:r>
              <a:rPr lang="en-US" baseline="0" dirty="0" smtClean="0"/>
              <a:t>     to avoid laughing and talking while chewing and swallowing</a:t>
            </a:r>
          </a:p>
          <a:p>
            <a:pPr marL="171450" indent="-171450">
              <a:buFont typeface="Arial" panose="020B0604020202020204" pitchFamily="34" charset="0"/>
              <a:buChar char="•"/>
            </a:pPr>
            <a:r>
              <a:rPr lang="en-US" baseline="0" dirty="0" smtClean="0"/>
              <a:t>Follow prescribed food textures, </a:t>
            </a:r>
          </a:p>
          <a:p>
            <a:pPr marL="171450" indent="-171450">
              <a:buFont typeface="Arial" panose="020B0604020202020204" pitchFamily="34" charset="0"/>
              <a:buChar char="•"/>
            </a:pPr>
            <a:r>
              <a:rPr lang="en-US" baseline="0" dirty="0" smtClean="0"/>
              <a:t>Be sure to utilize prescribed adaptive utensils and dinnerware for safety and independence during meals</a:t>
            </a:r>
          </a:p>
          <a:p>
            <a:pPr marL="171450" indent="-171450">
              <a:buFont typeface="Arial" panose="020B0604020202020204" pitchFamily="34" charset="0"/>
              <a:buChar char="•"/>
            </a:pPr>
            <a:r>
              <a:rPr lang="en-US" baseline="0" dirty="0" smtClean="0"/>
              <a:t>For people who eat rapidly or overstuff their mouth, encourage them to </a:t>
            </a:r>
          </a:p>
          <a:p>
            <a:pPr marL="0" indent="0">
              <a:buFont typeface="Arial" panose="020B0604020202020204" pitchFamily="34" charset="0"/>
              <a:buNone/>
            </a:pPr>
            <a:r>
              <a:rPr lang="en-US" baseline="0" dirty="0" smtClean="0"/>
              <a:t>    slow their rate of eating </a:t>
            </a:r>
          </a:p>
          <a:p>
            <a:pPr marL="171450" indent="-171450">
              <a:buFont typeface="Arial" panose="020B0604020202020204" pitchFamily="34" charset="0"/>
              <a:buChar char="•"/>
            </a:pPr>
            <a:r>
              <a:rPr lang="en-US" baseline="0" dirty="0" smtClean="0"/>
              <a:t>Monitor individuals who have food stealing behaviors and consider placing food they may be tempted to grab out of reach</a:t>
            </a:r>
          </a:p>
          <a:p>
            <a:pPr marL="171450" indent="-171450">
              <a:buFont typeface="Arial" panose="020B0604020202020204" pitchFamily="34" charset="0"/>
              <a:buChar char="•"/>
            </a:pPr>
            <a:r>
              <a:rPr lang="en-US" baseline="0" dirty="0" smtClean="0"/>
              <a:t>Consider cutting food that is especially tough or fibrous like steak or raw veggies and </a:t>
            </a:r>
          </a:p>
          <a:p>
            <a:pPr marL="171450" indent="-171450">
              <a:buFont typeface="Arial" panose="020B0604020202020204" pitchFamily="34" charset="0"/>
              <a:buChar char="•"/>
            </a:pPr>
            <a:r>
              <a:rPr lang="en-US" baseline="0" dirty="0" smtClean="0"/>
              <a:t>Be mindful of high risk foods and snacks for example like popcorn, grapes, etc.</a:t>
            </a:r>
          </a:p>
          <a:p>
            <a:pPr marL="171450" indent="-171450">
              <a:buFont typeface="Arial" panose="020B0604020202020204" pitchFamily="34" charset="0"/>
              <a:buChar char="•"/>
            </a:pPr>
            <a:r>
              <a:rPr lang="en-US" baseline="0" dirty="0" smtClean="0"/>
              <a:t>Generally, monitoring individuals during meals is important to be able to react immediately if someone does happen to choke</a:t>
            </a:r>
          </a:p>
        </p:txBody>
      </p:sp>
      <p:sp>
        <p:nvSpPr>
          <p:cNvPr id="4" name="Slide Number Placeholder 3"/>
          <p:cNvSpPr>
            <a:spLocks noGrp="1"/>
          </p:cNvSpPr>
          <p:nvPr>
            <p:ph type="sldNum" sz="quarter" idx="10"/>
          </p:nvPr>
        </p:nvSpPr>
        <p:spPr/>
        <p:txBody>
          <a:bodyPr/>
          <a:lstStyle/>
          <a:p>
            <a:fld id="{BF988C99-7DC7-4000-B533-C70C2E0CF4A7}" type="slidenum">
              <a:rPr lang="en-US" smtClean="0"/>
              <a:t>24</a:t>
            </a:fld>
            <a:endParaRPr lang="en-US"/>
          </a:p>
        </p:txBody>
      </p:sp>
    </p:spTree>
    <p:extLst>
      <p:ext uri="{BB962C8B-B14F-4D97-AF65-F5344CB8AC3E}">
        <p14:creationId xmlns:p14="http://schemas.microsoft.com/office/powerpoint/2010/main" val="1273494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questions to determine whether 911 should be called: </a:t>
            </a:r>
          </a:p>
          <a:p>
            <a:endParaRPr lang="en-US" dirty="0" smtClean="0"/>
          </a:p>
          <a:p>
            <a:r>
              <a:rPr lang="en-US" dirty="0" smtClean="0"/>
              <a:t>Could this condition be potentially fatal? Could the person die from this situation?</a:t>
            </a:r>
          </a:p>
          <a:p>
            <a:endParaRPr lang="en-US" dirty="0" smtClean="0"/>
          </a:p>
          <a:p>
            <a:r>
              <a:rPr lang="en-US" dirty="0" smtClean="0"/>
              <a:t>Could the condition get worse and become life threatening if you drove the person to the hospital?</a:t>
            </a:r>
          </a:p>
          <a:p>
            <a:endParaRPr lang="en-US" dirty="0" smtClean="0"/>
          </a:p>
          <a:p>
            <a:r>
              <a:rPr lang="en-US" dirty="0" smtClean="0"/>
              <a:t>Could moving the person on your own cause further injury?</a:t>
            </a:r>
          </a:p>
          <a:p>
            <a:endParaRPr lang="en-US" dirty="0" smtClean="0"/>
          </a:p>
          <a:p>
            <a:r>
              <a:rPr lang="en-US" dirty="0" smtClean="0"/>
              <a:t>Does the person require the skills or equipment of emergency medical personnel?</a:t>
            </a:r>
          </a:p>
          <a:p>
            <a:endParaRPr lang="en-US" dirty="0" smtClean="0"/>
          </a:p>
          <a:p>
            <a:r>
              <a:rPr lang="en-US" dirty="0" smtClean="0"/>
              <a:t>If you answer yes to any of these questions, it</a:t>
            </a:r>
            <a:r>
              <a:rPr lang="en-US" baseline="0" dirty="0" smtClean="0"/>
              <a:t> is imperative that you call 911 immediately.</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25</a:t>
            </a:fld>
            <a:endParaRPr lang="en-US"/>
          </a:p>
        </p:txBody>
      </p:sp>
    </p:spTree>
    <p:extLst>
      <p:ext uri="{BB962C8B-B14F-4D97-AF65-F5344CB8AC3E}">
        <p14:creationId xmlns:p14="http://schemas.microsoft.com/office/powerpoint/2010/main" val="2922174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At times, life-threatening emergencies occur to individuals who have end of life orders, such as a Do Not Resuscitate order (DNR). </a:t>
            </a:r>
          </a:p>
          <a:p>
            <a:endParaRPr lang="en-US" dirty="0" smtClean="0"/>
          </a:p>
          <a:p>
            <a:r>
              <a:rPr lang="en-US" dirty="0" smtClean="0"/>
              <a:t>Danielle’s Law requires</a:t>
            </a:r>
            <a:r>
              <a:rPr lang="en-US" baseline="0" dirty="0" smtClean="0"/>
              <a:t> that </a:t>
            </a:r>
            <a:r>
              <a:rPr lang="en-US" dirty="0" smtClean="0"/>
              <a:t>911 is called in the event of a life-threatening</a:t>
            </a:r>
            <a:r>
              <a:rPr lang="en-US" baseline="0" dirty="0" smtClean="0"/>
              <a:t> emergency even if the individual has a DNR. Not calling 911, may result in a violation of </a:t>
            </a:r>
            <a:r>
              <a:rPr lang="en-US" dirty="0" smtClean="0"/>
              <a:t>Danielle's Law. </a:t>
            </a:r>
          </a:p>
          <a:p>
            <a:endParaRPr lang="en-US" dirty="0" smtClean="0"/>
          </a:p>
          <a:p>
            <a:r>
              <a:rPr lang="en-US" dirty="0" smtClean="0"/>
              <a:t>All end of life orders</a:t>
            </a:r>
            <a:r>
              <a:rPr lang="en-US" baseline="0" dirty="0" smtClean="0"/>
              <a:t> should be clearly posted in a person’s home so that all staff and caregivers are aware of the order. The refrigerator or a visible spot near the entrance of a home is a common place for a DNR to be posted. </a:t>
            </a:r>
            <a:r>
              <a:rPr lang="en-US" dirty="0" smtClean="0"/>
              <a:t>This includes DNR orders, but also DNI (Do</a:t>
            </a:r>
            <a:r>
              <a:rPr lang="en-US" baseline="0" dirty="0" smtClean="0"/>
              <a:t> not intubate), DNH (Do not hospitalize) and also POLST (</a:t>
            </a:r>
            <a:r>
              <a:rPr lang="en-US" sz="1200" b="0" i="0" kern="1200" dirty="0" smtClean="0">
                <a:solidFill>
                  <a:schemeClr val="tx1"/>
                </a:solidFill>
                <a:effectLst/>
                <a:latin typeface="+mn-lt"/>
                <a:ea typeface="+mn-ea"/>
                <a:cs typeface="+mn-cs"/>
              </a:rPr>
              <a:t>Physician Orders for Life-Sustaining Treatment).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someone experiences a life threatening</a:t>
            </a:r>
            <a:r>
              <a:rPr lang="en-US" baseline="0" dirty="0" smtClean="0"/>
              <a:t> emergency with an end of life order, </a:t>
            </a:r>
            <a:r>
              <a:rPr lang="en-US" dirty="0" smtClean="0"/>
              <a:t>when</a:t>
            </a:r>
            <a:r>
              <a:rPr lang="en-US" baseline="0" dirty="0" smtClean="0"/>
              <a:t> calling 911, inform emergency personnel of </a:t>
            </a:r>
            <a:r>
              <a:rPr lang="en-US" dirty="0" smtClean="0"/>
              <a:t>the order. </a:t>
            </a:r>
            <a:r>
              <a:rPr lang="en-US" sz="1200" b="0" i="0" kern="1200" baseline="0" dirty="0" smtClean="0">
                <a:solidFill>
                  <a:schemeClr val="tx1"/>
                </a:solidFill>
                <a:effectLst/>
                <a:latin typeface="+mn-lt"/>
                <a:ea typeface="+mn-ea"/>
                <a:cs typeface="+mn-cs"/>
              </a:rPr>
              <a:t>Follow the instructions the 911 operator provides, ensure emergency personnel receive a copy of the order when they arrive. Emergency responders will assess and determine what action should be taken next.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26</a:t>
            </a:fld>
            <a:endParaRPr lang="en-US"/>
          </a:p>
        </p:txBody>
      </p:sp>
    </p:spTree>
    <p:extLst>
      <p:ext uri="{BB962C8B-B14F-4D97-AF65-F5344CB8AC3E}">
        <p14:creationId xmlns:p14="http://schemas.microsoft.com/office/powerpoint/2010/main" val="1823731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Individuals at the end of life and their guardians, have a right to choose hospice if the individual has a terminal illness and meets the eligibility criteria.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Staff and caregivers should be made aware if an individual is on hospice, and have the hospice staff’s contact information, in the event the individual passes away. Most hospice programs will provide training to families and staff who are working with someone receiving in-home hospice care. This includes educating caregivers about phases of death, including how the individual will present in the active dying phase.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an individual is receiving end of life care on hospice and issues arise related to the terminal condition, or if it appears the person has passed away, staff should call the hospice provider. This may be an assigned nurse or an on call service, who will provide additional instructions.  This will not be a Danielle’s Law violation.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staff still must call 911 for life threatening emergencies unrelated to the terminal condition, including but not limited to, a choking episode, first time seizure or prolonged seizure of over 5 minutes, or for a serious injury such as a broken bone, injury from a fall, profuse bleeding, etc. In those cases, staff should alert the 911 operator and emergency responders that the individual is on hospice, and provide related contact information as needed.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988C99-7DC7-4000-B533-C70C2E0CF4A7}" type="slidenum">
              <a:rPr lang="en-US" smtClean="0"/>
              <a:t>27</a:t>
            </a:fld>
            <a:endParaRPr lang="en-US"/>
          </a:p>
        </p:txBody>
      </p:sp>
    </p:spTree>
    <p:extLst>
      <p:ext uri="{BB962C8B-B14F-4D97-AF65-F5344CB8AC3E}">
        <p14:creationId xmlns:p14="http://schemas.microsoft.com/office/powerpoint/2010/main" val="3943859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June has stage 4 cancer and is receiving hospice care. As per a recent planning meeting, June must be repositioned by staff every three hours as she is no longer able to move on her own. While being repositioned, staff were unaware the bed rail was in the down position, and June fell out of bed, hitting her head on the night stand before landing on the floor. She was bleeding profusely from a deep laceration to her head. June immediately complained of a severe headache. Moments later, she reported changes to her vision and began to have difficulty speaking. </a:t>
            </a:r>
          </a:p>
          <a:p>
            <a:endParaRPr lang="en-US" dirty="0" smtClean="0"/>
          </a:p>
          <a:p>
            <a:r>
              <a:rPr lang="en-US" b="1" dirty="0" smtClean="0"/>
              <a:t>Tashay: </a:t>
            </a:r>
            <a:r>
              <a:rPr lang="en-US" dirty="0" smtClean="0"/>
              <a:t>This </a:t>
            </a:r>
            <a:r>
              <a:rPr lang="en-US" b="1" dirty="0" smtClean="0"/>
              <a:t>is</a:t>
            </a:r>
            <a:r>
              <a:rPr lang="en-US" dirty="0" smtClean="0"/>
              <a:t> a life-threatening emergency.</a:t>
            </a:r>
          </a:p>
          <a:p>
            <a:endParaRPr lang="en-US" dirty="0" smtClean="0"/>
          </a:p>
          <a:p>
            <a:r>
              <a:rPr lang="en-US" dirty="0" smtClean="0"/>
              <a:t>Calling 911 is required</a:t>
            </a:r>
            <a:r>
              <a:rPr lang="en-US" baseline="0" dirty="0" smtClean="0"/>
              <a:t> here as the injury is not related to her terminal illness. June appears to be experiencing symptoms of a serious head injury such as a brain hemorrhage. Although June is on Hospice and has a do not resuscitate order, she is in excruciating pain and requires treatment therefore staff should call 911 and advise the responding medical personnel of hospice status and DNR order and follow recommendations. </a:t>
            </a:r>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28</a:t>
            </a:fld>
            <a:endParaRPr lang="en-US"/>
          </a:p>
        </p:txBody>
      </p:sp>
    </p:spTree>
    <p:extLst>
      <p:ext uri="{BB962C8B-B14F-4D97-AF65-F5344CB8AC3E}">
        <p14:creationId xmlns:p14="http://schemas.microsoft.com/office/powerpoint/2010/main" val="2890513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Melissa take over: </a:t>
            </a:r>
          </a:p>
          <a:p>
            <a:endParaRPr lang="en-US" dirty="0" smtClean="0"/>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When responding to life-threatening emergencies, first you must</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c</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heck the person to determine if they are experiencing a life-threatening emergency.</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If you determine the condition to be life threatening, call 911</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and provide care to the person until help arrives.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You are not required to call 911 in non-life-threatening situations, but appropriate medical care is always required.</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F988C99-7DC7-4000-B533-C70C2E0CF4A7}" type="slidenum">
              <a:rPr lang="en-US" smtClean="0"/>
              <a:t>29</a:t>
            </a:fld>
            <a:endParaRPr lang="en-US"/>
          </a:p>
        </p:txBody>
      </p:sp>
    </p:spTree>
    <p:extLst>
      <p:ext uri="{BB962C8B-B14F-4D97-AF65-F5344CB8AC3E}">
        <p14:creationId xmlns:p14="http://schemas.microsoft.com/office/powerpoint/2010/main" val="260197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Who is Danielle?</a:t>
            </a:r>
          </a:p>
          <a:p>
            <a:pPr marL="0" marR="0" lvl="0" indent="0" algn="l" defTabSz="914400" rtl="0" eaLnBrk="1" fontAlgn="auto" latinLnBrk="0" hangingPunct="1">
              <a:lnSpc>
                <a:spcPct val="107000"/>
              </a:lnSpc>
              <a:spcBef>
                <a:spcPts val="0"/>
              </a:spcBef>
              <a:spcAft>
                <a:spcPts val="750"/>
              </a:spcAft>
              <a:buClrTx/>
              <a:buSzTx/>
              <a:buFontTx/>
              <a:buNone/>
              <a:tabLst/>
              <a:defRPr/>
            </a:pPr>
            <a:endPar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Danielle's Law was formed for 32 year old, Danielle </a:t>
            </a:r>
            <a:r>
              <a:rPr kumimoji="0" lang="en-US" sz="1200" b="0" i="0" u="none" strike="noStrike" kern="1200" cap="none" spc="0" normalizeH="0" baseline="0" noProof="0" dirty="0" err="1"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Gruskowski</a:t>
            </a:r>
            <a:r>
              <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Gru</a:t>
            </a:r>
            <a:r>
              <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cow ski) who lived a full and active life as a member of her family and community.</a:t>
            </a:r>
          </a:p>
          <a:p>
            <a:pPr marL="0" marR="0" lvl="0" indent="0" algn="l" defTabSz="914400" rtl="0" eaLnBrk="1" fontAlgn="auto" latinLnBrk="0" hangingPunct="1">
              <a:lnSpc>
                <a:spcPct val="107000"/>
              </a:lnSpc>
              <a:spcBef>
                <a:spcPts val="0"/>
              </a:spcBef>
              <a:spcAft>
                <a:spcPts val="750"/>
              </a:spcAft>
              <a:buClrTx/>
              <a:buSzTx/>
              <a:buFontTx/>
              <a:buNone/>
              <a:tabLst/>
              <a:defRPr/>
            </a:pPr>
            <a:endParaRPr kumimoji="0" lang="en-US" sz="11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She founded the Carteret (Car </a:t>
            </a:r>
            <a:r>
              <a:rPr kumimoji="0" lang="en-US" sz="1200" b="0" i="0" u="none" strike="noStrike" kern="1200" cap="none" spc="0" normalizeH="0" baseline="0" noProof="0" dirty="0" err="1"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te</a:t>
            </a:r>
            <a:r>
              <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ret) Specials group dedicated to enriching the lives of local children with developmental disabilities. </a:t>
            </a:r>
          </a:p>
          <a:p>
            <a:pPr marL="0" marR="0" lvl="0" indent="0" algn="l" defTabSz="914400" rtl="0" eaLnBrk="1" fontAlgn="auto" latinLnBrk="0" hangingPunct="1">
              <a:lnSpc>
                <a:spcPct val="107000"/>
              </a:lnSpc>
              <a:spcBef>
                <a:spcPts val="0"/>
              </a:spcBef>
              <a:spcAft>
                <a:spcPts val="750"/>
              </a:spcAft>
              <a:buClrTx/>
              <a:buSzTx/>
              <a:buFontTx/>
              <a:buNone/>
              <a:tabLst/>
              <a:defRPr/>
            </a:pPr>
            <a:endPar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Danielle was an individual who lived in a group home, and she died </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at the young age of 32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after developing a very high fever and having difficulty breathing</a:t>
            </a:r>
            <a:r>
              <a:rPr lang="en-US" sz="1200" dirty="0" smtClean="0">
                <a:solidFill>
                  <a:schemeClr val="tx1"/>
                </a:solidFill>
                <a:effectLst/>
                <a:latin typeface="+mn-lt"/>
                <a:ea typeface="+mn-ea"/>
                <a:cs typeface="+mn-cs"/>
              </a:rPr>
              <a:t>.</a:t>
            </a:r>
            <a:r>
              <a:rPr lang="en-US" sz="1200" baseline="0" dirty="0" smtClean="0">
                <a:solidFill>
                  <a:schemeClr val="tx1"/>
                </a:solidFill>
                <a:effectLst/>
                <a:latin typeface="+mn-lt"/>
                <a:ea typeface="+mn-ea"/>
                <a:cs typeface="+mn-cs"/>
              </a:rPr>
              <a:t> No one at her facility called 911 to get her help and by the time Danielle was driven to the doctor’s office, it was too late to save her.</a:t>
            </a:r>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3</a:t>
            </a:fld>
            <a:endParaRPr lang="en-US"/>
          </a:p>
        </p:txBody>
      </p:sp>
    </p:spTree>
    <p:extLst>
      <p:ext uri="{BB962C8B-B14F-4D97-AF65-F5344CB8AC3E}">
        <p14:creationId xmlns:p14="http://schemas.microsoft.com/office/powerpoint/2010/main" val="3595243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mn-lt"/>
              </a:rPr>
              <a:t>Remember, in life-threatening emergencies, you want to call 911 first, provide care, and when possible, call your supervisor.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mn-lt"/>
              </a:rPr>
              <a:t>Now this order of actions may contradict your agency directives, but delaying the call to 911 waste critical time needed for life saving treatment and may result in liability for violating Danielle’s Law which carries stiff penalties, which we will cover later in the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mn-lt"/>
              </a:rPr>
              <a:t>Our recommendation is, if you're unsure whether the situation is life-threatening versus health threatening, go ahead and call 911 to err on the side of caution.</a:t>
            </a:r>
            <a:endParaRPr kumimoji="0" lang="en-US" altLang="en-US" sz="1200" b="0" i="0" u="none" strike="noStrike" kern="1200" cap="none" spc="0" normalizeH="0" baseline="0" noProof="0" dirty="0">
              <a:ln>
                <a:noFill/>
              </a:ln>
              <a:solidFill>
                <a:prstClr val="black"/>
              </a:solidFill>
              <a:effectLst/>
              <a:uLnTx/>
              <a:uFillTx/>
              <a:latin typeface="+mn-lt"/>
            </a:endParaRPr>
          </a:p>
        </p:txBody>
      </p:sp>
      <p:sp>
        <p:nvSpPr>
          <p:cNvPr id="4" name="Slide Number Placeholder 3"/>
          <p:cNvSpPr>
            <a:spLocks noGrp="1"/>
          </p:cNvSpPr>
          <p:nvPr>
            <p:ph type="sldNum" sz="quarter" idx="5"/>
          </p:nvPr>
        </p:nvSpPr>
        <p:spPr/>
        <p:txBody>
          <a:bodyPr/>
          <a:lstStyle/>
          <a:p>
            <a:fld id="{3C405CBE-40F9-4DB0-9D7B-2F66056F4A82}" type="slidenum">
              <a:rPr lang="en-US" smtClean="0"/>
              <a:pPr/>
              <a:t>30</a:t>
            </a:fld>
            <a:endParaRPr lang="en-US" dirty="0"/>
          </a:p>
        </p:txBody>
      </p:sp>
    </p:spTree>
    <p:extLst>
      <p:ext uri="{BB962C8B-B14F-4D97-AF65-F5344CB8AC3E}">
        <p14:creationId xmlns:p14="http://schemas.microsoft.com/office/powerpoint/2010/main" val="4200498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In this last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scenario, You are a job coach assisting Harry at his new job in the kitchen at the local restaurant. Harry is in charge of food preparation today, and is chopping salad items at the counter with a sharp knife. Just as you turn to leave, since he is doing well on his own, you hear him cry out in pain. The palm of his hand has a long gaping cut across the whole width of his hand. It is bleeding profusely. You grab a clean towel; wrap it around his hand, and apply pressure. The blood continues to soak right through the thick towel.</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Do you consider his injury to</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be a life threatening emergency?</a:t>
            </a: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Tashay: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This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is</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 life-threatening emergency.</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S</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erious and severe bleeding that does not stop with basic first aid, could lead to impairment or dysfunction of the body part, if not immediately addressed.</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Serious or severe bleeding, can also progress to shock, which is a life threatening condition that can result in organ failure, therefore 911 must be called</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in this scenario.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F988C99-7DC7-4000-B533-C70C2E0CF4A7}" type="slidenum">
              <a:rPr lang="en-US" smtClean="0"/>
              <a:t>31</a:t>
            </a:fld>
            <a:endParaRPr lang="en-US"/>
          </a:p>
        </p:txBody>
      </p:sp>
    </p:spTree>
    <p:extLst>
      <p:ext uri="{BB962C8B-B14F-4D97-AF65-F5344CB8AC3E}">
        <p14:creationId xmlns:p14="http://schemas.microsoft.com/office/powerpoint/2010/main" val="3400314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call 911, you want to tell the operator the following: </a:t>
            </a:r>
          </a:p>
          <a:p>
            <a:pPr marL="171450" indent="-171450">
              <a:buFont typeface="Arial" panose="020B0604020202020204" pitchFamily="34" charset="0"/>
              <a:buChar char="•"/>
            </a:pPr>
            <a:r>
              <a:rPr lang="en-US" dirty="0" smtClean="0"/>
              <a:t>Your name and phone number; </a:t>
            </a:r>
          </a:p>
          <a:p>
            <a:pPr marL="171450" indent="-171450">
              <a:buFont typeface="Arial" panose="020B0604020202020204" pitchFamily="34" charset="0"/>
              <a:buChar char="•"/>
            </a:pPr>
            <a:r>
              <a:rPr lang="en-US" dirty="0" smtClean="0"/>
              <a:t>The location of the incident; </a:t>
            </a:r>
          </a:p>
          <a:p>
            <a:pPr marL="171450" indent="-171450">
              <a:buFont typeface="Arial" panose="020B0604020202020204" pitchFamily="34" charset="0"/>
              <a:buChar char="•"/>
            </a:pPr>
            <a:r>
              <a:rPr lang="en-US" dirty="0" smtClean="0"/>
              <a:t>Tell the operator what happened? </a:t>
            </a:r>
          </a:p>
          <a:p>
            <a:pPr marL="171450" indent="-171450">
              <a:buFont typeface="Arial" panose="020B0604020202020204" pitchFamily="34" charset="0"/>
              <a:buChar char="•"/>
            </a:pPr>
            <a:r>
              <a:rPr lang="en-US" dirty="0" smtClean="0"/>
              <a:t>The condition of the person, including any special circumstances and the care being provided.</a:t>
            </a:r>
            <a:r>
              <a:rPr lang="en-US" baseline="0" dirty="0" smtClean="0"/>
              <a:t> </a:t>
            </a:r>
          </a:p>
          <a:p>
            <a:pPr marL="171450" indent="-171450">
              <a:buFont typeface="Arial" panose="020B0604020202020204" pitchFamily="34" charset="0"/>
              <a:buChar char="•"/>
            </a:pPr>
            <a:r>
              <a:rPr lang="en-US" baseline="0" dirty="0" smtClean="0"/>
              <a:t>And D</a:t>
            </a:r>
            <a:r>
              <a:rPr lang="en-US" dirty="0" smtClean="0"/>
              <a:t>on't hang up until you</a:t>
            </a:r>
            <a:r>
              <a:rPr lang="en-US" baseline="0" dirty="0" smtClean="0"/>
              <a:t> are </a:t>
            </a:r>
            <a:r>
              <a:rPr lang="en-US" dirty="0" smtClean="0"/>
              <a:t>instructed</a:t>
            </a:r>
            <a:r>
              <a:rPr lang="en-US" baseline="0" dirty="0" smtClean="0"/>
              <a:t> to</a:t>
            </a:r>
            <a:r>
              <a:rPr lang="en-US" dirty="0" smtClean="0"/>
              <a:t>.</a:t>
            </a:r>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32</a:t>
            </a:fld>
            <a:endParaRPr lang="en-US"/>
          </a:p>
        </p:txBody>
      </p:sp>
    </p:spTree>
    <p:extLst>
      <p:ext uri="{BB962C8B-B14F-4D97-AF65-F5344CB8AC3E}">
        <p14:creationId xmlns:p14="http://schemas.microsoft.com/office/powerpoint/2010/main" val="3876351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effectLst/>
                <a:latin typeface="Arial"/>
                <a:ea typeface="Times New Roman"/>
              </a:rPr>
              <a:t>Failure to call 911 in a life threatening emergency includes monetary fines: </a:t>
            </a:r>
            <a:endParaRPr lang="en-US" sz="1200" dirty="0" smtClean="0">
              <a:effectLst/>
              <a:latin typeface="Arial"/>
              <a:ea typeface="Times New Roman"/>
            </a:endParaRPr>
          </a:p>
          <a:p>
            <a:pPr algn="l" eaLnBrk="1" hangingPunct="1"/>
            <a:r>
              <a:rPr lang="en-US" sz="1200" dirty="0" smtClean="0">
                <a:effectLst/>
                <a:latin typeface="Arial"/>
                <a:ea typeface="Times New Roman"/>
              </a:rPr>
              <a:t>$</a:t>
            </a:r>
            <a:r>
              <a:rPr lang="en-US" sz="1200" dirty="0">
                <a:effectLst/>
                <a:latin typeface="Arial"/>
                <a:ea typeface="Times New Roman"/>
              </a:rPr>
              <a:t>5,000 for the first offense, </a:t>
            </a:r>
            <a:endParaRPr lang="en-US" sz="1200" dirty="0" smtClean="0">
              <a:effectLst/>
              <a:latin typeface="Arial"/>
              <a:ea typeface="Times New Roman"/>
            </a:endParaRPr>
          </a:p>
          <a:p>
            <a:pPr algn="l" eaLnBrk="1" hangingPunct="1"/>
            <a:r>
              <a:rPr lang="en-US" sz="1200" dirty="0" smtClean="0">
                <a:effectLst/>
                <a:latin typeface="Arial"/>
                <a:ea typeface="Times New Roman"/>
              </a:rPr>
              <a:t>$</a:t>
            </a:r>
            <a:r>
              <a:rPr lang="en-US" sz="1200" dirty="0">
                <a:effectLst/>
                <a:latin typeface="Arial"/>
                <a:ea typeface="Times New Roman"/>
              </a:rPr>
              <a:t>10,000 for the second offense, </a:t>
            </a:r>
            <a:endParaRPr lang="en-US" sz="1200" dirty="0" smtClean="0">
              <a:effectLst/>
              <a:latin typeface="Arial"/>
              <a:ea typeface="Times New Roman"/>
            </a:endParaRPr>
          </a:p>
          <a:p>
            <a:pPr algn="l" eaLnBrk="1" hangingPunct="1"/>
            <a:r>
              <a:rPr lang="en-US" sz="1200" dirty="0" smtClean="0">
                <a:effectLst/>
                <a:latin typeface="Arial"/>
                <a:ea typeface="Times New Roman"/>
              </a:rPr>
              <a:t>and </a:t>
            </a:r>
            <a:r>
              <a:rPr lang="en-US" sz="1200" dirty="0">
                <a:effectLst/>
                <a:latin typeface="Arial"/>
                <a:ea typeface="Times New Roman"/>
              </a:rPr>
              <a:t>$25,000 for the third and each subsequent offense.  </a:t>
            </a:r>
          </a:p>
          <a:p>
            <a:pPr algn="l" eaLnBrk="1" hangingPunct="1"/>
            <a:endParaRPr lang="en-US" sz="1200" dirty="0">
              <a:effectLst/>
              <a:latin typeface="Arial"/>
              <a:ea typeface="Times New Roman"/>
            </a:endParaRPr>
          </a:p>
          <a:p>
            <a:pPr algn="l" eaLnBrk="1" hangingPunct="1"/>
            <a:r>
              <a:rPr lang="en-US" sz="1200" dirty="0">
                <a:effectLst/>
                <a:latin typeface="Arial"/>
                <a:ea typeface="Times New Roman"/>
              </a:rPr>
              <a:t>A health care professional</a:t>
            </a:r>
            <a:r>
              <a:rPr lang="en-US" sz="1200" dirty="0" smtClean="0">
                <a:effectLst/>
                <a:latin typeface="Arial"/>
                <a:ea typeface="Times New Roman"/>
              </a:rPr>
              <a:t>, or </a:t>
            </a:r>
            <a:r>
              <a:rPr lang="en-US" sz="1200" dirty="0">
                <a:effectLst/>
                <a:latin typeface="Arial"/>
                <a:ea typeface="Times New Roman"/>
              </a:rPr>
              <a:t>licensed </a:t>
            </a:r>
            <a:r>
              <a:rPr lang="en-US" sz="1200" dirty="0" smtClean="0">
                <a:effectLst/>
                <a:latin typeface="Arial"/>
                <a:ea typeface="Times New Roman"/>
              </a:rPr>
              <a:t>provider authorized </a:t>
            </a:r>
            <a:r>
              <a:rPr lang="en-US" sz="1200" dirty="0">
                <a:effectLst/>
                <a:latin typeface="Arial"/>
                <a:ea typeface="Times New Roman"/>
              </a:rPr>
              <a:t>to provide services, may be subject to revocation of </a:t>
            </a:r>
            <a:r>
              <a:rPr lang="en-US" sz="1200" dirty="0" smtClean="0">
                <a:effectLst/>
                <a:latin typeface="Arial"/>
                <a:ea typeface="Times New Roman"/>
              </a:rPr>
              <a:t>their </a:t>
            </a:r>
            <a:r>
              <a:rPr lang="en-US" sz="1200" dirty="0">
                <a:effectLst/>
                <a:latin typeface="Arial"/>
                <a:ea typeface="Times New Roman"/>
              </a:rPr>
              <a:t>professional license </a:t>
            </a:r>
            <a:r>
              <a:rPr lang="en-US" sz="1200" dirty="0" smtClean="0">
                <a:effectLst/>
                <a:latin typeface="Arial"/>
                <a:ea typeface="Times New Roman"/>
              </a:rPr>
              <a:t>and no</a:t>
            </a:r>
            <a:r>
              <a:rPr lang="en-US" sz="1200" baseline="0" dirty="0" smtClean="0">
                <a:effectLst/>
                <a:latin typeface="Arial"/>
                <a:ea typeface="Times New Roman"/>
              </a:rPr>
              <a:t> longer be authorized</a:t>
            </a:r>
            <a:r>
              <a:rPr lang="en-US" sz="1200" dirty="0" smtClean="0">
                <a:effectLst/>
                <a:latin typeface="Arial"/>
                <a:ea typeface="Times New Roman"/>
              </a:rPr>
              <a:t> </a:t>
            </a:r>
            <a:r>
              <a:rPr lang="en-US" sz="1200" dirty="0">
                <a:effectLst/>
                <a:latin typeface="Arial"/>
                <a:ea typeface="Times New Roman"/>
              </a:rPr>
              <a:t>to practice as a health care professional.</a:t>
            </a:r>
            <a:endParaRPr lang="en-US" altLang="en-US" sz="1200" dirty="0"/>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33</a:t>
            </a:fld>
            <a:endParaRPr lang="en-US" dirty="0"/>
          </a:p>
        </p:txBody>
      </p:sp>
    </p:spTree>
    <p:extLst>
      <p:ext uri="{BB962C8B-B14F-4D97-AF65-F5344CB8AC3E}">
        <p14:creationId xmlns:p14="http://schemas.microsoft.com/office/powerpoint/2010/main" val="3190535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Danielle's Law potential</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violations are investigated by the Office of Investigations (OI for</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short)</a:t>
            </a: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The case is then analyzed by the</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DDD Office of Risk Management,</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Risk Mitigation Team, which is my team</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107000"/>
              </a:lnSpc>
              <a:spcBef>
                <a:spcPts val="0"/>
              </a:spcBef>
              <a:spcAft>
                <a:spcPts val="750"/>
              </a:spcAf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The criteria considered</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to determine whether staff are in violation of the law</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is: </a:t>
            </a:r>
          </a:p>
          <a:p>
            <a:pPr marL="171450" marR="0" indent="-171450">
              <a:lnSpc>
                <a:spcPct val="107000"/>
              </a:lnSpc>
              <a:spcBef>
                <a:spcPts val="0"/>
              </a:spcBef>
              <a:spcAft>
                <a:spcPts val="750"/>
              </a:spcAft>
              <a:buFont typeface="Arial" panose="020B0604020202020204" pitchFamily="34" charset="0"/>
              <a:buChar char="•"/>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Was the condition a life-threatening emergency? </a:t>
            </a:r>
          </a:p>
          <a:p>
            <a:pPr marL="171450" marR="0" indent="-171450">
              <a:lnSpc>
                <a:spcPct val="107000"/>
              </a:lnSpc>
              <a:spcBef>
                <a:spcPts val="0"/>
              </a:spcBef>
              <a:spcAft>
                <a:spcPts val="750"/>
              </a:spcAft>
              <a:buFont typeface="Arial" panose="020B0604020202020204" pitchFamily="34" charset="0"/>
              <a:buChar char="•"/>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Would a reasonably prudent person have known at the time of the incident, that the condition was life-threatening? </a:t>
            </a:r>
          </a:p>
          <a:p>
            <a:pPr marL="0" marR="0" indent="0">
              <a:lnSpc>
                <a:spcPct val="107000"/>
              </a:lnSpc>
              <a:spcBef>
                <a:spcPts val="0"/>
              </a:spcBef>
              <a:spcAft>
                <a:spcPts val="750"/>
              </a:spcAft>
              <a:buFont typeface="Arial" panose="020B0604020202020204" pitchFamily="34" charset="0"/>
              <a:buNone/>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750"/>
              </a:spcAft>
              <a:buFont typeface="Arial" panose="020B0604020202020204" pitchFamily="34" charset="0"/>
              <a:buNone/>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The decision</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to violate is not based on the</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outcome of the incident.</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Risk Mitigation Team makes a</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recommendation to the Assistant Commissioner for Final Decision.</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If determined to have failed to call 911 for a life threatening emergency, V</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iolators have the opportunity to appeal.</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Note that even if a person has not violated Danielle's Law, not intervening in a health threatening situation, or not obtaining medical care for an individual, could be neglect.</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smtClean="0"/>
          </a:p>
          <a:p>
            <a:r>
              <a:rPr lang="en-US" dirty="0" smtClean="0"/>
              <a:t>I’m going to now turn this training over to Tashay</a:t>
            </a:r>
            <a:r>
              <a:rPr lang="en-US" baseline="0" dirty="0" smtClean="0"/>
              <a:t> for a quick review and interactive quiz</a:t>
            </a:r>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34</a:t>
            </a:fld>
            <a:endParaRPr lang="en-US" dirty="0"/>
          </a:p>
        </p:txBody>
      </p:sp>
    </p:spTree>
    <p:extLst>
      <p:ext uri="{BB962C8B-B14F-4D97-AF65-F5344CB8AC3E}">
        <p14:creationId xmlns:p14="http://schemas.microsoft.com/office/powerpoint/2010/main" val="1776433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Tashay </a:t>
            </a:r>
            <a:r>
              <a:rPr lang="en-US" sz="1200" b="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take over</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750"/>
              </a:spcAft>
            </a:pPr>
            <a:endPar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Thank you Melissa.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Now before we have our quiz</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we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will do a quick review.</a:t>
            </a:r>
          </a:p>
          <a:p>
            <a:pPr marL="0" marR="0">
              <a:lnSpc>
                <a:spcPct val="107000"/>
              </a:lnSpc>
              <a:spcBef>
                <a:spcPts val="0"/>
              </a:spcBef>
              <a:spcAft>
                <a:spcPts val="750"/>
              </a:spcAft>
            </a:pPr>
            <a:endParaRPr lang="en-US" sz="11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We discussed that some examples of health threatening conditions could be say</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minor injury, early onset of cold or flu symptoms, or other minor concerns.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Examples of life-threatening conditions include, but are not limited to, difficulty breathing, severe bleeding, serious injuries, unresponsiveness,</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or a dramatic and sometimes</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sudden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change in a person’s health.</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Please refer to the “Identified Life-Threatening Emergencies” bulletin on the Danielle’s Law website for more information.</a:t>
            </a:r>
            <a:r>
              <a:rPr lang="en-US" sz="1100" baseline="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You can also refer to the “Frequently Asked Questions handout” and review additional information there.</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It is important to understand Danielle’s Law requires you to call 911 immediately for life-threatening conditions even if a doctor or nurse is onsite. </a:t>
            </a: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Don't</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ssume that someone else has called 911 and don’t </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delay in calling 911  for example, to call your supervisor first</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Call 911 immediately</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and provide life saving care to the person. You can apprise (</a:t>
            </a:r>
            <a:r>
              <a:rPr lang="en-US" sz="1200" baseline="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aprize</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your supervisor when emergency services arrive and take over care.</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kern="1200" dirty="0" smtClean="0">
                <a:solidFill>
                  <a:schemeClr val="tx1"/>
                </a:solidFill>
                <a:effectLst/>
                <a:latin typeface="+mn-lt"/>
                <a:ea typeface="+mn-ea"/>
                <a:cs typeface="+mn-cs"/>
              </a:rPr>
              <a:t>If the person has a DNR order and they experience a life-threatening emergency, you still need to call 911. </a:t>
            </a:r>
          </a:p>
          <a:p>
            <a:r>
              <a:rPr lang="en-US" sz="1200" kern="1200" dirty="0" smtClean="0">
                <a:solidFill>
                  <a:schemeClr val="tx1"/>
                </a:solidFill>
                <a:effectLst/>
                <a:latin typeface="+mn-lt"/>
                <a:ea typeface="+mn-ea"/>
                <a:cs typeface="+mn-cs"/>
              </a:rPr>
              <a:t>If the person is receiving end of life care on Hospice and issues arise related to the terminal condition or if it appears the person has passed away, staff should call the hospice provider. If the person receiving Hospice care experiences a life-threatening emergency unrelated to the terminal condition such as a choking episode, staff are required to call 911.”</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For situations that are not life-threatening, but the</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individual may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require</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medical care, at the advisement of your</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supervisor,</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get care for the person.</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If you are unsure whether</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 person is experiencing a health threatening emergency versus a life-threatening emergency, err on the side of caution. Call 911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Now, we invite you to participate in a brief quiz to review the information covered in this webinar.</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rPr>
              <a:t>Melissa will read the quiz questions.</a:t>
            </a:r>
            <a:r>
              <a:rPr lang="en-US" sz="1200" baseline="0" dirty="0" smtClean="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rPr>
              <a:t> We will give you a few moments to submit your responses and then we will discuss whether your answer was correct</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50" dirty="0" smtClean="0">
                <a:solidFill>
                  <a:srgbClr val="8B8D9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l" eaLnBrk="1" hangingPunct="1"/>
            <a:endParaRPr lang="en-US" altLang="en-US" sz="1200" b="1" dirty="0" smtClean="0"/>
          </a:p>
          <a:p>
            <a:pPr algn="l" eaLnBrk="1" hangingPunct="1"/>
            <a:endParaRPr lang="en-US" altLang="en-US" sz="1200" b="1" dirty="0" smtClean="0"/>
          </a:p>
          <a:p>
            <a:pPr algn="l" eaLnBrk="1" hangingPunct="1"/>
            <a:endParaRPr lang="en-US" altLang="en-US" sz="1200" b="1" dirty="0" smtClean="0"/>
          </a:p>
          <a:p>
            <a:pPr algn="l" eaLnBrk="1" hangingPunct="1"/>
            <a:endParaRPr lang="en-US" altLang="en-US" sz="1200" b="1" dirty="0" smtClean="0"/>
          </a:p>
          <a:p>
            <a:pPr algn="l" eaLnBrk="1" hangingPunct="1"/>
            <a:endParaRPr lang="en-US" altLang="en-US" sz="1200" b="1" dirty="0" smtClean="0"/>
          </a:p>
          <a:p>
            <a:pPr algn="l" eaLnBrk="1" hangingPunct="1"/>
            <a:endParaRPr lang="en-US" altLang="en-US" sz="1200" b="1" dirty="0" smtClean="0"/>
          </a:p>
          <a:p>
            <a:pPr algn="l" eaLnBrk="1" hangingPunct="1"/>
            <a:endParaRPr lang="en-US" altLang="en-US" sz="1200" b="1" dirty="0" smtClean="0"/>
          </a:p>
          <a:p>
            <a:pPr algn="l" eaLnBrk="1" hangingPunct="1"/>
            <a:endParaRPr lang="en-US" altLang="en-US" sz="1200" b="1" dirty="0" smtClean="0"/>
          </a:p>
          <a:p>
            <a:pPr algn="l" eaLnBrk="1" hangingPunct="1"/>
            <a:endParaRPr lang="en-US" altLang="en-US" sz="1200" b="1" dirty="0" smtClean="0"/>
          </a:p>
          <a:p>
            <a:pPr algn="l" eaLnBrk="1" hangingPunct="1"/>
            <a:r>
              <a:rPr lang="en-US" altLang="en-US" sz="1200" b="1" dirty="0" smtClean="0"/>
              <a:t>For</a:t>
            </a:r>
            <a:r>
              <a:rPr lang="en-US" altLang="en-US" sz="1200" b="1" baseline="0" dirty="0" smtClean="0"/>
              <a:t> in-person trainings: </a:t>
            </a:r>
          </a:p>
          <a:p>
            <a:pPr algn="l" eaLnBrk="1" hangingPunct="1"/>
            <a:endParaRPr lang="en-US" altLang="en-US" sz="1200" b="1" baseline="0" dirty="0" smtClean="0"/>
          </a:p>
          <a:p>
            <a:pPr algn="l" eaLnBrk="1" hangingPunct="1"/>
            <a:r>
              <a:rPr lang="en-US" altLang="en-US" sz="1200" b="1" dirty="0" smtClean="0"/>
              <a:t>Ask </a:t>
            </a:r>
            <a:r>
              <a:rPr lang="en-US" altLang="en-US" sz="1200" b="1" dirty="0"/>
              <a:t>clas</a:t>
            </a:r>
            <a:r>
              <a:rPr lang="en-US" altLang="en-US" sz="1200" b="1" baseline="0" dirty="0"/>
              <a:t>s for examples of health threatening conditions</a:t>
            </a:r>
          </a:p>
          <a:p>
            <a:pPr algn="l" eaLnBrk="1" hangingPunct="1"/>
            <a:endParaRPr lang="en-US" altLang="en-US" sz="1200" b="1" baseline="0" dirty="0"/>
          </a:p>
          <a:p>
            <a:pPr algn="l" eaLnBrk="1" hangingPunct="1"/>
            <a:r>
              <a:rPr lang="en-US" altLang="en-US" sz="1200" b="1" baseline="0" dirty="0"/>
              <a:t>Ask class for examples of life threatening conditions</a:t>
            </a:r>
          </a:p>
          <a:p>
            <a:pPr algn="l" eaLnBrk="1" hangingPunct="1"/>
            <a:endParaRPr lang="en-US" altLang="en-US" sz="1200" b="1" baseline="0" dirty="0"/>
          </a:p>
          <a:p>
            <a:pPr algn="l" eaLnBrk="1" hangingPunct="1"/>
            <a:r>
              <a:rPr lang="en-US" altLang="en-US" sz="1200" b="1" baseline="0" dirty="0"/>
              <a:t>Distribute FAQ handout and review</a:t>
            </a:r>
          </a:p>
          <a:p>
            <a:pPr algn="l" eaLnBrk="1" hangingPunct="1"/>
            <a:endParaRPr lang="en-US" altLang="en-US" sz="1200" baseline="0" dirty="0"/>
          </a:p>
          <a:p>
            <a:pPr algn="l" eaLnBrk="1" hangingPunct="1"/>
            <a:r>
              <a:rPr lang="en-US" altLang="en-US" sz="1200" baseline="0" dirty="0"/>
              <a:t>Start group quiz on next slide</a:t>
            </a:r>
            <a:endParaRPr lang="en-US" altLang="en-US" sz="1200" dirty="0"/>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35</a:t>
            </a:fld>
            <a:endParaRPr lang="en-US" dirty="0"/>
          </a:p>
        </p:txBody>
      </p:sp>
    </p:spTree>
    <p:extLst>
      <p:ext uri="{BB962C8B-B14F-4D97-AF65-F5344CB8AC3E}">
        <p14:creationId xmlns:p14="http://schemas.microsoft.com/office/powerpoint/2010/main" val="2399444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Melissa: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True or False?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Direct care staff often know the person best, so their input into medical conditions is important.</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b="1" i="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Tashay: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(Pause</a:t>
            </a: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for poll results Most of you selected, most of you recognized this as, most of you correctly answered, the majority of you correctly answered or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looks like this was a tricky one or This question was a bit challenging,  …)</a:t>
            </a:r>
          </a:p>
          <a:p>
            <a:pPr marL="0" marR="0" lvl="0" indent="0" algn="l" defTabSz="914400" rtl="0" eaLnBrk="1" fontAlgn="auto" latinLnBrk="0" hangingPunct="1">
              <a:lnSpc>
                <a:spcPct val="107000"/>
              </a:lnSpc>
              <a:spcBef>
                <a:spcPts val="0"/>
              </a:spcBef>
              <a:spcAft>
                <a:spcPts val="750"/>
              </a:spcAft>
              <a:buClrTx/>
              <a:buSzTx/>
              <a:buFontTx/>
              <a:buNone/>
              <a:tabLst/>
              <a:defRPr/>
            </a:pPr>
            <a:endParaRPr lang="en-US" sz="1200" b="1" i="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This is true.</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Direct care staff </a:t>
            </a: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may be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the first to notice a change in a person's condition. </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Staff</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should have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good communication between shifts and programs,</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for example between the group home and day program, to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promote</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continuity of care</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It is</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vital to monitor an</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individual’s health</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condition and determine whether they need medical attention because a condition can</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worsen over the span of a few hours to a few days.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smtClean="0">
              <a:solidFill>
                <a:srgbClr val="444444"/>
              </a:solidFill>
              <a:effectLst/>
              <a:latin typeface="Times New Roman" panose="02020603050405020304" pitchFamily="18" charset="0"/>
              <a:ea typeface="Times New Roman" panose="02020603050405020304" pitchFamily="18" charset="0"/>
            </a:endParaRPr>
          </a:p>
          <a:p>
            <a:r>
              <a:rPr lang="en-US" sz="1200" dirty="0" smtClean="0">
                <a:solidFill>
                  <a:srgbClr val="444444"/>
                </a:solidFill>
                <a:effectLst/>
                <a:latin typeface="Times New Roman" panose="02020603050405020304" pitchFamily="18" charset="0"/>
                <a:ea typeface="Times New Roman" panose="02020603050405020304" pitchFamily="18" charset="0"/>
              </a:rPr>
              <a:t>Some things that start out as a health-threatening situation can progress</a:t>
            </a:r>
            <a:r>
              <a:rPr lang="en-US" sz="1200" baseline="0" dirty="0" smtClean="0">
                <a:solidFill>
                  <a:srgbClr val="444444"/>
                </a:solidFill>
                <a:effectLst/>
                <a:latin typeface="Times New Roman" panose="02020603050405020304" pitchFamily="18" charset="0"/>
                <a:ea typeface="Times New Roman" panose="02020603050405020304" pitchFamily="18" charset="0"/>
              </a:rPr>
              <a:t> t</a:t>
            </a:r>
            <a:r>
              <a:rPr lang="en-US" sz="1200" dirty="0" smtClean="0">
                <a:solidFill>
                  <a:srgbClr val="444444"/>
                </a:solidFill>
                <a:effectLst/>
                <a:latin typeface="Times New Roman" panose="02020603050405020304" pitchFamily="18" charset="0"/>
                <a:ea typeface="Times New Roman" panose="02020603050405020304" pitchFamily="18" charset="0"/>
              </a:rPr>
              <a:t>o a life-threatening emergency</a:t>
            </a:r>
          </a:p>
          <a:p>
            <a:endParaRPr lang="en-US" sz="1200" dirty="0" smtClean="0">
              <a:solidFill>
                <a:srgbClr val="444444"/>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36</a:t>
            </a:fld>
            <a:endParaRPr lang="en-US" dirty="0"/>
          </a:p>
        </p:txBody>
      </p:sp>
    </p:spTree>
    <p:extLst>
      <p:ext uri="{BB962C8B-B14F-4D97-AF65-F5344CB8AC3E}">
        <p14:creationId xmlns:p14="http://schemas.microsoft.com/office/powerpoint/2010/main" val="1166638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Melissa: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True or false?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All medical situations and conditions are life-threatening emergencies.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endParaRPr lang="en-US" sz="1200" b="0"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Tashay:</a:t>
            </a:r>
            <a:r>
              <a:rPr lang="en-US" sz="1200" b="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(Pause</a:t>
            </a: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for poll results Most of you selected, most of you recognized this as, most of you correctly answered, the majority of you correctly answered or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looks like this was a tricky one or This question was a bit challenging,  …)</a:t>
            </a:r>
            <a:endPar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200" b="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You should recognize this as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false</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Some situations, such as controlled bleeding, minor injuries, a cold or onset of the flu, are not life-threatening, and a call to </a:t>
            </a: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911 is not warranted.</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However</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Appropriate medical care such as providing basic first aid and/or a follow</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up with the individual’s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doctor,</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is necessary</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50" dirty="0" smtClean="0">
                <a:solidFill>
                  <a:srgbClr val="8B8D9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37</a:t>
            </a:fld>
            <a:endParaRPr lang="en-US" dirty="0"/>
          </a:p>
        </p:txBody>
      </p:sp>
    </p:spTree>
    <p:extLst>
      <p:ext uri="{BB962C8B-B14F-4D97-AF65-F5344CB8AC3E}">
        <p14:creationId xmlns:p14="http://schemas.microsoft.com/office/powerpoint/2010/main" val="2605983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1200" b="1"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Melissa: </a:t>
            </a:r>
            <a:r>
              <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True or false? </a:t>
            </a:r>
            <a:endParaRPr kumimoji="0" lang="en-US" sz="11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endPar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All 911 calls must be for life-threatening emergencies.</a:t>
            </a:r>
            <a:endParaRPr kumimoji="0" lang="en-US" sz="11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endParaRPr kumimoji="0" lang="en-US" sz="1200" b="0" i="1"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endPar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1200" b="1"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Tashay: </a:t>
            </a:r>
          </a:p>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900" b="1" i="1"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(Pause for poll results Most of you selected, most of you recognized this as, most of you correctly answered, the majority of you correctly answered or </a:t>
            </a:r>
          </a:p>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900" b="1" i="1"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looks like this was a tricky one or This question was a bit challenging,  …)</a:t>
            </a:r>
          </a:p>
          <a:p>
            <a:pPr marL="0" marR="0" lvl="0" indent="0" algn="l" defTabSz="914400" rtl="0" eaLnBrk="1" fontAlgn="auto" latinLnBrk="0" hangingPunct="1">
              <a:lnSpc>
                <a:spcPct val="107000"/>
              </a:lnSpc>
              <a:spcBef>
                <a:spcPts val="0"/>
              </a:spcBef>
              <a:spcAft>
                <a:spcPts val="750"/>
              </a:spcAft>
              <a:buClrTx/>
              <a:buSzTx/>
              <a:buFontTx/>
              <a:buNone/>
              <a:tabLst/>
              <a:defRPr/>
            </a:pPr>
            <a:endPar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is </a:t>
            </a:r>
            <a:r>
              <a:rPr kumimoji="0" lang="en-US" sz="1200" b="1" i="1"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false.</a:t>
            </a:r>
            <a:r>
              <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Consider a scenario where someone falls and though they are not at risk for a fatal injury, they are too large to move by a staff member working alone; and they may have sprained their ankle or have a broken bone. In this situation emergency rescue worker’s assistance is needed even though the person's life is not at risk.</a:t>
            </a:r>
            <a:endParaRPr kumimoji="0" lang="en-US" sz="11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endPar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But ideally, calls made to 911 emergency response services should be reserved for life-threatening or potentially life-threatening situations.</a:t>
            </a:r>
          </a:p>
          <a:p>
            <a:pPr marL="0" marR="0" lvl="0" indent="0" algn="l" defTabSz="914400" rtl="0" eaLnBrk="1" fontAlgn="auto" latinLnBrk="0" hangingPunct="1">
              <a:lnSpc>
                <a:spcPct val="107000"/>
              </a:lnSpc>
              <a:spcBef>
                <a:spcPts val="0"/>
              </a:spcBef>
              <a:spcAft>
                <a:spcPts val="750"/>
              </a:spcAft>
              <a:buClrTx/>
              <a:buSzTx/>
              <a:buFontTx/>
              <a:buNone/>
              <a:tabLst/>
              <a:defRPr/>
            </a:pPr>
            <a:endPar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1200" b="0" i="0" u="none" strike="noStrike" kern="1200" cap="none" spc="0" normalizeH="0" baseline="0" noProof="0" dirty="0" smtClean="0">
                <a:ln>
                  <a:noFill/>
                </a:ln>
                <a:solidFill>
                  <a:srgbClr val="444444"/>
                </a:solidFill>
                <a:effectLst/>
                <a:uLnTx/>
                <a:uFillTx/>
                <a:latin typeface="Times New Roman" panose="02020603050405020304" pitchFamily="18" charset="0"/>
                <a:ea typeface="Calibri" panose="020F0502020204030204" pitchFamily="34" charset="0"/>
                <a:cs typeface="Times New Roman" panose="02020603050405020304" pitchFamily="18" charset="0"/>
              </a:rPr>
              <a:t>That was a good one</a:t>
            </a:r>
            <a:endParaRPr kumimoji="0" lang="en-US" sz="11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38</a:t>
            </a:fld>
            <a:endParaRPr lang="en-US" dirty="0"/>
          </a:p>
        </p:txBody>
      </p:sp>
    </p:spTree>
    <p:extLst>
      <p:ext uri="{BB962C8B-B14F-4D97-AF65-F5344CB8AC3E}">
        <p14:creationId xmlns:p14="http://schemas.microsoft.com/office/powerpoint/2010/main" val="2593512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smtClean="0"/>
              <a:t>Melissa</a:t>
            </a:r>
            <a:r>
              <a:rPr lang="en-US" altLang="en-US" sz="1200" b="0" dirty="0" smtClean="0"/>
              <a:t>: True or false?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smtClean="0"/>
              <a:t>A health threatening condition may need immediate medical care, such as driving someone to the doctor's office or an emergency 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smtClean="0"/>
          </a:p>
          <a:p>
            <a:pPr marL="0" marR="0" lvl="0" indent="0" algn="l" defTabSz="914400" rtl="0" eaLnBrk="1" fontAlgn="auto" latinLnBrk="0" hangingPunct="1">
              <a:lnSpc>
                <a:spcPct val="107000"/>
              </a:lnSpc>
              <a:spcBef>
                <a:spcPts val="0"/>
              </a:spcBef>
              <a:spcAft>
                <a:spcPts val="750"/>
              </a:spcAft>
              <a:buClrTx/>
              <a:buSzTx/>
              <a:buFontTx/>
              <a:buNone/>
              <a:tabLst/>
              <a:defRPr/>
            </a:pPr>
            <a:r>
              <a:rPr lang="en-US" altLang="en-US" sz="1200" b="1" dirty="0" smtClean="0"/>
              <a:t>Tashay: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(Pause</a:t>
            </a: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for poll results Most of you selected, most of you recognized this as, most of you correctly answered, the majority of you correctly answered or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looks like this was a tricky one or This question was a bit challenging,  …)</a:t>
            </a:r>
            <a:endParaRPr lang="en-US" altLang="en-US"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smtClean="0"/>
              <a:t>True. </a:t>
            </a:r>
            <a:r>
              <a:rPr lang="en-US" altLang="en-US" sz="1200" b="0" dirty="0" smtClean="0"/>
              <a:t>There are many situations in which a doctor may want to see the person in his or her office right away, or will advise staff to drive the person to the emergency room for an evaluation, for example,</a:t>
            </a:r>
            <a:r>
              <a:rPr lang="en-US" altLang="en-US" sz="1200" b="0" baseline="0" dirty="0" smtClean="0"/>
              <a:t> to have </a:t>
            </a:r>
            <a:r>
              <a:rPr lang="en-US" altLang="en-US" sz="1200" b="0" dirty="0" smtClean="0"/>
              <a:t>an x-ray taken.</a:t>
            </a:r>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39</a:t>
            </a:fld>
            <a:endParaRPr lang="en-US" dirty="0"/>
          </a:p>
        </p:txBody>
      </p:sp>
    </p:spTree>
    <p:extLst>
      <p:ext uri="{BB962C8B-B14F-4D97-AF65-F5344CB8AC3E}">
        <p14:creationId xmlns:p14="http://schemas.microsoft.com/office/powerpoint/2010/main" val="2351482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Danielle's Law was named in her memory to mandate calling 911 for life-threatening emergencies.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The law emphasizes the importance of staff calling 911 in life-threatening situations for people with intellectual and developmental disabilities or traumatic brain injuries.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988C99-7DC7-4000-B533-C70C2E0CF4A7}" type="slidenum">
              <a:rPr lang="en-US" smtClean="0"/>
              <a:t>4</a:t>
            </a:fld>
            <a:endParaRPr lang="en-US"/>
          </a:p>
        </p:txBody>
      </p:sp>
    </p:spTree>
    <p:extLst>
      <p:ext uri="{BB962C8B-B14F-4D97-AF65-F5344CB8AC3E}">
        <p14:creationId xmlns:p14="http://schemas.microsoft.com/office/powerpoint/2010/main" val="3616281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Melissa</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True or false?</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Examples of life-threatening emergencies would be a heart attack or stroke.</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Tashay: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0"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Pause</a:t>
            </a: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for poll results Most of you selected, most of you recognized this as, most of you correctly answered, the majority of you correctly answered or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looks like this was a tricky one or This question was a bit challenging,  …)</a:t>
            </a:r>
            <a:endPar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True</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these are potentially fatal or damaging conditions, which need fast response and access to emergency medical care</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right away</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40</a:t>
            </a:fld>
            <a:endParaRPr lang="en-US" dirty="0"/>
          </a:p>
        </p:txBody>
      </p:sp>
    </p:spTree>
    <p:extLst>
      <p:ext uri="{BB962C8B-B14F-4D97-AF65-F5344CB8AC3E}">
        <p14:creationId xmlns:p14="http://schemas.microsoft.com/office/powerpoint/2010/main" val="3769990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Melissa: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True or false?</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An example of a health threatening condition would be seizures typical for the person, lasting less than five minutes.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Tashay: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(Pause</a:t>
            </a: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for poll results Most of you selected, most of you recognized this as, most of you correctly answered, the majority of you correctly answered or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looks like this was a tricky one or This question was a bit challenging,  …)</a:t>
            </a:r>
            <a:endPar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This is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true</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 person with a known seizure diagnosis experiencing</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their normal seizure activity would be considered health threatening situation but not life-threatening.</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Many people with known seizure disorders have typical patterns of seizure activity and though</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these seizures must be monitored and documented, a call to 911 would not be appropriate unless the seizure lasted longer than five minutes, became atypical, resulted in a serious injury, </a:t>
            </a: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or the person did not resume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breathing</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once the seizure ended.</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smtClean="0">
              <a:solidFill>
                <a:srgbClr val="444444"/>
              </a:solidFill>
              <a:effectLst/>
              <a:latin typeface="Times New Roman" panose="02020603050405020304" pitchFamily="18" charset="0"/>
              <a:ea typeface="Times New Roman" panose="02020603050405020304" pitchFamily="18" charset="0"/>
            </a:endParaRPr>
          </a:p>
          <a:p>
            <a:r>
              <a:rPr lang="en-US" sz="1200" dirty="0" smtClean="0">
                <a:solidFill>
                  <a:srgbClr val="444444"/>
                </a:solidFill>
                <a:effectLst/>
                <a:latin typeface="Times New Roman" panose="02020603050405020304" pitchFamily="18" charset="0"/>
                <a:ea typeface="Times New Roman" panose="02020603050405020304" pitchFamily="18" charset="0"/>
              </a:rPr>
              <a:t>Other seizures that would warrant a call to 911 include </a:t>
            </a:r>
          </a:p>
          <a:p>
            <a:pPr marL="171450" indent="-171450">
              <a:buFont typeface="Arial" panose="020B0604020202020204" pitchFamily="34" charset="0"/>
              <a:buChar char="•"/>
            </a:pPr>
            <a:r>
              <a:rPr lang="en-US" sz="1200" dirty="0" smtClean="0">
                <a:solidFill>
                  <a:srgbClr val="444444"/>
                </a:solidFill>
                <a:effectLst/>
                <a:latin typeface="Times New Roman" panose="02020603050405020304" pitchFamily="18" charset="0"/>
                <a:ea typeface="Times New Roman" panose="02020603050405020304" pitchFamily="18" charset="0"/>
              </a:rPr>
              <a:t>a first time seizure, </a:t>
            </a:r>
          </a:p>
          <a:p>
            <a:pPr marL="171450" indent="-171450">
              <a:buFont typeface="Arial" panose="020B0604020202020204" pitchFamily="34" charset="0"/>
              <a:buChar char="•"/>
            </a:pPr>
            <a:r>
              <a:rPr lang="en-US" sz="1200" dirty="0" smtClean="0">
                <a:solidFill>
                  <a:srgbClr val="444444"/>
                </a:solidFill>
                <a:effectLst/>
                <a:latin typeface="Times New Roman" panose="02020603050405020304" pitchFamily="18" charset="0"/>
                <a:ea typeface="Times New Roman" panose="02020603050405020304" pitchFamily="18" charset="0"/>
              </a:rPr>
              <a:t>back-to-back seizures, like three or more in a row, or </a:t>
            </a:r>
          </a:p>
          <a:p>
            <a:pPr marL="171450" indent="-171450">
              <a:buFont typeface="Arial" panose="020B0604020202020204" pitchFamily="34" charset="0"/>
              <a:buChar char="•"/>
            </a:pPr>
            <a:r>
              <a:rPr lang="en-US" sz="1200" dirty="0" smtClean="0">
                <a:solidFill>
                  <a:srgbClr val="444444"/>
                </a:solidFill>
                <a:effectLst/>
                <a:latin typeface="Times New Roman" panose="02020603050405020304" pitchFamily="18" charset="0"/>
                <a:ea typeface="Times New Roman" panose="02020603050405020304" pitchFamily="18" charset="0"/>
              </a:rPr>
              <a:t>seizures occurring in someone who is pregnant or someone who is diabetic and whose blood sugar above the normal range. </a:t>
            </a:r>
          </a:p>
          <a:p>
            <a:pPr marL="171450" indent="-171450">
              <a:buFont typeface="Arial" panose="020B0604020202020204" pitchFamily="34" charset="0"/>
              <a:buChar char="•"/>
            </a:pPr>
            <a:r>
              <a:rPr lang="en-US" sz="1200" dirty="0" smtClean="0">
                <a:solidFill>
                  <a:srgbClr val="444444"/>
                </a:solidFill>
                <a:effectLst/>
                <a:latin typeface="Times New Roman" panose="02020603050405020304" pitchFamily="18" charset="0"/>
                <a:ea typeface="Times New Roman" panose="02020603050405020304" pitchFamily="18" charset="0"/>
              </a:rPr>
              <a:t>Also, in some cases,</a:t>
            </a:r>
            <a:r>
              <a:rPr lang="en-US" sz="1200" baseline="0" dirty="0" smtClean="0">
                <a:solidFill>
                  <a:srgbClr val="444444"/>
                </a:solidFill>
                <a:effectLst/>
                <a:latin typeface="Times New Roman" panose="02020603050405020304" pitchFamily="18" charset="0"/>
                <a:ea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rPr>
              <a:t>a physician may order staff to call 911 for seizure activity</a:t>
            </a:r>
            <a:r>
              <a:rPr lang="en-US" sz="1200" baseline="0" dirty="0" smtClean="0">
                <a:solidFill>
                  <a:srgbClr val="444444"/>
                </a:solidFill>
                <a:effectLst/>
                <a:latin typeface="Times New Roman" panose="02020603050405020304" pitchFamily="18" charset="0"/>
                <a:ea typeface="Times New Roman" panose="02020603050405020304" pitchFamily="18" charset="0"/>
              </a:rPr>
              <a:t> under 5 minutes per the seizure protocol.</a:t>
            </a:r>
            <a:endParaRPr lang="en-US" altLang="en-US" sz="1200" b="0" baseline="0" dirty="0" smtClean="0"/>
          </a:p>
          <a:p>
            <a:pPr algn="l" eaLnBrk="1" hangingPunct="1"/>
            <a:endParaRPr lang="en-US" altLang="en-US" sz="1200" dirty="0"/>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41</a:t>
            </a:fld>
            <a:endParaRPr lang="en-US" dirty="0"/>
          </a:p>
        </p:txBody>
      </p:sp>
    </p:spTree>
    <p:extLst>
      <p:ext uri="{BB962C8B-B14F-4D97-AF65-F5344CB8AC3E}">
        <p14:creationId xmlns:p14="http://schemas.microsoft.com/office/powerpoint/2010/main" val="35329096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Melissa: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True or false?</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If someone is having trouble breathing, but is conscious and able to talk to you, it would be safe to drive them to the hospital yourself.</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Tashay: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(Pause</a:t>
            </a: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for poll results Most of you selected, most of you recognized this as, most of you correctly answered, the majority of you correctly answered or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looks like this was a tricky one or This question was a bit challenging,  …)</a:t>
            </a:r>
            <a:endPar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200" b="1" i="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b="1" i="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This is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False.</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While there are non- life-threatening conditions that would </a:t>
            </a: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not</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pose a risk by driving the person to the emergency room yourself, </a:t>
            </a: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trouble breathing can worsen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to no breathing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in a matter of minutes.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If you are driving someone to an ER and they stop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breathing</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or their condition worsens, you are delaying vital medical care so call 911 and have the EMTs or Paramedics</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transport them to the hospital by ambulance.</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42</a:t>
            </a:fld>
            <a:endParaRPr lang="en-US" dirty="0"/>
          </a:p>
        </p:txBody>
      </p:sp>
    </p:spTree>
    <p:extLst>
      <p:ext uri="{BB962C8B-B14F-4D97-AF65-F5344CB8AC3E}">
        <p14:creationId xmlns:p14="http://schemas.microsoft.com/office/powerpoint/2010/main" val="3537745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Melissa:</a:t>
            </a:r>
            <a:r>
              <a:rPr lang="en-US" sz="1200" b="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ue or false? </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When you identify a life-threatening emergency, you should call 911, provide care, and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then</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call your supervisor to report the situation.</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Tashay: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(Pause</a:t>
            </a: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for poll results Most of you selected, most of you recognized this as, most of you correctly answered, the majority of you correctly answered or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looks like this was a tricky one or This question was a bit challenging,  …)</a:t>
            </a:r>
            <a:endPar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True</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In life-threatening emergencies, it would be neglectful and dangerous to delay the call to wait for a supervisor's direction.</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43</a:t>
            </a:fld>
            <a:endParaRPr lang="en-US" dirty="0"/>
          </a:p>
        </p:txBody>
      </p:sp>
    </p:spTree>
    <p:extLst>
      <p:ext uri="{BB962C8B-B14F-4D97-AF65-F5344CB8AC3E}">
        <p14:creationId xmlns:p14="http://schemas.microsoft.com/office/powerpoint/2010/main" val="500359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Melissa:</a:t>
            </a:r>
            <a:r>
              <a:rPr lang="en-US" sz="1200" b="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Last question, T</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ue or false? </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Health threatening conditions are not emergencies, however, appropriate and prompt medical care is always required, such as calling a doctor.</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Tashay: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(Pause</a:t>
            </a: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for poll results Most of you selected, most of you recognized this as, most of you correctly answered, the majority of you correctly answered or </a:t>
            </a: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b="1" i="1"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looks like this was a tricky one or This question was a bit challenging,  …)</a:t>
            </a:r>
            <a:endPar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This is </a:t>
            </a:r>
            <a:r>
              <a:rPr lang="en-US" sz="1200" b="1" i="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true</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Appropriate medical care and follow-up is always required. </a:t>
            </a: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Even with non- life-threatening conditions, if the situation worsens or it becomes life threatening, </a:t>
            </a: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then 911 should be called.</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405CBE-40F9-4DB0-9D7B-2F66056F4A82}" type="slidenum">
              <a:rPr lang="en-US" smtClean="0"/>
              <a:pPr/>
              <a:t>44</a:t>
            </a:fld>
            <a:endParaRPr lang="en-US" dirty="0"/>
          </a:p>
        </p:txBody>
      </p:sp>
    </p:spTree>
    <p:extLst>
      <p:ext uri="{BB962C8B-B14F-4D97-AF65-F5344CB8AC3E}">
        <p14:creationId xmlns:p14="http://schemas.microsoft.com/office/powerpoint/2010/main" val="34462135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Tashay</a:t>
            </a: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Thank you for attending</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this Danielle’s Law Training Refresher</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Please refer to the Department of Human Services, Division of Developmental Disabilities Danielle’s Law Website for Division</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Circular 20A, Frequently Asked Questions, and other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relevant training materials,</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bulletins,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and flyers. The</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slide deck from this training is on this website as well. </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will turn it over to Melissa prior to before get into the Q&amp;A portion of our training: </a:t>
            </a:r>
          </a:p>
          <a:p>
            <a:pPr marL="0" marR="0">
              <a:lnSpc>
                <a:spcPct val="107000"/>
              </a:lnSpc>
              <a:spcBef>
                <a:spcPts val="0"/>
              </a:spcBef>
              <a:spcAft>
                <a:spcPts val="750"/>
              </a:spcAft>
            </a:pPr>
            <a:endPar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Melissa:</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 wanted to take this opportunity to share that</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giving</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this training is a great honor because the Office of Risk Management typically does not have the opportunity to be involved in Danielle's Law on the proactive side because we complete the analysis of all</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the Danielle's Law violation allegations statewide so we see the missed opportunities where staff should have called 911 or delayed in calling 911 and unfortunately some of our individuals were in life threatening emergencies and did not receive immediate care so this is our opportunity as state employees, providers, direct care staff, support coordinators and supervisors to ensure that we familiarize ourselves with the signs and symptoms of life threatening emergencies and don't fail to or delay in calling 911. </a:t>
            </a: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Before we take questions, I just want to note that this training does not replace the Danielle's Law Training offered on the College of Direct Supports platform which some of you may be required or assigned to take. This training is not a substitute for the DL Training on CDS.</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 just wanted to make sure I clarified that.</a:t>
            </a: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Lastly, the slide deck, flyers, and bulletins pertaining to today's training on Danielle's Law are on the Division website in both English and Spanish.</a:t>
            </a: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 encourage you to hang some of these bulletins in your offices, throughout high traffic areas in the group homes and day programs for continued awareness of situations that are potentially life threatening. Also if you or someone you know could benefit from the Danielle's Law Training in Spanish, it is now available on the CDS platform. It you would like to request a private Danielle's Law training for an agency or unit, please request it in the chat and include the agency or unit name and contact name and email and we will be in contact. Okay thanks again! </a:t>
            </a: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We will open up our Q&amp;A portion of the training. </a:t>
            </a: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If you have any questions, you</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can either p</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ost them in the question box</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or you can click the react, raised hand icon and you will be unmuted so you can ask your question</a:t>
            </a: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TW" dirty="0"/>
          </a:p>
        </p:txBody>
      </p:sp>
      <p:sp>
        <p:nvSpPr>
          <p:cNvPr id="4" name="Slide Number Placeholder 3"/>
          <p:cNvSpPr>
            <a:spLocks noGrp="1"/>
          </p:cNvSpPr>
          <p:nvPr>
            <p:ph type="sldNum" sz="quarter" idx="5"/>
          </p:nvPr>
        </p:nvSpPr>
        <p:spPr/>
        <p:txBody>
          <a:bodyPr/>
          <a:lstStyle/>
          <a:p>
            <a:fld id="{BF988C99-7DC7-4000-B533-C70C2E0CF4A7}" type="slidenum">
              <a:rPr lang="en-US" smtClean="0"/>
              <a:t>45</a:t>
            </a:fld>
            <a:endParaRPr lang="en-US"/>
          </a:p>
        </p:txBody>
      </p:sp>
    </p:spTree>
    <p:extLst>
      <p:ext uri="{BB962C8B-B14F-4D97-AF65-F5344CB8AC3E}">
        <p14:creationId xmlns:p14="http://schemas.microsoft.com/office/powerpoint/2010/main" val="3014798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The law requires</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that a</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nyone who works with individuals with intellectual developmental disabilities, or traumatic brain injury, must call 911 in the event of a life-threatening emergency. Not calling 911 or delaying the call in a life-threatening emergency</a:t>
            </a:r>
            <a:r>
              <a:rPr lang="en-US" sz="1200" b="1"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is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 violation of the law.</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Your provider</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or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employer must</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ensure</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that staff are trained to identify life-threatening emergencies and know when to call 911.</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They must also file an incident report according to division procedures, and maintain a record of all 911 calls made.</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The Department of Human Services must ensure training is provided to all service providers.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As</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 Department, we are required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to maintain records of provider calls to 911</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review potential violations of Danielle's Law, which are situations where a reasonably prudent person did not call 911</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in a life-threatening emergency. The department maintains</a:t>
            </a:r>
            <a:r>
              <a:rPr lang="en-US" sz="1200" baseline="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records of violations of Danielle’s Law.</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988C99-7DC7-4000-B533-C70C2E0CF4A7}" type="slidenum">
              <a:rPr lang="en-US" smtClean="0"/>
              <a:t>5</a:t>
            </a:fld>
            <a:endParaRPr lang="en-US"/>
          </a:p>
        </p:txBody>
      </p:sp>
    </p:spTree>
    <p:extLst>
      <p:ext uri="{BB962C8B-B14F-4D97-AF65-F5344CB8AC3E}">
        <p14:creationId xmlns:p14="http://schemas.microsoft.com/office/powerpoint/2010/main" val="363762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altLang="en-US" sz="1200" dirty="0" smtClean="0"/>
              <a:t>Direct support professionals,</a:t>
            </a:r>
            <a:r>
              <a:rPr lang="en-US" altLang="en-US" sz="1200" baseline="0" dirty="0" smtClean="0"/>
              <a:t> </a:t>
            </a:r>
            <a:r>
              <a:rPr lang="en-US" altLang="en-US" sz="1200" dirty="0" smtClean="0"/>
              <a:t>support coordinators,</a:t>
            </a:r>
            <a:r>
              <a:rPr lang="en-US" altLang="en-US" sz="1200" baseline="0" dirty="0" smtClean="0"/>
              <a:t> families who are paid caregivers, all </a:t>
            </a:r>
            <a:r>
              <a:rPr lang="en-US" altLang="en-US" sz="1200" dirty="0" smtClean="0"/>
              <a:t>play an important role in providing quality care to individuals with intellectual and developmental disabilities. This includes recognizing medical issues that may arise and obtaining appropriate medical care.</a:t>
            </a:r>
          </a:p>
          <a:p>
            <a:pPr algn="l" eaLnBrk="1" hangingPunct="1"/>
            <a:endParaRPr lang="en-US" altLang="en-US" sz="1200" dirty="0" smtClean="0"/>
          </a:p>
          <a:p>
            <a:pPr algn="l" eaLnBrk="1" hangingPunct="1"/>
            <a:r>
              <a:rPr lang="en-US" altLang="en-US" sz="1200" dirty="0" smtClean="0"/>
              <a:t>Anyone</a:t>
            </a:r>
            <a:r>
              <a:rPr lang="en-US" altLang="en-US" sz="1200" baseline="0" dirty="0" smtClean="0"/>
              <a:t> who assumes the caregiver role </a:t>
            </a:r>
            <a:r>
              <a:rPr lang="en-US" altLang="en-US" sz="1200" dirty="0" smtClean="0"/>
              <a:t>must communicate with their supervisor, their co-workers across shifts, or medical providers, and others to ensure quality care is obtained, and information is shared with those who need to know in order to provide good care.</a:t>
            </a:r>
          </a:p>
          <a:p>
            <a:pPr algn="l" eaLnBrk="1" hangingPunct="1"/>
            <a:endParaRPr lang="en-US" altLang="en-US" sz="1200" dirty="0" smtClean="0"/>
          </a:p>
          <a:p>
            <a:pPr algn="l" eaLnBrk="1" hangingPunct="1"/>
            <a:r>
              <a:rPr lang="en-US" altLang="en-US" sz="1200" dirty="0" smtClean="0"/>
              <a:t>For example, a direct support professional who knows the</a:t>
            </a:r>
            <a:r>
              <a:rPr lang="en-US" altLang="en-US" sz="1200" baseline="0" dirty="0" smtClean="0"/>
              <a:t> person well </a:t>
            </a:r>
            <a:r>
              <a:rPr lang="en-US" altLang="en-US" sz="1200" dirty="0" smtClean="0"/>
              <a:t>may relay information directly to a doctor, which results in proper medical care.</a:t>
            </a:r>
          </a:p>
          <a:p>
            <a:pPr algn="l" eaLnBrk="1" hangingPunct="1"/>
            <a:endParaRPr lang="en-US" altLang="en-US" sz="1200" dirty="0" smtClean="0"/>
          </a:p>
          <a:p>
            <a:pPr algn="l" eaLnBrk="1" hangingPunct="1"/>
            <a:r>
              <a:rPr lang="en-US" altLang="en-US" sz="1200" dirty="0" smtClean="0"/>
              <a:t>What</a:t>
            </a:r>
            <a:r>
              <a:rPr lang="en-US" altLang="en-US" sz="1200" baseline="0" dirty="0" smtClean="0"/>
              <a:t>ever your role, and in whatever capacity you provide support, the key is when you r</a:t>
            </a:r>
            <a:r>
              <a:rPr lang="en-US" altLang="en-US" sz="1200" dirty="0" smtClean="0"/>
              <a:t>ecognize</a:t>
            </a:r>
            <a:r>
              <a:rPr lang="en-US" altLang="en-US" sz="1200" baseline="0" dirty="0" smtClean="0"/>
              <a:t> </a:t>
            </a:r>
            <a:r>
              <a:rPr lang="en-US" altLang="en-US" sz="1200" dirty="0" smtClean="0"/>
              <a:t>emergencies and respond</a:t>
            </a:r>
            <a:r>
              <a:rPr lang="en-US" altLang="en-US" sz="1200" baseline="0" dirty="0" smtClean="0"/>
              <a:t> </a:t>
            </a:r>
            <a:r>
              <a:rPr lang="en-US" altLang="en-US" sz="1200" dirty="0" smtClean="0"/>
              <a:t>appropriately, it</a:t>
            </a:r>
            <a:r>
              <a:rPr lang="en-US" altLang="en-US" sz="1200" baseline="0" dirty="0" smtClean="0"/>
              <a:t> </a:t>
            </a:r>
            <a:r>
              <a:rPr lang="en-US" altLang="en-US" sz="1200" dirty="0" smtClean="0"/>
              <a:t>can save someone’s life.</a:t>
            </a:r>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6</a:t>
            </a:fld>
            <a:endParaRPr lang="en-US" dirty="0"/>
          </a:p>
        </p:txBody>
      </p:sp>
    </p:spTree>
    <p:extLst>
      <p:ext uri="{BB962C8B-B14F-4D97-AF65-F5344CB8AC3E}">
        <p14:creationId xmlns:p14="http://schemas.microsoft.com/office/powerpoint/2010/main" val="2283961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Not all medical situations or health-threatening conditions are life-threatening; however, true life-threatening emergencies have the potential to be fatal if not addressed immediately.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 is crucial to distinguish between general health concerns and those that require urgent, life-saving intervention.</a:t>
            </a:r>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7</a:t>
            </a:fld>
            <a:endParaRPr lang="en-US"/>
          </a:p>
        </p:txBody>
      </p:sp>
    </p:spTree>
    <p:extLst>
      <p:ext uri="{BB962C8B-B14F-4D97-AF65-F5344CB8AC3E}">
        <p14:creationId xmlns:p14="http://schemas.microsoft.com/office/powerpoint/2010/main" val="1119439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a:t>
            </a:r>
            <a:r>
              <a:rPr lang="en-US" baseline="0" dirty="0" smtClean="0"/>
              <a:t> come to our first scenario. T</a:t>
            </a:r>
            <a:r>
              <a:rPr lang="en-US" dirty="0" smtClean="0"/>
              <a:t>hroughout the training, we will</a:t>
            </a:r>
            <a:r>
              <a:rPr lang="en-US" baseline="0" dirty="0" smtClean="0"/>
              <a:t> review different </a:t>
            </a:r>
            <a:r>
              <a:rPr lang="en-US" dirty="0" smtClean="0"/>
              <a:t>scenarios</a:t>
            </a:r>
            <a:r>
              <a:rPr lang="en-US" baseline="0" dirty="0" smtClean="0"/>
              <a:t> to help you</a:t>
            </a:r>
            <a:r>
              <a:rPr lang="en-US" dirty="0" smtClean="0"/>
              <a:t> determine</a:t>
            </a:r>
            <a:r>
              <a:rPr lang="en-US" baseline="0" dirty="0" smtClean="0"/>
              <a:t> whether</a:t>
            </a:r>
            <a:r>
              <a:rPr lang="en-US" dirty="0" smtClean="0"/>
              <a:t> the situation is a life-threatening emergency requiring a 911 call. </a:t>
            </a:r>
          </a:p>
          <a:p>
            <a:r>
              <a:rPr lang="en-US" dirty="0" smtClean="0"/>
              <a:t>As we go through each</a:t>
            </a:r>
            <a:r>
              <a:rPr lang="en-US" baseline="0" dirty="0" smtClean="0"/>
              <a:t> scenario, please </a:t>
            </a:r>
            <a:r>
              <a:rPr lang="en-US" dirty="0" smtClean="0"/>
              <a:t>reflect on how YOU would handle the situation.</a:t>
            </a:r>
          </a:p>
          <a:p>
            <a:endParaRPr lang="en-US" b="1" dirty="0" smtClean="0"/>
          </a:p>
          <a:p>
            <a:r>
              <a:rPr lang="en-US" dirty="0" smtClean="0"/>
              <a:t>In this scenario, you are providing individual supports to Suzie in her own home.  One afternoon, as she is walking down the driveway to get her mail, you witness Suzie trip over an uneven patch on the sidewalk and fall to her knees. She cries out in pain and does not immediately stand up. When you reach her to offer assistance, you notice that both her knees are skinned and bleeding. You help her to her feet.</a:t>
            </a:r>
          </a:p>
          <a:p>
            <a:endParaRPr lang="en-US" dirty="0" smtClean="0"/>
          </a:p>
          <a:p>
            <a:r>
              <a:rPr lang="en-US" dirty="0" smtClean="0"/>
              <a:t>Is this a life threatening emergency?</a:t>
            </a:r>
          </a:p>
          <a:p>
            <a:endParaRPr lang="en-US" dirty="0" smtClean="0"/>
          </a:p>
          <a:p>
            <a:r>
              <a:rPr lang="en-US" b="1" dirty="0" smtClean="0"/>
              <a:t>___: </a:t>
            </a:r>
            <a:r>
              <a:rPr lang="en-US" dirty="0" smtClean="0"/>
              <a:t>This is </a:t>
            </a:r>
            <a:r>
              <a:rPr lang="en-US" sz="1600" b="1" dirty="0" smtClean="0"/>
              <a:t>not </a:t>
            </a:r>
            <a:r>
              <a:rPr lang="en-US" dirty="0" smtClean="0"/>
              <a:t>a life-threatening emergency. Administering</a:t>
            </a:r>
            <a:r>
              <a:rPr lang="en-US" baseline="0" dirty="0" smtClean="0"/>
              <a:t> b</a:t>
            </a:r>
            <a:r>
              <a:rPr lang="en-US" dirty="0" smtClean="0"/>
              <a:t>asic first aid would be appropriate in this situation.</a:t>
            </a:r>
          </a:p>
          <a:p>
            <a:endParaRPr lang="en-US" dirty="0" smtClean="0"/>
          </a:p>
          <a:p>
            <a:r>
              <a:rPr lang="en-US" dirty="0" smtClean="0"/>
              <a:t>We will be reviewing</a:t>
            </a:r>
            <a:r>
              <a:rPr lang="en-US" baseline="0" dirty="0" smtClean="0"/>
              <a:t> health threatening conditions that are non life threatening, like in this scenario, but may require medical intervention.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8</a:t>
            </a:fld>
            <a:endParaRPr lang="en-US"/>
          </a:p>
        </p:txBody>
      </p:sp>
    </p:spTree>
    <p:extLst>
      <p:ext uri="{BB962C8B-B14F-4D97-AF65-F5344CB8AC3E}">
        <p14:creationId xmlns:p14="http://schemas.microsoft.com/office/powerpoint/2010/main" val="1840564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Some medical situations may be health threatening, but not life-threatening.</a:t>
            </a:r>
          </a:p>
          <a:p>
            <a:endParaRPr lang="en-US" dirty="0" smtClean="0"/>
          </a:p>
          <a:p>
            <a:r>
              <a:rPr lang="en-US" dirty="0" smtClean="0"/>
              <a:t>For health threatening</a:t>
            </a:r>
            <a:r>
              <a:rPr lang="en-US" baseline="0" dirty="0" smtClean="0"/>
              <a:t> conditions, y</a:t>
            </a:r>
            <a:r>
              <a:rPr lang="en-US" dirty="0" smtClean="0"/>
              <a:t>ou must obtain appropriate medical care such as calling a doctor or</a:t>
            </a:r>
            <a:r>
              <a:rPr lang="en-US" baseline="0" dirty="0" smtClean="0"/>
              <a:t> scheduling an appointment</a:t>
            </a:r>
            <a:r>
              <a:rPr lang="en-US" dirty="0" smtClean="0"/>
              <a:t>.</a:t>
            </a:r>
          </a:p>
          <a:p>
            <a:endParaRPr lang="en-US" dirty="0" smtClean="0"/>
          </a:p>
          <a:p>
            <a:r>
              <a:rPr lang="en-US" dirty="0" smtClean="0"/>
              <a:t>You always want to follow established medical protocols for any individual you support, such as checking blood sugar for someone who has diabetes or providing an as needed asthma medication.</a:t>
            </a:r>
          </a:p>
          <a:p>
            <a:endParaRPr lang="en-US" dirty="0" smtClean="0"/>
          </a:p>
          <a:p>
            <a:r>
              <a:rPr lang="en-US" dirty="0" smtClean="0"/>
              <a:t>It is</a:t>
            </a:r>
            <a:r>
              <a:rPr lang="en-US" baseline="0" dirty="0" smtClean="0"/>
              <a:t> recommended that you </a:t>
            </a:r>
            <a:r>
              <a:rPr lang="en-US" dirty="0" smtClean="0"/>
              <a:t>report all health conditions to</a:t>
            </a:r>
            <a:r>
              <a:rPr lang="en-US" baseline="0" dirty="0" smtClean="0"/>
              <a:t> a</a:t>
            </a:r>
            <a:r>
              <a:rPr lang="en-US" dirty="0" smtClean="0"/>
              <a:t> supervisor or a nurse on shift</a:t>
            </a:r>
            <a:r>
              <a:rPr lang="en-US" baseline="0" dirty="0" smtClean="0"/>
              <a:t> or physician, </a:t>
            </a:r>
            <a:r>
              <a:rPr lang="en-US" dirty="0" smtClean="0"/>
              <a:t>and monitor the person’s condition.</a:t>
            </a:r>
          </a:p>
          <a:p>
            <a:endParaRPr lang="en-TW" dirty="0"/>
          </a:p>
        </p:txBody>
      </p:sp>
      <p:sp>
        <p:nvSpPr>
          <p:cNvPr id="4" name="Slide Number Placeholder 3"/>
          <p:cNvSpPr>
            <a:spLocks noGrp="1"/>
          </p:cNvSpPr>
          <p:nvPr>
            <p:ph type="sldNum" sz="quarter" idx="5"/>
          </p:nvPr>
        </p:nvSpPr>
        <p:spPr/>
        <p:txBody>
          <a:bodyPr/>
          <a:lstStyle/>
          <a:p>
            <a:fld id="{BF988C99-7DC7-4000-B533-C70C2E0CF4A7}" type="slidenum">
              <a:rPr lang="en-US" smtClean="0"/>
              <a:t>9</a:t>
            </a:fld>
            <a:endParaRPr lang="en-US"/>
          </a:p>
        </p:txBody>
      </p:sp>
    </p:spTree>
    <p:extLst>
      <p:ext uri="{BB962C8B-B14F-4D97-AF65-F5344CB8AC3E}">
        <p14:creationId xmlns:p14="http://schemas.microsoft.com/office/powerpoint/2010/main" val="1369634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14" y="0"/>
            <a:ext cx="12181172" cy="6858000"/>
          </a:xfrm>
          <a:prstGeom prst="rect">
            <a:avLst/>
          </a:prstGeom>
        </p:spPr>
      </p:pic>
      <p:sp>
        <p:nvSpPr>
          <p:cNvPr id="3" name="Text Placeholder 2"/>
          <p:cNvSpPr>
            <a:spLocks noGrp="1"/>
          </p:cNvSpPr>
          <p:nvPr>
            <p:ph type="body" sz="quarter" idx="10"/>
          </p:nvPr>
        </p:nvSpPr>
        <p:spPr>
          <a:xfrm>
            <a:off x="461962" y="2744230"/>
            <a:ext cx="9301469" cy="1001712"/>
          </a:xfrm>
        </p:spPr>
        <p:txBody>
          <a:bodyPr lIns="45720" rIns="45720" anchor="ctr" anchorCtr="0">
            <a:noAutofit/>
          </a:bodyPr>
          <a:lstStyle>
            <a:lvl1pPr marL="0" indent="0" algn="l">
              <a:buNone/>
              <a:defRPr sz="4800" b="1">
                <a:solidFill>
                  <a:schemeClr val="bg1"/>
                </a:solidFill>
              </a:defRPr>
            </a:lvl1pPr>
          </a:lstStyle>
          <a:p>
            <a:pPr lvl="0"/>
            <a:r>
              <a:rPr lang="en-US" dirty="0"/>
              <a:t>Edit Master text styles</a:t>
            </a:r>
          </a:p>
        </p:txBody>
      </p:sp>
      <p:sp>
        <p:nvSpPr>
          <p:cNvPr id="7" name="Text Placeholder 6"/>
          <p:cNvSpPr>
            <a:spLocks noGrp="1"/>
          </p:cNvSpPr>
          <p:nvPr>
            <p:ph type="body" sz="quarter" idx="11"/>
          </p:nvPr>
        </p:nvSpPr>
        <p:spPr>
          <a:xfrm>
            <a:off x="461962" y="3966223"/>
            <a:ext cx="9095093" cy="628650"/>
          </a:xfrm>
        </p:spPr>
        <p:txBody>
          <a:bodyPr wrap="none" lIns="45720" rIns="45720" anchor="ctr" anchorCtr="0"/>
          <a:lstStyle>
            <a:lvl1pPr marL="0" indent="0" algn="l">
              <a:buNone/>
              <a:defRPr>
                <a:solidFill>
                  <a:schemeClr val="bg1"/>
                </a:solidFill>
              </a:defRPr>
            </a:lvl1pPr>
          </a:lstStyle>
          <a:p>
            <a:pPr lvl="0"/>
            <a:r>
              <a:rPr lang="en-US" dirty="0"/>
              <a:t>Edit Master text styles</a:t>
            </a:r>
          </a:p>
        </p:txBody>
      </p:sp>
      <p:sp>
        <p:nvSpPr>
          <p:cNvPr id="10" name="Footer Placeholder 4"/>
          <p:cNvSpPr>
            <a:spLocks noGrp="1"/>
          </p:cNvSpPr>
          <p:nvPr>
            <p:ph type="ftr" sz="quarter" idx="3"/>
          </p:nvPr>
        </p:nvSpPr>
        <p:spPr>
          <a:xfrm>
            <a:off x="407268" y="6387974"/>
            <a:ext cx="5688732" cy="365125"/>
          </a:xfrm>
          <a:prstGeom prst="rect">
            <a:avLst/>
          </a:prstGeom>
        </p:spPr>
        <p:txBody>
          <a:bodyPr vert="horz" lIns="91440" tIns="45720" rIns="91440" bIns="45720" rtlCol="0" anchor="ctr"/>
          <a:lstStyle>
            <a:lvl1pPr algn="l">
              <a:defRPr sz="1000">
                <a:solidFill>
                  <a:schemeClr val="bg1"/>
                </a:solidFill>
                <a:latin typeface="Century Gothic" panose="020B0502020202020204" pitchFamily="34" charset="0"/>
              </a:defRPr>
            </a:lvl1pPr>
          </a:lstStyle>
          <a:p>
            <a:r>
              <a:rPr lang="en-US" dirty="0"/>
              <a:t>Division of Developmental Disabilities | New Jersey Department of Human Services</a:t>
            </a:r>
          </a:p>
        </p:txBody>
      </p:sp>
      <p:pic>
        <p:nvPicPr>
          <p:cNvPr id="8" name="Picture 7">
            <a:extLst>
              <a:ext uri="{FF2B5EF4-FFF2-40B4-BE49-F238E27FC236}">
                <a16:creationId xmlns:a16="http://schemas.microsoft.com/office/drawing/2014/main" id="{6AABE7E6-4988-40BA-B7E2-588615A74D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1963" y="1275517"/>
            <a:ext cx="2879952" cy="1019389"/>
          </a:xfrm>
          <a:prstGeom prst="rect">
            <a:avLst/>
          </a:prstGeom>
        </p:spPr>
      </p:pic>
      <p:cxnSp>
        <p:nvCxnSpPr>
          <p:cNvPr id="6" name="Straight Connector 5">
            <a:extLst>
              <a:ext uri="{FF2B5EF4-FFF2-40B4-BE49-F238E27FC236}">
                <a16:creationId xmlns:a16="http://schemas.microsoft.com/office/drawing/2014/main" id="{6FC1BEC5-35CD-4CC9-A38D-8ECF0D2BD517}"/>
              </a:ext>
            </a:extLst>
          </p:cNvPr>
          <p:cNvCxnSpPr/>
          <p:nvPr userDrawn="1"/>
        </p:nvCxnSpPr>
        <p:spPr>
          <a:xfrm>
            <a:off x="3603171" y="1415143"/>
            <a:ext cx="0" cy="87976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A3ABBDF-266C-3B10-8DB9-17892912DC6C}"/>
              </a:ext>
            </a:extLst>
          </p:cNvPr>
          <p:cNvPicPr>
            <a:picLocks noChangeAspect="1"/>
          </p:cNvPicPr>
          <p:nvPr userDrawn="1"/>
        </p:nvPicPr>
        <p:blipFill>
          <a:blip r:embed="rId4"/>
          <a:stretch>
            <a:fillRect/>
          </a:stretch>
        </p:blipFill>
        <p:spPr>
          <a:xfrm>
            <a:off x="3972399" y="1272528"/>
            <a:ext cx="1747999" cy="1241999"/>
          </a:xfrm>
          <a:prstGeom prst="rect">
            <a:avLst/>
          </a:prstGeom>
        </p:spPr>
      </p:pic>
    </p:spTree>
    <p:extLst>
      <p:ext uri="{BB962C8B-B14F-4D97-AF65-F5344CB8AC3E}">
        <p14:creationId xmlns:p14="http://schemas.microsoft.com/office/powerpoint/2010/main" val="82814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07268" y="706964"/>
            <a:ext cx="10170695" cy="685800"/>
          </a:xfrm>
          <a:prstGeom prst="rect">
            <a:avLst/>
          </a:prstGeom>
        </p:spPr>
        <p:txBody>
          <a:bodyPr vert="horz" lIns="91440" tIns="45720" rIns="91440" bIns="45720" rtlCol="0" anchor="ctr">
            <a:normAutofit/>
          </a:bodyPr>
          <a:lstStyle/>
          <a:p>
            <a:r>
              <a:rPr lang="en-US" dirty="0"/>
              <a:t>Click to edit Master title style</a:t>
            </a:r>
          </a:p>
        </p:txBody>
      </p:sp>
      <p:sp>
        <p:nvSpPr>
          <p:cNvPr id="14" name="Text Placeholder 13"/>
          <p:cNvSpPr>
            <a:spLocks noGrp="1"/>
          </p:cNvSpPr>
          <p:nvPr>
            <p:ph type="body" sz="quarter" idx="10"/>
          </p:nvPr>
        </p:nvSpPr>
        <p:spPr>
          <a:xfrm>
            <a:off x="407988" y="1639614"/>
            <a:ext cx="11142662" cy="445638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407267" y="6387974"/>
            <a:ext cx="5819361" cy="365125"/>
          </a:xfrm>
          <a:prstGeom prst="rect">
            <a:avLst/>
          </a:prstGeom>
        </p:spPr>
        <p:txBody>
          <a:bodyPr vert="horz" lIns="91440" tIns="45720" rIns="91440" bIns="45720" rtlCol="0" anchor="ctr"/>
          <a:lstStyle>
            <a:lvl1pPr algn="l">
              <a:defRPr sz="1000">
                <a:solidFill>
                  <a:srgbClr val="000000"/>
                </a:solidFill>
                <a:latin typeface="Century Gothic" panose="020B0502020202020204" pitchFamily="34" charset="0"/>
              </a:defRPr>
            </a:lvl1pPr>
          </a:lstStyle>
          <a:p>
            <a:r>
              <a:rPr lang="en-US" dirty="0"/>
              <a:t>Division of Developmental Disabilities | New Jersey Department of Human Services</a:t>
            </a:r>
          </a:p>
        </p:txBody>
      </p:sp>
      <p:sp>
        <p:nvSpPr>
          <p:cNvPr id="7" name="Slide Number Placeholder 5">
            <a:extLst>
              <a:ext uri="{FF2B5EF4-FFF2-40B4-BE49-F238E27FC236}">
                <a16:creationId xmlns:a16="http://schemas.microsoft.com/office/drawing/2014/main" id="{708A95AF-F662-47DA-A9D3-021FD70568DF}"/>
              </a:ext>
            </a:extLst>
          </p:cNvPr>
          <p:cNvSpPr>
            <a:spLocks noGrp="1"/>
          </p:cNvSpPr>
          <p:nvPr>
            <p:ph type="sldNum" sz="quarter" idx="4"/>
          </p:nvPr>
        </p:nvSpPr>
        <p:spPr>
          <a:xfrm>
            <a:off x="7263162" y="6387974"/>
            <a:ext cx="2743200" cy="365125"/>
          </a:xfrm>
          <a:prstGeom prst="rect">
            <a:avLst/>
          </a:prstGeom>
        </p:spPr>
        <p:txBody>
          <a:bodyPr vert="horz" lIns="91440" tIns="45720" rIns="91440" bIns="45720" rtlCol="0" anchor="ctr"/>
          <a:lstStyle>
            <a:lvl1pPr algn="r">
              <a:defRPr sz="1000">
                <a:solidFill>
                  <a:srgbClr val="000000"/>
                </a:solidFill>
                <a:latin typeface="Century Gothic" panose="020B0502020202020204" pitchFamily="34" charset="0"/>
              </a:defRPr>
            </a:lvl1pPr>
          </a:lstStyle>
          <a:p>
            <a:fld id="{DD16FA17-7312-43AC-AB9E-F79F81E392B5}" type="slidenum">
              <a:rPr lang="en-US" smtClean="0"/>
              <a:pPr/>
              <a:t>‹#›</a:t>
            </a:fld>
            <a:endParaRPr lang="en-US" dirty="0"/>
          </a:p>
        </p:txBody>
      </p:sp>
    </p:spTree>
    <p:extLst>
      <p:ext uri="{BB962C8B-B14F-4D97-AF65-F5344CB8AC3E}">
        <p14:creationId xmlns:p14="http://schemas.microsoft.com/office/powerpoint/2010/main" val="59035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3"/>
          </p:nvPr>
        </p:nvSpPr>
        <p:spPr>
          <a:xfrm>
            <a:off x="407268" y="6387974"/>
            <a:ext cx="5688732" cy="365125"/>
          </a:xfrm>
          <a:prstGeom prst="rect">
            <a:avLst/>
          </a:prstGeom>
        </p:spPr>
        <p:txBody>
          <a:bodyPr vert="horz" lIns="91440" tIns="45720" rIns="91440" bIns="45720" rtlCol="0" anchor="ctr"/>
          <a:lstStyle>
            <a:lvl1pPr algn="l">
              <a:defRPr sz="1000">
                <a:solidFill>
                  <a:srgbClr val="000000"/>
                </a:solidFill>
                <a:latin typeface="Century Gothic" panose="020B0502020202020204" pitchFamily="34" charset="0"/>
              </a:defRPr>
            </a:lvl1pPr>
          </a:lstStyle>
          <a:p>
            <a:r>
              <a:rPr lang="en-US" dirty="0"/>
              <a:t>Division of Developmental Disabilities | New Jersey Department of Human Services</a:t>
            </a:r>
          </a:p>
        </p:txBody>
      </p:sp>
      <p:sp>
        <p:nvSpPr>
          <p:cNvPr id="7" name="Slide Number Placeholder 5">
            <a:extLst>
              <a:ext uri="{FF2B5EF4-FFF2-40B4-BE49-F238E27FC236}">
                <a16:creationId xmlns:a16="http://schemas.microsoft.com/office/drawing/2014/main" id="{3441D8B4-A554-495E-B19F-C1B45AC23582}"/>
              </a:ext>
            </a:extLst>
          </p:cNvPr>
          <p:cNvSpPr>
            <a:spLocks noGrp="1"/>
          </p:cNvSpPr>
          <p:nvPr>
            <p:ph type="sldNum" sz="quarter" idx="4"/>
          </p:nvPr>
        </p:nvSpPr>
        <p:spPr>
          <a:xfrm>
            <a:off x="7263162" y="6387974"/>
            <a:ext cx="2743200" cy="365125"/>
          </a:xfrm>
          <a:prstGeom prst="rect">
            <a:avLst/>
          </a:prstGeom>
        </p:spPr>
        <p:txBody>
          <a:bodyPr vert="horz" lIns="91440" tIns="45720" rIns="91440" bIns="45720" rtlCol="0" anchor="ctr"/>
          <a:lstStyle>
            <a:lvl1pPr algn="r">
              <a:defRPr sz="1000">
                <a:solidFill>
                  <a:srgbClr val="000000"/>
                </a:solidFill>
                <a:latin typeface="Century Gothic" panose="020B0502020202020204" pitchFamily="34" charset="0"/>
              </a:defRPr>
            </a:lvl1pPr>
          </a:lstStyle>
          <a:p>
            <a:fld id="{DD16FA17-7312-43AC-AB9E-F79F81E392B5}" type="slidenum">
              <a:rPr lang="en-US" smtClean="0"/>
              <a:pPr/>
              <a:t>‹#›</a:t>
            </a:fld>
            <a:endParaRPr lang="en-US" dirty="0"/>
          </a:p>
        </p:txBody>
      </p:sp>
    </p:spTree>
    <p:extLst>
      <p:ext uri="{BB962C8B-B14F-4D97-AF65-F5344CB8AC3E}">
        <p14:creationId xmlns:p14="http://schemas.microsoft.com/office/powerpoint/2010/main" val="421199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7267" y="6387974"/>
            <a:ext cx="5579875" cy="365125"/>
          </a:xfrm>
          <a:prstGeom prst="rect">
            <a:avLst/>
          </a:prstGeom>
        </p:spPr>
        <p:txBody>
          <a:bodyPr vert="horz" lIns="91440" tIns="45720" rIns="91440" bIns="45720" rtlCol="0" anchor="ctr"/>
          <a:lstStyle>
            <a:lvl1pPr algn="l">
              <a:defRPr sz="1000">
                <a:solidFill>
                  <a:srgbClr val="000000"/>
                </a:solidFill>
                <a:latin typeface="Century Gothic" panose="020B0502020202020204" pitchFamily="34" charset="0"/>
              </a:defRPr>
            </a:lvl1pPr>
          </a:lstStyle>
          <a:p>
            <a:r>
              <a:rPr lang="en-US" dirty="0"/>
              <a:t>Division of Developmental Disabilities | New Jersey Department of Human Services</a:t>
            </a:r>
          </a:p>
        </p:txBody>
      </p:sp>
      <p:sp>
        <p:nvSpPr>
          <p:cNvPr id="6" name="Slide Number Placeholder 5">
            <a:extLst>
              <a:ext uri="{FF2B5EF4-FFF2-40B4-BE49-F238E27FC236}">
                <a16:creationId xmlns:a16="http://schemas.microsoft.com/office/drawing/2014/main" id="{DBC81E70-88ED-421E-91ED-7C58ABAE7F08}"/>
              </a:ext>
            </a:extLst>
          </p:cNvPr>
          <p:cNvSpPr>
            <a:spLocks noGrp="1"/>
          </p:cNvSpPr>
          <p:nvPr>
            <p:ph type="sldNum" sz="quarter" idx="4"/>
          </p:nvPr>
        </p:nvSpPr>
        <p:spPr>
          <a:xfrm>
            <a:off x="7263162" y="6387974"/>
            <a:ext cx="2743200" cy="365125"/>
          </a:xfrm>
          <a:prstGeom prst="rect">
            <a:avLst/>
          </a:prstGeom>
        </p:spPr>
        <p:txBody>
          <a:bodyPr vert="horz" lIns="91440" tIns="45720" rIns="91440" bIns="45720" rtlCol="0" anchor="ctr"/>
          <a:lstStyle>
            <a:lvl1pPr algn="r">
              <a:defRPr sz="1000">
                <a:solidFill>
                  <a:srgbClr val="000000"/>
                </a:solidFill>
                <a:latin typeface="Century Gothic" panose="020B0502020202020204" pitchFamily="34" charset="0"/>
              </a:defRPr>
            </a:lvl1pPr>
          </a:lstStyle>
          <a:p>
            <a:fld id="{DD16FA17-7312-43AC-AB9E-F79F81E392B5}" type="slidenum">
              <a:rPr lang="en-US" smtClean="0"/>
              <a:pPr/>
              <a:t>‹#›</a:t>
            </a:fld>
            <a:endParaRPr lang="en-US" dirty="0"/>
          </a:p>
        </p:txBody>
      </p:sp>
    </p:spTree>
    <p:extLst>
      <p:ext uri="{BB962C8B-B14F-4D97-AF65-F5344CB8AC3E}">
        <p14:creationId xmlns:p14="http://schemas.microsoft.com/office/powerpoint/2010/main" val="323105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t="117" b="117"/>
          <a:stretch/>
        </p:blipFill>
        <p:spPr>
          <a:xfrm>
            <a:off x="0" y="9939"/>
            <a:ext cx="12192000" cy="6848061"/>
          </a:xfrm>
          <a:prstGeom prst="rect">
            <a:avLst/>
          </a:prstGeom>
        </p:spPr>
      </p:pic>
      <p:sp>
        <p:nvSpPr>
          <p:cNvPr id="7" name="Rectangle 6"/>
          <p:cNvSpPr/>
          <p:nvPr userDrawn="1"/>
        </p:nvSpPr>
        <p:spPr>
          <a:xfrm>
            <a:off x="0" y="4840224"/>
            <a:ext cx="12192000" cy="2027715"/>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7268" y="5060304"/>
            <a:ext cx="10170695" cy="685800"/>
          </a:xfrm>
        </p:spPr>
        <p:txBody>
          <a:bodyPr>
            <a:normAutofit/>
          </a:bodyPr>
          <a:lstStyle>
            <a:lvl1pPr>
              <a:defRPr sz="3200">
                <a:solidFill>
                  <a:schemeClr val="accent5"/>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accent5"/>
                </a:solidFill>
              </a:defRPr>
            </a:lvl1pPr>
          </a:lstStyle>
          <a:p>
            <a:r>
              <a:rPr lang="en-US" dirty="0"/>
              <a:t>Division of Developmental Disabilities | New Jersey Department of Human Services</a:t>
            </a:r>
          </a:p>
        </p:txBody>
      </p:sp>
      <p:pic>
        <p:nvPicPr>
          <p:cNvPr id="11" name="Picture 10">
            <a:extLst>
              <a:ext uri="{FF2B5EF4-FFF2-40B4-BE49-F238E27FC236}">
                <a16:creationId xmlns:a16="http://schemas.microsoft.com/office/drawing/2014/main" id="{B0324413-262B-43F4-BC07-BFE4D207A6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4" name="Picture 3">
            <a:extLst>
              <a:ext uri="{FF2B5EF4-FFF2-40B4-BE49-F238E27FC236}">
                <a16:creationId xmlns:a16="http://schemas.microsoft.com/office/drawing/2014/main" id="{1CEF22FE-0441-FB22-EE6B-8A73F3188B18}"/>
              </a:ext>
            </a:extLst>
          </p:cNvPr>
          <p:cNvPicPr>
            <a:picLocks noChangeAspect="1"/>
          </p:cNvPicPr>
          <p:nvPr userDrawn="1"/>
        </p:nvPicPr>
        <p:blipFill>
          <a:blip r:embed="rId4"/>
          <a:stretch>
            <a:fillRect/>
          </a:stretch>
        </p:blipFill>
        <p:spPr>
          <a:xfrm>
            <a:off x="11354400" y="6242400"/>
            <a:ext cx="684000" cy="486000"/>
          </a:xfrm>
          <a:prstGeom prst="rect">
            <a:avLst/>
          </a:prstGeom>
        </p:spPr>
      </p:pic>
    </p:spTree>
    <p:extLst>
      <p:ext uri="{BB962C8B-B14F-4D97-AF65-F5344CB8AC3E}">
        <p14:creationId xmlns:p14="http://schemas.microsoft.com/office/powerpoint/2010/main" val="86708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95F9A0-1403-4286-8742-E39C7462CBB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414" y="0"/>
            <a:ext cx="12186586" cy="6858000"/>
          </a:xfrm>
          <a:prstGeom prst="rect">
            <a:avLst/>
          </a:prstGeom>
        </p:spPr>
      </p:pic>
      <p:sp>
        <p:nvSpPr>
          <p:cNvPr id="2" name="Title Placeholder 1"/>
          <p:cNvSpPr>
            <a:spLocks noGrp="1"/>
          </p:cNvSpPr>
          <p:nvPr>
            <p:ph type="title"/>
          </p:nvPr>
        </p:nvSpPr>
        <p:spPr>
          <a:xfrm>
            <a:off x="407268" y="706964"/>
            <a:ext cx="10170695" cy="685800"/>
          </a:xfrm>
          <a:prstGeom prst="rect">
            <a:avLst/>
          </a:prstGeom>
        </p:spPr>
        <p:txBody>
          <a:bodyPr vert="horz" lIns="91440" tIns="45720" rIns="91440" bIns="45720" rtlCol="0" anchor="ctr">
            <a:noAutofit/>
          </a:bodyPr>
          <a:lstStyle/>
          <a:p>
            <a:r>
              <a:rPr lang="en-US" dirty="0"/>
              <a:t>Click to edit Master title style</a:t>
            </a:r>
          </a:p>
        </p:txBody>
      </p:sp>
      <p:sp>
        <p:nvSpPr>
          <p:cNvPr id="5" name="Footer Placeholder 4"/>
          <p:cNvSpPr>
            <a:spLocks noGrp="1"/>
          </p:cNvSpPr>
          <p:nvPr>
            <p:ph type="ftr" sz="quarter" idx="3"/>
          </p:nvPr>
        </p:nvSpPr>
        <p:spPr>
          <a:xfrm>
            <a:off x="407268" y="6387974"/>
            <a:ext cx="5688732" cy="365125"/>
          </a:xfrm>
          <a:prstGeom prst="rect">
            <a:avLst/>
          </a:prstGeom>
        </p:spPr>
        <p:txBody>
          <a:bodyPr vert="horz" lIns="91440" tIns="45720" rIns="91440" bIns="45720" rtlCol="0" anchor="ctr"/>
          <a:lstStyle>
            <a:lvl1pPr algn="l">
              <a:defRPr sz="1000">
                <a:solidFill>
                  <a:srgbClr val="000000"/>
                </a:solidFill>
                <a:latin typeface="Century Gothic" panose="020B0502020202020204" pitchFamily="34" charset="0"/>
              </a:defRPr>
            </a:lvl1pPr>
          </a:lstStyle>
          <a:p>
            <a:r>
              <a:rPr lang="en-US" dirty="0"/>
              <a:t>Division of Developmental Disabilities | New Jersey Department of Human Services</a:t>
            </a:r>
          </a:p>
        </p:txBody>
      </p:sp>
      <p:sp>
        <p:nvSpPr>
          <p:cNvPr id="8" name="Slide Number Placeholder 5"/>
          <p:cNvSpPr>
            <a:spLocks noGrp="1"/>
          </p:cNvSpPr>
          <p:nvPr>
            <p:ph type="sldNum" sz="quarter" idx="4"/>
          </p:nvPr>
        </p:nvSpPr>
        <p:spPr>
          <a:xfrm>
            <a:off x="7263162" y="6387974"/>
            <a:ext cx="2743200" cy="365125"/>
          </a:xfrm>
          <a:prstGeom prst="rect">
            <a:avLst/>
          </a:prstGeom>
        </p:spPr>
        <p:txBody>
          <a:bodyPr vert="horz" lIns="91440" tIns="45720" rIns="91440" bIns="45720" rtlCol="0" anchor="ctr"/>
          <a:lstStyle>
            <a:lvl1pPr algn="r">
              <a:defRPr sz="1000">
                <a:solidFill>
                  <a:srgbClr val="000000"/>
                </a:solidFill>
                <a:latin typeface="Century Gothic" panose="020B0502020202020204" pitchFamily="34" charset="0"/>
              </a:defRPr>
            </a:lvl1pPr>
          </a:lstStyle>
          <a:p>
            <a:fld id="{DD16FA17-7312-43AC-AB9E-F79F81E392B5}" type="slidenum">
              <a:rPr lang="en-US" smtClean="0"/>
              <a:pPr/>
              <a:t>‹#›</a:t>
            </a:fld>
            <a:endParaRPr lang="en-US" dirty="0"/>
          </a:p>
        </p:txBody>
      </p:sp>
      <p:sp>
        <p:nvSpPr>
          <p:cNvPr id="4" name="Text Placeholder 3"/>
          <p:cNvSpPr>
            <a:spLocks noGrp="1"/>
          </p:cNvSpPr>
          <p:nvPr>
            <p:ph type="body" idx="1"/>
          </p:nvPr>
        </p:nvSpPr>
        <p:spPr>
          <a:xfrm>
            <a:off x="407268" y="1611532"/>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3140B6D-B108-41E4-8E20-F4B796E25F4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3" name="Picture 2">
            <a:extLst>
              <a:ext uri="{FF2B5EF4-FFF2-40B4-BE49-F238E27FC236}">
                <a16:creationId xmlns:a16="http://schemas.microsoft.com/office/drawing/2014/main" id="{F9DEEB98-A860-C286-5898-E49B1A5904C4}"/>
              </a:ext>
            </a:extLst>
          </p:cNvPr>
          <p:cNvPicPr>
            <a:picLocks noChangeAspect="1"/>
          </p:cNvPicPr>
          <p:nvPr userDrawn="1"/>
        </p:nvPicPr>
        <p:blipFill>
          <a:blip r:embed="rId9"/>
          <a:stretch>
            <a:fillRect/>
          </a:stretch>
        </p:blipFill>
        <p:spPr>
          <a:xfrm>
            <a:off x="11354400" y="6242400"/>
            <a:ext cx="684000" cy="486000"/>
          </a:xfrm>
          <a:prstGeom prst="rect">
            <a:avLst/>
          </a:prstGeom>
        </p:spPr>
      </p:pic>
    </p:spTree>
    <p:extLst>
      <p:ext uri="{BB962C8B-B14F-4D97-AF65-F5344CB8AC3E}">
        <p14:creationId xmlns:p14="http://schemas.microsoft.com/office/powerpoint/2010/main" val="181800610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1" kern="1200">
          <a:solidFill>
            <a:srgbClr val="007AC2"/>
          </a:solidFill>
          <a:latin typeface="Century Gothic" panose="020B0502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5.xml.rels><?xml version="1.0" encoding="UTF-8" standalone="yes"?>
<Relationships xmlns="http://schemas.openxmlformats.org/package/2006/relationships"><Relationship Id="rId3" Type="http://schemas.openxmlformats.org/officeDocument/2006/relationships/hyperlink" Target="http://www.nj.gov/humanservices/ddd/providers/staterequirements/danielle/"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F80824-6F8D-4C9D-AE22-539BB2FD5A9A}"/>
              </a:ext>
            </a:extLst>
          </p:cNvPr>
          <p:cNvSpPr>
            <a:spLocks noGrp="1"/>
          </p:cNvSpPr>
          <p:nvPr>
            <p:ph type="body" sz="quarter" idx="10"/>
          </p:nvPr>
        </p:nvSpPr>
        <p:spPr/>
        <p:txBody>
          <a:bodyPr/>
          <a:lstStyle/>
          <a:p>
            <a:r>
              <a:rPr lang="en-US" dirty="0"/>
              <a:t>Identifying </a:t>
            </a:r>
            <a:r>
              <a:rPr lang="en-US" dirty="0" smtClean="0"/>
              <a:t>Life-Threatening </a:t>
            </a:r>
            <a:r>
              <a:rPr lang="en-US" dirty="0"/>
              <a:t>Emergencies</a:t>
            </a:r>
          </a:p>
        </p:txBody>
      </p:sp>
      <p:sp>
        <p:nvSpPr>
          <p:cNvPr id="3" name="Text Placeholder 2">
            <a:extLst>
              <a:ext uri="{FF2B5EF4-FFF2-40B4-BE49-F238E27FC236}">
                <a16:creationId xmlns:a16="http://schemas.microsoft.com/office/drawing/2014/main" id="{BE67CAB6-1B9E-4C2E-A23D-48C2C57C90A3}"/>
              </a:ext>
            </a:extLst>
          </p:cNvPr>
          <p:cNvSpPr>
            <a:spLocks noGrp="1"/>
          </p:cNvSpPr>
          <p:nvPr>
            <p:ph type="body" sz="quarter" idx="11"/>
          </p:nvPr>
        </p:nvSpPr>
        <p:spPr/>
        <p:txBody>
          <a:bodyPr/>
          <a:lstStyle/>
          <a:p>
            <a:r>
              <a:rPr lang="en-US" sz="3600" dirty="0"/>
              <a:t>Danielle’s Law Training</a:t>
            </a:r>
          </a:p>
        </p:txBody>
      </p:sp>
      <p:sp>
        <p:nvSpPr>
          <p:cNvPr id="4" name="Footer Placeholder 3">
            <a:extLst>
              <a:ext uri="{FF2B5EF4-FFF2-40B4-BE49-F238E27FC236}">
                <a16:creationId xmlns:a16="http://schemas.microsoft.com/office/drawing/2014/main" id="{FBC3B747-8C2E-49F2-A2BE-D4032F8BB675}"/>
              </a:ext>
            </a:extLst>
          </p:cNvPr>
          <p:cNvSpPr>
            <a:spLocks noGrp="1"/>
          </p:cNvSpPr>
          <p:nvPr>
            <p:ph type="ftr" sz="quarter" idx="3"/>
          </p:nvPr>
        </p:nvSpPr>
        <p:spPr/>
        <p:txBody>
          <a:bodyPr/>
          <a:lstStyle/>
          <a:p>
            <a:r>
              <a:rPr lang="en-US"/>
              <a:t>New Jersey Department of Human Services</a:t>
            </a:r>
            <a:endParaRPr lang="en-US" dirty="0"/>
          </a:p>
        </p:txBody>
      </p:sp>
    </p:spTree>
    <p:extLst>
      <p:ext uri="{BB962C8B-B14F-4D97-AF65-F5344CB8AC3E}">
        <p14:creationId xmlns:p14="http://schemas.microsoft.com/office/powerpoint/2010/main" val="163628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Two</a:t>
            </a:r>
            <a:endParaRPr lang="en-US" dirty="0"/>
          </a:p>
        </p:txBody>
      </p:sp>
      <p:sp>
        <p:nvSpPr>
          <p:cNvPr id="3" name="Text Placeholder 2"/>
          <p:cNvSpPr>
            <a:spLocks noGrp="1"/>
          </p:cNvSpPr>
          <p:nvPr>
            <p:ph type="body" sz="quarter" idx="10"/>
          </p:nvPr>
        </p:nvSpPr>
        <p:spPr/>
        <p:txBody>
          <a:bodyPr/>
          <a:lstStyle/>
          <a:p>
            <a:pPr marL="0" indent="0">
              <a:buNone/>
            </a:pPr>
            <a:r>
              <a:rPr lang="en-US" sz="3600" dirty="0"/>
              <a:t>Ilene is volunteering at a food bank, where she helps to stack and sort the canned goods into different bins. She does not realize one of the metal bins has a jagged edge, and when she reaches past it, she slices her forearm and it begins to bleed. The cut is long and painful but not deep. You help her to clean the wound and stop the bleeding.</a:t>
            </a:r>
          </a:p>
        </p:txBody>
      </p:sp>
      <p:sp>
        <p:nvSpPr>
          <p:cNvPr id="4" name="Footer Placeholder 3"/>
          <p:cNvSpPr>
            <a:spLocks noGrp="1"/>
          </p:cNvSpPr>
          <p:nvPr>
            <p:ph type="ftr" sz="quarter" idx="3"/>
          </p:nvPr>
        </p:nvSpPr>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10</a:t>
            </a:fld>
            <a:endParaRPr lang="en-US" dirty="0"/>
          </a:p>
        </p:txBody>
      </p:sp>
    </p:spTree>
    <p:extLst>
      <p:ext uri="{BB962C8B-B14F-4D97-AF65-F5344CB8AC3E}">
        <p14:creationId xmlns:p14="http://schemas.microsoft.com/office/powerpoint/2010/main" val="408079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2B37-7632-4EEA-BEE5-92E6AB1429EF}"/>
              </a:ext>
            </a:extLst>
          </p:cNvPr>
          <p:cNvSpPr>
            <a:spLocks noGrp="1"/>
          </p:cNvSpPr>
          <p:nvPr>
            <p:ph type="title"/>
          </p:nvPr>
        </p:nvSpPr>
        <p:spPr/>
        <p:txBody>
          <a:bodyPr/>
          <a:lstStyle/>
          <a:p>
            <a:r>
              <a:rPr lang="en-US" dirty="0" smtClean="0"/>
              <a:t>Health-Threatening </a:t>
            </a:r>
            <a:r>
              <a:rPr lang="en-US" dirty="0"/>
              <a:t>Conditions</a:t>
            </a:r>
          </a:p>
        </p:txBody>
      </p:sp>
      <p:sp>
        <p:nvSpPr>
          <p:cNvPr id="4" name="Footer Placeholder 3">
            <a:extLst>
              <a:ext uri="{FF2B5EF4-FFF2-40B4-BE49-F238E27FC236}">
                <a16:creationId xmlns:a16="http://schemas.microsoft.com/office/drawing/2014/main" id="{1E85296F-E890-482A-9EC0-331E7D20417B}"/>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C9862F5B-4575-4B00-AC3E-B8BF7C8C865F}"/>
              </a:ext>
            </a:extLst>
          </p:cNvPr>
          <p:cNvSpPr>
            <a:spLocks noGrp="1"/>
          </p:cNvSpPr>
          <p:nvPr>
            <p:ph type="sldNum" sz="quarter" idx="4"/>
          </p:nvPr>
        </p:nvSpPr>
        <p:spPr/>
        <p:txBody>
          <a:bodyPr/>
          <a:lstStyle/>
          <a:p>
            <a:fld id="{DD16FA17-7312-43AC-AB9E-F79F81E392B5}" type="slidenum">
              <a:rPr lang="en-US" smtClean="0"/>
              <a:pPr/>
              <a:t>11</a:t>
            </a:fld>
            <a:endParaRPr lang="en-US" dirty="0"/>
          </a:p>
        </p:txBody>
      </p:sp>
      <p:pic>
        <p:nvPicPr>
          <p:cNvPr id="16" name="Picture 15" descr="A picture containing indoor, items&#10;&#10;Description automatically generated">
            <a:extLst>
              <a:ext uri="{FF2B5EF4-FFF2-40B4-BE49-F238E27FC236}">
                <a16:creationId xmlns:a16="http://schemas.microsoft.com/office/drawing/2014/main" id="{08100E7E-86CC-B40E-CFBE-1EDED59EE91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7257"/>
          <a:stretch/>
        </p:blipFill>
        <p:spPr>
          <a:xfrm>
            <a:off x="8063345" y="420624"/>
            <a:ext cx="4128655" cy="6436800"/>
          </a:xfrm>
          <a:prstGeom prst="rect">
            <a:avLst/>
          </a:prstGeom>
        </p:spPr>
      </p:pic>
      <p:sp>
        <p:nvSpPr>
          <p:cNvPr id="17" name="Rectangle 16">
            <a:extLst>
              <a:ext uri="{FF2B5EF4-FFF2-40B4-BE49-F238E27FC236}">
                <a16:creationId xmlns:a16="http://schemas.microsoft.com/office/drawing/2014/main" id="{38714839-10DB-FE94-42BB-382CD8268AB4}"/>
              </a:ext>
            </a:extLst>
          </p:cNvPr>
          <p:cNvSpPr/>
          <p:nvPr/>
        </p:nvSpPr>
        <p:spPr>
          <a:xfrm>
            <a:off x="8063345" y="420624"/>
            <a:ext cx="4128656" cy="6437376"/>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024D212-88FB-46E7-9D46-DB1C663738A9}"/>
              </a:ext>
            </a:extLst>
          </p:cNvPr>
          <p:cNvSpPr>
            <a:spLocks noGrp="1"/>
          </p:cNvSpPr>
          <p:nvPr>
            <p:ph type="body" sz="quarter" idx="10"/>
          </p:nvPr>
        </p:nvSpPr>
        <p:spPr>
          <a:xfrm>
            <a:off x="407988" y="1639614"/>
            <a:ext cx="8957685" cy="4456386"/>
          </a:xfrm>
        </p:spPr>
        <p:txBody>
          <a:bodyPr/>
          <a:lstStyle/>
          <a:p>
            <a:pPr>
              <a:lnSpc>
                <a:spcPct val="100000"/>
              </a:lnSpc>
              <a:spcBef>
                <a:spcPts val="600"/>
              </a:spcBef>
            </a:pPr>
            <a:r>
              <a:rPr lang="en-US" dirty="0"/>
              <a:t>Examples of </a:t>
            </a:r>
            <a:r>
              <a:rPr lang="en-US" dirty="0" smtClean="0"/>
              <a:t>Health-Threatening </a:t>
            </a:r>
            <a:r>
              <a:rPr lang="en-US" dirty="0"/>
              <a:t>Conditions: </a:t>
            </a:r>
          </a:p>
          <a:p>
            <a:pPr lvl="1">
              <a:lnSpc>
                <a:spcPct val="100000"/>
              </a:lnSpc>
              <a:spcBef>
                <a:spcPts val="600"/>
              </a:spcBef>
            </a:pPr>
            <a:r>
              <a:rPr lang="en-US" dirty="0"/>
              <a:t>Sprained ankle </a:t>
            </a:r>
          </a:p>
          <a:p>
            <a:pPr lvl="1">
              <a:lnSpc>
                <a:spcPct val="100000"/>
              </a:lnSpc>
              <a:spcBef>
                <a:spcPts val="600"/>
              </a:spcBef>
            </a:pPr>
            <a:r>
              <a:rPr lang="en-US" dirty="0"/>
              <a:t>Bleeding controlled with pressure </a:t>
            </a:r>
          </a:p>
          <a:p>
            <a:pPr lvl="1">
              <a:lnSpc>
                <a:spcPct val="100000"/>
              </a:lnSpc>
              <a:spcBef>
                <a:spcPts val="600"/>
              </a:spcBef>
            </a:pPr>
            <a:r>
              <a:rPr lang="en-US" dirty="0"/>
              <a:t>Seizures typical to the person that last under 5 minutes </a:t>
            </a:r>
          </a:p>
          <a:p>
            <a:pPr lvl="1">
              <a:lnSpc>
                <a:spcPct val="100000"/>
              </a:lnSpc>
              <a:spcBef>
                <a:spcPts val="600"/>
              </a:spcBef>
            </a:pPr>
            <a:r>
              <a:rPr lang="en-US" dirty="0"/>
              <a:t>Minor burns/cuts </a:t>
            </a:r>
          </a:p>
          <a:p>
            <a:pPr lvl="1">
              <a:lnSpc>
                <a:spcPct val="100000"/>
              </a:lnSpc>
              <a:spcBef>
                <a:spcPts val="600"/>
              </a:spcBef>
            </a:pPr>
            <a:r>
              <a:rPr lang="en-US" dirty="0"/>
              <a:t>Flu symptoms</a:t>
            </a:r>
          </a:p>
          <a:p>
            <a:pPr>
              <a:lnSpc>
                <a:spcPct val="100000"/>
              </a:lnSpc>
              <a:spcBef>
                <a:spcPts val="600"/>
              </a:spcBef>
            </a:pPr>
            <a:r>
              <a:rPr lang="en-US" dirty="0"/>
              <a:t>If the </a:t>
            </a:r>
            <a:r>
              <a:rPr lang="en-US" dirty="0" smtClean="0"/>
              <a:t>health-threatening </a:t>
            </a:r>
            <a:r>
              <a:rPr lang="en-US" dirty="0"/>
              <a:t>condition worsens or becomes life threatening, call </a:t>
            </a:r>
            <a:r>
              <a:rPr lang="en-US" dirty="0" smtClean="0"/>
              <a:t>911 </a:t>
            </a:r>
            <a:r>
              <a:rPr lang="en-US" dirty="0"/>
              <a:t>immediately</a:t>
            </a:r>
          </a:p>
          <a:p>
            <a:pPr lvl="1">
              <a:lnSpc>
                <a:spcPct val="100000"/>
              </a:lnSpc>
              <a:spcBef>
                <a:spcPts val="600"/>
              </a:spcBef>
            </a:pPr>
            <a:endParaRPr lang="en-US" dirty="0"/>
          </a:p>
        </p:txBody>
      </p:sp>
      <p:sp>
        <p:nvSpPr>
          <p:cNvPr id="8" name="Slide Number Placeholder 5">
            <a:extLst>
              <a:ext uri="{FF2B5EF4-FFF2-40B4-BE49-F238E27FC236}">
                <a16:creationId xmlns:a16="http://schemas.microsoft.com/office/drawing/2014/main" id="{DDF4129C-FFA7-418E-B730-4B5DB565A80A}"/>
              </a:ext>
            </a:extLst>
          </p:cNvPr>
          <p:cNvSpPr txBox="1">
            <a:spLocks/>
          </p:cNvSpPr>
          <p:nvPr/>
        </p:nvSpPr>
        <p:spPr>
          <a:xfrm>
            <a:off x="7263162" y="63879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FA17-7312-43AC-AB9E-F79F81E392B5}" type="slidenum">
              <a:rPr lang="en-US" smtClean="0"/>
              <a:pPr/>
              <a:t>11</a:t>
            </a:fld>
            <a:endParaRPr lang="en-US" dirty="0"/>
          </a:p>
        </p:txBody>
      </p:sp>
      <p:pic>
        <p:nvPicPr>
          <p:cNvPr id="10" name="Picture 9">
            <a:extLst>
              <a:ext uri="{FF2B5EF4-FFF2-40B4-BE49-F238E27FC236}">
                <a16:creationId xmlns:a16="http://schemas.microsoft.com/office/drawing/2014/main" id="{9DE8B0D7-1A5A-47E8-AE77-B8D33EA50A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6" name="Picture 5">
            <a:extLst>
              <a:ext uri="{FF2B5EF4-FFF2-40B4-BE49-F238E27FC236}">
                <a16:creationId xmlns:a16="http://schemas.microsoft.com/office/drawing/2014/main" id="{67BE5490-2AB3-DFF7-0F37-F3845511F4B4}"/>
              </a:ext>
            </a:extLst>
          </p:cNvPr>
          <p:cNvPicPr>
            <a:picLocks noChangeAspect="1"/>
          </p:cNvPicPr>
          <p:nvPr/>
        </p:nvPicPr>
        <p:blipFill>
          <a:blip r:embed="rId5"/>
          <a:stretch>
            <a:fillRect/>
          </a:stretch>
        </p:blipFill>
        <p:spPr>
          <a:xfrm>
            <a:off x="11354400" y="6242400"/>
            <a:ext cx="684000" cy="486000"/>
          </a:xfrm>
          <a:prstGeom prst="rect">
            <a:avLst/>
          </a:prstGeom>
        </p:spPr>
      </p:pic>
    </p:spTree>
    <p:extLst>
      <p:ext uri="{BB962C8B-B14F-4D97-AF65-F5344CB8AC3E}">
        <p14:creationId xmlns:p14="http://schemas.microsoft.com/office/powerpoint/2010/main" val="373752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Three</a:t>
            </a:r>
            <a:endParaRPr lang="en-US" dirty="0"/>
          </a:p>
        </p:txBody>
      </p:sp>
      <p:sp>
        <p:nvSpPr>
          <p:cNvPr id="3" name="Text Placeholder 2"/>
          <p:cNvSpPr>
            <a:spLocks noGrp="1"/>
          </p:cNvSpPr>
          <p:nvPr>
            <p:ph type="body" sz="quarter" idx="10"/>
          </p:nvPr>
        </p:nvSpPr>
        <p:spPr/>
        <p:txBody>
          <a:bodyPr/>
          <a:lstStyle/>
          <a:p>
            <a:pPr marL="0" indent="0">
              <a:buNone/>
            </a:pPr>
            <a:r>
              <a:rPr lang="en-US" sz="4000" dirty="0"/>
              <a:t>Will calls you to say he cannot go to work today because he has a sore throat, runny nose, and a cough. He says he did not sleep well last night and is very </a:t>
            </a:r>
            <a:r>
              <a:rPr lang="en-US" sz="4000" dirty="0" smtClean="0"/>
              <a:t>tired. He </a:t>
            </a:r>
            <a:r>
              <a:rPr lang="en-US" sz="4000" dirty="0"/>
              <a:t>is sniffling the whole time you are on the phone and his voice sounds very scratchy. He says he is starting to get the chills and is going back to bed.</a:t>
            </a:r>
          </a:p>
        </p:txBody>
      </p:sp>
      <p:sp>
        <p:nvSpPr>
          <p:cNvPr id="4" name="Footer Placeholder 3"/>
          <p:cNvSpPr>
            <a:spLocks noGrp="1"/>
          </p:cNvSpPr>
          <p:nvPr>
            <p:ph type="ftr" sz="quarter" idx="3"/>
          </p:nvPr>
        </p:nvSpPr>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12</a:t>
            </a:fld>
            <a:endParaRPr lang="en-US" dirty="0"/>
          </a:p>
        </p:txBody>
      </p:sp>
    </p:spTree>
    <p:extLst>
      <p:ext uri="{BB962C8B-B14F-4D97-AF65-F5344CB8AC3E}">
        <p14:creationId xmlns:p14="http://schemas.microsoft.com/office/powerpoint/2010/main" val="72371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C31A-4A8A-4CE3-9E3E-CED550D5631D}"/>
              </a:ext>
            </a:extLst>
          </p:cNvPr>
          <p:cNvSpPr>
            <a:spLocks noGrp="1"/>
          </p:cNvSpPr>
          <p:nvPr>
            <p:ph type="title"/>
          </p:nvPr>
        </p:nvSpPr>
        <p:spPr/>
        <p:txBody>
          <a:bodyPr/>
          <a:lstStyle/>
          <a:p>
            <a:r>
              <a:rPr lang="en-US" dirty="0"/>
              <a:t>Identifying </a:t>
            </a:r>
            <a:r>
              <a:rPr lang="en-US" dirty="0" smtClean="0"/>
              <a:t>Life-Threatening </a:t>
            </a:r>
            <a:r>
              <a:rPr lang="en-US" dirty="0"/>
              <a:t>Emergencies</a:t>
            </a:r>
          </a:p>
        </p:txBody>
      </p:sp>
      <p:sp>
        <p:nvSpPr>
          <p:cNvPr id="3" name="Text Placeholder 2">
            <a:extLst>
              <a:ext uri="{FF2B5EF4-FFF2-40B4-BE49-F238E27FC236}">
                <a16:creationId xmlns:a16="http://schemas.microsoft.com/office/drawing/2014/main" id="{4A169196-411C-499A-A4CA-952551DA60E4}"/>
              </a:ext>
            </a:extLst>
          </p:cNvPr>
          <p:cNvSpPr>
            <a:spLocks noGrp="1"/>
          </p:cNvSpPr>
          <p:nvPr>
            <p:ph type="body" sz="quarter" idx="10"/>
          </p:nvPr>
        </p:nvSpPr>
        <p:spPr>
          <a:xfrm>
            <a:off x="407988" y="1639614"/>
            <a:ext cx="5688012" cy="4456386"/>
          </a:xfrm>
        </p:spPr>
        <p:txBody>
          <a:bodyPr anchor="ctr"/>
          <a:lstStyle/>
          <a:p>
            <a:pPr marL="0" indent="0">
              <a:lnSpc>
                <a:spcPct val="100000"/>
              </a:lnSpc>
              <a:spcBef>
                <a:spcPts val="600"/>
              </a:spcBef>
              <a:buNone/>
            </a:pPr>
            <a:r>
              <a:rPr lang="en-US" b="1" dirty="0" smtClean="0"/>
              <a:t>Life-threatening </a:t>
            </a:r>
            <a:r>
              <a:rPr lang="en-US" b="1" dirty="0"/>
              <a:t>emergencies </a:t>
            </a:r>
            <a:r>
              <a:rPr lang="en-US" dirty="0"/>
              <a:t>are those situations when immediate intervention is necessary to protect a person’s life or if serious impairment or dysfunction of a person’s body functions or organs/parts may occur</a:t>
            </a:r>
          </a:p>
        </p:txBody>
      </p:sp>
      <p:sp>
        <p:nvSpPr>
          <p:cNvPr id="4" name="Footer Placeholder 3">
            <a:extLst>
              <a:ext uri="{FF2B5EF4-FFF2-40B4-BE49-F238E27FC236}">
                <a16:creationId xmlns:a16="http://schemas.microsoft.com/office/drawing/2014/main" id="{87CAB780-40DD-4243-8752-92ED89AB07A5}"/>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4C102F40-4AD0-4830-8ADB-12E12D36BE64}"/>
              </a:ext>
            </a:extLst>
          </p:cNvPr>
          <p:cNvSpPr>
            <a:spLocks noGrp="1"/>
          </p:cNvSpPr>
          <p:nvPr>
            <p:ph type="sldNum" sz="quarter" idx="4"/>
          </p:nvPr>
        </p:nvSpPr>
        <p:spPr/>
        <p:txBody>
          <a:bodyPr/>
          <a:lstStyle/>
          <a:p>
            <a:fld id="{DD16FA17-7312-43AC-AB9E-F79F81E392B5}" type="slidenum">
              <a:rPr lang="en-US" smtClean="0"/>
              <a:pPr/>
              <a:t>13</a:t>
            </a:fld>
            <a:endParaRPr lang="en-US" dirty="0"/>
          </a:p>
        </p:txBody>
      </p:sp>
      <p:pic>
        <p:nvPicPr>
          <p:cNvPr id="9" name="Picture 8">
            <a:extLst>
              <a:ext uri="{FF2B5EF4-FFF2-40B4-BE49-F238E27FC236}">
                <a16:creationId xmlns:a16="http://schemas.microsoft.com/office/drawing/2014/main" id="{8E945D8A-4E9C-44B6-8692-F779974979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28191" y="2395293"/>
            <a:ext cx="5204346" cy="2945027"/>
          </a:xfrm>
          <a:prstGeom prst="rect">
            <a:avLst/>
          </a:prstGeom>
        </p:spPr>
      </p:pic>
    </p:spTree>
    <p:extLst>
      <p:ext uri="{BB962C8B-B14F-4D97-AF65-F5344CB8AC3E}">
        <p14:creationId xmlns:p14="http://schemas.microsoft.com/office/powerpoint/2010/main" val="398622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Four</a:t>
            </a:r>
            <a:endParaRPr lang="en-US" dirty="0"/>
          </a:p>
        </p:txBody>
      </p:sp>
      <p:sp>
        <p:nvSpPr>
          <p:cNvPr id="3" name="Text Placeholder 2"/>
          <p:cNvSpPr>
            <a:spLocks noGrp="1"/>
          </p:cNvSpPr>
          <p:nvPr>
            <p:ph type="body" sz="quarter" idx="10"/>
          </p:nvPr>
        </p:nvSpPr>
        <p:spPr/>
        <p:txBody>
          <a:bodyPr/>
          <a:lstStyle/>
          <a:p>
            <a:pPr marL="0" indent="0">
              <a:buNone/>
            </a:pPr>
            <a:r>
              <a:rPr lang="en-US" sz="3600" dirty="0"/>
              <a:t>You are assisting </a:t>
            </a:r>
            <a:r>
              <a:rPr lang="en-US" sz="3600" dirty="0" smtClean="0"/>
              <a:t>Carmen </a:t>
            </a:r>
            <a:r>
              <a:rPr lang="en-US" sz="3600" dirty="0"/>
              <a:t>during her shower. She is seated in a shower chair as you help her dry </a:t>
            </a:r>
            <a:r>
              <a:rPr lang="en-US" sz="3600" dirty="0" smtClean="0"/>
              <a:t>off. You </a:t>
            </a:r>
            <a:r>
              <a:rPr lang="en-US" sz="3600" dirty="0"/>
              <a:t>hear a wheezing sound when she breathes. You lean closer and hear a whistling noise every time she breathes in. You know </a:t>
            </a:r>
            <a:r>
              <a:rPr lang="en-US" sz="3600" dirty="0" smtClean="0"/>
              <a:t>Carmen </a:t>
            </a:r>
            <a:r>
              <a:rPr lang="en-US" sz="3600" dirty="0"/>
              <a:t>has a history of asthma and has asthma medications. After </a:t>
            </a:r>
            <a:r>
              <a:rPr lang="en-US" sz="3600" dirty="0" smtClean="0"/>
              <a:t>Carmen </a:t>
            </a:r>
            <a:r>
              <a:rPr lang="en-US" sz="3600" dirty="0"/>
              <a:t>takes her asthma medications, she is still wheezing strongly.</a:t>
            </a:r>
          </a:p>
        </p:txBody>
      </p:sp>
      <p:sp>
        <p:nvSpPr>
          <p:cNvPr id="4" name="Footer Placeholder 3"/>
          <p:cNvSpPr>
            <a:spLocks noGrp="1"/>
          </p:cNvSpPr>
          <p:nvPr>
            <p:ph type="ftr" sz="quarter" idx="3"/>
          </p:nvPr>
        </p:nvSpPr>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14</a:t>
            </a:fld>
            <a:endParaRPr lang="en-US" dirty="0"/>
          </a:p>
        </p:txBody>
      </p:sp>
    </p:spTree>
    <p:extLst>
      <p:ext uri="{BB962C8B-B14F-4D97-AF65-F5344CB8AC3E}">
        <p14:creationId xmlns:p14="http://schemas.microsoft.com/office/powerpoint/2010/main" val="177937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D090-6B65-4589-B660-CB311C45A67E}"/>
              </a:ext>
            </a:extLst>
          </p:cNvPr>
          <p:cNvSpPr>
            <a:spLocks noGrp="1"/>
          </p:cNvSpPr>
          <p:nvPr>
            <p:ph type="title"/>
          </p:nvPr>
        </p:nvSpPr>
        <p:spPr/>
        <p:txBody>
          <a:bodyPr/>
          <a:lstStyle/>
          <a:p>
            <a:r>
              <a:rPr lang="en-US" dirty="0" smtClean="0"/>
              <a:t>Identifying Life-Threatening </a:t>
            </a:r>
            <a:r>
              <a:rPr lang="en-US" dirty="0"/>
              <a:t>Emergencies</a:t>
            </a:r>
          </a:p>
        </p:txBody>
      </p:sp>
      <p:sp>
        <p:nvSpPr>
          <p:cNvPr id="3" name="Text Placeholder 2">
            <a:extLst>
              <a:ext uri="{FF2B5EF4-FFF2-40B4-BE49-F238E27FC236}">
                <a16:creationId xmlns:a16="http://schemas.microsoft.com/office/drawing/2014/main" id="{B8B58A45-2629-4322-B32E-72F4307E6BA6}"/>
              </a:ext>
            </a:extLst>
          </p:cNvPr>
          <p:cNvSpPr>
            <a:spLocks noGrp="1"/>
          </p:cNvSpPr>
          <p:nvPr>
            <p:ph type="body" sz="quarter" idx="10"/>
          </p:nvPr>
        </p:nvSpPr>
        <p:spPr/>
        <p:txBody>
          <a:bodyPr/>
          <a:lstStyle/>
          <a:p>
            <a:pPr>
              <a:lnSpc>
                <a:spcPct val="100000"/>
              </a:lnSpc>
              <a:spcBef>
                <a:spcPts val="600"/>
              </a:spcBef>
            </a:pPr>
            <a:r>
              <a:rPr lang="en-US" dirty="0"/>
              <a:t>Examples of </a:t>
            </a:r>
            <a:r>
              <a:rPr lang="en-US" dirty="0" smtClean="0"/>
              <a:t>life-threatening </a:t>
            </a:r>
            <a:r>
              <a:rPr lang="en-US" dirty="0"/>
              <a:t>emergencies include, but are not limited to: </a:t>
            </a:r>
          </a:p>
        </p:txBody>
      </p:sp>
      <p:sp>
        <p:nvSpPr>
          <p:cNvPr id="4" name="Footer Placeholder 3">
            <a:extLst>
              <a:ext uri="{FF2B5EF4-FFF2-40B4-BE49-F238E27FC236}">
                <a16:creationId xmlns:a16="http://schemas.microsoft.com/office/drawing/2014/main" id="{233A6EB8-EE50-4C82-97A3-09C736716F1D}"/>
              </a:ext>
            </a:extLst>
          </p:cNvPr>
          <p:cNvSpPr>
            <a:spLocks noGrp="1"/>
          </p:cNvSpPr>
          <p:nvPr>
            <p:ph type="ftr" sz="quarter" idx="3"/>
          </p:nvPr>
        </p:nvSpPr>
        <p:spPr/>
        <p:txBody>
          <a:bodyPr/>
          <a:lstStyle/>
          <a:p>
            <a:r>
              <a:rPr lang="en-US" dirty="0"/>
              <a:t>New Jersey Department of Human Services</a:t>
            </a:r>
          </a:p>
        </p:txBody>
      </p:sp>
      <p:sp>
        <p:nvSpPr>
          <p:cNvPr id="5" name="Slide Number Placeholder 4">
            <a:extLst>
              <a:ext uri="{FF2B5EF4-FFF2-40B4-BE49-F238E27FC236}">
                <a16:creationId xmlns:a16="http://schemas.microsoft.com/office/drawing/2014/main" id="{2A8E70BA-34FF-4AAD-B712-1690A037AC3B}"/>
              </a:ext>
            </a:extLst>
          </p:cNvPr>
          <p:cNvSpPr>
            <a:spLocks noGrp="1"/>
          </p:cNvSpPr>
          <p:nvPr>
            <p:ph type="sldNum" sz="quarter" idx="4"/>
          </p:nvPr>
        </p:nvSpPr>
        <p:spPr/>
        <p:txBody>
          <a:bodyPr/>
          <a:lstStyle/>
          <a:p>
            <a:fld id="{DD16FA17-7312-43AC-AB9E-F79F81E392B5}" type="slidenum">
              <a:rPr lang="en-US" smtClean="0"/>
              <a:pPr/>
              <a:t>15</a:t>
            </a:fld>
            <a:endParaRPr lang="en-US" dirty="0"/>
          </a:p>
        </p:txBody>
      </p:sp>
      <p:sp>
        <p:nvSpPr>
          <p:cNvPr id="6" name="Rectangle 5">
            <a:extLst>
              <a:ext uri="{FF2B5EF4-FFF2-40B4-BE49-F238E27FC236}">
                <a16:creationId xmlns:a16="http://schemas.microsoft.com/office/drawing/2014/main" id="{824F0EAE-F652-13A8-8AA2-EE645E25E923}"/>
              </a:ext>
            </a:extLst>
          </p:cNvPr>
          <p:cNvSpPr/>
          <p:nvPr/>
        </p:nvSpPr>
        <p:spPr>
          <a:xfrm>
            <a:off x="526473" y="2701636"/>
            <a:ext cx="11024177" cy="3228109"/>
          </a:xfrm>
          <a:prstGeom prst="rect">
            <a:avLst/>
          </a:prstGeom>
          <a:gradFill>
            <a:gsLst>
              <a:gs pos="0">
                <a:schemeClr val="tx2"/>
              </a:gs>
              <a:gs pos="74000">
                <a:schemeClr val="tx2">
                  <a:lumMod val="95000"/>
                </a:schemeClr>
              </a:gs>
              <a:gs pos="83000">
                <a:schemeClr val="tx2">
                  <a:lumMod val="95000"/>
                </a:schemeClr>
              </a:gs>
              <a:gs pos="100000">
                <a:schemeClr val="tx2">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Text Placeholder 2">
            <a:extLst>
              <a:ext uri="{FF2B5EF4-FFF2-40B4-BE49-F238E27FC236}">
                <a16:creationId xmlns:a16="http://schemas.microsoft.com/office/drawing/2014/main" id="{CBD1B48C-5AA3-395A-DD02-076507B69EF8}"/>
              </a:ext>
            </a:extLst>
          </p:cNvPr>
          <p:cNvSpPr txBox="1">
            <a:spLocks/>
          </p:cNvSpPr>
          <p:nvPr/>
        </p:nvSpPr>
        <p:spPr>
          <a:xfrm>
            <a:off x="526473" y="2840186"/>
            <a:ext cx="5400000" cy="3641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n-US" sz="2600" dirty="0"/>
              <a:t>Unconsciousness </a:t>
            </a:r>
          </a:p>
          <a:p>
            <a:pPr lvl="1">
              <a:lnSpc>
                <a:spcPct val="100000"/>
              </a:lnSpc>
              <a:spcBef>
                <a:spcPts val="600"/>
              </a:spcBef>
            </a:pPr>
            <a:r>
              <a:rPr lang="en-US" sz="2600" dirty="0"/>
              <a:t>Persistent chest pain or discomfort </a:t>
            </a:r>
          </a:p>
          <a:p>
            <a:pPr lvl="1">
              <a:lnSpc>
                <a:spcPct val="100000"/>
              </a:lnSpc>
              <a:spcBef>
                <a:spcPts val="600"/>
              </a:spcBef>
            </a:pPr>
            <a:r>
              <a:rPr lang="en-US" sz="2600" dirty="0"/>
              <a:t>Not breathing or trouble breathing </a:t>
            </a:r>
          </a:p>
          <a:p>
            <a:pPr lvl="1">
              <a:lnSpc>
                <a:spcPct val="100000"/>
              </a:lnSpc>
              <a:spcBef>
                <a:spcPts val="600"/>
              </a:spcBef>
            </a:pPr>
            <a:r>
              <a:rPr lang="en-US" sz="2600" dirty="0"/>
              <a:t>Severe bleeding </a:t>
            </a:r>
            <a:endParaRPr lang="en-US" sz="2600" dirty="0" smtClean="0"/>
          </a:p>
          <a:p>
            <a:pPr lvl="1">
              <a:lnSpc>
                <a:spcPct val="100000"/>
              </a:lnSpc>
              <a:spcBef>
                <a:spcPts val="600"/>
              </a:spcBef>
            </a:pPr>
            <a:r>
              <a:rPr lang="en-US" sz="2600" dirty="0"/>
              <a:t>C</a:t>
            </a:r>
            <a:r>
              <a:rPr lang="en-US" sz="2600" dirty="0" smtClean="0"/>
              <a:t>hoking</a:t>
            </a:r>
            <a:endParaRPr lang="en-US" sz="2600" dirty="0"/>
          </a:p>
        </p:txBody>
      </p:sp>
      <p:sp>
        <p:nvSpPr>
          <p:cNvPr id="8" name="Text Placeholder 2">
            <a:extLst>
              <a:ext uri="{FF2B5EF4-FFF2-40B4-BE49-F238E27FC236}">
                <a16:creationId xmlns:a16="http://schemas.microsoft.com/office/drawing/2014/main" id="{5CB5DA2F-9445-E9A3-824D-1531C1228D35}"/>
              </a:ext>
            </a:extLst>
          </p:cNvPr>
          <p:cNvSpPr txBox="1">
            <a:spLocks/>
          </p:cNvSpPr>
          <p:nvPr/>
        </p:nvSpPr>
        <p:spPr>
          <a:xfrm>
            <a:off x="6150650" y="2840186"/>
            <a:ext cx="5400000" cy="3641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n-US" sz="2600" dirty="0"/>
              <a:t>Severe, persistent abdominal pain </a:t>
            </a:r>
            <a:r>
              <a:rPr lang="en-US" sz="2600" dirty="0" smtClean="0"/>
              <a:t>with or without vomiting</a:t>
            </a:r>
            <a:endParaRPr lang="en-US" sz="2600" dirty="0"/>
          </a:p>
          <a:p>
            <a:pPr lvl="1">
              <a:lnSpc>
                <a:spcPct val="100000"/>
              </a:lnSpc>
              <a:spcBef>
                <a:spcPts val="600"/>
              </a:spcBef>
            </a:pPr>
            <a:r>
              <a:rPr lang="en-US" sz="2600" dirty="0" smtClean="0"/>
              <a:t>Serious </a:t>
            </a:r>
            <a:r>
              <a:rPr lang="en-US" sz="2600" dirty="0"/>
              <a:t>head injury </a:t>
            </a:r>
          </a:p>
          <a:p>
            <a:pPr lvl="1">
              <a:lnSpc>
                <a:spcPct val="100000"/>
              </a:lnSpc>
              <a:spcBef>
                <a:spcPts val="600"/>
              </a:spcBef>
            </a:pPr>
            <a:r>
              <a:rPr lang="en-US" sz="2600" dirty="0"/>
              <a:t>Shock </a:t>
            </a:r>
          </a:p>
          <a:p>
            <a:pPr lvl="1">
              <a:lnSpc>
                <a:spcPct val="100000"/>
              </a:lnSpc>
              <a:spcBef>
                <a:spcPts val="600"/>
              </a:spcBef>
            </a:pPr>
            <a:r>
              <a:rPr lang="en-US" sz="2600" dirty="0"/>
              <a:t>Some </a:t>
            </a:r>
            <a:r>
              <a:rPr lang="en-US" sz="2600" dirty="0" smtClean="0"/>
              <a:t>seizures</a:t>
            </a:r>
          </a:p>
          <a:p>
            <a:pPr lvl="1">
              <a:lnSpc>
                <a:spcPct val="100000"/>
              </a:lnSpc>
              <a:spcBef>
                <a:spcPts val="600"/>
              </a:spcBef>
            </a:pPr>
            <a:r>
              <a:rPr lang="en-US" sz="2600" dirty="0" smtClean="0"/>
              <a:t>Confusion or disorientation</a:t>
            </a:r>
          </a:p>
          <a:p>
            <a:pPr lvl="1">
              <a:lnSpc>
                <a:spcPct val="100000"/>
              </a:lnSpc>
              <a:spcBef>
                <a:spcPts val="600"/>
              </a:spcBef>
            </a:pPr>
            <a:r>
              <a:rPr lang="en-US" sz="2600" dirty="0"/>
              <a:t>Stroke symptoms </a:t>
            </a:r>
          </a:p>
          <a:p>
            <a:pPr lvl="1">
              <a:lnSpc>
                <a:spcPct val="100000"/>
              </a:lnSpc>
              <a:spcBef>
                <a:spcPts val="600"/>
              </a:spcBef>
            </a:pPr>
            <a:endParaRPr lang="en-US" sz="2600" dirty="0"/>
          </a:p>
        </p:txBody>
      </p:sp>
    </p:spTree>
    <p:extLst>
      <p:ext uri="{BB962C8B-B14F-4D97-AF65-F5344CB8AC3E}">
        <p14:creationId xmlns:p14="http://schemas.microsoft.com/office/powerpoint/2010/main" val="143703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Five</a:t>
            </a:r>
            <a:endParaRPr lang="en-US" dirty="0"/>
          </a:p>
        </p:txBody>
      </p:sp>
      <p:sp>
        <p:nvSpPr>
          <p:cNvPr id="3" name="Text Placeholder 2"/>
          <p:cNvSpPr>
            <a:spLocks noGrp="1"/>
          </p:cNvSpPr>
          <p:nvPr>
            <p:ph type="body" sz="quarter" idx="10"/>
          </p:nvPr>
        </p:nvSpPr>
        <p:spPr/>
        <p:txBody>
          <a:bodyPr/>
          <a:lstStyle/>
          <a:p>
            <a:pPr marL="0" indent="0">
              <a:buNone/>
            </a:pPr>
            <a:r>
              <a:rPr lang="en-US" sz="3600" dirty="0"/>
              <a:t>Frank is finishing his breakfast. He has not shown much appetite this morning, and has only picked at his food, which is unusual for him. Throughout the meal, he has rubbed his left shoulder and arm and made grimacing faces. He nods every time you ask if he feels okay. As he passes you his dishes to put in the sink, you notice he is sweating and pale. He starts to rub his chest and says it feels like someone is standing on his chest.</a:t>
            </a:r>
          </a:p>
        </p:txBody>
      </p:sp>
      <p:sp>
        <p:nvSpPr>
          <p:cNvPr id="4" name="Footer Placeholder 3"/>
          <p:cNvSpPr>
            <a:spLocks noGrp="1"/>
          </p:cNvSpPr>
          <p:nvPr>
            <p:ph type="ftr" sz="quarter" idx="3"/>
          </p:nvPr>
        </p:nvSpPr>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16</a:t>
            </a:fld>
            <a:endParaRPr lang="en-US" dirty="0"/>
          </a:p>
        </p:txBody>
      </p:sp>
    </p:spTree>
    <p:extLst>
      <p:ext uri="{BB962C8B-B14F-4D97-AF65-F5344CB8AC3E}">
        <p14:creationId xmlns:p14="http://schemas.microsoft.com/office/powerpoint/2010/main" val="67391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268" y="489857"/>
            <a:ext cx="10717932" cy="857783"/>
          </a:xfrm>
        </p:spPr>
        <p:txBody>
          <a:bodyPr>
            <a:normAutofit/>
          </a:bodyPr>
          <a:lstStyle/>
          <a:p>
            <a:r>
              <a:rPr lang="en-US" sz="3300" dirty="0" smtClean="0"/>
              <a:t>Recognizing Signs and Symptoms of a Stroke “FAST”</a:t>
            </a:r>
            <a:endParaRPr lang="en-US" sz="3300" dirty="0"/>
          </a:p>
        </p:txBody>
      </p:sp>
      <p:sp>
        <p:nvSpPr>
          <p:cNvPr id="3" name="Text Placeholder 2"/>
          <p:cNvSpPr>
            <a:spLocks noGrp="1"/>
          </p:cNvSpPr>
          <p:nvPr>
            <p:ph type="body" sz="quarter" idx="10"/>
          </p:nvPr>
        </p:nvSpPr>
        <p:spPr/>
        <p:txBody>
          <a:bodyPr/>
          <a:lstStyle/>
          <a:p>
            <a:r>
              <a:rPr lang="en-US" sz="3000" dirty="0" smtClean="0"/>
              <a:t>To identify stroke symptoms, use the acronym “FAST”:</a:t>
            </a:r>
            <a:endParaRPr lang="en-US" sz="3000" dirty="0"/>
          </a:p>
          <a:p>
            <a:pPr lvl="1">
              <a:lnSpc>
                <a:spcPct val="100000"/>
              </a:lnSpc>
              <a:spcBef>
                <a:spcPts val="600"/>
              </a:spcBef>
            </a:pPr>
            <a:r>
              <a:rPr lang="en-US" b="1" dirty="0" smtClean="0">
                <a:solidFill>
                  <a:schemeClr val="accent2">
                    <a:lumMod val="75000"/>
                  </a:schemeClr>
                </a:solidFill>
              </a:rPr>
              <a:t>F</a:t>
            </a:r>
            <a:r>
              <a:rPr lang="en-US" dirty="0" smtClean="0"/>
              <a:t> = Face:      </a:t>
            </a:r>
            <a:r>
              <a:rPr lang="en-US" b="1" dirty="0"/>
              <a:t>A</a:t>
            </a:r>
            <a:r>
              <a:rPr lang="en-US" b="1" dirty="0" smtClean="0"/>
              <a:t>sk the person to smile </a:t>
            </a:r>
          </a:p>
          <a:p>
            <a:pPr marL="288925" lvl="1" indent="0">
              <a:lnSpc>
                <a:spcPct val="100000"/>
              </a:lnSpc>
              <a:spcBef>
                <a:spcPts val="600"/>
              </a:spcBef>
              <a:buNone/>
            </a:pPr>
            <a:r>
              <a:rPr lang="en-US" dirty="0" smtClean="0"/>
              <a:t>		      </a:t>
            </a:r>
            <a:r>
              <a:rPr lang="en-US" b="1" i="1" dirty="0" smtClean="0">
                <a:solidFill>
                  <a:schemeClr val="accent2">
                    <a:lumMod val="75000"/>
                  </a:schemeClr>
                </a:solidFill>
              </a:rPr>
              <a:t>Does one side of their face droop?</a:t>
            </a:r>
          </a:p>
          <a:p>
            <a:pPr lvl="1">
              <a:lnSpc>
                <a:spcPct val="100000"/>
              </a:lnSpc>
              <a:spcBef>
                <a:spcPts val="600"/>
              </a:spcBef>
            </a:pPr>
            <a:r>
              <a:rPr lang="en-US" b="1" dirty="0" smtClean="0">
                <a:solidFill>
                  <a:schemeClr val="accent2">
                    <a:lumMod val="75000"/>
                  </a:schemeClr>
                </a:solidFill>
              </a:rPr>
              <a:t>A</a:t>
            </a:r>
            <a:r>
              <a:rPr lang="en-US" dirty="0" smtClean="0"/>
              <a:t> = Arms:     </a:t>
            </a:r>
            <a:r>
              <a:rPr lang="en-US" b="1" dirty="0" smtClean="0"/>
              <a:t>Ask the person to extend both arms out </a:t>
            </a:r>
          </a:p>
          <a:p>
            <a:pPr marL="288925" lvl="1" indent="0">
              <a:lnSpc>
                <a:spcPct val="100000"/>
              </a:lnSpc>
              <a:spcBef>
                <a:spcPts val="600"/>
              </a:spcBef>
              <a:buNone/>
            </a:pPr>
            <a:r>
              <a:rPr lang="en-US" dirty="0"/>
              <a:t>	</a:t>
            </a:r>
            <a:r>
              <a:rPr lang="en-US" dirty="0" smtClean="0"/>
              <a:t>	      </a:t>
            </a:r>
            <a:r>
              <a:rPr lang="en-US" b="1" i="1" dirty="0" smtClean="0">
                <a:solidFill>
                  <a:schemeClr val="accent2">
                    <a:lumMod val="75000"/>
                  </a:schemeClr>
                </a:solidFill>
              </a:rPr>
              <a:t>Does one arm drift downward? </a:t>
            </a:r>
          </a:p>
          <a:p>
            <a:pPr lvl="1">
              <a:lnSpc>
                <a:spcPct val="100000"/>
              </a:lnSpc>
              <a:spcBef>
                <a:spcPts val="600"/>
              </a:spcBef>
            </a:pPr>
            <a:r>
              <a:rPr lang="en-US" b="1" dirty="0" smtClean="0">
                <a:solidFill>
                  <a:schemeClr val="accent2">
                    <a:lumMod val="75000"/>
                  </a:schemeClr>
                </a:solidFill>
              </a:rPr>
              <a:t>S</a:t>
            </a:r>
            <a:r>
              <a:rPr lang="en-US" dirty="0" smtClean="0"/>
              <a:t> </a:t>
            </a:r>
            <a:r>
              <a:rPr lang="en-US" dirty="0"/>
              <a:t>= </a:t>
            </a:r>
            <a:r>
              <a:rPr lang="en-US" dirty="0" smtClean="0"/>
              <a:t>Speech: </a:t>
            </a:r>
            <a:r>
              <a:rPr lang="en-US" b="1" dirty="0" smtClean="0"/>
              <a:t>Ask </a:t>
            </a:r>
            <a:r>
              <a:rPr lang="en-US" b="1" dirty="0"/>
              <a:t>the person to </a:t>
            </a:r>
            <a:r>
              <a:rPr lang="en-US" b="1" dirty="0" smtClean="0"/>
              <a:t>repeat a simple sentence </a:t>
            </a:r>
            <a:endParaRPr lang="en-US" b="1" dirty="0"/>
          </a:p>
          <a:p>
            <a:pPr marL="288925" lvl="1" indent="0">
              <a:lnSpc>
                <a:spcPct val="100000"/>
              </a:lnSpc>
              <a:spcBef>
                <a:spcPts val="600"/>
              </a:spcBef>
              <a:buNone/>
            </a:pPr>
            <a:r>
              <a:rPr lang="en-US" dirty="0"/>
              <a:t>		   </a:t>
            </a:r>
            <a:r>
              <a:rPr lang="en-US" dirty="0" smtClean="0"/>
              <a:t>   </a:t>
            </a:r>
            <a:r>
              <a:rPr lang="en-US" b="1" i="1" dirty="0" smtClean="0">
                <a:solidFill>
                  <a:schemeClr val="accent2">
                    <a:lumMod val="75000"/>
                  </a:schemeClr>
                </a:solidFill>
              </a:rPr>
              <a:t>Are the words slurred? Can the person repeat the 			      sentence correctly?</a:t>
            </a:r>
          </a:p>
          <a:p>
            <a:pPr lvl="1">
              <a:lnSpc>
                <a:spcPct val="100000"/>
              </a:lnSpc>
              <a:spcBef>
                <a:spcPts val="600"/>
              </a:spcBef>
            </a:pPr>
            <a:r>
              <a:rPr lang="en-US" b="1" dirty="0" smtClean="0">
                <a:solidFill>
                  <a:schemeClr val="accent2">
                    <a:lumMod val="75000"/>
                  </a:schemeClr>
                </a:solidFill>
              </a:rPr>
              <a:t>T</a:t>
            </a:r>
            <a:r>
              <a:rPr lang="en-US" dirty="0" smtClean="0"/>
              <a:t> </a:t>
            </a:r>
            <a:r>
              <a:rPr lang="en-US" dirty="0"/>
              <a:t>= </a:t>
            </a:r>
            <a:r>
              <a:rPr lang="en-US" dirty="0" smtClean="0"/>
              <a:t>Time:</a:t>
            </a:r>
            <a:r>
              <a:rPr lang="en-US" dirty="0"/>
              <a:t> </a:t>
            </a:r>
            <a:r>
              <a:rPr lang="en-US" dirty="0" smtClean="0"/>
              <a:t>      </a:t>
            </a:r>
            <a:r>
              <a:rPr lang="en-US" b="1" dirty="0" smtClean="0"/>
              <a:t>Notate the time signs/symptoms of the stroke first began</a:t>
            </a:r>
          </a:p>
          <a:p>
            <a:pPr marL="1828800" lvl="4" indent="0">
              <a:lnSpc>
                <a:spcPct val="100000"/>
              </a:lnSpc>
              <a:spcBef>
                <a:spcPts val="600"/>
              </a:spcBef>
              <a:buNone/>
            </a:pPr>
            <a:r>
              <a:rPr lang="en-US" b="1" dirty="0"/>
              <a:t> </a:t>
            </a:r>
            <a:r>
              <a:rPr lang="en-US" b="1" dirty="0" smtClean="0"/>
              <a:t>        </a:t>
            </a:r>
            <a:r>
              <a:rPr lang="en-US" sz="2400" b="1" i="1" dirty="0" smtClean="0">
                <a:solidFill>
                  <a:schemeClr val="accent2">
                    <a:lumMod val="75000"/>
                  </a:schemeClr>
                </a:solidFill>
                <a:latin typeface="Century Gothic" panose="020B0502020202020204" pitchFamily="34" charset="0"/>
              </a:rPr>
              <a:t>Call 911 immediately</a:t>
            </a:r>
            <a:endParaRPr lang="en-US" sz="2400" b="1" i="1" dirty="0">
              <a:solidFill>
                <a:schemeClr val="accent2">
                  <a:lumMod val="75000"/>
                </a:schemeClr>
              </a:solidFill>
              <a:latin typeface="Century Gothic" panose="020B0502020202020204" pitchFamily="34" charset="0"/>
            </a:endParaRPr>
          </a:p>
          <a:p>
            <a:pPr marL="288925" lvl="1" indent="0">
              <a:lnSpc>
                <a:spcPct val="100000"/>
              </a:lnSpc>
              <a:spcBef>
                <a:spcPts val="600"/>
              </a:spcBef>
              <a:buNone/>
            </a:pPr>
            <a:endParaRPr lang="en-US" dirty="0" smtClean="0"/>
          </a:p>
          <a:p>
            <a:pPr marL="288925" lvl="1" indent="0">
              <a:lnSpc>
                <a:spcPct val="100000"/>
              </a:lnSpc>
              <a:spcBef>
                <a:spcPts val="600"/>
              </a:spcBef>
              <a:buNone/>
            </a:pPr>
            <a:endParaRPr lang="en-US" dirty="0"/>
          </a:p>
          <a:p>
            <a:pPr marL="288925" lvl="1" indent="0">
              <a:lnSpc>
                <a:spcPct val="100000"/>
              </a:lnSpc>
              <a:spcBef>
                <a:spcPts val="600"/>
              </a:spcBef>
              <a:buNone/>
            </a:pPr>
            <a:endParaRPr lang="en-US" dirty="0" smtClean="0"/>
          </a:p>
          <a:p>
            <a:pPr marL="288925" lvl="1" indent="0">
              <a:lnSpc>
                <a:spcPct val="100000"/>
              </a:lnSpc>
              <a:spcBef>
                <a:spcPts val="600"/>
              </a:spcBef>
              <a:buNone/>
            </a:pPr>
            <a:endParaRPr lang="en-US" dirty="0"/>
          </a:p>
          <a:p>
            <a:pPr marL="0" indent="0">
              <a:buNone/>
            </a:pPr>
            <a:endParaRPr lang="en-US" dirty="0" smtClean="0"/>
          </a:p>
          <a:p>
            <a:pPr marL="0" indent="0">
              <a:buNone/>
            </a:pPr>
            <a:endParaRPr lang="en-US" dirty="0"/>
          </a:p>
          <a:p>
            <a:pPr marL="0" indent="0">
              <a:buNone/>
            </a:pPr>
            <a:endParaRPr lang="en-US" dirty="0" smtClean="0"/>
          </a:p>
          <a:p>
            <a:endParaRPr lang="en-US" dirty="0"/>
          </a:p>
        </p:txBody>
      </p:sp>
      <p:sp>
        <p:nvSpPr>
          <p:cNvPr id="4" name="Footer Placeholder 3"/>
          <p:cNvSpPr>
            <a:spLocks noGrp="1"/>
          </p:cNvSpPr>
          <p:nvPr>
            <p:ph type="ftr" sz="quarter" idx="3"/>
          </p:nvPr>
        </p:nvSpPr>
        <p:spPr/>
        <p:txBody>
          <a:bodyPr/>
          <a:lstStyle/>
          <a:p>
            <a:r>
              <a:rPr lang="en-US" dirty="0"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17</a:t>
            </a:fld>
            <a:endParaRPr lang="en-US" dirty="0"/>
          </a:p>
        </p:txBody>
      </p:sp>
    </p:spTree>
    <p:extLst>
      <p:ext uri="{BB962C8B-B14F-4D97-AF65-F5344CB8AC3E}">
        <p14:creationId xmlns:p14="http://schemas.microsoft.com/office/powerpoint/2010/main" val="76375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Six</a:t>
            </a:r>
            <a:endParaRPr lang="en-US" dirty="0"/>
          </a:p>
        </p:txBody>
      </p:sp>
      <p:sp>
        <p:nvSpPr>
          <p:cNvPr id="3" name="Text Placeholder 2"/>
          <p:cNvSpPr>
            <a:spLocks noGrp="1"/>
          </p:cNvSpPr>
          <p:nvPr>
            <p:ph type="body" sz="quarter" idx="10"/>
          </p:nvPr>
        </p:nvSpPr>
        <p:spPr/>
        <p:txBody>
          <a:bodyPr/>
          <a:lstStyle/>
          <a:p>
            <a:pPr marL="0" indent="0">
              <a:buNone/>
            </a:pPr>
            <a:r>
              <a:rPr lang="en-US" sz="3600" dirty="0"/>
              <a:t>One night Ida gets up to use the bathroom and trips over the outstretched legs of her roommate sitting next to her. She falls and doesn't quite catch her fall with her hands. You witnessed her head hit the carpet. She gets up right away, rubbing her head. She is crying a little bit and says that it hurts. When you check her head, she has very faint redness and a little swelling on the left side of her forehead.</a:t>
            </a:r>
          </a:p>
        </p:txBody>
      </p:sp>
      <p:sp>
        <p:nvSpPr>
          <p:cNvPr id="4" name="Footer Placeholder 3"/>
          <p:cNvSpPr>
            <a:spLocks noGrp="1"/>
          </p:cNvSpPr>
          <p:nvPr>
            <p:ph type="ftr" sz="quarter" idx="3"/>
          </p:nvPr>
        </p:nvSpPr>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18</a:t>
            </a:fld>
            <a:endParaRPr lang="en-US" dirty="0"/>
          </a:p>
        </p:txBody>
      </p:sp>
    </p:spTree>
    <p:extLst>
      <p:ext uri="{BB962C8B-B14F-4D97-AF65-F5344CB8AC3E}">
        <p14:creationId xmlns:p14="http://schemas.microsoft.com/office/powerpoint/2010/main" val="237343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D090-6B65-4589-B660-CB311C45A67E}"/>
              </a:ext>
            </a:extLst>
          </p:cNvPr>
          <p:cNvSpPr>
            <a:spLocks noGrp="1"/>
          </p:cNvSpPr>
          <p:nvPr>
            <p:ph type="title"/>
          </p:nvPr>
        </p:nvSpPr>
        <p:spPr/>
        <p:txBody>
          <a:bodyPr/>
          <a:lstStyle/>
          <a:p>
            <a:r>
              <a:rPr lang="en-US" dirty="0"/>
              <a:t>Symptoms of a Serious Head Injury</a:t>
            </a:r>
          </a:p>
        </p:txBody>
      </p:sp>
      <p:sp>
        <p:nvSpPr>
          <p:cNvPr id="3" name="Text Placeholder 2">
            <a:extLst>
              <a:ext uri="{FF2B5EF4-FFF2-40B4-BE49-F238E27FC236}">
                <a16:creationId xmlns:a16="http://schemas.microsoft.com/office/drawing/2014/main" id="{B8B58A45-2629-4322-B32E-72F4307E6BA6}"/>
              </a:ext>
            </a:extLst>
          </p:cNvPr>
          <p:cNvSpPr>
            <a:spLocks noGrp="1"/>
          </p:cNvSpPr>
          <p:nvPr>
            <p:ph type="body" sz="quarter" idx="10"/>
          </p:nvPr>
        </p:nvSpPr>
        <p:spPr/>
        <p:txBody>
          <a:bodyPr/>
          <a:lstStyle/>
          <a:p>
            <a:pPr>
              <a:lnSpc>
                <a:spcPct val="100000"/>
              </a:lnSpc>
              <a:spcBef>
                <a:spcPts val="600"/>
              </a:spcBef>
            </a:pPr>
            <a:r>
              <a:rPr lang="en-US" dirty="0"/>
              <a:t>Examples of </a:t>
            </a:r>
            <a:r>
              <a:rPr lang="en-US" dirty="0" smtClean="0"/>
              <a:t>serious head injuries </a:t>
            </a:r>
            <a:r>
              <a:rPr lang="en-US" dirty="0"/>
              <a:t>include, but are not limited to: </a:t>
            </a:r>
          </a:p>
        </p:txBody>
      </p:sp>
      <p:sp>
        <p:nvSpPr>
          <p:cNvPr id="4" name="Footer Placeholder 3">
            <a:extLst>
              <a:ext uri="{FF2B5EF4-FFF2-40B4-BE49-F238E27FC236}">
                <a16:creationId xmlns:a16="http://schemas.microsoft.com/office/drawing/2014/main" id="{233A6EB8-EE50-4C82-97A3-09C736716F1D}"/>
              </a:ext>
            </a:extLst>
          </p:cNvPr>
          <p:cNvSpPr>
            <a:spLocks noGrp="1"/>
          </p:cNvSpPr>
          <p:nvPr>
            <p:ph type="ftr" sz="quarter" idx="3"/>
          </p:nvPr>
        </p:nvSpPr>
        <p:spPr/>
        <p:txBody>
          <a:bodyPr/>
          <a:lstStyle/>
          <a:p>
            <a:r>
              <a:rPr lang="en-US" dirty="0"/>
              <a:t>New Jersey Department of Human Services</a:t>
            </a:r>
          </a:p>
        </p:txBody>
      </p:sp>
      <p:sp>
        <p:nvSpPr>
          <p:cNvPr id="5" name="Slide Number Placeholder 4">
            <a:extLst>
              <a:ext uri="{FF2B5EF4-FFF2-40B4-BE49-F238E27FC236}">
                <a16:creationId xmlns:a16="http://schemas.microsoft.com/office/drawing/2014/main" id="{2A8E70BA-34FF-4AAD-B712-1690A037AC3B}"/>
              </a:ext>
            </a:extLst>
          </p:cNvPr>
          <p:cNvSpPr>
            <a:spLocks noGrp="1"/>
          </p:cNvSpPr>
          <p:nvPr>
            <p:ph type="sldNum" sz="quarter" idx="4"/>
          </p:nvPr>
        </p:nvSpPr>
        <p:spPr/>
        <p:txBody>
          <a:bodyPr/>
          <a:lstStyle/>
          <a:p>
            <a:fld id="{DD16FA17-7312-43AC-AB9E-F79F81E392B5}" type="slidenum">
              <a:rPr lang="en-US" smtClean="0"/>
              <a:pPr/>
              <a:t>19</a:t>
            </a:fld>
            <a:endParaRPr lang="en-US" dirty="0"/>
          </a:p>
        </p:txBody>
      </p:sp>
      <p:sp>
        <p:nvSpPr>
          <p:cNvPr id="6" name="Rectangle 5">
            <a:extLst>
              <a:ext uri="{FF2B5EF4-FFF2-40B4-BE49-F238E27FC236}">
                <a16:creationId xmlns:a16="http://schemas.microsoft.com/office/drawing/2014/main" id="{824F0EAE-F652-13A8-8AA2-EE645E25E923}"/>
              </a:ext>
            </a:extLst>
          </p:cNvPr>
          <p:cNvSpPr/>
          <p:nvPr/>
        </p:nvSpPr>
        <p:spPr>
          <a:xfrm>
            <a:off x="532869" y="2840186"/>
            <a:ext cx="11024177" cy="3228109"/>
          </a:xfrm>
          <a:prstGeom prst="rect">
            <a:avLst/>
          </a:prstGeom>
          <a:gradFill>
            <a:gsLst>
              <a:gs pos="0">
                <a:schemeClr val="tx2"/>
              </a:gs>
              <a:gs pos="74000">
                <a:schemeClr val="tx2">
                  <a:lumMod val="95000"/>
                </a:schemeClr>
              </a:gs>
              <a:gs pos="83000">
                <a:schemeClr val="tx2">
                  <a:lumMod val="95000"/>
                </a:schemeClr>
              </a:gs>
              <a:gs pos="100000">
                <a:schemeClr val="tx2">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Text Placeholder 2">
            <a:extLst>
              <a:ext uri="{FF2B5EF4-FFF2-40B4-BE49-F238E27FC236}">
                <a16:creationId xmlns:a16="http://schemas.microsoft.com/office/drawing/2014/main" id="{CBD1B48C-5AA3-395A-DD02-076507B69EF8}"/>
              </a:ext>
            </a:extLst>
          </p:cNvPr>
          <p:cNvSpPr txBox="1">
            <a:spLocks/>
          </p:cNvSpPr>
          <p:nvPr/>
        </p:nvSpPr>
        <p:spPr>
          <a:xfrm>
            <a:off x="526473" y="2840186"/>
            <a:ext cx="5400000" cy="3641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n-US" sz="2600" dirty="0" smtClean="0"/>
              <a:t>Dizziness</a:t>
            </a:r>
          </a:p>
          <a:p>
            <a:pPr lvl="1">
              <a:lnSpc>
                <a:spcPct val="100000"/>
              </a:lnSpc>
              <a:spcBef>
                <a:spcPts val="600"/>
              </a:spcBef>
            </a:pPr>
            <a:r>
              <a:rPr lang="en-US" sz="2600" dirty="0" smtClean="0"/>
              <a:t>Headache</a:t>
            </a:r>
          </a:p>
          <a:p>
            <a:pPr lvl="1">
              <a:lnSpc>
                <a:spcPct val="100000"/>
              </a:lnSpc>
              <a:spcBef>
                <a:spcPts val="600"/>
              </a:spcBef>
            </a:pPr>
            <a:r>
              <a:rPr lang="en-US" sz="2600" dirty="0"/>
              <a:t>B</a:t>
            </a:r>
            <a:r>
              <a:rPr lang="en-US" sz="2600" dirty="0" smtClean="0"/>
              <a:t>lurred vision </a:t>
            </a:r>
            <a:endParaRPr lang="en-US" sz="2600" dirty="0"/>
          </a:p>
          <a:p>
            <a:pPr lvl="1">
              <a:lnSpc>
                <a:spcPct val="100000"/>
              </a:lnSpc>
              <a:spcBef>
                <a:spcPts val="600"/>
              </a:spcBef>
            </a:pPr>
            <a:r>
              <a:rPr lang="en-US" sz="2600" dirty="0" smtClean="0"/>
              <a:t>Nausea/vomiting</a:t>
            </a:r>
            <a:endParaRPr lang="en-US" sz="2600" dirty="0"/>
          </a:p>
          <a:p>
            <a:pPr lvl="1">
              <a:lnSpc>
                <a:spcPct val="100000"/>
              </a:lnSpc>
              <a:spcBef>
                <a:spcPts val="600"/>
              </a:spcBef>
            </a:pPr>
            <a:r>
              <a:rPr lang="en-US" sz="2600" dirty="0" smtClean="0"/>
              <a:t>Confusion or disorientation, slurred speech</a:t>
            </a:r>
            <a:endParaRPr lang="en-US" sz="2600" dirty="0"/>
          </a:p>
          <a:p>
            <a:pPr lvl="1">
              <a:lnSpc>
                <a:spcPct val="100000"/>
              </a:lnSpc>
              <a:spcBef>
                <a:spcPts val="600"/>
              </a:spcBef>
            </a:pPr>
            <a:r>
              <a:rPr lang="en-US" sz="2600" dirty="0" smtClean="0"/>
              <a:t>Lethargy, irritability or excessive sleepiness</a:t>
            </a:r>
            <a:endParaRPr lang="en-US" sz="2600" dirty="0"/>
          </a:p>
        </p:txBody>
      </p:sp>
      <p:sp>
        <p:nvSpPr>
          <p:cNvPr id="8" name="Text Placeholder 2">
            <a:extLst>
              <a:ext uri="{FF2B5EF4-FFF2-40B4-BE49-F238E27FC236}">
                <a16:creationId xmlns:a16="http://schemas.microsoft.com/office/drawing/2014/main" id="{5CB5DA2F-9445-E9A3-824D-1531C1228D35}"/>
              </a:ext>
            </a:extLst>
          </p:cNvPr>
          <p:cNvSpPr txBox="1">
            <a:spLocks/>
          </p:cNvSpPr>
          <p:nvPr/>
        </p:nvSpPr>
        <p:spPr>
          <a:xfrm>
            <a:off x="6150650" y="2840186"/>
            <a:ext cx="5400000" cy="3641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n-US" sz="2600" dirty="0" smtClean="0"/>
              <a:t>Bleeding from one or more orifices </a:t>
            </a:r>
            <a:endParaRPr lang="en-US" sz="2600" dirty="0"/>
          </a:p>
          <a:p>
            <a:pPr lvl="1">
              <a:lnSpc>
                <a:spcPct val="100000"/>
              </a:lnSpc>
              <a:spcBef>
                <a:spcPts val="600"/>
              </a:spcBef>
            </a:pPr>
            <a:r>
              <a:rPr lang="en-US" sz="2600" dirty="0" smtClean="0"/>
              <a:t>Numbness or tingling</a:t>
            </a:r>
            <a:endParaRPr lang="en-US" sz="2600" dirty="0"/>
          </a:p>
          <a:p>
            <a:pPr lvl="1">
              <a:lnSpc>
                <a:spcPct val="100000"/>
              </a:lnSpc>
              <a:spcBef>
                <a:spcPts val="600"/>
              </a:spcBef>
            </a:pPr>
            <a:r>
              <a:rPr lang="en-US" sz="2600" dirty="0" smtClean="0"/>
              <a:t>Force of injury caused damage to wall or dents sturdy object</a:t>
            </a:r>
          </a:p>
          <a:p>
            <a:pPr lvl="1">
              <a:lnSpc>
                <a:spcPct val="100000"/>
              </a:lnSpc>
              <a:spcBef>
                <a:spcPts val="600"/>
              </a:spcBef>
            </a:pPr>
            <a:r>
              <a:rPr lang="en-US" sz="2600" dirty="0" smtClean="0"/>
              <a:t>Seizure</a:t>
            </a:r>
          </a:p>
        </p:txBody>
      </p:sp>
    </p:spTree>
    <p:extLst>
      <p:ext uri="{BB962C8B-B14F-4D97-AF65-F5344CB8AC3E}">
        <p14:creationId xmlns:p14="http://schemas.microsoft.com/office/powerpoint/2010/main" val="29203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Overview</a:t>
            </a:r>
            <a:endParaRPr lang="en-US" dirty="0"/>
          </a:p>
        </p:txBody>
      </p:sp>
      <p:sp>
        <p:nvSpPr>
          <p:cNvPr id="3" name="Text Placeholder 2"/>
          <p:cNvSpPr>
            <a:spLocks noGrp="1"/>
          </p:cNvSpPr>
          <p:nvPr>
            <p:ph type="body" sz="quarter" idx="10"/>
          </p:nvPr>
        </p:nvSpPr>
        <p:spPr>
          <a:xfrm>
            <a:off x="407988" y="1392764"/>
            <a:ext cx="11142662" cy="4896276"/>
          </a:xfrm>
        </p:spPr>
        <p:txBody>
          <a:bodyPr/>
          <a:lstStyle/>
          <a:p>
            <a:pPr lvl="0">
              <a:buClr>
                <a:srgbClr val="F68936"/>
              </a:buClr>
            </a:pPr>
            <a:r>
              <a:rPr lang="en-US" dirty="0"/>
              <a:t>Who is </a:t>
            </a:r>
            <a:r>
              <a:rPr lang="en-US" dirty="0" smtClean="0"/>
              <a:t>Danielle?</a:t>
            </a:r>
          </a:p>
          <a:p>
            <a:pPr lvl="0">
              <a:buClr>
                <a:srgbClr val="F68936"/>
              </a:buClr>
            </a:pPr>
            <a:r>
              <a:rPr lang="en-US" dirty="0" smtClean="0"/>
              <a:t>Danielle’s </a:t>
            </a:r>
            <a:r>
              <a:rPr lang="en-US" dirty="0"/>
              <a:t>Law </a:t>
            </a:r>
            <a:r>
              <a:rPr lang="en-US" dirty="0" smtClean="0"/>
              <a:t>&amp; Staff Responsibility</a:t>
            </a:r>
          </a:p>
          <a:p>
            <a:pPr lvl="0">
              <a:buClr>
                <a:srgbClr val="F68936"/>
              </a:buClr>
            </a:pPr>
            <a:r>
              <a:rPr lang="en-US" dirty="0" smtClean="0"/>
              <a:t>Health-threatening conditions</a:t>
            </a:r>
            <a:endParaRPr lang="en-US" dirty="0"/>
          </a:p>
          <a:p>
            <a:pPr lvl="0">
              <a:buClr>
                <a:srgbClr val="F68936"/>
              </a:buClr>
            </a:pPr>
            <a:r>
              <a:rPr lang="en-US" dirty="0" smtClean="0"/>
              <a:t>Life-threatening emergencies</a:t>
            </a:r>
          </a:p>
          <a:p>
            <a:pPr lvl="0">
              <a:buClr>
                <a:srgbClr val="F68936"/>
              </a:buClr>
            </a:pPr>
            <a:r>
              <a:rPr lang="en-US" dirty="0"/>
              <a:t>End of Life and </a:t>
            </a:r>
            <a:r>
              <a:rPr lang="en-US" dirty="0" smtClean="0"/>
              <a:t>Hospice</a:t>
            </a:r>
          </a:p>
          <a:p>
            <a:pPr lvl="0">
              <a:buClr>
                <a:srgbClr val="F68936"/>
              </a:buClr>
            </a:pPr>
            <a:r>
              <a:rPr lang="en-US" dirty="0" smtClean="0"/>
              <a:t>How to Respond to Life threatening emergencies: When to call 911</a:t>
            </a:r>
          </a:p>
          <a:p>
            <a:pPr lvl="0">
              <a:buClr>
                <a:srgbClr val="F68936"/>
              </a:buClr>
            </a:pPr>
            <a:r>
              <a:rPr lang="en-US" dirty="0" smtClean="0"/>
              <a:t>Penalties </a:t>
            </a:r>
            <a:r>
              <a:rPr lang="en-US" dirty="0"/>
              <a:t>for </a:t>
            </a:r>
            <a:r>
              <a:rPr lang="en-US" dirty="0" smtClean="0"/>
              <a:t>Non-compliance of Danielle’s Law</a:t>
            </a:r>
          </a:p>
          <a:p>
            <a:pPr>
              <a:buClr>
                <a:srgbClr val="F68936"/>
              </a:buClr>
            </a:pPr>
            <a:r>
              <a:rPr lang="en-US" dirty="0" smtClean="0"/>
              <a:t>Scenarios</a:t>
            </a:r>
          </a:p>
          <a:p>
            <a:pPr>
              <a:buClr>
                <a:srgbClr val="F68936"/>
              </a:buClr>
            </a:pPr>
            <a:r>
              <a:rPr lang="en-US" dirty="0" smtClean="0"/>
              <a:t>Interactive Quiz</a:t>
            </a:r>
            <a:endParaRPr lang="en-US" dirty="0"/>
          </a:p>
        </p:txBody>
      </p:sp>
      <p:sp>
        <p:nvSpPr>
          <p:cNvPr id="4" name="Footer Placeholder 3"/>
          <p:cNvSpPr>
            <a:spLocks noGrp="1"/>
          </p:cNvSpPr>
          <p:nvPr>
            <p:ph type="ftr" sz="quarter" idx="3"/>
          </p:nvPr>
        </p:nvSpPr>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2</a:t>
            </a:fld>
            <a:endParaRPr lang="en-US" dirty="0"/>
          </a:p>
        </p:txBody>
      </p:sp>
    </p:spTree>
    <p:extLst>
      <p:ext uri="{BB962C8B-B14F-4D97-AF65-F5344CB8AC3E}">
        <p14:creationId xmlns:p14="http://schemas.microsoft.com/office/powerpoint/2010/main" val="359670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Seven</a:t>
            </a:r>
            <a:endParaRPr lang="en-US" dirty="0"/>
          </a:p>
        </p:txBody>
      </p:sp>
      <p:sp>
        <p:nvSpPr>
          <p:cNvPr id="3" name="Text Placeholder 2"/>
          <p:cNvSpPr>
            <a:spLocks noGrp="1"/>
          </p:cNvSpPr>
          <p:nvPr>
            <p:ph type="body" sz="quarter" idx="10"/>
          </p:nvPr>
        </p:nvSpPr>
        <p:spPr/>
        <p:txBody>
          <a:bodyPr/>
          <a:lstStyle/>
          <a:p>
            <a:pPr marL="0" indent="0">
              <a:buNone/>
            </a:pPr>
            <a:r>
              <a:rPr lang="en-US" sz="3600" dirty="0"/>
              <a:t>You are assisting several people from the van to their day program to start the day when Carlos slips on some ice and </a:t>
            </a:r>
            <a:r>
              <a:rPr lang="en-US" sz="3600" dirty="0" smtClean="0"/>
              <a:t>falls backwards</a:t>
            </a:r>
            <a:r>
              <a:rPr lang="en-US" sz="3600" dirty="0"/>
              <a:t>, hitting his head on the pavement. He doesn't move right away and seems stunned by the fall. You asked him if he is okay and attempt to sit him up, but he doesn't really respond, although his eyes are open.</a:t>
            </a:r>
          </a:p>
        </p:txBody>
      </p:sp>
      <p:sp>
        <p:nvSpPr>
          <p:cNvPr id="4" name="Footer Placeholder 3"/>
          <p:cNvSpPr>
            <a:spLocks noGrp="1"/>
          </p:cNvSpPr>
          <p:nvPr>
            <p:ph type="ftr" sz="quarter" idx="3"/>
          </p:nvPr>
        </p:nvSpPr>
        <p:spPr>
          <a:xfrm>
            <a:off x="407268" y="6387974"/>
            <a:ext cx="5819361" cy="365125"/>
          </a:xfrm>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20</a:t>
            </a:fld>
            <a:endParaRPr lang="en-US" dirty="0"/>
          </a:p>
        </p:txBody>
      </p:sp>
    </p:spTree>
    <p:extLst>
      <p:ext uri="{BB962C8B-B14F-4D97-AF65-F5344CB8AC3E}">
        <p14:creationId xmlns:p14="http://schemas.microsoft.com/office/powerpoint/2010/main" val="414788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3E5979-B25F-47D1-80DD-1FCB4CD84DF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8894" r="6078"/>
          <a:stretch/>
        </p:blipFill>
        <p:spPr>
          <a:xfrm>
            <a:off x="6878472" y="420624"/>
            <a:ext cx="5313528" cy="6437376"/>
          </a:xfrm>
          <a:prstGeom prst="rect">
            <a:avLst/>
          </a:prstGeom>
        </p:spPr>
      </p:pic>
      <p:sp>
        <p:nvSpPr>
          <p:cNvPr id="4" name="Footer Placeholder 3">
            <a:extLst>
              <a:ext uri="{FF2B5EF4-FFF2-40B4-BE49-F238E27FC236}">
                <a16:creationId xmlns:a16="http://schemas.microsoft.com/office/drawing/2014/main" id="{95413E8B-E3D1-44EF-8F3C-B9AEE81F531B}"/>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B4145875-1D83-43D2-AC42-44FA243F9676}"/>
              </a:ext>
            </a:extLst>
          </p:cNvPr>
          <p:cNvSpPr>
            <a:spLocks noGrp="1"/>
          </p:cNvSpPr>
          <p:nvPr>
            <p:ph type="sldNum" sz="quarter" idx="4"/>
          </p:nvPr>
        </p:nvSpPr>
        <p:spPr/>
        <p:txBody>
          <a:bodyPr/>
          <a:lstStyle/>
          <a:p>
            <a:fld id="{DD16FA17-7312-43AC-AB9E-F79F81E392B5}" type="slidenum">
              <a:rPr lang="en-US" smtClean="0"/>
              <a:pPr/>
              <a:t>21</a:t>
            </a:fld>
            <a:endParaRPr lang="en-US" dirty="0"/>
          </a:p>
        </p:txBody>
      </p:sp>
      <p:sp>
        <p:nvSpPr>
          <p:cNvPr id="9" name="Rectangle 8">
            <a:extLst>
              <a:ext uri="{FF2B5EF4-FFF2-40B4-BE49-F238E27FC236}">
                <a16:creationId xmlns:a16="http://schemas.microsoft.com/office/drawing/2014/main" id="{52A90D7B-20A0-4E2F-ADAB-6224E8A86FBB}"/>
              </a:ext>
            </a:extLst>
          </p:cNvPr>
          <p:cNvSpPr/>
          <p:nvPr/>
        </p:nvSpPr>
        <p:spPr>
          <a:xfrm>
            <a:off x="6878473" y="420624"/>
            <a:ext cx="5313528" cy="6437376"/>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1EF80E6-A2C2-4630-94A9-70EA4DBA93FA}"/>
              </a:ext>
            </a:extLst>
          </p:cNvPr>
          <p:cNvSpPr>
            <a:spLocks noGrp="1"/>
          </p:cNvSpPr>
          <p:nvPr>
            <p:ph type="body" sz="quarter" idx="10"/>
          </p:nvPr>
        </p:nvSpPr>
        <p:spPr/>
        <p:txBody>
          <a:bodyPr/>
          <a:lstStyle/>
          <a:p>
            <a:pPr>
              <a:lnSpc>
                <a:spcPct val="100000"/>
              </a:lnSpc>
              <a:spcBef>
                <a:spcPts val="600"/>
              </a:spcBef>
            </a:pPr>
            <a:r>
              <a:rPr lang="en-US" dirty="0"/>
              <a:t>Seizures that may be life threatening: </a:t>
            </a:r>
          </a:p>
          <a:p>
            <a:pPr lvl="1">
              <a:lnSpc>
                <a:spcPct val="100000"/>
              </a:lnSpc>
              <a:spcBef>
                <a:spcPts val="600"/>
              </a:spcBef>
            </a:pPr>
            <a:r>
              <a:rPr lang="en-US" dirty="0"/>
              <a:t>First time seizure </a:t>
            </a:r>
          </a:p>
          <a:p>
            <a:pPr lvl="1">
              <a:lnSpc>
                <a:spcPct val="100000"/>
              </a:lnSpc>
              <a:spcBef>
                <a:spcPts val="600"/>
              </a:spcBef>
            </a:pPr>
            <a:r>
              <a:rPr lang="en-US" dirty="0"/>
              <a:t>Lasting longer than 5 minutes </a:t>
            </a:r>
          </a:p>
          <a:p>
            <a:pPr lvl="1">
              <a:lnSpc>
                <a:spcPct val="100000"/>
              </a:lnSpc>
              <a:spcBef>
                <a:spcPts val="600"/>
              </a:spcBef>
            </a:pPr>
            <a:r>
              <a:rPr lang="en-US" dirty="0"/>
              <a:t>Back-to-back (3 or more in a row) </a:t>
            </a:r>
          </a:p>
          <a:p>
            <a:pPr lvl="1">
              <a:lnSpc>
                <a:spcPct val="100000"/>
              </a:lnSpc>
              <a:spcBef>
                <a:spcPts val="600"/>
              </a:spcBef>
            </a:pPr>
            <a:r>
              <a:rPr lang="en-US" dirty="0"/>
              <a:t>Result in serious injury </a:t>
            </a:r>
          </a:p>
          <a:p>
            <a:pPr lvl="1">
              <a:lnSpc>
                <a:spcPct val="100000"/>
              </a:lnSpc>
              <a:spcBef>
                <a:spcPts val="600"/>
              </a:spcBef>
            </a:pPr>
            <a:r>
              <a:rPr lang="en-US" dirty="0"/>
              <a:t>Person is not breathing once seizure stops </a:t>
            </a:r>
          </a:p>
          <a:p>
            <a:pPr lvl="1">
              <a:lnSpc>
                <a:spcPct val="100000"/>
              </a:lnSpc>
              <a:spcBef>
                <a:spcPts val="600"/>
              </a:spcBef>
            </a:pPr>
            <a:r>
              <a:rPr lang="en-US" dirty="0"/>
              <a:t>Occur in someone who is pregnant </a:t>
            </a:r>
          </a:p>
          <a:p>
            <a:pPr lvl="1">
              <a:lnSpc>
                <a:spcPct val="100000"/>
              </a:lnSpc>
              <a:spcBef>
                <a:spcPts val="600"/>
              </a:spcBef>
            </a:pPr>
            <a:r>
              <a:rPr lang="en-US" dirty="0"/>
              <a:t>Occur in someone who has diabetes</a:t>
            </a:r>
          </a:p>
        </p:txBody>
      </p:sp>
      <p:sp>
        <p:nvSpPr>
          <p:cNvPr id="2" name="Title 1">
            <a:extLst>
              <a:ext uri="{FF2B5EF4-FFF2-40B4-BE49-F238E27FC236}">
                <a16:creationId xmlns:a16="http://schemas.microsoft.com/office/drawing/2014/main" id="{A0328455-A180-49C0-A9F6-98C6F987CA44}"/>
              </a:ext>
            </a:extLst>
          </p:cNvPr>
          <p:cNvSpPr>
            <a:spLocks noGrp="1"/>
          </p:cNvSpPr>
          <p:nvPr>
            <p:ph type="title"/>
          </p:nvPr>
        </p:nvSpPr>
        <p:spPr/>
        <p:txBody>
          <a:bodyPr>
            <a:normAutofit fontScale="90000"/>
          </a:bodyPr>
          <a:lstStyle/>
          <a:p>
            <a:r>
              <a:rPr lang="en-US" dirty="0" smtClean="0"/>
              <a:t>When Seizures Are Considered Life-Threatening </a:t>
            </a:r>
            <a:r>
              <a:rPr lang="en-US" dirty="0"/>
              <a:t>Emergencies</a:t>
            </a:r>
          </a:p>
        </p:txBody>
      </p:sp>
      <p:sp>
        <p:nvSpPr>
          <p:cNvPr id="10" name="Slide Number Placeholder 5">
            <a:extLst>
              <a:ext uri="{FF2B5EF4-FFF2-40B4-BE49-F238E27FC236}">
                <a16:creationId xmlns:a16="http://schemas.microsoft.com/office/drawing/2014/main" id="{893DD03C-E951-4F6D-A48A-14EF77AB3B99}"/>
              </a:ext>
            </a:extLst>
          </p:cNvPr>
          <p:cNvSpPr txBox="1">
            <a:spLocks/>
          </p:cNvSpPr>
          <p:nvPr/>
        </p:nvSpPr>
        <p:spPr>
          <a:xfrm>
            <a:off x="7263162" y="63879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FA17-7312-43AC-AB9E-F79F81E392B5}" type="slidenum">
              <a:rPr lang="en-US" smtClean="0"/>
              <a:pPr/>
              <a:t>21</a:t>
            </a:fld>
            <a:endParaRPr lang="en-US" dirty="0"/>
          </a:p>
        </p:txBody>
      </p:sp>
      <p:pic>
        <p:nvPicPr>
          <p:cNvPr id="12" name="Picture 11">
            <a:extLst>
              <a:ext uri="{FF2B5EF4-FFF2-40B4-BE49-F238E27FC236}">
                <a16:creationId xmlns:a16="http://schemas.microsoft.com/office/drawing/2014/main" id="{97E87D8D-8F33-45A5-BB3C-F81918BC3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6" name="Picture 5">
            <a:extLst>
              <a:ext uri="{FF2B5EF4-FFF2-40B4-BE49-F238E27FC236}">
                <a16:creationId xmlns:a16="http://schemas.microsoft.com/office/drawing/2014/main" id="{549DC2CA-13D7-4EB9-D97E-99A2BA5D1CA4}"/>
              </a:ext>
            </a:extLst>
          </p:cNvPr>
          <p:cNvPicPr>
            <a:picLocks noChangeAspect="1"/>
          </p:cNvPicPr>
          <p:nvPr/>
        </p:nvPicPr>
        <p:blipFill>
          <a:blip r:embed="rId5"/>
          <a:stretch>
            <a:fillRect/>
          </a:stretch>
        </p:blipFill>
        <p:spPr>
          <a:xfrm>
            <a:off x="11354400" y="6242400"/>
            <a:ext cx="684000" cy="486000"/>
          </a:xfrm>
          <a:prstGeom prst="rect">
            <a:avLst/>
          </a:prstGeom>
        </p:spPr>
      </p:pic>
    </p:spTree>
    <p:extLst>
      <p:ext uri="{BB962C8B-B14F-4D97-AF65-F5344CB8AC3E}">
        <p14:creationId xmlns:p14="http://schemas.microsoft.com/office/powerpoint/2010/main" val="12620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Eight</a:t>
            </a:r>
            <a:endParaRPr lang="en-US" dirty="0"/>
          </a:p>
        </p:txBody>
      </p:sp>
      <p:sp>
        <p:nvSpPr>
          <p:cNvPr id="3" name="Text Placeholder 2"/>
          <p:cNvSpPr>
            <a:spLocks noGrp="1"/>
          </p:cNvSpPr>
          <p:nvPr>
            <p:ph type="body" sz="quarter" idx="10"/>
          </p:nvPr>
        </p:nvSpPr>
        <p:spPr/>
        <p:txBody>
          <a:bodyPr/>
          <a:lstStyle/>
          <a:p>
            <a:pPr marL="0" indent="0">
              <a:buNone/>
            </a:pPr>
            <a:r>
              <a:rPr lang="en-US" sz="3200" dirty="0"/>
              <a:t>Jerome is sitting in his chair, working on a puzzle, when his body stiffens, then he begins to breathe deeply before he slumps back in the chair and begins to have jerky movements. You loosen the shirt around his neck and ensure he is breathing. Jerome has a known seizure disorder, so you know to time the seizure as he typically has a seizure that lasts about 2-3 minutes a few times a week. After 3 minutes have passed, </a:t>
            </a:r>
            <a:r>
              <a:rPr lang="en-US" sz="3200" dirty="0" smtClean="0"/>
              <a:t>his </a:t>
            </a:r>
            <a:r>
              <a:rPr lang="en-US" sz="3200" dirty="0"/>
              <a:t>jerky movements stop and he opens his eyes and starts to sit up. He is breathing fine now, but appears tired.</a:t>
            </a:r>
          </a:p>
        </p:txBody>
      </p:sp>
      <p:sp>
        <p:nvSpPr>
          <p:cNvPr id="4" name="Footer Placeholder 3"/>
          <p:cNvSpPr>
            <a:spLocks noGrp="1"/>
          </p:cNvSpPr>
          <p:nvPr>
            <p:ph type="ftr" sz="quarter" idx="3"/>
          </p:nvPr>
        </p:nvSpPr>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22</a:t>
            </a:fld>
            <a:endParaRPr lang="en-US" dirty="0"/>
          </a:p>
        </p:txBody>
      </p:sp>
    </p:spTree>
    <p:extLst>
      <p:ext uri="{BB962C8B-B14F-4D97-AF65-F5344CB8AC3E}">
        <p14:creationId xmlns:p14="http://schemas.microsoft.com/office/powerpoint/2010/main" val="59479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268" y="488272"/>
            <a:ext cx="10170695" cy="1136342"/>
          </a:xfrm>
        </p:spPr>
        <p:txBody>
          <a:bodyPr>
            <a:normAutofit/>
          </a:bodyPr>
          <a:lstStyle/>
          <a:p>
            <a:r>
              <a:rPr lang="en-US" dirty="0" smtClean="0"/>
              <a:t>Signs that a Choking Event May be a Life-threatening Emergency</a:t>
            </a:r>
            <a:endParaRPr lang="en-US" dirty="0"/>
          </a:p>
        </p:txBody>
      </p:sp>
      <p:sp>
        <p:nvSpPr>
          <p:cNvPr id="3" name="Text Placeholder 2"/>
          <p:cNvSpPr>
            <a:spLocks noGrp="1"/>
          </p:cNvSpPr>
          <p:nvPr>
            <p:ph type="body" sz="quarter" idx="10"/>
          </p:nvPr>
        </p:nvSpPr>
        <p:spPr>
          <a:xfrm>
            <a:off x="407988" y="1624614"/>
            <a:ext cx="11142662" cy="4471386"/>
          </a:xfrm>
        </p:spPr>
        <p:txBody>
          <a:bodyPr/>
          <a:lstStyle/>
          <a:p>
            <a:pPr marL="0" indent="0">
              <a:buNone/>
            </a:pPr>
            <a:r>
              <a:rPr lang="en-US" dirty="0" smtClean="0"/>
              <a:t>The person:</a:t>
            </a:r>
            <a:endParaRPr lang="en-US" sz="2400" dirty="0" smtClean="0"/>
          </a:p>
          <a:p>
            <a:r>
              <a:rPr lang="en-US" sz="2400" dirty="0" smtClean="0"/>
              <a:t>Has an airway obstruction</a:t>
            </a:r>
          </a:p>
          <a:p>
            <a:r>
              <a:rPr lang="en-US" sz="2400" dirty="0"/>
              <a:t>Has a blue or purplish tint to their face or lips</a:t>
            </a:r>
          </a:p>
          <a:p>
            <a:r>
              <a:rPr lang="en-US" sz="2400" dirty="0" smtClean="0"/>
              <a:t>Requires back blows and/or abdominal thrusts</a:t>
            </a:r>
          </a:p>
          <a:p>
            <a:r>
              <a:rPr lang="en-US" sz="2400" dirty="0" smtClean="0"/>
              <a:t>Loses of consciousness-CPR initiated</a:t>
            </a:r>
          </a:p>
          <a:p>
            <a:r>
              <a:rPr lang="en-US" sz="2400" dirty="0"/>
              <a:t>Coughing and finger sweeps are </a:t>
            </a:r>
            <a:r>
              <a:rPr lang="en-US" sz="2400" dirty="0" smtClean="0"/>
              <a:t>ineffective at dislodging the airway blockage</a:t>
            </a:r>
          </a:p>
          <a:p>
            <a:r>
              <a:rPr lang="en-US" sz="2400" dirty="0" smtClean="0"/>
              <a:t>Presents with respiratory distress or a change of demeanor following the choking event</a:t>
            </a:r>
          </a:p>
          <a:p>
            <a:endParaRPr lang="en-US" sz="2400" dirty="0"/>
          </a:p>
        </p:txBody>
      </p:sp>
      <p:sp>
        <p:nvSpPr>
          <p:cNvPr id="4" name="Footer Placeholder 3"/>
          <p:cNvSpPr>
            <a:spLocks noGrp="1"/>
          </p:cNvSpPr>
          <p:nvPr>
            <p:ph type="ftr" sz="quarter" idx="3"/>
          </p:nvPr>
        </p:nvSpPr>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23</a:t>
            </a:fld>
            <a:endParaRPr lang="en-US" dirty="0"/>
          </a:p>
        </p:txBody>
      </p:sp>
    </p:spTree>
    <p:extLst>
      <p:ext uri="{BB962C8B-B14F-4D97-AF65-F5344CB8AC3E}">
        <p14:creationId xmlns:p14="http://schemas.microsoft.com/office/powerpoint/2010/main" val="179559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Nine</a:t>
            </a:r>
            <a:endParaRPr lang="en-US" dirty="0"/>
          </a:p>
        </p:txBody>
      </p:sp>
      <p:sp>
        <p:nvSpPr>
          <p:cNvPr id="3" name="Text Placeholder 2"/>
          <p:cNvSpPr>
            <a:spLocks noGrp="1"/>
          </p:cNvSpPr>
          <p:nvPr>
            <p:ph type="body" sz="quarter" idx="10"/>
          </p:nvPr>
        </p:nvSpPr>
        <p:spPr/>
        <p:txBody>
          <a:bodyPr/>
          <a:lstStyle/>
          <a:p>
            <a:pPr marL="0" indent="0">
              <a:buNone/>
            </a:pPr>
            <a:r>
              <a:rPr lang="en-US" sz="3200" dirty="0"/>
              <a:t>Molly is out to eat with </a:t>
            </a:r>
            <a:r>
              <a:rPr lang="en-US" sz="3200" dirty="0" smtClean="0"/>
              <a:t>her peers and staff at </a:t>
            </a:r>
            <a:r>
              <a:rPr lang="en-US" sz="3200" dirty="0"/>
              <a:t>the mall, when she begins to make gurgling sounds while swallowing. She </a:t>
            </a:r>
            <a:r>
              <a:rPr lang="en-US" sz="3200" dirty="0" smtClean="0"/>
              <a:t>is coughing </a:t>
            </a:r>
            <a:r>
              <a:rPr lang="en-US" sz="3200" dirty="0"/>
              <a:t>and some food comes out of her mouth. She continues to sound like she is gagging and her eyes are watering. She appears to stop breathing and you jump up to use back blows and abdominal </a:t>
            </a:r>
            <a:r>
              <a:rPr lang="en-US" sz="3200" dirty="0" smtClean="0"/>
              <a:t>thrusts </a:t>
            </a:r>
            <a:r>
              <a:rPr lang="en-US" sz="3200" dirty="0"/>
              <a:t>to assist her. It works right away and a piece of food comes out</a:t>
            </a:r>
            <a:r>
              <a:rPr lang="en-US" sz="3200" dirty="0" smtClean="0"/>
              <a:t>. </a:t>
            </a:r>
            <a:endParaRPr lang="en-US" sz="3200" dirty="0"/>
          </a:p>
        </p:txBody>
      </p:sp>
      <p:sp>
        <p:nvSpPr>
          <p:cNvPr id="4" name="Footer Placeholder 3"/>
          <p:cNvSpPr>
            <a:spLocks noGrp="1"/>
          </p:cNvSpPr>
          <p:nvPr>
            <p:ph type="ftr" sz="quarter" idx="3"/>
          </p:nvPr>
        </p:nvSpPr>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24</a:t>
            </a:fld>
            <a:endParaRPr lang="en-US" dirty="0"/>
          </a:p>
        </p:txBody>
      </p:sp>
    </p:spTree>
    <p:extLst>
      <p:ext uri="{BB962C8B-B14F-4D97-AF65-F5344CB8AC3E}">
        <p14:creationId xmlns:p14="http://schemas.microsoft.com/office/powerpoint/2010/main" val="226172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6EE6-4A5A-4E92-B5FB-24884042BCE8}"/>
              </a:ext>
            </a:extLst>
          </p:cNvPr>
          <p:cNvSpPr>
            <a:spLocks noGrp="1"/>
          </p:cNvSpPr>
          <p:nvPr>
            <p:ph type="title"/>
          </p:nvPr>
        </p:nvSpPr>
        <p:spPr/>
        <p:txBody>
          <a:bodyPr/>
          <a:lstStyle/>
          <a:p>
            <a:r>
              <a:rPr lang="en-US" dirty="0"/>
              <a:t>Identifying </a:t>
            </a:r>
            <a:r>
              <a:rPr lang="en-US" dirty="0" smtClean="0"/>
              <a:t>Life-Threatening </a:t>
            </a:r>
            <a:r>
              <a:rPr lang="en-US" dirty="0"/>
              <a:t>Emergencies</a:t>
            </a:r>
          </a:p>
        </p:txBody>
      </p:sp>
      <p:sp>
        <p:nvSpPr>
          <p:cNvPr id="3" name="Text Placeholder 2">
            <a:extLst>
              <a:ext uri="{FF2B5EF4-FFF2-40B4-BE49-F238E27FC236}">
                <a16:creationId xmlns:a16="http://schemas.microsoft.com/office/drawing/2014/main" id="{4351F673-4514-48E0-88C9-78C9A64A245B}"/>
              </a:ext>
            </a:extLst>
          </p:cNvPr>
          <p:cNvSpPr>
            <a:spLocks noGrp="1"/>
          </p:cNvSpPr>
          <p:nvPr>
            <p:ph type="body" sz="quarter" idx="10"/>
          </p:nvPr>
        </p:nvSpPr>
        <p:spPr>
          <a:xfrm>
            <a:off x="407988" y="1639614"/>
            <a:ext cx="11142662" cy="577113"/>
          </a:xfrm>
        </p:spPr>
        <p:txBody>
          <a:bodyPr/>
          <a:lstStyle/>
          <a:p>
            <a:pPr>
              <a:lnSpc>
                <a:spcPct val="100000"/>
              </a:lnSpc>
              <a:spcBef>
                <a:spcPts val="600"/>
              </a:spcBef>
            </a:pPr>
            <a:r>
              <a:rPr lang="en-US" dirty="0"/>
              <a:t>Some questions to determine if </a:t>
            </a:r>
            <a:r>
              <a:rPr lang="en-US" dirty="0" smtClean="0"/>
              <a:t>911 </a:t>
            </a:r>
            <a:r>
              <a:rPr lang="en-US" dirty="0"/>
              <a:t>should be called: </a:t>
            </a:r>
          </a:p>
        </p:txBody>
      </p:sp>
      <p:sp>
        <p:nvSpPr>
          <p:cNvPr id="4" name="Footer Placeholder 3">
            <a:extLst>
              <a:ext uri="{FF2B5EF4-FFF2-40B4-BE49-F238E27FC236}">
                <a16:creationId xmlns:a16="http://schemas.microsoft.com/office/drawing/2014/main" id="{F9B2D417-363B-427A-A68E-3ECD992C30F8}"/>
              </a:ext>
            </a:extLst>
          </p:cNvPr>
          <p:cNvSpPr>
            <a:spLocks noGrp="1"/>
          </p:cNvSpPr>
          <p:nvPr>
            <p:ph type="ftr" sz="quarter" idx="3"/>
          </p:nvPr>
        </p:nvSpPr>
        <p:spPr/>
        <p:txBody>
          <a:bodyPr/>
          <a:lstStyle/>
          <a:p>
            <a:r>
              <a:rPr lang="en-US" dirty="0"/>
              <a:t>New Jersey Department of Human Services</a:t>
            </a:r>
          </a:p>
        </p:txBody>
      </p:sp>
      <p:sp>
        <p:nvSpPr>
          <p:cNvPr id="5" name="Slide Number Placeholder 4">
            <a:extLst>
              <a:ext uri="{FF2B5EF4-FFF2-40B4-BE49-F238E27FC236}">
                <a16:creationId xmlns:a16="http://schemas.microsoft.com/office/drawing/2014/main" id="{2F5650D0-7D0F-45CF-A25D-DE54524C0D21}"/>
              </a:ext>
            </a:extLst>
          </p:cNvPr>
          <p:cNvSpPr>
            <a:spLocks noGrp="1"/>
          </p:cNvSpPr>
          <p:nvPr>
            <p:ph type="sldNum" sz="quarter" idx="4"/>
          </p:nvPr>
        </p:nvSpPr>
        <p:spPr/>
        <p:txBody>
          <a:bodyPr/>
          <a:lstStyle/>
          <a:p>
            <a:fld id="{DD16FA17-7312-43AC-AB9E-F79F81E392B5}" type="slidenum">
              <a:rPr lang="en-US" smtClean="0"/>
              <a:pPr/>
              <a:t>25</a:t>
            </a:fld>
            <a:endParaRPr lang="en-US" dirty="0"/>
          </a:p>
        </p:txBody>
      </p:sp>
      <p:sp>
        <p:nvSpPr>
          <p:cNvPr id="7" name="Text Placeholder 2">
            <a:extLst>
              <a:ext uri="{FF2B5EF4-FFF2-40B4-BE49-F238E27FC236}">
                <a16:creationId xmlns:a16="http://schemas.microsoft.com/office/drawing/2014/main" id="{F804A4C4-E6CC-6B64-1C9F-83082CE91BE2}"/>
              </a:ext>
            </a:extLst>
          </p:cNvPr>
          <p:cNvSpPr txBox="1">
            <a:spLocks/>
          </p:cNvSpPr>
          <p:nvPr/>
        </p:nvSpPr>
        <p:spPr>
          <a:xfrm>
            <a:off x="407267" y="2175159"/>
            <a:ext cx="8022567" cy="36853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n-US" dirty="0"/>
              <a:t>Could this condition be potentially fatal? </a:t>
            </a:r>
          </a:p>
          <a:p>
            <a:pPr lvl="1">
              <a:lnSpc>
                <a:spcPct val="100000"/>
              </a:lnSpc>
              <a:spcBef>
                <a:spcPts val="600"/>
              </a:spcBef>
            </a:pPr>
            <a:r>
              <a:rPr lang="en-US" dirty="0"/>
              <a:t>Could the condition get worse and become life threatening if you drove the person to the hospital? </a:t>
            </a:r>
          </a:p>
          <a:p>
            <a:pPr lvl="1">
              <a:lnSpc>
                <a:spcPct val="100000"/>
              </a:lnSpc>
              <a:spcBef>
                <a:spcPts val="600"/>
              </a:spcBef>
            </a:pPr>
            <a:r>
              <a:rPr lang="en-US" dirty="0"/>
              <a:t>Could moving the person on your own cause further injury? </a:t>
            </a:r>
          </a:p>
          <a:p>
            <a:pPr lvl="1">
              <a:lnSpc>
                <a:spcPct val="100000"/>
              </a:lnSpc>
              <a:spcBef>
                <a:spcPts val="600"/>
              </a:spcBef>
            </a:pPr>
            <a:r>
              <a:rPr lang="en-US" dirty="0"/>
              <a:t>Does the person require the skills/equipment of emergency medical personnel?</a:t>
            </a:r>
          </a:p>
        </p:txBody>
      </p:sp>
      <p:pic>
        <p:nvPicPr>
          <p:cNvPr id="11" name="Picture 10">
            <a:extLst>
              <a:ext uri="{FF2B5EF4-FFF2-40B4-BE49-F238E27FC236}">
                <a16:creationId xmlns:a16="http://schemas.microsoft.com/office/drawing/2014/main" id="{23BADEED-4FAC-3A73-5CDA-78F757E0FDFF}"/>
              </a:ext>
            </a:extLst>
          </p:cNvPr>
          <p:cNvPicPr>
            <a:picLocks noChangeAspect="1"/>
          </p:cNvPicPr>
          <p:nvPr/>
        </p:nvPicPr>
        <p:blipFill>
          <a:blip r:embed="rId3"/>
          <a:stretch>
            <a:fillRect/>
          </a:stretch>
        </p:blipFill>
        <p:spPr>
          <a:xfrm>
            <a:off x="8429834" y="2382977"/>
            <a:ext cx="3606203" cy="3311236"/>
          </a:xfrm>
          <a:prstGeom prst="rect">
            <a:avLst/>
          </a:prstGeom>
        </p:spPr>
      </p:pic>
    </p:spTree>
    <p:extLst>
      <p:ext uri="{BB962C8B-B14F-4D97-AF65-F5344CB8AC3E}">
        <p14:creationId xmlns:p14="http://schemas.microsoft.com/office/powerpoint/2010/main" val="147640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9E8536C-18C8-4152-8161-650CCEAD0A7E}"/>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B82ABEBD-DBB7-4414-8FE0-4FD106505DD5}"/>
              </a:ext>
            </a:extLst>
          </p:cNvPr>
          <p:cNvSpPr>
            <a:spLocks noGrp="1"/>
          </p:cNvSpPr>
          <p:nvPr>
            <p:ph type="sldNum" sz="quarter" idx="4"/>
          </p:nvPr>
        </p:nvSpPr>
        <p:spPr/>
        <p:txBody>
          <a:bodyPr/>
          <a:lstStyle/>
          <a:p>
            <a:fld id="{DD16FA17-7312-43AC-AB9E-F79F81E392B5}" type="slidenum">
              <a:rPr lang="en-US" smtClean="0"/>
              <a:pPr/>
              <a:t>26</a:t>
            </a:fld>
            <a:endParaRPr lang="en-US" dirty="0"/>
          </a:p>
        </p:txBody>
      </p:sp>
      <p:pic>
        <p:nvPicPr>
          <p:cNvPr id="7" name="Picture 6" descr="A picture containing text, indoor&#10;&#10;Description automatically generated">
            <a:extLst>
              <a:ext uri="{FF2B5EF4-FFF2-40B4-BE49-F238E27FC236}">
                <a16:creationId xmlns:a16="http://schemas.microsoft.com/office/drawing/2014/main" id="{06DE7094-1F1C-504E-032E-776E1EB5817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999" t="9" r="25337" b="-9"/>
          <a:stretch/>
        </p:blipFill>
        <p:spPr>
          <a:xfrm>
            <a:off x="7398327" y="421200"/>
            <a:ext cx="4793674" cy="6436800"/>
          </a:xfrm>
          <a:prstGeom prst="rect">
            <a:avLst/>
          </a:prstGeom>
        </p:spPr>
      </p:pic>
      <p:sp>
        <p:nvSpPr>
          <p:cNvPr id="8" name="Rectangle 7">
            <a:extLst>
              <a:ext uri="{FF2B5EF4-FFF2-40B4-BE49-F238E27FC236}">
                <a16:creationId xmlns:a16="http://schemas.microsoft.com/office/drawing/2014/main" id="{8F11D926-4E60-D2EF-394F-F85B56E3A415}"/>
              </a:ext>
            </a:extLst>
          </p:cNvPr>
          <p:cNvSpPr/>
          <p:nvPr/>
        </p:nvSpPr>
        <p:spPr>
          <a:xfrm>
            <a:off x="7398327" y="420624"/>
            <a:ext cx="4793674" cy="6437376"/>
          </a:xfrm>
          <a:prstGeom prst="rect">
            <a:avLst/>
          </a:prstGeom>
          <a:gradFill flip="none" rotWithShape="1">
            <a:gsLst>
              <a:gs pos="0">
                <a:schemeClr val="bg1">
                  <a:alpha val="0"/>
                </a:schemeClr>
              </a:gs>
              <a:gs pos="69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B60C19F3-955A-49CA-AC0A-769D44771641}"/>
              </a:ext>
            </a:extLst>
          </p:cNvPr>
          <p:cNvSpPr>
            <a:spLocks noGrp="1"/>
          </p:cNvSpPr>
          <p:nvPr>
            <p:ph type="body" sz="quarter" idx="10"/>
          </p:nvPr>
        </p:nvSpPr>
        <p:spPr>
          <a:xfrm>
            <a:off x="407267" y="1572321"/>
            <a:ext cx="10881882" cy="4368383"/>
          </a:xfrm>
        </p:spPr>
        <p:txBody>
          <a:bodyPr/>
          <a:lstStyle/>
          <a:p>
            <a:pPr>
              <a:lnSpc>
                <a:spcPct val="100000"/>
              </a:lnSpc>
              <a:spcBef>
                <a:spcPts val="600"/>
              </a:spcBef>
            </a:pPr>
            <a:r>
              <a:rPr lang="en-US" b="1" dirty="0" smtClean="0"/>
              <a:t>Danielle’s </a:t>
            </a:r>
            <a:r>
              <a:rPr lang="en-US" b="1" dirty="0"/>
              <a:t>Law requires that </a:t>
            </a:r>
            <a:r>
              <a:rPr lang="en-US" b="1" dirty="0" smtClean="0"/>
              <a:t>911 </a:t>
            </a:r>
            <a:r>
              <a:rPr lang="en-US" b="1" dirty="0"/>
              <a:t>is called in the event of a life-threatening </a:t>
            </a:r>
            <a:r>
              <a:rPr lang="en-US" b="1" dirty="0" smtClean="0"/>
              <a:t>emergency, </a:t>
            </a:r>
            <a:r>
              <a:rPr lang="en-US" b="1" dirty="0"/>
              <a:t>even if the individual has a </a:t>
            </a:r>
            <a:r>
              <a:rPr lang="en-US" b="1" dirty="0" smtClean="0"/>
              <a:t>DNR</a:t>
            </a:r>
          </a:p>
          <a:p>
            <a:pPr>
              <a:lnSpc>
                <a:spcPct val="100000"/>
              </a:lnSpc>
              <a:spcBef>
                <a:spcPts val="600"/>
              </a:spcBef>
            </a:pPr>
            <a:r>
              <a:rPr lang="en-US" dirty="0" smtClean="0"/>
              <a:t>Orders such as a DNR should be clearly posted in the home so that all staff and caregivers are aware</a:t>
            </a:r>
          </a:p>
          <a:p>
            <a:pPr>
              <a:lnSpc>
                <a:spcPct val="100000"/>
              </a:lnSpc>
              <a:spcBef>
                <a:spcPts val="600"/>
              </a:spcBef>
            </a:pPr>
            <a:r>
              <a:rPr lang="en-US" dirty="0" smtClean="0"/>
              <a:t>When </a:t>
            </a:r>
            <a:r>
              <a:rPr lang="en-US" dirty="0"/>
              <a:t>calling 911:</a:t>
            </a:r>
          </a:p>
          <a:p>
            <a:pPr lvl="2">
              <a:spcBef>
                <a:spcPts val="600"/>
              </a:spcBef>
              <a:buClr>
                <a:srgbClr val="376AB2"/>
              </a:buClr>
            </a:pPr>
            <a:r>
              <a:rPr lang="en-US" sz="2400" dirty="0"/>
              <a:t>Inform the operator of </a:t>
            </a:r>
            <a:r>
              <a:rPr lang="en-US" sz="2400" dirty="0" smtClean="0"/>
              <a:t>any end of life orders, such as a               DNR, DNI, DNH, or POLST</a:t>
            </a:r>
          </a:p>
          <a:p>
            <a:pPr lvl="2">
              <a:spcBef>
                <a:spcPts val="600"/>
              </a:spcBef>
              <a:buClr>
                <a:srgbClr val="376AB2"/>
              </a:buClr>
            </a:pPr>
            <a:r>
              <a:rPr lang="en-US" sz="2400" dirty="0" smtClean="0"/>
              <a:t>Follow </a:t>
            </a:r>
            <a:r>
              <a:rPr lang="en-US" sz="2400" dirty="0"/>
              <a:t>the </a:t>
            </a:r>
            <a:r>
              <a:rPr lang="en-US" sz="2400" dirty="0" smtClean="0"/>
              <a:t>recommendations </a:t>
            </a:r>
            <a:r>
              <a:rPr lang="en-US" sz="2400" dirty="0"/>
              <a:t>of </a:t>
            </a:r>
            <a:r>
              <a:rPr lang="en-US" sz="2400" dirty="0" smtClean="0"/>
              <a:t>the 911 operator</a:t>
            </a:r>
            <a:endParaRPr lang="en-US" sz="2400" dirty="0"/>
          </a:p>
          <a:p>
            <a:pPr lvl="2">
              <a:spcBef>
                <a:spcPts val="600"/>
              </a:spcBef>
              <a:buClr>
                <a:srgbClr val="376AB2"/>
              </a:buClr>
            </a:pPr>
            <a:r>
              <a:rPr lang="en-US" sz="2400" dirty="0" smtClean="0"/>
              <a:t>Responding emergency personnel will assess and determine appropriate actions</a:t>
            </a:r>
            <a:endParaRPr lang="en-US" sz="2400" dirty="0"/>
          </a:p>
          <a:p>
            <a:pPr lvl="1">
              <a:lnSpc>
                <a:spcPct val="100000"/>
              </a:lnSpc>
              <a:spcBef>
                <a:spcPts val="600"/>
              </a:spcBef>
            </a:pPr>
            <a:endParaRPr lang="en-US" sz="2800" dirty="0"/>
          </a:p>
        </p:txBody>
      </p:sp>
      <p:sp>
        <p:nvSpPr>
          <p:cNvPr id="9" name="Slide Number Placeholder 5">
            <a:extLst>
              <a:ext uri="{FF2B5EF4-FFF2-40B4-BE49-F238E27FC236}">
                <a16:creationId xmlns:a16="http://schemas.microsoft.com/office/drawing/2014/main" id="{F0ADBE62-F8B5-4626-A2F1-9E1E60B3D688}"/>
              </a:ext>
            </a:extLst>
          </p:cNvPr>
          <p:cNvSpPr txBox="1">
            <a:spLocks/>
          </p:cNvSpPr>
          <p:nvPr/>
        </p:nvSpPr>
        <p:spPr>
          <a:xfrm>
            <a:off x="7263162" y="63879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FA17-7312-43AC-AB9E-F79F81E392B5}" type="slidenum">
              <a:rPr lang="en-US" smtClean="0"/>
              <a:pPr/>
              <a:t>26</a:t>
            </a:fld>
            <a:endParaRPr lang="en-US" dirty="0"/>
          </a:p>
        </p:txBody>
      </p:sp>
      <p:pic>
        <p:nvPicPr>
          <p:cNvPr id="11" name="Picture 10">
            <a:extLst>
              <a:ext uri="{FF2B5EF4-FFF2-40B4-BE49-F238E27FC236}">
                <a16:creationId xmlns:a16="http://schemas.microsoft.com/office/drawing/2014/main" id="{B69E7B4E-ECFD-4D5D-B8CA-7C338E7CD9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6" name="Picture 5">
            <a:extLst>
              <a:ext uri="{FF2B5EF4-FFF2-40B4-BE49-F238E27FC236}">
                <a16:creationId xmlns:a16="http://schemas.microsoft.com/office/drawing/2014/main" id="{09677E8C-3AD2-3C78-763E-BF9AA02F88B5}"/>
              </a:ext>
            </a:extLst>
          </p:cNvPr>
          <p:cNvPicPr>
            <a:picLocks noChangeAspect="1"/>
          </p:cNvPicPr>
          <p:nvPr/>
        </p:nvPicPr>
        <p:blipFill>
          <a:blip r:embed="rId5"/>
          <a:stretch>
            <a:fillRect/>
          </a:stretch>
        </p:blipFill>
        <p:spPr>
          <a:xfrm>
            <a:off x="11354400" y="6242400"/>
            <a:ext cx="684000" cy="486000"/>
          </a:xfrm>
          <a:prstGeom prst="rect">
            <a:avLst/>
          </a:prstGeom>
        </p:spPr>
      </p:pic>
      <p:sp>
        <p:nvSpPr>
          <p:cNvPr id="2" name="Title 1">
            <a:extLst>
              <a:ext uri="{FF2B5EF4-FFF2-40B4-BE49-F238E27FC236}">
                <a16:creationId xmlns:a16="http://schemas.microsoft.com/office/drawing/2014/main" id="{E040494E-0EE5-48B3-A17C-45DD03B27CA7}"/>
              </a:ext>
            </a:extLst>
          </p:cNvPr>
          <p:cNvSpPr>
            <a:spLocks noGrp="1"/>
          </p:cNvSpPr>
          <p:nvPr>
            <p:ph type="title"/>
          </p:nvPr>
        </p:nvSpPr>
        <p:spPr/>
        <p:txBody>
          <a:bodyPr/>
          <a:lstStyle/>
          <a:p>
            <a:r>
              <a:rPr lang="en-US" dirty="0"/>
              <a:t>Danielle’s Law and End of </a:t>
            </a:r>
            <a:r>
              <a:rPr lang="en-US" dirty="0" smtClean="0"/>
              <a:t>Life Orders</a:t>
            </a:r>
            <a:endParaRPr lang="en-US" dirty="0"/>
          </a:p>
        </p:txBody>
      </p:sp>
    </p:spTree>
    <p:extLst>
      <p:ext uri="{BB962C8B-B14F-4D97-AF65-F5344CB8AC3E}">
        <p14:creationId xmlns:p14="http://schemas.microsoft.com/office/powerpoint/2010/main" val="242977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63955A4-33A2-4B89-A832-16CD0EE4424C}"/>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3E078824-8637-4CFF-90D3-381DCA0847F2}"/>
              </a:ext>
            </a:extLst>
          </p:cNvPr>
          <p:cNvSpPr>
            <a:spLocks noGrp="1"/>
          </p:cNvSpPr>
          <p:nvPr>
            <p:ph type="sldNum" sz="quarter" idx="4"/>
          </p:nvPr>
        </p:nvSpPr>
        <p:spPr/>
        <p:txBody>
          <a:bodyPr/>
          <a:lstStyle/>
          <a:p>
            <a:fld id="{DD16FA17-7312-43AC-AB9E-F79F81E392B5}" type="slidenum">
              <a:rPr lang="en-US" smtClean="0"/>
              <a:pPr/>
              <a:t>27</a:t>
            </a:fld>
            <a:endParaRPr lang="en-US" dirty="0"/>
          </a:p>
        </p:txBody>
      </p:sp>
      <p:pic>
        <p:nvPicPr>
          <p:cNvPr id="6" name="Picture 5" descr="A picture containing text, indoor&#10;&#10;Description automatically generated">
            <a:extLst>
              <a:ext uri="{FF2B5EF4-FFF2-40B4-BE49-F238E27FC236}">
                <a16:creationId xmlns:a16="http://schemas.microsoft.com/office/drawing/2014/main" id="{D8CE93A7-759F-B3AB-77A2-7553853634B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999" t="9" r="25337" b="-9"/>
          <a:stretch/>
        </p:blipFill>
        <p:spPr>
          <a:xfrm>
            <a:off x="7398327" y="421200"/>
            <a:ext cx="4793674" cy="6436800"/>
          </a:xfrm>
          <a:prstGeom prst="rect">
            <a:avLst/>
          </a:prstGeom>
        </p:spPr>
      </p:pic>
      <p:sp>
        <p:nvSpPr>
          <p:cNvPr id="7" name="Rectangle 6">
            <a:extLst>
              <a:ext uri="{FF2B5EF4-FFF2-40B4-BE49-F238E27FC236}">
                <a16:creationId xmlns:a16="http://schemas.microsoft.com/office/drawing/2014/main" id="{FF3488C6-AF31-D0D7-852C-FF3702027925}"/>
              </a:ext>
            </a:extLst>
          </p:cNvPr>
          <p:cNvSpPr/>
          <p:nvPr/>
        </p:nvSpPr>
        <p:spPr>
          <a:xfrm>
            <a:off x="7398327" y="420624"/>
            <a:ext cx="4793674" cy="6437376"/>
          </a:xfrm>
          <a:prstGeom prst="rect">
            <a:avLst/>
          </a:prstGeom>
          <a:gradFill flip="none" rotWithShape="1">
            <a:gsLst>
              <a:gs pos="0">
                <a:schemeClr val="bg1">
                  <a:alpha val="0"/>
                </a:schemeClr>
              </a:gs>
              <a:gs pos="7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D4C0B1C9-ECDA-4E33-9519-E47AB04322A2}"/>
              </a:ext>
            </a:extLst>
          </p:cNvPr>
          <p:cNvSpPr>
            <a:spLocks noGrp="1"/>
          </p:cNvSpPr>
          <p:nvPr>
            <p:ph type="body" sz="quarter" idx="10"/>
          </p:nvPr>
        </p:nvSpPr>
        <p:spPr>
          <a:xfrm>
            <a:off x="407267" y="1411176"/>
            <a:ext cx="10320206" cy="4878752"/>
          </a:xfrm>
        </p:spPr>
        <p:txBody>
          <a:bodyPr/>
          <a:lstStyle/>
          <a:p>
            <a:pPr>
              <a:spcBef>
                <a:spcPts val="600"/>
              </a:spcBef>
            </a:pPr>
            <a:r>
              <a:rPr lang="en-US" sz="2400" dirty="0"/>
              <a:t>F</a:t>
            </a:r>
            <a:r>
              <a:rPr lang="en-US" sz="2400" dirty="0" smtClean="0"/>
              <a:t>or </a:t>
            </a:r>
            <a:r>
              <a:rPr lang="en-US" sz="2400" dirty="0"/>
              <a:t>individuals at the end of life receiving </a:t>
            </a:r>
            <a:r>
              <a:rPr lang="en-US" sz="2400" b="1" dirty="0" smtClean="0"/>
              <a:t>hospice care, regardless of the presence of an end of life order such as a DNR</a:t>
            </a:r>
            <a:r>
              <a:rPr lang="en-US" sz="2400" dirty="0" smtClean="0"/>
              <a:t>:</a:t>
            </a:r>
          </a:p>
          <a:p>
            <a:pPr lvl="1">
              <a:lnSpc>
                <a:spcPct val="100000"/>
              </a:lnSpc>
              <a:spcBef>
                <a:spcPts val="600"/>
              </a:spcBef>
              <a:buClr>
                <a:srgbClr val="376AB2"/>
              </a:buClr>
            </a:pPr>
            <a:r>
              <a:rPr lang="en-US" dirty="0"/>
              <a:t>When </a:t>
            </a:r>
            <a:r>
              <a:rPr lang="en-US" dirty="0" smtClean="0"/>
              <a:t>issues </a:t>
            </a:r>
            <a:r>
              <a:rPr lang="en-US" dirty="0"/>
              <a:t>arise related to the terminal condition, or if it appears the person has passed away, staff </a:t>
            </a:r>
            <a:r>
              <a:rPr lang="en-US" dirty="0" smtClean="0"/>
              <a:t>should call </a:t>
            </a:r>
            <a:r>
              <a:rPr lang="en-US" dirty="0"/>
              <a:t>the hospice </a:t>
            </a:r>
            <a:r>
              <a:rPr lang="en-US" dirty="0" smtClean="0"/>
              <a:t>provider </a:t>
            </a:r>
          </a:p>
          <a:p>
            <a:pPr lvl="1">
              <a:lnSpc>
                <a:spcPct val="100000"/>
              </a:lnSpc>
              <a:spcBef>
                <a:spcPts val="600"/>
              </a:spcBef>
              <a:buClr>
                <a:srgbClr val="376AB2"/>
              </a:buClr>
            </a:pPr>
            <a:r>
              <a:rPr lang="en-US" b="1" dirty="0" smtClean="0"/>
              <a:t>Staff </a:t>
            </a:r>
            <a:r>
              <a:rPr lang="en-US" b="1" u="sng" dirty="0" smtClean="0"/>
              <a:t>are</a:t>
            </a:r>
            <a:r>
              <a:rPr lang="en-US" b="1" dirty="0" smtClean="0"/>
              <a:t> required to call 911 immediately for life-threatening emergencies </a:t>
            </a:r>
            <a:r>
              <a:rPr lang="en-US" b="1" u="sng" dirty="0" smtClean="0"/>
              <a:t>unrelated</a:t>
            </a:r>
            <a:r>
              <a:rPr lang="en-US" b="1" dirty="0" smtClean="0"/>
              <a:t> to the terminal condition</a:t>
            </a:r>
            <a:r>
              <a:rPr lang="en-US" dirty="0" smtClean="0"/>
              <a:t> </a:t>
            </a:r>
          </a:p>
          <a:p>
            <a:pPr lvl="2">
              <a:lnSpc>
                <a:spcPct val="100000"/>
              </a:lnSpc>
              <a:spcBef>
                <a:spcPts val="600"/>
              </a:spcBef>
              <a:buClr>
                <a:srgbClr val="376AB2"/>
              </a:buClr>
            </a:pPr>
            <a:r>
              <a:rPr lang="en-US" sz="1800" dirty="0" smtClean="0"/>
              <a:t>For example, if someone had a terminal cancer diagnosis, but experienced emergencies including but not limited to: a </a:t>
            </a:r>
            <a:r>
              <a:rPr lang="en-US" sz="1800" dirty="0"/>
              <a:t>choking episode, first time seizure or prolonged seizure of over 5 minutes, or for a serious injury such as a broken bone, injury from a fall, profuse bleeding, etc. </a:t>
            </a:r>
            <a:endParaRPr lang="en-US" sz="1800" dirty="0" smtClean="0"/>
          </a:p>
          <a:p>
            <a:pPr lvl="2">
              <a:lnSpc>
                <a:spcPct val="100000"/>
              </a:lnSpc>
              <a:spcBef>
                <a:spcPts val="600"/>
              </a:spcBef>
              <a:buClr>
                <a:srgbClr val="376AB2"/>
              </a:buClr>
            </a:pPr>
            <a:r>
              <a:rPr lang="en-US" sz="1800" dirty="0" smtClean="0"/>
              <a:t>In </a:t>
            </a:r>
            <a:r>
              <a:rPr lang="en-US" sz="1800" dirty="0"/>
              <a:t>those cases, staff should alert the 911 operator and emergency responders that the individual is on </a:t>
            </a:r>
            <a:r>
              <a:rPr lang="en-US" sz="1800" dirty="0" smtClean="0"/>
              <a:t>hospice, inform them of any end of life orders, </a:t>
            </a:r>
            <a:r>
              <a:rPr lang="en-US" sz="1800" dirty="0"/>
              <a:t>and provide related contact information as </a:t>
            </a:r>
            <a:r>
              <a:rPr lang="en-US" sz="1800" dirty="0" smtClean="0"/>
              <a:t>needed</a:t>
            </a:r>
            <a:endParaRPr lang="en-US" sz="2400" dirty="0" smtClean="0"/>
          </a:p>
        </p:txBody>
      </p:sp>
      <p:sp>
        <p:nvSpPr>
          <p:cNvPr id="2" name="Title 1">
            <a:extLst>
              <a:ext uri="{FF2B5EF4-FFF2-40B4-BE49-F238E27FC236}">
                <a16:creationId xmlns:a16="http://schemas.microsoft.com/office/drawing/2014/main" id="{B22D95E1-F3AB-4AB3-8997-3038EB0DC49C}"/>
              </a:ext>
            </a:extLst>
          </p:cNvPr>
          <p:cNvSpPr>
            <a:spLocks noGrp="1"/>
          </p:cNvSpPr>
          <p:nvPr>
            <p:ph type="title"/>
          </p:nvPr>
        </p:nvSpPr>
        <p:spPr/>
        <p:txBody>
          <a:bodyPr/>
          <a:lstStyle/>
          <a:p>
            <a:r>
              <a:rPr lang="en-US" dirty="0"/>
              <a:t>Danielle’s Law and </a:t>
            </a:r>
            <a:r>
              <a:rPr lang="en-US" dirty="0" smtClean="0"/>
              <a:t>Hospice</a:t>
            </a:r>
            <a:endParaRPr lang="en-US" dirty="0"/>
          </a:p>
        </p:txBody>
      </p:sp>
      <p:sp>
        <p:nvSpPr>
          <p:cNvPr id="8" name="Slide Number Placeholder 5">
            <a:extLst>
              <a:ext uri="{FF2B5EF4-FFF2-40B4-BE49-F238E27FC236}">
                <a16:creationId xmlns:a16="http://schemas.microsoft.com/office/drawing/2014/main" id="{8CFA07B9-74D0-4A0E-B547-06681E16D7E4}"/>
              </a:ext>
            </a:extLst>
          </p:cNvPr>
          <p:cNvSpPr txBox="1">
            <a:spLocks/>
          </p:cNvSpPr>
          <p:nvPr/>
        </p:nvSpPr>
        <p:spPr>
          <a:xfrm>
            <a:off x="7263162" y="63879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FA17-7312-43AC-AB9E-F79F81E392B5}" type="slidenum">
              <a:rPr lang="en-US" smtClean="0"/>
              <a:pPr/>
              <a:t>27</a:t>
            </a:fld>
            <a:endParaRPr lang="en-US" dirty="0"/>
          </a:p>
        </p:txBody>
      </p:sp>
      <p:pic>
        <p:nvPicPr>
          <p:cNvPr id="10" name="Picture 9">
            <a:extLst>
              <a:ext uri="{FF2B5EF4-FFF2-40B4-BE49-F238E27FC236}">
                <a16:creationId xmlns:a16="http://schemas.microsoft.com/office/drawing/2014/main" id="{B014E1BE-4F47-4386-9008-724A1A87D9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11" name="Picture 10">
            <a:extLst>
              <a:ext uri="{FF2B5EF4-FFF2-40B4-BE49-F238E27FC236}">
                <a16:creationId xmlns:a16="http://schemas.microsoft.com/office/drawing/2014/main" id="{4382FD66-EC13-465D-50FF-2A238F1F8D0E}"/>
              </a:ext>
            </a:extLst>
          </p:cNvPr>
          <p:cNvPicPr>
            <a:picLocks noChangeAspect="1"/>
          </p:cNvPicPr>
          <p:nvPr/>
        </p:nvPicPr>
        <p:blipFill>
          <a:blip r:embed="rId5"/>
          <a:stretch>
            <a:fillRect/>
          </a:stretch>
        </p:blipFill>
        <p:spPr>
          <a:xfrm>
            <a:off x="11354400" y="6242400"/>
            <a:ext cx="684000" cy="486000"/>
          </a:xfrm>
          <a:prstGeom prst="rect">
            <a:avLst/>
          </a:prstGeom>
        </p:spPr>
      </p:pic>
    </p:spTree>
    <p:extLst>
      <p:ext uri="{BB962C8B-B14F-4D97-AF65-F5344CB8AC3E}">
        <p14:creationId xmlns:p14="http://schemas.microsoft.com/office/powerpoint/2010/main" val="316999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Scenario Ten</a:t>
            </a:r>
            <a:endParaRPr lang="en-US" dirty="0"/>
          </a:p>
        </p:txBody>
      </p:sp>
      <p:sp>
        <p:nvSpPr>
          <p:cNvPr id="3" name="Text Placeholder 2"/>
          <p:cNvSpPr>
            <a:spLocks noGrp="1"/>
          </p:cNvSpPr>
          <p:nvPr>
            <p:ph type="body" sz="quarter" idx="10"/>
          </p:nvPr>
        </p:nvSpPr>
        <p:spPr/>
        <p:txBody>
          <a:bodyPr/>
          <a:lstStyle/>
          <a:p>
            <a:r>
              <a:rPr lang="en-US" dirty="0" smtClean="0"/>
              <a:t>June has stage 4 cancer and is receiving hospice care and has a DNR. As </a:t>
            </a:r>
            <a:r>
              <a:rPr lang="en-US" dirty="0"/>
              <a:t>p</a:t>
            </a:r>
            <a:r>
              <a:rPr lang="en-US" dirty="0" smtClean="0"/>
              <a:t>er a recent planning meeting, June must be repositioned by staff every three hours as she is no longer able to move on her own</a:t>
            </a:r>
            <a:r>
              <a:rPr lang="en-US" dirty="0"/>
              <a:t>. </a:t>
            </a:r>
            <a:r>
              <a:rPr lang="en-US" dirty="0" smtClean="0"/>
              <a:t>While </a:t>
            </a:r>
            <a:r>
              <a:rPr lang="en-US" dirty="0"/>
              <a:t>being </a:t>
            </a:r>
            <a:r>
              <a:rPr lang="en-US" dirty="0" smtClean="0"/>
              <a:t>repositioned, staff were unaware the bed </a:t>
            </a:r>
            <a:r>
              <a:rPr lang="en-US" dirty="0"/>
              <a:t>rail was in the down </a:t>
            </a:r>
            <a:r>
              <a:rPr lang="en-US" dirty="0" smtClean="0"/>
              <a:t>position, and June fell out of bed, hitting her head on the night stand before landing on the floor. She was bleeding profusely from a deep laceration to her head. June immediately complained of a severe headache. Moments later, she reported changes to her vision and began to have difficulty speaking. </a:t>
            </a:r>
            <a:endParaRPr lang="en-US" dirty="0"/>
          </a:p>
        </p:txBody>
      </p:sp>
      <p:sp>
        <p:nvSpPr>
          <p:cNvPr id="4" name="Footer Placeholder 3"/>
          <p:cNvSpPr>
            <a:spLocks noGrp="1"/>
          </p:cNvSpPr>
          <p:nvPr>
            <p:ph type="ftr" sz="quarter" idx="3"/>
          </p:nvPr>
        </p:nvSpPr>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28</a:t>
            </a:fld>
            <a:endParaRPr lang="en-US" dirty="0"/>
          </a:p>
        </p:txBody>
      </p:sp>
    </p:spTree>
    <p:extLst>
      <p:ext uri="{BB962C8B-B14F-4D97-AF65-F5344CB8AC3E}">
        <p14:creationId xmlns:p14="http://schemas.microsoft.com/office/powerpoint/2010/main" val="384166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59E7-D640-45D4-89D8-2E0FACD41FBC}"/>
              </a:ext>
            </a:extLst>
          </p:cNvPr>
          <p:cNvSpPr>
            <a:spLocks noGrp="1"/>
          </p:cNvSpPr>
          <p:nvPr>
            <p:ph type="title"/>
          </p:nvPr>
        </p:nvSpPr>
        <p:spPr/>
        <p:txBody>
          <a:bodyPr/>
          <a:lstStyle/>
          <a:p>
            <a:r>
              <a:rPr lang="en-US" dirty="0"/>
              <a:t>Responding to </a:t>
            </a:r>
            <a:r>
              <a:rPr lang="en-US" dirty="0" smtClean="0"/>
              <a:t>Life-Threatening </a:t>
            </a:r>
            <a:r>
              <a:rPr lang="en-US" dirty="0"/>
              <a:t>Emergencies</a:t>
            </a:r>
          </a:p>
        </p:txBody>
      </p:sp>
      <p:sp>
        <p:nvSpPr>
          <p:cNvPr id="3" name="Text Placeholder 2">
            <a:extLst>
              <a:ext uri="{FF2B5EF4-FFF2-40B4-BE49-F238E27FC236}">
                <a16:creationId xmlns:a16="http://schemas.microsoft.com/office/drawing/2014/main" id="{0CF5A484-A27B-4F84-B64E-4CFCA2596BFC}"/>
              </a:ext>
            </a:extLst>
          </p:cNvPr>
          <p:cNvSpPr>
            <a:spLocks noGrp="1"/>
          </p:cNvSpPr>
          <p:nvPr>
            <p:ph type="body" sz="quarter" idx="10"/>
          </p:nvPr>
        </p:nvSpPr>
        <p:spPr>
          <a:xfrm>
            <a:off x="407988" y="1639614"/>
            <a:ext cx="11142662" cy="2159305"/>
          </a:xfrm>
        </p:spPr>
        <p:txBody>
          <a:bodyPr/>
          <a:lstStyle/>
          <a:p>
            <a:r>
              <a:rPr lang="en-US" b="1" dirty="0"/>
              <a:t>CHECK</a:t>
            </a:r>
            <a:r>
              <a:rPr lang="en-US" dirty="0"/>
              <a:t> the person to determine if he/she is experiencing a </a:t>
            </a:r>
            <a:r>
              <a:rPr lang="en-US" dirty="0" smtClean="0"/>
              <a:t>life- </a:t>
            </a:r>
            <a:r>
              <a:rPr lang="en-US" dirty="0"/>
              <a:t>threatening emergency </a:t>
            </a:r>
          </a:p>
          <a:p>
            <a:r>
              <a:rPr lang="en-US" b="1" dirty="0"/>
              <a:t>CALL </a:t>
            </a:r>
            <a:r>
              <a:rPr lang="en-US" b="1" dirty="0" smtClean="0"/>
              <a:t>911 I</a:t>
            </a:r>
            <a:r>
              <a:rPr lang="en-US" b="1" dirty="0"/>
              <a:t>f</a:t>
            </a:r>
            <a:r>
              <a:rPr lang="en-US" b="1" dirty="0" smtClean="0"/>
              <a:t> </a:t>
            </a:r>
            <a:r>
              <a:rPr lang="en-US" b="1" dirty="0"/>
              <a:t>the condition is life threatening </a:t>
            </a:r>
          </a:p>
          <a:p>
            <a:r>
              <a:rPr lang="en-US" b="1" dirty="0"/>
              <a:t>CARE</a:t>
            </a:r>
            <a:r>
              <a:rPr lang="en-US" dirty="0"/>
              <a:t> for the person until help arrives </a:t>
            </a:r>
          </a:p>
        </p:txBody>
      </p:sp>
      <p:sp>
        <p:nvSpPr>
          <p:cNvPr id="4" name="Footer Placeholder 3">
            <a:extLst>
              <a:ext uri="{FF2B5EF4-FFF2-40B4-BE49-F238E27FC236}">
                <a16:creationId xmlns:a16="http://schemas.microsoft.com/office/drawing/2014/main" id="{6436F5F7-EC37-4234-A706-13414AAD7234}"/>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25337182-83A1-4DBC-8EC3-6BEC19156ABB}"/>
              </a:ext>
            </a:extLst>
          </p:cNvPr>
          <p:cNvSpPr>
            <a:spLocks noGrp="1"/>
          </p:cNvSpPr>
          <p:nvPr>
            <p:ph type="sldNum" sz="quarter" idx="4"/>
          </p:nvPr>
        </p:nvSpPr>
        <p:spPr/>
        <p:txBody>
          <a:bodyPr/>
          <a:lstStyle/>
          <a:p>
            <a:fld id="{DD16FA17-7312-43AC-AB9E-F79F81E392B5}" type="slidenum">
              <a:rPr lang="en-US" smtClean="0"/>
              <a:pPr/>
              <a:t>29</a:t>
            </a:fld>
            <a:endParaRPr lang="en-US" dirty="0"/>
          </a:p>
        </p:txBody>
      </p:sp>
      <p:sp>
        <p:nvSpPr>
          <p:cNvPr id="9" name="Text Placeholder 2">
            <a:extLst>
              <a:ext uri="{FF2B5EF4-FFF2-40B4-BE49-F238E27FC236}">
                <a16:creationId xmlns:a16="http://schemas.microsoft.com/office/drawing/2014/main" id="{4278EA38-0F5E-41FB-9614-BF4D1BE36384}"/>
              </a:ext>
            </a:extLst>
          </p:cNvPr>
          <p:cNvSpPr txBox="1">
            <a:spLocks/>
          </p:cNvSpPr>
          <p:nvPr/>
        </p:nvSpPr>
        <p:spPr>
          <a:xfrm>
            <a:off x="641350" y="4630816"/>
            <a:ext cx="10909300" cy="8474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i="1" dirty="0"/>
              <a:t>You are not required to call </a:t>
            </a:r>
            <a:r>
              <a:rPr lang="en-US" i="1" dirty="0" smtClean="0"/>
              <a:t>911 </a:t>
            </a:r>
            <a:r>
              <a:rPr lang="en-US" i="1" dirty="0"/>
              <a:t>in </a:t>
            </a:r>
            <a:r>
              <a:rPr lang="en-US" i="1" dirty="0" smtClean="0"/>
              <a:t>non-life-threatening </a:t>
            </a:r>
            <a:r>
              <a:rPr lang="en-US" i="1" dirty="0"/>
              <a:t>situations, but appropriate medical care is </a:t>
            </a:r>
            <a:r>
              <a:rPr lang="en-US" b="1" i="1" u="sng" dirty="0"/>
              <a:t>always</a:t>
            </a:r>
            <a:r>
              <a:rPr lang="en-US" i="1" dirty="0"/>
              <a:t> required</a:t>
            </a:r>
          </a:p>
        </p:txBody>
      </p:sp>
      <p:grpSp>
        <p:nvGrpSpPr>
          <p:cNvPr id="19" name="Group 18">
            <a:extLst>
              <a:ext uri="{FF2B5EF4-FFF2-40B4-BE49-F238E27FC236}">
                <a16:creationId xmlns:a16="http://schemas.microsoft.com/office/drawing/2014/main" id="{62753EA7-9E6A-45ED-B250-D98F9D090395}"/>
              </a:ext>
            </a:extLst>
          </p:cNvPr>
          <p:cNvGrpSpPr/>
          <p:nvPr/>
        </p:nvGrpSpPr>
        <p:grpSpPr>
          <a:xfrm>
            <a:off x="641350" y="3598237"/>
            <a:ext cx="10967640" cy="2248368"/>
            <a:chOff x="641350" y="4041596"/>
            <a:chExt cx="10967640" cy="2248368"/>
          </a:xfrm>
        </p:grpSpPr>
        <p:sp>
          <p:nvSpPr>
            <p:cNvPr id="17" name="Rectangle: Rounded Corners 16">
              <a:extLst>
                <a:ext uri="{FF2B5EF4-FFF2-40B4-BE49-F238E27FC236}">
                  <a16:creationId xmlns:a16="http://schemas.microsoft.com/office/drawing/2014/main" id="{C532805D-361E-4F5E-BC3E-77064E1C4C9F}"/>
                </a:ext>
              </a:extLst>
            </p:cNvPr>
            <p:cNvSpPr/>
            <p:nvPr/>
          </p:nvSpPr>
          <p:spPr>
            <a:xfrm>
              <a:off x="641350" y="4617607"/>
              <a:ext cx="10967640" cy="1672357"/>
            </a:xfrm>
            <a:prstGeom prst="roundRect">
              <a:avLst>
                <a:gd name="adj" fmla="val 50000"/>
              </a:avLst>
            </a:prstGeom>
            <a:noFill/>
            <a:ln w="57150">
              <a:solidFill>
                <a:srgbClr val="EE3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6FF603-AC15-4598-8DE1-3B6053140101}"/>
                </a:ext>
              </a:extLst>
            </p:cNvPr>
            <p:cNvSpPr/>
            <p:nvPr/>
          </p:nvSpPr>
          <p:spPr>
            <a:xfrm>
              <a:off x="5392018" y="4041596"/>
              <a:ext cx="1407963" cy="7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69E5399C-9F0E-4D49-829F-A6D504BB064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665751" y="4139606"/>
              <a:ext cx="860498" cy="786400"/>
            </a:xfrm>
            <a:prstGeom prst="rect">
              <a:avLst/>
            </a:prstGeom>
          </p:spPr>
        </p:pic>
      </p:grpSp>
    </p:spTree>
    <p:extLst>
      <p:ext uri="{BB962C8B-B14F-4D97-AF65-F5344CB8AC3E}">
        <p14:creationId xmlns:p14="http://schemas.microsoft.com/office/powerpoint/2010/main" val="373862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35823-2944-42E9-8579-C38DF6C74CAA}"/>
              </a:ext>
            </a:extLst>
          </p:cNvPr>
          <p:cNvSpPr>
            <a:spLocks noGrp="1"/>
          </p:cNvSpPr>
          <p:nvPr>
            <p:ph type="title"/>
          </p:nvPr>
        </p:nvSpPr>
        <p:spPr/>
        <p:txBody>
          <a:bodyPr/>
          <a:lstStyle/>
          <a:p>
            <a:r>
              <a:rPr lang="en-US"/>
              <a:t>Who is Danielle?</a:t>
            </a:r>
            <a:endParaRPr lang="en-US" dirty="0"/>
          </a:p>
        </p:txBody>
      </p:sp>
      <p:sp>
        <p:nvSpPr>
          <p:cNvPr id="3" name="Text Placeholder 2">
            <a:extLst>
              <a:ext uri="{FF2B5EF4-FFF2-40B4-BE49-F238E27FC236}">
                <a16:creationId xmlns:a16="http://schemas.microsoft.com/office/drawing/2014/main" id="{E25E6188-72BE-4802-9A2B-42896234B7A0}"/>
              </a:ext>
            </a:extLst>
          </p:cNvPr>
          <p:cNvSpPr>
            <a:spLocks noGrp="1"/>
          </p:cNvSpPr>
          <p:nvPr>
            <p:ph type="body" sz="quarter" idx="10"/>
          </p:nvPr>
        </p:nvSpPr>
        <p:spPr>
          <a:xfrm>
            <a:off x="407988" y="1639614"/>
            <a:ext cx="7558376" cy="4456386"/>
          </a:xfrm>
        </p:spPr>
        <p:txBody>
          <a:bodyPr/>
          <a:lstStyle/>
          <a:p>
            <a:pPr>
              <a:lnSpc>
                <a:spcPct val="100000"/>
              </a:lnSpc>
              <a:spcBef>
                <a:spcPts val="600"/>
              </a:spcBef>
            </a:pPr>
            <a:r>
              <a:rPr lang="en-US" dirty="0"/>
              <a:t>32 year old Danielle </a:t>
            </a:r>
            <a:r>
              <a:rPr lang="en-US" dirty="0" err="1"/>
              <a:t>Gruskowski</a:t>
            </a:r>
            <a:r>
              <a:rPr lang="en-US" dirty="0"/>
              <a:t> lived a full and active life as a member of her family and of the Carteret, NJ </a:t>
            </a:r>
            <a:r>
              <a:rPr lang="en-US" dirty="0" smtClean="0"/>
              <a:t>community </a:t>
            </a:r>
            <a:endParaRPr lang="en-US" dirty="0"/>
          </a:p>
          <a:p>
            <a:pPr>
              <a:lnSpc>
                <a:spcPct val="100000"/>
              </a:lnSpc>
              <a:spcBef>
                <a:spcPts val="600"/>
              </a:spcBef>
            </a:pPr>
            <a:r>
              <a:rPr lang="en-US" dirty="0"/>
              <a:t>She founded the “Carteret Specials” group dedicated to enriching the lives of local children with developmental </a:t>
            </a:r>
            <a:r>
              <a:rPr lang="en-US" dirty="0" smtClean="0"/>
              <a:t>disabilities</a:t>
            </a:r>
            <a:endParaRPr lang="en-US" dirty="0"/>
          </a:p>
        </p:txBody>
      </p:sp>
      <p:sp>
        <p:nvSpPr>
          <p:cNvPr id="4" name="Footer Placeholder 3">
            <a:extLst>
              <a:ext uri="{FF2B5EF4-FFF2-40B4-BE49-F238E27FC236}">
                <a16:creationId xmlns:a16="http://schemas.microsoft.com/office/drawing/2014/main" id="{3AA10B70-079A-448A-BCAC-1079F7D28CE4}"/>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3A31CF27-0750-405D-964A-AB93C3913041}"/>
              </a:ext>
            </a:extLst>
          </p:cNvPr>
          <p:cNvSpPr>
            <a:spLocks noGrp="1"/>
          </p:cNvSpPr>
          <p:nvPr>
            <p:ph type="sldNum" sz="quarter" idx="4"/>
          </p:nvPr>
        </p:nvSpPr>
        <p:spPr/>
        <p:txBody>
          <a:bodyPr/>
          <a:lstStyle/>
          <a:p>
            <a:fld id="{DD16FA17-7312-43AC-AB9E-F79F81E392B5}" type="slidenum">
              <a:rPr lang="en-US" smtClean="0"/>
              <a:pPr/>
              <a:t>3</a:t>
            </a:fld>
            <a:endParaRPr lang="en-US" dirty="0"/>
          </a:p>
        </p:txBody>
      </p:sp>
      <p:pic>
        <p:nvPicPr>
          <p:cNvPr id="1028" name="Picture 4">
            <a:extLst>
              <a:ext uri="{FF2B5EF4-FFF2-40B4-BE49-F238E27FC236}">
                <a16:creationId xmlns:a16="http://schemas.microsoft.com/office/drawing/2014/main" id="{D3EA18BC-46CF-4EBE-8E53-2FABD477B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36770" y="2121007"/>
            <a:ext cx="3139183" cy="2615986"/>
          </a:xfrm>
          <a:prstGeom prst="rect">
            <a:avLst/>
          </a:prstGeom>
          <a:noFill/>
          <a:ln>
            <a:solidFill>
              <a:srgbClr val="000000"/>
            </a:solidFill>
          </a:ln>
          <a:effectLst>
            <a:outerShdw blurRad="50800" dist="38100" dir="5400000" sx="102000" sy="102000" algn="t" rotWithShape="0">
              <a:prstClr val="black">
                <a:alpha val="3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9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BD18A3F-E167-42DC-BC39-1DDE505B5308}"/>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9D739793-0C01-47DA-8565-312D6F492084}"/>
              </a:ext>
            </a:extLst>
          </p:cNvPr>
          <p:cNvSpPr>
            <a:spLocks noGrp="1"/>
          </p:cNvSpPr>
          <p:nvPr>
            <p:ph type="sldNum" sz="quarter" idx="4"/>
          </p:nvPr>
        </p:nvSpPr>
        <p:spPr/>
        <p:txBody>
          <a:bodyPr/>
          <a:lstStyle/>
          <a:p>
            <a:fld id="{DD16FA17-7312-43AC-AB9E-F79F81E392B5}" type="slidenum">
              <a:rPr lang="en-US" smtClean="0"/>
              <a:pPr/>
              <a:t>30</a:t>
            </a:fld>
            <a:endParaRPr lang="en-US" dirty="0"/>
          </a:p>
        </p:txBody>
      </p:sp>
      <p:pic>
        <p:nvPicPr>
          <p:cNvPr id="12" name="Picture 11" descr="A picture containing text, person, holding, hand&#10;&#10;Description automatically generated">
            <a:extLst>
              <a:ext uri="{FF2B5EF4-FFF2-40B4-BE49-F238E27FC236}">
                <a16:creationId xmlns:a16="http://schemas.microsoft.com/office/drawing/2014/main" id="{BDD4E1EF-87BD-6BF1-3986-BC221FCFF7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049" t="-9" r="41604" b="9"/>
          <a:stretch/>
        </p:blipFill>
        <p:spPr>
          <a:xfrm>
            <a:off x="7523018" y="420624"/>
            <a:ext cx="4668982" cy="6436800"/>
          </a:xfrm>
          <a:prstGeom prst="rect">
            <a:avLst/>
          </a:prstGeom>
        </p:spPr>
      </p:pic>
      <p:sp>
        <p:nvSpPr>
          <p:cNvPr id="13" name="Rectangle 12">
            <a:extLst>
              <a:ext uri="{FF2B5EF4-FFF2-40B4-BE49-F238E27FC236}">
                <a16:creationId xmlns:a16="http://schemas.microsoft.com/office/drawing/2014/main" id="{80552CCC-7B8F-F654-A04E-DBFB1D953CEB}"/>
              </a:ext>
            </a:extLst>
          </p:cNvPr>
          <p:cNvSpPr/>
          <p:nvPr/>
        </p:nvSpPr>
        <p:spPr>
          <a:xfrm>
            <a:off x="7523018" y="420624"/>
            <a:ext cx="4668982" cy="6437376"/>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7A07D0-1E13-4DA3-9449-EBEACD16816F}"/>
              </a:ext>
            </a:extLst>
          </p:cNvPr>
          <p:cNvSpPr>
            <a:spLocks noGrp="1"/>
          </p:cNvSpPr>
          <p:nvPr>
            <p:ph type="title"/>
          </p:nvPr>
        </p:nvSpPr>
        <p:spPr/>
        <p:txBody>
          <a:bodyPr>
            <a:normAutofit fontScale="90000"/>
          </a:bodyPr>
          <a:lstStyle/>
          <a:p>
            <a:r>
              <a:rPr lang="en-US" dirty="0" smtClean="0"/>
              <a:t>Life-Threatening Emergencies: Staff Responsibility</a:t>
            </a:r>
            <a:endParaRPr lang="en-US" dirty="0"/>
          </a:p>
        </p:txBody>
      </p:sp>
      <p:sp>
        <p:nvSpPr>
          <p:cNvPr id="3" name="Text Placeholder 2">
            <a:extLst>
              <a:ext uri="{FF2B5EF4-FFF2-40B4-BE49-F238E27FC236}">
                <a16:creationId xmlns:a16="http://schemas.microsoft.com/office/drawing/2014/main" id="{87287BEE-B5A9-4810-BAE4-01DAC0694CE9}"/>
              </a:ext>
            </a:extLst>
          </p:cNvPr>
          <p:cNvSpPr>
            <a:spLocks noGrp="1"/>
          </p:cNvSpPr>
          <p:nvPr>
            <p:ph type="body" sz="quarter" idx="10"/>
          </p:nvPr>
        </p:nvSpPr>
        <p:spPr>
          <a:xfrm>
            <a:off x="407987" y="1639614"/>
            <a:ext cx="8555904" cy="4456386"/>
          </a:xfrm>
        </p:spPr>
        <p:txBody>
          <a:bodyPr/>
          <a:lstStyle/>
          <a:p>
            <a:pPr>
              <a:lnSpc>
                <a:spcPct val="100000"/>
              </a:lnSpc>
              <a:spcBef>
                <a:spcPts val="600"/>
              </a:spcBef>
            </a:pPr>
            <a:r>
              <a:rPr lang="en-US" dirty="0"/>
              <a:t>If you identify a </a:t>
            </a:r>
            <a:r>
              <a:rPr lang="en-US" dirty="0" smtClean="0"/>
              <a:t>life-threatening </a:t>
            </a:r>
            <a:r>
              <a:rPr lang="en-US" dirty="0"/>
              <a:t>emergency, CALL </a:t>
            </a:r>
            <a:r>
              <a:rPr lang="en-US" dirty="0" smtClean="0"/>
              <a:t>911 </a:t>
            </a:r>
            <a:r>
              <a:rPr lang="en-US" dirty="0"/>
              <a:t>immediately </a:t>
            </a:r>
          </a:p>
          <a:p>
            <a:pPr>
              <a:lnSpc>
                <a:spcPct val="100000"/>
              </a:lnSpc>
              <a:spcBef>
                <a:spcPts val="600"/>
              </a:spcBef>
            </a:pPr>
            <a:r>
              <a:rPr lang="en-US" i="1" dirty="0"/>
              <a:t>Don’t</a:t>
            </a:r>
            <a:r>
              <a:rPr lang="en-US" dirty="0"/>
              <a:t> call a supervisor or co-worker first when a </a:t>
            </a:r>
            <a:r>
              <a:rPr lang="en-US" dirty="0" smtClean="0"/>
              <a:t>life-threatening </a:t>
            </a:r>
            <a:r>
              <a:rPr lang="en-US" dirty="0"/>
              <a:t>emergency exists </a:t>
            </a:r>
          </a:p>
          <a:p>
            <a:pPr>
              <a:lnSpc>
                <a:spcPct val="100000"/>
              </a:lnSpc>
              <a:spcBef>
                <a:spcPts val="600"/>
              </a:spcBef>
            </a:pPr>
            <a:r>
              <a:rPr lang="en-US" dirty="0"/>
              <a:t>If you are not sure if the situation is life threatening, call </a:t>
            </a:r>
            <a:r>
              <a:rPr lang="en-US" dirty="0" smtClean="0"/>
              <a:t>911</a:t>
            </a:r>
            <a:endParaRPr lang="en-US" dirty="0"/>
          </a:p>
        </p:txBody>
      </p:sp>
      <p:sp>
        <p:nvSpPr>
          <p:cNvPr id="8" name="Slide Number Placeholder 5">
            <a:extLst>
              <a:ext uri="{FF2B5EF4-FFF2-40B4-BE49-F238E27FC236}">
                <a16:creationId xmlns:a16="http://schemas.microsoft.com/office/drawing/2014/main" id="{B6012A4E-02A6-4B8A-B7B1-CAE499AE9126}"/>
              </a:ext>
            </a:extLst>
          </p:cNvPr>
          <p:cNvSpPr txBox="1">
            <a:spLocks/>
          </p:cNvSpPr>
          <p:nvPr/>
        </p:nvSpPr>
        <p:spPr>
          <a:xfrm>
            <a:off x="7263162" y="63879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FA17-7312-43AC-AB9E-F79F81E392B5}" type="slidenum">
              <a:rPr lang="en-US" smtClean="0"/>
              <a:pPr/>
              <a:t>30</a:t>
            </a:fld>
            <a:endParaRPr lang="en-US" dirty="0"/>
          </a:p>
        </p:txBody>
      </p:sp>
      <p:pic>
        <p:nvPicPr>
          <p:cNvPr id="10" name="Picture 9">
            <a:extLst>
              <a:ext uri="{FF2B5EF4-FFF2-40B4-BE49-F238E27FC236}">
                <a16:creationId xmlns:a16="http://schemas.microsoft.com/office/drawing/2014/main" id="{7FDA68AD-2C1B-4662-B30D-CB8F534D86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6" name="Picture 5">
            <a:extLst>
              <a:ext uri="{FF2B5EF4-FFF2-40B4-BE49-F238E27FC236}">
                <a16:creationId xmlns:a16="http://schemas.microsoft.com/office/drawing/2014/main" id="{FC1B2F9B-7D6D-0BAF-9303-482927FA87FC}"/>
              </a:ext>
            </a:extLst>
          </p:cNvPr>
          <p:cNvPicPr>
            <a:picLocks noChangeAspect="1"/>
          </p:cNvPicPr>
          <p:nvPr/>
        </p:nvPicPr>
        <p:blipFill>
          <a:blip r:embed="rId5"/>
          <a:stretch>
            <a:fillRect/>
          </a:stretch>
        </p:blipFill>
        <p:spPr>
          <a:xfrm>
            <a:off x="11354400" y="6242400"/>
            <a:ext cx="684000" cy="486000"/>
          </a:xfrm>
          <a:prstGeom prst="rect">
            <a:avLst/>
          </a:prstGeom>
        </p:spPr>
      </p:pic>
    </p:spTree>
    <p:extLst>
      <p:ext uri="{BB962C8B-B14F-4D97-AF65-F5344CB8AC3E}">
        <p14:creationId xmlns:p14="http://schemas.microsoft.com/office/powerpoint/2010/main" val="18733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Eleven</a:t>
            </a:r>
            <a:endParaRPr lang="en-US" dirty="0"/>
          </a:p>
        </p:txBody>
      </p:sp>
      <p:sp>
        <p:nvSpPr>
          <p:cNvPr id="3" name="Text Placeholder 2"/>
          <p:cNvSpPr>
            <a:spLocks noGrp="1"/>
          </p:cNvSpPr>
          <p:nvPr>
            <p:ph type="body" sz="quarter" idx="10"/>
          </p:nvPr>
        </p:nvSpPr>
        <p:spPr/>
        <p:txBody>
          <a:bodyPr/>
          <a:lstStyle/>
          <a:p>
            <a:pPr marL="0" indent="0">
              <a:buNone/>
            </a:pPr>
            <a:r>
              <a:rPr lang="en-US" sz="3200" dirty="0"/>
              <a:t>You are a job coach assisting Harry at his new job in the kitchen at the local restaurant. Harry is in charge of food preparation today, and is chopping salad items at the counter with a sharp knife. Just as you turn to leave, since he is doing well on his own, you hear him cry out in pain. The palm of his hand has a long gaping cut across the whole width of his hand. It is bleeding profusely. You grab a clean towel; wrap it around his hand, and apply pressure</a:t>
            </a:r>
            <a:r>
              <a:rPr lang="en-US" sz="3200" dirty="0" smtClean="0"/>
              <a:t>. The </a:t>
            </a:r>
            <a:r>
              <a:rPr lang="en-US" sz="3200" dirty="0"/>
              <a:t>blood continues to soak right through the thick towel.</a:t>
            </a:r>
          </a:p>
        </p:txBody>
      </p:sp>
      <p:sp>
        <p:nvSpPr>
          <p:cNvPr id="4" name="Footer Placeholder 3"/>
          <p:cNvSpPr>
            <a:spLocks noGrp="1"/>
          </p:cNvSpPr>
          <p:nvPr>
            <p:ph type="ftr" sz="quarter" idx="3"/>
          </p:nvPr>
        </p:nvSpPr>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31</a:t>
            </a:fld>
            <a:endParaRPr lang="en-US" dirty="0"/>
          </a:p>
        </p:txBody>
      </p:sp>
    </p:spTree>
    <p:extLst>
      <p:ext uri="{BB962C8B-B14F-4D97-AF65-F5344CB8AC3E}">
        <p14:creationId xmlns:p14="http://schemas.microsoft.com/office/powerpoint/2010/main" val="81660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EBA842-0A3A-1576-F7D5-24E57122C551}"/>
              </a:ext>
            </a:extLst>
          </p:cNvPr>
          <p:cNvSpPr/>
          <p:nvPr/>
        </p:nvSpPr>
        <p:spPr>
          <a:xfrm>
            <a:off x="531874" y="2251362"/>
            <a:ext cx="10046090" cy="2680856"/>
          </a:xfrm>
          <a:prstGeom prst="rect">
            <a:avLst/>
          </a:prstGeom>
          <a:gradFill>
            <a:gsLst>
              <a:gs pos="0">
                <a:schemeClr val="tx2"/>
              </a:gs>
              <a:gs pos="74000">
                <a:schemeClr val="tx2">
                  <a:lumMod val="95000"/>
                </a:schemeClr>
              </a:gs>
              <a:gs pos="83000">
                <a:schemeClr val="tx2">
                  <a:lumMod val="95000"/>
                </a:schemeClr>
              </a:gs>
              <a:gs pos="100000">
                <a:schemeClr val="tx2">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 name="Title 1">
            <a:extLst>
              <a:ext uri="{FF2B5EF4-FFF2-40B4-BE49-F238E27FC236}">
                <a16:creationId xmlns:a16="http://schemas.microsoft.com/office/drawing/2014/main" id="{CD734C39-BDC2-475C-9D9A-2204BAAE5B20}"/>
              </a:ext>
            </a:extLst>
          </p:cNvPr>
          <p:cNvSpPr>
            <a:spLocks noGrp="1"/>
          </p:cNvSpPr>
          <p:nvPr>
            <p:ph type="title"/>
          </p:nvPr>
        </p:nvSpPr>
        <p:spPr/>
        <p:txBody>
          <a:bodyPr/>
          <a:lstStyle/>
          <a:p>
            <a:r>
              <a:rPr lang="en-US" dirty="0"/>
              <a:t>Calling </a:t>
            </a:r>
            <a:r>
              <a:rPr lang="en-US" dirty="0" smtClean="0"/>
              <a:t>911</a:t>
            </a:r>
            <a:endParaRPr lang="en-US" dirty="0"/>
          </a:p>
        </p:txBody>
      </p:sp>
      <p:sp>
        <p:nvSpPr>
          <p:cNvPr id="3" name="Text Placeholder 2">
            <a:extLst>
              <a:ext uri="{FF2B5EF4-FFF2-40B4-BE49-F238E27FC236}">
                <a16:creationId xmlns:a16="http://schemas.microsoft.com/office/drawing/2014/main" id="{C9B50459-810D-4FA8-BD59-5A394D41CC0B}"/>
              </a:ext>
            </a:extLst>
          </p:cNvPr>
          <p:cNvSpPr>
            <a:spLocks noGrp="1"/>
          </p:cNvSpPr>
          <p:nvPr>
            <p:ph type="body" sz="quarter" idx="10"/>
          </p:nvPr>
        </p:nvSpPr>
        <p:spPr>
          <a:xfrm>
            <a:off x="407987" y="1639614"/>
            <a:ext cx="8435761" cy="4456386"/>
          </a:xfrm>
        </p:spPr>
        <p:txBody>
          <a:bodyPr/>
          <a:lstStyle/>
          <a:p>
            <a:pPr>
              <a:lnSpc>
                <a:spcPct val="100000"/>
              </a:lnSpc>
              <a:spcBef>
                <a:spcPts val="600"/>
              </a:spcBef>
            </a:pPr>
            <a:r>
              <a:rPr lang="en-US" dirty="0"/>
              <a:t>Tell the </a:t>
            </a:r>
            <a:r>
              <a:rPr lang="en-US" dirty="0" smtClean="0"/>
              <a:t>911 </a:t>
            </a:r>
            <a:r>
              <a:rPr lang="en-US" dirty="0"/>
              <a:t>Operator: </a:t>
            </a:r>
          </a:p>
        </p:txBody>
      </p:sp>
      <p:sp>
        <p:nvSpPr>
          <p:cNvPr id="4" name="Footer Placeholder 3">
            <a:extLst>
              <a:ext uri="{FF2B5EF4-FFF2-40B4-BE49-F238E27FC236}">
                <a16:creationId xmlns:a16="http://schemas.microsoft.com/office/drawing/2014/main" id="{70F73632-FD5B-4747-B267-124DC333C811}"/>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CE6EC25B-51C5-4893-9979-079610909C36}"/>
              </a:ext>
            </a:extLst>
          </p:cNvPr>
          <p:cNvSpPr>
            <a:spLocks noGrp="1"/>
          </p:cNvSpPr>
          <p:nvPr>
            <p:ph type="sldNum" sz="quarter" idx="4"/>
          </p:nvPr>
        </p:nvSpPr>
        <p:spPr/>
        <p:txBody>
          <a:bodyPr/>
          <a:lstStyle/>
          <a:p>
            <a:fld id="{DD16FA17-7312-43AC-AB9E-F79F81E392B5}" type="slidenum">
              <a:rPr lang="en-US" smtClean="0"/>
              <a:pPr/>
              <a:t>32</a:t>
            </a:fld>
            <a:endParaRPr lang="en-US" dirty="0"/>
          </a:p>
        </p:txBody>
      </p:sp>
      <p:pic>
        <p:nvPicPr>
          <p:cNvPr id="9" name="Graphic 8">
            <a:extLst>
              <a:ext uri="{FF2B5EF4-FFF2-40B4-BE49-F238E27FC236}">
                <a16:creationId xmlns:a16="http://schemas.microsoft.com/office/drawing/2014/main" id="{A09D9DCB-6001-4646-81F9-1A463B9D051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76327" y="1392764"/>
            <a:ext cx="3076575" cy="4295775"/>
          </a:xfrm>
          <a:prstGeom prst="rect">
            <a:avLst/>
          </a:prstGeom>
        </p:spPr>
      </p:pic>
      <p:sp>
        <p:nvSpPr>
          <p:cNvPr id="7" name="Text Placeholder 2">
            <a:extLst>
              <a:ext uri="{FF2B5EF4-FFF2-40B4-BE49-F238E27FC236}">
                <a16:creationId xmlns:a16="http://schemas.microsoft.com/office/drawing/2014/main" id="{AD71DCEF-CE64-7AEA-2985-FEF8273C9D13}"/>
              </a:ext>
            </a:extLst>
          </p:cNvPr>
          <p:cNvSpPr txBox="1">
            <a:spLocks/>
          </p:cNvSpPr>
          <p:nvPr/>
        </p:nvSpPr>
        <p:spPr>
          <a:xfrm>
            <a:off x="462598" y="2320637"/>
            <a:ext cx="8435761" cy="21474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n-US" dirty="0"/>
              <a:t>Your name and number </a:t>
            </a:r>
          </a:p>
          <a:p>
            <a:pPr lvl="1">
              <a:lnSpc>
                <a:spcPct val="100000"/>
              </a:lnSpc>
              <a:spcBef>
                <a:spcPts val="600"/>
              </a:spcBef>
            </a:pPr>
            <a:r>
              <a:rPr lang="en-US" dirty="0"/>
              <a:t>Location of incident </a:t>
            </a:r>
          </a:p>
          <a:p>
            <a:pPr lvl="1">
              <a:lnSpc>
                <a:spcPct val="100000"/>
              </a:lnSpc>
              <a:spcBef>
                <a:spcPts val="600"/>
              </a:spcBef>
            </a:pPr>
            <a:r>
              <a:rPr lang="en-US" dirty="0"/>
              <a:t>What happened </a:t>
            </a:r>
          </a:p>
          <a:p>
            <a:pPr lvl="1">
              <a:lnSpc>
                <a:spcPct val="100000"/>
              </a:lnSpc>
              <a:spcBef>
                <a:spcPts val="600"/>
              </a:spcBef>
            </a:pPr>
            <a:r>
              <a:rPr lang="en-US" dirty="0"/>
              <a:t>Condition of person including any special conditions </a:t>
            </a:r>
          </a:p>
          <a:p>
            <a:pPr lvl="1">
              <a:lnSpc>
                <a:spcPct val="100000"/>
              </a:lnSpc>
              <a:spcBef>
                <a:spcPts val="600"/>
              </a:spcBef>
            </a:pPr>
            <a:r>
              <a:rPr lang="en-US" dirty="0"/>
              <a:t>Care being provided </a:t>
            </a:r>
          </a:p>
        </p:txBody>
      </p:sp>
      <p:sp>
        <p:nvSpPr>
          <p:cNvPr id="8" name="Text Placeholder 2">
            <a:extLst>
              <a:ext uri="{FF2B5EF4-FFF2-40B4-BE49-F238E27FC236}">
                <a16:creationId xmlns:a16="http://schemas.microsoft.com/office/drawing/2014/main" id="{0A761BAE-DD60-E51D-8776-1A801CF0580E}"/>
              </a:ext>
            </a:extLst>
          </p:cNvPr>
          <p:cNvSpPr txBox="1">
            <a:spLocks/>
          </p:cNvSpPr>
          <p:nvPr/>
        </p:nvSpPr>
        <p:spPr>
          <a:xfrm>
            <a:off x="531874" y="4793668"/>
            <a:ext cx="8435761" cy="10031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dirty="0"/>
              <a:t>Don’t hang up until the dispatcher instructs you to do so</a:t>
            </a:r>
          </a:p>
        </p:txBody>
      </p:sp>
    </p:spTree>
    <p:extLst>
      <p:ext uri="{BB962C8B-B14F-4D97-AF65-F5344CB8AC3E}">
        <p14:creationId xmlns:p14="http://schemas.microsoft.com/office/powerpoint/2010/main" val="350250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23EE01A-3263-4793-B16F-47E63651338C}"/>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D01341AB-1C52-411F-8BC1-5BEAE3F4222C}"/>
              </a:ext>
            </a:extLst>
          </p:cNvPr>
          <p:cNvSpPr>
            <a:spLocks noGrp="1"/>
          </p:cNvSpPr>
          <p:nvPr>
            <p:ph type="sldNum" sz="quarter" idx="4"/>
          </p:nvPr>
        </p:nvSpPr>
        <p:spPr/>
        <p:txBody>
          <a:bodyPr/>
          <a:lstStyle/>
          <a:p>
            <a:fld id="{DD16FA17-7312-43AC-AB9E-F79F81E392B5}" type="slidenum">
              <a:rPr lang="en-US" smtClean="0"/>
              <a:pPr/>
              <a:t>33</a:t>
            </a:fld>
            <a:endParaRPr lang="en-US" dirty="0"/>
          </a:p>
        </p:txBody>
      </p:sp>
      <p:pic>
        <p:nvPicPr>
          <p:cNvPr id="7" name="Picture 6" descr="A gavel and a book on a table&#10;&#10;Description automatically generated with low confidence">
            <a:extLst>
              <a:ext uri="{FF2B5EF4-FFF2-40B4-BE49-F238E27FC236}">
                <a16:creationId xmlns:a16="http://schemas.microsoft.com/office/drawing/2014/main" id="{E8987B83-5D43-44E6-B408-3F4AE469AEF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4833"/>
          <a:stretch/>
        </p:blipFill>
        <p:spPr>
          <a:xfrm>
            <a:off x="6865494" y="421200"/>
            <a:ext cx="5326505" cy="6436800"/>
          </a:xfrm>
          <a:prstGeom prst="rect">
            <a:avLst/>
          </a:prstGeom>
        </p:spPr>
      </p:pic>
      <p:sp>
        <p:nvSpPr>
          <p:cNvPr id="8" name="Rectangle 7">
            <a:extLst>
              <a:ext uri="{FF2B5EF4-FFF2-40B4-BE49-F238E27FC236}">
                <a16:creationId xmlns:a16="http://schemas.microsoft.com/office/drawing/2014/main" id="{BC7FB29E-1B1A-5632-468B-DACAB1537D04}"/>
              </a:ext>
            </a:extLst>
          </p:cNvPr>
          <p:cNvSpPr/>
          <p:nvPr/>
        </p:nvSpPr>
        <p:spPr>
          <a:xfrm>
            <a:off x="6863009" y="421200"/>
            <a:ext cx="5326507" cy="6437376"/>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8A104EB-C04E-4631-B0F5-63AFDEE7FD50}"/>
              </a:ext>
            </a:extLst>
          </p:cNvPr>
          <p:cNvSpPr>
            <a:spLocks noGrp="1"/>
          </p:cNvSpPr>
          <p:nvPr>
            <p:ph type="body" sz="quarter" idx="10"/>
          </p:nvPr>
        </p:nvSpPr>
        <p:spPr/>
        <p:txBody>
          <a:bodyPr/>
          <a:lstStyle/>
          <a:p>
            <a:pPr>
              <a:lnSpc>
                <a:spcPct val="100000"/>
              </a:lnSpc>
              <a:spcBef>
                <a:spcPts val="600"/>
              </a:spcBef>
            </a:pPr>
            <a:r>
              <a:rPr lang="en-US" dirty="0"/>
              <a:t>If you do not call </a:t>
            </a:r>
            <a:r>
              <a:rPr lang="en-US" dirty="0" smtClean="0"/>
              <a:t>911 </a:t>
            </a:r>
            <a:r>
              <a:rPr lang="en-US" dirty="0"/>
              <a:t>in a </a:t>
            </a:r>
            <a:r>
              <a:rPr lang="en-US" dirty="0" smtClean="0"/>
              <a:t>life-threatening </a:t>
            </a:r>
            <a:r>
              <a:rPr lang="en-US" dirty="0"/>
              <a:t>emergency, penalties may include: </a:t>
            </a:r>
          </a:p>
          <a:p>
            <a:pPr lvl="1">
              <a:lnSpc>
                <a:spcPct val="100000"/>
              </a:lnSpc>
              <a:spcBef>
                <a:spcPts val="600"/>
              </a:spcBef>
            </a:pPr>
            <a:r>
              <a:rPr lang="en-US" dirty="0"/>
              <a:t>Termination from employment </a:t>
            </a:r>
          </a:p>
          <a:p>
            <a:pPr lvl="1">
              <a:lnSpc>
                <a:spcPct val="100000"/>
              </a:lnSpc>
              <a:spcBef>
                <a:spcPts val="600"/>
              </a:spcBef>
            </a:pPr>
            <a:r>
              <a:rPr lang="en-US" dirty="0"/>
              <a:t>Fines up to $25,000 </a:t>
            </a:r>
          </a:p>
          <a:p>
            <a:pPr lvl="1">
              <a:lnSpc>
                <a:spcPct val="100000"/>
              </a:lnSpc>
              <a:spcBef>
                <a:spcPts val="600"/>
              </a:spcBef>
            </a:pPr>
            <a:r>
              <a:rPr lang="en-US" dirty="0"/>
              <a:t>Loss of license (for healthcare professionals)</a:t>
            </a:r>
          </a:p>
        </p:txBody>
      </p:sp>
      <p:sp>
        <p:nvSpPr>
          <p:cNvPr id="2" name="Title 1">
            <a:extLst>
              <a:ext uri="{FF2B5EF4-FFF2-40B4-BE49-F238E27FC236}">
                <a16:creationId xmlns:a16="http://schemas.microsoft.com/office/drawing/2014/main" id="{C8486322-3A55-4B56-A4E6-A51D70BA85D6}"/>
              </a:ext>
            </a:extLst>
          </p:cNvPr>
          <p:cNvSpPr>
            <a:spLocks noGrp="1"/>
          </p:cNvSpPr>
          <p:nvPr>
            <p:ph type="title"/>
          </p:nvPr>
        </p:nvSpPr>
        <p:spPr/>
        <p:txBody>
          <a:bodyPr/>
          <a:lstStyle/>
          <a:p>
            <a:r>
              <a:rPr lang="en-US" dirty="0"/>
              <a:t>Penalties for Non-Compliance with Law</a:t>
            </a:r>
          </a:p>
        </p:txBody>
      </p:sp>
      <p:sp>
        <p:nvSpPr>
          <p:cNvPr id="9" name="Slide Number Placeholder 5">
            <a:extLst>
              <a:ext uri="{FF2B5EF4-FFF2-40B4-BE49-F238E27FC236}">
                <a16:creationId xmlns:a16="http://schemas.microsoft.com/office/drawing/2014/main" id="{E0E249A9-F230-459C-A343-0CDEF2D7850B}"/>
              </a:ext>
            </a:extLst>
          </p:cNvPr>
          <p:cNvSpPr txBox="1">
            <a:spLocks/>
          </p:cNvSpPr>
          <p:nvPr/>
        </p:nvSpPr>
        <p:spPr>
          <a:xfrm>
            <a:off x="7263162" y="63879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FA17-7312-43AC-AB9E-F79F81E392B5}" type="slidenum">
              <a:rPr lang="en-US" smtClean="0"/>
              <a:pPr/>
              <a:t>33</a:t>
            </a:fld>
            <a:endParaRPr lang="en-US" dirty="0"/>
          </a:p>
        </p:txBody>
      </p:sp>
      <p:pic>
        <p:nvPicPr>
          <p:cNvPr id="11" name="Picture 10">
            <a:extLst>
              <a:ext uri="{FF2B5EF4-FFF2-40B4-BE49-F238E27FC236}">
                <a16:creationId xmlns:a16="http://schemas.microsoft.com/office/drawing/2014/main" id="{42566452-F0F3-4D43-84B9-EA8378E500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6" name="Picture 5">
            <a:extLst>
              <a:ext uri="{FF2B5EF4-FFF2-40B4-BE49-F238E27FC236}">
                <a16:creationId xmlns:a16="http://schemas.microsoft.com/office/drawing/2014/main" id="{25E920B4-0B27-F798-46A4-F40C6F5E73F8}"/>
              </a:ext>
            </a:extLst>
          </p:cNvPr>
          <p:cNvPicPr>
            <a:picLocks noChangeAspect="1"/>
          </p:cNvPicPr>
          <p:nvPr/>
        </p:nvPicPr>
        <p:blipFill>
          <a:blip r:embed="rId5"/>
          <a:stretch>
            <a:fillRect/>
          </a:stretch>
        </p:blipFill>
        <p:spPr>
          <a:xfrm>
            <a:off x="11354400" y="6242400"/>
            <a:ext cx="684000" cy="486000"/>
          </a:xfrm>
          <a:prstGeom prst="rect">
            <a:avLst/>
          </a:prstGeom>
        </p:spPr>
      </p:pic>
    </p:spTree>
    <p:extLst>
      <p:ext uri="{BB962C8B-B14F-4D97-AF65-F5344CB8AC3E}">
        <p14:creationId xmlns:p14="http://schemas.microsoft.com/office/powerpoint/2010/main" val="217984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0304-0407-4608-9919-71ADDC0C8427}"/>
              </a:ext>
            </a:extLst>
          </p:cNvPr>
          <p:cNvSpPr>
            <a:spLocks noGrp="1"/>
          </p:cNvSpPr>
          <p:nvPr>
            <p:ph type="title"/>
          </p:nvPr>
        </p:nvSpPr>
        <p:spPr/>
        <p:txBody>
          <a:bodyPr>
            <a:normAutofit/>
          </a:bodyPr>
          <a:lstStyle/>
          <a:p>
            <a:r>
              <a:rPr lang="en-US" dirty="0"/>
              <a:t>How are Danielle’s Law </a:t>
            </a:r>
            <a:r>
              <a:rPr lang="en-US" dirty="0" smtClean="0"/>
              <a:t>Incidents </a:t>
            </a:r>
            <a:r>
              <a:rPr lang="en-US" dirty="0"/>
              <a:t>Reviewed?</a:t>
            </a:r>
          </a:p>
        </p:txBody>
      </p:sp>
      <p:sp>
        <p:nvSpPr>
          <p:cNvPr id="3" name="Text Placeholder 2">
            <a:extLst>
              <a:ext uri="{FF2B5EF4-FFF2-40B4-BE49-F238E27FC236}">
                <a16:creationId xmlns:a16="http://schemas.microsoft.com/office/drawing/2014/main" id="{B9224AEA-CF2A-4A14-80AE-A38E73062924}"/>
              </a:ext>
            </a:extLst>
          </p:cNvPr>
          <p:cNvSpPr>
            <a:spLocks noGrp="1"/>
          </p:cNvSpPr>
          <p:nvPr>
            <p:ph type="body" sz="quarter" idx="10"/>
          </p:nvPr>
        </p:nvSpPr>
        <p:spPr>
          <a:xfrm>
            <a:off x="407988" y="1639614"/>
            <a:ext cx="7148784" cy="4456386"/>
          </a:xfrm>
        </p:spPr>
        <p:txBody>
          <a:bodyPr/>
          <a:lstStyle/>
          <a:p>
            <a:pPr>
              <a:lnSpc>
                <a:spcPct val="100000"/>
              </a:lnSpc>
              <a:spcBef>
                <a:spcPts val="600"/>
              </a:spcBef>
            </a:pPr>
            <a:r>
              <a:rPr lang="en-US" sz="2600" dirty="0" smtClean="0"/>
              <a:t>Following OI’s Investigation, DDD </a:t>
            </a:r>
            <a:r>
              <a:rPr lang="en-US" sz="2600" dirty="0"/>
              <a:t>Risk Management </a:t>
            </a:r>
            <a:r>
              <a:rPr lang="en-US" sz="2600" dirty="0" smtClean="0"/>
              <a:t>Staff reviews the case </a:t>
            </a:r>
            <a:endParaRPr lang="en-US" sz="2600" dirty="0"/>
          </a:p>
          <a:p>
            <a:pPr>
              <a:lnSpc>
                <a:spcPct val="100000"/>
              </a:lnSpc>
              <a:spcBef>
                <a:spcPts val="600"/>
              </a:spcBef>
            </a:pPr>
            <a:r>
              <a:rPr lang="en-US" sz="2600" dirty="0"/>
              <a:t>Criteria: </a:t>
            </a:r>
          </a:p>
          <a:p>
            <a:pPr lvl="1">
              <a:lnSpc>
                <a:spcPct val="100000"/>
              </a:lnSpc>
              <a:spcBef>
                <a:spcPts val="600"/>
              </a:spcBef>
            </a:pPr>
            <a:r>
              <a:rPr lang="en-US" sz="2200" dirty="0"/>
              <a:t>Was the condition a </a:t>
            </a:r>
            <a:r>
              <a:rPr lang="en-US" sz="2200" dirty="0" smtClean="0"/>
              <a:t>life-threatening </a:t>
            </a:r>
            <a:r>
              <a:rPr lang="en-US" sz="2200" dirty="0"/>
              <a:t>emergency? </a:t>
            </a:r>
          </a:p>
          <a:p>
            <a:pPr lvl="1">
              <a:lnSpc>
                <a:spcPct val="100000"/>
              </a:lnSpc>
              <a:spcBef>
                <a:spcPts val="600"/>
              </a:spcBef>
            </a:pPr>
            <a:r>
              <a:rPr lang="en-US" sz="2200" dirty="0"/>
              <a:t>Would a reasonably prudent person have known at the time of the incident that the condition was life threatening? </a:t>
            </a:r>
          </a:p>
          <a:p>
            <a:pPr lvl="1">
              <a:lnSpc>
                <a:spcPct val="100000"/>
              </a:lnSpc>
              <a:spcBef>
                <a:spcPts val="600"/>
              </a:spcBef>
            </a:pPr>
            <a:r>
              <a:rPr lang="en-US" sz="2200" dirty="0" smtClean="0"/>
              <a:t>Recommendations are not outcome based</a:t>
            </a:r>
            <a:endParaRPr lang="en-US" sz="2200" dirty="0"/>
          </a:p>
          <a:p>
            <a:pPr>
              <a:lnSpc>
                <a:spcPct val="100000"/>
              </a:lnSpc>
              <a:spcBef>
                <a:spcPts val="600"/>
              </a:spcBef>
            </a:pPr>
            <a:r>
              <a:rPr lang="en-US" sz="2600" dirty="0"/>
              <a:t>Recommendation made to Assistant Commissioner for final decision</a:t>
            </a:r>
          </a:p>
        </p:txBody>
      </p:sp>
      <p:sp>
        <p:nvSpPr>
          <p:cNvPr id="4" name="Footer Placeholder 3">
            <a:extLst>
              <a:ext uri="{FF2B5EF4-FFF2-40B4-BE49-F238E27FC236}">
                <a16:creationId xmlns:a16="http://schemas.microsoft.com/office/drawing/2014/main" id="{52F99F58-3F1F-41C9-9DFA-5052130225D7}"/>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CFABC0F8-4CE4-4077-8107-5DD5D3AE2CA6}"/>
              </a:ext>
            </a:extLst>
          </p:cNvPr>
          <p:cNvSpPr>
            <a:spLocks noGrp="1"/>
          </p:cNvSpPr>
          <p:nvPr>
            <p:ph type="sldNum" sz="quarter" idx="4"/>
          </p:nvPr>
        </p:nvSpPr>
        <p:spPr/>
        <p:txBody>
          <a:bodyPr/>
          <a:lstStyle/>
          <a:p>
            <a:fld id="{DD16FA17-7312-43AC-AB9E-F79F81E392B5}" type="slidenum">
              <a:rPr lang="en-US" smtClean="0"/>
              <a:pPr/>
              <a:t>34</a:t>
            </a:fld>
            <a:endParaRPr lang="en-US" dirty="0"/>
          </a:p>
        </p:txBody>
      </p:sp>
      <p:pic>
        <p:nvPicPr>
          <p:cNvPr id="13" name="Picture 12">
            <a:extLst>
              <a:ext uri="{FF2B5EF4-FFF2-40B4-BE49-F238E27FC236}">
                <a16:creationId xmlns:a16="http://schemas.microsoft.com/office/drawing/2014/main" id="{138EAAB9-38D2-467D-9D66-3983368DB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660" y="1544080"/>
            <a:ext cx="3867456" cy="4456385"/>
          </a:xfrm>
          <a:prstGeom prst="rect">
            <a:avLst/>
          </a:prstGeom>
        </p:spPr>
      </p:pic>
    </p:spTree>
    <p:extLst>
      <p:ext uri="{BB962C8B-B14F-4D97-AF65-F5344CB8AC3E}">
        <p14:creationId xmlns:p14="http://schemas.microsoft.com/office/powerpoint/2010/main" val="153018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3D720-F5F0-4E74-98A8-67999CFC5B20}"/>
              </a:ext>
            </a:extLst>
          </p:cNvPr>
          <p:cNvSpPr>
            <a:spLocks noGrp="1"/>
          </p:cNvSpPr>
          <p:nvPr>
            <p:ph type="title"/>
          </p:nvPr>
        </p:nvSpPr>
        <p:spPr/>
        <p:txBody>
          <a:bodyPr/>
          <a:lstStyle/>
          <a:p>
            <a:r>
              <a:rPr lang="en-US" dirty="0"/>
              <a:t>Review &amp; Quiz</a:t>
            </a:r>
          </a:p>
        </p:txBody>
      </p:sp>
      <p:sp>
        <p:nvSpPr>
          <p:cNvPr id="3" name="Text Placeholder 2">
            <a:extLst>
              <a:ext uri="{FF2B5EF4-FFF2-40B4-BE49-F238E27FC236}">
                <a16:creationId xmlns:a16="http://schemas.microsoft.com/office/drawing/2014/main" id="{71C0FDA4-95A7-4AAA-BBBF-79447CF57EE4}"/>
              </a:ext>
            </a:extLst>
          </p:cNvPr>
          <p:cNvSpPr>
            <a:spLocks noGrp="1"/>
          </p:cNvSpPr>
          <p:nvPr>
            <p:ph type="body" sz="quarter" idx="10"/>
          </p:nvPr>
        </p:nvSpPr>
        <p:spPr/>
        <p:txBody>
          <a:bodyPr/>
          <a:lstStyle/>
          <a:p>
            <a:r>
              <a:rPr lang="en-US" dirty="0"/>
              <a:t>Review of </a:t>
            </a:r>
            <a:r>
              <a:rPr lang="en-US" dirty="0" smtClean="0"/>
              <a:t>health-threatening </a:t>
            </a:r>
            <a:r>
              <a:rPr lang="en-US" dirty="0"/>
              <a:t>conditions </a:t>
            </a:r>
          </a:p>
          <a:p>
            <a:r>
              <a:rPr lang="en-US" dirty="0"/>
              <a:t>Review of </a:t>
            </a:r>
            <a:r>
              <a:rPr lang="en-US" dirty="0" smtClean="0"/>
              <a:t>life-threatening </a:t>
            </a:r>
            <a:r>
              <a:rPr lang="en-US" dirty="0"/>
              <a:t>emergencies </a:t>
            </a:r>
          </a:p>
          <a:p>
            <a:r>
              <a:rPr lang="en-US" dirty="0"/>
              <a:t>Frequently Asked Questions Quiz</a:t>
            </a:r>
          </a:p>
        </p:txBody>
      </p:sp>
      <p:sp>
        <p:nvSpPr>
          <p:cNvPr id="4" name="Footer Placeholder 3">
            <a:extLst>
              <a:ext uri="{FF2B5EF4-FFF2-40B4-BE49-F238E27FC236}">
                <a16:creationId xmlns:a16="http://schemas.microsoft.com/office/drawing/2014/main" id="{94291462-CAA9-4A93-9032-8D333D483C21}"/>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D5B4C241-FF05-4127-A06E-0507538E6279}"/>
              </a:ext>
            </a:extLst>
          </p:cNvPr>
          <p:cNvSpPr>
            <a:spLocks noGrp="1"/>
          </p:cNvSpPr>
          <p:nvPr>
            <p:ph type="sldNum" sz="quarter" idx="4"/>
          </p:nvPr>
        </p:nvSpPr>
        <p:spPr/>
        <p:txBody>
          <a:bodyPr/>
          <a:lstStyle/>
          <a:p>
            <a:fld id="{DD16FA17-7312-43AC-AB9E-F79F81E392B5}" type="slidenum">
              <a:rPr lang="en-US" smtClean="0"/>
              <a:pPr/>
              <a:t>35</a:t>
            </a:fld>
            <a:endParaRPr lang="en-US" dirty="0"/>
          </a:p>
        </p:txBody>
      </p:sp>
      <p:pic>
        <p:nvPicPr>
          <p:cNvPr id="15" name="Picture 14">
            <a:extLst>
              <a:ext uri="{FF2B5EF4-FFF2-40B4-BE49-F238E27FC236}">
                <a16:creationId xmlns:a16="http://schemas.microsoft.com/office/drawing/2014/main" id="{319D8777-03E9-4AD7-9D78-53282CF71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781" y="3456710"/>
            <a:ext cx="4764437" cy="2438612"/>
          </a:xfrm>
          <a:prstGeom prst="rect">
            <a:avLst/>
          </a:prstGeom>
        </p:spPr>
      </p:pic>
    </p:spTree>
    <p:extLst>
      <p:ext uri="{BB962C8B-B14F-4D97-AF65-F5344CB8AC3E}">
        <p14:creationId xmlns:p14="http://schemas.microsoft.com/office/powerpoint/2010/main" val="39663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2083D-4EBA-49DF-A683-CF2E3E315856}"/>
              </a:ext>
            </a:extLst>
          </p:cNvPr>
          <p:cNvSpPr>
            <a:spLocks noGrp="1"/>
          </p:cNvSpPr>
          <p:nvPr>
            <p:ph type="title"/>
          </p:nvPr>
        </p:nvSpPr>
        <p:spPr/>
        <p:txBody>
          <a:bodyPr/>
          <a:lstStyle/>
          <a:p>
            <a:r>
              <a:rPr lang="en-US" dirty="0"/>
              <a:t>Quiz Question: True or False?</a:t>
            </a:r>
          </a:p>
        </p:txBody>
      </p:sp>
      <p:sp>
        <p:nvSpPr>
          <p:cNvPr id="3" name="Text Placeholder 2">
            <a:extLst>
              <a:ext uri="{FF2B5EF4-FFF2-40B4-BE49-F238E27FC236}">
                <a16:creationId xmlns:a16="http://schemas.microsoft.com/office/drawing/2014/main" id="{559AB97B-299F-41E6-85EE-F3413882B4BC}"/>
              </a:ext>
            </a:extLst>
          </p:cNvPr>
          <p:cNvSpPr>
            <a:spLocks noGrp="1"/>
          </p:cNvSpPr>
          <p:nvPr>
            <p:ph type="body" sz="quarter" idx="10"/>
          </p:nvPr>
        </p:nvSpPr>
        <p:spPr/>
        <p:txBody>
          <a:bodyPr/>
          <a:lstStyle/>
          <a:p>
            <a:pPr marL="0" indent="0" algn="ctr">
              <a:buNone/>
            </a:pPr>
            <a:endParaRPr lang="en-US" b="1" dirty="0"/>
          </a:p>
          <a:p>
            <a:pPr marL="0" indent="0" algn="ctr">
              <a:buNone/>
            </a:pPr>
            <a:r>
              <a:rPr lang="en-US" b="1" dirty="0"/>
              <a:t>Direct care staff often know the person best, so their input into medical conditions is important. </a:t>
            </a:r>
            <a:endParaRPr lang="en-US" b="1" i="1" dirty="0"/>
          </a:p>
        </p:txBody>
      </p:sp>
      <p:sp>
        <p:nvSpPr>
          <p:cNvPr id="4" name="Footer Placeholder 3">
            <a:extLst>
              <a:ext uri="{FF2B5EF4-FFF2-40B4-BE49-F238E27FC236}">
                <a16:creationId xmlns:a16="http://schemas.microsoft.com/office/drawing/2014/main" id="{09B60235-AE13-4035-B5ED-9518F2A33E58}"/>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AF448BCF-4B0C-428B-9A73-A19C5555BB8C}"/>
              </a:ext>
            </a:extLst>
          </p:cNvPr>
          <p:cNvSpPr>
            <a:spLocks noGrp="1"/>
          </p:cNvSpPr>
          <p:nvPr>
            <p:ph type="sldNum" sz="quarter" idx="4"/>
          </p:nvPr>
        </p:nvSpPr>
        <p:spPr/>
        <p:txBody>
          <a:bodyPr/>
          <a:lstStyle/>
          <a:p>
            <a:fld id="{DD16FA17-7312-43AC-AB9E-F79F81E392B5}" type="slidenum">
              <a:rPr lang="en-US" smtClean="0"/>
              <a:pPr/>
              <a:t>36</a:t>
            </a:fld>
            <a:endParaRPr lang="en-US" dirty="0"/>
          </a:p>
        </p:txBody>
      </p:sp>
      <p:pic>
        <p:nvPicPr>
          <p:cNvPr id="6" name="Graphic 5">
            <a:extLst>
              <a:ext uri="{FF2B5EF4-FFF2-40B4-BE49-F238E27FC236}">
                <a16:creationId xmlns:a16="http://schemas.microsoft.com/office/drawing/2014/main" id="{D1FCAB8D-74BC-4757-874F-8FB07CDE321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40480" y="3389586"/>
            <a:ext cx="4511040" cy="1828800"/>
          </a:xfrm>
          <a:prstGeom prst="rect">
            <a:avLst/>
          </a:prstGeom>
        </p:spPr>
      </p:pic>
    </p:spTree>
    <p:extLst>
      <p:ext uri="{BB962C8B-B14F-4D97-AF65-F5344CB8AC3E}">
        <p14:creationId xmlns:p14="http://schemas.microsoft.com/office/powerpoint/2010/main" val="29938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lstStyle/>
          <a:p>
            <a:r>
              <a:rPr lang="en-US" dirty="0"/>
              <a:t>Quiz Question: True or False?</a:t>
            </a:r>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n-US" b="1" dirty="0"/>
          </a:p>
          <a:p>
            <a:pPr marL="0" indent="0" algn="ctr">
              <a:buNone/>
            </a:pPr>
            <a:r>
              <a:rPr lang="en-US" b="1" dirty="0"/>
              <a:t>All medical situations and conditions are </a:t>
            </a:r>
            <a:r>
              <a:rPr lang="en-US" b="1" dirty="0" smtClean="0"/>
              <a:t>life-threatening </a:t>
            </a:r>
            <a:r>
              <a:rPr lang="en-US" b="1" dirty="0"/>
              <a:t>emergencies. </a:t>
            </a:r>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37</a:t>
            </a:fld>
            <a:endParaRPr lang="en-US" dirty="0"/>
          </a:p>
        </p:txBody>
      </p:sp>
      <p:pic>
        <p:nvPicPr>
          <p:cNvPr id="6" name="Graphic 5">
            <a:extLst>
              <a:ext uri="{FF2B5EF4-FFF2-40B4-BE49-F238E27FC236}">
                <a16:creationId xmlns:a16="http://schemas.microsoft.com/office/drawing/2014/main" id="{467E0F94-0004-4BD3-AD01-144748FA7FD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40480" y="3389586"/>
            <a:ext cx="4511040" cy="1828800"/>
          </a:xfrm>
          <a:prstGeom prst="rect">
            <a:avLst/>
          </a:prstGeom>
        </p:spPr>
      </p:pic>
    </p:spTree>
    <p:extLst>
      <p:ext uri="{BB962C8B-B14F-4D97-AF65-F5344CB8AC3E}">
        <p14:creationId xmlns:p14="http://schemas.microsoft.com/office/powerpoint/2010/main" val="34956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lstStyle/>
          <a:p>
            <a:r>
              <a:rPr lang="en-US" dirty="0"/>
              <a:t>Quiz Question: True or False?</a:t>
            </a:r>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n-US" b="1" dirty="0"/>
          </a:p>
          <a:p>
            <a:pPr marL="0" indent="0" algn="ctr">
              <a:buNone/>
            </a:pPr>
            <a:r>
              <a:rPr lang="en-US" b="1" dirty="0"/>
              <a:t>All </a:t>
            </a:r>
            <a:r>
              <a:rPr lang="en-US" b="1" dirty="0" smtClean="0"/>
              <a:t>911 </a:t>
            </a:r>
            <a:r>
              <a:rPr lang="en-US" b="1" dirty="0"/>
              <a:t>calls must be for </a:t>
            </a:r>
            <a:r>
              <a:rPr lang="en-US" b="1" dirty="0" smtClean="0"/>
              <a:t>life-threatening </a:t>
            </a:r>
            <a:r>
              <a:rPr lang="en-US" b="1" dirty="0"/>
              <a:t>emergencies.</a:t>
            </a:r>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38</a:t>
            </a:fld>
            <a:endParaRPr lang="en-US" dirty="0"/>
          </a:p>
        </p:txBody>
      </p:sp>
      <p:pic>
        <p:nvPicPr>
          <p:cNvPr id="6" name="Graphic 5">
            <a:extLst>
              <a:ext uri="{FF2B5EF4-FFF2-40B4-BE49-F238E27FC236}">
                <a16:creationId xmlns:a16="http://schemas.microsoft.com/office/drawing/2014/main" id="{C081D9D1-AE14-479D-A1D7-2B044A07DDE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40480" y="3389586"/>
            <a:ext cx="4511040" cy="1828800"/>
          </a:xfrm>
          <a:prstGeom prst="rect">
            <a:avLst/>
          </a:prstGeom>
        </p:spPr>
      </p:pic>
    </p:spTree>
    <p:extLst>
      <p:ext uri="{BB962C8B-B14F-4D97-AF65-F5344CB8AC3E}">
        <p14:creationId xmlns:p14="http://schemas.microsoft.com/office/powerpoint/2010/main" val="145291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lstStyle/>
          <a:p>
            <a:r>
              <a:rPr lang="en-US" dirty="0"/>
              <a:t>Quiz Question: True or False?</a:t>
            </a:r>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n-US" b="1" dirty="0"/>
          </a:p>
          <a:p>
            <a:pPr marL="0" indent="0" algn="ctr">
              <a:buNone/>
            </a:pPr>
            <a:r>
              <a:rPr lang="en-US" b="1" dirty="0"/>
              <a:t>A </a:t>
            </a:r>
            <a:r>
              <a:rPr lang="en-US" b="1" dirty="0" smtClean="0"/>
              <a:t>health-threatening </a:t>
            </a:r>
            <a:r>
              <a:rPr lang="en-US" b="1" dirty="0"/>
              <a:t>condition may need immediate medical care such as driving someone to the doctor’s office or an emergency room.</a:t>
            </a:r>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39</a:t>
            </a:fld>
            <a:endParaRPr lang="en-US" dirty="0"/>
          </a:p>
        </p:txBody>
      </p:sp>
      <p:pic>
        <p:nvPicPr>
          <p:cNvPr id="6" name="Graphic 5">
            <a:extLst>
              <a:ext uri="{FF2B5EF4-FFF2-40B4-BE49-F238E27FC236}">
                <a16:creationId xmlns:a16="http://schemas.microsoft.com/office/drawing/2014/main" id="{2D96B9C1-0606-4E1F-B4A4-C8709FF6B93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40480" y="3749040"/>
            <a:ext cx="4511040" cy="1828800"/>
          </a:xfrm>
          <a:prstGeom prst="rect">
            <a:avLst/>
          </a:prstGeom>
        </p:spPr>
      </p:pic>
    </p:spTree>
    <p:extLst>
      <p:ext uri="{BB962C8B-B14F-4D97-AF65-F5344CB8AC3E}">
        <p14:creationId xmlns:p14="http://schemas.microsoft.com/office/powerpoint/2010/main" val="40945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1C06B1-C36D-4955-87C7-E65676AD822C}"/>
              </a:ext>
            </a:extLst>
          </p:cNvPr>
          <p:cNvSpPr/>
          <p:nvPr/>
        </p:nvSpPr>
        <p:spPr>
          <a:xfrm>
            <a:off x="850232" y="1828834"/>
            <a:ext cx="10459452" cy="3797262"/>
          </a:xfrm>
          <a:prstGeom prst="rect">
            <a:avLst/>
          </a:prstGeom>
          <a:solidFill>
            <a:srgbClr val="FAAB5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CE97EF4E-1015-4BFD-89DF-B0149209F1BA}"/>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7237" t="28862" r="7237" b="21570"/>
          <a:stretch/>
        </p:blipFill>
        <p:spPr>
          <a:xfrm>
            <a:off x="882316" y="2006700"/>
            <a:ext cx="10427368" cy="3335322"/>
          </a:xfrm>
          <a:prstGeom prst="rect">
            <a:avLst/>
          </a:prstGeom>
        </p:spPr>
      </p:pic>
      <p:sp>
        <p:nvSpPr>
          <p:cNvPr id="2" name="Title 1"/>
          <p:cNvSpPr>
            <a:spLocks noGrp="1"/>
          </p:cNvSpPr>
          <p:nvPr>
            <p:ph type="title"/>
          </p:nvPr>
        </p:nvSpPr>
        <p:spPr>
          <a:xfrm>
            <a:off x="407268" y="706964"/>
            <a:ext cx="10170695" cy="685800"/>
          </a:xfrm>
        </p:spPr>
        <p:txBody>
          <a:bodyPr>
            <a:noAutofit/>
          </a:bodyPr>
          <a:lstStyle/>
          <a:p>
            <a:r>
              <a:rPr lang="en-US" dirty="0"/>
              <a:t>Danielle’s Law</a:t>
            </a:r>
          </a:p>
        </p:txBody>
      </p:sp>
      <p:sp>
        <p:nvSpPr>
          <p:cNvPr id="4" name="Slide Number Placeholder 3"/>
          <p:cNvSpPr>
            <a:spLocks noGrp="1"/>
          </p:cNvSpPr>
          <p:nvPr>
            <p:ph type="sldNum" sz="quarter" idx="4"/>
          </p:nvPr>
        </p:nvSpPr>
        <p:spPr>
          <a:xfrm>
            <a:off x="7263162" y="6387974"/>
            <a:ext cx="2743200" cy="365125"/>
          </a:xfrm>
        </p:spPr>
        <p:txBody>
          <a:bodyPr/>
          <a:lstStyle/>
          <a:p>
            <a:pPr lvl="0"/>
            <a:fld id="{48E36842-2789-45BD-BDCE-D6B2045C052E}" type="slidenum">
              <a:rPr lang="en-US" noProof="0" smtClean="0"/>
              <a:pPr lvl="0"/>
              <a:t>4</a:t>
            </a:fld>
            <a:endParaRPr lang="en-US" noProof="0" dirty="0"/>
          </a:p>
        </p:txBody>
      </p:sp>
      <p:sp>
        <p:nvSpPr>
          <p:cNvPr id="10" name="Footer Placeholder 9">
            <a:extLst>
              <a:ext uri="{FF2B5EF4-FFF2-40B4-BE49-F238E27FC236}">
                <a16:creationId xmlns:a16="http://schemas.microsoft.com/office/drawing/2014/main" id="{6D09798D-B372-4353-B41F-7469EAAFF18D}"/>
              </a:ext>
            </a:extLst>
          </p:cNvPr>
          <p:cNvSpPr>
            <a:spLocks noGrp="1"/>
          </p:cNvSpPr>
          <p:nvPr>
            <p:ph type="ftr" sz="quarter" idx="3"/>
          </p:nvPr>
        </p:nvSpPr>
        <p:spPr/>
        <p:txBody>
          <a:bodyPr/>
          <a:lstStyle/>
          <a:p>
            <a:r>
              <a:rPr lang="en-US"/>
              <a:t>Division of Developmental Disabilities | New Jersey Department of Human Services</a:t>
            </a:r>
            <a:endParaRPr lang="en-US" dirty="0"/>
          </a:p>
        </p:txBody>
      </p:sp>
      <p:sp>
        <p:nvSpPr>
          <p:cNvPr id="20" name="TextBox 19">
            <a:extLst>
              <a:ext uri="{FF2B5EF4-FFF2-40B4-BE49-F238E27FC236}">
                <a16:creationId xmlns:a16="http://schemas.microsoft.com/office/drawing/2014/main" id="{1D4DF643-20AD-43C4-95EA-61CB3B2639D6}"/>
              </a:ext>
            </a:extLst>
          </p:cNvPr>
          <p:cNvSpPr txBox="1"/>
          <p:nvPr/>
        </p:nvSpPr>
        <p:spPr>
          <a:xfrm>
            <a:off x="1199767" y="2480970"/>
            <a:ext cx="9792466" cy="2492990"/>
          </a:xfrm>
          <a:prstGeom prst="rect">
            <a:avLst/>
          </a:prstGeom>
          <a:noFill/>
        </p:spPr>
        <p:txBody>
          <a:bodyPr wrap="square" rtlCol="0">
            <a:spAutoFit/>
          </a:bodyPr>
          <a:lstStyle/>
          <a:p>
            <a:pPr algn="ctr"/>
            <a:r>
              <a:rPr kumimoji="0" lang="en-US" sz="2600" b="1" i="1"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panose="020B0604020202020204" pitchFamily="34" charset="0"/>
              </a:rPr>
              <a:t>Danielle’s Law was named in her memory to </a:t>
            </a:r>
            <a:r>
              <a:rPr kumimoji="0" lang="en-US" sz="2600" b="1" i="1" u="none" strike="noStrike" kern="1200" cap="none" spc="0" normalizeH="0" baseline="0" noProof="0" dirty="0" smtClean="0">
                <a:ln>
                  <a:noFill/>
                </a:ln>
                <a:solidFill>
                  <a:srgbClr val="FFFFFF">
                    <a:lumMod val="25000"/>
                  </a:srgbClr>
                </a:solidFill>
                <a:effectLst/>
                <a:uLnTx/>
                <a:uFillTx/>
                <a:latin typeface="Century Gothic" panose="020B0502020202020204" pitchFamily="34" charset="0"/>
                <a:ea typeface="+mn-ea"/>
                <a:cs typeface="Arial" panose="020B0604020202020204" pitchFamily="34" charset="0"/>
              </a:rPr>
              <a:t>require 911 to be </a:t>
            </a:r>
            <a:r>
              <a:rPr kumimoji="0" lang="en-US" sz="2600" b="1" i="1" u="none" strike="noStrike" kern="1200" cap="none" spc="0" normalizeH="0" noProof="0" dirty="0" smtClean="0">
                <a:ln>
                  <a:noFill/>
                </a:ln>
                <a:solidFill>
                  <a:srgbClr val="FFFFFF">
                    <a:lumMod val="25000"/>
                  </a:srgbClr>
                </a:solidFill>
                <a:effectLst/>
                <a:uLnTx/>
                <a:uFillTx/>
                <a:latin typeface="Century Gothic" panose="020B0502020202020204" pitchFamily="34" charset="0"/>
                <a:ea typeface="+mn-ea"/>
                <a:cs typeface="Arial" panose="020B0604020202020204" pitchFamily="34" charset="0"/>
              </a:rPr>
              <a:t>called </a:t>
            </a:r>
            <a:r>
              <a:rPr kumimoji="0" lang="en-US" sz="2600" b="1" i="1" u="none" strike="noStrike" kern="1200" cap="none" spc="0" normalizeH="0" baseline="0" noProof="0" dirty="0" smtClean="0">
                <a:ln>
                  <a:noFill/>
                </a:ln>
                <a:solidFill>
                  <a:srgbClr val="FFFFFF">
                    <a:lumMod val="25000"/>
                  </a:srgbClr>
                </a:solidFill>
                <a:effectLst/>
                <a:uLnTx/>
                <a:uFillTx/>
                <a:latin typeface="Century Gothic" panose="020B0502020202020204" pitchFamily="34" charset="0"/>
                <a:ea typeface="+mn-ea"/>
                <a:cs typeface="Arial" panose="020B0604020202020204" pitchFamily="34" charset="0"/>
              </a:rPr>
              <a:t>for life-threatening emergencies</a:t>
            </a:r>
            <a:endParaRPr kumimoji="0" lang="en-US" sz="2600" b="1" i="1"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panose="020B0604020202020204" pitchFamily="34" charset="0"/>
            </a:endParaRPr>
          </a:p>
          <a:p>
            <a:pPr algn="ctr"/>
            <a:endParaRPr lang="en-US" sz="2600" i="1" dirty="0">
              <a:solidFill>
                <a:srgbClr val="FFFFFF">
                  <a:lumMod val="25000"/>
                </a:srgbClr>
              </a:solidFill>
              <a:latin typeface="Century Gothic" panose="020B0502020202020204" pitchFamily="34" charset="0"/>
              <a:cs typeface="Arial" panose="020B0604020202020204" pitchFamily="34" charset="0"/>
            </a:endParaRPr>
          </a:p>
          <a:p>
            <a:pPr algn="ctr"/>
            <a:r>
              <a:rPr kumimoji="0" lang="en-US" sz="2600" b="1" i="1"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panose="020B0604020202020204" pitchFamily="34" charset="0"/>
              </a:rPr>
              <a:t>The law emphasizes the importance of staff calling </a:t>
            </a:r>
            <a:r>
              <a:rPr kumimoji="0" lang="en-US" sz="2600" b="1" i="1" u="none" strike="noStrike" kern="1200" cap="none" spc="0" normalizeH="0" baseline="0" noProof="0" dirty="0" smtClean="0">
                <a:ln>
                  <a:noFill/>
                </a:ln>
                <a:solidFill>
                  <a:srgbClr val="FFFFFF">
                    <a:lumMod val="25000"/>
                  </a:srgbClr>
                </a:solidFill>
                <a:effectLst/>
                <a:uLnTx/>
                <a:uFillTx/>
                <a:latin typeface="Century Gothic" panose="020B0502020202020204" pitchFamily="34" charset="0"/>
                <a:ea typeface="+mn-ea"/>
                <a:cs typeface="Arial" panose="020B0604020202020204" pitchFamily="34" charset="0"/>
              </a:rPr>
              <a:t>911 </a:t>
            </a:r>
            <a:r>
              <a:rPr kumimoji="0" lang="en-US" sz="2600" b="1" i="1"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panose="020B0604020202020204" pitchFamily="34" charset="0"/>
              </a:rPr>
              <a:t>in </a:t>
            </a:r>
            <a:r>
              <a:rPr kumimoji="0" lang="en-US" sz="2600" b="1" i="1" u="none" strike="noStrike" kern="1200" cap="none" spc="0" normalizeH="0" baseline="0" noProof="0" dirty="0" smtClean="0">
                <a:ln>
                  <a:noFill/>
                </a:ln>
                <a:solidFill>
                  <a:srgbClr val="FFFFFF">
                    <a:lumMod val="25000"/>
                  </a:srgbClr>
                </a:solidFill>
                <a:effectLst/>
                <a:uLnTx/>
                <a:uFillTx/>
                <a:latin typeface="Century Gothic" panose="020B0502020202020204" pitchFamily="34" charset="0"/>
                <a:ea typeface="+mn-ea"/>
                <a:cs typeface="Arial" panose="020B0604020202020204" pitchFamily="34" charset="0"/>
              </a:rPr>
              <a:t>life-threatening </a:t>
            </a:r>
            <a:r>
              <a:rPr kumimoji="0" lang="en-US" sz="2600" b="1" i="1"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panose="020B0604020202020204" pitchFamily="34" charset="0"/>
              </a:rPr>
              <a:t>emergencies for people with intellectual and developmental disabilities or traumatic brain </a:t>
            </a:r>
            <a:r>
              <a:rPr kumimoji="0" lang="en-US" sz="2600" b="1" i="1" u="none" strike="noStrike" kern="1200" cap="none" spc="0" normalizeH="0" baseline="0" noProof="0" dirty="0" smtClean="0">
                <a:ln>
                  <a:noFill/>
                </a:ln>
                <a:solidFill>
                  <a:srgbClr val="FFFFFF">
                    <a:lumMod val="25000"/>
                  </a:srgbClr>
                </a:solidFill>
                <a:effectLst/>
                <a:uLnTx/>
                <a:uFillTx/>
                <a:latin typeface="Century Gothic" panose="020B0502020202020204" pitchFamily="34" charset="0"/>
                <a:ea typeface="+mn-ea"/>
                <a:cs typeface="Arial" panose="020B0604020202020204" pitchFamily="34" charset="0"/>
              </a:rPr>
              <a:t>injuries</a:t>
            </a:r>
            <a:endParaRPr kumimoji="0" lang="en-US" sz="2600" b="1" i="1"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188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lstStyle/>
          <a:p>
            <a:r>
              <a:rPr lang="en-US" dirty="0"/>
              <a:t>Quiz Question: True or False?</a:t>
            </a:r>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n-US" b="1" dirty="0"/>
          </a:p>
          <a:p>
            <a:pPr marL="0" indent="0" algn="ctr">
              <a:buNone/>
            </a:pPr>
            <a:r>
              <a:rPr lang="en-US" b="1" dirty="0"/>
              <a:t>Examples of </a:t>
            </a:r>
            <a:r>
              <a:rPr lang="en-US" b="1" dirty="0" smtClean="0"/>
              <a:t>life-threatening </a:t>
            </a:r>
            <a:r>
              <a:rPr lang="en-US" b="1" dirty="0"/>
              <a:t>emergencies would be a heart attack or stroke.</a:t>
            </a:r>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40</a:t>
            </a:fld>
            <a:endParaRPr lang="en-US" dirty="0"/>
          </a:p>
        </p:txBody>
      </p:sp>
      <p:pic>
        <p:nvPicPr>
          <p:cNvPr id="6" name="Graphic 5">
            <a:extLst>
              <a:ext uri="{FF2B5EF4-FFF2-40B4-BE49-F238E27FC236}">
                <a16:creationId xmlns:a16="http://schemas.microsoft.com/office/drawing/2014/main" id="{81609EBD-B519-4F00-9C13-64B517B6F69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40480" y="3389586"/>
            <a:ext cx="4511040" cy="1828800"/>
          </a:xfrm>
          <a:prstGeom prst="rect">
            <a:avLst/>
          </a:prstGeom>
        </p:spPr>
      </p:pic>
    </p:spTree>
    <p:extLst>
      <p:ext uri="{BB962C8B-B14F-4D97-AF65-F5344CB8AC3E}">
        <p14:creationId xmlns:p14="http://schemas.microsoft.com/office/powerpoint/2010/main" val="84465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lstStyle/>
          <a:p>
            <a:r>
              <a:rPr lang="en-US" dirty="0"/>
              <a:t>Quiz Question: True or False?</a:t>
            </a:r>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n-US" b="1" dirty="0"/>
          </a:p>
          <a:p>
            <a:pPr marL="0" indent="0" algn="ctr">
              <a:buNone/>
            </a:pPr>
            <a:r>
              <a:rPr lang="en-US" b="1" dirty="0"/>
              <a:t>An example of a </a:t>
            </a:r>
            <a:r>
              <a:rPr lang="en-US" b="1" dirty="0" smtClean="0"/>
              <a:t>health-threatening </a:t>
            </a:r>
            <a:r>
              <a:rPr lang="en-US" b="1" dirty="0"/>
              <a:t>condition would be seizures typical for the person lasting less than 5 minutes.</a:t>
            </a:r>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41</a:t>
            </a:fld>
            <a:endParaRPr lang="en-US" dirty="0"/>
          </a:p>
        </p:txBody>
      </p:sp>
      <p:pic>
        <p:nvPicPr>
          <p:cNvPr id="6" name="Graphic 5">
            <a:extLst>
              <a:ext uri="{FF2B5EF4-FFF2-40B4-BE49-F238E27FC236}">
                <a16:creationId xmlns:a16="http://schemas.microsoft.com/office/drawing/2014/main" id="{68274192-9428-4627-8638-6D64DDE43E2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40480" y="3389586"/>
            <a:ext cx="4511040" cy="1828800"/>
          </a:xfrm>
          <a:prstGeom prst="rect">
            <a:avLst/>
          </a:prstGeom>
        </p:spPr>
      </p:pic>
    </p:spTree>
    <p:extLst>
      <p:ext uri="{BB962C8B-B14F-4D97-AF65-F5344CB8AC3E}">
        <p14:creationId xmlns:p14="http://schemas.microsoft.com/office/powerpoint/2010/main" val="96085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lstStyle/>
          <a:p>
            <a:r>
              <a:rPr lang="en-US" dirty="0"/>
              <a:t>Quiz Question: True or False?</a:t>
            </a:r>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n-US" b="1" dirty="0"/>
          </a:p>
          <a:p>
            <a:pPr marL="0" indent="0" algn="ctr">
              <a:buNone/>
            </a:pPr>
            <a:r>
              <a:rPr lang="en-US" b="1" dirty="0"/>
              <a:t>If someone is having trouble breathing, but is conscious and able to talk to you, it would be safe to drive them to the hospital yourself.</a:t>
            </a:r>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42</a:t>
            </a:fld>
            <a:endParaRPr lang="en-US" dirty="0"/>
          </a:p>
        </p:txBody>
      </p:sp>
      <p:pic>
        <p:nvPicPr>
          <p:cNvPr id="6" name="Graphic 5">
            <a:extLst>
              <a:ext uri="{FF2B5EF4-FFF2-40B4-BE49-F238E27FC236}">
                <a16:creationId xmlns:a16="http://schemas.microsoft.com/office/drawing/2014/main" id="{87152A61-1251-4052-96A2-1ED738EFB39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40480" y="3749040"/>
            <a:ext cx="4511040" cy="1828800"/>
          </a:xfrm>
          <a:prstGeom prst="rect">
            <a:avLst/>
          </a:prstGeom>
        </p:spPr>
      </p:pic>
    </p:spTree>
    <p:extLst>
      <p:ext uri="{BB962C8B-B14F-4D97-AF65-F5344CB8AC3E}">
        <p14:creationId xmlns:p14="http://schemas.microsoft.com/office/powerpoint/2010/main" val="177156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lstStyle/>
          <a:p>
            <a:r>
              <a:rPr lang="en-US" dirty="0"/>
              <a:t>Quiz Question: True or False?</a:t>
            </a:r>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n-US" b="1" dirty="0"/>
          </a:p>
          <a:p>
            <a:pPr marL="0" indent="0" algn="ctr">
              <a:buNone/>
            </a:pPr>
            <a:r>
              <a:rPr lang="en-US" b="1" dirty="0"/>
              <a:t>When you identify a </a:t>
            </a:r>
            <a:r>
              <a:rPr lang="en-US" b="1" dirty="0" smtClean="0"/>
              <a:t>life-threatening </a:t>
            </a:r>
            <a:r>
              <a:rPr lang="en-US" b="1" dirty="0"/>
              <a:t>emergency, you should call </a:t>
            </a:r>
            <a:r>
              <a:rPr lang="en-US" b="1" dirty="0" smtClean="0"/>
              <a:t>911, </a:t>
            </a:r>
            <a:r>
              <a:rPr lang="en-US" b="1" dirty="0"/>
              <a:t>provide care and then call your supervisor to report the situation.</a:t>
            </a:r>
            <a:endParaRPr lang="en-US" b="1" i="1" dirty="0"/>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43</a:t>
            </a:fld>
            <a:endParaRPr lang="en-US" dirty="0"/>
          </a:p>
        </p:txBody>
      </p:sp>
      <p:pic>
        <p:nvPicPr>
          <p:cNvPr id="6" name="Graphic 5">
            <a:extLst>
              <a:ext uri="{FF2B5EF4-FFF2-40B4-BE49-F238E27FC236}">
                <a16:creationId xmlns:a16="http://schemas.microsoft.com/office/drawing/2014/main" id="{BE2EF529-7E2C-44E2-9794-1F839E73323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40480" y="3749040"/>
            <a:ext cx="4511040" cy="1828800"/>
          </a:xfrm>
          <a:prstGeom prst="rect">
            <a:avLst/>
          </a:prstGeom>
        </p:spPr>
      </p:pic>
    </p:spTree>
    <p:extLst>
      <p:ext uri="{BB962C8B-B14F-4D97-AF65-F5344CB8AC3E}">
        <p14:creationId xmlns:p14="http://schemas.microsoft.com/office/powerpoint/2010/main" val="195509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lstStyle/>
          <a:p>
            <a:r>
              <a:rPr lang="en-US" dirty="0"/>
              <a:t>Quiz Question: True or False?</a:t>
            </a:r>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n-US" b="1" dirty="0"/>
          </a:p>
          <a:p>
            <a:pPr marL="0" indent="0" algn="ctr">
              <a:buNone/>
            </a:pPr>
            <a:r>
              <a:rPr lang="en-US" b="1" dirty="0" smtClean="0"/>
              <a:t>Health-threatening </a:t>
            </a:r>
            <a:r>
              <a:rPr lang="en-US" b="1" dirty="0"/>
              <a:t>conditions are not emergencies, however appropriate and prompt medical care is always required, such as calling a doctor.</a:t>
            </a:r>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44</a:t>
            </a:fld>
            <a:endParaRPr lang="en-US" dirty="0"/>
          </a:p>
        </p:txBody>
      </p:sp>
      <p:pic>
        <p:nvPicPr>
          <p:cNvPr id="11" name="Graphic 10">
            <a:extLst>
              <a:ext uri="{FF2B5EF4-FFF2-40B4-BE49-F238E27FC236}">
                <a16:creationId xmlns:a16="http://schemas.microsoft.com/office/drawing/2014/main" id="{1747F6E8-B5CF-4798-8CC9-A9BCC8A8177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40480" y="3749040"/>
            <a:ext cx="4511040" cy="1828800"/>
          </a:xfrm>
          <a:prstGeom prst="rect">
            <a:avLst/>
          </a:prstGeom>
        </p:spPr>
      </p:pic>
    </p:spTree>
    <p:extLst>
      <p:ext uri="{BB962C8B-B14F-4D97-AF65-F5344CB8AC3E}">
        <p14:creationId xmlns:p14="http://schemas.microsoft.com/office/powerpoint/2010/main" val="57074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lstStyle/>
          <a:p>
            <a:r>
              <a:rPr lang="en-US" dirty="0"/>
              <a:t>Wrap Up</a:t>
            </a:r>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a:xfrm>
            <a:off x="407267" y="1662176"/>
            <a:ext cx="11142662" cy="4456386"/>
          </a:xfrm>
        </p:spPr>
        <p:txBody>
          <a:bodyPr/>
          <a:lstStyle/>
          <a:p>
            <a:pPr marL="0" indent="0">
              <a:buNone/>
            </a:pPr>
            <a:r>
              <a:rPr lang="en-US" i="1" dirty="0"/>
              <a:t>For more information, </a:t>
            </a:r>
            <a:endParaRPr lang="en-US" i="1" dirty="0" smtClean="0"/>
          </a:p>
          <a:p>
            <a:pPr marL="0" indent="0">
              <a:buNone/>
            </a:pPr>
            <a:r>
              <a:rPr lang="en-US" i="1" dirty="0" smtClean="0"/>
              <a:t>training materials, </a:t>
            </a:r>
          </a:p>
          <a:p>
            <a:pPr marL="0" indent="0">
              <a:buNone/>
            </a:pPr>
            <a:r>
              <a:rPr lang="en-US" i="1" dirty="0" smtClean="0"/>
              <a:t>and to </a:t>
            </a:r>
            <a:r>
              <a:rPr lang="en-US" i="1" dirty="0"/>
              <a:t>view this </a:t>
            </a:r>
            <a:endParaRPr lang="en-US" i="1" dirty="0" smtClean="0"/>
          </a:p>
          <a:p>
            <a:pPr marL="0" indent="0">
              <a:buNone/>
            </a:pPr>
            <a:r>
              <a:rPr lang="en-US" i="1" dirty="0" smtClean="0"/>
              <a:t>Danielle’s </a:t>
            </a:r>
            <a:r>
              <a:rPr lang="en-US" i="1" dirty="0"/>
              <a:t>Law </a:t>
            </a:r>
            <a:r>
              <a:rPr lang="en-US" i="1" dirty="0" smtClean="0"/>
              <a:t>slide </a:t>
            </a:r>
            <a:r>
              <a:rPr lang="en-US" i="1" dirty="0"/>
              <a:t>deck, </a:t>
            </a:r>
            <a:endParaRPr lang="en-US" i="1" dirty="0" smtClean="0"/>
          </a:p>
          <a:p>
            <a:pPr marL="0" indent="0">
              <a:buNone/>
            </a:pPr>
            <a:r>
              <a:rPr lang="en-US" i="1" dirty="0" smtClean="0"/>
              <a:t>please visit the Division’s </a:t>
            </a:r>
          </a:p>
          <a:p>
            <a:pPr marL="0" indent="0">
              <a:buNone/>
            </a:pPr>
            <a:r>
              <a:rPr lang="en-US" i="1" dirty="0" smtClean="0"/>
              <a:t>Danielle’s </a:t>
            </a:r>
            <a:r>
              <a:rPr lang="en-US" i="1" dirty="0"/>
              <a:t>Law </a:t>
            </a:r>
            <a:r>
              <a:rPr lang="en-US" i="1" dirty="0" smtClean="0"/>
              <a:t>Website:</a:t>
            </a:r>
            <a:endParaRPr lang="en-US" dirty="0" smtClean="0">
              <a:hlinkClick r:id="rId3"/>
            </a:endParaRPr>
          </a:p>
          <a:p>
            <a:pPr marL="0" indent="0">
              <a:buNone/>
            </a:pPr>
            <a:r>
              <a:rPr lang="en-US" dirty="0" smtClean="0">
                <a:hlinkClick r:id="rId3"/>
              </a:rPr>
              <a:t>www.nj.gov/humanservices/ddd/providers/staterequirements/danielle</a:t>
            </a:r>
            <a:r>
              <a:rPr lang="en-US" dirty="0">
                <a:hlinkClick r:id="rId3"/>
              </a:rPr>
              <a:t>/</a:t>
            </a:r>
            <a:endParaRPr lang="en-US" dirty="0"/>
          </a:p>
          <a:p>
            <a:endParaRPr lang="en-US" b="1" i="1" dirty="0"/>
          </a:p>
          <a:p>
            <a:endParaRPr lang="en-US" b="1" i="1" dirty="0" smtClean="0"/>
          </a:p>
          <a:p>
            <a:endParaRPr lang="en-US" b="1" i="1" dirty="0" smtClean="0"/>
          </a:p>
          <a:p>
            <a:endParaRPr lang="en-US" b="1" i="1" dirty="0"/>
          </a:p>
          <a:p>
            <a:pPr marL="0" indent="0">
              <a:buNone/>
            </a:pPr>
            <a:endParaRPr lang="en-US" sz="2000" dirty="0" smtClean="0"/>
          </a:p>
          <a:p>
            <a:endParaRPr lang="en-US" b="1" i="1" dirty="0"/>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n-US" dirty="0"/>
              <a:t>New Jersey Department of Human Services</a:t>
            </a:r>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45</a:t>
            </a:fld>
            <a:endParaRPr lang="en-US" dirty="0"/>
          </a:p>
        </p:txBody>
      </p:sp>
      <p:pic>
        <p:nvPicPr>
          <p:cNvPr id="6" name="Graphic 5">
            <a:extLst>
              <a:ext uri="{FF2B5EF4-FFF2-40B4-BE49-F238E27FC236}">
                <a16:creationId xmlns:a16="http://schemas.microsoft.com/office/drawing/2014/main" id="{A30ED08B-037C-4585-BE6F-9BC9C91C676F}"/>
              </a:ext>
            </a:extLst>
          </p:cNvPr>
          <p:cNvPicPr>
            <a:picLocks noChangeAspect="1"/>
          </p:cNvPicPr>
          <p:nvPr/>
        </p:nvPicPr>
        <p:blipFill rotWithShape="1">
          <a:blip r:embed="rId4">
            <a:extLst>
              <a:ext uri="{28A0092B-C50C-407E-A947-70E740481C1C}">
                <a14:useLocalDpi xmlns:a14="http://schemas.microsoft.com/office/drawing/2010/main" val="0"/>
              </a:ext>
            </a:extLst>
          </a:blip>
          <a:srcRect l="9161" t="3674" r="19921" b="3981"/>
          <a:stretch/>
        </p:blipFill>
        <p:spPr>
          <a:xfrm>
            <a:off x="5492615" y="706964"/>
            <a:ext cx="4209479" cy="3729038"/>
          </a:xfrm>
          <a:prstGeom prst="rect">
            <a:avLst/>
          </a:prstGeom>
        </p:spPr>
      </p:pic>
    </p:spTree>
    <p:extLst>
      <p:ext uri="{BB962C8B-B14F-4D97-AF65-F5344CB8AC3E}">
        <p14:creationId xmlns:p14="http://schemas.microsoft.com/office/powerpoint/2010/main" val="293595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D9C3566-9C5E-4617-9536-9A48A8A4D66F}"/>
              </a:ext>
            </a:extLst>
          </p:cNvPr>
          <p:cNvSpPr/>
          <p:nvPr/>
        </p:nvSpPr>
        <p:spPr>
          <a:xfrm>
            <a:off x="504422" y="1807395"/>
            <a:ext cx="3463290" cy="4343638"/>
          </a:xfrm>
          <a:prstGeom prst="rect">
            <a:avLst/>
          </a:prstGeom>
          <a:gradFill>
            <a:gsLst>
              <a:gs pos="0">
                <a:schemeClr val="bg1"/>
              </a:gs>
              <a:gs pos="100000">
                <a:schemeClr val="bg1">
                  <a:lumMod val="95000"/>
                </a:schemeClr>
              </a:gs>
            </a:gsLst>
            <a:lin ang="5400000" scaled="1"/>
          </a:gradFill>
          <a:ln w="31750">
            <a:gradFill flip="none" rotWithShape="1">
              <a:gsLst>
                <a:gs pos="0">
                  <a:srgbClr val="007AC2"/>
                </a:gs>
                <a:gs pos="100000">
                  <a:srgbClr val="FAAB53"/>
                </a:gs>
              </a:gsLst>
              <a:lin ang="5400000" scaled="1"/>
              <a:tileRect/>
            </a:gradFill>
          </a:ln>
          <a:effectLst>
            <a:reflection blurRad="6350" stA="40000" endPos="11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ts val="600"/>
              </a:spcBef>
            </a:pPr>
            <a:endParaRPr lang="en-US" dirty="0"/>
          </a:p>
        </p:txBody>
      </p:sp>
      <p:sp>
        <p:nvSpPr>
          <p:cNvPr id="14" name="Rectangle 13">
            <a:extLst>
              <a:ext uri="{FF2B5EF4-FFF2-40B4-BE49-F238E27FC236}">
                <a16:creationId xmlns:a16="http://schemas.microsoft.com/office/drawing/2014/main" id="{B166D8B5-A266-4D24-A75D-3B1DCE7D8D03}"/>
              </a:ext>
            </a:extLst>
          </p:cNvPr>
          <p:cNvSpPr/>
          <p:nvPr/>
        </p:nvSpPr>
        <p:spPr>
          <a:xfrm>
            <a:off x="8142741" y="1807395"/>
            <a:ext cx="3463290" cy="4343637"/>
          </a:xfrm>
          <a:prstGeom prst="rect">
            <a:avLst/>
          </a:prstGeom>
          <a:gradFill>
            <a:gsLst>
              <a:gs pos="0">
                <a:schemeClr val="bg1"/>
              </a:gs>
              <a:gs pos="100000">
                <a:schemeClr val="bg1">
                  <a:lumMod val="95000"/>
                </a:schemeClr>
              </a:gs>
            </a:gsLst>
            <a:lin ang="5400000" scaled="1"/>
          </a:gradFill>
          <a:ln w="31750">
            <a:gradFill flip="none" rotWithShape="1">
              <a:gsLst>
                <a:gs pos="0">
                  <a:srgbClr val="007AC2"/>
                </a:gs>
                <a:gs pos="100000">
                  <a:srgbClr val="FAAB53"/>
                </a:gs>
              </a:gsLst>
              <a:lin ang="5400000" scaled="1"/>
              <a:tileRect/>
            </a:gradFill>
          </a:ln>
          <a:effectLst>
            <a:reflection blurRad="6350" stA="40000" endPos="11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ts val="600"/>
              </a:spcBef>
            </a:pPr>
            <a:endParaRPr lang="en-US" dirty="0"/>
          </a:p>
        </p:txBody>
      </p:sp>
      <p:sp>
        <p:nvSpPr>
          <p:cNvPr id="13" name="Rectangle 12">
            <a:extLst>
              <a:ext uri="{FF2B5EF4-FFF2-40B4-BE49-F238E27FC236}">
                <a16:creationId xmlns:a16="http://schemas.microsoft.com/office/drawing/2014/main" id="{BB32A202-8D59-45A3-BC1C-C498583835FC}"/>
              </a:ext>
            </a:extLst>
          </p:cNvPr>
          <p:cNvSpPr/>
          <p:nvPr/>
        </p:nvSpPr>
        <p:spPr>
          <a:xfrm>
            <a:off x="4358310" y="1807396"/>
            <a:ext cx="3463290" cy="4343639"/>
          </a:xfrm>
          <a:prstGeom prst="rect">
            <a:avLst/>
          </a:prstGeom>
          <a:gradFill>
            <a:gsLst>
              <a:gs pos="0">
                <a:schemeClr val="bg1"/>
              </a:gs>
              <a:gs pos="100000">
                <a:schemeClr val="bg1">
                  <a:lumMod val="95000"/>
                </a:schemeClr>
              </a:gs>
            </a:gsLst>
            <a:lin ang="5400000" scaled="1"/>
          </a:gradFill>
          <a:ln w="31750">
            <a:gradFill flip="none" rotWithShape="1">
              <a:gsLst>
                <a:gs pos="0">
                  <a:srgbClr val="007AC2"/>
                </a:gs>
                <a:gs pos="100000">
                  <a:srgbClr val="FAAB53"/>
                </a:gs>
              </a:gsLst>
              <a:lin ang="5400000" scaled="1"/>
              <a:tileRect/>
            </a:gradFill>
          </a:ln>
          <a:effectLst>
            <a:reflection blurRad="6350" stA="40000" endPos="11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ts val="600"/>
              </a:spcBef>
            </a:pPr>
            <a:endParaRPr lang="en-US" dirty="0"/>
          </a:p>
        </p:txBody>
      </p:sp>
      <p:sp>
        <p:nvSpPr>
          <p:cNvPr id="2" name="Title 1">
            <a:extLst>
              <a:ext uri="{FF2B5EF4-FFF2-40B4-BE49-F238E27FC236}">
                <a16:creationId xmlns:a16="http://schemas.microsoft.com/office/drawing/2014/main" id="{B9EFF152-C4A5-4A27-9F6A-FC0D367E2027}"/>
              </a:ext>
            </a:extLst>
          </p:cNvPr>
          <p:cNvSpPr>
            <a:spLocks noGrp="1"/>
          </p:cNvSpPr>
          <p:nvPr>
            <p:ph type="title"/>
          </p:nvPr>
        </p:nvSpPr>
        <p:spPr/>
        <p:txBody>
          <a:bodyPr/>
          <a:lstStyle/>
          <a:p>
            <a:r>
              <a:rPr lang="en-US" dirty="0"/>
              <a:t>It’s the Law: Responsibilities</a:t>
            </a:r>
          </a:p>
        </p:txBody>
      </p:sp>
      <p:sp>
        <p:nvSpPr>
          <p:cNvPr id="4" name="Footer Placeholder 3">
            <a:extLst>
              <a:ext uri="{FF2B5EF4-FFF2-40B4-BE49-F238E27FC236}">
                <a16:creationId xmlns:a16="http://schemas.microsoft.com/office/drawing/2014/main" id="{CE53AB48-5B4B-42DA-BBDE-28123E354147}"/>
              </a:ext>
            </a:extLst>
          </p:cNvPr>
          <p:cNvSpPr>
            <a:spLocks noGrp="1"/>
          </p:cNvSpPr>
          <p:nvPr>
            <p:ph type="ftr" sz="quarter" idx="3"/>
          </p:nvPr>
        </p:nvSpPr>
        <p:spPr/>
        <p:txBody>
          <a:bodyPr/>
          <a:lstStyle/>
          <a:p>
            <a:r>
              <a:rPr lang="en-US" dirty="0"/>
              <a:t>New Jersey Department of Human Services</a:t>
            </a:r>
          </a:p>
        </p:txBody>
      </p:sp>
      <p:sp>
        <p:nvSpPr>
          <p:cNvPr id="5" name="Slide Number Placeholder 4">
            <a:extLst>
              <a:ext uri="{FF2B5EF4-FFF2-40B4-BE49-F238E27FC236}">
                <a16:creationId xmlns:a16="http://schemas.microsoft.com/office/drawing/2014/main" id="{73B5F4A3-4489-4771-8876-2542DA53F7E2}"/>
              </a:ext>
            </a:extLst>
          </p:cNvPr>
          <p:cNvSpPr>
            <a:spLocks noGrp="1"/>
          </p:cNvSpPr>
          <p:nvPr>
            <p:ph type="sldNum" sz="quarter" idx="4"/>
          </p:nvPr>
        </p:nvSpPr>
        <p:spPr/>
        <p:txBody>
          <a:bodyPr/>
          <a:lstStyle/>
          <a:p>
            <a:fld id="{DD16FA17-7312-43AC-AB9E-F79F81E392B5}" type="slidenum">
              <a:rPr lang="en-US" smtClean="0"/>
              <a:pPr/>
              <a:t>5</a:t>
            </a:fld>
            <a:endParaRPr lang="en-US" dirty="0"/>
          </a:p>
        </p:txBody>
      </p:sp>
      <p:sp>
        <p:nvSpPr>
          <p:cNvPr id="3" name="Text Placeholder 2">
            <a:extLst>
              <a:ext uri="{FF2B5EF4-FFF2-40B4-BE49-F238E27FC236}">
                <a16:creationId xmlns:a16="http://schemas.microsoft.com/office/drawing/2014/main" id="{1FCED641-6D56-4CD9-BC58-C1F121104A56}"/>
              </a:ext>
            </a:extLst>
          </p:cNvPr>
          <p:cNvSpPr>
            <a:spLocks noGrp="1"/>
          </p:cNvSpPr>
          <p:nvPr>
            <p:ph type="body" sz="quarter" idx="10"/>
          </p:nvPr>
        </p:nvSpPr>
        <p:spPr>
          <a:xfrm>
            <a:off x="584632" y="1871895"/>
            <a:ext cx="3383079" cy="4279137"/>
          </a:xfrm>
        </p:spPr>
        <p:txBody>
          <a:bodyPr anchor="ctr"/>
          <a:lstStyle/>
          <a:p>
            <a:pPr>
              <a:lnSpc>
                <a:spcPct val="100000"/>
              </a:lnSpc>
              <a:spcBef>
                <a:spcPts val="600"/>
              </a:spcBef>
            </a:pPr>
            <a:r>
              <a:rPr lang="en-US" sz="1900" dirty="0"/>
              <a:t>Anyone who works with individuals with intellectual and developmental disabilities or traumatic brain injury must call </a:t>
            </a:r>
            <a:r>
              <a:rPr lang="en-US" sz="1900" dirty="0" smtClean="0"/>
              <a:t>911 </a:t>
            </a:r>
            <a:r>
              <a:rPr lang="en-US" sz="1900" dirty="0"/>
              <a:t>in the event of a </a:t>
            </a:r>
            <a:r>
              <a:rPr lang="en-US" sz="1900" dirty="0" smtClean="0"/>
              <a:t>life- </a:t>
            </a:r>
            <a:r>
              <a:rPr lang="en-US" sz="1900" dirty="0"/>
              <a:t>threatening emergency </a:t>
            </a:r>
          </a:p>
          <a:p>
            <a:pPr>
              <a:lnSpc>
                <a:spcPct val="100000"/>
              </a:lnSpc>
              <a:spcBef>
                <a:spcPts val="600"/>
              </a:spcBef>
            </a:pPr>
            <a:r>
              <a:rPr lang="en-US" sz="1900" dirty="0"/>
              <a:t>Not calling </a:t>
            </a:r>
            <a:r>
              <a:rPr lang="en-US" sz="1900" dirty="0" smtClean="0"/>
              <a:t>911 </a:t>
            </a:r>
            <a:r>
              <a:rPr lang="en-US" sz="1900" dirty="0"/>
              <a:t>or delaying the call in a </a:t>
            </a:r>
            <a:r>
              <a:rPr lang="en-US" sz="1900" dirty="0" smtClean="0"/>
              <a:t>life- </a:t>
            </a:r>
            <a:r>
              <a:rPr lang="en-US" sz="1900" dirty="0"/>
              <a:t>threatening emergency is a violation of the law</a:t>
            </a:r>
          </a:p>
        </p:txBody>
      </p:sp>
      <p:sp>
        <p:nvSpPr>
          <p:cNvPr id="7" name="Text Placeholder 2">
            <a:extLst>
              <a:ext uri="{FF2B5EF4-FFF2-40B4-BE49-F238E27FC236}">
                <a16:creationId xmlns:a16="http://schemas.microsoft.com/office/drawing/2014/main" id="{D950B845-9BC4-4EAC-8708-AD6FD7A3EAF1}"/>
              </a:ext>
            </a:extLst>
          </p:cNvPr>
          <p:cNvSpPr txBox="1">
            <a:spLocks/>
          </p:cNvSpPr>
          <p:nvPr/>
        </p:nvSpPr>
        <p:spPr>
          <a:xfrm>
            <a:off x="4438520" y="1807395"/>
            <a:ext cx="3383079" cy="434363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900" dirty="0"/>
              <a:t>Ensure staff are trained to identify </a:t>
            </a:r>
            <a:r>
              <a:rPr lang="en-US" sz="1900" dirty="0" smtClean="0"/>
              <a:t>life- </a:t>
            </a:r>
            <a:r>
              <a:rPr lang="en-US" sz="1900" dirty="0"/>
              <a:t>threatening emergencies and know when to call </a:t>
            </a:r>
            <a:r>
              <a:rPr lang="en-US" sz="1900" dirty="0" smtClean="0"/>
              <a:t>911 </a:t>
            </a:r>
            <a:endParaRPr lang="en-US" sz="1900" dirty="0"/>
          </a:p>
          <a:p>
            <a:pPr>
              <a:lnSpc>
                <a:spcPct val="100000"/>
              </a:lnSpc>
              <a:spcBef>
                <a:spcPts val="600"/>
              </a:spcBef>
            </a:pPr>
            <a:r>
              <a:rPr lang="en-US" sz="1900" dirty="0"/>
              <a:t>File an incident report according to Division procedures </a:t>
            </a:r>
          </a:p>
          <a:p>
            <a:pPr>
              <a:lnSpc>
                <a:spcPct val="100000"/>
              </a:lnSpc>
              <a:spcBef>
                <a:spcPts val="600"/>
              </a:spcBef>
            </a:pPr>
            <a:r>
              <a:rPr lang="en-US" sz="1900" dirty="0"/>
              <a:t>Maintain a record of all </a:t>
            </a:r>
            <a:r>
              <a:rPr lang="en-US" sz="1900" dirty="0" smtClean="0"/>
              <a:t>911 </a:t>
            </a:r>
            <a:r>
              <a:rPr lang="en-US" sz="1900" dirty="0"/>
              <a:t>calls</a:t>
            </a:r>
          </a:p>
        </p:txBody>
      </p:sp>
      <p:sp>
        <p:nvSpPr>
          <p:cNvPr id="8" name="Text Placeholder 2">
            <a:extLst>
              <a:ext uri="{FF2B5EF4-FFF2-40B4-BE49-F238E27FC236}">
                <a16:creationId xmlns:a16="http://schemas.microsoft.com/office/drawing/2014/main" id="{234074B5-B725-47E2-A3AB-C03DDBCBFD20}"/>
              </a:ext>
            </a:extLst>
          </p:cNvPr>
          <p:cNvSpPr txBox="1">
            <a:spLocks/>
          </p:cNvSpPr>
          <p:nvPr/>
        </p:nvSpPr>
        <p:spPr>
          <a:xfrm>
            <a:off x="8206622" y="1871895"/>
            <a:ext cx="3399409" cy="427913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800" dirty="0"/>
              <a:t>Ensure training is provided to service providers </a:t>
            </a:r>
          </a:p>
          <a:p>
            <a:pPr>
              <a:lnSpc>
                <a:spcPct val="100000"/>
              </a:lnSpc>
              <a:spcBef>
                <a:spcPts val="600"/>
              </a:spcBef>
            </a:pPr>
            <a:r>
              <a:rPr lang="en-US" sz="1800" dirty="0"/>
              <a:t>Maintain records of provider calls to </a:t>
            </a:r>
            <a:r>
              <a:rPr lang="en-US" sz="1800" dirty="0" smtClean="0"/>
              <a:t>911 </a:t>
            </a:r>
            <a:endParaRPr lang="en-US" sz="1800" dirty="0"/>
          </a:p>
          <a:p>
            <a:pPr>
              <a:lnSpc>
                <a:spcPct val="100000"/>
              </a:lnSpc>
              <a:spcBef>
                <a:spcPts val="600"/>
              </a:spcBef>
            </a:pPr>
            <a:r>
              <a:rPr lang="en-US" sz="1800" dirty="0"/>
              <a:t>Review potential violations of Danielle’s Law </a:t>
            </a:r>
          </a:p>
          <a:p>
            <a:pPr lvl="1">
              <a:lnSpc>
                <a:spcPct val="100000"/>
              </a:lnSpc>
              <a:spcBef>
                <a:spcPts val="600"/>
              </a:spcBef>
            </a:pPr>
            <a:r>
              <a:rPr lang="en-US" sz="1600" dirty="0"/>
              <a:t>Situations where a reasonably prudent person </a:t>
            </a:r>
            <a:br>
              <a:rPr lang="en-US" sz="1600" dirty="0"/>
            </a:br>
            <a:r>
              <a:rPr lang="en-US" sz="1600" dirty="0"/>
              <a:t>did not act in a </a:t>
            </a:r>
            <a:r>
              <a:rPr lang="en-US" sz="1600" dirty="0" smtClean="0"/>
              <a:t>life- </a:t>
            </a:r>
            <a:r>
              <a:rPr lang="en-US" sz="1600" dirty="0"/>
              <a:t>threatening emergency </a:t>
            </a:r>
          </a:p>
          <a:p>
            <a:pPr>
              <a:lnSpc>
                <a:spcPct val="100000"/>
              </a:lnSpc>
              <a:spcBef>
                <a:spcPts val="600"/>
              </a:spcBef>
            </a:pPr>
            <a:r>
              <a:rPr lang="en-US" sz="1800" dirty="0"/>
              <a:t>Maintain records of violations</a:t>
            </a:r>
          </a:p>
        </p:txBody>
      </p:sp>
      <p:sp>
        <p:nvSpPr>
          <p:cNvPr id="9" name="Rectangle 8">
            <a:extLst>
              <a:ext uri="{FF2B5EF4-FFF2-40B4-BE49-F238E27FC236}">
                <a16:creationId xmlns:a16="http://schemas.microsoft.com/office/drawing/2014/main" id="{73CF0D86-C8BD-4142-9F90-43C8A670A5E9}"/>
              </a:ext>
            </a:extLst>
          </p:cNvPr>
          <p:cNvSpPr/>
          <p:nvPr/>
        </p:nvSpPr>
        <p:spPr>
          <a:xfrm>
            <a:off x="4545366" y="1514475"/>
            <a:ext cx="3089177" cy="564331"/>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5958A12B-33FA-4805-8816-9E90CA301F7E}"/>
              </a:ext>
            </a:extLst>
          </p:cNvPr>
          <p:cNvSpPr txBox="1">
            <a:spLocks/>
          </p:cNvSpPr>
          <p:nvPr/>
        </p:nvSpPr>
        <p:spPr>
          <a:xfrm>
            <a:off x="4545365" y="1506770"/>
            <a:ext cx="3089177" cy="57203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sz="2400" b="1" dirty="0">
                <a:solidFill>
                  <a:schemeClr val="tx1"/>
                </a:solidFill>
              </a:rPr>
              <a:t>Employer/Provider</a:t>
            </a:r>
          </a:p>
        </p:txBody>
      </p:sp>
      <p:sp>
        <p:nvSpPr>
          <p:cNvPr id="17" name="Rectangle 16">
            <a:extLst>
              <a:ext uri="{FF2B5EF4-FFF2-40B4-BE49-F238E27FC236}">
                <a16:creationId xmlns:a16="http://schemas.microsoft.com/office/drawing/2014/main" id="{30D3B846-9110-46CB-B325-634FF3871D05}"/>
              </a:ext>
            </a:extLst>
          </p:cNvPr>
          <p:cNvSpPr/>
          <p:nvPr/>
        </p:nvSpPr>
        <p:spPr>
          <a:xfrm>
            <a:off x="691478" y="1506770"/>
            <a:ext cx="3089177" cy="564331"/>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30F19C33-6E6D-4CAE-93F7-5516916A1430}"/>
              </a:ext>
            </a:extLst>
          </p:cNvPr>
          <p:cNvSpPr txBox="1">
            <a:spLocks/>
          </p:cNvSpPr>
          <p:nvPr/>
        </p:nvSpPr>
        <p:spPr>
          <a:xfrm>
            <a:off x="691477" y="1506769"/>
            <a:ext cx="3089177" cy="56433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sz="2400" b="1" dirty="0">
                <a:solidFill>
                  <a:schemeClr val="tx1"/>
                </a:solidFill>
              </a:rPr>
              <a:t>Staff</a:t>
            </a:r>
            <a:endParaRPr lang="en-US" b="1" dirty="0">
              <a:solidFill>
                <a:schemeClr val="tx1"/>
              </a:solidFill>
            </a:endParaRPr>
          </a:p>
        </p:txBody>
      </p:sp>
      <p:sp>
        <p:nvSpPr>
          <p:cNvPr id="18" name="Rectangle 17">
            <a:extLst>
              <a:ext uri="{FF2B5EF4-FFF2-40B4-BE49-F238E27FC236}">
                <a16:creationId xmlns:a16="http://schemas.microsoft.com/office/drawing/2014/main" id="{658F66A2-16E2-4091-A886-3D13121EEB7A}"/>
              </a:ext>
            </a:extLst>
          </p:cNvPr>
          <p:cNvSpPr/>
          <p:nvPr/>
        </p:nvSpPr>
        <p:spPr>
          <a:xfrm>
            <a:off x="8361737" y="1501853"/>
            <a:ext cx="3089177" cy="564331"/>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85614477-0EF5-4722-9369-EF8BDEBFE29D}"/>
              </a:ext>
            </a:extLst>
          </p:cNvPr>
          <p:cNvSpPr txBox="1">
            <a:spLocks/>
          </p:cNvSpPr>
          <p:nvPr/>
        </p:nvSpPr>
        <p:spPr>
          <a:xfrm>
            <a:off x="8355818" y="1494148"/>
            <a:ext cx="3089177" cy="57203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sz="1700" b="1" dirty="0">
                <a:solidFill>
                  <a:schemeClr val="tx1"/>
                </a:solidFill>
              </a:rPr>
              <a:t>Department of </a:t>
            </a:r>
            <a:br>
              <a:rPr lang="en-US" sz="1700" b="1" dirty="0">
                <a:solidFill>
                  <a:schemeClr val="tx1"/>
                </a:solidFill>
              </a:rPr>
            </a:br>
            <a:r>
              <a:rPr lang="en-US" sz="1700" b="1" dirty="0">
                <a:solidFill>
                  <a:schemeClr val="tx1"/>
                </a:solidFill>
              </a:rPr>
              <a:t>Human Services</a:t>
            </a:r>
          </a:p>
        </p:txBody>
      </p:sp>
    </p:spTree>
    <p:extLst>
      <p:ext uri="{BB962C8B-B14F-4D97-AF65-F5344CB8AC3E}">
        <p14:creationId xmlns:p14="http://schemas.microsoft.com/office/powerpoint/2010/main" val="176264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A55FB6-4492-4885-B807-9A02693127D7}"/>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BB61D9D8-1AB1-45D6-AF33-4B7E8DA9A309}"/>
              </a:ext>
            </a:extLst>
          </p:cNvPr>
          <p:cNvSpPr>
            <a:spLocks noGrp="1"/>
          </p:cNvSpPr>
          <p:nvPr>
            <p:ph type="sldNum" sz="quarter" idx="4"/>
          </p:nvPr>
        </p:nvSpPr>
        <p:spPr/>
        <p:txBody>
          <a:bodyPr/>
          <a:lstStyle/>
          <a:p>
            <a:fld id="{DD16FA17-7312-43AC-AB9E-F79F81E392B5}" type="slidenum">
              <a:rPr lang="en-US" smtClean="0"/>
              <a:pPr/>
              <a:t>6</a:t>
            </a:fld>
            <a:endParaRPr lang="en-US" dirty="0"/>
          </a:p>
        </p:txBody>
      </p:sp>
      <p:pic>
        <p:nvPicPr>
          <p:cNvPr id="7" name="Picture 6">
            <a:extLst>
              <a:ext uri="{FF2B5EF4-FFF2-40B4-BE49-F238E27FC236}">
                <a16:creationId xmlns:a16="http://schemas.microsoft.com/office/drawing/2014/main" id="{229EF371-8DCF-448E-8214-7F30706D65F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7025" r="24884"/>
          <a:stretch/>
        </p:blipFill>
        <p:spPr>
          <a:xfrm>
            <a:off x="7550727" y="420624"/>
            <a:ext cx="4641273" cy="6437376"/>
          </a:xfrm>
          <a:prstGeom prst="rect">
            <a:avLst/>
          </a:prstGeom>
        </p:spPr>
      </p:pic>
      <p:sp>
        <p:nvSpPr>
          <p:cNvPr id="8" name="Rectangle 7">
            <a:extLst>
              <a:ext uri="{FF2B5EF4-FFF2-40B4-BE49-F238E27FC236}">
                <a16:creationId xmlns:a16="http://schemas.microsoft.com/office/drawing/2014/main" id="{481223C2-871A-4BD1-8FF3-6902DA4AA309}"/>
              </a:ext>
            </a:extLst>
          </p:cNvPr>
          <p:cNvSpPr/>
          <p:nvPr/>
        </p:nvSpPr>
        <p:spPr>
          <a:xfrm>
            <a:off x="7550728" y="420624"/>
            <a:ext cx="4641272" cy="6437376"/>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2E6DA6-30E4-4334-AA70-467AF9D2490D}"/>
              </a:ext>
            </a:extLst>
          </p:cNvPr>
          <p:cNvSpPr>
            <a:spLocks noGrp="1"/>
          </p:cNvSpPr>
          <p:nvPr>
            <p:ph type="title"/>
          </p:nvPr>
        </p:nvSpPr>
        <p:spPr/>
        <p:txBody>
          <a:bodyPr/>
          <a:lstStyle/>
          <a:p>
            <a:r>
              <a:rPr lang="en-US" dirty="0"/>
              <a:t>Responsibilities &amp; Quality of Care</a:t>
            </a:r>
          </a:p>
        </p:txBody>
      </p:sp>
      <p:sp>
        <p:nvSpPr>
          <p:cNvPr id="3" name="Text Placeholder 2">
            <a:extLst>
              <a:ext uri="{FF2B5EF4-FFF2-40B4-BE49-F238E27FC236}">
                <a16:creationId xmlns:a16="http://schemas.microsoft.com/office/drawing/2014/main" id="{CED9AFCC-9EFB-4BB4-A6D2-6897A1EA92E3}"/>
              </a:ext>
            </a:extLst>
          </p:cNvPr>
          <p:cNvSpPr>
            <a:spLocks noGrp="1"/>
          </p:cNvSpPr>
          <p:nvPr>
            <p:ph type="body" sz="quarter" idx="10"/>
          </p:nvPr>
        </p:nvSpPr>
        <p:spPr>
          <a:xfrm>
            <a:off x="407987" y="1639614"/>
            <a:ext cx="9159093" cy="4456386"/>
          </a:xfrm>
        </p:spPr>
        <p:txBody>
          <a:bodyPr/>
          <a:lstStyle/>
          <a:p>
            <a:pPr>
              <a:lnSpc>
                <a:spcPct val="100000"/>
              </a:lnSpc>
              <a:spcBef>
                <a:spcPts val="600"/>
              </a:spcBef>
            </a:pPr>
            <a:r>
              <a:rPr lang="en-US" dirty="0"/>
              <a:t>You </a:t>
            </a:r>
            <a:r>
              <a:rPr lang="en-US" dirty="0" smtClean="0"/>
              <a:t>have </a:t>
            </a:r>
            <a:r>
              <a:rPr lang="en-US" dirty="0"/>
              <a:t>an important role in caring for individuals with intellectual and developmental disabilities</a:t>
            </a:r>
          </a:p>
          <a:p>
            <a:pPr>
              <a:lnSpc>
                <a:spcPct val="100000"/>
              </a:lnSpc>
              <a:spcBef>
                <a:spcPts val="600"/>
              </a:spcBef>
            </a:pPr>
            <a:r>
              <a:rPr lang="en-US" dirty="0"/>
              <a:t>Recognizing medical issues and obtaining appropriate care is vital</a:t>
            </a:r>
          </a:p>
          <a:p>
            <a:pPr>
              <a:lnSpc>
                <a:spcPct val="100000"/>
              </a:lnSpc>
              <a:spcBef>
                <a:spcPts val="600"/>
              </a:spcBef>
            </a:pPr>
            <a:r>
              <a:rPr lang="en-US" dirty="0"/>
              <a:t>Good communication and monitoring of individuals you are assisting provides quality of care</a:t>
            </a:r>
          </a:p>
          <a:p>
            <a:pPr>
              <a:lnSpc>
                <a:spcPct val="100000"/>
              </a:lnSpc>
              <a:spcBef>
                <a:spcPts val="600"/>
              </a:spcBef>
            </a:pPr>
            <a:r>
              <a:rPr lang="en-US" dirty="0"/>
              <a:t>Your actions can save a life</a:t>
            </a:r>
          </a:p>
        </p:txBody>
      </p:sp>
      <p:sp>
        <p:nvSpPr>
          <p:cNvPr id="11" name="Slide Number Placeholder 5">
            <a:extLst>
              <a:ext uri="{FF2B5EF4-FFF2-40B4-BE49-F238E27FC236}">
                <a16:creationId xmlns:a16="http://schemas.microsoft.com/office/drawing/2014/main" id="{3ECC38F4-FDA1-433E-9467-B9AECD8F9496}"/>
              </a:ext>
            </a:extLst>
          </p:cNvPr>
          <p:cNvSpPr txBox="1">
            <a:spLocks/>
          </p:cNvSpPr>
          <p:nvPr/>
        </p:nvSpPr>
        <p:spPr>
          <a:xfrm>
            <a:off x="7263162" y="63879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FA17-7312-43AC-AB9E-F79F81E392B5}" type="slidenum">
              <a:rPr lang="en-US" smtClean="0"/>
              <a:pPr/>
              <a:t>6</a:t>
            </a:fld>
            <a:endParaRPr lang="en-US" dirty="0"/>
          </a:p>
        </p:txBody>
      </p:sp>
      <p:pic>
        <p:nvPicPr>
          <p:cNvPr id="13" name="Picture 12">
            <a:extLst>
              <a:ext uri="{FF2B5EF4-FFF2-40B4-BE49-F238E27FC236}">
                <a16:creationId xmlns:a16="http://schemas.microsoft.com/office/drawing/2014/main" id="{EC95B8D1-60E6-4DBD-952F-75EF07B03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9" name="Picture 8">
            <a:extLst>
              <a:ext uri="{FF2B5EF4-FFF2-40B4-BE49-F238E27FC236}">
                <a16:creationId xmlns:a16="http://schemas.microsoft.com/office/drawing/2014/main" id="{7EDFDD1B-DCE9-AFB2-4CBE-0BA4A5CB3166}"/>
              </a:ext>
            </a:extLst>
          </p:cNvPr>
          <p:cNvPicPr>
            <a:picLocks noChangeAspect="1"/>
          </p:cNvPicPr>
          <p:nvPr/>
        </p:nvPicPr>
        <p:blipFill>
          <a:blip r:embed="rId5"/>
          <a:stretch>
            <a:fillRect/>
          </a:stretch>
        </p:blipFill>
        <p:spPr>
          <a:xfrm>
            <a:off x="11354400" y="6242400"/>
            <a:ext cx="684000" cy="486000"/>
          </a:xfrm>
          <a:prstGeom prst="rect">
            <a:avLst/>
          </a:prstGeom>
        </p:spPr>
      </p:pic>
    </p:spTree>
    <p:extLst>
      <p:ext uri="{BB962C8B-B14F-4D97-AF65-F5344CB8AC3E}">
        <p14:creationId xmlns:p14="http://schemas.microsoft.com/office/powerpoint/2010/main" val="80491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D8227-8B0B-4D59-B777-FC8BCBC58507}"/>
              </a:ext>
            </a:extLst>
          </p:cNvPr>
          <p:cNvSpPr/>
          <p:nvPr/>
        </p:nvSpPr>
        <p:spPr>
          <a:xfrm>
            <a:off x="571499" y="3052748"/>
            <a:ext cx="3820613" cy="1746913"/>
          </a:xfrm>
          <a:prstGeom prst="rect">
            <a:avLst/>
          </a:prstGeom>
          <a:solidFill>
            <a:srgbClr val="FB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B2E7B3-86DC-4B38-B00B-DD796A93C498}"/>
              </a:ext>
            </a:extLst>
          </p:cNvPr>
          <p:cNvSpPr/>
          <p:nvPr/>
        </p:nvSpPr>
        <p:spPr>
          <a:xfrm>
            <a:off x="7703507" y="2906039"/>
            <a:ext cx="3972509" cy="2087394"/>
          </a:xfrm>
          <a:prstGeom prst="rect">
            <a:avLst/>
          </a:prstGeom>
          <a:solidFill>
            <a:srgbClr val="AFC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2276D3-1847-4699-9CA3-A8A740040B9F}"/>
              </a:ext>
            </a:extLst>
          </p:cNvPr>
          <p:cNvSpPr/>
          <p:nvPr/>
        </p:nvSpPr>
        <p:spPr>
          <a:xfrm>
            <a:off x="4364355" y="2601289"/>
            <a:ext cx="3463290" cy="2696894"/>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6A99A7-14B6-420D-9E4C-A7109D145EDE}"/>
              </a:ext>
            </a:extLst>
          </p:cNvPr>
          <p:cNvSpPr>
            <a:spLocks noGrp="1"/>
          </p:cNvSpPr>
          <p:nvPr>
            <p:ph type="title"/>
          </p:nvPr>
        </p:nvSpPr>
        <p:spPr/>
        <p:txBody>
          <a:bodyPr/>
          <a:lstStyle/>
          <a:p>
            <a:r>
              <a:rPr lang="en-US" dirty="0"/>
              <a:t>Identifying </a:t>
            </a:r>
            <a:r>
              <a:rPr lang="en-US" dirty="0" smtClean="0"/>
              <a:t>Life-Threatening </a:t>
            </a:r>
            <a:r>
              <a:rPr lang="en-US" dirty="0"/>
              <a:t>Emergencies</a:t>
            </a:r>
          </a:p>
        </p:txBody>
      </p:sp>
      <p:sp>
        <p:nvSpPr>
          <p:cNvPr id="4" name="Footer Placeholder 3">
            <a:extLst>
              <a:ext uri="{FF2B5EF4-FFF2-40B4-BE49-F238E27FC236}">
                <a16:creationId xmlns:a16="http://schemas.microsoft.com/office/drawing/2014/main" id="{F86C3358-70B8-4B27-963E-490D5E93F429}"/>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1598CA7A-2E8F-47BC-BF08-6414248276B2}"/>
              </a:ext>
            </a:extLst>
          </p:cNvPr>
          <p:cNvSpPr>
            <a:spLocks noGrp="1"/>
          </p:cNvSpPr>
          <p:nvPr>
            <p:ph type="sldNum" sz="quarter" idx="4"/>
          </p:nvPr>
        </p:nvSpPr>
        <p:spPr/>
        <p:txBody>
          <a:bodyPr/>
          <a:lstStyle/>
          <a:p>
            <a:fld id="{DD16FA17-7312-43AC-AB9E-F79F81E392B5}" type="slidenum">
              <a:rPr lang="en-US" smtClean="0"/>
              <a:pPr/>
              <a:t>7</a:t>
            </a:fld>
            <a:endParaRPr lang="en-US" dirty="0"/>
          </a:p>
        </p:txBody>
      </p:sp>
      <p:sp>
        <p:nvSpPr>
          <p:cNvPr id="8" name="Rectangle 7">
            <a:extLst>
              <a:ext uri="{FF2B5EF4-FFF2-40B4-BE49-F238E27FC236}">
                <a16:creationId xmlns:a16="http://schemas.microsoft.com/office/drawing/2014/main" id="{E16D31CB-BAB5-420B-A397-BA32A3B7CE36}"/>
              </a:ext>
            </a:extLst>
          </p:cNvPr>
          <p:cNvSpPr/>
          <p:nvPr/>
        </p:nvSpPr>
        <p:spPr>
          <a:xfrm>
            <a:off x="571500" y="1908810"/>
            <a:ext cx="3463290" cy="403479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Century Gothic" panose="020B0502020202020204" pitchFamily="34" charset="0"/>
              </a:rPr>
              <a:t>Life-threatening </a:t>
            </a:r>
            <a:r>
              <a:rPr lang="en-US" sz="2800" b="1" dirty="0">
                <a:solidFill>
                  <a:schemeClr val="bg1"/>
                </a:solidFill>
                <a:latin typeface="Century Gothic" panose="020B0502020202020204" pitchFamily="34" charset="0"/>
              </a:rPr>
              <a:t>Emergencies are potentially fatal</a:t>
            </a:r>
          </a:p>
        </p:txBody>
      </p:sp>
      <p:sp>
        <p:nvSpPr>
          <p:cNvPr id="9" name="Rectangle 8">
            <a:extLst>
              <a:ext uri="{FF2B5EF4-FFF2-40B4-BE49-F238E27FC236}">
                <a16:creationId xmlns:a16="http://schemas.microsoft.com/office/drawing/2014/main" id="{737F75AF-CC07-4A19-930E-4265F63D4BA1}"/>
              </a:ext>
            </a:extLst>
          </p:cNvPr>
          <p:cNvSpPr/>
          <p:nvPr/>
        </p:nvSpPr>
        <p:spPr>
          <a:xfrm>
            <a:off x="4367060" y="1932341"/>
            <a:ext cx="3463290" cy="403479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entury Gothic" panose="020B0502020202020204" pitchFamily="34" charset="0"/>
              </a:rPr>
              <a:t>Need to identify those situations that are </a:t>
            </a:r>
            <a:r>
              <a:rPr lang="en-US" sz="2800" b="1" dirty="0" smtClean="0">
                <a:solidFill>
                  <a:schemeClr val="bg1"/>
                </a:solidFill>
                <a:latin typeface="Century Gothic" panose="020B0502020202020204" pitchFamily="34" charset="0"/>
              </a:rPr>
              <a:t>life- </a:t>
            </a:r>
            <a:r>
              <a:rPr lang="en-US" sz="2800" b="1" dirty="0">
                <a:solidFill>
                  <a:schemeClr val="bg1"/>
                </a:solidFill>
                <a:latin typeface="Century Gothic" panose="020B0502020202020204" pitchFamily="34" charset="0"/>
              </a:rPr>
              <a:t>threatening emergencies</a:t>
            </a:r>
          </a:p>
        </p:txBody>
      </p:sp>
      <p:sp>
        <p:nvSpPr>
          <p:cNvPr id="10" name="Rectangle 9">
            <a:extLst>
              <a:ext uri="{FF2B5EF4-FFF2-40B4-BE49-F238E27FC236}">
                <a16:creationId xmlns:a16="http://schemas.microsoft.com/office/drawing/2014/main" id="{51072315-0CFA-45AE-BF80-12DDD41D5747}"/>
              </a:ext>
            </a:extLst>
          </p:cNvPr>
          <p:cNvSpPr/>
          <p:nvPr/>
        </p:nvSpPr>
        <p:spPr>
          <a:xfrm>
            <a:off x="7827645" y="1908810"/>
            <a:ext cx="3848371" cy="403479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entury Gothic" panose="020B0502020202020204" pitchFamily="34" charset="0"/>
              </a:rPr>
              <a:t>Not all medical situations are </a:t>
            </a:r>
            <a:r>
              <a:rPr lang="en-US" sz="2800" b="1" dirty="0" smtClean="0">
                <a:solidFill>
                  <a:schemeClr val="bg1"/>
                </a:solidFill>
                <a:latin typeface="Century Gothic" panose="020B0502020202020204" pitchFamily="34" charset="0"/>
              </a:rPr>
              <a:t>life- </a:t>
            </a:r>
            <a:r>
              <a:rPr lang="en-US" sz="2800" b="1" dirty="0">
                <a:solidFill>
                  <a:schemeClr val="bg1"/>
                </a:solidFill>
                <a:latin typeface="Century Gothic" panose="020B0502020202020204" pitchFamily="34" charset="0"/>
              </a:rPr>
              <a:t>threatening emergencies</a:t>
            </a:r>
          </a:p>
        </p:txBody>
      </p:sp>
    </p:spTree>
    <p:extLst>
      <p:ext uri="{BB962C8B-B14F-4D97-AF65-F5344CB8AC3E}">
        <p14:creationId xmlns:p14="http://schemas.microsoft.com/office/powerpoint/2010/main" val="240858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One</a:t>
            </a:r>
            <a:endParaRPr lang="en-US" dirty="0"/>
          </a:p>
        </p:txBody>
      </p:sp>
      <p:sp>
        <p:nvSpPr>
          <p:cNvPr id="3" name="Text Placeholder 2"/>
          <p:cNvSpPr>
            <a:spLocks noGrp="1"/>
          </p:cNvSpPr>
          <p:nvPr>
            <p:ph type="body" sz="quarter" idx="10"/>
          </p:nvPr>
        </p:nvSpPr>
        <p:spPr/>
        <p:txBody>
          <a:bodyPr/>
          <a:lstStyle/>
          <a:p>
            <a:pPr marL="0" indent="0">
              <a:buNone/>
            </a:pPr>
            <a:r>
              <a:rPr lang="en-US" sz="3600" dirty="0" smtClean="0"/>
              <a:t>You provide individual supports to Suzie in her own home. One afternoon, as she is walking down the driveway </a:t>
            </a:r>
            <a:r>
              <a:rPr lang="en-US" sz="3600" dirty="0"/>
              <a:t>to get her mail, you witness Suzie trip over an uneven patch on the sidewalk and fall to her knees. She cries out in pain and does not immediately stand up. When you reach her to offer assistance, you notice that both her knees are skinned and bleeding. You help her to her feet.</a:t>
            </a:r>
          </a:p>
        </p:txBody>
      </p:sp>
      <p:sp>
        <p:nvSpPr>
          <p:cNvPr id="4" name="Footer Placeholder 3"/>
          <p:cNvSpPr>
            <a:spLocks noGrp="1"/>
          </p:cNvSpPr>
          <p:nvPr>
            <p:ph type="ftr" sz="quarter" idx="3"/>
          </p:nvPr>
        </p:nvSpPr>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8</a:t>
            </a:fld>
            <a:endParaRPr lang="en-US" dirty="0"/>
          </a:p>
        </p:txBody>
      </p:sp>
    </p:spTree>
    <p:extLst>
      <p:ext uri="{BB962C8B-B14F-4D97-AF65-F5344CB8AC3E}">
        <p14:creationId xmlns:p14="http://schemas.microsoft.com/office/powerpoint/2010/main" val="416192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B0FC8A-E255-1156-3FF1-DA93539176B9}"/>
              </a:ext>
            </a:extLst>
          </p:cNvPr>
          <p:cNvSpPr/>
          <p:nvPr/>
        </p:nvSpPr>
        <p:spPr>
          <a:xfrm>
            <a:off x="526473" y="2701636"/>
            <a:ext cx="11024177" cy="3228109"/>
          </a:xfrm>
          <a:prstGeom prst="rect">
            <a:avLst/>
          </a:prstGeom>
          <a:gradFill>
            <a:gsLst>
              <a:gs pos="0">
                <a:schemeClr val="tx2"/>
              </a:gs>
              <a:gs pos="74000">
                <a:schemeClr val="tx2">
                  <a:lumMod val="95000"/>
                </a:schemeClr>
              </a:gs>
              <a:gs pos="83000">
                <a:schemeClr val="tx2">
                  <a:lumMod val="95000"/>
                </a:schemeClr>
              </a:gs>
              <a:gs pos="100000">
                <a:schemeClr val="tx2">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 name="Title 1">
            <a:extLst>
              <a:ext uri="{FF2B5EF4-FFF2-40B4-BE49-F238E27FC236}">
                <a16:creationId xmlns:a16="http://schemas.microsoft.com/office/drawing/2014/main" id="{AA074A34-62AB-47D6-90F6-B39A24CEC9F4}"/>
              </a:ext>
            </a:extLst>
          </p:cNvPr>
          <p:cNvSpPr>
            <a:spLocks noGrp="1"/>
          </p:cNvSpPr>
          <p:nvPr>
            <p:ph type="title"/>
          </p:nvPr>
        </p:nvSpPr>
        <p:spPr/>
        <p:txBody>
          <a:bodyPr/>
          <a:lstStyle/>
          <a:p>
            <a:r>
              <a:rPr lang="en-US" dirty="0" smtClean="0"/>
              <a:t>Health-Threatening </a:t>
            </a:r>
            <a:r>
              <a:rPr lang="en-US" dirty="0"/>
              <a:t>Conditions</a:t>
            </a:r>
          </a:p>
        </p:txBody>
      </p:sp>
      <p:sp>
        <p:nvSpPr>
          <p:cNvPr id="3" name="Text Placeholder 2">
            <a:extLst>
              <a:ext uri="{FF2B5EF4-FFF2-40B4-BE49-F238E27FC236}">
                <a16:creationId xmlns:a16="http://schemas.microsoft.com/office/drawing/2014/main" id="{D0EA0247-6954-4A24-B488-8DD9EE42A651}"/>
              </a:ext>
            </a:extLst>
          </p:cNvPr>
          <p:cNvSpPr>
            <a:spLocks noGrp="1"/>
          </p:cNvSpPr>
          <p:nvPr>
            <p:ph type="body" sz="quarter" idx="10"/>
          </p:nvPr>
        </p:nvSpPr>
        <p:spPr/>
        <p:txBody>
          <a:bodyPr/>
          <a:lstStyle/>
          <a:p>
            <a:pPr marL="0" indent="0">
              <a:lnSpc>
                <a:spcPct val="100000"/>
              </a:lnSpc>
              <a:spcBef>
                <a:spcPts val="600"/>
              </a:spcBef>
              <a:buNone/>
            </a:pPr>
            <a:r>
              <a:rPr lang="en-US" b="1" dirty="0"/>
              <a:t>Some medical situations may be health threatening, but not life threatening</a:t>
            </a:r>
          </a:p>
        </p:txBody>
      </p:sp>
      <p:sp>
        <p:nvSpPr>
          <p:cNvPr id="4" name="Footer Placeholder 3">
            <a:extLst>
              <a:ext uri="{FF2B5EF4-FFF2-40B4-BE49-F238E27FC236}">
                <a16:creationId xmlns:a16="http://schemas.microsoft.com/office/drawing/2014/main" id="{78FA6576-2763-45FC-B553-B453954118D1}"/>
              </a:ext>
            </a:extLst>
          </p:cNvPr>
          <p:cNvSpPr>
            <a:spLocks noGrp="1"/>
          </p:cNvSpPr>
          <p:nvPr>
            <p:ph type="ftr" sz="quarter" idx="3"/>
          </p:nvPr>
        </p:nvSpPr>
        <p:spPr/>
        <p:txBody>
          <a:bodyPr/>
          <a:lstStyle/>
          <a:p>
            <a:r>
              <a:rPr lang="en-US" dirty="0"/>
              <a:t>New Jersey Department of Human Services</a:t>
            </a:r>
          </a:p>
        </p:txBody>
      </p:sp>
      <p:sp>
        <p:nvSpPr>
          <p:cNvPr id="5" name="Slide Number Placeholder 4">
            <a:extLst>
              <a:ext uri="{FF2B5EF4-FFF2-40B4-BE49-F238E27FC236}">
                <a16:creationId xmlns:a16="http://schemas.microsoft.com/office/drawing/2014/main" id="{30E1A20D-41A1-44B8-9114-E2BAEFD4E509}"/>
              </a:ext>
            </a:extLst>
          </p:cNvPr>
          <p:cNvSpPr>
            <a:spLocks noGrp="1"/>
          </p:cNvSpPr>
          <p:nvPr>
            <p:ph type="sldNum" sz="quarter" idx="4"/>
          </p:nvPr>
        </p:nvSpPr>
        <p:spPr/>
        <p:txBody>
          <a:bodyPr/>
          <a:lstStyle/>
          <a:p>
            <a:fld id="{DD16FA17-7312-43AC-AB9E-F79F81E392B5}" type="slidenum">
              <a:rPr lang="en-US" smtClean="0"/>
              <a:pPr/>
              <a:t>9</a:t>
            </a:fld>
            <a:endParaRPr lang="en-US" dirty="0"/>
          </a:p>
        </p:txBody>
      </p:sp>
      <p:sp>
        <p:nvSpPr>
          <p:cNvPr id="7" name="Text Placeholder 2">
            <a:extLst>
              <a:ext uri="{FF2B5EF4-FFF2-40B4-BE49-F238E27FC236}">
                <a16:creationId xmlns:a16="http://schemas.microsoft.com/office/drawing/2014/main" id="{E0556C76-9C5D-BDCE-67C6-DBCCFB0DEC8B}"/>
              </a:ext>
            </a:extLst>
          </p:cNvPr>
          <p:cNvSpPr txBox="1">
            <a:spLocks/>
          </p:cNvSpPr>
          <p:nvPr/>
        </p:nvSpPr>
        <p:spPr>
          <a:xfrm>
            <a:off x="661413" y="2840186"/>
            <a:ext cx="3510000" cy="3112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400" dirty="0"/>
              <a:t>Obtain appropriate medical care for </a:t>
            </a:r>
            <a:r>
              <a:rPr lang="en-US" sz="2400" dirty="0" smtClean="0"/>
              <a:t>health-threatening </a:t>
            </a:r>
            <a:r>
              <a:rPr lang="en-US" sz="2400" dirty="0"/>
              <a:t>conditions, such as calling a doctor</a:t>
            </a:r>
          </a:p>
        </p:txBody>
      </p:sp>
      <p:sp>
        <p:nvSpPr>
          <p:cNvPr id="8" name="Text Placeholder 2">
            <a:extLst>
              <a:ext uri="{FF2B5EF4-FFF2-40B4-BE49-F238E27FC236}">
                <a16:creationId xmlns:a16="http://schemas.microsoft.com/office/drawing/2014/main" id="{5E308BD0-1764-5958-6B1E-38F16951F481}"/>
              </a:ext>
            </a:extLst>
          </p:cNvPr>
          <p:cNvSpPr txBox="1">
            <a:spLocks/>
          </p:cNvSpPr>
          <p:nvPr/>
        </p:nvSpPr>
        <p:spPr>
          <a:xfrm>
            <a:off x="4141519" y="2831109"/>
            <a:ext cx="3675600" cy="37003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400" dirty="0"/>
              <a:t>Always follow established medical protocols for any individual you support, such as checking blood sugar or </a:t>
            </a:r>
            <a:r>
              <a:rPr lang="en-US" sz="2400" dirty="0" smtClean="0"/>
              <a:t>providing physician prescribed asthma medication</a:t>
            </a:r>
            <a:endParaRPr lang="en-US" sz="2400" dirty="0"/>
          </a:p>
        </p:txBody>
      </p:sp>
      <p:sp>
        <p:nvSpPr>
          <p:cNvPr id="9" name="Text Placeholder 2">
            <a:extLst>
              <a:ext uri="{FF2B5EF4-FFF2-40B4-BE49-F238E27FC236}">
                <a16:creationId xmlns:a16="http://schemas.microsoft.com/office/drawing/2014/main" id="{9F1FA2F8-6425-C706-9BD0-177B09535CF7}"/>
              </a:ext>
            </a:extLst>
          </p:cNvPr>
          <p:cNvSpPr txBox="1">
            <a:spLocks/>
          </p:cNvSpPr>
          <p:nvPr/>
        </p:nvSpPr>
        <p:spPr>
          <a:xfrm>
            <a:off x="7952059" y="2840186"/>
            <a:ext cx="3510000" cy="3112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400" dirty="0"/>
              <a:t>Report all health conditions to your supervisor and monitor the condition</a:t>
            </a:r>
          </a:p>
        </p:txBody>
      </p:sp>
    </p:spTree>
    <p:extLst>
      <p:ext uri="{BB962C8B-B14F-4D97-AF65-F5344CB8AC3E}">
        <p14:creationId xmlns:p14="http://schemas.microsoft.com/office/powerpoint/2010/main" val="24947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Custom 1">
      <a:dk1>
        <a:srgbClr val="FFFFFF"/>
      </a:dk1>
      <a:lt1>
        <a:srgbClr val="FFFFFF"/>
      </a:lt1>
      <a:dk2>
        <a:srgbClr val="FFFFFF"/>
      </a:dk2>
      <a:lt2>
        <a:srgbClr val="FFFFFF"/>
      </a:lt2>
      <a:accent1>
        <a:srgbClr val="F68936"/>
      </a:accent1>
      <a:accent2>
        <a:srgbClr val="F8A363"/>
      </a:accent2>
      <a:accent3>
        <a:srgbClr val="FCE0CA"/>
      </a:accent3>
      <a:accent4>
        <a:srgbClr val="004180"/>
      </a:accent4>
      <a:accent5>
        <a:srgbClr val="376AB2"/>
      </a:accent5>
      <a:accent6>
        <a:srgbClr val="B4C7E2"/>
      </a:accent6>
      <a:hlink>
        <a:srgbClr val="376AB2"/>
      </a:hlink>
      <a:folHlink>
        <a:srgbClr val="F68936"/>
      </a:folHlink>
    </a:clrScheme>
    <a:fontScheme name="DHS Brand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DDD PowerPoint Template_2021 (003)</Template>
  <TotalTime>54859</TotalTime>
  <Words>10870</Words>
  <Application>Microsoft Office PowerPoint</Application>
  <PresentationFormat>Widescreen</PresentationFormat>
  <Paragraphs>888</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Century Gothic</vt:lpstr>
      <vt:lpstr>Times New Roman</vt:lpstr>
      <vt:lpstr>Wingdings</vt:lpstr>
      <vt:lpstr>1_Office Theme</vt:lpstr>
      <vt:lpstr>PowerPoint Presentation</vt:lpstr>
      <vt:lpstr>Training Overview</vt:lpstr>
      <vt:lpstr>Who is Danielle?</vt:lpstr>
      <vt:lpstr>Danielle’s Law</vt:lpstr>
      <vt:lpstr>It’s the Law: Responsibilities</vt:lpstr>
      <vt:lpstr>Responsibilities &amp; Quality of Care</vt:lpstr>
      <vt:lpstr>Identifying Life-Threatening Emergencies</vt:lpstr>
      <vt:lpstr>Scenario One</vt:lpstr>
      <vt:lpstr>Health-Threatening Conditions</vt:lpstr>
      <vt:lpstr>Scenario Two</vt:lpstr>
      <vt:lpstr>Health-Threatening Conditions</vt:lpstr>
      <vt:lpstr>Scenario Three</vt:lpstr>
      <vt:lpstr>Identifying Life-Threatening Emergencies</vt:lpstr>
      <vt:lpstr>Scenario Four</vt:lpstr>
      <vt:lpstr>Identifying Life-Threatening Emergencies</vt:lpstr>
      <vt:lpstr>Scenario Five</vt:lpstr>
      <vt:lpstr>Recognizing Signs and Symptoms of a Stroke “FAST”</vt:lpstr>
      <vt:lpstr>Scenario Six</vt:lpstr>
      <vt:lpstr>Symptoms of a Serious Head Injury</vt:lpstr>
      <vt:lpstr>Scenario Seven</vt:lpstr>
      <vt:lpstr>When Seizures Are Considered Life-Threatening Emergencies</vt:lpstr>
      <vt:lpstr>Scenario Eight</vt:lpstr>
      <vt:lpstr>Signs that a Choking Event May be a Life-threatening Emergency</vt:lpstr>
      <vt:lpstr>Scenario Nine</vt:lpstr>
      <vt:lpstr>Identifying Life-Threatening Emergencies</vt:lpstr>
      <vt:lpstr>Danielle’s Law and End of Life Orders</vt:lpstr>
      <vt:lpstr>Danielle’s Law and Hospice</vt:lpstr>
      <vt:lpstr>Scenario Ten</vt:lpstr>
      <vt:lpstr>Responding to Life-Threatening Emergencies</vt:lpstr>
      <vt:lpstr>Life-Threatening Emergencies: Staff Responsibility</vt:lpstr>
      <vt:lpstr>Scenario Eleven</vt:lpstr>
      <vt:lpstr>Calling 911</vt:lpstr>
      <vt:lpstr>Penalties for Non-Compliance with Law</vt:lpstr>
      <vt:lpstr>How are Danielle’s Law Incidents Reviewed?</vt:lpstr>
      <vt:lpstr>Review &amp; Quiz</vt:lpstr>
      <vt:lpstr>Quiz Question: True or False?</vt:lpstr>
      <vt:lpstr>Quiz Question: True or False?</vt:lpstr>
      <vt:lpstr>Quiz Question: True or False?</vt:lpstr>
      <vt:lpstr>Quiz Question: True or False?</vt:lpstr>
      <vt:lpstr>Quiz Question: True or False?</vt:lpstr>
      <vt:lpstr>Quiz Question: True or False?</vt:lpstr>
      <vt:lpstr>Quiz Question: True or False?</vt:lpstr>
      <vt:lpstr>Quiz Question: True or False?</vt:lpstr>
      <vt:lpstr>Quiz Question: True or False?</vt:lpstr>
      <vt:lpstr>Wrap Up</vt:lpstr>
    </vt:vector>
  </TitlesOfParts>
  <Company>Division of Developmental Disabilities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Betz, Cheryl</dc:creator>
  <cp:lastModifiedBy>Tolbert, Tashay S.</cp:lastModifiedBy>
  <cp:revision>669</cp:revision>
  <cp:lastPrinted>2023-11-15T20:22:03Z</cp:lastPrinted>
  <dcterms:created xsi:type="dcterms:W3CDTF">2021-11-11T18:47:05Z</dcterms:created>
  <dcterms:modified xsi:type="dcterms:W3CDTF">2025-11-20T18:54:23Z</dcterms:modified>
</cp:coreProperties>
</file>