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45" r:id="rId4"/>
  </p:sldMasterIdLst>
  <p:notesMasterIdLst>
    <p:notesMasterId r:id="rId51"/>
  </p:notesMasterIdLst>
  <p:handoutMasterIdLst>
    <p:handoutMasterId r:id="rId52"/>
  </p:handoutMasterIdLst>
  <p:sldIdLst>
    <p:sldId id="284" r:id="rId5"/>
    <p:sldId id="377" r:id="rId6"/>
    <p:sldId id="346" r:id="rId7"/>
    <p:sldId id="334" r:id="rId8"/>
    <p:sldId id="360" r:id="rId9"/>
    <p:sldId id="344" r:id="rId10"/>
    <p:sldId id="355" r:id="rId11"/>
    <p:sldId id="363" r:id="rId12"/>
    <p:sldId id="287" r:id="rId13"/>
    <p:sldId id="364" r:id="rId14"/>
    <p:sldId id="288" r:id="rId15"/>
    <p:sldId id="365" r:id="rId16"/>
    <p:sldId id="345" r:id="rId17"/>
    <p:sldId id="366" r:id="rId18"/>
    <p:sldId id="290" r:id="rId19"/>
    <p:sldId id="367" r:id="rId20"/>
    <p:sldId id="373" r:id="rId21"/>
    <p:sldId id="375" r:id="rId22"/>
    <p:sldId id="368" r:id="rId23"/>
    <p:sldId id="374" r:id="rId24"/>
    <p:sldId id="369" r:id="rId25"/>
    <p:sldId id="291" r:id="rId26"/>
    <p:sldId id="370" r:id="rId27"/>
    <p:sldId id="378" r:id="rId28"/>
    <p:sldId id="371" r:id="rId29"/>
    <p:sldId id="292" r:id="rId30"/>
    <p:sldId id="379" r:id="rId31"/>
    <p:sldId id="380" r:id="rId32"/>
    <p:sldId id="381" r:id="rId33"/>
    <p:sldId id="299" r:id="rId34"/>
    <p:sldId id="293" r:id="rId35"/>
    <p:sldId id="372" r:id="rId36"/>
    <p:sldId id="294" r:id="rId37"/>
    <p:sldId id="305" r:id="rId38"/>
    <p:sldId id="357" r:id="rId39"/>
    <p:sldId id="307" r:id="rId40"/>
    <p:sldId id="361" r:id="rId41"/>
    <p:sldId id="350" r:id="rId42"/>
    <p:sldId id="310" r:id="rId43"/>
    <p:sldId id="351" r:id="rId44"/>
    <p:sldId id="313" r:id="rId45"/>
    <p:sldId id="362" r:id="rId46"/>
    <p:sldId id="353" r:id="rId47"/>
    <p:sldId id="316" r:id="rId48"/>
    <p:sldId id="317" r:id="rId49"/>
    <p:sldId id="318" r:id="rId50"/>
  </p:sldIdLst>
  <p:sldSz cx="12192000" cy="6858000"/>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40BFA5A-3E6D-467E-B77B-7DBF8D41212E}">
          <p14:sldIdLst>
            <p14:sldId id="284"/>
            <p14:sldId id="377"/>
            <p14:sldId id="346"/>
            <p14:sldId id="334"/>
            <p14:sldId id="360"/>
            <p14:sldId id="344"/>
            <p14:sldId id="355"/>
            <p14:sldId id="363"/>
            <p14:sldId id="287"/>
            <p14:sldId id="364"/>
            <p14:sldId id="288"/>
            <p14:sldId id="365"/>
            <p14:sldId id="345"/>
            <p14:sldId id="366"/>
            <p14:sldId id="290"/>
            <p14:sldId id="367"/>
            <p14:sldId id="373"/>
            <p14:sldId id="375"/>
            <p14:sldId id="368"/>
            <p14:sldId id="374"/>
            <p14:sldId id="369"/>
            <p14:sldId id="291"/>
            <p14:sldId id="370"/>
            <p14:sldId id="378"/>
            <p14:sldId id="371"/>
            <p14:sldId id="292"/>
            <p14:sldId id="379"/>
            <p14:sldId id="380"/>
            <p14:sldId id="381"/>
            <p14:sldId id="299"/>
            <p14:sldId id="293"/>
            <p14:sldId id="372"/>
            <p14:sldId id="294"/>
            <p14:sldId id="305"/>
            <p14:sldId id="357"/>
            <p14:sldId id="307"/>
            <p14:sldId id="361"/>
            <p14:sldId id="350"/>
            <p14:sldId id="310"/>
            <p14:sldId id="351"/>
            <p14:sldId id="313"/>
            <p14:sldId id="362"/>
            <p14:sldId id="353"/>
            <p14:sldId id="316"/>
            <p14:sldId id="317"/>
            <p14:sldId id="31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iello, Daniel" initials="AD" lastIdx="10" clrIdx="0">
    <p:extLst>
      <p:ext uri="{19B8F6BF-5375-455C-9EA6-DF929625EA0E}">
        <p15:presenceInfo xmlns:p15="http://schemas.microsoft.com/office/powerpoint/2012/main" userId="S-1-5-21-73586283-1604221776-839522115-60195" providerId="AD"/>
      </p:ext>
    </p:extLst>
  </p:cmAuthor>
  <p:cmAuthor id="2" name="Sequeira, Delia" initials="SD" lastIdx="1" clrIdx="1">
    <p:extLst>
      <p:ext uri="{19B8F6BF-5375-455C-9EA6-DF929625EA0E}">
        <p15:presenceInfo xmlns:p15="http://schemas.microsoft.com/office/powerpoint/2012/main" userId="S-1-5-21-73586283-1604221776-839522115-274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BAB54"/>
    <a:srgbClr val="007AC2"/>
    <a:srgbClr val="007AC3"/>
    <a:srgbClr val="AFCAE8"/>
    <a:srgbClr val="EE312E"/>
    <a:srgbClr val="FAAB53"/>
    <a:srgbClr val="ADC8E9"/>
    <a:srgbClr val="20598C"/>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623" autoAdjust="0"/>
    <p:restoredTop sz="95306" autoAdjust="0"/>
  </p:normalViewPr>
  <p:slideViewPr>
    <p:cSldViewPr snapToGrid="0">
      <p:cViewPr varScale="1">
        <p:scale>
          <a:sx n="88" d="100"/>
          <a:sy n="88" d="100"/>
        </p:scale>
        <p:origin x="100" y="44"/>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57" d="100"/>
          <a:sy n="57" d="100"/>
        </p:scale>
        <p:origin x="3024"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3550"/>
          </a:xfrm>
          <a:prstGeom prst="rect">
            <a:avLst/>
          </a:prstGeom>
        </p:spPr>
        <p:txBody>
          <a:bodyPr vert="horz" lIns="91440" tIns="45720" rIns="91440" bIns="45720" rtlCol="0"/>
          <a:lstStyle>
            <a:lvl1pPr algn="r">
              <a:defRPr sz="1200"/>
            </a:lvl1pPr>
          </a:lstStyle>
          <a:p>
            <a:fld id="{52465C28-FCC5-4238-914D-0B1E6B008F0C}" type="datetimeFigureOut">
              <a:rPr lang="en-US" smtClean="0"/>
              <a:t>11/20/2025</a:t>
            </a:fld>
            <a:endParaRPr lang="en-US"/>
          </a:p>
        </p:txBody>
      </p:sp>
      <p:sp>
        <p:nvSpPr>
          <p:cNvPr id="4" name="Footer Placeholder 3"/>
          <p:cNvSpPr>
            <a:spLocks noGrp="1"/>
          </p:cNvSpPr>
          <p:nvPr>
            <p:ph type="ftr" sz="quarter" idx="2"/>
          </p:nvPr>
        </p:nvSpPr>
        <p:spPr>
          <a:xfrm>
            <a:off x="0" y="8772525"/>
            <a:ext cx="3038475" cy="463550"/>
          </a:xfrm>
          <a:prstGeom prst="rect">
            <a:avLst/>
          </a:prstGeom>
        </p:spPr>
        <p:txBody>
          <a:bodyPr vert="horz" lIns="91440" tIns="45720" rIns="91440" bIns="45720" rtlCol="0" anchor="b"/>
          <a:lstStyle>
            <a:lvl1pPr algn="l">
              <a:defRPr sz="1200"/>
            </a:lvl1pPr>
          </a:lstStyle>
          <a:p>
            <a:r>
              <a:rPr lang="en-US"/>
              <a:t>van Duijvenbode N, VanDerNagel JEL. A Systematic Review of Substance Use (Disorder) in Individuals with Mild to Borderline Intellectual Disability. Eur Addict Res. 2019;25(6):263-282. doi: 10.1159/000501679. Epub 2019 Jul 22. PMID: 31330514; PMCID: PMC6888885.</a:t>
            </a:r>
          </a:p>
        </p:txBody>
      </p:sp>
      <p:sp>
        <p:nvSpPr>
          <p:cNvPr id="5" name="Slide Number Placeholder 4"/>
          <p:cNvSpPr>
            <a:spLocks noGrp="1"/>
          </p:cNvSpPr>
          <p:nvPr>
            <p:ph type="sldNum" sz="quarter" idx="3"/>
          </p:nvPr>
        </p:nvSpPr>
        <p:spPr>
          <a:xfrm>
            <a:off x="3970338" y="8772525"/>
            <a:ext cx="3038475" cy="463550"/>
          </a:xfrm>
          <a:prstGeom prst="rect">
            <a:avLst/>
          </a:prstGeom>
        </p:spPr>
        <p:txBody>
          <a:bodyPr vert="horz" lIns="91440" tIns="45720" rIns="91440" bIns="45720" rtlCol="0" anchor="b"/>
          <a:lstStyle>
            <a:lvl1pPr algn="r">
              <a:defRPr sz="1200"/>
            </a:lvl1pPr>
          </a:lstStyle>
          <a:p>
            <a:fld id="{A93C63B6-8F8F-4FFD-BB63-D47BE751A1C3}" type="slidenum">
              <a:rPr lang="en-US" smtClean="0"/>
              <a:t>‹#›</a:t>
            </a:fld>
            <a:endParaRPr lang="en-US"/>
          </a:p>
        </p:txBody>
      </p:sp>
    </p:spTree>
    <p:extLst>
      <p:ext uri="{BB962C8B-B14F-4D97-AF65-F5344CB8AC3E}">
        <p14:creationId xmlns:p14="http://schemas.microsoft.com/office/powerpoint/2010/main" val="1274024493"/>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3408"/>
          </a:xfrm>
          <a:prstGeom prst="rect">
            <a:avLst/>
          </a:prstGeom>
        </p:spPr>
        <p:txBody>
          <a:bodyPr vert="horz" lIns="92830" tIns="46415" rIns="92830" bIns="46415" rtlCol="0"/>
          <a:lstStyle>
            <a:lvl1pPr algn="l">
              <a:defRPr sz="1200"/>
            </a:lvl1pPr>
          </a:lstStyle>
          <a:p>
            <a:endParaRPr lang="en-US"/>
          </a:p>
        </p:txBody>
      </p:sp>
      <p:sp>
        <p:nvSpPr>
          <p:cNvPr id="3" name="Date Placeholder 2"/>
          <p:cNvSpPr>
            <a:spLocks noGrp="1"/>
          </p:cNvSpPr>
          <p:nvPr>
            <p:ph type="dt" idx="1"/>
          </p:nvPr>
        </p:nvSpPr>
        <p:spPr>
          <a:xfrm>
            <a:off x="3970938" y="0"/>
            <a:ext cx="3037840" cy="463408"/>
          </a:xfrm>
          <a:prstGeom prst="rect">
            <a:avLst/>
          </a:prstGeom>
        </p:spPr>
        <p:txBody>
          <a:bodyPr vert="horz" lIns="92830" tIns="46415" rIns="92830" bIns="46415" rtlCol="0"/>
          <a:lstStyle>
            <a:lvl1pPr algn="r">
              <a:defRPr sz="1200"/>
            </a:lvl1pPr>
          </a:lstStyle>
          <a:p>
            <a:fld id="{F3BE3F4A-64A6-4DF3-B589-657FE04995BF}" type="datetimeFigureOut">
              <a:rPr lang="en-US" smtClean="0"/>
              <a:t>11/20/2025</a:t>
            </a:fld>
            <a:endParaRPr lang="en-US"/>
          </a:p>
        </p:txBody>
      </p:sp>
      <p:sp>
        <p:nvSpPr>
          <p:cNvPr id="4" name="Slide Image Placeholder 3"/>
          <p:cNvSpPr>
            <a:spLocks noGrp="1" noRot="1" noChangeAspect="1"/>
          </p:cNvSpPr>
          <p:nvPr>
            <p:ph type="sldImg" idx="2"/>
          </p:nvPr>
        </p:nvSpPr>
        <p:spPr>
          <a:xfrm>
            <a:off x="733425" y="1154113"/>
            <a:ext cx="5543550" cy="3117850"/>
          </a:xfrm>
          <a:prstGeom prst="rect">
            <a:avLst/>
          </a:prstGeom>
          <a:noFill/>
          <a:ln w="12700">
            <a:solidFill>
              <a:prstClr val="black"/>
            </a:solidFill>
          </a:ln>
        </p:spPr>
        <p:txBody>
          <a:bodyPr vert="horz" lIns="92830" tIns="46415" rIns="92830" bIns="46415" rtlCol="0" anchor="ctr"/>
          <a:lstStyle/>
          <a:p>
            <a:endParaRPr lang="en-US"/>
          </a:p>
        </p:txBody>
      </p:sp>
      <p:sp>
        <p:nvSpPr>
          <p:cNvPr id="5" name="Notes Placeholder 4"/>
          <p:cNvSpPr>
            <a:spLocks noGrp="1"/>
          </p:cNvSpPr>
          <p:nvPr>
            <p:ph type="body" sz="quarter" idx="3"/>
          </p:nvPr>
        </p:nvSpPr>
        <p:spPr>
          <a:xfrm>
            <a:off x="701040" y="4444861"/>
            <a:ext cx="5608320" cy="3636705"/>
          </a:xfrm>
          <a:prstGeom prst="rect">
            <a:avLst/>
          </a:prstGeom>
        </p:spPr>
        <p:txBody>
          <a:bodyPr vert="horz" lIns="92830" tIns="46415" rIns="92830" bIns="464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3970938" y="8772669"/>
            <a:ext cx="3037840" cy="463407"/>
          </a:xfrm>
          <a:prstGeom prst="rect">
            <a:avLst/>
          </a:prstGeom>
        </p:spPr>
        <p:txBody>
          <a:bodyPr vert="horz" lIns="92830" tIns="46415" rIns="92830" bIns="46415" rtlCol="0" anchor="b"/>
          <a:lstStyle>
            <a:lvl1pPr algn="r">
              <a:defRPr sz="1200"/>
            </a:lvl1pPr>
          </a:lstStyle>
          <a:p>
            <a:fld id="{BF988C99-7DC7-4000-B533-C70C2E0CF4A7}" type="slidenum">
              <a:rPr lang="en-US" smtClean="0"/>
              <a:t>‹#›</a:t>
            </a:fld>
            <a:endParaRPr lang="en-US"/>
          </a:p>
        </p:txBody>
      </p:sp>
    </p:spTree>
    <p:extLst>
      <p:ext uri="{BB962C8B-B14F-4D97-AF65-F5344CB8AC3E}">
        <p14:creationId xmlns:p14="http://schemas.microsoft.com/office/powerpoint/2010/main" val="3152504756"/>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sz="1200" kern="1200" dirty="0">
                <a:solidFill>
                  <a:schemeClr val="tx1"/>
                </a:solidFill>
                <a:effectLst/>
                <a:latin typeface="+mn-lt"/>
                <a:ea typeface="+mn-ea"/>
                <a:cs typeface="+mn-cs"/>
              </a:rPr>
              <a:t>Bienvenidos al entrenamiento sobre Identificación de Emergencias que Amenazan la Vida y la Ley de Danielle.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419"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419" sz="1200" kern="1200" dirty="0">
                <a:solidFill>
                  <a:schemeClr val="tx1"/>
                </a:solidFill>
                <a:effectLst/>
                <a:latin typeface="+mn-lt"/>
                <a:ea typeface="+mn-ea"/>
                <a:cs typeface="+mn-cs"/>
              </a:rPr>
              <a:t>Hoy, cubriré cómo identificar emergencias que amenazan la vida, como </a:t>
            </a:r>
            <a:r>
              <a:rPr lang="es-419" sz="1200" kern="1200" dirty="0" smtClean="0">
                <a:solidFill>
                  <a:schemeClr val="tx1"/>
                </a:solidFill>
                <a:effectLst/>
                <a:latin typeface="+mn-lt"/>
                <a:ea typeface="+mn-ea"/>
                <a:cs typeface="+mn-cs"/>
              </a:rPr>
              <a:t>distinguirlas </a:t>
            </a:r>
            <a:r>
              <a:rPr lang="es-419" sz="1200" kern="1200" dirty="0">
                <a:solidFill>
                  <a:schemeClr val="tx1"/>
                </a:solidFill>
                <a:effectLst/>
                <a:latin typeface="+mn-lt"/>
                <a:ea typeface="+mn-ea"/>
                <a:cs typeface="+mn-cs"/>
              </a:rPr>
              <a:t>entre emergencias que amenazan la salud </a:t>
            </a:r>
            <a:r>
              <a:rPr lang="es-419" sz="1200" kern="1200" dirty="0" smtClean="0">
                <a:solidFill>
                  <a:schemeClr val="tx1"/>
                </a:solidFill>
                <a:effectLst/>
                <a:latin typeface="+mn-lt"/>
                <a:ea typeface="+mn-ea"/>
                <a:cs typeface="+mn-cs"/>
              </a:rPr>
              <a:t>y también cubriré cuándo </a:t>
            </a:r>
            <a:r>
              <a:rPr lang="es-419" sz="1200" kern="1200" dirty="0">
                <a:solidFill>
                  <a:schemeClr val="tx1"/>
                </a:solidFill>
                <a:effectLst/>
                <a:latin typeface="+mn-lt"/>
                <a:ea typeface="+mn-ea"/>
                <a:cs typeface="+mn-cs"/>
              </a:rPr>
              <a:t>llamar al 9-1-1.</a:t>
            </a:r>
            <a:r>
              <a:rPr lang="es-419" sz="1200" kern="1200" baseline="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419"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419" sz="1200" kern="1200" baseline="0" dirty="0" smtClean="0">
                <a:solidFill>
                  <a:schemeClr val="tx1"/>
                </a:solidFill>
                <a:effectLst/>
                <a:latin typeface="+mn-lt"/>
                <a:ea typeface="+mn-ea"/>
                <a:cs typeface="+mn-cs"/>
              </a:rPr>
              <a:t>Hablaremos </a:t>
            </a:r>
            <a:r>
              <a:rPr lang="es-419" sz="1200" kern="1200" dirty="0" smtClean="0">
                <a:solidFill>
                  <a:schemeClr val="tx1"/>
                </a:solidFill>
                <a:effectLst/>
                <a:latin typeface="+mn-lt"/>
                <a:ea typeface="+mn-ea"/>
                <a:cs typeface="+mn-cs"/>
              </a:rPr>
              <a:t>un </a:t>
            </a:r>
            <a:r>
              <a:rPr lang="es-419" sz="1200" kern="1200" dirty="0">
                <a:solidFill>
                  <a:schemeClr val="tx1"/>
                </a:solidFill>
                <a:effectLst/>
                <a:latin typeface="+mn-lt"/>
                <a:ea typeface="+mn-ea"/>
                <a:cs typeface="+mn-cs"/>
              </a:rPr>
              <a:t>poco sobre la Ley de Danielle, y</a:t>
            </a:r>
            <a:r>
              <a:rPr lang="es-419" sz="1200" kern="1200" baseline="0" dirty="0">
                <a:solidFill>
                  <a:schemeClr val="tx1"/>
                </a:solidFill>
                <a:effectLst/>
                <a:latin typeface="+mn-lt"/>
                <a:ea typeface="+mn-ea"/>
                <a:cs typeface="+mn-cs"/>
              </a:rPr>
              <a:t> de </a:t>
            </a:r>
            <a:r>
              <a:rPr lang="es-419" sz="1200" kern="1200" dirty="0">
                <a:solidFill>
                  <a:schemeClr val="tx1"/>
                </a:solidFill>
                <a:effectLst/>
                <a:latin typeface="+mn-lt"/>
                <a:ea typeface="+mn-ea"/>
                <a:cs typeface="+mn-cs"/>
              </a:rPr>
              <a:t>las responsabilidades del personal, del empleador, del proveedor y del Departamento de Servicios Humanos (DHS). Para terminar tendremos ejemplos de situaciones y preguntas</a:t>
            </a:r>
            <a:r>
              <a:rPr lang="es-419" sz="1200" kern="1200" baseline="0" dirty="0">
                <a:solidFill>
                  <a:schemeClr val="tx1"/>
                </a:solidFill>
                <a:effectLst/>
                <a:latin typeface="+mn-lt"/>
                <a:ea typeface="+mn-ea"/>
                <a:cs typeface="+mn-cs"/>
              </a:rPr>
              <a:t> de examen</a:t>
            </a:r>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algn="l" eaLnBrk="1" hangingPunct="1"/>
            <a:endParaRPr lang="en-US" altLang="en-US" sz="1200" dirty="0"/>
          </a:p>
        </p:txBody>
      </p:sp>
      <p:sp>
        <p:nvSpPr>
          <p:cNvPr id="4" name="Slide Number Placeholder 3"/>
          <p:cNvSpPr>
            <a:spLocks noGrp="1"/>
          </p:cNvSpPr>
          <p:nvPr>
            <p:ph type="sldNum" sz="quarter" idx="5"/>
          </p:nvPr>
        </p:nvSpPr>
        <p:spPr/>
        <p:txBody>
          <a:bodyPr/>
          <a:lstStyle/>
          <a:p>
            <a:fld id="{3C405CBE-40F9-4DB0-9D7B-2F66056F4A82}" type="slidenum">
              <a:rPr lang="en-US" smtClean="0"/>
              <a:pPr/>
              <a:t>1</a:t>
            </a:fld>
            <a:endParaRPr lang="en-US" dirty="0"/>
          </a:p>
        </p:txBody>
      </p:sp>
    </p:spTree>
    <p:extLst>
      <p:ext uri="{BB962C8B-B14F-4D97-AF65-F5344CB8AC3E}">
        <p14:creationId xmlns:p14="http://schemas.microsoft.com/office/powerpoint/2010/main" val="28526907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i="0" kern="1200" dirty="0" smtClean="0">
                <a:solidFill>
                  <a:schemeClr val="tx1"/>
                </a:solidFill>
                <a:effectLst/>
                <a:latin typeface="+mn-lt"/>
                <a:ea typeface="+mn-ea"/>
                <a:cs typeface="+mn-cs"/>
              </a:rPr>
              <a:t>Esta si </a:t>
            </a:r>
            <a:r>
              <a:rPr lang="es-ES" sz="1200" b="0" i="0" kern="1200" dirty="0">
                <a:solidFill>
                  <a:schemeClr val="tx1"/>
                </a:solidFill>
                <a:effectLst/>
                <a:latin typeface="+mn-lt"/>
                <a:ea typeface="+mn-ea"/>
                <a:cs typeface="+mn-cs"/>
              </a:rPr>
              <a:t>es una emergencia potencialmente mortal, ya que una persona puede sufrir una conmoción cerebral. Una lesión grave en la cabeza puede resultar en la muerte.</a:t>
            </a:r>
            <a:endParaRPr lang="en-US" dirty="0"/>
          </a:p>
        </p:txBody>
      </p:sp>
      <p:sp>
        <p:nvSpPr>
          <p:cNvPr id="4" name="Slide Number Placeholder 3"/>
          <p:cNvSpPr>
            <a:spLocks noGrp="1"/>
          </p:cNvSpPr>
          <p:nvPr>
            <p:ph type="sldNum" sz="quarter" idx="10"/>
          </p:nvPr>
        </p:nvSpPr>
        <p:spPr/>
        <p:txBody>
          <a:bodyPr/>
          <a:lstStyle/>
          <a:p>
            <a:fld id="{BF988C99-7DC7-4000-B533-C70C2E0CF4A7}" type="slidenum">
              <a:rPr lang="en-US" smtClean="0"/>
              <a:t>10</a:t>
            </a:fld>
            <a:endParaRPr lang="en-US"/>
          </a:p>
        </p:txBody>
      </p:sp>
    </p:spTree>
    <p:extLst>
      <p:ext uri="{BB962C8B-B14F-4D97-AF65-F5344CB8AC3E}">
        <p14:creationId xmlns:p14="http://schemas.microsoft.com/office/powerpoint/2010/main" val="14765133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sz="1200" kern="1200" dirty="0">
                <a:solidFill>
                  <a:schemeClr val="tx1"/>
                </a:solidFill>
                <a:effectLst/>
                <a:latin typeface="+mn-lt"/>
                <a:ea typeface="+mn-ea"/>
                <a:cs typeface="+mn-cs"/>
              </a:rPr>
              <a:t>Aquí hay algunos ejemplos de condiciones que amenazan la salud:</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Un tobillo torcido </a:t>
            </a: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Hemorragia con sangrado controlado mediante presión.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Convulsiones típicas de la persona que duran menos de cinco minutos.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Quemaduras y cortes menores o </a:t>
            </a: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Síntomas de gripe o </a:t>
            </a:r>
            <a:r>
              <a:rPr lang="es-419" sz="1200" kern="1200" dirty="0" smtClean="0">
                <a:solidFill>
                  <a:schemeClr val="tx1"/>
                </a:solidFill>
                <a:effectLst/>
                <a:latin typeface="+mn-lt"/>
                <a:ea typeface="+mn-ea"/>
                <a:cs typeface="+mn-cs"/>
              </a:rPr>
              <a:t>resfriado</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Si una condición que amenaza la salud empeora o se convierte en una emergencia que amenaza la vida, llame al 9-1-1 inmediatamente. </a:t>
            </a:r>
            <a:endParaRPr lang="es-419" sz="1200" kern="1200" dirty="0" smtClean="0">
              <a:solidFill>
                <a:schemeClr val="tx1"/>
              </a:solidFill>
              <a:effectLst/>
              <a:latin typeface="+mn-lt"/>
              <a:ea typeface="+mn-ea"/>
              <a:cs typeface="+mn-cs"/>
            </a:endParaRPr>
          </a:p>
          <a:p>
            <a:endParaRPr lang="es-419" sz="1200" kern="1200" dirty="0" smtClean="0">
              <a:solidFill>
                <a:schemeClr val="tx1"/>
              </a:solidFill>
              <a:effectLst/>
              <a:latin typeface="+mn-lt"/>
              <a:ea typeface="+mn-ea"/>
              <a:cs typeface="+mn-cs"/>
            </a:endParaRPr>
          </a:p>
          <a:p>
            <a:r>
              <a:rPr lang="es-419" sz="1200" kern="1200" dirty="0" smtClean="0">
                <a:solidFill>
                  <a:schemeClr val="tx1"/>
                </a:solidFill>
                <a:effectLst/>
                <a:latin typeface="+mn-lt"/>
                <a:ea typeface="+mn-ea"/>
                <a:cs typeface="+mn-cs"/>
              </a:rPr>
              <a:t>En </a:t>
            </a:r>
            <a:r>
              <a:rPr lang="es-419" sz="1200" kern="1200" dirty="0">
                <a:solidFill>
                  <a:schemeClr val="tx1"/>
                </a:solidFill>
                <a:effectLst/>
                <a:latin typeface="+mn-lt"/>
                <a:ea typeface="+mn-ea"/>
                <a:cs typeface="+mn-cs"/>
              </a:rPr>
              <a:t>emergencias que no amenazan la vida, debe llamar a su supervisor y luego tomar la acción apropiada. Esa acción podría incluir llevar a la persona a la sala de emergencias, llamar a un médico, hacer una cita para ver a un médico, obtener una cita de emergencia en la oficina del médico de atención primaria el mismo día o al día siguiente, llamar a la farmacia o hacer que un enfermero evalúe a la persona. </a:t>
            </a:r>
            <a:endParaRPr lang="es-419" sz="1200" kern="1200" dirty="0" smtClean="0">
              <a:solidFill>
                <a:schemeClr val="tx1"/>
              </a:solidFill>
              <a:effectLst/>
              <a:latin typeface="+mn-lt"/>
              <a:ea typeface="+mn-ea"/>
              <a:cs typeface="+mn-cs"/>
            </a:endParaRPr>
          </a:p>
          <a:p>
            <a:endParaRPr lang="es-419" sz="1200" kern="1200" dirty="0" smtClean="0">
              <a:solidFill>
                <a:schemeClr val="tx1"/>
              </a:solidFill>
              <a:effectLst/>
              <a:latin typeface="+mn-lt"/>
              <a:ea typeface="+mn-ea"/>
              <a:cs typeface="+mn-cs"/>
            </a:endParaRPr>
          </a:p>
          <a:p>
            <a:r>
              <a:rPr lang="es-419" sz="1200" kern="1200" dirty="0" smtClean="0">
                <a:solidFill>
                  <a:schemeClr val="tx1"/>
                </a:solidFill>
                <a:effectLst/>
                <a:latin typeface="+mn-lt"/>
                <a:ea typeface="+mn-ea"/>
                <a:cs typeface="+mn-cs"/>
              </a:rPr>
              <a:t>Por </a:t>
            </a:r>
            <a:r>
              <a:rPr lang="es-419" sz="1200" kern="1200" dirty="0">
                <a:solidFill>
                  <a:schemeClr val="tx1"/>
                </a:solidFill>
                <a:effectLst/>
                <a:latin typeface="+mn-lt"/>
                <a:ea typeface="+mn-ea"/>
                <a:cs typeface="+mn-cs"/>
              </a:rPr>
              <a:t>lo tanto, hay muchas acciones diferentes que se pueden tomar si no es una emergencia que amenaza la vida, pero siempre debe llamar a su supervisor primero. </a:t>
            </a:r>
            <a:endParaRPr lang="es-419" sz="1200" kern="1200" dirty="0" smtClean="0">
              <a:solidFill>
                <a:schemeClr val="tx1"/>
              </a:solidFill>
              <a:effectLst/>
              <a:latin typeface="+mn-lt"/>
              <a:ea typeface="+mn-ea"/>
              <a:cs typeface="+mn-cs"/>
            </a:endParaRPr>
          </a:p>
          <a:p>
            <a:endParaRPr lang="es-419" sz="1200" kern="1200" dirty="0" smtClean="0">
              <a:solidFill>
                <a:schemeClr val="tx1"/>
              </a:solidFill>
              <a:effectLst/>
              <a:latin typeface="+mn-lt"/>
              <a:ea typeface="+mn-ea"/>
              <a:cs typeface="+mn-cs"/>
            </a:endParaRPr>
          </a:p>
          <a:p>
            <a:r>
              <a:rPr lang="es-419" sz="1200" kern="1200" dirty="0" smtClean="0">
                <a:solidFill>
                  <a:schemeClr val="tx1"/>
                </a:solidFill>
                <a:effectLst/>
                <a:latin typeface="+mn-lt"/>
                <a:ea typeface="+mn-ea"/>
                <a:cs typeface="+mn-cs"/>
              </a:rPr>
              <a:t>Repito, </a:t>
            </a:r>
            <a:r>
              <a:rPr lang="es-419" sz="1200" kern="1200" dirty="0">
                <a:solidFill>
                  <a:schemeClr val="tx1"/>
                </a:solidFill>
                <a:effectLst/>
                <a:latin typeface="+mn-lt"/>
                <a:ea typeface="+mn-ea"/>
                <a:cs typeface="+mn-cs"/>
              </a:rPr>
              <a:t>si la condición de la persona empeora o se convierte en una emergencia que amenaza la vida, como por ejemplo si la persona pasa de tener síntomas de gripe a síntomas graves de deshidratación, </a:t>
            </a:r>
            <a:r>
              <a:rPr lang="es-419" sz="1200" kern="1200" dirty="0" smtClean="0">
                <a:solidFill>
                  <a:schemeClr val="tx1"/>
                </a:solidFill>
                <a:effectLst/>
                <a:latin typeface="+mn-lt"/>
                <a:ea typeface="+mn-ea"/>
                <a:cs typeface="+mn-cs"/>
              </a:rPr>
              <a:t>una </a:t>
            </a:r>
            <a:r>
              <a:rPr lang="es-419" sz="1200" kern="1200" dirty="0">
                <a:solidFill>
                  <a:schemeClr val="tx1"/>
                </a:solidFill>
                <a:effectLst/>
                <a:latin typeface="+mn-lt"/>
                <a:ea typeface="+mn-ea"/>
                <a:cs typeface="+mn-cs"/>
              </a:rPr>
              <a:t>fiebre muy alta que no responde a los medicamentos, dificultad para respirar, dolor abdominal con vómitos, visión borrosa, confusión o desorientación, entonces debe llamar al 9-1-1 inmediatamente.</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C405CBE-40F9-4DB0-9D7B-2F66056F4A82}" type="slidenum">
              <a:rPr lang="en-US" smtClean="0"/>
              <a:pPr/>
              <a:t>11</a:t>
            </a:fld>
            <a:endParaRPr lang="en-US" dirty="0"/>
          </a:p>
        </p:txBody>
      </p:sp>
    </p:spTree>
    <p:extLst>
      <p:ext uri="{BB962C8B-B14F-4D97-AF65-F5344CB8AC3E}">
        <p14:creationId xmlns:p14="http://schemas.microsoft.com/office/powerpoint/2010/main" val="20702005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i="0" kern="1200" dirty="0">
                <a:solidFill>
                  <a:schemeClr val="tx1"/>
                </a:solidFill>
                <a:effectLst/>
                <a:latin typeface="+mn-lt"/>
                <a:ea typeface="+mn-ea"/>
                <a:cs typeface="+mn-cs"/>
              </a:rPr>
              <a:t>Esto no es una emergencia potencialmente mortal; sin embargo, sería apropiada la atención médica si la hinchazón empeora o si persiste el dolor.</a:t>
            </a:r>
            <a:endParaRPr lang="en-US" dirty="0"/>
          </a:p>
        </p:txBody>
      </p:sp>
      <p:sp>
        <p:nvSpPr>
          <p:cNvPr id="4" name="Slide Number Placeholder 3"/>
          <p:cNvSpPr>
            <a:spLocks noGrp="1"/>
          </p:cNvSpPr>
          <p:nvPr>
            <p:ph type="sldNum" sz="quarter" idx="10"/>
          </p:nvPr>
        </p:nvSpPr>
        <p:spPr/>
        <p:txBody>
          <a:bodyPr/>
          <a:lstStyle/>
          <a:p>
            <a:fld id="{BF988C99-7DC7-4000-B533-C70C2E0CF4A7}" type="slidenum">
              <a:rPr lang="en-US" smtClean="0"/>
              <a:t>12</a:t>
            </a:fld>
            <a:endParaRPr lang="en-US"/>
          </a:p>
        </p:txBody>
      </p:sp>
    </p:spTree>
    <p:extLst>
      <p:ext uri="{BB962C8B-B14F-4D97-AF65-F5344CB8AC3E}">
        <p14:creationId xmlns:p14="http://schemas.microsoft.com/office/powerpoint/2010/main" val="26131620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sz="1200" kern="1200" dirty="0">
                <a:solidFill>
                  <a:schemeClr val="tx1"/>
                </a:solidFill>
                <a:effectLst/>
                <a:latin typeface="+mn-lt"/>
                <a:ea typeface="+mn-ea"/>
                <a:cs typeface="+mn-cs"/>
              </a:rPr>
              <a:t>Las emergencias que amenazan la vida son aquellas situaciones en las que es necesaria una intervención inmediata para proteger la vida de una persona o si puede ocurrir un grave deterioro o disfunción de las funciones del cuerpo, órganos o partes de una persona.</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F988C99-7DC7-4000-B533-C70C2E0CF4A7}" type="slidenum">
              <a:rPr lang="en-US" smtClean="0"/>
              <a:t>13</a:t>
            </a:fld>
            <a:endParaRPr lang="en-US"/>
          </a:p>
        </p:txBody>
      </p:sp>
    </p:spTree>
    <p:extLst>
      <p:ext uri="{BB962C8B-B14F-4D97-AF65-F5344CB8AC3E}">
        <p14:creationId xmlns:p14="http://schemas.microsoft.com/office/powerpoint/2010/main" val="19668929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i="0" kern="1200" dirty="0">
                <a:solidFill>
                  <a:schemeClr val="tx1"/>
                </a:solidFill>
                <a:effectLst/>
                <a:latin typeface="+mn-lt"/>
                <a:ea typeface="+mn-ea"/>
                <a:cs typeface="+mn-cs"/>
              </a:rPr>
              <a:t>Esto </a:t>
            </a:r>
            <a:r>
              <a:rPr lang="es-ES" sz="1200" b="0" i="0" kern="1200" dirty="0" smtClean="0">
                <a:solidFill>
                  <a:schemeClr val="tx1"/>
                </a:solidFill>
                <a:effectLst/>
                <a:latin typeface="+mn-lt"/>
                <a:ea typeface="+mn-ea"/>
                <a:cs typeface="+mn-cs"/>
              </a:rPr>
              <a:t>si es </a:t>
            </a:r>
            <a:r>
              <a:rPr lang="es-ES" sz="1200" b="0" i="0" kern="1200" dirty="0">
                <a:solidFill>
                  <a:schemeClr val="tx1"/>
                </a:solidFill>
                <a:effectLst/>
                <a:latin typeface="+mn-lt"/>
                <a:ea typeface="+mn-ea"/>
                <a:cs typeface="+mn-cs"/>
              </a:rPr>
              <a:t>una emergencia potencialmente mortal.</a:t>
            </a:r>
          </a:p>
          <a:p>
            <a:r>
              <a:rPr lang="es-ES" sz="1200" b="0" i="0" kern="1200" dirty="0">
                <a:solidFill>
                  <a:schemeClr val="tx1"/>
                </a:solidFill>
                <a:effectLst/>
                <a:latin typeface="+mn-lt"/>
                <a:ea typeface="+mn-ea"/>
                <a:cs typeface="+mn-cs"/>
              </a:rPr>
              <a:t>La dificultad para respirar, siguiendo los protocolos médicos para el asma, como el uso del inhalador, </a:t>
            </a:r>
            <a:r>
              <a:rPr lang="es-ES" sz="1200" b="0" i="0" kern="1200" dirty="0" smtClean="0">
                <a:solidFill>
                  <a:schemeClr val="tx1"/>
                </a:solidFill>
                <a:effectLst/>
                <a:latin typeface="+mn-lt"/>
                <a:ea typeface="+mn-ea"/>
                <a:cs typeface="+mn-cs"/>
              </a:rPr>
              <a:t>el</a:t>
            </a:r>
            <a:r>
              <a:rPr lang="es-ES" sz="1200" b="0" i="0" kern="1200" baseline="0" dirty="0" smtClean="0">
                <a:solidFill>
                  <a:schemeClr val="tx1"/>
                </a:solidFill>
                <a:effectLst/>
                <a:latin typeface="+mn-lt"/>
                <a:ea typeface="+mn-ea"/>
                <a:cs typeface="+mn-cs"/>
              </a:rPr>
              <a:t> medicamento </a:t>
            </a:r>
            <a:r>
              <a:rPr lang="es-ES" sz="1200" b="0" i="0" kern="1200" dirty="0" smtClean="0">
                <a:solidFill>
                  <a:schemeClr val="tx1"/>
                </a:solidFill>
                <a:effectLst/>
                <a:latin typeface="+mn-lt"/>
                <a:ea typeface="+mn-ea"/>
                <a:cs typeface="+mn-cs"/>
              </a:rPr>
              <a:t>o </a:t>
            </a:r>
            <a:r>
              <a:rPr lang="es-ES" sz="1200" b="0" i="0" kern="1200" dirty="0">
                <a:solidFill>
                  <a:schemeClr val="tx1"/>
                </a:solidFill>
                <a:effectLst/>
                <a:latin typeface="+mn-lt"/>
                <a:ea typeface="+mn-ea"/>
                <a:cs typeface="+mn-cs"/>
              </a:rPr>
              <a:t>el tratamiento recetado con nebulizador, debe considerarse una emergencia potencialmente mortal.</a:t>
            </a:r>
          </a:p>
          <a:p>
            <a:r>
              <a:rPr lang="es-ES" sz="1200" b="0" i="0" kern="1200" dirty="0">
                <a:solidFill>
                  <a:schemeClr val="tx1"/>
                </a:solidFill>
                <a:effectLst/>
                <a:latin typeface="+mn-lt"/>
                <a:ea typeface="+mn-ea"/>
                <a:cs typeface="+mn-cs"/>
              </a:rPr>
              <a:t>La persona podría dejar de respirar durante el traslado al hospital, por lo que se debe llamar al 9-1-1 de inmediato.</a:t>
            </a:r>
          </a:p>
          <a:p>
            <a:endParaRPr lang="en-US" dirty="0"/>
          </a:p>
        </p:txBody>
      </p:sp>
      <p:sp>
        <p:nvSpPr>
          <p:cNvPr id="4" name="Slide Number Placeholder 3"/>
          <p:cNvSpPr>
            <a:spLocks noGrp="1"/>
          </p:cNvSpPr>
          <p:nvPr>
            <p:ph type="sldNum" sz="quarter" idx="10"/>
          </p:nvPr>
        </p:nvSpPr>
        <p:spPr/>
        <p:txBody>
          <a:bodyPr/>
          <a:lstStyle/>
          <a:p>
            <a:fld id="{BF988C99-7DC7-4000-B533-C70C2E0CF4A7}" type="slidenum">
              <a:rPr lang="en-US" smtClean="0"/>
              <a:t>14</a:t>
            </a:fld>
            <a:endParaRPr lang="en-US"/>
          </a:p>
        </p:txBody>
      </p:sp>
    </p:spTree>
    <p:extLst>
      <p:ext uri="{BB962C8B-B14F-4D97-AF65-F5344CB8AC3E}">
        <p14:creationId xmlns:p14="http://schemas.microsoft.com/office/powerpoint/2010/main" val="36963131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Entre los ejemplos de emergencias potencialmente mortales se incluyen, entre otros, los siguientes</a:t>
            </a:r>
            <a:r>
              <a:rPr lang="es-419" sz="1200" kern="1200" dirty="0" smtClean="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pPr lvl="0"/>
            <a:r>
              <a:rPr lang="es-419" sz="1200" kern="1200" dirty="0">
                <a:solidFill>
                  <a:schemeClr val="tx1"/>
                </a:solidFill>
                <a:effectLst/>
                <a:latin typeface="+mn-lt"/>
                <a:ea typeface="+mn-ea"/>
                <a:cs typeface="+mn-cs"/>
              </a:rPr>
              <a:t>Pérdida del conocimiento.</a:t>
            </a:r>
            <a:endParaRPr lang="en-US" sz="1200" kern="1200" dirty="0">
              <a:solidFill>
                <a:schemeClr val="tx1"/>
              </a:solidFill>
              <a:effectLst/>
              <a:latin typeface="+mn-lt"/>
              <a:ea typeface="+mn-ea"/>
              <a:cs typeface="+mn-cs"/>
            </a:endParaRPr>
          </a:p>
          <a:p>
            <a:pPr lvl="0"/>
            <a:r>
              <a:rPr lang="es-419" sz="1200" kern="1200" dirty="0">
                <a:solidFill>
                  <a:schemeClr val="tx1"/>
                </a:solidFill>
                <a:effectLst/>
                <a:latin typeface="+mn-lt"/>
                <a:ea typeface="+mn-ea"/>
                <a:cs typeface="+mn-cs"/>
              </a:rPr>
              <a:t>Dolor o malestar persistente en el pecho.</a:t>
            </a:r>
            <a:endParaRPr lang="en-US" sz="1200" kern="1200" dirty="0">
              <a:solidFill>
                <a:schemeClr val="tx1"/>
              </a:solidFill>
              <a:effectLst/>
              <a:latin typeface="+mn-lt"/>
              <a:ea typeface="+mn-ea"/>
              <a:cs typeface="+mn-cs"/>
            </a:endParaRPr>
          </a:p>
          <a:p>
            <a:pPr lvl="0"/>
            <a:r>
              <a:rPr lang="es-419" sz="1200" kern="1200" dirty="0">
                <a:solidFill>
                  <a:schemeClr val="tx1"/>
                </a:solidFill>
                <a:effectLst/>
                <a:latin typeface="+mn-lt"/>
                <a:ea typeface="+mn-ea"/>
                <a:cs typeface="+mn-cs"/>
              </a:rPr>
              <a:t>No poder respirar o dificultad para respirar.</a:t>
            </a:r>
            <a:endParaRPr lang="en-US" sz="1200" kern="1200" dirty="0">
              <a:solidFill>
                <a:schemeClr val="tx1"/>
              </a:solidFill>
              <a:effectLst/>
              <a:latin typeface="+mn-lt"/>
              <a:ea typeface="+mn-ea"/>
              <a:cs typeface="+mn-cs"/>
            </a:endParaRPr>
          </a:p>
          <a:p>
            <a:pPr lvl="0"/>
            <a:r>
              <a:rPr lang="es-419" sz="1200" kern="1200" dirty="0">
                <a:solidFill>
                  <a:schemeClr val="tx1"/>
                </a:solidFill>
                <a:effectLst/>
                <a:latin typeface="+mn-lt"/>
                <a:ea typeface="+mn-ea"/>
                <a:cs typeface="+mn-cs"/>
              </a:rPr>
              <a:t>Hemorragia grave.</a:t>
            </a:r>
            <a:endParaRPr lang="en-US" sz="1200" kern="1200" dirty="0">
              <a:solidFill>
                <a:schemeClr val="tx1"/>
              </a:solidFill>
              <a:effectLst/>
              <a:latin typeface="+mn-lt"/>
              <a:ea typeface="+mn-ea"/>
              <a:cs typeface="+mn-cs"/>
            </a:endParaRPr>
          </a:p>
          <a:p>
            <a:pPr lvl="0"/>
            <a:r>
              <a:rPr lang="es-419" sz="1200" kern="1200" dirty="0">
                <a:solidFill>
                  <a:schemeClr val="tx1"/>
                </a:solidFill>
                <a:effectLst/>
                <a:latin typeface="+mn-lt"/>
                <a:ea typeface="+mn-ea"/>
                <a:cs typeface="+mn-cs"/>
              </a:rPr>
              <a:t>Dolor abdominal persistente y </a:t>
            </a:r>
            <a:r>
              <a:rPr lang="es-419" sz="1200" kern="1200" dirty="0" smtClean="0">
                <a:solidFill>
                  <a:schemeClr val="tx1"/>
                </a:solidFill>
                <a:effectLst/>
                <a:latin typeface="+mn-lt"/>
                <a:ea typeface="+mn-ea"/>
                <a:cs typeface="+mn-cs"/>
              </a:rPr>
              <a:t>grave</a:t>
            </a:r>
          </a:p>
          <a:p>
            <a:pPr lvl="0"/>
            <a:r>
              <a:rPr lang="es-419" sz="1200" kern="1200" dirty="0" smtClean="0">
                <a:solidFill>
                  <a:schemeClr val="tx1"/>
                </a:solidFill>
                <a:effectLst/>
                <a:latin typeface="+mn-lt"/>
                <a:ea typeface="+mn-ea"/>
                <a:cs typeface="+mn-cs"/>
              </a:rPr>
              <a:t>Derrame</a:t>
            </a:r>
            <a:r>
              <a:rPr lang="es-419" sz="1200" kern="1200" baseline="0" dirty="0" smtClean="0">
                <a:solidFill>
                  <a:schemeClr val="tx1"/>
                </a:solidFill>
                <a:effectLst/>
                <a:latin typeface="+mn-lt"/>
                <a:ea typeface="+mn-ea"/>
                <a:cs typeface="+mn-cs"/>
              </a:rPr>
              <a:t> cerebral</a:t>
            </a:r>
          </a:p>
          <a:p>
            <a:pPr lvl="0"/>
            <a:r>
              <a:rPr lang="es-419" sz="1200" kern="1200" baseline="0" dirty="0" smtClean="0">
                <a:solidFill>
                  <a:schemeClr val="tx1"/>
                </a:solidFill>
                <a:effectLst/>
                <a:latin typeface="+mn-lt"/>
                <a:ea typeface="+mn-ea"/>
                <a:cs typeface="+mn-cs"/>
              </a:rPr>
              <a:t>Lesión cerebral o traumatismo craneal</a:t>
            </a:r>
          </a:p>
          <a:p>
            <a:pPr lvl="0"/>
            <a:r>
              <a:rPr lang="es-419" sz="1200" kern="1200" baseline="0" dirty="0" smtClean="0">
                <a:solidFill>
                  <a:schemeClr val="tx1"/>
                </a:solidFill>
                <a:effectLst/>
                <a:latin typeface="+mn-lt"/>
                <a:ea typeface="+mn-ea"/>
                <a:cs typeface="+mn-cs"/>
              </a:rPr>
              <a:t>Shock</a:t>
            </a:r>
          </a:p>
          <a:p>
            <a:pPr lvl="0"/>
            <a:r>
              <a:rPr lang="es-419" sz="1200" kern="1200" baseline="0" dirty="0" smtClean="0">
                <a:solidFill>
                  <a:schemeClr val="tx1"/>
                </a:solidFill>
                <a:effectLst/>
                <a:latin typeface="+mn-lt"/>
                <a:ea typeface="+mn-ea"/>
                <a:cs typeface="+mn-cs"/>
              </a:rPr>
              <a:t>Algunas convulsiones</a:t>
            </a:r>
            <a:endParaRPr lang="en-US" sz="1200" kern="1200" dirty="0">
              <a:solidFill>
                <a:schemeClr val="tx1"/>
              </a:solidFill>
              <a:effectLst/>
              <a:latin typeface="+mn-lt"/>
              <a:ea typeface="+mn-ea"/>
              <a:cs typeface="+mn-cs"/>
            </a:endParaRPr>
          </a:p>
          <a:p>
            <a:pPr lvl="0"/>
            <a:endParaRPr lang="es-419" sz="1200" kern="1200" dirty="0">
              <a:solidFill>
                <a:schemeClr val="accent4">
                  <a:lumMod val="60000"/>
                  <a:lumOff val="40000"/>
                </a:schemeClr>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C405CBE-40F9-4DB0-9D7B-2F66056F4A82}" type="slidenum">
              <a:rPr lang="en-US" smtClean="0"/>
              <a:pPr/>
              <a:t>15</a:t>
            </a:fld>
            <a:endParaRPr lang="en-US" dirty="0"/>
          </a:p>
        </p:txBody>
      </p:sp>
    </p:spTree>
    <p:extLst>
      <p:ext uri="{BB962C8B-B14F-4D97-AF65-F5344CB8AC3E}">
        <p14:creationId xmlns:p14="http://schemas.microsoft.com/office/powerpoint/2010/main" val="23512746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i="0" kern="1200" dirty="0">
                <a:solidFill>
                  <a:schemeClr val="tx1"/>
                </a:solidFill>
                <a:effectLst/>
                <a:latin typeface="+mn-lt"/>
                <a:ea typeface="+mn-ea"/>
                <a:cs typeface="+mn-cs"/>
              </a:rPr>
              <a:t>Esto </a:t>
            </a:r>
            <a:r>
              <a:rPr lang="es-ES" sz="1200" b="0" i="0" kern="1200" dirty="0" smtClean="0">
                <a:solidFill>
                  <a:schemeClr val="tx1"/>
                </a:solidFill>
                <a:effectLst/>
                <a:latin typeface="+mn-lt"/>
                <a:ea typeface="+mn-ea"/>
                <a:cs typeface="+mn-cs"/>
              </a:rPr>
              <a:t>si es </a:t>
            </a:r>
            <a:r>
              <a:rPr lang="es-ES" sz="1200" b="0" i="0" kern="1200" dirty="0">
                <a:solidFill>
                  <a:schemeClr val="tx1"/>
                </a:solidFill>
                <a:effectLst/>
                <a:latin typeface="+mn-lt"/>
                <a:ea typeface="+mn-ea"/>
                <a:cs typeface="+mn-cs"/>
              </a:rPr>
              <a:t>una emergencia potencialmente mortal. Un sangrado grave y severo que no se detiene con los primeros auxilios básicos puede llevar a la incapacidad o disfunción de la parte del cuerpo, si no se aborda de inmediato.</a:t>
            </a:r>
          </a:p>
          <a:p>
            <a:r>
              <a:rPr lang="es-ES" sz="1200" b="0" i="0" kern="1200" dirty="0">
                <a:solidFill>
                  <a:schemeClr val="tx1"/>
                </a:solidFill>
                <a:effectLst/>
                <a:latin typeface="+mn-lt"/>
                <a:ea typeface="+mn-ea"/>
                <a:cs typeface="+mn-cs"/>
              </a:rPr>
              <a:t>Un sangrado grave o severo también puede progresar hacia un estado de shock, que es potencialmente mortal y puede resultar en la falla de órganos, por lo que se debe llamar al 9-1-1 de inmediato.</a:t>
            </a:r>
          </a:p>
          <a:p>
            <a:endParaRPr lang="en-US" dirty="0"/>
          </a:p>
        </p:txBody>
      </p:sp>
      <p:sp>
        <p:nvSpPr>
          <p:cNvPr id="4" name="Slide Number Placeholder 3"/>
          <p:cNvSpPr>
            <a:spLocks noGrp="1"/>
          </p:cNvSpPr>
          <p:nvPr>
            <p:ph type="sldNum" sz="quarter" idx="10"/>
          </p:nvPr>
        </p:nvSpPr>
        <p:spPr/>
        <p:txBody>
          <a:bodyPr/>
          <a:lstStyle/>
          <a:p>
            <a:fld id="{BF988C99-7DC7-4000-B533-C70C2E0CF4A7}" type="slidenum">
              <a:rPr lang="en-US" smtClean="0"/>
              <a:t>16</a:t>
            </a:fld>
            <a:endParaRPr lang="en-US"/>
          </a:p>
        </p:txBody>
      </p:sp>
    </p:spTree>
    <p:extLst>
      <p:ext uri="{BB962C8B-B14F-4D97-AF65-F5344CB8AC3E}">
        <p14:creationId xmlns:p14="http://schemas.microsoft.com/office/powerpoint/2010/main" val="32988772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s-419" sz="1200" kern="1200" baseline="0" dirty="0">
                <a:solidFill>
                  <a:schemeClr val="accent4">
                    <a:lumMod val="60000"/>
                    <a:lumOff val="40000"/>
                  </a:schemeClr>
                </a:solidFill>
                <a:effectLst/>
                <a:latin typeface="+mn-lt"/>
                <a:ea typeface="+mn-ea"/>
                <a:cs typeface="+mn-cs"/>
              </a:rPr>
              <a:t>Usted </a:t>
            </a:r>
            <a:r>
              <a:rPr lang="es-419" sz="1200" kern="1200" dirty="0">
                <a:solidFill>
                  <a:schemeClr val="accent4">
                    <a:lumMod val="60000"/>
                    <a:lumOff val="40000"/>
                  </a:schemeClr>
                </a:solidFill>
                <a:effectLst/>
                <a:latin typeface="+mn-lt"/>
                <a:ea typeface="+mn-ea"/>
                <a:cs typeface="+mn-cs"/>
              </a:rPr>
              <a:t>puede utilizar el </a:t>
            </a:r>
            <a:r>
              <a:rPr lang="es-419" sz="1200" kern="1200" dirty="0" smtClean="0">
                <a:solidFill>
                  <a:schemeClr val="accent4">
                    <a:lumMod val="60000"/>
                    <a:lumOff val="40000"/>
                  </a:schemeClr>
                </a:solidFill>
                <a:effectLst/>
                <a:latin typeface="+mn-lt"/>
                <a:ea typeface="+mn-ea"/>
                <a:cs typeface="+mn-cs"/>
              </a:rPr>
              <a:t>acrónimo en ingles </a:t>
            </a:r>
            <a:r>
              <a:rPr lang="es-419" sz="1200" kern="1200" dirty="0">
                <a:solidFill>
                  <a:schemeClr val="accent4">
                    <a:lumMod val="60000"/>
                    <a:lumOff val="40000"/>
                  </a:schemeClr>
                </a:solidFill>
                <a:effectLst/>
                <a:latin typeface="+mn-lt"/>
                <a:ea typeface="+mn-ea"/>
                <a:cs typeface="+mn-cs"/>
              </a:rPr>
              <a:t>"F-A-S-T“ para reconocer los síntomas</a:t>
            </a:r>
            <a:r>
              <a:rPr lang="es-419" sz="1200" kern="1200" baseline="0" dirty="0">
                <a:solidFill>
                  <a:schemeClr val="accent4">
                    <a:lumMod val="60000"/>
                    <a:lumOff val="40000"/>
                  </a:schemeClr>
                </a:solidFill>
                <a:effectLst/>
                <a:latin typeface="+mn-lt"/>
                <a:ea typeface="+mn-ea"/>
                <a:cs typeface="+mn-cs"/>
              </a:rPr>
              <a:t> de un derrame cerebral</a:t>
            </a:r>
            <a:r>
              <a:rPr lang="es-419" sz="1200" kern="1200" dirty="0">
                <a:solidFill>
                  <a:schemeClr val="accent4">
                    <a:lumMod val="60000"/>
                    <a:lumOff val="40000"/>
                  </a:schemeClr>
                </a:solidFill>
                <a:effectLst/>
                <a:latin typeface="+mn-lt"/>
                <a:ea typeface="+mn-ea"/>
                <a:cs typeface="+mn-cs"/>
              </a:rPr>
              <a:t>:</a:t>
            </a:r>
            <a:endParaRPr lang="en-US" sz="1200" kern="1200" dirty="0">
              <a:solidFill>
                <a:schemeClr val="accent4">
                  <a:lumMod val="60000"/>
                  <a:lumOff val="40000"/>
                </a:schemeClr>
              </a:solidFill>
              <a:effectLst/>
              <a:latin typeface="+mn-lt"/>
              <a:ea typeface="+mn-ea"/>
              <a:cs typeface="+mn-cs"/>
            </a:endParaRPr>
          </a:p>
          <a:p>
            <a:pPr lvl="1"/>
            <a:r>
              <a:rPr lang="es-419" sz="1200" kern="1200" dirty="0" smtClean="0">
                <a:solidFill>
                  <a:schemeClr val="accent4">
                    <a:lumMod val="60000"/>
                    <a:lumOff val="40000"/>
                  </a:schemeClr>
                </a:solidFill>
                <a:effectLst/>
                <a:latin typeface="+mn-lt"/>
                <a:ea typeface="+mn-ea"/>
                <a:cs typeface="+mn-cs"/>
              </a:rPr>
              <a:t>F</a:t>
            </a:r>
            <a:r>
              <a:rPr lang="es-419" sz="1200" kern="1200" baseline="0" dirty="0" smtClean="0">
                <a:solidFill>
                  <a:schemeClr val="accent4">
                    <a:lumMod val="60000"/>
                    <a:lumOff val="40000"/>
                  </a:schemeClr>
                </a:solidFill>
                <a:effectLst/>
                <a:latin typeface="+mn-lt"/>
                <a:ea typeface="+mn-ea"/>
                <a:cs typeface="+mn-cs"/>
              </a:rPr>
              <a:t> para </a:t>
            </a:r>
            <a:r>
              <a:rPr lang="es-419" sz="1200" kern="1200" dirty="0" err="1" smtClean="0">
                <a:solidFill>
                  <a:schemeClr val="accent4">
                    <a:lumMod val="60000"/>
                    <a:lumOff val="40000"/>
                  </a:schemeClr>
                </a:solidFill>
                <a:effectLst/>
                <a:latin typeface="+mn-lt"/>
                <a:ea typeface="+mn-ea"/>
                <a:cs typeface="+mn-cs"/>
              </a:rPr>
              <a:t>Face</a:t>
            </a:r>
            <a:r>
              <a:rPr lang="es-419" sz="1200" kern="1200" baseline="0" dirty="0" smtClean="0">
                <a:solidFill>
                  <a:schemeClr val="accent4">
                    <a:lumMod val="60000"/>
                    <a:lumOff val="40000"/>
                  </a:schemeClr>
                </a:solidFill>
                <a:effectLst/>
                <a:latin typeface="+mn-lt"/>
                <a:ea typeface="+mn-ea"/>
                <a:cs typeface="+mn-cs"/>
              </a:rPr>
              <a:t> o </a:t>
            </a:r>
            <a:r>
              <a:rPr lang="es-419" sz="1200" kern="1200" dirty="0" smtClean="0">
                <a:solidFill>
                  <a:schemeClr val="accent4">
                    <a:lumMod val="60000"/>
                    <a:lumOff val="40000"/>
                  </a:schemeClr>
                </a:solidFill>
                <a:effectLst/>
                <a:latin typeface="+mn-lt"/>
                <a:ea typeface="+mn-ea"/>
                <a:cs typeface="+mn-cs"/>
              </a:rPr>
              <a:t>Cara</a:t>
            </a:r>
            <a:r>
              <a:rPr lang="es-419" sz="1200" kern="1200" dirty="0">
                <a:solidFill>
                  <a:schemeClr val="accent4">
                    <a:lumMod val="60000"/>
                    <a:lumOff val="40000"/>
                  </a:schemeClr>
                </a:solidFill>
                <a:effectLst/>
                <a:latin typeface="+mn-lt"/>
                <a:ea typeface="+mn-ea"/>
                <a:cs typeface="+mn-cs"/>
              </a:rPr>
              <a:t>: Pida a la persona que sonría, ¿se </a:t>
            </a:r>
            <a:r>
              <a:rPr lang="es-419" sz="1200" kern="1200" dirty="0" smtClean="0">
                <a:solidFill>
                  <a:schemeClr val="accent4">
                    <a:lumMod val="60000"/>
                    <a:lumOff val="40000"/>
                  </a:schemeClr>
                </a:solidFill>
                <a:effectLst/>
                <a:latin typeface="+mn-lt"/>
                <a:ea typeface="+mn-ea"/>
                <a:cs typeface="+mn-cs"/>
              </a:rPr>
              <a:t>le</a:t>
            </a:r>
            <a:r>
              <a:rPr lang="es-419" sz="1200" kern="1200" baseline="0" dirty="0" smtClean="0">
                <a:solidFill>
                  <a:schemeClr val="accent4">
                    <a:lumMod val="60000"/>
                    <a:lumOff val="40000"/>
                  </a:schemeClr>
                </a:solidFill>
                <a:effectLst/>
                <a:latin typeface="+mn-lt"/>
                <a:ea typeface="+mn-ea"/>
                <a:cs typeface="+mn-cs"/>
              </a:rPr>
              <a:t> </a:t>
            </a:r>
            <a:r>
              <a:rPr lang="es-419" sz="1200" kern="1200" dirty="0" smtClean="0">
                <a:solidFill>
                  <a:schemeClr val="accent4">
                    <a:lumMod val="60000"/>
                    <a:lumOff val="40000"/>
                  </a:schemeClr>
                </a:solidFill>
                <a:effectLst/>
                <a:latin typeface="+mn-lt"/>
                <a:ea typeface="+mn-ea"/>
                <a:cs typeface="+mn-cs"/>
              </a:rPr>
              <a:t>cae </a:t>
            </a:r>
            <a:r>
              <a:rPr lang="es-419" sz="1200" kern="1200" dirty="0">
                <a:solidFill>
                  <a:schemeClr val="accent4">
                    <a:lumMod val="60000"/>
                    <a:lumOff val="40000"/>
                  </a:schemeClr>
                </a:solidFill>
                <a:effectLst/>
                <a:latin typeface="+mn-lt"/>
                <a:ea typeface="+mn-ea"/>
                <a:cs typeface="+mn-cs"/>
              </a:rPr>
              <a:t>un lado de la cara?</a:t>
            </a:r>
            <a:endParaRPr lang="en-US" sz="1200" kern="1200" dirty="0">
              <a:solidFill>
                <a:schemeClr val="accent4">
                  <a:lumMod val="60000"/>
                  <a:lumOff val="40000"/>
                </a:schemeClr>
              </a:solidFill>
              <a:effectLst/>
              <a:latin typeface="+mn-lt"/>
              <a:ea typeface="+mn-ea"/>
              <a:cs typeface="+mn-cs"/>
            </a:endParaRPr>
          </a:p>
          <a:p>
            <a:pPr lvl="1"/>
            <a:r>
              <a:rPr lang="es-419" sz="1200" kern="1200" dirty="0" smtClean="0">
                <a:solidFill>
                  <a:schemeClr val="accent4">
                    <a:lumMod val="60000"/>
                    <a:lumOff val="40000"/>
                  </a:schemeClr>
                </a:solidFill>
                <a:effectLst/>
                <a:latin typeface="+mn-lt"/>
                <a:ea typeface="+mn-ea"/>
                <a:cs typeface="+mn-cs"/>
              </a:rPr>
              <a:t>A para </a:t>
            </a:r>
            <a:r>
              <a:rPr lang="es-419" sz="1200" kern="1200" dirty="0" err="1" smtClean="0">
                <a:solidFill>
                  <a:schemeClr val="accent4">
                    <a:lumMod val="60000"/>
                    <a:lumOff val="40000"/>
                  </a:schemeClr>
                </a:solidFill>
                <a:effectLst/>
                <a:latin typeface="+mn-lt"/>
                <a:ea typeface="+mn-ea"/>
                <a:cs typeface="+mn-cs"/>
              </a:rPr>
              <a:t>Arms</a:t>
            </a:r>
            <a:r>
              <a:rPr lang="es-419" sz="1200" kern="1200" baseline="0" dirty="0" smtClean="0">
                <a:solidFill>
                  <a:schemeClr val="accent4">
                    <a:lumMod val="60000"/>
                    <a:lumOff val="40000"/>
                  </a:schemeClr>
                </a:solidFill>
                <a:effectLst/>
                <a:latin typeface="+mn-lt"/>
                <a:ea typeface="+mn-ea"/>
                <a:cs typeface="+mn-cs"/>
              </a:rPr>
              <a:t> o </a:t>
            </a:r>
            <a:r>
              <a:rPr lang="es-419" sz="1200" kern="1200" dirty="0" smtClean="0">
                <a:solidFill>
                  <a:schemeClr val="accent4">
                    <a:lumMod val="60000"/>
                    <a:lumOff val="40000"/>
                  </a:schemeClr>
                </a:solidFill>
                <a:effectLst/>
                <a:latin typeface="+mn-lt"/>
                <a:ea typeface="+mn-ea"/>
                <a:cs typeface="+mn-cs"/>
              </a:rPr>
              <a:t>Brazos</a:t>
            </a:r>
            <a:r>
              <a:rPr lang="es-419" sz="1200" kern="1200" dirty="0">
                <a:solidFill>
                  <a:schemeClr val="accent4">
                    <a:lumMod val="60000"/>
                    <a:lumOff val="40000"/>
                  </a:schemeClr>
                </a:solidFill>
                <a:effectLst/>
                <a:latin typeface="+mn-lt"/>
                <a:ea typeface="+mn-ea"/>
                <a:cs typeface="+mn-cs"/>
              </a:rPr>
              <a:t>: Pida a la persona que extienda ambos brazos hacia adelante, ¿uno de los brazos se desvía hacia abajo?</a:t>
            </a:r>
            <a:endParaRPr lang="en-US" sz="1200" kern="1200" dirty="0">
              <a:solidFill>
                <a:schemeClr val="accent4">
                  <a:lumMod val="60000"/>
                  <a:lumOff val="40000"/>
                </a:schemeClr>
              </a:solidFill>
              <a:effectLst/>
              <a:latin typeface="+mn-lt"/>
              <a:ea typeface="+mn-ea"/>
              <a:cs typeface="+mn-cs"/>
            </a:endParaRPr>
          </a:p>
          <a:p>
            <a:pPr lvl="1"/>
            <a:r>
              <a:rPr lang="es-419" sz="1200" kern="1200" dirty="0" smtClean="0">
                <a:solidFill>
                  <a:schemeClr val="accent4">
                    <a:lumMod val="60000"/>
                    <a:lumOff val="40000"/>
                  </a:schemeClr>
                </a:solidFill>
                <a:effectLst/>
                <a:latin typeface="+mn-lt"/>
                <a:ea typeface="+mn-ea"/>
                <a:cs typeface="+mn-cs"/>
              </a:rPr>
              <a:t>S para </a:t>
            </a:r>
            <a:r>
              <a:rPr lang="es-419" sz="1200" kern="1200" dirty="0" err="1" smtClean="0">
                <a:solidFill>
                  <a:schemeClr val="accent4">
                    <a:lumMod val="60000"/>
                    <a:lumOff val="40000"/>
                  </a:schemeClr>
                </a:solidFill>
                <a:effectLst/>
                <a:latin typeface="+mn-lt"/>
                <a:ea typeface="+mn-ea"/>
                <a:cs typeface="+mn-cs"/>
              </a:rPr>
              <a:t>Speech</a:t>
            </a:r>
            <a:r>
              <a:rPr lang="es-419" sz="1200" kern="1200" baseline="0" dirty="0" smtClean="0">
                <a:solidFill>
                  <a:schemeClr val="accent4">
                    <a:lumMod val="60000"/>
                    <a:lumOff val="40000"/>
                  </a:schemeClr>
                </a:solidFill>
                <a:effectLst/>
                <a:latin typeface="+mn-lt"/>
                <a:ea typeface="+mn-ea"/>
                <a:cs typeface="+mn-cs"/>
              </a:rPr>
              <a:t> o </a:t>
            </a:r>
            <a:r>
              <a:rPr lang="es-419" sz="1200" kern="1200" dirty="0" smtClean="0">
                <a:solidFill>
                  <a:schemeClr val="accent4">
                    <a:lumMod val="60000"/>
                    <a:lumOff val="40000"/>
                  </a:schemeClr>
                </a:solidFill>
                <a:effectLst/>
                <a:latin typeface="+mn-lt"/>
                <a:ea typeface="+mn-ea"/>
                <a:cs typeface="+mn-cs"/>
              </a:rPr>
              <a:t>Habla</a:t>
            </a:r>
            <a:r>
              <a:rPr lang="es-419" sz="1200" kern="1200" dirty="0">
                <a:solidFill>
                  <a:schemeClr val="accent4">
                    <a:lumMod val="60000"/>
                    <a:lumOff val="40000"/>
                  </a:schemeClr>
                </a:solidFill>
                <a:effectLst/>
                <a:latin typeface="+mn-lt"/>
                <a:ea typeface="+mn-ea"/>
                <a:cs typeface="+mn-cs"/>
              </a:rPr>
              <a:t>: Pida a la persona que repita una oración simple, ¿tiene</a:t>
            </a:r>
            <a:r>
              <a:rPr lang="es-419" sz="1200" kern="1200" baseline="0" dirty="0">
                <a:solidFill>
                  <a:schemeClr val="accent4">
                    <a:lumMod val="60000"/>
                    <a:lumOff val="40000"/>
                  </a:schemeClr>
                </a:solidFill>
                <a:effectLst/>
                <a:latin typeface="+mn-lt"/>
                <a:ea typeface="+mn-ea"/>
                <a:cs typeface="+mn-cs"/>
              </a:rPr>
              <a:t> dificultad para hablar</a:t>
            </a:r>
            <a:r>
              <a:rPr lang="es-419" sz="1200" kern="1200" dirty="0">
                <a:solidFill>
                  <a:schemeClr val="accent4">
                    <a:lumMod val="60000"/>
                    <a:lumOff val="40000"/>
                  </a:schemeClr>
                </a:solidFill>
                <a:effectLst/>
                <a:latin typeface="+mn-lt"/>
                <a:ea typeface="+mn-ea"/>
                <a:cs typeface="+mn-cs"/>
              </a:rPr>
              <a:t>? ¿Puede repetir correctamente la oración</a:t>
            </a:r>
            <a:r>
              <a:rPr lang="es-419" sz="1200" kern="1200" dirty="0" smtClean="0">
                <a:solidFill>
                  <a:schemeClr val="accent4">
                    <a:lumMod val="60000"/>
                    <a:lumOff val="40000"/>
                  </a:schemeClr>
                </a:solidFill>
                <a:effectLst/>
                <a:latin typeface="+mn-lt"/>
                <a:ea typeface="+mn-ea"/>
                <a:cs typeface="+mn-cs"/>
              </a:rPr>
              <a:t>?</a:t>
            </a:r>
          </a:p>
          <a:p>
            <a:pPr lvl="1"/>
            <a:r>
              <a:rPr lang="es-419" sz="1200" kern="1200" dirty="0" smtClean="0">
                <a:solidFill>
                  <a:schemeClr val="accent4">
                    <a:lumMod val="60000"/>
                    <a:lumOff val="40000"/>
                  </a:schemeClr>
                </a:solidFill>
                <a:effectLst/>
                <a:latin typeface="+mn-lt"/>
                <a:ea typeface="+mn-ea"/>
                <a:cs typeface="+mn-cs"/>
              </a:rPr>
              <a:t>T para Time</a:t>
            </a:r>
            <a:r>
              <a:rPr lang="es-419" sz="1200" kern="1200" baseline="0" dirty="0">
                <a:solidFill>
                  <a:schemeClr val="accent4">
                    <a:lumMod val="60000"/>
                    <a:lumOff val="40000"/>
                  </a:schemeClr>
                </a:solidFill>
                <a:effectLst/>
                <a:latin typeface="+mn-lt"/>
                <a:ea typeface="+mn-ea"/>
                <a:cs typeface="+mn-cs"/>
              </a:rPr>
              <a:t> </a:t>
            </a:r>
            <a:r>
              <a:rPr lang="es-419" sz="1200" kern="1200" baseline="0" dirty="0" smtClean="0">
                <a:solidFill>
                  <a:schemeClr val="accent4">
                    <a:lumMod val="60000"/>
                    <a:lumOff val="40000"/>
                  </a:schemeClr>
                </a:solidFill>
                <a:effectLst/>
                <a:latin typeface="+mn-lt"/>
                <a:ea typeface="+mn-ea"/>
                <a:cs typeface="+mn-cs"/>
              </a:rPr>
              <a:t>o</a:t>
            </a:r>
            <a:r>
              <a:rPr lang="es-419" sz="1200" kern="1200" dirty="0" smtClean="0">
                <a:solidFill>
                  <a:schemeClr val="accent4">
                    <a:lumMod val="60000"/>
                    <a:lumOff val="40000"/>
                  </a:schemeClr>
                </a:solidFill>
                <a:effectLst/>
                <a:latin typeface="+mn-lt"/>
                <a:ea typeface="+mn-ea"/>
                <a:cs typeface="+mn-cs"/>
              </a:rPr>
              <a:t> </a:t>
            </a:r>
            <a:r>
              <a:rPr lang="es-419" sz="1200" kern="1200" dirty="0">
                <a:solidFill>
                  <a:schemeClr val="accent4">
                    <a:lumMod val="60000"/>
                    <a:lumOff val="40000"/>
                  </a:schemeClr>
                </a:solidFill>
                <a:effectLst/>
                <a:latin typeface="+mn-lt"/>
                <a:ea typeface="+mn-ea"/>
                <a:cs typeface="+mn-cs"/>
              </a:rPr>
              <a:t>Tiempo: </a:t>
            </a:r>
            <a:r>
              <a:rPr lang="es-419" sz="1200" kern="1200" dirty="0">
                <a:solidFill>
                  <a:srgbClr val="000000"/>
                </a:solidFill>
                <a:effectLst/>
                <a:latin typeface="+mn-lt"/>
                <a:ea typeface="+mn-ea"/>
                <a:cs typeface="+mn-cs"/>
              </a:rPr>
              <a:t>Anote</a:t>
            </a:r>
            <a:r>
              <a:rPr lang="es-419" sz="1200" kern="1200" dirty="0">
                <a:solidFill>
                  <a:schemeClr val="accent4">
                    <a:lumMod val="60000"/>
                    <a:lumOff val="40000"/>
                  </a:schemeClr>
                </a:solidFill>
                <a:effectLst/>
                <a:latin typeface="+mn-lt"/>
                <a:ea typeface="+mn-ea"/>
                <a:cs typeface="+mn-cs"/>
              </a:rPr>
              <a:t> la hora en que comenzaron los signos y síntomas y no pierda más tiempo, asegúrese de llamar al 9-1-1 de inmediato.</a:t>
            </a:r>
            <a:endParaRPr lang="en-US" sz="1200" kern="1200" dirty="0">
              <a:solidFill>
                <a:schemeClr val="accent4">
                  <a:lumMod val="60000"/>
                  <a:lumOff val="40000"/>
                </a:schemeClr>
              </a:solidFill>
              <a:effectLst/>
              <a:latin typeface="+mn-lt"/>
              <a:ea typeface="+mn-ea"/>
              <a:cs typeface="+mn-cs"/>
            </a:endParaRPr>
          </a:p>
          <a:p>
            <a:pPr marL="0" indent="0" algn="l" eaLnBrk="1" hangingPunct="1">
              <a:buFont typeface="Arial" panose="020B0604020202020204" pitchFamily="34" charset="0"/>
              <a:buNone/>
            </a:pPr>
            <a:endParaRPr lang="en-US" altLang="en-US" sz="1200" baseline="0" dirty="0" smtClean="0"/>
          </a:p>
          <a:p>
            <a:pPr marL="0" indent="0" algn="l" eaLnBrk="1" hangingPunct="1">
              <a:buFont typeface="Arial" panose="020B0604020202020204" pitchFamily="34" charset="0"/>
              <a:buNone/>
            </a:pPr>
            <a:endParaRPr lang="en-US" altLang="en-US" sz="1200" baseline="0" dirty="0"/>
          </a:p>
          <a:p>
            <a:endParaRPr lang="en-US" dirty="0"/>
          </a:p>
        </p:txBody>
      </p:sp>
      <p:sp>
        <p:nvSpPr>
          <p:cNvPr id="4" name="Slide Number Placeholder 3"/>
          <p:cNvSpPr>
            <a:spLocks noGrp="1"/>
          </p:cNvSpPr>
          <p:nvPr>
            <p:ph type="sldNum" sz="quarter" idx="10"/>
          </p:nvPr>
        </p:nvSpPr>
        <p:spPr/>
        <p:txBody>
          <a:bodyPr/>
          <a:lstStyle/>
          <a:p>
            <a:fld id="{BF988C99-7DC7-4000-B533-C70C2E0CF4A7}" type="slidenum">
              <a:rPr lang="en-US" smtClean="0"/>
              <a:t>17</a:t>
            </a:fld>
            <a:endParaRPr lang="en-US"/>
          </a:p>
        </p:txBody>
      </p:sp>
    </p:spTree>
    <p:extLst>
      <p:ext uri="{BB962C8B-B14F-4D97-AF65-F5344CB8AC3E}">
        <p14:creationId xmlns:p14="http://schemas.microsoft.com/office/powerpoint/2010/main" val="15219090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Tambien</a:t>
            </a:r>
            <a:r>
              <a:rPr lang="en-US" dirty="0" smtClean="0"/>
              <a:t> </a:t>
            </a:r>
            <a:r>
              <a:rPr lang="en-US" dirty="0" err="1" smtClean="0"/>
              <a:t>existen</a:t>
            </a:r>
            <a:r>
              <a:rPr lang="en-US" baseline="0" dirty="0" smtClean="0"/>
              <a:t> </a:t>
            </a:r>
            <a:r>
              <a:rPr lang="en-US" baseline="0" dirty="0" err="1" smtClean="0"/>
              <a:t>siglas</a:t>
            </a:r>
            <a:r>
              <a:rPr lang="en-US" baseline="0" dirty="0" smtClean="0"/>
              <a:t> </a:t>
            </a:r>
            <a:r>
              <a:rPr lang="en-US" baseline="0" dirty="0" err="1" smtClean="0"/>
              <a:t>en</a:t>
            </a:r>
            <a:r>
              <a:rPr lang="en-US" baseline="0" dirty="0" smtClean="0"/>
              <a:t> </a:t>
            </a:r>
            <a:r>
              <a:rPr lang="en-US" baseline="0" dirty="0" err="1" smtClean="0"/>
              <a:t>espanol</a:t>
            </a:r>
            <a:r>
              <a:rPr lang="en-US" baseline="0" dirty="0" smtClean="0"/>
              <a:t> para </a:t>
            </a:r>
            <a:r>
              <a:rPr lang="en-US" baseline="0" dirty="0" err="1" smtClean="0"/>
              <a:t>recordar</a:t>
            </a:r>
            <a:r>
              <a:rPr lang="en-US" baseline="0" dirty="0" smtClean="0"/>
              <a:t> </a:t>
            </a:r>
            <a:r>
              <a:rPr lang="en-US" baseline="0" dirty="0" err="1" smtClean="0"/>
              <a:t>los</a:t>
            </a:r>
            <a:r>
              <a:rPr lang="en-US" baseline="0" dirty="0" smtClean="0"/>
              <a:t> </a:t>
            </a:r>
            <a:r>
              <a:rPr lang="en-US" baseline="0" dirty="0" err="1" smtClean="0"/>
              <a:t>sintomas</a:t>
            </a:r>
            <a:r>
              <a:rPr lang="en-US" baseline="0" dirty="0" smtClean="0"/>
              <a:t> de un </a:t>
            </a:r>
            <a:r>
              <a:rPr lang="en-US" baseline="0" dirty="0" err="1" smtClean="0"/>
              <a:t>derrame</a:t>
            </a:r>
            <a:r>
              <a:rPr lang="en-US" baseline="0" dirty="0" smtClean="0"/>
              <a:t> cerebral. </a:t>
            </a:r>
          </a:p>
          <a:p>
            <a:endParaRPr lang="en-US" baseline="0" dirty="0" smtClean="0"/>
          </a:p>
          <a:p>
            <a:r>
              <a:rPr lang="en-US" sz="1200" b="1" dirty="0" smtClean="0">
                <a:solidFill>
                  <a:schemeClr val="accent2">
                    <a:lumMod val="75000"/>
                  </a:schemeClr>
                </a:solidFill>
              </a:rPr>
              <a:t>R</a:t>
            </a:r>
            <a:r>
              <a:rPr lang="en-US" sz="1200" b="1" dirty="0" smtClean="0">
                <a:solidFill>
                  <a:srgbClr val="FBAB54"/>
                </a:solidFill>
              </a:rPr>
              <a:t> </a:t>
            </a:r>
            <a:r>
              <a:rPr lang="en-US" sz="1200" dirty="0" smtClean="0"/>
              <a:t>=</a:t>
            </a:r>
            <a:r>
              <a:rPr lang="en-US" sz="1200" b="1" dirty="0" smtClean="0">
                <a:solidFill>
                  <a:srgbClr val="FBAB54"/>
                </a:solidFill>
              </a:rPr>
              <a:t> </a:t>
            </a:r>
            <a:r>
              <a:rPr lang="en-US" sz="1200" dirty="0" smtClean="0"/>
              <a:t>Rostro </a:t>
            </a:r>
            <a:r>
              <a:rPr lang="en-US" sz="1200" dirty="0" err="1" smtClean="0"/>
              <a:t>Caído</a:t>
            </a:r>
            <a:r>
              <a:rPr lang="en-US" sz="1200" dirty="0" smtClean="0"/>
              <a:t>:			</a:t>
            </a:r>
            <a:r>
              <a:rPr lang="en-US" sz="1200" b="1" dirty="0" smtClean="0"/>
              <a:t> Un </a:t>
            </a:r>
            <a:r>
              <a:rPr lang="en-US" sz="1200" b="1" dirty="0" err="1" smtClean="0"/>
              <a:t>lado</a:t>
            </a:r>
            <a:r>
              <a:rPr lang="en-US" sz="1200" b="1" dirty="0" smtClean="0"/>
              <a:t> de la </a:t>
            </a:r>
            <a:r>
              <a:rPr lang="en-US" sz="1200" b="1" dirty="0" err="1" smtClean="0"/>
              <a:t>cara</a:t>
            </a:r>
            <a:r>
              <a:rPr lang="en-US" sz="1200" b="1" dirty="0" smtClean="0"/>
              <a:t> </a:t>
            </a:r>
            <a:r>
              <a:rPr lang="en-US" sz="1200" b="1" dirty="0" err="1" smtClean="0"/>
              <a:t>esta</a:t>
            </a:r>
            <a:r>
              <a:rPr lang="en-US" sz="1200" b="1" dirty="0" smtClean="0"/>
              <a:t> </a:t>
            </a:r>
            <a:r>
              <a:rPr lang="en-US" sz="1200" b="1" dirty="0" err="1" smtClean="0"/>
              <a:t>caído</a:t>
            </a:r>
            <a:r>
              <a:rPr lang="en-US" sz="1200" b="1" dirty="0" smtClean="0"/>
              <a:t> </a:t>
            </a:r>
            <a:r>
              <a:rPr lang="en-US" sz="1200" dirty="0" smtClean="0"/>
              <a:t>	</a:t>
            </a:r>
            <a:endParaRPr lang="en-US" sz="1200" b="1" dirty="0" smtClean="0"/>
          </a:p>
          <a:p>
            <a:r>
              <a:rPr lang="en-US" sz="1200" b="1" dirty="0" smtClean="0">
                <a:solidFill>
                  <a:schemeClr val="accent2">
                    <a:lumMod val="75000"/>
                  </a:schemeClr>
                </a:solidFill>
              </a:rPr>
              <a:t>A</a:t>
            </a:r>
            <a:r>
              <a:rPr lang="en-US" sz="1200" b="1" dirty="0" smtClean="0">
                <a:solidFill>
                  <a:srgbClr val="FBAB54"/>
                </a:solidFill>
              </a:rPr>
              <a:t> </a:t>
            </a:r>
            <a:r>
              <a:rPr lang="en-US" sz="1200" dirty="0" smtClean="0"/>
              <a:t>=</a:t>
            </a:r>
            <a:r>
              <a:rPr lang="en-US" sz="1200" b="1" dirty="0" smtClean="0">
                <a:solidFill>
                  <a:srgbClr val="FBAB54"/>
                </a:solidFill>
              </a:rPr>
              <a:t> </a:t>
            </a:r>
            <a:r>
              <a:rPr lang="en-US" sz="1200" dirty="0" err="1" smtClean="0"/>
              <a:t>Alteración</a:t>
            </a:r>
            <a:r>
              <a:rPr lang="en-US" sz="1200" dirty="0" smtClean="0"/>
              <a:t> del </a:t>
            </a:r>
            <a:r>
              <a:rPr lang="en-US" sz="1200" dirty="0" err="1" smtClean="0"/>
              <a:t>equilibrio</a:t>
            </a:r>
            <a:r>
              <a:rPr lang="en-US" sz="1200" dirty="0" smtClean="0"/>
              <a:t>: 	</a:t>
            </a:r>
            <a:r>
              <a:rPr lang="en-US" sz="1200" b="1" dirty="0" smtClean="0"/>
              <a:t> 		</a:t>
            </a:r>
            <a:r>
              <a:rPr lang="en-US" sz="1200" b="1" dirty="0" err="1" smtClean="0"/>
              <a:t>Dificultad</a:t>
            </a:r>
            <a:r>
              <a:rPr lang="en-US" sz="1200" b="1" dirty="0" smtClean="0"/>
              <a:t> con </a:t>
            </a:r>
            <a:r>
              <a:rPr lang="en-US" sz="1200" b="1" dirty="0" err="1" smtClean="0"/>
              <a:t>caminar</a:t>
            </a:r>
            <a:r>
              <a:rPr lang="en-US" sz="1200" b="1" dirty="0" smtClean="0"/>
              <a:t> o el balance. </a:t>
            </a:r>
            <a:r>
              <a:rPr lang="en-US" sz="1200" dirty="0" smtClean="0"/>
              <a:t>	</a:t>
            </a:r>
          </a:p>
          <a:p>
            <a:r>
              <a:rPr lang="en-US" sz="1200" b="1" dirty="0" smtClean="0">
                <a:solidFill>
                  <a:schemeClr val="accent2">
                    <a:lumMod val="75000"/>
                  </a:schemeClr>
                </a:solidFill>
              </a:rPr>
              <a:t>P</a:t>
            </a:r>
            <a:r>
              <a:rPr lang="en-US" sz="1200" b="1" dirty="0" smtClean="0">
                <a:solidFill>
                  <a:srgbClr val="FBAB54"/>
                </a:solidFill>
              </a:rPr>
              <a:t> </a:t>
            </a:r>
            <a:r>
              <a:rPr lang="en-US" sz="1200" dirty="0" smtClean="0"/>
              <a:t>=</a:t>
            </a:r>
            <a:r>
              <a:rPr lang="en-US" sz="1200" b="1" dirty="0" smtClean="0">
                <a:solidFill>
                  <a:srgbClr val="FBAB54"/>
                </a:solidFill>
              </a:rPr>
              <a:t> </a:t>
            </a:r>
            <a:r>
              <a:rPr lang="en-US" sz="1200" dirty="0" err="1" smtClean="0"/>
              <a:t>Pérdida</a:t>
            </a:r>
            <a:r>
              <a:rPr lang="en-US" sz="1200" dirty="0" smtClean="0"/>
              <a:t> de </a:t>
            </a:r>
            <a:r>
              <a:rPr lang="en-US" sz="1200" dirty="0" err="1" smtClean="0"/>
              <a:t>fuerza</a:t>
            </a:r>
            <a:r>
              <a:rPr lang="en-US" sz="1200" dirty="0" smtClean="0"/>
              <a:t> </a:t>
            </a:r>
            <a:r>
              <a:rPr lang="en-US" sz="1200" dirty="0" err="1" smtClean="0"/>
              <a:t>en</a:t>
            </a:r>
            <a:r>
              <a:rPr lang="en-US" sz="1200" dirty="0" smtClean="0"/>
              <a:t> el </a:t>
            </a:r>
            <a:r>
              <a:rPr lang="en-US" sz="1200" dirty="0" err="1" smtClean="0"/>
              <a:t>brazo</a:t>
            </a:r>
            <a:r>
              <a:rPr lang="en-US" sz="1200" dirty="0" smtClean="0"/>
              <a:t> o </a:t>
            </a:r>
            <a:r>
              <a:rPr lang="en-US" sz="1200" dirty="0" err="1" smtClean="0"/>
              <a:t>una</a:t>
            </a:r>
            <a:r>
              <a:rPr lang="en-US" sz="1200" dirty="0" smtClean="0"/>
              <a:t> </a:t>
            </a:r>
            <a:r>
              <a:rPr lang="en-US" sz="1200" dirty="0" err="1" smtClean="0"/>
              <a:t>pierna</a:t>
            </a:r>
            <a:r>
              <a:rPr lang="en-US" sz="1200" dirty="0" smtClean="0"/>
              <a:t>: 	</a:t>
            </a:r>
            <a:r>
              <a:rPr lang="en-US" sz="1200" b="1" dirty="0" smtClean="0"/>
              <a:t>Un </a:t>
            </a:r>
            <a:r>
              <a:rPr lang="en-US" sz="1200" b="1" dirty="0" err="1" smtClean="0"/>
              <a:t>lado</a:t>
            </a:r>
            <a:r>
              <a:rPr lang="en-US" sz="1200" b="1" dirty="0" smtClean="0"/>
              <a:t> del </a:t>
            </a:r>
            <a:r>
              <a:rPr lang="en-US" sz="1200" b="1" dirty="0" err="1" smtClean="0"/>
              <a:t>cuerpo</a:t>
            </a:r>
            <a:r>
              <a:rPr lang="en-US" sz="1200" b="1" dirty="0" smtClean="0"/>
              <a:t> </a:t>
            </a:r>
            <a:r>
              <a:rPr lang="en-US" sz="1200" b="1" dirty="0" err="1" smtClean="0"/>
              <a:t>queda</a:t>
            </a:r>
            <a:r>
              <a:rPr lang="en-US" sz="1200" b="1" dirty="0" smtClean="0"/>
              <a:t> </a:t>
            </a:r>
            <a:r>
              <a:rPr lang="en-US" sz="1200" b="1" dirty="0" err="1" smtClean="0"/>
              <a:t>débil</a:t>
            </a:r>
            <a:r>
              <a:rPr lang="en-US" sz="1200" b="1" dirty="0" smtClean="0"/>
              <a:t>.</a:t>
            </a:r>
          </a:p>
          <a:p>
            <a:r>
              <a:rPr lang="en-US" sz="1200" b="1" dirty="0" smtClean="0">
                <a:solidFill>
                  <a:schemeClr val="accent2">
                    <a:lumMod val="75000"/>
                  </a:schemeClr>
                </a:solidFill>
              </a:rPr>
              <a:t>I</a:t>
            </a:r>
            <a:r>
              <a:rPr lang="en-US" sz="1200" b="1" dirty="0" smtClean="0">
                <a:solidFill>
                  <a:srgbClr val="FBAB54"/>
                </a:solidFill>
              </a:rPr>
              <a:t> </a:t>
            </a:r>
            <a:r>
              <a:rPr lang="en-US" sz="1200" dirty="0" smtClean="0"/>
              <a:t>=</a:t>
            </a:r>
            <a:r>
              <a:rPr lang="en-US" sz="1200" b="1" dirty="0" smtClean="0">
                <a:solidFill>
                  <a:srgbClr val="FBAB54"/>
                </a:solidFill>
              </a:rPr>
              <a:t> </a:t>
            </a:r>
            <a:r>
              <a:rPr lang="en-US" sz="1200" dirty="0" err="1" smtClean="0"/>
              <a:t>Impedimento</a:t>
            </a:r>
            <a:r>
              <a:rPr lang="en-US" sz="1200" dirty="0" smtClean="0"/>
              <a:t> visual </a:t>
            </a:r>
            <a:r>
              <a:rPr lang="en-US" sz="1200" dirty="0" err="1" smtClean="0"/>
              <a:t>repentino</a:t>
            </a:r>
            <a:r>
              <a:rPr lang="en-US" sz="1200" dirty="0" smtClean="0"/>
              <a:t>: 		</a:t>
            </a:r>
            <a:r>
              <a:rPr lang="en-US" sz="1200" b="1" dirty="0" err="1" smtClean="0"/>
              <a:t>Problemas</a:t>
            </a:r>
            <a:r>
              <a:rPr lang="en-US" sz="1200" b="1" dirty="0" smtClean="0"/>
              <a:t> con la vista </a:t>
            </a:r>
            <a:r>
              <a:rPr lang="en-US" sz="1200" b="1" dirty="0" err="1" smtClean="0"/>
              <a:t>en</a:t>
            </a:r>
            <a:r>
              <a:rPr lang="en-US" sz="1200" b="1" dirty="0" smtClean="0"/>
              <a:t> un </a:t>
            </a:r>
            <a:r>
              <a:rPr lang="en-US" sz="1200" b="1" dirty="0" err="1" smtClean="0"/>
              <a:t>ojo</a:t>
            </a:r>
            <a:r>
              <a:rPr lang="en-US" sz="1200" b="1" dirty="0" smtClean="0"/>
              <a:t> o ambos </a:t>
            </a:r>
            <a:r>
              <a:rPr lang="en-US" sz="1200" b="1" dirty="0" err="1" smtClean="0"/>
              <a:t>ojos</a:t>
            </a:r>
            <a:r>
              <a:rPr lang="en-US" sz="1200" b="1" dirty="0" smtClean="0"/>
              <a:t>.</a:t>
            </a:r>
          </a:p>
          <a:p>
            <a:r>
              <a:rPr lang="en-US" sz="1200" b="1" dirty="0" smtClean="0">
                <a:solidFill>
                  <a:schemeClr val="accent2">
                    <a:lumMod val="75000"/>
                  </a:schemeClr>
                </a:solidFill>
              </a:rPr>
              <a:t>D</a:t>
            </a:r>
            <a:r>
              <a:rPr lang="en-US" sz="1200" b="1" dirty="0" smtClean="0">
                <a:solidFill>
                  <a:srgbClr val="FBAB54"/>
                </a:solidFill>
              </a:rPr>
              <a:t> </a:t>
            </a:r>
            <a:r>
              <a:rPr lang="en-US" sz="1200" dirty="0" smtClean="0"/>
              <a:t>=</a:t>
            </a:r>
            <a:r>
              <a:rPr lang="en-US" sz="1200" b="1" dirty="0" smtClean="0">
                <a:solidFill>
                  <a:srgbClr val="FBAB54"/>
                </a:solidFill>
              </a:rPr>
              <a:t> </a:t>
            </a:r>
            <a:r>
              <a:rPr lang="en-US" sz="1200" dirty="0" err="1" smtClean="0"/>
              <a:t>Dificultad</a:t>
            </a:r>
            <a:r>
              <a:rPr lang="en-US" sz="1200" dirty="0" smtClean="0"/>
              <a:t> para </a:t>
            </a:r>
            <a:r>
              <a:rPr lang="en-US" sz="1200" dirty="0" err="1" smtClean="0"/>
              <a:t>hablar</a:t>
            </a:r>
            <a:r>
              <a:rPr lang="en-US" sz="1200" dirty="0" smtClean="0"/>
              <a:t>: 			</a:t>
            </a:r>
            <a:r>
              <a:rPr lang="en-US" sz="1200" b="1" dirty="0" err="1" smtClean="0"/>
              <a:t>Tener</a:t>
            </a:r>
            <a:r>
              <a:rPr lang="en-US" sz="1200" b="1" dirty="0" smtClean="0"/>
              <a:t> </a:t>
            </a:r>
            <a:r>
              <a:rPr lang="en-US" sz="1200" b="1" dirty="0" err="1" smtClean="0"/>
              <a:t>dificultad</a:t>
            </a:r>
            <a:r>
              <a:rPr lang="en-US" sz="1200" b="1" dirty="0" smtClean="0"/>
              <a:t> con el </a:t>
            </a:r>
            <a:r>
              <a:rPr lang="en-US" sz="1200" b="1" dirty="0" err="1" smtClean="0"/>
              <a:t>habla</a:t>
            </a:r>
            <a:r>
              <a:rPr lang="en-US" sz="1200" b="1" dirty="0" smtClean="0"/>
              <a:t>.</a:t>
            </a:r>
          </a:p>
          <a:p>
            <a:r>
              <a:rPr lang="en-US" sz="1200" b="1" dirty="0" smtClean="0">
                <a:solidFill>
                  <a:schemeClr val="accent2">
                    <a:lumMod val="75000"/>
                  </a:schemeClr>
                </a:solidFill>
              </a:rPr>
              <a:t>O</a:t>
            </a:r>
            <a:r>
              <a:rPr lang="en-US" sz="1200" b="1" dirty="0" smtClean="0">
                <a:solidFill>
                  <a:srgbClr val="FBAB54"/>
                </a:solidFill>
              </a:rPr>
              <a:t> </a:t>
            </a:r>
            <a:r>
              <a:rPr lang="en-US" sz="1200" dirty="0" smtClean="0"/>
              <a:t>=</a:t>
            </a:r>
            <a:r>
              <a:rPr lang="en-US" sz="1200" b="1" dirty="0" smtClean="0">
                <a:solidFill>
                  <a:srgbClr val="FBAB54"/>
                </a:solidFill>
              </a:rPr>
              <a:t> </a:t>
            </a:r>
            <a:r>
              <a:rPr lang="en-US" sz="1200" dirty="0" err="1" smtClean="0"/>
              <a:t>Obten</a:t>
            </a:r>
            <a:r>
              <a:rPr lang="en-US" sz="1200" dirty="0" smtClean="0"/>
              <a:t> </a:t>
            </a:r>
            <a:r>
              <a:rPr lang="en-US" sz="1200" dirty="0" err="1" smtClean="0"/>
              <a:t>ayuda</a:t>
            </a:r>
            <a:r>
              <a:rPr lang="en-US" sz="1200" dirty="0" smtClean="0"/>
              <a:t>. Llama al 911: 		</a:t>
            </a:r>
            <a:r>
              <a:rPr lang="en-US" sz="1200" b="1" dirty="0" err="1" smtClean="0"/>
              <a:t>Obtener</a:t>
            </a:r>
            <a:r>
              <a:rPr lang="en-US" sz="1200" b="1" dirty="0" smtClean="0"/>
              <a:t> </a:t>
            </a:r>
            <a:r>
              <a:rPr lang="en-US" sz="1200" b="1" dirty="0" err="1" smtClean="0"/>
              <a:t>ayuda</a:t>
            </a:r>
            <a:r>
              <a:rPr lang="en-US" sz="1200" b="1" dirty="0" smtClean="0"/>
              <a:t> </a:t>
            </a:r>
            <a:r>
              <a:rPr lang="en-US" sz="1200" b="1" dirty="0" err="1" smtClean="0"/>
              <a:t>inmediata</a:t>
            </a:r>
            <a:r>
              <a:rPr lang="en-US" sz="1200" b="1" dirty="0" smtClean="0"/>
              <a:t> </a:t>
            </a:r>
            <a:r>
              <a:rPr lang="en-US" sz="1200" b="1" dirty="0" err="1" smtClean="0"/>
              <a:t>puede</a:t>
            </a:r>
            <a:r>
              <a:rPr lang="en-US" sz="1200" b="1" dirty="0" smtClean="0"/>
              <a:t> </a:t>
            </a:r>
            <a:r>
              <a:rPr lang="en-US" sz="1200" b="1" dirty="0" err="1" smtClean="0"/>
              <a:t>salvar</a:t>
            </a:r>
            <a:r>
              <a:rPr lang="en-US" sz="1200" b="1" dirty="0" smtClean="0"/>
              <a:t> la </a:t>
            </a:r>
            <a:r>
              <a:rPr lang="en-US" sz="1200" b="1" dirty="0" err="1" smtClean="0"/>
              <a:t>vida</a:t>
            </a:r>
            <a:r>
              <a:rPr lang="en-US" sz="1200" b="1" dirty="0" smtClean="0"/>
              <a:t>.</a:t>
            </a:r>
          </a:p>
          <a:p>
            <a:pPr marL="0" indent="0">
              <a:buNone/>
            </a:pPr>
            <a:endParaRPr lang="en-US" sz="1200" b="1" dirty="0" smtClean="0"/>
          </a:p>
          <a:p>
            <a:endParaRPr lang="en-US" dirty="0"/>
          </a:p>
        </p:txBody>
      </p:sp>
      <p:sp>
        <p:nvSpPr>
          <p:cNvPr id="4" name="Slide Number Placeholder 3"/>
          <p:cNvSpPr>
            <a:spLocks noGrp="1"/>
          </p:cNvSpPr>
          <p:nvPr>
            <p:ph type="sldNum" sz="quarter" idx="10"/>
          </p:nvPr>
        </p:nvSpPr>
        <p:spPr/>
        <p:txBody>
          <a:bodyPr/>
          <a:lstStyle/>
          <a:p>
            <a:fld id="{BF988C99-7DC7-4000-B533-C70C2E0CF4A7}" type="slidenum">
              <a:rPr lang="en-US" smtClean="0"/>
              <a:t>18</a:t>
            </a:fld>
            <a:endParaRPr lang="en-US"/>
          </a:p>
        </p:txBody>
      </p:sp>
    </p:spTree>
    <p:extLst>
      <p:ext uri="{BB962C8B-B14F-4D97-AF65-F5344CB8AC3E}">
        <p14:creationId xmlns:p14="http://schemas.microsoft.com/office/powerpoint/2010/main" val="6434537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i="0" kern="1200" dirty="0">
                <a:solidFill>
                  <a:schemeClr val="tx1"/>
                </a:solidFill>
                <a:effectLst/>
                <a:latin typeface="+mn-lt"/>
                <a:ea typeface="+mn-ea"/>
                <a:cs typeface="+mn-cs"/>
              </a:rPr>
              <a:t>Esto no es una emergencia potencialmente mortal; sin embargo, sería necesario buscar atención médica para evaluar la necesidad de puntos de sutura y una posible vacuna contra el tétanos como medida preventiva debido al contacto con el contenedor metálico. Por lo tanto, se consideraría una situación que amenaza la salud y requiere atención médica.</a:t>
            </a:r>
            <a:endParaRPr lang="en-US" dirty="0"/>
          </a:p>
        </p:txBody>
      </p:sp>
      <p:sp>
        <p:nvSpPr>
          <p:cNvPr id="4" name="Slide Number Placeholder 3"/>
          <p:cNvSpPr>
            <a:spLocks noGrp="1"/>
          </p:cNvSpPr>
          <p:nvPr>
            <p:ph type="sldNum" sz="quarter" idx="10"/>
          </p:nvPr>
        </p:nvSpPr>
        <p:spPr/>
        <p:txBody>
          <a:bodyPr/>
          <a:lstStyle/>
          <a:p>
            <a:fld id="{BF988C99-7DC7-4000-B533-C70C2E0CF4A7}" type="slidenum">
              <a:rPr lang="en-US" smtClean="0"/>
              <a:t>19</a:t>
            </a:fld>
            <a:endParaRPr lang="en-US"/>
          </a:p>
        </p:txBody>
      </p:sp>
    </p:spTree>
    <p:extLst>
      <p:ext uri="{BB962C8B-B14F-4D97-AF65-F5344CB8AC3E}">
        <p14:creationId xmlns:p14="http://schemas.microsoft.com/office/powerpoint/2010/main" val="25691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tabLst>
                <a:tab pos="465887" algn="l"/>
              </a:tabLst>
            </a:pPr>
            <a:r>
              <a:rPr lang="en-US" sz="1200" b="0" u="none" strike="noStrike" dirty="0" smtClean="0">
                <a:effectLst/>
                <a:latin typeface="Arial" panose="020B0604020202020204" pitchFamily="34" charset="0"/>
                <a:ea typeface="Times New Roman"/>
                <a:cs typeface="Arial" panose="020B0604020202020204" pitchFamily="34" charset="0"/>
              </a:rPr>
              <a:t>Hoy </a:t>
            </a:r>
            <a:r>
              <a:rPr lang="en-US" sz="1200" b="0" u="none" strike="noStrike" dirty="0" err="1" smtClean="0">
                <a:effectLst/>
                <a:latin typeface="Arial" panose="020B0604020202020204" pitchFamily="34" charset="0"/>
                <a:ea typeface="Times New Roman"/>
                <a:cs typeface="Arial" panose="020B0604020202020204" pitchFamily="34" charset="0"/>
              </a:rPr>
              <a:t>hablaremos</a:t>
            </a:r>
            <a:r>
              <a:rPr lang="en-US" sz="1200" b="0" u="none" strike="noStrike" baseline="0" dirty="0" smtClean="0">
                <a:effectLst/>
                <a:latin typeface="Arial" panose="020B0604020202020204" pitchFamily="34" charset="0"/>
                <a:ea typeface="Times New Roman"/>
                <a:cs typeface="Arial" panose="020B0604020202020204" pitchFamily="34" charset="0"/>
              </a:rPr>
              <a:t> de: </a:t>
            </a:r>
            <a:endParaRPr lang="en-US" sz="1200" b="0" u="none" strike="noStrike" dirty="0" smtClean="0">
              <a:effectLst/>
              <a:latin typeface="Arial" panose="020B0604020202020204" pitchFamily="34" charset="0"/>
              <a:ea typeface="Times New Roman"/>
              <a:cs typeface="Arial" panose="020B0604020202020204" pitchFamily="34" charset="0"/>
            </a:endParaRPr>
          </a:p>
          <a:p>
            <a:pPr marL="171450" indent="-171450" algn="l">
              <a:buFont typeface="Arial" panose="020B0604020202020204" pitchFamily="34" charset="0"/>
              <a:buChar char="•"/>
              <a:tabLst>
                <a:tab pos="465887" algn="l"/>
              </a:tabLst>
            </a:pPr>
            <a:r>
              <a:rPr lang="es-ES" dirty="0" smtClean="0"/>
              <a:t>¿Quién es Danielle?</a:t>
            </a:r>
            <a:br>
              <a:rPr lang="es-ES" dirty="0" smtClean="0"/>
            </a:br>
            <a:r>
              <a:rPr lang="es-ES" dirty="0" smtClean="0"/>
              <a:t>La Ley de Danielle y nuestras responsabilidades para cumplirla</a:t>
            </a:r>
            <a:br>
              <a:rPr lang="es-ES" dirty="0" smtClean="0"/>
            </a:br>
            <a:r>
              <a:rPr lang="es-ES" dirty="0" smtClean="0"/>
              <a:t>Diferenciar entre condiciones que amenazan la salud y emergencias que amenazan la vida</a:t>
            </a:r>
            <a:br>
              <a:rPr lang="es-ES" dirty="0" smtClean="0"/>
            </a:br>
            <a:r>
              <a:rPr lang="es-ES" dirty="0" smtClean="0"/>
              <a:t>Planes de fin de vida y cuidados paliativos (hospicio)</a:t>
            </a:r>
            <a:br>
              <a:rPr lang="es-ES" dirty="0" smtClean="0"/>
            </a:br>
            <a:r>
              <a:rPr lang="es-ES" dirty="0" smtClean="0"/>
              <a:t>Responder a una emergencia que amenaza la vida y llamar al 9-1-1</a:t>
            </a:r>
            <a:br>
              <a:rPr lang="es-ES" dirty="0" smtClean="0"/>
            </a:br>
            <a:r>
              <a:rPr lang="es-ES" dirty="0" smtClean="0"/>
              <a:t>Tendremos escenarios a lo largo de la capacitación y un cuestionario interactivo para evaluar tus conocimientos sobre la Ley de Danielle.</a:t>
            </a:r>
            <a:endParaRPr lang="en-US" sz="1200" b="0" u="none" strike="noStrike" dirty="0" smtClean="0">
              <a:effectLst/>
              <a:latin typeface="Arial" panose="020B0604020202020204" pitchFamily="34" charset="0"/>
              <a:ea typeface="Times New Roman"/>
              <a:cs typeface="Arial" panose="020B0604020202020204" pitchFamily="34" charset="0"/>
            </a:endParaRPr>
          </a:p>
        </p:txBody>
      </p:sp>
      <p:sp>
        <p:nvSpPr>
          <p:cNvPr id="4" name="Slide Number Placeholder 3"/>
          <p:cNvSpPr>
            <a:spLocks noGrp="1"/>
          </p:cNvSpPr>
          <p:nvPr>
            <p:ph type="sldNum" sz="quarter" idx="10"/>
          </p:nvPr>
        </p:nvSpPr>
        <p:spPr/>
        <p:txBody>
          <a:bodyPr/>
          <a:lstStyle/>
          <a:p>
            <a:fld id="{BF988C99-7DC7-4000-B533-C70C2E0CF4A7}" type="slidenum">
              <a:rPr lang="en-US" smtClean="0"/>
              <a:t>2</a:t>
            </a:fld>
            <a:endParaRPr lang="en-US"/>
          </a:p>
        </p:txBody>
      </p:sp>
    </p:spTree>
    <p:extLst>
      <p:ext uri="{BB962C8B-B14F-4D97-AF65-F5344CB8AC3E}">
        <p14:creationId xmlns:p14="http://schemas.microsoft.com/office/powerpoint/2010/main" val="19147123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i="0" kern="1200" dirty="0">
                <a:solidFill>
                  <a:schemeClr val="tx1"/>
                </a:solidFill>
                <a:effectLst/>
                <a:latin typeface="+mn-lt"/>
                <a:ea typeface="+mn-ea"/>
                <a:cs typeface="+mn-cs"/>
              </a:rPr>
              <a:t>Después de una lesión en la </a:t>
            </a:r>
            <a:r>
              <a:rPr lang="es-ES" sz="1200" b="0" i="0" kern="1200" dirty="0" smtClean="0">
                <a:solidFill>
                  <a:schemeClr val="tx1"/>
                </a:solidFill>
                <a:effectLst/>
                <a:latin typeface="+mn-lt"/>
                <a:ea typeface="+mn-ea"/>
                <a:cs typeface="+mn-cs"/>
              </a:rPr>
              <a:t>cabeza, </a:t>
            </a:r>
            <a:r>
              <a:rPr lang="es-ES" sz="1200" b="0" i="0" kern="1200" dirty="0">
                <a:solidFill>
                  <a:schemeClr val="tx1"/>
                </a:solidFill>
                <a:effectLst/>
                <a:latin typeface="+mn-lt"/>
                <a:ea typeface="+mn-ea"/>
                <a:cs typeface="+mn-cs"/>
              </a:rPr>
              <a:t>vigile los siguientes síntomas que son indicadores de que la persona podría haber sufrido una lesión </a:t>
            </a:r>
            <a:r>
              <a:rPr lang="es-ES" sz="1200" b="0" i="0" kern="1200" dirty="0" smtClean="0">
                <a:solidFill>
                  <a:schemeClr val="tx1"/>
                </a:solidFill>
                <a:effectLst/>
                <a:latin typeface="+mn-lt"/>
                <a:ea typeface="+mn-ea"/>
                <a:cs typeface="+mn-cs"/>
              </a:rPr>
              <a:t>grave:</a:t>
            </a:r>
          </a:p>
          <a:p>
            <a:endParaRPr lang="es-ES" sz="1200" b="0" i="0" kern="1200" dirty="0">
              <a:solidFill>
                <a:schemeClr val="tx1"/>
              </a:solidFill>
              <a:effectLst/>
              <a:latin typeface="+mn-lt"/>
              <a:ea typeface="+mn-ea"/>
              <a:cs typeface="+mn-cs"/>
            </a:endParaRPr>
          </a:p>
          <a:p>
            <a:r>
              <a:rPr lang="es-ES" sz="1200" b="0" i="0" kern="1200" dirty="0">
                <a:solidFill>
                  <a:schemeClr val="tx1"/>
                </a:solidFill>
                <a:effectLst/>
                <a:latin typeface="+mn-lt"/>
                <a:ea typeface="+mn-ea"/>
                <a:cs typeface="+mn-cs"/>
              </a:rPr>
              <a:t>Mareos, dolor de cabeza, visión borrosa</a:t>
            </a:r>
          </a:p>
          <a:p>
            <a:r>
              <a:rPr lang="es-ES" sz="1200" b="0" i="0" kern="1200" dirty="0">
                <a:solidFill>
                  <a:schemeClr val="tx1"/>
                </a:solidFill>
                <a:effectLst/>
                <a:latin typeface="+mn-lt"/>
                <a:ea typeface="+mn-ea"/>
                <a:cs typeface="+mn-cs"/>
              </a:rPr>
              <a:t>Náuseas o vómitos después de una lesión en la cabeza</a:t>
            </a:r>
          </a:p>
          <a:p>
            <a:r>
              <a:rPr lang="es-ES" sz="1200" b="0" i="0" kern="1200" dirty="0">
                <a:solidFill>
                  <a:schemeClr val="tx1"/>
                </a:solidFill>
                <a:effectLst/>
                <a:latin typeface="+mn-lt"/>
                <a:ea typeface="+mn-ea"/>
                <a:cs typeface="+mn-cs"/>
              </a:rPr>
              <a:t>Confusión, desorientación, habla entorpecida</a:t>
            </a:r>
          </a:p>
          <a:p>
            <a:r>
              <a:rPr lang="es-ES" sz="1200" b="0" i="0" kern="1200" dirty="0">
                <a:solidFill>
                  <a:schemeClr val="tx1"/>
                </a:solidFill>
                <a:effectLst/>
                <a:latin typeface="+mn-lt"/>
                <a:ea typeface="+mn-ea"/>
                <a:cs typeface="+mn-cs"/>
              </a:rPr>
              <a:t>Letargo, irritabilidad, somnolencia excesiva o un cambio en el nivel de conciencia o una expresión aturdida o vacía</a:t>
            </a:r>
          </a:p>
          <a:p>
            <a:r>
              <a:rPr lang="es-ES" sz="1200" b="0" i="0" kern="1200" dirty="0">
                <a:solidFill>
                  <a:schemeClr val="tx1"/>
                </a:solidFill>
                <a:effectLst/>
                <a:latin typeface="+mn-lt"/>
                <a:ea typeface="+mn-ea"/>
                <a:cs typeface="+mn-cs"/>
              </a:rPr>
              <a:t>Fluidos claros o sangre que </a:t>
            </a:r>
            <a:r>
              <a:rPr lang="es-ES" sz="1200" b="0" i="0" kern="1200" dirty="0" smtClean="0">
                <a:solidFill>
                  <a:schemeClr val="tx1"/>
                </a:solidFill>
                <a:effectLst/>
                <a:latin typeface="+mn-lt"/>
                <a:ea typeface="+mn-ea"/>
                <a:cs typeface="+mn-cs"/>
              </a:rPr>
              <a:t>salen </a:t>
            </a:r>
            <a:r>
              <a:rPr lang="es-ES" sz="1200" b="0" i="0" kern="1200" dirty="0">
                <a:solidFill>
                  <a:schemeClr val="tx1"/>
                </a:solidFill>
                <a:effectLst/>
                <a:latin typeface="+mn-lt"/>
                <a:ea typeface="+mn-ea"/>
                <a:cs typeface="+mn-cs"/>
              </a:rPr>
              <a:t>de los oídos, la nariz o la boca</a:t>
            </a:r>
          </a:p>
          <a:p>
            <a:pPr algn="l"/>
            <a:r>
              <a:rPr lang="es-ES" sz="1200" b="0" i="0" kern="1200" dirty="0">
                <a:solidFill>
                  <a:schemeClr val="tx1"/>
                </a:solidFill>
                <a:effectLst/>
                <a:latin typeface="+mn-lt"/>
                <a:ea typeface="+mn-ea"/>
                <a:cs typeface="+mn-cs"/>
              </a:rPr>
              <a:t>Entumecimiento u </a:t>
            </a:r>
            <a:r>
              <a:rPr lang="es-ES" sz="1200" b="0" i="0" kern="1200" dirty="0" smtClean="0">
                <a:solidFill>
                  <a:schemeClr val="tx1"/>
                </a:solidFill>
                <a:effectLst/>
                <a:latin typeface="+mn-lt"/>
                <a:ea typeface="+mn-ea"/>
                <a:cs typeface="+mn-cs"/>
              </a:rPr>
              <a:t>hormigueo</a:t>
            </a:r>
          </a:p>
          <a:p>
            <a:pPr algn="l"/>
            <a:r>
              <a:rPr lang="es-ES" sz="1200" b="0" i="0" kern="1200" dirty="0" smtClean="0">
                <a:solidFill>
                  <a:schemeClr val="tx1"/>
                </a:solidFill>
                <a:effectLst/>
                <a:latin typeface="+mn-lt"/>
                <a:ea typeface="+mn-ea"/>
                <a:cs typeface="+mn-cs"/>
              </a:rPr>
              <a:t>Si</a:t>
            </a:r>
            <a:r>
              <a:rPr lang="es-ES" sz="1200" b="0" i="0" kern="1200" baseline="0" dirty="0" smtClean="0">
                <a:solidFill>
                  <a:schemeClr val="tx1"/>
                </a:solidFill>
                <a:effectLst/>
                <a:latin typeface="+mn-lt"/>
                <a:ea typeface="+mn-ea"/>
                <a:cs typeface="+mn-cs"/>
              </a:rPr>
              <a:t> l</a:t>
            </a:r>
            <a:r>
              <a:rPr lang="es-ES" sz="1200" b="0" i="0" kern="1200" dirty="0" smtClean="0">
                <a:solidFill>
                  <a:schemeClr val="tx1"/>
                </a:solidFill>
                <a:effectLst/>
                <a:latin typeface="+mn-lt"/>
                <a:ea typeface="+mn-ea"/>
                <a:cs typeface="+mn-cs"/>
              </a:rPr>
              <a:t>a </a:t>
            </a:r>
            <a:r>
              <a:rPr lang="es-ES" sz="1200" b="0" i="0" kern="1200" dirty="0">
                <a:solidFill>
                  <a:schemeClr val="tx1"/>
                </a:solidFill>
                <a:effectLst/>
                <a:latin typeface="+mn-lt"/>
                <a:ea typeface="+mn-ea"/>
                <a:cs typeface="+mn-cs"/>
              </a:rPr>
              <a:t>fuerza de la lesión daña una pared, abolla un vehículo u objeto resistente, o rompe vidrios debido a una caída o al golpear la cabeza</a:t>
            </a:r>
          </a:p>
          <a:p>
            <a:pPr algn="l"/>
            <a:r>
              <a:rPr lang="es-ES" sz="1200" b="0" i="0" kern="1200" dirty="0">
                <a:solidFill>
                  <a:schemeClr val="tx1"/>
                </a:solidFill>
                <a:effectLst/>
                <a:latin typeface="+mn-lt"/>
                <a:ea typeface="+mn-ea"/>
                <a:cs typeface="+mn-cs"/>
              </a:rPr>
              <a:t>O la persona tiene una convulsión o múltiples convulsiones después de la lesión en la cabeza</a:t>
            </a:r>
            <a:r>
              <a:rPr lang="es-ES" sz="1200" b="0" i="0" kern="1200" dirty="0" smtClean="0">
                <a:solidFill>
                  <a:schemeClr val="tx1"/>
                </a:solidFill>
                <a:effectLst/>
                <a:latin typeface="+mn-lt"/>
                <a:ea typeface="+mn-ea"/>
                <a:cs typeface="+mn-cs"/>
              </a:rPr>
              <a:t>.</a:t>
            </a:r>
          </a:p>
          <a:p>
            <a:pPr algn="l"/>
            <a:endParaRPr lang="es-ES" sz="1200" b="0" i="0" kern="1200" dirty="0">
              <a:solidFill>
                <a:schemeClr val="tx1"/>
              </a:solidFill>
              <a:effectLst/>
              <a:latin typeface="+mn-lt"/>
              <a:ea typeface="+mn-ea"/>
              <a:cs typeface="+mn-cs"/>
            </a:endParaRPr>
          </a:p>
          <a:p>
            <a:pPr algn="l"/>
            <a:r>
              <a:rPr lang="es-ES" sz="1200" b="0" i="0" kern="1200" dirty="0">
                <a:solidFill>
                  <a:schemeClr val="tx1"/>
                </a:solidFill>
                <a:effectLst/>
                <a:latin typeface="+mn-lt"/>
                <a:ea typeface="+mn-ea"/>
                <a:cs typeface="+mn-cs"/>
              </a:rPr>
              <a:t>Llame al 9-1-1 inmediatamente si observa alguno de estos síntomas después de una lesión en la cabeza. A continuación, hablaremos un poco más sobre la actividad de convulsiones que puede considerarse potencialmente mortal.</a:t>
            </a:r>
          </a:p>
          <a:p>
            <a:pPr marL="0" indent="0" algn="l" eaLnBrk="1" hangingPunct="1">
              <a:buFont typeface="Arial" panose="020B0604020202020204" pitchFamily="34" charset="0"/>
              <a:buNone/>
            </a:pPr>
            <a:endParaRPr lang="en-US" altLang="en-US" sz="1200" dirty="0"/>
          </a:p>
          <a:p>
            <a:pPr marL="0" indent="0" algn="l" eaLnBrk="1" hangingPunct="1">
              <a:buFont typeface="Arial" panose="020B0604020202020204" pitchFamily="34" charset="0"/>
              <a:buNone/>
            </a:pPr>
            <a:endParaRPr lang="en-US" altLang="en-US" sz="1200" baseline="0" dirty="0"/>
          </a:p>
          <a:p>
            <a:pPr marL="285750" indent="-285750" algn="l" eaLnBrk="1" hangingPunct="1">
              <a:buFont typeface="Arial" panose="020B0604020202020204" pitchFamily="34" charset="0"/>
              <a:buChar char="•"/>
            </a:pPr>
            <a:endParaRPr lang="en-US" sz="1200" baseline="0" dirty="0"/>
          </a:p>
        </p:txBody>
      </p:sp>
      <p:sp>
        <p:nvSpPr>
          <p:cNvPr id="4" name="Slide Number Placeholder 3"/>
          <p:cNvSpPr>
            <a:spLocks noGrp="1"/>
          </p:cNvSpPr>
          <p:nvPr>
            <p:ph type="sldNum" sz="quarter" idx="5"/>
          </p:nvPr>
        </p:nvSpPr>
        <p:spPr/>
        <p:txBody>
          <a:bodyPr/>
          <a:lstStyle/>
          <a:p>
            <a:fld id="{3C405CBE-40F9-4DB0-9D7B-2F66056F4A82}" type="slidenum">
              <a:rPr lang="en-US" smtClean="0"/>
              <a:pPr/>
              <a:t>20</a:t>
            </a:fld>
            <a:endParaRPr lang="en-US" dirty="0"/>
          </a:p>
        </p:txBody>
      </p:sp>
    </p:spTree>
    <p:extLst>
      <p:ext uri="{BB962C8B-B14F-4D97-AF65-F5344CB8AC3E}">
        <p14:creationId xmlns:p14="http://schemas.microsoft.com/office/powerpoint/2010/main" val="9598072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i="0" kern="1200" dirty="0">
                <a:solidFill>
                  <a:schemeClr val="tx1"/>
                </a:solidFill>
                <a:effectLst/>
                <a:latin typeface="+mn-lt"/>
                <a:ea typeface="+mn-ea"/>
                <a:cs typeface="+mn-cs"/>
              </a:rPr>
              <a:t>Esto </a:t>
            </a:r>
            <a:r>
              <a:rPr lang="es-ES" sz="1200" b="0" i="0" kern="1200" dirty="0" smtClean="0">
                <a:solidFill>
                  <a:schemeClr val="tx1"/>
                </a:solidFill>
                <a:effectLst/>
                <a:latin typeface="+mn-lt"/>
                <a:ea typeface="+mn-ea"/>
                <a:cs typeface="+mn-cs"/>
              </a:rPr>
              <a:t>si es </a:t>
            </a:r>
            <a:r>
              <a:rPr lang="es-ES" sz="1200" b="0" i="0" kern="1200" dirty="0">
                <a:solidFill>
                  <a:schemeClr val="tx1"/>
                </a:solidFill>
                <a:effectLst/>
                <a:latin typeface="+mn-lt"/>
                <a:ea typeface="+mn-ea"/>
                <a:cs typeface="+mn-cs"/>
              </a:rPr>
              <a:t>una emergencia potencialmente mortal.</a:t>
            </a:r>
          </a:p>
          <a:p>
            <a:r>
              <a:rPr lang="es-ES" sz="1200" b="0" i="0" kern="1200" dirty="0">
                <a:solidFill>
                  <a:schemeClr val="tx1"/>
                </a:solidFill>
                <a:effectLst/>
                <a:latin typeface="+mn-lt"/>
                <a:ea typeface="+mn-ea"/>
                <a:cs typeface="+mn-cs"/>
              </a:rPr>
              <a:t>Los signos de un ataque al corazón siempre deben ser atendidos con una llamada inmediata al 9-1-1.</a:t>
            </a:r>
          </a:p>
          <a:p>
            <a:r>
              <a:rPr lang="es-ES" sz="1200" b="0" i="0" kern="1200" dirty="0">
                <a:solidFill>
                  <a:schemeClr val="tx1"/>
                </a:solidFill>
                <a:effectLst/>
                <a:latin typeface="+mn-lt"/>
                <a:ea typeface="+mn-ea"/>
                <a:cs typeface="+mn-cs"/>
              </a:rPr>
              <a:t>La persona podría entrar en paro cardíaco durante el traslado al hospital, por lo tanto, se debe llamar al 9-1-1.</a:t>
            </a:r>
          </a:p>
          <a:p>
            <a:endParaRPr lang="en-US" dirty="0"/>
          </a:p>
        </p:txBody>
      </p:sp>
      <p:sp>
        <p:nvSpPr>
          <p:cNvPr id="4" name="Slide Number Placeholder 3"/>
          <p:cNvSpPr>
            <a:spLocks noGrp="1"/>
          </p:cNvSpPr>
          <p:nvPr>
            <p:ph type="sldNum" sz="quarter" idx="10"/>
          </p:nvPr>
        </p:nvSpPr>
        <p:spPr/>
        <p:txBody>
          <a:bodyPr/>
          <a:lstStyle/>
          <a:p>
            <a:fld id="{BF988C99-7DC7-4000-B533-C70C2E0CF4A7}" type="slidenum">
              <a:rPr lang="en-US" smtClean="0"/>
              <a:t>21</a:t>
            </a:fld>
            <a:endParaRPr lang="en-US"/>
          </a:p>
        </p:txBody>
      </p:sp>
    </p:spTree>
    <p:extLst>
      <p:ext uri="{BB962C8B-B14F-4D97-AF65-F5344CB8AC3E}">
        <p14:creationId xmlns:p14="http://schemas.microsoft.com/office/powerpoint/2010/main" val="17301377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sz="1200" kern="1200" dirty="0">
                <a:solidFill>
                  <a:schemeClr val="tx1"/>
                </a:solidFill>
                <a:effectLst/>
                <a:latin typeface="+mn-lt"/>
                <a:ea typeface="+mn-ea"/>
                <a:cs typeface="+mn-cs"/>
              </a:rPr>
              <a:t>Un poco más sobre las convulsiones que pueden ser potencialmente mortales. </a:t>
            </a:r>
            <a:endParaRPr lang="es-419"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419" sz="1200" kern="1200" dirty="0" smtClean="0">
                <a:solidFill>
                  <a:schemeClr val="tx1"/>
                </a:solidFill>
                <a:effectLst/>
                <a:latin typeface="+mn-lt"/>
                <a:ea typeface="+mn-ea"/>
                <a:cs typeface="+mn-cs"/>
              </a:rPr>
              <a:t>Una </a:t>
            </a:r>
            <a:r>
              <a:rPr lang="es-419" sz="1200" kern="1200" dirty="0">
                <a:solidFill>
                  <a:schemeClr val="tx1"/>
                </a:solidFill>
                <a:effectLst/>
                <a:latin typeface="+mn-lt"/>
                <a:ea typeface="+mn-ea"/>
                <a:cs typeface="+mn-cs"/>
              </a:rPr>
              <a:t>convulsión que ocurre por primera vez se considera potencialmente mortal y siempre debe llamar al 9-1-1 si la convulsión dura más de cinco minutos. </a:t>
            </a:r>
            <a:endParaRPr lang="es-419"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419" sz="1200" kern="1200" dirty="0" smtClean="0">
                <a:solidFill>
                  <a:schemeClr val="tx1"/>
                </a:solidFill>
                <a:effectLst/>
                <a:latin typeface="+mn-lt"/>
                <a:ea typeface="+mn-ea"/>
                <a:cs typeface="+mn-cs"/>
              </a:rPr>
              <a:t>Si </a:t>
            </a:r>
            <a:r>
              <a:rPr lang="es-419" sz="1200" kern="1200" dirty="0">
                <a:solidFill>
                  <a:schemeClr val="tx1"/>
                </a:solidFill>
                <a:effectLst/>
                <a:latin typeface="+mn-lt"/>
                <a:ea typeface="+mn-ea"/>
                <a:cs typeface="+mn-cs"/>
              </a:rPr>
              <a:t>la persona tiene tres o más convulsiones seguidas (lo que se conoce como "back-to-back </a:t>
            </a:r>
            <a:r>
              <a:rPr lang="es-419" sz="1200" kern="1200" dirty="0" err="1">
                <a:solidFill>
                  <a:schemeClr val="tx1"/>
                </a:solidFill>
                <a:effectLst/>
                <a:latin typeface="+mn-lt"/>
                <a:ea typeface="+mn-ea"/>
                <a:cs typeface="+mn-cs"/>
              </a:rPr>
              <a:t>seizures</a:t>
            </a:r>
            <a:r>
              <a:rPr lang="es-419" sz="1200" kern="1200" dirty="0">
                <a:solidFill>
                  <a:schemeClr val="tx1"/>
                </a:solidFill>
                <a:effectLst/>
                <a:latin typeface="+mn-lt"/>
                <a:ea typeface="+mn-ea"/>
                <a:cs typeface="+mn-cs"/>
              </a:rPr>
              <a:t>"), </a:t>
            </a:r>
            <a:endParaRPr lang="es-419"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419" sz="1200" kern="1200" dirty="0" smtClean="0">
                <a:solidFill>
                  <a:schemeClr val="tx1"/>
                </a:solidFill>
                <a:effectLst/>
                <a:latin typeface="+mn-lt"/>
                <a:ea typeface="+mn-ea"/>
                <a:cs typeface="+mn-cs"/>
              </a:rPr>
              <a:t>si </a:t>
            </a:r>
            <a:r>
              <a:rPr lang="es-419" sz="1200" kern="1200" dirty="0">
                <a:solidFill>
                  <a:schemeClr val="tx1"/>
                </a:solidFill>
                <a:effectLst/>
                <a:latin typeface="+mn-lt"/>
                <a:ea typeface="+mn-ea"/>
                <a:cs typeface="+mn-cs"/>
              </a:rPr>
              <a:t>la convulsión resulta en una lesión grave, </a:t>
            </a:r>
            <a:endParaRPr lang="es-419"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419" sz="1200" kern="1200" dirty="0" smtClean="0">
                <a:solidFill>
                  <a:schemeClr val="tx1"/>
                </a:solidFill>
                <a:effectLst/>
                <a:latin typeface="+mn-lt"/>
                <a:ea typeface="+mn-ea"/>
                <a:cs typeface="+mn-cs"/>
              </a:rPr>
              <a:t>si </a:t>
            </a:r>
            <a:r>
              <a:rPr lang="es-419" sz="1200" kern="1200" dirty="0">
                <a:solidFill>
                  <a:schemeClr val="tx1"/>
                </a:solidFill>
                <a:effectLst/>
                <a:latin typeface="+mn-lt"/>
                <a:ea typeface="+mn-ea"/>
                <a:cs typeface="+mn-cs"/>
              </a:rPr>
              <a:t>la persona no está respirando una vez que la convulsión se detiene o </a:t>
            </a:r>
            <a:endParaRPr lang="es-419"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419" sz="1200" kern="1200" dirty="0" smtClean="0">
                <a:solidFill>
                  <a:schemeClr val="tx1"/>
                </a:solidFill>
                <a:effectLst/>
                <a:latin typeface="+mn-lt"/>
                <a:ea typeface="+mn-ea"/>
                <a:cs typeface="+mn-cs"/>
              </a:rPr>
              <a:t>si </a:t>
            </a:r>
            <a:r>
              <a:rPr lang="es-419" sz="1200" kern="1200" dirty="0">
                <a:solidFill>
                  <a:schemeClr val="tx1"/>
                </a:solidFill>
                <a:effectLst/>
                <a:latin typeface="+mn-lt"/>
                <a:ea typeface="+mn-ea"/>
                <a:cs typeface="+mn-cs"/>
              </a:rPr>
              <a:t>la convulsión ocurre en una persona embarazada o que tiene diabetes, también debe llamar al 9-1-1.</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F988C99-7DC7-4000-B533-C70C2E0CF4A7}" type="slidenum">
              <a:rPr lang="en-US" smtClean="0"/>
              <a:t>22</a:t>
            </a:fld>
            <a:endParaRPr lang="en-US"/>
          </a:p>
        </p:txBody>
      </p:sp>
    </p:spTree>
    <p:extLst>
      <p:ext uri="{BB962C8B-B14F-4D97-AF65-F5344CB8AC3E}">
        <p14:creationId xmlns:p14="http://schemas.microsoft.com/office/powerpoint/2010/main" val="832353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i="0" kern="1200" dirty="0">
                <a:solidFill>
                  <a:schemeClr val="tx1"/>
                </a:solidFill>
                <a:effectLst/>
                <a:latin typeface="+mn-lt"/>
                <a:ea typeface="+mn-ea"/>
                <a:cs typeface="+mn-cs"/>
              </a:rPr>
              <a:t>Esto no es una emergencia potencialmente mortal.</a:t>
            </a:r>
          </a:p>
          <a:p>
            <a:r>
              <a:rPr lang="es-ES" sz="1200" b="0" i="0" kern="1200" dirty="0">
                <a:solidFill>
                  <a:schemeClr val="tx1"/>
                </a:solidFill>
                <a:effectLst/>
                <a:latin typeface="+mn-lt"/>
                <a:ea typeface="+mn-ea"/>
                <a:cs typeface="+mn-cs"/>
              </a:rPr>
              <a:t>Por lo general, las convulsiones que duran menos de cinco minutos no requieren la activación del Sistema de Respuesta de Emergencia.</a:t>
            </a:r>
          </a:p>
          <a:p>
            <a:r>
              <a:rPr lang="es-ES" sz="1200" b="0" i="0" kern="1200" dirty="0">
                <a:solidFill>
                  <a:schemeClr val="tx1"/>
                </a:solidFill>
                <a:effectLst/>
                <a:latin typeface="+mn-lt"/>
                <a:ea typeface="+mn-ea"/>
                <a:cs typeface="+mn-cs"/>
              </a:rPr>
              <a:t>Sin embargo, el personal debe seguir cualquier protocolo médico ya establecido y documentar la convulsión de acuerdo con la política de su agencia.</a:t>
            </a:r>
          </a:p>
          <a:p>
            <a:endParaRPr lang="en-US" dirty="0"/>
          </a:p>
        </p:txBody>
      </p:sp>
      <p:sp>
        <p:nvSpPr>
          <p:cNvPr id="4" name="Slide Number Placeholder 3"/>
          <p:cNvSpPr>
            <a:spLocks noGrp="1"/>
          </p:cNvSpPr>
          <p:nvPr>
            <p:ph type="sldNum" sz="quarter" idx="10"/>
          </p:nvPr>
        </p:nvSpPr>
        <p:spPr/>
        <p:txBody>
          <a:bodyPr/>
          <a:lstStyle/>
          <a:p>
            <a:fld id="{BF988C99-7DC7-4000-B533-C70C2E0CF4A7}" type="slidenum">
              <a:rPr lang="en-US" smtClean="0"/>
              <a:t>23</a:t>
            </a:fld>
            <a:endParaRPr lang="en-US"/>
          </a:p>
        </p:txBody>
      </p:sp>
    </p:spTree>
    <p:extLst>
      <p:ext uri="{BB962C8B-B14F-4D97-AF65-F5344CB8AC3E}">
        <p14:creationId xmlns:p14="http://schemas.microsoft.com/office/powerpoint/2010/main" val="1747043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0" dirty="0" smtClean="0"/>
              <a:t>Para prevenir posible negligencia</a:t>
            </a:r>
            <a:r>
              <a:rPr lang="es-ES" b="0" baseline="0" dirty="0" smtClean="0"/>
              <a:t> de las personas quienes ayudamos, s</a:t>
            </a:r>
            <a:r>
              <a:rPr lang="es-ES" b="0" dirty="0" smtClean="0"/>
              <a:t>e debe llamar al 911 en todos los episodios de atragantamiento debido al riesgo de aspiración y la posibilidad de que los alimentos queden alojados en la garganta o el esófago. Incluso si el atragantamiento parece haberse resuelto,</a:t>
            </a:r>
            <a:r>
              <a:rPr lang="es-ES" b="0" baseline="0" dirty="0" smtClean="0"/>
              <a:t> </a:t>
            </a:r>
            <a:r>
              <a:rPr lang="es-ES" b="0" dirty="0" smtClean="0"/>
              <a:t>por ejemplo, si observa que se expulsa el alimento y la persona parece estar respirando,</a:t>
            </a:r>
            <a:r>
              <a:rPr lang="es-ES" b="0" baseline="0" dirty="0" smtClean="0"/>
              <a:t> </a:t>
            </a:r>
            <a:r>
              <a:rPr lang="es-ES" b="0" dirty="0" smtClean="0"/>
              <a:t>el personal debe llamar al 911.</a:t>
            </a:r>
          </a:p>
          <a:p>
            <a:r>
              <a:rPr lang="es-ES" b="0" dirty="0" smtClean="0"/>
              <a:t>Además, se requiere seguimiento médico dentro de las 48 horas posteriores a todo episodio de atragantamiento para descartar trastornos de deglución, cambios en la masticación y la necesidad de modificar o reducir la textura de los alimentos.</a:t>
            </a:r>
          </a:p>
          <a:p>
            <a:endParaRPr lang="es-ES" b="0" dirty="0" smtClean="0"/>
          </a:p>
          <a:p>
            <a:r>
              <a:rPr lang="es-ES" b="0" dirty="0" smtClean="0"/>
              <a:t>A continuación se presentan algunos ejemplos de incidentes de atragantamiento que pueden considerarse potencialmente mortales. Tenga en cuenta que esta no es una lista exhaustiva:</a:t>
            </a:r>
          </a:p>
          <a:p>
            <a:endParaRPr lang="es-ES" b="0" dirty="0" smtClean="0"/>
          </a:p>
          <a:p>
            <a:pPr marL="171450" indent="-171450">
              <a:buFont typeface="Arial" panose="020B0604020202020204" pitchFamily="34" charset="0"/>
              <a:buChar char="•"/>
            </a:pPr>
            <a:r>
              <a:rPr lang="es-ES" b="0" dirty="0" smtClean="0"/>
              <a:t>La vía aérea está bloqueada, impidiendo el paso de aire.</a:t>
            </a:r>
          </a:p>
          <a:p>
            <a:pPr marL="171450" indent="-171450">
              <a:buFont typeface="Arial" panose="020B0604020202020204" pitchFamily="34" charset="0"/>
              <a:buChar char="•"/>
            </a:pPr>
            <a:endParaRPr lang="es-ES" b="0" dirty="0" smtClean="0"/>
          </a:p>
          <a:p>
            <a:pPr marL="171450" indent="-171450">
              <a:buFont typeface="Arial" panose="020B0604020202020204" pitchFamily="34" charset="0"/>
              <a:buChar char="•"/>
            </a:pPr>
            <a:r>
              <a:rPr lang="es-ES" sz="1200" b="0" i="0" kern="1200" dirty="0" smtClean="0">
                <a:solidFill>
                  <a:schemeClr val="tx1"/>
                </a:solidFill>
                <a:effectLst/>
                <a:latin typeface="+mn-lt"/>
                <a:ea typeface="+mn-ea"/>
                <a:cs typeface="+mn-cs"/>
              </a:rPr>
              <a:t>La cara o los labios de la persona presentan un tono azulado o morado, lo que indica que están sufriendo hipoxia (una condición potencialmente mortal que se produce cuando los tejidos del cuerpo no reciben suficiente oxígeno).</a:t>
            </a:r>
          </a:p>
          <a:p>
            <a:pPr marL="171450" indent="-171450">
              <a:buFont typeface="Arial" panose="020B0604020202020204" pitchFamily="34" charset="0"/>
              <a:buChar char="•"/>
            </a:pPr>
            <a:endParaRPr lang="es-ES" sz="1200" b="0" i="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s-ES" dirty="0" smtClean="0"/>
              <a:t>Se requiere intervención para desalojar la obstrucción (como golpes en la espalda o compresiones abdominales). Aunque estas intervenciones parezcan exitosas al desalojar el bloqueo y la comida salga, esto no significa que las vías respiratorias estén completamente despejadas. Aunque el alimento sea expulsado y parezca que las vías respiratorias están limpias, la mejor práctica es llamar al 911 para que la persona sea evaluada médicamente. Esto puede potencialmente salvar una vida.</a:t>
            </a:r>
          </a:p>
          <a:p>
            <a:pPr marL="171450" indent="-171450">
              <a:buFont typeface="Arial" panose="020B0604020202020204" pitchFamily="34" charset="0"/>
              <a:buChar char="•"/>
            </a:pPr>
            <a:endParaRPr lang="es-ES" b="0" dirty="0" smtClean="0"/>
          </a:p>
          <a:p>
            <a:pPr marL="171450" indent="-171450">
              <a:buFont typeface="Arial" panose="020B0604020202020204" pitchFamily="34" charset="0"/>
              <a:buChar char="•"/>
            </a:pPr>
            <a:r>
              <a:rPr lang="es-ES" dirty="0" smtClean="0"/>
              <a:t>Cuando los intentos por desalojar la obstrucción no tienen éxito y la persona pierde el conocimiento, llama al 911 e inicia la RCP.</a:t>
            </a:r>
            <a:endParaRPr lang="es-ES" b="0" dirty="0" smtClean="0"/>
          </a:p>
        </p:txBody>
      </p:sp>
      <p:sp>
        <p:nvSpPr>
          <p:cNvPr id="4" name="Slide Number Placeholder 3"/>
          <p:cNvSpPr>
            <a:spLocks noGrp="1"/>
          </p:cNvSpPr>
          <p:nvPr>
            <p:ph type="sldNum" sz="quarter" idx="10"/>
          </p:nvPr>
        </p:nvSpPr>
        <p:spPr/>
        <p:txBody>
          <a:bodyPr/>
          <a:lstStyle/>
          <a:p>
            <a:fld id="{BF988C99-7DC7-4000-B533-C70C2E0CF4A7}" type="slidenum">
              <a:rPr lang="en-US" smtClean="0"/>
              <a:t>24</a:t>
            </a:fld>
            <a:endParaRPr lang="en-US"/>
          </a:p>
        </p:txBody>
      </p:sp>
    </p:spTree>
    <p:extLst>
      <p:ext uri="{BB962C8B-B14F-4D97-AF65-F5344CB8AC3E}">
        <p14:creationId xmlns:p14="http://schemas.microsoft.com/office/powerpoint/2010/main" val="3570797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i="0" kern="1200" dirty="0">
                <a:solidFill>
                  <a:schemeClr val="tx1"/>
                </a:solidFill>
                <a:effectLst/>
                <a:latin typeface="+mn-lt"/>
                <a:ea typeface="+mn-ea"/>
                <a:cs typeface="+mn-cs"/>
              </a:rPr>
              <a:t>Esto </a:t>
            </a:r>
            <a:r>
              <a:rPr lang="es-ES" sz="1200" b="0" i="0" kern="1200" dirty="0" smtClean="0">
                <a:solidFill>
                  <a:schemeClr val="tx1"/>
                </a:solidFill>
                <a:effectLst/>
                <a:latin typeface="+mn-lt"/>
                <a:ea typeface="+mn-ea"/>
                <a:cs typeface="+mn-cs"/>
              </a:rPr>
              <a:t>si es </a:t>
            </a:r>
            <a:r>
              <a:rPr lang="es-ES" sz="1200" b="0" i="0" kern="1200" dirty="0">
                <a:solidFill>
                  <a:schemeClr val="tx1"/>
                </a:solidFill>
                <a:effectLst/>
                <a:latin typeface="+mn-lt"/>
                <a:ea typeface="+mn-ea"/>
                <a:cs typeface="+mn-cs"/>
              </a:rPr>
              <a:t>una emergencia potencialmente mortal.</a:t>
            </a:r>
          </a:p>
          <a:p>
            <a:r>
              <a:rPr lang="es-ES" sz="1200" b="0" i="0" kern="1200" dirty="0">
                <a:solidFill>
                  <a:schemeClr val="tx1"/>
                </a:solidFill>
                <a:effectLst/>
                <a:latin typeface="+mn-lt"/>
                <a:ea typeface="+mn-ea"/>
                <a:cs typeface="+mn-cs"/>
              </a:rPr>
              <a:t>Llamar al 9-1-1 es necesario en este caso debido al uso de golpes en la espalda y compresiones abdominales.</a:t>
            </a:r>
          </a:p>
          <a:p>
            <a:r>
              <a:rPr lang="es-ES" sz="1200" b="0" i="0" kern="1200" dirty="0">
                <a:solidFill>
                  <a:schemeClr val="tx1"/>
                </a:solidFill>
                <a:effectLst/>
                <a:latin typeface="+mn-lt"/>
                <a:ea typeface="+mn-ea"/>
                <a:cs typeface="+mn-cs"/>
              </a:rPr>
              <a:t>Pueden ocurrir daños internos, como la inflamación de las vías respiratorias, en cuestión de minutos a horas después de un incidente grave de asfixia que involucra la eliminación manual de la obstrucción de las vías respiratorias.</a:t>
            </a:r>
          </a:p>
          <a:p>
            <a:r>
              <a:rPr lang="es-ES" sz="1200" b="0" i="0" kern="1200" dirty="0">
                <a:solidFill>
                  <a:schemeClr val="tx1"/>
                </a:solidFill>
                <a:effectLst/>
                <a:latin typeface="+mn-lt"/>
                <a:ea typeface="+mn-ea"/>
                <a:cs typeface="+mn-cs"/>
              </a:rPr>
              <a:t>Además, el hecho de que salga comida no significa que las vías respiratorias estén completamente despejadas.</a:t>
            </a:r>
          </a:p>
          <a:p>
            <a:endParaRPr lang="en-US" dirty="0"/>
          </a:p>
        </p:txBody>
      </p:sp>
      <p:sp>
        <p:nvSpPr>
          <p:cNvPr id="4" name="Slide Number Placeholder 3"/>
          <p:cNvSpPr>
            <a:spLocks noGrp="1"/>
          </p:cNvSpPr>
          <p:nvPr>
            <p:ph type="sldNum" sz="quarter" idx="10"/>
          </p:nvPr>
        </p:nvSpPr>
        <p:spPr/>
        <p:txBody>
          <a:bodyPr/>
          <a:lstStyle/>
          <a:p>
            <a:fld id="{BF988C99-7DC7-4000-B533-C70C2E0CF4A7}" type="slidenum">
              <a:rPr lang="en-US" smtClean="0"/>
              <a:t>25</a:t>
            </a:fld>
            <a:endParaRPr lang="en-US"/>
          </a:p>
        </p:txBody>
      </p:sp>
    </p:spTree>
    <p:extLst>
      <p:ext uri="{BB962C8B-B14F-4D97-AF65-F5344CB8AC3E}">
        <p14:creationId xmlns:p14="http://schemas.microsoft.com/office/powerpoint/2010/main" val="16496100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sz="1200" kern="1200" dirty="0">
                <a:solidFill>
                  <a:schemeClr val="tx1"/>
                </a:solidFill>
                <a:effectLst/>
                <a:latin typeface="+mn-lt"/>
                <a:ea typeface="+mn-ea"/>
                <a:cs typeface="+mn-cs"/>
              </a:rPr>
              <a:t>Algunas de las preguntas para determinar si se debe llamar al 9-1-1 son: </a:t>
            </a:r>
            <a:endParaRPr lang="es-419"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419" sz="1200" kern="1200" dirty="0" smtClean="0">
                <a:solidFill>
                  <a:schemeClr val="tx1"/>
                </a:solidFill>
                <a:effectLst/>
                <a:latin typeface="+mn-lt"/>
                <a:ea typeface="+mn-ea"/>
                <a:cs typeface="+mn-cs"/>
              </a:rPr>
              <a:t>¿</a:t>
            </a:r>
            <a:r>
              <a:rPr lang="es-419" sz="1200" kern="1200" dirty="0">
                <a:solidFill>
                  <a:schemeClr val="tx1"/>
                </a:solidFill>
                <a:effectLst/>
                <a:latin typeface="+mn-lt"/>
                <a:ea typeface="+mn-ea"/>
                <a:cs typeface="+mn-cs"/>
              </a:rPr>
              <a:t>Podría esta condición ser potencialmente mortal? </a:t>
            </a:r>
            <a:endParaRPr lang="es-419"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419" sz="1200" kern="1200" dirty="0" smtClean="0">
                <a:solidFill>
                  <a:schemeClr val="tx1"/>
                </a:solidFill>
                <a:effectLst/>
                <a:latin typeface="+mn-lt"/>
                <a:ea typeface="+mn-ea"/>
                <a:cs typeface="+mn-cs"/>
              </a:rPr>
              <a:t>¿</a:t>
            </a:r>
            <a:r>
              <a:rPr lang="es-419" sz="1200" kern="1200" dirty="0">
                <a:solidFill>
                  <a:schemeClr val="tx1"/>
                </a:solidFill>
                <a:effectLst/>
                <a:latin typeface="+mn-lt"/>
                <a:ea typeface="+mn-ea"/>
                <a:cs typeface="+mn-cs"/>
              </a:rPr>
              <a:t>La persona podría morir debido a esta situación? </a:t>
            </a:r>
            <a:endParaRPr lang="es-419"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419" sz="1200" kern="1200" dirty="0" smtClean="0">
                <a:solidFill>
                  <a:schemeClr val="tx1"/>
                </a:solidFill>
                <a:effectLst/>
                <a:latin typeface="+mn-lt"/>
                <a:ea typeface="+mn-ea"/>
                <a:cs typeface="+mn-cs"/>
              </a:rPr>
              <a:t>¿</a:t>
            </a:r>
            <a:r>
              <a:rPr lang="es-419" sz="1200" kern="1200" dirty="0">
                <a:solidFill>
                  <a:schemeClr val="tx1"/>
                </a:solidFill>
                <a:effectLst/>
                <a:latin typeface="+mn-lt"/>
                <a:ea typeface="+mn-ea"/>
                <a:cs typeface="+mn-cs"/>
              </a:rPr>
              <a:t>Podría la condición empeorar y convertirse en una emergencia que amenaza la vida si </a:t>
            </a:r>
            <a:r>
              <a:rPr lang="es-419" sz="1200" kern="1200" dirty="0" smtClean="0">
                <a:solidFill>
                  <a:schemeClr val="tx1"/>
                </a:solidFill>
                <a:effectLst/>
                <a:latin typeface="+mn-lt"/>
                <a:ea typeface="+mn-ea"/>
                <a:cs typeface="+mn-cs"/>
              </a:rPr>
              <a:t>llevara personalmente a </a:t>
            </a:r>
            <a:r>
              <a:rPr lang="es-419" sz="1200" kern="1200" dirty="0">
                <a:solidFill>
                  <a:schemeClr val="tx1"/>
                </a:solidFill>
                <a:effectLst/>
                <a:latin typeface="+mn-lt"/>
                <a:ea typeface="+mn-ea"/>
                <a:cs typeface="+mn-cs"/>
              </a:rPr>
              <a:t>la persona al hospital? </a:t>
            </a:r>
            <a:endParaRPr lang="es-419"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419" sz="1200" kern="1200" dirty="0" smtClean="0">
                <a:solidFill>
                  <a:schemeClr val="tx1"/>
                </a:solidFill>
                <a:effectLst/>
                <a:latin typeface="+mn-lt"/>
                <a:ea typeface="+mn-ea"/>
                <a:cs typeface="+mn-cs"/>
              </a:rPr>
              <a:t>¿</a:t>
            </a:r>
            <a:r>
              <a:rPr lang="es-419" sz="1200" kern="1200" dirty="0">
                <a:solidFill>
                  <a:schemeClr val="tx1"/>
                </a:solidFill>
                <a:effectLst/>
                <a:latin typeface="+mn-lt"/>
                <a:ea typeface="+mn-ea"/>
                <a:cs typeface="+mn-cs"/>
              </a:rPr>
              <a:t>Podría mover a la persona por su cuenta causarle más lesiones? </a:t>
            </a:r>
            <a:endParaRPr lang="es-419"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419" sz="1200" kern="1200" dirty="0" smtClean="0">
                <a:solidFill>
                  <a:schemeClr val="tx1"/>
                </a:solidFill>
                <a:effectLst/>
                <a:latin typeface="+mn-lt"/>
                <a:ea typeface="+mn-ea"/>
                <a:cs typeface="+mn-cs"/>
              </a:rPr>
              <a:t>¿</a:t>
            </a:r>
            <a:r>
              <a:rPr lang="es-419" sz="1200" kern="1200" dirty="0">
                <a:solidFill>
                  <a:schemeClr val="tx1"/>
                </a:solidFill>
                <a:effectLst/>
                <a:latin typeface="+mn-lt"/>
                <a:ea typeface="+mn-ea"/>
                <a:cs typeface="+mn-cs"/>
              </a:rPr>
              <a:t>La persona necesita las habilidades o el equipo de personal médico de emergencia?</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F988C99-7DC7-4000-B533-C70C2E0CF4A7}" type="slidenum">
              <a:rPr lang="en-US" smtClean="0"/>
              <a:t>26</a:t>
            </a:fld>
            <a:endParaRPr lang="en-US"/>
          </a:p>
        </p:txBody>
      </p:sp>
    </p:spTree>
    <p:extLst>
      <p:ext uri="{BB962C8B-B14F-4D97-AF65-F5344CB8AC3E}">
        <p14:creationId xmlns:p14="http://schemas.microsoft.com/office/powerpoint/2010/main" val="41408769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En ocasiones, pueden ocurrir emergencias que amenazan la vida en personas que tienen órdenes de final de vida, como una orden de No Resucitar (DNR). </a:t>
            </a:r>
          </a:p>
          <a:p>
            <a:endParaRPr lang="es-ES" dirty="0" smtClean="0"/>
          </a:p>
          <a:p>
            <a:r>
              <a:rPr lang="es-ES" dirty="0" smtClean="0"/>
              <a:t>La Ley de Danielle exige que se llame al 9-1-1 en caso de una emergencia potencialmente mortal, incluso si la persona cuenta con una orden de DNR. No hacerlo podría constituir una violación de dicha ley. Todas las órdenes de final de vida deben estar claramente visibles en el hogar de la persona para que todo el personal y los cuidadores estén informados. Un lugar común para colocarlas es el refrigerador o un sitio visible cerca de la entrada del hogar. </a:t>
            </a:r>
          </a:p>
          <a:p>
            <a:endParaRPr lang="es-ES" dirty="0" smtClean="0"/>
          </a:p>
          <a:p>
            <a:r>
              <a:rPr lang="es-ES" dirty="0" smtClean="0"/>
              <a:t>Estas órdenes incluyen no solo el DNR, sino también DNI (No Intubar), DNH (No Hospitalizar) y POLST (Órdenes Médicas para el Tratamiento de Soporte Vital). </a:t>
            </a:r>
          </a:p>
          <a:p>
            <a:endParaRPr lang="es-ES" dirty="0" smtClean="0"/>
          </a:p>
          <a:p>
            <a:r>
              <a:rPr lang="es-ES" dirty="0" smtClean="0"/>
              <a:t>Si una persona con una de estas órdenes experimenta una emergencia que amenaza su vida, se debe llamar al 911, informar al personal de emergencias sobre la orden correspondiente, seguir las instrucciones del operador y asegurarse de entregar una copia de la orden cuando lleguen los servicios de emergencia. El personal médico evaluará la situación y determinará las acciones apropiadas a seguir.</a:t>
            </a:r>
            <a:endParaRPr lang="en-US" dirty="0"/>
          </a:p>
        </p:txBody>
      </p:sp>
      <p:sp>
        <p:nvSpPr>
          <p:cNvPr id="4" name="Slide Number Placeholder 3"/>
          <p:cNvSpPr>
            <a:spLocks noGrp="1"/>
          </p:cNvSpPr>
          <p:nvPr>
            <p:ph type="sldNum" sz="quarter" idx="10"/>
          </p:nvPr>
        </p:nvSpPr>
        <p:spPr/>
        <p:txBody>
          <a:bodyPr/>
          <a:lstStyle/>
          <a:p>
            <a:fld id="{BF988C99-7DC7-4000-B533-C70C2E0CF4A7}" type="slidenum">
              <a:rPr lang="en-US" smtClean="0"/>
              <a:t>27</a:t>
            </a:fld>
            <a:endParaRPr lang="en-US"/>
          </a:p>
        </p:txBody>
      </p:sp>
    </p:spTree>
    <p:extLst>
      <p:ext uri="{BB962C8B-B14F-4D97-AF65-F5344CB8AC3E}">
        <p14:creationId xmlns:p14="http://schemas.microsoft.com/office/powerpoint/2010/main" val="3755931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Las personas en el final de la vida y sus tutores tienen derecho a elegir cuidados de hospicio si la persona tiene una enfermedad terminal y cumple con los criterios de elegibilidad. </a:t>
            </a:r>
          </a:p>
          <a:p>
            <a:endParaRPr lang="es-ES" dirty="0" smtClean="0"/>
          </a:p>
          <a:p>
            <a:r>
              <a:rPr lang="es-ES" dirty="0" smtClean="0"/>
              <a:t>El personal y los cuidadores deben estar informados si una persona está en hospicio y contar con la información de contacto del personal de hospicio en caso de que la persona fallezca. La mayoría de los programas de hospicio ofrecen capacitación a las familias y al personal que trabajan con alguien que recibe cuidados de hospicio en el hogar. Esto incluye educar a los cuidadores sobre las fases de la muerte, incluyendo cómo se manifestará la persona en la fase activa del proceso de morir. </a:t>
            </a:r>
          </a:p>
          <a:p>
            <a:endParaRPr lang="es-ES" dirty="0" smtClean="0"/>
          </a:p>
          <a:p>
            <a:r>
              <a:rPr lang="es-ES" dirty="0" smtClean="0"/>
              <a:t>Cuando una persona recibe cuidados de final de vida en hospicio y surgen problemas relacionados con la condición terminal, o si parece que la persona ha fallecido, el personal debe llamar al proveedor de hospicio. Esto puede ser una enfermera asignada o un servicio de guardia, quienes brindarán instrucciones adicionales. Esto no constituirá una violación de la Ley de Danielle. </a:t>
            </a:r>
          </a:p>
          <a:p>
            <a:endParaRPr lang="es-ES" dirty="0" smtClean="0"/>
          </a:p>
          <a:p>
            <a:r>
              <a:rPr lang="es-ES" dirty="0" smtClean="0"/>
              <a:t>Sin embargo, el personal debe llamar al 911 para emergencias que amenacen la vida y que no estén relacionadas con la condición terminal, incluyendo, pero no limitado a, episodios de atragantamiento, convulsiones por primera vez o convulsiones prolongadas de más de cinco minutos, o lesiones graves como fracturas, caídas, hemorragias abundantes, etc. En esos casos, el personal debe informar al operador del 911 y a los servicios de emergencia que la persona está en hospicio, y proporcionar la información de contacto relacionada según sea necesario.</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F988C99-7DC7-4000-B533-C70C2E0CF4A7}" type="slidenum">
              <a:rPr lang="en-US" smtClean="0"/>
              <a:t>28</a:t>
            </a:fld>
            <a:endParaRPr lang="en-US"/>
          </a:p>
        </p:txBody>
      </p:sp>
    </p:spTree>
    <p:extLst>
      <p:ext uri="{BB962C8B-B14F-4D97-AF65-F5344CB8AC3E}">
        <p14:creationId xmlns:p14="http://schemas.microsoft.com/office/powerpoint/2010/main" val="22969528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2800" b="0" dirty="0" smtClean="0"/>
              <a:t>Esto</a:t>
            </a:r>
            <a:r>
              <a:rPr lang="es-ES" sz="2800" b="1" dirty="0" smtClean="0"/>
              <a:t> </a:t>
            </a:r>
            <a:r>
              <a:rPr lang="es-ES" sz="2800" b="0" dirty="0" smtClean="0"/>
              <a:t>si es una emergencia potencialmente</a:t>
            </a:r>
            <a:r>
              <a:rPr lang="es-ES" sz="2800" b="0" baseline="0" dirty="0" smtClean="0"/>
              <a:t> mortal</a:t>
            </a:r>
            <a:r>
              <a:rPr lang="es-ES" sz="2800" b="1" dirty="0" smtClean="0"/>
              <a:t>.</a:t>
            </a:r>
          </a:p>
          <a:p>
            <a:endParaRPr lang="es-ES" sz="2800" dirty="0" smtClean="0"/>
          </a:p>
          <a:p>
            <a:r>
              <a:rPr lang="es-ES" sz="2800" dirty="0" smtClean="0"/>
              <a:t>Es necesario llamar al 911</a:t>
            </a:r>
            <a:r>
              <a:rPr lang="es-ES" sz="2800" baseline="0" dirty="0" smtClean="0"/>
              <a:t> </a:t>
            </a:r>
            <a:r>
              <a:rPr lang="es-ES" sz="2800" dirty="0" smtClean="0"/>
              <a:t>porque la lesión no está relacionada con su enfermedad terminal. June parece estar experimentando síntomas de una lesión grave en la cabeza, como una hemorragia cerebral. Aunque June está en hospicio y tiene una orden de no resucitar (DNR), está sufriendo un dolor extremo y necesita tratamiento, por lo que el personal debe llamar al 911, informar al personal médico que atienda sobre el estado de hospicio y la orden de DNR, y seguir sus recomendaciones.</a:t>
            </a:r>
            <a:endParaRPr lang="es-ES" sz="2800" dirty="0"/>
          </a:p>
        </p:txBody>
      </p:sp>
      <p:sp>
        <p:nvSpPr>
          <p:cNvPr id="4" name="Slide Number Placeholder 3"/>
          <p:cNvSpPr>
            <a:spLocks noGrp="1"/>
          </p:cNvSpPr>
          <p:nvPr>
            <p:ph type="sldNum" sz="quarter" idx="10"/>
          </p:nvPr>
        </p:nvSpPr>
        <p:spPr/>
        <p:txBody>
          <a:bodyPr/>
          <a:lstStyle/>
          <a:p>
            <a:fld id="{BF988C99-7DC7-4000-B533-C70C2E0CF4A7}" type="slidenum">
              <a:rPr lang="en-US" smtClean="0"/>
              <a:t>29</a:t>
            </a:fld>
            <a:endParaRPr lang="en-US"/>
          </a:p>
        </p:txBody>
      </p:sp>
    </p:spTree>
    <p:extLst>
      <p:ext uri="{BB962C8B-B14F-4D97-AF65-F5344CB8AC3E}">
        <p14:creationId xmlns:p14="http://schemas.microsoft.com/office/powerpoint/2010/main" val="1681230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R" dirty="0" smtClean="0"/>
              <a:t>¿Quién es Danielle? </a:t>
            </a:r>
            <a:r>
              <a:rPr lang="es-419" sz="1200" kern="1200" dirty="0" smtClean="0">
                <a:solidFill>
                  <a:schemeClr val="tx1"/>
                </a:solidFill>
                <a:effectLst/>
                <a:latin typeface="+mn-lt"/>
                <a:ea typeface="+mn-ea"/>
                <a:cs typeface="+mn-cs"/>
              </a:rPr>
              <a:t>La </a:t>
            </a:r>
            <a:r>
              <a:rPr lang="es-419" sz="1200" kern="1200" dirty="0">
                <a:solidFill>
                  <a:schemeClr val="tx1"/>
                </a:solidFill>
                <a:effectLst/>
                <a:latin typeface="+mn-lt"/>
                <a:ea typeface="+mn-ea"/>
                <a:cs typeface="+mn-cs"/>
              </a:rPr>
              <a:t>Ley de Danielle fue creada en memoria de Danielle </a:t>
            </a:r>
            <a:r>
              <a:rPr lang="es-419" sz="1200" kern="1200" dirty="0" err="1">
                <a:solidFill>
                  <a:schemeClr val="tx1"/>
                </a:solidFill>
                <a:effectLst/>
                <a:latin typeface="+mn-lt"/>
                <a:ea typeface="+mn-ea"/>
                <a:cs typeface="+mn-cs"/>
              </a:rPr>
              <a:t>Gruskowski</a:t>
            </a:r>
            <a:r>
              <a:rPr lang="es-419" sz="1200" kern="1200" dirty="0">
                <a:solidFill>
                  <a:schemeClr val="tx1"/>
                </a:solidFill>
                <a:effectLst/>
                <a:latin typeface="+mn-lt"/>
                <a:ea typeface="+mn-ea"/>
                <a:cs typeface="+mn-cs"/>
              </a:rPr>
              <a:t>, una mujer de 32 años que vivió una vida plena y activa como miembro de su familia y su comunidad. Fundó el grupo </a:t>
            </a:r>
            <a:r>
              <a:rPr lang="es-419" sz="1200" kern="1200" dirty="0" err="1">
                <a:solidFill>
                  <a:schemeClr val="tx1"/>
                </a:solidFill>
                <a:effectLst/>
                <a:latin typeface="+mn-lt"/>
                <a:ea typeface="+mn-ea"/>
                <a:cs typeface="+mn-cs"/>
              </a:rPr>
              <a:t>Carteret</a:t>
            </a:r>
            <a:r>
              <a:rPr lang="es-419" sz="1200" kern="1200" dirty="0">
                <a:solidFill>
                  <a:schemeClr val="tx1"/>
                </a:solidFill>
                <a:effectLst/>
                <a:latin typeface="+mn-lt"/>
                <a:ea typeface="+mn-ea"/>
                <a:cs typeface="+mn-cs"/>
              </a:rPr>
              <a:t> </a:t>
            </a:r>
            <a:r>
              <a:rPr lang="es-419" sz="1200" kern="1200" dirty="0" err="1">
                <a:solidFill>
                  <a:schemeClr val="tx1"/>
                </a:solidFill>
                <a:effectLst/>
                <a:latin typeface="+mn-lt"/>
                <a:ea typeface="+mn-ea"/>
                <a:cs typeface="+mn-cs"/>
              </a:rPr>
              <a:t>Specials</a:t>
            </a:r>
            <a:r>
              <a:rPr lang="es-419" sz="1200" kern="1200" dirty="0">
                <a:solidFill>
                  <a:schemeClr val="tx1"/>
                </a:solidFill>
                <a:effectLst/>
                <a:latin typeface="+mn-lt"/>
                <a:ea typeface="+mn-ea"/>
                <a:cs typeface="+mn-cs"/>
              </a:rPr>
              <a:t>, dedicado a enriquecer la vida de niños locales con discapacidades del desarrollo, que todavía está activo en la actualidad.</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F988C99-7DC7-4000-B533-C70C2E0CF4A7}" type="slidenum">
              <a:rPr lang="en-US" smtClean="0"/>
              <a:t>3</a:t>
            </a:fld>
            <a:endParaRPr lang="en-US"/>
          </a:p>
        </p:txBody>
      </p:sp>
    </p:spTree>
    <p:extLst>
      <p:ext uri="{BB962C8B-B14F-4D97-AF65-F5344CB8AC3E}">
        <p14:creationId xmlns:p14="http://schemas.microsoft.com/office/powerpoint/2010/main" val="9436248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i="0" kern="1200" dirty="0">
                <a:solidFill>
                  <a:schemeClr val="tx1"/>
                </a:solidFill>
                <a:effectLst/>
                <a:latin typeface="+mn-lt"/>
                <a:ea typeface="+mn-ea"/>
                <a:cs typeface="+mn-cs"/>
              </a:rPr>
              <a:t>Cuando se responde a emergencias potencialmente mortales, primero se verifica la condición de la persona para determinar si está experimentando una emergencia potencialmente mortal.</a:t>
            </a:r>
          </a:p>
          <a:p>
            <a:r>
              <a:rPr lang="es-ES" sz="1200" b="0" i="0" kern="1200" dirty="0">
                <a:solidFill>
                  <a:schemeClr val="tx1"/>
                </a:solidFill>
                <a:effectLst/>
                <a:latin typeface="+mn-lt"/>
                <a:ea typeface="+mn-ea"/>
                <a:cs typeface="+mn-cs"/>
              </a:rPr>
              <a:t>Luego, se llama al 9-1-1 si la condición es potencialmente mortal y se brinda atención a la persona hasta que llegue la ayuda.</a:t>
            </a:r>
          </a:p>
          <a:p>
            <a:r>
              <a:rPr lang="es-ES" sz="1200" b="0" i="0" kern="1200" dirty="0">
                <a:solidFill>
                  <a:schemeClr val="tx1"/>
                </a:solidFill>
                <a:effectLst/>
                <a:latin typeface="+mn-lt"/>
                <a:ea typeface="+mn-ea"/>
                <a:cs typeface="+mn-cs"/>
              </a:rPr>
              <a:t>No es necesario llamar al 9-1-1 en situaciones que no sean potencialmente mortales, pero siempre se requiere atención médica apropiada.</a:t>
            </a:r>
          </a:p>
          <a:p>
            <a:endParaRPr lang="en-US" dirty="0"/>
          </a:p>
        </p:txBody>
      </p:sp>
      <p:sp>
        <p:nvSpPr>
          <p:cNvPr id="4" name="Slide Number Placeholder 3"/>
          <p:cNvSpPr>
            <a:spLocks noGrp="1"/>
          </p:cNvSpPr>
          <p:nvPr>
            <p:ph type="sldNum" sz="quarter" idx="10"/>
          </p:nvPr>
        </p:nvSpPr>
        <p:spPr/>
        <p:txBody>
          <a:bodyPr/>
          <a:lstStyle/>
          <a:p>
            <a:fld id="{BF988C99-7DC7-4000-B533-C70C2E0CF4A7}" type="slidenum">
              <a:rPr lang="en-US" smtClean="0"/>
              <a:t>30</a:t>
            </a:fld>
            <a:endParaRPr lang="en-US"/>
          </a:p>
        </p:txBody>
      </p:sp>
    </p:spTree>
    <p:extLst>
      <p:ext uri="{BB962C8B-B14F-4D97-AF65-F5344CB8AC3E}">
        <p14:creationId xmlns:p14="http://schemas.microsoft.com/office/powerpoint/2010/main" val="19400509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sz="1200" kern="1200" dirty="0">
                <a:solidFill>
                  <a:schemeClr val="tx1"/>
                </a:solidFill>
                <a:effectLst/>
                <a:latin typeface="+mn-lt"/>
                <a:ea typeface="+mn-ea"/>
                <a:cs typeface="+mn-cs"/>
              </a:rPr>
              <a:t>Si identifica una emergencia que amenaza la vida, llame al 9-1-1 de inmediato. </a:t>
            </a:r>
            <a:endParaRPr lang="es-419" sz="1200" kern="1200" dirty="0" smtClean="0">
              <a:solidFill>
                <a:schemeClr val="tx1"/>
              </a:solidFill>
              <a:effectLst/>
              <a:latin typeface="+mn-lt"/>
              <a:ea typeface="+mn-ea"/>
              <a:cs typeface="+mn-cs"/>
            </a:endParaRPr>
          </a:p>
          <a:p>
            <a:r>
              <a:rPr lang="es-419" sz="1200" kern="1200" dirty="0" smtClean="0">
                <a:solidFill>
                  <a:schemeClr val="tx1"/>
                </a:solidFill>
                <a:effectLst/>
                <a:latin typeface="+mn-lt"/>
                <a:ea typeface="+mn-ea"/>
                <a:cs typeface="+mn-cs"/>
              </a:rPr>
              <a:t>No </a:t>
            </a:r>
            <a:r>
              <a:rPr lang="es-419" sz="1200" kern="1200" dirty="0">
                <a:solidFill>
                  <a:schemeClr val="tx1"/>
                </a:solidFill>
                <a:effectLst/>
                <a:latin typeface="+mn-lt"/>
                <a:ea typeface="+mn-ea"/>
                <a:cs typeface="+mn-cs"/>
              </a:rPr>
              <a:t>llame a su supervisor o a un compañero de trabajo primero si existe una emergencia que amenaza la vida. </a:t>
            </a:r>
            <a:endParaRPr lang="es-419" sz="1200" kern="1200" dirty="0" smtClean="0">
              <a:solidFill>
                <a:schemeClr val="tx1"/>
              </a:solidFill>
              <a:effectLst/>
              <a:latin typeface="+mn-lt"/>
              <a:ea typeface="+mn-ea"/>
              <a:cs typeface="+mn-cs"/>
            </a:endParaRPr>
          </a:p>
          <a:p>
            <a:r>
              <a:rPr lang="es-419" sz="1200" kern="1200" dirty="0" smtClean="0">
                <a:solidFill>
                  <a:schemeClr val="tx1"/>
                </a:solidFill>
                <a:effectLst/>
                <a:latin typeface="+mn-lt"/>
                <a:ea typeface="+mn-ea"/>
                <a:cs typeface="+mn-cs"/>
              </a:rPr>
              <a:t>Recuerde</a:t>
            </a:r>
            <a:r>
              <a:rPr lang="es-419" sz="1200" kern="1200" dirty="0">
                <a:solidFill>
                  <a:schemeClr val="tx1"/>
                </a:solidFill>
                <a:effectLst/>
                <a:latin typeface="+mn-lt"/>
                <a:ea typeface="+mn-ea"/>
                <a:cs typeface="+mn-cs"/>
              </a:rPr>
              <a:t>, en emergencias que amenazan la vida, debe llamar primero al 9-1-1, brindar atención y, cuando sea posible, llamar a su supervisor.</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En una emergencia que no amenaza la vida, debe llamar primero a su supervisor y luego tomar la acción adecuada. </a:t>
            </a:r>
            <a:endParaRPr lang="es-419" sz="1200" kern="1200" dirty="0" smtClean="0">
              <a:solidFill>
                <a:schemeClr val="tx1"/>
              </a:solidFill>
              <a:effectLst/>
              <a:latin typeface="+mn-lt"/>
              <a:ea typeface="+mn-ea"/>
              <a:cs typeface="+mn-cs"/>
            </a:endParaRPr>
          </a:p>
          <a:p>
            <a:r>
              <a:rPr lang="es-419" sz="1200" kern="1200" dirty="0" smtClean="0">
                <a:solidFill>
                  <a:schemeClr val="tx1"/>
                </a:solidFill>
                <a:effectLst/>
                <a:latin typeface="+mn-lt"/>
                <a:ea typeface="+mn-ea"/>
                <a:cs typeface="+mn-cs"/>
              </a:rPr>
              <a:t>Como </a:t>
            </a:r>
            <a:r>
              <a:rPr lang="es-419" sz="1200" kern="1200" dirty="0">
                <a:solidFill>
                  <a:schemeClr val="tx1"/>
                </a:solidFill>
                <a:effectLst/>
                <a:latin typeface="+mn-lt"/>
                <a:ea typeface="+mn-ea"/>
                <a:cs typeface="+mn-cs"/>
              </a:rPr>
              <a:t>se mencionó anteriormente, esto puede incluir llamar al médico o hacer que un enfermero evalúe a la persona o llevar a la persona usted mismo a una cita médica o a la sala de emergencias.</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Si no está seguro si la situación es una emergencia que amenaza la vida o amenaza la salud, llame al 9-1-1 y actúe con cautela.</a:t>
            </a:r>
            <a:endParaRPr lang="en-US" sz="1200" kern="1200" dirty="0">
              <a:solidFill>
                <a:schemeClr val="tx1"/>
              </a:solidFill>
              <a:effectLst/>
              <a:latin typeface="+mn-lt"/>
              <a:ea typeface="+mn-ea"/>
              <a:cs typeface="+mn-cs"/>
            </a:endParaRPr>
          </a:p>
          <a:p>
            <a:pPr algn="l" eaLnBrk="1" hangingPunct="1"/>
            <a:endParaRPr lang="en-US" altLang="en-US" sz="1100" dirty="0"/>
          </a:p>
          <a:p>
            <a:endParaRPr lang="en-US" dirty="0"/>
          </a:p>
        </p:txBody>
      </p:sp>
      <p:sp>
        <p:nvSpPr>
          <p:cNvPr id="4" name="Slide Number Placeholder 3"/>
          <p:cNvSpPr>
            <a:spLocks noGrp="1"/>
          </p:cNvSpPr>
          <p:nvPr>
            <p:ph type="sldNum" sz="quarter" idx="5"/>
          </p:nvPr>
        </p:nvSpPr>
        <p:spPr/>
        <p:txBody>
          <a:bodyPr/>
          <a:lstStyle/>
          <a:p>
            <a:fld id="{3C405CBE-40F9-4DB0-9D7B-2F66056F4A82}" type="slidenum">
              <a:rPr lang="en-US" smtClean="0"/>
              <a:pPr/>
              <a:t>31</a:t>
            </a:fld>
            <a:endParaRPr lang="en-US" dirty="0"/>
          </a:p>
        </p:txBody>
      </p:sp>
    </p:spTree>
    <p:extLst>
      <p:ext uri="{BB962C8B-B14F-4D97-AF65-F5344CB8AC3E}">
        <p14:creationId xmlns:p14="http://schemas.microsoft.com/office/powerpoint/2010/main" val="42004983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i="0" kern="1200" dirty="0">
                <a:solidFill>
                  <a:schemeClr val="tx1"/>
                </a:solidFill>
                <a:effectLst/>
                <a:latin typeface="+mn-lt"/>
                <a:ea typeface="+mn-ea"/>
                <a:cs typeface="+mn-cs"/>
              </a:rPr>
              <a:t/>
            </a:r>
            <a:br>
              <a:rPr lang="es-ES" sz="1200" b="0" i="0" kern="1200" dirty="0">
                <a:solidFill>
                  <a:schemeClr val="tx1"/>
                </a:solidFill>
                <a:effectLst/>
                <a:latin typeface="+mn-lt"/>
                <a:ea typeface="+mn-ea"/>
                <a:cs typeface="+mn-cs"/>
              </a:rPr>
            </a:br>
            <a:r>
              <a:rPr lang="es-ES" sz="1200" b="0" i="0" kern="1200" dirty="0">
                <a:solidFill>
                  <a:schemeClr val="tx1"/>
                </a:solidFill>
                <a:effectLst/>
                <a:latin typeface="+mn-lt"/>
                <a:ea typeface="+mn-ea"/>
                <a:cs typeface="+mn-cs"/>
              </a:rPr>
              <a:t>Esto no es una emergencia potencialmente mortal.</a:t>
            </a:r>
          </a:p>
          <a:p>
            <a:r>
              <a:rPr lang="es-ES" sz="1200" b="0" i="0" kern="1200" dirty="0">
                <a:solidFill>
                  <a:schemeClr val="tx1"/>
                </a:solidFill>
                <a:effectLst/>
                <a:latin typeface="+mn-lt"/>
                <a:ea typeface="+mn-ea"/>
                <a:cs typeface="+mn-cs"/>
              </a:rPr>
              <a:t>Sería apropiado realizar un seguimiento y/o verificar el estado de esta persona para asegurarse de que su condición no empeore en los próximos días y para determinar si es necesario visitar a un médico.</a:t>
            </a:r>
          </a:p>
          <a:p>
            <a:endParaRPr lang="en-US" dirty="0"/>
          </a:p>
        </p:txBody>
      </p:sp>
      <p:sp>
        <p:nvSpPr>
          <p:cNvPr id="4" name="Slide Number Placeholder 3"/>
          <p:cNvSpPr>
            <a:spLocks noGrp="1"/>
          </p:cNvSpPr>
          <p:nvPr>
            <p:ph type="sldNum" sz="quarter" idx="10"/>
          </p:nvPr>
        </p:nvSpPr>
        <p:spPr/>
        <p:txBody>
          <a:bodyPr/>
          <a:lstStyle/>
          <a:p>
            <a:fld id="{BF988C99-7DC7-4000-B533-C70C2E0CF4A7}" type="slidenum">
              <a:rPr lang="en-US" smtClean="0"/>
              <a:t>32</a:t>
            </a:fld>
            <a:endParaRPr lang="en-US"/>
          </a:p>
        </p:txBody>
      </p:sp>
    </p:spTree>
    <p:extLst>
      <p:ext uri="{BB962C8B-B14F-4D97-AF65-F5344CB8AC3E}">
        <p14:creationId xmlns:p14="http://schemas.microsoft.com/office/powerpoint/2010/main" val="24524151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sz="1200" kern="1200" dirty="0">
                <a:solidFill>
                  <a:schemeClr val="tx1"/>
                </a:solidFill>
                <a:effectLst/>
                <a:latin typeface="+mn-lt"/>
                <a:ea typeface="+mn-ea"/>
                <a:cs typeface="+mn-cs"/>
              </a:rPr>
              <a:t>Cuando llame al 9-1-1, debe informar al operador su nombre y número de teléfono; la ubicación del incidente; qué sucedió; el estado de la persona, incluyendo cualquier condición especial y la atención que se está brindando. No cuelgue hasta que el despachador </a:t>
            </a:r>
            <a:r>
              <a:rPr lang="es-419" sz="1200" kern="1200" dirty="0" smtClean="0">
                <a:solidFill>
                  <a:schemeClr val="tx1"/>
                </a:solidFill>
                <a:effectLst/>
                <a:latin typeface="+mn-lt"/>
                <a:ea typeface="+mn-ea"/>
                <a:cs typeface="+mn-cs"/>
              </a:rPr>
              <a:t>se lo indique.</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F988C99-7DC7-4000-B533-C70C2E0CF4A7}" type="slidenum">
              <a:rPr lang="en-US" smtClean="0"/>
              <a:t>33</a:t>
            </a:fld>
            <a:endParaRPr lang="en-US"/>
          </a:p>
        </p:txBody>
      </p:sp>
    </p:spTree>
    <p:extLst>
      <p:ext uri="{BB962C8B-B14F-4D97-AF65-F5344CB8AC3E}">
        <p14:creationId xmlns:p14="http://schemas.microsoft.com/office/powerpoint/2010/main" val="16665273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i="0" kern="1200" dirty="0">
                <a:solidFill>
                  <a:schemeClr val="tx1"/>
                </a:solidFill>
                <a:effectLst/>
                <a:latin typeface="+mn-lt"/>
                <a:ea typeface="+mn-ea"/>
                <a:cs typeface="+mn-cs"/>
              </a:rPr>
              <a:t>La falta de llamar al 911 en una emergencia potencialmente mortal puede conllevar sanciones monetarias, como $5,000 por la primera infracción, $10,000 por la segunda infracción y $25,000 por la tercera y cada infracción subsiguiente</a:t>
            </a:r>
            <a:r>
              <a:rPr lang="es-ES" sz="1200" b="0" i="0" kern="1200" dirty="0" smtClean="0">
                <a:solidFill>
                  <a:schemeClr val="tx1"/>
                </a:solidFill>
                <a:effectLst/>
                <a:latin typeface="+mn-lt"/>
                <a:ea typeface="+mn-ea"/>
                <a:cs typeface="+mn-cs"/>
              </a:rPr>
              <a:t>.</a:t>
            </a:r>
          </a:p>
          <a:p>
            <a:endParaRPr lang="es-ES" sz="1200" b="0" i="0" kern="1200" dirty="0">
              <a:solidFill>
                <a:schemeClr val="tx1"/>
              </a:solidFill>
              <a:effectLst/>
              <a:latin typeface="+mn-lt"/>
              <a:ea typeface="+mn-ea"/>
              <a:cs typeface="+mn-cs"/>
            </a:endParaRPr>
          </a:p>
          <a:p>
            <a:r>
              <a:rPr lang="es-ES" sz="1200" b="0" i="0" kern="1200" dirty="0">
                <a:solidFill>
                  <a:schemeClr val="tx1"/>
                </a:solidFill>
                <a:effectLst/>
                <a:latin typeface="+mn-lt"/>
                <a:ea typeface="+mn-ea"/>
                <a:cs typeface="+mn-cs"/>
              </a:rPr>
              <a:t>Un profesional de la salud, con licencia o autorización para brindar servicios, puede estar sujeto a la revocación de su licencia profesional u otra autorización para ejercer como profesional de la salud en caso de no cumplir con las obligaciones de llamar al 911 en una emergencia potencialmente mortal.</a:t>
            </a:r>
          </a:p>
          <a:p>
            <a:endParaRPr lang="en-US" dirty="0"/>
          </a:p>
        </p:txBody>
      </p:sp>
      <p:sp>
        <p:nvSpPr>
          <p:cNvPr id="4" name="Slide Number Placeholder 3"/>
          <p:cNvSpPr>
            <a:spLocks noGrp="1"/>
          </p:cNvSpPr>
          <p:nvPr>
            <p:ph type="sldNum" sz="quarter" idx="5"/>
          </p:nvPr>
        </p:nvSpPr>
        <p:spPr/>
        <p:txBody>
          <a:bodyPr/>
          <a:lstStyle/>
          <a:p>
            <a:fld id="{3C405CBE-40F9-4DB0-9D7B-2F66056F4A82}" type="slidenum">
              <a:rPr lang="en-US" smtClean="0"/>
              <a:pPr/>
              <a:t>34</a:t>
            </a:fld>
            <a:endParaRPr lang="en-US" dirty="0"/>
          </a:p>
        </p:txBody>
      </p:sp>
    </p:spTree>
    <p:extLst>
      <p:ext uri="{BB962C8B-B14F-4D97-AF65-F5344CB8AC3E}">
        <p14:creationId xmlns:p14="http://schemas.microsoft.com/office/powerpoint/2010/main" val="31905355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i="0" kern="1200" dirty="0">
                <a:solidFill>
                  <a:schemeClr val="tx1"/>
                </a:solidFill>
                <a:effectLst/>
                <a:latin typeface="+mn-lt"/>
                <a:ea typeface="+mn-ea"/>
                <a:cs typeface="+mn-cs"/>
              </a:rPr>
              <a:t>Las violaciones de la Ley de Danielle son revisadas por OPIA, que es la Oficina de Programa, Integridad y Responsabilidad del Departamento de Servicios Humanos, y son analizadas por la Oficina de Gestión de Riesgos </a:t>
            </a:r>
            <a:r>
              <a:rPr lang="es-ES" sz="1200" b="0" i="0" kern="1200" dirty="0" smtClean="0">
                <a:solidFill>
                  <a:schemeClr val="tx1"/>
                </a:solidFill>
                <a:effectLst/>
                <a:latin typeface="+mn-lt"/>
                <a:ea typeface="+mn-ea"/>
                <a:cs typeface="+mn-cs"/>
              </a:rPr>
              <a:t>de la división de discapacidades</a:t>
            </a:r>
            <a:r>
              <a:rPr lang="es-ES" sz="1200" b="0" i="0" kern="1200" baseline="0" dirty="0" smtClean="0">
                <a:solidFill>
                  <a:schemeClr val="tx1"/>
                </a:solidFill>
                <a:effectLst/>
                <a:latin typeface="+mn-lt"/>
                <a:ea typeface="+mn-ea"/>
                <a:cs typeface="+mn-cs"/>
              </a:rPr>
              <a:t> del desarrollo</a:t>
            </a:r>
            <a:r>
              <a:rPr lang="es-ES" sz="1200" b="0" i="0" kern="1200" dirty="0" smtClean="0">
                <a:solidFill>
                  <a:schemeClr val="tx1"/>
                </a:solidFill>
                <a:effectLst/>
                <a:latin typeface="+mn-lt"/>
                <a:ea typeface="+mn-ea"/>
                <a:cs typeface="+mn-cs"/>
              </a:rPr>
              <a:t> </a:t>
            </a:r>
            <a:r>
              <a:rPr lang="es-ES" sz="1200" b="0" i="0" kern="1200" dirty="0">
                <a:solidFill>
                  <a:schemeClr val="tx1"/>
                </a:solidFill>
                <a:effectLst/>
                <a:latin typeface="+mn-lt"/>
                <a:ea typeface="+mn-ea"/>
                <a:cs typeface="+mn-cs"/>
              </a:rPr>
              <a:t>DDD</a:t>
            </a:r>
            <a:r>
              <a:rPr lang="es-ES" sz="1200" b="0" i="0" kern="1200" dirty="0" smtClean="0">
                <a:solidFill>
                  <a:schemeClr val="tx1"/>
                </a:solidFill>
                <a:effectLst/>
                <a:latin typeface="+mn-lt"/>
                <a:ea typeface="+mn-ea"/>
                <a:cs typeface="+mn-cs"/>
              </a:rPr>
              <a:t>.</a:t>
            </a:r>
          </a:p>
          <a:p>
            <a:endParaRPr lang="es-ES" sz="1200" b="0" i="0" kern="1200" dirty="0">
              <a:solidFill>
                <a:schemeClr val="tx1"/>
              </a:solidFill>
              <a:effectLst/>
              <a:latin typeface="+mn-lt"/>
              <a:ea typeface="+mn-ea"/>
              <a:cs typeface="+mn-cs"/>
            </a:endParaRPr>
          </a:p>
          <a:p>
            <a:r>
              <a:rPr lang="es-ES" sz="1200" b="0" i="0" kern="1200" dirty="0">
                <a:solidFill>
                  <a:schemeClr val="tx1"/>
                </a:solidFill>
                <a:effectLst/>
                <a:latin typeface="+mn-lt"/>
                <a:ea typeface="+mn-ea"/>
                <a:cs typeface="+mn-cs"/>
              </a:rPr>
              <a:t>Los criterios considerados para determinar si el personal está en violación de la ley son</a:t>
            </a:r>
            <a:r>
              <a:rPr lang="es-ES" sz="1200" b="0" i="0" kern="1200" dirty="0" smtClean="0">
                <a:solidFill>
                  <a:schemeClr val="tx1"/>
                </a:solidFill>
                <a:effectLst/>
                <a:latin typeface="+mn-lt"/>
                <a:ea typeface="+mn-ea"/>
                <a:cs typeface="+mn-cs"/>
              </a:rPr>
              <a:t>:</a:t>
            </a:r>
          </a:p>
          <a:p>
            <a:endParaRPr lang="es-ES" sz="1200" b="0" i="0" kern="1200" dirty="0">
              <a:solidFill>
                <a:schemeClr val="tx1"/>
              </a:solidFill>
              <a:effectLst/>
              <a:latin typeface="+mn-lt"/>
              <a:ea typeface="+mn-ea"/>
              <a:cs typeface="+mn-cs"/>
            </a:endParaRPr>
          </a:p>
          <a:p>
            <a:r>
              <a:rPr lang="es-ES" sz="1200" b="0" i="0" kern="1200" dirty="0">
                <a:solidFill>
                  <a:schemeClr val="tx1"/>
                </a:solidFill>
                <a:effectLst/>
                <a:latin typeface="+mn-lt"/>
                <a:ea typeface="+mn-ea"/>
                <a:cs typeface="+mn-cs"/>
              </a:rPr>
              <a:t>¿Fue la condición una emergencia potencialmente mortal?</a:t>
            </a:r>
          </a:p>
          <a:p>
            <a:r>
              <a:rPr lang="es-ES" sz="1200" b="0" i="0" kern="1200" dirty="0">
                <a:solidFill>
                  <a:schemeClr val="tx1"/>
                </a:solidFill>
                <a:effectLst/>
                <a:latin typeface="+mn-lt"/>
                <a:ea typeface="+mn-ea"/>
                <a:cs typeface="+mn-cs"/>
              </a:rPr>
              <a:t>¿Un individuo razonablemente prudente habría sabido en el momento del incidente que la condición era potencialmente mortal</a:t>
            </a:r>
            <a:r>
              <a:rPr lang="es-ES" sz="1200" b="0" i="0" kern="1200" dirty="0" smtClean="0">
                <a:solidFill>
                  <a:schemeClr val="tx1"/>
                </a:solidFill>
                <a:effectLst/>
                <a:latin typeface="+mn-lt"/>
                <a:ea typeface="+mn-ea"/>
                <a:cs typeface="+mn-cs"/>
              </a:rPr>
              <a:t>?</a:t>
            </a:r>
          </a:p>
          <a:p>
            <a:endParaRPr lang="es-ES" sz="1200" b="0" i="0" kern="1200" dirty="0">
              <a:solidFill>
                <a:schemeClr val="tx1"/>
              </a:solidFill>
              <a:effectLst/>
              <a:latin typeface="+mn-lt"/>
              <a:ea typeface="+mn-ea"/>
              <a:cs typeface="+mn-cs"/>
            </a:endParaRPr>
          </a:p>
          <a:p>
            <a:r>
              <a:rPr lang="es-ES" sz="1200" b="0" i="0" kern="1200" dirty="0">
                <a:solidFill>
                  <a:schemeClr val="tx1"/>
                </a:solidFill>
                <a:effectLst/>
                <a:latin typeface="+mn-lt"/>
                <a:ea typeface="+mn-ea"/>
                <a:cs typeface="+mn-cs"/>
              </a:rPr>
              <a:t>El resultado del incidente o lo que sucedió no se tiene en cuenta.</a:t>
            </a:r>
          </a:p>
          <a:p>
            <a:r>
              <a:rPr lang="es-ES" sz="1200" b="0" i="0" kern="1200" dirty="0">
                <a:solidFill>
                  <a:schemeClr val="tx1"/>
                </a:solidFill>
                <a:effectLst/>
                <a:latin typeface="+mn-lt"/>
                <a:ea typeface="+mn-ea"/>
                <a:cs typeface="+mn-cs"/>
              </a:rPr>
              <a:t>La Oficina de Gestión de Riesgos hace una recomendación al Comisionado </a:t>
            </a:r>
            <a:r>
              <a:rPr lang="es-ES" sz="1200" b="0" i="0" kern="1200" dirty="0" smtClean="0">
                <a:solidFill>
                  <a:schemeClr val="tx1"/>
                </a:solidFill>
                <a:effectLst/>
                <a:latin typeface="+mn-lt"/>
                <a:ea typeface="+mn-ea"/>
                <a:cs typeface="+mn-cs"/>
              </a:rPr>
              <a:t>Asistente </a:t>
            </a:r>
            <a:r>
              <a:rPr lang="es-ES" sz="1200" b="0" i="0" kern="1200" dirty="0">
                <a:solidFill>
                  <a:schemeClr val="tx1"/>
                </a:solidFill>
                <a:effectLst/>
                <a:latin typeface="+mn-lt"/>
                <a:ea typeface="+mn-ea"/>
                <a:cs typeface="+mn-cs"/>
              </a:rPr>
              <a:t>para la Decisión Final, y existe un proceso de apelación.</a:t>
            </a:r>
          </a:p>
          <a:p>
            <a:r>
              <a:rPr lang="es-ES" sz="1200" b="0" i="0" kern="1200" dirty="0">
                <a:solidFill>
                  <a:schemeClr val="tx1"/>
                </a:solidFill>
                <a:effectLst/>
                <a:latin typeface="+mn-lt"/>
                <a:ea typeface="+mn-ea"/>
                <a:cs typeface="+mn-cs"/>
              </a:rPr>
              <a:t>Es importante destacar que incluso si una persona no ha violado la Ley de Danielle, no intervenir en una situación que amenaza la salud o no obtener atención médica para un individuo podría considerarse negligencia.</a:t>
            </a:r>
          </a:p>
        </p:txBody>
      </p:sp>
      <p:sp>
        <p:nvSpPr>
          <p:cNvPr id="4" name="Slide Number Placeholder 3"/>
          <p:cNvSpPr>
            <a:spLocks noGrp="1"/>
          </p:cNvSpPr>
          <p:nvPr>
            <p:ph type="sldNum" sz="quarter" idx="5"/>
          </p:nvPr>
        </p:nvSpPr>
        <p:spPr/>
        <p:txBody>
          <a:bodyPr/>
          <a:lstStyle/>
          <a:p>
            <a:fld id="{3C405CBE-40F9-4DB0-9D7B-2F66056F4A82}" type="slidenum">
              <a:rPr lang="en-US" smtClean="0"/>
              <a:pPr/>
              <a:t>35</a:t>
            </a:fld>
            <a:endParaRPr lang="en-US" dirty="0"/>
          </a:p>
        </p:txBody>
      </p:sp>
    </p:spTree>
    <p:extLst>
      <p:ext uri="{BB962C8B-B14F-4D97-AF65-F5344CB8AC3E}">
        <p14:creationId xmlns:p14="http://schemas.microsoft.com/office/powerpoint/2010/main" val="17764337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i="0" kern="1200" dirty="0">
                <a:solidFill>
                  <a:schemeClr val="tx1"/>
                </a:solidFill>
                <a:effectLst/>
                <a:latin typeface="+mn-lt"/>
                <a:ea typeface="+mn-ea"/>
                <a:cs typeface="+mn-cs"/>
              </a:rPr>
              <a:t>Ahora haremos una </a:t>
            </a:r>
            <a:r>
              <a:rPr lang="es-ES" sz="1200" b="0" i="0" kern="1200" dirty="0" smtClean="0">
                <a:solidFill>
                  <a:schemeClr val="tx1"/>
                </a:solidFill>
                <a:effectLst/>
                <a:latin typeface="+mn-lt"/>
                <a:ea typeface="+mn-ea"/>
                <a:cs typeface="+mn-cs"/>
              </a:rPr>
              <a:t>breve repaso.</a:t>
            </a:r>
          </a:p>
          <a:p>
            <a:endParaRPr lang="es-ES" sz="1200" b="0" i="0" kern="1200" dirty="0">
              <a:solidFill>
                <a:schemeClr val="tx1"/>
              </a:solidFill>
              <a:effectLst/>
              <a:latin typeface="+mn-lt"/>
              <a:ea typeface="+mn-ea"/>
              <a:cs typeface="+mn-cs"/>
            </a:endParaRPr>
          </a:p>
          <a:p>
            <a:r>
              <a:rPr lang="es-ES" sz="1200" b="0" i="0" kern="1200" dirty="0">
                <a:solidFill>
                  <a:schemeClr val="tx1"/>
                </a:solidFill>
                <a:effectLst/>
                <a:latin typeface="+mn-lt"/>
                <a:ea typeface="+mn-ea"/>
                <a:cs typeface="+mn-cs"/>
              </a:rPr>
              <a:t>Algunos ejemplos de condiciones que amenazan la salud podrían ser una lesión menor, síntomas de resfriado o gripe que están comenzando u otras preocupaciones menores</a:t>
            </a:r>
            <a:r>
              <a:rPr lang="es-ES" sz="1200" b="0" i="0" kern="1200" dirty="0" smtClean="0">
                <a:solidFill>
                  <a:schemeClr val="tx1"/>
                </a:solidFill>
                <a:effectLst/>
                <a:latin typeface="+mn-lt"/>
                <a:ea typeface="+mn-ea"/>
                <a:cs typeface="+mn-cs"/>
              </a:rPr>
              <a:t>.</a:t>
            </a:r>
          </a:p>
          <a:p>
            <a:endParaRPr lang="es-ES" sz="1200" b="0" i="0" kern="1200" dirty="0">
              <a:solidFill>
                <a:schemeClr val="tx1"/>
              </a:solidFill>
              <a:effectLst/>
              <a:latin typeface="+mn-lt"/>
              <a:ea typeface="+mn-ea"/>
              <a:cs typeface="+mn-cs"/>
            </a:endParaRPr>
          </a:p>
          <a:p>
            <a:r>
              <a:rPr lang="es-ES" sz="1200" b="0" i="0" kern="1200" dirty="0">
                <a:solidFill>
                  <a:schemeClr val="tx1"/>
                </a:solidFill>
                <a:effectLst/>
                <a:latin typeface="+mn-lt"/>
                <a:ea typeface="+mn-ea"/>
                <a:cs typeface="+mn-cs"/>
              </a:rPr>
              <a:t>Ejemplos de condiciones potencialmente mortales incluyen dificultad para respirar, sangrado grave, lesiones graves, falta de respuesta o un cambio dramático en la salud</a:t>
            </a:r>
            <a:r>
              <a:rPr lang="es-ES" sz="1200" b="0" i="0" kern="1200" dirty="0" smtClean="0">
                <a:solidFill>
                  <a:schemeClr val="tx1"/>
                </a:solidFill>
                <a:effectLst/>
                <a:latin typeface="+mn-lt"/>
                <a:ea typeface="+mn-ea"/>
                <a:cs typeface="+mn-cs"/>
              </a:rPr>
              <a:t>.</a:t>
            </a:r>
          </a:p>
          <a:p>
            <a:endParaRPr lang="es-ES" sz="1200" b="0" i="0" kern="1200" dirty="0">
              <a:solidFill>
                <a:schemeClr val="tx1"/>
              </a:solidFill>
              <a:effectLst/>
              <a:latin typeface="+mn-lt"/>
              <a:ea typeface="+mn-ea"/>
              <a:cs typeface="+mn-cs"/>
            </a:endParaRPr>
          </a:p>
          <a:p>
            <a:r>
              <a:rPr lang="es-ES" sz="1200" b="0" i="0" kern="1200" dirty="0">
                <a:solidFill>
                  <a:schemeClr val="tx1"/>
                </a:solidFill>
                <a:effectLst/>
                <a:latin typeface="+mn-lt"/>
                <a:ea typeface="+mn-ea"/>
                <a:cs typeface="+mn-cs"/>
              </a:rPr>
              <a:t>Por favor, consulte el boletín de Emergencias Identificadas como Potencialmente Mortales en el sitio web de la Ley Danielle para obtener más información. También puede consultar el folleto de Preguntas Frecuentes y revisar la información allí</a:t>
            </a:r>
            <a:r>
              <a:rPr lang="es-ES" sz="1200" b="0" i="0" kern="1200" dirty="0" smtClean="0">
                <a:solidFill>
                  <a:schemeClr val="tx1"/>
                </a:solidFill>
                <a:effectLst/>
                <a:latin typeface="+mn-lt"/>
                <a:ea typeface="+mn-ea"/>
                <a:cs typeface="+mn-cs"/>
              </a:rPr>
              <a:t>.</a:t>
            </a:r>
          </a:p>
          <a:p>
            <a:endParaRPr lang="es-ES" sz="1200" b="0" i="0" kern="1200" dirty="0">
              <a:solidFill>
                <a:schemeClr val="tx1"/>
              </a:solidFill>
              <a:effectLst/>
              <a:latin typeface="+mn-lt"/>
              <a:ea typeface="+mn-ea"/>
              <a:cs typeface="+mn-cs"/>
            </a:endParaRPr>
          </a:p>
          <a:p>
            <a:r>
              <a:rPr lang="es-ES" sz="1200" b="0" i="0" kern="1200" dirty="0">
                <a:solidFill>
                  <a:schemeClr val="tx1"/>
                </a:solidFill>
                <a:effectLst/>
                <a:latin typeface="+mn-lt"/>
                <a:ea typeface="+mn-ea"/>
                <a:cs typeface="+mn-cs"/>
              </a:rPr>
              <a:t>Es importante entender que la Ley Danielle requiere que llame al 9-1-1 de inmediato en caso de condiciones potencialmente mortales, incluso si hay un médico o una enfermera disponibles. No suponga que otra persona ha llamado al 9-1-1 y no demore en llamar al 9-1-1, por ejemplo, para llamar primero a su supervisor. Llame al 9-1-1 de inmediato y brinde atención para salvar </a:t>
            </a:r>
            <a:r>
              <a:rPr lang="es-ES" sz="1200" b="0" i="0" kern="1200" dirty="0" smtClean="0">
                <a:solidFill>
                  <a:schemeClr val="tx1"/>
                </a:solidFill>
                <a:effectLst/>
                <a:latin typeface="+mn-lt"/>
                <a:ea typeface="+mn-ea"/>
                <a:cs typeface="+mn-cs"/>
              </a:rPr>
              <a:t>la vida</a:t>
            </a:r>
            <a:r>
              <a:rPr lang="es-ES" sz="1200" b="0" i="0" kern="1200" baseline="0" dirty="0" smtClean="0">
                <a:solidFill>
                  <a:schemeClr val="tx1"/>
                </a:solidFill>
                <a:effectLst/>
                <a:latin typeface="+mn-lt"/>
                <a:ea typeface="+mn-ea"/>
                <a:cs typeface="+mn-cs"/>
              </a:rPr>
              <a:t> de </a:t>
            </a:r>
            <a:r>
              <a:rPr lang="es-ES" sz="1200" b="0" i="0" kern="1200" dirty="0" smtClean="0">
                <a:solidFill>
                  <a:schemeClr val="tx1"/>
                </a:solidFill>
                <a:effectLst/>
                <a:latin typeface="+mn-lt"/>
                <a:ea typeface="+mn-ea"/>
                <a:cs typeface="+mn-cs"/>
              </a:rPr>
              <a:t>la </a:t>
            </a:r>
            <a:r>
              <a:rPr lang="es-ES" sz="1200" b="0" i="0" kern="1200" dirty="0">
                <a:solidFill>
                  <a:schemeClr val="tx1"/>
                </a:solidFill>
                <a:effectLst/>
                <a:latin typeface="+mn-lt"/>
                <a:ea typeface="+mn-ea"/>
                <a:cs typeface="+mn-cs"/>
              </a:rPr>
              <a:t>persona, y alerte a su supervisor cuando los servicios de emergencia lleguen y se hagan cargo de la atención</a:t>
            </a:r>
            <a:r>
              <a:rPr lang="es-ES" sz="1200" b="0" i="0" kern="1200" dirty="0" smtClean="0">
                <a:solidFill>
                  <a:schemeClr val="tx1"/>
                </a:solidFill>
                <a:effectLst/>
                <a:latin typeface="+mn-lt"/>
                <a:ea typeface="+mn-ea"/>
                <a:cs typeface="+mn-cs"/>
              </a:rPr>
              <a:t>.</a:t>
            </a:r>
          </a:p>
          <a:p>
            <a:endParaRPr lang="es-ES" sz="1200" b="0" i="0" kern="1200" dirty="0">
              <a:solidFill>
                <a:schemeClr val="tx1"/>
              </a:solidFill>
              <a:effectLst/>
              <a:latin typeface="+mn-lt"/>
              <a:ea typeface="+mn-ea"/>
              <a:cs typeface="+mn-cs"/>
            </a:endParaRPr>
          </a:p>
          <a:p>
            <a:r>
              <a:rPr lang="es-ES" dirty="0" smtClean="0"/>
              <a:t>Si la persona tiene una orden de No Resucitar (DNR) y experimenta una emergencia que amenaza su vida, igual se debe llamar al 9-1-1. Si la persona está recibiendo cuidados de hospicio y surgen problemas relacionados con la condición terminal, o si parece que la persona ha fallecido, el personal debe llamar al proveedor de hospicio. Sin embargo, si la persona que recibe cuidados de hospicio experimenta una emergencia que amenaza su vida y que no está relacionada con la condición terminal, como un episodio de atragantamiento, el personal está obligado a llamar al 9-1-1.</a:t>
            </a:r>
          </a:p>
          <a:p>
            <a:endParaRPr lang="es-ES" sz="1200" b="0" i="0" kern="1200" dirty="0">
              <a:solidFill>
                <a:schemeClr val="tx1"/>
              </a:solidFill>
              <a:effectLst/>
              <a:latin typeface="+mn-lt"/>
              <a:ea typeface="+mn-ea"/>
              <a:cs typeface="+mn-cs"/>
            </a:endParaRPr>
          </a:p>
          <a:p>
            <a:r>
              <a:rPr lang="es-ES" sz="1200" b="0" i="0" kern="1200" dirty="0">
                <a:solidFill>
                  <a:schemeClr val="tx1"/>
                </a:solidFill>
                <a:effectLst/>
                <a:latin typeface="+mn-lt"/>
                <a:ea typeface="+mn-ea"/>
                <a:cs typeface="+mn-cs"/>
              </a:rPr>
              <a:t>Para situaciones que no son potencialmente mortales pero aún requieren atención médica, siga el consejo de su supervisor para garantizar que la persona reciba atención.</a:t>
            </a:r>
          </a:p>
          <a:p>
            <a:r>
              <a:rPr lang="es-ES" sz="1200" b="0" i="0" kern="1200" dirty="0">
                <a:solidFill>
                  <a:schemeClr val="tx1"/>
                </a:solidFill>
                <a:effectLst/>
                <a:latin typeface="+mn-lt"/>
                <a:ea typeface="+mn-ea"/>
                <a:cs typeface="+mn-cs"/>
              </a:rPr>
              <a:t>Si no está seguro de si una persona está experimentando una emergencia que amenaza la salud en lugar de una emergencia potencialmente mortal, actúe con precaución y llame al 9-1-1</a:t>
            </a:r>
            <a:r>
              <a:rPr lang="es-ES" sz="1200" b="0" i="0" kern="1200" dirty="0" smtClean="0">
                <a:solidFill>
                  <a:schemeClr val="tx1"/>
                </a:solidFill>
                <a:effectLst/>
                <a:latin typeface="+mn-lt"/>
                <a:ea typeface="+mn-ea"/>
                <a:cs typeface="+mn-cs"/>
              </a:rPr>
              <a:t>.</a:t>
            </a:r>
          </a:p>
          <a:p>
            <a:endParaRPr lang="es-ES" sz="1200" b="0" i="0" kern="1200" dirty="0">
              <a:solidFill>
                <a:schemeClr val="tx1"/>
              </a:solidFill>
              <a:effectLst/>
              <a:latin typeface="+mn-lt"/>
              <a:ea typeface="+mn-ea"/>
              <a:cs typeface="+mn-cs"/>
            </a:endParaRPr>
          </a:p>
          <a:p>
            <a:r>
              <a:rPr lang="es-ES" sz="1200" b="0" i="0" kern="1200" dirty="0">
                <a:solidFill>
                  <a:schemeClr val="tx1"/>
                </a:solidFill>
                <a:effectLst/>
                <a:latin typeface="+mn-lt"/>
                <a:ea typeface="+mn-ea"/>
                <a:cs typeface="+mn-cs"/>
              </a:rPr>
              <a:t>Ahora, </a:t>
            </a:r>
            <a:r>
              <a:rPr lang="es-ES" sz="1200" b="0" i="0" kern="1200" dirty="0" smtClean="0">
                <a:solidFill>
                  <a:schemeClr val="tx1"/>
                </a:solidFill>
                <a:effectLst/>
                <a:latin typeface="+mn-lt"/>
                <a:ea typeface="+mn-ea"/>
                <a:cs typeface="+mn-cs"/>
              </a:rPr>
              <a:t>respondamos a algunas preguntas sobre la </a:t>
            </a:r>
            <a:r>
              <a:rPr lang="es-ES" sz="1200" b="0" i="0" kern="1200" dirty="0">
                <a:solidFill>
                  <a:schemeClr val="tx1"/>
                </a:solidFill>
                <a:effectLst/>
                <a:latin typeface="+mn-lt"/>
                <a:ea typeface="+mn-ea"/>
                <a:cs typeface="+mn-cs"/>
              </a:rPr>
              <a:t>información cubierta en </a:t>
            </a:r>
            <a:r>
              <a:rPr lang="es-ES" sz="1200" b="0" i="0" kern="1200" dirty="0" smtClean="0">
                <a:solidFill>
                  <a:schemeClr val="tx1"/>
                </a:solidFill>
                <a:effectLst/>
                <a:latin typeface="+mn-lt"/>
                <a:ea typeface="+mn-ea"/>
                <a:cs typeface="+mn-cs"/>
              </a:rPr>
              <a:t>esta capacitación.</a:t>
            </a:r>
            <a:endParaRPr lang="es-ES" sz="1200" b="0" i="0" kern="1200" dirty="0">
              <a:solidFill>
                <a:schemeClr val="tx1"/>
              </a:solidFill>
              <a:effectLst/>
              <a:latin typeface="+mn-lt"/>
              <a:ea typeface="+mn-ea"/>
              <a:cs typeface="+mn-cs"/>
            </a:endParaRPr>
          </a:p>
          <a:p>
            <a:pPr algn="l" eaLnBrk="1" hangingPunct="1"/>
            <a:endParaRPr lang="en-US" altLang="en-US" sz="1200" b="1" dirty="0"/>
          </a:p>
          <a:p>
            <a:pPr algn="l" eaLnBrk="1" hangingPunct="1"/>
            <a:endParaRPr lang="en-US" altLang="en-US" sz="1200" b="1" dirty="0"/>
          </a:p>
          <a:p>
            <a:pPr algn="l" eaLnBrk="1" hangingPunct="1"/>
            <a:endParaRPr lang="en-US" altLang="en-US" sz="1200" b="1" dirty="0"/>
          </a:p>
          <a:p>
            <a:pPr algn="l" eaLnBrk="1" hangingPunct="1"/>
            <a:endParaRPr lang="en-US" altLang="en-US" sz="1200" b="1" dirty="0"/>
          </a:p>
          <a:p>
            <a:pPr algn="l" eaLnBrk="1" hangingPunct="1"/>
            <a:endParaRPr lang="en-US" altLang="en-US" sz="1200" b="1" dirty="0"/>
          </a:p>
          <a:p>
            <a:pPr algn="l" eaLnBrk="1" hangingPunct="1"/>
            <a:endParaRPr lang="en-US" altLang="en-US" sz="1200" b="1" dirty="0"/>
          </a:p>
          <a:p>
            <a:pPr algn="l" eaLnBrk="1" hangingPunct="1"/>
            <a:endParaRPr lang="en-US" altLang="en-US" sz="1200" b="1" dirty="0"/>
          </a:p>
          <a:p>
            <a:pPr algn="l" eaLnBrk="1" hangingPunct="1"/>
            <a:endParaRPr lang="en-US" altLang="en-US" sz="1200" b="1" dirty="0"/>
          </a:p>
          <a:p>
            <a:pPr algn="l" eaLnBrk="1" hangingPunct="1"/>
            <a:endParaRPr lang="en-US" altLang="en-US" sz="1200" b="1" dirty="0"/>
          </a:p>
        </p:txBody>
      </p:sp>
      <p:sp>
        <p:nvSpPr>
          <p:cNvPr id="4" name="Slide Number Placeholder 3"/>
          <p:cNvSpPr>
            <a:spLocks noGrp="1"/>
          </p:cNvSpPr>
          <p:nvPr>
            <p:ph type="sldNum" sz="quarter" idx="5"/>
          </p:nvPr>
        </p:nvSpPr>
        <p:spPr/>
        <p:txBody>
          <a:bodyPr/>
          <a:lstStyle/>
          <a:p>
            <a:fld id="{3C405CBE-40F9-4DB0-9D7B-2F66056F4A82}" type="slidenum">
              <a:rPr lang="en-US" smtClean="0"/>
              <a:pPr/>
              <a:t>36</a:t>
            </a:fld>
            <a:endParaRPr lang="en-US" dirty="0"/>
          </a:p>
        </p:txBody>
      </p:sp>
    </p:spTree>
    <p:extLst>
      <p:ext uri="{BB962C8B-B14F-4D97-AF65-F5344CB8AC3E}">
        <p14:creationId xmlns:p14="http://schemas.microsoft.com/office/powerpoint/2010/main" val="23994449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altLang="en-US" sz="1200" b="1" dirty="0"/>
              <a:t>VERDADERO – </a:t>
            </a:r>
            <a:r>
              <a:rPr lang="es-ES" altLang="en-US" sz="1200" b="0" dirty="0"/>
              <a:t>el</a:t>
            </a:r>
            <a:r>
              <a:rPr lang="es-ES" altLang="en-US" sz="1200" b="0" baseline="0" dirty="0"/>
              <a:t> personal de cuidado directo puede ser el primero en notar un cambio en la condición de la personal. Es importante mantener comunicación buena entre los diferentes turnos del personal. (por ejemplo programa comunitario y hogar). Esto es esencial para monitorear condiciones que necesitan atención medica o que pueden empeorar dentro de un espacio de horas a días.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altLang="en-US" sz="1200"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altLang="en-US" sz="1200"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altLang="en-US" sz="1200" b="0" baseline="0" dirty="0"/>
          </a:p>
        </p:txBody>
      </p:sp>
      <p:sp>
        <p:nvSpPr>
          <p:cNvPr id="4" name="Slide Number Placeholder 3"/>
          <p:cNvSpPr>
            <a:spLocks noGrp="1"/>
          </p:cNvSpPr>
          <p:nvPr>
            <p:ph type="sldNum" sz="quarter" idx="5"/>
          </p:nvPr>
        </p:nvSpPr>
        <p:spPr/>
        <p:txBody>
          <a:bodyPr/>
          <a:lstStyle/>
          <a:p>
            <a:fld id="{3C405CBE-40F9-4DB0-9D7B-2F66056F4A82}" type="slidenum">
              <a:rPr lang="en-US" smtClean="0"/>
              <a:pPr/>
              <a:t>37</a:t>
            </a:fld>
            <a:endParaRPr lang="en-US" dirty="0"/>
          </a:p>
        </p:txBody>
      </p:sp>
    </p:spTree>
    <p:extLst>
      <p:ext uri="{BB962C8B-B14F-4D97-AF65-F5344CB8AC3E}">
        <p14:creationId xmlns:p14="http://schemas.microsoft.com/office/powerpoint/2010/main" val="11776551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altLang="en-US" sz="1200" b="1" dirty="0"/>
              <a:t>FALSO - </a:t>
            </a:r>
            <a:r>
              <a:rPr lang="es-ES" altLang="en-US" sz="1200" b="0" dirty="0"/>
              <a:t>Algunas situaciones, como una hemorragia controlada, heridas leves, gripe, resfriado, etc. no ponen en peligro la vida y no se debe llamar al 9-1-1. Debe obtenerse la atención médica y el seguimiento adecuados, como primeros auxilios básicos y/o una visita al médico.</a:t>
            </a:r>
            <a:endParaRPr lang="en-US" b="0" dirty="0"/>
          </a:p>
        </p:txBody>
      </p:sp>
      <p:sp>
        <p:nvSpPr>
          <p:cNvPr id="4" name="Slide Number Placeholder 3"/>
          <p:cNvSpPr>
            <a:spLocks noGrp="1"/>
          </p:cNvSpPr>
          <p:nvPr>
            <p:ph type="sldNum" sz="quarter" idx="5"/>
          </p:nvPr>
        </p:nvSpPr>
        <p:spPr/>
        <p:txBody>
          <a:bodyPr/>
          <a:lstStyle/>
          <a:p>
            <a:fld id="{3C405CBE-40F9-4DB0-9D7B-2F66056F4A82}" type="slidenum">
              <a:rPr lang="en-US" smtClean="0"/>
              <a:pPr/>
              <a:t>38</a:t>
            </a:fld>
            <a:endParaRPr lang="en-US" dirty="0"/>
          </a:p>
        </p:txBody>
      </p:sp>
    </p:spTree>
    <p:extLst>
      <p:ext uri="{BB962C8B-B14F-4D97-AF65-F5344CB8AC3E}">
        <p14:creationId xmlns:p14="http://schemas.microsoft.com/office/powerpoint/2010/main" val="26059832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altLang="en-US" sz="1200" b="1" dirty="0"/>
              <a:t>FALSO- </a:t>
            </a:r>
            <a:r>
              <a:rPr lang="es-ES" altLang="en-US" sz="1200" b="0" dirty="0"/>
              <a:t>Por</a:t>
            </a:r>
            <a:r>
              <a:rPr lang="es-ES" altLang="en-US" sz="1200" b="0" baseline="0" dirty="0"/>
              <a:t> ejemplo u</a:t>
            </a:r>
            <a:r>
              <a:rPr lang="es-ES" altLang="en-US" sz="1200" b="0" dirty="0"/>
              <a:t>na persona que se ha caído y no corre el riesgo de sufrir una lesión mortal, pero es demasiado grande para que la mueva un miembro del personal que trabaja solo y puede tener un esguince de tobillo o un hueso roto, podría necesitar la ayuda de personal de rescate de emergencia, pero la vida de la persona no corre peligro. Sin embargo, lo ideal es que las llamadas al 9-1-1 sean sólo para situaciones que pongan en peligro la vida o que puedan ponerla en peligro.</a:t>
            </a:r>
            <a:endParaRPr lang="en-US" b="0" dirty="0"/>
          </a:p>
        </p:txBody>
      </p:sp>
      <p:sp>
        <p:nvSpPr>
          <p:cNvPr id="4" name="Slide Number Placeholder 3"/>
          <p:cNvSpPr>
            <a:spLocks noGrp="1"/>
          </p:cNvSpPr>
          <p:nvPr>
            <p:ph type="sldNum" sz="quarter" idx="5"/>
          </p:nvPr>
        </p:nvSpPr>
        <p:spPr/>
        <p:txBody>
          <a:bodyPr/>
          <a:lstStyle/>
          <a:p>
            <a:fld id="{3C405CBE-40F9-4DB0-9D7B-2F66056F4A82}" type="slidenum">
              <a:rPr lang="en-US" smtClean="0"/>
              <a:pPr/>
              <a:t>39</a:t>
            </a:fld>
            <a:endParaRPr lang="en-US" dirty="0"/>
          </a:p>
        </p:txBody>
      </p:sp>
    </p:spTree>
    <p:extLst>
      <p:ext uri="{BB962C8B-B14F-4D97-AF65-F5344CB8AC3E}">
        <p14:creationId xmlns:p14="http://schemas.microsoft.com/office/powerpoint/2010/main" val="2593512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sz="1200" kern="1200" dirty="0">
                <a:solidFill>
                  <a:schemeClr val="tx1"/>
                </a:solidFill>
                <a:effectLst/>
                <a:latin typeface="+mn-lt"/>
                <a:ea typeface="+mn-ea"/>
                <a:cs typeface="+mn-cs"/>
              </a:rPr>
              <a:t>Danielle vivía en una residencia grupal y falleció después de desarrollar una fiebre muy alta y experimentar dificultad para respirar.</a:t>
            </a:r>
            <a:endParaRPr lang="en-US"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s-419" sz="1200" kern="1200" dirty="0">
                <a:solidFill>
                  <a:schemeClr val="tx1"/>
                </a:solidFill>
                <a:effectLst/>
                <a:latin typeface="+mn-lt"/>
                <a:ea typeface="+mn-ea"/>
                <a:cs typeface="+mn-cs"/>
              </a:rPr>
              <a:t>La Ley de Danielle lleva su nombre para aumentar el conocimiento sobre situaciones</a:t>
            </a:r>
            <a:r>
              <a:rPr lang="es-419" sz="1200" kern="1200" baseline="0" dirty="0">
                <a:solidFill>
                  <a:schemeClr val="tx1"/>
                </a:solidFill>
                <a:effectLst/>
                <a:latin typeface="+mn-lt"/>
                <a:ea typeface="+mn-ea"/>
                <a:cs typeface="+mn-cs"/>
              </a:rPr>
              <a:t> potencialmente mortales y a la vez aumentar</a:t>
            </a:r>
            <a:r>
              <a:rPr lang="es-419" sz="1200" kern="1200" dirty="0">
                <a:solidFill>
                  <a:schemeClr val="tx1"/>
                </a:solidFill>
                <a:effectLst/>
                <a:latin typeface="+mn-lt"/>
                <a:ea typeface="+mn-ea"/>
                <a:cs typeface="+mn-cs"/>
              </a:rPr>
              <a:t> las llamadas necesarias al 9-1-1 en emergencias que amenazan la vida. La ley enfatiza la importancia de que el personal llame al 9-1-1 en emergencias que amenazan la vida para personas con discapacidades intelectuales y del desarrollo o lesiones cerebrales traumáticas. </a:t>
            </a:r>
            <a:endParaRPr lang="en-US" dirty="0"/>
          </a:p>
        </p:txBody>
      </p:sp>
      <p:sp>
        <p:nvSpPr>
          <p:cNvPr id="4" name="Slide Number Placeholder 3"/>
          <p:cNvSpPr>
            <a:spLocks noGrp="1"/>
          </p:cNvSpPr>
          <p:nvPr>
            <p:ph type="sldNum" sz="quarter" idx="5"/>
          </p:nvPr>
        </p:nvSpPr>
        <p:spPr/>
        <p:txBody>
          <a:bodyPr/>
          <a:lstStyle/>
          <a:p>
            <a:fld id="{BF988C99-7DC7-4000-B533-C70C2E0CF4A7}" type="slidenum">
              <a:rPr lang="en-US" smtClean="0"/>
              <a:t>4</a:t>
            </a:fld>
            <a:endParaRPr lang="en-US"/>
          </a:p>
        </p:txBody>
      </p:sp>
    </p:spTree>
    <p:extLst>
      <p:ext uri="{BB962C8B-B14F-4D97-AF65-F5344CB8AC3E}">
        <p14:creationId xmlns:p14="http://schemas.microsoft.com/office/powerpoint/2010/main" val="36162812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altLang="en-US" sz="1200" b="1" dirty="0"/>
              <a:t>VERDADERO - </a:t>
            </a:r>
            <a:r>
              <a:rPr lang="es-ES" altLang="en-US" sz="1200" b="0" dirty="0"/>
              <a:t>hay muchas situaciones en las que un médico puede querer ver a la persona inmediatamente en su consulta o aconsejará llevarla a urgencias para su evaluación, como la necesidad de una radiografía.</a:t>
            </a:r>
            <a:endParaRPr lang="en-US" b="0" dirty="0"/>
          </a:p>
        </p:txBody>
      </p:sp>
      <p:sp>
        <p:nvSpPr>
          <p:cNvPr id="4" name="Slide Number Placeholder 3"/>
          <p:cNvSpPr>
            <a:spLocks noGrp="1"/>
          </p:cNvSpPr>
          <p:nvPr>
            <p:ph type="sldNum" sz="quarter" idx="5"/>
          </p:nvPr>
        </p:nvSpPr>
        <p:spPr/>
        <p:txBody>
          <a:bodyPr/>
          <a:lstStyle/>
          <a:p>
            <a:fld id="{3C405CBE-40F9-4DB0-9D7B-2F66056F4A82}" type="slidenum">
              <a:rPr lang="en-US" smtClean="0"/>
              <a:pPr/>
              <a:t>40</a:t>
            </a:fld>
            <a:endParaRPr lang="en-US" dirty="0"/>
          </a:p>
        </p:txBody>
      </p:sp>
    </p:spTree>
    <p:extLst>
      <p:ext uri="{BB962C8B-B14F-4D97-AF65-F5344CB8AC3E}">
        <p14:creationId xmlns:p14="http://schemas.microsoft.com/office/powerpoint/2010/main" val="23514823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altLang="en-US" sz="1200" b="1" dirty="0"/>
              <a:t>VERDADERO: </a:t>
            </a:r>
            <a:r>
              <a:rPr lang="es-ES" altLang="en-US" sz="1200" b="0" dirty="0"/>
              <a:t>Estas son condiciones potencialmente mortales o dañinas que requieren una respuesta rápida y acceso a atención médica de urgencia.</a:t>
            </a:r>
            <a:endParaRPr lang="en-US" b="0" dirty="0"/>
          </a:p>
        </p:txBody>
      </p:sp>
      <p:sp>
        <p:nvSpPr>
          <p:cNvPr id="4" name="Slide Number Placeholder 3"/>
          <p:cNvSpPr>
            <a:spLocks noGrp="1"/>
          </p:cNvSpPr>
          <p:nvPr>
            <p:ph type="sldNum" sz="quarter" idx="5"/>
          </p:nvPr>
        </p:nvSpPr>
        <p:spPr/>
        <p:txBody>
          <a:bodyPr/>
          <a:lstStyle/>
          <a:p>
            <a:fld id="{3C405CBE-40F9-4DB0-9D7B-2F66056F4A82}" type="slidenum">
              <a:rPr lang="en-US" smtClean="0"/>
              <a:pPr/>
              <a:t>41</a:t>
            </a:fld>
            <a:endParaRPr lang="en-US" dirty="0"/>
          </a:p>
        </p:txBody>
      </p:sp>
    </p:spTree>
    <p:extLst>
      <p:ext uri="{BB962C8B-B14F-4D97-AF65-F5344CB8AC3E}">
        <p14:creationId xmlns:p14="http://schemas.microsoft.com/office/powerpoint/2010/main" val="37699907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r>
              <a:rPr lang="es-ES" altLang="en-US" sz="1200" b="1" dirty="0"/>
              <a:t>VERDADERO - </a:t>
            </a:r>
            <a:r>
              <a:rPr lang="es-ES" altLang="en-US" sz="1200" b="0" dirty="0"/>
              <a:t>muchas personas con trastornos convulsivos conocidos tienen patrones típicos de actividad convulsiva y estos ataques deben ser monitoreados y documentados, pero una llamada al 9-1-1 no sería apropiada a menos que el ataque durara más de 5 minutos, </a:t>
            </a:r>
            <a:endParaRPr lang="es-ES" altLang="en-US" sz="1200" b="0" dirty="0" smtClean="0"/>
          </a:p>
          <a:p>
            <a:pPr algn="l" eaLnBrk="1" hangingPunct="1"/>
            <a:r>
              <a:rPr lang="es-ES" altLang="en-US" sz="1200" b="0" dirty="0" smtClean="0"/>
              <a:t>se </a:t>
            </a:r>
            <a:r>
              <a:rPr lang="es-ES" altLang="en-US" sz="1200" b="0" dirty="0"/>
              <a:t>volviera atípico</a:t>
            </a:r>
            <a:r>
              <a:rPr lang="es-ES" altLang="en-US" sz="1200" b="0" dirty="0" smtClean="0"/>
              <a:t>,</a:t>
            </a:r>
          </a:p>
          <a:p>
            <a:pPr algn="l" eaLnBrk="1" hangingPunct="1"/>
            <a:r>
              <a:rPr lang="es-ES" altLang="en-US" sz="1200" b="0" dirty="0" smtClean="0"/>
              <a:t> </a:t>
            </a:r>
            <a:r>
              <a:rPr lang="es-ES" altLang="en-US" sz="1200" b="0" dirty="0"/>
              <a:t>provocara lesiones graves </a:t>
            </a:r>
            <a:endParaRPr lang="es-ES" altLang="en-US" sz="1200" b="0" dirty="0" smtClean="0"/>
          </a:p>
          <a:p>
            <a:pPr algn="l" eaLnBrk="1" hangingPunct="1"/>
            <a:r>
              <a:rPr lang="es-ES" altLang="en-US" sz="1200" b="0" dirty="0" smtClean="0"/>
              <a:t>o </a:t>
            </a:r>
            <a:r>
              <a:rPr lang="es-ES" altLang="en-US" sz="1200" b="0" dirty="0"/>
              <a:t>la persona no reanudara la respiración una vez finalizado el ataque. Otras convulsiones que justificarían una llamada al 9-1-1 son: </a:t>
            </a:r>
            <a:endParaRPr lang="es-ES" altLang="en-US" sz="1200" b="0" dirty="0" smtClean="0"/>
          </a:p>
          <a:p>
            <a:pPr algn="l" eaLnBrk="1" hangingPunct="1"/>
            <a:r>
              <a:rPr lang="es-ES" altLang="en-US" sz="1200" b="0" dirty="0" smtClean="0"/>
              <a:t>convulsiones </a:t>
            </a:r>
            <a:r>
              <a:rPr lang="es-ES" altLang="en-US" sz="1200" b="0" dirty="0"/>
              <a:t>por primera vez, </a:t>
            </a:r>
            <a:endParaRPr lang="es-ES" altLang="en-US" sz="1200" b="0" dirty="0" smtClean="0"/>
          </a:p>
          <a:p>
            <a:pPr algn="l" eaLnBrk="1" hangingPunct="1"/>
            <a:r>
              <a:rPr lang="es-ES" altLang="en-US" sz="1200" b="0" dirty="0" err="1" smtClean="0"/>
              <a:t>Convulciones</a:t>
            </a:r>
            <a:r>
              <a:rPr lang="es-ES" altLang="en-US" sz="1200" b="0" dirty="0" smtClean="0"/>
              <a:t> consecutivas </a:t>
            </a:r>
            <a:r>
              <a:rPr lang="es-ES" altLang="en-US" sz="1200" b="0" dirty="0"/>
              <a:t>(3 o más seguidas), </a:t>
            </a:r>
            <a:endParaRPr lang="es-ES" altLang="en-US" sz="1200" b="0" dirty="0" smtClean="0"/>
          </a:p>
          <a:p>
            <a:pPr algn="l" eaLnBrk="1" hangingPunct="1"/>
            <a:r>
              <a:rPr lang="es-ES" altLang="en-US" sz="1200" b="0" dirty="0" smtClean="0"/>
              <a:t>que </a:t>
            </a:r>
            <a:r>
              <a:rPr lang="es-ES" altLang="en-US" sz="1200" b="0" dirty="0"/>
              <a:t>se produzcan en una persona embarazada, </a:t>
            </a:r>
            <a:endParaRPr lang="es-ES" altLang="en-US" sz="1200" b="0" dirty="0" smtClean="0"/>
          </a:p>
          <a:p>
            <a:pPr algn="l" eaLnBrk="1" hangingPunct="1"/>
            <a:r>
              <a:rPr lang="es-ES" altLang="en-US" sz="1200" b="0" dirty="0" smtClean="0"/>
              <a:t>o </a:t>
            </a:r>
            <a:r>
              <a:rPr lang="es-ES" altLang="en-US" sz="1200" b="0" dirty="0"/>
              <a:t>que se produzcan en una persona diabética y cuyo nivel de azúcar en </a:t>
            </a:r>
            <a:r>
              <a:rPr lang="es-ES" altLang="en-US" sz="1200" b="0" dirty="0" smtClean="0"/>
              <a:t>la sangre </a:t>
            </a:r>
            <a:r>
              <a:rPr lang="es-ES" altLang="en-US" sz="1200" b="0" dirty="0"/>
              <a:t>esté fuera de los valores normales.</a:t>
            </a:r>
            <a:endParaRPr lang="en-US" altLang="en-US" sz="1200" b="0" baseline="0" dirty="0"/>
          </a:p>
          <a:p>
            <a:pPr algn="l" eaLnBrk="1" hangingPunct="1"/>
            <a:endParaRPr lang="en-US" altLang="en-US" sz="1200" dirty="0"/>
          </a:p>
          <a:p>
            <a:endParaRPr lang="en-US" dirty="0"/>
          </a:p>
        </p:txBody>
      </p:sp>
      <p:sp>
        <p:nvSpPr>
          <p:cNvPr id="4" name="Slide Number Placeholder 3"/>
          <p:cNvSpPr>
            <a:spLocks noGrp="1"/>
          </p:cNvSpPr>
          <p:nvPr>
            <p:ph type="sldNum" sz="quarter" idx="5"/>
          </p:nvPr>
        </p:nvSpPr>
        <p:spPr/>
        <p:txBody>
          <a:bodyPr/>
          <a:lstStyle/>
          <a:p>
            <a:fld id="{3C405CBE-40F9-4DB0-9D7B-2F66056F4A82}" type="slidenum">
              <a:rPr lang="en-US" smtClean="0"/>
              <a:pPr/>
              <a:t>42</a:t>
            </a:fld>
            <a:endParaRPr lang="en-US" dirty="0"/>
          </a:p>
        </p:txBody>
      </p:sp>
    </p:spTree>
    <p:extLst>
      <p:ext uri="{BB962C8B-B14F-4D97-AF65-F5344CB8AC3E}">
        <p14:creationId xmlns:p14="http://schemas.microsoft.com/office/powerpoint/2010/main" val="34822170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altLang="en-US" sz="1200" b="1" dirty="0"/>
              <a:t>FALSO- </a:t>
            </a:r>
            <a:r>
              <a:rPr lang="es-ES" altLang="en-US" sz="1200" b="0" dirty="0"/>
              <a:t>Aunque hay condiciones que no ponen en peligro la vida y que no supondrían un riesgo por llevar a la persona en auto a Urgencias, los problemas para respirar pueden empeorar hasta dejar de respirar en cuestión de minutos. Si llevas a alguien a urgencias y deja de respirar o su estado empeora, estás retrasando una atención médica vital, ya que es necesario el transporte en ambulancia.</a:t>
            </a:r>
            <a:endParaRPr lang="en-US" b="0" dirty="0"/>
          </a:p>
        </p:txBody>
      </p:sp>
      <p:sp>
        <p:nvSpPr>
          <p:cNvPr id="4" name="Slide Number Placeholder 3"/>
          <p:cNvSpPr>
            <a:spLocks noGrp="1"/>
          </p:cNvSpPr>
          <p:nvPr>
            <p:ph type="sldNum" sz="quarter" idx="5"/>
          </p:nvPr>
        </p:nvSpPr>
        <p:spPr/>
        <p:txBody>
          <a:bodyPr/>
          <a:lstStyle/>
          <a:p>
            <a:fld id="{3C405CBE-40F9-4DB0-9D7B-2F66056F4A82}" type="slidenum">
              <a:rPr lang="en-US" smtClean="0"/>
              <a:pPr/>
              <a:t>43</a:t>
            </a:fld>
            <a:endParaRPr lang="en-US" dirty="0"/>
          </a:p>
        </p:txBody>
      </p:sp>
    </p:spTree>
    <p:extLst>
      <p:ext uri="{BB962C8B-B14F-4D97-AF65-F5344CB8AC3E}">
        <p14:creationId xmlns:p14="http://schemas.microsoft.com/office/powerpoint/2010/main" val="35377458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altLang="en-US" sz="1200" b="1" dirty="0"/>
              <a:t>VERDADERO - </a:t>
            </a:r>
            <a:r>
              <a:rPr lang="es-ES" altLang="en-US" sz="1200" b="0" dirty="0"/>
              <a:t>en las emergencias que ponen en peligro la vida, sería peligroso retrasar la llamada para esperar las indicaciones de un supervisor.</a:t>
            </a:r>
            <a:endParaRPr lang="en-US" b="0" dirty="0"/>
          </a:p>
        </p:txBody>
      </p:sp>
      <p:sp>
        <p:nvSpPr>
          <p:cNvPr id="4" name="Slide Number Placeholder 3"/>
          <p:cNvSpPr>
            <a:spLocks noGrp="1"/>
          </p:cNvSpPr>
          <p:nvPr>
            <p:ph type="sldNum" sz="quarter" idx="5"/>
          </p:nvPr>
        </p:nvSpPr>
        <p:spPr/>
        <p:txBody>
          <a:bodyPr/>
          <a:lstStyle/>
          <a:p>
            <a:fld id="{3C405CBE-40F9-4DB0-9D7B-2F66056F4A82}" type="slidenum">
              <a:rPr lang="en-US" smtClean="0"/>
              <a:pPr/>
              <a:t>44</a:t>
            </a:fld>
            <a:endParaRPr lang="en-US" dirty="0"/>
          </a:p>
        </p:txBody>
      </p:sp>
    </p:spTree>
    <p:extLst>
      <p:ext uri="{BB962C8B-B14F-4D97-AF65-F5344CB8AC3E}">
        <p14:creationId xmlns:p14="http://schemas.microsoft.com/office/powerpoint/2010/main" val="5003592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altLang="en-US" sz="1200" b="1" dirty="0"/>
              <a:t>VERDADERO - </a:t>
            </a:r>
            <a:r>
              <a:rPr lang="es-ES" altLang="en-US" sz="1200" b="0" dirty="0"/>
              <a:t>siempre es necesario un seguimiento y una atención médica adecuada, incluso en situaciones que no pongan en peligro la vida. Si la situación empeora o pone en peligro la vida, hay que llamar al 9-1-1.</a:t>
            </a:r>
            <a:endParaRPr lang="en-US" b="0" dirty="0"/>
          </a:p>
        </p:txBody>
      </p:sp>
      <p:sp>
        <p:nvSpPr>
          <p:cNvPr id="4" name="Slide Number Placeholder 3"/>
          <p:cNvSpPr>
            <a:spLocks noGrp="1"/>
          </p:cNvSpPr>
          <p:nvPr>
            <p:ph type="sldNum" sz="quarter" idx="5"/>
          </p:nvPr>
        </p:nvSpPr>
        <p:spPr/>
        <p:txBody>
          <a:bodyPr/>
          <a:lstStyle/>
          <a:p>
            <a:fld id="{3C405CBE-40F9-4DB0-9D7B-2F66056F4A82}" type="slidenum">
              <a:rPr lang="en-US" smtClean="0"/>
              <a:pPr/>
              <a:t>45</a:t>
            </a:fld>
            <a:endParaRPr lang="en-US" dirty="0"/>
          </a:p>
        </p:txBody>
      </p:sp>
    </p:spTree>
    <p:extLst>
      <p:ext uri="{BB962C8B-B14F-4D97-AF65-F5344CB8AC3E}">
        <p14:creationId xmlns:p14="http://schemas.microsoft.com/office/powerpoint/2010/main" val="34462135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sz="1200" kern="1200" dirty="0" smtClean="0">
                <a:solidFill>
                  <a:schemeClr val="tx1"/>
                </a:solidFill>
                <a:effectLst/>
                <a:latin typeface="+mn-lt"/>
                <a:ea typeface="+mn-ea"/>
                <a:cs typeface="+mn-cs"/>
              </a:rPr>
              <a:t>Hemos terminado. Gracias </a:t>
            </a:r>
            <a:r>
              <a:rPr lang="es-419" sz="1200" kern="1200" dirty="0">
                <a:solidFill>
                  <a:schemeClr val="tx1"/>
                </a:solidFill>
                <a:effectLst/>
                <a:latin typeface="+mn-lt"/>
                <a:ea typeface="+mn-ea"/>
                <a:cs typeface="+mn-cs"/>
              </a:rPr>
              <a:t>por participar en el entrenamiento sobre Identificación de Emergencias que Amenazan la Vida y la Ley de Danielle. Si tiene alguna pregunta, puede hablar con su supervisor para obtener más información o aclaraciones. </a:t>
            </a:r>
            <a:endParaRPr lang="es-419" sz="1200" kern="1200" dirty="0" smtClean="0">
              <a:solidFill>
                <a:schemeClr val="tx1"/>
              </a:solidFill>
              <a:effectLst/>
              <a:latin typeface="+mn-lt"/>
              <a:ea typeface="+mn-ea"/>
              <a:cs typeface="+mn-cs"/>
            </a:endParaRPr>
          </a:p>
          <a:p>
            <a:endParaRPr lang="es-419"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Por favor, consulte el sitio web de la División de Discapacidades del Desarrollo del Departamento de Servicios Humanos para obtener documentos y boletines</a:t>
            </a:r>
            <a:r>
              <a:rPr lang="es-419" sz="1200" kern="1200" baseline="0" dirty="0">
                <a:solidFill>
                  <a:schemeClr val="tx1"/>
                </a:solidFill>
                <a:effectLst/>
                <a:latin typeface="+mn-lt"/>
                <a:ea typeface="+mn-ea"/>
                <a:cs typeface="+mn-cs"/>
              </a:rPr>
              <a:t> informativos</a:t>
            </a:r>
            <a:r>
              <a:rPr lang="es-419" sz="1200" kern="1200" dirty="0">
                <a:solidFill>
                  <a:schemeClr val="tx1"/>
                </a:solidFill>
                <a:effectLst/>
                <a:latin typeface="+mn-lt"/>
                <a:ea typeface="+mn-ea"/>
                <a:cs typeface="+mn-cs"/>
              </a:rPr>
              <a:t> sobre el entrenamiento de la Ley de Danielle, algunos de los cuales se mencionaron en este entrenamiento. La presentación de diapositivas PowerPoint de este entrenamiento también </a:t>
            </a:r>
            <a:r>
              <a:rPr lang="es-419" sz="1200" kern="1200" dirty="0" err="1" smtClean="0">
                <a:solidFill>
                  <a:schemeClr val="tx1"/>
                </a:solidFill>
                <a:effectLst/>
                <a:latin typeface="+mn-lt"/>
                <a:ea typeface="+mn-ea"/>
                <a:cs typeface="+mn-cs"/>
              </a:rPr>
              <a:t>estára</a:t>
            </a:r>
            <a:r>
              <a:rPr lang="es-419" sz="1200" kern="1200" dirty="0" smtClean="0">
                <a:solidFill>
                  <a:schemeClr val="tx1"/>
                </a:solidFill>
                <a:effectLst/>
                <a:latin typeface="+mn-lt"/>
                <a:ea typeface="+mn-ea"/>
                <a:cs typeface="+mn-cs"/>
              </a:rPr>
              <a:t> </a:t>
            </a:r>
            <a:r>
              <a:rPr lang="es-419" sz="1200" kern="1200" dirty="0">
                <a:solidFill>
                  <a:schemeClr val="tx1"/>
                </a:solidFill>
                <a:effectLst/>
                <a:latin typeface="+mn-lt"/>
                <a:ea typeface="+mn-ea"/>
                <a:cs typeface="+mn-cs"/>
              </a:rPr>
              <a:t>disponible para ver.</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Gracias nuevamente!</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TW" dirty="0"/>
          </a:p>
        </p:txBody>
      </p:sp>
      <p:sp>
        <p:nvSpPr>
          <p:cNvPr id="4" name="Slide Number Placeholder 3"/>
          <p:cNvSpPr>
            <a:spLocks noGrp="1"/>
          </p:cNvSpPr>
          <p:nvPr>
            <p:ph type="sldNum" sz="quarter" idx="5"/>
          </p:nvPr>
        </p:nvSpPr>
        <p:spPr/>
        <p:txBody>
          <a:bodyPr/>
          <a:lstStyle/>
          <a:p>
            <a:fld id="{BF988C99-7DC7-4000-B533-C70C2E0CF4A7}" type="slidenum">
              <a:rPr lang="en-US" smtClean="0"/>
              <a:t>46</a:t>
            </a:fld>
            <a:endParaRPr lang="en-US"/>
          </a:p>
        </p:txBody>
      </p:sp>
    </p:spTree>
    <p:extLst>
      <p:ext uri="{BB962C8B-B14F-4D97-AF65-F5344CB8AC3E}">
        <p14:creationId xmlns:p14="http://schemas.microsoft.com/office/powerpoint/2010/main" val="30147988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sz="1200" kern="1200" dirty="0">
                <a:solidFill>
                  <a:schemeClr val="tx1"/>
                </a:solidFill>
                <a:effectLst/>
                <a:latin typeface="+mn-lt"/>
                <a:ea typeface="+mn-ea"/>
                <a:cs typeface="+mn-cs"/>
              </a:rPr>
              <a:t>Cualquier persona que trabaje con personas con discapacidades intelectuales, del desarrollo o lesiones cerebrales traumáticas debe llamar al 9-1-1 en caso de una emergencia que amenace la vida. </a:t>
            </a:r>
            <a:endParaRPr lang="es-419" sz="1200" kern="1200" dirty="0" smtClean="0">
              <a:solidFill>
                <a:schemeClr val="tx1"/>
              </a:solidFill>
              <a:effectLst/>
              <a:latin typeface="+mn-lt"/>
              <a:ea typeface="+mn-ea"/>
              <a:cs typeface="+mn-cs"/>
            </a:endParaRPr>
          </a:p>
          <a:p>
            <a:r>
              <a:rPr lang="es-419" sz="1200" kern="1200" dirty="0" smtClean="0">
                <a:solidFill>
                  <a:schemeClr val="tx1"/>
                </a:solidFill>
                <a:effectLst/>
                <a:latin typeface="+mn-lt"/>
                <a:ea typeface="+mn-ea"/>
                <a:cs typeface="+mn-cs"/>
              </a:rPr>
              <a:t>No </a:t>
            </a:r>
            <a:r>
              <a:rPr lang="es-419" sz="1200" kern="1200" dirty="0">
                <a:solidFill>
                  <a:schemeClr val="tx1"/>
                </a:solidFill>
                <a:effectLst/>
                <a:latin typeface="+mn-lt"/>
                <a:ea typeface="+mn-ea"/>
                <a:cs typeface="+mn-cs"/>
              </a:rPr>
              <a:t>llamar al 9-1-1 o retrasar la llamada en una emergencia que amenace la vida es una violación de la ley. </a:t>
            </a:r>
            <a:endParaRPr lang="es-419" sz="1200" kern="1200" dirty="0" smtClean="0">
              <a:solidFill>
                <a:schemeClr val="tx1"/>
              </a:solidFill>
              <a:effectLst/>
              <a:latin typeface="+mn-lt"/>
              <a:ea typeface="+mn-ea"/>
              <a:cs typeface="+mn-cs"/>
            </a:endParaRPr>
          </a:p>
          <a:p>
            <a:endParaRPr lang="es-419"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Su proveedor o empleador debe asegurarse de que el personal esté capacitado para identificar emergencias que amenazan la vida y sepa cuándo llamar al 9-1-1. </a:t>
            </a:r>
            <a:endParaRPr lang="es-419" sz="1200" kern="1200" dirty="0" smtClean="0">
              <a:solidFill>
                <a:schemeClr val="tx1"/>
              </a:solidFill>
              <a:effectLst/>
              <a:latin typeface="+mn-lt"/>
              <a:ea typeface="+mn-ea"/>
              <a:cs typeface="+mn-cs"/>
            </a:endParaRPr>
          </a:p>
          <a:p>
            <a:endParaRPr lang="es-419" sz="1200" kern="1200" dirty="0" smtClean="0">
              <a:solidFill>
                <a:schemeClr val="tx1"/>
              </a:solidFill>
              <a:effectLst/>
              <a:latin typeface="+mn-lt"/>
              <a:ea typeface="+mn-ea"/>
              <a:cs typeface="+mn-cs"/>
            </a:endParaRPr>
          </a:p>
          <a:p>
            <a:r>
              <a:rPr lang="es-419" sz="1200" kern="1200" dirty="0" smtClean="0">
                <a:solidFill>
                  <a:schemeClr val="tx1"/>
                </a:solidFill>
                <a:effectLst/>
                <a:latin typeface="+mn-lt"/>
                <a:ea typeface="+mn-ea"/>
                <a:cs typeface="+mn-cs"/>
              </a:rPr>
              <a:t>También </a:t>
            </a:r>
            <a:r>
              <a:rPr lang="es-419" sz="1200" kern="1200" dirty="0">
                <a:solidFill>
                  <a:schemeClr val="tx1"/>
                </a:solidFill>
                <a:effectLst/>
                <a:latin typeface="+mn-lt"/>
                <a:ea typeface="+mn-ea"/>
                <a:cs typeface="+mn-cs"/>
              </a:rPr>
              <a:t>deben presentar un informe de incidente de acuerdo con los procedimientos de la división y mantener un registro de todas las llamadas al 9-1-1 realizadas</a:t>
            </a:r>
            <a:r>
              <a:rPr lang="es-419" sz="1200" kern="1200" dirty="0" smtClean="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El Departamento de Servicios Humanos debe garantizar que se proporcione capacitación a los proveedores de servicios. </a:t>
            </a:r>
            <a:endParaRPr lang="es-419" sz="1200" kern="1200" dirty="0" smtClean="0">
              <a:solidFill>
                <a:schemeClr val="tx1"/>
              </a:solidFill>
              <a:effectLst/>
              <a:latin typeface="+mn-lt"/>
              <a:ea typeface="+mn-ea"/>
              <a:cs typeface="+mn-cs"/>
            </a:endParaRPr>
          </a:p>
          <a:p>
            <a:endParaRPr lang="es-419" sz="1200" kern="1200" dirty="0" smtClean="0">
              <a:solidFill>
                <a:schemeClr val="tx1"/>
              </a:solidFill>
              <a:effectLst/>
              <a:latin typeface="+mn-lt"/>
              <a:ea typeface="+mn-ea"/>
              <a:cs typeface="+mn-cs"/>
            </a:endParaRPr>
          </a:p>
          <a:p>
            <a:r>
              <a:rPr lang="es-419" sz="1200" kern="1200" dirty="0" smtClean="0">
                <a:solidFill>
                  <a:schemeClr val="tx1"/>
                </a:solidFill>
                <a:effectLst/>
                <a:latin typeface="+mn-lt"/>
                <a:ea typeface="+mn-ea"/>
                <a:cs typeface="+mn-cs"/>
              </a:rPr>
              <a:t>También </a:t>
            </a:r>
            <a:r>
              <a:rPr lang="es-419" sz="1200" kern="1200" dirty="0">
                <a:solidFill>
                  <a:schemeClr val="tx1"/>
                </a:solidFill>
                <a:effectLst/>
                <a:latin typeface="+mn-lt"/>
                <a:ea typeface="+mn-ea"/>
                <a:cs typeface="+mn-cs"/>
              </a:rPr>
              <a:t>debemos mantener registros de las llamadas </a:t>
            </a:r>
            <a:r>
              <a:rPr lang="es-419" sz="1200" kern="1200" dirty="0" smtClean="0">
                <a:solidFill>
                  <a:schemeClr val="tx1"/>
                </a:solidFill>
                <a:effectLst/>
                <a:latin typeface="+mn-lt"/>
                <a:ea typeface="+mn-ea"/>
                <a:cs typeface="+mn-cs"/>
              </a:rPr>
              <a:t>al </a:t>
            </a:r>
            <a:r>
              <a:rPr lang="es-419" sz="1200" kern="1200" dirty="0">
                <a:solidFill>
                  <a:schemeClr val="tx1"/>
                </a:solidFill>
                <a:effectLst/>
                <a:latin typeface="+mn-lt"/>
                <a:ea typeface="+mn-ea"/>
                <a:cs typeface="+mn-cs"/>
              </a:rPr>
              <a:t>9-1-1 del proveedor, revisar posibles violaciones de la Ley de Danielle, que son situaciones en las que una persona prudente y razonable no actuó en una emergencia que amenazaba la vida, y mantener registros de cualquier violación.</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F988C99-7DC7-4000-B533-C70C2E0CF4A7}" type="slidenum">
              <a:rPr lang="en-US" smtClean="0"/>
              <a:t>5</a:t>
            </a:fld>
            <a:endParaRPr lang="en-US"/>
          </a:p>
        </p:txBody>
      </p:sp>
    </p:spTree>
    <p:extLst>
      <p:ext uri="{BB962C8B-B14F-4D97-AF65-F5344CB8AC3E}">
        <p14:creationId xmlns:p14="http://schemas.microsoft.com/office/powerpoint/2010/main" val="36376247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sz="1200" kern="1200" dirty="0">
                <a:solidFill>
                  <a:schemeClr val="tx1"/>
                </a:solidFill>
                <a:effectLst/>
                <a:latin typeface="+mn-lt"/>
                <a:ea typeface="+mn-ea"/>
                <a:cs typeface="+mn-cs"/>
              </a:rPr>
              <a:t>El personal de atención directa desempeña un papel importante en proporcionar atención de calidad a personas con discapacidades intelectuales y del desarrollo. Esto incluye reconocer problemas médicos que puedan surgir y obtener la atención médica adecuada. </a:t>
            </a:r>
            <a:endParaRPr lang="es-419" sz="1200" kern="1200" dirty="0" smtClean="0">
              <a:solidFill>
                <a:schemeClr val="tx1"/>
              </a:solidFill>
              <a:effectLst/>
              <a:latin typeface="+mn-lt"/>
              <a:ea typeface="+mn-ea"/>
              <a:cs typeface="+mn-cs"/>
            </a:endParaRPr>
          </a:p>
          <a:p>
            <a:endParaRPr lang="es-419"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El personal de atención directa debe comunicarse con su supervisor, sus compañeros de trabajo en diferentes turnos, proveedores médicos y otros para asegurarse de que se obtenga una atención de calidad y de que la información se comparta con quienes necesitan saberla para brindar una buena atención</a:t>
            </a:r>
            <a:r>
              <a:rPr lang="es-419" sz="1200" kern="1200" dirty="0" smtClean="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Por ejemplo, un miembro del personal de atención directa que conoce mejor a la persona puede transmitir información directamente a un médico, lo que resulta en una atención médica adecuada</a:t>
            </a:r>
            <a:r>
              <a:rPr lang="es-419" sz="1200" kern="1200" dirty="0" smtClean="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El personal de atención directa que reconoce emergencias y responde adecuadamente puede salvar vidas.</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C405CBE-40F9-4DB0-9D7B-2F66056F4A82}" type="slidenum">
              <a:rPr lang="en-US" smtClean="0"/>
              <a:pPr/>
              <a:t>6</a:t>
            </a:fld>
            <a:endParaRPr lang="en-US" dirty="0"/>
          </a:p>
        </p:txBody>
      </p:sp>
    </p:spTree>
    <p:extLst>
      <p:ext uri="{BB962C8B-B14F-4D97-AF65-F5344CB8AC3E}">
        <p14:creationId xmlns:p14="http://schemas.microsoft.com/office/powerpoint/2010/main" val="2283961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sz="1200" kern="1200" dirty="0">
                <a:solidFill>
                  <a:schemeClr val="tx1"/>
                </a:solidFill>
                <a:effectLst/>
                <a:latin typeface="+mn-lt"/>
                <a:ea typeface="+mn-ea"/>
                <a:cs typeface="+mn-cs"/>
              </a:rPr>
              <a:t>Las emergencias potencialmente mortales ponen en riesgo la vida de la persona, pero no todas las situaciones médicas son emergencias potencialmente mortales. Por lo tanto, es necesario identificar esas situaciones </a:t>
            </a:r>
            <a:r>
              <a:rPr lang="es-419" sz="1200" kern="1200" dirty="0" smtClean="0">
                <a:solidFill>
                  <a:schemeClr val="tx1"/>
                </a:solidFill>
                <a:effectLst/>
                <a:latin typeface="+mn-lt"/>
                <a:ea typeface="+mn-ea"/>
                <a:cs typeface="+mn-cs"/>
              </a:rPr>
              <a:t>adecuadamente.</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F988C99-7DC7-4000-B533-C70C2E0CF4A7}" type="slidenum">
              <a:rPr lang="en-US" smtClean="0"/>
              <a:t>7</a:t>
            </a:fld>
            <a:endParaRPr lang="en-US"/>
          </a:p>
        </p:txBody>
      </p:sp>
    </p:spTree>
    <p:extLst>
      <p:ext uri="{BB962C8B-B14F-4D97-AF65-F5344CB8AC3E}">
        <p14:creationId xmlns:p14="http://schemas.microsoft.com/office/powerpoint/2010/main" val="11596545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i="0" kern="1200" dirty="0">
                <a:solidFill>
                  <a:schemeClr val="tx1"/>
                </a:solidFill>
                <a:effectLst/>
                <a:latin typeface="+mn-lt"/>
                <a:ea typeface="+mn-ea"/>
                <a:cs typeface="+mn-cs"/>
              </a:rPr>
              <a:t>Esto no es una emergencia potencialmente mortal. En esta situación, sería apropiada la atención básica de primeros auxilios.</a:t>
            </a:r>
            <a:endParaRPr lang="en-US" dirty="0"/>
          </a:p>
        </p:txBody>
      </p:sp>
      <p:sp>
        <p:nvSpPr>
          <p:cNvPr id="4" name="Slide Number Placeholder 3"/>
          <p:cNvSpPr>
            <a:spLocks noGrp="1"/>
          </p:cNvSpPr>
          <p:nvPr>
            <p:ph type="sldNum" sz="quarter" idx="10"/>
          </p:nvPr>
        </p:nvSpPr>
        <p:spPr/>
        <p:txBody>
          <a:bodyPr/>
          <a:lstStyle/>
          <a:p>
            <a:fld id="{BF988C99-7DC7-4000-B533-C70C2E0CF4A7}" type="slidenum">
              <a:rPr lang="en-US" smtClean="0"/>
              <a:t>8</a:t>
            </a:fld>
            <a:endParaRPr lang="en-US"/>
          </a:p>
        </p:txBody>
      </p:sp>
    </p:spTree>
    <p:extLst>
      <p:ext uri="{BB962C8B-B14F-4D97-AF65-F5344CB8AC3E}">
        <p14:creationId xmlns:p14="http://schemas.microsoft.com/office/powerpoint/2010/main" val="36958975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sz="1200" kern="1200" dirty="0">
                <a:solidFill>
                  <a:schemeClr val="tx1"/>
                </a:solidFill>
                <a:effectLst/>
                <a:latin typeface="+mn-lt"/>
                <a:ea typeface="+mn-ea"/>
                <a:cs typeface="+mn-cs"/>
              </a:rPr>
              <a:t>Comencemos con las condiciones que amenazan la salud. Algunas situaciones médicas pueden amenazar la salud, pero no ponen en peligro la vida. Sin embargo, se necesita atención médica adecuada para estas condiciones, como llamar a un médico</a:t>
            </a:r>
            <a:r>
              <a:rPr lang="es-419" sz="1200" kern="1200" baseline="0" dirty="0">
                <a:solidFill>
                  <a:schemeClr val="tx1"/>
                </a:solidFill>
                <a:effectLst/>
                <a:latin typeface="+mn-lt"/>
                <a:ea typeface="+mn-ea"/>
                <a:cs typeface="+mn-cs"/>
              </a:rPr>
              <a:t> y obtener cuidados médicos apropiados</a:t>
            </a:r>
            <a:r>
              <a:rPr lang="es-419" sz="1200" kern="1200" baseline="0" dirty="0" smtClean="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Siempre es importante seguir los protocolos médicos establecidos para cada individuo al que se brinda apoyo, como verificar el nivel de azúcar en la sangre de alguien con diabetes o proporcionar medicamentos prescritos para el asma</a:t>
            </a:r>
            <a:r>
              <a:rPr lang="es-419" sz="1200" kern="1200" dirty="0" smtClean="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Es importante informar a su supervisor</a:t>
            </a:r>
            <a:r>
              <a:rPr lang="es-419" sz="1200" kern="1200" baseline="0" dirty="0">
                <a:solidFill>
                  <a:schemeClr val="tx1"/>
                </a:solidFill>
                <a:effectLst/>
                <a:latin typeface="+mn-lt"/>
                <a:ea typeface="+mn-ea"/>
                <a:cs typeface="+mn-cs"/>
              </a:rPr>
              <a:t> sobre</a:t>
            </a:r>
            <a:r>
              <a:rPr lang="es-419" sz="1200" kern="1200" dirty="0">
                <a:solidFill>
                  <a:schemeClr val="tx1"/>
                </a:solidFill>
                <a:effectLst/>
                <a:latin typeface="+mn-lt"/>
                <a:ea typeface="+mn-ea"/>
                <a:cs typeface="+mn-cs"/>
              </a:rPr>
              <a:t> todas las condiciones de salud y monitorear la condición de la persona.</a:t>
            </a:r>
            <a:endParaRPr lang="en-US" sz="1200" kern="1200" dirty="0">
              <a:solidFill>
                <a:schemeClr val="tx1"/>
              </a:solidFill>
              <a:effectLst/>
              <a:latin typeface="+mn-lt"/>
              <a:ea typeface="+mn-ea"/>
              <a:cs typeface="+mn-cs"/>
            </a:endParaRPr>
          </a:p>
          <a:p>
            <a:endParaRPr lang="en-TW" dirty="0"/>
          </a:p>
        </p:txBody>
      </p:sp>
      <p:sp>
        <p:nvSpPr>
          <p:cNvPr id="4" name="Slide Number Placeholder 3"/>
          <p:cNvSpPr>
            <a:spLocks noGrp="1"/>
          </p:cNvSpPr>
          <p:nvPr>
            <p:ph type="sldNum" sz="quarter" idx="5"/>
          </p:nvPr>
        </p:nvSpPr>
        <p:spPr/>
        <p:txBody>
          <a:bodyPr/>
          <a:lstStyle/>
          <a:p>
            <a:fld id="{BF988C99-7DC7-4000-B533-C70C2E0CF4A7}" type="slidenum">
              <a:rPr lang="en-US" smtClean="0"/>
              <a:t>9</a:t>
            </a:fld>
            <a:endParaRPr lang="en-US"/>
          </a:p>
        </p:txBody>
      </p:sp>
    </p:spTree>
    <p:extLst>
      <p:ext uri="{BB962C8B-B14F-4D97-AF65-F5344CB8AC3E}">
        <p14:creationId xmlns:p14="http://schemas.microsoft.com/office/powerpoint/2010/main" val="13696346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414" y="0"/>
            <a:ext cx="12181172" cy="6858000"/>
          </a:xfrm>
          <a:prstGeom prst="rect">
            <a:avLst/>
          </a:prstGeom>
        </p:spPr>
      </p:pic>
      <p:sp>
        <p:nvSpPr>
          <p:cNvPr id="3" name="Text Placeholder 2"/>
          <p:cNvSpPr>
            <a:spLocks noGrp="1"/>
          </p:cNvSpPr>
          <p:nvPr>
            <p:ph type="body" sz="quarter" idx="10"/>
          </p:nvPr>
        </p:nvSpPr>
        <p:spPr>
          <a:xfrm>
            <a:off x="461962" y="2744230"/>
            <a:ext cx="9301469" cy="1001712"/>
          </a:xfrm>
        </p:spPr>
        <p:txBody>
          <a:bodyPr lIns="45720" rIns="45720" anchor="ctr" anchorCtr="0">
            <a:noAutofit/>
          </a:bodyPr>
          <a:lstStyle>
            <a:lvl1pPr marL="0" indent="0" algn="l">
              <a:buNone/>
              <a:defRPr sz="4800" b="1">
                <a:solidFill>
                  <a:schemeClr val="bg1"/>
                </a:solidFill>
              </a:defRPr>
            </a:lvl1pPr>
          </a:lstStyle>
          <a:p>
            <a:pPr lvl="0"/>
            <a:r>
              <a:rPr lang="en-US" dirty="0"/>
              <a:t>Edit Master text styles</a:t>
            </a:r>
          </a:p>
        </p:txBody>
      </p:sp>
      <p:sp>
        <p:nvSpPr>
          <p:cNvPr id="7" name="Text Placeholder 6"/>
          <p:cNvSpPr>
            <a:spLocks noGrp="1"/>
          </p:cNvSpPr>
          <p:nvPr>
            <p:ph type="body" sz="quarter" idx="11"/>
          </p:nvPr>
        </p:nvSpPr>
        <p:spPr>
          <a:xfrm>
            <a:off x="461962" y="3966223"/>
            <a:ext cx="9095093" cy="628650"/>
          </a:xfrm>
        </p:spPr>
        <p:txBody>
          <a:bodyPr wrap="none" lIns="45720" rIns="45720" anchor="ctr" anchorCtr="0"/>
          <a:lstStyle>
            <a:lvl1pPr marL="0" indent="0" algn="l">
              <a:buNone/>
              <a:defRPr>
                <a:solidFill>
                  <a:schemeClr val="bg1"/>
                </a:solidFill>
              </a:defRPr>
            </a:lvl1pPr>
          </a:lstStyle>
          <a:p>
            <a:pPr lvl="0"/>
            <a:r>
              <a:rPr lang="en-US" dirty="0"/>
              <a:t>Edit Master text styles</a:t>
            </a:r>
          </a:p>
        </p:txBody>
      </p:sp>
      <p:sp>
        <p:nvSpPr>
          <p:cNvPr id="10" name="Footer Placeholder 4"/>
          <p:cNvSpPr>
            <a:spLocks noGrp="1"/>
          </p:cNvSpPr>
          <p:nvPr>
            <p:ph type="ftr" sz="quarter" idx="3"/>
          </p:nvPr>
        </p:nvSpPr>
        <p:spPr>
          <a:xfrm>
            <a:off x="407268" y="6387974"/>
            <a:ext cx="5688732" cy="365125"/>
          </a:xfrm>
          <a:prstGeom prst="rect">
            <a:avLst/>
          </a:prstGeom>
        </p:spPr>
        <p:txBody>
          <a:bodyPr vert="horz" lIns="91440" tIns="45720" rIns="91440" bIns="45720" rtlCol="0" anchor="ctr"/>
          <a:lstStyle>
            <a:lvl1pPr algn="l">
              <a:defRPr sz="1000">
                <a:solidFill>
                  <a:schemeClr val="bg1"/>
                </a:solidFill>
                <a:latin typeface="Century Gothic" panose="020B0502020202020204" pitchFamily="34" charset="0"/>
              </a:defRPr>
            </a:lvl1pPr>
          </a:lstStyle>
          <a:p>
            <a:r>
              <a:rPr lang="en-US" dirty="0"/>
              <a:t>Division of Developmental Disabilities | </a:t>
            </a:r>
            <a:r>
              <a:rPr lang="en-US" dirty="0" err="1"/>
              <a:t>Departamento</a:t>
            </a:r>
            <a:r>
              <a:rPr lang="en-US" dirty="0"/>
              <a:t> de </a:t>
            </a:r>
            <a:r>
              <a:rPr lang="en-US" dirty="0" err="1"/>
              <a:t>Servicios</a:t>
            </a:r>
            <a:r>
              <a:rPr lang="en-US" dirty="0"/>
              <a:t> </a:t>
            </a:r>
            <a:r>
              <a:rPr lang="en-US" dirty="0" err="1"/>
              <a:t>Humanos</a:t>
            </a:r>
            <a:r>
              <a:rPr lang="en-US" dirty="0"/>
              <a:t> de New Jersey</a:t>
            </a:r>
          </a:p>
        </p:txBody>
      </p:sp>
      <p:pic>
        <p:nvPicPr>
          <p:cNvPr id="8" name="Picture 7">
            <a:extLst>
              <a:ext uri="{FF2B5EF4-FFF2-40B4-BE49-F238E27FC236}">
                <a16:creationId xmlns:a16="http://schemas.microsoft.com/office/drawing/2014/main" id="{6AABE7E6-4988-40BA-B7E2-588615A74DE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61963" y="1275517"/>
            <a:ext cx="2879952" cy="1019389"/>
          </a:xfrm>
          <a:prstGeom prst="rect">
            <a:avLst/>
          </a:prstGeom>
        </p:spPr>
      </p:pic>
      <p:cxnSp>
        <p:nvCxnSpPr>
          <p:cNvPr id="6" name="Straight Connector 5">
            <a:extLst>
              <a:ext uri="{FF2B5EF4-FFF2-40B4-BE49-F238E27FC236}">
                <a16:creationId xmlns:a16="http://schemas.microsoft.com/office/drawing/2014/main" id="{6FC1BEC5-35CD-4CC9-A38D-8ECF0D2BD517}"/>
              </a:ext>
            </a:extLst>
          </p:cNvPr>
          <p:cNvCxnSpPr/>
          <p:nvPr userDrawn="1"/>
        </p:nvCxnSpPr>
        <p:spPr>
          <a:xfrm>
            <a:off x="3603171" y="1415143"/>
            <a:ext cx="0" cy="879763"/>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17FA2F28-E8F2-3938-642B-0BF47E2B1F0F}"/>
              </a:ext>
            </a:extLst>
          </p:cNvPr>
          <p:cNvPicPr>
            <a:picLocks noChangeAspect="1"/>
          </p:cNvPicPr>
          <p:nvPr userDrawn="1"/>
        </p:nvPicPr>
        <p:blipFill>
          <a:blip r:embed="rId4"/>
          <a:stretch>
            <a:fillRect/>
          </a:stretch>
        </p:blipFill>
        <p:spPr>
          <a:xfrm>
            <a:off x="3972399" y="1163264"/>
            <a:ext cx="1740550" cy="1242000"/>
          </a:xfrm>
          <a:prstGeom prst="rect">
            <a:avLst/>
          </a:prstGeom>
        </p:spPr>
      </p:pic>
    </p:spTree>
    <p:extLst>
      <p:ext uri="{BB962C8B-B14F-4D97-AF65-F5344CB8AC3E}">
        <p14:creationId xmlns:p14="http://schemas.microsoft.com/office/powerpoint/2010/main" val="828146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407268" y="706964"/>
            <a:ext cx="10170695" cy="685800"/>
          </a:xfrm>
          <a:prstGeom prst="rect">
            <a:avLst/>
          </a:prstGeom>
        </p:spPr>
        <p:txBody>
          <a:bodyPr vert="horz" lIns="91440" tIns="45720" rIns="91440" bIns="45720" rtlCol="0" anchor="ctr">
            <a:normAutofit/>
          </a:bodyPr>
          <a:lstStyle/>
          <a:p>
            <a:r>
              <a:rPr lang="en-US" dirty="0"/>
              <a:t>Click to edit Master title style</a:t>
            </a:r>
          </a:p>
        </p:txBody>
      </p:sp>
      <p:sp>
        <p:nvSpPr>
          <p:cNvPr id="14" name="Text Placeholder 13"/>
          <p:cNvSpPr>
            <a:spLocks noGrp="1"/>
          </p:cNvSpPr>
          <p:nvPr>
            <p:ph type="body" sz="quarter" idx="10"/>
          </p:nvPr>
        </p:nvSpPr>
        <p:spPr>
          <a:xfrm>
            <a:off x="407988" y="1639614"/>
            <a:ext cx="11142662" cy="4456386"/>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4"/>
          <p:cNvSpPr>
            <a:spLocks noGrp="1"/>
          </p:cNvSpPr>
          <p:nvPr>
            <p:ph type="ftr" sz="quarter" idx="3"/>
          </p:nvPr>
        </p:nvSpPr>
        <p:spPr>
          <a:xfrm>
            <a:off x="407267" y="6387974"/>
            <a:ext cx="5819361" cy="365125"/>
          </a:xfrm>
          <a:prstGeom prst="rect">
            <a:avLst/>
          </a:prstGeom>
        </p:spPr>
        <p:txBody>
          <a:bodyPr vert="horz" lIns="91440" tIns="45720" rIns="91440" bIns="45720" rtlCol="0" anchor="ctr"/>
          <a:lstStyle>
            <a:lvl1pPr algn="l">
              <a:defRPr sz="1000">
                <a:solidFill>
                  <a:srgbClr val="000000"/>
                </a:solidFill>
                <a:latin typeface="Century Gothic" panose="020B0502020202020204" pitchFamily="34" charset="0"/>
              </a:defRPr>
            </a:lvl1pPr>
          </a:lstStyle>
          <a:p>
            <a:r>
              <a:rPr lang="en-US" dirty="0"/>
              <a:t>Division of Developmental Disabilities | </a:t>
            </a:r>
            <a:r>
              <a:rPr lang="en-US" dirty="0" err="1"/>
              <a:t>Departamento</a:t>
            </a:r>
            <a:r>
              <a:rPr lang="en-US" dirty="0"/>
              <a:t> de </a:t>
            </a:r>
            <a:r>
              <a:rPr lang="en-US" dirty="0" err="1"/>
              <a:t>Servicios</a:t>
            </a:r>
            <a:r>
              <a:rPr lang="en-US" dirty="0"/>
              <a:t> </a:t>
            </a:r>
            <a:r>
              <a:rPr lang="en-US" dirty="0" err="1"/>
              <a:t>Humanos</a:t>
            </a:r>
            <a:r>
              <a:rPr lang="en-US" dirty="0"/>
              <a:t> de New Jersey</a:t>
            </a:r>
          </a:p>
        </p:txBody>
      </p:sp>
      <p:sp>
        <p:nvSpPr>
          <p:cNvPr id="7" name="Slide Number Placeholder 5">
            <a:extLst>
              <a:ext uri="{FF2B5EF4-FFF2-40B4-BE49-F238E27FC236}">
                <a16:creationId xmlns:a16="http://schemas.microsoft.com/office/drawing/2014/main" id="{708A95AF-F662-47DA-A9D3-021FD70568DF}"/>
              </a:ext>
            </a:extLst>
          </p:cNvPr>
          <p:cNvSpPr>
            <a:spLocks noGrp="1"/>
          </p:cNvSpPr>
          <p:nvPr>
            <p:ph type="sldNum" sz="quarter" idx="4"/>
          </p:nvPr>
        </p:nvSpPr>
        <p:spPr>
          <a:xfrm>
            <a:off x="7263162" y="6387974"/>
            <a:ext cx="2743200" cy="365125"/>
          </a:xfrm>
          <a:prstGeom prst="rect">
            <a:avLst/>
          </a:prstGeom>
        </p:spPr>
        <p:txBody>
          <a:bodyPr vert="horz" lIns="91440" tIns="45720" rIns="91440" bIns="45720" rtlCol="0" anchor="ctr"/>
          <a:lstStyle>
            <a:lvl1pPr algn="r">
              <a:defRPr sz="1000">
                <a:solidFill>
                  <a:srgbClr val="000000"/>
                </a:solidFill>
                <a:latin typeface="Century Gothic" panose="020B0502020202020204" pitchFamily="34" charset="0"/>
              </a:defRPr>
            </a:lvl1pPr>
          </a:lstStyle>
          <a:p>
            <a:fld id="{DD16FA17-7312-43AC-AB9E-F79F81E392B5}" type="slidenum">
              <a:rPr lang="en-US" smtClean="0"/>
              <a:pPr/>
              <a:t>‹#›</a:t>
            </a:fld>
            <a:endParaRPr lang="en-US" dirty="0"/>
          </a:p>
        </p:txBody>
      </p:sp>
    </p:spTree>
    <p:extLst>
      <p:ext uri="{BB962C8B-B14F-4D97-AF65-F5344CB8AC3E}">
        <p14:creationId xmlns:p14="http://schemas.microsoft.com/office/powerpoint/2010/main" val="590356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Footer Placeholder 4"/>
          <p:cNvSpPr>
            <a:spLocks noGrp="1"/>
          </p:cNvSpPr>
          <p:nvPr>
            <p:ph type="ftr" sz="quarter" idx="3"/>
          </p:nvPr>
        </p:nvSpPr>
        <p:spPr>
          <a:xfrm>
            <a:off x="407268" y="6387974"/>
            <a:ext cx="5688732" cy="365125"/>
          </a:xfrm>
          <a:prstGeom prst="rect">
            <a:avLst/>
          </a:prstGeom>
        </p:spPr>
        <p:txBody>
          <a:bodyPr vert="horz" lIns="91440" tIns="45720" rIns="91440" bIns="45720" rtlCol="0" anchor="ctr"/>
          <a:lstStyle>
            <a:lvl1pPr algn="l">
              <a:defRPr sz="1000">
                <a:solidFill>
                  <a:srgbClr val="000000"/>
                </a:solidFill>
                <a:latin typeface="Century Gothic" panose="020B0502020202020204" pitchFamily="34" charset="0"/>
              </a:defRPr>
            </a:lvl1pPr>
          </a:lstStyle>
          <a:p>
            <a:r>
              <a:rPr lang="en-US" dirty="0"/>
              <a:t>Division of Developmental Disabilities | </a:t>
            </a:r>
            <a:r>
              <a:rPr lang="en-US" dirty="0" err="1"/>
              <a:t>Departamento</a:t>
            </a:r>
            <a:r>
              <a:rPr lang="en-US" dirty="0"/>
              <a:t> de </a:t>
            </a:r>
            <a:r>
              <a:rPr lang="en-US" dirty="0" err="1"/>
              <a:t>Servicios</a:t>
            </a:r>
            <a:r>
              <a:rPr lang="en-US" dirty="0"/>
              <a:t> </a:t>
            </a:r>
            <a:r>
              <a:rPr lang="en-US" dirty="0" err="1"/>
              <a:t>Humanos</a:t>
            </a:r>
            <a:r>
              <a:rPr lang="en-US" dirty="0"/>
              <a:t> de New Jersey</a:t>
            </a:r>
          </a:p>
        </p:txBody>
      </p:sp>
      <p:sp>
        <p:nvSpPr>
          <p:cNvPr id="7" name="Slide Number Placeholder 5">
            <a:extLst>
              <a:ext uri="{FF2B5EF4-FFF2-40B4-BE49-F238E27FC236}">
                <a16:creationId xmlns:a16="http://schemas.microsoft.com/office/drawing/2014/main" id="{3441D8B4-A554-495E-B19F-C1B45AC23582}"/>
              </a:ext>
            </a:extLst>
          </p:cNvPr>
          <p:cNvSpPr>
            <a:spLocks noGrp="1"/>
          </p:cNvSpPr>
          <p:nvPr>
            <p:ph type="sldNum" sz="quarter" idx="4"/>
          </p:nvPr>
        </p:nvSpPr>
        <p:spPr>
          <a:xfrm>
            <a:off x="7263162" y="6387974"/>
            <a:ext cx="2743200" cy="365125"/>
          </a:xfrm>
          <a:prstGeom prst="rect">
            <a:avLst/>
          </a:prstGeom>
        </p:spPr>
        <p:txBody>
          <a:bodyPr vert="horz" lIns="91440" tIns="45720" rIns="91440" bIns="45720" rtlCol="0" anchor="ctr"/>
          <a:lstStyle>
            <a:lvl1pPr algn="r">
              <a:defRPr sz="1000">
                <a:solidFill>
                  <a:srgbClr val="000000"/>
                </a:solidFill>
                <a:latin typeface="Century Gothic" panose="020B0502020202020204" pitchFamily="34" charset="0"/>
              </a:defRPr>
            </a:lvl1pPr>
          </a:lstStyle>
          <a:p>
            <a:fld id="{DD16FA17-7312-43AC-AB9E-F79F81E392B5}" type="slidenum">
              <a:rPr lang="en-US" smtClean="0"/>
              <a:pPr/>
              <a:t>‹#›</a:t>
            </a:fld>
            <a:endParaRPr lang="en-US" dirty="0"/>
          </a:p>
        </p:txBody>
      </p:sp>
    </p:spTree>
    <p:extLst>
      <p:ext uri="{BB962C8B-B14F-4D97-AF65-F5344CB8AC3E}">
        <p14:creationId xmlns:p14="http://schemas.microsoft.com/office/powerpoint/2010/main" val="4211993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407267" y="6387974"/>
            <a:ext cx="5579875" cy="365125"/>
          </a:xfrm>
          <a:prstGeom prst="rect">
            <a:avLst/>
          </a:prstGeom>
        </p:spPr>
        <p:txBody>
          <a:bodyPr vert="horz" lIns="91440" tIns="45720" rIns="91440" bIns="45720" rtlCol="0" anchor="ctr"/>
          <a:lstStyle>
            <a:lvl1pPr algn="l">
              <a:defRPr sz="1000">
                <a:solidFill>
                  <a:srgbClr val="000000"/>
                </a:solidFill>
                <a:latin typeface="Century Gothic" panose="020B0502020202020204" pitchFamily="34" charset="0"/>
              </a:defRPr>
            </a:lvl1pPr>
          </a:lstStyle>
          <a:p>
            <a:r>
              <a:rPr lang="en-US" dirty="0"/>
              <a:t>Division of Developmental Disabilities | </a:t>
            </a:r>
            <a:r>
              <a:rPr lang="en-US" dirty="0" err="1"/>
              <a:t>Departamento</a:t>
            </a:r>
            <a:r>
              <a:rPr lang="en-US" dirty="0"/>
              <a:t> de </a:t>
            </a:r>
            <a:r>
              <a:rPr lang="en-US" dirty="0" err="1"/>
              <a:t>Servicios</a:t>
            </a:r>
            <a:r>
              <a:rPr lang="en-US" dirty="0"/>
              <a:t> </a:t>
            </a:r>
            <a:r>
              <a:rPr lang="en-US" dirty="0" err="1"/>
              <a:t>Humanos</a:t>
            </a:r>
            <a:r>
              <a:rPr lang="en-US" dirty="0"/>
              <a:t> de New Jersey</a:t>
            </a:r>
          </a:p>
        </p:txBody>
      </p:sp>
      <p:sp>
        <p:nvSpPr>
          <p:cNvPr id="6" name="Slide Number Placeholder 5">
            <a:extLst>
              <a:ext uri="{FF2B5EF4-FFF2-40B4-BE49-F238E27FC236}">
                <a16:creationId xmlns:a16="http://schemas.microsoft.com/office/drawing/2014/main" id="{DBC81E70-88ED-421E-91ED-7C58ABAE7F08}"/>
              </a:ext>
            </a:extLst>
          </p:cNvPr>
          <p:cNvSpPr>
            <a:spLocks noGrp="1"/>
          </p:cNvSpPr>
          <p:nvPr>
            <p:ph type="sldNum" sz="quarter" idx="4"/>
          </p:nvPr>
        </p:nvSpPr>
        <p:spPr>
          <a:xfrm>
            <a:off x="7263162" y="6387974"/>
            <a:ext cx="2743200" cy="365125"/>
          </a:xfrm>
          <a:prstGeom prst="rect">
            <a:avLst/>
          </a:prstGeom>
        </p:spPr>
        <p:txBody>
          <a:bodyPr vert="horz" lIns="91440" tIns="45720" rIns="91440" bIns="45720" rtlCol="0" anchor="ctr"/>
          <a:lstStyle>
            <a:lvl1pPr algn="r">
              <a:defRPr sz="1000">
                <a:solidFill>
                  <a:srgbClr val="000000"/>
                </a:solidFill>
                <a:latin typeface="Century Gothic" panose="020B0502020202020204" pitchFamily="34" charset="0"/>
              </a:defRPr>
            </a:lvl1pPr>
          </a:lstStyle>
          <a:p>
            <a:fld id="{DD16FA17-7312-43AC-AB9E-F79F81E392B5}" type="slidenum">
              <a:rPr lang="en-US" smtClean="0"/>
              <a:pPr/>
              <a:t>‹#›</a:t>
            </a:fld>
            <a:endParaRPr lang="en-US" dirty="0"/>
          </a:p>
        </p:txBody>
      </p:sp>
    </p:spTree>
    <p:extLst>
      <p:ext uri="{BB962C8B-B14F-4D97-AF65-F5344CB8AC3E}">
        <p14:creationId xmlns:p14="http://schemas.microsoft.com/office/powerpoint/2010/main" val="3231050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rcRect t="117" b="117"/>
          <a:stretch/>
        </p:blipFill>
        <p:spPr>
          <a:xfrm>
            <a:off x="0" y="9939"/>
            <a:ext cx="12192000" cy="6848061"/>
          </a:xfrm>
          <a:prstGeom prst="rect">
            <a:avLst/>
          </a:prstGeom>
        </p:spPr>
      </p:pic>
      <p:sp>
        <p:nvSpPr>
          <p:cNvPr id="7" name="Rectangle 6"/>
          <p:cNvSpPr/>
          <p:nvPr userDrawn="1"/>
        </p:nvSpPr>
        <p:spPr>
          <a:xfrm>
            <a:off x="0" y="4840224"/>
            <a:ext cx="12192000" cy="2027715"/>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07268" y="5060304"/>
            <a:ext cx="10170695" cy="685800"/>
          </a:xfrm>
        </p:spPr>
        <p:txBody>
          <a:bodyPr>
            <a:normAutofit/>
          </a:bodyPr>
          <a:lstStyle>
            <a:lvl1pPr>
              <a:defRPr sz="3200">
                <a:solidFill>
                  <a:schemeClr val="accent5"/>
                </a:solidFill>
              </a:defRPr>
            </a:lvl1pPr>
          </a:lstStyle>
          <a:p>
            <a:r>
              <a:rPr lang="en-US" dirty="0"/>
              <a:t>Click to edit Master title style</a:t>
            </a:r>
          </a:p>
        </p:txBody>
      </p:sp>
      <p:sp>
        <p:nvSpPr>
          <p:cNvPr id="3" name="Footer Placeholder 2"/>
          <p:cNvSpPr>
            <a:spLocks noGrp="1"/>
          </p:cNvSpPr>
          <p:nvPr>
            <p:ph type="ftr" sz="quarter" idx="10"/>
          </p:nvPr>
        </p:nvSpPr>
        <p:spPr/>
        <p:txBody>
          <a:bodyPr/>
          <a:lstStyle>
            <a:lvl1pPr>
              <a:defRPr>
                <a:solidFill>
                  <a:schemeClr val="accent5"/>
                </a:solidFill>
              </a:defRPr>
            </a:lvl1pPr>
          </a:lstStyle>
          <a:p>
            <a:r>
              <a:rPr lang="en-US" dirty="0"/>
              <a:t>Division of Developmental Disabilities | </a:t>
            </a:r>
            <a:r>
              <a:rPr lang="en-US" dirty="0" err="1"/>
              <a:t>Departamento</a:t>
            </a:r>
            <a:r>
              <a:rPr lang="en-US" dirty="0"/>
              <a:t> de </a:t>
            </a:r>
            <a:r>
              <a:rPr lang="en-US" dirty="0" err="1"/>
              <a:t>Servicios</a:t>
            </a:r>
            <a:r>
              <a:rPr lang="en-US" dirty="0"/>
              <a:t> </a:t>
            </a:r>
            <a:r>
              <a:rPr lang="en-US" dirty="0" err="1"/>
              <a:t>Humanos</a:t>
            </a:r>
            <a:r>
              <a:rPr lang="en-US" dirty="0"/>
              <a:t> de New Jersey</a:t>
            </a:r>
          </a:p>
        </p:txBody>
      </p:sp>
      <p:pic>
        <p:nvPicPr>
          <p:cNvPr id="11" name="Picture 10">
            <a:extLst>
              <a:ext uri="{FF2B5EF4-FFF2-40B4-BE49-F238E27FC236}">
                <a16:creationId xmlns:a16="http://schemas.microsoft.com/office/drawing/2014/main" id="{B0324413-262B-43F4-BC07-BFE4D207A63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43990" y="6289928"/>
            <a:ext cx="1145159" cy="405341"/>
          </a:xfrm>
          <a:prstGeom prst="rect">
            <a:avLst/>
          </a:prstGeom>
        </p:spPr>
      </p:pic>
      <p:pic>
        <p:nvPicPr>
          <p:cNvPr id="4" name="Picture 3">
            <a:extLst>
              <a:ext uri="{FF2B5EF4-FFF2-40B4-BE49-F238E27FC236}">
                <a16:creationId xmlns:a16="http://schemas.microsoft.com/office/drawing/2014/main" id="{F227A441-E8C1-A372-681C-3245663E877F}"/>
              </a:ext>
            </a:extLst>
          </p:cNvPr>
          <p:cNvPicPr>
            <a:picLocks noChangeAspect="1"/>
          </p:cNvPicPr>
          <p:nvPr userDrawn="1"/>
        </p:nvPicPr>
        <p:blipFill>
          <a:blip r:embed="rId4"/>
          <a:stretch>
            <a:fillRect/>
          </a:stretch>
        </p:blipFill>
        <p:spPr>
          <a:xfrm>
            <a:off x="11354400" y="6242400"/>
            <a:ext cx="681085" cy="486000"/>
          </a:xfrm>
          <a:prstGeom prst="rect">
            <a:avLst/>
          </a:prstGeom>
        </p:spPr>
      </p:pic>
    </p:spTree>
    <p:extLst>
      <p:ext uri="{BB962C8B-B14F-4D97-AF65-F5344CB8AC3E}">
        <p14:creationId xmlns:p14="http://schemas.microsoft.com/office/powerpoint/2010/main" val="867083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595F9A0-1403-4286-8742-E39C7462CBB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414" y="113496"/>
            <a:ext cx="12186586" cy="6858000"/>
          </a:xfrm>
          <a:prstGeom prst="rect">
            <a:avLst/>
          </a:prstGeom>
        </p:spPr>
      </p:pic>
      <p:sp>
        <p:nvSpPr>
          <p:cNvPr id="2" name="Title Placeholder 1"/>
          <p:cNvSpPr>
            <a:spLocks noGrp="1"/>
          </p:cNvSpPr>
          <p:nvPr>
            <p:ph type="title"/>
          </p:nvPr>
        </p:nvSpPr>
        <p:spPr>
          <a:xfrm>
            <a:off x="407268" y="706964"/>
            <a:ext cx="10170695" cy="685800"/>
          </a:xfrm>
          <a:prstGeom prst="rect">
            <a:avLst/>
          </a:prstGeom>
        </p:spPr>
        <p:txBody>
          <a:bodyPr vert="horz" lIns="91440" tIns="45720" rIns="91440" bIns="45720" rtlCol="0" anchor="ctr">
            <a:noAutofit/>
          </a:bodyPr>
          <a:lstStyle/>
          <a:p>
            <a:r>
              <a:rPr lang="en-US" dirty="0"/>
              <a:t>Click to edit Master title style</a:t>
            </a:r>
          </a:p>
        </p:txBody>
      </p:sp>
      <p:sp>
        <p:nvSpPr>
          <p:cNvPr id="5" name="Footer Placeholder 4"/>
          <p:cNvSpPr>
            <a:spLocks noGrp="1"/>
          </p:cNvSpPr>
          <p:nvPr>
            <p:ph type="ftr" sz="quarter" idx="3"/>
          </p:nvPr>
        </p:nvSpPr>
        <p:spPr>
          <a:xfrm>
            <a:off x="407268" y="6387974"/>
            <a:ext cx="5688732" cy="365125"/>
          </a:xfrm>
          <a:prstGeom prst="rect">
            <a:avLst/>
          </a:prstGeom>
        </p:spPr>
        <p:txBody>
          <a:bodyPr vert="horz" lIns="91440" tIns="45720" rIns="91440" bIns="45720" rtlCol="0" anchor="ctr"/>
          <a:lstStyle>
            <a:lvl1pPr algn="l">
              <a:defRPr sz="1000">
                <a:solidFill>
                  <a:srgbClr val="000000"/>
                </a:solidFill>
                <a:latin typeface="Century Gothic" panose="020B0502020202020204" pitchFamily="34" charset="0"/>
              </a:defRPr>
            </a:lvl1pPr>
          </a:lstStyle>
          <a:p>
            <a:r>
              <a:rPr lang="en-US" dirty="0"/>
              <a:t>Division of Developmental Disabilities | </a:t>
            </a:r>
            <a:r>
              <a:rPr lang="en-US" dirty="0" err="1"/>
              <a:t>Departamento</a:t>
            </a:r>
            <a:r>
              <a:rPr lang="en-US" dirty="0"/>
              <a:t> de </a:t>
            </a:r>
            <a:r>
              <a:rPr lang="en-US" dirty="0" err="1"/>
              <a:t>Servicios</a:t>
            </a:r>
            <a:r>
              <a:rPr lang="en-US" dirty="0"/>
              <a:t> </a:t>
            </a:r>
            <a:r>
              <a:rPr lang="en-US" dirty="0" err="1"/>
              <a:t>Humanos</a:t>
            </a:r>
            <a:r>
              <a:rPr lang="en-US" dirty="0"/>
              <a:t> de New Jersey</a:t>
            </a:r>
          </a:p>
        </p:txBody>
      </p:sp>
      <p:sp>
        <p:nvSpPr>
          <p:cNvPr id="8" name="Slide Number Placeholder 5"/>
          <p:cNvSpPr>
            <a:spLocks noGrp="1"/>
          </p:cNvSpPr>
          <p:nvPr>
            <p:ph type="sldNum" sz="quarter" idx="4"/>
          </p:nvPr>
        </p:nvSpPr>
        <p:spPr>
          <a:xfrm>
            <a:off x="7263162" y="6387974"/>
            <a:ext cx="2743200" cy="365125"/>
          </a:xfrm>
          <a:prstGeom prst="rect">
            <a:avLst/>
          </a:prstGeom>
        </p:spPr>
        <p:txBody>
          <a:bodyPr vert="horz" lIns="91440" tIns="45720" rIns="91440" bIns="45720" rtlCol="0" anchor="ctr"/>
          <a:lstStyle>
            <a:lvl1pPr algn="r">
              <a:defRPr sz="1000">
                <a:solidFill>
                  <a:srgbClr val="000000"/>
                </a:solidFill>
                <a:latin typeface="Century Gothic" panose="020B0502020202020204" pitchFamily="34" charset="0"/>
              </a:defRPr>
            </a:lvl1pPr>
          </a:lstStyle>
          <a:p>
            <a:fld id="{DD16FA17-7312-43AC-AB9E-F79F81E392B5}" type="slidenum">
              <a:rPr lang="en-US" smtClean="0"/>
              <a:pPr/>
              <a:t>‹#›</a:t>
            </a:fld>
            <a:endParaRPr lang="en-US" dirty="0"/>
          </a:p>
        </p:txBody>
      </p:sp>
      <p:sp>
        <p:nvSpPr>
          <p:cNvPr id="4" name="Text Placeholder 3"/>
          <p:cNvSpPr>
            <a:spLocks noGrp="1"/>
          </p:cNvSpPr>
          <p:nvPr>
            <p:ph type="body" idx="1"/>
          </p:nvPr>
        </p:nvSpPr>
        <p:spPr>
          <a:xfrm>
            <a:off x="407268" y="1611532"/>
            <a:ext cx="10515600" cy="4351338"/>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a:extLst>
              <a:ext uri="{FF2B5EF4-FFF2-40B4-BE49-F238E27FC236}">
                <a16:creationId xmlns:a16="http://schemas.microsoft.com/office/drawing/2014/main" id="{E3140B6D-B108-41E4-8E20-F4B796E25F4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143990" y="6289928"/>
            <a:ext cx="1145159" cy="405341"/>
          </a:xfrm>
          <a:prstGeom prst="rect">
            <a:avLst/>
          </a:prstGeom>
        </p:spPr>
      </p:pic>
      <p:pic>
        <p:nvPicPr>
          <p:cNvPr id="3" name="Picture 2">
            <a:extLst>
              <a:ext uri="{FF2B5EF4-FFF2-40B4-BE49-F238E27FC236}">
                <a16:creationId xmlns:a16="http://schemas.microsoft.com/office/drawing/2014/main" id="{BEBA72FE-6D9D-A133-6DAF-BA1E23A80D7B}"/>
              </a:ext>
            </a:extLst>
          </p:cNvPr>
          <p:cNvPicPr>
            <a:picLocks noChangeAspect="1"/>
          </p:cNvPicPr>
          <p:nvPr userDrawn="1"/>
        </p:nvPicPr>
        <p:blipFill>
          <a:blip r:embed="rId9"/>
          <a:stretch>
            <a:fillRect/>
          </a:stretch>
        </p:blipFill>
        <p:spPr>
          <a:xfrm>
            <a:off x="11353057" y="6243576"/>
            <a:ext cx="681085" cy="486000"/>
          </a:xfrm>
          <a:prstGeom prst="rect">
            <a:avLst/>
          </a:prstGeom>
        </p:spPr>
      </p:pic>
    </p:spTree>
    <p:extLst>
      <p:ext uri="{BB962C8B-B14F-4D97-AF65-F5344CB8AC3E}">
        <p14:creationId xmlns:p14="http://schemas.microsoft.com/office/powerpoint/2010/main" val="1818006105"/>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3600" b="1" kern="1200">
          <a:solidFill>
            <a:srgbClr val="007AC2"/>
          </a:solidFill>
          <a:latin typeface="Century Gothic" panose="020B0502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rgbClr val="000000"/>
          </a:solidFill>
          <a:latin typeface="Century Gothic" panose="020B0502020202020204" pitchFamily="34" charset="0"/>
          <a:ea typeface="+mn-ea"/>
          <a:cs typeface="Arial" panose="020B0604020202020204" pitchFamily="34" charset="0"/>
        </a:defRPr>
      </a:lvl1pPr>
      <a:lvl2pPr marL="517525" indent="-228600" algn="l" defTabSz="914400" rtl="0" eaLnBrk="1" latinLnBrk="0" hangingPunct="1">
        <a:lnSpc>
          <a:spcPct val="90000"/>
        </a:lnSpc>
        <a:spcBef>
          <a:spcPts val="500"/>
        </a:spcBef>
        <a:buClr>
          <a:schemeClr val="accent5"/>
        </a:buClr>
        <a:buFont typeface="Arial" panose="020B0604020202020204" pitchFamily="34" charset="0"/>
        <a:buChar char="–"/>
        <a:defRPr sz="2400" kern="1200">
          <a:solidFill>
            <a:srgbClr val="000000"/>
          </a:solidFill>
          <a:latin typeface="Century Gothic" panose="020B0502020202020204" pitchFamily="34" charset="0"/>
          <a:ea typeface="+mn-ea"/>
          <a:cs typeface="Arial" panose="020B0604020202020204" pitchFamily="34" charset="0"/>
        </a:defRPr>
      </a:lvl2pPr>
      <a:lvl3pPr marL="806450" indent="-228600" algn="l" defTabSz="914400" rtl="0" eaLnBrk="1" latinLnBrk="0" hangingPunct="1">
        <a:lnSpc>
          <a:spcPct val="90000"/>
        </a:lnSpc>
        <a:spcBef>
          <a:spcPts val="500"/>
        </a:spcBef>
        <a:buClr>
          <a:schemeClr val="accent5"/>
        </a:buClr>
        <a:buFont typeface="Wingdings" panose="05000000000000000000" pitchFamily="2" charset="2"/>
        <a:buChar char="§"/>
        <a:defRPr sz="2000" kern="1200">
          <a:solidFill>
            <a:srgbClr val="000000"/>
          </a:solidFill>
          <a:latin typeface="Century Gothic" panose="020B0502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14.emf"/><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4.emf"/><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7.svg"/></Relationships>
</file>

<file path=ppt/slides/_rels/slide3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3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4.svg"/></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4.svg"/></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24.sv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24.svg"/></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24.svg"/></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24.svg"/></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24.svg"/></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24.svg"/></Relationships>
</file>

<file path=ppt/slides/_rels/slide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24.svg"/></Relationships>
</file>

<file path=ppt/slides/_rels/slide46.xml.rels><?xml version="1.0" encoding="UTF-8" standalone="yes"?>
<Relationships xmlns="http://schemas.openxmlformats.org/package/2006/relationships"><Relationship Id="rId3" Type="http://schemas.openxmlformats.org/officeDocument/2006/relationships/hyperlink" Target="http://www.nj.gov/humanservices/ddd/providers/staterequirements/danielle/"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F80824-6F8D-4C9D-AE22-539BB2FD5A9A}"/>
              </a:ext>
            </a:extLst>
          </p:cNvPr>
          <p:cNvSpPr>
            <a:spLocks noGrp="1"/>
          </p:cNvSpPr>
          <p:nvPr>
            <p:ph type="body" sz="quarter" idx="10"/>
          </p:nvPr>
        </p:nvSpPr>
        <p:spPr/>
        <p:txBody>
          <a:bodyPr/>
          <a:lstStyle/>
          <a:p>
            <a:endParaRPr lang="es-ES" dirty="0">
              <a:solidFill>
                <a:srgbClr val="FF0000"/>
              </a:solidFill>
            </a:endParaRPr>
          </a:p>
          <a:p>
            <a:r>
              <a:rPr lang="es-ES" dirty="0"/>
              <a:t>Como identificar las emergencias potencialmente mortales</a:t>
            </a:r>
            <a:endParaRPr lang="en-US" dirty="0"/>
          </a:p>
        </p:txBody>
      </p:sp>
      <p:sp>
        <p:nvSpPr>
          <p:cNvPr id="3" name="Text Placeholder 2">
            <a:extLst>
              <a:ext uri="{FF2B5EF4-FFF2-40B4-BE49-F238E27FC236}">
                <a16:creationId xmlns:a16="http://schemas.microsoft.com/office/drawing/2014/main" id="{BE67CAB6-1B9E-4C2E-A23D-48C2C57C90A3}"/>
              </a:ext>
            </a:extLst>
          </p:cNvPr>
          <p:cNvSpPr>
            <a:spLocks noGrp="1"/>
          </p:cNvSpPr>
          <p:nvPr>
            <p:ph type="body" sz="quarter" idx="11"/>
          </p:nvPr>
        </p:nvSpPr>
        <p:spPr>
          <a:xfrm>
            <a:off x="461962" y="4565830"/>
            <a:ext cx="9095093" cy="628650"/>
          </a:xfrm>
        </p:spPr>
        <p:txBody>
          <a:bodyPr/>
          <a:lstStyle/>
          <a:p>
            <a:r>
              <a:rPr lang="es-CR" dirty="0"/>
              <a:t>Capacitación sobre la Ley </a:t>
            </a:r>
            <a:r>
              <a:rPr lang="en-US" dirty="0"/>
              <a:t>de Danielle</a:t>
            </a:r>
          </a:p>
        </p:txBody>
      </p:sp>
      <p:sp>
        <p:nvSpPr>
          <p:cNvPr id="4" name="Footer Placeholder 3">
            <a:extLst>
              <a:ext uri="{FF2B5EF4-FFF2-40B4-BE49-F238E27FC236}">
                <a16:creationId xmlns:a16="http://schemas.microsoft.com/office/drawing/2014/main" id="{FBC3B747-8C2E-49F2-A2BE-D4032F8BB675}"/>
              </a:ext>
            </a:extLst>
          </p:cNvPr>
          <p:cNvSpPr>
            <a:spLocks noGrp="1"/>
          </p:cNvSpPr>
          <p:nvPr>
            <p:ph type="ftr" sz="quarter" idx="3"/>
          </p:nvPr>
        </p:nvSpPr>
        <p:spPr/>
        <p:txBody>
          <a:bodyPr/>
          <a:lstStyle/>
          <a:p>
            <a:r>
              <a:rPr lang="es-CR" dirty="0"/>
              <a:t>Departamento de Servicios Humanos de New Jersey</a:t>
            </a:r>
          </a:p>
        </p:txBody>
      </p:sp>
    </p:spTree>
    <p:extLst>
      <p:ext uri="{BB962C8B-B14F-4D97-AF65-F5344CB8AC3E}">
        <p14:creationId xmlns:p14="http://schemas.microsoft.com/office/powerpoint/2010/main" val="1636280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EJEMPLO #2:</a:t>
            </a:r>
          </a:p>
        </p:txBody>
      </p:sp>
      <p:sp>
        <p:nvSpPr>
          <p:cNvPr id="3" name="Text Placeholder 2"/>
          <p:cNvSpPr>
            <a:spLocks noGrp="1"/>
          </p:cNvSpPr>
          <p:nvPr>
            <p:ph type="body" sz="quarter" idx="10"/>
          </p:nvPr>
        </p:nvSpPr>
        <p:spPr/>
        <p:txBody>
          <a:bodyPr/>
          <a:lstStyle/>
          <a:p>
            <a:pPr marL="0" indent="0">
              <a:buNone/>
            </a:pPr>
            <a:r>
              <a:rPr lang="es-ES" sz="3600" dirty="0"/>
              <a:t>Usted está ayudando a varias personas a salir del </a:t>
            </a:r>
            <a:r>
              <a:rPr lang="es-ES" sz="3600" dirty="0" smtClean="0"/>
              <a:t>minibús </a:t>
            </a:r>
            <a:r>
              <a:rPr lang="es-ES" sz="3600" dirty="0"/>
              <a:t>para entrar a su programa de día y empezar el </a:t>
            </a:r>
            <a:r>
              <a:rPr lang="es-ES" sz="3600" dirty="0" smtClean="0"/>
              <a:t>día, </a:t>
            </a:r>
            <a:r>
              <a:rPr lang="es-ES" sz="3600" dirty="0"/>
              <a:t>cuando Carlos se resbala en el hielo y cae de espaldas, golpeándose la cabeza en la acera. No se mueve inmediatamente y parece aturdido por la caída. Usted le pregunta si está bien é intenta sentarlo, pero no responde, aunque tiene los ojos abiertos.</a:t>
            </a:r>
            <a:endParaRPr lang="en-US" sz="3600" dirty="0"/>
          </a:p>
        </p:txBody>
      </p:sp>
      <p:sp>
        <p:nvSpPr>
          <p:cNvPr id="4" name="Footer Placeholder 3"/>
          <p:cNvSpPr>
            <a:spLocks noGrp="1"/>
          </p:cNvSpPr>
          <p:nvPr>
            <p:ph type="ftr" sz="quarter" idx="3"/>
          </p:nvPr>
        </p:nvSpPr>
        <p:spPr/>
        <p:txBody>
          <a:bodyPr/>
          <a:lstStyle/>
          <a:p>
            <a:r>
              <a:rPr lang="en-US" dirty="0"/>
              <a:t>Division of Developmental Disabilities | </a:t>
            </a:r>
            <a:r>
              <a:rPr lang="en-US" dirty="0" err="1"/>
              <a:t>Departamento</a:t>
            </a:r>
            <a:r>
              <a:rPr lang="en-US" dirty="0"/>
              <a:t> de </a:t>
            </a:r>
            <a:r>
              <a:rPr lang="en-US" dirty="0" err="1"/>
              <a:t>Servicios</a:t>
            </a:r>
            <a:r>
              <a:rPr lang="en-US" dirty="0"/>
              <a:t> </a:t>
            </a:r>
            <a:r>
              <a:rPr lang="en-US" dirty="0" err="1"/>
              <a:t>Humanos</a:t>
            </a:r>
            <a:r>
              <a:rPr lang="en-US" dirty="0"/>
              <a:t> de New Jersey</a:t>
            </a:r>
          </a:p>
        </p:txBody>
      </p:sp>
      <p:sp>
        <p:nvSpPr>
          <p:cNvPr id="5" name="Slide Number Placeholder 4"/>
          <p:cNvSpPr>
            <a:spLocks noGrp="1"/>
          </p:cNvSpPr>
          <p:nvPr>
            <p:ph type="sldNum" sz="quarter" idx="4"/>
          </p:nvPr>
        </p:nvSpPr>
        <p:spPr/>
        <p:txBody>
          <a:bodyPr/>
          <a:lstStyle/>
          <a:p>
            <a:fld id="{DD16FA17-7312-43AC-AB9E-F79F81E392B5}" type="slidenum">
              <a:rPr lang="en-US" smtClean="0"/>
              <a:pPr/>
              <a:t>10</a:t>
            </a:fld>
            <a:endParaRPr lang="en-US" dirty="0"/>
          </a:p>
        </p:txBody>
      </p:sp>
    </p:spTree>
    <p:extLst>
      <p:ext uri="{BB962C8B-B14F-4D97-AF65-F5344CB8AC3E}">
        <p14:creationId xmlns:p14="http://schemas.microsoft.com/office/powerpoint/2010/main" val="4022008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E85296F-E890-482A-9EC0-331E7D20417B}"/>
              </a:ext>
            </a:extLst>
          </p:cNvPr>
          <p:cNvSpPr>
            <a:spLocks noGrp="1"/>
          </p:cNvSpPr>
          <p:nvPr>
            <p:ph type="ftr" sz="quarter" idx="3"/>
          </p:nvPr>
        </p:nvSpPr>
        <p:spPr/>
        <p:txBody>
          <a:bodyPr/>
          <a:lstStyle/>
          <a:p>
            <a:r>
              <a:rPr lang="es-CR" dirty="0"/>
              <a:t>Departamento de Servicios Humanos de New Jersey</a:t>
            </a:r>
          </a:p>
        </p:txBody>
      </p:sp>
      <p:sp>
        <p:nvSpPr>
          <p:cNvPr id="5" name="Slide Number Placeholder 4">
            <a:extLst>
              <a:ext uri="{FF2B5EF4-FFF2-40B4-BE49-F238E27FC236}">
                <a16:creationId xmlns:a16="http://schemas.microsoft.com/office/drawing/2014/main" id="{C9862F5B-4575-4B00-AC3E-B8BF7C8C865F}"/>
              </a:ext>
            </a:extLst>
          </p:cNvPr>
          <p:cNvSpPr>
            <a:spLocks noGrp="1"/>
          </p:cNvSpPr>
          <p:nvPr>
            <p:ph type="sldNum" sz="quarter" idx="4"/>
          </p:nvPr>
        </p:nvSpPr>
        <p:spPr/>
        <p:txBody>
          <a:bodyPr/>
          <a:lstStyle/>
          <a:p>
            <a:fld id="{DD16FA17-7312-43AC-AB9E-F79F81E392B5}" type="slidenum">
              <a:rPr lang="en-US" smtClean="0"/>
              <a:pPr/>
              <a:t>11</a:t>
            </a:fld>
            <a:endParaRPr lang="en-US" dirty="0"/>
          </a:p>
        </p:txBody>
      </p:sp>
      <p:pic>
        <p:nvPicPr>
          <p:cNvPr id="16" name="Picture 15" descr="A picture containing indoor, items&#10;&#10;Description automatically generated">
            <a:extLst>
              <a:ext uri="{FF2B5EF4-FFF2-40B4-BE49-F238E27FC236}">
                <a16:creationId xmlns:a16="http://schemas.microsoft.com/office/drawing/2014/main" id="{08100E7E-86CC-B40E-CFBE-1EDED59EE910}"/>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57257"/>
          <a:stretch/>
        </p:blipFill>
        <p:spPr>
          <a:xfrm>
            <a:off x="8063345" y="420624"/>
            <a:ext cx="4128655" cy="6436800"/>
          </a:xfrm>
          <a:prstGeom prst="rect">
            <a:avLst/>
          </a:prstGeom>
        </p:spPr>
      </p:pic>
      <p:sp>
        <p:nvSpPr>
          <p:cNvPr id="17" name="Rectangle 16">
            <a:extLst>
              <a:ext uri="{FF2B5EF4-FFF2-40B4-BE49-F238E27FC236}">
                <a16:creationId xmlns:a16="http://schemas.microsoft.com/office/drawing/2014/main" id="{38714839-10DB-FE94-42BB-382CD8268AB4}"/>
              </a:ext>
            </a:extLst>
          </p:cNvPr>
          <p:cNvSpPr/>
          <p:nvPr/>
        </p:nvSpPr>
        <p:spPr>
          <a:xfrm>
            <a:off x="8063345" y="420624"/>
            <a:ext cx="4128656" cy="6437376"/>
          </a:xfrm>
          <a:prstGeom prst="rect">
            <a:avLst/>
          </a:prstGeom>
          <a:gradFill flip="none" rotWithShape="1">
            <a:gsLst>
              <a:gs pos="0">
                <a:schemeClr val="bg1">
                  <a:alpha val="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5892B37-7632-4EEA-BEE5-92E6AB1429EF}"/>
              </a:ext>
            </a:extLst>
          </p:cNvPr>
          <p:cNvSpPr>
            <a:spLocks noGrp="1"/>
          </p:cNvSpPr>
          <p:nvPr>
            <p:ph type="title"/>
          </p:nvPr>
        </p:nvSpPr>
        <p:spPr/>
        <p:txBody>
          <a:bodyPr/>
          <a:lstStyle/>
          <a:p>
            <a:r>
              <a:rPr lang="es-CR" dirty="0"/>
              <a:t>Condiciones que amenazan la salud</a:t>
            </a:r>
          </a:p>
        </p:txBody>
      </p:sp>
      <p:sp>
        <p:nvSpPr>
          <p:cNvPr id="3" name="Text Placeholder 2">
            <a:extLst>
              <a:ext uri="{FF2B5EF4-FFF2-40B4-BE49-F238E27FC236}">
                <a16:creationId xmlns:a16="http://schemas.microsoft.com/office/drawing/2014/main" id="{3024D212-88FB-46E7-9D46-DB1C663738A9}"/>
              </a:ext>
            </a:extLst>
          </p:cNvPr>
          <p:cNvSpPr>
            <a:spLocks noGrp="1"/>
          </p:cNvSpPr>
          <p:nvPr>
            <p:ph type="body" sz="quarter" idx="10"/>
          </p:nvPr>
        </p:nvSpPr>
        <p:spPr>
          <a:xfrm>
            <a:off x="407988" y="1639614"/>
            <a:ext cx="8957685" cy="4456386"/>
          </a:xfrm>
        </p:spPr>
        <p:txBody>
          <a:bodyPr/>
          <a:lstStyle/>
          <a:p>
            <a:pPr>
              <a:lnSpc>
                <a:spcPct val="100000"/>
              </a:lnSpc>
              <a:spcBef>
                <a:spcPts val="600"/>
              </a:spcBef>
            </a:pPr>
            <a:r>
              <a:rPr lang="es-ES" dirty="0"/>
              <a:t>Ejemplos de condiciones que amenazan la salud: </a:t>
            </a:r>
          </a:p>
          <a:p>
            <a:pPr lvl="1">
              <a:lnSpc>
                <a:spcPct val="100000"/>
              </a:lnSpc>
              <a:spcBef>
                <a:spcPts val="600"/>
              </a:spcBef>
            </a:pPr>
            <a:r>
              <a:rPr lang="es-ES" dirty="0"/>
              <a:t>Esguince del tobillo</a:t>
            </a:r>
          </a:p>
          <a:p>
            <a:pPr lvl="1">
              <a:lnSpc>
                <a:spcPct val="100000"/>
              </a:lnSpc>
              <a:spcBef>
                <a:spcPts val="600"/>
              </a:spcBef>
            </a:pPr>
            <a:r>
              <a:rPr lang="es-ES" dirty="0"/>
              <a:t>Hemorragia controlada con presión</a:t>
            </a:r>
          </a:p>
          <a:p>
            <a:pPr lvl="1">
              <a:lnSpc>
                <a:spcPct val="100000"/>
              </a:lnSpc>
              <a:spcBef>
                <a:spcPts val="600"/>
              </a:spcBef>
            </a:pPr>
            <a:r>
              <a:rPr lang="es-ES" dirty="0"/>
              <a:t>Convulsiones típicas de la persona que duran menos de 5 minutos </a:t>
            </a:r>
          </a:p>
          <a:p>
            <a:pPr lvl="1">
              <a:lnSpc>
                <a:spcPct val="100000"/>
              </a:lnSpc>
              <a:spcBef>
                <a:spcPts val="600"/>
              </a:spcBef>
            </a:pPr>
            <a:r>
              <a:rPr lang="es-ES" dirty="0"/>
              <a:t>Quemaduras/cortes leves </a:t>
            </a:r>
          </a:p>
          <a:p>
            <a:pPr lvl="1">
              <a:lnSpc>
                <a:spcPct val="100000"/>
              </a:lnSpc>
              <a:spcBef>
                <a:spcPts val="600"/>
              </a:spcBef>
            </a:pPr>
            <a:r>
              <a:rPr lang="es-ES" dirty="0"/>
              <a:t>Síntomas de la gripe</a:t>
            </a:r>
          </a:p>
          <a:p>
            <a:pPr>
              <a:lnSpc>
                <a:spcPct val="100000"/>
              </a:lnSpc>
              <a:spcBef>
                <a:spcPts val="600"/>
              </a:spcBef>
            </a:pPr>
            <a:r>
              <a:rPr lang="es-ES" dirty="0"/>
              <a:t>Si el estado de salud empeora o pone en peligro la vida, llame inmediatamente al 9-1-1</a:t>
            </a:r>
            <a:endParaRPr lang="en-US" dirty="0"/>
          </a:p>
        </p:txBody>
      </p:sp>
      <p:sp>
        <p:nvSpPr>
          <p:cNvPr id="8" name="Slide Number Placeholder 5">
            <a:extLst>
              <a:ext uri="{FF2B5EF4-FFF2-40B4-BE49-F238E27FC236}">
                <a16:creationId xmlns:a16="http://schemas.microsoft.com/office/drawing/2014/main" id="{DDF4129C-FFA7-418E-B730-4B5DB565A80A}"/>
              </a:ext>
            </a:extLst>
          </p:cNvPr>
          <p:cNvSpPr txBox="1">
            <a:spLocks/>
          </p:cNvSpPr>
          <p:nvPr/>
        </p:nvSpPr>
        <p:spPr>
          <a:xfrm>
            <a:off x="7263162" y="638797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rgbClr val="000000"/>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16FA17-7312-43AC-AB9E-F79F81E392B5}" type="slidenum">
              <a:rPr lang="en-US" smtClean="0"/>
              <a:pPr/>
              <a:t>11</a:t>
            </a:fld>
            <a:endParaRPr lang="en-US" dirty="0"/>
          </a:p>
        </p:txBody>
      </p:sp>
      <p:pic>
        <p:nvPicPr>
          <p:cNvPr id="10" name="Picture 9">
            <a:extLst>
              <a:ext uri="{FF2B5EF4-FFF2-40B4-BE49-F238E27FC236}">
                <a16:creationId xmlns:a16="http://schemas.microsoft.com/office/drawing/2014/main" id="{9DE8B0D7-1A5A-47E8-AE77-B8D33EA50A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43990" y="6289928"/>
            <a:ext cx="1145159" cy="405341"/>
          </a:xfrm>
          <a:prstGeom prst="rect">
            <a:avLst/>
          </a:prstGeom>
        </p:spPr>
      </p:pic>
      <p:pic>
        <p:nvPicPr>
          <p:cNvPr id="6" name="Picture 5">
            <a:extLst>
              <a:ext uri="{FF2B5EF4-FFF2-40B4-BE49-F238E27FC236}">
                <a16:creationId xmlns:a16="http://schemas.microsoft.com/office/drawing/2014/main" id="{7B89A353-FBC9-851D-01EC-74C92549140B}"/>
              </a:ext>
            </a:extLst>
          </p:cNvPr>
          <p:cNvPicPr>
            <a:picLocks noChangeAspect="1"/>
          </p:cNvPicPr>
          <p:nvPr/>
        </p:nvPicPr>
        <p:blipFill>
          <a:blip r:embed="rId5"/>
          <a:stretch>
            <a:fillRect/>
          </a:stretch>
        </p:blipFill>
        <p:spPr>
          <a:xfrm>
            <a:off x="11353057" y="6243576"/>
            <a:ext cx="681085" cy="486000"/>
          </a:xfrm>
          <a:prstGeom prst="rect">
            <a:avLst/>
          </a:prstGeom>
        </p:spPr>
      </p:pic>
    </p:spTree>
    <p:extLst>
      <p:ext uri="{BB962C8B-B14F-4D97-AF65-F5344CB8AC3E}">
        <p14:creationId xmlns:p14="http://schemas.microsoft.com/office/powerpoint/2010/main" val="3737525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EJEMPLO #3</a:t>
            </a:r>
          </a:p>
        </p:txBody>
      </p:sp>
      <p:sp>
        <p:nvSpPr>
          <p:cNvPr id="3" name="Text Placeholder 2"/>
          <p:cNvSpPr>
            <a:spLocks noGrp="1"/>
          </p:cNvSpPr>
          <p:nvPr>
            <p:ph type="body" sz="quarter" idx="10"/>
          </p:nvPr>
        </p:nvSpPr>
        <p:spPr/>
        <p:txBody>
          <a:bodyPr/>
          <a:lstStyle/>
          <a:p>
            <a:pPr marL="0" indent="0">
              <a:buNone/>
            </a:pPr>
            <a:r>
              <a:rPr lang="es-ES" sz="3400" dirty="0"/>
              <a:t>Una noche, Ida se levanta para ir al baño y se tropieza con las piernas estiradas de su compañera de hogar, quien está sentada a su lado. Se cae y no consigue frenar la caída con las manos. Usted es testigo de cómo Ida se golpea la cabeza contra la alfombra. Ella se levanta enseguida, frotándose la cabeza. Llora un poco y dice que le duele. Cuando le revisa la cabeza, tiene un leve enrojecimiento y una leve  hinchazón en el lado izquierdo de la frente.</a:t>
            </a:r>
            <a:endParaRPr lang="en-US" sz="3400" dirty="0"/>
          </a:p>
        </p:txBody>
      </p:sp>
      <p:sp>
        <p:nvSpPr>
          <p:cNvPr id="4" name="Footer Placeholder 3"/>
          <p:cNvSpPr>
            <a:spLocks noGrp="1"/>
          </p:cNvSpPr>
          <p:nvPr>
            <p:ph type="ftr" sz="quarter" idx="3"/>
          </p:nvPr>
        </p:nvSpPr>
        <p:spPr/>
        <p:txBody>
          <a:bodyPr/>
          <a:lstStyle/>
          <a:p>
            <a:r>
              <a:rPr lang="en-US" dirty="0"/>
              <a:t>Division of Developmental Disabilities | </a:t>
            </a:r>
            <a:r>
              <a:rPr lang="en-US" dirty="0" err="1"/>
              <a:t>Departamento</a:t>
            </a:r>
            <a:r>
              <a:rPr lang="en-US" dirty="0"/>
              <a:t> de </a:t>
            </a:r>
            <a:r>
              <a:rPr lang="en-US" dirty="0" err="1"/>
              <a:t>Servicios</a:t>
            </a:r>
            <a:r>
              <a:rPr lang="en-US" dirty="0"/>
              <a:t> </a:t>
            </a:r>
            <a:r>
              <a:rPr lang="en-US" dirty="0" err="1"/>
              <a:t>Humanos</a:t>
            </a:r>
            <a:r>
              <a:rPr lang="en-US" dirty="0"/>
              <a:t> de New Jersey</a:t>
            </a:r>
          </a:p>
        </p:txBody>
      </p:sp>
      <p:sp>
        <p:nvSpPr>
          <p:cNvPr id="5" name="Slide Number Placeholder 4"/>
          <p:cNvSpPr>
            <a:spLocks noGrp="1"/>
          </p:cNvSpPr>
          <p:nvPr>
            <p:ph type="sldNum" sz="quarter" idx="4"/>
          </p:nvPr>
        </p:nvSpPr>
        <p:spPr/>
        <p:txBody>
          <a:bodyPr/>
          <a:lstStyle/>
          <a:p>
            <a:fld id="{DD16FA17-7312-43AC-AB9E-F79F81E392B5}" type="slidenum">
              <a:rPr lang="en-US" smtClean="0"/>
              <a:pPr/>
              <a:t>12</a:t>
            </a:fld>
            <a:endParaRPr lang="en-US" dirty="0"/>
          </a:p>
        </p:txBody>
      </p:sp>
    </p:spTree>
    <p:extLst>
      <p:ext uri="{BB962C8B-B14F-4D97-AF65-F5344CB8AC3E}">
        <p14:creationId xmlns:p14="http://schemas.microsoft.com/office/powerpoint/2010/main" val="378759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CC31A-4A8A-4CE3-9E3E-CED550D5631D}"/>
              </a:ext>
            </a:extLst>
          </p:cNvPr>
          <p:cNvSpPr>
            <a:spLocks noGrp="1"/>
          </p:cNvSpPr>
          <p:nvPr>
            <p:ph type="title"/>
          </p:nvPr>
        </p:nvSpPr>
        <p:spPr>
          <a:xfrm>
            <a:off x="407268" y="706964"/>
            <a:ext cx="11784732" cy="685800"/>
          </a:xfrm>
        </p:spPr>
        <p:txBody>
          <a:bodyPr>
            <a:normAutofit fontScale="90000"/>
          </a:bodyPr>
          <a:lstStyle/>
          <a:p>
            <a:r>
              <a:rPr lang="es-CR" dirty="0"/>
              <a:t>Identificar las emergencias potencialmente mortales</a:t>
            </a:r>
          </a:p>
        </p:txBody>
      </p:sp>
      <p:sp>
        <p:nvSpPr>
          <p:cNvPr id="3" name="Text Placeholder 2">
            <a:extLst>
              <a:ext uri="{FF2B5EF4-FFF2-40B4-BE49-F238E27FC236}">
                <a16:creationId xmlns:a16="http://schemas.microsoft.com/office/drawing/2014/main" id="{4A169196-411C-499A-A4CA-952551DA60E4}"/>
              </a:ext>
            </a:extLst>
          </p:cNvPr>
          <p:cNvSpPr>
            <a:spLocks noGrp="1"/>
          </p:cNvSpPr>
          <p:nvPr>
            <p:ph type="body" sz="quarter" idx="10"/>
          </p:nvPr>
        </p:nvSpPr>
        <p:spPr>
          <a:xfrm>
            <a:off x="407988" y="1639614"/>
            <a:ext cx="5818640" cy="4456386"/>
          </a:xfrm>
        </p:spPr>
        <p:txBody>
          <a:bodyPr anchor="ctr"/>
          <a:lstStyle/>
          <a:p>
            <a:pPr marL="0" indent="0">
              <a:lnSpc>
                <a:spcPct val="100000"/>
              </a:lnSpc>
              <a:spcBef>
                <a:spcPts val="600"/>
              </a:spcBef>
              <a:buNone/>
            </a:pPr>
            <a:r>
              <a:rPr lang="es-ES" b="1" dirty="0"/>
              <a:t>Las emergencias potencialmente mortales </a:t>
            </a:r>
            <a:r>
              <a:rPr lang="es-ES" dirty="0"/>
              <a:t>son aquellas situaciones en las que es necesaria una intervención inmediata para proteger la vida de una persona o</a:t>
            </a:r>
            <a:r>
              <a:rPr lang="es-ES" dirty="0">
                <a:solidFill>
                  <a:srgbClr val="7030A0"/>
                </a:solidFill>
              </a:rPr>
              <a:t> </a:t>
            </a:r>
            <a:r>
              <a:rPr lang="es-ES" dirty="0"/>
              <a:t>que puede producir un deterioro o disfunción grave de las funciones corporales u órganos/partes de una persona.</a:t>
            </a:r>
            <a:endParaRPr lang="en-US" dirty="0"/>
          </a:p>
        </p:txBody>
      </p:sp>
      <p:sp>
        <p:nvSpPr>
          <p:cNvPr id="4" name="Footer Placeholder 3">
            <a:extLst>
              <a:ext uri="{FF2B5EF4-FFF2-40B4-BE49-F238E27FC236}">
                <a16:creationId xmlns:a16="http://schemas.microsoft.com/office/drawing/2014/main" id="{87CAB780-40DD-4243-8752-92ED89AB07A5}"/>
              </a:ext>
            </a:extLst>
          </p:cNvPr>
          <p:cNvSpPr>
            <a:spLocks noGrp="1"/>
          </p:cNvSpPr>
          <p:nvPr>
            <p:ph type="ftr" sz="quarter" idx="3"/>
          </p:nvPr>
        </p:nvSpPr>
        <p:spPr/>
        <p:txBody>
          <a:bodyPr/>
          <a:lstStyle/>
          <a:p>
            <a:r>
              <a:rPr lang="es-CR" dirty="0"/>
              <a:t>Departamento de Servicios Humanos de New Jersey</a:t>
            </a:r>
          </a:p>
        </p:txBody>
      </p:sp>
      <p:sp>
        <p:nvSpPr>
          <p:cNvPr id="5" name="Slide Number Placeholder 4">
            <a:extLst>
              <a:ext uri="{FF2B5EF4-FFF2-40B4-BE49-F238E27FC236}">
                <a16:creationId xmlns:a16="http://schemas.microsoft.com/office/drawing/2014/main" id="{4C102F40-4AD0-4830-8ADB-12E12D36BE64}"/>
              </a:ext>
            </a:extLst>
          </p:cNvPr>
          <p:cNvSpPr>
            <a:spLocks noGrp="1"/>
          </p:cNvSpPr>
          <p:nvPr>
            <p:ph type="sldNum" sz="quarter" idx="4"/>
          </p:nvPr>
        </p:nvSpPr>
        <p:spPr/>
        <p:txBody>
          <a:bodyPr/>
          <a:lstStyle/>
          <a:p>
            <a:fld id="{DD16FA17-7312-43AC-AB9E-F79F81E392B5}" type="slidenum">
              <a:rPr lang="en-US" smtClean="0"/>
              <a:pPr/>
              <a:t>13</a:t>
            </a:fld>
            <a:endParaRPr lang="en-US" dirty="0"/>
          </a:p>
        </p:txBody>
      </p:sp>
      <p:pic>
        <p:nvPicPr>
          <p:cNvPr id="9" name="Picture 8">
            <a:extLst>
              <a:ext uri="{FF2B5EF4-FFF2-40B4-BE49-F238E27FC236}">
                <a16:creationId xmlns:a16="http://schemas.microsoft.com/office/drawing/2014/main" id="{8E945D8A-4E9C-44B6-8692-F7799749792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428191" y="2395293"/>
            <a:ext cx="5204346" cy="2945027"/>
          </a:xfrm>
          <a:prstGeom prst="rect">
            <a:avLst/>
          </a:prstGeom>
        </p:spPr>
      </p:pic>
    </p:spTree>
    <p:extLst>
      <p:ext uri="{BB962C8B-B14F-4D97-AF65-F5344CB8AC3E}">
        <p14:creationId xmlns:p14="http://schemas.microsoft.com/office/powerpoint/2010/main" val="3986220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EJEMPLO #4</a:t>
            </a:r>
          </a:p>
        </p:txBody>
      </p:sp>
      <p:sp>
        <p:nvSpPr>
          <p:cNvPr id="3" name="Text Placeholder 2"/>
          <p:cNvSpPr>
            <a:spLocks noGrp="1"/>
          </p:cNvSpPr>
          <p:nvPr>
            <p:ph type="body" sz="quarter" idx="10"/>
          </p:nvPr>
        </p:nvSpPr>
        <p:spPr/>
        <p:txBody>
          <a:bodyPr/>
          <a:lstStyle/>
          <a:p>
            <a:pPr marL="0" indent="0">
              <a:buNone/>
            </a:pPr>
            <a:r>
              <a:rPr lang="es-ES" sz="3600" dirty="0"/>
              <a:t>Está ayudando a Carmen a ducharse. Está sentada en una silla de ducha y, mientras la ayuda a secarse, se escucha un silbido al respirar. Se acerca más y se escucha un silbido cada vez que ella inspira. Sabes que </a:t>
            </a:r>
            <a:r>
              <a:rPr lang="es-ES" sz="3600" dirty="0" smtClean="0"/>
              <a:t>Carmen </a:t>
            </a:r>
            <a:r>
              <a:rPr lang="es-ES" sz="3600" dirty="0"/>
              <a:t>tiene antecedentes de asma y que toma medicamentos para el asma. Después de tomar el medicamento para el asma, </a:t>
            </a:r>
            <a:r>
              <a:rPr lang="es-ES" sz="3600" dirty="0" smtClean="0"/>
              <a:t>Carmen </a:t>
            </a:r>
            <a:r>
              <a:rPr lang="es-ES" sz="3600" dirty="0"/>
              <a:t>sigue respirando con dificultad.</a:t>
            </a:r>
            <a:endParaRPr lang="en-US" sz="3600" dirty="0"/>
          </a:p>
        </p:txBody>
      </p:sp>
      <p:sp>
        <p:nvSpPr>
          <p:cNvPr id="4" name="Footer Placeholder 3"/>
          <p:cNvSpPr>
            <a:spLocks noGrp="1"/>
          </p:cNvSpPr>
          <p:nvPr>
            <p:ph type="ftr" sz="quarter" idx="3"/>
          </p:nvPr>
        </p:nvSpPr>
        <p:spPr/>
        <p:txBody>
          <a:bodyPr/>
          <a:lstStyle/>
          <a:p>
            <a:r>
              <a:rPr lang="en-US" dirty="0"/>
              <a:t>Division of Developmental Disabilities | </a:t>
            </a:r>
            <a:r>
              <a:rPr lang="en-US" dirty="0" err="1"/>
              <a:t>Departamento</a:t>
            </a:r>
            <a:r>
              <a:rPr lang="en-US" dirty="0"/>
              <a:t> de </a:t>
            </a:r>
            <a:r>
              <a:rPr lang="en-US" dirty="0" err="1"/>
              <a:t>Servicios</a:t>
            </a:r>
            <a:r>
              <a:rPr lang="en-US" dirty="0"/>
              <a:t> </a:t>
            </a:r>
            <a:r>
              <a:rPr lang="en-US" dirty="0" err="1"/>
              <a:t>Humanos</a:t>
            </a:r>
            <a:r>
              <a:rPr lang="en-US" dirty="0"/>
              <a:t> de New Jersey</a:t>
            </a:r>
          </a:p>
        </p:txBody>
      </p:sp>
      <p:sp>
        <p:nvSpPr>
          <p:cNvPr id="5" name="Slide Number Placeholder 4"/>
          <p:cNvSpPr>
            <a:spLocks noGrp="1"/>
          </p:cNvSpPr>
          <p:nvPr>
            <p:ph type="sldNum" sz="quarter" idx="4"/>
          </p:nvPr>
        </p:nvSpPr>
        <p:spPr/>
        <p:txBody>
          <a:bodyPr/>
          <a:lstStyle/>
          <a:p>
            <a:fld id="{DD16FA17-7312-43AC-AB9E-F79F81E392B5}" type="slidenum">
              <a:rPr lang="en-US" smtClean="0"/>
              <a:pPr/>
              <a:t>14</a:t>
            </a:fld>
            <a:endParaRPr lang="en-US" dirty="0"/>
          </a:p>
        </p:txBody>
      </p:sp>
    </p:spTree>
    <p:extLst>
      <p:ext uri="{BB962C8B-B14F-4D97-AF65-F5344CB8AC3E}">
        <p14:creationId xmlns:p14="http://schemas.microsoft.com/office/powerpoint/2010/main" val="3384131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ED090-6B65-4589-B660-CB311C45A67E}"/>
              </a:ext>
            </a:extLst>
          </p:cNvPr>
          <p:cNvSpPr>
            <a:spLocks noGrp="1"/>
          </p:cNvSpPr>
          <p:nvPr>
            <p:ph type="title"/>
          </p:nvPr>
        </p:nvSpPr>
        <p:spPr>
          <a:xfrm>
            <a:off x="407268" y="706964"/>
            <a:ext cx="11036587" cy="685800"/>
          </a:xfrm>
        </p:spPr>
        <p:txBody>
          <a:bodyPr>
            <a:normAutofit fontScale="90000"/>
          </a:bodyPr>
          <a:lstStyle/>
          <a:p>
            <a:r>
              <a:rPr lang="es-CR" dirty="0"/>
              <a:t>Identificar las emergencias potencialmente mortales</a:t>
            </a:r>
          </a:p>
        </p:txBody>
      </p:sp>
      <p:sp>
        <p:nvSpPr>
          <p:cNvPr id="3" name="Text Placeholder 2">
            <a:extLst>
              <a:ext uri="{FF2B5EF4-FFF2-40B4-BE49-F238E27FC236}">
                <a16:creationId xmlns:a16="http://schemas.microsoft.com/office/drawing/2014/main" id="{B8B58A45-2629-4322-B32E-72F4307E6BA6}"/>
              </a:ext>
            </a:extLst>
          </p:cNvPr>
          <p:cNvSpPr>
            <a:spLocks noGrp="1"/>
          </p:cNvSpPr>
          <p:nvPr>
            <p:ph type="body" sz="quarter" idx="10"/>
          </p:nvPr>
        </p:nvSpPr>
        <p:spPr/>
        <p:txBody>
          <a:bodyPr/>
          <a:lstStyle/>
          <a:p>
            <a:pPr>
              <a:lnSpc>
                <a:spcPct val="100000"/>
              </a:lnSpc>
              <a:spcBef>
                <a:spcPts val="600"/>
              </a:spcBef>
            </a:pPr>
            <a:r>
              <a:rPr lang="es-ES" dirty="0"/>
              <a:t>Entre los ejemplos de emergencias potencialmente mortales se incluyen, entre otros, los siguientes</a:t>
            </a:r>
            <a:r>
              <a:rPr lang="en-US" dirty="0"/>
              <a:t>: </a:t>
            </a:r>
          </a:p>
        </p:txBody>
      </p:sp>
      <p:sp>
        <p:nvSpPr>
          <p:cNvPr id="4" name="Footer Placeholder 3">
            <a:extLst>
              <a:ext uri="{FF2B5EF4-FFF2-40B4-BE49-F238E27FC236}">
                <a16:creationId xmlns:a16="http://schemas.microsoft.com/office/drawing/2014/main" id="{233A6EB8-EE50-4C82-97A3-09C736716F1D}"/>
              </a:ext>
            </a:extLst>
          </p:cNvPr>
          <p:cNvSpPr>
            <a:spLocks noGrp="1"/>
          </p:cNvSpPr>
          <p:nvPr>
            <p:ph type="ftr" sz="quarter" idx="3"/>
          </p:nvPr>
        </p:nvSpPr>
        <p:spPr/>
        <p:txBody>
          <a:bodyPr/>
          <a:lstStyle/>
          <a:p>
            <a:r>
              <a:rPr lang="es-CR" dirty="0"/>
              <a:t>Departamento de Servicios Humanos de New Jersey</a:t>
            </a:r>
          </a:p>
        </p:txBody>
      </p:sp>
      <p:sp>
        <p:nvSpPr>
          <p:cNvPr id="5" name="Slide Number Placeholder 4">
            <a:extLst>
              <a:ext uri="{FF2B5EF4-FFF2-40B4-BE49-F238E27FC236}">
                <a16:creationId xmlns:a16="http://schemas.microsoft.com/office/drawing/2014/main" id="{2A8E70BA-34FF-4AAD-B712-1690A037AC3B}"/>
              </a:ext>
            </a:extLst>
          </p:cNvPr>
          <p:cNvSpPr>
            <a:spLocks noGrp="1"/>
          </p:cNvSpPr>
          <p:nvPr>
            <p:ph type="sldNum" sz="quarter" idx="4"/>
          </p:nvPr>
        </p:nvSpPr>
        <p:spPr/>
        <p:txBody>
          <a:bodyPr/>
          <a:lstStyle/>
          <a:p>
            <a:fld id="{DD16FA17-7312-43AC-AB9E-F79F81E392B5}" type="slidenum">
              <a:rPr lang="en-US" smtClean="0"/>
              <a:pPr/>
              <a:t>15</a:t>
            </a:fld>
            <a:endParaRPr lang="en-US" dirty="0"/>
          </a:p>
        </p:txBody>
      </p:sp>
      <p:sp>
        <p:nvSpPr>
          <p:cNvPr id="6" name="Rectangle 5">
            <a:extLst>
              <a:ext uri="{FF2B5EF4-FFF2-40B4-BE49-F238E27FC236}">
                <a16:creationId xmlns:a16="http://schemas.microsoft.com/office/drawing/2014/main" id="{824F0EAE-F652-13A8-8AA2-EE645E25E923}"/>
              </a:ext>
            </a:extLst>
          </p:cNvPr>
          <p:cNvSpPr/>
          <p:nvPr/>
        </p:nvSpPr>
        <p:spPr>
          <a:xfrm>
            <a:off x="526473" y="2701636"/>
            <a:ext cx="11024177" cy="3228109"/>
          </a:xfrm>
          <a:prstGeom prst="rect">
            <a:avLst/>
          </a:prstGeom>
          <a:gradFill>
            <a:gsLst>
              <a:gs pos="0">
                <a:schemeClr val="tx2"/>
              </a:gs>
              <a:gs pos="74000">
                <a:schemeClr val="tx2">
                  <a:lumMod val="95000"/>
                </a:schemeClr>
              </a:gs>
              <a:gs pos="83000">
                <a:schemeClr val="tx2">
                  <a:lumMod val="95000"/>
                </a:schemeClr>
              </a:gs>
              <a:gs pos="100000">
                <a:schemeClr val="tx2">
                  <a:lumMod val="95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7" name="Text Placeholder 2">
            <a:extLst>
              <a:ext uri="{FF2B5EF4-FFF2-40B4-BE49-F238E27FC236}">
                <a16:creationId xmlns:a16="http://schemas.microsoft.com/office/drawing/2014/main" id="{CBD1B48C-5AA3-395A-DD02-076507B69EF8}"/>
              </a:ext>
            </a:extLst>
          </p:cNvPr>
          <p:cNvSpPr txBox="1">
            <a:spLocks/>
          </p:cNvSpPr>
          <p:nvPr/>
        </p:nvSpPr>
        <p:spPr>
          <a:xfrm>
            <a:off x="526473" y="2840186"/>
            <a:ext cx="5400000" cy="36412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rgbClr val="000000"/>
                </a:solidFill>
                <a:latin typeface="Century Gothic" panose="020B0502020202020204" pitchFamily="34" charset="0"/>
                <a:ea typeface="+mn-ea"/>
                <a:cs typeface="Arial" panose="020B0604020202020204" pitchFamily="34" charset="0"/>
              </a:defRPr>
            </a:lvl1pPr>
            <a:lvl2pPr marL="517525" indent="-228600" algn="l" defTabSz="914400" rtl="0" eaLnBrk="1" latinLnBrk="0" hangingPunct="1">
              <a:lnSpc>
                <a:spcPct val="90000"/>
              </a:lnSpc>
              <a:spcBef>
                <a:spcPts val="500"/>
              </a:spcBef>
              <a:buClr>
                <a:schemeClr val="accent5"/>
              </a:buClr>
              <a:buFont typeface="Arial" panose="020B0604020202020204" pitchFamily="34" charset="0"/>
              <a:buChar char="–"/>
              <a:defRPr sz="2400" kern="1200">
                <a:solidFill>
                  <a:srgbClr val="000000"/>
                </a:solidFill>
                <a:latin typeface="Century Gothic" panose="020B0502020202020204" pitchFamily="34" charset="0"/>
                <a:ea typeface="+mn-ea"/>
                <a:cs typeface="Arial" panose="020B0604020202020204" pitchFamily="34" charset="0"/>
              </a:defRPr>
            </a:lvl2pPr>
            <a:lvl3pPr marL="806450" indent="-228600" algn="l" defTabSz="914400" rtl="0" eaLnBrk="1" latinLnBrk="0" hangingPunct="1">
              <a:lnSpc>
                <a:spcPct val="90000"/>
              </a:lnSpc>
              <a:spcBef>
                <a:spcPts val="500"/>
              </a:spcBef>
              <a:buClr>
                <a:schemeClr val="accent5"/>
              </a:buClr>
              <a:buFont typeface="Wingdings" panose="05000000000000000000" pitchFamily="2" charset="2"/>
              <a:buChar char="§"/>
              <a:defRPr sz="2000" kern="1200">
                <a:solidFill>
                  <a:srgbClr val="000000"/>
                </a:solidFill>
                <a:latin typeface="Century Gothic" panose="020B0502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0000"/>
              </a:lnSpc>
              <a:spcBef>
                <a:spcPts val="600"/>
              </a:spcBef>
            </a:pPr>
            <a:r>
              <a:rPr lang="es-CR" sz="2600" dirty="0"/>
              <a:t>Pérdida de conciencia </a:t>
            </a:r>
          </a:p>
          <a:p>
            <a:pPr lvl="1">
              <a:lnSpc>
                <a:spcPct val="100000"/>
              </a:lnSpc>
              <a:spcBef>
                <a:spcPts val="600"/>
              </a:spcBef>
            </a:pPr>
            <a:r>
              <a:rPr lang="es-CR" sz="2600" dirty="0"/>
              <a:t>Dolor o malestar persistente en el pecho </a:t>
            </a:r>
          </a:p>
          <a:p>
            <a:pPr lvl="1">
              <a:lnSpc>
                <a:spcPct val="100000"/>
              </a:lnSpc>
              <a:spcBef>
                <a:spcPts val="600"/>
              </a:spcBef>
            </a:pPr>
            <a:r>
              <a:rPr lang="es-CR" sz="2600" dirty="0"/>
              <a:t>No respirar o dificultad para respirar </a:t>
            </a:r>
          </a:p>
          <a:p>
            <a:pPr lvl="1">
              <a:lnSpc>
                <a:spcPct val="100000"/>
              </a:lnSpc>
              <a:spcBef>
                <a:spcPts val="600"/>
              </a:spcBef>
            </a:pPr>
            <a:r>
              <a:rPr lang="es-CR" sz="2600" dirty="0"/>
              <a:t>Hemorragia grave</a:t>
            </a:r>
          </a:p>
        </p:txBody>
      </p:sp>
      <p:sp>
        <p:nvSpPr>
          <p:cNvPr id="8" name="Text Placeholder 2">
            <a:extLst>
              <a:ext uri="{FF2B5EF4-FFF2-40B4-BE49-F238E27FC236}">
                <a16:creationId xmlns:a16="http://schemas.microsoft.com/office/drawing/2014/main" id="{5CB5DA2F-9445-E9A3-824D-1531C1228D35}"/>
              </a:ext>
            </a:extLst>
          </p:cNvPr>
          <p:cNvSpPr txBox="1">
            <a:spLocks/>
          </p:cNvSpPr>
          <p:nvPr/>
        </p:nvSpPr>
        <p:spPr>
          <a:xfrm>
            <a:off x="6150650" y="2840186"/>
            <a:ext cx="5400000" cy="36412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rgbClr val="000000"/>
                </a:solidFill>
                <a:latin typeface="Century Gothic" panose="020B0502020202020204" pitchFamily="34" charset="0"/>
                <a:ea typeface="+mn-ea"/>
                <a:cs typeface="Arial" panose="020B0604020202020204" pitchFamily="34" charset="0"/>
              </a:defRPr>
            </a:lvl1pPr>
            <a:lvl2pPr marL="517525" indent="-228600" algn="l" defTabSz="914400" rtl="0" eaLnBrk="1" latinLnBrk="0" hangingPunct="1">
              <a:lnSpc>
                <a:spcPct val="90000"/>
              </a:lnSpc>
              <a:spcBef>
                <a:spcPts val="500"/>
              </a:spcBef>
              <a:buClr>
                <a:schemeClr val="accent5"/>
              </a:buClr>
              <a:buFont typeface="Arial" panose="020B0604020202020204" pitchFamily="34" charset="0"/>
              <a:buChar char="–"/>
              <a:defRPr sz="2400" kern="1200">
                <a:solidFill>
                  <a:srgbClr val="000000"/>
                </a:solidFill>
                <a:latin typeface="Century Gothic" panose="020B0502020202020204" pitchFamily="34" charset="0"/>
                <a:ea typeface="+mn-ea"/>
                <a:cs typeface="Arial" panose="020B0604020202020204" pitchFamily="34" charset="0"/>
              </a:defRPr>
            </a:lvl2pPr>
            <a:lvl3pPr marL="806450" indent="-228600" algn="l" defTabSz="914400" rtl="0" eaLnBrk="1" latinLnBrk="0" hangingPunct="1">
              <a:lnSpc>
                <a:spcPct val="90000"/>
              </a:lnSpc>
              <a:spcBef>
                <a:spcPts val="500"/>
              </a:spcBef>
              <a:buClr>
                <a:schemeClr val="accent5"/>
              </a:buClr>
              <a:buFont typeface="Wingdings" panose="05000000000000000000" pitchFamily="2" charset="2"/>
              <a:buChar char="§"/>
              <a:defRPr sz="2000" kern="1200">
                <a:solidFill>
                  <a:srgbClr val="000000"/>
                </a:solidFill>
                <a:latin typeface="Century Gothic" panose="020B0502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0000"/>
              </a:lnSpc>
              <a:spcBef>
                <a:spcPts val="600"/>
              </a:spcBef>
            </a:pPr>
            <a:r>
              <a:rPr lang="es-ES" sz="2600" dirty="0"/>
              <a:t>Dolor abdominal intenso y persistente </a:t>
            </a:r>
          </a:p>
          <a:p>
            <a:pPr lvl="1">
              <a:lnSpc>
                <a:spcPct val="100000"/>
              </a:lnSpc>
              <a:spcBef>
                <a:spcPts val="600"/>
              </a:spcBef>
            </a:pPr>
            <a:r>
              <a:rPr lang="es-ES" sz="2600" dirty="0"/>
              <a:t>Derrame cerebral</a:t>
            </a:r>
          </a:p>
          <a:p>
            <a:pPr lvl="1">
              <a:lnSpc>
                <a:spcPct val="100000"/>
              </a:lnSpc>
              <a:spcBef>
                <a:spcPts val="600"/>
              </a:spcBef>
            </a:pPr>
            <a:r>
              <a:rPr lang="es-ES" sz="2600" dirty="0"/>
              <a:t>Lesión cerebral o traumatismo craneal</a:t>
            </a:r>
          </a:p>
          <a:p>
            <a:pPr lvl="1">
              <a:lnSpc>
                <a:spcPct val="100000"/>
              </a:lnSpc>
              <a:spcBef>
                <a:spcPts val="600"/>
              </a:spcBef>
            </a:pPr>
            <a:r>
              <a:rPr lang="es-ES" sz="2600" dirty="0"/>
              <a:t> Shock </a:t>
            </a:r>
          </a:p>
          <a:p>
            <a:pPr lvl="1">
              <a:lnSpc>
                <a:spcPct val="100000"/>
              </a:lnSpc>
              <a:spcBef>
                <a:spcPts val="600"/>
              </a:spcBef>
            </a:pPr>
            <a:r>
              <a:rPr lang="es-ES" sz="2600" dirty="0"/>
              <a:t>Algunas convulsiones</a:t>
            </a:r>
            <a:endParaRPr lang="en-US" sz="2600" dirty="0"/>
          </a:p>
        </p:txBody>
      </p:sp>
    </p:spTree>
    <p:extLst>
      <p:ext uri="{BB962C8B-B14F-4D97-AF65-F5344CB8AC3E}">
        <p14:creationId xmlns:p14="http://schemas.microsoft.com/office/powerpoint/2010/main" val="1437033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EJEMPLO #5</a:t>
            </a:r>
          </a:p>
        </p:txBody>
      </p:sp>
      <p:sp>
        <p:nvSpPr>
          <p:cNvPr id="3" name="Text Placeholder 2"/>
          <p:cNvSpPr>
            <a:spLocks noGrp="1"/>
          </p:cNvSpPr>
          <p:nvPr>
            <p:ph type="body" sz="quarter" idx="10"/>
          </p:nvPr>
        </p:nvSpPr>
        <p:spPr/>
        <p:txBody>
          <a:bodyPr/>
          <a:lstStyle/>
          <a:p>
            <a:pPr marL="0" indent="0">
              <a:buNone/>
            </a:pPr>
            <a:r>
              <a:rPr lang="es-ES" sz="3000" dirty="0"/>
              <a:t>Usted es un instructor laboral que ayuda a Harry en su nuevo trabajo en la cocina del restaurante local. Hoy, Harry se encarga de preparar la comida y está preparando la ensalada en el mesón de la cocina con un cuchillo afilado. Justo cuando usted se da la vuelta para irse, ya que el lo está haciendo bien por sí solo, lo escucha gritar de dolor. En la palma de la mano tiene un corte largo y abierto a lo ancho. Sangra abundantemente. Usted agarra una toalla limpia, se la pone alrededor de la mano y presiona. La sangre sigue empapando la toalla gruesa.</a:t>
            </a:r>
            <a:endParaRPr lang="en-US" sz="3000" dirty="0"/>
          </a:p>
        </p:txBody>
      </p:sp>
      <p:sp>
        <p:nvSpPr>
          <p:cNvPr id="4" name="Footer Placeholder 3"/>
          <p:cNvSpPr>
            <a:spLocks noGrp="1"/>
          </p:cNvSpPr>
          <p:nvPr>
            <p:ph type="ftr" sz="quarter" idx="3"/>
          </p:nvPr>
        </p:nvSpPr>
        <p:spPr/>
        <p:txBody>
          <a:bodyPr/>
          <a:lstStyle/>
          <a:p>
            <a:r>
              <a:rPr lang="en-US" dirty="0"/>
              <a:t>Division of Developmental Disabilities | </a:t>
            </a:r>
            <a:r>
              <a:rPr lang="en-US" dirty="0" err="1"/>
              <a:t>Departamento</a:t>
            </a:r>
            <a:r>
              <a:rPr lang="en-US" dirty="0"/>
              <a:t> de </a:t>
            </a:r>
            <a:r>
              <a:rPr lang="en-US" dirty="0" err="1"/>
              <a:t>Servicios</a:t>
            </a:r>
            <a:r>
              <a:rPr lang="en-US" dirty="0"/>
              <a:t> </a:t>
            </a:r>
            <a:r>
              <a:rPr lang="en-US" dirty="0" err="1"/>
              <a:t>Humanos</a:t>
            </a:r>
            <a:r>
              <a:rPr lang="en-US" dirty="0"/>
              <a:t> de New Jersey</a:t>
            </a:r>
          </a:p>
        </p:txBody>
      </p:sp>
      <p:sp>
        <p:nvSpPr>
          <p:cNvPr id="5" name="Slide Number Placeholder 4"/>
          <p:cNvSpPr>
            <a:spLocks noGrp="1"/>
          </p:cNvSpPr>
          <p:nvPr>
            <p:ph type="sldNum" sz="quarter" idx="4"/>
          </p:nvPr>
        </p:nvSpPr>
        <p:spPr/>
        <p:txBody>
          <a:bodyPr/>
          <a:lstStyle/>
          <a:p>
            <a:fld id="{DD16FA17-7312-43AC-AB9E-F79F81E392B5}" type="slidenum">
              <a:rPr lang="en-US" smtClean="0"/>
              <a:pPr/>
              <a:t>16</a:t>
            </a:fld>
            <a:endParaRPr lang="en-US" dirty="0"/>
          </a:p>
        </p:txBody>
      </p:sp>
    </p:spTree>
    <p:extLst>
      <p:ext uri="{BB962C8B-B14F-4D97-AF65-F5344CB8AC3E}">
        <p14:creationId xmlns:p14="http://schemas.microsoft.com/office/powerpoint/2010/main" val="2371456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268" y="489857"/>
            <a:ext cx="11143382" cy="857783"/>
          </a:xfrm>
        </p:spPr>
        <p:txBody>
          <a:bodyPr>
            <a:noAutofit/>
          </a:bodyPr>
          <a:lstStyle/>
          <a:p>
            <a:r>
              <a:rPr lang="en-US" sz="2800" dirty="0" err="1"/>
              <a:t>Reconocer</a:t>
            </a:r>
            <a:r>
              <a:rPr lang="en-US" sz="2800" dirty="0"/>
              <a:t> </a:t>
            </a:r>
            <a:r>
              <a:rPr lang="en-US" sz="2800" dirty="0" err="1"/>
              <a:t>Senales</a:t>
            </a:r>
            <a:r>
              <a:rPr lang="en-US" sz="2800" dirty="0"/>
              <a:t> y </a:t>
            </a:r>
            <a:r>
              <a:rPr lang="en-US" sz="2800" dirty="0" err="1"/>
              <a:t>Sintomas</a:t>
            </a:r>
            <a:r>
              <a:rPr lang="en-US" sz="2800" dirty="0"/>
              <a:t> de un </a:t>
            </a:r>
            <a:r>
              <a:rPr lang="en-US" sz="2800" dirty="0" err="1"/>
              <a:t>Derrame</a:t>
            </a:r>
            <a:r>
              <a:rPr lang="en-US" sz="2800" dirty="0"/>
              <a:t> Cerebral “FAST”</a:t>
            </a:r>
          </a:p>
        </p:txBody>
      </p:sp>
      <p:sp>
        <p:nvSpPr>
          <p:cNvPr id="3" name="Text Placeholder 2"/>
          <p:cNvSpPr>
            <a:spLocks noGrp="1"/>
          </p:cNvSpPr>
          <p:nvPr>
            <p:ph type="body" sz="quarter" idx="10"/>
          </p:nvPr>
        </p:nvSpPr>
        <p:spPr>
          <a:xfrm>
            <a:off x="407268" y="1378120"/>
            <a:ext cx="11143382" cy="5196416"/>
          </a:xfrm>
        </p:spPr>
        <p:txBody>
          <a:bodyPr/>
          <a:lstStyle/>
          <a:p>
            <a:r>
              <a:rPr lang="en-US" sz="2400" dirty="0"/>
              <a:t>Para </a:t>
            </a:r>
            <a:r>
              <a:rPr lang="en-US" sz="2400" dirty="0" err="1"/>
              <a:t>identificar</a:t>
            </a:r>
            <a:r>
              <a:rPr lang="en-US" sz="2400" dirty="0"/>
              <a:t> </a:t>
            </a:r>
            <a:r>
              <a:rPr lang="en-US" sz="2400" dirty="0" err="1"/>
              <a:t>los</a:t>
            </a:r>
            <a:r>
              <a:rPr lang="en-US" sz="2400" dirty="0"/>
              <a:t> </a:t>
            </a:r>
            <a:r>
              <a:rPr lang="en-US" sz="2400" dirty="0" err="1"/>
              <a:t>sintomas</a:t>
            </a:r>
            <a:r>
              <a:rPr lang="en-US" sz="2400" dirty="0"/>
              <a:t> de un </a:t>
            </a:r>
            <a:r>
              <a:rPr lang="en-US" sz="2400" dirty="0" err="1"/>
              <a:t>derrame</a:t>
            </a:r>
            <a:r>
              <a:rPr lang="en-US" sz="2400" dirty="0"/>
              <a:t> cerebral se </a:t>
            </a:r>
            <a:r>
              <a:rPr lang="en-US" sz="2400" dirty="0" err="1"/>
              <a:t>usan</a:t>
            </a:r>
            <a:r>
              <a:rPr lang="en-US" sz="2400" dirty="0"/>
              <a:t> las </a:t>
            </a:r>
            <a:r>
              <a:rPr lang="en-US" sz="2400" dirty="0" err="1"/>
              <a:t>siglas</a:t>
            </a:r>
            <a:r>
              <a:rPr lang="en-US" sz="2400" dirty="0"/>
              <a:t> </a:t>
            </a:r>
            <a:r>
              <a:rPr lang="en-US" sz="2400" dirty="0" err="1"/>
              <a:t>en</a:t>
            </a:r>
            <a:r>
              <a:rPr lang="en-US" sz="2400" dirty="0"/>
              <a:t> Ingles, “FAST”:</a:t>
            </a:r>
          </a:p>
          <a:p>
            <a:endParaRPr lang="en-US" sz="2400" dirty="0"/>
          </a:p>
          <a:p>
            <a:pPr lvl="1">
              <a:lnSpc>
                <a:spcPct val="100000"/>
              </a:lnSpc>
              <a:spcBef>
                <a:spcPts val="600"/>
              </a:spcBef>
            </a:pPr>
            <a:r>
              <a:rPr lang="en-US" sz="2000" b="1" dirty="0">
                <a:solidFill>
                  <a:schemeClr val="accent2">
                    <a:lumMod val="75000"/>
                  </a:schemeClr>
                </a:solidFill>
              </a:rPr>
              <a:t>F</a:t>
            </a:r>
            <a:r>
              <a:rPr lang="en-US" sz="2000" dirty="0"/>
              <a:t> = Face o </a:t>
            </a:r>
            <a:r>
              <a:rPr lang="en-US" sz="2000" dirty="0" smtClean="0"/>
              <a:t>Cara:		</a:t>
            </a:r>
            <a:r>
              <a:rPr lang="es-ES" sz="2000" b="1" dirty="0" smtClean="0"/>
              <a:t>Pida </a:t>
            </a:r>
            <a:r>
              <a:rPr lang="es-ES" sz="2000" b="1" dirty="0"/>
              <a:t>a la persona que sonría</a:t>
            </a:r>
            <a:r>
              <a:rPr lang="en-US" sz="2000" b="1" dirty="0"/>
              <a:t>. </a:t>
            </a:r>
            <a:endParaRPr lang="en-US" sz="2000" b="1" dirty="0" smtClean="0"/>
          </a:p>
          <a:p>
            <a:pPr marL="288925" lvl="1" indent="0">
              <a:lnSpc>
                <a:spcPct val="100000"/>
              </a:lnSpc>
              <a:spcBef>
                <a:spcPts val="600"/>
              </a:spcBef>
              <a:buNone/>
            </a:pPr>
            <a:r>
              <a:rPr lang="en-US" sz="2000" b="1" i="1" dirty="0">
                <a:solidFill>
                  <a:schemeClr val="accent2">
                    <a:lumMod val="75000"/>
                  </a:schemeClr>
                </a:solidFill>
              </a:rPr>
              <a:t>	</a:t>
            </a:r>
            <a:r>
              <a:rPr lang="en-US" sz="2000" b="1" i="1" dirty="0" smtClean="0">
                <a:solidFill>
                  <a:schemeClr val="accent2">
                    <a:lumMod val="75000"/>
                  </a:schemeClr>
                </a:solidFill>
              </a:rPr>
              <a:t>			</a:t>
            </a:r>
            <a:r>
              <a:rPr lang="es-ES" sz="2000" b="1" i="1" dirty="0" smtClean="0">
                <a:solidFill>
                  <a:schemeClr val="accent2">
                    <a:lumMod val="75000"/>
                  </a:schemeClr>
                </a:solidFill>
              </a:rPr>
              <a:t>¿</a:t>
            </a:r>
            <a:r>
              <a:rPr lang="es-ES" sz="2000" b="1" i="1" dirty="0">
                <a:solidFill>
                  <a:schemeClr val="accent2">
                    <a:lumMod val="75000"/>
                  </a:schemeClr>
                </a:solidFill>
              </a:rPr>
              <a:t>Se cae un lado de la cara?</a:t>
            </a:r>
          </a:p>
          <a:p>
            <a:pPr lvl="1">
              <a:lnSpc>
                <a:spcPct val="100000"/>
              </a:lnSpc>
              <a:spcBef>
                <a:spcPts val="600"/>
              </a:spcBef>
            </a:pPr>
            <a:r>
              <a:rPr lang="en-US" sz="2000" b="1" dirty="0">
                <a:solidFill>
                  <a:schemeClr val="accent2">
                    <a:lumMod val="75000"/>
                  </a:schemeClr>
                </a:solidFill>
              </a:rPr>
              <a:t>A</a:t>
            </a:r>
            <a:r>
              <a:rPr lang="en-US" sz="2000" dirty="0"/>
              <a:t> = Arms o </a:t>
            </a:r>
            <a:r>
              <a:rPr lang="en-US" sz="2000" dirty="0" smtClean="0"/>
              <a:t>Brazos:	</a:t>
            </a:r>
            <a:r>
              <a:rPr lang="es-ES" sz="2000" b="1" dirty="0" smtClean="0"/>
              <a:t>Pida </a:t>
            </a:r>
            <a:r>
              <a:rPr lang="es-ES" sz="2000" b="1" dirty="0"/>
              <a:t>a la persona que extienda ambos brazos </a:t>
            </a:r>
            <a:r>
              <a:rPr lang="es-ES" sz="2000" b="1" dirty="0" smtClean="0"/>
              <a:t>hacia</a:t>
            </a:r>
          </a:p>
          <a:p>
            <a:pPr marL="288925" lvl="1" indent="0">
              <a:lnSpc>
                <a:spcPct val="100000"/>
              </a:lnSpc>
              <a:spcBef>
                <a:spcPts val="600"/>
              </a:spcBef>
              <a:buNone/>
            </a:pPr>
            <a:r>
              <a:rPr lang="es-ES" sz="2000" b="1" dirty="0"/>
              <a:t>	</a:t>
            </a:r>
            <a:r>
              <a:rPr lang="es-ES" sz="2000" b="1" dirty="0" smtClean="0"/>
              <a:t>			adelante</a:t>
            </a:r>
            <a:r>
              <a:rPr lang="en-US" sz="2000" b="1" dirty="0"/>
              <a:t>. </a:t>
            </a:r>
          </a:p>
          <a:p>
            <a:pPr marL="288925" lvl="1" indent="0">
              <a:lnSpc>
                <a:spcPct val="100000"/>
              </a:lnSpc>
              <a:spcBef>
                <a:spcPts val="600"/>
              </a:spcBef>
              <a:buNone/>
            </a:pPr>
            <a:r>
              <a:rPr lang="en-US" sz="2000" dirty="0"/>
              <a:t>		      </a:t>
            </a:r>
            <a:r>
              <a:rPr lang="en-US" sz="2000" dirty="0" smtClean="0"/>
              <a:t>		</a:t>
            </a:r>
            <a:r>
              <a:rPr lang="es-ES" sz="2000" b="1" i="1" dirty="0" smtClean="0">
                <a:solidFill>
                  <a:schemeClr val="accent2">
                    <a:lumMod val="75000"/>
                  </a:schemeClr>
                </a:solidFill>
              </a:rPr>
              <a:t>¿</a:t>
            </a:r>
            <a:r>
              <a:rPr lang="es-ES" sz="2000" b="1" i="1" dirty="0">
                <a:solidFill>
                  <a:schemeClr val="accent2">
                    <a:lumMod val="75000"/>
                  </a:schemeClr>
                </a:solidFill>
              </a:rPr>
              <a:t>Uno de los brazos se desvía hacia abajo?</a:t>
            </a:r>
            <a:endParaRPr lang="en-US" sz="2000" b="1" i="1" dirty="0">
              <a:solidFill>
                <a:schemeClr val="accent2">
                  <a:lumMod val="75000"/>
                </a:schemeClr>
              </a:solidFill>
            </a:endParaRPr>
          </a:p>
          <a:p>
            <a:pPr lvl="1">
              <a:lnSpc>
                <a:spcPct val="100000"/>
              </a:lnSpc>
              <a:spcBef>
                <a:spcPts val="600"/>
              </a:spcBef>
            </a:pPr>
            <a:r>
              <a:rPr lang="en-US" sz="2000" b="1" dirty="0">
                <a:solidFill>
                  <a:schemeClr val="accent2">
                    <a:lumMod val="75000"/>
                  </a:schemeClr>
                </a:solidFill>
              </a:rPr>
              <a:t>S</a:t>
            </a:r>
            <a:r>
              <a:rPr lang="en-US" sz="2000" dirty="0"/>
              <a:t> = Speech o </a:t>
            </a:r>
            <a:r>
              <a:rPr lang="en-US" sz="2000" dirty="0" err="1" smtClean="0"/>
              <a:t>Habla</a:t>
            </a:r>
            <a:r>
              <a:rPr lang="en-US" sz="2000" dirty="0" smtClean="0"/>
              <a:t>:	</a:t>
            </a:r>
            <a:r>
              <a:rPr lang="es-ES" sz="2000" b="1" dirty="0" smtClean="0"/>
              <a:t>Pida </a:t>
            </a:r>
            <a:r>
              <a:rPr lang="es-ES" sz="2000" b="1" dirty="0"/>
              <a:t>a la persona que repita una oración simple</a:t>
            </a:r>
            <a:r>
              <a:rPr lang="en-US" sz="2000" b="1" dirty="0"/>
              <a:t>. </a:t>
            </a:r>
          </a:p>
          <a:p>
            <a:pPr marL="288925" lvl="1" indent="0">
              <a:lnSpc>
                <a:spcPct val="100000"/>
              </a:lnSpc>
              <a:spcBef>
                <a:spcPts val="600"/>
              </a:spcBef>
              <a:buNone/>
            </a:pPr>
            <a:r>
              <a:rPr lang="en-US" sz="2000" dirty="0"/>
              <a:t>	</a:t>
            </a:r>
            <a:r>
              <a:rPr lang="en-US" sz="2000" dirty="0" smtClean="0"/>
              <a:t>			</a:t>
            </a:r>
            <a:r>
              <a:rPr lang="es-ES" sz="2000" b="1" i="1" dirty="0" smtClean="0">
                <a:solidFill>
                  <a:schemeClr val="accent2">
                    <a:lumMod val="75000"/>
                  </a:schemeClr>
                </a:solidFill>
              </a:rPr>
              <a:t>¿</a:t>
            </a:r>
            <a:r>
              <a:rPr lang="es-ES" sz="2000" b="1" i="1" dirty="0">
                <a:solidFill>
                  <a:schemeClr val="accent2">
                    <a:lumMod val="75000"/>
                  </a:schemeClr>
                </a:solidFill>
              </a:rPr>
              <a:t>Tiene dificultad para hablar? ¿Puede repetir 					correctamente la oración?</a:t>
            </a:r>
          </a:p>
          <a:p>
            <a:pPr lvl="1">
              <a:lnSpc>
                <a:spcPct val="100000"/>
              </a:lnSpc>
              <a:spcBef>
                <a:spcPts val="600"/>
              </a:spcBef>
            </a:pPr>
            <a:r>
              <a:rPr lang="en-US" sz="2000" b="1" dirty="0">
                <a:solidFill>
                  <a:schemeClr val="accent2">
                    <a:lumMod val="75000"/>
                  </a:schemeClr>
                </a:solidFill>
              </a:rPr>
              <a:t>T</a:t>
            </a:r>
            <a:r>
              <a:rPr lang="en-US" sz="2000" dirty="0"/>
              <a:t> = Time o </a:t>
            </a:r>
            <a:r>
              <a:rPr lang="en-US" sz="2000" dirty="0" err="1" smtClean="0"/>
              <a:t>Tiempo</a:t>
            </a:r>
            <a:r>
              <a:rPr lang="en-US" sz="2000" dirty="0" smtClean="0"/>
              <a:t>:	</a:t>
            </a:r>
            <a:r>
              <a:rPr lang="es-ES" sz="2000" b="1" dirty="0" smtClean="0"/>
              <a:t>Anote </a:t>
            </a:r>
            <a:r>
              <a:rPr lang="es-ES" sz="2000" b="1" dirty="0"/>
              <a:t>la hora en que comenzaron los signos y síntomas y </a:t>
            </a:r>
            <a:r>
              <a:rPr lang="es-ES" sz="2000" b="1" dirty="0" smtClean="0"/>
              <a:t>				no </a:t>
            </a:r>
            <a:r>
              <a:rPr lang="es-ES" sz="2000" b="1" dirty="0"/>
              <a:t>pierda más </a:t>
            </a:r>
            <a:r>
              <a:rPr lang="es-ES" sz="2000" b="1" dirty="0" smtClean="0"/>
              <a:t>tiempo</a:t>
            </a:r>
            <a:r>
              <a:rPr lang="en-US" sz="2000" b="1" dirty="0" smtClean="0"/>
              <a:t>.</a:t>
            </a:r>
          </a:p>
          <a:p>
            <a:pPr marL="288925" lvl="1" indent="0">
              <a:lnSpc>
                <a:spcPct val="100000"/>
              </a:lnSpc>
              <a:spcBef>
                <a:spcPts val="600"/>
              </a:spcBef>
              <a:buNone/>
            </a:pPr>
            <a:r>
              <a:rPr lang="en-US" sz="2000" b="1" i="1" dirty="0">
                <a:solidFill>
                  <a:schemeClr val="accent2">
                    <a:lumMod val="75000"/>
                  </a:schemeClr>
                </a:solidFill>
                <a:latin typeface="Century Gothic" panose="020B0502020202020204" pitchFamily="34" charset="0"/>
              </a:rPr>
              <a:t>	</a:t>
            </a:r>
            <a:r>
              <a:rPr lang="en-US" sz="2000" b="1" i="1" dirty="0" smtClean="0">
                <a:solidFill>
                  <a:schemeClr val="accent2">
                    <a:lumMod val="75000"/>
                  </a:schemeClr>
                </a:solidFill>
                <a:latin typeface="Century Gothic" panose="020B0502020202020204" pitchFamily="34" charset="0"/>
              </a:rPr>
              <a:t>			</a:t>
            </a:r>
            <a:r>
              <a:rPr lang="es-ES" sz="2000" b="1" i="1" dirty="0" smtClean="0">
                <a:solidFill>
                  <a:schemeClr val="accent2">
                    <a:lumMod val="75000"/>
                  </a:schemeClr>
                </a:solidFill>
                <a:latin typeface="Century Gothic" panose="020B0502020202020204" pitchFamily="34" charset="0"/>
              </a:rPr>
              <a:t>Llame al 9-1-1 de inmediato.</a:t>
            </a:r>
            <a:endParaRPr lang="en-US" sz="2000" dirty="0" smtClean="0"/>
          </a:p>
          <a:p>
            <a:pPr marL="288925" lvl="1" indent="0">
              <a:lnSpc>
                <a:spcPct val="100000"/>
              </a:lnSpc>
              <a:spcBef>
                <a:spcPts val="600"/>
              </a:spcBef>
              <a:buNone/>
            </a:pPr>
            <a:endParaRPr lang="en-US" dirty="0"/>
          </a:p>
          <a:p>
            <a:pPr marL="288925" lvl="1" indent="0">
              <a:lnSpc>
                <a:spcPct val="100000"/>
              </a:lnSpc>
              <a:spcBef>
                <a:spcPts val="600"/>
              </a:spcBef>
              <a:buNone/>
            </a:pPr>
            <a:endParaRPr lang="en-US" dirty="0"/>
          </a:p>
          <a:p>
            <a:pPr marL="288925" lvl="1" indent="0">
              <a:lnSpc>
                <a:spcPct val="100000"/>
              </a:lnSpc>
              <a:spcBef>
                <a:spcPts val="600"/>
              </a:spcBef>
              <a:buNone/>
            </a:pPr>
            <a:endParaRPr lang="en-US" dirty="0"/>
          </a:p>
          <a:p>
            <a:pPr marL="0" indent="0">
              <a:buNone/>
            </a:pPr>
            <a:endParaRPr lang="en-US" dirty="0"/>
          </a:p>
          <a:p>
            <a:pPr marL="0" indent="0">
              <a:buNone/>
            </a:pPr>
            <a:endParaRPr lang="en-US" dirty="0"/>
          </a:p>
          <a:p>
            <a:pPr marL="0" indent="0">
              <a:buNone/>
            </a:pPr>
            <a:endParaRPr lang="en-US" dirty="0"/>
          </a:p>
          <a:p>
            <a:endParaRPr lang="en-US" dirty="0"/>
          </a:p>
        </p:txBody>
      </p:sp>
      <p:sp>
        <p:nvSpPr>
          <p:cNvPr id="4" name="Footer Placeholder 3"/>
          <p:cNvSpPr>
            <a:spLocks noGrp="1"/>
          </p:cNvSpPr>
          <p:nvPr>
            <p:ph type="ftr" sz="quarter" idx="3"/>
          </p:nvPr>
        </p:nvSpPr>
        <p:spPr>
          <a:xfrm>
            <a:off x="297712" y="6492875"/>
            <a:ext cx="5819361" cy="365125"/>
          </a:xfrm>
        </p:spPr>
        <p:txBody>
          <a:bodyPr/>
          <a:lstStyle/>
          <a:p>
            <a:r>
              <a:rPr lang="en-US" dirty="0"/>
              <a:t>Division of Developmental Disabilities | New Jersey Department of Human Services</a:t>
            </a:r>
          </a:p>
        </p:txBody>
      </p:sp>
      <p:sp>
        <p:nvSpPr>
          <p:cNvPr id="5" name="Slide Number Placeholder 4"/>
          <p:cNvSpPr>
            <a:spLocks noGrp="1"/>
          </p:cNvSpPr>
          <p:nvPr>
            <p:ph type="sldNum" sz="quarter" idx="4"/>
          </p:nvPr>
        </p:nvSpPr>
        <p:spPr/>
        <p:txBody>
          <a:bodyPr/>
          <a:lstStyle/>
          <a:p>
            <a:fld id="{DD16FA17-7312-43AC-AB9E-F79F81E392B5}" type="slidenum">
              <a:rPr lang="en-US" smtClean="0"/>
              <a:pPr/>
              <a:t>17</a:t>
            </a:fld>
            <a:endParaRPr lang="en-US" dirty="0"/>
          </a:p>
        </p:txBody>
      </p:sp>
    </p:spTree>
    <p:extLst>
      <p:ext uri="{BB962C8B-B14F-4D97-AF65-F5344CB8AC3E}">
        <p14:creationId xmlns:p14="http://schemas.microsoft.com/office/powerpoint/2010/main" val="110115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err="1" smtClean="0"/>
              <a:t>Acronimo</a:t>
            </a:r>
            <a:r>
              <a:rPr lang="en-US" sz="2800" dirty="0" smtClean="0"/>
              <a:t> </a:t>
            </a:r>
            <a:r>
              <a:rPr lang="en-US" sz="2800" dirty="0" err="1" smtClean="0"/>
              <a:t>en</a:t>
            </a:r>
            <a:r>
              <a:rPr lang="en-US" sz="2800" dirty="0" smtClean="0"/>
              <a:t> </a:t>
            </a:r>
            <a:r>
              <a:rPr lang="en-US" sz="2800" dirty="0" err="1" smtClean="0"/>
              <a:t>Español</a:t>
            </a:r>
            <a:r>
              <a:rPr lang="en-US" sz="2800" dirty="0" smtClean="0"/>
              <a:t>  “RAPIDO”	</a:t>
            </a:r>
            <a:endParaRPr lang="en-US" sz="2800" dirty="0"/>
          </a:p>
        </p:txBody>
      </p:sp>
      <p:sp>
        <p:nvSpPr>
          <p:cNvPr id="3" name="Text Placeholder 2"/>
          <p:cNvSpPr>
            <a:spLocks noGrp="1"/>
          </p:cNvSpPr>
          <p:nvPr>
            <p:ph type="body" sz="quarter" idx="10"/>
          </p:nvPr>
        </p:nvSpPr>
        <p:spPr/>
        <p:txBody>
          <a:bodyPr/>
          <a:lstStyle/>
          <a:p>
            <a:r>
              <a:rPr lang="en-US" sz="2400" dirty="0" err="1" smtClean="0"/>
              <a:t>Tambien</a:t>
            </a:r>
            <a:r>
              <a:rPr lang="en-US" sz="2400" dirty="0" smtClean="0"/>
              <a:t> </a:t>
            </a:r>
            <a:r>
              <a:rPr lang="en-US" sz="2400" dirty="0" err="1" smtClean="0"/>
              <a:t>existen</a:t>
            </a:r>
            <a:r>
              <a:rPr lang="en-US" sz="2400" dirty="0" smtClean="0"/>
              <a:t> </a:t>
            </a:r>
            <a:r>
              <a:rPr lang="en-US" sz="2400" dirty="0" err="1" smtClean="0"/>
              <a:t>siglas</a:t>
            </a:r>
            <a:r>
              <a:rPr lang="en-US" sz="2400" dirty="0" smtClean="0"/>
              <a:t> </a:t>
            </a:r>
            <a:r>
              <a:rPr lang="en-US" sz="2400" dirty="0" err="1" smtClean="0"/>
              <a:t>en</a:t>
            </a:r>
            <a:r>
              <a:rPr lang="en-US" sz="2400" dirty="0" smtClean="0"/>
              <a:t> </a:t>
            </a:r>
            <a:r>
              <a:rPr lang="en-US" sz="2400" dirty="0" err="1" smtClean="0"/>
              <a:t>Español</a:t>
            </a:r>
            <a:r>
              <a:rPr lang="en-US" sz="2400" dirty="0" smtClean="0"/>
              <a:t> para </a:t>
            </a:r>
            <a:r>
              <a:rPr lang="en-US" sz="2400" dirty="0" err="1" smtClean="0"/>
              <a:t>identificar</a:t>
            </a:r>
            <a:r>
              <a:rPr lang="en-US" sz="2400" dirty="0" smtClean="0"/>
              <a:t> </a:t>
            </a:r>
            <a:r>
              <a:rPr lang="en-US" sz="2400" dirty="0" err="1" smtClean="0"/>
              <a:t>síntomas</a:t>
            </a:r>
            <a:r>
              <a:rPr lang="en-US" sz="2400" dirty="0" smtClean="0"/>
              <a:t> de un </a:t>
            </a:r>
            <a:r>
              <a:rPr lang="en-US" sz="2400" dirty="0" err="1" smtClean="0"/>
              <a:t>derrame</a:t>
            </a:r>
            <a:r>
              <a:rPr lang="en-US" sz="2400" dirty="0" smtClean="0"/>
              <a:t> cerebral, “RAPIDO”</a:t>
            </a:r>
          </a:p>
          <a:p>
            <a:pPr marL="0" indent="0">
              <a:buNone/>
            </a:pPr>
            <a:endParaRPr lang="en-US" dirty="0" smtClean="0"/>
          </a:p>
          <a:p>
            <a:r>
              <a:rPr lang="en-US" sz="2000" b="1" dirty="0" smtClean="0">
                <a:solidFill>
                  <a:schemeClr val="accent2">
                    <a:lumMod val="75000"/>
                  </a:schemeClr>
                </a:solidFill>
              </a:rPr>
              <a:t>R</a:t>
            </a:r>
            <a:r>
              <a:rPr lang="en-US" sz="2000" b="1" dirty="0" smtClean="0">
                <a:solidFill>
                  <a:srgbClr val="FBAB54"/>
                </a:solidFill>
              </a:rPr>
              <a:t> </a:t>
            </a:r>
            <a:r>
              <a:rPr lang="en-US" sz="2000" dirty="0" smtClean="0"/>
              <a:t>=</a:t>
            </a:r>
            <a:r>
              <a:rPr lang="en-US" sz="2000" b="1" dirty="0" smtClean="0">
                <a:solidFill>
                  <a:srgbClr val="FBAB54"/>
                </a:solidFill>
              </a:rPr>
              <a:t> </a:t>
            </a:r>
            <a:r>
              <a:rPr lang="en-US" sz="2000" dirty="0"/>
              <a:t>Rostro </a:t>
            </a:r>
            <a:r>
              <a:rPr lang="en-US" sz="2000" dirty="0" err="1"/>
              <a:t>Caído</a:t>
            </a:r>
            <a:r>
              <a:rPr lang="en-US" sz="2000" dirty="0"/>
              <a:t>:</a:t>
            </a:r>
            <a:r>
              <a:rPr lang="en-US" sz="2000" dirty="0" smtClean="0"/>
              <a:t>			</a:t>
            </a:r>
            <a:r>
              <a:rPr lang="en-US" sz="2000" b="1" dirty="0"/>
              <a:t> </a:t>
            </a:r>
            <a:r>
              <a:rPr lang="en-US" sz="2000" b="1" dirty="0" smtClean="0"/>
              <a:t>Un </a:t>
            </a:r>
            <a:r>
              <a:rPr lang="en-US" sz="2000" b="1" dirty="0" err="1"/>
              <a:t>lado</a:t>
            </a:r>
            <a:r>
              <a:rPr lang="en-US" sz="2000" b="1" dirty="0"/>
              <a:t> de la </a:t>
            </a:r>
            <a:r>
              <a:rPr lang="en-US" sz="2000" b="1" dirty="0" err="1"/>
              <a:t>cara</a:t>
            </a:r>
            <a:r>
              <a:rPr lang="en-US" sz="2000" b="1" dirty="0"/>
              <a:t> </a:t>
            </a:r>
            <a:r>
              <a:rPr lang="en-US" sz="2000" b="1" dirty="0" err="1"/>
              <a:t>esta</a:t>
            </a:r>
            <a:r>
              <a:rPr lang="en-US" sz="2000" b="1" dirty="0"/>
              <a:t> </a:t>
            </a:r>
            <a:r>
              <a:rPr lang="en-US" sz="2000" b="1" dirty="0" err="1"/>
              <a:t>caído</a:t>
            </a:r>
            <a:r>
              <a:rPr lang="en-US" sz="2000" b="1" dirty="0"/>
              <a:t> </a:t>
            </a:r>
            <a:r>
              <a:rPr lang="en-US" sz="2000" dirty="0" smtClean="0"/>
              <a:t>	</a:t>
            </a:r>
            <a:endParaRPr lang="en-US" sz="2000" b="1" dirty="0" smtClean="0"/>
          </a:p>
          <a:p>
            <a:r>
              <a:rPr lang="en-US" sz="2000" b="1" dirty="0" smtClean="0">
                <a:solidFill>
                  <a:schemeClr val="accent2">
                    <a:lumMod val="75000"/>
                  </a:schemeClr>
                </a:solidFill>
              </a:rPr>
              <a:t>A</a:t>
            </a:r>
            <a:r>
              <a:rPr lang="en-US" sz="2000" b="1" dirty="0" smtClean="0">
                <a:solidFill>
                  <a:srgbClr val="FBAB54"/>
                </a:solidFill>
              </a:rPr>
              <a:t> </a:t>
            </a:r>
            <a:r>
              <a:rPr lang="en-US" sz="2000" dirty="0" smtClean="0"/>
              <a:t>=</a:t>
            </a:r>
            <a:r>
              <a:rPr lang="en-US" sz="2000" b="1" dirty="0" smtClean="0">
                <a:solidFill>
                  <a:srgbClr val="FBAB54"/>
                </a:solidFill>
              </a:rPr>
              <a:t> </a:t>
            </a:r>
            <a:r>
              <a:rPr lang="en-US" sz="2000" dirty="0" err="1" smtClean="0"/>
              <a:t>Alteración</a:t>
            </a:r>
            <a:r>
              <a:rPr lang="en-US" sz="2000" dirty="0" smtClean="0"/>
              <a:t> del </a:t>
            </a:r>
            <a:r>
              <a:rPr lang="en-US" sz="2000" dirty="0" err="1" smtClean="0"/>
              <a:t>equilibrio</a:t>
            </a:r>
            <a:r>
              <a:rPr lang="en-US" sz="2000" dirty="0" smtClean="0"/>
              <a:t>: 	</a:t>
            </a:r>
            <a:r>
              <a:rPr lang="en-US" sz="2000" b="1" dirty="0" smtClean="0"/>
              <a:t> </a:t>
            </a:r>
            <a:r>
              <a:rPr lang="en-US" sz="2000" b="1" dirty="0" err="1"/>
              <a:t>Dificultad</a:t>
            </a:r>
            <a:r>
              <a:rPr lang="en-US" sz="2000" b="1" dirty="0"/>
              <a:t> con </a:t>
            </a:r>
            <a:r>
              <a:rPr lang="en-US" sz="2000" b="1" dirty="0" err="1"/>
              <a:t>caminar</a:t>
            </a:r>
            <a:r>
              <a:rPr lang="en-US" sz="2000" b="1" dirty="0"/>
              <a:t> </a:t>
            </a:r>
            <a:r>
              <a:rPr lang="en-US" sz="2000" b="1" dirty="0" smtClean="0"/>
              <a:t>o </a:t>
            </a:r>
            <a:r>
              <a:rPr lang="en-US" sz="2000" b="1" dirty="0"/>
              <a:t>el balance. </a:t>
            </a:r>
            <a:r>
              <a:rPr lang="en-US" sz="2000" dirty="0" smtClean="0"/>
              <a:t>	</a:t>
            </a:r>
          </a:p>
          <a:p>
            <a:r>
              <a:rPr lang="en-US" sz="2000" b="1" dirty="0" smtClean="0">
                <a:solidFill>
                  <a:schemeClr val="accent2">
                    <a:lumMod val="75000"/>
                  </a:schemeClr>
                </a:solidFill>
              </a:rPr>
              <a:t>P</a:t>
            </a:r>
            <a:r>
              <a:rPr lang="en-US" sz="2000" b="1" dirty="0" smtClean="0">
                <a:solidFill>
                  <a:srgbClr val="FBAB54"/>
                </a:solidFill>
              </a:rPr>
              <a:t> </a:t>
            </a:r>
            <a:r>
              <a:rPr lang="en-US" sz="2000" dirty="0" smtClean="0"/>
              <a:t>=</a:t>
            </a:r>
            <a:r>
              <a:rPr lang="en-US" sz="2000" b="1" dirty="0" smtClean="0">
                <a:solidFill>
                  <a:srgbClr val="FBAB54"/>
                </a:solidFill>
              </a:rPr>
              <a:t> </a:t>
            </a:r>
            <a:r>
              <a:rPr lang="en-US" sz="2000" dirty="0" err="1" smtClean="0"/>
              <a:t>Pérdida</a:t>
            </a:r>
            <a:r>
              <a:rPr lang="en-US" sz="2000" dirty="0" smtClean="0"/>
              <a:t> de </a:t>
            </a:r>
            <a:r>
              <a:rPr lang="en-US" sz="2000" dirty="0" err="1" smtClean="0"/>
              <a:t>fuerza</a:t>
            </a:r>
            <a:r>
              <a:rPr lang="en-US" sz="2000" dirty="0" smtClean="0"/>
              <a:t> </a:t>
            </a:r>
            <a:r>
              <a:rPr lang="en-US" sz="2000" dirty="0" err="1" smtClean="0"/>
              <a:t>en</a:t>
            </a:r>
            <a:r>
              <a:rPr lang="en-US" sz="2000" dirty="0" smtClean="0"/>
              <a:t> el </a:t>
            </a:r>
            <a:r>
              <a:rPr lang="en-US" sz="2000" dirty="0" err="1" smtClean="0"/>
              <a:t>brazo</a:t>
            </a:r>
            <a:r>
              <a:rPr lang="en-US" sz="2000" dirty="0" smtClean="0"/>
              <a:t> o </a:t>
            </a:r>
            <a:r>
              <a:rPr lang="en-US" sz="2000" dirty="0" err="1" smtClean="0"/>
              <a:t>una</a:t>
            </a:r>
            <a:r>
              <a:rPr lang="en-US" sz="2000" dirty="0" smtClean="0"/>
              <a:t> </a:t>
            </a:r>
            <a:r>
              <a:rPr lang="en-US" sz="2000" dirty="0" err="1" smtClean="0"/>
              <a:t>pierna</a:t>
            </a:r>
            <a:r>
              <a:rPr lang="en-US" sz="2000" dirty="0" smtClean="0"/>
              <a:t>: 	</a:t>
            </a:r>
            <a:r>
              <a:rPr lang="en-US" sz="2000" b="1" dirty="0"/>
              <a:t>Un </a:t>
            </a:r>
            <a:r>
              <a:rPr lang="en-US" sz="2000" b="1" dirty="0" err="1"/>
              <a:t>lado</a:t>
            </a:r>
            <a:r>
              <a:rPr lang="en-US" sz="2000" b="1" dirty="0"/>
              <a:t> del </a:t>
            </a:r>
            <a:r>
              <a:rPr lang="en-US" sz="2000" b="1" dirty="0" err="1"/>
              <a:t>cuerpo</a:t>
            </a:r>
            <a:r>
              <a:rPr lang="en-US" sz="2000" b="1" dirty="0"/>
              <a:t> </a:t>
            </a:r>
            <a:r>
              <a:rPr lang="en-US" sz="2000" b="1" dirty="0" err="1"/>
              <a:t>queda</a:t>
            </a:r>
            <a:r>
              <a:rPr lang="en-US" sz="2000" b="1" dirty="0"/>
              <a:t> </a:t>
            </a:r>
            <a:r>
              <a:rPr lang="en-US" sz="2000" b="1" dirty="0" err="1"/>
              <a:t>débil</a:t>
            </a:r>
            <a:r>
              <a:rPr lang="en-US" sz="2000" b="1" dirty="0"/>
              <a:t>.</a:t>
            </a:r>
          </a:p>
          <a:p>
            <a:r>
              <a:rPr lang="en-US" sz="2000" b="1" dirty="0" smtClean="0">
                <a:solidFill>
                  <a:schemeClr val="accent2">
                    <a:lumMod val="75000"/>
                  </a:schemeClr>
                </a:solidFill>
              </a:rPr>
              <a:t>I</a:t>
            </a:r>
            <a:r>
              <a:rPr lang="en-US" sz="2000" b="1" dirty="0" smtClean="0">
                <a:solidFill>
                  <a:srgbClr val="FBAB54"/>
                </a:solidFill>
              </a:rPr>
              <a:t> </a:t>
            </a:r>
            <a:r>
              <a:rPr lang="en-US" sz="2000" dirty="0" smtClean="0"/>
              <a:t>=</a:t>
            </a:r>
            <a:r>
              <a:rPr lang="en-US" sz="2000" b="1" dirty="0" smtClean="0">
                <a:solidFill>
                  <a:srgbClr val="FBAB54"/>
                </a:solidFill>
              </a:rPr>
              <a:t> </a:t>
            </a:r>
            <a:r>
              <a:rPr lang="en-US" sz="2000" dirty="0" err="1" smtClean="0"/>
              <a:t>Impedimento</a:t>
            </a:r>
            <a:r>
              <a:rPr lang="en-US" sz="2000" dirty="0" smtClean="0"/>
              <a:t> visual </a:t>
            </a:r>
            <a:r>
              <a:rPr lang="en-US" sz="2000" dirty="0" err="1" smtClean="0"/>
              <a:t>repentino</a:t>
            </a:r>
            <a:r>
              <a:rPr lang="en-US" sz="2000" dirty="0" smtClean="0"/>
              <a:t>: 	</a:t>
            </a:r>
            <a:r>
              <a:rPr lang="en-US" sz="2000" b="1" dirty="0" err="1"/>
              <a:t>Problemas</a:t>
            </a:r>
            <a:r>
              <a:rPr lang="en-US" sz="2000" b="1" dirty="0"/>
              <a:t> con la vista </a:t>
            </a:r>
            <a:r>
              <a:rPr lang="en-US" sz="2000" b="1" dirty="0" err="1"/>
              <a:t>en</a:t>
            </a:r>
            <a:r>
              <a:rPr lang="en-US" sz="2000" b="1" dirty="0"/>
              <a:t> un </a:t>
            </a:r>
            <a:r>
              <a:rPr lang="en-US" sz="2000" b="1" dirty="0" err="1"/>
              <a:t>ojo</a:t>
            </a:r>
            <a:r>
              <a:rPr lang="en-US" sz="2000" b="1" dirty="0"/>
              <a:t> o ambos </a:t>
            </a:r>
            <a:r>
              <a:rPr lang="en-US" sz="2000" b="1" dirty="0" err="1" smtClean="0"/>
              <a:t>ojos</a:t>
            </a:r>
            <a:r>
              <a:rPr lang="en-US" sz="2000" b="1" dirty="0" smtClean="0"/>
              <a:t>.</a:t>
            </a:r>
          </a:p>
          <a:p>
            <a:r>
              <a:rPr lang="en-US" sz="2000" b="1" dirty="0" smtClean="0">
                <a:solidFill>
                  <a:schemeClr val="accent2">
                    <a:lumMod val="75000"/>
                  </a:schemeClr>
                </a:solidFill>
              </a:rPr>
              <a:t>D</a:t>
            </a:r>
            <a:r>
              <a:rPr lang="en-US" sz="2000" b="1" dirty="0" smtClean="0">
                <a:solidFill>
                  <a:srgbClr val="FBAB54"/>
                </a:solidFill>
              </a:rPr>
              <a:t> </a:t>
            </a:r>
            <a:r>
              <a:rPr lang="en-US" sz="2000" dirty="0" smtClean="0"/>
              <a:t>=</a:t>
            </a:r>
            <a:r>
              <a:rPr lang="en-US" sz="2000" b="1" dirty="0" smtClean="0">
                <a:solidFill>
                  <a:srgbClr val="FBAB54"/>
                </a:solidFill>
              </a:rPr>
              <a:t> </a:t>
            </a:r>
            <a:r>
              <a:rPr lang="en-US" sz="2000" dirty="0" err="1" smtClean="0"/>
              <a:t>Dificultad</a:t>
            </a:r>
            <a:r>
              <a:rPr lang="en-US" sz="2000" dirty="0" smtClean="0"/>
              <a:t> para </a:t>
            </a:r>
            <a:r>
              <a:rPr lang="en-US" sz="2000" dirty="0" err="1" smtClean="0"/>
              <a:t>hablar</a:t>
            </a:r>
            <a:r>
              <a:rPr lang="en-US" sz="2000" dirty="0" smtClean="0"/>
              <a:t>: 		</a:t>
            </a:r>
            <a:r>
              <a:rPr lang="en-US" sz="2000" b="1" dirty="0" err="1"/>
              <a:t>Tener</a:t>
            </a:r>
            <a:r>
              <a:rPr lang="en-US" sz="2000" b="1" dirty="0"/>
              <a:t> </a:t>
            </a:r>
            <a:r>
              <a:rPr lang="en-US" sz="2000" b="1" dirty="0" err="1"/>
              <a:t>dificultad</a:t>
            </a:r>
            <a:r>
              <a:rPr lang="en-US" sz="2000" b="1" dirty="0"/>
              <a:t> con el </a:t>
            </a:r>
            <a:r>
              <a:rPr lang="en-US" sz="2000" b="1" dirty="0" err="1"/>
              <a:t>habla</a:t>
            </a:r>
            <a:r>
              <a:rPr lang="en-US" sz="2000" b="1" dirty="0"/>
              <a:t>.</a:t>
            </a:r>
          </a:p>
          <a:p>
            <a:r>
              <a:rPr lang="en-US" sz="2000" b="1" dirty="0" smtClean="0">
                <a:solidFill>
                  <a:schemeClr val="accent2">
                    <a:lumMod val="75000"/>
                  </a:schemeClr>
                </a:solidFill>
              </a:rPr>
              <a:t>O</a:t>
            </a:r>
            <a:r>
              <a:rPr lang="en-US" sz="2000" b="1" dirty="0" smtClean="0">
                <a:solidFill>
                  <a:srgbClr val="FBAB54"/>
                </a:solidFill>
              </a:rPr>
              <a:t> </a:t>
            </a:r>
            <a:r>
              <a:rPr lang="en-US" sz="2000" dirty="0"/>
              <a:t>=</a:t>
            </a:r>
            <a:r>
              <a:rPr lang="en-US" sz="2000" b="1" dirty="0">
                <a:solidFill>
                  <a:srgbClr val="FBAB54"/>
                </a:solidFill>
              </a:rPr>
              <a:t> </a:t>
            </a:r>
            <a:r>
              <a:rPr lang="en-US" sz="2000" dirty="0" err="1" smtClean="0"/>
              <a:t>Obten</a:t>
            </a:r>
            <a:r>
              <a:rPr lang="en-US" sz="2000" dirty="0" smtClean="0"/>
              <a:t> </a:t>
            </a:r>
            <a:r>
              <a:rPr lang="en-US" sz="2000" dirty="0" err="1" smtClean="0"/>
              <a:t>ayuda</a:t>
            </a:r>
            <a:r>
              <a:rPr lang="en-US" sz="2000" dirty="0" smtClean="0"/>
              <a:t>. Llama al 911: </a:t>
            </a:r>
            <a:r>
              <a:rPr lang="en-US" sz="2000" dirty="0"/>
              <a:t>	</a:t>
            </a:r>
            <a:r>
              <a:rPr lang="en-US" sz="2000" b="1" dirty="0" err="1" smtClean="0"/>
              <a:t>Obtener</a:t>
            </a:r>
            <a:r>
              <a:rPr lang="en-US" sz="2000" b="1" dirty="0" smtClean="0"/>
              <a:t> </a:t>
            </a:r>
            <a:r>
              <a:rPr lang="en-US" sz="2000" b="1" dirty="0" err="1" smtClean="0"/>
              <a:t>ayuda</a:t>
            </a:r>
            <a:r>
              <a:rPr lang="en-US" sz="2000" b="1" dirty="0" smtClean="0"/>
              <a:t> </a:t>
            </a:r>
            <a:r>
              <a:rPr lang="en-US" sz="2000" b="1" dirty="0" err="1" smtClean="0"/>
              <a:t>inmediata</a:t>
            </a:r>
            <a:r>
              <a:rPr lang="en-US" sz="2000" b="1" dirty="0" smtClean="0"/>
              <a:t> </a:t>
            </a:r>
            <a:r>
              <a:rPr lang="en-US" sz="2000" b="1" dirty="0" err="1" smtClean="0"/>
              <a:t>puede</a:t>
            </a:r>
            <a:r>
              <a:rPr lang="en-US" sz="2000" b="1" dirty="0" smtClean="0"/>
              <a:t> </a:t>
            </a:r>
            <a:r>
              <a:rPr lang="en-US" sz="2000" b="1" dirty="0" err="1" smtClean="0"/>
              <a:t>salvar</a:t>
            </a:r>
            <a:r>
              <a:rPr lang="en-US" sz="2000" b="1" dirty="0" smtClean="0"/>
              <a:t> la </a:t>
            </a:r>
            <a:r>
              <a:rPr lang="en-US" sz="2000" b="1" dirty="0" err="1" smtClean="0"/>
              <a:t>vida</a:t>
            </a:r>
            <a:r>
              <a:rPr lang="en-US" sz="2000" b="1" dirty="0" smtClean="0"/>
              <a:t>.</a:t>
            </a:r>
            <a:endParaRPr lang="en-US" sz="2000" b="1" dirty="0"/>
          </a:p>
          <a:p>
            <a:pPr marL="0" indent="0">
              <a:buNone/>
            </a:pPr>
            <a:endParaRPr lang="en-US" sz="2000" b="1" dirty="0"/>
          </a:p>
        </p:txBody>
      </p:sp>
      <p:sp>
        <p:nvSpPr>
          <p:cNvPr id="4" name="Footer Placeholder 3"/>
          <p:cNvSpPr>
            <a:spLocks noGrp="1"/>
          </p:cNvSpPr>
          <p:nvPr>
            <p:ph type="ftr" sz="quarter" idx="3"/>
          </p:nvPr>
        </p:nvSpPr>
        <p:spPr>
          <a:xfrm>
            <a:off x="407267" y="6387974"/>
            <a:ext cx="6119657" cy="365125"/>
          </a:xfrm>
        </p:spPr>
        <p:txBody>
          <a:bodyPr/>
          <a:lstStyle/>
          <a:p>
            <a:r>
              <a:rPr lang="en-US" dirty="0" smtClean="0"/>
              <a:t>Division of Developmental Disabilities | </a:t>
            </a:r>
            <a:r>
              <a:rPr lang="en-US" dirty="0" err="1" smtClean="0"/>
              <a:t>Departamento</a:t>
            </a:r>
            <a:r>
              <a:rPr lang="en-US" dirty="0" smtClean="0"/>
              <a:t> de </a:t>
            </a:r>
            <a:r>
              <a:rPr lang="en-US" dirty="0" err="1" smtClean="0"/>
              <a:t>Servicios</a:t>
            </a:r>
            <a:r>
              <a:rPr lang="en-US" dirty="0" smtClean="0"/>
              <a:t> </a:t>
            </a:r>
            <a:r>
              <a:rPr lang="en-US" dirty="0" err="1" smtClean="0"/>
              <a:t>Humanos</a:t>
            </a:r>
            <a:r>
              <a:rPr lang="en-US" dirty="0" smtClean="0"/>
              <a:t> de New Jersey</a:t>
            </a:r>
            <a:endParaRPr lang="en-US" dirty="0"/>
          </a:p>
        </p:txBody>
      </p:sp>
      <p:sp>
        <p:nvSpPr>
          <p:cNvPr id="5" name="Slide Number Placeholder 4"/>
          <p:cNvSpPr>
            <a:spLocks noGrp="1"/>
          </p:cNvSpPr>
          <p:nvPr>
            <p:ph type="sldNum" sz="quarter" idx="4"/>
          </p:nvPr>
        </p:nvSpPr>
        <p:spPr/>
        <p:txBody>
          <a:bodyPr/>
          <a:lstStyle/>
          <a:p>
            <a:fld id="{DD16FA17-7312-43AC-AB9E-F79F81E392B5}" type="slidenum">
              <a:rPr lang="en-US" smtClean="0"/>
              <a:pPr/>
              <a:t>18</a:t>
            </a:fld>
            <a:endParaRPr lang="en-US" dirty="0"/>
          </a:p>
        </p:txBody>
      </p:sp>
    </p:spTree>
    <p:extLst>
      <p:ext uri="{BB962C8B-B14F-4D97-AF65-F5344CB8AC3E}">
        <p14:creationId xmlns:p14="http://schemas.microsoft.com/office/powerpoint/2010/main" val="1849586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EJEMPLO #6</a:t>
            </a:r>
          </a:p>
        </p:txBody>
      </p:sp>
      <p:sp>
        <p:nvSpPr>
          <p:cNvPr id="3" name="Text Placeholder 2"/>
          <p:cNvSpPr>
            <a:spLocks noGrp="1"/>
          </p:cNvSpPr>
          <p:nvPr>
            <p:ph type="body" sz="quarter" idx="10"/>
          </p:nvPr>
        </p:nvSpPr>
        <p:spPr/>
        <p:txBody>
          <a:bodyPr/>
          <a:lstStyle/>
          <a:p>
            <a:pPr marL="0" indent="0">
              <a:buNone/>
            </a:pPr>
            <a:r>
              <a:rPr lang="es-ES" sz="3400" dirty="0"/>
              <a:t>Irene trabaja como voluntaria en un banco de alimentos donde ayuda a organizar y clasificar los productos enlatados en diferentes contenedores. No se da cuenta de que uno de los contenedores metálicos tiene un borde irregular y, al pasar la mano por encima, se corta el antebrazo y empieza a sangrar. El corte es largo y doloroso, pero no profundo. Usted le ayuda a limpiar la herida y a detener el </a:t>
            </a:r>
            <a:r>
              <a:rPr lang="en-US" sz="3400" dirty="0" err="1"/>
              <a:t>sangrando</a:t>
            </a:r>
            <a:r>
              <a:rPr lang="en-US" sz="3400" dirty="0"/>
              <a:t>.</a:t>
            </a:r>
          </a:p>
        </p:txBody>
      </p:sp>
      <p:sp>
        <p:nvSpPr>
          <p:cNvPr id="4" name="Footer Placeholder 3"/>
          <p:cNvSpPr>
            <a:spLocks noGrp="1"/>
          </p:cNvSpPr>
          <p:nvPr>
            <p:ph type="ftr" sz="quarter" idx="3"/>
          </p:nvPr>
        </p:nvSpPr>
        <p:spPr/>
        <p:txBody>
          <a:bodyPr/>
          <a:lstStyle/>
          <a:p>
            <a:r>
              <a:rPr lang="en-US" dirty="0"/>
              <a:t>Division of Developmental Disabilities | </a:t>
            </a:r>
            <a:r>
              <a:rPr lang="en-US" dirty="0" err="1"/>
              <a:t>Departamento</a:t>
            </a:r>
            <a:r>
              <a:rPr lang="en-US" dirty="0"/>
              <a:t> de </a:t>
            </a:r>
            <a:r>
              <a:rPr lang="en-US" dirty="0" err="1"/>
              <a:t>Servicios</a:t>
            </a:r>
            <a:r>
              <a:rPr lang="en-US" dirty="0"/>
              <a:t> </a:t>
            </a:r>
            <a:r>
              <a:rPr lang="en-US" dirty="0" err="1"/>
              <a:t>Humanos</a:t>
            </a:r>
            <a:r>
              <a:rPr lang="en-US" dirty="0"/>
              <a:t> de New Jersey</a:t>
            </a:r>
          </a:p>
        </p:txBody>
      </p:sp>
      <p:sp>
        <p:nvSpPr>
          <p:cNvPr id="5" name="Slide Number Placeholder 4"/>
          <p:cNvSpPr>
            <a:spLocks noGrp="1"/>
          </p:cNvSpPr>
          <p:nvPr>
            <p:ph type="sldNum" sz="quarter" idx="4"/>
          </p:nvPr>
        </p:nvSpPr>
        <p:spPr/>
        <p:txBody>
          <a:bodyPr/>
          <a:lstStyle/>
          <a:p>
            <a:fld id="{DD16FA17-7312-43AC-AB9E-F79F81E392B5}" type="slidenum">
              <a:rPr lang="en-US" smtClean="0"/>
              <a:pPr/>
              <a:t>19</a:t>
            </a:fld>
            <a:endParaRPr lang="en-US" dirty="0"/>
          </a:p>
        </p:txBody>
      </p:sp>
    </p:spTree>
    <p:extLst>
      <p:ext uri="{BB962C8B-B14F-4D97-AF65-F5344CB8AC3E}">
        <p14:creationId xmlns:p14="http://schemas.microsoft.com/office/powerpoint/2010/main" val="2117003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Descripción General de la Capacitación</a:t>
            </a:r>
            <a:endParaRPr lang="en-US" dirty="0"/>
          </a:p>
        </p:txBody>
      </p:sp>
      <p:sp>
        <p:nvSpPr>
          <p:cNvPr id="3" name="Text Placeholder 2"/>
          <p:cNvSpPr>
            <a:spLocks noGrp="1"/>
          </p:cNvSpPr>
          <p:nvPr>
            <p:ph type="body" sz="quarter" idx="10"/>
          </p:nvPr>
        </p:nvSpPr>
        <p:spPr>
          <a:xfrm>
            <a:off x="407988" y="1392764"/>
            <a:ext cx="11142662" cy="4896276"/>
          </a:xfrm>
        </p:spPr>
        <p:txBody>
          <a:bodyPr/>
          <a:lstStyle/>
          <a:p>
            <a:pPr lvl="0">
              <a:buClr>
                <a:srgbClr val="F68936"/>
              </a:buClr>
            </a:pPr>
            <a:r>
              <a:rPr lang="es-ES" dirty="0"/>
              <a:t>¿Quién es Danielle</a:t>
            </a:r>
            <a:r>
              <a:rPr lang="es-ES" dirty="0" smtClean="0"/>
              <a:t>?</a:t>
            </a:r>
          </a:p>
          <a:p>
            <a:pPr lvl="0">
              <a:buClr>
                <a:srgbClr val="F68936"/>
              </a:buClr>
            </a:pPr>
            <a:r>
              <a:rPr lang="es-ES" dirty="0" smtClean="0"/>
              <a:t>La </a:t>
            </a:r>
            <a:r>
              <a:rPr lang="es-ES" dirty="0"/>
              <a:t>Ley de Danielle y la Responsabilidad del </a:t>
            </a:r>
            <a:r>
              <a:rPr lang="es-ES" dirty="0" smtClean="0"/>
              <a:t>Personal</a:t>
            </a:r>
          </a:p>
          <a:p>
            <a:pPr lvl="0">
              <a:buClr>
                <a:srgbClr val="F68936"/>
              </a:buClr>
            </a:pPr>
            <a:r>
              <a:rPr lang="es-ES" dirty="0" smtClean="0"/>
              <a:t>Condiciones </a:t>
            </a:r>
            <a:r>
              <a:rPr lang="es-ES" dirty="0"/>
              <a:t>que Amenazan la </a:t>
            </a:r>
            <a:r>
              <a:rPr lang="es-ES" dirty="0" smtClean="0"/>
              <a:t>Salud</a:t>
            </a:r>
          </a:p>
          <a:p>
            <a:pPr lvl="0">
              <a:buClr>
                <a:srgbClr val="F68936"/>
              </a:buClr>
            </a:pPr>
            <a:r>
              <a:rPr lang="es-ES" dirty="0" smtClean="0"/>
              <a:t>Emergencias Potencialmente Mortales</a:t>
            </a:r>
          </a:p>
          <a:p>
            <a:pPr lvl="0">
              <a:buClr>
                <a:srgbClr val="F68936"/>
              </a:buClr>
            </a:pPr>
            <a:r>
              <a:rPr lang="es-ES" dirty="0" smtClean="0"/>
              <a:t>Final </a:t>
            </a:r>
            <a:r>
              <a:rPr lang="es-ES" dirty="0"/>
              <a:t>de Vida y Cuidados </a:t>
            </a:r>
            <a:r>
              <a:rPr lang="es-ES" dirty="0" smtClean="0"/>
              <a:t>Paliativos</a:t>
            </a:r>
          </a:p>
          <a:p>
            <a:pPr lvl="0">
              <a:buClr>
                <a:srgbClr val="F68936"/>
              </a:buClr>
            </a:pPr>
            <a:r>
              <a:rPr lang="es-ES" dirty="0" smtClean="0"/>
              <a:t>Cómo </a:t>
            </a:r>
            <a:r>
              <a:rPr lang="es-ES" dirty="0"/>
              <a:t>Responder a Emergencias que Amenazan la Vida: Cuándo Llamar al </a:t>
            </a:r>
            <a:r>
              <a:rPr lang="es-ES" dirty="0" smtClean="0"/>
              <a:t>911</a:t>
            </a:r>
          </a:p>
          <a:p>
            <a:pPr lvl="0">
              <a:buClr>
                <a:srgbClr val="F68936"/>
              </a:buClr>
            </a:pPr>
            <a:r>
              <a:rPr lang="es-ES" dirty="0" smtClean="0"/>
              <a:t>Sanciones </a:t>
            </a:r>
            <a:r>
              <a:rPr lang="es-ES" dirty="0"/>
              <a:t>por Incumplimiento de la Ley de </a:t>
            </a:r>
            <a:r>
              <a:rPr lang="es-ES" dirty="0" smtClean="0"/>
              <a:t>Danielle</a:t>
            </a:r>
          </a:p>
          <a:p>
            <a:pPr lvl="0">
              <a:buClr>
                <a:srgbClr val="F68936"/>
              </a:buClr>
            </a:pPr>
            <a:r>
              <a:rPr lang="en-US" dirty="0" err="1"/>
              <a:t>Ejemplos</a:t>
            </a:r>
            <a:r>
              <a:rPr lang="en-US" dirty="0"/>
              <a:t>  </a:t>
            </a:r>
            <a:endParaRPr lang="en-US" dirty="0" smtClean="0"/>
          </a:p>
          <a:p>
            <a:pPr lvl="0">
              <a:buClr>
                <a:srgbClr val="F68936"/>
              </a:buClr>
            </a:pPr>
            <a:r>
              <a:rPr lang="es-ES" dirty="0" smtClean="0"/>
              <a:t>Cuestionario </a:t>
            </a:r>
            <a:r>
              <a:rPr lang="es-ES" dirty="0"/>
              <a:t>Interactivo</a:t>
            </a:r>
            <a:endParaRPr lang="en-US" dirty="0"/>
          </a:p>
        </p:txBody>
      </p:sp>
      <p:sp>
        <p:nvSpPr>
          <p:cNvPr id="4" name="Footer Placeholder 3"/>
          <p:cNvSpPr>
            <a:spLocks noGrp="1"/>
          </p:cNvSpPr>
          <p:nvPr>
            <p:ph type="ftr" sz="quarter" idx="3"/>
          </p:nvPr>
        </p:nvSpPr>
        <p:spPr/>
        <p:txBody>
          <a:bodyPr/>
          <a:lstStyle/>
          <a:p>
            <a:r>
              <a:rPr lang="en-US" smtClean="0"/>
              <a:t>Division of Developmental Disabilities | New Jersey Department of Human Services</a:t>
            </a:r>
            <a:endParaRPr lang="en-US" dirty="0"/>
          </a:p>
        </p:txBody>
      </p:sp>
      <p:sp>
        <p:nvSpPr>
          <p:cNvPr id="5" name="Slide Number Placeholder 4"/>
          <p:cNvSpPr>
            <a:spLocks noGrp="1"/>
          </p:cNvSpPr>
          <p:nvPr>
            <p:ph type="sldNum" sz="quarter" idx="4"/>
          </p:nvPr>
        </p:nvSpPr>
        <p:spPr/>
        <p:txBody>
          <a:bodyPr/>
          <a:lstStyle/>
          <a:p>
            <a:fld id="{DD16FA17-7312-43AC-AB9E-F79F81E392B5}" type="slidenum">
              <a:rPr lang="en-US" smtClean="0"/>
              <a:pPr/>
              <a:t>2</a:t>
            </a:fld>
            <a:endParaRPr lang="en-US" dirty="0"/>
          </a:p>
        </p:txBody>
      </p:sp>
    </p:spTree>
    <p:extLst>
      <p:ext uri="{BB962C8B-B14F-4D97-AF65-F5344CB8AC3E}">
        <p14:creationId xmlns:p14="http://schemas.microsoft.com/office/powerpoint/2010/main" val="1102833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ED090-6B65-4589-B660-CB311C45A67E}"/>
              </a:ext>
            </a:extLst>
          </p:cNvPr>
          <p:cNvSpPr>
            <a:spLocks noGrp="1"/>
          </p:cNvSpPr>
          <p:nvPr>
            <p:ph type="title"/>
          </p:nvPr>
        </p:nvSpPr>
        <p:spPr/>
        <p:txBody>
          <a:bodyPr>
            <a:normAutofit fontScale="90000"/>
          </a:bodyPr>
          <a:lstStyle/>
          <a:p>
            <a:r>
              <a:rPr lang="en-US" dirty="0" err="1"/>
              <a:t>Síntomas</a:t>
            </a:r>
            <a:r>
              <a:rPr lang="en-US" dirty="0"/>
              <a:t> de </a:t>
            </a:r>
            <a:r>
              <a:rPr lang="en-US" dirty="0" err="1"/>
              <a:t>una</a:t>
            </a:r>
            <a:r>
              <a:rPr lang="en-US" dirty="0"/>
              <a:t> </a:t>
            </a:r>
            <a:r>
              <a:rPr lang="en-US" dirty="0" err="1"/>
              <a:t>lesión</a:t>
            </a:r>
            <a:r>
              <a:rPr lang="en-US" dirty="0"/>
              <a:t> </a:t>
            </a:r>
            <a:r>
              <a:rPr lang="en-US" dirty="0" err="1"/>
              <a:t>seria</a:t>
            </a:r>
            <a:r>
              <a:rPr lang="en-US" dirty="0"/>
              <a:t> a la </a:t>
            </a:r>
            <a:r>
              <a:rPr lang="en-US" dirty="0" err="1"/>
              <a:t>cabeza</a:t>
            </a:r>
            <a:r>
              <a:rPr lang="en-US" dirty="0"/>
              <a:t>/</a:t>
            </a:r>
            <a:r>
              <a:rPr lang="en-US" dirty="0" err="1"/>
              <a:t>cerebro</a:t>
            </a:r>
            <a:endParaRPr lang="en-US" dirty="0"/>
          </a:p>
        </p:txBody>
      </p:sp>
      <p:sp>
        <p:nvSpPr>
          <p:cNvPr id="3" name="Text Placeholder 2">
            <a:extLst>
              <a:ext uri="{FF2B5EF4-FFF2-40B4-BE49-F238E27FC236}">
                <a16:creationId xmlns:a16="http://schemas.microsoft.com/office/drawing/2014/main" id="{B8B58A45-2629-4322-B32E-72F4307E6BA6}"/>
              </a:ext>
            </a:extLst>
          </p:cNvPr>
          <p:cNvSpPr>
            <a:spLocks noGrp="1"/>
          </p:cNvSpPr>
          <p:nvPr>
            <p:ph type="body" sz="quarter" idx="10"/>
          </p:nvPr>
        </p:nvSpPr>
        <p:spPr/>
        <p:txBody>
          <a:bodyPr/>
          <a:lstStyle/>
          <a:p>
            <a:pPr>
              <a:lnSpc>
                <a:spcPct val="100000"/>
              </a:lnSpc>
              <a:spcBef>
                <a:spcPts val="600"/>
              </a:spcBef>
            </a:pPr>
            <a:r>
              <a:rPr lang="en-US" dirty="0" err="1"/>
              <a:t>Ejemplos</a:t>
            </a:r>
            <a:r>
              <a:rPr lang="en-US" dirty="0"/>
              <a:t> de </a:t>
            </a:r>
            <a:r>
              <a:rPr lang="en-US" dirty="0" err="1"/>
              <a:t>leciones</a:t>
            </a:r>
            <a:r>
              <a:rPr lang="en-US" dirty="0"/>
              <a:t> </a:t>
            </a:r>
            <a:r>
              <a:rPr lang="en-US" dirty="0" err="1"/>
              <a:t>serias</a:t>
            </a:r>
            <a:r>
              <a:rPr lang="en-US" dirty="0"/>
              <a:t> a la </a:t>
            </a:r>
            <a:r>
              <a:rPr lang="en-US" dirty="0" err="1"/>
              <a:t>cabeza</a:t>
            </a:r>
            <a:r>
              <a:rPr lang="en-US" dirty="0"/>
              <a:t> </a:t>
            </a:r>
            <a:r>
              <a:rPr lang="en-US" dirty="0" err="1"/>
              <a:t>incluyen</a:t>
            </a:r>
            <a:r>
              <a:rPr lang="en-US" dirty="0"/>
              <a:t>, </a:t>
            </a:r>
            <a:r>
              <a:rPr lang="en-US" dirty="0" err="1"/>
              <a:t>pero</a:t>
            </a:r>
            <a:r>
              <a:rPr lang="en-US" dirty="0"/>
              <a:t> no se </a:t>
            </a:r>
            <a:r>
              <a:rPr lang="en-US" dirty="0" err="1"/>
              <a:t>limitan</a:t>
            </a:r>
            <a:r>
              <a:rPr lang="en-US" dirty="0"/>
              <a:t> a: </a:t>
            </a:r>
          </a:p>
        </p:txBody>
      </p:sp>
      <p:sp>
        <p:nvSpPr>
          <p:cNvPr id="4" name="Footer Placeholder 3">
            <a:extLst>
              <a:ext uri="{FF2B5EF4-FFF2-40B4-BE49-F238E27FC236}">
                <a16:creationId xmlns:a16="http://schemas.microsoft.com/office/drawing/2014/main" id="{233A6EB8-EE50-4C82-97A3-09C736716F1D}"/>
              </a:ext>
            </a:extLst>
          </p:cNvPr>
          <p:cNvSpPr>
            <a:spLocks noGrp="1"/>
          </p:cNvSpPr>
          <p:nvPr>
            <p:ph type="ftr" sz="quarter" idx="3"/>
          </p:nvPr>
        </p:nvSpPr>
        <p:spPr/>
        <p:txBody>
          <a:bodyPr/>
          <a:lstStyle/>
          <a:p>
            <a:r>
              <a:rPr lang="en-US" dirty="0"/>
              <a:t>New Jersey Department of Human Services</a:t>
            </a:r>
          </a:p>
        </p:txBody>
      </p:sp>
      <p:sp>
        <p:nvSpPr>
          <p:cNvPr id="5" name="Slide Number Placeholder 4">
            <a:extLst>
              <a:ext uri="{FF2B5EF4-FFF2-40B4-BE49-F238E27FC236}">
                <a16:creationId xmlns:a16="http://schemas.microsoft.com/office/drawing/2014/main" id="{2A8E70BA-34FF-4AAD-B712-1690A037AC3B}"/>
              </a:ext>
            </a:extLst>
          </p:cNvPr>
          <p:cNvSpPr>
            <a:spLocks noGrp="1"/>
          </p:cNvSpPr>
          <p:nvPr>
            <p:ph type="sldNum" sz="quarter" idx="4"/>
          </p:nvPr>
        </p:nvSpPr>
        <p:spPr/>
        <p:txBody>
          <a:bodyPr/>
          <a:lstStyle/>
          <a:p>
            <a:fld id="{DD16FA17-7312-43AC-AB9E-F79F81E392B5}" type="slidenum">
              <a:rPr lang="en-US" smtClean="0"/>
              <a:pPr/>
              <a:t>20</a:t>
            </a:fld>
            <a:endParaRPr lang="en-US" dirty="0"/>
          </a:p>
        </p:txBody>
      </p:sp>
      <p:sp>
        <p:nvSpPr>
          <p:cNvPr id="6" name="Rectangle 5">
            <a:extLst>
              <a:ext uri="{FF2B5EF4-FFF2-40B4-BE49-F238E27FC236}">
                <a16:creationId xmlns:a16="http://schemas.microsoft.com/office/drawing/2014/main" id="{824F0EAE-F652-13A8-8AA2-EE645E25E923}"/>
              </a:ext>
            </a:extLst>
          </p:cNvPr>
          <p:cNvSpPr/>
          <p:nvPr/>
        </p:nvSpPr>
        <p:spPr>
          <a:xfrm>
            <a:off x="532869" y="2840186"/>
            <a:ext cx="11024177" cy="3228109"/>
          </a:xfrm>
          <a:prstGeom prst="rect">
            <a:avLst/>
          </a:prstGeom>
          <a:gradFill>
            <a:gsLst>
              <a:gs pos="0">
                <a:schemeClr val="tx2"/>
              </a:gs>
              <a:gs pos="74000">
                <a:schemeClr val="tx2">
                  <a:lumMod val="95000"/>
                </a:schemeClr>
              </a:gs>
              <a:gs pos="83000">
                <a:schemeClr val="tx2">
                  <a:lumMod val="95000"/>
                </a:schemeClr>
              </a:gs>
              <a:gs pos="100000">
                <a:schemeClr val="tx2">
                  <a:lumMod val="95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7" name="Text Placeholder 2">
            <a:extLst>
              <a:ext uri="{FF2B5EF4-FFF2-40B4-BE49-F238E27FC236}">
                <a16:creationId xmlns:a16="http://schemas.microsoft.com/office/drawing/2014/main" id="{CBD1B48C-5AA3-395A-DD02-076507B69EF8}"/>
              </a:ext>
            </a:extLst>
          </p:cNvPr>
          <p:cNvSpPr txBox="1">
            <a:spLocks/>
          </p:cNvSpPr>
          <p:nvPr/>
        </p:nvSpPr>
        <p:spPr>
          <a:xfrm>
            <a:off x="526473" y="2840186"/>
            <a:ext cx="5400000" cy="36412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rgbClr val="000000"/>
                </a:solidFill>
                <a:latin typeface="Century Gothic" panose="020B0502020202020204" pitchFamily="34" charset="0"/>
                <a:ea typeface="+mn-ea"/>
                <a:cs typeface="Arial" panose="020B0604020202020204" pitchFamily="34" charset="0"/>
              </a:defRPr>
            </a:lvl1pPr>
            <a:lvl2pPr marL="517525" indent="-228600" algn="l" defTabSz="914400" rtl="0" eaLnBrk="1" latinLnBrk="0" hangingPunct="1">
              <a:lnSpc>
                <a:spcPct val="90000"/>
              </a:lnSpc>
              <a:spcBef>
                <a:spcPts val="500"/>
              </a:spcBef>
              <a:buClr>
                <a:schemeClr val="accent5"/>
              </a:buClr>
              <a:buFont typeface="Arial" panose="020B0604020202020204" pitchFamily="34" charset="0"/>
              <a:buChar char="–"/>
              <a:defRPr sz="2400" kern="1200">
                <a:solidFill>
                  <a:srgbClr val="000000"/>
                </a:solidFill>
                <a:latin typeface="Century Gothic" panose="020B0502020202020204" pitchFamily="34" charset="0"/>
                <a:ea typeface="+mn-ea"/>
                <a:cs typeface="Arial" panose="020B0604020202020204" pitchFamily="34" charset="0"/>
              </a:defRPr>
            </a:lvl2pPr>
            <a:lvl3pPr marL="806450" indent="-228600" algn="l" defTabSz="914400" rtl="0" eaLnBrk="1" latinLnBrk="0" hangingPunct="1">
              <a:lnSpc>
                <a:spcPct val="90000"/>
              </a:lnSpc>
              <a:spcBef>
                <a:spcPts val="500"/>
              </a:spcBef>
              <a:buClr>
                <a:schemeClr val="accent5"/>
              </a:buClr>
              <a:buFont typeface="Wingdings" panose="05000000000000000000" pitchFamily="2" charset="2"/>
              <a:buChar char="§"/>
              <a:defRPr sz="2000" kern="1200">
                <a:solidFill>
                  <a:srgbClr val="000000"/>
                </a:solidFill>
                <a:latin typeface="Century Gothic" panose="020B0502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0000"/>
              </a:lnSpc>
              <a:spcBef>
                <a:spcPts val="600"/>
              </a:spcBef>
            </a:pPr>
            <a:r>
              <a:rPr lang="en-US" sz="2600" dirty="0" err="1"/>
              <a:t>Mareo</a:t>
            </a:r>
            <a:endParaRPr lang="en-US" sz="2600" dirty="0"/>
          </a:p>
          <a:p>
            <a:pPr lvl="1">
              <a:lnSpc>
                <a:spcPct val="100000"/>
              </a:lnSpc>
              <a:spcBef>
                <a:spcPts val="600"/>
              </a:spcBef>
            </a:pPr>
            <a:r>
              <a:rPr lang="en-US" sz="2600" dirty="0"/>
              <a:t>Dolor de </a:t>
            </a:r>
            <a:r>
              <a:rPr lang="en-US" sz="2600" dirty="0" err="1"/>
              <a:t>cabeza</a:t>
            </a:r>
            <a:endParaRPr lang="en-US" sz="2600" dirty="0"/>
          </a:p>
          <a:p>
            <a:pPr lvl="1">
              <a:lnSpc>
                <a:spcPct val="100000"/>
              </a:lnSpc>
              <a:spcBef>
                <a:spcPts val="600"/>
              </a:spcBef>
            </a:pPr>
            <a:r>
              <a:rPr lang="en-US" sz="2600" dirty="0"/>
              <a:t>Vision </a:t>
            </a:r>
            <a:r>
              <a:rPr lang="en-US" sz="2600" dirty="0" err="1"/>
              <a:t>borrosa</a:t>
            </a:r>
            <a:endParaRPr lang="en-US" sz="2600" dirty="0"/>
          </a:p>
          <a:p>
            <a:pPr lvl="1">
              <a:lnSpc>
                <a:spcPct val="100000"/>
              </a:lnSpc>
              <a:spcBef>
                <a:spcPts val="600"/>
              </a:spcBef>
            </a:pPr>
            <a:r>
              <a:rPr lang="en-US" sz="2600" dirty="0"/>
              <a:t>Nausea/</a:t>
            </a:r>
            <a:r>
              <a:rPr lang="en-US" sz="2600" dirty="0" err="1"/>
              <a:t>vomito</a:t>
            </a:r>
            <a:endParaRPr lang="en-US" sz="2600" dirty="0"/>
          </a:p>
          <a:p>
            <a:pPr lvl="1">
              <a:lnSpc>
                <a:spcPct val="100000"/>
              </a:lnSpc>
              <a:spcBef>
                <a:spcPts val="600"/>
              </a:spcBef>
            </a:pPr>
            <a:r>
              <a:rPr lang="en-US" sz="2600" dirty="0" err="1"/>
              <a:t>Confusión</a:t>
            </a:r>
            <a:r>
              <a:rPr lang="en-US" sz="2600" dirty="0"/>
              <a:t> or </a:t>
            </a:r>
            <a:r>
              <a:rPr lang="en-US" sz="2600" dirty="0" err="1"/>
              <a:t>disorientación</a:t>
            </a:r>
            <a:r>
              <a:rPr lang="en-US" sz="2600" dirty="0"/>
              <a:t>, Habla </a:t>
            </a:r>
            <a:r>
              <a:rPr lang="en-US" sz="2600" dirty="0" err="1"/>
              <a:t>entorpecida</a:t>
            </a:r>
            <a:endParaRPr lang="en-US" sz="2600" dirty="0"/>
          </a:p>
          <a:p>
            <a:pPr lvl="1">
              <a:lnSpc>
                <a:spcPct val="100000"/>
              </a:lnSpc>
              <a:spcBef>
                <a:spcPts val="600"/>
              </a:spcBef>
            </a:pPr>
            <a:r>
              <a:rPr lang="en-US" sz="2600" dirty="0" err="1"/>
              <a:t>Letargo</a:t>
            </a:r>
            <a:r>
              <a:rPr lang="en-US" sz="2600" dirty="0"/>
              <a:t>, </a:t>
            </a:r>
            <a:r>
              <a:rPr lang="en-US" sz="2600" dirty="0" err="1"/>
              <a:t>irritabilidad</a:t>
            </a:r>
            <a:r>
              <a:rPr lang="en-US" sz="2600" dirty="0"/>
              <a:t>, </a:t>
            </a:r>
            <a:r>
              <a:rPr lang="en-US" sz="2600" dirty="0" err="1"/>
              <a:t>somnolencia</a:t>
            </a:r>
            <a:r>
              <a:rPr lang="en-US" sz="2600" dirty="0"/>
              <a:t> </a:t>
            </a:r>
            <a:r>
              <a:rPr lang="en-US" sz="2600" dirty="0" err="1"/>
              <a:t>excesiva</a:t>
            </a:r>
            <a:r>
              <a:rPr lang="en-US" sz="2600" dirty="0"/>
              <a:t> </a:t>
            </a:r>
          </a:p>
        </p:txBody>
      </p:sp>
      <p:sp>
        <p:nvSpPr>
          <p:cNvPr id="8" name="Text Placeholder 2">
            <a:extLst>
              <a:ext uri="{FF2B5EF4-FFF2-40B4-BE49-F238E27FC236}">
                <a16:creationId xmlns:a16="http://schemas.microsoft.com/office/drawing/2014/main" id="{5CB5DA2F-9445-E9A3-824D-1531C1228D35}"/>
              </a:ext>
            </a:extLst>
          </p:cNvPr>
          <p:cNvSpPr txBox="1">
            <a:spLocks/>
          </p:cNvSpPr>
          <p:nvPr/>
        </p:nvSpPr>
        <p:spPr>
          <a:xfrm>
            <a:off x="6150650" y="2840186"/>
            <a:ext cx="5400000" cy="36412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rgbClr val="000000"/>
                </a:solidFill>
                <a:latin typeface="Century Gothic" panose="020B0502020202020204" pitchFamily="34" charset="0"/>
                <a:ea typeface="+mn-ea"/>
                <a:cs typeface="Arial" panose="020B0604020202020204" pitchFamily="34" charset="0"/>
              </a:defRPr>
            </a:lvl1pPr>
            <a:lvl2pPr marL="517525" indent="-228600" algn="l" defTabSz="914400" rtl="0" eaLnBrk="1" latinLnBrk="0" hangingPunct="1">
              <a:lnSpc>
                <a:spcPct val="90000"/>
              </a:lnSpc>
              <a:spcBef>
                <a:spcPts val="500"/>
              </a:spcBef>
              <a:buClr>
                <a:schemeClr val="accent5"/>
              </a:buClr>
              <a:buFont typeface="Arial" panose="020B0604020202020204" pitchFamily="34" charset="0"/>
              <a:buChar char="–"/>
              <a:defRPr sz="2400" kern="1200">
                <a:solidFill>
                  <a:srgbClr val="000000"/>
                </a:solidFill>
                <a:latin typeface="Century Gothic" panose="020B0502020202020204" pitchFamily="34" charset="0"/>
                <a:ea typeface="+mn-ea"/>
                <a:cs typeface="Arial" panose="020B0604020202020204" pitchFamily="34" charset="0"/>
              </a:defRPr>
            </a:lvl2pPr>
            <a:lvl3pPr marL="806450" indent="-228600" algn="l" defTabSz="914400" rtl="0" eaLnBrk="1" latinLnBrk="0" hangingPunct="1">
              <a:lnSpc>
                <a:spcPct val="90000"/>
              </a:lnSpc>
              <a:spcBef>
                <a:spcPts val="500"/>
              </a:spcBef>
              <a:buClr>
                <a:schemeClr val="accent5"/>
              </a:buClr>
              <a:buFont typeface="Wingdings" panose="05000000000000000000" pitchFamily="2" charset="2"/>
              <a:buChar char="§"/>
              <a:defRPr sz="2000" kern="1200">
                <a:solidFill>
                  <a:srgbClr val="000000"/>
                </a:solidFill>
                <a:latin typeface="Century Gothic" panose="020B0502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0000"/>
              </a:lnSpc>
              <a:spcBef>
                <a:spcPts val="600"/>
              </a:spcBef>
            </a:pPr>
            <a:r>
              <a:rPr lang="en-US" dirty="0" err="1"/>
              <a:t>Sangramiento</a:t>
            </a:r>
            <a:r>
              <a:rPr lang="en-US" dirty="0"/>
              <a:t> de </a:t>
            </a:r>
            <a:r>
              <a:rPr lang="en-US" dirty="0" err="1"/>
              <a:t>uno</a:t>
            </a:r>
            <a:r>
              <a:rPr lang="en-US" dirty="0"/>
              <a:t> o </a:t>
            </a:r>
            <a:r>
              <a:rPr lang="en-US" dirty="0" err="1"/>
              <a:t>más</a:t>
            </a:r>
            <a:r>
              <a:rPr lang="en-US" dirty="0"/>
              <a:t> </a:t>
            </a:r>
            <a:r>
              <a:rPr lang="en-US" dirty="0" err="1"/>
              <a:t>orificios</a:t>
            </a:r>
            <a:endParaRPr lang="en-US" dirty="0"/>
          </a:p>
          <a:p>
            <a:pPr lvl="1">
              <a:lnSpc>
                <a:spcPct val="100000"/>
              </a:lnSpc>
              <a:spcBef>
                <a:spcPts val="600"/>
              </a:spcBef>
            </a:pPr>
            <a:r>
              <a:rPr lang="en-US" dirty="0" err="1"/>
              <a:t>Entumecimiento</a:t>
            </a:r>
            <a:r>
              <a:rPr lang="en-US" dirty="0"/>
              <a:t> u </a:t>
            </a:r>
            <a:r>
              <a:rPr lang="en-US" dirty="0" err="1"/>
              <a:t>hormigueo</a:t>
            </a:r>
            <a:endParaRPr lang="en-US" dirty="0"/>
          </a:p>
          <a:p>
            <a:pPr lvl="1">
              <a:lnSpc>
                <a:spcPct val="100000"/>
              </a:lnSpc>
              <a:spcBef>
                <a:spcPts val="600"/>
              </a:spcBef>
            </a:pPr>
            <a:r>
              <a:rPr lang="es-ES" dirty="0"/>
              <a:t>Lesión seria a la cabeza/cerebro</a:t>
            </a:r>
          </a:p>
          <a:p>
            <a:pPr lvl="1">
              <a:lnSpc>
                <a:spcPct val="100000"/>
              </a:lnSpc>
              <a:spcBef>
                <a:spcPts val="600"/>
              </a:spcBef>
            </a:pPr>
            <a:r>
              <a:rPr lang="es-ES" dirty="0" smtClean="0"/>
              <a:t>Si la fuerza </a:t>
            </a:r>
            <a:r>
              <a:rPr lang="es-ES" dirty="0"/>
              <a:t>de la lesión daña una pared, abolla un vehículo u objeto resistente</a:t>
            </a:r>
          </a:p>
          <a:p>
            <a:pPr lvl="1">
              <a:lnSpc>
                <a:spcPct val="100000"/>
              </a:lnSpc>
              <a:spcBef>
                <a:spcPts val="600"/>
              </a:spcBef>
            </a:pPr>
            <a:r>
              <a:rPr lang="en-US" dirty="0" err="1"/>
              <a:t>Convulsión</a:t>
            </a:r>
            <a:endParaRPr lang="en-US" dirty="0"/>
          </a:p>
        </p:txBody>
      </p:sp>
    </p:spTree>
    <p:extLst>
      <p:ext uri="{BB962C8B-B14F-4D97-AF65-F5344CB8AC3E}">
        <p14:creationId xmlns:p14="http://schemas.microsoft.com/office/powerpoint/2010/main" val="538159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EJEMPLO #7</a:t>
            </a:r>
          </a:p>
        </p:txBody>
      </p:sp>
      <p:sp>
        <p:nvSpPr>
          <p:cNvPr id="3" name="Text Placeholder 2"/>
          <p:cNvSpPr>
            <a:spLocks noGrp="1"/>
          </p:cNvSpPr>
          <p:nvPr>
            <p:ph type="body" sz="quarter" idx="10"/>
          </p:nvPr>
        </p:nvSpPr>
        <p:spPr/>
        <p:txBody>
          <a:bodyPr/>
          <a:lstStyle/>
          <a:p>
            <a:pPr marL="0" indent="0">
              <a:buNone/>
            </a:pPr>
            <a:r>
              <a:rPr lang="es-ES" sz="3200" dirty="0"/>
              <a:t>Frank está terminando de desayunar. Esta mañana no ha mostrado mucho apetito y sólo ha picoteado su comida, lo que no es habitual en él. Durante la comida, se ha frotado el hombro y el brazo izquierdo y ha hecho gestos de molestia. Asiente cada vez que se le pregunta si se encuentra bien. Cuando le pasa los platos para que los pongas en el lavaplatos, usted se percata que el está sudando y su rostro está pálido. Empieza a frotarse el pecho y dice que siente como si tuviera a alguien encima.</a:t>
            </a:r>
            <a:endParaRPr lang="en-US" sz="3200" dirty="0"/>
          </a:p>
        </p:txBody>
      </p:sp>
      <p:sp>
        <p:nvSpPr>
          <p:cNvPr id="4" name="Footer Placeholder 3"/>
          <p:cNvSpPr>
            <a:spLocks noGrp="1"/>
          </p:cNvSpPr>
          <p:nvPr>
            <p:ph type="ftr" sz="quarter" idx="3"/>
          </p:nvPr>
        </p:nvSpPr>
        <p:spPr/>
        <p:txBody>
          <a:bodyPr/>
          <a:lstStyle/>
          <a:p>
            <a:r>
              <a:rPr lang="en-US" dirty="0"/>
              <a:t>Division of Developmental Disabilities | </a:t>
            </a:r>
            <a:r>
              <a:rPr lang="en-US" dirty="0" err="1"/>
              <a:t>Departamento</a:t>
            </a:r>
            <a:r>
              <a:rPr lang="en-US" dirty="0"/>
              <a:t> de </a:t>
            </a:r>
            <a:r>
              <a:rPr lang="en-US" dirty="0" err="1"/>
              <a:t>Servicios</a:t>
            </a:r>
            <a:r>
              <a:rPr lang="en-US" dirty="0"/>
              <a:t> </a:t>
            </a:r>
            <a:r>
              <a:rPr lang="en-US" dirty="0" err="1"/>
              <a:t>Humanos</a:t>
            </a:r>
            <a:r>
              <a:rPr lang="en-US" dirty="0"/>
              <a:t> de New Jersey</a:t>
            </a:r>
          </a:p>
        </p:txBody>
      </p:sp>
      <p:sp>
        <p:nvSpPr>
          <p:cNvPr id="5" name="Slide Number Placeholder 4"/>
          <p:cNvSpPr>
            <a:spLocks noGrp="1"/>
          </p:cNvSpPr>
          <p:nvPr>
            <p:ph type="sldNum" sz="quarter" idx="4"/>
          </p:nvPr>
        </p:nvSpPr>
        <p:spPr/>
        <p:txBody>
          <a:bodyPr/>
          <a:lstStyle/>
          <a:p>
            <a:fld id="{DD16FA17-7312-43AC-AB9E-F79F81E392B5}" type="slidenum">
              <a:rPr lang="en-US" smtClean="0"/>
              <a:pPr/>
              <a:t>21</a:t>
            </a:fld>
            <a:endParaRPr lang="en-US" dirty="0"/>
          </a:p>
        </p:txBody>
      </p:sp>
    </p:spTree>
    <p:extLst>
      <p:ext uri="{BB962C8B-B14F-4D97-AF65-F5344CB8AC3E}">
        <p14:creationId xmlns:p14="http://schemas.microsoft.com/office/powerpoint/2010/main" val="4048128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3E5979-B25F-47D1-80DD-1FCB4CD84DF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38894" r="6078"/>
          <a:stretch/>
        </p:blipFill>
        <p:spPr>
          <a:xfrm>
            <a:off x="6878472" y="420624"/>
            <a:ext cx="5313528" cy="6437376"/>
          </a:xfrm>
          <a:prstGeom prst="rect">
            <a:avLst/>
          </a:prstGeom>
        </p:spPr>
      </p:pic>
      <p:sp>
        <p:nvSpPr>
          <p:cNvPr id="4" name="Footer Placeholder 3">
            <a:extLst>
              <a:ext uri="{FF2B5EF4-FFF2-40B4-BE49-F238E27FC236}">
                <a16:creationId xmlns:a16="http://schemas.microsoft.com/office/drawing/2014/main" id="{95413E8B-E3D1-44EF-8F3C-B9AEE81F531B}"/>
              </a:ext>
            </a:extLst>
          </p:cNvPr>
          <p:cNvSpPr>
            <a:spLocks noGrp="1"/>
          </p:cNvSpPr>
          <p:nvPr>
            <p:ph type="ftr" sz="quarter" idx="3"/>
          </p:nvPr>
        </p:nvSpPr>
        <p:spPr/>
        <p:txBody>
          <a:bodyPr/>
          <a:lstStyle/>
          <a:p>
            <a:r>
              <a:rPr lang="es-CR" dirty="0"/>
              <a:t>Departamento de Servicios Humanos de New Jersey</a:t>
            </a:r>
          </a:p>
        </p:txBody>
      </p:sp>
      <p:sp>
        <p:nvSpPr>
          <p:cNvPr id="5" name="Slide Number Placeholder 4">
            <a:extLst>
              <a:ext uri="{FF2B5EF4-FFF2-40B4-BE49-F238E27FC236}">
                <a16:creationId xmlns:a16="http://schemas.microsoft.com/office/drawing/2014/main" id="{B4145875-1D83-43D2-AC42-44FA243F9676}"/>
              </a:ext>
            </a:extLst>
          </p:cNvPr>
          <p:cNvSpPr>
            <a:spLocks noGrp="1"/>
          </p:cNvSpPr>
          <p:nvPr>
            <p:ph type="sldNum" sz="quarter" idx="4"/>
          </p:nvPr>
        </p:nvSpPr>
        <p:spPr/>
        <p:txBody>
          <a:bodyPr/>
          <a:lstStyle/>
          <a:p>
            <a:fld id="{DD16FA17-7312-43AC-AB9E-F79F81E392B5}" type="slidenum">
              <a:rPr lang="en-US" smtClean="0"/>
              <a:pPr/>
              <a:t>22</a:t>
            </a:fld>
            <a:endParaRPr lang="en-US" dirty="0"/>
          </a:p>
        </p:txBody>
      </p:sp>
      <p:sp>
        <p:nvSpPr>
          <p:cNvPr id="9" name="Rectangle 8">
            <a:extLst>
              <a:ext uri="{FF2B5EF4-FFF2-40B4-BE49-F238E27FC236}">
                <a16:creationId xmlns:a16="http://schemas.microsoft.com/office/drawing/2014/main" id="{52A90D7B-20A0-4E2F-ADAB-6224E8A86FBB}"/>
              </a:ext>
            </a:extLst>
          </p:cNvPr>
          <p:cNvSpPr/>
          <p:nvPr/>
        </p:nvSpPr>
        <p:spPr>
          <a:xfrm>
            <a:off x="6878473" y="420624"/>
            <a:ext cx="5313528" cy="6437376"/>
          </a:xfrm>
          <a:prstGeom prst="rect">
            <a:avLst/>
          </a:prstGeom>
          <a:gradFill flip="none" rotWithShape="1">
            <a:gsLst>
              <a:gs pos="0">
                <a:schemeClr val="bg1">
                  <a:alpha val="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71EF80E6-A2C2-4630-94A9-70EA4DBA93FA}"/>
              </a:ext>
            </a:extLst>
          </p:cNvPr>
          <p:cNvSpPr>
            <a:spLocks noGrp="1"/>
          </p:cNvSpPr>
          <p:nvPr>
            <p:ph type="body" sz="quarter" idx="10"/>
          </p:nvPr>
        </p:nvSpPr>
        <p:spPr>
          <a:xfrm>
            <a:off x="407988" y="1639614"/>
            <a:ext cx="11142662" cy="4456386"/>
          </a:xfrm>
        </p:spPr>
        <p:txBody>
          <a:bodyPr/>
          <a:lstStyle/>
          <a:p>
            <a:pPr>
              <a:lnSpc>
                <a:spcPct val="100000"/>
              </a:lnSpc>
              <a:spcBef>
                <a:spcPts val="600"/>
              </a:spcBef>
            </a:pPr>
            <a:r>
              <a:rPr lang="es-CR" dirty="0"/>
              <a:t>Convulsiones que pueden ser </a:t>
            </a:r>
            <a:br>
              <a:rPr lang="es-CR" dirty="0"/>
            </a:br>
            <a:r>
              <a:rPr lang="es-CR" dirty="0"/>
              <a:t>potencialmente mortales</a:t>
            </a:r>
            <a:r>
              <a:rPr lang="en-US" dirty="0"/>
              <a:t>: </a:t>
            </a:r>
          </a:p>
          <a:p>
            <a:pPr lvl="1">
              <a:lnSpc>
                <a:spcPct val="100000"/>
              </a:lnSpc>
              <a:spcBef>
                <a:spcPts val="600"/>
              </a:spcBef>
            </a:pPr>
            <a:r>
              <a:rPr lang="es-ES" dirty="0"/>
              <a:t>Primer ataque </a:t>
            </a:r>
          </a:p>
          <a:p>
            <a:pPr lvl="1">
              <a:lnSpc>
                <a:spcPct val="100000"/>
              </a:lnSpc>
              <a:spcBef>
                <a:spcPts val="600"/>
              </a:spcBef>
            </a:pPr>
            <a:r>
              <a:rPr lang="es-ES" dirty="0"/>
              <a:t>Duran más de 5 minutos </a:t>
            </a:r>
          </a:p>
          <a:p>
            <a:pPr lvl="1">
              <a:lnSpc>
                <a:spcPct val="100000"/>
              </a:lnSpc>
              <a:spcBef>
                <a:spcPts val="600"/>
              </a:spcBef>
            </a:pPr>
            <a:r>
              <a:rPr lang="es-ES" dirty="0"/>
              <a:t>Consecutivas (3 o más seguidas) </a:t>
            </a:r>
          </a:p>
          <a:p>
            <a:pPr lvl="1">
              <a:lnSpc>
                <a:spcPct val="100000"/>
              </a:lnSpc>
              <a:spcBef>
                <a:spcPts val="600"/>
              </a:spcBef>
            </a:pPr>
            <a:r>
              <a:rPr lang="es-ES" dirty="0"/>
              <a:t>Dan lugar a daños/heridas graves </a:t>
            </a:r>
          </a:p>
          <a:p>
            <a:pPr lvl="1">
              <a:lnSpc>
                <a:spcPct val="100000"/>
              </a:lnSpc>
              <a:spcBef>
                <a:spcPts val="600"/>
              </a:spcBef>
            </a:pPr>
            <a:r>
              <a:rPr lang="es-ES" dirty="0"/>
              <a:t>La persona no respira una vez que se detiene la convulsión </a:t>
            </a:r>
          </a:p>
          <a:p>
            <a:pPr lvl="1">
              <a:lnSpc>
                <a:spcPct val="100000"/>
              </a:lnSpc>
              <a:spcBef>
                <a:spcPts val="600"/>
              </a:spcBef>
            </a:pPr>
            <a:r>
              <a:rPr lang="es-ES" dirty="0"/>
              <a:t>Se producen en una mujer embarazada </a:t>
            </a:r>
          </a:p>
          <a:p>
            <a:pPr lvl="1">
              <a:lnSpc>
                <a:spcPct val="100000"/>
              </a:lnSpc>
              <a:spcBef>
                <a:spcPts val="600"/>
              </a:spcBef>
            </a:pPr>
            <a:r>
              <a:rPr lang="es-ES" dirty="0"/>
              <a:t>Se producen en personas diabéticas</a:t>
            </a:r>
            <a:endParaRPr lang="en-US" dirty="0"/>
          </a:p>
        </p:txBody>
      </p:sp>
      <p:sp>
        <p:nvSpPr>
          <p:cNvPr id="2" name="Title 1">
            <a:extLst>
              <a:ext uri="{FF2B5EF4-FFF2-40B4-BE49-F238E27FC236}">
                <a16:creationId xmlns:a16="http://schemas.microsoft.com/office/drawing/2014/main" id="{A0328455-A180-49C0-A9F6-98C6F987CA44}"/>
              </a:ext>
            </a:extLst>
          </p:cNvPr>
          <p:cNvSpPr>
            <a:spLocks noGrp="1"/>
          </p:cNvSpPr>
          <p:nvPr>
            <p:ph type="title"/>
          </p:nvPr>
        </p:nvSpPr>
        <p:spPr>
          <a:xfrm>
            <a:off x="407268" y="706964"/>
            <a:ext cx="11549205" cy="685800"/>
          </a:xfrm>
        </p:spPr>
        <p:txBody>
          <a:bodyPr>
            <a:normAutofit fontScale="90000"/>
          </a:bodyPr>
          <a:lstStyle/>
          <a:p>
            <a:r>
              <a:rPr lang="es-ES" dirty="0"/>
              <a:t>Identificar las emergencias potencialmente mortales</a:t>
            </a:r>
            <a:endParaRPr lang="en-US" dirty="0"/>
          </a:p>
        </p:txBody>
      </p:sp>
      <p:sp>
        <p:nvSpPr>
          <p:cNvPr id="10" name="Slide Number Placeholder 5">
            <a:extLst>
              <a:ext uri="{FF2B5EF4-FFF2-40B4-BE49-F238E27FC236}">
                <a16:creationId xmlns:a16="http://schemas.microsoft.com/office/drawing/2014/main" id="{893DD03C-E951-4F6D-A48A-14EF77AB3B99}"/>
              </a:ext>
            </a:extLst>
          </p:cNvPr>
          <p:cNvSpPr txBox="1">
            <a:spLocks/>
          </p:cNvSpPr>
          <p:nvPr/>
        </p:nvSpPr>
        <p:spPr>
          <a:xfrm>
            <a:off x="7263162" y="638797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rgbClr val="000000"/>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16FA17-7312-43AC-AB9E-F79F81E392B5}" type="slidenum">
              <a:rPr lang="en-US" smtClean="0"/>
              <a:pPr/>
              <a:t>22</a:t>
            </a:fld>
            <a:endParaRPr lang="en-US" dirty="0"/>
          </a:p>
        </p:txBody>
      </p:sp>
      <p:pic>
        <p:nvPicPr>
          <p:cNvPr id="12" name="Picture 11">
            <a:extLst>
              <a:ext uri="{FF2B5EF4-FFF2-40B4-BE49-F238E27FC236}">
                <a16:creationId xmlns:a16="http://schemas.microsoft.com/office/drawing/2014/main" id="{97E87D8D-8F33-45A5-BB3C-F81918BC32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43990" y="6289928"/>
            <a:ext cx="1145159" cy="405341"/>
          </a:xfrm>
          <a:prstGeom prst="rect">
            <a:avLst/>
          </a:prstGeom>
        </p:spPr>
      </p:pic>
      <p:pic>
        <p:nvPicPr>
          <p:cNvPr id="6" name="Picture 5">
            <a:extLst>
              <a:ext uri="{FF2B5EF4-FFF2-40B4-BE49-F238E27FC236}">
                <a16:creationId xmlns:a16="http://schemas.microsoft.com/office/drawing/2014/main" id="{2221DE98-12DE-A793-F06B-C1D5ED7BAEB4}"/>
              </a:ext>
            </a:extLst>
          </p:cNvPr>
          <p:cNvPicPr>
            <a:picLocks noChangeAspect="1"/>
          </p:cNvPicPr>
          <p:nvPr/>
        </p:nvPicPr>
        <p:blipFill>
          <a:blip r:embed="rId5"/>
          <a:stretch>
            <a:fillRect/>
          </a:stretch>
        </p:blipFill>
        <p:spPr>
          <a:xfrm>
            <a:off x="11353057" y="6243576"/>
            <a:ext cx="681085" cy="486000"/>
          </a:xfrm>
          <a:prstGeom prst="rect">
            <a:avLst/>
          </a:prstGeom>
        </p:spPr>
      </p:pic>
    </p:spTree>
    <p:extLst>
      <p:ext uri="{BB962C8B-B14F-4D97-AF65-F5344CB8AC3E}">
        <p14:creationId xmlns:p14="http://schemas.microsoft.com/office/powerpoint/2010/main" val="126203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EJEMPLO #8</a:t>
            </a:r>
          </a:p>
        </p:txBody>
      </p:sp>
      <p:sp>
        <p:nvSpPr>
          <p:cNvPr id="3" name="Text Placeholder 2"/>
          <p:cNvSpPr>
            <a:spLocks noGrp="1"/>
          </p:cNvSpPr>
          <p:nvPr>
            <p:ph type="body" sz="quarter" idx="10"/>
          </p:nvPr>
        </p:nvSpPr>
        <p:spPr/>
        <p:txBody>
          <a:bodyPr/>
          <a:lstStyle/>
          <a:p>
            <a:pPr marL="0" indent="0">
              <a:buNone/>
            </a:pPr>
            <a:r>
              <a:rPr lang="es-ES" sz="2700" dirty="0"/>
              <a:t>Jerome está sentado en su silla, trabajando en un rompecabezas, cuando su cuerpo se pone rígido, luego empieza a respirar profundamente antes de quedar inconsciente. Se inclina hacia atrás en la silla y empieza a tener movimientos espasmódicos. Usted le afloja el cuello de la camisa y se asegura de que está respirando. Jerome tiene un trastorno convulsivo conocido, por lo que se sabe que se debe tomar el tiempo de duración del ataque, ya que suele tener ataques que duran entre 2 y 3 minutos unas cuantas veces a la semana. Transcurridos 3 minutos, cesan los movimientos espasmódicos, abre los ojos y empieza a incorporarse. Ahora respira </a:t>
            </a:r>
            <a:r>
              <a:rPr lang="en-US" sz="2700" dirty="0" err="1"/>
              <a:t>bien</a:t>
            </a:r>
            <a:r>
              <a:rPr lang="en-US" sz="2700" dirty="0"/>
              <a:t>, </a:t>
            </a:r>
            <a:r>
              <a:rPr lang="en-US" sz="2700" dirty="0" err="1"/>
              <a:t>pero</a:t>
            </a:r>
            <a:r>
              <a:rPr lang="en-US" sz="2700" dirty="0"/>
              <a:t> </a:t>
            </a:r>
            <a:r>
              <a:rPr lang="en-US" sz="2700" dirty="0" err="1"/>
              <a:t>parece</a:t>
            </a:r>
            <a:r>
              <a:rPr lang="en-US" sz="2700" dirty="0"/>
              <a:t> </a:t>
            </a:r>
            <a:r>
              <a:rPr lang="en-US" sz="2700" dirty="0" err="1"/>
              <a:t>cansado</a:t>
            </a:r>
            <a:r>
              <a:rPr lang="en-US" sz="2700" dirty="0"/>
              <a:t>.</a:t>
            </a:r>
          </a:p>
        </p:txBody>
      </p:sp>
      <p:sp>
        <p:nvSpPr>
          <p:cNvPr id="4" name="Footer Placeholder 3"/>
          <p:cNvSpPr>
            <a:spLocks noGrp="1"/>
          </p:cNvSpPr>
          <p:nvPr>
            <p:ph type="ftr" sz="quarter" idx="3"/>
          </p:nvPr>
        </p:nvSpPr>
        <p:spPr/>
        <p:txBody>
          <a:bodyPr/>
          <a:lstStyle/>
          <a:p>
            <a:r>
              <a:rPr lang="en-US" dirty="0"/>
              <a:t>Division of Developmental Disabilities | </a:t>
            </a:r>
            <a:r>
              <a:rPr lang="en-US" dirty="0" err="1"/>
              <a:t>Departamento</a:t>
            </a:r>
            <a:r>
              <a:rPr lang="en-US" dirty="0"/>
              <a:t> de </a:t>
            </a:r>
            <a:r>
              <a:rPr lang="en-US" dirty="0" err="1"/>
              <a:t>Servicios</a:t>
            </a:r>
            <a:r>
              <a:rPr lang="en-US" dirty="0"/>
              <a:t> </a:t>
            </a:r>
            <a:r>
              <a:rPr lang="en-US" dirty="0" err="1"/>
              <a:t>Humanos</a:t>
            </a:r>
            <a:r>
              <a:rPr lang="en-US" dirty="0"/>
              <a:t> de New Jersey</a:t>
            </a:r>
          </a:p>
        </p:txBody>
      </p:sp>
      <p:sp>
        <p:nvSpPr>
          <p:cNvPr id="5" name="Slide Number Placeholder 4"/>
          <p:cNvSpPr>
            <a:spLocks noGrp="1"/>
          </p:cNvSpPr>
          <p:nvPr>
            <p:ph type="sldNum" sz="quarter" idx="4"/>
          </p:nvPr>
        </p:nvSpPr>
        <p:spPr/>
        <p:txBody>
          <a:bodyPr/>
          <a:lstStyle/>
          <a:p>
            <a:fld id="{DD16FA17-7312-43AC-AB9E-F79F81E392B5}" type="slidenum">
              <a:rPr lang="en-US" smtClean="0"/>
              <a:pPr/>
              <a:t>23</a:t>
            </a:fld>
            <a:endParaRPr lang="en-US" dirty="0"/>
          </a:p>
        </p:txBody>
      </p:sp>
    </p:spTree>
    <p:extLst>
      <p:ext uri="{BB962C8B-B14F-4D97-AF65-F5344CB8AC3E}">
        <p14:creationId xmlns:p14="http://schemas.microsoft.com/office/powerpoint/2010/main" val="2699901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268" y="488272"/>
            <a:ext cx="10170695" cy="1136342"/>
          </a:xfrm>
        </p:spPr>
        <p:txBody>
          <a:bodyPr>
            <a:normAutofit/>
          </a:bodyPr>
          <a:lstStyle/>
          <a:p>
            <a:r>
              <a:rPr lang="es-ES" dirty="0"/>
              <a:t>Señales de que un Episodio de Asfixia Puede Ser una Emergencia que Amenaza la Vida</a:t>
            </a:r>
            <a:endParaRPr lang="en-US" dirty="0"/>
          </a:p>
        </p:txBody>
      </p:sp>
      <p:sp>
        <p:nvSpPr>
          <p:cNvPr id="3" name="Text Placeholder 2"/>
          <p:cNvSpPr>
            <a:spLocks noGrp="1"/>
          </p:cNvSpPr>
          <p:nvPr>
            <p:ph type="body" sz="quarter" idx="10"/>
          </p:nvPr>
        </p:nvSpPr>
        <p:spPr>
          <a:xfrm>
            <a:off x="407988" y="1624614"/>
            <a:ext cx="11142662" cy="4471386"/>
          </a:xfrm>
        </p:spPr>
        <p:txBody>
          <a:bodyPr/>
          <a:lstStyle/>
          <a:p>
            <a:pPr marL="0" indent="0">
              <a:buNone/>
            </a:pPr>
            <a:r>
              <a:rPr lang="es-ES" sz="2400" dirty="0"/>
              <a:t>La persona</a:t>
            </a:r>
            <a:r>
              <a:rPr lang="es-ES" sz="2400" dirty="0" smtClean="0"/>
              <a:t>:</a:t>
            </a:r>
          </a:p>
          <a:p>
            <a:r>
              <a:rPr lang="es-ES" sz="2400" dirty="0" smtClean="0"/>
              <a:t>Tiene </a:t>
            </a:r>
            <a:r>
              <a:rPr lang="es-ES" sz="2400" dirty="0"/>
              <a:t>una obstrucción en las vías </a:t>
            </a:r>
            <a:r>
              <a:rPr lang="es-ES" sz="2400" dirty="0" smtClean="0"/>
              <a:t>respiratorias</a:t>
            </a:r>
          </a:p>
          <a:p>
            <a:r>
              <a:rPr lang="es-ES" sz="2400" dirty="0"/>
              <a:t>Tiene un tono azulado o morado en la cara o los </a:t>
            </a:r>
            <a:r>
              <a:rPr lang="es-ES" sz="2400" dirty="0" smtClean="0"/>
              <a:t>labios</a:t>
            </a:r>
          </a:p>
          <a:p>
            <a:r>
              <a:rPr lang="es-ES" sz="2400" dirty="0"/>
              <a:t>Requiere golpes en la espalda y/o empujes </a:t>
            </a:r>
            <a:r>
              <a:rPr lang="es-ES" sz="2400" dirty="0" smtClean="0"/>
              <a:t>abdominales</a:t>
            </a:r>
          </a:p>
          <a:p>
            <a:r>
              <a:rPr lang="es-ES" sz="2400" dirty="0"/>
              <a:t>Pierde el conocimiento – se inicia RCP “reanimación cardiopulmonar</a:t>
            </a:r>
            <a:r>
              <a:rPr lang="es-ES" sz="2400" dirty="0" smtClean="0"/>
              <a:t>”</a:t>
            </a:r>
          </a:p>
          <a:p>
            <a:r>
              <a:rPr lang="es-ES" sz="2400" dirty="0" smtClean="0"/>
              <a:t>Toser y barrer la boca </a:t>
            </a:r>
            <a:r>
              <a:rPr lang="es-ES" sz="2400" dirty="0"/>
              <a:t>con los dedos no son </a:t>
            </a:r>
            <a:r>
              <a:rPr lang="es-ES" sz="2400" dirty="0" smtClean="0"/>
              <a:t>efectivos</a:t>
            </a:r>
          </a:p>
          <a:p>
            <a:r>
              <a:rPr lang="es-ES" sz="2400" dirty="0" smtClean="0"/>
              <a:t>Presenta </a:t>
            </a:r>
            <a:r>
              <a:rPr lang="es-ES" sz="2400" dirty="0"/>
              <a:t>dificultad respiratoria </a:t>
            </a:r>
            <a:r>
              <a:rPr lang="es-ES" sz="2400" dirty="0" smtClean="0"/>
              <a:t>y cambio de actitud después del atragantamiento</a:t>
            </a:r>
          </a:p>
        </p:txBody>
      </p:sp>
      <p:sp>
        <p:nvSpPr>
          <p:cNvPr id="4" name="Footer Placeholder 3"/>
          <p:cNvSpPr>
            <a:spLocks noGrp="1"/>
          </p:cNvSpPr>
          <p:nvPr>
            <p:ph type="ftr" sz="quarter" idx="3"/>
          </p:nvPr>
        </p:nvSpPr>
        <p:spPr/>
        <p:txBody>
          <a:bodyPr/>
          <a:lstStyle/>
          <a:p>
            <a:r>
              <a:rPr lang="en-US" smtClean="0"/>
              <a:t>Division of Developmental Disabilities | New Jersey Department of Human Services</a:t>
            </a:r>
            <a:endParaRPr lang="en-US" dirty="0"/>
          </a:p>
        </p:txBody>
      </p:sp>
      <p:sp>
        <p:nvSpPr>
          <p:cNvPr id="5" name="Slide Number Placeholder 4"/>
          <p:cNvSpPr>
            <a:spLocks noGrp="1"/>
          </p:cNvSpPr>
          <p:nvPr>
            <p:ph type="sldNum" sz="quarter" idx="4"/>
          </p:nvPr>
        </p:nvSpPr>
        <p:spPr/>
        <p:txBody>
          <a:bodyPr/>
          <a:lstStyle/>
          <a:p>
            <a:fld id="{DD16FA17-7312-43AC-AB9E-F79F81E392B5}" type="slidenum">
              <a:rPr lang="en-US" smtClean="0"/>
              <a:pPr/>
              <a:t>24</a:t>
            </a:fld>
            <a:endParaRPr lang="en-US" dirty="0"/>
          </a:p>
        </p:txBody>
      </p:sp>
    </p:spTree>
    <p:extLst>
      <p:ext uri="{BB962C8B-B14F-4D97-AF65-F5344CB8AC3E}">
        <p14:creationId xmlns:p14="http://schemas.microsoft.com/office/powerpoint/2010/main" val="2261014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EJEMPLO #9</a:t>
            </a:r>
          </a:p>
        </p:txBody>
      </p:sp>
      <p:sp>
        <p:nvSpPr>
          <p:cNvPr id="3" name="Text Placeholder 2"/>
          <p:cNvSpPr>
            <a:spLocks noGrp="1"/>
          </p:cNvSpPr>
          <p:nvPr>
            <p:ph type="body" sz="quarter" idx="10"/>
          </p:nvPr>
        </p:nvSpPr>
        <p:spPr>
          <a:xfrm>
            <a:off x="407267" y="1392764"/>
            <a:ext cx="11142662" cy="4456386"/>
          </a:xfrm>
        </p:spPr>
        <p:txBody>
          <a:bodyPr/>
          <a:lstStyle/>
          <a:p>
            <a:pPr marL="0" indent="0">
              <a:buNone/>
            </a:pPr>
            <a:r>
              <a:rPr lang="es-ES" sz="3600" dirty="0"/>
              <a:t>Molly está comiendo con sus amigos y su personal de cuidado en el centro comercial cuando empieza a hacer sonidos chirriantes al tratar respirar. Empieza a toser y le sale algo de comida por la boca. Sigue sonando como si estuviera atragantada y le lloran los ojos. Parece que deja de respirar y usted se levanta de un salto para darle golpes en la espalda y empujes abdominales para ayudarla. Enseguida funciona y sale un trozo de comida.</a:t>
            </a:r>
            <a:endParaRPr lang="en-US" sz="3600" dirty="0"/>
          </a:p>
        </p:txBody>
      </p:sp>
      <p:sp>
        <p:nvSpPr>
          <p:cNvPr id="4" name="Footer Placeholder 3"/>
          <p:cNvSpPr>
            <a:spLocks noGrp="1"/>
          </p:cNvSpPr>
          <p:nvPr>
            <p:ph type="ftr" sz="quarter" idx="3"/>
          </p:nvPr>
        </p:nvSpPr>
        <p:spPr/>
        <p:txBody>
          <a:bodyPr/>
          <a:lstStyle/>
          <a:p>
            <a:r>
              <a:rPr lang="en-US" dirty="0"/>
              <a:t>Division of Developmental Disabilities | </a:t>
            </a:r>
            <a:r>
              <a:rPr lang="en-US" dirty="0" err="1"/>
              <a:t>Departamento</a:t>
            </a:r>
            <a:r>
              <a:rPr lang="en-US" dirty="0"/>
              <a:t> de </a:t>
            </a:r>
            <a:r>
              <a:rPr lang="en-US" dirty="0" err="1"/>
              <a:t>Servicios</a:t>
            </a:r>
            <a:r>
              <a:rPr lang="en-US" dirty="0"/>
              <a:t> </a:t>
            </a:r>
            <a:r>
              <a:rPr lang="en-US" dirty="0" err="1"/>
              <a:t>Humanos</a:t>
            </a:r>
            <a:r>
              <a:rPr lang="en-US" dirty="0"/>
              <a:t> de New Jersey</a:t>
            </a:r>
          </a:p>
        </p:txBody>
      </p:sp>
      <p:sp>
        <p:nvSpPr>
          <p:cNvPr id="5" name="Slide Number Placeholder 4"/>
          <p:cNvSpPr>
            <a:spLocks noGrp="1"/>
          </p:cNvSpPr>
          <p:nvPr>
            <p:ph type="sldNum" sz="quarter" idx="4"/>
          </p:nvPr>
        </p:nvSpPr>
        <p:spPr/>
        <p:txBody>
          <a:bodyPr/>
          <a:lstStyle/>
          <a:p>
            <a:fld id="{DD16FA17-7312-43AC-AB9E-F79F81E392B5}" type="slidenum">
              <a:rPr lang="en-US" smtClean="0"/>
              <a:pPr/>
              <a:t>25</a:t>
            </a:fld>
            <a:endParaRPr lang="en-US" dirty="0"/>
          </a:p>
        </p:txBody>
      </p:sp>
    </p:spTree>
    <p:extLst>
      <p:ext uri="{BB962C8B-B14F-4D97-AF65-F5344CB8AC3E}">
        <p14:creationId xmlns:p14="http://schemas.microsoft.com/office/powerpoint/2010/main" val="3881975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16EE6-4A5A-4E92-B5FB-24884042BCE8}"/>
              </a:ext>
            </a:extLst>
          </p:cNvPr>
          <p:cNvSpPr>
            <a:spLocks noGrp="1"/>
          </p:cNvSpPr>
          <p:nvPr>
            <p:ph type="title"/>
          </p:nvPr>
        </p:nvSpPr>
        <p:spPr>
          <a:xfrm>
            <a:off x="407268" y="706964"/>
            <a:ext cx="11466077" cy="685800"/>
          </a:xfrm>
        </p:spPr>
        <p:txBody>
          <a:bodyPr>
            <a:normAutofit fontScale="90000"/>
          </a:bodyPr>
          <a:lstStyle/>
          <a:p>
            <a:r>
              <a:rPr lang="es-ES" dirty="0"/>
              <a:t>Identificar las emergencias potencialmente mortales</a:t>
            </a:r>
            <a:endParaRPr lang="en-US" dirty="0"/>
          </a:p>
        </p:txBody>
      </p:sp>
      <p:sp>
        <p:nvSpPr>
          <p:cNvPr id="3" name="Text Placeholder 2">
            <a:extLst>
              <a:ext uri="{FF2B5EF4-FFF2-40B4-BE49-F238E27FC236}">
                <a16:creationId xmlns:a16="http://schemas.microsoft.com/office/drawing/2014/main" id="{4351F673-4514-48E0-88C9-78C9A64A245B}"/>
              </a:ext>
            </a:extLst>
          </p:cNvPr>
          <p:cNvSpPr>
            <a:spLocks noGrp="1"/>
          </p:cNvSpPr>
          <p:nvPr>
            <p:ph type="body" sz="quarter" idx="10"/>
          </p:nvPr>
        </p:nvSpPr>
        <p:spPr>
          <a:xfrm>
            <a:off x="407988" y="1639614"/>
            <a:ext cx="11142662" cy="577113"/>
          </a:xfrm>
        </p:spPr>
        <p:txBody>
          <a:bodyPr/>
          <a:lstStyle/>
          <a:p>
            <a:pPr>
              <a:lnSpc>
                <a:spcPct val="100000"/>
              </a:lnSpc>
              <a:spcBef>
                <a:spcPts val="600"/>
              </a:spcBef>
            </a:pPr>
            <a:r>
              <a:rPr lang="es-ES" dirty="0"/>
              <a:t>Algunas preguntas para determinar si se debe llamar al 9-1-1:</a:t>
            </a:r>
            <a:endParaRPr lang="en-US" dirty="0"/>
          </a:p>
        </p:txBody>
      </p:sp>
      <p:sp>
        <p:nvSpPr>
          <p:cNvPr id="4" name="Footer Placeholder 3">
            <a:extLst>
              <a:ext uri="{FF2B5EF4-FFF2-40B4-BE49-F238E27FC236}">
                <a16:creationId xmlns:a16="http://schemas.microsoft.com/office/drawing/2014/main" id="{F9B2D417-363B-427A-A68E-3ECD992C30F8}"/>
              </a:ext>
            </a:extLst>
          </p:cNvPr>
          <p:cNvSpPr>
            <a:spLocks noGrp="1"/>
          </p:cNvSpPr>
          <p:nvPr>
            <p:ph type="ftr" sz="quarter" idx="3"/>
          </p:nvPr>
        </p:nvSpPr>
        <p:spPr/>
        <p:txBody>
          <a:bodyPr/>
          <a:lstStyle/>
          <a:p>
            <a:r>
              <a:rPr lang="es-CR" dirty="0"/>
              <a:t>Departamento de Servicios Humanos de New Jersey</a:t>
            </a:r>
          </a:p>
        </p:txBody>
      </p:sp>
      <p:sp>
        <p:nvSpPr>
          <p:cNvPr id="5" name="Slide Number Placeholder 4">
            <a:extLst>
              <a:ext uri="{FF2B5EF4-FFF2-40B4-BE49-F238E27FC236}">
                <a16:creationId xmlns:a16="http://schemas.microsoft.com/office/drawing/2014/main" id="{2F5650D0-7D0F-45CF-A25D-DE54524C0D21}"/>
              </a:ext>
            </a:extLst>
          </p:cNvPr>
          <p:cNvSpPr>
            <a:spLocks noGrp="1"/>
          </p:cNvSpPr>
          <p:nvPr>
            <p:ph type="sldNum" sz="quarter" idx="4"/>
          </p:nvPr>
        </p:nvSpPr>
        <p:spPr/>
        <p:txBody>
          <a:bodyPr/>
          <a:lstStyle/>
          <a:p>
            <a:fld id="{DD16FA17-7312-43AC-AB9E-F79F81E392B5}" type="slidenum">
              <a:rPr lang="en-US" smtClean="0"/>
              <a:pPr/>
              <a:t>26</a:t>
            </a:fld>
            <a:endParaRPr lang="en-US" dirty="0"/>
          </a:p>
        </p:txBody>
      </p:sp>
      <p:sp>
        <p:nvSpPr>
          <p:cNvPr id="7" name="Text Placeholder 2">
            <a:extLst>
              <a:ext uri="{FF2B5EF4-FFF2-40B4-BE49-F238E27FC236}">
                <a16:creationId xmlns:a16="http://schemas.microsoft.com/office/drawing/2014/main" id="{F804A4C4-E6CC-6B64-1C9F-83082CE91BE2}"/>
              </a:ext>
            </a:extLst>
          </p:cNvPr>
          <p:cNvSpPr txBox="1">
            <a:spLocks/>
          </p:cNvSpPr>
          <p:nvPr/>
        </p:nvSpPr>
        <p:spPr>
          <a:xfrm>
            <a:off x="407267" y="2175159"/>
            <a:ext cx="8022567" cy="368530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rgbClr val="000000"/>
                </a:solidFill>
                <a:latin typeface="Century Gothic" panose="020B0502020202020204" pitchFamily="34" charset="0"/>
                <a:ea typeface="+mn-ea"/>
                <a:cs typeface="Arial" panose="020B0604020202020204" pitchFamily="34" charset="0"/>
              </a:defRPr>
            </a:lvl1pPr>
            <a:lvl2pPr marL="517525" indent="-228600" algn="l" defTabSz="914400" rtl="0" eaLnBrk="1" latinLnBrk="0" hangingPunct="1">
              <a:lnSpc>
                <a:spcPct val="90000"/>
              </a:lnSpc>
              <a:spcBef>
                <a:spcPts val="500"/>
              </a:spcBef>
              <a:buClr>
                <a:schemeClr val="accent5"/>
              </a:buClr>
              <a:buFont typeface="Arial" panose="020B0604020202020204" pitchFamily="34" charset="0"/>
              <a:buChar char="–"/>
              <a:defRPr sz="2400" kern="1200">
                <a:solidFill>
                  <a:srgbClr val="000000"/>
                </a:solidFill>
                <a:latin typeface="Century Gothic" panose="020B0502020202020204" pitchFamily="34" charset="0"/>
                <a:ea typeface="+mn-ea"/>
                <a:cs typeface="Arial" panose="020B0604020202020204" pitchFamily="34" charset="0"/>
              </a:defRPr>
            </a:lvl2pPr>
            <a:lvl3pPr marL="806450" indent="-228600" algn="l" defTabSz="914400" rtl="0" eaLnBrk="1" latinLnBrk="0" hangingPunct="1">
              <a:lnSpc>
                <a:spcPct val="90000"/>
              </a:lnSpc>
              <a:spcBef>
                <a:spcPts val="500"/>
              </a:spcBef>
              <a:buClr>
                <a:schemeClr val="accent5"/>
              </a:buClr>
              <a:buFont typeface="Wingdings" panose="05000000000000000000" pitchFamily="2" charset="2"/>
              <a:buChar char="§"/>
              <a:defRPr sz="2000" kern="1200">
                <a:solidFill>
                  <a:srgbClr val="000000"/>
                </a:solidFill>
                <a:latin typeface="Century Gothic" panose="020B0502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0000"/>
              </a:lnSpc>
              <a:spcBef>
                <a:spcPts val="600"/>
              </a:spcBef>
            </a:pPr>
            <a:r>
              <a:rPr lang="es-ES" dirty="0"/>
              <a:t>¿Podría ser potencialmente mortal? </a:t>
            </a:r>
          </a:p>
          <a:p>
            <a:pPr lvl="1">
              <a:lnSpc>
                <a:spcPct val="100000"/>
              </a:lnSpc>
              <a:spcBef>
                <a:spcPts val="600"/>
              </a:spcBef>
            </a:pPr>
            <a:r>
              <a:rPr lang="es-ES" dirty="0"/>
              <a:t>¿Podría empeorar y poner en peligro la vida de la persona si usted la lleva al hospital? </a:t>
            </a:r>
          </a:p>
          <a:p>
            <a:pPr lvl="1">
              <a:lnSpc>
                <a:spcPct val="100000"/>
              </a:lnSpc>
              <a:spcBef>
                <a:spcPts val="600"/>
              </a:spcBef>
            </a:pPr>
            <a:r>
              <a:rPr lang="es-ES" dirty="0"/>
              <a:t>¿Mover a la persona por su cuenta podría causar más lesiones? </a:t>
            </a:r>
          </a:p>
          <a:p>
            <a:pPr lvl="1">
              <a:lnSpc>
                <a:spcPct val="100000"/>
              </a:lnSpc>
              <a:spcBef>
                <a:spcPts val="600"/>
              </a:spcBef>
            </a:pPr>
            <a:r>
              <a:rPr lang="es-ES" dirty="0"/>
              <a:t>¿Necesita la persona los conocimientos/equipo del personal médico de urgencias?</a:t>
            </a:r>
            <a:endParaRPr lang="en-US" dirty="0"/>
          </a:p>
        </p:txBody>
      </p:sp>
      <p:pic>
        <p:nvPicPr>
          <p:cNvPr id="11" name="Picture 10">
            <a:extLst>
              <a:ext uri="{FF2B5EF4-FFF2-40B4-BE49-F238E27FC236}">
                <a16:creationId xmlns:a16="http://schemas.microsoft.com/office/drawing/2014/main" id="{23BADEED-4FAC-3A73-5CDA-78F757E0FDFF}"/>
              </a:ext>
            </a:extLst>
          </p:cNvPr>
          <p:cNvPicPr>
            <a:picLocks noChangeAspect="1"/>
          </p:cNvPicPr>
          <p:nvPr/>
        </p:nvPicPr>
        <p:blipFill>
          <a:blip r:embed="rId3"/>
          <a:stretch>
            <a:fillRect/>
          </a:stretch>
        </p:blipFill>
        <p:spPr>
          <a:xfrm>
            <a:off x="8429834" y="2382977"/>
            <a:ext cx="3606203" cy="3311236"/>
          </a:xfrm>
          <a:prstGeom prst="rect">
            <a:avLst/>
          </a:prstGeom>
        </p:spPr>
      </p:pic>
    </p:spTree>
    <p:extLst>
      <p:ext uri="{BB962C8B-B14F-4D97-AF65-F5344CB8AC3E}">
        <p14:creationId xmlns:p14="http://schemas.microsoft.com/office/powerpoint/2010/main" val="1476404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9E8536C-18C8-4152-8161-650CCEAD0A7E}"/>
              </a:ext>
            </a:extLst>
          </p:cNvPr>
          <p:cNvSpPr>
            <a:spLocks noGrp="1"/>
          </p:cNvSpPr>
          <p:nvPr>
            <p:ph type="ftr" sz="quarter" idx="3"/>
          </p:nvPr>
        </p:nvSpPr>
        <p:spPr/>
        <p:txBody>
          <a:bodyPr/>
          <a:lstStyle/>
          <a:p>
            <a:r>
              <a:rPr lang="en-US"/>
              <a:t>New Jersey Department of Human Services</a:t>
            </a:r>
            <a:endParaRPr lang="en-US" dirty="0"/>
          </a:p>
        </p:txBody>
      </p:sp>
      <p:sp>
        <p:nvSpPr>
          <p:cNvPr id="5" name="Slide Number Placeholder 4">
            <a:extLst>
              <a:ext uri="{FF2B5EF4-FFF2-40B4-BE49-F238E27FC236}">
                <a16:creationId xmlns:a16="http://schemas.microsoft.com/office/drawing/2014/main" id="{B82ABEBD-DBB7-4414-8FE0-4FD106505DD5}"/>
              </a:ext>
            </a:extLst>
          </p:cNvPr>
          <p:cNvSpPr>
            <a:spLocks noGrp="1"/>
          </p:cNvSpPr>
          <p:nvPr>
            <p:ph type="sldNum" sz="quarter" idx="4"/>
          </p:nvPr>
        </p:nvSpPr>
        <p:spPr/>
        <p:txBody>
          <a:bodyPr/>
          <a:lstStyle/>
          <a:p>
            <a:fld id="{DD16FA17-7312-43AC-AB9E-F79F81E392B5}" type="slidenum">
              <a:rPr lang="en-US" smtClean="0"/>
              <a:pPr/>
              <a:t>27</a:t>
            </a:fld>
            <a:endParaRPr lang="en-US" dirty="0"/>
          </a:p>
        </p:txBody>
      </p:sp>
      <p:pic>
        <p:nvPicPr>
          <p:cNvPr id="7" name="Picture 6" descr="A picture containing text, indoor&#10;&#10;Description automatically generated">
            <a:extLst>
              <a:ext uri="{FF2B5EF4-FFF2-40B4-BE49-F238E27FC236}">
                <a16:creationId xmlns:a16="http://schemas.microsoft.com/office/drawing/2014/main" id="{06DE7094-1F1C-504E-032E-776E1EB58170}"/>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4999" t="9" r="25337" b="-9"/>
          <a:stretch/>
        </p:blipFill>
        <p:spPr>
          <a:xfrm>
            <a:off x="7398327" y="421200"/>
            <a:ext cx="4793674" cy="6436800"/>
          </a:xfrm>
          <a:prstGeom prst="rect">
            <a:avLst/>
          </a:prstGeom>
        </p:spPr>
      </p:pic>
      <p:sp>
        <p:nvSpPr>
          <p:cNvPr id="8" name="Rectangle 7">
            <a:extLst>
              <a:ext uri="{FF2B5EF4-FFF2-40B4-BE49-F238E27FC236}">
                <a16:creationId xmlns:a16="http://schemas.microsoft.com/office/drawing/2014/main" id="{8F11D926-4E60-D2EF-394F-F85B56E3A415}"/>
              </a:ext>
            </a:extLst>
          </p:cNvPr>
          <p:cNvSpPr/>
          <p:nvPr/>
        </p:nvSpPr>
        <p:spPr>
          <a:xfrm>
            <a:off x="7398327" y="420624"/>
            <a:ext cx="4793674" cy="6437376"/>
          </a:xfrm>
          <a:prstGeom prst="rect">
            <a:avLst/>
          </a:prstGeom>
          <a:gradFill flip="none" rotWithShape="1">
            <a:gsLst>
              <a:gs pos="0">
                <a:schemeClr val="bg1">
                  <a:alpha val="0"/>
                </a:schemeClr>
              </a:gs>
              <a:gs pos="69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B60C19F3-955A-49CA-AC0A-769D44771641}"/>
              </a:ext>
            </a:extLst>
          </p:cNvPr>
          <p:cNvSpPr>
            <a:spLocks noGrp="1"/>
          </p:cNvSpPr>
          <p:nvPr>
            <p:ph type="body" sz="quarter" idx="10"/>
          </p:nvPr>
        </p:nvSpPr>
        <p:spPr>
          <a:xfrm>
            <a:off x="407267" y="1348687"/>
            <a:ext cx="10881882" cy="4592018"/>
          </a:xfrm>
        </p:spPr>
        <p:txBody>
          <a:bodyPr/>
          <a:lstStyle/>
          <a:p>
            <a:pPr>
              <a:lnSpc>
                <a:spcPct val="100000"/>
              </a:lnSpc>
              <a:spcBef>
                <a:spcPts val="600"/>
              </a:spcBef>
            </a:pPr>
            <a:r>
              <a:rPr lang="es-ES" b="1" dirty="0"/>
              <a:t>La Ley de Danielle requiere que se llame al 911 en caso de una emergencia que amenace la vida, incluso si la persona tiene una orden de no resucitar (DNR</a:t>
            </a:r>
            <a:r>
              <a:rPr lang="es-ES" b="1" dirty="0" smtClean="0"/>
              <a:t>).</a:t>
            </a:r>
          </a:p>
          <a:p>
            <a:pPr>
              <a:lnSpc>
                <a:spcPct val="100000"/>
              </a:lnSpc>
              <a:spcBef>
                <a:spcPts val="600"/>
              </a:spcBef>
            </a:pPr>
            <a:r>
              <a:rPr lang="es-ES" dirty="0"/>
              <a:t>Órdenes como una DNR deben estar claramente visibles en el hogar para que todo el personal y los cuidadores estén informados</a:t>
            </a:r>
            <a:r>
              <a:rPr lang="es-ES" dirty="0" smtClean="0"/>
              <a:t>.</a:t>
            </a:r>
          </a:p>
          <a:p>
            <a:pPr>
              <a:lnSpc>
                <a:spcPct val="100000"/>
              </a:lnSpc>
              <a:spcBef>
                <a:spcPts val="600"/>
              </a:spcBef>
            </a:pPr>
            <a:r>
              <a:rPr lang="en-US" dirty="0" smtClean="0"/>
              <a:t>Al </a:t>
            </a:r>
            <a:r>
              <a:rPr lang="en-US" dirty="0" err="1" smtClean="0"/>
              <a:t>llamar</a:t>
            </a:r>
            <a:r>
              <a:rPr lang="en-US" dirty="0" smtClean="0"/>
              <a:t> al </a:t>
            </a:r>
            <a:r>
              <a:rPr lang="en-US" dirty="0"/>
              <a:t>911:</a:t>
            </a:r>
          </a:p>
          <a:p>
            <a:pPr lvl="2">
              <a:spcBef>
                <a:spcPts val="600"/>
              </a:spcBef>
              <a:buClr>
                <a:srgbClr val="376AB2"/>
              </a:buClr>
            </a:pPr>
            <a:r>
              <a:rPr lang="es-ES" sz="2400" dirty="0"/>
              <a:t>Informe al operador sobre cualquier orden de final de vida, como una DNR, DNI, DNH o POLST</a:t>
            </a:r>
            <a:r>
              <a:rPr lang="es-ES" sz="2400" dirty="0" smtClean="0"/>
              <a:t>.</a:t>
            </a:r>
          </a:p>
          <a:p>
            <a:pPr lvl="2">
              <a:spcBef>
                <a:spcPts val="600"/>
              </a:spcBef>
              <a:buClr>
                <a:srgbClr val="376AB2"/>
              </a:buClr>
            </a:pPr>
            <a:r>
              <a:rPr lang="es-ES" sz="2400" dirty="0" smtClean="0"/>
              <a:t>Siga </a:t>
            </a:r>
            <a:r>
              <a:rPr lang="es-ES" sz="2400" dirty="0"/>
              <a:t>las recomendaciones del operador del 911</a:t>
            </a:r>
            <a:r>
              <a:rPr lang="es-ES" sz="2400" dirty="0" smtClean="0"/>
              <a:t>.</a:t>
            </a:r>
          </a:p>
          <a:p>
            <a:pPr lvl="2">
              <a:spcBef>
                <a:spcPts val="600"/>
              </a:spcBef>
              <a:buClr>
                <a:srgbClr val="376AB2"/>
              </a:buClr>
            </a:pPr>
            <a:r>
              <a:rPr lang="es-ES" sz="2400" dirty="0" smtClean="0"/>
              <a:t>El </a:t>
            </a:r>
            <a:r>
              <a:rPr lang="es-ES" sz="2400" dirty="0"/>
              <a:t>personal de emergencia que responda evaluará la situación y determinará las acciones apropiadas.</a:t>
            </a:r>
            <a:endParaRPr lang="en-US" sz="2800" dirty="0"/>
          </a:p>
        </p:txBody>
      </p:sp>
      <p:sp>
        <p:nvSpPr>
          <p:cNvPr id="9" name="Slide Number Placeholder 5">
            <a:extLst>
              <a:ext uri="{FF2B5EF4-FFF2-40B4-BE49-F238E27FC236}">
                <a16:creationId xmlns:a16="http://schemas.microsoft.com/office/drawing/2014/main" id="{F0ADBE62-F8B5-4626-A2F1-9E1E60B3D688}"/>
              </a:ext>
            </a:extLst>
          </p:cNvPr>
          <p:cNvSpPr txBox="1">
            <a:spLocks/>
          </p:cNvSpPr>
          <p:nvPr/>
        </p:nvSpPr>
        <p:spPr>
          <a:xfrm>
            <a:off x="7263162" y="638797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rgbClr val="000000"/>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16FA17-7312-43AC-AB9E-F79F81E392B5}" type="slidenum">
              <a:rPr lang="en-US" smtClean="0"/>
              <a:pPr/>
              <a:t>27</a:t>
            </a:fld>
            <a:endParaRPr lang="en-US" dirty="0"/>
          </a:p>
        </p:txBody>
      </p:sp>
      <p:pic>
        <p:nvPicPr>
          <p:cNvPr id="11" name="Picture 10">
            <a:extLst>
              <a:ext uri="{FF2B5EF4-FFF2-40B4-BE49-F238E27FC236}">
                <a16:creationId xmlns:a16="http://schemas.microsoft.com/office/drawing/2014/main" id="{B69E7B4E-ECFD-4D5D-B8CA-7C338E7CD9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43990" y="6289928"/>
            <a:ext cx="1145159" cy="405341"/>
          </a:xfrm>
          <a:prstGeom prst="rect">
            <a:avLst/>
          </a:prstGeom>
        </p:spPr>
      </p:pic>
      <p:pic>
        <p:nvPicPr>
          <p:cNvPr id="6" name="Picture 5">
            <a:extLst>
              <a:ext uri="{FF2B5EF4-FFF2-40B4-BE49-F238E27FC236}">
                <a16:creationId xmlns:a16="http://schemas.microsoft.com/office/drawing/2014/main" id="{09677E8C-3AD2-3C78-763E-BF9AA02F88B5}"/>
              </a:ext>
            </a:extLst>
          </p:cNvPr>
          <p:cNvPicPr>
            <a:picLocks noChangeAspect="1"/>
          </p:cNvPicPr>
          <p:nvPr/>
        </p:nvPicPr>
        <p:blipFill>
          <a:blip r:embed="rId5"/>
          <a:stretch>
            <a:fillRect/>
          </a:stretch>
        </p:blipFill>
        <p:spPr>
          <a:xfrm>
            <a:off x="11354400" y="6242400"/>
            <a:ext cx="684000" cy="486000"/>
          </a:xfrm>
          <a:prstGeom prst="rect">
            <a:avLst/>
          </a:prstGeom>
        </p:spPr>
      </p:pic>
      <p:sp>
        <p:nvSpPr>
          <p:cNvPr id="2" name="Title 1">
            <a:extLst>
              <a:ext uri="{FF2B5EF4-FFF2-40B4-BE49-F238E27FC236}">
                <a16:creationId xmlns:a16="http://schemas.microsoft.com/office/drawing/2014/main" id="{E040494E-0EE5-48B3-A17C-45DD03B27CA7}"/>
              </a:ext>
            </a:extLst>
          </p:cNvPr>
          <p:cNvSpPr>
            <a:spLocks noGrp="1"/>
          </p:cNvSpPr>
          <p:nvPr>
            <p:ph type="title"/>
          </p:nvPr>
        </p:nvSpPr>
        <p:spPr>
          <a:xfrm>
            <a:off x="407267" y="662886"/>
            <a:ext cx="10170695" cy="685800"/>
          </a:xfrm>
        </p:spPr>
        <p:txBody>
          <a:bodyPr>
            <a:normAutofit fontScale="90000"/>
          </a:bodyPr>
          <a:lstStyle/>
          <a:p>
            <a:r>
              <a:rPr lang="es-ES" dirty="0"/>
              <a:t>La Ley de Danielle y las Órdenes de Final de Vida</a:t>
            </a:r>
            <a:endParaRPr lang="en-US" dirty="0"/>
          </a:p>
        </p:txBody>
      </p:sp>
    </p:spTree>
    <p:extLst>
      <p:ext uri="{BB962C8B-B14F-4D97-AF65-F5344CB8AC3E}">
        <p14:creationId xmlns:p14="http://schemas.microsoft.com/office/powerpoint/2010/main" val="285026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63955A4-33A2-4B89-A832-16CD0EE4424C}"/>
              </a:ext>
            </a:extLst>
          </p:cNvPr>
          <p:cNvSpPr>
            <a:spLocks noGrp="1"/>
          </p:cNvSpPr>
          <p:nvPr>
            <p:ph type="ftr" sz="quarter" idx="3"/>
          </p:nvPr>
        </p:nvSpPr>
        <p:spPr/>
        <p:txBody>
          <a:bodyPr/>
          <a:lstStyle/>
          <a:p>
            <a:r>
              <a:rPr lang="en-US"/>
              <a:t>New Jersey Department of Human Services</a:t>
            </a:r>
            <a:endParaRPr lang="en-US" dirty="0"/>
          </a:p>
        </p:txBody>
      </p:sp>
      <p:sp>
        <p:nvSpPr>
          <p:cNvPr id="5" name="Slide Number Placeholder 4">
            <a:extLst>
              <a:ext uri="{FF2B5EF4-FFF2-40B4-BE49-F238E27FC236}">
                <a16:creationId xmlns:a16="http://schemas.microsoft.com/office/drawing/2014/main" id="{3E078824-8637-4CFF-90D3-381DCA0847F2}"/>
              </a:ext>
            </a:extLst>
          </p:cNvPr>
          <p:cNvSpPr>
            <a:spLocks noGrp="1"/>
          </p:cNvSpPr>
          <p:nvPr>
            <p:ph type="sldNum" sz="quarter" idx="4"/>
          </p:nvPr>
        </p:nvSpPr>
        <p:spPr/>
        <p:txBody>
          <a:bodyPr/>
          <a:lstStyle/>
          <a:p>
            <a:fld id="{DD16FA17-7312-43AC-AB9E-F79F81E392B5}" type="slidenum">
              <a:rPr lang="en-US" smtClean="0"/>
              <a:pPr/>
              <a:t>28</a:t>
            </a:fld>
            <a:endParaRPr lang="en-US" dirty="0"/>
          </a:p>
        </p:txBody>
      </p:sp>
      <p:pic>
        <p:nvPicPr>
          <p:cNvPr id="6" name="Picture 5" descr="A picture containing text, indoor&#10;&#10;Description automatically generated">
            <a:extLst>
              <a:ext uri="{FF2B5EF4-FFF2-40B4-BE49-F238E27FC236}">
                <a16:creationId xmlns:a16="http://schemas.microsoft.com/office/drawing/2014/main" id="{D8CE93A7-759F-B3AB-77A2-7553853634B7}"/>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4999" t="9" r="25337" b="-9"/>
          <a:stretch/>
        </p:blipFill>
        <p:spPr>
          <a:xfrm>
            <a:off x="7398327" y="421200"/>
            <a:ext cx="4793674" cy="6436800"/>
          </a:xfrm>
          <a:prstGeom prst="rect">
            <a:avLst/>
          </a:prstGeom>
        </p:spPr>
      </p:pic>
      <p:sp>
        <p:nvSpPr>
          <p:cNvPr id="7" name="Rectangle 6">
            <a:extLst>
              <a:ext uri="{FF2B5EF4-FFF2-40B4-BE49-F238E27FC236}">
                <a16:creationId xmlns:a16="http://schemas.microsoft.com/office/drawing/2014/main" id="{FF3488C6-AF31-D0D7-852C-FF3702027925}"/>
              </a:ext>
            </a:extLst>
          </p:cNvPr>
          <p:cNvSpPr/>
          <p:nvPr/>
        </p:nvSpPr>
        <p:spPr>
          <a:xfrm>
            <a:off x="7398327" y="420624"/>
            <a:ext cx="4793674" cy="6437376"/>
          </a:xfrm>
          <a:prstGeom prst="rect">
            <a:avLst/>
          </a:prstGeom>
          <a:gradFill flip="none" rotWithShape="1">
            <a:gsLst>
              <a:gs pos="0">
                <a:schemeClr val="bg1">
                  <a:alpha val="0"/>
                </a:schemeClr>
              </a:gs>
              <a:gs pos="7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D4C0B1C9-ECDA-4E33-9519-E47AB04322A2}"/>
              </a:ext>
            </a:extLst>
          </p:cNvPr>
          <p:cNvSpPr>
            <a:spLocks noGrp="1"/>
          </p:cNvSpPr>
          <p:nvPr>
            <p:ph type="body" sz="quarter" idx="10"/>
          </p:nvPr>
        </p:nvSpPr>
        <p:spPr>
          <a:xfrm>
            <a:off x="407267" y="1749972"/>
            <a:ext cx="10320206" cy="4539956"/>
          </a:xfrm>
        </p:spPr>
        <p:txBody>
          <a:bodyPr/>
          <a:lstStyle/>
          <a:p>
            <a:r>
              <a:rPr lang="es-ES" sz="2400" dirty="0"/>
              <a:t>Para las personas en etapa terminal que reciben </a:t>
            </a:r>
            <a:r>
              <a:rPr lang="es-ES" sz="2400" b="1" dirty="0"/>
              <a:t>cuidados paliativos (hospicio), independientemente de la presencia de una orden de final de vida como una DNR</a:t>
            </a:r>
            <a:r>
              <a:rPr lang="es-ES" sz="2400" dirty="0"/>
              <a:t>:</a:t>
            </a:r>
          </a:p>
          <a:p>
            <a:pPr lvl="1"/>
            <a:r>
              <a:rPr lang="es-ES" sz="2000" dirty="0"/>
              <a:t>Cuando surjan situaciones relacionadas con la condición terminal, o si parece que la persona ha fallecido, el personal </a:t>
            </a:r>
            <a:r>
              <a:rPr lang="es-ES" sz="2000" dirty="0" smtClean="0"/>
              <a:t>debe </a:t>
            </a:r>
            <a:r>
              <a:rPr lang="es-ES" sz="2000" dirty="0"/>
              <a:t>llamar primero al proveedor de cuidados paliativos.</a:t>
            </a:r>
          </a:p>
          <a:p>
            <a:pPr lvl="1"/>
            <a:r>
              <a:rPr lang="es-ES" sz="2000" b="1" dirty="0"/>
              <a:t>El personal </a:t>
            </a:r>
            <a:r>
              <a:rPr lang="es-ES" sz="2000" b="1" u="sng" dirty="0"/>
              <a:t>está</a:t>
            </a:r>
            <a:r>
              <a:rPr lang="es-ES" sz="2000" b="1" dirty="0"/>
              <a:t> obligado a llamar al 911 de inmediato ante emergencias que amenacen la vida y </a:t>
            </a:r>
            <a:r>
              <a:rPr lang="es-ES" sz="2000" b="1" u="sng" dirty="0"/>
              <a:t>que no estén</a:t>
            </a:r>
            <a:r>
              <a:rPr lang="es-ES" sz="2000" b="1" dirty="0"/>
              <a:t> relacionadas con la condición terminal.</a:t>
            </a:r>
          </a:p>
          <a:p>
            <a:pPr lvl="2"/>
            <a:r>
              <a:rPr lang="es-ES" sz="1600" dirty="0"/>
              <a:t>Por ejemplo, si una persona tiene un diagnóstico de cáncer terminal pero experimenta emergencias como, entre otras: un episodio de asfixia, una convulsión por primera vez o una convulsión prolongada de más de 5 minutos, o una lesión grave como una fractura, una caída, sangrado abundante, etc.</a:t>
            </a:r>
          </a:p>
          <a:p>
            <a:pPr lvl="2"/>
            <a:r>
              <a:rPr lang="es-ES" sz="1600" dirty="0"/>
              <a:t>En esos casos, el personal debe informar al operador del 911 y a los socorristas que la persona está en cuidados paliativos, notificar cualquier orden de final de vida y proporcionar la información de contacto correspondiente según sea necesario.</a:t>
            </a:r>
          </a:p>
        </p:txBody>
      </p:sp>
      <p:sp>
        <p:nvSpPr>
          <p:cNvPr id="2" name="Title 1">
            <a:extLst>
              <a:ext uri="{FF2B5EF4-FFF2-40B4-BE49-F238E27FC236}">
                <a16:creationId xmlns:a16="http://schemas.microsoft.com/office/drawing/2014/main" id="{B22D95E1-F3AB-4AB3-8997-3038EB0DC49C}"/>
              </a:ext>
            </a:extLst>
          </p:cNvPr>
          <p:cNvSpPr>
            <a:spLocks noGrp="1"/>
          </p:cNvSpPr>
          <p:nvPr>
            <p:ph type="title"/>
          </p:nvPr>
        </p:nvSpPr>
        <p:spPr/>
        <p:txBody>
          <a:bodyPr>
            <a:normAutofit fontScale="90000"/>
          </a:bodyPr>
          <a:lstStyle/>
          <a:p>
            <a:r>
              <a:rPr lang="es-ES" dirty="0"/>
              <a:t>La Ley de Danielle y los Cuidados Paliativos (Hospicio)</a:t>
            </a:r>
            <a:endParaRPr lang="en-US" dirty="0"/>
          </a:p>
        </p:txBody>
      </p:sp>
      <p:sp>
        <p:nvSpPr>
          <p:cNvPr id="8" name="Slide Number Placeholder 5">
            <a:extLst>
              <a:ext uri="{FF2B5EF4-FFF2-40B4-BE49-F238E27FC236}">
                <a16:creationId xmlns:a16="http://schemas.microsoft.com/office/drawing/2014/main" id="{8CFA07B9-74D0-4A0E-B547-06681E16D7E4}"/>
              </a:ext>
            </a:extLst>
          </p:cNvPr>
          <p:cNvSpPr txBox="1">
            <a:spLocks/>
          </p:cNvSpPr>
          <p:nvPr/>
        </p:nvSpPr>
        <p:spPr>
          <a:xfrm>
            <a:off x="7263162" y="638797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rgbClr val="000000"/>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16FA17-7312-43AC-AB9E-F79F81E392B5}" type="slidenum">
              <a:rPr lang="en-US" smtClean="0"/>
              <a:pPr/>
              <a:t>28</a:t>
            </a:fld>
            <a:endParaRPr lang="en-US" dirty="0"/>
          </a:p>
        </p:txBody>
      </p:sp>
      <p:pic>
        <p:nvPicPr>
          <p:cNvPr id="10" name="Picture 9">
            <a:extLst>
              <a:ext uri="{FF2B5EF4-FFF2-40B4-BE49-F238E27FC236}">
                <a16:creationId xmlns:a16="http://schemas.microsoft.com/office/drawing/2014/main" id="{B014E1BE-4F47-4386-9008-724A1A87D9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43990" y="6289928"/>
            <a:ext cx="1145159" cy="405341"/>
          </a:xfrm>
          <a:prstGeom prst="rect">
            <a:avLst/>
          </a:prstGeom>
        </p:spPr>
      </p:pic>
      <p:pic>
        <p:nvPicPr>
          <p:cNvPr id="11" name="Picture 10">
            <a:extLst>
              <a:ext uri="{FF2B5EF4-FFF2-40B4-BE49-F238E27FC236}">
                <a16:creationId xmlns:a16="http://schemas.microsoft.com/office/drawing/2014/main" id="{4382FD66-EC13-465D-50FF-2A238F1F8D0E}"/>
              </a:ext>
            </a:extLst>
          </p:cNvPr>
          <p:cNvPicPr>
            <a:picLocks noChangeAspect="1"/>
          </p:cNvPicPr>
          <p:nvPr/>
        </p:nvPicPr>
        <p:blipFill>
          <a:blip r:embed="rId5"/>
          <a:stretch>
            <a:fillRect/>
          </a:stretch>
        </p:blipFill>
        <p:spPr>
          <a:xfrm>
            <a:off x="11354400" y="6242400"/>
            <a:ext cx="684000" cy="486000"/>
          </a:xfrm>
          <a:prstGeom prst="rect">
            <a:avLst/>
          </a:prstGeom>
        </p:spPr>
      </p:pic>
    </p:spTree>
    <p:extLst>
      <p:ext uri="{BB962C8B-B14F-4D97-AF65-F5344CB8AC3E}">
        <p14:creationId xmlns:p14="http://schemas.microsoft.com/office/powerpoint/2010/main" val="2212206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Ejemplo</a:t>
            </a:r>
            <a:r>
              <a:rPr lang="en-US" dirty="0" smtClean="0"/>
              <a:t> #10</a:t>
            </a:r>
            <a:endParaRPr lang="en-US" dirty="0"/>
          </a:p>
        </p:txBody>
      </p:sp>
      <p:sp>
        <p:nvSpPr>
          <p:cNvPr id="3" name="Text Placeholder 2"/>
          <p:cNvSpPr>
            <a:spLocks noGrp="1"/>
          </p:cNvSpPr>
          <p:nvPr>
            <p:ph type="body" sz="quarter" idx="10"/>
          </p:nvPr>
        </p:nvSpPr>
        <p:spPr/>
        <p:txBody>
          <a:bodyPr/>
          <a:lstStyle/>
          <a:p>
            <a:r>
              <a:rPr lang="es-ES" dirty="0"/>
              <a:t>June tiene cáncer en etapa 4 y está recibiendo cuidados de hospicio. Según una reunión reciente de planificación, el personal debe cambiar de posición a June cada tres horas, ya que ella ya no puede moverse por sí sola. Mientras la movían, el personal no se dio cuenta de que la baranda de la cama estaba bajada, y June se cayó de la cama, golpeándose la cabeza contra la mesa de noche antes de caer al suelo. Sangraba abundantemente por una profunda laceración en la cabeza. June se quejó de un dolor de cabeza intenso. Momentos después, reportó cambios en su visión y comenzó a tener dificultad para hablar.</a:t>
            </a:r>
          </a:p>
        </p:txBody>
      </p:sp>
      <p:sp>
        <p:nvSpPr>
          <p:cNvPr id="4" name="Footer Placeholder 3"/>
          <p:cNvSpPr>
            <a:spLocks noGrp="1"/>
          </p:cNvSpPr>
          <p:nvPr>
            <p:ph type="ftr" sz="quarter" idx="3"/>
          </p:nvPr>
        </p:nvSpPr>
        <p:spPr/>
        <p:txBody>
          <a:bodyPr/>
          <a:lstStyle/>
          <a:p>
            <a:r>
              <a:rPr lang="en-US" smtClean="0"/>
              <a:t>Division of Developmental Disabilities | New Jersey Department of Human Services</a:t>
            </a:r>
            <a:endParaRPr lang="en-US" dirty="0"/>
          </a:p>
        </p:txBody>
      </p:sp>
      <p:sp>
        <p:nvSpPr>
          <p:cNvPr id="5" name="Slide Number Placeholder 4"/>
          <p:cNvSpPr>
            <a:spLocks noGrp="1"/>
          </p:cNvSpPr>
          <p:nvPr>
            <p:ph type="sldNum" sz="quarter" idx="4"/>
          </p:nvPr>
        </p:nvSpPr>
        <p:spPr/>
        <p:txBody>
          <a:bodyPr/>
          <a:lstStyle/>
          <a:p>
            <a:fld id="{DD16FA17-7312-43AC-AB9E-F79F81E392B5}" type="slidenum">
              <a:rPr lang="en-US" smtClean="0"/>
              <a:pPr/>
              <a:t>29</a:t>
            </a:fld>
            <a:endParaRPr lang="en-US" dirty="0"/>
          </a:p>
        </p:txBody>
      </p:sp>
    </p:spTree>
    <p:extLst>
      <p:ext uri="{BB962C8B-B14F-4D97-AF65-F5344CB8AC3E}">
        <p14:creationId xmlns:p14="http://schemas.microsoft.com/office/powerpoint/2010/main" val="2358627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35823-2944-42E9-8579-C38DF6C74CAA}"/>
              </a:ext>
            </a:extLst>
          </p:cNvPr>
          <p:cNvSpPr>
            <a:spLocks noGrp="1"/>
          </p:cNvSpPr>
          <p:nvPr>
            <p:ph type="title"/>
          </p:nvPr>
        </p:nvSpPr>
        <p:spPr/>
        <p:txBody>
          <a:bodyPr/>
          <a:lstStyle/>
          <a:p>
            <a:r>
              <a:rPr lang="es-CR" dirty="0"/>
              <a:t>¿Quién es </a:t>
            </a:r>
            <a:r>
              <a:rPr lang="es-CR" dirty="0" err="1"/>
              <a:t>Danielle</a:t>
            </a:r>
            <a:r>
              <a:rPr lang="es-CR" dirty="0"/>
              <a:t>?</a:t>
            </a:r>
          </a:p>
        </p:txBody>
      </p:sp>
      <p:sp>
        <p:nvSpPr>
          <p:cNvPr id="3" name="Text Placeholder 2">
            <a:extLst>
              <a:ext uri="{FF2B5EF4-FFF2-40B4-BE49-F238E27FC236}">
                <a16:creationId xmlns:a16="http://schemas.microsoft.com/office/drawing/2014/main" id="{E25E6188-72BE-4802-9A2B-42896234B7A0}"/>
              </a:ext>
            </a:extLst>
          </p:cNvPr>
          <p:cNvSpPr>
            <a:spLocks noGrp="1"/>
          </p:cNvSpPr>
          <p:nvPr>
            <p:ph type="body" sz="quarter" idx="10"/>
          </p:nvPr>
        </p:nvSpPr>
        <p:spPr>
          <a:xfrm>
            <a:off x="407988" y="1639614"/>
            <a:ext cx="7558376" cy="4456386"/>
          </a:xfrm>
        </p:spPr>
        <p:txBody>
          <a:bodyPr/>
          <a:lstStyle/>
          <a:p>
            <a:pPr>
              <a:lnSpc>
                <a:spcPct val="100000"/>
              </a:lnSpc>
              <a:spcBef>
                <a:spcPts val="600"/>
              </a:spcBef>
            </a:pPr>
            <a:r>
              <a:rPr lang="es-ES" dirty="0" err="1"/>
              <a:t>Danielle</a:t>
            </a:r>
            <a:r>
              <a:rPr lang="es-ES" dirty="0"/>
              <a:t> </a:t>
            </a:r>
            <a:r>
              <a:rPr lang="es-ES" dirty="0" err="1"/>
              <a:t>Gruskowski</a:t>
            </a:r>
            <a:r>
              <a:rPr lang="es-ES" dirty="0"/>
              <a:t>, de 32 años, vivió una vida plena y activa como miembro de su familia y de la comunidad de </a:t>
            </a:r>
            <a:r>
              <a:rPr lang="es-ES" dirty="0" err="1"/>
              <a:t>Carteret</a:t>
            </a:r>
            <a:r>
              <a:rPr lang="es-ES" dirty="0"/>
              <a:t>, New Jersey. </a:t>
            </a:r>
          </a:p>
          <a:p>
            <a:pPr>
              <a:lnSpc>
                <a:spcPct val="100000"/>
              </a:lnSpc>
              <a:spcBef>
                <a:spcPts val="600"/>
              </a:spcBef>
            </a:pPr>
            <a:r>
              <a:rPr lang="es-ES" dirty="0"/>
              <a:t>Fundó el grupo "</a:t>
            </a:r>
            <a:r>
              <a:rPr lang="es-ES" dirty="0" err="1"/>
              <a:t>Carteret</a:t>
            </a:r>
            <a:r>
              <a:rPr lang="es-ES" dirty="0"/>
              <a:t> </a:t>
            </a:r>
            <a:r>
              <a:rPr lang="es-ES" dirty="0" err="1"/>
              <a:t>Specials</a:t>
            </a:r>
            <a:r>
              <a:rPr lang="es-ES" dirty="0"/>
              <a:t>", dedicado a enriquecer la vida de los niños locales con discapacidades del desarrollo, que sigue activo hoy en día.</a:t>
            </a:r>
            <a:endParaRPr lang="en-US" dirty="0"/>
          </a:p>
        </p:txBody>
      </p:sp>
      <p:sp>
        <p:nvSpPr>
          <p:cNvPr id="4" name="Footer Placeholder 3">
            <a:extLst>
              <a:ext uri="{FF2B5EF4-FFF2-40B4-BE49-F238E27FC236}">
                <a16:creationId xmlns:a16="http://schemas.microsoft.com/office/drawing/2014/main" id="{3AA10B70-079A-448A-BCAC-1079F7D28CE4}"/>
              </a:ext>
            </a:extLst>
          </p:cNvPr>
          <p:cNvSpPr>
            <a:spLocks noGrp="1"/>
          </p:cNvSpPr>
          <p:nvPr>
            <p:ph type="ftr" sz="quarter" idx="3"/>
          </p:nvPr>
        </p:nvSpPr>
        <p:spPr/>
        <p:txBody>
          <a:bodyPr/>
          <a:lstStyle/>
          <a:p>
            <a:r>
              <a:rPr lang="es-CR" dirty="0"/>
              <a:t>Departamento de Servicios Humanos de New Jersey</a:t>
            </a:r>
          </a:p>
        </p:txBody>
      </p:sp>
      <p:sp>
        <p:nvSpPr>
          <p:cNvPr id="5" name="Slide Number Placeholder 4">
            <a:extLst>
              <a:ext uri="{FF2B5EF4-FFF2-40B4-BE49-F238E27FC236}">
                <a16:creationId xmlns:a16="http://schemas.microsoft.com/office/drawing/2014/main" id="{3A31CF27-0750-405D-964A-AB93C3913041}"/>
              </a:ext>
            </a:extLst>
          </p:cNvPr>
          <p:cNvSpPr>
            <a:spLocks noGrp="1"/>
          </p:cNvSpPr>
          <p:nvPr>
            <p:ph type="sldNum" sz="quarter" idx="4"/>
          </p:nvPr>
        </p:nvSpPr>
        <p:spPr/>
        <p:txBody>
          <a:bodyPr/>
          <a:lstStyle/>
          <a:p>
            <a:fld id="{DD16FA17-7312-43AC-AB9E-F79F81E392B5}" type="slidenum">
              <a:rPr lang="en-US" smtClean="0"/>
              <a:pPr/>
              <a:t>3</a:t>
            </a:fld>
            <a:endParaRPr lang="en-US" dirty="0"/>
          </a:p>
        </p:txBody>
      </p:sp>
      <p:pic>
        <p:nvPicPr>
          <p:cNvPr id="1028" name="Picture 4">
            <a:extLst>
              <a:ext uri="{FF2B5EF4-FFF2-40B4-BE49-F238E27FC236}">
                <a16:creationId xmlns:a16="http://schemas.microsoft.com/office/drawing/2014/main" id="{D3EA18BC-46CF-4EBE-8E53-2FABD477B2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8436770" y="2121007"/>
            <a:ext cx="3139183" cy="2615986"/>
          </a:xfrm>
          <a:prstGeom prst="rect">
            <a:avLst/>
          </a:prstGeom>
          <a:noFill/>
          <a:ln>
            <a:solidFill>
              <a:srgbClr val="000000"/>
            </a:solidFill>
          </a:ln>
          <a:effectLst>
            <a:outerShdw blurRad="50800" dist="38100" dir="5400000" sx="102000" sy="102000" algn="t" rotWithShape="0">
              <a:prstClr val="black">
                <a:alpha val="35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1094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459E7-D640-45D4-89D8-2E0FACD41FBC}"/>
              </a:ext>
            </a:extLst>
          </p:cNvPr>
          <p:cNvSpPr>
            <a:spLocks noGrp="1"/>
          </p:cNvSpPr>
          <p:nvPr>
            <p:ph type="title"/>
          </p:nvPr>
        </p:nvSpPr>
        <p:spPr>
          <a:xfrm>
            <a:off x="407267" y="706964"/>
            <a:ext cx="11646187" cy="685800"/>
          </a:xfrm>
        </p:spPr>
        <p:txBody>
          <a:bodyPr>
            <a:normAutofit fontScale="90000"/>
          </a:bodyPr>
          <a:lstStyle/>
          <a:p>
            <a:r>
              <a:rPr lang="es-CR" dirty="0"/>
              <a:t>Responder a las emergencias potencialmente mortales</a:t>
            </a:r>
          </a:p>
        </p:txBody>
      </p:sp>
      <p:sp>
        <p:nvSpPr>
          <p:cNvPr id="3" name="Text Placeholder 2">
            <a:extLst>
              <a:ext uri="{FF2B5EF4-FFF2-40B4-BE49-F238E27FC236}">
                <a16:creationId xmlns:a16="http://schemas.microsoft.com/office/drawing/2014/main" id="{0CF5A484-A27B-4F84-B64E-4CFCA2596BFC}"/>
              </a:ext>
            </a:extLst>
          </p:cNvPr>
          <p:cNvSpPr>
            <a:spLocks noGrp="1"/>
          </p:cNvSpPr>
          <p:nvPr>
            <p:ph type="body" sz="quarter" idx="10"/>
          </p:nvPr>
        </p:nvSpPr>
        <p:spPr>
          <a:xfrm>
            <a:off x="407988" y="1639614"/>
            <a:ext cx="11142662" cy="2159305"/>
          </a:xfrm>
        </p:spPr>
        <p:txBody>
          <a:bodyPr/>
          <a:lstStyle/>
          <a:p>
            <a:r>
              <a:rPr lang="es-ES" b="1" dirty="0"/>
              <a:t>REVISE </a:t>
            </a:r>
            <a:r>
              <a:rPr lang="es-ES" dirty="0"/>
              <a:t>a la persona para determinar si está sufriendo una emergencia que ponga en peligro su vida. </a:t>
            </a:r>
          </a:p>
          <a:p>
            <a:r>
              <a:rPr lang="es-ES" b="1" dirty="0"/>
              <a:t>LLAMAR AL 9-1-1 SI la situación es potencialmente mortal </a:t>
            </a:r>
          </a:p>
          <a:p>
            <a:r>
              <a:rPr lang="es-ES" b="1" dirty="0"/>
              <a:t>CUIDAR </a:t>
            </a:r>
            <a:r>
              <a:rPr lang="es-ES" dirty="0"/>
              <a:t>a la persona hasta que llegue la ayuda</a:t>
            </a:r>
            <a:endParaRPr lang="en-US" dirty="0"/>
          </a:p>
        </p:txBody>
      </p:sp>
      <p:sp>
        <p:nvSpPr>
          <p:cNvPr id="4" name="Footer Placeholder 3">
            <a:extLst>
              <a:ext uri="{FF2B5EF4-FFF2-40B4-BE49-F238E27FC236}">
                <a16:creationId xmlns:a16="http://schemas.microsoft.com/office/drawing/2014/main" id="{6436F5F7-EC37-4234-A706-13414AAD7234}"/>
              </a:ext>
            </a:extLst>
          </p:cNvPr>
          <p:cNvSpPr>
            <a:spLocks noGrp="1"/>
          </p:cNvSpPr>
          <p:nvPr>
            <p:ph type="ftr" sz="quarter" idx="3"/>
          </p:nvPr>
        </p:nvSpPr>
        <p:spPr/>
        <p:txBody>
          <a:bodyPr/>
          <a:lstStyle/>
          <a:p>
            <a:r>
              <a:rPr lang="es-CR" dirty="0"/>
              <a:t>Departamento de Servicios Humanos de New Jersey</a:t>
            </a:r>
          </a:p>
        </p:txBody>
      </p:sp>
      <p:sp>
        <p:nvSpPr>
          <p:cNvPr id="5" name="Slide Number Placeholder 4">
            <a:extLst>
              <a:ext uri="{FF2B5EF4-FFF2-40B4-BE49-F238E27FC236}">
                <a16:creationId xmlns:a16="http://schemas.microsoft.com/office/drawing/2014/main" id="{25337182-83A1-4DBC-8EC3-6BEC19156ABB}"/>
              </a:ext>
            </a:extLst>
          </p:cNvPr>
          <p:cNvSpPr>
            <a:spLocks noGrp="1"/>
          </p:cNvSpPr>
          <p:nvPr>
            <p:ph type="sldNum" sz="quarter" idx="4"/>
          </p:nvPr>
        </p:nvSpPr>
        <p:spPr/>
        <p:txBody>
          <a:bodyPr/>
          <a:lstStyle/>
          <a:p>
            <a:fld id="{DD16FA17-7312-43AC-AB9E-F79F81E392B5}" type="slidenum">
              <a:rPr lang="en-US" smtClean="0"/>
              <a:pPr/>
              <a:t>30</a:t>
            </a:fld>
            <a:endParaRPr lang="en-US" dirty="0"/>
          </a:p>
        </p:txBody>
      </p:sp>
      <p:sp>
        <p:nvSpPr>
          <p:cNvPr id="9" name="Text Placeholder 2">
            <a:extLst>
              <a:ext uri="{FF2B5EF4-FFF2-40B4-BE49-F238E27FC236}">
                <a16:creationId xmlns:a16="http://schemas.microsoft.com/office/drawing/2014/main" id="{4278EA38-0F5E-41FB-9614-BF4D1BE36384}"/>
              </a:ext>
            </a:extLst>
          </p:cNvPr>
          <p:cNvSpPr txBox="1">
            <a:spLocks/>
          </p:cNvSpPr>
          <p:nvPr/>
        </p:nvSpPr>
        <p:spPr>
          <a:xfrm>
            <a:off x="641350" y="4541916"/>
            <a:ext cx="10909300" cy="8474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rgbClr val="000000"/>
                </a:solidFill>
                <a:latin typeface="Century Gothic" panose="020B0502020202020204" pitchFamily="34" charset="0"/>
                <a:ea typeface="+mn-ea"/>
                <a:cs typeface="Arial" panose="020B0604020202020204" pitchFamily="34" charset="0"/>
              </a:defRPr>
            </a:lvl1pPr>
            <a:lvl2pPr marL="517525" indent="-228600" algn="l" defTabSz="914400" rtl="0" eaLnBrk="1" latinLnBrk="0" hangingPunct="1">
              <a:lnSpc>
                <a:spcPct val="90000"/>
              </a:lnSpc>
              <a:spcBef>
                <a:spcPts val="500"/>
              </a:spcBef>
              <a:buClr>
                <a:schemeClr val="accent5"/>
              </a:buClr>
              <a:buFont typeface="Arial" panose="020B0604020202020204" pitchFamily="34" charset="0"/>
              <a:buChar char="–"/>
              <a:defRPr sz="2400" kern="1200">
                <a:solidFill>
                  <a:srgbClr val="000000"/>
                </a:solidFill>
                <a:latin typeface="Century Gothic" panose="020B0502020202020204" pitchFamily="34" charset="0"/>
                <a:ea typeface="+mn-ea"/>
                <a:cs typeface="Arial" panose="020B0604020202020204" pitchFamily="34" charset="0"/>
              </a:defRPr>
            </a:lvl2pPr>
            <a:lvl3pPr marL="806450" indent="-228600" algn="l" defTabSz="914400" rtl="0" eaLnBrk="1" latinLnBrk="0" hangingPunct="1">
              <a:lnSpc>
                <a:spcPct val="90000"/>
              </a:lnSpc>
              <a:spcBef>
                <a:spcPts val="500"/>
              </a:spcBef>
              <a:buClr>
                <a:schemeClr val="accent5"/>
              </a:buClr>
              <a:buFont typeface="Wingdings" panose="05000000000000000000" pitchFamily="2" charset="2"/>
              <a:buChar char="§"/>
              <a:defRPr sz="2000" kern="1200">
                <a:solidFill>
                  <a:srgbClr val="000000"/>
                </a:solidFill>
                <a:latin typeface="Century Gothic" panose="020B0502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i="1" dirty="0"/>
              <a:t>No es necesario llamar al 9-1-1 en situaciones en las que la vida no corre peligro, pero </a:t>
            </a:r>
            <a:r>
              <a:rPr lang="es-ES" b="1" i="1" u="sng" dirty="0"/>
              <a:t>siempre</a:t>
            </a:r>
            <a:r>
              <a:rPr lang="es-ES" i="1" dirty="0"/>
              <a:t> es necesario recibir la atención médica adecuada.</a:t>
            </a:r>
            <a:endParaRPr lang="en-US" i="1" dirty="0"/>
          </a:p>
        </p:txBody>
      </p:sp>
      <p:grpSp>
        <p:nvGrpSpPr>
          <p:cNvPr id="19" name="Group 18">
            <a:extLst>
              <a:ext uri="{FF2B5EF4-FFF2-40B4-BE49-F238E27FC236}">
                <a16:creationId xmlns:a16="http://schemas.microsoft.com/office/drawing/2014/main" id="{62753EA7-9E6A-45ED-B250-D98F9D090395}"/>
              </a:ext>
            </a:extLst>
          </p:cNvPr>
          <p:cNvGrpSpPr/>
          <p:nvPr/>
        </p:nvGrpSpPr>
        <p:grpSpPr>
          <a:xfrm>
            <a:off x="641350" y="3598237"/>
            <a:ext cx="10967640" cy="2248368"/>
            <a:chOff x="641350" y="4041596"/>
            <a:chExt cx="10967640" cy="2248368"/>
          </a:xfrm>
        </p:grpSpPr>
        <p:sp>
          <p:nvSpPr>
            <p:cNvPr id="17" name="Rectangle: Rounded Corners 16">
              <a:extLst>
                <a:ext uri="{FF2B5EF4-FFF2-40B4-BE49-F238E27FC236}">
                  <a16:creationId xmlns:a16="http://schemas.microsoft.com/office/drawing/2014/main" id="{C532805D-361E-4F5E-BC3E-77064E1C4C9F}"/>
                </a:ext>
              </a:extLst>
            </p:cNvPr>
            <p:cNvSpPr/>
            <p:nvPr/>
          </p:nvSpPr>
          <p:spPr>
            <a:xfrm>
              <a:off x="641350" y="4617607"/>
              <a:ext cx="10967640" cy="1672357"/>
            </a:xfrm>
            <a:prstGeom prst="roundRect">
              <a:avLst>
                <a:gd name="adj" fmla="val 50000"/>
              </a:avLst>
            </a:prstGeom>
            <a:noFill/>
            <a:ln w="57150">
              <a:solidFill>
                <a:srgbClr val="EE31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36FF603-AC15-4598-8DE1-3B6053140101}"/>
                </a:ext>
              </a:extLst>
            </p:cNvPr>
            <p:cNvSpPr/>
            <p:nvPr/>
          </p:nvSpPr>
          <p:spPr>
            <a:xfrm>
              <a:off x="5392018" y="4041596"/>
              <a:ext cx="1407963" cy="7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a:extLst>
                <a:ext uri="{FF2B5EF4-FFF2-40B4-BE49-F238E27FC236}">
                  <a16:creationId xmlns:a16="http://schemas.microsoft.com/office/drawing/2014/main" id="{69E5399C-9F0E-4D49-829F-A6D504BB0642}"/>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5665751" y="4139606"/>
              <a:ext cx="860498" cy="786400"/>
            </a:xfrm>
            <a:prstGeom prst="rect">
              <a:avLst/>
            </a:prstGeom>
          </p:spPr>
        </p:pic>
      </p:grpSp>
    </p:spTree>
    <p:extLst>
      <p:ext uri="{BB962C8B-B14F-4D97-AF65-F5344CB8AC3E}">
        <p14:creationId xmlns:p14="http://schemas.microsoft.com/office/powerpoint/2010/main" val="3738628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BD18A3F-E167-42DC-BC39-1DDE505B5308}"/>
              </a:ext>
            </a:extLst>
          </p:cNvPr>
          <p:cNvSpPr>
            <a:spLocks noGrp="1"/>
          </p:cNvSpPr>
          <p:nvPr>
            <p:ph type="ftr" sz="quarter" idx="3"/>
          </p:nvPr>
        </p:nvSpPr>
        <p:spPr/>
        <p:txBody>
          <a:bodyPr/>
          <a:lstStyle/>
          <a:p>
            <a:r>
              <a:rPr lang="es-CR" dirty="0"/>
              <a:t>Departamento de Servicios Humanos de New Jersey</a:t>
            </a:r>
          </a:p>
        </p:txBody>
      </p:sp>
      <p:sp>
        <p:nvSpPr>
          <p:cNvPr id="5" name="Slide Number Placeholder 4">
            <a:extLst>
              <a:ext uri="{FF2B5EF4-FFF2-40B4-BE49-F238E27FC236}">
                <a16:creationId xmlns:a16="http://schemas.microsoft.com/office/drawing/2014/main" id="{9D739793-0C01-47DA-8565-312D6F492084}"/>
              </a:ext>
            </a:extLst>
          </p:cNvPr>
          <p:cNvSpPr>
            <a:spLocks noGrp="1"/>
          </p:cNvSpPr>
          <p:nvPr>
            <p:ph type="sldNum" sz="quarter" idx="4"/>
          </p:nvPr>
        </p:nvSpPr>
        <p:spPr/>
        <p:txBody>
          <a:bodyPr/>
          <a:lstStyle/>
          <a:p>
            <a:fld id="{DD16FA17-7312-43AC-AB9E-F79F81E392B5}" type="slidenum">
              <a:rPr lang="en-US" smtClean="0"/>
              <a:pPr/>
              <a:t>31</a:t>
            </a:fld>
            <a:endParaRPr lang="en-US" dirty="0"/>
          </a:p>
        </p:txBody>
      </p:sp>
      <p:pic>
        <p:nvPicPr>
          <p:cNvPr id="12" name="Picture 11" descr="A picture containing text, person, holding, hand&#10;&#10;Description automatically generated">
            <a:extLst>
              <a:ext uri="{FF2B5EF4-FFF2-40B4-BE49-F238E27FC236}">
                <a16:creationId xmlns:a16="http://schemas.microsoft.com/office/drawing/2014/main" id="{BDD4E1EF-87BD-6BF1-3986-BC221FCFF7D1}"/>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9049" t="-9" r="41604" b="9"/>
          <a:stretch/>
        </p:blipFill>
        <p:spPr>
          <a:xfrm>
            <a:off x="7523018" y="420624"/>
            <a:ext cx="4668982" cy="6436800"/>
          </a:xfrm>
          <a:prstGeom prst="rect">
            <a:avLst/>
          </a:prstGeom>
        </p:spPr>
      </p:pic>
      <p:sp>
        <p:nvSpPr>
          <p:cNvPr id="13" name="Rectangle 12">
            <a:extLst>
              <a:ext uri="{FF2B5EF4-FFF2-40B4-BE49-F238E27FC236}">
                <a16:creationId xmlns:a16="http://schemas.microsoft.com/office/drawing/2014/main" id="{80552CCC-7B8F-F654-A04E-DBFB1D953CEB}"/>
              </a:ext>
            </a:extLst>
          </p:cNvPr>
          <p:cNvSpPr/>
          <p:nvPr/>
        </p:nvSpPr>
        <p:spPr>
          <a:xfrm>
            <a:off x="7523018" y="420624"/>
            <a:ext cx="4668982" cy="6437376"/>
          </a:xfrm>
          <a:prstGeom prst="rect">
            <a:avLst/>
          </a:prstGeom>
          <a:gradFill flip="none" rotWithShape="1">
            <a:gsLst>
              <a:gs pos="0">
                <a:schemeClr val="bg1">
                  <a:alpha val="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D7A07D0-1E13-4DA3-9449-EBEACD16816F}"/>
              </a:ext>
            </a:extLst>
          </p:cNvPr>
          <p:cNvSpPr>
            <a:spLocks noGrp="1"/>
          </p:cNvSpPr>
          <p:nvPr>
            <p:ph type="title"/>
          </p:nvPr>
        </p:nvSpPr>
        <p:spPr>
          <a:xfrm>
            <a:off x="407268" y="706964"/>
            <a:ext cx="10881881" cy="685800"/>
          </a:xfrm>
        </p:spPr>
        <p:txBody>
          <a:bodyPr>
            <a:normAutofit fontScale="90000"/>
          </a:bodyPr>
          <a:lstStyle/>
          <a:p>
            <a:r>
              <a:rPr lang="es-ES" dirty="0"/>
              <a:t>Identificar las emergencias potencialmente mortales</a:t>
            </a:r>
            <a:endParaRPr lang="en-US" dirty="0"/>
          </a:p>
        </p:txBody>
      </p:sp>
      <p:sp>
        <p:nvSpPr>
          <p:cNvPr id="3" name="Text Placeholder 2">
            <a:extLst>
              <a:ext uri="{FF2B5EF4-FFF2-40B4-BE49-F238E27FC236}">
                <a16:creationId xmlns:a16="http://schemas.microsoft.com/office/drawing/2014/main" id="{87287BEE-B5A9-4810-BAE4-01DAC0694CE9}"/>
              </a:ext>
            </a:extLst>
          </p:cNvPr>
          <p:cNvSpPr>
            <a:spLocks noGrp="1"/>
          </p:cNvSpPr>
          <p:nvPr>
            <p:ph type="body" sz="quarter" idx="10"/>
          </p:nvPr>
        </p:nvSpPr>
        <p:spPr>
          <a:xfrm>
            <a:off x="407987" y="1639614"/>
            <a:ext cx="8555904" cy="4456386"/>
          </a:xfrm>
        </p:spPr>
        <p:txBody>
          <a:bodyPr/>
          <a:lstStyle/>
          <a:p>
            <a:pPr>
              <a:lnSpc>
                <a:spcPct val="100000"/>
              </a:lnSpc>
              <a:spcBef>
                <a:spcPts val="600"/>
              </a:spcBef>
            </a:pPr>
            <a:r>
              <a:rPr lang="es-ES" dirty="0"/>
              <a:t>Si detecta una emergencia potencialmente mortal, LLAME inmediatamente al 9-1-1. </a:t>
            </a:r>
          </a:p>
          <a:p>
            <a:pPr>
              <a:lnSpc>
                <a:spcPct val="100000"/>
              </a:lnSpc>
              <a:spcBef>
                <a:spcPts val="600"/>
              </a:spcBef>
            </a:pPr>
            <a:r>
              <a:rPr lang="es-ES" dirty="0"/>
              <a:t>No llame primero a un supervisor </a:t>
            </a:r>
            <a:r>
              <a:rPr lang="es-ES" dirty="0" err="1"/>
              <a:t>ó</a:t>
            </a:r>
            <a:r>
              <a:rPr lang="es-ES" dirty="0"/>
              <a:t> compañero de trabajo cuando se trate de una emergencia potencialmente mortal. </a:t>
            </a:r>
          </a:p>
          <a:p>
            <a:pPr>
              <a:lnSpc>
                <a:spcPct val="100000"/>
              </a:lnSpc>
              <a:spcBef>
                <a:spcPts val="600"/>
              </a:spcBef>
            </a:pPr>
            <a:r>
              <a:rPr lang="es-ES" dirty="0"/>
              <a:t>Si no está seguro que si la situación pone en peligro la vida de la persona, llame al 9-1-1</a:t>
            </a:r>
            <a:endParaRPr lang="en-US" dirty="0"/>
          </a:p>
        </p:txBody>
      </p:sp>
      <p:sp>
        <p:nvSpPr>
          <p:cNvPr id="8" name="Slide Number Placeholder 5">
            <a:extLst>
              <a:ext uri="{FF2B5EF4-FFF2-40B4-BE49-F238E27FC236}">
                <a16:creationId xmlns:a16="http://schemas.microsoft.com/office/drawing/2014/main" id="{B6012A4E-02A6-4B8A-B7B1-CAE499AE9126}"/>
              </a:ext>
            </a:extLst>
          </p:cNvPr>
          <p:cNvSpPr txBox="1">
            <a:spLocks/>
          </p:cNvSpPr>
          <p:nvPr/>
        </p:nvSpPr>
        <p:spPr>
          <a:xfrm>
            <a:off x="7263162" y="638797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rgbClr val="000000"/>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16FA17-7312-43AC-AB9E-F79F81E392B5}" type="slidenum">
              <a:rPr lang="en-US" smtClean="0"/>
              <a:pPr/>
              <a:t>31</a:t>
            </a:fld>
            <a:endParaRPr lang="en-US" dirty="0"/>
          </a:p>
        </p:txBody>
      </p:sp>
      <p:pic>
        <p:nvPicPr>
          <p:cNvPr id="10" name="Picture 9">
            <a:extLst>
              <a:ext uri="{FF2B5EF4-FFF2-40B4-BE49-F238E27FC236}">
                <a16:creationId xmlns:a16="http://schemas.microsoft.com/office/drawing/2014/main" id="{7FDA68AD-2C1B-4662-B30D-CB8F534D86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43990" y="6289928"/>
            <a:ext cx="1145159" cy="405341"/>
          </a:xfrm>
          <a:prstGeom prst="rect">
            <a:avLst/>
          </a:prstGeom>
        </p:spPr>
      </p:pic>
      <p:pic>
        <p:nvPicPr>
          <p:cNvPr id="6" name="Picture 5">
            <a:extLst>
              <a:ext uri="{FF2B5EF4-FFF2-40B4-BE49-F238E27FC236}">
                <a16:creationId xmlns:a16="http://schemas.microsoft.com/office/drawing/2014/main" id="{F97A06AE-8098-84C7-F64C-184D744E16BB}"/>
              </a:ext>
            </a:extLst>
          </p:cNvPr>
          <p:cNvPicPr>
            <a:picLocks noChangeAspect="1"/>
          </p:cNvPicPr>
          <p:nvPr/>
        </p:nvPicPr>
        <p:blipFill>
          <a:blip r:embed="rId5"/>
          <a:stretch>
            <a:fillRect/>
          </a:stretch>
        </p:blipFill>
        <p:spPr>
          <a:xfrm>
            <a:off x="11353057" y="6243576"/>
            <a:ext cx="681085" cy="486000"/>
          </a:xfrm>
          <a:prstGeom prst="rect">
            <a:avLst/>
          </a:prstGeom>
        </p:spPr>
      </p:pic>
    </p:spTree>
    <p:extLst>
      <p:ext uri="{BB962C8B-B14F-4D97-AF65-F5344CB8AC3E}">
        <p14:creationId xmlns:p14="http://schemas.microsoft.com/office/powerpoint/2010/main" val="1873375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EJEMPLO #</a:t>
            </a:r>
            <a:r>
              <a:rPr lang="en-US" dirty="0" smtClean="0"/>
              <a:t>11</a:t>
            </a:r>
            <a:endParaRPr lang="en-US" dirty="0"/>
          </a:p>
        </p:txBody>
      </p:sp>
      <p:sp>
        <p:nvSpPr>
          <p:cNvPr id="3" name="Text Placeholder 2"/>
          <p:cNvSpPr>
            <a:spLocks noGrp="1"/>
          </p:cNvSpPr>
          <p:nvPr>
            <p:ph type="body" sz="quarter" idx="10"/>
          </p:nvPr>
        </p:nvSpPr>
        <p:spPr/>
        <p:txBody>
          <a:bodyPr/>
          <a:lstStyle/>
          <a:p>
            <a:pPr marL="0" indent="0">
              <a:buNone/>
            </a:pPr>
            <a:r>
              <a:rPr lang="es-ES" sz="3800" dirty="0" err="1"/>
              <a:t>Will</a:t>
            </a:r>
            <a:r>
              <a:rPr lang="es-ES" sz="3800" dirty="0"/>
              <a:t> le llama para decirle que hoy no puede ir a trabajar porque le duele la garganta, le moquea la nariz y tiene tos. Dice que anoche no durmió bien y que está muy cansado. Se la pasa moqueando todo el tiempo que hablan por teléfono y su voz suena muy rasposa. Dice que está empezando a tener escalofríos y que va a </a:t>
            </a:r>
            <a:r>
              <a:rPr lang="en-US" sz="3800" dirty="0" err="1"/>
              <a:t>volver</a:t>
            </a:r>
            <a:r>
              <a:rPr lang="en-US" sz="3800" dirty="0"/>
              <a:t> a la </a:t>
            </a:r>
            <a:r>
              <a:rPr lang="en-US" sz="3800" dirty="0" err="1"/>
              <a:t>cama</a:t>
            </a:r>
            <a:r>
              <a:rPr lang="en-US" sz="3800" dirty="0"/>
              <a:t>.</a:t>
            </a:r>
          </a:p>
        </p:txBody>
      </p:sp>
      <p:sp>
        <p:nvSpPr>
          <p:cNvPr id="4" name="Footer Placeholder 3"/>
          <p:cNvSpPr>
            <a:spLocks noGrp="1"/>
          </p:cNvSpPr>
          <p:nvPr>
            <p:ph type="ftr" sz="quarter" idx="3"/>
          </p:nvPr>
        </p:nvSpPr>
        <p:spPr/>
        <p:txBody>
          <a:bodyPr/>
          <a:lstStyle/>
          <a:p>
            <a:r>
              <a:rPr lang="en-US" dirty="0"/>
              <a:t>Division of Developmental Disabilities | </a:t>
            </a:r>
            <a:r>
              <a:rPr lang="en-US" dirty="0" err="1"/>
              <a:t>Departamento</a:t>
            </a:r>
            <a:r>
              <a:rPr lang="en-US" dirty="0"/>
              <a:t> de </a:t>
            </a:r>
            <a:r>
              <a:rPr lang="en-US" dirty="0" err="1"/>
              <a:t>Servicios</a:t>
            </a:r>
            <a:r>
              <a:rPr lang="en-US" dirty="0"/>
              <a:t> </a:t>
            </a:r>
            <a:r>
              <a:rPr lang="en-US" dirty="0" err="1"/>
              <a:t>Humanos</a:t>
            </a:r>
            <a:r>
              <a:rPr lang="en-US" dirty="0"/>
              <a:t> de New Jersey</a:t>
            </a:r>
          </a:p>
        </p:txBody>
      </p:sp>
      <p:sp>
        <p:nvSpPr>
          <p:cNvPr id="5" name="Slide Number Placeholder 4"/>
          <p:cNvSpPr>
            <a:spLocks noGrp="1"/>
          </p:cNvSpPr>
          <p:nvPr>
            <p:ph type="sldNum" sz="quarter" idx="4"/>
          </p:nvPr>
        </p:nvSpPr>
        <p:spPr/>
        <p:txBody>
          <a:bodyPr/>
          <a:lstStyle/>
          <a:p>
            <a:fld id="{DD16FA17-7312-43AC-AB9E-F79F81E392B5}" type="slidenum">
              <a:rPr lang="en-US" smtClean="0"/>
              <a:pPr/>
              <a:t>32</a:t>
            </a:fld>
            <a:endParaRPr lang="en-US" dirty="0"/>
          </a:p>
        </p:txBody>
      </p:sp>
    </p:spTree>
    <p:extLst>
      <p:ext uri="{BB962C8B-B14F-4D97-AF65-F5344CB8AC3E}">
        <p14:creationId xmlns:p14="http://schemas.microsoft.com/office/powerpoint/2010/main" val="1474807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EEBA842-0A3A-1576-F7D5-24E57122C551}"/>
              </a:ext>
            </a:extLst>
          </p:cNvPr>
          <p:cNvSpPr/>
          <p:nvPr/>
        </p:nvSpPr>
        <p:spPr>
          <a:xfrm>
            <a:off x="531874" y="2251362"/>
            <a:ext cx="10046090" cy="2680856"/>
          </a:xfrm>
          <a:prstGeom prst="rect">
            <a:avLst/>
          </a:prstGeom>
          <a:gradFill>
            <a:gsLst>
              <a:gs pos="0">
                <a:schemeClr val="tx2"/>
              </a:gs>
              <a:gs pos="74000">
                <a:schemeClr val="tx2">
                  <a:lumMod val="95000"/>
                </a:schemeClr>
              </a:gs>
              <a:gs pos="83000">
                <a:schemeClr val="tx2">
                  <a:lumMod val="95000"/>
                </a:schemeClr>
              </a:gs>
              <a:gs pos="100000">
                <a:schemeClr val="tx2">
                  <a:lumMod val="95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2" name="Title 1">
            <a:extLst>
              <a:ext uri="{FF2B5EF4-FFF2-40B4-BE49-F238E27FC236}">
                <a16:creationId xmlns:a16="http://schemas.microsoft.com/office/drawing/2014/main" id="{CD734C39-BDC2-475C-9D9A-2204BAAE5B20}"/>
              </a:ext>
            </a:extLst>
          </p:cNvPr>
          <p:cNvSpPr>
            <a:spLocks noGrp="1"/>
          </p:cNvSpPr>
          <p:nvPr>
            <p:ph type="title"/>
          </p:nvPr>
        </p:nvSpPr>
        <p:spPr/>
        <p:txBody>
          <a:bodyPr/>
          <a:lstStyle/>
          <a:p>
            <a:r>
              <a:rPr lang="en-US" dirty="0" err="1"/>
              <a:t>Llamar</a:t>
            </a:r>
            <a:r>
              <a:rPr lang="en-US" dirty="0"/>
              <a:t> al 9-1-1</a:t>
            </a:r>
          </a:p>
        </p:txBody>
      </p:sp>
      <p:sp>
        <p:nvSpPr>
          <p:cNvPr id="3" name="Text Placeholder 2">
            <a:extLst>
              <a:ext uri="{FF2B5EF4-FFF2-40B4-BE49-F238E27FC236}">
                <a16:creationId xmlns:a16="http://schemas.microsoft.com/office/drawing/2014/main" id="{C9B50459-810D-4FA8-BD59-5A394D41CC0B}"/>
              </a:ext>
            </a:extLst>
          </p:cNvPr>
          <p:cNvSpPr>
            <a:spLocks noGrp="1"/>
          </p:cNvSpPr>
          <p:nvPr>
            <p:ph type="body" sz="quarter" idx="10"/>
          </p:nvPr>
        </p:nvSpPr>
        <p:spPr>
          <a:xfrm>
            <a:off x="407987" y="1639614"/>
            <a:ext cx="8435761" cy="4456386"/>
          </a:xfrm>
        </p:spPr>
        <p:txBody>
          <a:bodyPr/>
          <a:lstStyle/>
          <a:p>
            <a:pPr>
              <a:lnSpc>
                <a:spcPct val="100000"/>
              </a:lnSpc>
              <a:spcBef>
                <a:spcPts val="600"/>
              </a:spcBef>
            </a:pPr>
            <a:r>
              <a:rPr lang="es-CR" dirty="0"/>
              <a:t>Dígale al operador </a:t>
            </a:r>
            <a:r>
              <a:rPr lang="en-US" dirty="0"/>
              <a:t>de 9-1-1: </a:t>
            </a:r>
          </a:p>
        </p:txBody>
      </p:sp>
      <p:sp>
        <p:nvSpPr>
          <p:cNvPr id="4" name="Footer Placeholder 3">
            <a:extLst>
              <a:ext uri="{FF2B5EF4-FFF2-40B4-BE49-F238E27FC236}">
                <a16:creationId xmlns:a16="http://schemas.microsoft.com/office/drawing/2014/main" id="{70F73632-FD5B-4747-B267-124DC333C811}"/>
              </a:ext>
            </a:extLst>
          </p:cNvPr>
          <p:cNvSpPr>
            <a:spLocks noGrp="1"/>
          </p:cNvSpPr>
          <p:nvPr>
            <p:ph type="ftr" sz="quarter" idx="3"/>
          </p:nvPr>
        </p:nvSpPr>
        <p:spPr/>
        <p:txBody>
          <a:bodyPr/>
          <a:lstStyle/>
          <a:p>
            <a:r>
              <a:rPr lang="es-CR" dirty="0"/>
              <a:t>Departamento de Servicios Humanos de New Jersey</a:t>
            </a:r>
          </a:p>
        </p:txBody>
      </p:sp>
      <p:sp>
        <p:nvSpPr>
          <p:cNvPr id="5" name="Slide Number Placeholder 4">
            <a:extLst>
              <a:ext uri="{FF2B5EF4-FFF2-40B4-BE49-F238E27FC236}">
                <a16:creationId xmlns:a16="http://schemas.microsoft.com/office/drawing/2014/main" id="{CE6EC25B-51C5-4893-9979-079610909C36}"/>
              </a:ext>
            </a:extLst>
          </p:cNvPr>
          <p:cNvSpPr>
            <a:spLocks noGrp="1"/>
          </p:cNvSpPr>
          <p:nvPr>
            <p:ph type="sldNum" sz="quarter" idx="4"/>
          </p:nvPr>
        </p:nvSpPr>
        <p:spPr/>
        <p:txBody>
          <a:bodyPr/>
          <a:lstStyle/>
          <a:p>
            <a:fld id="{DD16FA17-7312-43AC-AB9E-F79F81E392B5}" type="slidenum">
              <a:rPr lang="en-US" smtClean="0"/>
              <a:pPr/>
              <a:t>33</a:t>
            </a:fld>
            <a:endParaRPr lang="en-US" dirty="0"/>
          </a:p>
        </p:txBody>
      </p:sp>
      <p:pic>
        <p:nvPicPr>
          <p:cNvPr id="9" name="Graphic 8">
            <a:extLst>
              <a:ext uri="{FF2B5EF4-FFF2-40B4-BE49-F238E27FC236}">
                <a16:creationId xmlns:a16="http://schemas.microsoft.com/office/drawing/2014/main" id="{A09D9DCB-6001-4646-81F9-1A463B9D051D}"/>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8676327" y="1392764"/>
            <a:ext cx="3076575" cy="4295775"/>
          </a:xfrm>
          <a:prstGeom prst="rect">
            <a:avLst/>
          </a:prstGeom>
        </p:spPr>
      </p:pic>
      <p:sp>
        <p:nvSpPr>
          <p:cNvPr id="7" name="Text Placeholder 2">
            <a:extLst>
              <a:ext uri="{FF2B5EF4-FFF2-40B4-BE49-F238E27FC236}">
                <a16:creationId xmlns:a16="http://schemas.microsoft.com/office/drawing/2014/main" id="{AD71DCEF-CE64-7AEA-2985-FEF8273C9D13}"/>
              </a:ext>
            </a:extLst>
          </p:cNvPr>
          <p:cNvSpPr txBox="1">
            <a:spLocks/>
          </p:cNvSpPr>
          <p:nvPr/>
        </p:nvSpPr>
        <p:spPr>
          <a:xfrm>
            <a:off x="462598" y="2320637"/>
            <a:ext cx="8435761" cy="21474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rgbClr val="000000"/>
                </a:solidFill>
                <a:latin typeface="Century Gothic" panose="020B0502020202020204" pitchFamily="34" charset="0"/>
                <a:ea typeface="+mn-ea"/>
                <a:cs typeface="Arial" panose="020B0604020202020204" pitchFamily="34" charset="0"/>
              </a:defRPr>
            </a:lvl1pPr>
            <a:lvl2pPr marL="517525" indent="-228600" algn="l" defTabSz="914400" rtl="0" eaLnBrk="1" latinLnBrk="0" hangingPunct="1">
              <a:lnSpc>
                <a:spcPct val="90000"/>
              </a:lnSpc>
              <a:spcBef>
                <a:spcPts val="500"/>
              </a:spcBef>
              <a:buClr>
                <a:schemeClr val="accent5"/>
              </a:buClr>
              <a:buFont typeface="Arial" panose="020B0604020202020204" pitchFamily="34" charset="0"/>
              <a:buChar char="–"/>
              <a:defRPr sz="2400" kern="1200">
                <a:solidFill>
                  <a:srgbClr val="000000"/>
                </a:solidFill>
                <a:latin typeface="Century Gothic" panose="020B0502020202020204" pitchFamily="34" charset="0"/>
                <a:ea typeface="+mn-ea"/>
                <a:cs typeface="Arial" panose="020B0604020202020204" pitchFamily="34" charset="0"/>
              </a:defRPr>
            </a:lvl2pPr>
            <a:lvl3pPr marL="806450" indent="-228600" algn="l" defTabSz="914400" rtl="0" eaLnBrk="1" latinLnBrk="0" hangingPunct="1">
              <a:lnSpc>
                <a:spcPct val="90000"/>
              </a:lnSpc>
              <a:spcBef>
                <a:spcPts val="500"/>
              </a:spcBef>
              <a:buClr>
                <a:schemeClr val="accent5"/>
              </a:buClr>
              <a:buFont typeface="Wingdings" panose="05000000000000000000" pitchFamily="2" charset="2"/>
              <a:buChar char="§"/>
              <a:defRPr sz="2000" kern="1200">
                <a:solidFill>
                  <a:srgbClr val="000000"/>
                </a:solidFill>
                <a:latin typeface="Century Gothic" panose="020B0502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0000"/>
              </a:lnSpc>
              <a:spcBef>
                <a:spcPts val="600"/>
              </a:spcBef>
            </a:pPr>
            <a:r>
              <a:rPr lang="es-CR" dirty="0"/>
              <a:t>Su nombre y número de teléfono</a:t>
            </a:r>
          </a:p>
          <a:p>
            <a:pPr lvl="1">
              <a:lnSpc>
                <a:spcPct val="100000"/>
              </a:lnSpc>
              <a:spcBef>
                <a:spcPts val="600"/>
              </a:spcBef>
            </a:pPr>
            <a:r>
              <a:rPr lang="es-CR" dirty="0"/>
              <a:t>Ubicación</a:t>
            </a:r>
          </a:p>
          <a:p>
            <a:pPr lvl="1">
              <a:lnSpc>
                <a:spcPct val="100000"/>
              </a:lnSpc>
              <a:spcBef>
                <a:spcPts val="600"/>
              </a:spcBef>
            </a:pPr>
            <a:r>
              <a:rPr lang="es-CR" dirty="0"/>
              <a:t>¿Qué pasó/</a:t>
            </a:r>
            <a:r>
              <a:rPr lang="es-CR" dirty="0" err="1"/>
              <a:t>occurió</a:t>
            </a:r>
            <a:r>
              <a:rPr lang="es-CR" dirty="0"/>
              <a:t>?</a:t>
            </a:r>
          </a:p>
          <a:p>
            <a:pPr lvl="1">
              <a:lnSpc>
                <a:spcPct val="100000"/>
              </a:lnSpc>
              <a:spcBef>
                <a:spcPts val="600"/>
              </a:spcBef>
            </a:pPr>
            <a:r>
              <a:rPr lang="es-CR" dirty="0"/>
              <a:t>Condición de la persona, incluyendo condiciones especiales</a:t>
            </a:r>
          </a:p>
          <a:p>
            <a:pPr lvl="1">
              <a:lnSpc>
                <a:spcPct val="100000"/>
              </a:lnSpc>
              <a:spcBef>
                <a:spcPts val="600"/>
              </a:spcBef>
            </a:pPr>
            <a:r>
              <a:rPr lang="es-CR" dirty="0"/>
              <a:t>Cuidado que está proporcionando</a:t>
            </a:r>
          </a:p>
        </p:txBody>
      </p:sp>
      <p:sp>
        <p:nvSpPr>
          <p:cNvPr id="8" name="Text Placeholder 2">
            <a:extLst>
              <a:ext uri="{FF2B5EF4-FFF2-40B4-BE49-F238E27FC236}">
                <a16:creationId xmlns:a16="http://schemas.microsoft.com/office/drawing/2014/main" id="{0A761BAE-DD60-E51D-8776-1A801CF0580E}"/>
              </a:ext>
            </a:extLst>
          </p:cNvPr>
          <p:cNvSpPr txBox="1">
            <a:spLocks/>
          </p:cNvSpPr>
          <p:nvPr/>
        </p:nvSpPr>
        <p:spPr>
          <a:xfrm>
            <a:off x="531874" y="5123868"/>
            <a:ext cx="8435761" cy="10031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rgbClr val="000000"/>
                </a:solidFill>
                <a:latin typeface="Century Gothic" panose="020B0502020202020204" pitchFamily="34" charset="0"/>
                <a:ea typeface="+mn-ea"/>
                <a:cs typeface="Arial" panose="020B0604020202020204" pitchFamily="34" charset="0"/>
              </a:defRPr>
            </a:lvl1pPr>
            <a:lvl2pPr marL="517525" indent="-228600" algn="l" defTabSz="914400" rtl="0" eaLnBrk="1" latinLnBrk="0" hangingPunct="1">
              <a:lnSpc>
                <a:spcPct val="90000"/>
              </a:lnSpc>
              <a:spcBef>
                <a:spcPts val="500"/>
              </a:spcBef>
              <a:buClr>
                <a:schemeClr val="accent5"/>
              </a:buClr>
              <a:buFont typeface="Arial" panose="020B0604020202020204" pitchFamily="34" charset="0"/>
              <a:buChar char="–"/>
              <a:defRPr sz="2400" kern="1200">
                <a:solidFill>
                  <a:srgbClr val="000000"/>
                </a:solidFill>
                <a:latin typeface="Century Gothic" panose="020B0502020202020204" pitchFamily="34" charset="0"/>
                <a:ea typeface="+mn-ea"/>
                <a:cs typeface="Arial" panose="020B0604020202020204" pitchFamily="34" charset="0"/>
              </a:defRPr>
            </a:lvl2pPr>
            <a:lvl3pPr marL="806450" indent="-228600" algn="l" defTabSz="914400" rtl="0" eaLnBrk="1" latinLnBrk="0" hangingPunct="1">
              <a:lnSpc>
                <a:spcPct val="90000"/>
              </a:lnSpc>
              <a:spcBef>
                <a:spcPts val="500"/>
              </a:spcBef>
              <a:buClr>
                <a:schemeClr val="accent5"/>
              </a:buClr>
              <a:buFont typeface="Wingdings" panose="05000000000000000000" pitchFamily="2" charset="2"/>
              <a:buChar char="§"/>
              <a:defRPr sz="2000" kern="1200">
                <a:solidFill>
                  <a:srgbClr val="000000"/>
                </a:solidFill>
                <a:latin typeface="Century Gothic" panose="020B0502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es-ES" dirty="0"/>
              <a:t>No cuelgue hasta que el operador se lo indique.</a:t>
            </a:r>
            <a:endParaRPr lang="en-US" dirty="0"/>
          </a:p>
        </p:txBody>
      </p:sp>
    </p:spTree>
    <p:extLst>
      <p:ext uri="{BB962C8B-B14F-4D97-AF65-F5344CB8AC3E}">
        <p14:creationId xmlns:p14="http://schemas.microsoft.com/office/powerpoint/2010/main" val="3502502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23EE01A-3263-4793-B16F-47E63651338C}"/>
              </a:ext>
            </a:extLst>
          </p:cNvPr>
          <p:cNvSpPr>
            <a:spLocks noGrp="1"/>
          </p:cNvSpPr>
          <p:nvPr>
            <p:ph type="ftr" sz="quarter" idx="3"/>
          </p:nvPr>
        </p:nvSpPr>
        <p:spPr/>
        <p:txBody>
          <a:bodyPr/>
          <a:lstStyle/>
          <a:p>
            <a:r>
              <a:rPr lang="es-CR" dirty="0"/>
              <a:t>Departamento de Servicios Humanos de New Jersey</a:t>
            </a:r>
          </a:p>
        </p:txBody>
      </p:sp>
      <p:sp>
        <p:nvSpPr>
          <p:cNvPr id="5" name="Slide Number Placeholder 4">
            <a:extLst>
              <a:ext uri="{FF2B5EF4-FFF2-40B4-BE49-F238E27FC236}">
                <a16:creationId xmlns:a16="http://schemas.microsoft.com/office/drawing/2014/main" id="{D01341AB-1C52-411F-8BC1-5BEAE3F4222C}"/>
              </a:ext>
            </a:extLst>
          </p:cNvPr>
          <p:cNvSpPr>
            <a:spLocks noGrp="1"/>
          </p:cNvSpPr>
          <p:nvPr>
            <p:ph type="sldNum" sz="quarter" idx="4"/>
          </p:nvPr>
        </p:nvSpPr>
        <p:spPr/>
        <p:txBody>
          <a:bodyPr/>
          <a:lstStyle/>
          <a:p>
            <a:fld id="{DD16FA17-7312-43AC-AB9E-F79F81E392B5}" type="slidenum">
              <a:rPr lang="en-US" smtClean="0"/>
              <a:pPr/>
              <a:t>34</a:t>
            </a:fld>
            <a:endParaRPr lang="en-US" dirty="0"/>
          </a:p>
        </p:txBody>
      </p:sp>
      <p:pic>
        <p:nvPicPr>
          <p:cNvPr id="7" name="Picture 6" descr="A gavel and a book on a table&#10;&#10;Description automatically generated with low confidence">
            <a:extLst>
              <a:ext uri="{FF2B5EF4-FFF2-40B4-BE49-F238E27FC236}">
                <a16:creationId xmlns:a16="http://schemas.microsoft.com/office/drawing/2014/main" id="{E8987B83-5D43-44E6-B408-3F4AE469AEF5}"/>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44833"/>
          <a:stretch/>
        </p:blipFill>
        <p:spPr>
          <a:xfrm>
            <a:off x="6865494" y="421200"/>
            <a:ext cx="5326505" cy="6436800"/>
          </a:xfrm>
          <a:prstGeom prst="rect">
            <a:avLst/>
          </a:prstGeom>
        </p:spPr>
      </p:pic>
      <p:sp>
        <p:nvSpPr>
          <p:cNvPr id="8" name="Rectangle 7">
            <a:extLst>
              <a:ext uri="{FF2B5EF4-FFF2-40B4-BE49-F238E27FC236}">
                <a16:creationId xmlns:a16="http://schemas.microsoft.com/office/drawing/2014/main" id="{BC7FB29E-1B1A-5632-468B-DACAB1537D04}"/>
              </a:ext>
            </a:extLst>
          </p:cNvPr>
          <p:cNvSpPr/>
          <p:nvPr/>
        </p:nvSpPr>
        <p:spPr>
          <a:xfrm>
            <a:off x="6863009" y="421200"/>
            <a:ext cx="5326507" cy="6437376"/>
          </a:xfrm>
          <a:prstGeom prst="rect">
            <a:avLst/>
          </a:prstGeom>
          <a:gradFill flip="none" rotWithShape="1">
            <a:gsLst>
              <a:gs pos="0">
                <a:schemeClr val="bg1">
                  <a:alpha val="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18A104EB-C04E-4631-B0F5-63AFDEE7FD50}"/>
              </a:ext>
            </a:extLst>
          </p:cNvPr>
          <p:cNvSpPr>
            <a:spLocks noGrp="1"/>
          </p:cNvSpPr>
          <p:nvPr>
            <p:ph type="body" sz="quarter" idx="10"/>
          </p:nvPr>
        </p:nvSpPr>
        <p:spPr/>
        <p:txBody>
          <a:bodyPr/>
          <a:lstStyle/>
          <a:p>
            <a:pPr>
              <a:lnSpc>
                <a:spcPct val="100000"/>
              </a:lnSpc>
              <a:spcBef>
                <a:spcPts val="600"/>
              </a:spcBef>
            </a:pPr>
            <a:r>
              <a:rPr lang="es-ES" dirty="0"/>
              <a:t>Si no llama al 9-1-1 en una emergencia que ponga en peligro su vida, las sanciones pueden incluir: </a:t>
            </a:r>
          </a:p>
          <a:p>
            <a:pPr lvl="1">
              <a:lnSpc>
                <a:spcPct val="100000"/>
              </a:lnSpc>
              <a:spcBef>
                <a:spcPts val="600"/>
              </a:spcBef>
            </a:pPr>
            <a:r>
              <a:rPr lang="es-ES" dirty="0"/>
              <a:t>Despido del trabajo</a:t>
            </a:r>
          </a:p>
          <a:p>
            <a:pPr lvl="1">
              <a:lnSpc>
                <a:spcPct val="100000"/>
              </a:lnSpc>
              <a:spcBef>
                <a:spcPts val="600"/>
              </a:spcBef>
            </a:pPr>
            <a:r>
              <a:rPr lang="es-ES" dirty="0"/>
              <a:t>Multas de hasta $25,000 dólares </a:t>
            </a:r>
          </a:p>
          <a:p>
            <a:pPr lvl="1">
              <a:lnSpc>
                <a:spcPct val="100000"/>
              </a:lnSpc>
              <a:spcBef>
                <a:spcPts val="600"/>
              </a:spcBef>
            </a:pPr>
            <a:r>
              <a:rPr lang="es-ES" dirty="0"/>
              <a:t>Pérdida de la licencia (para profesionales médicos)</a:t>
            </a:r>
            <a:endParaRPr lang="en-US" dirty="0"/>
          </a:p>
        </p:txBody>
      </p:sp>
      <p:sp>
        <p:nvSpPr>
          <p:cNvPr id="2" name="Title 1">
            <a:extLst>
              <a:ext uri="{FF2B5EF4-FFF2-40B4-BE49-F238E27FC236}">
                <a16:creationId xmlns:a16="http://schemas.microsoft.com/office/drawing/2014/main" id="{C8486322-3A55-4B56-A4E6-A51D70BA85D6}"/>
              </a:ext>
            </a:extLst>
          </p:cNvPr>
          <p:cNvSpPr>
            <a:spLocks noGrp="1"/>
          </p:cNvSpPr>
          <p:nvPr>
            <p:ph type="title"/>
          </p:nvPr>
        </p:nvSpPr>
        <p:spPr/>
        <p:txBody>
          <a:bodyPr/>
          <a:lstStyle/>
          <a:p>
            <a:r>
              <a:rPr lang="es-ES" dirty="0"/>
              <a:t>Sanciones por incumplimiento de la ley</a:t>
            </a:r>
            <a:endParaRPr lang="en-US" dirty="0"/>
          </a:p>
        </p:txBody>
      </p:sp>
      <p:sp>
        <p:nvSpPr>
          <p:cNvPr id="9" name="Slide Number Placeholder 5">
            <a:extLst>
              <a:ext uri="{FF2B5EF4-FFF2-40B4-BE49-F238E27FC236}">
                <a16:creationId xmlns:a16="http://schemas.microsoft.com/office/drawing/2014/main" id="{E0E249A9-F230-459C-A343-0CDEF2D7850B}"/>
              </a:ext>
            </a:extLst>
          </p:cNvPr>
          <p:cNvSpPr txBox="1">
            <a:spLocks/>
          </p:cNvSpPr>
          <p:nvPr/>
        </p:nvSpPr>
        <p:spPr>
          <a:xfrm>
            <a:off x="7263162" y="638797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rgbClr val="000000"/>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16FA17-7312-43AC-AB9E-F79F81E392B5}" type="slidenum">
              <a:rPr lang="en-US" smtClean="0"/>
              <a:pPr/>
              <a:t>34</a:t>
            </a:fld>
            <a:endParaRPr lang="en-US" dirty="0"/>
          </a:p>
        </p:txBody>
      </p:sp>
      <p:pic>
        <p:nvPicPr>
          <p:cNvPr id="11" name="Picture 10">
            <a:extLst>
              <a:ext uri="{FF2B5EF4-FFF2-40B4-BE49-F238E27FC236}">
                <a16:creationId xmlns:a16="http://schemas.microsoft.com/office/drawing/2014/main" id="{42566452-F0F3-4D43-84B9-EA8378E500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43990" y="6289928"/>
            <a:ext cx="1145159" cy="405341"/>
          </a:xfrm>
          <a:prstGeom prst="rect">
            <a:avLst/>
          </a:prstGeom>
        </p:spPr>
      </p:pic>
      <p:pic>
        <p:nvPicPr>
          <p:cNvPr id="6" name="Picture 5">
            <a:extLst>
              <a:ext uri="{FF2B5EF4-FFF2-40B4-BE49-F238E27FC236}">
                <a16:creationId xmlns:a16="http://schemas.microsoft.com/office/drawing/2014/main" id="{E5C34796-110D-8323-B07D-359DA6E196CA}"/>
              </a:ext>
            </a:extLst>
          </p:cNvPr>
          <p:cNvPicPr>
            <a:picLocks noChangeAspect="1"/>
          </p:cNvPicPr>
          <p:nvPr/>
        </p:nvPicPr>
        <p:blipFill>
          <a:blip r:embed="rId5"/>
          <a:stretch>
            <a:fillRect/>
          </a:stretch>
        </p:blipFill>
        <p:spPr>
          <a:xfrm>
            <a:off x="11353057" y="6243576"/>
            <a:ext cx="681085" cy="486000"/>
          </a:xfrm>
          <a:prstGeom prst="rect">
            <a:avLst/>
          </a:prstGeom>
        </p:spPr>
      </p:pic>
    </p:spTree>
    <p:extLst>
      <p:ext uri="{BB962C8B-B14F-4D97-AF65-F5344CB8AC3E}">
        <p14:creationId xmlns:p14="http://schemas.microsoft.com/office/powerpoint/2010/main" val="2179844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30304-0407-4608-9919-71ADDC0C8427}"/>
              </a:ext>
            </a:extLst>
          </p:cNvPr>
          <p:cNvSpPr>
            <a:spLocks noGrp="1"/>
          </p:cNvSpPr>
          <p:nvPr>
            <p:ph type="title"/>
          </p:nvPr>
        </p:nvSpPr>
        <p:spPr>
          <a:xfrm>
            <a:off x="407268" y="706964"/>
            <a:ext cx="11119714" cy="685800"/>
          </a:xfrm>
        </p:spPr>
        <p:txBody>
          <a:bodyPr>
            <a:normAutofit fontScale="90000"/>
          </a:bodyPr>
          <a:lstStyle/>
          <a:p>
            <a:r>
              <a:rPr lang="es-ES" dirty="0"/>
              <a:t>¿Cómo se revisan las infracciones de la Ley Danielle?</a:t>
            </a:r>
            <a:endParaRPr lang="en-US" dirty="0"/>
          </a:p>
        </p:txBody>
      </p:sp>
      <p:sp>
        <p:nvSpPr>
          <p:cNvPr id="3" name="Text Placeholder 2">
            <a:extLst>
              <a:ext uri="{FF2B5EF4-FFF2-40B4-BE49-F238E27FC236}">
                <a16:creationId xmlns:a16="http://schemas.microsoft.com/office/drawing/2014/main" id="{B9224AEA-CF2A-4A14-80AE-A38E73062924}"/>
              </a:ext>
            </a:extLst>
          </p:cNvPr>
          <p:cNvSpPr>
            <a:spLocks noGrp="1"/>
          </p:cNvSpPr>
          <p:nvPr>
            <p:ph type="body" sz="quarter" idx="10"/>
          </p:nvPr>
        </p:nvSpPr>
        <p:spPr>
          <a:xfrm>
            <a:off x="407988" y="1639614"/>
            <a:ext cx="7148784" cy="4456386"/>
          </a:xfrm>
        </p:spPr>
        <p:txBody>
          <a:bodyPr/>
          <a:lstStyle/>
          <a:p>
            <a:pPr>
              <a:lnSpc>
                <a:spcPct val="100000"/>
              </a:lnSpc>
              <a:spcBef>
                <a:spcPts val="600"/>
              </a:spcBef>
            </a:pPr>
            <a:r>
              <a:rPr lang="es-ES" sz="2500" dirty="0"/>
              <a:t>Revisado por el personal de gestión de riesgos de OPIA y DDD </a:t>
            </a:r>
          </a:p>
          <a:p>
            <a:pPr>
              <a:lnSpc>
                <a:spcPct val="100000"/>
              </a:lnSpc>
              <a:spcBef>
                <a:spcPts val="600"/>
              </a:spcBef>
            </a:pPr>
            <a:r>
              <a:rPr lang="es-ES" sz="2500" dirty="0"/>
              <a:t>Criterios: </a:t>
            </a:r>
          </a:p>
          <a:p>
            <a:pPr lvl="1">
              <a:lnSpc>
                <a:spcPct val="100000"/>
              </a:lnSpc>
              <a:spcBef>
                <a:spcPts val="600"/>
              </a:spcBef>
            </a:pPr>
            <a:r>
              <a:rPr lang="es-ES" sz="2100" dirty="0"/>
              <a:t>¿Era la condición una emergencia potencialmente mortal? </a:t>
            </a:r>
          </a:p>
          <a:p>
            <a:pPr lvl="1">
              <a:lnSpc>
                <a:spcPct val="100000"/>
              </a:lnSpc>
              <a:spcBef>
                <a:spcPts val="600"/>
              </a:spcBef>
            </a:pPr>
            <a:r>
              <a:rPr lang="es-ES" sz="2100" dirty="0"/>
              <a:t>¿Una persona razonablemente prudente habría sabido en el momento del incidente que la condición ponía en peligro la vida? </a:t>
            </a:r>
          </a:p>
          <a:p>
            <a:pPr lvl="1">
              <a:lnSpc>
                <a:spcPct val="100000"/>
              </a:lnSpc>
              <a:spcBef>
                <a:spcPts val="600"/>
              </a:spcBef>
            </a:pPr>
            <a:r>
              <a:rPr lang="es-ES" sz="2100" dirty="0"/>
              <a:t>No se tiene en cuenta el resultado del incidente </a:t>
            </a:r>
          </a:p>
          <a:p>
            <a:pPr>
              <a:lnSpc>
                <a:spcPct val="100000"/>
              </a:lnSpc>
              <a:spcBef>
                <a:spcPts val="600"/>
              </a:spcBef>
            </a:pPr>
            <a:r>
              <a:rPr lang="es-ES" sz="2500" dirty="0"/>
              <a:t>Recomendación a la comisionada asistente para la decisión final</a:t>
            </a:r>
            <a:endParaRPr lang="en-US" sz="2500" dirty="0"/>
          </a:p>
        </p:txBody>
      </p:sp>
      <p:sp>
        <p:nvSpPr>
          <p:cNvPr id="4" name="Footer Placeholder 3">
            <a:extLst>
              <a:ext uri="{FF2B5EF4-FFF2-40B4-BE49-F238E27FC236}">
                <a16:creationId xmlns:a16="http://schemas.microsoft.com/office/drawing/2014/main" id="{52F99F58-3F1F-41C9-9DFA-5052130225D7}"/>
              </a:ext>
            </a:extLst>
          </p:cNvPr>
          <p:cNvSpPr>
            <a:spLocks noGrp="1"/>
          </p:cNvSpPr>
          <p:nvPr>
            <p:ph type="ftr" sz="quarter" idx="3"/>
          </p:nvPr>
        </p:nvSpPr>
        <p:spPr/>
        <p:txBody>
          <a:bodyPr/>
          <a:lstStyle/>
          <a:p>
            <a:r>
              <a:rPr lang="es-CR" dirty="0"/>
              <a:t>Departamento de Servicios Humanos de New Jersey</a:t>
            </a:r>
          </a:p>
        </p:txBody>
      </p:sp>
      <p:sp>
        <p:nvSpPr>
          <p:cNvPr id="5" name="Slide Number Placeholder 4">
            <a:extLst>
              <a:ext uri="{FF2B5EF4-FFF2-40B4-BE49-F238E27FC236}">
                <a16:creationId xmlns:a16="http://schemas.microsoft.com/office/drawing/2014/main" id="{CFABC0F8-4CE4-4077-8107-5DD5D3AE2CA6}"/>
              </a:ext>
            </a:extLst>
          </p:cNvPr>
          <p:cNvSpPr>
            <a:spLocks noGrp="1"/>
          </p:cNvSpPr>
          <p:nvPr>
            <p:ph type="sldNum" sz="quarter" idx="4"/>
          </p:nvPr>
        </p:nvSpPr>
        <p:spPr/>
        <p:txBody>
          <a:bodyPr/>
          <a:lstStyle/>
          <a:p>
            <a:fld id="{DD16FA17-7312-43AC-AB9E-F79F81E392B5}" type="slidenum">
              <a:rPr lang="en-US" smtClean="0"/>
              <a:pPr/>
              <a:t>35</a:t>
            </a:fld>
            <a:endParaRPr lang="en-US" dirty="0"/>
          </a:p>
        </p:txBody>
      </p:sp>
      <p:pic>
        <p:nvPicPr>
          <p:cNvPr id="13" name="Picture 12">
            <a:extLst>
              <a:ext uri="{FF2B5EF4-FFF2-40B4-BE49-F238E27FC236}">
                <a16:creationId xmlns:a16="http://schemas.microsoft.com/office/drawing/2014/main" id="{138EAAB9-38D2-467D-9D66-3983368DBD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6660" y="1544080"/>
            <a:ext cx="3867456" cy="4456385"/>
          </a:xfrm>
          <a:prstGeom prst="rect">
            <a:avLst/>
          </a:prstGeom>
        </p:spPr>
      </p:pic>
    </p:spTree>
    <p:extLst>
      <p:ext uri="{BB962C8B-B14F-4D97-AF65-F5344CB8AC3E}">
        <p14:creationId xmlns:p14="http://schemas.microsoft.com/office/powerpoint/2010/main" val="1530184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3D720-F5F0-4E74-98A8-67999CFC5B20}"/>
              </a:ext>
            </a:extLst>
          </p:cNvPr>
          <p:cNvSpPr>
            <a:spLocks noGrp="1"/>
          </p:cNvSpPr>
          <p:nvPr>
            <p:ph type="title"/>
          </p:nvPr>
        </p:nvSpPr>
        <p:spPr/>
        <p:txBody>
          <a:bodyPr/>
          <a:lstStyle/>
          <a:p>
            <a:r>
              <a:rPr lang="es-CR" dirty="0"/>
              <a:t>Repaso y Preguntas de Práctica</a:t>
            </a:r>
          </a:p>
        </p:txBody>
      </p:sp>
      <p:sp>
        <p:nvSpPr>
          <p:cNvPr id="3" name="Text Placeholder 2">
            <a:extLst>
              <a:ext uri="{FF2B5EF4-FFF2-40B4-BE49-F238E27FC236}">
                <a16:creationId xmlns:a16="http://schemas.microsoft.com/office/drawing/2014/main" id="{71C0FDA4-95A7-4AAA-BBBF-79447CF57EE4}"/>
              </a:ext>
            </a:extLst>
          </p:cNvPr>
          <p:cNvSpPr>
            <a:spLocks noGrp="1"/>
          </p:cNvSpPr>
          <p:nvPr>
            <p:ph type="body" sz="quarter" idx="10"/>
          </p:nvPr>
        </p:nvSpPr>
        <p:spPr/>
        <p:txBody>
          <a:bodyPr/>
          <a:lstStyle/>
          <a:p>
            <a:r>
              <a:rPr lang="es-ES" dirty="0"/>
              <a:t>Revisión de las condiciones que amenazan la salud </a:t>
            </a:r>
          </a:p>
          <a:p>
            <a:r>
              <a:rPr lang="es-ES" dirty="0"/>
              <a:t>Repaso de las emergencias potencialmente mortales</a:t>
            </a:r>
          </a:p>
          <a:p>
            <a:r>
              <a:rPr lang="es-ES" dirty="0"/>
              <a:t>Cuestionario de preguntas frecuentes</a:t>
            </a:r>
            <a:endParaRPr lang="en-US" dirty="0"/>
          </a:p>
        </p:txBody>
      </p:sp>
      <p:sp>
        <p:nvSpPr>
          <p:cNvPr id="4" name="Footer Placeholder 3">
            <a:extLst>
              <a:ext uri="{FF2B5EF4-FFF2-40B4-BE49-F238E27FC236}">
                <a16:creationId xmlns:a16="http://schemas.microsoft.com/office/drawing/2014/main" id="{94291462-CAA9-4A93-9032-8D333D483C21}"/>
              </a:ext>
            </a:extLst>
          </p:cNvPr>
          <p:cNvSpPr>
            <a:spLocks noGrp="1"/>
          </p:cNvSpPr>
          <p:nvPr>
            <p:ph type="ftr" sz="quarter" idx="3"/>
          </p:nvPr>
        </p:nvSpPr>
        <p:spPr/>
        <p:txBody>
          <a:bodyPr/>
          <a:lstStyle/>
          <a:p>
            <a:r>
              <a:rPr lang="es-CR" dirty="0"/>
              <a:t>Departamento de Servicios Humanos de New Jersey</a:t>
            </a:r>
          </a:p>
        </p:txBody>
      </p:sp>
      <p:sp>
        <p:nvSpPr>
          <p:cNvPr id="5" name="Slide Number Placeholder 4">
            <a:extLst>
              <a:ext uri="{FF2B5EF4-FFF2-40B4-BE49-F238E27FC236}">
                <a16:creationId xmlns:a16="http://schemas.microsoft.com/office/drawing/2014/main" id="{D5B4C241-FF05-4127-A06E-0507538E6279}"/>
              </a:ext>
            </a:extLst>
          </p:cNvPr>
          <p:cNvSpPr>
            <a:spLocks noGrp="1"/>
          </p:cNvSpPr>
          <p:nvPr>
            <p:ph type="sldNum" sz="quarter" idx="4"/>
          </p:nvPr>
        </p:nvSpPr>
        <p:spPr/>
        <p:txBody>
          <a:bodyPr/>
          <a:lstStyle/>
          <a:p>
            <a:fld id="{DD16FA17-7312-43AC-AB9E-F79F81E392B5}" type="slidenum">
              <a:rPr lang="en-US" smtClean="0"/>
              <a:pPr/>
              <a:t>36</a:t>
            </a:fld>
            <a:endParaRPr lang="en-US" dirty="0"/>
          </a:p>
        </p:txBody>
      </p:sp>
      <p:pic>
        <p:nvPicPr>
          <p:cNvPr id="15" name="Picture 14">
            <a:extLst>
              <a:ext uri="{FF2B5EF4-FFF2-40B4-BE49-F238E27FC236}">
                <a16:creationId xmlns:a16="http://schemas.microsoft.com/office/drawing/2014/main" id="{319D8777-03E9-4AD7-9D78-53282CF71B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3781" y="3456710"/>
            <a:ext cx="4764437" cy="2438612"/>
          </a:xfrm>
          <a:prstGeom prst="rect">
            <a:avLst/>
          </a:prstGeom>
        </p:spPr>
      </p:pic>
    </p:spTree>
    <p:extLst>
      <p:ext uri="{BB962C8B-B14F-4D97-AF65-F5344CB8AC3E}">
        <p14:creationId xmlns:p14="http://schemas.microsoft.com/office/powerpoint/2010/main" val="396631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EA8E1-2431-412C-9B60-A16E76D0AFDA}"/>
              </a:ext>
            </a:extLst>
          </p:cNvPr>
          <p:cNvSpPr>
            <a:spLocks noGrp="1"/>
          </p:cNvSpPr>
          <p:nvPr>
            <p:ph type="title"/>
          </p:nvPr>
        </p:nvSpPr>
        <p:spPr/>
        <p:txBody>
          <a:bodyPr>
            <a:normAutofit/>
          </a:bodyPr>
          <a:lstStyle/>
          <a:p>
            <a:r>
              <a:rPr lang="es-ES" dirty="0"/>
              <a:t>Pregunta: ¿Verdadero o falso?</a:t>
            </a:r>
            <a:endParaRPr lang="en-US" dirty="0"/>
          </a:p>
        </p:txBody>
      </p:sp>
      <p:sp>
        <p:nvSpPr>
          <p:cNvPr id="3" name="Text Placeholder 2">
            <a:extLst>
              <a:ext uri="{FF2B5EF4-FFF2-40B4-BE49-F238E27FC236}">
                <a16:creationId xmlns:a16="http://schemas.microsoft.com/office/drawing/2014/main" id="{BF337A06-A343-48AA-BF46-44BCED114B56}"/>
              </a:ext>
            </a:extLst>
          </p:cNvPr>
          <p:cNvSpPr>
            <a:spLocks noGrp="1"/>
          </p:cNvSpPr>
          <p:nvPr>
            <p:ph type="body" sz="quarter" idx="10"/>
          </p:nvPr>
        </p:nvSpPr>
        <p:spPr/>
        <p:txBody>
          <a:bodyPr/>
          <a:lstStyle/>
          <a:p>
            <a:pPr marL="0" indent="0" algn="ctr">
              <a:buNone/>
            </a:pPr>
            <a:endParaRPr lang="es-ES" b="1" dirty="0"/>
          </a:p>
          <a:p>
            <a:pPr marL="0" indent="0" algn="ctr">
              <a:buNone/>
            </a:pPr>
            <a:r>
              <a:rPr lang="es-ES" b="1" dirty="0"/>
              <a:t>El personal de cuidado directo suele ser el que mejor conoce a la persona, por lo que su opinión sobre las condiciones médicas es importante.</a:t>
            </a:r>
            <a:endParaRPr lang="en-US" b="1" i="1" dirty="0"/>
          </a:p>
        </p:txBody>
      </p:sp>
      <p:sp>
        <p:nvSpPr>
          <p:cNvPr id="4" name="Footer Placeholder 3">
            <a:extLst>
              <a:ext uri="{FF2B5EF4-FFF2-40B4-BE49-F238E27FC236}">
                <a16:creationId xmlns:a16="http://schemas.microsoft.com/office/drawing/2014/main" id="{02820001-2D31-44BF-BF8C-FD2EF01755C4}"/>
              </a:ext>
            </a:extLst>
          </p:cNvPr>
          <p:cNvSpPr>
            <a:spLocks noGrp="1"/>
          </p:cNvSpPr>
          <p:nvPr>
            <p:ph type="ftr" sz="quarter" idx="3"/>
          </p:nvPr>
        </p:nvSpPr>
        <p:spPr/>
        <p:txBody>
          <a:bodyPr/>
          <a:lstStyle/>
          <a:p>
            <a:r>
              <a:rPr lang="es-CR" dirty="0"/>
              <a:t>Departamento de Servicios Humanos de New Jersey</a:t>
            </a:r>
          </a:p>
        </p:txBody>
      </p:sp>
      <p:sp>
        <p:nvSpPr>
          <p:cNvPr id="5" name="Slide Number Placeholder 4">
            <a:extLst>
              <a:ext uri="{FF2B5EF4-FFF2-40B4-BE49-F238E27FC236}">
                <a16:creationId xmlns:a16="http://schemas.microsoft.com/office/drawing/2014/main" id="{8B5BEDC4-A411-4174-A048-74ED3281283F}"/>
              </a:ext>
            </a:extLst>
          </p:cNvPr>
          <p:cNvSpPr>
            <a:spLocks noGrp="1"/>
          </p:cNvSpPr>
          <p:nvPr>
            <p:ph type="sldNum" sz="quarter" idx="4"/>
          </p:nvPr>
        </p:nvSpPr>
        <p:spPr/>
        <p:txBody>
          <a:bodyPr/>
          <a:lstStyle/>
          <a:p>
            <a:fld id="{DD16FA17-7312-43AC-AB9E-F79F81E392B5}" type="slidenum">
              <a:rPr lang="en-US" smtClean="0"/>
              <a:pPr/>
              <a:t>37</a:t>
            </a:fld>
            <a:endParaRPr lang="en-US" dirty="0"/>
          </a:p>
        </p:txBody>
      </p:sp>
      <p:pic>
        <p:nvPicPr>
          <p:cNvPr id="6" name="Graphic 5">
            <a:extLst>
              <a:ext uri="{FF2B5EF4-FFF2-40B4-BE49-F238E27FC236}">
                <a16:creationId xmlns:a16="http://schemas.microsoft.com/office/drawing/2014/main" id="{2D96B9C1-0606-4E1F-B4A4-C8709FF6B932}"/>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3840480" y="3749040"/>
            <a:ext cx="4511040" cy="1828800"/>
          </a:xfrm>
          <a:prstGeom prst="rect">
            <a:avLst/>
          </a:prstGeom>
        </p:spPr>
      </p:pic>
    </p:spTree>
    <p:extLst>
      <p:ext uri="{BB962C8B-B14F-4D97-AF65-F5344CB8AC3E}">
        <p14:creationId xmlns:p14="http://schemas.microsoft.com/office/powerpoint/2010/main" val="100964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EA8E1-2431-412C-9B60-A16E76D0AFDA}"/>
              </a:ext>
            </a:extLst>
          </p:cNvPr>
          <p:cNvSpPr>
            <a:spLocks noGrp="1"/>
          </p:cNvSpPr>
          <p:nvPr>
            <p:ph type="title"/>
          </p:nvPr>
        </p:nvSpPr>
        <p:spPr/>
        <p:txBody>
          <a:bodyPr>
            <a:normAutofit/>
          </a:bodyPr>
          <a:lstStyle/>
          <a:p>
            <a:r>
              <a:rPr lang="es-ES" dirty="0"/>
              <a:t>Pregunta: ¿Verdadero o falso?</a:t>
            </a:r>
            <a:endParaRPr lang="en-US" dirty="0"/>
          </a:p>
        </p:txBody>
      </p:sp>
      <p:sp>
        <p:nvSpPr>
          <p:cNvPr id="3" name="Text Placeholder 2">
            <a:extLst>
              <a:ext uri="{FF2B5EF4-FFF2-40B4-BE49-F238E27FC236}">
                <a16:creationId xmlns:a16="http://schemas.microsoft.com/office/drawing/2014/main" id="{BF337A06-A343-48AA-BF46-44BCED114B56}"/>
              </a:ext>
            </a:extLst>
          </p:cNvPr>
          <p:cNvSpPr>
            <a:spLocks noGrp="1"/>
          </p:cNvSpPr>
          <p:nvPr>
            <p:ph type="body" sz="quarter" idx="10"/>
          </p:nvPr>
        </p:nvSpPr>
        <p:spPr/>
        <p:txBody>
          <a:bodyPr/>
          <a:lstStyle/>
          <a:p>
            <a:pPr marL="0" indent="0" algn="ctr">
              <a:buNone/>
            </a:pPr>
            <a:endParaRPr lang="en-US" b="1" dirty="0"/>
          </a:p>
          <a:p>
            <a:pPr marL="0" indent="0" algn="ctr">
              <a:buNone/>
            </a:pPr>
            <a:r>
              <a:rPr lang="es-CR" b="1" dirty="0"/>
              <a:t>Todas las situaciones y condiciones médicas son emergencias potencialmente mortales.</a:t>
            </a:r>
          </a:p>
        </p:txBody>
      </p:sp>
      <p:sp>
        <p:nvSpPr>
          <p:cNvPr id="4" name="Footer Placeholder 3">
            <a:extLst>
              <a:ext uri="{FF2B5EF4-FFF2-40B4-BE49-F238E27FC236}">
                <a16:creationId xmlns:a16="http://schemas.microsoft.com/office/drawing/2014/main" id="{02820001-2D31-44BF-BF8C-FD2EF01755C4}"/>
              </a:ext>
            </a:extLst>
          </p:cNvPr>
          <p:cNvSpPr>
            <a:spLocks noGrp="1"/>
          </p:cNvSpPr>
          <p:nvPr>
            <p:ph type="ftr" sz="quarter" idx="3"/>
          </p:nvPr>
        </p:nvSpPr>
        <p:spPr/>
        <p:txBody>
          <a:bodyPr/>
          <a:lstStyle/>
          <a:p>
            <a:r>
              <a:rPr lang="es-CR" dirty="0"/>
              <a:t>Departamento de Servicios Humanos de New Jersey</a:t>
            </a:r>
          </a:p>
        </p:txBody>
      </p:sp>
      <p:sp>
        <p:nvSpPr>
          <p:cNvPr id="5" name="Slide Number Placeholder 4">
            <a:extLst>
              <a:ext uri="{FF2B5EF4-FFF2-40B4-BE49-F238E27FC236}">
                <a16:creationId xmlns:a16="http://schemas.microsoft.com/office/drawing/2014/main" id="{8B5BEDC4-A411-4174-A048-74ED3281283F}"/>
              </a:ext>
            </a:extLst>
          </p:cNvPr>
          <p:cNvSpPr>
            <a:spLocks noGrp="1"/>
          </p:cNvSpPr>
          <p:nvPr>
            <p:ph type="sldNum" sz="quarter" idx="4"/>
          </p:nvPr>
        </p:nvSpPr>
        <p:spPr/>
        <p:txBody>
          <a:bodyPr/>
          <a:lstStyle/>
          <a:p>
            <a:fld id="{DD16FA17-7312-43AC-AB9E-F79F81E392B5}" type="slidenum">
              <a:rPr lang="en-US" smtClean="0"/>
              <a:pPr/>
              <a:t>38</a:t>
            </a:fld>
            <a:endParaRPr lang="en-US" dirty="0"/>
          </a:p>
        </p:txBody>
      </p:sp>
      <p:pic>
        <p:nvPicPr>
          <p:cNvPr id="6" name="Graphic 5">
            <a:extLst>
              <a:ext uri="{FF2B5EF4-FFF2-40B4-BE49-F238E27FC236}">
                <a16:creationId xmlns:a16="http://schemas.microsoft.com/office/drawing/2014/main" id="{467E0F94-0004-4BD3-AD01-144748FA7FDD}"/>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3840480" y="3389586"/>
            <a:ext cx="4511040" cy="1828800"/>
          </a:xfrm>
          <a:prstGeom prst="rect">
            <a:avLst/>
          </a:prstGeom>
        </p:spPr>
      </p:pic>
    </p:spTree>
    <p:extLst>
      <p:ext uri="{BB962C8B-B14F-4D97-AF65-F5344CB8AC3E}">
        <p14:creationId xmlns:p14="http://schemas.microsoft.com/office/powerpoint/2010/main" val="349569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EA8E1-2431-412C-9B60-A16E76D0AFDA}"/>
              </a:ext>
            </a:extLst>
          </p:cNvPr>
          <p:cNvSpPr>
            <a:spLocks noGrp="1"/>
          </p:cNvSpPr>
          <p:nvPr>
            <p:ph type="title"/>
          </p:nvPr>
        </p:nvSpPr>
        <p:spPr/>
        <p:txBody>
          <a:bodyPr>
            <a:normAutofit/>
          </a:bodyPr>
          <a:lstStyle/>
          <a:p>
            <a:r>
              <a:rPr lang="es-ES" dirty="0"/>
              <a:t>Pregunta: ¿Verdadero o falso?</a:t>
            </a:r>
            <a:endParaRPr lang="en-US" dirty="0"/>
          </a:p>
        </p:txBody>
      </p:sp>
      <p:sp>
        <p:nvSpPr>
          <p:cNvPr id="3" name="Text Placeholder 2">
            <a:extLst>
              <a:ext uri="{FF2B5EF4-FFF2-40B4-BE49-F238E27FC236}">
                <a16:creationId xmlns:a16="http://schemas.microsoft.com/office/drawing/2014/main" id="{BF337A06-A343-48AA-BF46-44BCED114B56}"/>
              </a:ext>
            </a:extLst>
          </p:cNvPr>
          <p:cNvSpPr>
            <a:spLocks noGrp="1"/>
          </p:cNvSpPr>
          <p:nvPr>
            <p:ph type="body" sz="quarter" idx="10"/>
          </p:nvPr>
        </p:nvSpPr>
        <p:spPr/>
        <p:txBody>
          <a:bodyPr/>
          <a:lstStyle/>
          <a:p>
            <a:pPr marL="0" indent="0" algn="ctr">
              <a:buNone/>
            </a:pPr>
            <a:endParaRPr lang="es-CR" b="1" dirty="0"/>
          </a:p>
          <a:p>
            <a:pPr marL="0" indent="0" algn="ctr">
              <a:buNone/>
            </a:pPr>
            <a:r>
              <a:rPr lang="es-CR" b="1" dirty="0"/>
              <a:t> Todas las llamadas al 9-1-1 deben ser emergencias potencialmente mortales.</a:t>
            </a:r>
          </a:p>
        </p:txBody>
      </p:sp>
      <p:sp>
        <p:nvSpPr>
          <p:cNvPr id="4" name="Footer Placeholder 3">
            <a:extLst>
              <a:ext uri="{FF2B5EF4-FFF2-40B4-BE49-F238E27FC236}">
                <a16:creationId xmlns:a16="http://schemas.microsoft.com/office/drawing/2014/main" id="{02820001-2D31-44BF-BF8C-FD2EF01755C4}"/>
              </a:ext>
            </a:extLst>
          </p:cNvPr>
          <p:cNvSpPr>
            <a:spLocks noGrp="1"/>
          </p:cNvSpPr>
          <p:nvPr>
            <p:ph type="ftr" sz="quarter" idx="3"/>
          </p:nvPr>
        </p:nvSpPr>
        <p:spPr/>
        <p:txBody>
          <a:bodyPr/>
          <a:lstStyle/>
          <a:p>
            <a:r>
              <a:rPr lang="es-CR" dirty="0"/>
              <a:t>Departamento de Servicios Humanos de New Jersey</a:t>
            </a:r>
          </a:p>
        </p:txBody>
      </p:sp>
      <p:sp>
        <p:nvSpPr>
          <p:cNvPr id="5" name="Slide Number Placeholder 4">
            <a:extLst>
              <a:ext uri="{FF2B5EF4-FFF2-40B4-BE49-F238E27FC236}">
                <a16:creationId xmlns:a16="http://schemas.microsoft.com/office/drawing/2014/main" id="{8B5BEDC4-A411-4174-A048-74ED3281283F}"/>
              </a:ext>
            </a:extLst>
          </p:cNvPr>
          <p:cNvSpPr>
            <a:spLocks noGrp="1"/>
          </p:cNvSpPr>
          <p:nvPr>
            <p:ph type="sldNum" sz="quarter" idx="4"/>
          </p:nvPr>
        </p:nvSpPr>
        <p:spPr/>
        <p:txBody>
          <a:bodyPr/>
          <a:lstStyle/>
          <a:p>
            <a:fld id="{DD16FA17-7312-43AC-AB9E-F79F81E392B5}" type="slidenum">
              <a:rPr lang="en-US" smtClean="0"/>
              <a:pPr/>
              <a:t>39</a:t>
            </a:fld>
            <a:endParaRPr lang="en-US" dirty="0"/>
          </a:p>
        </p:txBody>
      </p:sp>
      <p:pic>
        <p:nvPicPr>
          <p:cNvPr id="6" name="Graphic 5">
            <a:extLst>
              <a:ext uri="{FF2B5EF4-FFF2-40B4-BE49-F238E27FC236}">
                <a16:creationId xmlns:a16="http://schemas.microsoft.com/office/drawing/2014/main" id="{C081D9D1-AE14-479D-A1D7-2B044A07DDEA}"/>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3840480" y="3389586"/>
            <a:ext cx="4511040" cy="1828800"/>
          </a:xfrm>
          <a:prstGeom prst="rect">
            <a:avLst/>
          </a:prstGeom>
        </p:spPr>
      </p:pic>
    </p:spTree>
    <p:extLst>
      <p:ext uri="{BB962C8B-B14F-4D97-AF65-F5344CB8AC3E}">
        <p14:creationId xmlns:p14="http://schemas.microsoft.com/office/powerpoint/2010/main" val="1452918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B1C06B1-C36D-4955-87C7-E65676AD822C}"/>
              </a:ext>
            </a:extLst>
          </p:cNvPr>
          <p:cNvSpPr/>
          <p:nvPr/>
        </p:nvSpPr>
        <p:spPr>
          <a:xfrm>
            <a:off x="850232" y="1828834"/>
            <a:ext cx="10459452" cy="3797262"/>
          </a:xfrm>
          <a:prstGeom prst="rect">
            <a:avLst/>
          </a:prstGeom>
          <a:solidFill>
            <a:srgbClr val="FAAB5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CE97EF4E-1015-4BFD-89DF-B0149209F1BA}"/>
              </a:ext>
            </a:extLst>
          </p:cNvPr>
          <p:cNvPicPr>
            <a:picLocks noChangeAspect="1"/>
          </p:cNvPicPr>
          <p:nvPr/>
        </p:nvPicPr>
        <p:blipFill rotWithShape="1">
          <a:blip r:embed="rId3">
            <a:alphaModFix amt="40000"/>
            <a:extLst>
              <a:ext uri="{28A0092B-C50C-407E-A947-70E740481C1C}">
                <a14:useLocalDpi xmlns:a14="http://schemas.microsoft.com/office/drawing/2010/main" val="0"/>
              </a:ext>
            </a:extLst>
          </a:blip>
          <a:srcRect l="7237" t="28862" r="7237" b="21570"/>
          <a:stretch/>
        </p:blipFill>
        <p:spPr>
          <a:xfrm>
            <a:off x="882316" y="2006700"/>
            <a:ext cx="10427368" cy="3335322"/>
          </a:xfrm>
          <a:prstGeom prst="rect">
            <a:avLst/>
          </a:prstGeom>
        </p:spPr>
      </p:pic>
      <p:sp>
        <p:nvSpPr>
          <p:cNvPr id="2" name="Title 1"/>
          <p:cNvSpPr>
            <a:spLocks noGrp="1"/>
          </p:cNvSpPr>
          <p:nvPr>
            <p:ph type="title"/>
          </p:nvPr>
        </p:nvSpPr>
        <p:spPr>
          <a:xfrm>
            <a:off x="407268" y="706964"/>
            <a:ext cx="10170695" cy="685800"/>
          </a:xfrm>
        </p:spPr>
        <p:txBody>
          <a:bodyPr>
            <a:noAutofit/>
          </a:bodyPr>
          <a:lstStyle/>
          <a:p>
            <a:r>
              <a:rPr lang="en-US" dirty="0"/>
              <a:t>La Ley de Danielle</a:t>
            </a:r>
          </a:p>
        </p:txBody>
      </p:sp>
      <p:sp>
        <p:nvSpPr>
          <p:cNvPr id="4" name="Slide Number Placeholder 3"/>
          <p:cNvSpPr>
            <a:spLocks noGrp="1"/>
          </p:cNvSpPr>
          <p:nvPr>
            <p:ph type="sldNum" sz="quarter" idx="4"/>
          </p:nvPr>
        </p:nvSpPr>
        <p:spPr>
          <a:xfrm>
            <a:off x="7263162" y="6387974"/>
            <a:ext cx="2743200" cy="365125"/>
          </a:xfrm>
        </p:spPr>
        <p:txBody>
          <a:bodyPr/>
          <a:lstStyle/>
          <a:p>
            <a:pPr lvl="0"/>
            <a:fld id="{48E36842-2789-45BD-BDCE-D6B2045C052E}" type="slidenum">
              <a:rPr lang="en-US" noProof="0" smtClean="0"/>
              <a:pPr lvl="0"/>
              <a:t>4</a:t>
            </a:fld>
            <a:endParaRPr lang="en-US" noProof="0" dirty="0"/>
          </a:p>
        </p:txBody>
      </p:sp>
      <p:sp>
        <p:nvSpPr>
          <p:cNvPr id="10" name="Footer Placeholder 9">
            <a:extLst>
              <a:ext uri="{FF2B5EF4-FFF2-40B4-BE49-F238E27FC236}">
                <a16:creationId xmlns:a16="http://schemas.microsoft.com/office/drawing/2014/main" id="{6D09798D-B372-4353-B41F-7469EAAFF18D}"/>
              </a:ext>
            </a:extLst>
          </p:cNvPr>
          <p:cNvSpPr>
            <a:spLocks noGrp="1"/>
          </p:cNvSpPr>
          <p:nvPr>
            <p:ph type="ftr" sz="quarter" idx="3"/>
          </p:nvPr>
        </p:nvSpPr>
        <p:spPr>
          <a:xfrm>
            <a:off x="407267" y="6387974"/>
            <a:ext cx="7129606" cy="365125"/>
          </a:xfrm>
        </p:spPr>
        <p:txBody>
          <a:bodyPr/>
          <a:lstStyle/>
          <a:p>
            <a:r>
              <a:rPr lang="es-CR" dirty="0"/>
              <a:t>División de Discapacidades del Desarrollo</a:t>
            </a:r>
            <a:r>
              <a:rPr lang="en-US" dirty="0"/>
              <a:t> | </a:t>
            </a:r>
            <a:r>
              <a:rPr lang="es-CR" dirty="0"/>
              <a:t>Departamento de Servicios Humanos de New Jersey</a:t>
            </a:r>
          </a:p>
        </p:txBody>
      </p:sp>
      <p:sp>
        <p:nvSpPr>
          <p:cNvPr id="20" name="TextBox 19">
            <a:extLst>
              <a:ext uri="{FF2B5EF4-FFF2-40B4-BE49-F238E27FC236}">
                <a16:creationId xmlns:a16="http://schemas.microsoft.com/office/drawing/2014/main" id="{1D4DF643-20AD-43C4-95EA-61CB3B2639D6}"/>
              </a:ext>
            </a:extLst>
          </p:cNvPr>
          <p:cNvSpPr txBox="1"/>
          <p:nvPr/>
        </p:nvSpPr>
        <p:spPr>
          <a:xfrm>
            <a:off x="1199767" y="2245456"/>
            <a:ext cx="9792466" cy="2954655"/>
          </a:xfrm>
          <a:prstGeom prst="rect">
            <a:avLst/>
          </a:prstGeom>
          <a:noFill/>
        </p:spPr>
        <p:txBody>
          <a:bodyPr wrap="square" rtlCol="0" anchor="ctr">
            <a:spAutoFit/>
          </a:bodyPr>
          <a:lstStyle/>
          <a:p>
            <a:pPr algn="ctr"/>
            <a:r>
              <a:rPr lang="es-ES" sz="2400" b="1" i="1" dirty="0">
                <a:solidFill>
                  <a:srgbClr val="FFFFFF">
                    <a:lumMod val="25000"/>
                  </a:srgbClr>
                </a:solidFill>
                <a:latin typeface="Century Gothic" panose="020B0502020202020204" pitchFamily="34" charset="0"/>
                <a:cs typeface="Arial" panose="020B0604020202020204" pitchFamily="34" charset="0"/>
              </a:rPr>
              <a:t>La Ley de </a:t>
            </a:r>
            <a:r>
              <a:rPr lang="es-ES" sz="2400" b="1" i="1" dirty="0" err="1">
                <a:solidFill>
                  <a:srgbClr val="FFFFFF">
                    <a:lumMod val="25000"/>
                  </a:srgbClr>
                </a:solidFill>
                <a:latin typeface="Century Gothic" panose="020B0502020202020204" pitchFamily="34" charset="0"/>
                <a:cs typeface="Arial" panose="020B0604020202020204" pitchFamily="34" charset="0"/>
              </a:rPr>
              <a:t>Danielle</a:t>
            </a:r>
            <a:r>
              <a:rPr lang="es-ES" sz="2400" b="1" i="1" dirty="0">
                <a:solidFill>
                  <a:srgbClr val="FFFFFF">
                    <a:lumMod val="25000"/>
                  </a:srgbClr>
                </a:solidFill>
                <a:latin typeface="Century Gothic" panose="020B0502020202020204" pitchFamily="34" charset="0"/>
                <a:cs typeface="Arial" panose="020B0604020202020204" pitchFamily="34" charset="0"/>
              </a:rPr>
              <a:t> fue nombrada en su memoria para aumentar las llamadas necesarias al 9-1-1 en caso de emergencias potencialmente mortales.</a:t>
            </a:r>
          </a:p>
          <a:p>
            <a:pPr algn="ctr"/>
            <a:endParaRPr lang="es-ES" b="1" i="1" dirty="0">
              <a:solidFill>
                <a:srgbClr val="FFFFFF">
                  <a:lumMod val="25000"/>
                </a:srgbClr>
              </a:solidFill>
              <a:latin typeface="Century Gothic" panose="020B0502020202020204" pitchFamily="34" charset="0"/>
              <a:cs typeface="Arial" panose="020B0604020202020204" pitchFamily="34" charset="0"/>
            </a:endParaRPr>
          </a:p>
          <a:p>
            <a:pPr algn="ctr"/>
            <a:r>
              <a:rPr lang="es-ES" sz="2400" b="1" i="1" dirty="0">
                <a:solidFill>
                  <a:srgbClr val="FFFFFF">
                    <a:lumMod val="25000"/>
                  </a:srgbClr>
                </a:solidFill>
                <a:latin typeface="Century Gothic" panose="020B0502020202020204" pitchFamily="34" charset="0"/>
                <a:cs typeface="Arial" panose="020B0604020202020204" pitchFamily="34" charset="0"/>
              </a:rPr>
              <a:t>La ley destaca la importancia de que el personal llame al 9-1-1 en las emergencias que ponen en peligro la vida de las personas con </a:t>
            </a:r>
            <a:r>
              <a:rPr lang="es-ES" sz="2400" b="1" i="1" dirty="0">
                <a:solidFill>
                  <a:srgbClr val="000000"/>
                </a:solidFill>
                <a:latin typeface="Century Gothic" panose="020B0502020202020204" pitchFamily="34" charset="0"/>
                <a:cs typeface="Arial" panose="020B0604020202020204" pitchFamily="34" charset="0"/>
              </a:rPr>
              <a:t>discapacidades intelectuales </a:t>
            </a:r>
            <a:r>
              <a:rPr lang="es-ES" sz="2400" b="1" i="1" dirty="0">
                <a:solidFill>
                  <a:srgbClr val="FFFFFF">
                    <a:lumMod val="25000"/>
                  </a:srgbClr>
                </a:solidFill>
                <a:latin typeface="Century Gothic" panose="020B0502020202020204" pitchFamily="34" charset="0"/>
                <a:cs typeface="Arial" panose="020B0604020202020204" pitchFamily="34" charset="0"/>
              </a:rPr>
              <a:t>y del desarrollo o con lesiones cerebrales traumáticas.</a:t>
            </a:r>
            <a:endParaRPr kumimoji="0" lang="en-US" sz="2400" b="1" i="1" u="none" strike="noStrike" kern="1200" cap="none" spc="0" normalizeH="0" baseline="0" noProof="0" dirty="0">
              <a:ln>
                <a:noFill/>
              </a:ln>
              <a:solidFill>
                <a:srgbClr val="FFFFFF">
                  <a:lumMod val="25000"/>
                </a:srgbClr>
              </a:solidFill>
              <a:effectLst/>
              <a:uLnTx/>
              <a:uFillTx/>
              <a:latin typeface="Century Gothic" panose="020B0502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41880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EA8E1-2431-412C-9B60-A16E76D0AFDA}"/>
              </a:ext>
            </a:extLst>
          </p:cNvPr>
          <p:cNvSpPr>
            <a:spLocks noGrp="1"/>
          </p:cNvSpPr>
          <p:nvPr>
            <p:ph type="title"/>
          </p:nvPr>
        </p:nvSpPr>
        <p:spPr/>
        <p:txBody>
          <a:bodyPr>
            <a:normAutofit/>
          </a:bodyPr>
          <a:lstStyle/>
          <a:p>
            <a:r>
              <a:rPr lang="es-ES" dirty="0"/>
              <a:t>Pregunta: ¿Verdadero o falso?</a:t>
            </a:r>
            <a:endParaRPr lang="en-US" dirty="0"/>
          </a:p>
        </p:txBody>
      </p:sp>
      <p:sp>
        <p:nvSpPr>
          <p:cNvPr id="3" name="Text Placeholder 2">
            <a:extLst>
              <a:ext uri="{FF2B5EF4-FFF2-40B4-BE49-F238E27FC236}">
                <a16:creationId xmlns:a16="http://schemas.microsoft.com/office/drawing/2014/main" id="{BF337A06-A343-48AA-BF46-44BCED114B56}"/>
              </a:ext>
            </a:extLst>
          </p:cNvPr>
          <p:cNvSpPr>
            <a:spLocks noGrp="1"/>
          </p:cNvSpPr>
          <p:nvPr>
            <p:ph type="body" sz="quarter" idx="10"/>
          </p:nvPr>
        </p:nvSpPr>
        <p:spPr/>
        <p:txBody>
          <a:bodyPr/>
          <a:lstStyle/>
          <a:p>
            <a:pPr marL="0" indent="0" algn="ctr">
              <a:buNone/>
            </a:pPr>
            <a:endParaRPr lang="es-CR" b="1" dirty="0"/>
          </a:p>
          <a:p>
            <a:pPr marL="0" indent="0" algn="ctr">
              <a:buNone/>
            </a:pPr>
            <a:r>
              <a:rPr lang="es-CR" b="1" dirty="0"/>
              <a:t>Una condición que amenaza la salud puede necesitar atención médica inmediata, como llevar a alguien por su cuenta a la oficina del doctor o sala de emergencias.</a:t>
            </a:r>
          </a:p>
        </p:txBody>
      </p:sp>
      <p:sp>
        <p:nvSpPr>
          <p:cNvPr id="4" name="Footer Placeholder 3">
            <a:extLst>
              <a:ext uri="{FF2B5EF4-FFF2-40B4-BE49-F238E27FC236}">
                <a16:creationId xmlns:a16="http://schemas.microsoft.com/office/drawing/2014/main" id="{02820001-2D31-44BF-BF8C-FD2EF01755C4}"/>
              </a:ext>
            </a:extLst>
          </p:cNvPr>
          <p:cNvSpPr>
            <a:spLocks noGrp="1"/>
          </p:cNvSpPr>
          <p:nvPr>
            <p:ph type="ftr" sz="quarter" idx="3"/>
          </p:nvPr>
        </p:nvSpPr>
        <p:spPr/>
        <p:txBody>
          <a:bodyPr/>
          <a:lstStyle/>
          <a:p>
            <a:r>
              <a:rPr lang="es-CR" dirty="0"/>
              <a:t>Departamento de Servicios Humanos de New Jersey</a:t>
            </a:r>
          </a:p>
        </p:txBody>
      </p:sp>
      <p:sp>
        <p:nvSpPr>
          <p:cNvPr id="5" name="Slide Number Placeholder 4">
            <a:extLst>
              <a:ext uri="{FF2B5EF4-FFF2-40B4-BE49-F238E27FC236}">
                <a16:creationId xmlns:a16="http://schemas.microsoft.com/office/drawing/2014/main" id="{8B5BEDC4-A411-4174-A048-74ED3281283F}"/>
              </a:ext>
            </a:extLst>
          </p:cNvPr>
          <p:cNvSpPr>
            <a:spLocks noGrp="1"/>
          </p:cNvSpPr>
          <p:nvPr>
            <p:ph type="sldNum" sz="quarter" idx="4"/>
          </p:nvPr>
        </p:nvSpPr>
        <p:spPr/>
        <p:txBody>
          <a:bodyPr/>
          <a:lstStyle/>
          <a:p>
            <a:fld id="{DD16FA17-7312-43AC-AB9E-F79F81E392B5}" type="slidenum">
              <a:rPr lang="en-US" smtClean="0"/>
              <a:pPr/>
              <a:t>40</a:t>
            </a:fld>
            <a:endParaRPr lang="en-US" dirty="0"/>
          </a:p>
        </p:txBody>
      </p:sp>
      <p:pic>
        <p:nvPicPr>
          <p:cNvPr id="6" name="Graphic 5">
            <a:extLst>
              <a:ext uri="{FF2B5EF4-FFF2-40B4-BE49-F238E27FC236}">
                <a16:creationId xmlns:a16="http://schemas.microsoft.com/office/drawing/2014/main" id="{2D96B9C1-0606-4E1F-B4A4-C8709FF6B932}"/>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3840480" y="3749040"/>
            <a:ext cx="4511040" cy="1828800"/>
          </a:xfrm>
          <a:prstGeom prst="rect">
            <a:avLst/>
          </a:prstGeom>
        </p:spPr>
      </p:pic>
    </p:spTree>
    <p:extLst>
      <p:ext uri="{BB962C8B-B14F-4D97-AF65-F5344CB8AC3E}">
        <p14:creationId xmlns:p14="http://schemas.microsoft.com/office/powerpoint/2010/main" val="4094594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EA8E1-2431-412C-9B60-A16E76D0AFDA}"/>
              </a:ext>
            </a:extLst>
          </p:cNvPr>
          <p:cNvSpPr>
            <a:spLocks noGrp="1"/>
          </p:cNvSpPr>
          <p:nvPr>
            <p:ph type="title"/>
          </p:nvPr>
        </p:nvSpPr>
        <p:spPr/>
        <p:txBody>
          <a:bodyPr>
            <a:normAutofit/>
          </a:bodyPr>
          <a:lstStyle/>
          <a:p>
            <a:r>
              <a:rPr lang="es-ES" dirty="0"/>
              <a:t>Pregunta: ¿Verdadero o falso?</a:t>
            </a:r>
            <a:endParaRPr lang="en-US" dirty="0"/>
          </a:p>
        </p:txBody>
      </p:sp>
      <p:sp>
        <p:nvSpPr>
          <p:cNvPr id="3" name="Text Placeholder 2">
            <a:extLst>
              <a:ext uri="{FF2B5EF4-FFF2-40B4-BE49-F238E27FC236}">
                <a16:creationId xmlns:a16="http://schemas.microsoft.com/office/drawing/2014/main" id="{BF337A06-A343-48AA-BF46-44BCED114B56}"/>
              </a:ext>
            </a:extLst>
          </p:cNvPr>
          <p:cNvSpPr>
            <a:spLocks noGrp="1"/>
          </p:cNvSpPr>
          <p:nvPr>
            <p:ph type="body" sz="quarter" idx="10"/>
          </p:nvPr>
        </p:nvSpPr>
        <p:spPr/>
        <p:txBody>
          <a:bodyPr/>
          <a:lstStyle/>
          <a:p>
            <a:pPr marL="0" indent="0" algn="ctr">
              <a:buNone/>
            </a:pPr>
            <a:endParaRPr lang="en-US" b="1" dirty="0"/>
          </a:p>
          <a:p>
            <a:pPr marL="0" indent="0" algn="ctr">
              <a:buNone/>
            </a:pPr>
            <a:r>
              <a:rPr lang="es-CR" b="1" dirty="0"/>
              <a:t>Ejemplos de emergencias potencialmente mortales serían un ataque al corazón o un derrame cerebral.</a:t>
            </a:r>
          </a:p>
        </p:txBody>
      </p:sp>
      <p:sp>
        <p:nvSpPr>
          <p:cNvPr id="4" name="Footer Placeholder 3">
            <a:extLst>
              <a:ext uri="{FF2B5EF4-FFF2-40B4-BE49-F238E27FC236}">
                <a16:creationId xmlns:a16="http://schemas.microsoft.com/office/drawing/2014/main" id="{02820001-2D31-44BF-BF8C-FD2EF01755C4}"/>
              </a:ext>
            </a:extLst>
          </p:cNvPr>
          <p:cNvSpPr>
            <a:spLocks noGrp="1"/>
          </p:cNvSpPr>
          <p:nvPr>
            <p:ph type="ftr" sz="quarter" idx="3"/>
          </p:nvPr>
        </p:nvSpPr>
        <p:spPr/>
        <p:txBody>
          <a:bodyPr/>
          <a:lstStyle/>
          <a:p>
            <a:r>
              <a:rPr lang="es-CR" dirty="0"/>
              <a:t>Departamento de Servicios Humanos de New Jersey</a:t>
            </a:r>
          </a:p>
        </p:txBody>
      </p:sp>
      <p:sp>
        <p:nvSpPr>
          <p:cNvPr id="5" name="Slide Number Placeholder 4">
            <a:extLst>
              <a:ext uri="{FF2B5EF4-FFF2-40B4-BE49-F238E27FC236}">
                <a16:creationId xmlns:a16="http://schemas.microsoft.com/office/drawing/2014/main" id="{8B5BEDC4-A411-4174-A048-74ED3281283F}"/>
              </a:ext>
            </a:extLst>
          </p:cNvPr>
          <p:cNvSpPr>
            <a:spLocks noGrp="1"/>
          </p:cNvSpPr>
          <p:nvPr>
            <p:ph type="sldNum" sz="quarter" idx="4"/>
          </p:nvPr>
        </p:nvSpPr>
        <p:spPr/>
        <p:txBody>
          <a:bodyPr/>
          <a:lstStyle/>
          <a:p>
            <a:fld id="{DD16FA17-7312-43AC-AB9E-F79F81E392B5}" type="slidenum">
              <a:rPr lang="en-US" smtClean="0"/>
              <a:pPr/>
              <a:t>41</a:t>
            </a:fld>
            <a:endParaRPr lang="en-US" dirty="0"/>
          </a:p>
        </p:txBody>
      </p:sp>
      <p:pic>
        <p:nvPicPr>
          <p:cNvPr id="6" name="Graphic 5">
            <a:extLst>
              <a:ext uri="{FF2B5EF4-FFF2-40B4-BE49-F238E27FC236}">
                <a16:creationId xmlns:a16="http://schemas.microsoft.com/office/drawing/2014/main" id="{81609EBD-B519-4F00-9C13-64B517B6F692}"/>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3840480" y="3389586"/>
            <a:ext cx="4511040" cy="1828800"/>
          </a:xfrm>
          <a:prstGeom prst="rect">
            <a:avLst/>
          </a:prstGeom>
        </p:spPr>
      </p:pic>
    </p:spTree>
    <p:extLst>
      <p:ext uri="{BB962C8B-B14F-4D97-AF65-F5344CB8AC3E}">
        <p14:creationId xmlns:p14="http://schemas.microsoft.com/office/powerpoint/2010/main" val="844656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EA8E1-2431-412C-9B60-A16E76D0AFDA}"/>
              </a:ext>
            </a:extLst>
          </p:cNvPr>
          <p:cNvSpPr>
            <a:spLocks noGrp="1"/>
          </p:cNvSpPr>
          <p:nvPr>
            <p:ph type="title"/>
          </p:nvPr>
        </p:nvSpPr>
        <p:spPr/>
        <p:txBody>
          <a:bodyPr>
            <a:normAutofit/>
          </a:bodyPr>
          <a:lstStyle/>
          <a:p>
            <a:r>
              <a:rPr lang="es-ES" dirty="0"/>
              <a:t>Pregunta: ¿Verdadero o falso?</a:t>
            </a:r>
            <a:endParaRPr lang="en-US" dirty="0"/>
          </a:p>
        </p:txBody>
      </p:sp>
      <p:sp>
        <p:nvSpPr>
          <p:cNvPr id="3" name="Text Placeholder 2">
            <a:extLst>
              <a:ext uri="{FF2B5EF4-FFF2-40B4-BE49-F238E27FC236}">
                <a16:creationId xmlns:a16="http://schemas.microsoft.com/office/drawing/2014/main" id="{BF337A06-A343-48AA-BF46-44BCED114B56}"/>
              </a:ext>
            </a:extLst>
          </p:cNvPr>
          <p:cNvSpPr>
            <a:spLocks noGrp="1"/>
          </p:cNvSpPr>
          <p:nvPr>
            <p:ph type="body" sz="quarter" idx="10"/>
          </p:nvPr>
        </p:nvSpPr>
        <p:spPr/>
        <p:txBody>
          <a:bodyPr/>
          <a:lstStyle/>
          <a:p>
            <a:pPr marL="0" indent="0" algn="ctr">
              <a:buNone/>
            </a:pPr>
            <a:endParaRPr lang="en-US" b="1" dirty="0"/>
          </a:p>
          <a:p>
            <a:pPr marL="0" indent="0" algn="ctr">
              <a:buNone/>
            </a:pPr>
            <a:r>
              <a:rPr lang="es-CR" b="1" dirty="0"/>
              <a:t>Un ejemplo de una condición que amenaza la salud </a:t>
            </a:r>
            <a:r>
              <a:rPr lang="es-CR" b="1" dirty="0" smtClean="0"/>
              <a:t>sería, </a:t>
            </a:r>
            <a:r>
              <a:rPr lang="es-CR" b="1" dirty="0"/>
              <a:t>las convulsiones típicas de la persona, que duren menos de 5 minutos.</a:t>
            </a:r>
          </a:p>
        </p:txBody>
      </p:sp>
      <p:sp>
        <p:nvSpPr>
          <p:cNvPr id="4" name="Footer Placeholder 3">
            <a:extLst>
              <a:ext uri="{FF2B5EF4-FFF2-40B4-BE49-F238E27FC236}">
                <a16:creationId xmlns:a16="http://schemas.microsoft.com/office/drawing/2014/main" id="{02820001-2D31-44BF-BF8C-FD2EF01755C4}"/>
              </a:ext>
            </a:extLst>
          </p:cNvPr>
          <p:cNvSpPr>
            <a:spLocks noGrp="1"/>
          </p:cNvSpPr>
          <p:nvPr>
            <p:ph type="ftr" sz="quarter" idx="3"/>
          </p:nvPr>
        </p:nvSpPr>
        <p:spPr/>
        <p:txBody>
          <a:bodyPr/>
          <a:lstStyle/>
          <a:p>
            <a:r>
              <a:rPr lang="es-CR" dirty="0"/>
              <a:t>Departamento de Servicios Humanos de New Jersey</a:t>
            </a:r>
          </a:p>
        </p:txBody>
      </p:sp>
      <p:sp>
        <p:nvSpPr>
          <p:cNvPr id="5" name="Slide Number Placeholder 4">
            <a:extLst>
              <a:ext uri="{FF2B5EF4-FFF2-40B4-BE49-F238E27FC236}">
                <a16:creationId xmlns:a16="http://schemas.microsoft.com/office/drawing/2014/main" id="{8B5BEDC4-A411-4174-A048-74ED3281283F}"/>
              </a:ext>
            </a:extLst>
          </p:cNvPr>
          <p:cNvSpPr>
            <a:spLocks noGrp="1"/>
          </p:cNvSpPr>
          <p:nvPr>
            <p:ph type="sldNum" sz="quarter" idx="4"/>
          </p:nvPr>
        </p:nvSpPr>
        <p:spPr/>
        <p:txBody>
          <a:bodyPr/>
          <a:lstStyle/>
          <a:p>
            <a:fld id="{DD16FA17-7312-43AC-AB9E-F79F81E392B5}" type="slidenum">
              <a:rPr lang="en-US" smtClean="0"/>
              <a:pPr/>
              <a:t>42</a:t>
            </a:fld>
            <a:endParaRPr lang="en-US" dirty="0"/>
          </a:p>
        </p:txBody>
      </p:sp>
      <p:pic>
        <p:nvPicPr>
          <p:cNvPr id="6" name="Graphic 5">
            <a:extLst>
              <a:ext uri="{FF2B5EF4-FFF2-40B4-BE49-F238E27FC236}">
                <a16:creationId xmlns:a16="http://schemas.microsoft.com/office/drawing/2014/main" id="{2D96B9C1-0606-4E1F-B4A4-C8709FF6B932}"/>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3840480" y="3749040"/>
            <a:ext cx="4511040" cy="1828800"/>
          </a:xfrm>
          <a:prstGeom prst="rect">
            <a:avLst/>
          </a:prstGeom>
        </p:spPr>
      </p:pic>
    </p:spTree>
    <p:extLst>
      <p:ext uri="{BB962C8B-B14F-4D97-AF65-F5344CB8AC3E}">
        <p14:creationId xmlns:p14="http://schemas.microsoft.com/office/powerpoint/2010/main" val="4269301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EA8E1-2431-412C-9B60-A16E76D0AFDA}"/>
              </a:ext>
            </a:extLst>
          </p:cNvPr>
          <p:cNvSpPr>
            <a:spLocks noGrp="1"/>
          </p:cNvSpPr>
          <p:nvPr>
            <p:ph type="title"/>
          </p:nvPr>
        </p:nvSpPr>
        <p:spPr/>
        <p:txBody>
          <a:bodyPr>
            <a:normAutofit/>
          </a:bodyPr>
          <a:lstStyle/>
          <a:p>
            <a:r>
              <a:rPr lang="es-ES" dirty="0"/>
              <a:t>Pregunta: ¿Verdadero o falso?</a:t>
            </a:r>
            <a:endParaRPr lang="en-US" dirty="0"/>
          </a:p>
        </p:txBody>
      </p:sp>
      <p:sp>
        <p:nvSpPr>
          <p:cNvPr id="3" name="Text Placeholder 2">
            <a:extLst>
              <a:ext uri="{FF2B5EF4-FFF2-40B4-BE49-F238E27FC236}">
                <a16:creationId xmlns:a16="http://schemas.microsoft.com/office/drawing/2014/main" id="{BF337A06-A343-48AA-BF46-44BCED114B56}"/>
              </a:ext>
            </a:extLst>
          </p:cNvPr>
          <p:cNvSpPr>
            <a:spLocks noGrp="1"/>
          </p:cNvSpPr>
          <p:nvPr>
            <p:ph type="body" sz="quarter" idx="10"/>
          </p:nvPr>
        </p:nvSpPr>
        <p:spPr>
          <a:xfrm>
            <a:off x="407988" y="1858780"/>
            <a:ext cx="11142662" cy="4237220"/>
          </a:xfrm>
        </p:spPr>
        <p:txBody>
          <a:bodyPr/>
          <a:lstStyle/>
          <a:p>
            <a:pPr marL="0" indent="0" algn="ctr">
              <a:buNone/>
            </a:pPr>
            <a:endParaRPr lang="en-US" b="1" dirty="0"/>
          </a:p>
          <a:p>
            <a:pPr marL="0" indent="0" algn="ctr">
              <a:buNone/>
            </a:pPr>
            <a:r>
              <a:rPr lang="es-ES" b="1" dirty="0"/>
              <a:t>Si alguien tiene problemas para respirar, pero está consciente y puede hablar con usted, puede llevarlo usted mismo al hospital.</a:t>
            </a:r>
            <a:endParaRPr lang="en-US" b="1" dirty="0"/>
          </a:p>
        </p:txBody>
      </p:sp>
      <p:sp>
        <p:nvSpPr>
          <p:cNvPr id="4" name="Footer Placeholder 3">
            <a:extLst>
              <a:ext uri="{FF2B5EF4-FFF2-40B4-BE49-F238E27FC236}">
                <a16:creationId xmlns:a16="http://schemas.microsoft.com/office/drawing/2014/main" id="{02820001-2D31-44BF-BF8C-FD2EF01755C4}"/>
              </a:ext>
            </a:extLst>
          </p:cNvPr>
          <p:cNvSpPr>
            <a:spLocks noGrp="1"/>
          </p:cNvSpPr>
          <p:nvPr>
            <p:ph type="ftr" sz="quarter" idx="3"/>
          </p:nvPr>
        </p:nvSpPr>
        <p:spPr/>
        <p:txBody>
          <a:bodyPr/>
          <a:lstStyle/>
          <a:p>
            <a:r>
              <a:rPr lang="es-CR" dirty="0"/>
              <a:t>Departamento de Servicios Humanos de New Jersey</a:t>
            </a:r>
          </a:p>
        </p:txBody>
      </p:sp>
      <p:sp>
        <p:nvSpPr>
          <p:cNvPr id="5" name="Slide Number Placeholder 4">
            <a:extLst>
              <a:ext uri="{FF2B5EF4-FFF2-40B4-BE49-F238E27FC236}">
                <a16:creationId xmlns:a16="http://schemas.microsoft.com/office/drawing/2014/main" id="{8B5BEDC4-A411-4174-A048-74ED3281283F}"/>
              </a:ext>
            </a:extLst>
          </p:cNvPr>
          <p:cNvSpPr>
            <a:spLocks noGrp="1"/>
          </p:cNvSpPr>
          <p:nvPr>
            <p:ph type="sldNum" sz="quarter" idx="4"/>
          </p:nvPr>
        </p:nvSpPr>
        <p:spPr/>
        <p:txBody>
          <a:bodyPr/>
          <a:lstStyle/>
          <a:p>
            <a:fld id="{DD16FA17-7312-43AC-AB9E-F79F81E392B5}" type="slidenum">
              <a:rPr lang="en-US" smtClean="0"/>
              <a:pPr/>
              <a:t>43</a:t>
            </a:fld>
            <a:endParaRPr lang="en-US" dirty="0"/>
          </a:p>
        </p:txBody>
      </p:sp>
      <p:pic>
        <p:nvPicPr>
          <p:cNvPr id="6" name="Graphic 5">
            <a:extLst>
              <a:ext uri="{FF2B5EF4-FFF2-40B4-BE49-F238E27FC236}">
                <a16:creationId xmlns:a16="http://schemas.microsoft.com/office/drawing/2014/main" id="{87152A61-1251-4052-96A2-1ED738EFB394}"/>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3840480" y="3749040"/>
            <a:ext cx="4511040" cy="1828800"/>
          </a:xfrm>
          <a:prstGeom prst="rect">
            <a:avLst/>
          </a:prstGeom>
        </p:spPr>
      </p:pic>
    </p:spTree>
    <p:extLst>
      <p:ext uri="{BB962C8B-B14F-4D97-AF65-F5344CB8AC3E}">
        <p14:creationId xmlns:p14="http://schemas.microsoft.com/office/powerpoint/2010/main" val="1771569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EA8E1-2431-412C-9B60-A16E76D0AFDA}"/>
              </a:ext>
            </a:extLst>
          </p:cNvPr>
          <p:cNvSpPr>
            <a:spLocks noGrp="1"/>
          </p:cNvSpPr>
          <p:nvPr>
            <p:ph type="title"/>
          </p:nvPr>
        </p:nvSpPr>
        <p:spPr/>
        <p:txBody>
          <a:bodyPr>
            <a:normAutofit/>
          </a:bodyPr>
          <a:lstStyle/>
          <a:p>
            <a:r>
              <a:rPr lang="es-ES" dirty="0"/>
              <a:t>Pregunta: ¿Verdadero o falso?</a:t>
            </a:r>
            <a:endParaRPr lang="en-US" dirty="0"/>
          </a:p>
        </p:txBody>
      </p:sp>
      <p:sp>
        <p:nvSpPr>
          <p:cNvPr id="3" name="Text Placeholder 2">
            <a:extLst>
              <a:ext uri="{FF2B5EF4-FFF2-40B4-BE49-F238E27FC236}">
                <a16:creationId xmlns:a16="http://schemas.microsoft.com/office/drawing/2014/main" id="{BF337A06-A343-48AA-BF46-44BCED114B56}"/>
              </a:ext>
            </a:extLst>
          </p:cNvPr>
          <p:cNvSpPr>
            <a:spLocks noGrp="1"/>
          </p:cNvSpPr>
          <p:nvPr>
            <p:ph type="body" sz="quarter" idx="10"/>
          </p:nvPr>
        </p:nvSpPr>
        <p:spPr/>
        <p:txBody>
          <a:bodyPr/>
          <a:lstStyle/>
          <a:p>
            <a:pPr marL="0" indent="0" algn="ctr">
              <a:buNone/>
            </a:pPr>
            <a:endParaRPr lang="en-US" b="1" dirty="0"/>
          </a:p>
          <a:p>
            <a:pPr marL="0" indent="0" algn="ctr">
              <a:buNone/>
            </a:pPr>
            <a:r>
              <a:rPr lang="es-ES" b="1" dirty="0"/>
              <a:t>Cuando identifique una emergencia potencialmente mortal, debe llamar al 9-1-1, prestar cuidados, y llamar a su supervisor para informar sobre la situación.</a:t>
            </a:r>
            <a:endParaRPr lang="en-US" b="1" i="1" dirty="0"/>
          </a:p>
        </p:txBody>
      </p:sp>
      <p:sp>
        <p:nvSpPr>
          <p:cNvPr id="4" name="Footer Placeholder 3">
            <a:extLst>
              <a:ext uri="{FF2B5EF4-FFF2-40B4-BE49-F238E27FC236}">
                <a16:creationId xmlns:a16="http://schemas.microsoft.com/office/drawing/2014/main" id="{02820001-2D31-44BF-BF8C-FD2EF01755C4}"/>
              </a:ext>
            </a:extLst>
          </p:cNvPr>
          <p:cNvSpPr>
            <a:spLocks noGrp="1"/>
          </p:cNvSpPr>
          <p:nvPr>
            <p:ph type="ftr" sz="quarter" idx="3"/>
          </p:nvPr>
        </p:nvSpPr>
        <p:spPr/>
        <p:txBody>
          <a:bodyPr/>
          <a:lstStyle/>
          <a:p>
            <a:r>
              <a:rPr lang="es-CR" dirty="0"/>
              <a:t>Departamento de Servicios Humanos de New Jersey</a:t>
            </a:r>
          </a:p>
        </p:txBody>
      </p:sp>
      <p:sp>
        <p:nvSpPr>
          <p:cNvPr id="5" name="Slide Number Placeholder 4">
            <a:extLst>
              <a:ext uri="{FF2B5EF4-FFF2-40B4-BE49-F238E27FC236}">
                <a16:creationId xmlns:a16="http://schemas.microsoft.com/office/drawing/2014/main" id="{8B5BEDC4-A411-4174-A048-74ED3281283F}"/>
              </a:ext>
            </a:extLst>
          </p:cNvPr>
          <p:cNvSpPr>
            <a:spLocks noGrp="1"/>
          </p:cNvSpPr>
          <p:nvPr>
            <p:ph type="sldNum" sz="quarter" idx="4"/>
          </p:nvPr>
        </p:nvSpPr>
        <p:spPr/>
        <p:txBody>
          <a:bodyPr/>
          <a:lstStyle/>
          <a:p>
            <a:fld id="{DD16FA17-7312-43AC-AB9E-F79F81E392B5}" type="slidenum">
              <a:rPr lang="en-US" smtClean="0"/>
              <a:pPr/>
              <a:t>44</a:t>
            </a:fld>
            <a:endParaRPr lang="en-US" dirty="0"/>
          </a:p>
        </p:txBody>
      </p:sp>
      <p:pic>
        <p:nvPicPr>
          <p:cNvPr id="6" name="Graphic 5">
            <a:extLst>
              <a:ext uri="{FF2B5EF4-FFF2-40B4-BE49-F238E27FC236}">
                <a16:creationId xmlns:a16="http://schemas.microsoft.com/office/drawing/2014/main" id="{BE2EF529-7E2C-44E2-9794-1F839E733232}"/>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3840480" y="3749040"/>
            <a:ext cx="4511040" cy="1828800"/>
          </a:xfrm>
          <a:prstGeom prst="rect">
            <a:avLst/>
          </a:prstGeom>
        </p:spPr>
      </p:pic>
    </p:spTree>
    <p:extLst>
      <p:ext uri="{BB962C8B-B14F-4D97-AF65-F5344CB8AC3E}">
        <p14:creationId xmlns:p14="http://schemas.microsoft.com/office/powerpoint/2010/main" val="1955095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EA8E1-2431-412C-9B60-A16E76D0AFDA}"/>
              </a:ext>
            </a:extLst>
          </p:cNvPr>
          <p:cNvSpPr>
            <a:spLocks noGrp="1"/>
          </p:cNvSpPr>
          <p:nvPr>
            <p:ph type="title"/>
          </p:nvPr>
        </p:nvSpPr>
        <p:spPr/>
        <p:txBody>
          <a:bodyPr>
            <a:normAutofit/>
          </a:bodyPr>
          <a:lstStyle/>
          <a:p>
            <a:r>
              <a:rPr lang="es-ES" dirty="0" smtClean="0"/>
              <a:t>Pregunta</a:t>
            </a:r>
            <a:r>
              <a:rPr lang="es-ES" dirty="0"/>
              <a:t>: ¿Verdadero o falso?</a:t>
            </a:r>
            <a:endParaRPr lang="en-US" dirty="0"/>
          </a:p>
        </p:txBody>
      </p:sp>
      <p:sp>
        <p:nvSpPr>
          <p:cNvPr id="3" name="Text Placeholder 2">
            <a:extLst>
              <a:ext uri="{FF2B5EF4-FFF2-40B4-BE49-F238E27FC236}">
                <a16:creationId xmlns:a16="http://schemas.microsoft.com/office/drawing/2014/main" id="{BF337A06-A343-48AA-BF46-44BCED114B56}"/>
              </a:ext>
            </a:extLst>
          </p:cNvPr>
          <p:cNvSpPr>
            <a:spLocks noGrp="1"/>
          </p:cNvSpPr>
          <p:nvPr>
            <p:ph type="body" sz="quarter" idx="10"/>
          </p:nvPr>
        </p:nvSpPr>
        <p:spPr/>
        <p:txBody>
          <a:bodyPr/>
          <a:lstStyle/>
          <a:p>
            <a:pPr marL="0" indent="0" algn="ctr">
              <a:buNone/>
            </a:pPr>
            <a:endParaRPr lang="en-US" b="1" dirty="0"/>
          </a:p>
          <a:p>
            <a:pPr marL="0" indent="0" algn="ctr">
              <a:buNone/>
            </a:pPr>
            <a:r>
              <a:rPr lang="es-CR" b="1" dirty="0"/>
              <a:t>Condiciones que amenazan la salud no son emergencias</a:t>
            </a:r>
            <a:r>
              <a:rPr lang="en-US" b="1" dirty="0"/>
              <a:t>, </a:t>
            </a:r>
            <a:r>
              <a:rPr lang="es-ES" b="1" dirty="0"/>
              <a:t>sin embargo, siempre se requiere atención médica adecuada y rápida, como llamar a un médico.</a:t>
            </a:r>
            <a:endParaRPr lang="en-US" b="1" dirty="0"/>
          </a:p>
        </p:txBody>
      </p:sp>
      <p:sp>
        <p:nvSpPr>
          <p:cNvPr id="4" name="Footer Placeholder 3">
            <a:extLst>
              <a:ext uri="{FF2B5EF4-FFF2-40B4-BE49-F238E27FC236}">
                <a16:creationId xmlns:a16="http://schemas.microsoft.com/office/drawing/2014/main" id="{02820001-2D31-44BF-BF8C-FD2EF01755C4}"/>
              </a:ext>
            </a:extLst>
          </p:cNvPr>
          <p:cNvSpPr>
            <a:spLocks noGrp="1"/>
          </p:cNvSpPr>
          <p:nvPr>
            <p:ph type="ftr" sz="quarter" idx="3"/>
          </p:nvPr>
        </p:nvSpPr>
        <p:spPr/>
        <p:txBody>
          <a:bodyPr/>
          <a:lstStyle/>
          <a:p>
            <a:r>
              <a:rPr lang="es-CR" dirty="0"/>
              <a:t>Departamento de Servicios Humanos de New Jersey</a:t>
            </a:r>
          </a:p>
        </p:txBody>
      </p:sp>
      <p:sp>
        <p:nvSpPr>
          <p:cNvPr id="5" name="Slide Number Placeholder 4">
            <a:extLst>
              <a:ext uri="{FF2B5EF4-FFF2-40B4-BE49-F238E27FC236}">
                <a16:creationId xmlns:a16="http://schemas.microsoft.com/office/drawing/2014/main" id="{8B5BEDC4-A411-4174-A048-74ED3281283F}"/>
              </a:ext>
            </a:extLst>
          </p:cNvPr>
          <p:cNvSpPr>
            <a:spLocks noGrp="1"/>
          </p:cNvSpPr>
          <p:nvPr>
            <p:ph type="sldNum" sz="quarter" idx="4"/>
          </p:nvPr>
        </p:nvSpPr>
        <p:spPr/>
        <p:txBody>
          <a:bodyPr/>
          <a:lstStyle/>
          <a:p>
            <a:fld id="{DD16FA17-7312-43AC-AB9E-F79F81E392B5}" type="slidenum">
              <a:rPr lang="en-US" smtClean="0"/>
              <a:pPr/>
              <a:t>45</a:t>
            </a:fld>
            <a:endParaRPr lang="en-US" dirty="0"/>
          </a:p>
        </p:txBody>
      </p:sp>
      <p:pic>
        <p:nvPicPr>
          <p:cNvPr id="11" name="Graphic 10">
            <a:extLst>
              <a:ext uri="{FF2B5EF4-FFF2-40B4-BE49-F238E27FC236}">
                <a16:creationId xmlns:a16="http://schemas.microsoft.com/office/drawing/2014/main" id="{1747F6E8-B5CF-4798-8CC9-A9BCC8A81777}"/>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3840480" y="3749040"/>
            <a:ext cx="4511040" cy="1828800"/>
          </a:xfrm>
          <a:prstGeom prst="rect">
            <a:avLst/>
          </a:prstGeom>
        </p:spPr>
      </p:pic>
    </p:spTree>
    <p:extLst>
      <p:ext uri="{BB962C8B-B14F-4D97-AF65-F5344CB8AC3E}">
        <p14:creationId xmlns:p14="http://schemas.microsoft.com/office/powerpoint/2010/main" val="570748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EA8E1-2431-412C-9B60-A16E76D0AFDA}"/>
              </a:ext>
            </a:extLst>
          </p:cNvPr>
          <p:cNvSpPr>
            <a:spLocks noGrp="1"/>
          </p:cNvSpPr>
          <p:nvPr>
            <p:ph type="title"/>
          </p:nvPr>
        </p:nvSpPr>
        <p:spPr/>
        <p:txBody>
          <a:bodyPr/>
          <a:lstStyle/>
          <a:p>
            <a:r>
              <a:rPr lang="es-CR" dirty="0"/>
              <a:t>Conclusión</a:t>
            </a:r>
          </a:p>
        </p:txBody>
      </p:sp>
      <p:sp>
        <p:nvSpPr>
          <p:cNvPr id="3" name="Text Placeholder 2">
            <a:extLst>
              <a:ext uri="{FF2B5EF4-FFF2-40B4-BE49-F238E27FC236}">
                <a16:creationId xmlns:a16="http://schemas.microsoft.com/office/drawing/2014/main" id="{BF337A06-A343-48AA-BF46-44BCED114B56}"/>
              </a:ext>
            </a:extLst>
          </p:cNvPr>
          <p:cNvSpPr>
            <a:spLocks noGrp="1"/>
          </p:cNvSpPr>
          <p:nvPr>
            <p:ph type="body" sz="quarter" idx="10"/>
          </p:nvPr>
        </p:nvSpPr>
        <p:spPr>
          <a:xfrm>
            <a:off x="526229" y="1662176"/>
            <a:ext cx="11199295" cy="4456386"/>
          </a:xfrm>
        </p:spPr>
        <p:txBody>
          <a:bodyPr/>
          <a:lstStyle/>
          <a:p>
            <a:pPr marL="0" indent="0">
              <a:buNone/>
            </a:pPr>
            <a:endParaRPr lang="en-US" i="1" dirty="0" smtClean="0"/>
          </a:p>
          <a:p>
            <a:pPr marL="0" indent="0">
              <a:buNone/>
            </a:pPr>
            <a:endParaRPr lang="en-US" i="1" dirty="0"/>
          </a:p>
          <a:p>
            <a:pPr marL="0" indent="0">
              <a:buNone/>
            </a:pPr>
            <a:r>
              <a:rPr lang="en-US" i="1" dirty="0" smtClean="0"/>
              <a:t>Para </a:t>
            </a:r>
            <a:r>
              <a:rPr lang="en-US" i="1" dirty="0" err="1"/>
              <a:t>más</a:t>
            </a:r>
            <a:r>
              <a:rPr lang="en-US" i="1" dirty="0"/>
              <a:t> </a:t>
            </a:r>
            <a:r>
              <a:rPr lang="en-US" i="1" dirty="0" err="1"/>
              <a:t>información</a:t>
            </a:r>
            <a:r>
              <a:rPr lang="en-US" i="1" dirty="0"/>
              <a:t>, </a:t>
            </a:r>
            <a:r>
              <a:rPr lang="en-US" i="1" dirty="0" err="1"/>
              <a:t>documentos</a:t>
            </a:r>
            <a:r>
              <a:rPr lang="en-US" i="1" dirty="0"/>
              <a:t>  de </a:t>
            </a:r>
          </a:p>
          <a:p>
            <a:pPr marL="0" indent="0">
              <a:buNone/>
            </a:pPr>
            <a:r>
              <a:rPr lang="en-US" i="1" dirty="0" err="1"/>
              <a:t>capacitación</a:t>
            </a:r>
            <a:r>
              <a:rPr lang="en-US" i="1" dirty="0"/>
              <a:t> </a:t>
            </a:r>
            <a:r>
              <a:rPr lang="es-ES" i="1" dirty="0"/>
              <a:t>y para ver la presentación en PowerPoint</a:t>
            </a:r>
            <a:endParaRPr lang="en-US" i="1" dirty="0"/>
          </a:p>
          <a:p>
            <a:pPr marL="0" indent="0">
              <a:buNone/>
            </a:pPr>
            <a:r>
              <a:rPr lang="es-ES" i="1" dirty="0"/>
              <a:t>de la Ley de Danielle, visite a la página web de DDD, DHS</a:t>
            </a:r>
            <a:r>
              <a:rPr lang="en-US" i="1" dirty="0"/>
              <a:t>:</a:t>
            </a:r>
          </a:p>
          <a:p>
            <a:endParaRPr lang="es-ES" b="1" i="1" dirty="0"/>
          </a:p>
          <a:p>
            <a:pPr marL="0" indent="0">
              <a:buNone/>
            </a:pPr>
            <a:r>
              <a:rPr lang="en-US" sz="2000" dirty="0">
                <a:hlinkClick r:id="rId3"/>
              </a:rPr>
              <a:t>www.nj.gov/humanservices/ddd/providers/staterequirements/danielle/</a:t>
            </a:r>
            <a:endParaRPr lang="en-US" sz="2000" dirty="0"/>
          </a:p>
          <a:p>
            <a:pPr marL="0" indent="0">
              <a:buNone/>
            </a:pPr>
            <a:endParaRPr lang="es-ES" b="1" i="1" dirty="0"/>
          </a:p>
          <a:p>
            <a:pPr marL="0" indent="0">
              <a:buNone/>
            </a:pPr>
            <a:endParaRPr lang="en-US" b="1" i="1" dirty="0"/>
          </a:p>
        </p:txBody>
      </p:sp>
      <p:sp>
        <p:nvSpPr>
          <p:cNvPr id="4" name="Footer Placeholder 3">
            <a:extLst>
              <a:ext uri="{FF2B5EF4-FFF2-40B4-BE49-F238E27FC236}">
                <a16:creationId xmlns:a16="http://schemas.microsoft.com/office/drawing/2014/main" id="{02820001-2D31-44BF-BF8C-FD2EF01755C4}"/>
              </a:ext>
            </a:extLst>
          </p:cNvPr>
          <p:cNvSpPr>
            <a:spLocks noGrp="1"/>
          </p:cNvSpPr>
          <p:nvPr>
            <p:ph type="ftr" sz="quarter" idx="3"/>
          </p:nvPr>
        </p:nvSpPr>
        <p:spPr/>
        <p:txBody>
          <a:bodyPr/>
          <a:lstStyle/>
          <a:p>
            <a:r>
              <a:rPr lang="es-CR" dirty="0"/>
              <a:t>Departamento de Servicios Humanos de New Jersey</a:t>
            </a:r>
          </a:p>
        </p:txBody>
      </p:sp>
      <p:sp>
        <p:nvSpPr>
          <p:cNvPr id="5" name="Slide Number Placeholder 4">
            <a:extLst>
              <a:ext uri="{FF2B5EF4-FFF2-40B4-BE49-F238E27FC236}">
                <a16:creationId xmlns:a16="http://schemas.microsoft.com/office/drawing/2014/main" id="{8B5BEDC4-A411-4174-A048-74ED3281283F}"/>
              </a:ext>
            </a:extLst>
          </p:cNvPr>
          <p:cNvSpPr>
            <a:spLocks noGrp="1"/>
          </p:cNvSpPr>
          <p:nvPr>
            <p:ph type="sldNum" sz="quarter" idx="4"/>
          </p:nvPr>
        </p:nvSpPr>
        <p:spPr/>
        <p:txBody>
          <a:bodyPr/>
          <a:lstStyle/>
          <a:p>
            <a:fld id="{DD16FA17-7312-43AC-AB9E-F79F81E392B5}" type="slidenum">
              <a:rPr lang="en-US" smtClean="0"/>
              <a:pPr/>
              <a:t>46</a:t>
            </a:fld>
            <a:endParaRPr lang="en-US" dirty="0"/>
          </a:p>
        </p:txBody>
      </p:sp>
      <p:pic>
        <p:nvPicPr>
          <p:cNvPr id="6" name="Graphic 5">
            <a:extLst>
              <a:ext uri="{FF2B5EF4-FFF2-40B4-BE49-F238E27FC236}">
                <a16:creationId xmlns:a16="http://schemas.microsoft.com/office/drawing/2014/main" id="{A30ED08B-037C-4585-BE6F-9BC9C91C67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75920" y="764628"/>
            <a:ext cx="3619127" cy="2010007"/>
          </a:xfrm>
          <a:prstGeom prst="rect">
            <a:avLst/>
          </a:prstGeom>
        </p:spPr>
      </p:pic>
    </p:spTree>
    <p:extLst>
      <p:ext uri="{BB962C8B-B14F-4D97-AF65-F5344CB8AC3E}">
        <p14:creationId xmlns:p14="http://schemas.microsoft.com/office/powerpoint/2010/main" val="2935952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D9C3566-9C5E-4617-9536-9A48A8A4D66F}"/>
              </a:ext>
            </a:extLst>
          </p:cNvPr>
          <p:cNvSpPr/>
          <p:nvPr/>
        </p:nvSpPr>
        <p:spPr>
          <a:xfrm>
            <a:off x="504422" y="1807395"/>
            <a:ext cx="3463290" cy="4343638"/>
          </a:xfrm>
          <a:prstGeom prst="rect">
            <a:avLst/>
          </a:prstGeom>
          <a:gradFill>
            <a:gsLst>
              <a:gs pos="0">
                <a:schemeClr val="bg1"/>
              </a:gs>
              <a:gs pos="100000">
                <a:schemeClr val="bg1">
                  <a:lumMod val="95000"/>
                </a:schemeClr>
              </a:gs>
            </a:gsLst>
            <a:lin ang="5400000" scaled="1"/>
          </a:gradFill>
          <a:ln w="31750">
            <a:gradFill flip="none" rotWithShape="1">
              <a:gsLst>
                <a:gs pos="0">
                  <a:srgbClr val="007AC2"/>
                </a:gs>
                <a:gs pos="100000">
                  <a:srgbClr val="FAAB53"/>
                </a:gs>
              </a:gsLst>
              <a:lin ang="5400000" scaled="1"/>
              <a:tileRect/>
            </a:gradFill>
          </a:ln>
          <a:effectLst>
            <a:reflection blurRad="6350" stA="40000" endPos="11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ts val="600"/>
              </a:spcBef>
            </a:pPr>
            <a:endParaRPr lang="en-US" dirty="0"/>
          </a:p>
        </p:txBody>
      </p:sp>
      <p:sp>
        <p:nvSpPr>
          <p:cNvPr id="14" name="Rectangle 13">
            <a:extLst>
              <a:ext uri="{FF2B5EF4-FFF2-40B4-BE49-F238E27FC236}">
                <a16:creationId xmlns:a16="http://schemas.microsoft.com/office/drawing/2014/main" id="{B166D8B5-A266-4D24-A75D-3B1DCE7D8D03}"/>
              </a:ext>
            </a:extLst>
          </p:cNvPr>
          <p:cNvSpPr/>
          <p:nvPr/>
        </p:nvSpPr>
        <p:spPr>
          <a:xfrm>
            <a:off x="8142741" y="1807395"/>
            <a:ext cx="3463290" cy="4343637"/>
          </a:xfrm>
          <a:prstGeom prst="rect">
            <a:avLst/>
          </a:prstGeom>
          <a:gradFill>
            <a:gsLst>
              <a:gs pos="0">
                <a:schemeClr val="bg1"/>
              </a:gs>
              <a:gs pos="100000">
                <a:schemeClr val="bg1">
                  <a:lumMod val="95000"/>
                </a:schemeClr>
              </a:gs>
            </a:gsLst>
            <a:lin ang="5400000" scaled="1"/>
          </a:gradFill>
          <a:ln w="31750">
            <a:gradFill flip="none" rotWithShape="1">
              <a:gsLst>
                <a:gs pos="0">
                  <a:srgbClr val="007AC2"/>
                </a:gs>
                <a:gs pos="100000">
                  <a:srgbClr val="FAAB53"/>
                </a:gs>
              </a:gsLst>
              <a:lin ang="5400000" scaled="1"/>
              <a:tileRect/>
            </a:gradFill>
          </a:ln>
          <a:effectLst>
            <a:reflection blurRad="6350" stA="40000" endPos="11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ts val="600"/>
              </a:spcBef>
            </a:pPr>
            <a:endParaRPr lang="en-US" dirty="0"/>
          </a:p>
        </p:txBody>
      </p:sp>
      <p:sp>
        <p:nvSpPr>
          <p:cNvPr id="13" name="Rectangle 12">
            <a:extLst>
              <a:ext uri="{FF2B5EF4-FFF2-40B4-BE49-F238E27FC236}">
                <a16:creationId xmlns:a16="http://schemas.microsoft.com/office/drawing/2014/main" id="{BB32A202-8D59-45A3-BC1C-C498583835FC}"/>
              </a:ext>
            </a:extLst>
          </p:cNvPr>
          <p:cNvSpPr/>
          <p:nvPr/>
        </p:nvSpPr>
        <p:spPr>
          <a:xfrm>
            <a:off x="4358310" y="1807396"/>
            <a:ext cx="3463290" cy="4343639"/>
          </a:xfrm>
          <a:prstGeom prst="rect">
            <a:avLst/>
          </a:prstGeom>
          <a:gradFill>
            <a:gsLst>
              <a:gs pos="0">
                <a:schemeClr val="bg1"/>
              </a:gs>
              <a:gs pos="100000">
                <a:schemeClr val="bg1">
                  <a:lumMod val="95000"/>
                </a:schemeClr>
              </a:gs>
            </a:gsLst>
            <a:lin ang="5400000" scaled="1"/>
          </a:gradFill>
          <a:ln w="31750">
            <a:gradFill flip="none" rotWithShape="1">
              <a:gsLst>
                <a:gs pos="0">
                  <a:srgbClr val="007AC2"/>
                </a:gs>
                <a:gs pos="100000">
                  <a:srgbClr val="FAAB53"/>
                </a:gs>
              </a:gsLst>
              <a:lin ang="5400000" scaled="1"/>
              <a:tileRect/>
            </a:gradFill>
          </a:ln>
          <a:effectLst>
            <a:reflection blurRad="6350" stA="40000" endPos="11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ts val="600"/>
              </a:spcBef>
            </a:pPr>
            <a:endParaRPr lang="en-US" dirty="0"/>
          </a:p>
        </p:txBody>
      </p:sp>
      <p:sp>
        <p:nvSpPr>
          <p:cNvPr id="2" name="Title 1">
            <a:extLst>
              <a:ext uri="{FF2B5EF4-FFF2-40B4-BE49-F238E27FC236}">
                <a16:creationId xmlns:a16="http://schemas.microsoft.com/office/drawing/2014/main" id="{B9EFF152-C4A5-4A27-9F6A-FC0D367E2027}"/>
              </a:ext>
            </a:extLst>
          </p:cNvPr>
          <p:cNvSpPr>
            <a:spLocks noGrp="1"/>
          </p:cNvSpPr>
          <p:nvPr>
            <p:ph type="title"/>
          </p:nvPr>
        </p:nvSpPr>
        <p:spPr/>
        <p:txBody>
          <a:bodyPr/>
          <a:lstStyle/>
          <a:p>
            <a:r>
              <a:rPr lang="en-US" dirty="0" err="1"/>
              <a:t>Es</a:t>
            </a:r>
            <a:r>
              <a:rPr lang="en-US" dirty="0"/>
              <a:t> la ley: </a:t>
            </a:r>
            <a:r>
              <a:rPr lang="en-US" dirty="0" err="1"/>
              <a:t>Responsabilidades</a:t>
            </a:r>
            <a:endParaRPr lang="en-US" dirty="0"/>
          </a:p>
        </p:txBody>
      </p:sp>
      <p:sp>
        <p:nvSpPr>
          <p:cNvPr id="4" name="Footer Placeholder 3">
            <a:extLst>
              <a:ext uri="{FF2B5EF4-FFF2-40B4-BE49-F238E27FC236}">
                <a16:creationId xmlns:a16="http://schemas.microsoft.com/office/drawing/2014/main" id="{CE53AB48-5B4B-42DA-BBDE-28123E354147}"/>
              </a:ext>
            </a:extLst>
          </p:cNvPr>
          <p:cNvSpPr>
            <a:spLocks noGrp="1"/>
          </p:cNvSpPr>
          <p:nvPr>
            <p:ph type="ftr" sz="quarter" idx="3"/>
          </p:nvPr>
        </p:nvSpPr>
        <p:spPr/>
        <p:txBody>
          <a:bodyPr/>
          <a:lstStyle/>
          <a:p>
            <a:r>
              <a:rPr lang="es-CR" dirty="0"/>
              <a:t>Departamento de Servicios Humanos de New Jersey</a:t>
            </a:r>
          </a:p>
        </p:txBody>
      </p:sp>
      <p:sp>
        <p:nvSpPr>
          <p:cNvPr id="5" name="Slide Number Placeholder 4">
            <a:extLst>
              <a:ext uri="{FF2B5EF4-FFF2-40B4-BE49-F238E27FC236}">
                <a16:creationId xmlns:a16="http://schemas.microsoft.com/office/drawing/2014/main" id="{73B5F4A3-4489-4771-8876-2542DA53F7E2}"/>
              </a:ext>
            </a:extLst>
          </p:cNvPr>
          <p:cNvSpPr>
            <a:spLocks noGrp="1"/>
          </p:cNvSpPr>
          <p:nvPr>
            <p:ph type="sldNum" sz="quarter" idx="4"/>
          </p:nvPr>
        </p:nvSpPr>
        <p:spPr/>
        <p:txBody>
          <a:bodyPr/>
          <a:lstStyle/>
          <a:p>
            <a:fld id="{DD16FA17-7312-43AC-AB9E-F79F81E392B5}" type="slidenum">
              <a:rPr lang="en-US" smtClean="0"/>
              <a:pPr/>
              <a:t>5</a:t>
            </a:fld>
            <a:endParaRPr lang="en-US" dirty="0"/>
          </a:p>
        </p:txBody>
      </p:sp>
      <p:sp>
        <p:nvSpPr>
          <p:cNvPr id="3" name="Text Placeholder 2">
            <a:extLst>
              <a:ext uri="{FF2B5EF4-FFF2-40B4-BE49-F238E27FC236}">
                <a16:creationId xmlns:a16="http://schemas.microsoft.com/office/drawing/2014/main" id="{1FCED641-6D56-4CD9-BC58-C1F121104A56}"/>
              </a:ext>
            </a:extLst>
          </p:cNvPr>
          <p:cNvSpPr>
            <a:spLocks noGrp="1"/>
          </p:cNvSpPr>
          <p:nvPr>
            <p:ph type="body" sz="quarter" idx="10"/>
          </p:nvPr>
        </p:nvSpPr>
        <p:spPr>
          <a:xfrm>
            <a:off x="504422" y="1871895"/>
            <a:ext cx="3537581" cy="4279137"/>
          </a:xfrm>
        </p:spPr>
        <p:txBody>
          <a:bodyPr anchor="ctr"/>
          <a:lstStyle/>
          <a:p>
            <a:pPr>
              <a:lnSpc>
                <a:spcPct val="100000"/>
              </a:lnSpc>
              <a:spcBef>
                <a:spcPts val="600"/>
              </a:spcBef>
            </a:pPr>
            <a:r>
              <a:rPr lang="es-ES" sz="1800" dirty="0"/>
              <a:t>Cualquier persona que trabaje con personas con discapacidades intelectuales y del desarrollo o con lesiones cerebrales traumáticas debe llamar al 9-1-1 en caso de una emergencia potencialmente mortal.</a:t>
            </a:r>
          </a:p>
          <a:p>
            <a:pPr>
              <a:lnSpc>
                <a:spcPct val="100000"/>
              </a:lnSpc>
              <a:spcBef>
                <a:spcPts val="600"/>
              </a:spcBef>
            </a:pPr>
            <a:r>
              <a:rPr lang="es-ES" sz="1800" dirty="0"/>
              <a:t>No llamar al 9-1-1 o retrasar la llamada en caso de peligro de muerte, es una infracción de la ley.</a:t>
            </a:r>
            <a:endParaRPr lang="en-US" sz="1800" dirty="0"/>
          </a:p>
        </p:txBody>
      </p:sp>
      <p:sp>
        <p:nvSpPr>
          <p:cNvPr id="7" name="Text Placeholder 2">
            <a:extLst>
              <a:ext uri="{FF2B5EF4-FFF2-40B4-BE49-F238E27FC236}">
                <a16:creationId xmlns:a16="http://schemas.microsoft.com/office/drawing/2014/main" id="{D950B845-9BC4-4EAC-8708-AD6FD7A3EAF1}"/>
              </a:ext>
            </a:extLst>
          </p:cNvPr>
          <p:cNvSpPr txBox="1">
            <a:spLocks/>
          </p:cNvSpPr>
          <p:nvPr/>
        </p:nvSpPr>
        <p:spPr>
          <a:xfrm>
            <a:off x="4438520" y="2066184"/>
            <a:ext cx="3383079" cy="4084850"/>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rgbClr val="000000"/>
                </a:solidFill>
                <a:latin typeface="Century Gothic" panose="020B0502020202020204" pitchFamily="34" charset="0"/>
                <a:ea typeface="+mn-ea"/>
                <a:cs typeface="Arial" panose="020B0604020202020204" pitchFamily="34" charset="0"/>
              </a:defRPr>
            </a:lvl1pPr>
            <a:lvl2pPr marL="517525" indent="-228600" algn="l" defTabSz="914400" rtl="0" eaLnBrk="1" latinLnBrk="0" hangingPunct="1">
              <a:lnSpc>
                <a:spcPct val="90000"/>
              </a:lnSpc>
              <a:spcBef>
                <a:spcPts val="500"/>
              </a:spcBef>
              <a:buClr>
                <a:schemeClr val="accent5"/>
              </a:buClr>
              <a:buFont typeface="Arial" panose="020B0604020202020204" pitchFamily="34" charset="0"/>
              <a:buChar char="–"/>
              <a:defRPr sz="2400" kern="1200">
                <a:solidFill>
                  <a:srgbClr val="000000"/>
                </a:solidFill>
                <a:latin typeface="Century Gothic" panose="020B0502020202020204" pitchFamily="34" charset="0"/>
                <a:ea typeface="+mn-ea"/>
                <a:cs typeface="Arial" panose="020B0604020202020204" pitchFamily="34" charset="0"/>
              </a:defRPr>
            </a:lvl2pPr>
            <a:lvl3pPr marL="806450" indent="-228600" algn="l" defTabSz="914400" rtl="0" eaLnBrk="1" latinLnBrk="0" hangingPunct="1">
              <a:lnSpc>
                <a:spcPct val="90000"/>
              </a:lnSpc>
              <a:spcBef>
                <a:spcPts val="500"/>
              </a:spcBef>
              <a:buClr>
                <a:schemeClr val="accent5"/>
              </a:buClr>
              <a:buFont typeface="Wingdings" panose="05000000000000000000" pitchFamily="2" charset="2"/>
              <a:buChar char="§"/>
              <a:defRPr sz="2000" kern="1200">
                <a:solidFill>
                  <a:srgbClr val="000000"/>
                </a:solidFill>
                <a:latin typeface="Century Gothic" panose="020B0502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es-ES" sz="1800" dirty="0"/>
              <a:t>Garantizar que el personal esté instruido para identificar las emergencias que ponen en peligro la vida y saber cuándo llamar al 9-1-1.</a:t>
            </a:r>
          </a:p>
          <a:p>
            <a:pPr>
              <a:lnSpc>
                <a:spcPct val="100000"/>
              </a:lnSpc>
              <a:spcBef>
                <a:spcPts val="600"/>
              </a:spcBef>
            </a:pPr>
            <a:r>
              <a:rPr lang="es-ES" sz="1800" dirty="0"/>
              <a:t>Presentar un informe del incidente de acuerdo con los procedimientos de la División </a:t>
            </a:r>
          </a:p>
          <a:p>
            <a:pPr>
              <a:lnSpc>
                <a:spcPct val="100000"/>
              </a:lnSpc>
              <a:spcBef>
                <a:spcPts val="600"/>
              </a:spcBef>
            </a:pPr>
            <a:r>
              <a:rPr lang="es-ES" sz="1800" dirty="0"/>
              <a:t>Mantener un registro de todas las llamadas al </a:t>
            </a:r>
            <a:br>
              <a:rPr lang="es-ES" sz="1800" dirty="0"/>
            </a:br>
            <a:r>
              <a:rPr lang="es-ES" sz="1800" dirty="0"/>
              <a:t>9-1-1</a:t>
            </a:r>
            <a:endParaRPr lang="en-US" sz="1800" dirty="0"/>
          </a:p>
        </p:txBody>
      </p:sp>
      <p:sp>
        <p:nvSpPr>
          <p:cNvPr id="8" name="Text Placeholder 2">
            <a:extLst>
              <a:ext uri="{FF2B5EF4-FFF2-40B4-BE49-F238E27FC236}">
                <a16:creationId xmlns:a16="http://schemas.microsoft.com/office/drawing/2014/main" id="{234074B5-B725-47E2-A3AB-C03DDBCBFD20}"/>
              </a:ext>
            </a:extLst>
          </p:cNvPr>
          <p:cNvSpPr txBox="1">
            <a:spLocks/>
          </p:cNvSpPr>
          <p:nvPr/>
        </p:nvSpPr>
        <p:spPr>
          <a:xfrm>
            <a:off x="8137908" y="1871895"/>
            <a:ext cx="3584192" cy="427913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rgbClr val="000000"/>
                </a:solidFill>
                <a:latin typeface="Century Gothic" panose="020B0502020202020204" pitchFamily="34" charset="0"/>
                <a:ea typeface="+mn-ea"/>
                <a:cs typeface="Arial" panose="020B0604020202020204" pitchFamily="34" charset="0"/>
              </a:defRPr>
            </a:lvl1pPr>
            <a:lvl2pPr marL="517525" indent="-228600" algn="l" defTabSz="914400" rtl="0" eaLnBrk="1" latinLnBrk="0" hangingPunct="1">
              <a:lnSpc>
                <a:spcPct val="90000"/>
              </a:lnSpc>
              <a:spcBef>
                <a:spcPts val="500"/>
              </a:spcBef>
              <a:buClr>
                <a:schemeClr val="accent5"/>
              </a:buClr>
              <a:buFont typeface="Arial" panose="020B0604020202020204" pitchFamily="34" charset="0"/>
              <a:buChar char="–"/>
              <a:defRPr sz="2400" kern="1200">
                <a:solidFill>
                  <a:srgbClr val="000000"/>
                </a:solidFill>
                <a:latin typeface="Century Gothic" panose="020B0502020202020204" pitchFamily="34" charset="0"/>
                <a:ea typeface="+mn-ea"/>
                <a:cs typeface="Arial" panose="020B0604020202020204" pitchFamily="34" charset="0"/>
              </a:defRPr>
            </a:lvl2pPr>
            <a:lvl3pPr marL="806450" indent="-228600" algn="l" defTabSz="914400" rtl="0" eaLnBrk="1" latinLnBrk="0" hangingPunct="1">
              <a:lnSpc>
                <a:spcPct val="90000"/>
              </a:lnSpc>
              <a:spcBef>
                <a:spcPts val="500"/>
              </a:spcBef>
              <a:buClr>
                <a:schemeClr val="accent5"/>
              </a:buClr>
              <a:buFont typeface="Wingdings" panose="05000000000000000000" pitchFamily="2" charset="2"/>
              <a:buChar char="§"/>
              <a:defRPr sz="2000" kern="1200">
                <a:solidFill>
                  <a:srgbClr val="000000"/>
                </a:solidFill>
                <a:latin typeface="Century Gothic" panose="020B0502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es-ES" sz="1600" dirty="0"/>
              <a:t>Garantizar la formación de los proveedores de servicios </a:t>
            </a:r>
          </a:p>
          <a:p>
            <a:pPr>
              <a:lnSpc>
                <a:spcPct val="100000"/>
              </a:lnSpc>
              <a:spcBef>
                <a:spcPts val="600"/>
              </a:spcBef>
            </a:pPr>
            <a:r>
              <a:rPr lang="es-ES" sz="1600" dirty="0"/>
              <a:t>Mantener registros de las llamadas de los proveedores al 9-1-1 </a:t>
            </a:r>
          </a:p>
          <a:p>
            <a:pPr>
              <a:lnSpc>
                <a:spcPct val="100000"/>
              </a:lnSpc>
              <a:spcBef>
                <a:spcPts val="600"/>
              </a:spcBef>
            </a:pPr>
            <a:r>
              <a:rPr lang="es-ES" sz="1600" dirty="0"/>
              <a:t>Revisar las posibles infracciones de la Ley Danielle </a:t>
            </a:r>
          </a:p>
          <a:p>
            <a:pPr lvl="1">
              <a:lnSpc>
                <a:spcPct val="100000"/>
              </a:lnSpc>
              <a:spcBef>
                <a:spcPts val="600"/>
              </a:spcBef>
            </a:pPr>
            <a:r>
              <a:rPr lang="es-ES" sz="1400" dirty="0"/>
              <a:t>Situaciones en las que una persona razonablemente prudente no actuó en una emergencia que amenazaba su vida </a:t>
            </a:r>
          </a:p>
          <a:p>
            <a:pPr>
              <a:lnSpc>
                <a:spcPct val="100000"/>
              </a:lnSpc>
              <a:spcBef>
                <a:spcPts val="600"/>
              </a:spcBef>
            </a:pPr>
            <a:r>
              <a:rPr lang="es-ES" sz="1600" dirty="0"/>
              <a:t>Mantener registros de las infracciones</a:t>
            </a:r>
            <a:endParaRPr lang="en-US" sz="1600" dirty="0"/>
          </a:p>
        </p:txBody>
      </p:sp>
      <p:sp>
        <p:nvSpPr>
          <p:cNvPr id="9" name="Rectangle 8">
            <a:extLst>
              <a:ext uri="{FF2B5EF4-FFF2-40B4-BE49-F238E27FC236}">
                <a16:creationId xmlns:a16="http://schemas.microsoft.com/office/drawing/2014/main" id="{73CF0D86-C8BD-4142-9F90-43C8A670A5E9}"/>
              </a:ext>
            </a:extLst>
          </p:cNvPr>
          <p:cNvSpPr/>
          <p:nvPr/>
        </p:nvSpPr>
        <p:spPr>
          <a:xfrm>
            <a:off x="4545366" y="1514475"/>
            <a:ext cx="3089177" cy="564331"/>
          </a:xfrm>
          <a:prstGeom prst="rect">
            <a:avLst/>
          </a:prstGeom>
          <a:solidFill>
            <a:srgbClr val="007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2">
            <a:extLst>
              <a:ext uri="{FF2B5EF4-FFF2-40B4-BE49-F238E27FC236}">
                <a16:creationId xmlns:a16="http://schemas.microsoft.com/office/drawing/2014/main" id="{5958A12B-33FA-4805-8816-9E90CA301F7E}"/>
              </a:ext>
            </a:extLst>
          </p:cNvPr>
          <p:cNvSpPr txBox="1">
            <a:spLocks/>
          </p:cNvSpPr>
          <p:nvPr/>
        </p:nvSpPr>
        <p:spPr>
          <a:xfrm>
            <a:off x="4539446" y="1506770"/>
            <a:ext cx="3095097" cy="572036"/>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rgbClr val="000000"/>
                </a:solidFill>
                <a:latin typeface="Century Gothic" panose="020B0502020202020204" pitchFamily="34" charset="0"/>
                <a:ea typeface="+mn-ea"/>
                <a:cs typeface="Arial" panose="020B0604020202020204" pitchFamily="34" charset="0"/>
              </a:defRPr>
            </a:lvl1pPr>
            <a:lvl2pPr marL="517525" indent="-228600" algn="l" defTabSz="914400" rtl="0" eaLnBrk="1" latinLnBrk="0" hangingPunct="1">
              <a:lnSpc>
                <a:spcPct val="90000"/>
              </a:lnSpc>
              <a:spcBef>
                <a:spcPts val="500"/>
              </a:spcBef>
              <a:buClr>
                <a:schemeClr val="accent5"/>
              </a:buClr>
              <a:buFont typeface="Arial" panose="020B0604020202020204" pitchFamily="34" charset="0"/>
              <a:buChar char="–"/>
              <a:defRPr sz="2400" kern="1200">
                <a:solidFill>
                  <a:srgbClr val="000000"/>
                </a:solidFill>
                <a:latin typeface="Century Gothic" panose="020B0502020202020204" pitchFamily="34" charset="0"/>
                <a:ea typeface="+mn-ea"/>
                <a:cs typeface="Arial" panose="020B0604020202020204" pitchFamily="34" charset="0"/>
              </a:defRPr>
            </a:lvl2pPr>
            <a:lvl3pPr marL="806450" indent="-228600" algn="l" defTabSz="914400" rtl="0" eaLnBrk="1" latinLnBrk="0" hangingPunct="1">
              <a:lnSpc>
                <a:spcPct val="90000"/>
              </a:lnSpc>
              <a:spcBef>
                <a:spcPts val="500"/>
              </a:spcBef>
              <a:buClr>
                <a:schemeClr val="accent5"/>
              </a:buClr>
              <a:buFont typeface="Wingdings" panose="05000000000000000000" pitchFamily="2" charset="2"/>
              <a:buChar char="§"/>
              <a:defRPr sz="2000" kern="1200">
                <a:solidFill>
                  <a:srgbClr val="000000"/>
                </a:solidFill>
                <a:latin typeface="Century Gothic" panose="020B0502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600"/>
              </a:spcBef>
              <a:buNone/>
            </a:pPr>
            <a:r>
              <a:rPr lang="en-US" sz="2100" b="1" dirty="0" err="1">
                <a:solidFill>
                  <a:schemeClr val="tx1"/>
                </a:solidFill>
              </a:rPr>
              <a:t>Empleador</a:t>
            </a:r>
            <a:r>
              <a:rPr lang="en-US" sz="2100" b="1" dirty="0">
                <a:solidFill>
                  <a:schemeClr val="tx1"/>
                </a:solidFill>
              </a:rPr>
              <a:t>/</a:t>
            </a:r>
            <a:r>
              <a:rPr lang="en-US" sz="2100" b="1" dirty="0" err="1">
                <a:solidFill>
                  <a:schemeClr val="tx1"/>
                </a:solidFill>
              </a:rPr>
              <a:t>proveedor</a:t>
            </a:r>
            <a:endParaRPr lang="en-US" sz="2100" b="1" dirty="0">
              <a:solidFill>
                <a:schemeClr val="tx1"/>
              </a:solidFill>
            </a:endParaRPr>
          </a:p>
        </p:txBody>
      </p:sp>
      <p:sp>
        <p:nvSpPr>
          <p:cNvPr id="17" name="Rectangle 16">
            <a:extLst>
              <a:ext uri="{FF2B5EF4-FFF2-40B4-BE49-F238E27FC236}">
                <a16:creationId xmlns:a16="http://schemas.microsoft.com/office/drawing/2014/main" id="{30D3B846-9110-46CB-B325-634FF3871D05}"/>
              </a:ext>
            </a:extLst>
          </p:cNvPr>
          <p:cNvSpPr/>
          <p:nvPr/>
        </p:nvSpPr>
        <p:spPr>
          <a:xfrm>
            <a:off x="691478" y="1506770"/>
            <a:ext cx="3089177" cy="564331"/>
          </a:xfrm>
          <a:prstGeom prst="rect">
            <a:avLst/>
          </a:prstGeom>
          <a:solidFill>
            <a:srgbClr val="007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2">
            <a:extLst>
              <a:ext uri="{FF2B5EF4-FFF2-40B4-BE49-F238E27FC236}">
                <a16:creationId xmlns:a16="http://schemas.microsoft.com/office/drawing/2014/main" id="{30F19C33-6E6D-4CAE-93F7-5516916A1430}"/>
              </a:ext>
            </a:extLst>
          </p:cNvPr>
          <p:cNvSpPr txBox="1">
            <a:spLocks/>
          </p:cNvSpPr>
          <p:nvPr/>
        </p:nvSpPr>
        <p:spPr>
          <a:xfrm>
            <a:off x="691477" y="1506769"/>
            <a:ext cx="3089177" cy="564331"/>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rgbClr val="000000"/>
                </a:solidFill>
                <a:latin typeface="Century Gothic" panose="020B0502020202020204" pitchFamily="34" charset="0"/>
                <a:ea typeface="+mn-ea"/>
                <a:cs typeface="Arial" panose="020B0604020202020204" pitchFamily="34" charset="0"/>
              </a:defRPr>
            </a:lvl1pPr>
            <a:lvl2pPr marL="517525" indent="-228600" algn="l" defTabSz="914400" rtl="0" eaLnBrk="1" latinLnBrk="0" hangingPunct="1">
              <a:lnSpc>
                <a:spcPct val="90000"/>
              </a:lnSpc>
              <a:spcBef>
                <a:spcPts val="500"/>
              </a:spcBef>
              <a:buClr>
                <a:schemeClr val="accent5"/>
              </a:buClr>
              <a:buFont typeface="Arial" panose="020B0604020202020204" pitchFamily="34" charset="0"/>
              <a:buChar char="–"/>
              <a:defRPr sz="2400" kern="1200">
                <a:solidFill>
                  <a:srgbClr val="000000"/>
                </a:solidFill>
                <a:latin typeface="Century Gothic" panose="020B0502020202020204" pitchFamily="34" charset="0"/>
                <a:ea typeface="+mn-ea"/>
                <a:cs typeface="Arial" panose="020B0604020202020204" pitchFamily="34" charset="0"/>
              </a:defRPr>
            </a:lvl2pPr>
            <a:lvl3pPr marL="806450" indent="-228600" algn="l" defTabSz="914400" rtl="0" eaLnBrk="1" latinLnBrk="0" hangingPunct="1">
              <a:lnSpc>
                <a:spcPct val="90000"/>
              </a:lnSpc>
              <a:spcBef>
                <a:spcPts val="500"/>
              </a:spcBef>
              <a:buClr>
                <a:schemeClr val="accent5"/>
              </a:buClr>
              <a:buFont typeface="Wingdings" panose="05000000000000000000" pitchFamily="2" charset="2"/>
              <a:buChar char="§"/>
              <a:defRPr sz="2000" kern="1200">
                <a:solidFill>
                  <a:srgbClr val="000000"/>
                </a:solidFill>
                <a:latin typeface="Century Gothic" panose="020B0502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600"/>
              </a:spcBef>
              <a:buNone/>
            </a:pPr>
            <a:r>
              <a:rPr lang="en-US" sz="2400" b="1" dirty="0">
                <a:solidFill>
                  <a:schemeClr val="tx1"/>
                </a:solidFill>
              </a:rPr>
              <a:t>Personal</a:t>
            </a:r>
            <a:endParaRPr lang="en-US" b="1" dirty="0">
              <a:solidFill>
                <a:schemeClr val="tx1"/>
              </a:solidFill>
            </a:endParaRPr>
          </a:p>
        </p:txBody>
      </p:sp>
      <p:sp>
        <p:nvSpPr>
          <p:cNvPr id="18" name="Rectangle 17">
            <a:extLst>
              <a:ext uri="{FF2B5EF4-FFF2-40B4-BE49-F238E27FC236}">
                <a16:creationId xmlns:a16="http://schemas.microsoft.com/office/drawing/2014/main" id="{658F66A2-16E2-4091-A886-3D13121EEB7A}"/>
              </a:ext>
            </a:extLst>
          </p:cNvPr>
          <p:cNvSpPr/>
          <p:nvPr/>
        </p:nvSpPr>
        <p:spPr>
          <a:xfrm>
            <a:off x="8361737" y="1501853"/>
            <a:ext cx="3089177" cy="564331"/>
          </a:xfrm>
          <a:prstGeom prst="rect">
            <a:avLst/>
          </a:prstGeom>
          <a:solidFill>
            <a:srgbClr val="007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2">
            <a:extLst>
              <a:ext uri="{FF2B5EF4-FFF2-40B4-BE49-F238E27FC236}">
                <a16:creationId xmlns:a16="http://schemas.microsoft.com/office/drawing/2014/main" id="{85614477-0EF5-4722-9369-EF8BDEBFE29D}"/>
              </a:ext>
            </a:extLst>
          </p:cNvPr>
          <p:cNvSpPr txBox="1">
            <a:spLocks/>
          </p:cNvSpPr>
          <p:nvPr/>
        </p:nvSpPr>
        <p:spPr>
          <a:xfrm>
            <a:off x="8355818" y="1494148"/>
            <a:ext cx="3089177" cy="572036"/>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rgbClr val="000000"/>
                </a:solidFill>
                <a:latin typeface="Century Gothic" panose="020B0502020202020204" pitchFamily="34" charset="0"/>
                <a:ea typeface="+mn-ea"/>
                <a:cs typeface="Arial" panose="020B0604020202020204" pitchFamily="34" charset="0"/>
              </a:defRPr>
            </a:lvl1pPr>
            <a:lvl2pPr marL="517525" indent="-228600" algn="l" defTabSz="914400" rtl="0" eaLnBrk="1" latinLnBrk="0" hangingPunct="1">
              <a:lnSpc>
                <a:spcPct val="90000"/>
              </a:lnSpc>
              <a:spcBef>
                <a:spcPts val="500"/>
              </a:spcBef>
              <a:buClr>
                <a:schemeClr val="accent5"/>
              </a:buClr>
              <a:buFont typeface="Arial" panose="020B0604020202020204" pitchFamily="34" charset="0"/>
              <a:buChar char="–"/>
              <a:defRPr sz="2400" kern="1200">
                <a:solidFill>
                  <a:srgbClr val="000000"/>
                </a:solidFill>
                <a:latin typeface="Century Gothic" panose="020B0502020202020204" pitchFamily="34" charset="0"/>
                <a:ea typeface="+mn-ea"/>
                <a:cs typeface="Arial" panose="020B0604020202020204" pitchFamily="34" charset="0"/>
              </a:defRPr>
            </a:lvl2pPr>
            <a:lvl3pPr marL="806450" indent="-228600" algn="l" defTabSz="914400" rtl="0" eaLnBrk="1" latinLnBrk="0" hangingPunct="1">
              <a:lnSpc>
                <a:spcPct val="90000"/>
              </a:lnSpc>
              <a:spcBef>
                <a:spcPts val="500"/>
              </a:spcBef>
              <a:buClr>
                <a:schemeClr val="accent5"/>
              </a:buClr>
              <a:buFont typeface="Wingdings" panose="05000000000000000000" pitchFamily="2" charset="2"/>
              <a:buChar char="§"/>
              <a:defRPr sz="2000" kern="1200">
                <a:solidFill>
                  <a:srgbClr val="000000"/>
                </a:solidFill>
                <a:latin typeface="Century Gothic" panose="020B0502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600"/>
              </a:spcBef>
              <a:buNone/>
            </a:pPr>
            <a:r>
              <a:rPr lang="en-US" sz="1700" b="1" dirty="0" err="1">
                <a:solidFill>
                  <a:schemeClr val="tx1"/>
                </a:solidFill>
              </a:rPr>
              <a:t>Departamento</a:t>
            </a:r>
            <a:r>
              <a:rPr lang="en-US" sz="1700" b="1" dirty="0">
                <a:solidFill>
                  <a:schemeClr val="tx1"/>
                </a:solidFill>
              </a:rPr>
              <a:t> de </a:t>
            </a:r>
            <a:br>
              <a:rPr lang="en-US" sz="1700" b="1" dirty="0">
                <a:solidFill>
                  <a:schemeClr val="tx1"/>
                </a:solidFill>
              </a:rPr>
            </a:br>
            <a:r>
              <a:rPr lang="en-US" sz="1700" b="1" dirty="0" err="1">
                <a:solidFill>
                  <a:schemeClr val="tx1"/>
                </a:solidFill>
              </a:rPr>
              <a:t>Servicios</a:t>
            </a:r>
            <a:r>
              <a:rPr lang="en-US" sz="1700" b="1" dirty="0">
                <a:solidFill>
                  <a:schemeClr val="tx1"/>
                </a:solidFill>
              </a:rPr>
              <a:t> </a:t>
            </a:r>
            <a:r>
              <a:rPr lang="en-US" sz="1700" b="1" dirty="0" err="1">
                <a:solidFill>
                  <a:schemeClr val="tx1"/>
                </a:solidFill>
              </a:rPr>
              <a:t>Humanos</a:t>
            </a:r>
            <a:endParaRPr lang="en-US" sz="1700" b="1" dirty="0">
              <a:solidFill>
                <a:schemeClr val="tx1"/>
              </a:solidFill>
            </a:endParaRPr>
          </a:p>
        </p:txBody>
      </p:sp>
    </p:spTree>
    <p:extLst>
      <p:ext uri="{BB962C8B-B14F-4D97-AF65-F5344CB8AC3E}">
        <p14:creationId xmlns:p14="http://schemas.microsoft.com/office/powerpoint/2010/main" val="1762641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FA55FB6-4492-4885-B807-9A02693127D7}"/>
              </a:ext>
            </a:extLst>
          </p:cNvPr>
          <p:cNvSpPr>
            <a:spLocks noGrp="1"/>
          </p:cNvSpPr>
          <p:nvPr>
            <p:ph type="ftr" sz="quarter" idx="3"/>
          </p:nvPr>
        </p:nvSpPr>
        <p:spPr/>
        <p:txBody>
          <a:bodyPr/>
          <a:lstStyle/>
          <a:p>
            <a:r>
              <a:rPr lang="es-CR" dirty="0"/>
              <a:t>Departamento de Servicios Humanos de New Jersey</a:t>
            </a:r>
          </a:p>
        </p:txBody>
      </p:sp>
      <p:sp>
        <p:nvSpPr>
          <p:cNvPr id="5" name="Slide Number Placeholder 4">
            <a:extLst>
              <a:ext uri="{FF2B5EF4-FFF2-40B4-BE49-F238E27FC236}">
                <a16:creationId xmlns:a16="http://schemas.microsoft.com/office/drawing/2014/main" id="{BB61D9D8-1AB1-45D6-AF33-4B7E8DA9A309}"/>
              </a:ext>
            </a:extLst>
          </p:cNvPr>
          <p:cNvSpPr>
            <a:spLocks noGrp="1"/>
          </p:cNvSpPr>
          <p:nvPr>
            <p:ph type="sldNum" sz="quarter" idx="4"/>
          </p:nvPr>
        </p:nvSpPr>
        <p:spPr/>
        <p:txBody>
          <a:bodyPr/>
          <a:lstStyle/>
          <a:p>
            <a:fld id="{DD16FA17-7312-43AC-AB9E-F79F81E392B5}" type="slidenum">
              <a:rPr lang="en-US" smtClean="0"/>
              <a:pPr/>
              <a:t>6</a:t>
            </a:fld>
            <a:endParaRPr lang="en-US" dirty="0"/>
          </a:p>
        </p:txBody>
      </p:sp>
      <p:pic>
        <p:nvPicPr>
          <p:cNvPr id="7" name="Picture 6">
            <a:extLst>
              <a:ext uri="{FF2B5EF4-FFF2-40B4-BE49-F238E27FC236}">
                <a16:creationId xmlns:a16="http://schemas.microsoft.com/office/drawing/2014/main" id="{229EF371-8DCF-448E-8214-7F30706D65F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7025" r="24884"/>
          <a:stretch/>
        </p:blipFill>
        <p:spPr>
          <a:xfrm>
            <a:off x="7550727" y="420624"/>
            <a:ext cx="4641273" cy="6437376"/>
          </a:xfrm>
          <a:prstGeom prst="rect">
            <a:avLst/>
          </a:prstGeom>
        </p:spPr>
      </p:pic>
      <p:sp>
        <p:nvSpPr>
          <p:cNvPr id="8" name="Rectangle 7">
            <a:extLst>
              <a:ext uri="{FF2B5EF4-FFF2-40B4-BE49-F238E27FC236}">
                <a16:creationId xmlns:a16="http://schemas.microsoft.com/office/drawing/2014/main" id="{481223C2-871A-4BD1-8FF3-6902DA4AA309}"/>
              </a:ext>
            </a:extLst>
          </p:cNvPr>
          <p:cNvSpPr/>
          <p:nvPr/>
        </p:nvSpPr>
        <p:spPr>
          <a:xfrm>
            <a:off x="7550728" y="420624"/>
            <a:ext cx="4641272" cy="6437376"/>
          </a:xfrm>
          <a:prstGeom prst="rect">
            <a:avLst/>
          </a:prstGeom>
          <a:gradFill flip="none" rotWithShape="1">
            <a:gsLst>
              <a:gs pos="0">
                <a:schemeClr val="bg1">
                  <a:alpha val="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2E6DA6-30E4-4334-AA70-467AF9D2490D}"/>
              </a:ext>
            </a:extLst>
          </p:cNvPr>
          <p:cNvSpPr>
            <a:spLocks noGrp="1"/>
          </p:cNvSpPr>
          <p:nvPr>
            <p:ph type="title"/>
          </p:nvPr>
        </p:nvSpPr>
        <p:spPr/>
        <p:txBody>
          <a:bodyPr>
            <a:normAutofit fontScale="90000"/>
          </a:bodyPr>
          <a:lstStyle/>
          <a:p>
            <a:r>
              <a:rPr lang="es-ES" dirty="0"/>
              <a:t>Responsabilidades y calidad de atención médica</a:t>
            </a:r>
            <a:endParaRPr lang="en-US" dirty="0"/>
          </a:p>
        </p:txBody>
      </p:sp>
      <p:sp>
        <p:nvSpPr>
          <p:cNvPr id="3" name="Text Placeholder 2">
            <a:extLst>
              <a:ext uri="{FF2B5EF4-FFF2-40B4-BE49-F238E27FC236}">
                <a16:creationId xmlns:a16="http://schemas.microsoft.com/office/drawing/2014/main" id="{CED9AFCC-9EFB-4BB4-A6D2-6897A1EA92E3}"/>
              </a:ext>
            </a:extLst>
          </p:cNvPr>
          <p:cNvSpPr>
            <a:spLocks noGrp="1"/>
          </p:cNvSpPr>
          <p:nvPr>
            <p:ph type="body" sz="quarter" idx="10"/>
          </p:nvPr>
        </p:nvSpPr>
        <p:spPr>
          <a:xfrm>
            <a:off x="407987" y="1639614"/>
            <a:ext cx="9159093" cy="4456386"/>
          </a:xfrm>
        </p:spPr>
        <p:txBody>
          <a:bodyPr/>
          <a:lstStyle/>
          <a:p>
            <a:pPr>
              <a:lnSpc>
                <a:spcPct val="100000"/>
              </a:lnSpc>
              <a:spcBef>
                <a:spcPts val="600"/>
              </a:spcBef>
            </a:pPr>
            <a:r>
              <a:rPr lang="es-ES" dirty="0"/>
              <a:t>Usted juega un papel importante en el cuidado de las personas con discapacidades intelectuales y del desarrollo</a:t>
            </a:r>
          </a:p>
          <a:p>
            <a:pPr>
              <a:lnSpc>
                <a:spcPct val="100000"/>
              </a:lnSpc>
              <a:spcBef>
                <a:spcPts val="600"/>
              </a:spcBef>
            </a:pPr>
            <a:r>
              <a:rPr lang="es-ES" dirty="0"/>
              <a:t>Reconocer los problemas médicos y obtener la atención adecuada es vital</a:t>
            </a:r>
          </a:p>
          <a:p>
            <a:pPr>
              <a:lnSpc>
                <a:spcPct val="100000"/>
              </a:lnSpc>
              <a:spcBef>
                <a:spcPts val="600"/>
              </a:spcBef>
            </a:pPr>
            <a:r>
              <a:rPr lang="es-ES" dirty="0"/>
              <a:t>Una buena comunicación y supervisión de las personas a las que asiste proporciona una atención de calidad</a:t>
            </a:r>
          </a:p>
          <a:p>
            <a:pPr>
              <a:lnSpc>
                <a:spcPct val="100000"/>
              </a:lnSpc>
              <a:spcBef>
                <a:spcPts val="600"/>
              </a:spcBef>
            </a:pPr>
            <a:r>
              <a:rPr lang="es-ES" dirty="0"/>
              <a:t>Sus acciones pueden salvar una vida</a:t>
            </a:r>
            <a:endParaRPr lang="en-US" dirty="0"/>
          </a:p>
        </p:txBody>
      </p:sp>
      <p:sp>
        <p:nvSpPr>
          <p:cNvPr id="11" name="Slide Number Placeholder 5">
            <a:extLst>
              <a:ext uri="{FF2B5EF4-FFF2-40B4-BE49-F238E27FC236}">
                <a16:creationId xmlns:a16="http://schemas.microsoft.com/office/drawing/2014/main" id="{3ECC38F4-FDA1-433E-9467-B9AECD8F9496}"/>
              </a:ext>
            </a:extLst>
          </p:cNvPr>
          <p:cNvSpPr txBox="1">
            <a:spLocks/>
          </p:cNvSpPr>
          <p:nvPr/>
        </p:nvSpPr>
        <p:spPr>
          <a:xfrm>
            <a:off x="7263162" y="638797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rgbClr val="000000"/>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16FA17-7312-43AC-AB9E-F79F81E392B5}" type="slidenum">
              <a:rPr lang="en-US" smtClean="0"/>
              <a:pPr/>
              <a:t>6</a:t>
            </a:fld>
            <a:endParaRPr lang="en-US" dirty="0"/>
          </a:p>
        </p:txBody>
      </p:sp>
      <p:pic>
        <p:nvPicPr>
          <p:cNvPr id="13" name="Picture 12">
            <a:extLst>
              <a:ext uri="{FF2B5EF4-FFF2-40B4-BE49-F238E27FC236}">
                <a16:creationId xmlns:a16="http://schemas.microsoft.com/office/drawing/2014/main" id="{EC95B8D1-60E6-4DBD-952F-75EF07B03D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43990" y="6289928"/>
            <a:ext cx="1145159" cy="405341"/>
          </a:xfrm>
          <a:prstGeom prst="rect">
            <a:avLst/>
          </a:prstGeom>
        </p:spPr>
      </p:pic>
      <p:pic>
        <p:nvPicPr>
          <p:cNvPr id="6" name="Picture 5">
            <a:extLst>
              <a:ext uri="{FF2B5EF4-FFF2-40B4-BE49-F238E27FC236}">
                <a16:creationId xmlns:a16="http://schemas.microsoft.com/office/drawing/2014/main" id="{23D178AE-7E10-954B-C437-B027449D736D}"/>
              </a:ext>
            </a:extLst>
          </p:cNvPr>
          <p:cNvPicPr>
            <a:picLocks noChangeAspect="1"/>
          </p:cNvPicPr>
          <p:nvPr/>
        </p:nvPicPr>
        <p:blipFill>
          <a:blip r:embed="rId5"/>
          <a:stretch>
            <a:fillRect/>
          </a:stretch>
        </p:blipFill>
        <p:spPr>
          <a:xfrm>
            <a:off x="11353057" y="6243576"/>
            <a:ext cx="681085" cy="486000"/>
          </a:xfrm>
          <a:prstGeom prst="rect">
            <a:avLst/>
          </a:prstGeom>
        </p:spPr>
      </p:pic>
    </p:spTree>
    <p:extLst>
      <p:ext uri="{BB962C8B-B14F-4D97-AF65-F5344CB8AC3E}">
        <p14:creationId xmlns:p14="http://schemas.microsoft.com/office/powerpoint/2010/main" val="804910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ED8227-8B0B-4D59-B777-FC8BCBC58507}"/>
              </a:ext>
            </a:extLst>
          </p:cNvPr>
          <p:cNvSpPr/>
          <p:nvPr/>
        </p:nvSpPr>
        <p:spPr>
          <a:xfrm>
            <a:off x="557621" y="2906039"/>
            <a:ext cx="3820613" cy="2087393"/>
          </a:xfrm>
          <a:prstGeom prst="rect">
            <a:avLst/>
          </a:prstGeom>
          <a:solidFill>
            <a:srgbClr val="FBAB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3B2E7B3-86DC-4B38-B00B-DD796A93C498}"/>
              </a:ext>
            </a:extLst>
          </p:cNvPr>
          <p:cNvSpPr/>
          <p:nvPr/>
        </p:nvSpPr>
        <p:spPr>
          <a:xfrm>
            <a:off x="7703507" y="2906039"/>
            <a:ext cx="3972509" cy="2087394"/>
          </a:xfrm>
          <a:prstGeom prst="rect">
            <a:avLst/>
          </a:prstGeom>
          <a:solidFill>
            <a:srgbClr val="AFCA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32276D3-1847-4699-9CA3-A8A740040B9F}"/>
              </a:ext>
            </a:extLst>
          </p:cNvPr>
          <p:cNvSpPr/>
          <p:nvPr/>
        </p:nvSpPr>
        <p:spPr>
          <a:xfrm>
            <a:off x="4364355" y="2601289"/>
            <a:ext cx="3463290" cy="2696894"/>
          </a:xfrm>
          <a:prstGeom prst="rect">
            <a:avLst/>
          </a:prstGeom>
          <a:solidFill>
            <a:srgbClr val="007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6A99A7-14B6-420D-9E4C-A7109D145EDE}"/>
              </a:ext>
            </a:extLst>
          </p:cNvPr>
          <p:cNvSpPr>
            <a:spLocks noGrp="1"/>
          </p:cNvSpPr>
          <p:nvPr>
            <p:ph type="title"/>
          </p:nvPr>
        </p:nvSpPr>
        <p:spPr/>
        <p:txBody>
          <a:bodyPr>
            <a:normAutofit fontScale="90000"/>
          </a:bodyPr>
          <a:lstStyle/>
          <a:p>
            <a:r>
              <a:rPr lang="es-CR" dirty="0"/>
              <a:t>Identificar las emergencias potencialmente mortales</a:t>
            </a:r>
          </a:p>
        </p:txBody>
      </p:sp>
      <p:sp>
        <p:nvSpPr>
          <p:cNvPr id="4" name="Footer Placeholder 3">
            <a:extLst>
              <a:ext uri="{FF2B5EF4-FFF2-40B4-BE49-F238E27FC236}">
                <a16:creationId xmlns:a16="http://schemas.microsoft.com/office/drawing/2014/main" id="{F86C3358-70B8-4B27-963E-490D5E93F429}"/>
              </a:ext>
            </a:extLst>
          </p:cNvPr>
          <p:cNvSpPr>
            <a:spLocks noGrp="1"/>
          </p:cNvSpPr>
          <p:nvPr>
            <p:ph type="ftr" sz="quarter" idx="3"/>
          </p:nvPr>
        </p:nvSpPr>
        <p:spPr/>
        <p:txBody>
          <a:bodyPr/>
          <a:lstStyle/>
          <a:p>
            <a:r>
              <a:rPr lang="es-CR" dirty="0"/>
              <a:t>Departamento de Servicios Humanos de New Jersey</a:t>
            </a:r>
          </a:p>
        </p:txBody>
      </p:sp>
      <p:sp>
        <p:nvSpPr>
          <p:cNvPr id="5" name="Slide Number Placeholder 4">
            <a:extLst>
              <a:ext uri="{FF2B5EF4-FFF2-40B4-BE49-F238E27FC236}">
                <a16:creationId xmlns:a16="http://schemas.microsoft.com/office/drawing/2014/main" id="{1598CA7A-2E8F-47BC-BF08-6414248276B2}"/>
              </a:ext>
            </a:extLst>
          </p:cNvPr>
          <p:cNvSpPr>
            <a:spLocks noGrp="1"/>
          </p:cNvSpPr>
          <p:nvPr>
            <p:ph type="sldNum" sz="quarter" idx="4"/>
          </p:nvPr>
        </p:nvSpPr>
        <p:spPr/>
        <p:txBody>
          <a:bodyPr/>
          <a:lstStyle/>
          <a:p>
            <a:fld id="{DD16FA17-7312-43AC-AB9E-F79F81E392B5}" type="slidenum">
              <a:rPr lang="en-US" smtClean="0"/>
              <a:pPr/>
              <a:t>7</a:t>
            </a:fld>
            <a:endParaRPr lang="en-US" dirty="0"/>
          </a:p>
        </p:txBody>
      </p:sp>
      <p:sp>
        <p:nvSpPr>
          <p:cNvPr id="8" name="Rectangle 7">
            <a:extLst>
              <a:ext uri="{FF2B5EF4-FFF2-40B4-BE49-F238E27FC236}">
                <a16:creationId xmlns:a16="http://schemas.microsoft.com/office/drawing/2014/main" id="{E16D31CB-BAB5-420B-A397-BA32A3B7CE36}"/>
              </a:ext>
            </a:extLst>
          </p:cNvPr>
          <p:cNvSpPr/>
          <p:nvPr/>
        </p:nvSpPr>
        <p:spPr>
          <a:xfrm>
            <a:off x="571500" y="1908810"/>
            <a:ext cx="3463290" cy="4034790"/>
          </a:xfrm>
          <a:prstGeom prst="rect">
            <a:avLst/>
          </a:prstGeom>
          <a:noFill/>
          <a:ln w="571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R" sz="2400" b="1" dirty="0">
                <a:solidFill>
                  <a:schemeClr val="bg1"/>
                </a:solidFill>
                <a:latin typeface="Century Gothic" panose="020B0502020202020204" pitchFamily="34" charset="0"/>
              </a:rPr>
              <a:t>Las emergencias potencialmente mortales pueden poner en riesgo la vida</a:t>
            </a:r>
          </a:p>
        </p:txBody>
      </p:sp>
      <p:sp>
        <p:nvSpPr>
          <p:cNvPr id="9" name="Rectangle 8">
            <a:extLst>
              <a:ext uri="{FF2B5EF4-FFF2-40B4-BE49-F238E27FC236}">
                <a16:creationId xmlns:a16="http://schemas.microsoft.com/office/drawing/2014/main" id="{737F75AF-CC07-4A19-930E-4265F63D4BA1}"/>
              </a:ext>
            </a:extLst>
          </p:cNvPr>
          <p:cNvSpPr/>
          <p:nvPr/>
        </p:nvSpPr>
        <p:spPr>
          <a:xfrm>
            <a:off x="4367060" y="1932341"/>
            <a:ext cx="3463290" cy="4034790"/>
          </a:xfrm>
          <a:prstGeom prst="rect">
            <a:avLst/>
          </a:prstGeom>
          <a:noFill/>
          <a:ln w="571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R" sz="2800" b="1" dirty="0">
                <a:solidFill>
                  <a:schemeClr val="bg1"/>
                </a:solidFill>
                <a:latin typeface="Century Gothic" panose="020B0502020202020204" pitchFamily="34" charset="0"/>
              </a:rPr>
              <a:t>Necesidad de identificar las situaciones que son emergencias potencialmente mortales</a:t>
            </a:r>
          </a:p>
        </p:txBody>
      </p:sp>
      <p:sp>
        <p:nvSpPr>
          <p:cNvPr id="10" name="Rectangle 9">
            <a:extLst>
              <a:ext uri="{FF2B5EF4-FFF2-40B4-BE49-F238E27FC236}">
                <a16:creationId xmlns:a16="http://schemas.microsoft.com/office/drawing/2014/main" id="{51072315-0CFA-45AE-BF80-12DDD41D5747}"/>
              </a:ext>
            </a:extLst>
          </p:cNvPr>
          <p:cNvSpPr/>
          <p:nvPr/>
        </p:nvSpPr>
        <p:spPr>
          <a:xfrm>
            <a:off x="7827645" y="1908810"/>
            <a:ext cx="3848371" cy="4034790"/>
          </a:xfrm>
          <a:prstGeom prst="rect">
            <a:avLst/>
          </a:prstGeom>
          <a:noFill/>
          <a:ln w="571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R" sz="2400" b="1" dirty="0">
                <a:solidFill>
                  <a:schemeClr val="bg1"/>
                </a:solidFill>
                <a:latin typeface="Century Gothic" panose="020B0502020202020204" pitchFamily="34" charset="0"/>
              </a:rPr>
              <a:t>No todas la situaciones médicas son emergencias potencialmente mortales</a:t>
            </a:r>
          </a:p>
        </p:txBody>
      </p:sp>
    </p:spTree>
    <p:extLst>
      <p:ext uri="{BB962C8B-B14F-4D97-AF65-F5344CB8AC3E}">
        <p14:creationId xmlns:p14="http://schemas.microsoft.com/office/powerpoint/2010/main" val="2408587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EJEMPLO #1</a:t>
            </a:r>
          </a:p>
        </p:txBody>
      </p:sp>
      <p:sp>
        <p:nvSpPr>
          <p:cNvPr id="3" name="Text Placeholder 2"/>
          <p:cNvSpPr>
            <a:spLocks noGrp="1"/>
          </p:cNvSpPr>
          <p:nvPr>
            <p:ph type="body" sz="quarter" idx="10"/>
          </p:nvPr>
        </p:nvSpPr>
        <p:spPr/>
        <p:txBody>
          <a:bodyPr/>
          <a:lstStyle/>
          <a:p>
            <a:pPr marL="0" indent="0">
              <a:buNone/>
            </a:pPr>
            <a:r>
              <a:rPr lang="es-ES" sz="3600" dirty="0"/>
              <a:t>Usted proporciona apoyo individual a </a:t>
            </a:r>
            <a:r>
              <a:rPr lang="es-ES" sz="3600" dirty="0" err="1"/>
              <a:t>Suzie</a:t>
            </a:r>
            <a:r>
              <a:rPr lang="es-ES" sz="3600" dirty="0"/>
              <a:t> en su propio hogar. Una tarde, cuando </a:t>
            </a:r>
            <a:r>
              <a:rPr lang="es-ES" sz="3600" dirty="0" err="1"/>
              <a:t>Suzie</a:t>
            </a:r>
            <a:r>
              <a:rPr lang="es-ES" sz="3600" dirty="0"/>
              <a:t> caminaba por la acera de la casa para recoger el correo, usted ve cómo ella se tropieza con un desnivel de la acera y cae de rodillas. Grita de dolor y no se levanta inmediatamente. Cuando se acerca a </a:t>
            </a:r>
            <a:r>
              <a:rPr lang="es-ES" sz="3600" dirty="0" err="1"/>
              <a:t>Suzie</a:t>
            </a:r>
            <a:r>
              <a:rPr lang="es-ES" sz="3600" dirty="0"/>
              <a:t> para ayudarla, se da cuenta que tiene las rodillas raspadas y están sangrando. Le ayuda a levantarse.</a:t>
            </a:r>
            <a:endParaRPr lang="en-US" sz="3600" dirty="0"/>
          </a:p>
        </p:txBody>
      </p:sp>
      <p:sp>
        <p:nvSpPr>
          <p:cNvPr id="4" name="Footer Placeholder 3"/>
          <p:cNvSpPr>
            <a:spLocks noGrp="1"/>
          </p:cNvSpPr>
          <p:nvPr>
            <p:ph type="ftr" sz="quarter" idx="3"/>
          </p:nvPr>
        </p:nvSpPr>
        <p:spPr/>
        <p:txBody>
          <a:bodyPr/>
          <a:lstStyle/>
          <a:p>
            <a:r>
              <a:rPr lang="en-US" dirty="0"/>
              <a:t>Division of Developmental Disabilities | </a:t>
            </a:r>
            <a:r>
              <a:rPr lang="en-US" dirty="0" err="1"/>
              <a:t>Departamento</a:t>
            </a:r>
            <a:r>
              <a:rPr lang="en-US" dirty="0"/>
              <a:t> de </a:t>
            </a:r>
            <a:r>
              <a:rPr lang="en-US" dirty="0" err="1"/>
              <a:t>Servicios</a:t>
            </a:r>
            <a:r>
              <a:rPr lang="en-US" dirty="0"/>
              <a:t> </a:t>
            </a:r>
            <a:r>
              <a:rPr lang="en-US" dirty="0" err="1"/>
              <a:t>Humanos</a:t>
            </a:r>
            <a:r>
              <a:rPr lang="en-US" dirty="0"/>
              <a:t> de New Jersey</a:t>
            </a:r>
          </a:p>
        </p:txBody>
      </p:sp>
      <p:sp>
        <p:nvSpPr>
          <p:cNvPr id="5" name="Slide Number Placeholder 4"/>
          <p:cNvSpPr>
            <a:spLocks noGrp="1"/>
          </p:cNvSpPr>
          <p:nvPr>
            <p:ph type="sldNum" sz="quarter" idx="4"/>
          </p:nvPr>
        </p:nvSpPr>
        <p:spPr/>
        <p:txBody>
          <a:bodyPr/>
          <a:lstStyle/>
          <a:p>
            <a:fld id="{DD16FA17-7312-43AC-AB9E-F79F81E392B5}" type="slidenum">
              <a:rPr lang="en-US" smtClean="0"/>
              <a:pPr/>
              <a:t>8</a:t>
            </a:fld>
            <a:endParaRPr lang="en-US" dirty="0"/>
          </a:p>
        </p:txBody>
      </p:sp>
    </p:spTree>
    <p:extLst>
      <p:ext uri="{BB962C8B-B14F-4D97-AF65-F5344CB8AC3E}">
        <p14:creationId xmlns:p14="http://schemas.microsoft.com/office/powerpoint/2010/main" val="4173377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EB0FC8A-E255-1156-3FF1-DA93539176B9}"/>
              </a:ext>
            </a:extLst>
          </p:cNvPr>
          <p:cNvSpPr/>
          <p:nvPr/>
        </p:nvSpPr>
        <p:spPr>
          <a:xfrm>
            <a:off x="526473" y="2701636"/>
            <a:ext cx="11024177" cy="3228109"/>
          </a:xfrm>
          <a:prstGeom prst="rect">
            <a:avLst/>
          </a:prstGeom>
          <a:gradFill>
            <a:gsLst>
              <a:gs pos="0">
                <a:schemeClr val="tx2"/>
              </a:gs>
              <a:gs pos="74000">
                <a:schemeClr val="tx2">
                  <a:lumMod val="95000"/>
                </a:schemeClr>
              </a:gs>
              <a:gs pos="83000">
                <a:schemeClr val="tx2">
                  <a:lumMod val="95000"/>
                </a:schemeClr>
              </a:gs>
              <a:gs pos="100000">
                <a:schemeClr val="tx2">
                  <a:lumMod val="95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2" name="Title 1">
            <a:extLst>
              <a:ext uri="{FF2B5EF4-FFF2-40B4-BE49-F238E27FC236}">
                <a16:creationId xmlns:a16="http://schemas.microsoft.com/office/drawing/2014/main" id="{AA074A34-62AB-47D6-90F6-B39A24CEC9F4}"/>
              </a:ext>
            </a:extLst>
          </p:cNvPr>
          <p:cNvSpPr>
            <a:spLocks noGrp="1"/>
          </p:cNvSpPr>
          <p:nvPr>
            <p:ph type="title"/>
          </p:nvPr>
        </p:nvSpPr>
        <p:spPr/>
        <p:txBody>
          <a:bodyPr/>
          <a:lstStyle/>
          <a:p>
            <a:r>
              <a:rPr lang="es-CR" dirty="0"/>
              <a:t>Condiciones que amenazan la salud</a:t>
            </a:r>
          </a:p>
        </p:txBody>
      </p:sp>
      <p:sp>
        <p:nvSpPr>
          <p:cNvPr id="3" name="Text Placeholder 2">
            <a:extLst>
              <a:ext uri="{FF2B5EF4-FFF2-40B4-BE49-F238E27FC236}">
                <a16:creationId xmlns:a16="http://schemas.microsoft.com/office/drawing/2014/main" id="{D0EA0247-6954-4A24-B488-8DD9EE42A651}"/>
              </a:ext>
            </a:extLst>
          </p:cNvPr>
          <p:cNvSpPr>
            <a:spLocks noGrp="1"/>
          </p:cNvSpPr>
          <p:nvPr>
            <p:ph type="body" sz="quarter" idx="10"/>
          </p:nvPr>
        </p:nvSpPr>
        <p:spPr/>
        <p:txBody>
          <a:bodyPr/>
          <a:lstStyle/>
          <a:p>
            <a:pPr marL="0" indent="0">
              <a:lnSpc>
                <a:spcPct val="100000"/>
              </a:lnSpc>
              <a:spcBef>
                <a:spcPts val="600"/>
              </a:spcBef>
              <a:buNone/>
            </a:pPr>
            <a:r>
              <a:rPr lang="es-CR" b="1" dirty="0"/>
              <a:t>Algunas situaciones médicas pueden ser amenazas de salud, pero no potencialmente mortales</a:t>
            </a:r>
          </a:p>
        </p:txBody>
      </p:sp>
      <p:sp>
        <p:nvSpPr>
          <p:cNvPr id="4" name="Footer Placeholder 3">
            <a:extLst>
              <a:ext uri="{FF2B5EF4-FFF2-40B4-BE49-F238E27FC236}">
                <a16:creationId xmlns:a16="http://schemas.microsoft.com/office/drawing/2014/main" id="{78FA6576-2763-45FC-B553-B453954118D1}"/>
              </a:ext>
            </a:extLst>
          </p:cNvPr>
          <p:cNvSpPr>
            <a:spLocks noGrp="1"/>
          </p:cNvSpPr>
          <p:nvPr>
            <p:ph type="ftr" sz="quarter" idx="3"/>
          </p:nvPr>
        </p:nvSpPr>
        <p:spPr/>
        <p:txBody>
          <a:bodyPr/>
          <a:lstStyle/>
          <a:p>
            <a:r>
              <a:rPr lang="es-CR" dirty="0"/>
              <a:t>Departamento de Servicios Humanos de New Jersey</a:t>
            </a:r>
          </a:p>
        </p:txBody>
      </p:sp>
      <p:sp>
        <p:nvSpPr>
          <p:cNvPr id="5" name="Slide Number Placeholder 4">
            <a:extLst>
              <a:ext uri="{FF2B5EF4-FFF2-40B4-BE49-F238E27FC236}">
                <a16:creationId xmlns:a16="http://schemas.microsoft.com/office/drawing/2014/main" id="{30E1A20D-41A1-44B8-9114-E2BAEFD4E509}"/>
              </a:ext>
            </a:extLst>
          </p:cNvPr>
          <p:cNvSpPr>
            <a:spLocks noGrp="1"/>
          </p:cNvSpPr>
          <p:nvPr>
            <p:ph type="sldNum" sz="quarter" idx="4"/>
          </p:nvPr>
        </p:nvSpPr>
        <p:spPr/>
        <p:txBody>
          <a:bodyPr/>
          <a:lstStyle/>
          <a:p>
            <a:fld id="{DD16FA17-7312-43AC-AB9E-F79F81E392B5}" type="slidenum">
              <a:rPr lang="en-US" smtClean="0"/>
              <a:pPr/>
              <a:t>9</a:t>
            </a:fld>
            <a:endParaRPr lang="en-US" dirty="0"/>
          </a:p>
        </p:txBody>
      </p:sp>
      <p:sp>
        <p:nvSpPr>
          <p:cNvPr id="7" name="Text Placeholder 2">
            <a:extLst>
              <a:ext uri="{FF2B5EF4-FFF2-40B4-BE49-F238E27FC236}">
                <a16:creationId xmlns:a16="http://schemas.microsoft.com/office/drawing/2014/main" id="{E0556C76-9C5D-BDCE-67C6-DBCCFB0DEC8B}"/>
              </a:ext>
            </a:extLst>
          </p:cNvPr>
          <p:cNvSpPr txBox="1">
            <a:spLocks/>
          </p:cNvSpPr>
          <p:nvPr/>
        </p:nvSpPr>
        <p:spPr>
          <a:xfrm>
            <a:off x="661413" y="2840186"/>
            <a:ext cx="3510000" cy="31124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rgbClr val="000000"/>
                </a:solidFill>
                <a:latin typeface="Century Gothic" panose="020B0502020202020204" pitchFamily="34" charset="0"/>
                <a:ea typeface="+mn-ea"/>
                <a:cs typeface="Arial" panose="020B0604020202020204" pitchFamily="34" charset="0"/>
              </a:defRPr>
            </a:lvl1pPr>
            <a:lvl2pPr marL="517525" indent="-228600" algn="l" defTabSz="914400" rtl="0" eaLnBrk="1" latinLnBrk="0" hangingPunct="1">
              <a:lnSpc>
                <a:spcPct val="90000"/>
              </a:lnSpc>
              <a:spcBef>
                <a:spcPts val="500"/>
              </a:spcBef>
              <a:buClr>
                <a:schemeClr val="accent5"/>
              </a:buClr>
              <a:buFont typeface="Arial" panose="020B0604020202020204" pitchFamily="34" charset="0"/>
              <a:buChar char="–"/>
              <a:defRPr sz="2400" kern="1200">
                <a:solidFill>
                  <a:srgbClr val="000000"/>
                </a:solidFill>
                <a:latin typeface="Century Gothic" panose="020B0502020202020204" pitchFamily="34" charset="0"/>
                <a:ea typeface="+mn-ea"/>
                <a:cs typeface="Arial" panose="020B0604020202020204" pitchFamily="34" charset="0"/>
              </a:defRPr>
            </a:lvl2pPr>
            <a:lvl3pPr marL="806450" indent="-228600" algn="l" defTabSz="914400" rtl="0" eaLnBrk="1" latinLnBrk="0" hangingPunct="1">
              <a:lnSpc>
                <a:spcPct val="90000"/>
              </a:lnSpc>
              <a:spcBef>
                <a:spcPts val="500"/>
              </a:spcBef>
              <a:buClr>
                <a:schemeClr val="accent5"/>
              </a:buClr>
              <a:buFont typeface="Wingdings" panose="05000000000000000000" pitchFamily="2" charset="2"/>
              <a:buChar char="§"/>
              <a:defRPr sz="2000" kern="1200">
                <a:solidFill>
                  <a:srgbClr val="000000"/>
                </a:solidFill>
                <a:latin typeface="Century Gothic" panose="020B0502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es-CR" sz="2400" dirty="0"/>
              <a:t>Obtenga cuidado médico apropiado para condiciones que amenacen la salud, como llamar al doctor</a:t>
            </a:r>
          </a:p>
        </p:txBody>
      </p:sp>
      <p:sp>
        <p:nvSpPr>
          <p:cNvPr id="8" name="Text Placeholder 2">
            <a:extLst>
              <a:ext uri="{FF2B5EF4-FFF2-40B4-BE49-F238E27FC236}">
                <a16:creationId xmlns:a16="http://schemas.microsoft.com/office/drawing/2014/main" id="{5E308BD0-1764-5958-6B1E-38F16951F481}"/>
              </a:ext>
            </a:extLst>
          </p:cNvPr>
          <p:cNvSpPr txBox="1">
            <a:spLocks/>
          </p:cNvSpPr>
          <p:nvPr/>
        </p:nvSpPr>
        <p:spPr>
          <a:xfrm>
            <a:off x="4141519" y="2831109"/>
            <a:ext cx="3675600" cy="31124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rgbClr val="000000"/>
                </a:solidFill>
                <a:latin typeface="Century Gothic" panose="020B0502020202020204" pitchFamily="34" charset="0"/>
                <a:ea typeface="+mn-ea"/>
                <a:cs typeface="Arial" panose="020B0604020202020204" pitchFamily="34" charset="0"/>
              </a:defRPr>
            </a:lvl1pPr>
            <a:lvl2pPr marL="517525" indent="-228600" algn="l" defTabSz="914400" rtl="0" eaLnBrk="1" latinLnBrk="0" hangingPunct="1">
              <a:lnSpc>
                <a:spcPct val="90000"/>
              </a:lnSpc>
              <a:spcBef>
                <a:spcPts val="500"/>
              </a:spcBef>
              <a:buClr>
                <a:schemeClr val="accent5"/>
              </a:buClr>
              <a:buFont typeface="Arial" panose="020B0604020202020204" pitchFamily="34" charset="0"/>
              <a:buChar char="–"/>
              <a:defRPr sz="2400" kern="1200">
                <a:solidFill>
                  <a:srgbClr val="000000"/>
                </a:solidFill>
                <a:latin typeface="Century Gothic" panose="020B0502020202020204" pitchFamily="34" charset="0"/>
                <a:ea typeface="+mn-ea"/>
                <a:cs typeface="Arial" panose="020B0604020202020204" pitchFamily="34" charset="0"/>
              </a:defRPr>
            </a:lvl2pPr>
            <a:lvl3pPr marL="806450" indent="-228600" algn="l" defTabSz="914400" rtl="0" eaLnBrk="1" latinLnBrk="0" hangingPunct="1">
              <a:lnSpc>
                <a:spcPct val="90000"/>
              </a:lnSpc>
              <a:spcBef>
                <a:spcPts val="500"/>
              </a:spcBef>
              <a:buClr>
                <a:schemeClr val="accent5"/>
              </a:buClr>
              <a:buFont typeface="Wingdings" panose="05000000000000000000" pitchFamily="2" charset="2"/>
              <a:buChar char="§"/>
              <a:defRPr sz="2000" kern="1200">
                <a:solidFill>
                  <a:srgbClr val="000000"/>
                </a:solidFill>
                <a:latin typeface="Century Gothic" panose="020B0502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es-CR" sz="2200" dirty="0"/>
              <a:t>Siempre siga el protocolo médico establecido </a:t>
            </a:r>
            <a:r>
              <a:rPr lang="en-US" sz="2200" dirty="0"/>
              <a:t>para </a:t>
            </a:r>
            <a:r>
              <a:rPr lang="es-CR" sz="2200" dirty="0"/>
              <a:t>cualquier</a:t>
            </a:r>
            <a:r>
              <a:rPr lang="en-US" sz="2200" dirty="0"/>
              <a:t> persona que </a:t>
            </a:r>
            <a:r>
              <a:rPr lang="es-CR" sz="2200" dirty="0"/>
              <a:t>ayude, tales como</a:t>
            </a:r>
            <a:r>
              <a:rPr lang="en-US" sz="2200" dirty="0"/>
              <a:t>,</a:t>
            </a:r>
            <a:r>
              <a:rPr lang="es-ES" sz="2200" dirty="0"/>
              <a:t> control del azúcar en la sangre o administración de medicamentos</a:t>
            </a:r>
            <a:r>
              <a:rPr lang="es-ES" sz="2200" dirty="0">
                <a:solidFill>
                  <a:srgbClr val="FF0000"/>
                </a:solidFill>
              </a:rPr>
              <a:t> </a:t>
            </a:r>
            <a:r>
              <a:rPr lang="es-ES" sz="2200" dirty="0"/>
              <a:t>prescritos</a:t>
            </a:r>
            <a:r>
              <a:rPr lang="es-ES" sz="2200" dirty="0">
                <a:solidFill>
                  <a:srgbClr val="FF0000"/>
                </a:solidFill>
              </a:rPr>
              <a:t> </a:t>
            </a:r>
            <a:r>
              <a:rPr lang="es-ES" sz="2200" dirty="0"/>
              <a:t>para el asma.</a:t>
            </a:r>
            <a:endParaRPr lang="en-US" sz="2200" dirty="0"/>
          </a:p>
        </p:txBody>
      </p:sp>
      <p:sp>
        <p:nvSpPr>
          <p:cNvPr id="9" name="Text Placeholder 2">
            <a:extLst>
              <a:ext uri="{FF2B5EF4-FFF2-40B4-BE49-F238E27FC236}">
                <a16:creationId xmlns:a16="http://schemas.microsoft.com/office/drawing/2014/main" id="{9F1FA2F8-6425-C706-9BD0-177B09535CF7}"/>
              </a:ext>
            </a:extLst>
          </p:cNvPr>
          <p:cNvSpPr txBox="1">
            <a:spLocks/>
          </p:cNvSpPr>
          <p:nvPr/>
        </p:nvSpPr>
        <p:spPr>
          <a:xfrm>
            <a:off x="7952059" y="2840186"/>
            <a:ext cx="3510000" cy="31124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rgbClr val="000000"/>
                </a:solidFill>
                <a:latin typeface="Century Gothic" panose="020B0502020202020204" pitchFamily="34" charset="0"/>
                <a:ea typeface="+mn-ea"/>
                <a:cs typeface="Arial" panose="020B0604020202020204" pitchFamily="34" charset="0"/>
              </a:defRPr>
            </a:lvl1pPr>
            <a:lvl2pPr marL="517525" indent="-228600" algn="l" defTabSz="914400" rtl="0" eaLnBrk="1" latinLnBrk="0" hangingPunct="1">
              <a:lnSpc>
                <a:spcPct val="90000"/>
              </a:lnSpc>
              <a:spcBef>
                <a:spcPts val="500"/>
              </a:spcBef>
              <a:buClr>
                <a:schemeClr val="accent5"/>
              </a:buClr>
              <a:buFont typeface="Arial" panose="020B0604020202020204" pitchFamily="34" charset="0"/>
              <a:buChar char="–"/>
              <a:defRPr sz="2400" kern="1200">
                <a:solidFill>
                  <a:srgbClr val="000000"/>
                </a:solidFill>
                <a:latin typeface="Century Gothic" panose="020B0502020202020204" pitchFamily="34" charset="0"/>
                <a:ea typeface="+mn-ea"/>
                <a:cs typeface="Arial" panose="020B0604020202020204" pitchFamily="34" charset="0"/>
              </a:defRPr>
            </a:lvl2pPr>
            <a:lvl3pPr marL="806450" indent="-228600" algn="l" defTabSz="914400" rtl="0" eaLnBrk="1" latinLnBrk="0" hangingPunct="1">
              <a:lnSpc>
                <a:spcPct val="90000"/>
              </a:lnSpc>
              <a:spcBef>
                <a:spcPts val="500"/>
              </a:spcBef>
              <a:buClr>
                <a:schemeClr val="accent5"/>
              </a:buClr>
              <a:buFont typeface="Wingdings" panose="05000000000000000000" pitchFamily="2" charset="2"/>
              <a:buChar char="§"/>
              <a:defRPr sz="2000" kern="1200">
                <a:solidFill>
                  <a:srgbClr val="000000"/>
                </a:solidFill>
                <a:latin typeface="Century Gothic" panose="020B0502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es-ES" sz="2400" dirty="0"/>
              <a:t>Informe a su supervisor de cualquier problema de salud y monitoree su estado.</a:t>
            </a:r>
            <a:endParaRPr lang="en-US" sz="2400" dirty="0"/>
          </a:p>
        </p:txBody>
      </p:sp>
    </p:spTree>
    <p:extLst>
      <p:ext uri="{BB962C8B-B14F-4D97-AF65-F5344CB8AC3E}">
        <p14:creationId xmlns:p14="http://schemas.microsoft.com/office/powerpoint/2010/main" val="2494787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1_Office Theme">
  <a:themeElements>
    <a:clrScheme name="Custom 1">
      <a:dk1>
        <a:srgbClr val="FFFFFF"/>
      </a:dk1>
      <a:lt1>
        <a:srgbClr val="FFFFFF"/>
      </a:lt1>
      <a:dk2>
        <a:srgbClr val="FFFFFF"/>
      </a:dk2>
      <a:lt2>
        <a:srgbClr val="FFFFFF"/>
      </a:lt2>
      <a:accent1>
        <a:srgbClr val="F68936"/>
      </a:accent1>
      <a:accent2>
        <a:srgbClr val="F8A363"/>
      </a:accent2>
      <a:accent3>
        <a:srgbClr val="FCE0CA"/>
      </a:accent3>
      <a:accent4>
        <a:srgbClr val="004180"/>
      </a:accent4>
      <a:accent5>
        <a:srgbClr val="376AB2"/>
      </a:accent5>
      <a:accent6>
        <a:srgbClr val="B4C7E2"/>
      </a:accent6>
      <a:hlink>
        <a:srgbClr val="376AB2"/>
      </a:hlink>
      <a:folHlink>
        <a:srgbClr val="F68936"/>
      </a:folHlink>
    </a:clrScheme>
    <a:fontScheme name="DHS Brandin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01132ACCF709143B24C442D7AE53E54" ma:contentTypeVersion="14" ma:contentTypeDescription="Create a new document." ma:contentTypeScope="" ma:versionID="6b5c3e867656c155b882db4317ddc32c">
  <xsd:schema xmlns:xsd="http://www.w3.org/2001/XMLSchema" xmlns:xs="http://www.w3.org/2001/XMLSchema" xmlns:p="http://schemas.microsoft.com/office/2006/metadata/properties" xmlns:ns3="2014288b-1388-42d5-8bd2-306d65174ada" xmlns:ns4="db9d63a2-df8a-466a-8e90-2c2dad80d7f4" targetNamespace="http://schemas.microsoft.com/office/2006/metadata/properties" ma:root="true" ma:fieldsID="0a47e7e086c9d3e54752562ce8f1ab5e" ns3:_="" ns4:_="">
    <xsd:import namespace="2014288b-1388-42d5-8bd2-306d65174ada"/>
    <xsd:import namespace="db9d63a2-df8a-466a-8e90-2c2dad80d7f4"/>
    <xsd:element name="properties">
      <xsd:complexType>
        <xsd:sequence>
          <xsd:element name="documentManagement">
            <xsd:complexType>
              <xsd:all>
                <xsd:element ref="ns3:_activity" minOccurs="0"/>
                <xsd:element ref="ns4:SharedWithUsers" minOccurs="0"/>
                <xsd:element ref="ns4:SharedWithDetails" minOccurs="0"/>
                <xsd:element ref="ns4:SharingHintHash" minOccurs="0"/>
                <xsd:element ref="ns3:MediaServiceMetadata" minOccurs="0"/>
                <xsd:element ref="ns3:MediaServiceFastMetadata" minOccurs="0"/>
                <xsd:element ref="ns3:MediaServiceObjectDetectorVersions" minOccurs="0"/>
                <xsd:element ref="ns3:MediaServiceSearchProperties" minOccurs="0"/>
                <xsd:element ref="ns3:MediaServiceDateTaken" minOccurs="0"/>
                <xsd:element ref="ns3:MediaServiceSystemTags" minOccurs="0"/>
                <xsd:element ref="ns3:MediaServiceOCR" minOccurs="0"/>
                <xsd:element ref="ns3:MediaServiceGenerationTime" minOccurs="0"/>
                <xsd:element ref="ns3:MediaServiceEventHashCod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14288b-1388-42d5-8bd2-306d65174ada" elementFormDefault="qualified">
    <xsd:import namespace="http://schemas.microsoft.com/office/2006/documentManagement/types"/>
    <xsd:import namespace="http://schemas.microsoft.com/office/infopath/2007/PartnerControls"/>
    <xsd:element name="_activity" ma:index="8" nillable="true" ma:displayName="_activity" ma:hidden="true" ma:internalName="_activity">
      <xsd:simpleType>
        <xsd:restriction base="dms:Note"/>
      </xsd:simple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SystemTags" ma:index="17" nillable="true" ma:displayName="MediaServiceSystemTags" ma:hidden="true" ma:internalName="MediaServiceSystemTags" ma:readOnly="true">
      <xsd:simpleType>
        <xsd:restriction base="dms:Note"/>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b9d63a2-df8a-466a-8e90-2c2dad80d7f4" elementFormDefault="qualified">
    <xsd:import namespace="http://schemas.microsoft.com/office/2006/documentManagement/types"/>
    <xsd:import namespace="http://schemas.microsoft.com/office/infopath/2007/PartnerControls"/>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0" nillable="true" ma:displayName="Shared With Details" ma:internalName="SharedWithDetails" ma:readOnly="true">
      <xsd:simpleType>
        <xsd:restriction base="dms:Note">
          <xsd:maxLength value="255"/>
        </xsd:restriction>
      </xsd:simpleType>
    </xsd:element>
    <xsd:element name="SharingHintHash" ma:index="1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2014288b-1388-42d5-8bd2-306d65174ada" xsi:nil="true"/>
  </documentManagement>
</p:properties>
</file>

<file path=customXml/itemProps1.xml><?xml version="1.0" encoding="utf-8"?>
<ds:datastoreItem xmlns:ds="http://schemas.openxmlformats.org/officeDocument/2006/customXml" ds:itemID="{B37AED12-43A4-4873-ADDB-A6479B0A1526}">
  <ds:schemaRefs>
    <ds:schemaRef ds:uri="http://schemas.microsoft.com/sharepoint/v3/contenttype/forms"/>
  </ds:schemaRefs>
</ds:datastoreItem>
</file>

<file path=customXml/itemProps2.xml><?xml version="1.0" encoding="utf-8"?>
<ds:datastoreItem xmlns:ds="http://schemas.openxmlformats.org/officeDocument/2006/customXml" ds:itemID="{273729EE-E525-4598-ACCF-910AB2D1F9B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014288b-1388-42d5-8bd2-306d65174ada"/>
    <ds:schemaRef ds:uri="db9d63a2-df8a-466a-8e90-2c2dad80d7f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2D94C94-C8A8-478A-9BDF-C3BBCA7C4447}">
  <ds:schemaRefs>
    <ds:schemaRef ds:uri="2014288b-1388-42d5-8bd2-306d65174ada"/>
    <ds:schemaRef ds:uri="http://purl.org/dc/elements/1.1/"/>
    <ds:schemaRef ds:uri="http://schemas.microsoft.com/office/2006/metadata/properties"/>
    <ds:schemaRef ds:uri="http://purl.org/dc/terms/"/>
    <ds:schemaRef ds:uri="http://schemas.openxmlformats.org/package/2006/metadata/core-properties"/>
    <ds:schemaRef ds:uri="http://schemas.microsoft.com/office/infopath/2007/PartnerControls"/>
    <ds:schemaRef ds:uri="http://schemas.microsoft.com/office/2006/documentManagement/types"/>
    <ds:schemaRef ds:uri="db9d63a2-df8a-466a-8e90-2c2dad80d7f4"/>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DDD PowerPoint Template_2021 (003)</Template>
  <TotalTime>37547</TotalTime>
  <Words>8355</Words>
  <Application>Microsoft Office PowerPoint</Application>
  <PresentationFormat>Widescreen</PresentationFormat>
  <Paragraphs>595</Paragraphs>
  <Slides>46</Slides>
  <Notes>46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46</vt:i4>
      </vt:variant>
    </vt:vector>
  </HeadingPairs>
  <TitlesOfParts>
    <vt:vector size="52" baseType="lpstr">
      <vt:lpstr>Arial</vt:lpstr>
      <vt:lpstr>Calibri</vt:lpstr>
      <vt:lpstr>Century Gothic</vt:lpstr>
      <vt:lpstr>Times New Roman</vt:lpstr>
      <vt:lpstr>Wingdings</vt:lpstr>
      <vt:lpstr>1_Office Theme</vt:lpstr>
      <vt:lpstr>PowerPoint Presentation</vt:lpstr>
      <vt:lpstr>Descripción General de la Capacitación</vt:lpstr>
      <vt:lpstr>¿Quién es Danielle?</vt:lpstr>
      <vt:lpstr>La Ley de Danielle</vt:lpstr>
      <vt:lpstr>Es la ley: Responsabilidades</vt:lpstr>
      <vt:lpstr>Responsabilidades y calidad de atención médica</vt:lpstr>
      <vt:lpstr>Identificar las emergencias potencialmente mortales</vt:lpstr>
      <vt:lpstr>EJEMPLO #1</vt:lpstr>
      <vt:lpstr>Condiciones que amenazan la salud</vt:lpstr>
      <vt:lpstr>EJEMPLO #2:</vt:lpstr>
      <vt:lpstr>Condiciones que amenazan la salud</vt:lpstr>
      <vt:lpstr>EJEMPLO #3</vt:lpstr>
      <vt:lpstr>Identificar las emergencias potencialmente mortales</vt:lpstr>
      <vt:lpstr>EJEMPLO #4</vt:lpstr>
      <vt:lpstr>Identificar las emergencias potencialmente mortales</vt:lpstr>
      <vt:lpstr>EJEMPLO #5</vt:lpstr>
      <vt:lpstr>Reconocer Senales y Sintomas de un Derrame Cerebral “FAST”</vt:lpstr>
      <vt:lpstr>Acronimo en Español  “RAPIDO” </vt:lpstr>
      <vt:lpstr>EJEMPLO #6</vt:lpstr>
      <vt:lpstr>Síntomas de una lesión seria a la cabeza/cerebro</vt:lpstr>
      <vt:lpstr>EJEMPLO #7</vt:lpstr>
      <vt:lpstr>Identificar las emergencias potencialmente mortales</vt:lpstr>
      <vt:lpstr>EJEMPLO #8</vt:lpstr>
      <vt:lpstr>Señales de que un Episodio de Asfixia Puede Ser una Emergencia que Amenaza la Vida</vt:lpstr>
      <vt:lpstr>EJEMPLO #9</vt:lpstr>
      <vt:lpstr>Identificar las emergencias potencialmente mortales</vt:lpstr>
      <vt:lpstr>La Ley de Danielle y las Órdenes de Final de Vida</vt:lpstr>
      <vt:lpstr>La Ley de Danielle y los Cuidados Paliativos (Hospicio)</vt:lpstr>
      <vt:lpstr>Ejemplo #10</vt:lpstr>
      <vt:lpstr>Responder a las emergencias potencialmente mortales</vt:lpstr>
      <vt:lpstr>Identificar las emergencias potencialmente mortales</vt:lpstr>
      <vt:lpstr>EJEMPLO #11</vt:lpstr>
      <vt:lpstr>Llamar al 9-1-1</vt:lpstr>
      <vt:lpstr>Sanciones por incumplimiento de la ley</vt:lpstr>
      <vt:lpstr>¿Cómo se revisan las infracciones de la Ley Danielle?</vt:lpstr>
      <vt:lpstr>Repaso y Preguntas de Práctica</vt:lpstr>
      <vt:lpstr>Pregunta: ¿Verdadero o falso?</vt:lpstr>
      <vt:lpstr>Pregunta: ¿Verdadero o falso?</vt:lpstr>
      <vt:lpstr>Pregunta: ¿Verdadero o falso?</vt:lpstr>
      <vt:lpstr>Pregunta: ¿Verdadero o falso?</vt:lpstr>
      <vt:lpstr>Pregunta: ¿Verdadero o falso?</vt:lpstr>
      <vt:lpstr>Pregunta: ¿Verdadero o falso?</vt:lpstr>
      <vt:lpstr>Pregunta: ¿Verdadero o falso?</vt:lpstr>
      <vt:lpstr>Pregunta: ¿Verdadero o falso?</vt:lpstr>
      <vt:lpstr>Pregunta: ¿Verdadero o falso?</vt:lpstr>
      <vt:lpstr>Conclusión</vt:lpstr>
    </vt:vector>
  </TitlesOfParts>
  <Company>Division of Developmental Disabilities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Betz, Cheryl</dc:creator>
  <cp:lastModifiedBy>Tolbert, Tashay S.</cp:lastModifiedBy>
  <cp:revision>594</cp:revision>
  <cp:lastPrinted>2023-02-08T16:06:45Z</cp:lastPrinted>
  <dcterms:created xsi:type="dcterms:W3CDTF">2021-11-11T18:47:05Z</dcterms:created>
  <dcterms:modified xsi:type="dcterms:W3CDTF">2025-11-20T18:58:46Z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0x010100D01132ACCF709143B24C442D7AE53E54</vt:lpwstr>
  </property>
</Properties>
</file>