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80" r:id="rId7"/>
    <p:sldId id="279" r:id="rId8"/>
    <p:sldId id="27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6E6"/>
    <a:srgbClr val="B2C6DC"/>
    <a:srgbClr val="7498BF"/>
    <a:srgbClr val="93AFC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8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uscil\Documents\TR%20Documents\Initiatives\Integrated%20Care%20Resource%20Center%20(ICRC)\DiabetesHospitalization_Cost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 Capita Cost Per Year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Diabetes Only</c:v>
                </c:pt>
                <c:pt idx="1">
                  <c:v>Diabetes + MI</c:v>
                </c:pt>
                <c:pt idx="2">
                  <c:v>Diabetes + SUD</c:v>
                </c:pt>
                <c:pt idx="3">
                  <c:v>Diabetes + MI + SUD</c:v>
                </c:pt>
              </c:strCache>
            </c:strRef>
          </c:cat>
          <c:val>
            <c:numRef>
              <c:f>Sheet1!$B$2:$B$5</c:f>
              <c:numCache>
                <c:formatCode>_("$"* #,##0.00_);_("$"* \(#,##0.00\);_("$"* "-"??_);_(@_)</c:formatCode>
                <c:ptCount val="4"/>
                <c:pt idx="0">
                  <c:v>9498</c:v>
                </c:pt>
                <c:pt idx="1">
                  <c:v>16267</c:v>
                </c:pt>
                <c:pt idx="2">
                  <c:v>18156</c:v>
                </c:pt>
                <c:pt idx="3">
                  <c:v>36730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20480"/>
        <c:axId val="33222656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Per Capita Hospitalization Per Year</c:v>
                </c:pt>
              </c:strCache>
            </c:strRef>
          </c:tx>
          <c:spPr>
            <a:ln>
              <a:solidFill>
                <a:srgbClr val="C0584D"/>
              </a:solidFill>
            </a:ln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Diabetes Only</c:v>
                </c:pt>
                <c:pt idx="1">
                  <c:v>Diabetes + MI</c:v>
                </c:pt>
                <c:pt idx="2">
                  <c:v>Diabetes + SUD</c:v>
                </c:pt>
                <c:pt idx="3">
                  <c:v>Diabetes + MI + SUD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</c:v>
                </c:pt>
                <c:pt idx="1">
                  <c:v>0.68000000000000105</c:v>
                </c:pt>
                <c:pt idx="2">
                  <c:v>1.3800000000000001</c:v>
                </c:pt>
                <c:pt idx="3">
                  <c:v>2.12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55136"/>
        <c:axId val="33224576"/>
      </c:lineChart>
      <c:catAx>
        <c:axId val="33220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endParaRPr lang="en-US" sz="1400"/>
              </a:p>
              <a:p>
                <a:pPr>
                  <a:defRPr/>
                </a:pPr>
                <a:r>
                  <a:rPr lang="en-US" sz="1400"/>
                  <a:t>Beneficiaries</a:t>
                </a:r>
                <a:r>
                  <a:rPr lang="en-US" sz="1400" baseline="0"/>
                  <a:t> with Diabetes</a:t>
                </a:r>
                <a:endParaRPr lang="en-US" sz="1400"/>
              </a:p>
            </c:rich>
          </c:tx>
          <c:overlay val="0"/>
        </c:title>
        <c:majorTickMark val="none"/>
        <c:minorTickMark val="cross"/>
        <c:tickLblPos val="nextTo"/>
        <c:crossAx val="33222656"/>
        <c:crosses val="autoZero"/>
        <c:auto val="1"/>
        <c:lblAlgn val="ctr"/>
        <c:lblOffset val="100"/>
        <c:tickLblSkip val="1"/>
        <c:noMultiLvlLbl val="0"/>
      </c:catAx>
      <c:valAx>
        <c:axId val="33222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>
                    <a:solidFill>
                      <a:srgbClr val="4F81BD"/>
                    </a:solidFill>
                  </a:rPr>
                  <a:t>Per Capita Cost Per Year</a:t>
                </a:r>
              </a:p>
              <a:p>
                <a:pPr>
                  <a:defRPr/>
                </a:pPr>
                <a:endParaRPr lang="en-US" sz="1400">
                  <a:solidFill>
                    <a:srgbClr val="4F81BD"/>
                  </a:solidFill>
                </a:endParaRPr>
              </a:p>
            </c:rich>
          </c:tx>
          <c:overlay val="0"/>
          <c:spPr>
            <a:noFill/>
          </c:spPr>
        </c:title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33220480"/>
        <c:crosses val="autoZero"/>
        <c:crossBetween val="between"/>
        <c:majorUnit val="10000"/>
        <c:minorUnit val="5000"/>
      </c:valAx>
      <c:valAx>
        <c:axId val="3322457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endParaRPr lang="en-US" sz="1400" dirty="0">
                  <a:solidFill>
                    <a:srgbClr val="C0504D"/>
                  </a:solidFill>
                </a:endParaRPr>
              </a:p>
              <a:p>
                <a:pPr>
                  <a:defRPr/>
                </a:pPr>
                <a:r>
                  <a:rPr lang="en-US" sz="1400" dirty="0">
                    <a:solidFill>
                      <a:srgbClr val="C0584D"/>
                    </a:solidFill>
                  </a:rPr>
                  <a:t>Per Capita Hospitalization Per Year</a:t>
                </a:r>
              </a:p>
            </c:rich>
          </c:tx>
          <c:overlay val="0"/>
          <c:spPr>
            <a:noFill/>
          </c:spPr>
        </c:title>
        <c:numFmt formatCode="General" sourceLinked="1"/>
        <c:majorTickMark val="out"/>
        <c:minorTickMark val="none"/>
        <c:tickLblPos val="nextTo"/>
        <c:crossAx val="33755136"/>
        <c:crosses val="max"/>
        <c:crossBetween val="between"/>
      </c:valAx>
      <c:catAx>
        <c:axId val="33755136"/>
        <c:scaling>
          <c:orientation val="minMax"/>
        </c:scaling>
        <c:delete val="1"/>
        <c:axPos val="b"/>
        <c:majorTickMark val="out"/>
        <c:minorTickMark val="none"/>
        <c:tickLblPos val="none"/>
        <c:crossAx val="33224576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A5B2DD-B5C4-4AD9-A76A-EDF87E9C9524}" type="datetimeFigureOut">
              <a:rPr lang="en-US"/>
              <a:pPr>
                <a:defRPr/>
              </a:pPr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BE4992-ED54-4F35-8EA7-ABDA711FF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4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EB7B0A-B438-4C7E-89CE-A223F152D180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6A20C-0079-4A3A-A012-1F6F0F062C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6A20C-0079-4A3A-A012-1F6F0F062C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5324BE-CF99-458E-B83A-1A5B9AEE4BA4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ChangeArrowheads="1"/>
          </p:cNvSpPr>
          <p:nvPr/>
        </p:nvSpPr>
        <p:spPr bwMode="auto">
          <a:xfrm rot="10800000">
            <a:off x="0" y="-9525"/>
            <a:ext cx="3048000" cy="2447925"/>
          </a:xfrm>
          <a:custGeom>
            <a:avLst/>
            <a:gdLst>
              <a:gd name="T0" fmla="*/ 0 w 3047998"/>
              <a:gd name="T1" fmla="*/ 2437768 h 2448560"/>
              <a:gd name="T2" fmla="*/ 1752601 w 3047998"/>
              <a:gd name="T3" fmla="*/ 0 h 2448560"/>
              <a:gd name="T4" fmla="*/ 3048000 w 3047998"/>
              <a:gd name="T5" fmla="*/ 1818168 h 2448560"/>
              <a:gd name="T6" fmla="*/ 3037840 w 3047998"/>
              <a:gd name="T7" fmla="*/ 2447925 h 2448560"/>
              <a:gd name="T8" fmla="*/ 0 w 3047998"/>
              <a:gd name="T9" fmla="*/ 2437768 h 2448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47998"/>
              <a:gd name="T16" fmla="*/ 0 h 2448560"/>
              <a:gd name="T17" fmla="*/ 3047998 w 3047998"/>
              <a:gd name="T18" fmla="*/ 2448560 h 24485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47998" h="2448560">
                <a:moveTo>
                  <a:pt x="0" y="2438400"/>
                </a:moveTo>
                <a:lnTo>
                  <a:pt x="1752600" y="0"/>
                </a:lnTo>
                <a:lnTo>
                  <a:pt x="3047998" y="1818640"/>
                </a:lnTo>
                <a:lnTo>
                  <a:pt x="3037838" y="2448560"/>
                </a:lnTo>
                <a:lnTo>
                  <a:pt x="0" y="24384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33333"/>
                  <a:invGamma/>
                </a:scheme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eaLnBrk="0" hangingPunct="0">
              <a:defRPr/>
            </a:pPr>
            <a:endParaRPr lang="en-US" sz="240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130425"/>
            <a:ext cx="6096000" cy="1470025"/>
          </a:xfrm>
        </p:spPr>
        <p:txBody>
          <a:bodyPr/>
          <a:lstStyle>
            <a:lvl1pPr algn="ctr"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3886200"/>
            <a:ext cx="60960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14600" y="6245225"/>
            <a:ext cx="6096000" cy="47625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grpSp>
        <p:nvGrpSpPr>
          <p:cNvPr id="20489" name="Group 16"/>
          <p:cNvGrpSpPr>
            <a:grpSpLocks/>
          </p:cNvGrpSpPr>
          <p:nvPr/>
        </p:nvGrpSpPr>
        <p:grpSpPr bwMode="auto">
          <a:xfrm>
            <a:off x="6858000" y="493713"/>
            <a:ext cx="1905000" cy="877887"/>
            <a:chOff x="2736" y="535"/>
            <a:chExt cx="1200" cy="553"/>
          </a:xfrm>
        </p:grpSpPr>
        <p:pic>
          <p:nvPicPr>
            <p:cNvPr id="20490" name="Picture 14" descr="white"/>
            <p:cNvPicPr>
              <a:picLocks noChangeAspect="1" noChangeArrowheads="1"/>
            </p:cNvPicPr>
            <p:nvPr/>
          </p:nvPicPr>
          <p:blipFill>
            <a:blip r:embed="rId2" cstate="print"/>
            <a:srcRect r="61111" b="-6273"/>
            <a:stretch>
              <a:fillRect/>
            </a:stretch>
          </p:blipFill>
          <p:spPr bwMode="auto">
            <a:xfrm>
              <a:off x="2784" y="535"/>
              <a:ext cx="1152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1" name="Picture 15" descr="white"/>
            <p:cNvPicPr>
              <a:picLocks noChangeAspect="1" noChangeArrowheads="1"/>
            </p:cNvPicPr>
            <p:nvPr/>
          </p:nvPicPr>
          <p:blipFill>
            <a:blip r:embed="rId3" cstate="print"/>
            <a:srcRect l="37038" t="-17712"/>
            <a:stretch>
              <a:fillRect/>
            </a:stretch>
          </p:blipFill>
          <p:spPr bwMode="auto">
            <a:xfrm>
              <a:off x="2736" y="864"/>
              <a:ext cx="1152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492" name="Picture 12" descr="opt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414588"/>
            <a:ext cx="1409700" cy="4443412"/>
          </a:xfrm>
          <a:prstGeom prst="rect">
            <a:avLst/>
          </a:prstGeom>
          <a:noFill/>
        </p:spPr>
      </p:pic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1F53-4374-462B-9994-0130E747C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51E7-6EB7-4C55-95E0-7D32581DB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DC6-1BD6-464C-A7FE-159982083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B57C9-9EDE-42C8-A0A7-FC3593929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D8E28-0F35-4622-8542-8356FD956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34B71-6054-44F4-B01B-4D7D28D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7FFBE-99BE-45BD-8785-139F89EDC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2DA6C-E6B2-4084-9832-609F7A8E2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F3713-58B7-49BD-97A4-58B57661C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8F165-C4F8-41F6-A74F-4AC7729A4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8D6E6"/>
            </a:gs>
            <a:gs pos="100000">
              <a:srgbClr val="93AFC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7045CC-3AEC-4FB2-8D1C-B81D9ED97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402388"/>
            <a:ext cx="2895600" cy="303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Font typeface="Arial" charset="0"/>
        <a:buChar char="►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Models of Medicaid/Behavioral Health Collaboration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3962400"/>
            <a:ext cx="6096000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New Jersey Stakeholder Group Meeting</a:t>
            </a:r>
            <a:endParaRPr lang="en-US" sz="2400" dirty="0"/>
          </a:p>
          <a:p>
            <a:pPr eaLnBrk="1" hangingPunct="1"/>
            <a:r>
              <a:rPr lang="en-US" sz="2400" dirty="0" smtClean="0"/>
              <a:t>January 20, 2012</a:t>
            </a:r>
            <a:endParaRPr lang="en-US" sz="2400" dirty="0"/>
          </a:p>
          <a:p>
            <a:pPr eaLnBrk="1" hangingPunct="1"/>
            <a:r>
              <a:rPr lang="en-US" sz="2400" dirty="0" smtClean="0"/>
              <a:t>Allison Hamblin, </a:t>
            </a:r>
            <a:r>
              <a:rPr lang="en-US" sz="2400" dirty="0"/>
              <a:t>CHCS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Behavioral Health System Reform: </a:t>
            </a:r>
            <a:br>
              <a:rPr lang="en-US" sz="3200" dirty="0" smtClean="0"/>
            </a:br>
            <a:r>
              <a:rPr lang="en-US" sz="3200" dirty="0" smtClean="0"/>
              <a:t>Why Such a Hotbed of Activity?</a:t>
            </a:r>
          </a:p>
        </p:txBody>
      </p:sp>
      <p:sp>
        <p:nvSpPr>
          <p:cNvPr id="5125" name="Rectangle 3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 It’s all in the numbers…</a:t>
            </a:r>
          </a:p>
          <a:p>
            <a:pPr lvl="1"/>
            <a:r>
              <a:rPr lang="en-US" sz="2000" dirty="0" smtClean="0"/>
              <a:t>Top 5% drives 50% of Medicaid spending</a:t>
            </a:r>
          </a:p>
          <a:p>
            <a:pPr lvl="1"/>
            <a:r>
              <a:rPr lang="en-US" sz="2000" dirty="0" smtClean="0"/>
              <a:t>Half of beneficiaries with disabilities have BH </a:t>
            </a:r>
            <a:r>
              <a:rPr lang="en-US" sz="2000" dirty="0" err="1" smtClean="0"/>
              <a:t>comorbidity</a:t>
            </a:r>
            <a:endParaRPr lang="en-US" sz="2000" dirty="0" smtClean="0"/>
          </a:p>
          <a:p>
            <a:pPr lvl="1"/>
            <a:r>
              <a:rPr lang="en-US" sz="2000" dirty="0" smtClean="0"/>
              <a:t>Addition of mental illness and substance use disorder to chronic medical population is associated with 3-4x increase in costs</a:t>
            </a:r>
          </a:p>
          <a:p>
            <a:pPr lvl="1"/>
            <a:r>
              <a:rPr lang="en-US" sz="2000" dirty="0" smtClean="0"/>
              <a:t>25 years of lost life expectancy associated with serious mental illness, primarily due to physical health issues</a:t>
            </a:r>
          </a:p>
          <a:p>
            <a:pPr lvl="1" algn="ctr">
              <a:buNone/>
            </a:pPr>
            <a:endParaRPr lang="en-US" sz="1000" dirty="0" smtClean="0"/>
          </a:p>
          <a:p>
            <a:pPr lvl="1" algn="ctr">
              <a:buNone/>
            </a:pPr>
            <a:endParaRPr lang="en-US" sz="2000" b="1" i="1" dirty="0" smtClean="0"/>
          </a:p>
          <a:p>
            <a:pPr marL="0" lvl="1" indent="0" algn="ctr">
              <a:buNone/>
            </a:pPr>
            <a:r>
              <a:rPr lang="en-US" sz="2000" b="1" i="1" dirty="0" smtClean="0">
                <a:solidFill>
                  <a:schemeClr val="tx2"/>
                </a:solidFill>
              </a:rPr>
              <a:t>Yet, most of these individuals receive services through fragmented, uncoordinated systems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6C5A7C-3F34-47F0-A65B-29B66A495121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49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9D429DA-6BCA-4EBF-BF85-2C340C964135}" type="slidenum">
              <a:rPr lang="en-US" sz="1400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6150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/>
            </a:r>
            <a:br>
              <a:rPr lang="en-US" smtClean="0">
                <a:solidFill>
                  <a:srgbClr val="000000"/>
                </a:solidFill>
              </a:rPr>
            </a:b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3429000" y="6365875"/>
            <a:ext cx="49530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i="1" dirty="0" smtClean="0">
                <a:solidFill>
                  <a:srgbClr val="000000"/>
                </a:solidFill>
              </a:rPr>
              <a:t>*Sources: RG Kronick et al., “The Faces of Medicaid III: Refining the Portrait of People with Multiple Chronic Conditions.” Center for Health Care Strategies, October 2009; C. Boyd, et al. “Clarifying </a:t>
            </a:r>
            <a:r>
              <a:rPr lang="en-US" sz="700" i="1" dirty="0" err="1" smtClean="0">
                <a:solidFill>
                  <a:srgbClr val="000000"/>
                </a:solidFill>
              </a:rPr>
              <a:t>Multimorbidity</a:t>
            </a:r>
            <a:r>
              <a:rPr lang="en-US" sz="700" i="1" dirty="0" smtClean="0">
                <a:solidFill>
                  <a:srgbClr val="000000"/>
                </a:solidFill>
              </a:rPr>
              <a:t> for Medicaid Programs to Improve Targeting and Delivery of Clinical Services.” Center for Health Care Strategies, December 2010. </a:t>
            </a:r>
            <a:endParaRPr lang="en-US" sz="7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096963"/>
          </a:xfrm>
        </p:spPr>
        <p:txBody>
          <a:bodyPr/>
          <a:lstStyle/>
          <a:p>
            <a:r>
              <a:rPr lang="en-US" sz="2600" smtClean="0"/>
              <a:t>Impact of Mental Illness &amp; Substance Use Disorders on Cost and Hospitalization for People with Diabetes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F43908A-89CD-45E7-96A7-2293C499AD5D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114800" y="6477000"/>
            <a:ext cx="457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val="000000"/>
                </a:solidFill>
              </a:rPr>
              <a:t>SOURCE: C. Boyd et al. </a:t>
            </a:r>
            <a:r>
              <a:rPr lang="en-US" sz="700" i="1" smtClean="0">
                <a:solidFill>
                  <a:srgbClr val="000000"/>
                </a:solidFill>
              </a:rPr>
              <a:t>Faces of Medicaid: Clarifying Multimorbidity Patterns to Improve Targeting and Delivery of Clinical Services</a:t>
            </a:r>
            <a:r>
              <a:rPr lang="en-US" sz="700" smtClean="0">
                <a:solidFill>
                  <a:srgbClr val="000000"/>
                </a:solidFill>
              </a:rPr>
              <a:t>. Center for Health Care Strategies, December 2010.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National Landscape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trend away from fee-for-service toward managed systems of care</a:t>
            </a:r>
          </a:p>
          <a:p>
            <a:r>
              <a:rPr lang="en-US" dirty="0" smtClean="0"/>
              <a:t>Efforts to promote integration at both the system level and at the point of care</a:t>
            </a:r>
          </a:p>
          <a:p>
            <a:pPr lvl="1"/>
            <a:r>
              <a:rPr lang="en-US" dirty="0" smtClean="0"/>
              <a:t>Aligned incentives</a:t>
            </a:r>
          </a:p>
          <a:p>
            <a:pPr lvl="1"/>
            <a:r>
              <a:rPr lang="en-US" dirty="0" smtClean="0"/>
              <a:t>Information exchange</a:t>
            </a:r>
          </a:p>
          <a:p>
            <a:pPr lvl="1"/>
            <a:r>
              <a:rPr lang="en-US" dirty="0" smtClean="0"/>
              <a:t>Accountable care homes</a:t>
            </a:r>
          </a:p>
          <a:p>
            <a:r>
              <a:rPr lang="en-US" dirty="0" smtClean="0"/>
              <a:t>Significant variation in approach</a:t>
            </a:r>
          </a:p>
          <a:p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B4118A-8DD5-4901-9DF8-F8F4D69E36A7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Range of Approaches to Reform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0" y="1645920"/>
          <a:ext cx="76962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062"/>
                <a:gridCol w="5328138"/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State</a:t>
                      </a:r>
                      <a:endParaRPr lang="en-US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System Design</a:t>
                      </a:r>
                      <a:endParaRPr lang="en-US" sz="2400" dirty="0"/>
                    </a:p>
                  </a:txBody>
                  <a:tcPr anchor="b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Tennessee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Integrated MCOs</a:t>
                      </a:r>
                      <a:endParaRPr lang="en-US" sz="24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Pennsylvania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Financial</a:t>
                      </a:r>
                      <a:r>
                        <a:rPr lang="en-US" sz="2400" baseline="0" dirty="0" smtClean="0"/>
                        <a:t> alignment across MCOs/BHOs</a:t>
                      </a:r>
                      <a:endParaRPr lang="en-US" sz="24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Arizona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Integrated BHO linked to BH Home</a:t>
                      </a:r>
                      <a:endParaRPr lang="en-US" sz="24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York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ASO to BHO/Integrated BHO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2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35283C0-CB0B-49F7-B648-8C1092941C40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Pennsylvania’s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</a:t>
            </a:r>
            <a:r>
              <a:rPr lang="en-US" dirty="0" err="1" smtClean="0"/>
              <a:t>capitated</a:t>
            </a:r>
            <a:r>
              <a:rPr lang="en-US" dirty="0" smtClean="0"/>
              <a:t> systems: MCOs and BHOs</a:t>
            </a:r>
          </a:p>
          <a:p>
            <a:r>
              <a:rPr lang="en-US" dirty="0" smtClean="0"/>
              <a:t>Regional pilots to promote integration for individuals with SMI</a:t>
            </a:r>
          </a:p>
          <a:p>
            <a:r>
              <a:rPr lang="en-US" dirty="0" smtClean="0"/>
              <a:t>Created Shared Incentive Pool tied to Performance Measures</a:t>
            </a:r>
          </a:p>
          <a:p>
            <a:pPr lvl="1"/>
            <a:r>
              <a:rPr lang="en-US" dirty="0" smtClean="0"/>
              <a:t>Process: Integrated health profiles, real-time hospital notification</a:t>
            </a:r>
          </a:p>
          <a:p>
            <a:pPr lvl="1"/>
            <a:r>
              <a:rPr lang="en-US" dirty="0" smtClean="0"/>
              <a:t>Outcomes: ED visit and hospital admission rates</a:t>
            </a:r>
          </a:p>
          <a:p>
            <a:r>
              <a:rPr lang="en-US" dirty="0" smtClean="0"/>
              <a:t>Designated accountable care home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FE6DC6-1BD6-464C-A7FE-1599820830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York’s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Separate approaches based on level of BH need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Mild to moderate: MCO continues to include BH services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Higher acuity: movement from FFS to managed care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Phased implementation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ASO in 2011</a:t>
            </a:r>
          </a:p>
          <a:p>
            <a:pPr lvl="1">
              <a:spcBef>
                <a:spcPts val="600"/>
              </a:spcBef>
            </a:pPr>
            <a:r>
              <a:rPr lang="en-US" dirty="0" err="1" smtClean="0"/>
              <a:t>Capitated</a:t>
            </a:r>
            <a:r>
              <a:rPr lang="en-US" dirty="0" smtClean="0"/>
              <a:t> managed care in 2013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Geographic variation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NYC: Integrated BHO/SNP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Elsewhere: BHO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Linkage to health home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FE6DC6-1BD6-464C-A7FE-1599820830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Elements to Promote Integrated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Aligned financial incentives (e.g., to coordinate, reduce hospitalizations, etc)</a:t>
            </a:r>
          </a:p>
          <a:p>
            <a:r>
              <a:rPr lang="en-US" dirty="0" smtClean="0"/>
              <a:t>Information exchange</a:t>
            </a:r>
          </a:p>
          <a:p>
            <a:r>
              <a:rPr lang="en-US" dirty="0" smtClean="0"/>
              <a:t>Clear policy guidance on privacy issues</a:t>
            </a:r>
          </a:p>
          <a:p>
            <a:r>
              <a:rPr lang="en-US" dirty="0" smtClean="0"/>
              <a:t>Accountable care homes</a:t>
            </a:r>
          </a:p>
          <a:p>
            <a:r>
              <a:rPr lang="en-US" dirty="0" smtClean="0"/>
              <a:t>Multidisciplinary care teams</a:t>
            </a:r>
          </a:p>
          <a:p>
            <a:r>
              <a:rPr lang="en-US" dirty="0" smtClean="0"/>
              <a:t>Competent provider networks</a:t>
            </a:r>
          </a:p>
          <a:p>
            <a:r>
              <a:rPr lang="en-US" dirty="0" smtClean="0"/>
              <a:t>Mechanisms for assessing and rewarding high-quality care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CC07D6-72FF-4A53-828B-9376F4D5E5D9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ght Blue Tempate (adults)">
  <a:themeElements>
    <a:clrScheme name="">
      <a:dk1>
        <a:srgbClr val="000000"/>
      </a:dk1>
      <a:lt1>
        <a:srgbClr val="7498BF"/>
      </a:lt1>
      <a:dk2>
        <a:srgbClr val="003480"/>
      </a:dk2>
      <a:lt2>
        <a:srgbClr val="4C84AD"/>
      </a:lt2>
      <a:accent1>
        <a:srgbClr val="FAD18C"/>
      </a:accent1>
      <a:accent2>
        <a:srgbClr val="055D47"/>
      </a:accent2>
      <a:accent3>
        <a:srgbClr val="BCCADC"/>
      </a:accent3>
      <a:accent4>
        <a:srgbClr val="000000"/>
      </a:accent4>
      <a:accent5>
        <a:srgbClr val="FCE5C5"/>
      </a:accent5>
      <a:accent6>
        <a:srgbClr val="04533F"/>
      </a:accent6>
      <a:hlink>
        <a:srgbClr val="651A6E"/>
      </a:hlink>
      <a:folHlink>
        <a:srgbClr val="01508B"/>
      </a:folHlink>
    </a:clrScheme>
    <a:fontScheme name="CHCS PowerPoint Temp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ght Blue Tempate (adult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3">
        <a:dk1>
          <a:srgbClr val="4C84AD"/>
        </a:dk1>
        <a:lt1>
          <a:srgbClr val="FFFFFF"/>
        </a:lt1>
        <a:dk2>
          <a:srgbClr val="7498BF"/>
        </a:dk2>
        <a:lt2>
          <a:srgbClr val="FFC000"/>
        </a:lt2>
        <a:accent1>
          <a:srgbClr val="FAD18C"/>
        </a:accent1>
        <a:accent2>
          <a:srgbClr val="055D47"/>
        </a:accent2>
        <a:accent3>
          <a:srgbClr val="BCCADC"/>
        </a:accent3>
        <a:accent4>
          <a:srgbClr val="DADADA"/>
        </a:accent4>
        <a:accent5>
          <a:srgbClr val="FCE5C5"/>
        </a:accent5>
        <a:accent6>
          <a:srgbClr val="04533F"/>
        </a:accent6>
        <a:hlink>
          <a:srgbClr val="651A6E"/>
        </a:hlink>
        <a:folHlink>
          <a:srgbClr val="0150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4">
        <a:dk1>
          <a:srgbClr val="003580"/>
        </a:dk1>
        <a:lt1>
          <a:srgbClr val="7498BF"/>
        </a:lt1>
        <a:dk2>
          <a:srgbClr val="E3EAF2"/>
        </a:dk2>
        <a:lt2>
          <a:srgbClr val="4C84AD"/>
        </a:lt2>
        <a:accent1>
          <a:srgbClr val="FAD18C"/>
        </a:accent1>
        <a:accent2>
          <a:srgbClr val="055D47"/>
        </a:accent2>
        <a:accent3>
          <a:srgbClr val="BCCADC"/>
        </a:accent3>
        <a:accent4>
          <a:srgbClr val="002C6C"/>
        </a:accent4>
        <a:accent5>
          <a:srgbClr val="FCE5C5"/>
        </a:accent5>
        <a:accent6>
          <a:srgbClr val="04533F"/>
        </a:accent6>
        <a:hlink>
          <a:srgbClr val="651A6E"/>
        </a:hlink>
        <a:folHlink>
          <a:srgbClr val="0150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 Blue Tempate (adults) 15">
        <a:dk1>
          <a:srgbClr val="4C84AD"/>
        </a:dk1>
        <a:lt1>
          <a:srgbClr val="E3EAF2"/>
        </a:lt1>
        <a:dk2>
          <a:srgbClr val="7498BF"/>
        </a:dk2>
        <a:lt2>
          <a:srgbClr val="FFC000"/>
        </a:lt2>
        <a:accent1>
          <a:srgbClr val="FAD18C"/>
        </a:accent1>
        <a:accent2>
          <a:srgbClr val="055D47"/>
        </a:accent2>
        <a:accent3>
          <a:srgbClr val="BCCADC"/>
        </a:accent3>
        <a:accent4>
          <a:srgbClr val="C2C8CF"/>
        </a:accent4>
        <a:accent5>
          <a:srgbClr val="FCE5C5"/>
        </a:accent5>
        <a:accent6>
          <a:srgbClr val="04533F"/>
        </a:accent6>
        <a:hlink>
          <a:srgbClr val="651A6E"/>
        </a:hlink>
        <a:folHlink>
          <a:srgbClr val="0150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ht Blue Tempate (adults) 16">
        <a:dk1>
          <a:srgbClr val="003580"/>
        </a:dk1>
        <a:lt1>
          <a:srgbClr val="7498BF"/>
        </a:lt1>
        <a:dk2>
          <a:srgbClr val="FFFFFF"/>
        </a:dk2>
        <a:lt2>
          <a:srgbClr val="4C84AD"/>
        </a:lt2>
        <a:accent1>
          <a:srgbClr val="FAD18C"/>
        </a:accent1>
        <a:accent2>
          <a:srgbClr val="055D47"/>
        </a:accent2>
        <a:accent3>
          <a:srgbClr val="BCCADC"/>
        </a:accent3>
        <a:accent4>
          <a:srgbClr val="002C6C"/>
        </a:accent4>
        <a:accent5>
          <a:srgbClr val="FCE5C5"/>
        </a:accent5>
        <a:accent6>
          <a:srgbClr val="04533F"/>
        </a:accent6>
        <a:hlink>
          <a:srgbClr val="651A6E"/>
        </a:hlink>
        <a:folHlink>
          <a:srgbClr val="0150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 Blue Tempate (adults)</Template>
  <TotalTime>459</TotalTime>
  <Words>450</Words>
  <Application>Microsoft Office PowerPoint</Application>
  <PresentationFormat>On-screen Show (4:3)</PresentationFormat>
  <Paragraphs>78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Light Blue Tempate (adults)</vt:lpstr>
      <vt:lpstr>State Models of Medicaid/Behavioral Health Collaboration</vt:lpstr>
      <vt:lpstr>Behavioral Health System Reform:  Why Such a Hotbed of Activity?</vt:lpstr>
      <vt:lpstr>Impact of Mental Illness &amp; Substance Use Disorders on Cost and Hospitalization for People with Diabetes</vt:lpstr>
      <vt:lpstr>The National Landscape</vt:lpstr>
      <vt:lpstr>A Range of Approaches to Reform</vt:lpstr>
      <vt:lpstr>Pennsylvania’s Approach</vt:lpstr>
      <vt:lpstr>New York’s Approach</vt:lpstr>
      <vt:lpstr>Common Elements to Promote Integrated Care</vt:lpstr>
    </vt:vector>
  </TitlesOfParts>
  <Company>CHCS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Behavioral Health Under Medicaid</dc:title>
  <dc:creator>Melanie Bella</dc:creator>
  <cp:lastModifiedBy>Vicki Fresolone</cp:lastModifiedBy>
  <cp:revision>22</cp:revision>
  <dcterms:created xsi:type="dcterms:W3CDTF">2009-07-02T08:38:10Z</dcterms:created>
  <dcterms:modified xsi:type="dcterms:W3CDTF">2012-01-25T17:24:17Z</dcterms:modified>
</cp:coreProperties>
</file>