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1"/>
  </p:notesMasterIdLst>
  <p:sldIdLst>
    <p:sldId id="304" r:id="rId5"/>
    <p:sldId id="384" r:id="rId6"/>
    <p:sldId id="422" r:id="rId7"/>
    <p:sldId id="462" r:id="rId8"/>
    <p:sldId id="463" r:id="rId9"/>
    <p:sldId id="469" r:id="rId10"/>
    <p:sldId id="471" r:id="rId11"/>
    <p:sldId id="479" r:id="rId12"/>
    <p:sldId id="482" r:id="rId13"/>
    <p:sldId id="485" r:id="rId14"/>
    <p:sldId id="487" r:id="rId15"/>
    <p:sldId id="499" r:id="rId16"/>
    <p:sldId id="515" r:id="rId17"/>
    <p:sldId id="512" r:id="rId18"/>
    <p:sldId id="396" r:id="rId19"/>
    <p:sldId id="503" r:id="rId20"/>
    <p:sldId id="464" r:id="rId21"/>
    <p:sldId id="409" r:id="rId22"/>
    <p:sldId id="327" r:id="rId23"/>
    <p:sldId id="414" r:id="rId24"/>
    <p:sldId id="420" r:id="rId25"/>
    <p:sldId id="368" r:id="rId26"/>
    <p:sldId id="465" r:id="rId27"/>
    <p:sldId id="466" r:id="rId28"/>
    <p:sldId id="467" r:id="rId29"/>
    <p:sldId id="42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on, Patricia (DOL)" initials="R(" lastIdx="5" clrIdx="0">
    <p:extLst>
      <p:ext uri="{19B8F6BF-5375-455C-9EA6-DF929625EA0E}">
        <p15:presenceInfo xmlns:p15="http://schemas.microsoft.com/office/powerpoint/2012/main" userId="S::patricia.robertson@dol.nj.gov::6142413e-9033-4fb5-a2f8-7aeed3d8c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F77"/>
    <a:srgbClr val="F17FA0"/>
    <a:srgbClr val="F09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4807" autoAdjust="0"/>
  </p:normalViewPr>
  <p:slideViewPr>
    <p:cSldViewPr snapToGrid="0">
      <p:cViewPr varScale="1">
        <p:scale>
          <a:sx n="70" d="100"/>
          <a:sy n="70" d="100"/>
        </p:scale>
        <p:origin x="1094" y="48"/>
      </p:cViewPr>
      <p:guideLst/>
    </p:cSldViewPr>
  </p:slideViewPr>
  <p:notesTextViewPr>
    <p:cViewPr>
      <p:scale>
        <a:sx n="125" d="100"/>
        <a:sy n="12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1ED0A-15E4-4B85-8D2B-E2E5CB93ECE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90083A32-96AE-4397-8C08-40993F304D20}">
      <dgm:prSet phldrT="[Text]"/>
      <dgm:spPr/>
      <dgm:t>
        <a:bodyPr/>
        <a:lstStyle/>
        <a:p>
          <a:r>
            <a:rPr lang="en-US" dirty="0"/>
            <a:t>Diversity Characteristics</a:t>
          </a:r>
        </a:p>
      </dgm:t>
    </dgm:pt>
    <dgm:pt modelId="{978EAB78-799B-4254-A99C-D9EA74B17738}" type="parTrans" cxnId="{30D9F76B-AFE3-430F-A50B-EA0CE991500D}">
      <dgm:prSet/>
      <dgm:spPr/>
      <dgm:t>
        <a:bodyPr/>
        <a:lstStyle/>
        <a:p>
          <a:endParaRPr lang="en-US"/>
        </a:p>
      </dgm:t>
    </dgm:pt>
    <dgm:pt modelId="{737B2725-8153-4ED3-AE88-4DA9E46DD7F0}" type="sibTrans" cxnId="{30D9F76B-AFE3-430F-A50B-EA0CE991500D}">
      <dgm:prSet/>
      <dgm:spPr/>
      <dgm:t>
        <a:bodyPr/>
        <a:lstStyle/>
        <a:p>
          <a:endParaRPr lang="en-US"/>
        </a:p>
      </dgm:t>
    </dgm:pt>
    <dgm:pt modelId="{1F36BCA8-6A54-49B8-BED8-CF57789CF2EC}">
      <dgm:prSet phldrT="[Text]" custT="1"/>
      <dgm:spPr/>
      <dgm:t>
        <a:bodyPr/>
        <a:lstStyle/>
        <a:p>
          <a:r>
            <a:rPr lang="en-US" sz="4200" dirty="0"/>
            <a:t>Location</a:t>
          </a:r>
        </a:p>
      </dgm:t>
    </dgm:pt>
    <dgm:pt modelId="{D073B3DF-C41F-4DAE-8986-17267EF5941F}" type="parTrans" cxnId="{25FE8015-6046-4A7D-B3D1-7B65CCA8BB7B}">
      <dgm:prSet/>
      <dgm:spPr/>
      <dgm:t>
        <a:bodyPr/>
        <a:lstStyle/>
        <a:p>
          <a:endParaRPr lang="en-US"/>
        </a:p>
      </dgm:t>
    </dgm:pt>
    <dgm:pt modelId="{2ABF21AE-E837-41FB-BB0D-D0659CA73430}" type="sibTrans" cxnId="{25FE8015-6046-4A7D-B3D1-7B65CCA8BB7B}">
      <dgm:prSet/>
      <dgm:spPr/>
      <dgm:t>
        <a:bodyPr/>
        <a:lstStyle/>
        <a:p>
          <a:endParaRPr lang="en-US"/>
        </a:p>
      </dgm:t>
    </dgm:pt>
    <dgm:pt modelId="{EEF7DBF7-90E5-4286-9901-9FA8235DF7A2}">
      <dgm:prSet phldrT="[Text]" custT="1"/>
      <dgm:spPr/>
      <dgm:t>
        <a:bodyPr/>
        <a:lstStyle/>
        <a:p>
          <a:r>
            <a:rPr lang="en-US" sz="4200" dirty="0"/>
            <a:t>Sector</a:t>
          </a:r>
        </a:p>
      </dgm:t>
    </dgm:pt>
    <dgm:pt modelId="{A37C4926-822F-4F25-8247-95F03B649072}" type="parTrans" cxnId="{BB8C8B6E-81FD-40EC-8C29-4C4AAA4D9B92}">
      <dgm:prSet/>
      <dgm:spPr/>
      <dgm:t>
        <a:bodyPr/>
        <a:lstStyle/>
        <a:p>
          <a:endParaRPr lang="en-US"/>
        </a:p>
      </dgm:t>
    </dgm:pt>
    <dgm:pt modelId="{073B8831-F07B-4113-B4D0-FB96FCB6DCA2}" type="sibTrans" cxnId="{BB8C8B6E-81FD-40EC-8C29-4C4AAA4D9B92}">
      <dgm:prSet/>
      <dgm:spPr/>
      <dgm:t>
        <a:bodyPr/>
        <a:lstStyle/>
        <a:p>
          <a:endParaRPr lang="en-US"/>
        </a:p>
      </dgm:t>
    </dgm:pt>
    <dgm:pt modelId="{9D5AC29F-62AA-45BB-8C31-0D2AB47E6DCD}">
      <dgm:prSet phldrT="[Text]" custT="1"/>
      <dgm:spPr/>
      <dgm:t>
        <a:bodyPr/>
        <a:lstStyle/>
        <a:p>
          <a:r>
            <a:rPr lang="en-US" sz="4200" dirty="0"/>
            <a:t>Industry</a:t>
          </a:r>
        </a:p>
      </dgm:t>
    </dgm:pt>
    <dgm:pt modelId="{DFD0C3A0-5619-4F69-96E8-F0CBB0F416A0}" type="parTrans" cxnId="{734F36F7-ABCC-4B39-978E-E5F98485E58B}">
      <dgm:prSet/>
      <dgm:spPr/>
      <dgm:t>
        <a:bodyPr/>
        <a:lstStyle/>
        <a:p>
          <a:endParaRPr lang="en-US"/>
        </a:p>
      </dgm:t>
    </dgm:pt>
    <dgm:pt modelId="{5C63CA49-C64F-4A55-B8B8-1CA346E35060}" type="sibTrans" cxnId="{734F36F7-ABCC-4B39-978E-E5F98485E58B}">
      <dgm:prSet/>
      <dgm:spPr/>
      <dgm:t>
        <a:bodyPr/>
        <a:lstStyle/>
        <a:p>
          <a:endParaRPr lang="en-US"/>
        </a:p>
      </dgm:t>
    </dgm:pt>
    <dgm:pt modelId="{792F721E-FE82-410C-8969-A05E2933564E}">
      <dgm:prSet phldrT="[Text]" custT="1"/>
      <dgm:spPr/>
      <dgm:t>
        <a:bodyPr/>
        <a:lstStyle/>
        <a:p>
          <a:r>
            <a:rPr lang="en-US" sz="4200" dirty="0"/>
            <a:t>Size</a:t>
          </a:r>
        </a:p>
      </dgm:t>
    </dgm:pt>
    <dgm:pt modelId="{606600F4-50F3-4AA2-8927-C2651F0C4EBF}" type="parTrans" cxnId="{629853BD-DCA8-435A-A845-4E28F506ED16}">
      <dgm:prSet/>
      <dgm:spPr/>
      <dgm:t>
        <a:bodyPr/>
        <a:lstStyle/>
        <a:p>
          <a:endParaRPr lang="en-US"/>
        </a:p>
      </dgm:t>
    </dgm:pt>
    <dgm:pt modelId="{29D1EAAE-AE50-490A-97BD-AA8DF437C03E}" type="sibTrans" cxnId="{629853BD-DCA8-435A-A845-4E28F506ED16}">
      <dgm:prSet/>
      <dgm:spPr/>
      <dgm:t>
        <a:bodyPr/>
        <a:lstStyle/>
        <a:p>
          <a:endParaRPr lang="en-US"/>
        </a:p>
      </dgm:t>
    </dgm:pt>
    <dgm:pt modelId="{4D282349-0CF8-4202-B057-63F1164F0F79}" type="pres">
      <dgm:prSet presAssocID="{A171ED0A-15E4-4B85-8D2B-E2E5CB93ECEC}" presName="diagram" presStyleCnt="0">
        <dgm:presLayoutVars>
          <dgm:chMax val="1"/>
          <dgm:dir/>
          <dgm:animLvl val="ctr"/>
          <dgm:resizeHandles val="exact"/>
        </dgm:presLayoutVars>
      </dgm:prSet>
      <dgm:spPr/>
    </dgm:pt>
    <dgm:pt modelId="{3E9528D2-232C-4844-8954-6E4F7BBCBA85}" type="pres">
      <dgm:prSet presAssocID="{A171ED0A-15E4-4B85-8D2B-E2E5CB93ECEC}" presName="matrix" presStyleCnt="0"/>
      <dgm:spPr/>
    </dgm:pt>
    <dgm:pt modelId="{3E783EF4-8ACE-4666-A600-4E7B0B81A3E0}" type="pres">
      <dgm:prSet presAssocID="{A171ED0A-15E4-4B85-8D2B-E2E5CB93ECEC}" presName="tile1" presStyleLbl="node1" presStyleIdx="0" presStyleCnt="4" custLinFactNeighborX="-14114" custLinFactNeighborY="-21599"/>
      <dgm:spPr/>
    </dgm:pt>
    <dgm:pt modelId="{279534A6-5F5F-4E3B-AF38-050830547EA3}" type="pres">
      <dgm:prSet presAssocID="{A171ED0A-15E4-4B85-8D2B-E2E5CB93ECEC}" presName="tile1text" presStyleLbl="node1" presStyleIdx="0" presStyleCnt="4">
        <dgm:presLayoutVars>
          <dgm:chMax val="0"/>
          <dgm:chPref val="0"/>
          <dgm:bulletEnabled val="1"/>
        </dgm:presLayoutVars>
      </dgm:prSet>
      <dgm:spPr/>
    </dgm:pt>
    <dgm:pt modelId="{56971317-36BE-43B3-9044-D0DF62F80857}" type="pres">
      <dgm:prSet presAssocID="{A171ED0A-15E4-4B85-8D2B-E2E5CB93ECEC}" presName="tile2" presStyleLbl="node1" presStyleIdx="1" presStyleCnt="4"/>
      <dgm:spPr/>
    </dgm:pt>
    <dgm:pt modelId="{D3FE56A0-3A90-45CC-AD43-97F944600167}" type="pres">
      <dgm:prSet presAssocID="{A171ED0A-15E4-4B85-8D2B-E2E5CB93ECEC}" presName="tile2text" presStyleLbl="node1" presStyleIdx="1" presStyleCnt="4">
        <dgm:presLayoutVars>
          <dgm:chMax val="0"/>
          <dgm:chPref val="0"/>
          <dgm:bulletEnabled val="1"/>
        </dgm:presLayoutVars>
      </dgm:prSet>
      <dgm:spPr/>
    </dgm:pt>
    <dgm:pt modelId="{BA934B24-284B-4D97-B981-25EEE3E529E5}" type="pres">
      <dgm:prSet presAssocID="{A171ED0A-15E4-4B85-8D2B-E2E5CB93ECEC}" presName="tile3" presStyleLbl="node1" presStyleIdx="2" presStyleCnt="4"/>
      <dgm:spPr/>
    </dgm:pt>
    <dgm:pt modelId="{0ABB7CEF-92B7-49BF-A28F-92CF099FDE49}" type="pres">
      <dgm:prSet presAssocID="{A171ED0A-15E4-4B85-8D2B-E2E5CB93ECEC}" presName="tile3text" presStyleLbl="node1" presStyleIdx="2" presStyleCnt="4">
        <dgm:presLayoutVars>
          <dgm:chMax val="0"/>
          <dgm:chPref val="0"/>
          <dgm:bulletEnabled val="1"/>
        </dgm:presLayoutVars>
      </dgm:prSet>
      <dgm:spPr/>
    </dgm:pt>
    <dgm:pt modelId="{95FAB6F7-24AA-4A6F-9E8E-945C58A7CDB1}" type="pres">
      <dgm:prSet presAssocID="{A171ED0A-15E4-4B85-8D2B-E2E5CB93ECEC}" presName="tile4" presStyleLbl="node1" presStyleIdx="3" presStyleCnt="4"/>
      <dgm:spPr/>
    </dgm:pt>
    <dgm:pt modelId="{2262C423-F86F-46EC-A37B-2CBD47D0B231}" type="pres">
      <dgm:prSet presAssocID="{A171ED0A-15E4-4B85-8D2B-E2E5CB93ECEC}" presName="tile4text" presStyleLbl="node1" presStyleIdx="3" presStyleCnt="4">
        <dgm:presLayoutVars>
          <dgm:chMax val="0"/>
          <dgm:chPref val="0"/>
          <dgm:bulletEnabled val="1"/>
        </dgm:presLayoutVars>
      </dgm:prSet>
      <dgm:spPr/>
    </dgm:pt>
    <dgm:pt modelId="{0C1837F4-FDCB-43C1-8B10-A74AF98D0F91}" type="pres">
      <dgm:prSet presAssocID="{A171ED0A-15E4-4B85-8D2B-E2E5CB93ECEC}" presName="centerTile" presStyleLbl="fgShp" presStyleIdx="0" presStyleCnt="1">
        <dgm:presLayoutVars>
          <dgm:chMax val="0"/>
          <dgm:chPref val="0"/>
        </dgm:presLayoutVars>
      </dgm:prSet>
      <dgm:spPr/>
    </dgm:pt>
  </dgm:ptLst>
  <dgm:cxnLst>
    <dgm:cxn modelId="{129C0001-440C-4556-9AB9-05B7617D7247}" type="presOf" srcId="{A171ED0A-15E4-4B85-8D2B-E2E5CB93ECEC}" destId="{4D282349-0CF8-4202-B057-63F1164F0F79}" srcOrd="0" destOrd="0" presId="urn:microsoft.com/office/officeart/2005/8/layout/matrix1"/>
    <dgm:cxn modelId="{89FD2F03-90EA-4526-9528-3E21078B8C5A}" type="presOf" srcId="{792F721E-FE82-410C-8969-A05E2933564E}" destId="{95FAB6F7-24AA-4A6F-9E8E-945C58A7CDB1}" srcOrd="0" destOrd="0" presId="urn:microsoft.com/office/officeart/2005/8/layout/matrix1"/>
    <dgm:cxn modelId="{25FE8015-6046-4A7D-B3D1-7B65CCA8BB7B}" srcId="{90083A32-96AE-4397-8C08-40993F304D20}" destId="{1F36BCA8-6A54-49B8-BED8-CF57789CF2EC}" srcOrd="0" destOrd="0" parTransId="{D073B3DF-C41F-4DAE-8986-17267EF5941F}" sibTransId="{2ABF21AE-E837-41FB-BB0D-D0659CA73430}"/>
    <dgm:cxn modelId="{5A441628-96CB-4597-BA66-0CD0DEE37A81}" type="presOf" srcId="{9D5AC29F-62AA-45BB-8C31-0D2AB47E6DCD}" destId="{0ABB7CEF-92B7-49BF-A28F-92CF099FDE49}" srcOrd="1" destOrd="0" presId="urn:microsoft.com/office/officeart/2005/8/layout/matrix1"/>
    <dgm:cxn modelId="{98F54D38-7867-4A2D-AF99-2CF5DA8772C1}" type="presOf" srcId="{90083A32-96AE-4397-8C08-40993F304D20}" destId="{0C1837F4-FDCB-43C1-8B10-A74AF98D0F91}" srcOrd="0" destOrd="0" presId="urn:microsoft.com/office/officeart/2005/8/layout/matrix1"/>
    <dgm:cxn modelId="{F762A83D-ACEC-4DC9-BCCA-594EEBB5ADE7}" type="presOf" srcId="{EEF7DBF7-90E5-4286-9901-9FA8235DF7A2}" destId="{D3FE56A0-3A90-45CC-AD43-97F944600167}" srcOrd="1" destOrd="0" presId="urn:microsoft.com/office/officeart/2005/8/layout/matrix1"/>
    <dgm:cxn modelId="{DB6FCF40-8637-45DC-813E-E7B38DA304B7}" type="presOf" srcId="{EEF7DBF7-90E5-4286-9901-9FA8235DF7A2}" destId="{56971317-36BE-43B3-9044-D0DF62F80857}" srcOrd="0" destOrd="0" presId="urn:microsoft.com/office/officeart/2005/8/layout/matrix1"/>
    <dgm:cxn modelId="{30D9F76B-AFE3-430F-A50B-EA0CE991500D}" srcId="{A171ED0A-15E4-4B85-8D2B-E2E5CB93ECEC}" destId="{90083A32-96AE-4397-8C08-40993F304D20}" srcOrd="0" destOrd="0" parTransId="{978EAB78-799B-4254-A99C-D9EA74B17738}" sibTransId="{737B2725-8153-4ED3-AE88-4DA9E46DD7F0}"/>
    <dgm:cxn modelId="{BB8C8B6E-81FD-40EC-8C29-4C4AAA4D9B92}" srcId="{90083A32-96AE-4397-8C08-40993F304D20}" destId="{EEF7DBF7-90E5-4286-9901-9FA8235DF7A2}" srcOrd="1" destOrd="0" parTransId="{A37C4926-822F-4F25-8247-95F03B649072}" sibTransId="{073B8831-F07B-4113-B4D0-FB96FCB6DCA2}"/>
    <dgm:cxn modelId="{AA2A7859-2BB0-4BDB-A68D-C71FF2405E9E}" type="presOf" srcId="{792F721E-FE82-410C-8969-A05E2933564E}" destId="{2262C423-F86F-46EC-A37B-2CBD47D0B231}" srcOrd="1" destOrd="0" presId="urn:microsoft.com/office/officeart/2005/8/layout/matrix1"/>
    <dgm:cxn modelId="{E510AB5A-390C-4FE7-AB33-98B8F119F156}" type="presOf" srcId="{9D5AC29F-62AA-45BB-8C31-0D2AB47E6DCD}" destId="{BA934B24-284B-4D97-B981-25EEE3E529E5}" srcOrd="0" destOrd="0" presId="urn:microsoft.com/office/officeart/2005/8/layout/matrix1"/>
    <dgm:cxn modelId="{77F3C87D-949A-4C44-847C-16CFB9E3F4A8}" type="presOf" srcId="{1F36BCA8-6A54-49B8-BED8-CF57789CF2EC}" destId="{3E783EF4-8ACE-4666-A600-4E7B0B81A3E0}" srcOrd="0" destOrd="0" presId="urn:microsoft.com/office/officeart/2005/8/layout/matrix1"/>
    <dgm:cxn modelId="{629853BD-DCA8-435A-A845-4E28F506ED16}" srcId="{90083A32-96AE-4397-8C08-40993F304D20}" destId="{792F721E-FE82-410C-8969-A05E2933564E}" srcOrd="3" destOrd="0" parTransId="{606600F4-50F3-4AA2-8927-C2651F0C4EBF}" sibTransId="{29D1EAAE-AE50-490A-97BD-AA8DF437C03E}"/>
    <dgm:cxn modelId="{0F992ADE-D97B-4C55-A083-856C5EE565C4}" type="presOf" srcId="{1F36BCA8-6A54-49B8-BED8-CF57789CF2EC}" destId="{279534A6-5F5F-4E3B-AF38-050830547EA3}" srcOrd="1" destOrd="0" presId="urn:microsoft.com/office/officeart/2005/8/layout/matrix1"/>
    <dgm:cxn modelId="{734F36F7-ABCC-4B39-978E-E5F98485E58B}" srcId="{90083A32-96AE-4397-8C08-40993F304D20}" destId="{9D5AC29F-62AA-45BB-8C31-0D2AB47E6DCD}" srcOrd="2" destOrd="0" parTransId="{DFD0C3A0-5619-4F69-96E8-F0CBB0F416A0}" sibTransId="{5C63CA49-C64F-4A55-B8B8-1CA346E35060}"/>
    <dgm:cxn modelId="{370F0CF5-F224-4B75-8013-D344EBF5F0E4}" type="presParOf" srcId="{4D282349-0CF8-4202-B057-63F1164F0F79}" destId="{3E9528D2-232C-4844-8954-6E4F7BBCBA85}" srcOrd="0" destOrd="0" presId="urn:microsoft.com/office/officeart/2005/8/layout/matrix1"/>
    <dgm:cxn modelId="{E90CF9F6-9E20-40A5-99CC-5728BC5FF065}" type="presParOf" srcId="{3E9528D2-232C-4844-8954-6E4F7BBCBA85}" destId="{3E783EF4-8ACE-4666-A600-4E7B0B81A3E0}" srcOrd="0" destOrd="0" presId="urn:microsoft.com/office/officeart/2005/8/layout/matrix1"/>
    <dgm:cxn modelId="{AA3AB6BB-EBD3-4DFB-A755-D57822AE9FAA}" type="presParOf" srcId="{3E9528D2-232C-4844-8954-6E4F7BBCBA85}" destId="{279534A6-5F5F-4E3B-AF38-050830547EA3}" srcOrd="1" destOrd="0" presId="urn:microsoft.com/office/officeart/2005/8/layout/matrix1"/>
    <dgm:cxn modelId="{FF742AA0-F6E0-46EE-9D20-B872C1F65FD0}" type="presParOf" srcId="{3E9528D2-232C-4844-8954-6E4F7BBCBA85}" destId="{56971317-36BE-43B3-9044-D0DF62F80857}" srcOrd="2" destOrd="0" presId="urn:microsoft.com/office/officeart/2005/8/layout/matrix1"/>
    <dgm:cxn modelId="{23636804-0FAD-4B19-9C8C-0FA7E521CF0F}" type="presParOf" srcId="{3E9528D2-232C-4844-8954-6E4F7BBCBA85}" destId="{D3FE56A0-3A90-45CC-AD43-97F944600167}" srcOrd="3" destOrd="0" presId="urn:microsoft.com/office/officeart/2005/8/layout/matrix1"/>
    <dgm:cxn modelId="{57F9CC98-DEC1-4906-AA86-FA2C5AD52D4E}" type="presParOf" srcId="{3E9528D2-232C-4844-8954-6E4F7BBCBA85}" destId="{BA934B24-284B-4D97-B981-25EEE3E529E5}" srcOrd="4" destOrd="0" presId="urn:microsoft.com/office/officeart/2005/8/layout/matrix1"/>
    <dgm:cxn modelId="{9E865EE8-7FA3-479B-BF16-BD379D859AD1}" type="presParOf" srcId="{3E9528D2-232C-4844-8954-6E4F7BBCBA85}" destId="{0ABB7CEF-92B7-49BF-A28F-92CF099FDE49}" srcOrd="5" destOrd="0" presId="urn:microsoft.com/office/officeart/2005/8/layout/matrix1"/>
    <dgm:cxn modelId="{ED2BD576-399F-4683-8930-D823887A108E}" type="presParOf" srcId="{3E9528D2-232C-4844-8954-6E4F7BBCBA85}" destId="{95FAB6F7-24AA-4A6F-9E8E-945C58A7CDB1}" srcOrd="6" destOrd="0" presId="urn:microsoft.com/office/officeart/2005/8/layout/matrix1"/>
    <dgm:cxn modelId="{D25D92E0-DA87-44E6-AA04-19110F0F2925}" type="presParOf" srcId="{3E9528D2-232C-4844-8954-6E4F7BBCBA85}" destId="{2262C423-F86F-46EC-A37B-2CBD47D0B231}" srcOrd="7" destOrd="0" presId="urn:microsoft.com/office/officeart/2005/8/layout/matrix1"/>
    <dgm:cxn modelId="{4E3D86C7-D16B-4678-BB60-CA22E115672A}" type="presParOf" srcId="{4D282349-0CF8-4202-B057-63F1164F0F79}" destId="{0C1837F4-FDCB-43C1-8B10-A74AF98D0F91}"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83EF4-8ACE-4666-A600-4E7B0B81A3E0}">
      <dsp:nvSpPr>
        <dsp:cNvPr id="0" name=""/>
        <dsp:cNvSpPr/>
      </dsp:nvSpPr>
      <dsp:spPr>
        <a:xfrm rot="16200000">
          <a:off x="853016" y="-853016"/>
          <a:ext cx="2073123" cy="3779157"/>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Location</a:t>
          </a:r>
        </a:p>
      </dsp:txBody>
      <dsp:txXfrm rot="5400000">
        <a:off x="0" y="0"/>
        <a:ext cx="3779157" cy="1554842"/>
      </dsp:txXfrm>
    </dsp:sp>
    <dsp:sp modelId="{56971317-36BE-43B3-9044-D0DF62F80857}">
      <dsp:nvSpPr>
        <dsp:cNvPr id="0" name=""/>
        <dsp:cNvSpPr/>
      </dsp:nvSpPr>
      <dsp:spPr>
        <a:xfrm>
          <a:off x="3779157" y="0"/>
          <a:ext cx="3779157" cy="2073123"/>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Sector</a:t>
          </a:r>
        </a:p>
      </dsp:txBody>
      <dsp:txXfrm>
        <a:off x="3779157" y="0"/>
        <a:ext cx="3779157" cy="1554842"/>
      </dsp:txXfrm>
    </dsp:sp>
    <dsp:sp modelId="{BA934B24-284B-4D97-B981-25EEE3E529E5}">
      <dsp:nvSpPr>
        <dsp:cNvPr id="0" name=""/>
        <dsp:cNvSpPr/>
      </dsp:nvSpPr>
      <dsp:spPr>
        <a:xfrm rot="10800000">
          <a:off x="0" y="2073123"/>
          <a:ext cx="3779157" cy="2073123"/>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Industry</a:t>
          </a:r>
        </a:p>
      </dsp:txBody>
      <dsp:txXfrm rot="10800000">
        <a:off x="0" y="2591404"/>
        <a:ext cx="3779157" cy="1554842"/>
      </dsp:txXfrm>
    </dsp:sp>
    <dsp:sp modelId="{95FAB6F7-24AA-4A6F-9E8E-945C58A7CDB1}">
      <dsp:nvSpPr>
        <dsp:cNvPr id="0" name=""/>
        <dsp:cNvSpPr/>
      </dsp:nvSpPr>
      <dsp:spPr>
        <a:xfrm rot="5400000">
          <a:off x="4632173" y="1220106"/>
          <a:ext cx="2073123" cy="3779157"/>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Size</a:t>
          </a:r>
        </a:p>
      </dsp:txBody>
      <dsp:txXfrm rot="-5400000">
        <a:off x="3779157" y="2591404"/>
        <a:ext cx="3779157" cy="1554842"/>
      </dsp:txXfrm>
    </dsp:sp>
    <dsp:sp modelId="{0C1837F4-FDCB-43C1-8B10-A74AF98D0F91}">
      <dsp:nvSpPr>
        <dsp:cNvPr id="0" name=""/>
        <dsp:cNvSpPr/>
      </dsp:nvSpPr>
      <dsp:spPr>
        <a:xfrm>
          <a:off x="2645409" y="1554842"/>
          <a:ext cx="2267494" cy="1036561"/>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Diversity Characteristics</a:t>
          </a:r>
        </a:p>
      </dsp:txBody>
      <dsp:txXfrm>
        <a:off x="2696010" y="1605443"/>
        <a:ext cx="2166292" cy="93535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E9965-AD0F-4E50-8E0A-9158F6974605}" type="datetimeFigureOut">
              <a:rPr lang="en-US" smtClean="0"/>
              <a:t>5/11/2021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A5BC6-7A6E-49FF-BE92-5B65FB7D5264}" type="slidenum">
              <a:rPr lang="en-US" smtClean="0"/>
              <a:t>‹#›</a:t>
            </a:fld>
            <a:endParaRPr lang="en-US" dirty="0"/>
          </a:p>
        </p:txBody>
      </p:sp>
    </p:spTree>
    <p:extLst>
      <p:ext uri="{BB962C8B-B14F-4D97-AF65-F5344CB8AC3E}">
        <p14:creationId xmlns:p14="http://schemas.microsoft.com/office/powerpoint/2010/main" val="377482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the WIOA Title I Training Video Series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73003-51BB-41C0-9F3E-E8CA1F83DF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3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it is important to note the following specifics: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Wages and stipends are subject to IRS rules and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Wages should be compliant with policies under the Fair Labor Standards Act (FLSA)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Local policies should be in place governing award of Incentive payment specifics.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 addition to this video, more details about wages, stipends, and incentives are offered in NJWIN 1-17.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CA5BC6-7A6E-49FF-BE92-5B65FB7D5264}" type="slidenum">
              <a:rPr lang="en-US" smtClean="0"/>
              <a:t>10</a:t>
            </a:fld>
            <a:endParaRPr lang="en-US" dirty="0"/>
          </a:p>
        </p:txBody>
      </p:sp>
    </p:spTree>
    <p:extLst>
      <p:ext uri="{BB962C8B-B14F-4D97-AF65-F5344CB8AC3E}">
        <p14:creationId xmlns:p14="http://schemas.microsoft.com/office/powerpoint/2010/main" val="248363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characteristic to consider in developing work experiences in your local area, is the diversity of employers that you are working with to offer work experience. </a:t>
            </a:r>
          </a:p>
          <a:p>
            <a:pPr marL="171450" indent="-171450">
              <a:buFont typeface="Arial" panose="020B0604020202020204" pitchFamily="34" charset="0"/>
              <a:buChar char="•"/>
            </a:pPr>
            <a:r>
              <a:rPr lang="en-US" dirty="0"/>
              <a:t>Are you working with employers from different locations within your local area?</a:t>
            </a:r>
          </a:p>
          <a:p>
            <a:pPr marL="171450" indent="-171450">
              <a:buFont typeface="Arial" panose="020B0604020202020204" pitchFamily="34" charset="0"/>
              <a:buChar char="•"/>
            </a:pPr>
            <a:r>
              <a:rPr lang="en-US" dirty="0"/>
              <a:t>Are you working with employers that cross over for-profit/non-profit and private/public sectors?</a:t>
            </a:r>
          </a:p>
          <a:p>
            <a:pPr marL="171450" indent="-171450">
              <a:buFont typeface="Arial" panose="020B0604020202020204" pitchFamily="34" charset="0"/>
              <a:buChar char="•"/>
            </a:pPr>
            <a:r>
              <a:rPr lang="en-US" dirty="0"/>
              <a:t>Are you working with employers from different industries and occupations?</a:t>
            </a:r>
          </a:p>
          <a:p>
            <a:pPr marL="171450" indent="-171450">
              <a:buFont typeface="Arial" panose="020B0604020202020204" pitchFamily="34" charset="0"/>
              <a:buChar char="•"/>
            </a:pPr>
            <a:r>
              <a:rPr lang="en-US" dirty="0"/>
              <a:t>Are you working with employers of different sizes – small business, and large organizations?</a:t>
            </a:r>
          </a:p>
        </p:txBody>
      </p:sp>
      <p:sp>
        <p:nvSpPr>
          <p:cNvPr id="4" name="Slide Number Placeholder 3"/>
          <p:cNvSpPr>
            <a:spLocks noGrp="1"/>
          </p:cNvSpPr>
          <p:nvPr>
            <p:ph type="sldNum" sz="quarter" idx="5"/>
          </p:nvPr>
        </p:nvSpPr>
        <p:spPr/>
        <p:txBody>
          <a:bodyPr/>
          <a:lstStyle/>
          <a:p>
            <a:fld id="{58CA5BC6-7A6E-49FF-BE92-5B65FB7D5264}" type="slidenum">
              <a:rPr lang="en-US" smtClean="0"/>
              <a:t>11</a:t>
            </a:fld>
            <a:endParaRPr lang="en-US" dirty="0"/>
          </a:p>
        </p:txBody>
      </p:sp>
    </p:spTree>
    <p:extLst>
      <p:ext uri="{BB962C8B-B14F-4D97-AF65-F5344CB8AC3E}">
        <p14:creationId xmlns:p14="http://schemas.microsoft.com/office/powerpoint/2010/main" val="85119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employer diversity, the work experiences you offer to youth should include opportunities for career exploration and skill development.  </a:t>
            </a:r>
          </a:p>
          <a:p>
            <a:pPr marL="171450" indent="-171450">
              <a:buFont typeface="Arial" panose="020B0604020202020204" pitchFamily="34" charset="0"/>
              <a:buChar char="•"/>
            </a:pPr>
            <a:r>
              <a:rPr lang="en-US" dirty="0"/>
              <a:t>Specific career exploration activities include opportunities for observing careers, for example through job shadowing, as well as company tours. </a:t>
            </a:r>
          </a:p>
          <a:p>
            <a:pPr marL="171450" indent="-171450">
              <a:buFont typeface="Arial" panose="020B0604020202020204" pitchFamily="34" charset="0"/>
              <a:buChar char="•"/>
            </a:pPr>
            <a:r>
              <a:rPr lang="en-US" dirty="0"/>
              <a:t>And additional career exploration opportunities such as through career fairs or engagement with career mentors.</a:t>
            </a:r>
          </a:p>
          <a:p>
            <a:pPr marL="171450" indent="-171450">
              <a:buFont typeface="Arial" panose="020B0604020202020204" pitchFamily="34" charset="0"/>
              <a:buChar char="•"/>
            </a:pPr>
            <a:r>
              <a:rPr lang="en-US" dirty="0"/>
              <a:t>Skills development opportunities should be available through direct employment experiences that includes authentic work tasks and projects</a:t>
            </a:r>
          </a:p>
          <a:p>
            <a:pPr marL="171450" indent="-171450">
              <a:buFont typeface="Arial" panose="020B0604020202020204" pitchFamily="34" charset="0"/>
              <a:buChar char="•"/>
            </a:pPr>
            <a:r>
              <a:rPr lang="en-US" dirty="0"/>
              <a:t>As well as specific industry engagement opportunities, for example through pre-apprenticeship and internship opportunities.</a:t>
            </a:r>
          </a:p>
        </p:txBody>
      </p:sp>
      <p:sp>
        <p:nvSpPr>
          <p:cNvPr id="4" name="Slide Number Placeholder 3"/>
          <p:cNvSpPr>
            <a:spLocks noGrp="1"/>
          </p:cNvSpPr>
          <p:nvPr>
            <p:ph type="sldNum" sz="quarter" idx="5"/>
          </p:nvPr>
        </p:nvSpPr>
        <p:spPr/>
        <p:txBody>
          <a:bodyPr/>
          <a:lstStyle/>
          <a:p>
            <a:fld id="{58CA5BC6-7A6E-49FF-BE92-5B65FB7D5264}" type="slidenum">
              <a:rPr lang="en-US" smtClean="0"/>
              <a:t>12</a:t>
            </a:fld>
            <a:endParaRPr lang="en-US" dirty="0"/>
          </a:p>
        </p:txBody>
      </p:sp>
    </p:spTree>
    <p:extLst>
      <p:ext uri="{BB962C8B-B14F-4D97-AF65-F5344CB8AC3E}">
        <p14:creationId xmlns:p14="http://schemas.microsoft.com/office/powerpoint/2010/main" val="348878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fourth area to consider across your work experience programs are the inclusion of both academic and occupational skill development.  L</a:t>
            </a:r>
            <a:r>
              <a:rPr lang="en-US" sz="1200" b="0" i="0" u="none" strike="noStrike" baseline="0" dirty="0">
                <a:solidFill>
                  <a:schemeClr val="tx1"/>
                </a:solidFill>
                <a:latin typeface="+mn-lt"/>
                <a:ea typeface="+mn-ea"/>
                <a:cs typeface="+mn-cs"/>
              </a:rPr>
              <a:t>ocal </a:t>
            </a:r>
            <a:r>
              <a:rPr lang="en-US" sz="1200" dirty="0"/>
              <a:t>programs</a:t>
            </a:r>
            <a:r>
              <a:rPr lang="en-US" sz="1200" b="0" i="0" u="none" strike="noStrike" baseline="0" dirty="0">
                <a:solidFill>
                  <a:schemeClr val="tx1"/>
                </a:solidFill>
                <a:latin typeface="+mn-lt"/>
                <a:ea typeface="+mn-ea"/>
                <a:cs typeface="+mn-cs"/>
              </a:rPr>
              <a:t> have the flexibility to determine the appropriate type of academic and occupational education necessary for a specific work experience.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work experience should include both an occupational component and an academic component. And core to a work experience is engagement in an employer-based experience. This employer-based experience offers opportunities for contextualizing learning about an occupation, and connects the development of academic and occupational skills to an authentic professional environment.  </a:t>
            </a:r>
          </a:p>
          <a:p>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13</a:t>
            </a:fld>
            <a:endParaRPr lang="en-US" dirty="0"/>
          </a:p>
        </p:txBody>
      </p:sp>
    </p:spTree>
    <p:extLst>
      <p:ext uri="{BB962C8B-B14F-4D97-AF65-F5344CB8AC3E}">
        <p14:creationId xmlns:p14="http://schemas.microsoft.com/office/powerpoint/2010/main" val="418873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work experiences can be implemented in a number of ways, components may be offered by the employer and/or a provider, in a worksite and/or in a classroom, or concurrently and/or sequentially.  The key is that there should be intentional integration of occupational and academic components through an employer-based experience and real world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14</a:t>
            </a:fld>
            <a:endParaRPr lang="en-US" dirty="0"/>
          </a:p>
        </p:txBody>
      </p:sp>
    </p:spTree>
    <p:extLst>
      <p:ext uri="{BB962C8B-B14F-4D97-AF65-F5344CB8AC3E}">
        <p14:creationId xmlns:p14="http://schemas.microsoft.com/office/powerpoint/2010/main" val="27855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It’s critical that youth not only gain real world exposure but also should build specific academic knowledge and skills related to a specific occupation or occupational cluster, including learning about fundamental occupational concepts and techniques, and the tools, mechanisms, and industry-based language that are inherent to a particular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8CA5BC6-7A6E-49FF-BE92-5B65FB7D5264}" type="slidenum">
              <a:rPr lang="en-US" smtClean="0"/>
              <a:t>15</a:t>
            </a:fld>
            <a:endParaRPr lang="en-US" dirty="0"/>
          </a:p>
        </p:txBody>
      </p:sp>
    </p:spTree>
    <p:extLst>
      <p:ext uri="{BB962C8B-B14F-4D97-AF65-F5344CB8AC3E}">
        <p14:creationId xmlns:p14="http://schemas.microsoft.com/office/powerpoint/2010/main" val="252168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but not least is the critical importance of considering and thinking about how work experiences can be designed to strengthen career and workplace readiness.  The New Jersey Department of Education has developed a set of Career Ready practices that offers a full range of career readiness areas to consider in your work experience programming, including communication, critical thinking, creativity and innovations, working in teams/cultural competence, and health and financial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you can google NJ career ready practices for the full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16</a:t>
            </a:fld>
            <a:endParaRPr lang="en-US" dirty="0"/>
          </a:p>
        </p:txBody>
      </p:sp>
    </p:spTree>
    <p:extLst>
      <p:ext uri="{BB962C8B-B14F-4D97-AF65-F5344CB8AC3E}">
        <p14:creationId xmlns:p14="http://schemas.microsoft.com/office/powerpoint/2010/main" val="715472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Now we’re going to shift gears to talk more about how to engage in identifying and documenting work experience with individual youth.  The ISS is a critical tool in helping to identify an appropriate work experience for a youth, as well as documenting engagement in work experience.</a:t>
            </a:r>
          </a:p>
        </p:txBody>
      </p:sp>
      <p:sp>
        <p:nvSpPr>
          <p:cNvPr id="4" name="Slide Number Placeholder 3"/>
          <p:cNvSpPr>
            <a:spLocks noGrp="1"/>
          </p:cNvSpPr>
          <p:nvPr>
            <p:ph type="sldNum" sz="quarter" idx="5"/>
          </p:nvPr>
        </p:nvSpPr>
        <p:spPr/>
        <p:txBody>
          <a:bodyPr/>
          <a:lstStyle/>
          <a:p>
            <a:fld id="{BF673003-51BB-41C0-9F3E-E8CA1F83DFF1}" type="slidenum">
              <a:rPr lang="en-US" smtClean="0"/>
              <a:t>17</a:t>
            </a:fld>
            <a:endParaRPr lang="en-US"/>
          </a:p>
        </p:txBody>
      </p:sp>
    </p:spTree>
    <p:extLst>
      <p:ext uri="{BB962C8B-B14F-4D97-AF65-F5344CB8AC3E}">
        <p14:creationId xmlns:p14="http://schemas.microsoft.com/office/powerpoint/2010/main" val="184360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Identifying whether a youth can benefit from work experience, starts with assessment of a young person’s occupational interests, skills and employability, as well as a review of prior work experience and history.  </a:t>
            </a:r>
          </a:p>
        </p:txBody>
      </p:sp>
      <p:sp>
        <p:nvSpPr>
          <p:cNvPr id="4" name="Slide Number Placeholder 3"/>
          <p:cNvSpPr>
            <a:spLocks noGrp="1"/>
          </p:cNvSpPr>
          <p:nvPr>
            <p:ph type="sldNum" sz="quarter" idx="5"/>
          </p:nvPr>
        </p:nvSpPr>
        <p:spPr/>
        <p:txBody>
          <a:bodyPr/>
          <a:lstStyle/>
          <a:p>
            <a:fld id="{BF673003-51BB-41C0-9F3E-E8CA1F83DFF1}" type="slidenum">
              <a:rPr lang="en-US" smtClean="0"/>
              <a:t>18</a:t>
            </a:fld>
            <a:endParaRPr lang="en-US"/>
          </a:p>
        </p:txBody>
      </p:sp>
    </p:spTree>
    <p:extLst>
      <p:ext uri="{BB962C8B-B14F-4D97-AF65-F5344CB8AC3E}">
        <p14:creationId xmlns:p14="http://schemas.microsoft.com/office/powerpoint/2010/main" val="383689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a review of their career pathways and goals.  How might a work experience offer them opportunities to build knowledge and skills and experience that aligns with their career pathway and goals?</a:t>
            </a:r>
          </a:p>
        </p:txBody>
      </p:sp>
      <p:sp>
        <p:nvSpPr>
          <p:cNvPr id="4" name="Slide Number Placeholder 3"/>
          <p:cNvSpPr>
            <a:spLocks noGrp="1"/>
          </p:cNvSpPr>
          <p:nvPr>
            <p:ph type="sldNum" sz="quarter" idx="5"/>
          </p:nvPr>
        </p:nvSpPr>
        <p:spPr/>
        <p:txBody>
          <a:bodyPr/>
          <a:lstStyle/>
          <a:p>
            <a:fld id="{BF673003-51BB-41C0-9F3E-E8CA1F83DFF1}" type="slidenum">
              <a:rPr lang="en-US" smtClean="0"/>
              <a:t>19</a:t>
            </a:fld>
            <a:endParaRPr lang="en-US"/>
          </a:p>
        </p:txBody>
      </p:sp>
    </p:spTree>
    <p:extLst>
      <p:ext uri="{BB962C8B-B14F-4D97-AF65-F5344CB8AC3E}">
        <p14:creationId xmlns:p14="http://schemas.microsoft.com/office/powerpoint/2010/main" val="21270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series focuses on seven specific topics that are key to successful implementation of WIOA programs.  This training focuses specifically on the provision of Work Experience in youth programs.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73003-51BB-41C0-9F3E-E8CA1F83DF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67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based on assessment and identification of goals and career goals, a young person could benefit from a work experience, this should be documented in the program elements section of the ISS.  </a:t>
            </a:r>
          </a:p>
        </p:txBody>
      </p:sp>
      <p:sp>
        <p:nvSpPr>
          <p:cNvPr id="4" name="Slide Number Placeholder 3"/>
          <p:cNvSpPr>
            <a:spLocks noGrp="1"/>
          </p:cNvSpPr>
          <p:nvPr>
            <p:ph type="sldNum" sz="quarter" idx="5"/>
          </p:nvPr>
        </p:nvSpPr>
        <p:spPr/>
        <p:txBody>
          <a:bodyPr/>
          <a:lstStyle/>
          <a:p>
            <a:fld id="{BF673003-51BB-41C0-9F3E-E8CA1F83DFF1}" type="slidenum">
              <a:rPr lang="en-US" smtClean="0"/>
              <a:t>20</a:t>
            </a:fld>
            <a:endParaRPr lang="en-US"/>
          </a:p>
        </p:txBody>
      </p:sp>
    </p:spTree>
    <p:extLst>
      <p:ext uri="{BB962C8B-B14F-4D97-AF65-F5344CB8AC3E}">
        <p14:creationId xmlns:p14="http://schemas.microsoft.com/office/powerpoint/2010/main" val="2643618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experience planning and participation should also be documented in AOSOS.  Specifically, any work experiences should be designated and funded as services in the services tab.</a:t>
            </a:r>
          </a:p>
        </p:txBody>
      </p:sp>
      <p:sp>
        <p:nvSpPr>
          <p:cNvPr id="4" name="Slide Number Placeholder 3"/>
          <p:cNvSpPr>
            <a:spLocks noGrp="1"/>
          </p:cNvSpPr>
          <p:nvPr>
            <p:ph type="sldNum" sz="quarter" idx="5"/>
          </p:nvPr>
        </p:nvSpPr>
        <p:spPr/>
        <p:txBody>
          <a:bodyPr/>
          <a:lstStyle/>
          <a:p>
            <a:fld id="{BF673003-51BB-41C0-9F3E-E8CA1F83DFF1}" type="slidenum">
              <a:rPr lang="en-US" smtClean="0"/>
              <a:t>21</a:t>
            </a:fld>
            <a:endParaRPr lang="en-US"/>
          </a:p>
        </p:txBody>
      </p:sp>
    </p:spTree>
    <p:extLst>
      <p:ext uri="{BB962C8B-B14F-4D97-AF65-F5344CB8AC3E}">
        <p14:creationId xmlns:p14="http://schemas.microsoft.com/office/powerpoint/2010/main" val="266384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notes and details should be highlighted in the Comments tab in Services. </a:t>
            </a:r>
          </a:p>
        </p:txBody>
      </p:sp>
      <p:sp>
        <p:nvSpPr>
          <p:cNvPr id="4" name="Slide Number Placeholder 3"/>
          <p:cNvSpPr>
            <a:spLocks noGrp="1"/>
          </p:cNvSpPr>
          <p:nvPr>
            <p:ph type="sldNum" sz="quarter" idx="5"/>
          </p:nvPr>
        </p:nvSpPr>
        <p:spPr/>
        <p:txBody>
          <a:bodyPr/>
          <a:lstStyle/>
          <a:p>
            <a:fld id="{BF673003-51BB-41C0-9F3E-E8CA1F83DFF1}" type="slidenum">
              <a:rPr lang="en-US" smtClean="0"/>
              <a:t>22</a:t>
            </a:fld>
            <a:endParaRPr lang="en-US"/>
          </a:p>
        </p:txBody>
      </p:sp>
    </p:spTree>
    <p:extLst>
      <p:ext uri="{BB962C8B-B14F-4D97-AF65-F5344CB8AC3E}">
        <p14:creationId xmlns:p14="http://schemas.microsoft.com/office/powerpoint/2010/main" val="773042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specific information about the work experience in which the youth participated:</a:t>
            </a:r>
          </a:p>
          <a:p>
            <a:pPr marL="171450" indent="-171450">
              <a:buFont typeface="Arial" panose="020B0604020202020204" pitchFamily="34" charset="0"/>
              <a:buChar char="•"/>
            </a:pPr>
            <a:r>
              <a:rPr lang="en-US" dirty="0"/>
              <a:t>What type of work experience?</a:t>
            </a:r>
          </a:p>
          <a:p>
            <a:pPr marL="171450" indent="-171450">
              <a:buFont typeface="Arial" panose="020B0604020202020204" pitchFamily="34" charset="0"/>
              <a:buChar char="•"/>
            </a:pPr>
            <a:r>
              <a:rPr lang="en-US" dirty="0"/>
              <a:t>Where is the youth placed?</a:t>
            </a:r>
          </a:p>
          <a:p>
            <a:pPr marL="171450" indent="-171450">
              <a:buFont typeface="Arial" panose="020B0604020202020204" pitchFamily="34" charset="0"/>
              <a:buChar char="•"/>
            </a:pPr>
            <a:r>
              <a:rPr lang="en-US" dirty="0"/>
              <a:t>How long is the work experience?</a:t>
            </a:r>
          </a:p>
          <a:p>
            <a:pPr marL="171450" indent="-171450">
              <a:buFont typeface="Arial" panose="020B0604020202020204" pitchFamily="34" charset="0"/>
              <a:buChar char="•"/>
            </a:pPr>
            <a:r>
              <a:rPr lang="en-US" dirty="0"/>
              <a:t>What are the specific educational components?</a:t>
            </a:r>
          </a:p>
          <a:p>
            <a:pPr marL="171450" indent="-171450">
              <a:buFont typeface="Arial" panose="020B0604020202020204" pitchFamily="34" charset="0"/>
              <a:buChar char="•"/>
            </a:pPr>
            <a:r>
              <a:rPr lang="en-US" dirty="0"/>
              <a:t>And how is it aligned to the career pathway?</a:t>
            </a:r>
          </a:p>
        </p:txBody>
      </p:sp>
      <p:sp>
        <p:nvSpPr>
          <p:cNvPr id="4" name="Slide Number Placeholder 3"/>
          <p:cNvSpPr>
            <a:spLocks noGrp="1"/>
          </p:cNvSpPr>
          <p:nvPr>
            <p:ph type="sldNum" sz="quarter" idx="5"/>
          </p:nvPr>
        </p:nvSpPr>
        <p:spPr/>
        <p:txBody>
          <a:bodyPr/>
          <a:lstStyle/>
          <a:p>
            <a:fld id="{BF673003-51BB-41C0-9F3E-E8CA1F83DFF1}" type="slidenum">
              <a:rPr lang="en-US" smtClean="0"/>
              <a:t>23</a:t>
            </a:fld>
            <a:endParaRPr lang="en-US"/>
          </a:p>
        </p:txBody>
      </p:sp>
    </p:spTree>
    <p:extLst>
      <p:ext uri="{BB962C8B-B14F-4D97-AF65-F5344CB8AC3E}">
        <p14:creationId xmlns:p14="http://schemas.microsoft.com/office/powerpoint/2010/main" val="18856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rPr>
              <a:t>In addition to documenting when work experience is part of a youth’s service strategy, </a:t>
            </a:r>
            <a:r>
              <a:rPr lang="en-US" b="0" kern="1200" dirty="0">
                <a:solidFill>
                  <a:schemeClr val="tx1"/>
                </a:solidFill>
              </a:rPr>
              <a:t>Comments should also include information when a work experience is not part of a youth’s service strategy, documenting when a work experience was offered and declined and/or why a work experience wasn’t part of the youth’s service strategy.</a:t>
            </a:r>
            <a:endParaRPr lang="en-US" b="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24</a:t>
            </a:fld>
            <a:endParaRPr lang="en-US"/>
          </a:p>
        </p:txBody>
      </p:sp>
    </p:spTree>
    <p:extLst>
      <p:ext uri="{BB962C8B-B14F-4D97-AF65-F5344CB8AC3E}">
        <p14:creationId xmlns:p14="http://schemas.microsoft.com/office/powerpoint/2010/main" val="2600671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documentation in AOSOS, there are also specific documents associated with work experiences that should be captured in the paper or electronic files based in your local areas, these include documents such as worksite agreements, training plans, timesheets and attendance sheets, and proof of wage, incentive, and/or stipend payments. </a:t>
            </a:r>
          </a:p>
        </p:txBody>
      </p:sp>
      <p:sp>
        <p:nvSpPr>
          <p:cNvPr id="4" name="Slide Number Placeholder 3"/>
          <p:cNvSpPr>
            <a:spLocks noGrp="1"/>
          </p:cNvSpPr>
          <p:nvPr>
            <p:ph type="sldNum" sz="quarter" idx="5"/>
          </p:nvPr>
        </p:nvSpPr>
        <p:spPr/>
        <p:txBody>
          <a:bodyPr/>
          <a:lstStyle/>
          <a:p>
            <a:fld id="{58CA5BC6-7A6E-49FF-BE92-5B65FB7D5264}" type="slidenum">
              <a:rPr lang="en-US" smtClean="0"/>
              <a:t>25</a:t>
            </a:fld>
            <a:endParaRPr lang="en-US" dirty="0"/>
          </a:p>
        </p:txBody>
      </p:sp>
    </p:spTree>
    <p:extLst>
      <p:ext uri="{BB962C8B-B14F-4D97-AF65-F5344CB8AC3E}">
        <p14:creationId xmlns:p14="http://schemas.microsoft.com/office/powerpoint/2010/main" val="3255234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summary of Work experience.  Additional resources including NJDOL’s policies, a series of training tutorials on AOSOS, as well as work experience materials on Workforce GPS are available.  If you don’t have access to these materials or have any additional questions, don’t hesitate to reach out to us at WIOApolicy@dol.nj.gov.  And don’t forget to subscribe to this YouTube channel by clicking the subscribe button to get updates about future videos. Thank you.</a:t>
            </a:r>
          </a:p>
        </p:txBody>
      </p:sp>
      <p:sp>
        <p:nvSpPr>
          <p:cNvPr id="4" name="Slide Number Placeholder 3"/>
          <p:cNvSpPr>
            <a:spLocks noGrp="1"/>
          </p:cNvSpPr>
          <p:nvPr>
            <p:ph type="sldNum" sz="quarter" idx="5"/>
          </p:nvPr>
        </p:nvSpPr>
        <p:spPr/>
        <p:txBody>
          <a:bodyPr/>
          <a:lstStyle/>
          <a:p>
            <a:fld id="{BF673003-51BB-41C0-9F3E-E8CA1F83DFF1}" type="slidenum">
              <a:rPr lang="en-US" smtClean="0"/>
              <a:t>26</a:t>
            </a:fld>
            <a:endParaRPr lang="en-US"/>
          </a:p>
        </p:txBody>
      </p:sp>
    </p:spTree>
    <p:extLst>
      <p:ext uri="{BB962C8B-B14F-4D97-AF65-F5344CB8AC3E}">
        <p14:creationId xmlns:p14="http://schemas.microsoft.com/office/powerpoint/2010/main" val="32697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New Jersey’s Work Experience policy in the Workforce Professional Resources section of the NJ WIOA website.  </a:t>
            </a:r>
          </a:p>
        </p:txBody>
      </p:sp>
      <p:sp>
        <p:nvSpPr>
          <p:cNvPr id="4" name="Slide Number Placeholder 3"/>
          <p:cNvSpPr>
            <a:spLocks noGrp="1"/>
          </p:cNvSpPr>
          <p:nvPr>
            <p:ph type="sldNum" sz="quarter" idx="5"/>
          </p:nvPr>
        </p:nvSpPr>
        <p:spPr/>
        <p:txBody>
          <a:bodyPr/>
          <a:lstStyle/>
          <a:p>
            <a:fld id="{BF673003-51BB-41C0-9F3E-E8CA1F83DFF1}" type="slidenum">
              <a:rPr lang="en-US" smtClean="0"/>
              <a:t>3</a:t>
            </a:fld>
            <a:endParaRPr lang="en-US"/>
          </a:p>
        </p:txBody>
      </p:sp>
    </p:spTree>
    <p:extLst>
      <p:ext uri="{BB962C8B-B14F-4D97-AF65-F5344CB8AC3E}">
        <p14:creationId xmlns:p14="http://schemas.microsoft.com/office/powerpoint/2010/main" val="195248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policies that have been issued by NJDOL are available in the NJ Workforce Innovation Notices section.  </a:t>
            </a:r>
          </a:p>
        </p:txBody>
      </p:sp>
      <p:sp>
        <p:nvSpPr>
          <p:cNvPr id="4" name="Slide Number Placeholder 3"/>
          <p:cNvSpPr>
            <a:spLocks noGrp="1"/>
          </p:cNvSpPr>
          <p:nvPr>
            <p:ph type="sldNum" sz="quarter" idx="5"/>
          </p:nvPr>
        </p:nvSpPr>
        <p:spPr/>
        <p:txBody>
          <a:bodyPr/>
          <a:lstStyle/>
          <a:p>
            <a:fld id="{BF673003-51BB-41C0-9F3E-E8CA1F83DFF1}" type="slidenum">
              <a:rPr lang="en-US" smtClean="0"/>
              <a:t>4</a:t>
            </a:fld>
            <a:endParaRPr lang="en-US"/>
          </a:p>
        </p:txBody>
      </p:sp>
    </p:spTree>
    <p:extLst>
      <p:ext uri="{BB962C8B-B14F-4D97-AF65-F5344CB8AC3E}">
        <p14:creationId xmlns:p14="http://schemas.microsoft.com/office/powerpoint/2010/main" val="297197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specifically the Work Experience policy, NJWIN 1-17. </a:t>
            </a:r>
          </a:p>
        </p:txBody>
      </p:sp>
      <p:sp>
        <p:nvSpPr>
          <p:cNvPr id="4" name="Slide Number Placeholder 3"/>
          <p:cNvSpPr>
            <a:spLocks noGrp="1"/>
          </p:cNvSpPr>
          <p:nvPr>
            <p:ph type="sldNum" sz="quarter" idx="5"/>
          </p:nvPr>
        </p:nvSpPr>
        <p:spPr/>
        <p:txBody>
          <a:bodyPr/>
          <a:lstStyle/>
          <a:p>
            <a:fld id="{BF673003-51BB-41C0-9F3E-E8CA1F83DFF1}" type="slidenum">
              <a:rPr lang="en-US" smtClean="0"/>
              <a:t>5</a:t>
            </a:fld>
            <a:endParaRPr lang="en-US"/>
          </a:p>
        </p:txBody>
      </p:sp>
    </p:spTree>
    <p:extLst>
      <p:ext uri="{BB962C8B-B14F-4D97-AF65-F5344CB8AC3E}">
        <p14:creationId xmlns:p14="http://schemas.microsoft.com/office/powerpoint/2010/main" val="176150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experiences offer opportunities for work-based career exploration and preparation.  They are planned, structured learning activities that take place in a workplace setting and offer youth opportunities for acquiring job experience.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experiences should be offered to all youth and can provide unique value to in-school youth, out-of-school youth without a secondary credential, and out-of-school youth with a secondary credential.</a:t>
            </a:r>
          </a:p>
        </p:txBody>
      </p:sp>
      <p:sp>
        <p:nvSpPr>
          <p:cNvPr id="4" name="Slide Number Placeholder 3"/>
          <p:cNvSpPr>
            <a:spLocks noGrp="1"/>
          </p:cNvSpPr>
          <p:nvPr>
            <p:ph type="sldNum" sz="quarter" idx="5"/>
          </p:nvPr>
        </p:nvSpPr>
        <p:spPr/>
        <p:txBody>
          <a:bodyPr/>
          <a:lstStyle/>
          <a:p>
            <a:fld id="{58CA5BC6-7A6E-49FF-BE92-5B65FB7D5264}" type="slidenum">
              <a:rPr lang="en-US" smtClean="0"/>
              <a:t>6</a:t>
            </a:fld>
            <a:endParaRPr lang="en-US" dirty="0"/>
          </a:p>
        </p:txBody>
      </p:sp>
    </p:spTree>
    <p:extLst>
      <p:ext uri="{BB962C8B-B14F-4D97-AF65-F5344CB8AC3E}">
        <p14:creationId xmlns:p14="http://schemas.microsoft.com/office/powerpoint/2010/main" val="329972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variety of work experience types are available to support the unique interests and meet the needs of youth coming in with different experiences.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These include, summer and year-round opportunities which young people can receive hands-on employment experience.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Pre-apprenticeship programs that prepare participants to enter and succeed in a Registered Apprenticeship program. Pre-apprenticeship programs should include facilitated Entry/and/or Articulation with Registered Apprenticeship programs.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In addition, work experience includes internships and job shadowing where participants can learn about a job through first-hand observation of a professional.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Finally, a work experience, may also include on-the-job training,  defined as a paid employer-led training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A5BC6-7A6E-49FF-BE92-5B65FB7D5264}" type="slidenum">
              <a:rPr lang="en-US" smtClean="0"/>
              <a:t>7</a:t>
            </a:fld>
            <a:endParaRPr lang="en-US" dirty="0"/>
          </a:p>
        </p:txBody>
      </p:sp>
    </p:spTree>
    <p:extLst>
      <p:ext uri="{BB962C8B-B14F-4D97-AF65-F5344CB8AC3E}">
        <p14:creationId xmlns:p14="http://schemas.microsoft.com/office/powerpoint/2010/main" val="283887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considering the variety of work experiences in which youth can engage, there are also five key work experience characteristics that you should consider when developing work experience opportunities in your local area. </a:t>
            </a:r>
          </a:p>
          <a:p>
            <a:pPr marL="171450" indent="-171450">
              <a:buFont typeface="Arial" panose="020B0604020202020204" pitchFamily="34" charset="0"/>
              <a:buChar char="•"/>
            </a:pPr>
            <a:r>
              <a:rPr lang="en-US" dirty="0"/>
              <a:t>Compensation potential</a:t>
            </a:r>
          </a:p>
          <a:p>
            <a:pPr marL="171450" indent="-171450">
              <a:buFont typeface="Arial" panose="020B0604020202020204" pitchFamily="34" charset="0"/>
              <a:buChar char="•"/>
            </a:pPr>
            <a:r>
              <a:rPr lang="en-US" dirty="0"/>
              <a:t>Diversity of your employer base</a:t>
            </a:r>
          </a:p>
          <a:p>
            <a:pPr marL="171450" indent="-171450">
              <a:buFont typeface="Arial" panose="020B0604020202020204" pitchFamily="34" charset="0"/>
              <a:buChar char="•"/>
            </a:pPr>
            <a:r>
              <a:rPr lang="en-US" dirty="0"/>
              <a:t>Integration of career exploration and development</a:t>
            </a:r>
          </a:p>
          <a:p>
            <a:pPr marL="171450" indent="-171450">
              <a:buFont typeface="Arial" panose="020B0604020202020204" pitchFamily="34" charset="0"/>
              <a:buChar char="•"/>
            </a:pPr>
            <a:r>
              <a:rPr lang="en-US" dirty="0"/>
              <a:t>Inclusion of academic and occupational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well as ensuring that work experiences strengthen the career and workplace readiness of youth.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We’ll spend the next part of this training discussing each of these areas in more detail.</a:t>
            </a:r>
          </a:p>
        </p:txBody>
      </p:sp>
      <p:sp>
        <p:nvSpPr>
          <p:cNvPr id="4" name="Slide Number Placeholder 3"/>
          <p:cNvSpPr>
            <a:spLocks noGrp="1"/>
          </p:cNvSpPr>
          <p:nvPr>
            <p:ph type="sldNum" sz="quarter" idx="5"/>
          </p:nvPr>
        </p:nvSpPr>
        <p:spPr/>
        <p:txBody>
          <a:bodyPr/>
          <a:lstStyle/>
          <a:p>
            <a:fld id="{BF673003-51BB-41C0-9F3E-E8CA1F83DFF1}" type="slidenum">
              <a:rPr lang="en-US" smtClean="0"/>
              <a:t>8</a:t>
            </a:fld>
            <a:endParaRPr lang="en-US"/>
          </a:p>
        </p:txBody>
      </p:sp>
    </p:spTree>
    <p:extLst>
      <p:ext uri="{BB962C8B-B14F-4D97-AF65-F5344CB8AC3E}">
        <p14:creationId xmlns:p14="http://schemas.microsoft.com/office/powerpoint/2010/main" val="117612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potential includes payments to youth through wages, stipends, and incentives, as part of a work experience.  Overall, while some work experiences may be unpaid, we encourage local areas to consider compensation strategies for all work experiences.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Wages are payment for services rendered where an employer/employee relationship exists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Stipends are allowable payments for participation in work experience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Incentives are payments allowable to youth participants for recognition and achievements directly tied to work experience, such as a successful completion</a:t>
            </a:r>
          </a:p>
          <a:p>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9</a:t>
            </a:fld>
            <a:endParaRPr lang="en-US" dirty="0"/>
          </a:p>
        </p:txBody>
      </p:sp>
    </p:spTree>
    <p:extLst>
      <p:ext uri="{BB962C8B-B14F-4D97-AF65-F5344CB8AC3E}">
        <p14:creationId xmlns:p14="http://schemas.microsoft.com/office/powerpoint/2010/main" val="162797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73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71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113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08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13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377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64073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275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715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5/11/2021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6112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38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5/11/2021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293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11.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sv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notesSlide" Target="../notesSlides/notesSlide1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notesSlide" Target="../notesSlides/notesSlide22.xml"/><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notesSlide" Target="../notesSlides/notesSlide23.xm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notesSlide" Target="../notesSlides/notesSlide24.xml"/><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s://youth.workforcegps.org/resources/2017/01/19/14/27/Paid-and-Unpaid-Work-Experience?_sm_au_=iVVZH6s45tRHqsSM" TargetMode="Externa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hyperlink" Target="https://www.nj.gov/labor/wioa/resources/" TargetMode="External"/><Relationship Id="rId5" Type="http://schemas.openxmlformats.org/officeDocument/2006/relationships/hyperlink" Target="https://towork.dol.state.nj.us/aosostrainingmaterials/_layouts/15/start.aspx#/" TargetMode="External"/><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E3D3-B387-46F6-B2E2-BF1A9F218A93}"/>
              </a:ext>
            </a:extLst>
          </p:cNvPr>
          <p:cNvSpPr>
            <a:spLocks noGrp="1"/>
          </p:cNvSpPr>
          <p:nvPr>
            <p:ph type="ctrTitle"/>
          </p:nvPr>
        </p:nvSpPr>
        <p:spPr/>
        <p:txBody>
          <a:bodyPr/>
          <a:lstStyle/>
          <a:p>
            <a:r>
              <a:rPr lang="en-US" dirty="0"/>
              <a:t>Work Experience – WIOA Youth</a:t>
            </a:r>
          </a:p>
        </p:txBody>
      </p:sp>
      <p:sp>
        <p:nvSpPr>
          <p:cNvPr id="3" name="Subtitle 2">
            <a:extLst>
              <a:ext uri="{FF2B5EF4-FFF2-40B4-BE49-F238E27FC236}">
                <a16:creationId xmlns:a16="http://schemas.microsoft.com/office/drawing/2014/main" id="{BAAEFC9C-470A-40FB-9979-1E88A3866D6B}"/>
              </a:ext>
            </a:extLst>
          </p:cNvPr>
          <p:cNvSpPr>
            <a:spLocks noGrp="1"/>
          </p:cNvSpPr>
          <p:nvPr>
            <p:ph type="subTitle" idx="1"/>
          </p:nvPr>
        </p:nvSpPr>
        <p:spPr/>
        <p:txBody>
          <a:bodyPr/>
          <a:lstStyle/>
          <a:p>
            <a:r>
              <a:rPr lang="en-US" dirty="0" err="1"/>
              <a:t>Wioa</a:t>
            </a:r>
            <a:r>
              <a:rPr lang="en-US" dirty="0"/>
              <a:t> Title 1 training video series – April 2021</a:t>
            </a:r>
          </a:p>
        </p:txBody>
      </p:sp>
      <p:pic>
        <p:nvPicPr>
          <p:cNvPr id="4" name="Audio 3">
            <a:hlinkClick r:id="" action="ppaction://media"/>
            <a:extLst>
              <a:ext uri="{FF2B5EF4-FFF2-40B4-BE49-F238E27FC236}">
                <a16:creationId xmlns:a16="http://schemas.microsoft.com/office/drawing/2014/main" id="{C7F4D9AF-0BD0-4E83-92A9-7D3046FAAA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41288059"/>
      </p:ext>
    </p:extLst>
  </p:cSld>
  <p:clrMapOvr>
    <a:masterClrMapping/>
  </p:clrMapOvr>
  <mc:AlternateContent xmlns:mc="http://schemas.openxmlformats.org/markup-compatibility/2006" xmlns:p14="http://schemas.microsoft.com/office/powerpoint/2010/main">
    <mc:Choice Requires="p14">
      <p:transition spd="slow" p14:dur="2000" advTm="4001"/>
    </mc:Choice>
    <mc:Fallback xmlns="">
      <p:transition spd="slow" advTm="4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AC5D9-3848-4569-8AB5-B03B7AE1443F}"/>
              </a:ext>
            </a:extLst>
          </p:cNvPr>
          <p:cNvSpPr/>
          <p:nvPr/>
        </p:nvSpPr>
        <p:spPr>
          <a:xfrm>
            <a:off x="1119756" y="491906"/>
            <a:ext cx="10071463" cy="6968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Compensation Potential</a:t>
            </a:r>
          </a:p>
        </p:txBody>
      </p:sp>
      <p:grpSp>
        <p:nvGrpSpPr>
          <p:cNvPr id="26" name="Group 25">
            <a:extLst>
              <a:ext uri="{FF2B5EF4-FFF2-40B4-BE49-F238E27FC236}">
                <a16:creationId xmlns:a16="http://schemas.microsoft.com/office/drawing/2014/main" id="{01C4C11C-BD8A-4B3D-82D6-25E75081726E}"/>
              </a:ext>
            </a:extLst>
          </p:cNvPr>
          <p:cNvGrpSpPr/>
          <p:nvPr/>
        </p:nvGrpSpPr>
        <p:grpSpPr>
          <a:xfrm>
            <a:off x="1354953" y="1829724"/>
            <a:ext cx="6548070" cy="3981485"/>
            <a:chOff x="1191673" y="2047438"/>
            <a:chExt cx="6548070" cy="3981485"/>
          </a:xfrm>
        </p:grpSpPr>
        <p:grpSp>
          <p:nvGrpSpPr>
            <p:cNvPr id="12" name="Group 11">
              <a:extLst>
                <a:ext uri="{FF2B5EF4-FFF2-40B4-BE49-F238E27FC236}">
                  <a16:creationId xmlns:a16="http://schemas.microsoft.com/office/drawing/2014/main" id="{F647AE47-3565-4C24-AE1A-1A9A11E34DD8}"/>
                </a:ext>
              </a:extLst>
            </p:cNvPr>
            <p:cNvGrpSpPr/>
            <p:nvPr/>
          </p:nvGrpSpPr>
          <p:grpSpPr>
            <a:xfrm>
              <a:off x="1223060" y="2047438"/>
              <a:ext cx="6516683" cy="3981485"/>
              <a:chOff x="1223060" y="1536361"/>
              <a:chExt cx="6215277" cy="4491638"/>
            </a:xfrm>
          </p:grpSpPr>
          <p:sp>
            <p:nvSpPr>
              <p:cNvPr id="13" name="Freeform: Shape 12">
                <a:extLst>
                  <a:ext uri="{FF2B5EF4-FFF2-40B4-BE49-F238E27FC236}">
                    <a16:creationId xmlns:a16="http://schemas.microsoft.com/office/drawing/2014/main" id="{08C6AB57-082A-4DAD-A682-62C8497E7A82}"/>
                  </a:ext>
                </a:extLst>
              </p:cNvPr>
              <p:cNvSpPr/>
              <p:nvPr/>
            </p:nvSpPr>
            <p:spPr>
              <a:xfrm rot="21600000">
                <a:off x="1847416" y="1536361"/>
                <a:ext cx="5590921" cy="1248714"/>
              </a:xfrm>
              <a:custGeom>
                <a:avLst/>
                <a:gdLst>
                  <a:gd name="connsiteX0" fmla="*/ 0 w 5590921"/>
                  <a:gd name="connsiteY0" fmla="*/ 0 h 1248712"/>
                  <a:gd name="connsiteX1" fmla="*/ 4966565 w 5590921"/>
                  <a:gd name="connsiteY1" fmla="*/ 0 h 1248712"/>
                  <a:gd name="connsiteX2" fmla="*/ 5590921 w 5590921"/>
                  <a:gd name="connsiteY2" fmla="*/ 624356 h 1248712"/>
                  <a:gd name="connsiteX3" fmla="*/ 4966565 w 5590921"/>
                  <a:gd name="connsiteY3" fmla="*/ 1248712 h 1248712"/>
                  <a:gd name="connsiteX4" fmla="*/ 0 w 5590921"/>
                  <a:gd name="connsiteY4" fmla="*/ 1248712 h 1248712"/>
                  <a:gd name="connsiteX5" fmla="*/ 0 w 5590921"/>
                  <a:gd name="connsiteY5" fmla="*/ 0 h 124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921" h="1248712">
                    <a:moveTo>
                      <a:pt x="5590921" y="1248711"/>
                    </a:moveTo>
                    <a:lnTo>
                      <a:pt x="624356" y="1248711"/>
                    </a:lnTo>
                    <a:lnTo>
                      <a:pt x="0" y="624356"/>
                    </a:lnTo>
                    <a:lnTo>
                      <a:pt x="624356" y="1"/>
                    </a:lnTo>
                    <a:lnTo>
                      <a:pt x="5590921" y="1"/>
                    </a:lnTo>
                    <a:lnTo>
                      <a:pt x="5590921" y="1248711"/>
                    </a:lnTo>
                    <a:close/>
                  </a:path>
                </a:pathLst>
              </a:custGeom>
              <a:solidFill>
                <a:schemeClr val="accent3"/>
              </a:solid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862826" tIns="217171" rIns="405384" bIns="217171"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14" name="Oval 13">
                <a:extLst>
                  <a:ext uri="{FF2B5EF4-FFF2-40B4-BE49-F238E27FC236}">
                    <a16:creationId xmlns:a16="http://schemas.microsoft.com/office/drawing/2014/main" id="{254DD25E-B8C6-4BE8-802E-B7C3CFECF6D6}"/>
                  </a:ext>
                </a:extLst>
              </p:cNvPr>
              <p:cNvSpPr/>
              <p:nvPr/>
            </p:nvSpPr>
            <p:spPr>
              <a:xfrm>
                <a:off x="1223060" y="1536362"/>
                <a:ext cx="1248712" cy="1248712"/>
              </a:xfrm>
              <a:prstGeom prst="ellipse">
                <a:avLst/>
              </a:prstGeom>
              <a:solidFill>
                <a:schemeClr val="accent2">
                  <a:lumMod val="20000"/>
                  <a:lumOff val="80000"/>
                </a:schemeClr>
              </a:solidFill>
            </p:spPr>
            <p:style>
              <a:lnRef idx="2">
                <a:schemeClr val="lt1">
                  <a:hueOff val="0"/>
                  <a:satOff val="0"/>
                  <a:lumOff val="0"/>
                  <a:alphaOff val="0"/>
                </a:schemeClr>
              </a:lnRef>
              <a:fillRef idx="1">
                <a:schemeClr val="accent2">
                  <a:tint val="50000"/>
                  <a:alpha val="90000"/>
                  <a:hueOff val="0"/>
                  <a:satOff val="0"/>
                  <a:lumOff val="0"/>
                  <a:alphaOff val="0"/>
                </a:schemeClr>
              </a:fillRef>
              <a:effectRef idx="0">
                <a:schemeClr val="accent2">
                  <a:tint val="50000"/>
                  <a:alpha val="90000"/>
                  <a:hueOff val="0"/>
                  <a:satOff val="0"/>
                  <a:lumOff val="0"/>
                  <a:alphaOff val="0"/>
                </a:schemeClr>
              </a:effectRef>
              <a:fontRef idx="minor">
                <a:schemeClr val="lt1">
                  <a:hueOff val="0"/>
                  <a:satOff val="0"/>
                  <a:lumOff val="0"/>
                  <a:alphaOff val="0"/>
                </a:schemeClr>
              </a:fontRef>
            </p:style>
            <p:txBody>
              <a:bodyPr anchor="ctr"/>
              <a:lstStyle/>
              <a:p>
                <a:pPr algn="ctr"/>
                <a:endParaRPr lang="en-US" sz="2200" b="1" dirty="0">
                  <a:solidFill>
                    <a:schemeClr val="tx1"/>
                  </a:solidFill>
                </a:endParaRPr>
              </a:p>
            </p:txBody>
          </p:sp>
          <p:sp>
            <p:nvSpPr>
              <p:cNvPr id="15" name="Freeform: Shape 14">
                <a:extLst>
                  <a:ext uri="{FF2B5EF4-FFF2-40B4-BE49-F238E27FC236}">
                    <a16:creationId xmlns:a16="http://schemas.microsoft.com/office/drawing/2014/main" id="{183661F2-C8B9-4C6F-B683-91696E850FC3}"/>
                  </a:ext>
                </a:extLst>
              </p:cNvPr>
              <p:cNvSpPr/>
              <p:nvPr/>
            </p:nvSpPr>
            <p:spPr>
              <a:xfrm rot="21600000">
                <a:off x="1847416" y="3157823"/>
                <a:ext cx="5590921" cy="1248713"/>
              </a:xfrm>
              <a:custGeom>
                <a:avLst/>
                <a:gdLst>
                  <a:gd name="connsiteX0" fmla="*/ 0 w 5590921"/>
                  <a:gd name="connsiteY0" fmla="*/ 0 h 1248712"/>
                  <a:gd name="connsiteX1" fmla="*/ 4966565 w 5590921"/>
                  <a:gd name="connsiteY1" fmla="*/ 0 h 1248712"/>
                  <a:gd name="connsiteX2" fmla="*/ 5590921 w 5590921"/>
                  <a:gd name="connsiteY2" fmla="*/ 624356 h 1248712"/>
                  <a:gd name="connsiteX3" fmla="*/ 4966565 w 5590921"/>
                  <a:gd name="connsiteY3" fmla="*/ 1248712 h 1248712"/>
                  <a:gd name="connsiteX4" fmla="*/ 0 w 5590921"/>
                  <a:gd name="connsiteY4" fmla="*/ 1248712 h 1248712"/>
                  <a:gd name="connsiteX5" fmla="*/ 0 w 5590921"/>
                  <a:gd name="connsiteY5" fmla="*/ 0 h 124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921" h="1248712">
                    <a:moveTo>
                      <a:pt x="5590921" y="1248711"/>
                    </a:moveTo>
                    <a:lnTo>
                      <a:pt x="624356" y="1248711"/>
                    </a:lnTo>
                    <a:lnTo>
                      <a:pt x="0" y="624356"/>
                    </a:lnTo>
                    <a:lnTo>
                      <a:pt x="624356" y="1"/>
                    </a:lnTo>
                    <a:lnTo>
                      <a:pt x="5590921" y="1"/>
                    </a:lnTo>
                    <a:lnTo>
                      <a:pt x="5590921" y="1248711"/>
                    </a:lnTo>
                    <a:close/>
                  </a:path>
                </a:pathLst>
              </a:custGeom>
              <a:solidFill>
                <a:schemeClr val="accent4"/>
              </a:solidFill>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spcFirstLastPara="0" vert="horz" wrap="square" lIns="862826" tIns="217171" rIns="405384" bIns="21717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16" name="Oval 15">
                <a:extLst>
                  <a:ext uri="{FF2B5EF4-FFF2-40B4-BE49-F238E27FC236}">
                    <a16:creationId xmlns:a16="http://schemas.microsoft.com/office/drawing/2014/main" id="{16761C02-75AC-4486-849C-73FEC567C855}"/>
                  </a:ext>
                </a:extLst>
              </p:cNvPr>
              <p:cNvSpPr/>
              <p:nvPr/>
            </p:nvSpPr>
            <p:spPr>
              <a:xfrm>
                <a:off x="1223060" y="3157824"/>
                <a:ext cx="1248712" cy="1248712"/>
              </a:xfrm>
              <a:prstGeom prst="ellipse">
                <a:avLst/>
              </a:prstGeom>
              <a:solidFill>
                <a:schemeClr val="accent3">
                  <a:lumMod val="20000"/>
                  <a:lumOff val="80000"/>
                </a:schemeClr>
              </a:solidFill>
            </p:spPr>
            <p:style>
              <a:lnRef idx="2">
                <a:schemeClr val="lt1">
                  <a:hueOff val="0"/>
                  <a:satOff val="0"/>
                  <a:lumOff val="0"/>
                  <a:alphaOff val="0"/>
                </a:schemeClr>
              </a:lnRef>
              <a:fillRef idx="1">
                <a:schemeClr val="accent2">
                  <a:tint val="50000"/>
                  <a:alpha val="90000"/>
                  <a:hueOff val="21199"/>
                  <a:satOff val="-1176"/>
                  <a:lumOff val="6438"/>
                  <a:alphaOff val="-20000"/>
                </a:schemeClr>
              </a:fillRef>
              <a:effectRef idx="0">
                <a:schemeClr val="accent2">
                  <a:tint val="50000"/>
                  <a:alpha val="90000"/>
                  <a:hueOff val="21199"/>
                  <a:satOff val="-1176"/>
                  <a:lumOff val="6438"/>
                  <a:alphaOff val="-20000"/>
                </a:schemeClr>
              </a:effectRef>
              <a:fontRef idx="minor">
                <a:schemeClr val="lt1">
                  <a:hueOff val="0"/>
                  <a:satOff val="0"/>
                  <a:lumOff val="0"/>
                  <a:alphaOff val="0"/>
                </a:schemeClr>
              </a:fontRef>
            </p:style>
            <p:txBody>
              <a:bodyPr lIns="0" rIns="0" anchor="ctr"/>
              <a:lstStyle/>
              <a:p>
                <a:pPr algn="ctr"/>
                <a:endParaRPr lang="en-US" b="1" dirty="0">
                  <a:solidFill>
                    <a:schemeClr val="tx1"/>
                  </a:solidFill>
                </a:endParaRPr>
              </a:p>
            </p:txBody>
          </p:sp>
          <p:sp>
            <p:nvSpPr>
              <p:cNvPr id="17" name="Freeform: Shape 16">
                <a:extLst>
                  <a:ext uri="{FF2B5EF4-FFF2-40B4-BE49-F238E27FC236}">
                    <a16:creationId xmlns:a16="http://schemas.microsoft.com/office/drawing/2014/main" id="{BFBE297A-36CC-4B2C-9AB2-1FE30B186199}"/>
                  </a:ext>
                </a:extLst>
              </p:cNvPr>
              <p:cNvSpPr/>
              <p:nvPr/>
            </p:nvSpPr>
            <p:spPr>
              <a:xfrm rot="21600000">
                <a:off x="1847416" y="4779286"/>
                <a:ext cx="5590921" cy="1248713"/>
              </a:xfrm>
              <a:custGeom>
                <a:avLst/>
                <a:gdLst>
                  <a:gd name="connsiteX0" fmla="*/ 0 w 5590921"/>
                  <a:gd name="connsiteY0" fmla="*/ 0 h 1248712"/>
                  <a:gd name="connsiteX1" fmla="*/ 4966565 w 5590921"/>
                  <a:gd name="connsiteY1" fmla="*/ 0 h 1248712"/>
                  <a:gd name="connsiteX2" fmla="*/ 5590921 w 5590921"/>
                  <a:gd name="connsiteY2" fmla="*/ 624356 h 1248712"/>
                  <a:gd name="connsiteX3" fmla="*/ 4966565 w 5590921"/>
                  <a:gd name="connsiteY3" fmla="*/ 1248712 h 1248712"/>
                  <a:gd name="connsiteX4" fmla="*/ 0 w 5590921"/>
                  <a:gd name="connsiteY4" fmla="*/ 1248712 h 1248712"/>
                  <a:gd name="connsiteX5" fmla="*/ 0 w 5590921"/>
                  <a:gd name="connsiteY5" fmla="*/ 0 h 124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921" h="1248712">
                    <a:moveTo>
                      <a:pt x="5590921" y="1248711"/>
                    </a:moveTo>
                    <a:lnTo>
                      <a:pt x="624356" y="1248711"/>
                    </a:lnTo>
                    <a:lnTo>
                      <a:pt x="0" y="624356"/>
                    </a:lnTo>
                    <a:lnTo>
                      <a:pt x="624356" y="1"/>
                    </a:lnTo>
                    <a:lnTo>
                      <a:pt x="5590921" y="1"/>
                    </a:lnTo>
                    <a:lnTo>
                      <a:pt x="5590921" y="1248711"/>
                    </a:lnTo>
                    <a:close/>
                  </a:path>
                </a:pathLst>
              </a:custGeom>
              <a:solidFill>
                <a:schemeClr val="accent5"/>
              </a:solid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862826" tIns="217171" rIns="405384" bIns="21717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18" name="Oval 17">
                <a:extLst>
                  <a:ext uri="{FF2B5EF4-FFF2-40B4-BE49-F238E27FC236}">
                    <a16:creationId xmlns:a16="http://schemas.microsoft.com/office/drawing/2014/main" id="{A6E80B74-0A77-4D72-9E66-ABE83FEF8AB2}"/>
                  </a:ext>
                </a:extLst>
              </p:cNvPr>
              <p:cNvSpPr/>
              <p:nvPr/>
            </p:nvSpPr>
            <p:spPr>
              <a:xfrm>
                <a:off x="1223060" y="4779287"/>
                <a:ext cx="1248712" cy="1248712"/>
              </a:xfrm>
              <a:prstGeom prst="ellipse">
                <a:avLst/>
              </a:prstGeom>
              <a:solidFill>
                <a:schemeClr val="accent5">
                  <a:lumMod val="20000"/>
                  <a:lumOff val="80000"/>
                </a:schemeClr>
              </a:solidFill>
            </p:spPr>
            <p:style>
              <a:lnRef idx="2">
                <a:schemeClr val="lt1">
                  <a:hueOff val="0"/>
                  <a:satOff val="0"/>
                  <a:lumOff val="0"/>
                  <a:alphaOff val="0"/>
                </a:schemeClr>
              </a:lnRef>
              <a:fillRef idx="1">
                <a:schemeClr val="accent2">
                  <a:tint val="50000"/>
                  <a:alpha val="90000"/>
                  <a:hueOff val="42397"/>
                  <a:satOff val="-2352"/>
                  <a:lumOff val="12876"/>
                  <a:alphaOff val="-40000"/>
                </a:schemeClr>
              </a:fillRef>
              <a:effectRef idx="0">
                <a:schemeClr val="accent2">
                  <a:tint val="50000"/>
                  <a:alpha val="90000"/>
                  <a:hueOff val="42397"/>
                  <a:satOff val="-2352"/>
                  <a:lumOff val="12876"/>
                  <a:alphaOff val="-40000"/>
                </a:schemeClr>
              </a:effectRef>
              <a:fontRef idx="minor">
                <a:schemeClr val="lt1">
                  <a:hueOff val="0"/>
                  <a:satOff val="0"/>
                  <a:lumOff val="0"/>
                  <a:alphaOff val="0"/>
                </a:schemeClr>
              </a:fontRef>
            </p:style>
            <p:txBody>
              <a:bodyPr lIns="0" rIns="0" anchor="ctr"/>
              <a:lstStyle/>
              <a:p>
                <a:pPr algn="ctr"/>
                <a:endParaRPr lang="en-US" b="1" dirty="0">
                  <a:solidFill>
                    <a:schemeClr val="tx1"/>
                  </a:solidFill>
                </a:endParaRPr>
              </a:p>
            </p:txBody>
          </p:sp>
        </p:grpSp>
        <p:sp>
          <p:nvSpPr>
            <p:cNvPr id="20" name="Rectangle 19">
              <a:extLst>
                <a:ext uri="{FF2B5EF4-FFF2-40B4-BE49-F238E27FC236}">
                  <a16:creationId xmlns:a16="http://schemas.microsoft.com/office/drawing/2014/main" id="{972955D6-B5F2-4B45-B246-E937B58EBDC1}"/>
                </a:ext>
              </a:extLst>
            </p:cNvPr>
            <p:cNvSpPr/>
            <p:nvPr/>
          </p:nvSpPr>
          <p:spPr>
            <a:xfrm>
              <a:off x="1191673" y="5259111"/>
              <a:ext cx="1372042" cy="430887"/>
            </a:xfrm>
            <a:prstGeom prst="rect">
              <a:avLst/>
            </a:prstGeom>
          </p:spPr>
          <p:txBody>
            <a:bodyPr wrap="none">
              <a:spAutoFit/>
            </a:bodyPr>
            <a:lstStyle/>
            <a:p>
              <a:pPr algn="ctr"/>
              <a:r>
                <a:rPr lang="en-US" sz="2200" b="1" dirty="0"/>
                <a:t>Incentives</a:t>
              </a:r>
            </a:p>
          </p:txBody>
        </p:sp>
        <p:sp>
          <p:nvSpPr>
            <p:cNvPr id="21" name="Rectangle 20">
              <a:extLst>
                <a:ext uri="{FF2B5EF4-FFF2-40B4-BE49-F238E27FC236}">
                  <a16:creationId xmlns:a16="http://schemas.microsoft.com/office/drawing/2014/main" id="{BC90494B-02C2-457A-900E-C31202B93F55}"/>
                </a:ext>
              </a:extLst>
            </p:cNvPr>
            <p:cNvSpPr/>
            <p:nvPr/>
          </p:nvSpPr>
          <p:spPr>
            <a:xfrm>
              <a:off x="1400031" y="2415290"/>
              <a:ext cx="955326" cy="430887"/>
            </a:xfrm>
            <a:prstGeom prst="rect">
              <a:avLst/>
            </a:prstGeom>
          </p:spPr>
          <p:txBody>
            <a:bodyPr wrap="none">
              <a:spAutoFit/>
            </a:bodyPr>
            <a:lstStyle/>
            <a:p>
              <a:pPr algn="ctr"/>
              <a:r>
                <a:rPr lang="en-US" sz="2200" b="1" dirty="0"/>
                <a:t>Wages</a:t>
              </a:r>
            </a:p>
          </p:txBody>
        </p:sp>
        <p:sp>
          <p:nvSpPr>
            <p:cNvPr id="22" name="Rectangle 21">
              <a:extLst>
                <a:ext uri="{FF2B5EF4-FFF2-40B4-BE49-F238E27FC236}">
                  <a16:creationId xmlns:a16="http://schemas.microsoft.com/office/drawing/2014/main" id="{74E216C3-4E69-409B-B44A-096591458491}"/>
                </a:ext>
              </a:extLst>
            </p:cNvPr>
            <p:cNvSpPr/>
            <p:nvPr/>
          </p:nvSpPr>
          <p:spPr>
            <a:xfrm>
              <a:off x="1282018" y="3822738"/>
              <a:ext cx="1191352" cy="430887"/>
            </a:xfrm>
            <a:prstGeom prst="rect">
              <a:avLst/>
            </a:prstGeom>
          </p:spPr>
          <p:txBody>
            <a:bodyPr wrap="none">
              <a:spAutoFit/>
            </a:bodyPr>
            <a:lstStyle/>
            <a:p>
              <a:pPr algn="ctr"/>
              <a:r>
                <a:rPr lang="en-US" sz="2200" b="1" dirty="0"/>
                <a:t>Stipends</a:t>
              </a:r>
            </a:p>
          </p:txBody>
        </p:sp>
        <p:sp>
          <p:nvSpPr>
            <p:cNvPr id="23" name="Rectangle 22">
              <a:extLst>
                <a:ext uri="{FF2B5EF4-FFF2-40B4-BE49-F238E27FC236}">
                  <a16:creationId xmlns:a16="http://schemas.microsoft.com/office/drawing/2014/main" id="{6032B97B-C39B-419F-8C8B-B68572B2521E}"/>
                </a:ext>
              </a:extLst>
            </p:cNvPr>
            <p:cNvSpPr/>
            <p:nvPr/>
          </p:nvSpPr>
          <p:spPr>
            <a:xfrm>
              <a:off x="2607893" y="2263998"/>
              <a:ext cx="5056285" cy="671915"/>
            </a:xfrm>
            <a:prstGeom prst="rect">
              <a:avLst/>
            </a:prstGeom>
          </p:spPr>
          <p:txBody>
            <a:bodyPr wrap="square">
              <a:spAutoFit/>
            </a:bodyPr>
            <a:lstStyle/>
            <a:p>
              <a:pPr>
                <a:lnSpc>
                  <a:spcPct val="107000"/>
                </a:lnSpc>
                <a:spcAft>
                  <a:spcPts val="800"/>
                </a:spcAft>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A payment for services rendered where an employer/employee relationship exists</a:t>
              </a: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434580EC-BE86-487D-81C9-DA7ECC19B29A}"/>
                </a:ext>
              </a:extLst>
            </p:cNvPr>
            <p:cNvSpPr/>
            <p:nvPr/>
          </p:nvSpPr>
          <p:spPr>
            <a:xfrm>
              <a:off x="2607893" y="3675235"/>
              <a:ext cx="5056285" cy="671915"/>
            </a:xfrm>
            <a:prstGeom prst="rect">
              <a:avLst/>
            </a:prstGeom>
          </p:spPr>
          <p:txBody>
            <a:bodyPr wrap="square">
              <a:spAutoFit/>
            </a:bodyPr>
            <a:lstStyle/>
            <a:p>
              <a:pPr>
                <a:lnSpc>
                  <a:spcPct val="107000"/>
                </a:lnSpc>
                <a:spcAft>
                  <a:spcPts val="8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An allowable payment for participation in work experience activities</a:t>
              </a:r>
            </a:p>
          </p:txBody>
        </p:sp>
        <p:sp>
          <p:nvSpPr>
            <p:cNvPr id="25" name="Rectangle 24">
              <a:extLst>
                <a:ext uri="{FF2B5EF4-FFF2-40B4-BE49-F238E27FC236}">
                  <a16:creationId xmlns:a16="http://schemas.microsoft.com/office/drawing/2014/main" id="{0037CDA2-A922-481A-B04B-7550ED49EE3A}"/>
                </a:ext>
              </a:extLst>
            </p:cNvPr>
            <p:cNvSpPr/>
            <p:nvPr/>
          </p:nvSpPr>
          <p:spPr>
            <a:xfrm>
              <a:off x="2532328" y="4990415"/>
              <a:ext cx="5207415" cy="968278"/>
            </a:xfrm>
            <a:prstGeom prst="rect">
              <a:avLst/>
            </a:prstGeom>
          </p:spPr>
          <p:txBody>
            <a:bodyPr wrap="square">
              <a:spAutoFit/>
            </a:bodyPr>
            <a:lstStyle/>
            <a:p>
              <a:pPr>
                <a:lnSpc>
                  <a:spcPct val="107000"/>
                </a:lnSpc>
                <a:spcAft>
                  <a:spcPts val="8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Payments allowable to youth participants for recognition and achievements directly tied to work experience, such as a successful completion</a:t>
              </a:r>
            </a:p>
          </p:txBody>
        </p:sp>
      </p:grpSp>
      <p:sp>
        <p:nvSpPr>
          <p:cNvPr id="27" name="TextBox 26">
            <a:extLst>
              <a:ext uri="{FF2B5EF4-FFF2-40B4-BE49-F238E27FC236}">
                <a16:creationId xmlns:a16="http://schemas.microsoft.com/office/drawing/2014/main" id="{70E2C05C-D19A-4A83-9C33-FB8D492BA2FA}"/>
              </a:ext>
            </a:extLst>
          </p:cNvPr>
          <p:cNvSpPr txBox="1"/>
          <p:nvPr/>
        </p:nvSpPr>
        <p:spPr>
          <a:xfrm rot="16200000">
            <a:off x="84847" y="3516737"/>
            <a:ext cx="1948354" cy="430887"/>
          </a:xfrm>
          <a:prstGeom prst="rect">
            <a:avLst/>
          </a:prstGeom>
          <a:noFill/>
        </p:spPr>
        <p:txBody>
          <a:bodyPr wrap="none" rtlCol="0">
            <a:spAutoFit/>
          </a:bodyPr>
          <a:lstStyle/>
          <a:p>
            <a:r>
              <a:rPr lang="en-US" sz="2200" b="1" dirty="0"/>
              <a:t>Payment Types</a:t>
            </a:r>
          </a:p>
        </p:txBody>
      </p:sp>
      <p:sp>
        <p:nvSpPr>
          <p:cNvPr id="28" name="Rectangle 27">
            <a:extLst>
              <a:ext uri="{FF2B5EF4-FFF2-40B4-BE49-F238E27FC236}">
                <a16:creationId xmlns:a16="http://schemas.microsoft.com/office/drawing/2014/main" id="{C928C4E1-D03C-47C3-A508-65ED9E2713BE}"/>
              </a:ext>
            </a:extLst>
          </p:cNvPr>
          <p:cNvSpPr/>
          <p:nvPr/>
        </p:nvSpPr>
        <p:spPr>
          <a:xfrm>
            <a:off x="8293481" y="1829724"/>
            <a:ext cx="2875256" cy="3981485"/>
          </a:xfrm>
          <a:prstGeom prst="rect">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Notes about Payment:</a:t>
            </a:r>
          </a:p>
          <a:p>
            <a:pPr algn="ctr"/>
            <a:endParaRPr lang="en-US" b="1" dirty="0">
              <a:solidFill>
                <a:schemeClr val="tx1"/>
              </a:solidFill>
            </a:endParaRPr>
          </a:p>
          <a:p>
            <a:pPr marL="285750" indent="-285750">
              <a:buFont typeface="Wingdings" panose="05000000000000000000" pitchFamily="2" charset="2"/>
              <a:buChar char="ü"/>
            </a:pPr>
            <a:r>
              <a:rPr lang="en-US" dirty="0">
                <a:solidFill>
                  <a:schemeClr val="tx1"/>
                </a:solidFill>
              </a:rPr>
              <a:t>Wages and stipends are subject to IRS rules and guidelines</a:t>
            </a:r>
          </a:p>
          <a:p>
            <a:pPr marL="285750" indent="-285750">
              <a:buFont typeface="Wingdings" panose="05000000000000000000" pitchFamily="2" charset="2"/>
              <a:buChar char="ü"/>
            </a:pPr>
            <a:r>
              <a:rPr lang="en-US" dirty="0">
                <a:solidFill>
                  <a:schemeClr val="tx1"/>
                </a:solidFill>
              </a:rPr>
              <a:t>Wages should be compliant with policies under the Fair Labor Standards Act (FLSA)</a:t>
            </a:r>
          </a:p>
          <a:p>
            <a:pPr marL="285750" indent="-285750">
              <a:buFont typeface="Wingdings" panose="05000000000000000000" pitchFamily="2" charset="2"/>
              <a:buChar char="ü"/>
            </a:pPr>
            <a:r>
              <a:rPr lang="en-US" dirty="0">
                <a:solidFill>
                  <a:schemeClr val="tx1"/>
                </a:solidFill>
              </a:rPr>
              <a:t>Local policies should be in place governing award of incentive payments</a:t>
            </a:r>
          </a:p>
        </p:txBody>
      </p:sp>
      <p:pic>
        <p:nvPicPr>
          <p:cNvPr id="4" name="Audio 3">
            <a:hlinkClick r:id="" action="ppaction://media"/>
            <a:extLst>
              <a:ext uri="{FF2B5EF4-FFF2-40B4-BE49-F238E27FC236}">
                <a16:creationId xmlns:a16="http://schemas.microsoft.com/office/drawing/2014/main" id="{BBF08C95-A8B8-4DD3-BC3E-788488CC72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204384492"/>
      </p:ext>
    </p:extLst>
  </p:cSld>
  <p:clrMapOvr>
    <a:masterClrMapping/>
  </p:clrMapOvr>
  <mc:AlternateContent xmlns:mc="http://schemas.openxmlformats.org/markup-compatibility/2006" xmlns:p14="http://schemas.microsoft.com/office/powerpoint/2010/main">
    <mc:Choice Requires="p14">
      <p:transition spd="slow" p14:dur="2000" advTm="9263"/>
    </mc:Choice>
    <mc:Fallback xmlns="">
      <p:transition spd="slow" advTm="9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D931B-AE21-4571-941F-5730066A0B70}"/>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Employer Base Diversity</a:t>
            </a:r>
          </a:p>
        </p:txBody>
      </p:sp>
      <p:graphicFrame>
        <p:nvGraphicFramePr>
          <p:cNvPr id="3" name="Diagram 2">
            <a:extLst>
              <a:ext uri="{FF2B5EF4-FFF2-40B4-BE49-F238E27FC236}">
                <a16:creationId xmlns:a16="http://schemas.microsoft.com/office/drawing/2014/main" id="{4B6FF204-4FA8-4488-826C-76390F5756D2}"/>
              </a:ext>
            </a:extLst>
          </p:cNvPr>
          <p:cNvGraphicFramePr/>
          <p:nvPr/>
        </p:nvGraphicFramePr>
        <p:xfrm>
          <a:off x="2215606" y="1636486"/>
          <a:ext cx="7558314" cy="4146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68308B2F-12FD-4FA1-BBBA-FE3CA5BDDF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12602043"/>
      </p:ext>
    </p:extLst>
  </p:cSld>
  <p:clrMapOvr>
    <a:masterClrMapping/>
  </p:clrMapOvr>
  <mc:AlternateContent xmlns:mc="http://schemas.openxmlformats.org/markup-compatibility/2006" xmlns:p14="http://schemas.microsoft.com/office/powerpoint/2010/main">
    <mc:Choice Requires="p14">
      <p:transition spd="slow" p14:dur="2000" advTm="6715"/>
    </mc:Choice>
    <mc:Fallback xmlns="">
      <p:transition spd="slow" advTm="6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5B97560-BE8B-4D01-9877-0D23465B8A1B}"/>
              </a:ext>
            </a:extLst>
          </p:cNvPr>
          <p:cNvSpPr/>
          <p:nvPr/>
        </p:nvSpPr>
        <p:spPr>
          <a:xfrm>
            <a:off x="6290390" y="1963280"/>
            <a:ext cx="2594078" cy="3381606"/>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Direct Employment Experience</a:t>
            </a:r>
          </a:p>
          <a:p>
            <a:pPr algn="ctr"/>
            <a:endParaRPr lang="en-US" sz="500" dirty="0">
              <a:solidFill>
                <a:schemeClr val="tx1"/>
              </a:solidFill>
            </a:endParaRPr>
          </a:p>
          <a:p>
            <a:pPr algn="ctr"/>
            <a:r>
              <a:rPr lang="en-US" dirty="0">
                <a:solidFill>
                  <a:schemeClr val="tx1"/>
                </a:solidFill>
              </a:rPr>
              <a:t>Examples: Authentic Work Tasks and Projects</a:t>
            </a:r>
          </a:p>
        </p:txBody>
      </p:sp>
      <p:sp>
        <p:nvSpPr>
          <p:cNvPr id="5" name="Oval 4">
            <a:extLst>
              <a:ext uri="{FF2B5EF4-FFF2-40B4-BE49-F238E27FC236}">
                <a16:creationId xmlns:a16="http://schemas.microsoft.com/office/drawing/2014/main" id="{1A5A489B-1D55-45B0-9D10-F1E33CA2E885}"/>
              </a:ext>
            </a:extLst>
          </p:cNvPr>
          <p:cNvSpPr/>
          <p:nvPr/>
        </p:nvSpPr>
        <p:spPr>
          <a:xfrm>
            <a:off x="3536344" y="1963280"/>
            <a:ext cx="2594078" cy="3381606"/>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solidFill>
                  <a:schemeClr val="tx1"/>
                </a:solidFill>
              </a:rPr>
              <a:t>Career Exploration </a:t>
            </a:r>
          </a:p>
          <a:p>
            <a:pPr algn="ctr"/>
            <a:endParaRPr lang="en-US" sz="500" dirty="0">
              <a:solidFill>
                <a:schemeClr val="tx1"/>
              </a:solidFill>
            </a:endParaRPr>
          </a:p>
          <a:p>
            <a:pPr algn="ctr"/>
            <a:r>
              <a:rPr lang="en-US" dirty="0">
                <a:solidFill>
                  <a:schemeClr val="tx1"/>
                </a:solidFill>
              </a:rPr>
              <a:t>Examples:  Career Fairs, Career Mentors</a:t>
            </a:r>
          </a:p>
        </p:txBody>
      </p:sp>
      <p:sp>
        <p:nvSpPr>
          <p:cNvPr id="6" name="Oval 5">
            <a:extLst>
              <a:ext uri="{FF2B5EF4-FFF2-40B4-BE49-F238E27FC236}">
                <a16:creationId xmlns:a16="http://schemas.microsoft.com/office/drawing/2014/main" id="{51A33BBB-825A-464D-9863-0968153318D7}"/>
              </a:ext>
            </a:extLst>
          </p:cNvPr>
          <p:cNvSpPr/>
          <p:nvPr/>
        </p:nvSpPr>
        <p:spPr>
          <a:xfrm>
            <a:off x="9065359" y="1963280"/>
            <a:ext cx="2594078" cy="3381606"/>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solidFill>
                  <a:schemeClr val="tx1"/>
                </a:solidFill>
              </a:rPr>
              <a:t>Industry Engagement</a:t>
            </a:r>
          </a:p>
          <a:p>
            <a:pPr algn="ctr"/>
            <a:endParaRPr lang="en-US" sz="500" dirty="0">
              <a:solidFill>
                <a:schemeClr val="tx1"/>
              </a:solidFill>
            </a:endParaRPr>
          </a:p>
          <a:p>
            <a:pPr algn="ctr"/>
            <a:r>
              <a:rPr lang="en-US" dirty="0">
                <a:solidFill>
                  <a:schemeClr val="tx1"/>
                </a:solidFill>
              </a:rPr>
              <a:t>Examples: Pre-Apprenticeship and Internship</a:t>
            </a:r>
          </a:p>
        </p:txBody>
      </p:sp>
      <p:pic>
        <p:nvPicPr>
          <p:cNvPr id="11" name="Graphic 10" descr="Employee badge">
            <a:extLst>
              <a:ext uri="{FF2B5EF4-FFF2-40B4-BE49-F238E27FC236}">
                <a16:creationId xmlns:a16="http://schemas.microsoft.com/office/drawing/2014/main" id="{5DC140FE-15FF-4F16-AB30-C1D99A6E94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0229" y="2090057"/>
            <a:ext cx="914400" cy="914400"/>
          </a:xfrm>
          <a:prstGeom prst="rect">
            <a:avLst/>
          </a:prstGeom>
        </p:spPr>
      </p:pic>
      <p:pic>
        <p:nvPicPr>
          <p:cNvPr id="15" name="Graphic 14" descr="Construction worker">
            <a:extLst>
              <a:ext uri="{FF2B5EF4-FFF2-40B4-BE49-F238E27FC236}">
                <a16:creationId xmlns:a16="http://schemas.microsoft.com/office/drawing/2014/main" id="{F11BDA36-A94A-4A6D-BF6A-AC4A576ECE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5198" y="2090057"/>
            <a:ext cx="914400" cy="914400"/>
          </a:xfrm>
          <a:prstGeom prst="rect">
            <a:avLst/>
          </a:prstGeom>
        </p:spPr>
      </p:pic>
      <p:pic>
        <p:nvPicPr>
          <p:cNvPr id="17" name="Graphic 16" descr="Telescope">
            <a:extLst>
              <a:ext uri="{FF2B5EF4-FFF2-40B4-BE49-F238E27FC236}">
                <a16:creationId xmlns:a16="http://schemas.microsoft.com/office/drawing/2014/main" id="{08673E72-0AB0-4505-8337-A03D102E89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2640" y="2231572"/>
            <a:ext cx="914400" cy="914400"/>
          </a:xfrm>
          <a:prstGeom prst="rect">
            <a:avLst/>
          </a:prstGeom>
        </p:spPr>
      </p:pic>
      <p:pic>
        <p:nvPicPr>
          <p:cNvPr id="8" name="Audio 7">
            <a:hlinkClick r:id="" action="ppaction://media"/>
            <a:extLst>
              <a:ext uri="{FF2B5EF4-FFF2-40B4-BE49-F238E27FC236}">
                <a16:creationId xmlns:a16="http://schemas.microsoft.com/office/drawing/2014/main" id="{53FF656B-27EB-465D-BFD0-6D7E33B875C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52238" y="6218238"/>
            <a:ext cx="487362" cy="487362"/>
          </a:xfrm>
          <a:prstGeom prst="rect">
            <a:avLst/>
          </a:prstGeom>
        </p:spPr>
      </p:pic>
      <p:sp>
        <p:nvSpPr>
          <p:cNvPr id="16" name="Oval 15">
            <a:extLst>
              <a:ext uri="{FF2B5EF4-FFF2-40B4-BE49-F238E27FC236}">
                <a16:creationId xmlns:a16="http://schemas.microsoft.com/office/drawing/2014/main" id="{C3AACF6E-A640-4022-AD0F-655413ABB3FA}"/>
              </a:ext>
            </a:extLst>
          </p:cNvPr>
          <p:cNvSpPr/>
          <p:nvPr/>
        </p:nvSpPr>
        <p:spPr>
          <a:xfrm>
            <a:off x="782298" y="1963280"/>
            <a:ext cx="2594078" cy="3381606"/>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Career Observation/ Exposure</a:t>
            </a:r>
          </a:p>
          <a:p>
            <a:pPr algn="ctr"/>
            <a:endParaRPr lang="en-US" sz="500" dirty="0">
              <a:solidFill>
                <a:schemeClr val="tx1"/>
              </a:solidFill>
            </a:endParaRPr>
          </a:p>
          <a:p>
            <a:pPr algn="ctr"/>
            <a:r>
              <a:rPr lang="en-US" dirty="0">
                <a:solidFill>
                  <a:schemeClr val="tx1"/>
                </a:solidFill>
              </a:rPr>
              <a:t>Examples: Job Shadowing, Company Tours</a:t>
            </a:r>
          </a:p>
        </p:txBody>
      </p:sp>
      <p:pic>
        <p:nvPicPr>
          <p:cNvPr id="22" name="Graphic 21" descr="Eye">
            <a:extLst>
              <a:ext uri="{FF2B5EF4-FFF2-40B4-BE49-F238E27FC236}">
                <a16:creationId xmlns:a16="http://schemas.microsoft.com/office/drawing/2014/main" id="{963CC989-AFE1-433C-BA3C-2789D64ED4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22137" y="2231572"/>
            <a:ext cx="914400" cy="914400"/>
          </a:xfrm>
          <a:prstGeom prst="rect">
            <a:avLst/>
          </a:prstGeom>
        </p:spPr>
      </p:pic>
      <p:sp>
        <p:nvSpPr>
          <p:cNvPr id="23" name="Rectangle 22">
            <a:extLst>
              <a:ext uri="{FF2B5EF4-FFF2-40B4-BE49-F238E27FC236}">
                <a16:creationId xmlns:a16="http://schemas.microsoft.com/office/drawing/2014/main" id="{C0C22AD1-FB5C-4F53-A4E8-5D7AC956BA5D}"/>
              </a:ext>
            </a:extLst>
          </p:cNvPr>
          <p:cNvSpPr/>
          <p:nvPr/>
        </p:nvSpPr>
        <p:spPr>
          <a:xfrm>
            <a:off x="1119756" y="491906"/>
            <a:ext cx="10071463" cy="69681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Career Exploration and Development</a:t>
            </a:r>
          </a:p>
        </p:txBody>
      </p:sp>
      <p:sp>
        <p:nvSpPr>
          <p:cNvPr id="24" name="Rectangle 23">
            <a:extLst>
              <a:ext uri="{FF2B5EF4-FFF2-40B4-BE49-F238E27FC236}">
                <a16:creationId xmlns:a16="http://schemas.microsoft.com/office/drawing/2014/main" id="{1F374803-4B12-4D60-A312-005F8ACE68EE}"/>
              </a:ext>
            </a:extLst>
          </p:cNvPr>
          <p:cNvSpPr/>
          <p:nvPr/>
        </p:nvSpPr>
        <p:spPr>
          <a:xfrm>
            <a:off x="921647" y="1652702"/>
            <a:ext cx="4909457" cy="544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0C645B1-5487-42DD-91F8-077E1C4796E8}"/>
              </a:ext>
            </a:extLst>
          </p:cNvPr>
          <p:cNvSpPr txBox="1"/>
          <p:nvPr/>
        </p:nvSpPr>
        <p:spPr>
          <a:xfrm>
            <a:off x="2805698" y="1465874"/>
            <a:ext cx="1250214" cy="369332"/>
          </a:xfrm>
          <a:prstGeom prst="rect">
            <a:avLst/>
          </a:prstGeom>
          <a:solidFill>
            <a:schemeClr val="bg1"/>
          </a:solidFill>
        </p:spPr>
        <p:txBody>
          <a:bodyPr wrap="none" rtlCol="0">
            <a:spAutoFit/>
          </a:bodyPr>
          <a:lstStyle/>
          <a:p>
            <a:r>
              <a:rPr lang="en-US" dirty="0"/>
              <a:t>Exploration</a:t>
            </a:r>
          </a:p>
        </p:txBody>
      </p:sp>
      <p:sp>
        <p:nvSpPr>
          <p:cNvPr id="26" name="Rectangle 25">
            <a:extLst>
              <a:ext uri="{FF2B5EF4-FFF2-40B4-BE49-F238E27FC236}">
                <a16:creationId xmlns:a16="http://schemas.microsoft.com/office/drawing/2014/main" id="{0C9DCC1C-ED06-47AC-965B-0A6A0B430FA6}"/>
              </a:ext>
            </a:extLst>
          </p:cNvPr>
          <p:cNvSpPr/>
          <p:nvPr/>
        </p:nvSpPr>
        <p:spPr>
          <a:xfrm>
            <a:off x="6429739" y="1652702"/>
            <a:ext cx="4909457" cy="544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668570F-5F69-4AA5-8026-245C53D123EB}"/>
              </a:ext>
            </a:extLst>
          </p:cNvPr>
          <p:cNvSpPr txBox="1"/>
          <p:nvPr/>
        </p:nvSpPr>
        <p:spPr>
          <a:xfrm>
            <a:off x="7941904" y="1465874"/>
            <a:ext cx="1963294" cy="369332"/>
          </a:xfrm>
          <a:prstGeom prst="rect">
            <a:avLst/>
          </a:prstGeom>
          <a:solidFill>
            <a:schemeClr val="bg1"/>
          </a:solidFill>
        </p:spPr>
        <p:txBody>
          <a:bodyPr wrap="none" rtlCol="0">
            <a:spAutoFit/>
          </a:bodyPr>
          <a:lstStyle/>
          <a:p>
            <a:r>
              <a:rPr lang="en-US" dirty="0"/>
              <a:t>Skills Development</a:t>
            </a:r>
          </a:p>
        </p:txBody>
      </p:sp>
    </p:spTree>
    <p:extLst>
      <p:ext uri="{BB962C8B-B14F-4D97-AF65-F5344CB8AC3E}">
        <p14:creationId xmlns:p14="http://schemas.microsoft.com/office/powerpoint/2010/main" val="4154481002"/>
      </p:ext>
    </p:extLst>
  </p:cSld>
  <p:clrMapOvr>
    <a:masterClrMapping/>
  </p:clrMapOvr>
  <mc:AlternateContent xmlns:mc="http://schemas.openxmlformats.org/markup-compatibility/2006" xmlns:p14="http://schemas.microsoft.com/office/powerpoint/2010/main">
    <mc:Choice Requires="p14">
      <p:transition spd="slow" p14:dur="2000" advTm="15576"/>
    </mc:Choice>
    <mc:Fallback xmlns="">
      <p:transition spd="slow" advTm="15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875C23-798B-4A41-A8AB-0CBA968D2AD2}"/>
              </a:ext>
            </a:extLst>
          </p:cNvPr>
          <p:cNvSpPr/>
          <p:nvPr/>
        </p:nvSpPr>
        <p:spPr>
          <a:xfrm>
            <a:off x="908221" y="1454805"/>
            <a:ext cx="10375558" cy="646331"/>
          </a:xfrm>
          <a:prstGeom prst="rect">
            <a:avLst/>
          </a:prstGeom>
        </p:spPr>
        <p:txBody>
          <a:bodyPr wrap="square">
            <a:spAutoFit/>
          </a:bodyPr>
          <a:lstStyle/>
          <a:p>
            <a:pPr defTabSz="914400">
              <a:defRPr/>
            </a:pPr>
            <a:r>
              <a:rPr lang="en-US" dirty="0"/>
              <a:t>The academic and occupational education component of work experience must include information needed to understand and work in a specific industry or occupation.</a:t>
            </a:r>
          </a:p>
        </p:txBody>
      </p:sp>
      <p:sp>
        <p:nvSpPr>
          <p:cNvPr id="9" name="Rectangle 8">
            <a:extLst>
              <a:ext uri="{FF2B5EF4-FFF2-40B4-BE49-F238E27FC236}">
                <a16:creationId xmlns:a16="http://schemas.microsoft.com/office/drawing/2014/main" id="{1BA3E718-D606-42A4-80A9-1492418E3E3A}"/>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Academic + Occupational Skill Development</a:t>
            </a:r>
          </a:p>
        </p:txBody>
      </p:sp>
      <p:grpSp>
        <p:nvGrpSpPr>
          <p:cNvPr id="12" name="Group 11">
            <a:extLst>
              <a:ext uri="{FF2B5EF4-FFF2-40B4-BE49-F238E27FC236}">
                <a16:creationId xmlns:a16="http://schemas.microsoft.com/office/drawing/2014/main" id="{E8AE2D1F-366E-4A50-86BC-710A1DB029FF}"/>
              </a:ext>
            </a:extLst>
          </p:cNvPr>
          <p:cNvGrpSpPr/>
          <p:nvPr/>
        </p:nvGrpSpPr>
        <p:grpSpPr>
          <a:xfrm>
            <a:off x="3210848" y="2101144"/>
            <a:ext cx="5933586" cy="3992287"/>
            <a:chOff x="3210848" y="2101144"/>
            <a:chExt cx="5933586" cy="3992287"/>
          </a:xfrm>
        </p:grpSpPr>
        <p:grpSp>
          <p:nvGrpSpPr>
            <p:cNvPr id="5" name="Group 4">
              <a:extLst>
                <a:ext uri="{FF2B5EF4-FFF2-40B4-BE49-F238E27FC236}">
                  <a16:creationId xmlns:a16="http://schemas.microsoft.com/office/drawing/2014/main" id="{A3A9094A-1AAA-4A56-83D4-2B6350BD4C6C}"/>
                </a:ext>
              </a:extLst>
            </p:cNvPr>
            <p:cNvGrpSpPr/>
            <p:nvPr/>
          </p:nvGrpSpPr>
          <p:grpSpPr>
            <a:xfrm>
              <a:off x="3210848" y="2101144"/>
              <a:ext cx="5933586" cy="3568578"/>
              <a:chOff x="3210848" y="2101144"/>
              <a:chExt cx="5933586" cy="3568578"/>
            </a:xfrm>
          </p:grpSpPr>
          <p:sp>
            <p:nvSpPr>
              <p:cNvPr id="6" name="Freeform: Shape 5">
                <a:extLst>
                  <a:ext uri="{FF2B5EF4-FFF2-40B4-BE49-F238E27FC236}">
                    <a16:creationId xmlns:a16="http://schemas.microsoft.com/office/drawing/2014/main" id="{62DDAB12-5A45-4799-BE48-A1B717832C7D}"/>
                  </a:ext>
                </a:extLst>
              </p:cNvPr>
              <p:cNvSpPr/>
              <p:nvPr/>
            </p:nvSpPr>
            <p:spPr>
              <a:xfrm>
                <a:off x="3210848" y="2101144"/>
                <a:ext cx="3479944" cy="3479944"/>
              </a:xfrm>
              <a:custGeom>
                <a:avLst/>
                <a:gdLst>
                  <a:gd name="connsiteX0" fmla="*/ 0 w 3479944"/>
                  <a:gd name="connsiteY0" fmla="*/ 1739972 h 3479944"/>
                  <a:gd name="connsiteX1" fmla="*/ 1739972 w 3479944"/>
                  <a:gd name="connsiteY1" fmla="*/ 0 h 3479944"/>
                  <a:gd name="connsiteX2" fmla="*/ 3479944 w 3479944"/>
                  <a:gd name="connsiteY2" fmla="*/ 1739972 h 3479944"/>
                  <a:gd name="connsiteX3" fmla="*/ 1739972 w 3479944"/>
                  <a:gd name="connsiteY3" fmla="*/ 3479944 h 3479944"/>
                  <a:gd name="connsiteX4" fmla="*/ 0 w 3479944"/>
                  <a:gd name="connsiteY4" fmla="*/ 1739972 h 34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44" h="3479944">
                    <a:moveTo>
                      <a:pt x="0" y="1739972"/>
                    </a:moveTo>
                    <a:cubicBezTo>
                      <a:pt x="0" y="779012"/>
                      <a:pt x="779012" y="0"/>
                      <a:pt x="1739972" y="0"/>
                    </a:cubicBezTo>
                    <a:cubicBezTo>
                      <a:pt x="2700932" y="0"/>
                      <a:pt x="3479944" y="779012"/>
                      <a:pt x="3479944" y="1739972"/>
                    </a:cubicBezTo>
                    <a:cubicBezTo>
                      <a:pt x="3479944" y="2700932"/>
                      <a:pt x="2700932" y="3479944"/>
                      <a:pt x="1739972" y="3479944"/>
                    </a:cubicBezTo>
                    <a:cubicBezTo>
                      <a:pt x="779012" y="3479944"/>
                      <a:pt x="0" y="2700932"/>
                      <a:pt x="0" y="173997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182880" tIns="410360" rIns="987552" bIns="410360" numCol="1" spcCol="1270" anchor="ctr" anchorCtr="0">
                <a:noAutofit/>
              </a:bodyPr>
              <a:lstStyle/>
              <a:p>
                <a:pPr marL="0" lvl="0" indent="0" algn="l" defTabSz="1244600">
                  <a:lnSpc>
                    <a:spcPct val="90000"/>
                  </a:lnSpc>
                  <a:spcBef>
                    <a:spcPct val="0"/>
                  </a:spcBef>
                  <a:spcAft>
                    <a:spcPct val="35000"/>
                  </a:spcAft>
                  <a:buNone/>
                </a:pPr>
                <a:r>
                  <a:rPr lang="en-US" sz="2400" b="1" kern="1200" dirty="0"/>
                  <a:t>Occupational Component</a:t>
                </a:r>
              </a:p>
            </p:txBody>
          </p:sp>
          <p:sp>
            <p:nvSpPr>
              <p:cNvPr id="8" name="Freeform: Shape 7">
                <a:extLst>
                  <a:ext uri="{FF2B5EF4-FFF2-40B4-BE49-F238E27FC236}">
                    <a16:creationId xmlns:a16="http://schemas.microsoft.com/office/drawing/2014/main" id="{5F6CBD1E-FD20-4BC3-8BCD-2B27EA84CEF5}"/>
                  </a:ext>
                </a:extLst>
              </p:cNvPr>
              <p:cNvSpPr/>
              <p:nvPr/>
            </p:nvSpPr>
            <p:spPr>
              <a:xfrm>
                <a:off x="5664490" y="2189778"/>
                <a:ext cx="3479944" cy="3479944"/>
              </a:xfrm>
              <a:custGeom>
                <a:avLst/>
                <a:gdLst>
                  <a:gd name="connsiteX0" fmla="*/ 0 w 3479944"/>
                  <a:gd name="connsiteY0" fmla="*/ 1739972 h 3479944"/>
                  <a:gd name="connsiteX1" fmla="*/ 1739972 w 3479944"/>
                  <a:gd name="connsiteY1" fmla="*/ 0 h 3479944"/>
                  <a:gd name="connsiteX2" fmla="*/ 3479944 w 3479944"/>
                  <a:gd name="connsiteY2" fmla="*/ 1739972 h 3479944"/>
                  <a:gd name="connsiteX3" fmla="*/ 1739972 w 3479944"/>
                  <a:gd name="connsiteY3" fmla="*/ 3479944 h 3479944"/>
                  <a:gd name="connsiteX4" fmla="*/ 0 w 3479944"/>
                  <a:gd name="connsiteY4" fmla="*/ 1739972 h 34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44" h="3479944">
                    <a:moveTo>
                      <a:pt x="0" y="1739972"/>
                    </a:moveTo>
                    <a:cubicBezTo>
                      <a:pt x="0" y="779012"/>
                      <a:pt x="779012" y="0"/>
                      <a:pt x="1739972" y="0"/>
                    </a:cubicBezTo>
                    <a:cubicBezTo>
                      <a:pt x="2700932" y="0"/>
                      <a:pt x="3479944" y="779012"/>
                      <a:pt x="3479944" y="1739972"/>
                    </a:cubicBezTo>
                    <a:cubicBezTo>
                      <a:pt x="3479944" y="2700932"/>
                      <a:pt x="2700932" y="3479944"/>
                      <a:pt x="1739972" y="3479944"/>
                    </a:cubicBezTo>
                    <a:cubicBezTo>
                      <a:pt x="779012" y="3479944"/>
                      <a:pt x="0" y="2700932"/>
                      <a:pt x="0" y="1739972"/>
                    </a:cubicBezTo>
                    <a:close/>
                  </a:path>
                </a:pathLst>
              </a:custGeom>
            </p:spPr>
            <p:style>
              <a:lnRef idx="2">
                <a:schemeClr val="lt1">
                  <a:hueOff val="0"/>
                  <a:satOff val="0"/>
                  <a:lumOff val="0"/>
                  <a:alphaOff val="0"/>
                </a:schemeClr>
              </a:lnRef>
              <a:fillRef idx="1">
                <a:schemeClr val="accent4">
                  <a:alpha val="50000"/>
                  <a:hueOff val="1645434"/>
                  <a:satOff val="7132"/>
                  <a:lumOff val="4706"/>
                  <a:alphaOff val="0"/>
                </a:schemeClr>
              </a:fillRef>
              <a:effectRef idx="0">
                <a:schemeClr val="accent4">
                  <a:alpha val="50000"/>
                  <a:hueOff val="1645434"/>
                  <a:satOff val="7132"/>
                  <a:lumOff val="4706"/>
                  <a:alphaOff val="0"/>
                </a:schemeClr>
              </a:effectRef>
              <a:fontRef idx="minor">
                <a:schemeClr val="tx1"/>
              </a:fontRef>
            </p:style>
            <p:txBody>
              <a:bodyPr spcFirstLastPara="0" vert="horz" wrap="square" lIns="987552" tIns="410360" rIns="182880" bIns="410360" numCol="1" spcCol="1270" anchor="ctr" anchorCtr="0">
                <a:noAutofit/>
              </a:bodyPr>
              <a:lstStyle/>
              <a:p>
                <a:pPr marL="0" lvl="0" indent="0" algn="r" defTabSz="1244600">
                  <a:lnSpc>
                    <a:spcPct val="90000"/>
                  </a:lnSpc>
                  <a:spcBef>
                    <a:spcPct val="0"/>
                  </a:spcBef>
                  <a:spcAft>
                    <a:spcPct val="35000"/>
                  </a:spcAft>
                  <a:buNone/>
                </a:pPr>
                <a:r>
                  <a:rPr lang="en-US" sz="2400" b="1" kern="1200" dirty="0"/>
                  <a:t>Academic Component</a:t>
                </a:r>
              </a:p>
            </p:txBody>
          </p:sp>
        </p:grpSp>
        <p:sp>
          <p:nvSpPr>
            <p:cNvPr id="3" name="Oval 2">
              <a:extLst>
                <a:ext uri="{FF2B5EF4-FFF2-40B4-BE49-F238E27FC236}">
                  <a16:creationId xmlns:a16="http://schemas.microsoft.com/office/drawing/2014/main" id="{5599CD2E-6FB3-46D4-85FF-41EDA6A39B79}"/>
                </a:ext>
              </a:extLst>
            </p:cNvPr>
            <p:cNvSpPr/>
            <p:nvPr/>
          </p:nvSpPr>
          <p:spPr>
            <a:xfrm>
              <a:off x="5207000" y="3190694"/>
              <a:ext cx="2032000" cy="1300844"/>
            </a:xfrm>
            <a:prstGeom prst="ellips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Employer-Based Experience</a:t>
              </a:r>
            </a:p>
          </p:txBody>
        </p:sp>
        <p:cxnSp>
          <p:nvCxnSpPr>
            <p:cNvPr id="10" name="Straight Arrow Connector 9">
              <a:extLst>
                <a:ext uri="{FF2B5EF4-FFF2-40B4-BE49-F238E27FC236}">
                  <a16:creationId xmlns:a16="http://schemas.microsoft.com/office/drawing/2014/main" id="{FFB654E8-E210-4E71-B4EE-FC59C20D26D9}"/>
                </a:ext>
              </a:extLst>
            </p:cNvPr>
            <p:cNvCxnSpPr/>
            <p:nvPr/>
          </p:nvCxnSpPr>
          <p:spPr>
            <a:xfrm flipV="1">
              <a:off x="6210300" y="4584700"/>
              <a:ext cx="0" cy="108502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D31E2A-13FF-4101-A4F4-A0FA9690F15B}"/>
                </a:ext>
              </a:extLst>
            </p:cNvPr>
            <p:cNvSpPr txBox="1"/>
            <p:nvPr/>
          </p:nvSpPr>
          <p:spPr>
            <a:xfrm>
              <a:off x="4950820" y="5662544"/>
              <a:ext cx="2991781" cy="430887"/>
            </a:xfrm>
            <a:prstGeom prst="rect">
              <a:avLst/>
            </a:prstGeom>
            <a:noFill/>
          </p:spPr>
          <p:txBody>
            <a:bodyPr wrap="none" rtlCol="0">
              <a:spAutoFit/>
            </a:bodyPr>
            <a:lstStyle/>
            <a:p>
              <a:r>
                <a:rPr lang="en-US" sz="2200" b="1" dirty="0"/>
                <a:t>Contextualized Learning</a:t>
              </a:r>
            </a:p>
          </p:txBody>
        </p:sp>
      </p:grpSp>
      <p:pic>
        <p:nvPicPr>
          <p:cNvPr id="13" name="Audio 12">
            <a:hlinkClick r:id="" action="ppaction://media"/>
            <a:extLst>
              <a:ext uri="{FF2B5EF4-FFF2-40B4-BE49-F238E27FC236}">
                <a16:creationId xmlns:a16="http://schemas.microsoft.com/office/drawing/2014/main" id="{DD7C9721-AB3D-439A-903C-8387EBDA44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8605532"/>
      </p:ext>
    </p:extLst>
  </p:cSld>
  <p:clrMapOvr>
    <a:masterClrMapping/>
  </p:clrMapOvr>
  <mc:AlternateContent xmlns:mc="http://schemas.openxmlformats.org/markup-compatibility/2006" xmlns:p14="http://schemas.microsoft.com/office/powerpoint/2010/main">
    <mc:Choice Requires="p14">
      <p:transition spd="slow" p14:dur="2000" advTm="13236"/>
    </mc:Choice>
    <mc:Fallback xmlns="">
      <p:transition spd="slow" advTm="13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14094D-9A57-460B-8F16-F770F7354E21}"/>
              </a:ext>
            </a:extLst>
          </p:cNvPr>
          <p:cNvSpPr/>
          <p:nvPr/>
        </p:nvSpPr>
        <p:spPr>
          <a:xfrm>
            <a:off x="1353061" y="1741715"/>
            <a:ext cx="3654368" cy="3592285"/>
          </a:xfrm>
          <a:prstGeom prst="rect">
            <a:avLst/>
          </a:prstGeom>
          <a:solidFill>
            <a:schemeClr val="bg1">
              <a:lumMod val="95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2100" b="1" dirty="0">
              <a:solidFill>
                <a:schemeClr val="tx1"/>
              </a:solidFill>
              <a:sym typeface="Wingdings" panose="05000000000000000000" pitchFamily="2" charset="2"/>
            </a:endParaRPr>
          </a:p>
          <a:p>
            <a:pPr marL="285750" indent="-285750">
              <a:spcAft>
                <a:spcPts val="600"/>
              </a:spcAft>
              <a:buFont typeface="Arial" panose="020B0604020202020204" pitchFamily="34" charset="0"/>
              <a:buChar char="•"/>
            </a:pPr>
            <a:r>
              <a:rPr lang="en-US" sz="2100" dirty="0">
                <a:solidFill>
                  <a:schemeClr val="tx1"/>
                </a:solidFill>
                <a:sym typeface="Wingdings" panose="05000000000000000000" pitchFamily="2" charset="2"/>
              </a:rPr>
              <a:t>Flexibility exists in how these components may be offered:</a:t>
            </a:r>
          </a:p>
          <a:p>
            <a:pPr marL="576263" lvl="1" indent="-293688">
              <a:spcAft>
                <a:spcPts val="600"/>
              </a:spcAft>
              <a:buFont typeface="Wingdings" panose="05000000000000000000" pitchFamily="2" charset="2"/>
              <a:buChar char="ü"/>
            </a:pPr>
            <a:r>
              <a:rPr lang="en-US" sz="2100" dirty="0">
                <a:solidFill>
                  <a:schemeClr val="tx1"/>
                </a:solidFill>
                <a:sym typeface="Wingdings" panose="05000000000000000000" pitchFamily="2" charset="2"/>
              </a:rPr>
              <a:t>By the employer and/or another provider</a:t>
            </a:r>
          </a:p>
          <a:p>
            <a:pPr marL="576263" lvl="1" indent="-293688">
              <a:spcAft>
                <a:spcPts val="600"/>
              </a:spcAft>
              <a:buFont typeface="Wingdings" panose="05000000000000000000" pitchFamily="2" charset="2"/>
              <a:buChar char="ü"/>
            </a:pPr>
            <a:r>
              <a:rPr lang="en-US" sz="2100" dirty="0">
                <a:solidFill>
                  <a:schemeClr val="tx1"/>
                </a:solidFill>
                <a:sym typeface="Wingdings" panose="05000000000000000000" pitchFamily="2" charset="2"/>
              </a:rPr>
              <a:t>At the worksite and/or in a classroom</a:t>
            </a:r>
          </a:p>
          <a:p>
            <a:pPr marL="576263" lvl="1" indent="-293688">
              <a:spcAft>
                <a:spcPts val="600"/>
              </a:spcAft>
              <a:buFont typeface="Wingdings" panose="05000000000000000000" pitchFamily="2" charset="2"/>
              <a:buChar char="ü"/>
            </a:pPr>
            <a:r>
              <a:rPr lang="en-US" sz="2100" dirty="0">
                <a:solidFill>
                  <a:schemeClr val="tx1"/>
                </a:solidFill>
                <a:sym typeface="Wingdings" panose="05000000000000000000" pitchFamily="2" charset="2"/>
              </a:rPr>
              <a:t>Concurrently and/or sequentially</a:t>
            </a:r>
          </a:p>
          <a:p>
            <a:pPr>
              <a:spcAft>
                <a:spcPts val="600"/>
              </a:spcAft>
            </a:pPr>
            <a:endParaRPr lang="en-US" dirty="0">
              <a:solidFill>
                <a:schemeClr val="tx1"/>
              </a:solidFill>
            </a:endParaRPr>
          </a:p>
        </p:txBody>
      </p:sp>
      <p:sp>
        <p:nvSpPr>
          <p:cNvPr id="5" name="Rectangle 4">
            <a:extLst>
              <a:ext uri="{FF2B5EF4-FFF2-40B4-BE49-F238E27FC236}">
                <a16:creationId xmlns:a16="http://schemas.microsoft.com/office/drawing/2014/main" id="{145E589A-D732-4404-939A-C38953233A5C}"/>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Academic + Occupational Skill Development</a:t>
            </a:r>
          </a:p>
        </p:txBody>
      </p:sp>
      <p:grpSp>
        <p:nvGrpSpPr>
          <p:cNvPr id="10" name="Group 9">
            <a:extLst>
              <a:ext uri="{FF2B5EF4-FFF2-40B4-BE49-F238E27FC236}">
                <a16:creationId xmlns:a16="http://schemas.microsoft.com/office/drawing/2014/main" id="{8C8C7AFA-AC58-4FD5-8FC7-E73F0A8013DA}"/>
              </a:ext>
            </a:extLst>
          </p:cNvPr>
          <p:cNvGrpSpPr/>
          <p:nvPr/>
        </p:nvGrpSpPr>
        <p:grpSpPr>
          <a:xfrm>
            <a:off x="5471448" y="1741715"/>
            <a:ext cx="5933586" cy="3992287"/>
            <a:chOff x="3210848" y="2101144"/>
            <a:chExt cx="5933586" cy="3992287"/>
          </a:xfrm>
        </p:grpSpPr>
        <p:grpSp>
          <p:nvGrpSpPr>
            <p:cNvPr id="11" name="Group 10">
              <a:extLst>
                <a:ext uri="{FF2B5EF4-FFF2-40B4-BE49-F238E27FC236}">
                  <a16:creationId xmlns:a16="http://schemas.microsoft.com/office/drawing/2014/main" id="{DF589B65-BDC2-4CCF-8B8C-6D2D4F6FDB65}"/>
                </a:ext>
              </a:extLst>
            </p:cNvPr>
            <p:cNvGrpSpPr/>
            <p:nvPr/>
          </p:nvGrpSpPr>
          <p:grpSpPr>
            <a:xfrm>
              <a:off x="3210848" y="2101144"/>
              <a:ext cx="5933586" cy="3568578"/>
              <a:chOff x="3210848" y="2101144"/>
              <a:chExt cx="5933586" cy="3568578"/>
            </a:xfrm>
          </p:grpSpPr>
          <p:sp>
            <p:nvSpPr>
              <p:cNvPr id="15" name="Freeform: Shape 14">
                <a:extLst>
                  <a:ext uri="{FF2B5EF4-FFF2-40B4-BE49-F238E27FC236}">
                    <a16:creationId xmlns:a16="http://schemas.microsoft.com/office/drawing/2014/main" id="{0544AF32-D333-47F3-B0D3-48B29B8732B1}"/>
                  </a:ext>
                </a:extLst>
              </p:cNvPr>
              <p:cNvSpPr/>
              <p:nvPr/>
            </p:nvSpPr>
            <p:spPr>
              <a:xfrm>
                <a:off x="3210848" y="2101144"/>
                <a:ext cx="3479944" cy="3479944"/>
              </a:xfrm>
              <a:custGeom>
                <a:avLst/>
                <a:gdLst>
                  <a:gd name="connsiteX0" fmla="*/ 0 w 3479944"/>
                  <a:gd name="connsiteY0" fmla="*/ 1739972 h 3479944"/>
                  <a:gd name="connsiteX1" fmla="*/ 1739972 w 3479944"/>
                  <a:gd name="connsiteY1" fmla="*/ 0 h 3479944"/>
                  <a:gd name="connsiteX2" fmla="*/ 3479944 w 3479944"/>
                  <a:gd name="connsiteY2" fmla="*/ 1739972 h 3479944"/>
                  <a:gd name="connsiteX3" fmla="*/ 1739972 w 3479944"/>
                  <a:gd name="connsiteY3" fmla="*/ 3479944 h 3479944"/>
                  <a:gd name="connsiteX4" fmla="*/ 0 w 3479944"/>
                  <a:gd name="connsiteY4" fmla="*/ 1739972 h 34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44" h="3479944">
                    <a:moveTo>
                      <a:pt x="0" y="1739972"/>
                    </a:moveTo>
                    <a:cubicBezTo>
                      <a:pt x="0" y="779012"/>
                      <a:pt x="779012" y="0"/>
                      <a:pt x="1739972" y="0"/>
                    </a:cubicBezTo>
                    <a:cubicBezTo>
                      <a:pt x="2700932" y="0"/>
                      <a:pt x="3479944" y="779012"/>
                      <a:pt x="3479944" y="1739972"/>
                    </a:cubicBezTo>
                    <a:cubicBezTo>
                      <a:pt x="3479944" y="2700932"/>
                      <a:pt x="2700932" y="3479944"/>
                      <a:pt x="1739972" y="3479944"/>
                    </a:cubicBezTo>
                    <a:cubicBezTo>
                      <a:pt x="779012" y="3479944"/>
                      <a:pt x="0" y="2700932"/>
                      <a:pt x="0" y="173997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182880" tIns="410360" rIns="987552" bIns="410360" numCol="1" spcCol="1270" anchor="ctr" anchorCtr="0">
                <a:noAutofit/>
              </a:bodyPr>
              <a:lstStyle/>
              <a:p>
                <a:pPr marL="0" lvl="0" indent="0" algn="l" defTabSz="1244600">
                  <a:lnSpc>
                    <a:spcPct val="90000"/>
                  </a:lnSpc>
                  <a:spcBef>
                    <a:spcPct val="0"/>
                  </a:spcBef>
                  <a:spcAft>
                    <a:spcPct val="35000"/>
                  </a:spcAft>
                  <a:buNone/>
                </a:pPr>
                <a:r>
                  <a:rPr lang="en-US" sz="2400" b="1" kern="1200" dirty="0"/>
                  <a:t>Occupational Component</a:t>
                </a:r>
              </a:p>
            </p:txBody>
          </p:sp>
          <p:sp>
            <p:nvSpPr>
              <p:cNvPr id="16" name="Freeform: Shape 15">
                <a:extLst>
                  <a:ext uri="{FF2B5EF4-FFF2-40B4-BE49-F238E27FC236}">
                    <a16:creationId xmlns:a16="http://schemas.microsoft.com/office/drawing/2014/main" id="{6FCFFBE2-0890-47EE-AE62-6F73A3FEFC5C}"/>
                  </a:ext>
                </a:extLst>
              </p:cNvPr>
              <p:cNvSpPr/>
              <p:nvPr/>
            </p:nvSpPr>
            <p:spPr>
              <a:xfrm>
                <a:off x="5664490" y="2189778"/>
                <a:ext cx="3479944" cy="3479944"/>
              </a:xfrm>
              <a:custGeom>
                <a:avLst/>
                <a:gdLst>
                  <a:gd name="connsiteX0" fmla="*/ 0 w 3479944"/>
                  <a:gd name="connsiteY0" fmla="*/ 1739972 h 3479944"/>
                  <a:gd name="connsiteX1" fmla="*/ 1739972 w 3479944"/>
                  <a:gd name="connsiteY1" fmla="*/ 0 h 3479944"/>
                  <a:gd name="connsiteX2" fmla="*/ 3479944 w 3479944"/>
                  <a:gd name="connsiteY2" fmla="*/ 1739972 h 3479944"/>
                  <a:gd name="connsiteX3" fmla="*/ 1739972 w 3479944"/>
                  <a:gd name="connsiteY3" fmla="*/ 3479944 h 3479944"/>
                  <a:gd name="connsiteX4" fmla="*/ 0 w 3479944"/>
                  <a:gd name="connsiteY4" fmla="*/ 1739972 h 34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44" h="3479944">
                    <a:moveTo>
                      <a:pt x="0" y="1739972"/>
                    </a:moveTo>
                    <a:cubicBezTo>
                      <a:pt x="0" y="779012"/>
                      <a:pt x="779012" y="0"/>
                      <a:pt x="1739972" y="0"/>
                    </a:cubicBezTo>
                    <a:cubicBezTo>
                      <a:pt x="2700932" y="0"/>
                      <a:pt x="3479944" y="779012"/>
                      <a:pt x="3479944" y="1739972"/>
                    </a:cubicBezTo>
                    <a:cubicBezTo>
                      <a:pt x="3479944" y="2700932"/>
                      <a:pt x="2700932" y="3479944"/>
                      <a:pt x="1739972" y="3479944"/>
                    </a:cubicBezTo>
                    <a:cubicBezTo>
                      <a:pt x="779012" y="3479944"/>
                      <a:pt x="0" y="2700932"/>
                      <a:pt x="0" y="1739972"/>
                    </a:cubicBezTo>
                    <a:close/>
                  </a:path>
                </a:pathLst>
              </a:custGeom>
            </p:spPr>
            <p:style>
              <a:lnRef idx="2">
                <a:schemeClr val="lt1">
                  <a:hueOff val="0"/>
                  <a:satOff val="0"/>
                  <a:lumOff val="0"/>
                  <a:alphaOff val="0"/>
                </a:schemeClr>
              </a:lnRef>
              <a:fillRef idx="1">
                <a:schemeClr val="accent4">
                  <a:alpha val="50000"/>
                  <a:hueOff val="1645434"/>
                  <a:satOff val="7132"/>
                  <a:lumOff val="4706"/>
                  <a:alphaOff val="0"/>
                </a:schemeClr>
              </a:fillRef>
              <a:effectRef idx="0">
                <a:schemeClr val="accent4">
                  <a:alpha val="50000"/>
                  <a:hueOff val="1645434"/>
                  <a:satOff val="7132"/>
                  <a:lumOff val="4706"/>
                  <a:alphaOff val="0"/>
                </a:schemeClr>
              </a:effectRef>
              <a:fontRef idx="minor">
                <a:schemeClr val="tx1"/>
              </a:fontRef>
            </p:style>
            <p:txBody>
              <a:bodyPr spcFirstLastPara="0" vert="horz" wrap="square" lIns="987552" tIns="410360" rIns="182880" bIns="410360" numCol="1" spcCol="1270" anchor="ctr" anchorCtr="0">
                <a:noAutofit/>
              </a:bodyPr>
              <a:lstStyle/>
              <a:p>
                <a:pPr marL="0" lvl="0" indent="0" algn="r" defTabSz="1244600">
                  <a:lnSpc>
                    <a:spcPct val="90000"/>
                  </a:lnSpc>
                  <a:spcBef>
                    <a:spcPct val="0"/>
                  </a:spcBef>
                  <a:spcAft>
                    <a:spcPct val="35000"/>
                  </a:spcAft>
                  <a:buNone/>
                </a:pPr>
                <a:r>
                  <a:rPr lang="en-US" sz="2400" b="1" kern="1200" dirty="0"/>
                  <a:t>Academic Component</a:t>
                </a:r>
              </a:p>
            </p:txBody>
          </p:sp>
        </p:grpSp>
        <p:sp>
          <p:nvSpPr>
            <p:cNvPr id="12" name="Oval 11">
              <a:extLst>
                <a:ext uri="{FF2B5EF4-FFF2-40B4-BE49-F238E27FC236}">
                  <a16:creationId xmlns:a16="http://schemas.microsoft.com/office/drawing/2014/main" id="{BA503537-03B3-411F-994F-2DE0E549F2A0}"/>
                </a:ext>
              </a:extLst>
            </p:cNvPr>
            <p:cNvSpPr/>
            <p:nvPr/>
          </p:nvSpPr>
          <p:spPr>
            <a:xfrm>
              <a:off x="5207000" y="3190694"/>
              <a:ext cx="2032000" cy="1300844"/>
            </a:xfrm>
            <a:prstGeom prst="ellips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Employer-Based Experience</a:t>
              </a:r>
            </a:p>
          </p:txBody>
        </p:sp>
        <p:cxnSp>
          <p:nvCxnSpPr>
            <p:cNvPr id="13" name="Straight Arrow Connector 12">
              <a:extLst>
                <a:ext uri="{FF2B5EF4-FFF2-40B4-BE49-F238E27FC236}">
                  <a16:creationId xmlns:a16="http://schemas.microsoft.com/office/drawing/2014/main" id="{CFE16595-6582-450B-AAE3-3A2ABB8C420C}"/>
                </a:ext>
              </a:extLst>
            </p:cNvPr>
            <p:cNvCxnSpPr/>
            <p:nvPr/>
          </p:nvCxnSpPr>
          <p:spPr>
            <a:xfrm flipV="1">
              <a:off x="6210300" y="4584700"/>
              <a:ext cx="0" cy="108502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685F734-DF58-4696-AA09-20484EC5C9EA}"/>
                </a:ext>
              </a:extLst>
            </p:cNvPr>
            <p:cNvSpPr txBox="1"/>
            <p:nvPr/>
          </p:nvSpPr>
          <p:spPr>
            <a:xfrm>
              <a:off x="4950820" y="5662544"/>
              <a:ext cx="2991781" cy="430887"/>
            </a:xfrm>
            <a:prstGeom prst="rect">
              <a:avLst/>
            </a:prstGeom>
            <a:noFill/>
          </p:spPr>
          <p:txBody>
            <a:bodyPr wrap="none" rtlCol="0">
              <a:spAutoFit/>
            </a:bodyPr>
            <a:lstStyle/>
            <a:p>
              <a:r>
                <a:rPr lang="en-US" sz="2200" b="1" dirty="0"/>
                <a:t>Contextualized Learning</a:t>
              </a:r>
            </a:p>
          </p:txBody>
        </p:sp>
      </p:grpSp>
      <p:pic>
        <p:nvPicPr>
          <p:cNvPr id="6" name="Audio 5">
            <a:hlinkClick r:id="" action="ppaction://media"/>
            <a:extLst>
              <a:ext uri="{FF2B5EF4-FFF2-40B4-BE49-F238E27FC236}">
                <a16:creationId xmlns:a16="http://schemas.microsoft.com/office/drawing/2014/main" id="{CA010B96-ACBE-4CB8-A361-DFEE8F79DC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11635902"/>
      </p:ext>
    </p:extLst>
  </p:cSld>
  <p:clrMapOvr>
    <a:masterClrMapping/>
  </p:clrMapOvr>
  <mc:AlternateContent xmlns:mc="http://schemas.openxmlformats.org/markup-compatibility/2006" xmlns:p14="http://schemas.microsoft.com/office/powerpoint/2010/main">
    <mc:Choice Requires="p14">
      <p:transition spd="slow" p14:dur="2000" advTm="23647"/>
    </mc:Choice>
    <mc:Fallback xmlns="">
      <p:transition spd="slow" advTm="23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14094D-9A57-460B-8F16-F770F7354E21}"/>
              </a:ext>
            </a:extLst>
          </p:cNvPr>
          <p:cNvSpPr/>
          <p:nvPr/>
        </p:nvSpPr>
        <p:spPr>
          <a:xfrm>
            <a:off x="7239002" y="1593985"/>
            <a:ext cx="3902530" cy="4147466"/>
          </a:xfrm>
          <a:prstGeom prst="rect">
            <a:avLst/>
          </a:prstGeom>
          <a:solidFill>
            <a:schemeClr val="bg1">
              <a:lumMod val="95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marL="285750" indent="-285750">
              <a:spcAft>
                <a:spcPts val="600"/>
              </a:spcAft>
              <a:buFont typeface="Arial" panose="020B0604020202020204" pitchFamily="34" charset="0"/>
              <a:buChar char="•"/>
            </a:pPr>
            <a:r>
              <a:rPr lang="en-US" dirty="0">
                <a:solidFill>
                  <a:schemeClr val="tx1"/>
                </a:solidFill>
                <a:sym typeface="Wingdings" panose="05000000000000000000" pitchFamily="2" charset="2"/>
              </a:rPr>
              <a:t>Components should build academic knowledge and skills related to the specific occupation or occupational cluster of the work experience.</a:t>
            </a:r>
          </a:p>
          <a:p>
            <a:pPr marL="285750" indent="-285750">
              <a:spcAft>
                <a:spcPts val="600"/>
              </a:spcAft>
              <a:buFont typeface="Arial" panose="020B0604020202020204" pitchFamily="34" charset="0"/>
              <a:buChar char="•"/>
            </a:pPr>
            <a:r>
              <a:rPr lang="en-US" dirty="0">
                <a:solidFill>
                  <a:schemeClr val="tx1"/>
                </a:solidFill>
                <a:sym typeface="Wingdings" panose="05000000000000000000" pitchFamily="2" charset="2"/>
              </a:rPr>
              <a:t>Work experiences should include opportunities to learn about:</a:t>
            </a:r>
          </a:p>
          <a:p>
            <a:pPr marL="576263" indent="-293688">
              <a:spcAft>
                <a:spcPts val="600"/>
              </a:spcAft>
              <a:buFont typeface="Wingdings" panose="05000000000000000000" pitchFamily="2" charset="2"/>
              <a:buChar char="ü"/>
            </a:pPr>
            <a:r>
              <a:rPr lang="en-US" dirty="0">
                <a:solidFill>
                  <a:schemeClr val="tx1"/>
                </a:solidFill>
                <a:sym typeface="Wingdings" panose="05000000000000000000" pitchFamily="2" charset="2"/>
              </a:rPr>
              <a:t>The tools and mechanisms that are inherent to a particular occupation</a:t>
            </a:r>
          </a:p>
          <a:p>
            <a:pPr marL="568325" lvl="1" indent="-285750">
              <a:spcAft>
                <a:spcPts val="600"/>
              </a:spcAft>
              <a:buFont typeface="Wingdings" panose="05000000000000000000" pitchFamily="2" charset="2"/>
              <a:buChar char="ü"/>
            </a:pPr>
            <a:r>
              <a:rPr lang="en-US" dirty="0">
                <a:solidFill>
                  <a:schemeClr val="tx1"/>
                </a:solidFill>
                <a:sym typeface="Wingdings" panose="05000000000000000000" pitchFamily="2" charset="2"/>
              </a:rPr>
              <a:t>Fundamental occupational concepts and techniques</a:t>
            </a:r>
          </a:p>
          <a:p>
            <a:pPr marL="568325" lvl="1" indent="-285750">
              <a:spcAft>
                <a:spcPts val="600"/>
              </a:spcAft>
              <a:buFont typeface="Wingdings" panose="05000000000000000000" pitchFamily="2" charset="2"/>
              <a:buChar char="ü"/>
            </a:pPr>
            <a:r>
              <a:rPr lang="en-US" dirty="0">
                <a:solidFill>
                  <a:schemeClr val="tx1"/>
                </a:solidFill>
                <a:sym typeface="Wingdings" panose="05000000000000000000" pitchFamily="2" charset="2"/>
              </a:rPr>
              <a:t>Industry-based language</a:t>
            </a:r>
          </a:p>
          <a:p>
            <a:pPr marL="282575" lvl="1">
              <a:spcAft>
                <a:spcPts val="600"/>
              </a:spcAft>
            </a:pPr>
            <a:endParaRPr lang="en-US" dirty="0">
              <a:solidFill>
                <a:schemeClr val="tx1"/>
              </a:solidFill>
              <a:sym typeface="Wingdings" panose="05000000000000000000" pitchFamily="2" charset="2"/>
            </a:endParaRPr>
          </a:p>
        </p:txBody>
      </p:sp>
      <p:sp>
        <p:nvSpPr>
          <p:cNvPr id="5" name="Rectangle 4">
            <a:extLst>
              <a:ext uri="{FF2B5EF4-FFF2-40B4-BE49-F238E27FC236}">
                <a16:creationId xmlns:a16="http://schemas.microsoft.com/office/drawing/2014/main" id="{145E589A-D732-4404-939A-C38953233A5C}"/>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Academic + Occupational Skill Development</a:t>
            </a:r>
          </a:p>
        </p:txBody>
      </p:sp>
      <p:grpSp>
        <p:nvGrpSpPr>
          <p:cNvPr id="9" name="Group 8">
            <a:extLst>
              <a:ext uri="{FF2B5EF4-FFF2-40B4-BE49-F238E27FC236}">
                <a16:creationId xmlns:a16="http://schemas.microsoft.com/office/drawing/2014/main" id="{D82828B4-CBBD-4513-842B-FF9EB847E6B4}"/>
              </a:ext>
            </a:extLst>
          </p:cNvPr>
          <p:cNvGrpSpPr/>
          <p:nvPr/>
        </p:nvGrpSpPr>
        <p:grpSpPr>
          <a:xfrm>
            <a:off x="950248" y="1749164"/>
            <a:ext cx="5933586" cy="3992287"/>
            <a:chOff x="3210848" y="2101144"/>
            <a:chExt cx="5933586" cy="3992287"/>
          </a:xfrm>
        </p:grpSpPr>
        <p:grpSp>
          <p:nvGrpSpPr>
            <p:cNvPr id="10" name="Group 9">
              <a:extLst>
                <a:ext uri="{FF2B5EF4-FFF2-40B4-BE49-F238E27FC236}">
                  <a16:creationId xmlns:a16="http://schemas.microsoft.com/office/drawing/2014/main" id="{0D7FFF92-AE65-42C8-84FF-1C28600444F4}"/>
                </a:ext>
              </a:extLst>
            </p:cNvPr>
            <p:cNvGrpSpPr/>
            <p:nvPr/>
          </p:nvGrpSpPr>
          <p:grpSpPr>
            <a:xfrm>
              <a:off x="3210848" y="2101144"/>
              <a:ext cx="5933586" cy="3568578"/>
              <a:chOff x="3210848" y="2101144"/>
              <a:chExt cx="5933586" cy="3568578"/>
            </a:xfrm>
          </p:grpSpPr>
          <p:sp>
            <p:nvSpPr>
              <p:cNvPr id="14" name="Freeform: Shape 13">
                <a:extLst>
                  <a:ext uri="{FF2B5EF4-FFF2-40B4-BE49-F238E27FC236}">
                    <a16:creationId xmlns:a16="http://schemas.microsoft.com/office/drawing/2014/main" id="{1AD570C8-17C2-429B-98F0-422C133152F6}"/>
                  </a:ext>
                </a:extLst>
              </p:cNvPr>
              <p:cNvSpPr/>
              <p:nvPr/>
            </p:nvSpPr>
            <p:spPr>
              <a:xfrm>
                <a:off x="3210848" y="2101144"/>
                <a:ext cx="3479944" cy="3479944"/>
              </a:xfrm>
              <a:custGeom>
                <a:avLst/>
                <a:gdLst>
                  <a:gd name="connsiteX0" fmla="*/ 0 w 3479944"/>
                  <a:gd name="connsiteY0" fmla="*/ 1739972 h 3479944"/>
                  <a:gd name="connsiteX1" fmla="*/ 1739972 w 3479944"/>
                  <a:gd name="connsiteY1" fmla="*/ 0 h 3479944"/>
                  <a:gd name="connsiteX2" fmla="*/ 3479944 w 3479944"/>
                  <a:gd name="connsiteY2" fmla="*/ 1739972 h 3479944"/>
                  <a:gd name="connsiteX3" fmla="*/ 1739972 w 3479944"/>
                  <a:gd name="connsiteY3" fmla="*/ 3479944 h 3479944"/>
                  <a:gd name="connsiteX4" fmla="*/ 0 w 3479944"/>
                  <a:gd name="connsiteY4" fmla="*/ 1739972 h 34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44" h="3479944">
                    <a:moveTo>
                      <a:pt x="0" y="1739972"/>
                    </a:moveTo>
                    <a:cubicBezTo>
                      <a:pt x="0" y="779012"/>
                      <a:pt x="779012" y="0"/>
                      <a:pt x="1739972" y="0"/>
                    </a:cubicBezTo>
                    <a:cubicBezTo>
                      <a:pt x="2700932" y="0"/>
                      <a:pt x="3479944" y="779012"/>
                      <a:pt x="3479944" y="1739972"/>
                    </a:cubicBezTo>
                    <a:cubicBezTo>
                      <a:pt x="3479944" y="2700932"/>
                      <a:pt x="2700932" y="3479944"/>
                      <a:pt x="1739972" y="3479944"/>
                    </a:cubicBezTo>
                    <a:cubicBezTo>
                      <a:pt x="779012" y="3479944"/>
                      <a:pt x="0" y="2700932"/>
                      <a:pt x="0" y="173997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182880" tIns="410360" rIns="987552" bIns="410360" numCol="1" spcCol="1270" anchor="ctr" anchorCtr="0">
                <a:noAutofit/>
              </a:bodyPr>
              <a:lstStyle/>
              <a:p>
                <a:pPr marL="0" lvl="0" indent="0" algn="l" defTabSz="1244600">
                  <a:lnSpc>
                    <a:spcPct val="90000"/>
                  </a:lnSpc>
                  <a:spcBef>
                    <a:spcPct val="0"/>
                  </a:spcBef>
                  <a:spcAft>
                    <a:spcPct val="35000"/>
                  </a:spcAft>
                  <a:buNone/>
                </a:pPr>
                <a:r>
                  <a:rPr lang="en-US" sz="2400" b="1" kern="1200" dirty="0"/>
                  <a:t>Occupational Component</a:t>
                </a:r>
              </a:p>
            </p:txBody>
          </p:sp>
          <p:sp>
            <p:nvSpPr>
              <p:cNvPr id="15" name="Freeform: Shape 14">
                <a:extLst>
                  <a:ext uri="{FF2B5EF4-FFF2-40B4-BE49-F238E27FC236}">
                    <a16:creationId xmlns:a16="http://schemas.microsoft.com/office/drawing/2014/main" id="{BB1C4A45-2247-4E0E-BAED-6A7E3467DE5F}"/>
                  </a:ext>
                </a:extLst>
              </p:cNvPr>
              <p:cNvSpPr/>
              <p:nvPr/>
            </p:nvSpPr>
            <p:spPr>
              <a:xfrm>
                <a:off x="5664490" y="2189778"/>
                <a:ext cx="3479944" cy="3479944"/>
              </a:xfrm>
              <a:custGeom>
                <a:avLst/>
                <a:gdLst>
                  <a:gd name="connsiteX0" fmla="*/ 0 w 3479944"/>
                  <a:gd name="connsiteY0" fmla="*/ 1739972 h 3479944"/>
                  <a:gd name="connsiteX1" fmla="*/ 1739972 w 3479944"/>
                  <a:gd name="connsiteY1" fmla="*/ 0 h 3479944"/>
                  <a:gd name="connsiteX2" fmla="*/ 3479944 w 3479944"/>
                  <a:gd name="connsiteY2" fmla="*/ 1739972 h 3479944"/>
                  <a:gd name="connsiteX3" fmla="*/ 1739972 w 3479944"/>
                  <a:gd name="connsiteY3" fmla="*/ 3479944 h 3479944"/>
                  <a:gd name="connsiteX4" fmla="*/ 0 w 3479944"/>
                  <a:gd name="connsiteY4" fmla="*/ 1739972 h 34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44" h="3479944">
                    <a:moveTo>
                      <a:pt x="0" y="1739972"/>
                    </a:moveTo>
                    <a:cubicBezTo>
                      <a:pt x="0" y="779012"/>
                      <a:pt x="779012" y="0"/>
                      <a:pt x="1739972" y="0"/>
                    </a:cubicBezTo>
                    <a:cubicBezTo>
                      <a:pt x="2700932" y="0"/>
                      <a:pt x="3479944" y="779012"/>
                      <a:pt x="3479944" y="1739972"/>
                    </a:cubicBezTo>
                    <a:cubicBezTo>
                      <a:pt x="3479944" y="2700932"/>
                      <a:pt x="2700932" y="3479944"/>
                      <a:pt x="1739972" y="3479944"/>
                    </a:cubicBezTo>
                    <a:cubicBezTo>
                      <a:pt x="779012" y="3479944"/>
                      <a:pt x="0" y="2700932"/>
                      <a:pt x="0" y="1739972"/>
                    </a:cubicBezTo>
                    <a:close/>
                  </a:path>
                </a:pathLst>
              </a:custGeom>
            </p:spPr>
            <p:style>
              <a:lnRef idx="2">
                <a:schemeClr val="lt1">
                  <a:hueOff val="0"/>
                  <a:satOff val="0"/>
                  <a:lumOff val="0"/>
                  <a:alphaOff val="0"/>
                </a:schemeClr>
              </a:lnRef>
              <a:fillRef idx="1">
                <a:schemeClr val="accent4">
                  <a:alpha val="50000"/>
                  <a:hueOff val="1645434"/>
                  <a:satOff val="7132"/>
                  <a:lumOff val="4706"/>
                  <a:alphaOff val="0"/>
                </a:schemeClr>
              </a:fillRef>
              <a:effectRef idx="0">
                <a:schemeClr val="accent4">
                  <a:alpha val="50000"/>
                  <a:hueOff val="1645434"/>
                  <a:satOff val="7132"/>
                  <a:lumOff val="4706"/>
                  <a:alphaOff val="0"/>
                </a:schemeClr>
              </a:effectRef>
              <a:fontRef idx="minor">
                <a:schemeClr val="tx1"/>
              </a:fontRef>
            </p:style>
            <p:txBody>
              <a:bodyPr spcFirstLastPara="0" vert="horz" wrap="square" lIns="987552" tIns="410360" rIns="182880" bIns="410360" numCol="1" spcCol="1270" anchor="ctr" anchorCtr="0">
                <a:noAutofit/>
              </a:bodyPr>
              <a:lstStyle/>
              <a:p>
                <a:pPr marL="0" lvl="0" indent="0" algn="r" defTabSz="1244600">
                  <a:lnSpc>
                    <a:spcPct val="90000"/>
                  </a:lnSpc>
                  <a:spcBef>
                    <a:spcPct val="0"/>
                  </a:spcBef>
                  <a:spcAft>
                    <a:spcPct val="35000"/>
                  </a:spcAft>
                  <a:buNone/>
                </a:pPr>
                <a:r>
                  <a:rPr lang="en-US" sz="2400" b="1" kern="1200" dirty="0"/>
                  <a:t>Academic Component</a:t>
                </a:r>
              </a:p>
            </p:txBody>
          </p:sp>
        </p:grpSp>
        <p:sp>
          <p:nvSpPr>
            <p:cNvPr id="11" name="Oval 10">
              <a:extLst>
                <a:ext uri="{FF2B5EF4-FFF2-40B4-BE49-F238E27FC236}">
                  <a16:creationId xmlns:a16="http://schemas.microsoft.com/office/drawing/2014/main" id="{9E5DFDB1-A826-4304-B41B-B9A6FB7249AA}"/>
                </a:ext>
              </a:extLst>
            </p:cNvPr>
            <p:cNvSpPr/>
            <p:nvPr/>
          </p:nvSpPr>
          <p:spPr>
            <a:xfrm>
              <a:off x="5207000" y="3190694"/>
              <a:ext cx="2032000" cy="1300844"/>
            </a:xfrm>
            <a:prstGeom prst="ellips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Employer-Based Experience</a:t>
              </a:r>
            </a:p>
          </p:txBody>
        </p:sp>
        <p:cxnSp>
          <p:nvCxnSpPr>
            <p:cNvPr id="12" name="Straight Arrow Connector 11">
              <a:extLst>
                <a:ext uri="{FF2B5EF4-FFF2-40B4-BE49-F238E27FC236}">
                  <a16:creationId xmlns:a16="http://schemas.microsoft.com/office/drawing/2014/main" id="{0F497275-1B8A-409D-8CE9-9C0065A2C0C6}"/>
                </a:ext>
              </a:extLst>
            </p:cNvPr>
            <p:cNvCxnSpPr/>
            <p:nvPr/>
          </p:nvCxnSpPr>
          <p:spPr>
            <a:xfrm flipV="1">
              <a:off x="6210300" y="4584700"/>
              <a:ext cx="0" cy="1085022"/>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AB25C0-02EC-4249-A040-CFD4FD1FD9F5}"/>
                </a:ext>
              </a:extLst>
            </p:cNvPr>
            <p:cNvSpPr txBox="1"/>
            <p:nvPr/>
          </p:nvSpPr>
          <p:spPr>
            <a:xfrm>
              <a:off x="4950820" y="5662544"/>
              <a:ext cx="2991781" cy="430887"/>
            </a:xfrm>
            <a:prstGeom prst="rect">
              <a:avLst/>
            </a:prstGeom>
            <a:noFill/>
          </p:spPr>
          <p:txBody>
            <a:bodyPr wrap="none" rtlCol="0">
              <a:spAutoFit/>
            </a:bodyPr>
            <a:lstStyle/>
            <a:p>
              <a:r>
                <a:rPr lang="en-US" sz="2200" b="1" dirty="0"/>
                <a:t>Contextualized Learning</a:t>
              </a:r>
            </a:p>
          </p:txBody>
        </p:sp>
      </p:grpSp>
      <p:pic>
        <p:nvPicPr>
          <p:cNvPr id="2" name="Audio 1">
            <a:hlinkClick r:id="" action="ppaction://media"/>
            <a:extLst>
              <a:ext uri="{FF2B5EF4-FFF2-40B4-BE49-F238E27FC236}">
                <a16:creationId xmlns:a16="http://schemas.microsoft.com/office/drawing/2014/main" id="{4E77959E-98A3-40EB-9DBD-92B4E0030B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70978582"/>
      </p:ext>
    </p:extLst>
  </p:cSld>
  <p:clrMapOvr>
    <a:masterClrMapping/>
  </p:clrMapOvr>
  <mc:AlternateContent xmlns:mc="http://schemas.openxmlformats.org/markup-compatibility/2006" xmlns:p14="http://schemas.microsoft.com/office/powerpoint/2010/main">
    <mc:Choice Requires="p14">
      <p:transition spd="slow" p14:dur="2000" advTm="12373"/>
    </mc:Choice>
    <mc:Fallback xmlns="">
      <p:transition spd="slow" advTm="12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8E6551-5180-4820-9E75-10819E81FE5A}"/>
              </a:ext>
            </a:extLst>
          </p:cNvPr>
          <p:cNvSpPr/>
          <p:nvPr/>
        </p:nvSpPr>
        <p:spPr>
          <a:xfrm>
            <a:off x="1119756" y="491906"/>
            <a:ext cx="10071463" cy="69681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Career Readiness</a:t>
            </a:r>
          </a:p>
        </p:txBody>
      </p:sp>
      <p:grpSp>
        <p:nvGrpSpPr>
          <p:cNvPr id="5" name="Group 4">
            <a:extLst>
              <a:ext uri="{FF2B5EF4-FFF2-40B4-BE49-F238E27FC236}">
                <a16:creationId xmlns:a16="http://schemas.microsoft.com/office/drawing/2014/main" id="{5796BCC2-E8D5-4040-BABF-F1283986CC0A}"/>
              </a:ext>
            </a:extLst>
          </p:cNvPr>
          <p:cNvGrpSpPr/>
          <p:nvPr/>
        </p:nvGrpSpPr>
        <p:grpSpPr>
          <a:xfrm>
            <a:off x="1235637" y="1302535"/>
            <a:ext cx="9836658" cy="4907835"/>
            <a:chOff x="5928055" y="1794824"/>
            <a:chExt cx="4832826" cy="4424550"/>
          </a:xfrm>
        </p:grpSpPr>
        <p:grpSp>
          <p:nvGrpSpPr>
            <p:cNvPr id="6" name="Group 5">
              <a:extLst>
                <a:ext uri="{FF2B5EF4-FFF2-40B4-BE49-F238E27FC236}">
                  <a16:creationId xmlns:a16="http://schemas.microsoft.com/office/drawing/2014/main" id="{02FA79F9-E930-47D5-86DE-E2413881A56E}"/>
                </a:ext>
              </a:extLst>
            </p:cNvPr>
            <p:cNvGrpSpPr/>
            <p:nvPr/>
          </p:nvGrpSpPr>
          <p:grpSpPr>
            <a:xfrm>
              <a:off x="8797129" y="1794824"/>
              <a:ext cx="1234440" cy="1190172"/>
              <a:chOff x="8797129" y="1794824"/>
              <a:chExt cx="1234440" cy="1190172"/>
            </a:xfrm>
          </p:grpSpPr>
          <p:sp>
            <p:nvSpPr>
              <p:cNvPr id="46" name="Oval 45">
                <a:extLst>
                  <a:ext uri="{FF2B5EF4-FFF2-40B4-BE49-F238E27FC236}">
                    <a16:creationId xmlns:a16="http://schemas.microsoft.com/office/drawing/2014/main" id="{AD6BC812-0243-404C-8F3C-DD958F02B355}"/>
                  </a:ext>
                </a:extLst>
              </p:cNvPr>
              <p:cNvSpPr/>
              <p:nvPr/>
            </p:nvSpPr>
            <p:spPr>
              <a:xfrm>
                <a:off x="8797129" y="1794824"/>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7" name="Rectangle 46">
                <a:extLst>
                  <a:ext uri="{FF2B5EF4-FFF2-40B4-BE49-F238E27FC236}">
                    <a16:creationId xmlns:a16="http://schemas.microsoft.com/office/drawing/2014/main" id="{64F10C86-8E1A-40C5-BFE8-5D1E2B06DDA7}"/>
                  </a:ext>
                </a:extLst>
              </p:cNvPr>
              <p:cNvSpPr/>
              <p:nvPr/>
            </p:nvSpPr>
            <p:spPr>
              <a:xfrm>
                <a:off x="8849098" y="2109424"/>
                <a:ext cx="1158625" cy="582685"/>
              </a:xfrm>
              <a:prstGeom prst="rect">
                <a:avLst/>
              </a:prstGeom>
            </p:spPr>
            <p:txBody>
              <a:bodyPr wrap="square">
                <a:spAutoFit/>
              </a:bodyPr>
              <a:lstStyle/>
              <a:p>
                <a:pPr algn="ctr"/>
                <a:r>
                  <a:rPr lang="en-US" b="1" dirty="0">
                    <a:solidFill>
                      <a:schemeClr val="bg1"/>
                    </a:solidFill>
                  </a:rPr>
                  <a:t>Health and financial well-being</a:t>
                </a:r>
                <a:endParaRPr lang="en-US" dirty="0">
                  <a:solidFill>
                    <a:schemeClr val="bg1"/>
                  </a:solidFill>
                </a:endParaRPr>
              </a:p>
            </p:txBody>
          </p:sp>
        </p:grpSp>
        <p:grpSp>
          <p:nvGrpSpPr>
            <p:cNvPr id="7" name="Group 6">
              <a:extLst>
                <a:ext uri="{FF2B5EF4-FFF2-40B4-BE49-F238E27FC236}">
                  <a16:creationId xmlns:a16="http://schemas.microsoft.com/office/drawing/2014/main" id="{ABD85174-E7DC-45AC-8060-7B9C22E58307}"/>
                </a:ext>
              </a:extLst>
            </p:cNvPr>
            <p:cNvGrpSpPr/>
            <p:nvPr/>
          </p:nvGrpSpPr>
          <p:grpSpPr>
            <a:xfrm>
              <a:off x="7451064" y="1805826"/>
              <a:ext cx="1234440" cy="1190172"/>
              <a:chOff x="7451064" y="1805826"/>
              <a:chExt cx="1234440" cy="1190172"/>
            </a:xfrm>
          </p:grpSpPr>
          <p:sp>
            <p:nvSpPr>
              <p:cNvPr id="44" name="Oval 43">
                <a:extLst>
                  <a:ext uri="{FF2B5EF4-FFF2-40B4-BE49-F238E27FC236}">
                    <a16:creationId xmlns:a16="http://schemas.microsoft.com/office/drawing/2014/main" id="{105BD628-22DD-47D6-A9A9-EBB109F86FCA}"/>
                  </a:ext>
                </a:extLst>
              </p:cNvPr>
              <p:cNvSpPr/>
              <p:nvPr/>
            </p:nvSpPr>
            <p:spPr>
              <a:xfrm>
                <a:off x="7451064" y="1805826"/>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45" name="Rectangle 44">
                <a:extLst>
                  <a:ext uri="{FF2B5EF4-FFF2-40B4-BE49-F238E27FC236}">
                    <a16:creationId xmlns:a16="http://schemas.microsoft.com/office/drawing/2014/main" id="{A7B2530A-9524-4A08-9C93-C6A91C782B2D}"/>
                  </a:ext>
                </a:extLst>
              </p:cNvPr>
              <p:cNvSpPr/>
              <p:nvPr/>
            </p:nvSpPr>
            <p:spPr>
              <a:xfrm>
                <a:off x="7486422" y="2092124"/>
                <a:ext cx="1163723" cy="582685"/>
              </a:xfrm>
              <a:prstGeom prst="rect">
                <a:avLst/>
              </a:prstGeom>
            </p:spPr>
            <p:txBody>
              <a:bodyPr wrap="square">
                <a:spAutoFit/>
              </a:bodyPr>
              <a:lstStyle/>
              <a:p>
                <a:pPr algn="ctr"/>
                <a:r>
                  <a:rPr lang="en-US" b="1" dirty="0">
                    <a:solidFill>
                      <a:schemeClr val="bg1"/>
                    </a:solidFill>
                  </a:rPr>
                  <a:t>Academic and technical skills </a:t>
                </a:r>
              </a:p>
            </p:txBody>
          </p:sp>
        </p:grpSp>
        <p:grpSp>
          <p:nvGrpSpPr>
            <p:cNvPr id="8" name="Group 7">
              <a:extLst>
                <a:ext uri="{FF2B5EF4-FFF2-40B4-BE49-F238E27FC236}">
                  <a16:creationId xmlns:a16="http://schemas.microsoft.com/office/drawing/2014/main" id="{DF355179-08F5-425E-8438-2CF4F8ED20FF}"/>
                </a:ext>
              </a:extLst>
            </p:cNvPr>
            <p:cNvGrpSpPr/>
            <p:nvPr/>
          </p:nvGrpSpPr>
          <p:grpSpPr>
            <a:xfrm>
              <a:off x="6129416" y="1805826"/>
              <a:ext cx="1234440" cy="1190172"/>
              <a:chOff x="6129416" y="1805826"/>
              <a:chExt cx="1234440" cy="1190172"/>
            </a:xfrm>
          </p:grpSpPr>
          <p:sp>
            <p:nvSpPr>
              <p:cNvPr id="42" name="Oval 41">
                <a:extLst>
                  <a:ext uri="{FF2B5EF4-FFF2-40B4-BE49-F238E27FC236}">
                    <a16:creationId xmlns:a16="http://schemas.microsoft.com/office/drawing/2014/main" id="{B766031E-1499-48F7-B3FB-CD57FCAE29F9}"/>
                  </a:ext>
                </a:extLst>
              </p:cNvPr>
              <p:cNvSpPr/>
              <p:nvPr/>
            </p:nvSpPr>
            <p:spPr>
              <a:xfrm>
                <a:off x="6129416" y="1805826"/>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43" name="Rectangle 42">
                <a:extLst>
                  <a:ext uri="{FF2B5EF4-FFF2-40B4-BE49-F238E27FC236}">
                    <a16:creationId xmlns:a16="http://schemas.microsoft.com/office/drawing/2014/main" id="{D67D7E06-ECAB-432F-8251-4377D9900B08}"/>
                  </a:ext>
                </a:extLst>
              </p:cNvPr>
              <p:cNvSpPr/>
              <p:nvPr/>
            </p:nvSpPr>
            <p:spPr>
              <a:xfrm>
                <a:off x="6162915" y="2228958"/>
                <a:ext cx="1180967" cy="332963"/>
              </a:xfrm>
              <a:prstGeom prst="rect">
                <a:avLst/>
              </a:prstGeom>
            </p:spPr>
            <p:txBody>
              <a:bodyPr wrap="square">
                <a:spAutoFit/>
              </a:bodyPr>
              <a:lstStyle/>
              <a:p>
                <a:pPr algn="ctr"/>
                <a:r>
                  <a:rPr lang="en-US" b="1" dirty="0">
                    <a:solidFill>
                      <a:schemeClr val="bg1"/>
                    </a:solidFill>
                  </a:rPr>
                  <a:t>Citizenship</a:t>
                </a:r>
              </a:p>
            </p:txBody>
          </p:sp>
        </p:grpSp>
        <p:grpSp>
          <p:nvGrpSpPr>
            <p:cNvPr id="9" name="Group 8">
              <a:extLst>
                <a:ext uri="{FF2B5EF4-FFF2-40B4-BE49-F238E27FC236}">
                  <a16:creationId xmlns:a16="http://schemas.microsoft.com/office/drawing/2014/main" id="{B998F701-5D27-4FF7-A880-5CFBAAEA193A}"/>
                </a:ext>
              </a:extLst>
            </p:cNvPr>
            <p:cNvGrpSpPr/>
            <p:nvPr/>
          </p:nvGrpSpPr>
          <p:grpSpPr>
            <a:xfrm>
              <a:off x="6746636" y="2897608"/>
              <a:ext cx="1241203" cy="1190172"/>
              <a:chOff x="6746636" y="2897608"/>
              <a:chExt cx="1241203" cy="1190172"/>
            </a:xfrm>
          </p:grpSpPr>
          <p:sp>
            <p:nvSpPr>
              <p:cNvPr id="40" name="Oval 39">
                <a:extLst>
                  <a:ext uri="{FF2B5EF4-FFF2-40B4-BE49-F238E27FC236}">
                    <a16:creationId xmlns:a16="http://schemas.microsoft.com/office/drawing/2014/main" id="{8DAD10B6-7697-4458-A1AC-72E054154F25}"/>
                  </a:ext>
                </a:extLst>
              </p:cNvPr>
              <p:cNvSpPr/>
              <p:nvPr/>
            </p:nvSpPr>
            <p:spPr>
              <a:xfrm>
                <a:off x="6746636" y="2897608"/>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1" name="Rectangle 40">
                <a:extLst>
                  <a:ext uri="{FF2B5EF4-FFF2-40B4-BE49-F238E27FC236}">
                    <a16:creationId xmlns:a16="http://schemas.microsoft.com/office/drawing/2014/main" id="{B5E64397-3560-48FA-BF44-2F01FADAAF1B}"/>
                  </a:ext>
                </a:extLst>
              </p:cNvPr>
              <p:cNvSpPr/>
              <p:nvPr/>
            </p:nvSpPr>
            <p:spPr>
              <a:xfrm>
                <a:off x="6753399" y="3120721"/>
                <a:ext cx="1234440" cy="832408"/>
              </a:xfrm>
              <a:prstGeom prst="rect">
                <a:avLst/>
              </a:prstGeom>
            </p:spPr>
            <p:txBody>
              <a:bodyPr wrap="square">
                <a:spAutoFit/>
              </a:bodyPr>
              <a:lstStyle/>
              <a:p>
                <a:pPr algn="ctr"/>
                <a:r>
                  <a:rPr lang="en-US" b="1" dirty="0">
                    <a:solidFill>
                      <a:schemeClr val="bg1"/>
                    </a:solidFill>
                  </a:rPr>
                  <a:t>Environmental, social  and economic awareness</a:t>
                </a:r>
                <a:endParaRPr lang="en-US" dirty="0">
                  <a:solidFill>
                    <a:schemeClr val="bg1"/>
                  </a:solidFill>
                </a:endParaRPr>
              </a:p>
            </p:txBody>
          </p:sp>
        </p:grpSp>
        <p:grpSp>
          <p:nvGrpSpPr>
            <p:cNvPr id="10" name="Group 9">
              <a:extLst>
                <a:ext uri="{FF2B5EF4-FFF2-40B4-BE49-F238E27FC236}">
                  <a16:creationId xmlns:a16="http://schemas.microsoft.com/office/drawing/2014/main" id="{8B7CB674-F963-4695-AEF8-47E889AB0D9F}"/>
                </a:ext>
              </a:extLst>
            </p:cNvPr>
            <p:cNvGrpSpPr/>
            <p:nvPr/>
          </p:nvGrpSpPr>
          <p:grpSpPr>
            <a:xfrm>
              <a:off x="9525723" y="2888531"/>
              <a:ext cx="1234440" cy="1190172"/>
              <a:chOff x="9525723" y="2888531"/>
              <a:chExt cx="1234440" cy="1190172"/>
            </a:xfrm>
          </p:grpSpPr>
          <p:sp>
            <p:nvSpPr>
              <p:cNvPr id="38" name="Oval 37">
                <a:extLst>
                  <a:ext uri="{FF2B5EF4-FFF2-40B4-BE49-F238E27FC236}">
                    <a16:creationId xmlns:a16="http://schemas.microsoft.com/office/drawing/2014/main" id="{97843C68-C7DF-4BF9-A309-8B125777E8E9}"/>
                  </a:ext>
                </a:extLst>
              </p:cNvPr>
              <p:cNvSpPr/>
              <p:nvPr/>
            </p:nvSpPr>
            <p:spPr>
              <a:xfrm>
                <a:off x="9525723" y="2888531"/>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9" name="Rectangle 38">
                <a:extLst>
                  <a:ext uri="{FF2B5EF4-FFF2-40B4-BE49-F238E27FC236}">
                    <a16:creationId xmlns:a16="http://schemas.microsoft.com/office/drawing/2014/main" id="{AC086B22-0ED7-4346-AAC4-BBC1EC52F256}"/>
                  </a:ext>
                </a:extLst>
              </p:cNvPr>
              <p:cNvSpPr/>
              <p:nvPr/>
            </p:nvSpPr>
            <p:spPr>
              <a:xfrm>
                <a:off x="9599924" y="3308436"/>
                <a:ext cx="1086037" cy="319090"/>
              </a:xfrm>
              <a:prstGeom prst="rect">
                <a:avLst/>
              </a:prstGeom>
            </p:spPr>
            <p:txBody>
              <a:bodyPr wrap="square">
                <a:spAutoFit/>
              </a:bodyPr>
              <a:lstStyle/>
              <a:p>
                <a:pPr algn="ctr"/>
                <a:r>
                  <a:rPr lang="en-US" sz="1700" b="1" dirty="0">
                    <a:solidFill>
                      <a:schemeClr val="bg1"/>
                    </a:solidFill>
                  </a:rPr>
                  <a:t>Communication</a:t>
                </a:r>
                <a:endParaRPr lang="en-US" sz="1700" dirty="0">
                  <a:solidFill>
                    <a:schemeClr val="bg1"/>
                  </a:solidFill>
                </a:endParaRPr>
              </a:p>
            </p:txBody>
          </p:sp>
        </p:grpSp>
        <p:grpSp>
          <p:nvGrpSpPr>
            <p:cNvPr id="11" name="Group 10">
              <a:extLst>
                <a:ext uri="{FF2B5EF4-FFF2-40B4-BE49-F238E27FC236}">
                  <a16:creationId xmlns:a16="http://schemas.microsoft.com/office/drawing/2014/main" id="{4F23135A-ABBD-4724-B763-AE266B6B92A3}"/>
                </a:ext>
              </a:extLst>
            </p:cNvPr>
            <p:cNvGrpSpPr/>
            <p:nvPr/>
          </p:nvGrpSpPr>
          <p:grpSpPr>
            <a:xfrm>
              <a:off x="8143598" y="2897609"/>
              <a:ext cx="1234440" cy="1190172"/>
              <a:chOff x="8143598" y="2897609"/>
              <a:chExt cx="1234440" cy="1190172"/>
            </a:xfrm>
          </p:grpSpPr>
          <p:sp>
            <p:nvSpPr>
              <p:cNvPr id="36" name="Oval 35">
                <a:extLst>
                  <a:ext uri="{FF2B5EF4-FFF2-40B4-BE49-F238E27FC236}">
                    <a16:creationId xmlns:a16="http://schemas.microsoft.com/office/drawing/2014/main" id="{C7D28C33-DACF-4FBC-9566-2800D845CC01}"/>
                  </a:ext>
                </a:extLst>
              </p:cNvPr>
              <p:cNvSpPr/>
              <p:nvPr/>
            </p:nvSpPr>
            <p:spPr>
              <a:xfrm>
                <a:off x="8143598" y="2897609"/>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7" name="Rectangle 36">
                <a:extLst>
                  <a:ext uri="{FF2B5EF4-FFF2-40B4-BE49-F238E27FC236}">
                    <a16:creationId xmlns:a16="http://schemas.microsoft.com/office/drawing/2014/main" id="{37B27101-48A5-4463-97C5-192A0F5ABC91}"/>
                  </a:ext>
                </a:extLst>
              </p:cNvPr>
              <p:cNvSpPr/>
              <p:nvPr/>
            </p:nvSpPr>
            <p:spPr>
              <a:xfrm>
                <a:off x="8212146" y="3182738"/>
                <a:ext cx="1123617" cy="582685"/>
              </a:xfrm>
              <a:prstGeom prst="rect">
                <a:avLst/>
              </a:prstGeom>
            </p:spPr>
            <p:txBody>
              <a:bodyPr wrap="square">
                <a:spAutoFit/>
              </a:bodyPr>
              <a:lstStyle/>
              <a:p>
                <a:pPr algn="ctr"/>
                <a:r>
                  <a:rPr lang="en-US" b="1" dirty="0">
                    <a:solidFill>
                      <a:schemeClr val="bg1"/>
                    </a:solidFill>
                  </a:rPr>
                  <a:t>Creativity and innovation</a:t>
                </a:r>
                <a:endParaRPr lang="en-US" dirty="0">
                  <a:solidFill>
                    <a:schemeClr val="bg1"/>
                  </a:solidFill>
                </a:endParaRPr>
              </a:p>
            </p:txBody>
          </p:sp>
        </p:grpSp>
        <p:grpSp>
          <p:nvGrpSpPr>
            <p:cNvPr id="12" name="Group 11">
              <a:extLst>
                <a:ext uri="{FF2B5EF4-FFF2-40B4-BE49-F238E27FC236}">
                  <a16:creationId xmlns:a16="http://schemas.microsoft.com/office/drawing/2014/main" id="{A151E153-CCEE-4486-825B-41E38691DE4A}"/>
                </a:ext>
              </a:extLst>
            </p:cNvPr>
            <p:cNvGrpSpPr/>
            <p:nvPr/>
          </p:nvGrpSpPr>
          <p:grpSpPr>
            <a:xfrm>
              <a:off x="8822548" y="3930540"/>
              <a:ext cx="1260990" cy="1190172"/>
              <a:chOff x="8822548" y="3930540"/>
              <a:chExt cx="1260990" cy="1190172"/>
            </a:xfrm>
          </p:grpSpPr>
          <p:sp>
            <p:nvSpPr>
              <p:cNvPr id="34" name="Oval 33">
                <a:extLst>
                  <a:ext uri="{FF2B5EF4-FFF2-40B4-BE49-F238E27FC236}">
                    <a16:creationId xmlns:a16="http://schemas.microsoft.com/office/drawing/2014/main" id="{EB722864-151B-4405-AAFD-0F44EE207686}"/>
                  </a:ext>
                </a:extLst>
              </p:cNvPr>
              <p:cNvSpPr/>
              <p:nvPr/>
            </p:nvSpPr>
            <p:spPr>
              <a:xfrm>
                <a:off x="8849098" y="3930540"/>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5" name="Rectangle 34">
                <a:extLst>
                  <a:ext uri="{FF2B5EF4-FFF2-40B4-BE49-F238E27FC236}">
                    <a16:creationId xmlns:a16="http://schemas.microsoft.com/office/drawing/2014/main" id="{21052238-E6A7-48D6-9862-AC2C9974C899}"/>
                  </a:ext>
                </a:extLst>
              </p:cNvPr>
              <p:cNvSpPr/>
              <p:nvPr/>
            </p:nvSpPr>
            <p:spPr>
              <a:xfrm>
                <a:off x="8822548" y="4365919"/>
                <a:ext cx="1234440" cy="332963"/>
              </a:xfrm>
              <a:prstGeom prst="rect">
                <a:avLst/>
              </a:prstGeom>
            </p:spPr>
            <p:txBody>
              <a:bodyPr wrap="square">
                <a:spAutoFit/>
              </a:bodyPr>
              <a:lstStyle/>
              <a:p>
                <a:pPr algn="ctr"/>
                <a:r>
                  <a:rPr lang="en-US" b="1" dirty="0">
                    <a:solidFill>
                      <a:schemeClr val="bg1"/>
                    </a:solidFill>
                  </a:rPr>
                  <a:t>Research strategies</a:t>
                </a:r>
                <a:endParaRPr lang="en-US" dirty="0">
                  <a:solidFill>
                    <a:schemeClr val="bg1"/>
                  </a:solidFill>
                </a:endParaRPr>
              </a:p>
            </p:txBody>
          </p:sp>
        </p:grpSp>
        <p:grpSp>
          <p:nvGrpSpPr>
            <p:cNvPr id="13" name="Group 12">
              <a:extLst>
                <a:ext uri="{FF2B5EF4-FFF2-40B4-BE49-F238E27FC236}">
                  <a16:creationId xmlns:a16="http://schemas.microsoft.com/office/drawing/2014/main" id="{D91FF476-538D-4092-917A-875924118DE3}"/>
                </a:ext>
              </a:extLst>
            </p:cNvPr>
            <p:cNvGrpSpPr/>
            <p:nvPr/>
          </p:nvGrpSpPr>
          <p:grpSpPr>
            <a:xfrm>
              <a:off x="5928055" y="3953989"/>
              <a:ext cx="1426653" cy="1190172"/>
              <a:chOff x="5928055" y="3953989"/>
              <a:chExt cx="1426653" cy="1190172"/>
            </a:xfrm>
          </p:grpSpPr>
          <p:sp>
            <p:nvSpPr>
              <p:cNvPr id="32" name="Oval 31">
                <a:extLst>
                  <a:ext uri="{FF2B5EF4-FFF2-40B4-BE49-F238E27FC236}">
                    <a16:creationId xmlns:a16="http://schemas.microsoft.com/office/drawing/2014/main" id="{4EE41411-155C-4878-B8BD-138001F90D54}"/>
                  </a:ext>
                </a:extLst>
              </p:cNvPr>
              <p:cNvSpPr/>
              <p:nvPr/>
            </p:nvSpPr>
            <p:spPr>
              <a:xfrm>
                <a:off x="6047899" y="3953989"/>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00" dirty="0"/>
              </a:p>
            </p:txBody>
          </p:sp>
          <p:sp>
            <p:nvSpPr>
              <p:cNvPr id="33" name="Rectangle 32">
                <a:extLst>
                  <a:ext uri="{FF2B5EF4-FFF2-40B4-BE49-F238E27FC236}">
                    <a16:creationId xmlns:a16="http://schemas.microsoft.com/office/drawing/2014/main" id="{C51E5EEC-36C8-4ACB-85F3-51D368711C1B}"/>
                  </a:ext>
                </a:extLst>
              </p:cNvPr>
              <p:cNvSpPr/>
              <p:nvPr/>
            </p:nvSpPr>
            <p:spPr>
              <a:xfrm>
                <a:off x="5928055" y="4374588"/>
                <a:ext cx="1426653" cy="332963"/>
              </a:xfrm>
              <a:prstGeom prst="rect">
                <a:avLst/>
              </a:prstGeom>
            </p:spPr>
            <p:txBody>
              <a:bodyPr wrap="square">
                <a:spAutoFit/>
              </a:bodyPr>
              <a:lstStyle/>
              <a:p>
                <a:pPr algn="ctr"/>
                <a:r>
                  <a:rPr lang="en-US" b="1" dirty="0">
                    <a:solidFill>
                      <a:schemeClr val="bg1"/>
                    </a:solidFill>
                  </a:rPr>
                  <a:t>Critical thinking</a:t>
                </a:r>
              </a:p>
            </p:txBody>
          </p:sp>
        </p:grpSp>
        <p:grpSp>
          <p:nvGrpSpPr>
            <p:cNvPr id="14" name="Group 13">
              <a:extLst>
                <a:ext uri="{FF2B5EF4-FFF2-40B4-BE49-F238E27FC236}">
                  <a16:creationId xmlns:a16="http://schemas.microsoft.com/office/drawing/2014/main" id="{7E78EC0D-A998-442D-973B-4FAEA97BAEEF}"/>
                </a:ext>
              </a:extLst>
            </p:cNvPr>
            <p:cNvGrpSpPr/>
            <p:nvPr/>
          </p:nvGrpSpPr>
          <p:grpSpPr>
            <a:xfrm>
              <a:off x="7421015" y="3949703"/>
              <a:ext cx="1361505" cy="1190172"/>
              <a:chOff x="7421015" y="3949703"/>
              <a:chExt cx="1361505" cy="1190172"/>
            </a:xfrm>
          </p:grpSpPr>
          <p:sp>
            <p:nvSpPr>
              <p:cNvPr id="30" name="Oval 29">
                <a:extLst>
                  <a:ext uri="{FF2B5EF4-FFF2-40B4-BE49-F238E27FC236}">
                    <a16:creationId xmlns:a16="http://schemas.microsoft.com/office/drawing/2014/main" id="{02D07730-163B-4E30-8702-5732F230643E}"/>
                  </a:ext>
                </a:extLst>
              </p:cNvPr>
              <p:cNvSpPr/>
              <p:nvPr/>
            </p:nvSpPr>
            <p:spPr>
              <a:xfrm>
                <a:off x="7475982" y="3949703"/>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 name="Rectangle 30">
                <a:extLst>
                  <a:ext uri="{FF2B5EF4-FFF2-40B4-BE49-F238E27FC236}">
                    <a16:creationId xmlns:a16="http://schemas.microsoft.com/office/drawing/2014/main" id="{F044A7C3-9A5A-4D1F-AE22-2BD888C2B623}"/>
                  </a:ext>
                </a:extLst>
              </p:cNvPr>
              <p:cNvSpPr/>
              <p:nvPr/>
            </p:nvSpPr>
            <p:spPr>
              <a:xfrm>
                <a:off x="7421015" y="4260269"/>
                <a:ext cx="1361505" cy="582685"/>
              </a:xfrm>
              <a:prstGeom prst="rect">
                <a:avLst/>
              </a:prstGeom>
            </p:spPr>
            <p:txBody>
              <a:bodyPr wrap="square">
                <a:spAutoFit/>
              </a:bodyPr>
              <a:lstStyle/>
              <a:p>
                <a:pPr algn="ctr"/>
                <a:r>
                  <a:rPr lang="en-US" b="1" dirty="0">
                    <a:solidFill>
                      <a:schemeClr val="bg1"/>
                    </a:solidFill>
                  </a:rPr>
                  <a:t>Ethical leadership/ Effective management</a:t>
                </a:r>
                <a:endParaRPr lang="en-US" dirty="0">
                  <a:solidFill>
                    <a:schemeClr val="bg1"/>
                  </a:solidFill>
                </a:endParaRPr>
              </a:p>
            </p:txBody>
          </p:sp>
        </p:grpSp>
        <p:grpSp>
          <p:nvGrpSpPr>
            <p:cNvPr id="15" name="Group 14">
              <a:extLst>
                <a:ext uri="{FF2B5EF4-FFF2-40B4-BE49-F238E27FC236}">
                  <a16:creationId xmlns:a16="http://schemas.microsoft.com/office/drawing/2014/main" id="{7304EFC3-A3A3-40D3-A664-D8AE41EA30F1}"/>
                </a:ext>
              </a:extLst>
            </p:cNvPr>
            <p:cNvGrpSpPr/>
            <p:nvPr/>
          </p:nvGrpSpPr>
          <p:grpSpPr>
            <a:xfrm>
              <a:off x="9520375" y="5022322"/>
              <a:ext cx="1240506" cy="1190172"/>
              <a:chOff x="9520375" y="5022322"/>
              <a:chExt cx="1240506" cy="1190172"/>
            </a:xfrm>
          </p:grpSpPr>
          <p:sp>
            <p:nvSpPr>
              <p:cNvPr id="28" name="Oval 27">
                <a:extLst>
                  <a:ext uri="{FF2B5EF4-FFF2-40B4-BE49-F238E27FC236}">
                    <a16:creationId xmlns:a16="http://schemas.microsoft.com/office/drawing/2014/main" id="{D253EB2A-C26C-4D1F-8B43-96480374E369}"/>
                  </a:ext>
                </a:extLst>
              </p:cNvPr>
              <p:cNvSpPr/>
              <p:nvPr/>
            </p:nvSpPr>
            <p:spPr>
              <a:xfrm>
                <a:off x="9526441" y="5022322"/>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9" name="Rectangle 28">
                <a:extLst>
                  <a:ext uri="{FF2B5EF4-FFF2-40B4-BE49-F238E27FC236}">
                    <a16:creationId xmlns:a16="http://schemas.microsoft.com/office/drawing/2014/main" id="{8BD92538-9015-47A6-BA2C-79D8CE1D520F}"/>
                  </a:ext>
                </a:extLst>
              </p:cNvPr>
              <p:cNvSpPr/>
              <p:nvPr/>
            </p:nvSpPr>
            <p:spPr>
              <a:xfrm>
                <a:off x="9520375" y="5433904"/>
                <a:ext cx="1212422" cy="332963"/>
              </a:xfrm>
              <a:prstGeom prst="rect">
                <a:avLst/>
              </a:prstGeom>
            </p:spPr>
            <p:txBody>
              <a:bodyPr wrap="square">
                <a:spAutoFit/>
              </a:bodyPr>
              <a:lstStyle/>
              <a:p>
                <a:pPr algn="ctr"/>
                <a:r>
                  <a:rPr lang="en-US" b="1" dirty="0">
                    <a:solidFill>
                      <a:schemeClr val="bg1"/>
                    </a:solidFill>
                  </a:rPr>
                  <a:t>Technology</a:t>
                </a:r>
              </a:p>
            </p:txBody>
          </p:sp>
        </p:grpSp>
        <p:grpSp>
          <p:nvGrpSpPr>
            <p:cNvPr id="16" name="Group 15">
              <a:extLst>
                <a:ext uri="{FF2B5EF4-FFF2-40B4-BE49-F238E27FC236}">
                  <a16:creationId xmlns:a16="http://schemas.microsoft.com/office/drawing/2014/main" id="{77CA77A0-E4EF-4F8F-A305-260B8F04953B}"/>
                </a:ext>
              </a:extLst>
            </p:cNvPr>
            <p:cNvGrpSpPr/>
            <p:nvPr/>
          </p:nvGrpSpPr>
          <p:grpSpPr>
            <a:xfrm>
              <a:off x="8137888" y="5022323"/>
              <a:ext cx="1234440" cy="1190172"/>
              <a:chOff x="8137888" y="5022323"/>
              <a:chExt cx="1234440" cy="1190172"/>
            </a:xfrm>
          </p:grpSpPr>
          <p:sp>
            <p:nvSpPr>
              <p:cNvPr id="26" name="Oval 25">
                <a:extLst>
                  <a:ext uri="{FF2B5EF4-FFF2-40B4-BE49-F238E27FC236}">
                    <a16:creationId xmlns:a16="http://schemas.microsoft.com/office/drawing/2014/main" id="{E405BCB8-6F95-4376-A7E3-F49D94007DD6}"/>
                  </a:ext>
                </a:extLst>
              </p:cNvPr>
              <p:cNvSpPr/>
              <p:nvPr/>
            </p:nvSpPr>
            <p:spPr>
              <a:xfrm>
                <a:off x="8137888" y="5022323"/>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7" name="Rectangle 26">
                <a:extLst>
                  <a:ext uri="{FF2B5EF4-FFF2-40B4-BE49-F238E27FC236}">
                    <a16:creationId xmlns:a16="http://schemas.microsoft.com/office/drawing/2014/main" id="{E01D437A-54C5-44AC-B11A-E41235004EBF}"/>
                  </a:ext>
                </a:extLst>
              </p:cNvPr>
              <p:cNvSpPr/>
              <p:nvPr/>
            </p:nvSpPr>
            <p:spPr>
              <a:xfrm>
                <a:off x="8155450" y="5331659"/>
                <a:ext cx="1216878" cy="582685"/>
              </a:xfrm>
              <a:prstGeom prst="rect">
                <a:avLst/>
              </a:prstGeom>
            </p:spPr>
            <p:txBody>
              <a:bodyPr wrap="square">
                <a:spAutoFit/>
              </a:bodyPr>
              <a:lstStyle/>
              <a:p>
                <a:pPr algn="ctr"/>
                <a:r>
                  <a:rPr lang="en-US" b="1" dirty="0">
                    <a:solidFill>
                      <a:schemeClr val="bg1"/>
                    </a:solidFill>
                  </a:rPr>
                  <a:t>Career pathways and goals</a:t>
                </a:r>
              </a:p>
            </p:txBody>
          </p:sp>
        </p:grpSp>
        <p:grpSp>
          <p:nvGrpSpPr>
            <p:cNvPr id="17" name="Group 16">
              <a:extLst>
                <a:ext uri="{FF2B5EF4-FFF2-40B4-BE49-F238E27FC236}">
                  <a16:creationId xmlns:a16="http://schemas.microsoft.com/office/drawing/2014/main" id="{6704E4CB-0CD1-4750-9464-DB5B7F835995}"/>
                </a:ext>
              </a:extLst>
            </p:cNvPr>
            <p:cNvGrpSpPr/>
            <p:nvPr/>
          </p:nvGrpSpPr>
          <p:grpSpPr>
            <a:xfrm>
              <a:off x="6694061" y="5029202"/>
              <a:ext cx="1321293" cy="1190172"/>
              <a:chOff x="6694061" y="5029202"/>
              <a:chExt cx="1321293" cy="1190172"/>
            </a:xfrm>
          </p:grpSpPr>
          <p:sp>
            <p:nvSpPr>
              <p:cNvPr id="24" name="Oval 23">
                <a:extLst>
                  <a:ext uri="{FF2B5EF4-FFF2-40B4-BE49-F238E27FC236}">
                    <a16:creationId xmlns:a16="http://schemas.microsoft.com/office/drawing/2014/main" id="{4223754F-E306-4FF0-9619-69F9E8305BA3}"/>
                  </a:ext>
                </a:extLst>
              </p:cNvPr>
              <p:cNvSpPr/>
              <p:nvPr/>
            </p:nvSpPr>
            <p:spPr>
              <a:xfrm>
                <a:off x="6737488" y="5029202"/>
                <a:ext cx="1234440" cy="1190172"/>
              </a:xfrm>
              <a:prstGeom prst="ellipse">
                <a:avLst/>
              </a:prstGeom>
              <a:solidFill>
                <a:schemeClr val="bg1">
                  <a:lumMod val="6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5" name="Rectangle 24">
                <a:extLst>
                  <a:ext uri="{FF2B5EF4-FFF2-40B4-BE49-F238E27FC236}">
                    <a16:creationId xmlns:a16="http://schemas.microsoft.com/office/drawing/2014/main" id="{B03E903E-8068-470E-9596-99DFCA873A7C}"/>
                  </a:ext>
                </a:extLst>
              </p:cNvPr>
              <p:cNvSpPr/>
              <p:nvPr/>
            </p:nvSpPr>
            <p:spPr>
              <a:xfrm>
                <a:off x="6694061" y="5347651"/>
                <a:ext cx="1321293" cy="582685"/>
              </a:xfrm>
              <a:prstGeom prst="rect">
                <a:avLst/>
              </a:prstGeom>
            </p:spPr>
            <p:txBody>
              <a:bodyPr wrap="square">
                <a:spAutoFit/>
              </a:bodyPr>
              <a:lstStyle/>
              <a:p>
                <a:pPr algn="ctr"/>
                <a:r>
                  <a:rPr lang="en-US" b="1" dirty="0">
                    <a:solidFill>
                      <a:schemeClr val="bg1"/>
                    </a:solidFill>
                  </a:rPr>
                  <a:t>Working in teams/ </a:t>
                </a:r>
              </a:p>
              <a:p>
                <a:pPr algn="ctr"/>
                <a:r>
                  <a:rPr lang="en-US" b="1" dirty="0">
                    <a:solidFill>
                      <a:schemeClr val="bg1"/>
                    </a:solidFill>
                  </a:rPr>
                  <a:t>Cultural competence</a:t>
                </a:r>
              </a:p>
            </p:txBody>
          </p:sp>
        </p:grpSp>
      </p:grpSp>
      <p:sp>
        <p:nvSpPr>
          <p:cNvPr id="3" name="Rectangle 2">
            <a:extLst>
              <a:ext uri="{FF2B5EF4-FFF2-40B4-BE49-F238E27FC236}">
                <a16:creationId xmlns:a16="http://schemas.microsoft.com/office/drawing/2014/main" id="{22B8BE18-1677-4BC7-9238-605A89649908}"/>
              </a:ext>
            </a:extLst>
          </p:cNvPr>
          <p:cNvSpPr/>
          <p:nvPr/>
        </p:nvSpPr>
        <p:spPr>
          <a:xfrm>
            <a:off x="2405742" y="6453142"/>
            <a:ext cx="8120743" cy="369332"/>
          </a:xfrm>
          <a:prstGeom prst="rect">
            <a:avLst/>
          </a:prstGeom>
        </p:spPr>
        <p:txBody>
          <a:bodyPr wrap="square">
            <a:spAutoFit/>
          </a:bodyPr>
          <a:lstStyle/>
          <a:p>
            <a:r>
              <a:rPr lang="en-US" dirty="0">
                <a:solidFill>
                  <a:schemeClr val="bg1"/>
                </a:solidFill>
              </a:rPr>
              <a:t>https://www.state.nj.us/education/cccs/2014/career/CareerReadyPractices.pdf</a:t>
            </a:r>
          </a:p>
        </p:txBody>
      </p:sp>
      <p:pic>
        <p:nvPicPr>
          <p:cNvPr id="18" name="Audio 17">
            <a:hlinkClick r:id="" action="ppaction://media"/>
            <a:extLst>
              <a:ext uri="{FF2B5EF4-FFF2-40B4-BE49-F238E27FC236}">
                <a16:creationId xmlns:a16="http://schemas.microsoft.com/office/drawing/2014/main" id="{86FCA812-8AEE-406D-9152-3D60EB6DB7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5157757"/>
      </p:ext>
    </p:extLst>
  </p:cSld>
  <p:clrMapOvr>
    <a:masterClrMapping/>
  </p:clrMapOvr>
  <mc:AlternateContent xmlns:mc="http://schemas.openxmlformats.org/markup-compatibility/2006" xmlns:p14="http://schemas.microsoft.com/office/powerpoint/2010/main">
    <mc:Choice Requires="p14">
      <p:transition spd="slow" p14:dur="2000" advTm="11783"/>
    </mc:Choice>
    <mc:Fallback xmlns="">
      <p:transition spd="slow" advTm="11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Work Experience</a:t>
            </a: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2" name="Audio 1">
            <a:hlinkClick r:id="" action="ppaction://media"/>
            <a:extLst>
              <a:ext uri="{FF2B5EF4-FFF2-40B4-BE49-F238E27FC236}">
                <a16:creationId xmlns:a16="http://schemas.microsoft.com/office/drawing/2014/main" id="{AB33E1DE-67D1-41DF-B7B7-59CCA5B4B5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53220018"/>
      </p:ext>
    </p:extLst>
  </p:cSld>
  <p:clrMapOvr>
    <a:masterClrMapping/>
  </p:clrMapOvr>
  <mc:AlternateContent xmlns:mc="http://schemas.openxmlformats.org/markup-compatibility/2006" xmlns:p14="http://schemas.microsoft.com/office/powerpoint/2010/main">
    <mc:Choice Requires="p14">
      <p:transition spd="slow" p14:dur="2000" advTm="17913"/>
    </mc:Choice>
    <mc:Fallback xmlns="">
      <p:transition spd="slow" advTm="17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Assessment of Need </a:t>
            </a:r>
            <a:r>
              <a:rPr lang="en-US" sz="4000" b="1" dirty="0">
                <a:sym typeface="Wingdings" panose="05000000000000000000" pitchFamily="2" charset="2"/>
              </a:rPr>
              <a:t> Part I of ISS</a:t>
            </a:r>
            <a:endParaRPr lang="en-US" sz="4000" b="1" dirty="0"/>
          </a:p>
        </p:txBody>
      </p:sp>
      <p:pic>
        <p:nvPicPr>
          <p:cNvPr id="3" name="Picture 2">
            <a:extLst>
              <a:ext uri="{FF2B5EF4-FFF2-40B4-BE49-F238E27FC236}">
                <a16:creationId xmlns:a16="http://schemas.microsoft.com/office/drawing/2014/main" id="{0501C55F-EA3C-4191-852C-0027CF331C4C}"/>
              </a:ext>
            </a:extLst>
          </p:cNvPr>
          <p:cNvPicPr>
            <a:picLocks noChangeAspect="1"/>
          </p:cNvPicPr>
          <p:nvPr/>
        </p:nvPicPr>
        <p:blipFill rotWithShape="1">
          <a:blip r:embed="rId5"/>
          <a:srcRect t="37345"/>
          <a:stretch/>
        </p:blipFill>
        <p:spPr>
          <a:xfrm>
            <a:off x="448760" y="1636458"/>
            <a:ext cx="5288011" cy="3964768"/>
          </a:xfrm>
          <a:prstGeom prst="rect">
            <a:avLst/>
          </a:prstGeom>
          <a:ln>
            <a:solidFill>
              <a:schemeClr val="bg1">
                <a:lumMod val="50000"/>
              </a:schemeClr>
            </a:solidFill>
          </a:ln>
        </p:spPr>
      </p:pic>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16" name="Picture 15">
            <a:extLst>
              <a:ext uri="{FF2B5EF4-FFF2-40B4-BE49-F238E27FC236}">
                <a16:creationId xmlns:a16="http://schemas.microsoft.com/office/drawing/2014/main" id="{CE45BFE9-25CA-4F1A-9D55-ECD7456E59A8}"/>
              </a:ext>
            </a:extLst>
          </p:cNvPr>
          <p:cNvPicPr>
            <a:picLocks noChangeAspect="1"/>
          </p:cNvPicPr>
          <p:nvPr/>
        </p:nvPicPr>
        <p:blipFill rotWithShape="1">
          <a:blip r:embed="rId6"/>
          <a:srcRect b="41040"/>
          <a:stretch/>
        </p:blipFill>
        <p:spPr>
          <a:xfrm>
            <a:off x="6096000" y="1636458"/>
            <a:ext cx="5288011" cy="3944152"/>
          </a:xfrm>
          <a:prstGeom prst="rect">
            <a:avLst/>
          </a:prstGeom>
          <a:ln>
            <a:solidFill>
              <a:schemeClr val="bg1">
                <a:lumMod val="50000"/>
              </a:schemeClr>
            </a:solidFill>
          </a:ln>
        </p:spPr>
      </p:pic>
      <p:pic>
        <p:nvPicPr>
          <p:cNvPr id="2" name="Audio 1">
            <a:hlinkClick r:id="" action="ppaction://media"/>
            <a:extLst>
              <a:ext uri="{FF2B5EF4-FFF2-40B4-BE49-F238E27FC236}">
                <a16:creationId xmlns:a16="http://schemas.microsoft.com/office/drawing/2014/main" id="{424CDB34-A19F-42D7-8A39-DD9279C6114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4930369"/>
      </p:ext>
    </p:extLst>
  </p:cSld>
  <p:clrMapOvr>
    <a:masterClrMapping/>
  </p:clrMapOvr>
  <mc:AlternateContent xmlns:mc="http://schemas.openxmlformats.org/markup-compatibility/2006" xmlns:p14="http://schemas.microsoft.com/office/powerpoint/2010/main">
    <mc:Choice Requires="p14">
      <p:transition spd="slow" p14:dur="2000" advTm="13446"/>
    </mc:Choice>
    <mc:Fallback xmlns="">
      <p:transition spd="slow" advTm="13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CB040-52D8-4950-8D75-8F405D01622A}"/>
              </a:ext>
            </a:extLst>
          </p:cNvPr>
          <p:cNvPicPr>
            <a:picLocks noChangeAspect="1"/>
          </p:cNvPicPr>
          <p:nvPr/>
        </p:nvPicPr>
        <p:blipFill>
          <a:blip r:embed="rId5"/>
          <a:stretch>
            <a:fillRect/>
          </a:stretch>
        </p:blipFill>
        <p:spPr>
          <a:xfrm>
            <a:off x="1048234" y="1290377"/>
            <a:ext cx="10371710" cy="4862461"/>
          </a:xfrm>
          <a:prstGeom prst="rect">
            <a:avLst/>
          </a:prstGeom>
          <a:ln>
            <a:solidFill>
              <a:schemeClr val="bg1">
                <a:lumMod val="50000"/>
              </a:schemeClr>
            </a:solidFill>
          </a:ln>
        </p:spPr>
      </p:pic>
      <p:sp>
        <p:nvSpPr>
          <p:cNvPr id="5" name="Rectangle 4">
            <a:extLst>
              <a:ext uri="{FF2B5EF4-FFF2-40B4-BE49-F238E27FC236}">
                <a16:creationId xmlns:a16="http://schemas.microsoft.com/office/drawing/2014/main" id="{7C211569-BD7D-42C7-A889-3B0C0D162D3F}"/>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Career Pathways and Performance Indicators</a:t>
            </a:r>
            <a:r>
              <a:rPr lang="en-US" sz="3000" b="1" dirty="0">
                <a:solidFill>
                  <a:schemeClr val="bg1"/>
                </a:solidFill>
                <a:sym typeface="Wingdings" panose="05000000000000000000" pitchFamily="2" charset="2"/>
              </a:rPr>
              <a:t></a:t>
            </a:r>
            <a:r>
              <a:rPr lang="en-US" sz="3000" b="1" dirty="0">
                <a:solidFill>
                  <a:schemeClr val="bg1"/>
                </a:solidFill>
              </a:rPr>
              <a:t> Part III of ISS</a:t>
            </a:r>
          </a:p>
        </p:txBody>
      </p:sp>
      <p:grpSp>
        <p:nvGrpSpPr>
          <p:cNvPr id="6" name="Group 5">
            <a:extLst>
              <a:ext uri="{FF2B5EF4-FFF2-40B4-BE49-F238E27FC236}">
                <a16:creationId xmlns:a16="http://schemas.microsoft.com/office/drawing/2014/main" id="{4A25E6C1-3469-46E8-95DA-4F0F4C435C1E}"/>
              </a:ext>
            </a:extLst>
          </p:cNvPr>
          <p:cNvGrpSpPr/>
          <p:nvPr/>
        </p:nvGrpSpPr>
        <p:grpSpPr>
          <a:xfrm>
            <a:off x="296879" y="214537"/>
            <a:ext cx="1102611" cy="958943"/>
            <a:chOff x="296879" y="360841"/>
            <a:chExt cx="1102611" cy="958943"/>
          </a:xfrm>
        </p:grpSpPr>
        <p:sp>
          <p:nvSpPr>
            <p:cNvPr id="7" name="Oval 6">
              <a:extLst>
                <a:ext uri="{FF2B5EF4-FFF2-40B4-BE49-F238E27FC236}">
                  <a16:creationId xmlns:a16="http://schemas.microsoft.com/office/drawing/2014/main" id="{BDABA911-80F9-4B03-972A-A2945148B43D}"/>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8" name="Rectangle 7">
              <a:extLst>
                <a:ext uri="{FF2B5EF4-FFF2-40B4-BE49-F238E27FC236}">
                  <a16:creationId xmlns:a16="http://schemas.microsoft.com/office/drawing/2014/main" id="{87319650-93C9-4051-8621-98C0071E944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ISS Roadmap</a:t>
              </a:r>
            </a:p>
          </p:txBody>
        </p:sp>
      </p:grpSp>
      <p:pic>
        <p:nvPicPr>
          <p:cNvPr id="2" name="Audio 1">
            <a:hlinkClick r:id="" action="ppaction://media"/>
            <a:extLst>
              <a:ext uri="{FF2B5EF4-FFF2-40B4-BE49-F238E27FC236}">
                <a16:creationId xmlns:a16="http://schemas.microsoft.com/office/drawing/2014/main" id="{870DEF85-C83E-4A37-AA31-01EA51C3C9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13653069"/>
      </p:ext>
    </p:extLst>
  </p:cSld>
  <p:clrMapOvr>
    <a:masterClrMapping/>
  </p:clrMapOvr>
  <mc:AlternateContent xmlns:mc="http://schemas.openxmlformats.org/markup-compatibility/2006" xmlns:p14="http://schemas.microsoft.com/office/powerpoint/2010/main">
    <mc:Choice Requires="p14">
      <p:transition spd="slow" p14:dur="2000" advTm="12234"/>
    </mc:Choice>
    <mc:Fallback xmlns="">
      <p:transition spd="slow" advTm="12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5A0F063-94D9-44BC-B297-C368EF0A8D8B}"/>
              </a:ext>
            </a:extLst>
          </p:cNvPr>
          <p:cNvSpPr/>
          <p:nvPr/>
        </p:nvSpPr>
        <p:spPr>
          <a:xfrm>
            <a:off x="1409739" y="0"/>
            <a:ext cx="384756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itle 4">
            <a:extLst>
              <a:ext uri="{FF2B5EF4-FFF2-40B4-BE49-F238E27FC236}">
                <a16:creationId xmlns:a16="http://schemas.microsoft.com/office/drawing/2014/main" id="{8A34EA11-D482-4A27-B2B8-372B781A7BCC}"/>
              </a:ext>
            </a:extLst>
          </p:cNvPr>
          <p:cNvSpPr>
            <a:spLocks noGrp="1"/>
          </p:cNvSpPr>
          <p:nvPr>
            <p:ph type="title"/>
          </p:nvPr>
        </p:nvSpPr>
        <p:spPr>
          <a:xfrm rot="16200000">
            <a:off x="-2018837" y="1975744"/>
            <a:ext cx="5330545" cy="3236417"/>
          </a:xfrm>
        </p:spPr>
        <p:txBody>
          <a:bodyPr anchor="ctr"/>
          <a:lstStyle/>
          <a:p>
            <a:pPr algn="ctr"/>
            <a:r>
              <a:rPr lang="en-US" b="1" dirty="0"/>
              <a:t>WIOA Title I Training Series</a:t>
            </a:r>
          </a:p>
        </p:txBody>
      </p:sp>
      <p:sp>
        <p:nvSpPr>
          <p:cNvPr id="51" name="Rectangle 50">
            <a:extLst>
              <a:ext uri="{FF2B5EF4-FFF2-40B4-BE49-F238E27FC236}">
                <a16:creationId xmlns:a16="http://schemas.microsoft.com/office/drawing/2014/main" id="{BD52D50E-6990-4324-969F-F6EDC60C017F}"/>
              </a:ext>
            </a:extLst>
          </p:cNvPr>
          <p:cNvSpPr/>
          <p:nvPr/>
        </p:nvSpPr>
        <p:spPr>
          <a:xfrm>
            <a:off x="1931124" y="1515453"/>
            <a:ext cx="9459119" cy="353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itle 1">
            <a:extLst>
              <a:ext uri="{FF2B5EF4-FFF2-40B4-BE49-F238E27FC236}">
                <a16:creationId xmlns:a16="http://schemas.microsoft.com/office/drawing/2014/main" id="{82A329BA-E530-40A0-A55D-8A094789993B}"/>
              </a:ext>
            </a:extLst>
          </p:cNvPr>
          <p:cNvSpPr txBox="1">
            <a:spLocks/>
          </p:cNvSpPr>
          <p:nvPr/>
        </p:nvSpPr>
        <p:spPr>
          <a:xfrm>
            <a:off x="2067626" y="-48316"/>
            <a:ext cx="9491582" cy="13221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50" normalizeH="0" baseline="0" noProof="0">
                <a:ln>
                  <a:noFill/>
                </a:ln>
                <a:solidFill>
                  <a:srgbClr val="FFFFFF"/>
                </a:solidFill>
                <a:effectLst/>
                <a:uLnTx/>
                <a:uFillTx/>
                <a:latin typeface="Calibri Light" panose="020F0302020204030204"/>
                <a:ea typeface="+mj-ea"/>
                <a:cs typeface="+mj-cs"/>
              </a:rPr>
              <a:t>Clarifying Expectations and Key Takeaways</a:t>
            </a:r>
            <a:endPar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endParaRPr>
          </a:p>
        </p:txBody>
      </p:sp>
      <p:sp>
        <p:nvSpPr>
          <p:cNvPr id="53" name="Hexagon 52">
            <a:extLst>
              <a:ext uri="{FF2B5EF4-FFF2-40B4-BE49-F238E27FC236}">
                <a16:creationId xmlns:a16="http://schemas.microsoft.com/office/drawing/2014/main" id="{5B9EE878-22C6-4FA9-9427-E16EFC8C40AD}"/>
              </a:ext>
            </a:extLst>
          </p:cNvPr>
          <p:cNvSpPr/>
          <p:nvPr/>
        </p:nvSpPr>
        <p:spPr>
          <a:xfrm>
            <a:off x="2264644" y="764856"/>
            <a:ext cx="2263335" cy="22016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Individual Employment Plan</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a:extLst>
              <a:ext uri="{FF2B5EF4-FFF2-40B4-BE49-F238E27FC236}">
                <a16:creationId xmlns:a16="http://schemas.microsoft.com/office/drawing/2014/main" id="{BAFD6159-C703-4499-863B-B2F0404F59E4}"/>
              </a:ext>
            </a:extLst>
          </p:cNvPr>
          <p:cNvSpPr/>
          <p:nvPr/>
        </p:nvSpPr>
        <p:spPr>
          <a:xfrm>
            <a:off x="2287159" y="3149351"/>
            <a:ext cx="2263335" cy="2201626"/>
          </a:xfrm>
          <a:prstGeom prst="hexagon">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Individual Service Strategies </a:t>
            </a:r>
          </a:p>
        </p:txBody>
      </p:sp>
      <p:sp>
        <p:nvSpPr>
          <p:cNvPr id="55" name="Hexagon 54">
            <a:extLst>
              <a:ext uri="{FF2B5EF4-FFF2-40B4-BE49-F238E27FC236}">
                <a16:creationId xmlns:a16="http://schemas.microsoft.com/office/drawing/2014/main" id="{F06B8795-02D4-4C69-94EF-370CE017AC53}"/>
              </a:ext>
            </a:extLst>
          </p:cNvPr>
          <p:cNvSpPr/>
          <p:nvPr/>
        </p:nvSpPr>
        <p:spPr>
          <a:xfrm>
            <a:off x="4155511" y="1954686"/>
            <a:ext cx="2263335" cy="2201626"/>
          </a:xfrm>
          <a:prstGeom prst="hexagon">
            <a:avLst/>
          </a:prstGeom>
          <a:ln w="762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Work Experience</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a:extLst>
              <a:ext uri="{FF2B5EF4-FFF2-40B4-BE49-F238E27FC236}">
                <a16:creationId xmlns:a16="http://schemas.microsoft.com/office/drawing/2014/main" id="{4D4AAE74-4196-4B2A-A249-8FDBD9204C10}"/>
              </a:ext>
            </a:extLst>
          </p:cNvPr>
          <p:cNvSpPr/>
          <p:nvPr/>
        </p:nvSpPr>
        <p:spPr>
          <a:xfrm>
            <a:off x="6026743" y="768449"/>
            <a:ext cx="2263335" cy="220162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Measurable Skill Gains</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a:extLst>
              <a:ext uri="{FF2B5EF4-FFF2-40B4-BE49-F238E27FC236}">
                <a16:creationId xmlns:a16="http://schemas.microsoft.com/office/drawing/2014/main" id="{14711538-DE1C-44EB-AC9E-302D1727520A}"/>
              </a:ext>
            </a:extLst>
          </p:cNvPr>
          <p:cNvSpPr/>
          <p:nvPr/>
        </p:nvSpPr>
        <p:spPr>
          <a:xfrm>
            <a:off x="6025937" y="3140923"/>
            <a:ext cx="2263335" cy="220162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Credential Attainment</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a:extLst>
              <a:ext uri="{FF2B5EF4-FFF2-40B4-BE49-F238E27FC236}">
                <a16:creationId xmlns:a16="http://schemas.microsoft.com/office/drawing/2014/main" id="{17B1A916-B65E-44F6-BF17-ED41C00823D3}"/>
              </a:ext>
            </a:extLst>
          </p:cNvPr>
          <p:cNvSpPr/>
          <p:nvPr/>
        </p:nvSpPr>
        <p:spPr>
          <a:xfrm>
            <a:off x="7878805" y="1919834"/>
            <a:ext cx="2263335" cy="220162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Exit</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a:extLst>
              <a:ext uri="{FF2B5EF4-FFF2-40B4-BE49-F238E27FC236}">
                <a16:creationId xmlns:a16="http://schemas.microsoft.com/office/drawing/2014/main" id="{3F57AA80-9148-4704-A5FC-E0DF0C337CAF}"/>
              </a:ext>
            </a:extLst>
          </p:cNvPr>
          <p:cNvSpPr/>
          <p:nvPr/>
        </p:nvSpPr>
        <p:spPr>
          <a:xfrm>
            <a:off x="9568991" y="3317826"/>
            <a:ext cx="2263335" cy="2201626"/>
          </a:xfrm>
          <a:prstGeom prst="hexagon">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Follow-up Services (Youth)</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5CB0E2E2-B85F-4351-9CD8-BB0DCFBC32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22875108"/>
      </p:ext>
    </p:extLst>
  </p:cSld>
  <p:clrMapOvr>
    <a:masterClrMapping/>
  </p:clrMapOvr>
  <mc:AlternateContent xmlns:mc="http://schemas.openxmlformats.org/markup-compatibility/2006" xmlns:p14="http://schemas.microsoft.com/office/powerpoint/2010/main">
    <mc:Choice Requires="p14">
      <p:transition spd="slow" p14:dur="2000" advTm="6561"/>
    </mc:Choice>
    <mc:Fallback xmlns="">
      <p:transition spd="slow" advTm="6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400" b="1" dirty="0"/>
              <a:t>Planned and Actual WIOA Services</a:t>
            </a:r>
            <a:r>
              <a:rPr lang="en-US" sz="3400" b="1" dirty="0">
                <a:sym typeface="Wingdings" panose="05000000000000000000" pitchFamily="2" charset="2"/>
              </a:rPr>
              <a:t> Part VI of ISS</a:t>
            </a:r>
            <a:endParaRPr lang="en-US" sz="3400" b="1" dirty="0"/>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4" name="Picture 3">
            <a:extLst>
              <a:ext uri="{FF2B5EF4-FFF2-40B4-BE49-F238E27FC236}">
                <a16:creationId xmlns:a16="http://schemas.microsoft.com/office/drawing/2014/main" id="{395F90A1-1B61-4082-9929-E41C012DD7CD}"/>
              </a:ext>
            </a:extLst>
          </p:cNvPr>
          <p:cNvPicPr>
            <a:picLocks noChangeAspect="1"/>
          </p:cNvPicPr>
          <p:nvPr/>
        </p:nvPicPr>
        <p:blipFill>
          <a:blip r:embed="rId5"/>
          <a:stretch>
            <a:fillRect/>
          </a:stretch>
        </p:blipFill>
        <p:spPr>
          <a:xfrm>
            <a:off x="563006" y="1716958"/>
            <a:ext cx="5413248" cy="3601930"/>
          </a:xfrm>
          <a:prstGeom prst="rect">
            <a:avLst/>
          </a:prstGeom>
          <a:ln>
            <a:solidFill>
              <a:schemeClr val="bg1">
                <a:lumMod val="50000"/>
              </a:schemeClr>
            </a:solidFill>
          </a:ln>
        </p:spPr>
      </p:pic>
      <p:pic>
        <p:nvPicPr>
          <p:cNvPr id="3" name="Picture 2">
            <a:extLst>
              <a:ext uri="{FF2B5EF4-FFF2-40B4-BE49-F238E27FC236}">
                <a16:creationId xmlns:a16="http://schemas.microsoft.com/office/drawing/2014/main" id="{F72058CD-47A8-4A95-9D22-4D7D3535E039}"/>
              </a:ext>
            </a:extLst>
          </p:cNvPr>
          <p:cNvPicPr>
            <a:picLocks noChangeAspect="1"/>
          </p:cNvPicPr>
          <p:nvPr/>
        </p:nvPicPr>
        <p:blipFill>
          <a:blip r:embed="rId6"/>
          <a:stretch>
            <a:fillRect/>
          </a:stretch>
        </p:blipFill>
        <p:spPr>
          <a:xfrm>
            <a:off x="6215748" y="1716958"/>
            <a:ext cx="4705119" cy="3616861"/>
          </a:xfrm>
          <a:prstGeom prst="rect">
            <a:avLst/>
          </a:prstGeom>
          <a:ln>
            <a:solidFill>
              <a:schemeClr val="tx1">
                <a:lumMod val="50000"/>
                <a:lumOff val="50000"/>
              </a:schemeClr>
            </a:solidFill>
          </a:ln>
        </p:spPr>
      </p:pic>
      <p:sp>
        <p:nvSpPr>
          <p:cNvPr id="5" name="Arrow: Right 4">
            <a:extLst>
              <a:ext uri="{FF2B5EF4-FFF2-40B4-BE49-F238E27FC236}">
                <a16:creationId xmlns:a16="http://schemas.microsoft.com/office/drawing/2014/main" id="{21F00415-2A9E-4E54-BC69-D2E95CE2E45E}"/>
              </a:ext>
            </a:extLst>
          </p:cNvPr>
          <p:cNvSpPr/>
          <p:nvPr/>
        </p:nvSpPr>
        <p:spPr>
          <a:xfrm rot="10800000">
            <a:off x="8752106" y="1926771"/>
            <a:ext cx="1186543"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B6166D59-1BA3-42FD-BC98-EDEEC8322EE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53726745"/>
      </p:ext>
    </p:extLst>
  </p:cSld>
  <p:clrMapOvr>
    <a:masterClrMapping/>
  </p:clrMapOvr>
  <mc:AlternateContent xmlns:mc="http://schemas.openxmlformats.org/markup-compatibility/2006" xmlns:p14="http://schemas.microsoft.com/office/powerpoint/2010/main">
    <mc:Choice Requires="p14">
      <p:transition spd="slow" p14:dur="2000" advTm="12368"/>
    </mc:Choice>
    <mc:Fallback xmlns="">
      <p:transition spd="slow" advTm="12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996DB1-BC35-4F3B-9C1C-1D75A8FBB0D1}"/>
              </a:ext>
            </a:extLst>
          </p:cNvPr>
          <p:cNvPicPr>
            <a:picLocks noChangeAspect="1"/>
          </p:cNvPicPr>
          <p:nvPr/>
        </p:nvPicPr>
        <p:blipFill rotWithShape="1">
          <a:blip r:embed="rId5"/>
          <a:srcRect b="5787"/>
          <a:stretch/>
        </p:blipFill>
        <p:spPr>
          <a:xfrm>
            <a:off x="4080742" y="1300069"/>
            <a:ext cx="6111770" cy="4444239"/>
          </a:xfrm>
          <a:prstGeom prst="rect">
            <a:avLst/>
          </a:prstGeom>
        </p:spPr>
      </p:pic>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Work Experience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4" name="Arrow: Right 3">
            <a:extLst>
              <a:ext uri="{FF2B5EF4-FFF2-40B4-BE49-F238E27FC236}">
                <a16:creationId xmlns:a16="http://schemas.microsoft.com/office/drawing/2014/main" id="{FCA40971-7388-45B6-BCE4-3BCE44777A51}"/>
              </a:ext>
            </a:extLst>
          </p:cNvPr>
          <p:cNvSpPr/>
          <p:nvPr/>
        </p:nvSpPr>
        <p:spPr>
          <a:xfrm>
            <a:off x="3584448" y="1802501"/>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E8A5F8C-5C1C-4010-961A-7434DC6FD5F3}"/>
              </a:ext>
            </a:extLst>
          </p:cNvPr>
          <p:cNvSpPr/>
          <p:nvPr/>
        </p:nvSpPr>
        <p:spPr>
          <a:xfrm rot="10800000">
            <a:off x="8211312" y="1366361"/>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D16F221-53DE-44B9-BBD9-C04BBE713849}"/>
              </a:ext>
            </a:extLst>
          </p:cNvPr>
          <p:cNvSpPr/>
          <p:nvPr/>
        </p:nvSpPr>
        <p:spPr>
          <a:xfrm>
            <a:off x="1072303" y="2377439"/>
            <a:ext cx="2304881" cy="275505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1: </a:t>
            </a:r>
            <a:r>
              <a:rPr lang="en-US" kern="1200" dirty="0"/>
              <a:t>Designate and fund specific work experience services in the </a:t>
            </a:r>
            <a:r>
              <a:rPr lang="en-US" b="1" dirty="0"/>
              <a:t>Services tab in Services.</a:t>
            </a:r>
            <a:endParaRPr lang="en-US" dirty="0"/>
          </a:p>
        </p:txBody>
      </p:sp>
      <p:sp>
        <p:nvSpPr>
          <p:cNvPr id="5" name="Rectangle 4">
            <a:extLst>
              <a:ext uri="{FF2B5EF4-FFF2-40B4-BE49-F238E27FC236}">
                <a16:creationId xmlns:a16="http://schemas.microsoft.com/office/drawing/2014/main" id="{28AE189B-9979-4B5D-991A-1AFFACFC9820}"/>
              </a:ext>
            </a:extLst>
          </p:cNvPr>
          <p:cNvSpPr/>
          <p:nvPr/>
        </p:nvSpPr>
        <p:spPr>
          <a:xfrm>
            <a:off x="4206240" y="4474464"/>
            <a:ext cx="5986272" cy="29260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A372E9-404A-4D14-8DFD-7D698BD6D58D}"/>
              </a:ext>
            </a:extLst>
          </p:cNvPr>
          <p:cNvPicPr>
            <a:picLocks noChangeAspect="1"/>
          </p:cNvPicPr>
          <p:nvPr/>
        </p:nvPicPr>
        <p:blipFill>
          <a:blip r:embed="rId6"/>
          <a:stretch>
            <a:fillRect/>
          </a:stretch>
        </p:blipFill>
        <p:spPr>
          <a:xfrm>
            <a:off x="4523232" y="1708191"/>
            <a:ext cx="594412" cy="182896"/>
          </a:xfrm>
          <a:prstGeom prst="rect">
            <a:avLst/>
          </a:prstGeom>
        </p:spPr>
      </p:pic>
      <p:pic>
        <p:nvPicPr>
          <p:cNvPr id="3" name="Audio 2">
            <a:hlinkClick r:id="" action="ppaction://media"/>
            <a:extLst>
              <a:ext uri="{FF2B5EF4-FFF2-40B4-BE49-F238E27FC236}">
                <a16:creationId xmlns:a16="http://schemas.microsoft.com/office/drawing/2014/main" id="{23F7883E-DD3C-477B-A930-6BE7EC8A4C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06593595"/>
      </p:ext>
    </p:extLst>
  </p:cSld>
  <p:clrMapOvr>
    <a:masterClrMapping/>
  </p:clrMapOvr>
  <mc:AlternateContent xmlns:mc="http://schemas.openxmlformats.org/markup-compatibility/2006" xmlns:p14="http://schemas.microsoft.com/office/powerpoint/2010/main">
    <mc:Choice Requires="p14">
      <p:transition spd="slow" p14:dur="2000" advTm="7222"/>
    </mc:Choice>
    <mc:Fallback xmlns="">
      <p:transition spd="slow" advTm="7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Work Experience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3" name="Picture 2">
            <a:extLst>
              <a:ext uri="{FF2B5EF4-FFF2-40B4-BE49-F238E27FC236}">
                <a16:creationId xmlns:a16="http://schemas.microsoft.com/office/drawing/2014/main" id="{FAAC6015-D35A-43FE-B1A5-CB5055F34772}"/>
              </a:ext>
            </a:extLst>
          </p:cNvPr>
          <p:cNvPicPr>
            <a:picLocks noChangeAspect="1"/>
          </p:cNvPicPr>
          <p:nvPr/>
        </p:nvPicPr>
        <p:blipFill rotWithShape="1">
          <a:blip r:embed="rId5"/>
          <a:srcRect b="7829"/>
          <a:stretch/>
        </p:blipFill>
        <p:spPr>
          <a:xfrm>
            <a:off x="4152626" y="1279250"/>
            <a:ext cx="6325148" cy="4382996"/>
          </a:xfrm>
          <a:prstGeom prst="rect">
            <a:avLst/>
          </a:prstGeom>
        </p:spPr>
      </p:pic>
      <p:sp>
        <p:nvSpPr>
          <p:cNvPr id="10" name="Rectangle 9">
            <a:extLst>
              <a:ext uri="{FF2B5EF4-FFF2-40B4-BE49-F238E27FC236}">
                <a16:creationId xmlns:a16="http://schemas.microsoft.com/office/drawing/2014/main" id="{68DCE80C-1443-4333-81D5-46996F44BD33}"/>
              </a:ext>
            </a:extLst>
          </p:cNvPr>
          <p:cNvSpPr/>
          <p:nvPr/>
        </p:nvSpPr>
        <p:spPr>
          <a:xfrm>
            <a:off x="1399490" y="2248413"/>
            <a:ext cx="2434386" cy="2629398"/>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Document specific details related to work experience in the </a:t>
            </a:r>
            <a:r>
              <a:rPr lang="en-US" b="1" dirty="0"/>
              <a:t>Comments tab in Services</a:t>
            </a:r>
            <a:r>
              <a:rPr lang="en-US" dirty="0"/>
              <a:t>.</a:t>
            </a:r>
          </a:p>
        </p:txBody>
      </p:sp>
      <p:sp>
        <p:nvSpPr>
          <p:cNvPr id="11" name="Arrow: Right 10">
            <a:extLst>
              <a:ext uri="{FF2B5EF4-FFF2-40B4-BE49-F238E27FC236}">
                <a16:creationId xmlns:a16="http://schemas.microsoft.com/office/drawing/2014/main" id="{C531020D-964B-4BF7-BD88-BCE14D5CC13A}"/>
              </a:ext>
            </a:extLst>
          </p:cNvPr>
          <p:cNvSpPr/>
          <p:nvPr/>
        </p:nvSpPr>
        <p:spPr>
          <a:xfrm>
            <a:off x="6242304" y="1294284"/>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A12B45-0890-4CBD-B9F8-67E5DC299BCF}"/>
              </a:ext>
            </a:extLst>
          </p:cNvPr>
          <p:cNvPicPr>
            <a:picLocks noChangeAspect="1"/>
          </p:cNvPicPr>
          <p:nvPr/>
        </p:nvPicPr>
        <p:blipFill>
          <a:blip r:embed="rId6"/>
          <a:stretch>
            <a:fillRect/>
          </a:stretch>
        </p:blipFill>
        <p:spPr>
          <a:xfrm>
            <a:off x="4694790" y="1611608"/>
            <a:ext cx="594412" cy="182896"/>
          </a:xfrm>
          <a:prstGeom prst="rect">
            <a:avLst/>
          </a:prstGeom>
        </p:spPr>
      </p:pic>
      <p:grpSp>
        <p:nvGrpSpPr>
          <p:cNvPr id="16" name="Group 15">
            <a:extLst>
              <a:ext uri="{FF2B5EF4-FFF2-40B4-BE49-F238E27FC236}">
                <a16:creationId xmlns:a16="http://schemas.microsoft.com/office/drawing/2014/main" id="{856E3E73-D19A-4CD6-96C1-F5F25A0ECF8D}"/>
              </a:ext>
            </a:extLst>
          </p:cNvPr>
          <p:cNvGrpSpPr/>
          <p:nvPr/>
        </p:nvGrpSpPr>
        <p:grpSpPr>
          <a:xfrm>
            <a:off x="4354573" y="2080900"/>
            <a:ext cx="5921253" cy="2130965"/>
            <a:chOff x="4354573" y="1987116"/>
            <a:chExt cx="5921253" cy="2130965"/>
          </a:xfrm>
        </p:grpSpPr>
        <p:pic>
          <p:nvPicPr>
            <p:cNvPr id="2" name="Picture 1">
              <a:extLst>
                <a:ext uri="{FF2B5EF4-FFF2-40B4-BE49-F238E27FC236}">
                  <a16:creationId xmlns:a16="http://schemas.microsoft.com/office/drawing/2014/main" id="{2C3EEDE7-7725-4AD6-A2B4-F74C0351648D}"/>
                </a:ext>
              </a:extLst>
            </p:cNvPr>
            <p:cNvPicPr>
              <a:picLocks noChangeAspect="1"/>
            </p:cNvPicPr>
            <p:nvPr/>
          </p:nvPicPr>
          <p:blipFill>
            <a:blip r:embed="rId7"/>
            <a:stretch>
              <a:fillRect/>
            </a:stretch>
          </p:blipFill>
          <p:spPr>
            <a:xfrm>
              <a:off x="4354573" y="2174813"/>
              <a:ext cx="5921253" cy="1943268"/>
            </a:xfrm>
            <a:prstGeom prst="rect">
              <a:avLst/>
            </a:prstGeom>
          </p:spPr>
        </p:pic>
        <p:pic>
          <p:nvPicPr>
            <p:cNvPr id="15" name="Picture 14">
              <a:extLst>
                <a:ext uri="{FF2B5EF4-FFF2-40B4-BE49-F238E27FC236}">
                  <a16:creationId xmlns:a16="http://schemas.microsoft.com/office/drawing/2014/main" id="{08FCEA08-8B10-41D5-BD97-55F0FC85E0E5}"/>
                </a:ext>
              </a:extLst>
            </p:cNvPr>
            <p:cNvPicPr>
              <a:picLocks noChangeAspect="1"/>
            </p:cNvPicPr>
            <p:nvPr/>
          </p:nvPicPr>
          <p:blipFill>
            <a:blip r:embed="rId8"/>
            <a:stretch>
              <a:fillRect/>
            </a:stretch>
          </p:blipFill>
          <p:spPr>
            <a:xfrm>
              <a:off x="10114935" y="1987116"/>
              <a:ext cx="114310" cy="342930"/>
            </a:xfrm>
            <a:prstGeom prst="rect">
              <a:avLst/>
            </a:prstGeom>
          </p:spPr>
        </p:pic>
      </p:grpSp>
      <p:sp>
        <p:nvSpPr>
          <p:cNvPr id="12" name="Arrow: Right 11">
            <a:extLst>
              <a:ext uri="{FF2B5EF4-FFF2-40B4-BE49-F238E27FC236}">
                <a16:creationId xmlns:a16="http://schemas.microsoft.com/office/drawing/2014/main" id="{56439989-A1FD-43A2-B06A-1738914BDAF2}"/>
              </a:ext>
            </a:extLst>
          </p:cNvPr>
          <p:cNvSpPr/>
          <p:nvPr/>
        </p:nvSpPr>
        <p:spPr>
          <a:xfrm rot="10800000">
            <a:off x="9834415" y="1726342"/>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hlinkClick r:id="" action="ppaction://media"/>
            <a:extLst>
              <a:ext uri="{FF2B5EF4-FFF2-40B4-BE49-F238E27FC236}">
                <a16:creationId xmlns:a16="http://schemas.microsoft.com/office/drawing/2014/main" id="{E4B42B3A-6729-4F8D-A885-BE7878C37E0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95819444"/>
      </p:ext>
    </p:extLst>
  </p:cSld>
  <p:clrMapOvr>
    <a:masterClrMapping/>
  </p:clrMapOvr>
  <mc:AlternateContent xmlns:mc="http://schemas.openxmlformats.org/markup-compatibility/2006" xmlns:p14="http://schemas.microsoft.com/office/powerpoint/2010/main">
    <mc:Choice Requires="p14">
      <p:transition spd="slow" p14:dur="2000" advTm="6436"/>
    </mc:Choice>
    <mc:Fallback xmlns="">
      <p:transition spd="slow" advTm="6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Work Experience Details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3" name="Picture 2">
            <a:extLst>
              <a:ext uri="{FF2B5EF4-FFF2-40B4-BE49-F238E27FC236}">
                <a16:creationId xmlns:a16="http://schemas.microsoft.com/office/drawing/2014/main" id="{FAAC6015-D35A-43FE-B1A5-CB5055F34772}"/>
              </a:ext>
            </a:extLst>
          </p:cNvPr>
          <p:cNvPicPr>
            <a:picLocks noChangeAspect="1"/>
          </p:cNvPicPr>
          <p:nvPr/>
        </p:nvPicPr>
        <p:blipFill rotWithShape="1">
          <a:blip r:embed="rId5"/>
          <a:srcRect b="7829"/>
          <a:stretch/>
        </p:blipFill>
        <p:spPr>
          <a:xfrm>
            <a:off x="4152626" y="1279250"/>
            <a:ext cx="6325148" cy="4382996"/>
          </a:xfrm>
          <a:prstGeom prst="rect">
            <a:avLst/>
          </a:prstGeom>
        </p:spPr>
      </p:pic>
      <p:sp>
        <p:nvSpPr>
          <p:cNvPr id="10" name="Rectangle 9">
            <a:extLst>
              <a:ext uri="{FF2B5EF4-FFF2-40B4-BE49-F238E27FC236}">
                <a16:creationId xmlns:a16="http://schemas.microsoft.com/office/drawing/2014/main" id="{68DCE80C-1443-4333-81D5-46996F44BD33}"/>
              </a:ext>
            </a:extLst>
          </p:cNvPr>
          <p:cNvSpPr/>
          <p:nvPr/>
        </p:nvSpPr>
        <p:spPr>
          <a:xfrm>
            <a:off x="1399490" y="2248413"/>
            <a:ext cx="2434386" cy="2629398"/>
          </a:xfrm>
          <a:prstGeom prst="rect">
            <a:avLst/>
          </a:pr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3:  </a:t>
            </a:r>
            <a:r>
              <a:rPr lang="en-US" dirty="0"/>
              <a:t>Document specific details related to work experience in the </a:t>
            </a:r>
            <a:r>
              <a:rPr lang="en-US" b="1" dirty="0"/>
              <a:t>Comments tab in Services</a:t>
            </a:r>
            <a:r>
              <a:rPr lang="en-US" dirty="0"/>
              <a:t>.</a:t>
            </a:r>
          </a:p>
        </p:txBody>
      </p:sp>
      <p:sp>
        <p:nvSpPr>
          <p:cNvPr id="11" name="Arrow: Right 10">
            <a:extLst>
              <a:ext uri="{FF2B5EF4-FFF2-40B4-BE49-F238E27FC236}">
                <a16:creationId xmlns:a16="http://schemas.microsoft.com/office/drawing/2014/main" id="{C531020D-964B-4BF7-BD88-BCE14D5CC13A}"/>
              </a:ext>
            </a:extLst>
          </p:cNvPr>
          <p:cNvSpPr/>
          <p:nvPr/>
        </p:nvSpPr>
        <p:spPr>
          <a:xfrm>
            <a:off x="6242304" y="1294284"/>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A12B45-0890-4CBD-B9F8-67E5DC299BCF}"/>
              </a:ext>
            </a:extLst>
          </p:cNvPr>
          <p:cNvPicPr>
            <a:picLocks noChangeAspect="1"/>
          </p:cNvPicPr>
          <p:nvPr/>
        </p:nvPicPr>
        <p:blipFill>
          <a:blip r:embed="rId6"/>
          <a:stretch>
            <a:fillRect/>
          </a:stretch>
        </p:blipFill>
        <p:spPr>
          <a:xfrm>
            <a:off x="4694790" y="1611608"/>
            <a:ext cx="594412" cy="182896"/>
          </a:xfrm>
          <a:prstGeom prst="rect">
            <a:avLst/>
          </a:prstGeom>
        </p:spPr>
      </p:pic>
      <p:grpSp>
        <p:nvGrpSpPr>
          <p:cNvPr id="16" name="Group 15">
            <a:extLst>
              <a:ext uri="{FF2B5EF4-FFF2-40B4-BE49-F238E27FC236}">
                <a16:creationId xmlns:a16="http://schemas.microsoft.com/office/drawing/2014/main" id="{856E3E73-D19A-4CD6-96C1-F5F25A0ECF8D}"/>
              </a:ext>
            </a:extLst>
          </p:cNvPr>
          <p:cNvGrpSpPr/>
          <p:nvPr/>
        </p:nvGrpSpPr>
        <p:grpSpPr>
          <a:xfrm>
            <a:off x="4354573" y="2080900"/>
            <a:ext cx="5921253" cy="2130965"/>
            <a:chOff x="4354573" y="1987116"/>
            <a:chExt cx="5921253" cy="2130965"/>
          </a:xfrm>
        </p:grpSpPr>
        <p:pic>
          <p:nvPicPr>
            <p:cNvPr id="2" name="Picture 1">
              <a:extLst>
                <a:ext uri="{FF2B5EF4-FFF2-40B4-BE49-F238E27FC236}">
                  <a16:creationId xmlns:a16="http://schemas.microsoft.com/office/drawing/2014/main" id="{2C3EEDE7-7725-4AD6-A2B4-F74C0351648D}"/>
                </a:ext>
              </a:extLst>
            </p:cNvPr>
            <p:cNvPicPr>
              <a:picLocks noChangeAspect="1"/>
            </p:cNvPicPr>
            <p:nvPr/>
          </p:nvPicPr>
          <p:blipFill>
            <a:blip r:embed="rId7"/>
            <a:stretch>
              <a:fillRect/>
            </a:stretch>
          </p:blipFill>
          <p:spPr>
            <a:xfrm>
              <a:off x="4354573" y="2174813"/>
              <a:ext cx="5921253" cy="1943268"/>
            </a:xfrm>
            <a:prstGeom prst="rect">
              <a:avLst/>
            </a:prstGeom>
          </p:spPr>
        </p:pic>
        <p:pic>
          <p:nvPicPr>
            <p:cNvPr id="15" name="Picture 14">
              <a:extLst>
                <a:ext uri="{FF2B5EF4-FFF2-40B4-BE49-F238E27FC236}">
                  <a16:creationId xmlns:a16="http://schemas.microsoft.com/office/drawing/2014/main" id="{08FCEA08-8B10-41D5-BD97-55F0FC85E0E5}"/>
                </a:ext>
              </a:extLst>
            </p:cNvPr>
            <p:cNvPicPr>
              <a:picLocks noChangeAspect="1"/>
            </p:cNvPicPr>
            <p:nvPr/>
          </p:nvPicPr>
          <p:blipFill>
            <a:blip r:embed="rId8"/>
            <a:stretch>
              <a:fillRect/>
            </a:stretch>
          </p:blipFill>
          <p:spPr>
            <a:xfrm>
              <a:off x="10114935" y="1987116"/>
              <a:ext cx="114310" cy="342930"/>
            </a:xfrm>
            <a:prstGeom prst="rect">
              <a:avLst/>
            </a:prstGeom>
          </p:spPr>
        </p:pic>
      </p:grpSp>
      <p:sp>
        <p:nvSpPr>
          <p:cNvPr id="12" name="Arrow: Right 11">
            <a:extLst>
              <a:ext uri="{FF2B5EF4-FFF2-40B4-BE49-F238E27FC236}">
                <a16:creationId xmlns:a16="http://schemas.microsoft.com/office/drawing/2014/main" id="{56439989-A1FD-43A2-B06A-1738914BDAF2}"/>
              </a:ext>
            </a:extLst>
          </p:cNvPr>
          <p:cNvSpPr/>
          <p:nvPr/>
        </p:nvSpPr>
        <p:spPr>
          <a:xfrm rot="10800000">
            <a:off x="9834415" y="1726342"/>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FF53173-A61F-499E-8801-27A03263002B}"/>
              </a:ext>
            </a:extLst>
          </p:cNvPr>
          <p:cNvSpPr/>
          <p:nvPr/>
        </p:nvSpPr>
        <p:spPr>
          <a:xfrm>
            <a:off x="4694790" y="2631794"/>
            <a:ext cx="4942115" cy="2144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What is the type of work experience?</a:t>
            </a:r>
          </a:p>
          <a:p>
            <a:pPr marL="285750" indent="-285750">
              <a:buFont typeface="Arial" panose="020B0604020202020204" pitchFamily="34" charset="0"/>
              <a:buChar char="•"/>
            </a:pPr>
            <a:r>
              <a:rPr lang="en-US" dirty="0">
                <a:solidFill>
                  <a:schemeClr val="tx1"/>
                </a:solidFill>
              </a:rPr>
              <a:t>Where is the placement?  </a:t>
            </a:r>
          </a:p>
          <a:p>
            <a:pPr marL="285750" indent="-285750">
              <a:buFont typeface="Arial" panose="020B0604020202020204" pitchFamily="34" charset="0"/>
              <a:buChar char="•"/>
            </a:pPr>
            <a:r>
              <a:rPr lang="en-US" dirty="0">
                <a:solidFill>
                  <a:schemeClr val="tx1"/>
                </a:solidFill>
              </a:rPr>
              <a:t>What is the duration of the work experience?</a:t>
            </a:r>
          </a:p>
          <a:p>
            <a:pPr marL="285750" indent="-285750">
              <a:buFont typeface="Arial" panose="020B0604020202020204" pitchFamily="34" charset="0"/>
              <a:buChar char="•"/>
            </a:pPr>
            <a:r>
              <a:rPr lang="en-US" dirty="0">
                <a:solidFill>
                  <a:schemeClr val="tx1"/>
                </a:solidFill>
              </a:rPr>
              <a:t>What are the educational components, both academic and occupational?</a:t>
            </a:r>
          </a:p>
          <a:p>
            <a:pPr marL="285750" indent="-285750">
              <a:buFont typeface="Arial" panose="020B0604020202020204" pitchFamily="34" charset="0"/>
              <a:buChar char="•"/>
            </a:pPr>
            <a:r>
              <a:rPr lang="en-US" dirty="0">
                <a:solidFill>
                  <a:schemeClr val="tx1"/>
                </a:solidFill>
              </a:rPr>
              <a:t>How is it aligned to the career pathway?</a:t>
            </a:r>
          </a:p>
        </p:txBody>
      </p:sp>
      <p:pic>
        <p:nvPicPr>
          <p:cNvPr id="4" name="Audio 3">
            <a:hlinkClick r:id="" action="ppaction://media"/>
            <a:extLst>
              <a:ext uri="{FF2B5EF4-FFF2-40B4-BE49-F238E27FC236}">
                <a16:creationId xmlns:a16="http://schemas.microsoft.com/office/drawing/2014/main" id="{81A8FB85-0F78-4C40-81DD-5F95F7D99CA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37789927"/>
      </p:ext>
    </p:extLst>
  </p:cSld>
  <p:clrMapOvr>
    <a:masterClrMapping/>
  </p:clrMapOvr>
  <mc:AlternateContent xmlns:mc="http://schemas.openxmlformats.org/markup-compatibility/2006" xmlns:p14="http://schemas.microsoft.com/office/powerpoint/2010/main">
    <mc:Choice Requires="p14">
      <p:transition spd="slow" p14:dur="2000" advTm="20651"/>
    </mc:Choice>
    <mc:Fallback xmlns="">
      <p:transition spd="slow" advTm="20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Work Experience Details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3" name="Picture 2">
            <a:extLst>
              <a:ext uri="{FF2B5EF4-FFF2-40B4-BE49-F238E27FC236}">
                <a16:creationId xmlns:a16="http://schemas.microsoft.com/office/drawing/2014/main" id="{FAAC6015-D35A-43FE-B1A5-CB5055F34772}"/>
              </a:ext>
            </a:extLst>
          </p:cNvPr>
          <p:cNvPicPr>
            <a:picLocks noChangeAspect="1"/>
          </p:cNvPicPr>
          <p:nvPr/>
        </p:nvPicPr>
        <p:blipFill rotWithShape="1">
          <a:blip r:embed="rId5"/>
          <a:srcRect b="7829"/>
          <a:stretch/>
        </p:blipFill>
        <p:spPr>
          <a:xfrm>
            <a:off x="4152626" y="1279250"/>
            <a:ext cx="6325148" cy="4382996"/>
          </a:xfrm>
          <a:prstGeom prst="rect">
            <a:avLst/>
          </a:prstGeom>
        </p:spPr>
      </p:pic>
      <p:sp>
        <p:nvSpPr>
          <p:cNvPr id="10" name="Rectangle 9">
            <a:extLst>
              <a:ext uri="{FF2B5EF4-FFF2-40B4-BE49-F238E27FC236}">
                <a16:creationId xmlns:a16="http://schemas.microsoft.com/office/drawing/2014/main" id="{68DCE80C-1443-4333-81D5-46996F44BD33}"/>
              </a:ext>
            </a:extLst>
          </p:cNvPr>
          <p:cNvSpPr/>
          <p:nvPr/>
        </p:nvSpPr>
        <p:spPr>
          <a:xfrm>
            <a:off x="1389951" y="2423830"/>
            <a:ext cx="2622415" cy="2693702"/>
          </a:xfrm>
          <a:prstGeom prst="rect">
            <a:avLst/>
          </a:prstGeom>
          <a:noFill/>
          <a:ln w="38100">
            <a:solidFill>
              <a:srgbClr val="C0000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solidFill>
                  <a:schemeClr val="tx1"/>
                </a:solidFill>
              </a:rPr>
              <a:t>Comments should also include information when a work experience </a:t>
            </a:r>
            <a:r>
              <a:rPr lang="en-US" b="1" u="sng" kern="1200" dirty="0">
                <a:solidFill>
                  <a:schemeClr val="tx1"/>
                </a:solidFill>
              </a:rPr>
              <a:t>is not </a:t>
            </a:r>
            <a:r>
              <a:rPr lang="en-US" b="1" kern="1200" dirty="0">
                <a:solidFill>
                  <a:schemeClr val="tx1"/>
                </a:solidFill>
              </a:rPr>
              <a:t>part of a youth’s work experience.</a:t>
            </a:r>
            <a:endParaRPr lang="en-US" b="1" dirty="0">
              <a:solidFill>
                <a:schemeClr val="tx1"/>
              </a:solidFill>
            </a:endParaRPr>
          </a:p>
        </p:txBody>
      </p:sp>
      <p:sp>
        <p:nvSpPr>
          <p:cNvPr id="11" name="Arrow: Right 10">
            <a:extLst>
              <a:ext uri="{FF2B5EF4-FFF2-40B4-BE49-F238E27FC236}">
                <a16:creationId xmlns:a16="http://schemas.microsoft.com/office/drawing/2014/main" id="{C531020D-964B-4BF7-BD88-BCE14D5CC13A}"/>
              </a:ext>
            </a:extLst>
          </p:cNvPr>
          <p:cNvSpPr/>
          <p:nvPr/>
        </p:nvSpPr>
        <p:spPr>
          <a:xfrm>
            <a:off x="6242304" y="1294284"/>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A12B45-0890-4CBD-B9F8-67E5DC299BCF}"/>
              </a:ext>
            </a:extLst>
          </p:cNvPr>
          <p:cNvPicPr>
            <a:picLocks noChangeAspect="1"/>
          </p:cNvPicPr>
          <p:nvPr/>
        </p:nvPicPr>
        <p:blipFill>
          <a:blip r:embed="rId6"/>
          <a:stretch>
            <a:fillRect/>
          </a:stretch>
        </p:blipFill>
        <p:spPr>
          <a:xfrm>
            <a:off x="4694790" y="1611608"/>
            <a:ext cx="594412" cy="182896"/>
          </a:xfrm>
          <a:prstGeom prst="rect">
            <a:avLst/>
          </a:prstGeom>
        </p:spPr>
      </p:pic>
      <p:grpSp>
        <p:nvGrpSpPr>
          <p:cNvPr id="16" name="Group 15">
            <a:extLst>
              <a:ext uri="{FF2B5EF4-FFF2-40B4-BE49-F238E27FC236}">
                <a16:creationId xmlns:a16="http://schemas.microsoft.com/office/drawing/2014/main" id="{856E3E73-D19A-4CD6-96C1-F5F25A0ECF8D}"/>
              </a:ext>
            </a:extLst>
          </p:cNvPr>
          <p:cNvGrpSpPr/>
          <p:nvPr/>
        </p:nvGrpSpPr>
        <p:grpSpPr>
          <a:xfrm>
            <a:off x="4354573" y="2080900"/>
            <a:ext cx="5921253" cy="2130965"/>
            <a:chOff x="4354573" y="1987116"/>
            <a:chExt cx="5921253" cy="2130965"/>
          </a:xfrm>
        </p:grpSpPr>
        <p:pic>
          <p:nvPicPr>
            <p:cNvPr id="2" name="Picture 1">
              <a:extLst>
                <a:ext uri="{FF2B5EF4-FFF2-40B4-BE49-F238E27FC236}">
                  <a16:creationId xmlns:a16="http://schemas.microsoft.com/office/drawing/2014/main" id="{2C3EEDE7-7725-4AD6-A2B4-F74C0351648D}"/>
                </a:ext>
              </a:extLst>
            </p:cNvPr>
            <p:cNvPicPr>
              <a:picLocks noChangeAspect="1"/>
            </p:cNvPicPr>
            <p:nvPr/>
          </p:nvPicPr>
          <p:blipFill>
            <a:blip r:embed="rId7"/>
            <a:stretch>
              <a:fillRect/>
            </a:stretch>
          </p:blipFill>
          <p:spPr>
            <a:xfrm>
              <a:off x="4354573" y="2174813"/>
              <a:ext cx="5921253" cy="1943268"/>
            </a:xfrm>
            <a:prstGeom prst="rect">
              <a:avLst/>
            </a:prstGeom>
          </p:spPr>
        </p:pic>
        <p:pic>
          <p:nvPicPr>
            <p:cNvPr id="15" name="Picture 14">
              <a:extLst>
                <a:ext uri="{FF2B5EF4-FFF2-40B4-BE49-F238E27FC236}">
                  <a16:creationId xmlns:a16="http://schemas.microsoft.com/office/drawing/2014/main" id="{08FCEA08-8B10-41D5-BD97-55F0FC85E0E5}"/>
                </a:ext>
              </a:extLst>
            </p:cNvPr>
            <p:cNvPicPr>
              <a:picLocks noChangeAspect="1"/>
            </p:cNvPicPr>
            <p:nvPr/>
          </p:nvPicPr>
          <p:blipFill>
            <a:blip r:embed="rId8"/>
            <a:stretch>
              <a:fillRect/>
            </a:stretch>
          </p:blipFill>
          <p:spPr>
            <a:xfrm>
              <a:off x="10114935" y="1987116"/>
              <a:ext cx="114310" cy="342930"/>
            </a:xfrm>
            <a:prstGeom prst="rect">
              <a:avLst/>
            </a:prstGeom>
          </p:spPr>
        </p:pic>
      </p:grpSp>
      <p:sp>
        <p:nvSpPr>
          <p:cNvPr id="12" name="Arrow: Right 11">
            <a:extLst>
              <a:ext uri="{FF2B5EF4-FFF2-40B4-BE49-F238E27FC236}">
                <a16:creationId xmlns:a16="http://schemas.microsoft.com/office/drawing/2014/main" id="{56439989-A1FD-43A2-B06A-1738914BDAF2}"/>
              </a:ext>
            </a:extLst>
          </p:cNvPr>
          <p:cNvSpPr/>
          <p:nvPr/>
        </p:nvSpPr>
        <p:spPr>
          <a:xfrm rot="10800000">
            <a:off x="9834415" y="1726342"/>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896CF0F-0C3E-475A-9186-7BE2832EE32E}"/>
              </a:ext>
            </a:extLst>
          </p:cNvPr>
          <p:cNvSpPr/>
          <p:nvPr/>
        </p:nvSpPr>
        <p:spPr>
          <a:xfrm>
            <a:off x="4677808" y="2664451"/>
            <a:ext cx="4942115" cy="2144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When was a work experience offered?</a:t>
            </a:r>
          </a:p>
          <a:p>
            <a:pPr marL="285750" indent="-285750">
              <a:buFont typeface="Arial" panose="020B0604020202020204" pitchFamily="34" charset="0"/>
              <a:buChar char="•"/>
            </a:pPr>
            <a:r>
              <a:rPr lang="en-US" dirty="0">
                <a:solidFill>
                  <a:schemeClr val="tx1"/>
                </a:solidFill>
              </a:rPr>
              <a:t>Why wasn’t a work experience part of the youth’s service strategy? </a:t>
            </a:r>
          </a:p>
        </p:txBody>
      </p:sp>
      <p:pic>
        <p:nvPicPr>
          <p:cNvPr id="19" name="Audio 18">
            <a:hlinkClick r:id="" action="ppaction://media"/>
            <a:extLst>
              <a:ext uri="{FF2B5EF4-FFF2-40B4-BE49-F238E27FC236}">
                <a16:creationId xmlns:a16="http://schemas.microsoft.com/office/drawing/2014/main" id="{D9777D35-76FC-4635-8792-4EEBEB40E57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79251059"/>
      </p:ext>
    </p:extLst>
  </p:cSld>
  <p:clrMapOvr>
    <a:masterClrMapping/>
  </p:clrMapOvr>
  <mc:AlternateContent xmlns:mc="http://schemas.openxmlformats.org/markup-compatibility/2006" xmlns:p14="http://schemas.microsoft.com/office/powerpoint/2010/main">
    <mc:Choice Requires="p14">
      <p:transition spd="slow" p14:dur="2000" advTm="17178"/>
    </mc:Choice>
    <mc:Fallback xmlns="">
      <p:transition spd="slow" advTm="17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BA985-D390-477E-86CF-8DD909DFA160}"/>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Work Experience – Local Documentation</a:t>
            </a:r>
          </a:p>
        </p:txBody>
      </p:sp>
      <p:grpSp>
        <p:nvGrpSpPr>
          <p:cNvPr id="3" name="Group 2">
            <a:extLst>
              <a:ext uri="{FF2B5EF4-FFF2-40B4-BE49-F238E27FC236}">
                <a16:creationId xmlns:a16="http://schemas.microsoft.com/office/drawing/2014/main" id="{BB891182-BC9A-4639-B0DD-57337EE91753}"/>
              </a:ext>
            </a:extLst>
          </p:cNvPr>
          <p:cNvGrpSpPr/>
          <p:nvPr/>
        </p:nvGrpSpPr>
        <p:grpSpPr>
          <a:xfrm>
            <a:off x="296879" y="202345"/>
            <a:ext cx="1102611" cy="958943"/>
            <a:chOff x="296879" y="360841"/>
            <a:chExt cx="1102611" cy="958943"/>
          </a:xfrm>
        </p:grpSpPr>
        <p:sp>
          <p:nvSpPr>
            <p:cNvPr id="4" name="Oval 3">
              <a:extLst>
                <a:ext uri="{FF2B5EF4-FFF2-40B4-BE49-F238E27FC236}">
                  <a16:creationId xmlns:a16="http://schemas.microsoft.com/office/drawing/2014/main" id="{E742BAB0-9B48-47A6-B71A-A0C5D2C8ED13}"/>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E6B79423-E2E4-44AC-A41F-54606B2E6F51}"/>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File Roadmap</a:t>
              </a:r>
            </a:p>
          </p:txBody>
        </p:sp>
      </p:grpSp>
      <p:pic>
        <p:nvPicPr>
          <p:cNvPr id="6" name="Picture 5">
            <a:extLst>
              <a:ext uri="{FF2B5EF4-FFF2-40B4-BE49-F238E27FC236}">
                <a16:creationId xmlns:a16="http://schemas.microsoft.com/office/drawing/2014/main" id="{BD39FB1C-664A-4160-8ACD-ACC2DDBB52A0}"/>
              </a:ext>
            </a:extLst>
          </p:cNvPr>
          <p:cNvPicPr>
            <a:picLocks noChangeAspect="1"/>
          </p:cNvPicPr>
          <p:nvPr/>
        </p:nvPicPr>
        <p:blipFill>
          <a:blip r:embed="rId5"/>
          <a:stretch>
            <a:fillRect/>
          </a:stretch>
        </p:blipFill>
        <p:spPr>
          <a:xfrm>
            <a:off x="2379445" y="1096379"/>
            <a:ext cx="7719983" cy="5166812"/>
          </a:xfrm>
          <a:prstGeom prst="rect">
            <a:avLst/>
          </a:prstGeom>
        </p:spPr>
      </p:pic>
      <p:sp>
        <p:nvSpPr>
          <p:cNvPr id="7" name="Rectangle 6">
            <a:extLst>
              <a:ext uri="{FF2B5EF4-FFF2-40B4-BE49-F238E27FC236}">
                <a16:creationId xmlns:a16="http://schemas.microsoft.com/office/drawing/2014/main" id="{255AEFB2-2709-48D5-9C9B-1CEDA788B94D}"/>
              </a:ext>
            </a:extLst>
          </p:cNvPr>
          <p:cNvSpPr/>
          <p:nvPr/>
        </p:nvSpPr>
        <p:spPr>
          <a:xfrm>
            <a:off x="6346370" y="1609153"/>
            <a:ext cx="3167743" cy="4062972"/>
          </a:xfrm>
          <a:prstGeom prst="rect">
            <a:avLst/>
          </a:prstGeom>
        </p:spPr>
        <p:txBody>
          <a:bodyPr wrap="square">
            <a:spAutoFit/>
          </a:bodyPr>
          <a:lstStyle/>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Additional Documentation</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ISS</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Worksite Agreement</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Training Plan</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Timesheets, Attendance sheets</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Performance documentation</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Proof of wage, incentive, or stipend payment</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If incentives, documentation of benchmarks achieved</a:t>
            </a:r>
          </a:p>
          <a:p>
            <a:pPr marL="285750"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Justification for incentives/ stipends, if applicable</a:t>
            </a:r>
          </a:p>
        </p:txBody>
      </p:sp>
      <p:pic>
        <p:nvPicPr>
          <p:cNvPr id="12" name="Audio 11">
            <a:hlinkClick r:id="" action="ppaction://media"/>
            <a:extLst>
              <a:ext uri="{FF2B5EF4-FFF2-40B4-BE49-F238E27FC236}">
                <a16:creationId xmlns:a16="http://schemas.microsoft.com/office/drawing/2014/main" id="{3530845A-898B-4E75-ACBD-E38C4C78031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63401346"/>
      </p:ext>
    </p:extLst>
  </p:cSld>
  <p:clrMapOvr>
    <a:masterClrMapping/>
  </p:clrMapOvr>
  <mc:AlternateContent xmlns:mc="http://schemas.openxmlformats.org/markup-compatibility/2006" xmlns:p14="http://schemas.microsoft.com/office/powerpoint/2010/main">
    <mc:Choice Requires="p14">
      <p:transition spd="slow" p14:dur="2000" advTm="28696"/>
    </mc:Choice>
    <mc:Fallback xmlns="">
      <p:transition spd="slow" advTm="28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190A-A166-45B7-8966-859A32F7D6FD}"/>
              </a:ext>
            </a:extLst>
          </p:cNvPr>
          <p:cNvSpPr>
            <a:spLocks noGrp="1"/>
          </p:cNvSpPr>
          <p:nvPr>
            <p:ph type="title"/>
          </p:nvPr>
        </p:nvSpPr>
        <p:spPr/>
        <p:txBody>
          <a:bodyPr/>
          <a:lstStyle/>
          <a:p>
            <a:r>
              <a:rPr lang="en-US" dirty="0"/>
              <a:t>Additional Resources</a:t>
            </a:r>
          </a:p>
        </p:txBody>
      </p:sp>
      <p:sp>
        <p:nvSpPr>
          <p:cNvPr id="4" name="Rectangle 3">
            <a:extLst>
              <a:ext uri="{FF2B5EF4-FFF2-40B4-BE49-F238E27FC236}">
                <a16:creationId xmlns:a16="http://schemas.microsoft.com/office/drawing/2014/main" id="{AB3D4F8E-77F3-44AE-828A-912115D4B7B6}"/>
              </a:ext>
            </a:extLst>
          </p:cNvPr>
          <p:cNvSpPr/>
          <p:nvPr/>
        </p:nvSpPr>
        <p:spPr>
          <a:xfrm>
            <a:off x="3948176" y="1989328"/>
            <a:ext cx="366572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AOSOS Training Videos</a:t>
            </a:r>
          </a:p>
          <a:p>
            <a:endParaRPr lang="en-US" sz="600" b="1" dirty="0">
              <a:solidFill>
                <a:schemeClr val="tx1"/>
              </a:solidFill>
            </a:endParaRPr>
          </a:p>
          <a:p>
            <a:r>
              <a:rPr lang="en-US" sz="2200" dirty="0">
                <a:solidFill>
                  <a:schemeClr val="tx1"/>
                </a:solidFill>
              </a:rPr>
              <a:t>Specific tutorials about entering Activities and Comments, the tabs in Customer Detail, and the tabs in Comp Assess can be found here:  </a:t>
            </a:r>
            <a:r>
              <a:rPr lang="en-US" sz="2200" u="sng" dirty="0">
                <a:hlinkClick r:id="rId5"/>
              </a:rPr>
              <a:t>https://towork.dol.state.nj.us/aosostrainingmaterials/_layouts/15/start.aspx#/</a:t>
            </a:r>
            <a:endParaRPr lang="en-US" sz="2200" u="sng" dirty="0"/>
          </a:p>
        </p:txBody>
      </p:sp>
      <p:sp>
        <p:nvSpPr>
          <p:cNvPr id="5" name="Rectangle 4">
            <a:extLst>
              <a:ext uri="{FF2B5EF4-FFF2-40B4-BE49-F238E27FC236}">
                <a16:creationId xmlns:a16="http://schemas.microsoft.com/office/drawing/2014/main" id="{B9C1BB59-95C6-4FE9-9CD7-6458CED510CC}"/>
              </a:ext>
            </a:extLst>
          </p:cNvPr>
          <p:cNvSpPr/>
          <p:nvPr/>
        </p:nvSpPr>
        <p:spPr>
          <a:xfrm>
            <a:off x="556768" y="1989328"/>
            <a:ext cx="3090672"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NJDOL Policy</a:t>
            </a:r>
          </a:p>
          <a:p>
            <a:pPr algn="ctr"/>
            <a:endParaRPr lang="en-US" sz="600" b="1" dirty="0">
              <a:solidFill>
                <a:schemeClr val="tx1"/>
              </a:solidFill>
            </a:endParaRPr>
          </a:p>
          <a:p>
            <a:r>
              <a:rPr lang="en-US" sz="2200" dirty="0">
                <a:solidFill>
                  <a:schemeClr val="tx1"/>
                </a:solidFill>
              </a:rPr>
              <a:t>NJ Workforce Innovation notices including NJWIN 1-17 that outlines specific Work Experience policy can be found here:</a:t>
            </a:r>
          </a:p>
          <a:p>
            <a:endParaRPr lang="en-US" sz="2200" b="1" dirty="0">
              <a:solidFill>
                <a:schemeClr val="tx1"/>
              </a:solidFill>
            </a:endParaRPr>
          </a:p>
          <a:p>
            <a:r>
              <a:rPr lang="en-US" sz="2200" u="sng" dirty="0">
                <a:solidFill>
                  <a:schemeClr val="accent2"/>
                </a:solidFill>
                <a:hlinkClick r:id="rId6"/>
              </a:rPr>
              <a:t>https://www.nj.gov/labor/wioa/resources/</a:t>
            </a:r>
            <a:endParaRPr lang="en-US" sz="2200" u="sng" dirty="0">
              <a:solidFill>
                <a:schemeClr val="accent2"/>
              </a:solidFill>
            </a:endParaRPr>
          </a:p>
          <a:p>
            <a:endParaRPr lang="en-US" sz="2200" u="sng" dirty="0">
              <a:solidFill>
                <a:schemeClr val="accent2"/>
              </a:solidFill>
            </a:endParaRPr>
          </a:p>
        </p:txBody>
      </p:sp>
      <p:sp>
        <p:nvSpPr>
          <p:cNvPr id="6" name="Rectangle 5">
            <a:extLst>
              <a:ext uri="{FF2B5EF4-FFF2-40B4-BE49-F238E27FC236}">
                <a16:creationId xmlns:a16="http://schemas.microsoft.com/office/drawing/2014/main" id="{D20392CF-8A04-4646-B836-A7EB5585854F}"/>
              </a:ext>
            </a:extLst>
          </p:cNvPr>
          <p:cNvSpPr/>
          <p:nvPr/>
        </p:nvSpPr>
        <p:spPr>
          <a:xfrm>
            <a:off x="2160890" y="6457890"/>
            <a:ext cx="8202310" cy="400110"/>
          </a:xfrm>
          <a:prstGeom prst="rect">
            <a:avLst/>
          </a:prstGeom>
        </p:spPr>
        <p:txBody>
          <a:bodyPr wrap="none">
            <a:spAutoFit/>
          </a:bodyPr>
          <a:lstStyle/>
          <a:p>
            <a:r>
              <a:rPr lang="en-US" sz="2000" b="1" dirty="0">
                <a:solidFill>
                  <a:schemeClr val="bg1"/>
                </a:solidFill>
              </a:rPr>
              <a:t>Contact us at Career Services with any questions at WIOApolicy@dol.nj.gov</a:t>
            </a:r>
          </a:p>
        </p:txBody>
      </p:sp>
      <p:sp>
        <p:nvSpPr>
          <p:cNvPr id="7" name="Rectangle 6">
            <a:extLst>
              <a:ext uri="{FF2B5EF4-FFF2-40B4-BE49-F238E27FC236}">
                <a16:creationId xmlns:a16="http://schemas.microsoft.com/office/drawing/2014/main" id="{59020528-2B77-4A2A-9975-318000FF783D}"/>
              </a:ext>
            </a:extLst>
          </p:cNvPr>
          <p:cNvSpPr/>
          <p:nvPr/>
        </p:nvSpPr>
        <p:spPr>
          <a:xfrm>
            <a:off x="7823200" y="1989328"/>
            <a:ext cx="3810000"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Workforce GPS</a:t>
            </a:r>
          </a:p>
          <a:p>
            <a:endParaRPr lang="en-US" sz="600" b="1" dirty="0">
              <a:solidFill>
                <a:schemeClr val="tx1"/>
              </a:solidFill>
            </a:endParaRPr>
          </a:p>
          <a:p>
            <a:r>
              <a:rPr lang="en-US" sz="2200" dirty="0">
                <a:solidFill>
                  <a:schemeClr val="tx1"/>
                </a:solidFill>
              </a:rPr>
              <a:t>Additional resources about paid and unpaid work experiences can be found on DOLETA’s Workforce GPS website: </a:t>
            </a:r>
          </a:p>
          <a:p>
            <a:r>
              <a:rPr lang="en-US" sz="2200" u="sng" dirty="0">
                <a:hlinkClick r:id="rId7"/>
              </a:rPr>
              <a:t>https://youth.workforcegps.org/resources/2017/01/19/14/27/Paid-and-Unpaid-Work-Experience?_sm_au_=iVVZH6s45tRHqsSM</a:t>
            </a:r>
            <a:endParaRPr lang="en-US" sz="2200" u="sng" dirty="0"/>
          </a:p>
        </p:txBody>
      </p:sp>
      <p:pic>
        <p:nvPicPr>
          <p:cNvPr id="8" name="Audio 7">
            <a:hlinkClick r:id="" action="ppaction://media"/>
            <a:extLst>
              <a:ext uri="{FF2B5EF4-FFF2-40B4-BE49-F238E27FC236}">
                <a16:creationId xmlns:a16="http://schemas.microsoft.com/office/drawing/2014/main" id="{A43EBC44-D611-4D5F-9125-81D7363FD6A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65352796"/>
      </p:ext>
    </p:extLst>
  </p:cSld>
  <p:clrMapOvr>
    <a:masterClrMapping/>
  </p:clrMapOvr>
  <mc:AlternateContent xmlns:mc="http://schemas.openxmlformats.org/markup-compatibility/2006" xmlns:p14="http://schemas.microsoft.com/office/powerpoint/2010/main">
    <mc:Choice Requires="p14">
      <p:transition spd="slow" p14:dur="2000" advTm="36794"/>
    </mc:Choice>
    <mc:Fallback xmlns="">
      <p:transition spd="slow" advTm="36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5"/>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7" name="Arrow: Left 6">
            <a:extLst>
              <a:ext uri="{FF2B5EF4-FFF2-40B4-BE49-F238E27FC236}">
                <a16:creationId xmlns:a16="http://schemas.microsoft.com/office/drawing/2014/main" id="{9E75801D-643A-43A2-8BAE-79037EEB4505}"/>
              </a:ext>
            </a:extLst>
          </p:cNvPr>
          <p:cNvSpPr/>
          <p:nvPr/>
        </p:nvSpPr>
        <p:spPr>
          <a:xfrm>
            <a:off x="3493477" y="3610706"/>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EDC54673-026A-4196-AEB0-403FB7E544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37156627"/>
      </p:ext>
    </p:extLst>
  </p:cSld>
  <p:clrMapOvr>
    <a:masterClrMapping/>
  </p:clrMapOvr>
  <mc:AlternateContent xmlns:mc="http://schemas.openxmlformats.org/markup-compatibility/2006" xmlns:p14="http://schemas.microsoft.com/office/powerpoint/2010/main">
    <mc:Choice Requires="p14">
      <p:transition spd="slow" p14:dur="2000" advTm="7804"/>
    </mc:Choice>
    <mc:Fallback xmlns="">
      <p:transition spd="slow" advTm="7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5"/>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6" name="Arrow: Left 5">
            <a:extLst>
              <a:ext uri="{FF2B5EF4-FFF2-40B4-BE49-F238E27FC236}">
                <a16:creationId xmlns:a16="http://schemas.microsoft.com/office/drawing/2014/main" id="{4526211B-BAAE-443F-B28A-FAE12E342BA3}"/>
              </a:ext>
            </a:extLst>
          </p:cNvPr>
          <p:cNvSpPr/>
          <p:nvPr/>
        </p:nvSpPr>
        <p:spPr>
          <a:xfrm>
            <a:off x="8241324" y="2743199"/>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2362EAC4-DAD5-429E-B1ED-4FC012E8BF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4907642"/>
      </p:ext>
    </p:extLst>
  </p:cSld>
  <p:clrMapOvr>
    <a:masterClrMapping/>
  </p:clrMapOvr>
  <mc:AlternateContent xmlns:mc="http://schemas.openxmlformats.org/markup-compatibility/2006" xmlns:p14="http://schemas.microsoft.com/office/powerpoint/2010/main">
    <mc:Choice Requires="p14">
      <p:transition spd="slow" p14:dur="2000" advTm="7714"/>
    </mc:Choice>
    <mc:Fallback xmlns="">
      <p:transition spd="slow" advTm="7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99E1C9-7596-45B9-A578-73764E4B6C96}"/>
              </a:ext>
            </a:extLst>
          </p:cNvPr>
          <p:cNvPicPr>
            <a:picLocks noChangeAspect="1"/>
          </p:cNvPicPr>
          <p:nvPr/>
        </p:nvPicPr>
        <p:blipFill rotWithShape="1">
          <a:blip r:embed="rId5"/>
          <a:srcRect b="2287"/>
          <a:stretch/>
        </p:blipFill>
        <p:spPr>
          <a:xfrm>
            <a:off x="1357585" y="232743"/>
            <a:ext cx="9411516" cy="5547573"/>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89953" y="5855705"/>
            <a:ext cx="4365106" cy="369332"/>
          </a:xfrm>
          <a:prstGeom prst="rect">
            <a:avLst/>
          </a:prstGeom>
        </p:spPr>
        <p:txBody>
          <a:bodyPr wrap="none">
            <a:spAutoFit/>
          </a:bodyPr>
          <a:lstStyle/>
          <a:p>
            <a:r>
              <a:rPr lang="en-US" b="1" dirty="0"/>
              <a:t>https://www.nj.gov/labor/wioa/resources/</a:t>
            </a:r>
          </a:p>
        </p:txBody>
      </p:sp>
      <p:sp>
        <p:nvSpPr>
          <p:cNvPr id="7" name="Rectangle 6">
            <a:extLst>
              <a:ext uri="{FF2B5EF4-FFF2-40B4-BE49-F238E27FC236}">
                <a16:creationId xmlns:a16="http://schemas.microsoft.com/office/drawing/2014/main" id="{D67D5B38-7EE0-4E13-AECC-2564DEBB6D89}"/>
              </a:ext>
            </a:extLst>
          </p:cNvPr>
          <p:cNvSpPr/>
          <p:nvPr/>
        </p:nvSpPr>
        <p:spPr>
          <a:xfrm>
            <a:off x="4360147" y="2573216"/>
            <a:ext cx="5469653" cy="25707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A28710EE-401A-4799-A6CA-4A7A22578F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92122912"/>
      </p:ext>
    </p:extLst>
  </p:cSld>
  <p:clrMapOvr>
    <a:masterClrMapping/>
  </p:clrMapOvr>
  <mc:AlternateContent xmlns:mc="http://schemas.openxmlformats.org/markup-compatibility/2006" xmlns:p14="http://schemas.microsoft.com/office/powerpoint/2010/main">
    <mc:Choice Requires="p14">
      <p:transition spd="slow" p14:dur="2000" advTm="6681"/>
    </mc:Choice>
    <mc:Fallback xmlns="">
      <p:transition spd="slow" advTm="6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2B4135-208F-48FF-AC47-85173826F3D5}"/>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Work Experience</a:t>
            </a:r>
          </a:p>
        </p:txBody>
      </p:sp>
      <p:sp>
        <p:nvSpPr>
          <p:cNvPr id="3" name="Rectangle 2">
            <a:extLst>
              <a:ext uri="{FF2B5EF4-FFF2-40B4-BE49-F238E27FC236}">
                <a16:creationId xmlns:a16="http://schemas.microsoft.com/office/drawing/2014/main" id="{84658DEE-5810-4FE6-9B8D-9671A390CBBC}"/>
              </a:ext>
            </a:extLst>
          </p:cNvPr>
          <p:cNvSpPr/>
          <p:nvPr/>
        </p:nvSpPr>
        <p:spPr>
          <a:xfrm>
            <a:off x="1202134" y="1490008"/>
            <a:ext cx="9906705" cy="1938992"/>
          </a:xfrm>
          <a:prstGeom prst="rect">
            <a:avLst/>
          </a:prstGeom>
        </p:spPr>
        <p:txBody>
          <a:bodyPr wrap="square">
            <a:spAutoFit/>
          </a:bodyPr>
          <a:lstStyle/>
          <a:p>
            <a:pPr algn="ctr"/>
            <a:r>
              <a:rPr lang="en-US" sz="2400" b="1" dirty="0"/>
              <a:t>Work Experience:  Work-Based Career Exploration and Preparation Opportunities</a:t>
            </a:r>
          </a:p>
          <a:p>
            <a:r>
              <a:rPr lang="en-US" sz="2400" dirty="0"/>
              <a:t>A work experience is a planned, structured learning activity that takes place in a workplace setting for limited period of time and should include opportunities for acquiring job experience. </a:t>
            </a:r>
          </a:p>
        </p:txBody>
      </p:sp>
      <p:sp>
        <p:nvSpPr>
          <p:cNvPr id="4" name="Oval 3">
            <a:extLst>
              <a:ext uri="{FF2B5EF4-FFF2-40B4-BE49-F238E27FC236}">
                <a16:creationId xmlns:a16="http://schemas.microsoft.com/office/drawing/2014/main" id="{F9EE2B94-A34F-4626-9D66-9930DBFF0FE2}"/>
              </a:ext>
            </a:extLst>
          </p:cNvPr>
          <p:cNvSpPr/>
          <p:nvPr/>
        </p:nvSpPr>
        <p:spPr>
          <a:xfrm>
            <a:off x="1992086" y="4321631"/>
            <a:ext cx="2329543" cy="1589312"/>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In-School Youth</a:t>
            </a:r>
          </a:p>
        </p:txBody>
      </p:sp>
      <p:sp>
        <p:nvSpPr>
          <p:cNvPr id="5" name="Oval 4">
            <a:extLst>
              <a:ext uri="{FF2B5EF4-FFF2-40B4-BE49-F238E27FC236}">
                <a16:creationId xmlns:a16="http://schemas.microsoft.com/office/drawing/2014/main" id="{51D143D4-CC33-480C-B90C-3F09A24F786A}"/>
              </a:ext>
            </a:extLst>
          </p:cNvPr>
          <p:cNvSpPr/>
          <p:nvPr/>
        </p:nvSpPr>
        <p:spPr>
          <a:xfrm>
            <a:off x="4800600" y="4321630"/>
            <a:ext cx="2329543" cy="1589312"/>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Out-of-School Youth without a Credential</a:t>
            </a:r>
          </a:p>
        </p:txBody>
      </p:sp>
      <p:sp>
        <p:nvSpPr>
          <p:cNvPr id="6" name="Oval 5">
            <a:extLst>
              <a:ext uri="{FF2B5EF4-FFF2-40B4-BE49-F238E27FC236}">
                <a16:creationId xmlns:a16="http://schemas.microsoft.com/office/drawing/2014/main" id="{BAC1CD32-6ABD-46EE-97AF-39E5E78F3678}"/>
              </a:ext>
            </a:extLst>
          </p:cNvPr>
          <p:cNvSpPr/>
          <p:nvPr/>
        </p:nvSpPr>
        <p:spPr>
          <a:xfrm>
            <a:off x="7609114" y="4321629"/>
            <a:ext cx="2329543" cy="1589312"/>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Out-of-School Youth with a Credential</a:t>
            </a:r>
          </a:p>
        </p:txBody>
      </p:sp>
      <p:sp>
        <p:nvSpPr>
          <p:cNvPr id="7" name="TextBox 6">
            <a:extLst>
              <a:ext uri="{FF2B5EF4-FFF2-40B4-BE49-F238E27FC236}">
                <a16:creationId xmlns:a16="http://schemas.microsoft.com/office/drawing/2014/main" id="{1FA189BE-08C9-4A9D-8A34-DACEFDD364B2}"/>
              </a:ext>
            </a:extLst>
          </p:cNvPr>
          <p:cNvSpPr txBox="1"/>
          <p:nvPr/>
        </p:nvSpPr>
        <p:spPr>
          <a:xfrm>
            <a:off x="1202134" y="3795220"/>
            <a:ext cx="5889305" cy="430887"/>
          </a:xfrm>
          <a:prstGeom prst="rect">
            <a:avLst/>
          </a:prstGeom>
          <a:noFill/>
        </p:spPr>
        <p:txBody>
          <a:bodyPr wrap="none" rtlCol="0">
            <a:spAutoFit/>
          </a:bodyPr>
          <a:lstStyle/>
          <a:p>
            <a:r>
              <a:rPr lang="en-US" sz="2200" b="1" dirty="0"/>
              <a:t>Work experiences should be offered to all youth:</a:t>
            </a:r>
          </a:p>
        </p:txBody>
      </p:sp>
      <p:cxnSp>
        <p:nvCxnSpPr>
          <p:cNvPr id="9" name="Straight Connector 8">
            <a:extLst>
              <a:ext uri="{FF2B5EF4-FFF2-40B4-BE49-F238E27FC236}">
                <a16:creationId xmlns:a16="http://schemas.microsoft.com/office/drawing/2014/main" id="{9907E518-5F08-4EA0-BD1A-C687DF004A0C}"/>
              </a:ext>
            </a:extLst>
          </p:cNvPr>
          <p:cNvCxnSpPr/>
          <p:nvPr/>
        </p:nvCxnSpPr>
        <p:spPr>
          <a:xfrm>
            <a:off x="1202134" y="3581400"/>
            <a:ext cx="990670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a:extLst>
              <a:ext uri="{FF2B5EF4-FFF2-40B4-BE49-F238E27FC236}">
                <a16:creationId xmlns:a16="http://schemas.microsoft.com/office/drawing/2014/main" id="{B12CA703-BB9A-415F-81F2-926A686D8C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55926365"/>
      </p:ext>
    </p:extLst>
  </p:cSld>
  <p:clrMapOvr>
    <a:masterClrMapping/>
  </p:clrMapOvr>
  <mc:AlternateContent xmlns:mc="http://schemas.openxmlformats.org/markup-compatibility/2006" xmlns:p14="http://schemas.microsoft.com/office/powerpoint/2010/main">
    <mc:Choice Requires="p14">
      <p:transition spd="slow" p14:dur="2000" advTm="25178"/>
    </mc:Choice>
    <mc:Fallback xmlns="">
      <p:transition spd="slow" advTm="25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985F9A1-005E-42E9-84D7-16B42B25B095}"/>
              </a:ext>
            </a:extLst>
          </p:cNvPr>
          <p:cNvGrpSpPr/>
          <p:nvPr/>
        </p:nvGrpSpPr>
        <p:grpSpPr>
          <a:xfrm>
            <a:off x="1119755" y="1491344"/>
            <a:ext cx="10168731" cy="4582696"/>
            <a:chOff x="448825" y="1491490"/>
            <a:chExt cx="11195490" cy="4745741"/>
          </a:xfrm>
        </p:grpSpPr>
        <p:sp>
          <p:nvSpPr>
            <p:cNvPr id="10" name="Freeform: Shape 9">
              <a:extLst>
                <a:ext uri="{FF2B5EF4-FFF2-40B4-BE49-F238E27FC236}">
                  <a16:creationId xmlns:a16="http://schemas.microsoft.com/office/drawing/2014/main" id="{A09300B8-0E7F-4E48-B1C5-D8F23298B702}"/>
                </a:ext>
              </a:extLst>
            </p:cNvPr>
            <p:cNvSpPr/>
            <p:nvPr/>
          </p:nvSpPr>
          <p:spPr>
            <a:xfrm>
              <a:off x="4083144" y="1542260"/>
              <a:ext cx="7561171" cy="997617"/>
            </a:xfrm>
            <a:custGeom>
              <a:avLst/>
              <a:gdLst>
                <a:gd name="connsiteX0" fmla="*/ 150662 w 903951"/>
                <a:gd name="connsiteY0" fmla="*/ 0 h 7396014"/>
                <a:gd name="connsiteX1" fmla="*/ 753289 w 903951"/>
                <a:gd name="connsiteY1" fmla="*/ 0 h 7396014"/>
                <a:gd name="connsiteX2" fmla="*/ 903951 w 903951"/>
                <a:gd name="connsiteY2" fmla="*/ 150662 h 7396014"/>
                <a:gd name="connsiteX3" fmla="*/ 903951 w 903951"/>
                <a:gd name="connsiteY3" fmla="*/ 7396014 h 7396014"/>
                <a:gd name="connsiteX4" fmla="*/ 903951 w 903951"/>
                <a:gd name="connsiteY4" fmla="*/ 7396014 h 7396014"/>
                <a:gd name="connsiteX5" fmla="*/ 0 w 903951"/>
                <a:gd name="connsiteY5" fmla="*/ 7396014 h 7396014"/>
                <a:gd name="connsiteX6" fmla="*/ 0 w 903951"/>
                <a:gd name="connsiteY6" fmla="*/ 7396014 h 7396014"/>
                <a:gd name="connsiteX7" fmla="*/ 0 w 903951"/>
                <a:gd name="connsiteY7" fmla="*/ 150662 h 7396014"/>
                <a:gd name="connsiteX8" fmla="*/ 150662 w 903951"/>
                <a:gd name="connsiteY8" fmla="*/ 0 h 739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51" h="7396014">
                  <a:moveTo>
                    <a:pt x="903951" y="1232700"/>
                  </a:moveTo>
                  <a:lnTo>
                    <a:pt x="903951" y="6163314"/>
                  </a:lnTo>
                  <a:cubicBezTo>
                    <a:pt x="903951" y="6844110"/>
                    <a:pt x="895707" y="7396010"/>
                    <a:pt x="885537" y="7396010"/>
                  </a:cubicBezTo>
                  <a:lnTo>
                    <a:pt x="0" y="7396010"/>
                  </a:lnTo>
                  <a:lnTo>
                    <a:pt x="0" y="7396010"/>
                  </a:lnTo>
                  <a:lnTo>
                    <a:pt x="0" y="4"/>
                  </a:lnTo>
                  <a:lnTo>
                    <a:pt x="0" y="4"/>
                  </a:lnTo>
                  <a:lnTo>
                    <a:pt x="885537" y="4"/>
                  </a:lnTo>
                  <a:cubicBezTo>
                    <a:pt x="895707" y="4"/>
                    <a:pt x="903951" y="551904"/>
                    <a:pt x="903951" y="1232700"/>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771" tIns="76512" rIns="108897" bIns="76513" numCol="1" spcCol="1270" anchor="ctr" anchorCtr="0">
              <a:noAutofit/>
            </a:bodyPr>
            <a:lstStyle/>
            <a:p>
              <a:pPr marL="171450" lvl="1" indent="-171450" defTabSz="755650">
                <a:lnSpc>
                  <a:spcPct val="90000"/>
                </a:lnSpc>
                <a:spcBef>
                  <a:spcPct val="0"/>
                </a:spcBef>
                <a:spcAft>
                  <a:spcPct val="15000"/>
                </a:spcAft>
                <a:buChar char="•"/>
              </a:pPr>
              <a:r>
                <a:rPr lang="en-US" sz="1700" dirty="0"/>
                <a:t>Participants receive hands-on experience and activities during summer months as well as other employment opportunities available throughout the school year</a:t>
              </a:r>
            </a:p>
          </p:txBody>
        </p:sp>
        <p:sp>
          <p:nvSpPr>
            <p:cNvPr id="11" name="Freeform: Shape 10">
              <a:extLst>
                <a:ext uri="{FF2B5EF4-FFF2-40B4-BE49-F238E27FC236}">
                  <a16:creationId xmlns:a16="http://schemas.microsoft.com/office/drawing/2014/main" id="{4F8EB8C7-D13B-45DB-BBF3-6F00F723F8AB}"/>
                </a:ext>
              </a:extLst>
            </p:cNvPr>
            <p:cNvSpPr/>
            <p:nvPr/>
          </p:nvSpPr>
          <p:spPr>
            <a:xfrm>
              <a:off x="477815" y="1491490"/>
              <a:ext cx="3300393" cy="1129938"/>
            </a:xfrm>
            <a:custGeom>
              <a:avLst/>
              <a:gdLst>
                <a:gd name="connsiteX0" fmla="*/ 0 w 3189878"/>
                <a:gd name="connsiteY0" fmla="*/ 188327 h 1129938"/>
                <a:gd name="connsiteX1" fmla="*/ 188327 w 3189878"/>
                <a:gd name="connsiteY1" fmla="*/ 0 h 1129938"/>
                <a:gd name="connsiteX2" fmla="*/ 3001551 w 3189878"/>
                <a:gd name="connsiteY2" fmla="*/ 0 h 1129938"/>
                <a:gd name="connsiteX3" fmla="*/ 3189878 w 3189878"/>
                <a:gd name="connsiteY3" fmla="*/ 188327 h 1129938"/>
                <a:gd name="connsiteX4" fmla="*/ 3189878 w 3189878"/>
                <a:gd name="connsiteY4" fmla="*/ 941611 h 1129938"/>
                <a:gd name="connsiteX5" fmla="*/ 3001551 w 3189878"/>
                <a:gd name="connsiteY5" fmla="*/ 1129938 h 1129938"/>
                <a:gd name="connsiteX6" fmla="*/ 188327 w 3189878"/>
                <a:gd name="connsiteY6" fmla="*/ 1129938 h 1129938"/>
                <a:gd name="connsiteX7" fmla="*/ 0 w 3189878"/>
                <a:gd name="connsiteY7" fmla="*/ 941611 h 1129938"/>
                <a:gd name="connsiteX8" fmla="*/ 0 w 3189878"/>
                <a:gd name="connsiteY8" fmla="*/ 188327 h 112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78" h="1129938">
                  <a:moveTo>
                    <a:pt x="0" y="188327"/>
                  </a:moveTo>
                  <a:cubicBezTo>
                    <a:pt x="0" y="84317"/>
                    <a:pt x="84317" y="0"/>
                    <a:pt x="188327" y="0"/>
                  </a:cubicBezTo>
                  <a:lnTo>
                    <a:pt x="3001551" y="0"/>
                  </a:lnTo>
                  <a:cubicBezTo>
                    <a:pt x="3105561" y="0"/>
                    <a:pt x="3189878" y="84317"/>
                    <a:pt x="3189878" y="188327"/>
                  </a:cubicBezTo>
                  <a:lnTo>
                    <a:pt x="3189878" y="941611"/>
                  </a:lnTo>
                  <a:cubicBezTo>
                    <a:pt x="3189878" y="1045621"/>
                    <a:pt x="3105561" y="1129938"/>
                    <a:pt x="3001551" y="1129938"/>
                  </a:cubicBezTo>
                  <a:lnTo>
                    <a:pt x="188327" y="1129938"/>
                  </a:lnTo>
                  <a:cubicBezTo>
                    <a:pt x="84317" y="1129938"/>
                    <a:pt x="0" y="1045621"/>
                    <a:pt x="0" y="941611"/>
                  </a:cubicBezTo>
                  <a:lnTo>
                    <a:pt x="0" y="188327"/>
                  </a:lnTo>
                  <a:close/>
                </a:path>
              </a:pathLst>
            </a:cu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8979" tIns="97069" rIns="138979" bIns="97069" numCol="1" spcCol="1270" anchor="ctr" anchorCtr="0">
              <a:noAutofit/>
            </a:bodyPr>
            <a:lstStyle/>
            <a:p>
              <a:pPr marL="0" lvl="0" indent="0" algn="ctr" defTabSz="977900">
                <a:lnSpc>
                  <a:spcPct val="90000"/>
                </a:lnSpc>
                <a:spcBef>
                  <a:spcPct val="0"/>
                </a:spcBef>
                <a:spcAft>
                  <a:spcPct val="35000"/>
                </a:spcAft>
                <a:buNone/>
                <a:defRPr b="1"/>
              </a:pPr>
              <a:r>
                <a:rPr lang="en-US" sz="2200" b="1" kern="1200" dirty="0"/>
                <a:t>Summer/Year-Round Employment O</a:t>
              </a:r>
              <a:r>
                <a:rPr lang="en-US" sz="2200" kern="1200" dirty="0"/>
                <a:t>pportunities</a:t>
              </a:r>
            </a:p>
          </p:txBody>
        </p:sp>
        <p:sp>
          <p:nvSpPr>
            <p:cNvPr id="12" name="Freeform: Shape 11">
              <a:extLst>
                <a:ext uri="{FF2B5EF4-FFF2-40B4-BE49-F238E27FC236}">
                  <a16:creationId xmlns:a16="http://schemas.microsoft.com/office/drawing/2014/main" id="{CD390606-3DAB-4267-884B-1F8BF277BFFF}"/>
                </a:ext>
              </a:extLst>
            </p:cNvPr>
            <p:cNvSpPr/>
            <p:nvPr/>
          </p:nvSpPr>
          <p:spPr>
            <a:xfrm>
              <a:off x="4083144" y="2723026"/>
              <a:ext cx="7502968" cy="1084839"/>
            </a:xfrm>
            <a:custGeom>
              <a:avLst/>
              <a:gdLst>
                <a:gd name="connsiteX0" fmla="*/ 150662 w 903951"/>
                <a:gd name="connsiteY0" fmla="*/ 0 h 6710773"/>
                <a:gd name="connsiteX1" fmla="*/ 753289 w 903951"/>
                <a:gd name="connsiteY1" fmla="*/ 0 h 6710773"/>
                <a:gd name="connsiteX2" fmla="*/ 903951 w 903951"/>
                <a:gd name="connsiteY2" fmla="*/ 150662 h 6710773"/>
                <a:gd name="connsiteX3" fmla="*/ 903951 w 903951"/>
                <a:gd name="connsiteY3" fmla="*/ 6710773 h 6710773"/>
                <a:gd name="connsiteX4" fmla="*/ 903951 w 903951"/>
                <a:gd name="connsiteY4" fmla="*/ 6710773 h 6710773"/>
                <a:gd name="connsiteX5" fmla="*/ 0 w 903951"/>
                <a:gd name="connsiteY5" fmla="*/ 6710773 h 6710773"/>
                <a:gd name="connsiteX6" fmla="*/ 0 w 903951"/>
                <a:gd name="connsiteY6" fmla="*/ 6710773 h 6710773"/>
                <a:gd name="connsiteX7" fmla="*/ 0 w 903951"/>
                <a:gd name="connsiteY7" fmla="*/ 150662 h 6710773"/>
                <a:gd name="connsiteX8" fmla="*/ 150662 w 903951"/>
                <a:gd name="connsiteY8" fmla="*/ 0 h 671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51" h="6710773">
                  <a:moveTo>
                    <a:pt x="903951" y="1118491"/>
                  </a:moveTo>
                  <a:lnTo>
                    <a:pt x="903951" y="5592282"/>
                  </a:lnTo>
                  <a:cubicBezTo>
                    <a:pt x="903951" y="6210003"/>
                    <a:pt x="894865" y="6710769"/>
                    <a:pt x="883657" y="6710769"/>
                  </a:cubicBezTo>
                  <a:lnTo>
                    <a:pt x="0" y="6710769"/>
                  </a:lnTo>
                  <a:lnTo>
                    <a:pt x="0" y="6710769"/>
                  </a:lnTo>
                  <a:lnTo>
                    <a:pt x="0" y="4"/>
                  </a:lnTo>
                  <a:lnTo>
                    <a:pt x="0" y="4"/>
                  </a:lnTo>
                  <a:lnTo>
                    <a:pt x="883657" y="4"/>
                  </a:lnTo>
                  <a:cubicBezTo>
                    <a:pt x="894865" y="4"/>
                    <a:pt x="903951" y="500770"/>
                    <a:pt x="903951" y="1118491"/>
                  </a:cubicBezTo>
                  <a:close/>
                </a:path>
              </a:pathLst>
            </a:custGeom>
          </p:spPr>
          <p:style>
            <a:lnRef idx="2">
              <a:schemeClr val="accent2">
                <a:tint val="40000"/>
                <a:alpha val="90000"/>
                <a:hueOff val="753435"/>
                <a:satOff val="281"/>
                <a:lumOff val="35"/>
                <a:alphaOff val="0"/>
              </a:schemeClr>
            </a:lnRef>
            <a:fillRef idx="1">
              <a:schemeClr val="accent2">
                <a:tint val="40000"/>
                <a:alpha val="90000"/>
                <a:hueOff val="753435"/>
                <a:satOff val="281"/>
                <a:lumOff val="35"/>
                <a:alphaOff val="0"/>
              </a:schemeClr>
            </a:fillRef>
            <a:effectRef idx="0">
              <a:schemeClr val="accent2">
                <a:tint val="40000"/>
                <a:alpha val="90000"/>
                <a:hueOff val="753435"/>
                <a:satOff val="281"/>
                <a:lumOff val="35"/>
                <a:alphaOff val="0"/>
              </a:schemeClr>
            </a:effectRef>
            <a:fontRef idx="minor">
              <a:schemeClr val="dk1">
                <a:hueOff val="0"/>
                <a:satOff val="0"/>
                <a:lumOff val="0"/>
                <a:alphaOff val="0"/>
              </a:schemeClr>
            </a:fontRef>
          </p:style>
          <p:txBody>
            <a:bodyPr spcFirstLastPara="0" vert="horz" wrap="square" lIns="64771" tIns="76511" rIns="108896" bIns="76513"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program or set of services designed to prepare participants to enter and succeed in a Registered Apprenticeship (RA) program</a:t>
              </a:r>
            </a:p>
          </p:txBody>
        </p:sp>
        <p:sp>
          <p:nvSpPr>
            <p:cNvPr id="13" name="Freeform: Shape 12">
              <a:extLst>
                <a:ext uri="{FF2B5EF4-FFF2-40B4-BE49-F238E27FC236}">
                  <a16:creationId xmlns:a16="http://schemas.microsoft.com/office/drawing/2014/main" id="{4D9277D1-700F-439D-8221-B7C027001BA1}"/>
                </a:ext>
              </a:extLst>
            </p:cNvPr>
            <p:cNvSpPr/>
            <p:nvPr/>
          </p:nvSpPr>
          <p:spPr>
            <a:xfrm>
              <a:off x="492312" y="2677926"/>
              <a:ext cx="3285896" cy="1129938"/>
            </a:xfrm>
            <a:custGeom>
              <a:avLst/>
              <a:gdLst>
                <a:gd name="connsiteX0" fmla="*/ 0 w 3285896"/>
                <a:gd name="connsiteY0" fmla="*/ 188327 h 1129938"/>
                <a:gd name="connsiteX1" fmla="*/ 188327 w 3285896"/>
                <a:gd name="connsiteY1" fmla="*/ 0 h 1129938"/>
                <a:gd name="connsiteX2" fmla="*/ 3097569 w 3285896"/>
                <a:gd name="connsiteY2" fmla="*/ 0 h 1129938"/>
                <a:gd name="connsiteX3" fmla="*/ 3285896 w 3285896"/>
                <a:gd name="connsiteY3" fmla="*/ 188327 h 1129938"/>
                <a:gd name="connsiteX4" fmla="*/ 3285896 w 3285896"/>
                <a:gd name="connsiteY4" fmla="*/ 941611 h 1129938"/>
                <a:gd name="connsiteX5" fmla="*/ 3097569 w 3285896"/>
                <a:gd name="connsiteY5" fmla="*/ 1129938 h 1129938"/>
                <a:gd name="connsiteX6" fmla="*/ 188327 w 3285896"/>
                <a:gd name="connsiteY6" fmla="*/ 1129938 h 1129938"/>
                <a:gd name="connsiteX7" fmla="*/ 0 w 3285896"/>
                <a:gd name="connsiteY7" fmla="*/ 941611 h 1129938"/>
                <a:gd name="connsiteX8" fmla="*/ 0 w 3285896"/>
                <a:gd name="connsiteY8" fmla="*/ 188327 h 112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896" h="1129938">
                  <a:moveTo>
                    <a:pt x="0" y="188327"/>
                  </a:moveTo>
                  <a:cubicBezTo>
                    <a:pt x="0" y="84317"/>
                    <a:pt x="84317" y="0"/>
                    <a:pt x="188327" y="0"/>
                  </a:cubicBezTo>
                  <a:lnTo>
                    <a:pt x="3097569" y="0"/>
                  </a:lnTo>
                  <a:cubicBezTo>
                    <a:pt x="3201579" y="0"/>
                    <a:pt x="3285896" y="84317"/>
                    <a:pt x="3285896" y="188327"/>
                  </a:cubicBezTo>
                  <a:lnTo>
                    <a:pt x="3285896" y="941611"/>
                  </a:lnTo>
                  <a:cubicBezTo>
                    <a:pt x="3285896" y="1045621"/>
                    <a:pt x="3201579" y="1129938"/>
                    <a:pt x="3097569" y="1129938"/>
                  </a:cubicBezTo>
                  <a:lnTo>
                    <a:pt x="188327" y="1129938"/>
                  </a:lnTo>
                  <a:cubicBezTo>
                    <a:pt x="84317" y="1129938"/>
                    <a:pt x="0" y="1045621"/>
                    <a:pt x="0" y="941611"/>
                  </a:cubicBezTo>
                  <a:lnTo>
                    <a:pt x="0" y="188327"/>
                  </a:lnTo>
                  <a:close/>
                </a:path>
              </a:pathLst>
            </a:custGeom>
            <a:solidFill>
              <a:schemeClr val="accent3"/>
            </a:solidFill>
          </p:spPr>
          <p:style>
            <a:lnRef idx="2">
              <a:schemeClr val="lt1">
                <a:hueOff val="0"/>
                <a:satOff val="0"/>
                <a:lumOff val="0"/>
                <a:alphaOff val="0"/>
              </a:schemeClr>
            </a:lnRef>
            <a:fillRef idx="1">
              <a:schemeClr val="accent2">
                <a:hueOff val="1080030"/>
                <a:satOff val="150"/>
                <a:lumOff val="131"/>
                <a:alphaOff val="0"/>
              </a:schemeClr>
            </a:fillRef>
            <a:effectRef idx="0">
              <a:schemeClr val="accent2">
                <a:hueOff val="1080030"/>
                <a:satOff val="150"/>
                <a:lumOff val="131"/>
                <a:alphaOff val="0"/>
              </a:schemeClr>
            </a:effectRef>
            <a:fontRef idx="minor">
              <a:schemeClr val="lt1"/>
            </a:fontRef>
          </p:style>
          <p:txBody>
            <a:bodyPr spcFirstLastPara="0" vert="horz" wrap="square" lIns="138979" tIns="97069" rIns="138979" bIns="97069" numCol="1" spcCol="1270" anchor="ctr" anchorCtr="0">
              <a:noAutofit/>
            </a:bodyPr>
            <a:lstStyle/>
            <a:p>
              <a:pPr marL="0" lvl="0" indent="0" algn="ctr" defTabSz="977900">
                <a:lnSpc>
                  <a:spcPct val="90000"/>
                </a:lnSpc>
                <a:spcBef>
                  <a:spcPct val="0"/>
                </a:spcBef>
                <a:spcAft>
                  <a:spcPct val="35000"/>
                </a:spcAft>
                <a:buNone/>
                <a:defRPr b="1"/>
              </a:pPr>
              <a:r>
                <a:rPr lang="en-US" sz="2200" b="1" kern="1200" dirty="0"/>
                <a:t>Pre-apprenticeship</a:t>
              </a:r>
              <a:r>
                <a:rPr lang="en-US" sz="2200" kern="1200" dirty="0"/>
                <a:t> Programs</a:t>
              </a:r>
            </a:p>
          </p:txBody>
        </p:sp>
        <p:sp>
          <p:nvSpPr>
            <p:cNvPr id="14" name="Freeform: Shape 13">
              <a:extLst>
                <a:ext uri="{FF2B5EF4-FFF2-40B4-BE49-F238E27FC236}">
                  <a16:creationId xmlns:a16="http://schemas.microsoft.com/office/drawing/2014/main" id="{7113914D-FA13-4C55-875F-B9785753B5E9}"/>
                </a:ext>
              </a:extLst>
            </p:cNvPr>
            <p:cNvSpPr/>
            <p:nvPr/>
          </p:nvSpPr>
          <p:spPr>
            <a:xfrm>
              <a:off x="4083144" y="3957484"/>
              <a:ext cx="7502969" cy="997617"/>
            </a:xfrm>
            <a:custGeom>
              <a:avLst/>
              <a:gdLst>
                <a:gd name="connsiteX0" fmla="*/ 150662 w 903951"/>
                <a:gd name="connsiteY0" fmla="*/ 0 h 7396014"/>
                <a:gd name="connsiteX1" fmla="*/ 753289 w 903951"/>
                <a:gd name="connsiteY1" fmla="*/ 0 h 7396014"/>
                <a:gd name="connsiteX2" fmla="*/ 903951 w 903951"/>
                <a:gd name="connsiteY2" fmla="*/ 150662 h 7396014"/>
                <a:gd name="connsiteX3" fmla="*/ 903951 w 903951"/>
                <a:gd name="connsiteY3" fmla="*/ 7396014 h 7396014"/>
                <a:gd name="connsiteX4" fmla="*/ 903951 w 903951"/>
                <a:gd name="connsiteY4" fmla="*/ 7396014 h 7396014"/>
                <a:gd name="connsiteX5" fmla="*/ 0 w 903951"/>
                <a:gd name="connsiteY5" fmla="*/ 7396014 h 7396014"/>
                <a:gd name="connsiteX6" fmla="*/ 0 w 903951"/>
                <a:gd name="connsiteY6" fmla="*/ 7396014 h 7396014"/>
                <a:gd name="connsiteX7" fmla="*/ 0 w 903951"/>
                <a:gd name="connsiteY7" fmla="*/ 150662 h 7396014"/>
                <a:gd name="connsiteX8" fmla="*/ 150662 w 903951"/>
                <a:gd name="connsiteY8" fmla="*/ 0 h 739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51" h="7396014">
                  <a:moveTo>
                    <a:pt x="903951" y="1232700"/>
                  </a:moveTo>
                  <a:lnTo>
                    <a:pt x="903951" y="6163314"/>
                  </a:lnTo>
                  <a:cubicBezTo>
                    <a:pt x="903951" y="6844110"/>
                    <a:pt x="895707" y="7396010"/>
                    <a:pt x="885537" y="7396010"/>
                  </a:cubicBezTo>
                  <a:lnTo>
                    <a:pt x="0" y="7396010"/>
                  </a:lnTo>
                  <a:lnTo>
                    <a:pt x="0" y="7396010"/>
                  </a:lnTo>
                  <a:lnTo>
                    <a:pt x="0" y="4"/>
                  </a:lnTo>
                  <a:lnTo>
                    <a:pt x="0" y="4"/>
                  </a:lnTo>
                  <a:lnTo>
                    <a:pt x="885537" y="4"/>
                  </a:lnTo>
                  <a:cubicBezTo>
                    <a:pt x="895707" y="4"/>
                    <a:pt x="903951" y="551904"/>
                    <a:pt x="903951" y="1232700"/>
                  </a:cubicBezTo>
                  <a:close/>
                </a:path>
              </a:pathLst>
            </a:custGeom>
          </p:spPr>
          <p:style>
            <a:lnRef idx="2">
              <a:schemeClr val="accent2">
                <a:tint val="40000"/>
                <a:alpha val="90000"/>
                <a:hueOff val="1506870"/>
                <a:satOff val="562"/>
                <a:lumOff val="71"/>
                <a:alphaOff val="0"/>
              </a:schemeClr>
            </a:lnRef>
            <a:fillRef idx="1">
              <a:schemeClr val="accent2">
                <a:tint val="40000"/>
                <a:alpha val="90000"/>
                <a:hueOff val="1506870"/>
                <a:satOff val="562"/>
                <a:lumOff val="71"/>
                <a:alphaOff val="0"/>
              </a:schemeClr>
            </a:fillRef>
            <a:effectRef idx="0">
              <a:schemeClr val="accent2">
                <a:tint val="40000"/>
                <a:alpha val="90000"/>
                <a:hueOff val="1506870"/>
                <a:satOff val="562"/>
                <a:lumOff val="71"/>
                <a:alphaOff val="0"/>
              </a:schemeClr>
            </a:effectRef>
            <a:fontRef idx="minor">
              <a:schemeClr val="dk1">
                <a:hueOff val="0"/>
                <a:satOff val="0"/>
                <a:lumOff val="0"/>
                <a:alphaOff val="0"/>
              </a:schemeClr>
            </a:fontRef>
          </p:style>
          <p:txBody>
            <a:bodyPr spcFirstLastPara="0" vert="horz" wrap="square" lIns="64771" tIns="76512" rIns="108897" bIns="76513"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Participants learn about a job through first-hand observation of a professional or competent worker, including the work environment, occupational, and technical skills necessary to perform the job</a:t>
              </a:r>
            </a:p>
          </p:txBody>
        </p:sp>
        <p:sp>
          <p:nvSpPr>
            <p:cNvPr id="15" name="Freeform: Shape 14">
              <a:extLst>
                <a:ext uri="{FF2B5EF4-FFF2-40B4-BE49-F238E27FC236}">
                  <a16:creationId xmlns:a16="http://schemas.microsoft.com/office/drawing/2014/main" id="{AAAF86E7-7B62-4FE9-B952-72EC53B71EA0}"/>
                </a:ext>
              </a:extLst>
            </p:cNvPr>
            <p:cNvSpPr/>
            <p:nvPr/>
          </p:nvSpPr>
          <p:spPr>
            <a:xfrm>
              <a:off x="448825" y="3864361"/>
              <a:ext cx="3329384" cy="1129938"/>
            </a:xfrm>
            <a:custGeom>
              <a:avLst/>
              <a:gdLst>
                <a:gd name="connsiteX0" fmla="*/ 0 w 3460003"/>
                <a:gd name="connsiteY0" fmla="*/ 188327 h 1129938"/>
                <a:gd name="connsiteX1" fmla="*/ 188327 w 3460003"/>
                <a:gd name="connsiteY1" fmla="*/ 0 h 1129938"/>
                <a:gd name="connsiteX2" fmla="*/ 3271676 w 3460003"/>
                <a:gd name="connsiteY2" fmla="*/ 0 h 1129938"/>
                <a:gd name="connsiteX3" fmla="*/ 3460003 w 3460003"/>
                <a:gd name="connsiteY3" fmla="*/ 188327 h 1129938"/>
                <a:gd name="connsiteX4" fmla="*/ 3460003 w 3460003"/>
                <a:gd name="connsiteY4" fmla="*/ 941611 h 1129938"/>
                <a:gd name="connsiteX5" fmla="*/ 3271676 w 3460003"/>
                <a:gd name="connsiteY5" fmla="*/ 1129938 h 1129938"/>
                <a:gd name="connsiteX6" fmla="*/ 188327 w 3460003"/>
                <a:gd name="connsiteY6" fmla="*/ 1129938 h 1129938"/>
                <a:gd name="connsiteX7" fmla="*/ 0 w 3460003"/>
                <a:gd name="connsiteY7" fmla="*/ 941611 h 1129938"/>
                <a:gd name="connsiteX8" fmla="*/ 0 w 3460003"/>
                <a:gd name="connsiteY8" fmla="*/ 188327 h 112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003" h="1129938">
                  <a:moveTo>
                    <a:pt x="0" y="188327"/>
                  </a:moveTo>
                  <a:cubicBezTo>
                    <a:pt x="0" y="84317"/>
                    <a:pt x="84317" y="0"/>
                    <a:pt x="188327" y="0"/>
                  </a:cubicBezTo>
                  <a:lnTo>
                    <a:pt x="3271676" y="0"/>
                  </a:lnTo>
                  <a:cubicBezTo>
                    <a:pt x="3375686" y="0"/>
                    <a:pt x="3460003" y="84317"/>
                    <a:pt x="3460003" y="188327"/>
                  </a:cubicBezTo>
                  <a:lnTo>
                    <a:pt x="3460003" y="941611"/>
                  </a:lnTo>
                  <a:cubicBezTo>
                    <a:pt x="3460003" y="1045621"/>
                    <a:pt x="3375686" y="1129938"/>
                    <a:pt x="3271676" y="1129938"/>
                  </a:cubicBezTo>
                  <a:lnTo>
                    <a:pt x="188327" y="1129938"/>
                  </a:lnTo>
                  <a:cubicBezTo>
                    <a:pt x="84317" y="1129938"/>
                    <a:pt x="0" y="1045621"/>
                    <a:pt x="0" y="941611"/>
                  </a:cubicBezTo>
                  <a:lnTo>
                    <a:pt x="0" y="188327"/>
                  </a:lnTo>
                  <a:close/>
                </a:path>
              </a:pathLst>
            </a:custGeom>
            <a:solidFill>
              <a:schemeClr val="accent4"/>
            </a:solidFill>
          </p:spPr>
          <p:style>
            <a:lnRef idx="2">
              <a:schemeClr val="lt1">
                <a:hueOff val="0"/>
                <a:satOff val="0"/>
                <a:lumOff val="0"/>
                <a:alphaOff val="0"/>
              </a:schemeClr>
            </a:lnRef>
            <a:fillRef idx="1">
              <a:schemeClr val="accent2">
                <a:hueOff val="2160060"/>
                <a:satOff val="301"/>
                <a:lumOff val="261"/>
                <a:alphaOff val="0"/>
              </a:schemeClr>
            </a:fillRef>
            <a:effectRef idx="0">
              <a:schemeClr val="accent2">
                <a:hueOff val="2160060"/>
                <a:satOff val="301"/>
                <a:lumOff val="261"/>
                <a:alphaOff val="0"/>
              </a:schemeClr>
            </a:effectRef>
            <a:fontRef idx="minor">
              <a:schemeClr val="lt1"/>
            </a:fontRef>
          </p:style>
          <p:txBody>
            <a:bodyPr spcFirstLastPara="0" vert="horz" wrap="square" lIns="138979" tIns="97069" rIns="138979" bIns="97069" numCol="1" spcCol="1270" anchor="ctr" anchorCtr="0">
              <a:noAutofit/>
            </a:bodyPr>
            <a:lstStyle/>
            <a:p>
              <a:pPr marL="0" lvl="0" indent="0" algn="ctr" defTabSz="977900">
                <a:lnSpc>
                  <a:spcPct val="90000"/>
                </a:lnSpc>
                <a:spcBef>
                  <a:spcPct val="0"/>
                </a:spcBef>
                <a:spcAft>
                  <a:spcPct val="35000"/>
                </a:spcAft>
                <a:buNone/>
                <a:defRPr b="1"/>
              </a:pPr>
              <a:r>
                <a:rPr lang="en-US" sz="2200" kern="1200" dirty="0"/>
                <a:t>Internships and </a:t>
              </a:r>
              <a:r>
                <a:rPr lang="en-US" sz="2200" b="1" kern="1200" dirty="0"/>
                <a:t>Job Shadowing</a:t>
              </a:r>
              <a:endParaRPr lang="en-US" sz="2200" kern="1200" dirty="0"/>
            </a:p>
          </p:txBody>
        </p:sp>
        <p:sp>
          <p:nvSpPr>
            <p:cNvPr id="16" name="Freeform: Shape 15">
              <a:extLst>
                <a:ext uri="{FF2B5EF4-FFF2-40B4-BE49-F238E27FC236}">
                  <a16:creationId xmlns:a16="http://schemas.microsoft.com/office/drawing/2014/main" id="{585F085B-14C7-4FA7-A63C-3A6D5826A901}"/>
                </a:ext>
              </a:extLst>
            </p:cNvPr>
            <p:cNvSpPr/>
            <p:nvPr/>
          </p:nvSpPr>
          <p:spPr>
            <a:xfrm>
              <a:off x="4083144" y="5140219"/>
              <a:ext cx="7502969" cy="962567"/>
            </a:xfrm>
            <a:custGeom>
              <a:avLst/>
              <a:gdLst>
                <a:gd name="connsiteX0" fmla="*/ 150662 w 903951"/>
                <a:gd name="connsiteY0" fmla="*/ 0 h 7103724"/>
                <a:gd name="connsiteX1" fmla="*/ 753289 w 903951"/>
                <a:gd name="connsiteY1" fmla="*/ 0 h 7103724"/>
                <a:gd name="connsiteX2" fmla="*/ 903951 w 903951"/>
                <a:gd name="connsiteY2" fmla="*/ 150662 h 7103724"/>
                <a:gd name="connsiteX3" fmla="*/ 903951 w 903951"/>
                <a:gd name="connsiteY3" fmla="*/ 7103724 h 7103724"/>
                <a:gd name="connsiteX4" fmla="*/ 903951 w 903951"/>
                <a:gd name="connsiteY4" fmla="*/ 7103724 h 7103724"/>
                <a:gd name="connsiteX5" fmla="*/ 0 w 903951"/>
                <a:gd name="connsiteY5" fmla="*/ 7103724 h 7103724"/>
                <a:gd name="connsiteX6" fmla="*/ 0 w 903951"/>
                <a:gd name="connsiteY6" fmla="*/ 7103724 h 7103724"/>
                <a:gd name="connsiteX7" fmla="*/ 0 w 903951"/>
                <a:gd name="connsiteY7" fmla="*/ 150662 h 7103724"/>
                <a:gd name="connsiteX8" fmla="*/ 150662 w 903951"/>
                <a:gd name="connsiteY8" fmla="*/ 0 h 71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51" h="7103724">
                  <a:moveTo>
                    <a:pt x="903951" y="1183984"/>
                  </a:moveTo>
                  <a:lnTo>
                    <a:pt x="903951" y="5919740"/>
                  </a:lnTo>
                  <a:cubicBezTo>
                    <a:pt x="903951" y="6573632"/>
                    <a:pt x="895367" y="7103720"/>
                    <a:pt x="884779" y="7103720"/>
                  </a:cubicBezTo>
                  <a:lnTo>
                    <a:pt x="0" y="7103720"/>
                  </a:lnTo>
                  <a:lnTo>
                    <a:pt x="0" y="7103720"/>
                  </a:lnTo>
                  <a:lnTo>
                    <a:pt x="0" y="4"/>
                  </a:lnTo>
                  <a:lnTo>
                    <a:pt x="0" y="4"/>
                  </a:lnTo>
                  <a:lnTo>
                    <a:pt x="884779" y="4"/>
                  </a:lnTo>
                  <a:cubicBezTo>
                    <a:pt x="895367" y="4"/>
                    <a:pt x="903951" y="530092"/>
                    <a:pt x="903951" y="1183984"/>
                  </a:cubicBezTo>
                  <a:close/>
                </a:path>
              </a:pathLst>
            </a:custGeom>
          </p:spPr>
          <p:style>
            <a:lnRef idx="2">
              <a:schemeClr val="accent2">
                <a:tint val="40000"/>
                <a:alpha val="90000"/>
                <a:hueOff val="2260305"/>
                <a:satOff val="843"/>
                <a:lumOff val="106"/>
                <a:alphaOff val="0"/>
              </a:schemeClr>
            </a:lnRef>
            <a:fillRef idx="1">
              <a:schemeClr val="accent2">
                <a:tint val="40000"/>
                <a:alpha val="90000"/>
                <a:hueOff val="2260305"/>
                <a:satOff val="843"/>
                <a:lumOff val="106"/>
                <a:alphaOff val="0"/>
              </a:schemeClr>
            </a:fillRef>
            <a:effectRef idx="0">
              <a:schemeClr val="accent2">
                <a:tint val="40000"/>
                <a:alpha val="90000"/>
                <a:hueOff val="2260305"/>
                <a:satOff val="843"/>
                <a:lumOff val="106"/>
                <a:alphaOff val="0"/>
              </a:schemeClr>
            </a:effectRef>
            <a:fontRef idx="minor">
              <a:schemeClr val="dk1">
                <a:hueOff val="0"/>
                <a:satOff val="0"/>
                <a:lumOff val="0"/>
                <a:alphaOff val="0"/>
              </a:schemeClr>
            </a:fontRef>
          </p:style>
          <p:txBody>
            <a:bodyPr spcFirstLastPara="0" vert="horz" wrap="square" lIns="64771" tIns="76513" rIns="108897" bIns="76512"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paid employer-led training experience</a:t>
              </a:r>
            </a:p>
          </p:txBody>
        </p:sp>
        <p:sp>
          <p:nvSpPr>
            <p:cNvPr id="17" name="Freeform: Shape 16">
              <a:extLst>
                <a:ext uri="{FF2B5EF4-FFF2-40B4-BE49-F238E27FC236}">
                  <a16:creationId xmlns:a16="http://schemas.microsoft.com/office/drawing/2014/main" id="{840DC21A-4C1F-4949-99D7-ED023699F364}"/>
                </a:ext>
              </a:extLst>
            </p:cNvPr>
            <p:cNvSpPr/>
            <p:nvPr/>
          </p:nvSpPr>
          <p:spPr>
            <a:xfrm>
              <a:off x="448825" y="5050796"/>
              <a:ext cx="3329384" cy="1186435"/>
            </a:xfrm>
            <a:custGeom>
              <a:avLst/>
              <a:gdLst>
                <a:gd name="connsiteX0" fmla="*/ 0 w 3607193"/>
                <a:gd name="connsiteY0" fmla="*/ 188327 h 1129938"/>
                <a:gd name="connsiteX1" fmla="*/ 188327 w 3607193"/>
                <a:gd name="connsiteY1" fmla="*/ 0 h 1129938"/>
                <a:gd name="connsiteX2" fmla="*/ 3418866 w 3607193"/>
                <a:gd name="connsiteY2" fmla="*/ 0 h 1129938"/>
                <a:gd name="connsiteX3" fmla="*/ 3607193 w 3607193"/>
                <a:gd name="connsiteY3" fmla="*/ 188327 h 1129938"/>
                <a:gd name="connsiteX4" fmla="*/ 3607193 w 3607193"/>
                <a:gd name="connsiteY4" fmla="*/ 941611 h 1129938"/>
                <a:gd name="connsiteX5" fmla="*/ 3418866 w 3607193"/>
                <a:gd name="connsiteY5" fmla="*/ 1129938 h 1129938"/>
                <a:gd name="connsiteX6" fmla="*/ 188327 w 3607193"/>
                <a:gd name="connsiteY6" fmla="*/ 1129938 h 1129938"/>
                <a:gd name="connsiteX7" fmla="*/ 0 w 3607193"/>
                <a:gd name="connsiteY7" fmla="*/ 941611 h 1129938"/>
                <a:gd name="connsiteX8" fmla="*/ 0 w 3607193"/>
                <a:gd name="connsiteY8" fmla="*/ 188327 h 112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7193" h="1129938">
                  <a:moveTo>
                    <a:pt x="0" y="188327"/>
                  </a:moveTo>
                  <a:cubicBezTo>
                    <a:pt x="0" y="84317"/>
                    <a:pt x="84317" y="0"/>
                    <a:pt x="188327" y="0"/>
                  </a:cubicBezTo>
                  <a:lnTo>
                    <a:pt x="3418866" y="0"/>
                  </a:lnTo>
                  <a:cubicBezTo>
                    <a:pt x="3522876" y="0"/>
                    <a:pt x="3607193" y="84317"/>
                    <a:pt x="3607193" y="188327"/>
                  </a:cubicBezTo>
                  <a:lnTo>
                    <a:pt x="3607193" y="941611"/>
                  </a:lnTo>
                  <a:cubicBezTo>
                    <a:pt x="3607193" y="1045621"/>
                    <a:pt x="3522876" y="1129938"/>
                    <a:pt x="3418866" y="1129938"/>
                  </a:cubicBezTo>
                  <a:lnTo>
                    <a:pt x="188327" y="1129938"/>
                  </a:lnTo>
                  <a:cubicBezTo>
                    <a:pt x="84317" y="1129938"/>
                    <a:pt x="0" y="1045621"/>
                    <a:pt x="0" y="941611"/>
                  </a:cubicBezTo>
                  <a:lnTo>
                    <a:pt x="0" y="188327"/>
                  </a:lnTo>
                  <a:close/>
                </a:path>
              </a:pathLst>
            </a:custGeom>
            <a:solidFill>
              <a:schemeClr val="accent5"/>
            </a:solidFill>
          </p:spPr>
          <p:style>
            <a:lnRef idx="2">
              <a:schemeClr val="lt1">
                <a:hueOff val="0"/>
                <a:satOff val="0"/>
                <a:lumOff val="0"/>
                <a:alphaOff val="0"/>
              </a:schemeClr>
            </a:lnRef>
            <a:fillRef idx="1">
              <a:schemeClr val="accent2">
                <a:hueOff val="3240090"/>
                <a:satOff val="451"/>
                <a:lumOff val="392"/>
                <a:alphaOff val="0"/>
              </a:schemeClr>
            </a:fillRef>
            <a:effectRef idx="0">
              <a:schemeClr val="accent2">
                <a:hueOff val="3240090"/>
                <a:satOff val="451"/>
                <a:lumOff val="392"/>
                <a:alphaOff val="0"/>
              </a:schemeClr>
            </a:effectRef>
            <a:fontRef idx="minor">
              <a:schemeClr val="lt1"/>
            </a:fontRef>
          </p:style>
          <p:txBody>
            <a:bodyPr spcFirstLastPara="0" vert="horz" wrap="square" lIns="138979" tIns="97069" rIns="138979" bIns="97069" numCol="1" spcCol="1270" anchor="ctr" anchorCtr="0">
              <a:noAutofit/>
            </a:bodyPr>
            <a:lstStyle/>
            <a:p>
              <a:pPr marL="0" lvl="0" indent="0" algn="ctr" defTabSz="977900">
                <a:lnSpc>
                  <a:spcPct val="90000"/>
                </a:lnSpc>
                <a:spcBef>
                  <a:spcPct val="0"/>
                </a:spcBef>
                <a:spcAft>
                  <a:spcPct val="35000"/>
                </a:spcAft>
                <a:buNone/>
                <a:defRPr b="1"/>
              </a:pPr>
              <a:r>
                <a:rPr lang="en-US" sz="2200" b="1" kern="1200" dirty="0"/>
                <a:t>On-the-Job Training</a:t>
              </a:r>
              <a:endParaRPr lang="en-US" sz="2200" kern="1200" dirty="0"/>
            </a:p>
          </p:txBody>
        </p:sp>
      </p:grpSp>
      <p:sp>
        <p:nvSpPr>
          <p:cNvPr id="19" name="Rectangle 18">
            <a:extLst>
              <a:ext uri="{FF2B5EF4-FFF2-40B4-BE49-F238E27FC236}">
                <a16:creationId xmlns:a16="http://schemas.microsoft.com/office/drawing/2014/main" id="{ED87FC25-41FF-43FB-AEE8-195E2BA5ECB0}"/>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Types of Work Experience</a:t>
            </a:r>
            <a:endParaRPr lang="en-US" sz="4000" b="1" dirty="0"/>
          </a:p>
        </p:txBody>
      </p:sp>
      <p:pic>
        <p:nvPicPr>
          <p:cNvPr id="3" name="Audio 2">
            <a:hlinkClick r:id="" action="ppaction://media"/>
            <a:extLst>
              <a:ext uri="{FF2B5EF4-FFF2-40B4-BE49-F238E27FC236}">
                <a16:creationId xmlns:a16="http://schemas.microsoft.com/office/drawing/2014/main" id="{2766C3DD-1505-4696-BB39-7DD406761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42196640"/>
      </p:ext>
    </p:extLst>
  </p:cSld>
  <p:clrMapOvr>
    <a:masterClrMapping/>
  </p:clrMapOvr>
  <mc:AlternateContent xmlns:mc="http://schemas.openxmlformats.org/markup-compatibility/2006" xmlns:p14="http://schemas.microsoft.com/office/powerpoint/2010/main">
    <mc:Choice Requires="p14">
      <p:transition spd="slow" p14:dur="2000" advTm="8015"/>
    </mc:Choice>
    <mc:Fallback xmlns="">
      <p:transition spd="slow" advTm="8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8B27BF-8510-4C72-B536-DDB77E935695}"/>
              </a:ext>
            </a:extLst>
          </p:cNvPr>
          <p:cNvSpPr/>
          <p:nvPr/>
        </p:nvSpPr>
        <p:spPr>
          <a:xfrm>
            <a:off x="1090227" y="1948542"/>
            <a:ext cx="1752599" cy="3412763"/>
          </a:xfrm>
          <a:prstGeom prst="rect">
            <a:avLst/>
          </a:prstGeom>
          <a:solidFill>
            <a:schemeClr val="bg1">
              <a:lumMod val="85000"/>
            </a:schemeClr>
          </a:solidFill>
          <a:ln w="38100">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977900">
              <a:lnSpc>
                <a:spcPct val="90000"/>
              </a:lnSpc>
              <a:spcBef>
                <a:spcPct val="0"/>
              </a:spcBef>
              <a:spcAft>
                <a:spcPct val="35000"/>
              </a:spcAft>
              <a:buNone/>
            </a:pPr>
            <a:r>
              <a:rPr lang="en-US" sz="2000" b="1" kern="1200" dirty="0">
                <a:solidFill>
                  <a:schemeClr val="tx1"/>
                </a:solidFill>
              </a:rPr>
              <a:t>Compensation Potential</a:t>
            </a:r>
          </a:p>
          <a:p>
            <a:pPr marL="0" lvl="0" indent="0" algn="ctr" defTabSz="977900">
              <a:lnSpc>
                <a:spcPct val="90000"/>
              </a:lnSpc>
              <a:spcBef>
                <a:spcPct val="0"/>
              </a:spcBef>
              <a:spcAft>
                <a:spcPct val="35000"/>
              </a:spcAft>
              <a:buNone/>
            </a:pPr>
            <a:endParaRPr lang="en-US" sz="600" b="1" kern="1200" dirty="0">
              <a:solidFill>
                <a:schemeClr val="tx1"/>
              </a:solidFill>
            </a:endParaRPr>
          </a:p>
          <a:p>
            <a:pPr marL="0" lvl="0" indent="0" algn="ctr" defTabSz="977900">
              <a:lnSpc>
                <a:spcPct val="90000"/>
              </a:lnSpc>
              <a:spcBef>
                <a:spcPct val="0"/>
              </a:spcBef>
              <a:spcAft>
                <a:spcPct val="35000"/>
              </a:spcAft>
              <a:buNone/>
            </a:pPr>
            <a:r>
              <a:rPr lang="en-US" sz="2000" kern="1200" dirty="0">
                <a:solidFill>
                  <a:schemeClr val="tx1"/>
                </a:solidFill>
              </a:rPr>
              <a:t>May be </a:t>
            </a:r>
            <a:r>
              <a:rPr lang="en-US" sz="2000" b="1" kern="1200" dirty="0">
                <a:solidFill>
                  <a:schemeClr val="tx1"/>
                </a:solidFill>
              </a:rPr>
              <a:t>a paid or unpaid </a:t>
            </a:r>
            <a:r>
              <a:rPr lang="en-US" sz="2000" kern="1200" dirty="0">
                <a:solidFill>
                  <a:schemeClr val="tx1"/>
                </a:solidFill>
              </a:rPr>
              <a:t>opportunity</a:t>
            </a:r>
          </a:p>
        </p:txBody>
      </p:sp>
      <p:sp>
        <p:nvSpPr>
          <p:cNvPr id="8" name="Rectangle 7">
            <a:extLst>
              <a:ext uri="{FF2B5EF4-FFF2-40B4-BE49-F238E27FC236}">
                <a16:creationId xmlns:a16="http://schemas.microsoft.com/office/drawing/2014/main" id="{395FC930-64FB-48D8-8232-74786B9AF88C}"/>
              </a:ext>
            </a:extLst>
          </p:cNvPr>
          <p:cNvSpPr/>
          <p:nvPr/>
        </p:nvSpPr>
        <p:spPr>
          <a:xfrm>
            <a:off x="3034290" y="1948542"/>
            <a:ext cx="1752599" cy="3412763"/>
          </a:xfrm>
          <a:prstGeom prst="rect">
            <a:avLst/>
          </a:prstGeom>
          <a:solidFill>
            <a:schemeClr val="bg1">
              <a:lumMod val="85000"/>
            </a:schemeClr>
          </a:solidFill>
          <a:ln w="38100">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977900">
              <a:lnSpc>
                <a:spcPct val="90000"/>
              </a:lnSpc>
              <a:spcBef>
                <a:spcPct val="0"/>
              </a:spcBef>
              <a:spcAft>
                <a:spcPct val="35000"/>
              </a:spcAft>
            </a:pPr>
            <a:r>
              <a:rPr lang="en-US" sz="2000" b="1" dirty="0">
                <a:solidFill>
                  <a:schemeClr val="tx1"/>
                </a:solidFill>
              </a:rPr>
              <a:t>Employer Base Diversity</a:t>
            </a:r>
          </a:p>
          <a:p>
            <a:pPr lvl="0" algn="ctr" defTabSz="977900">
              <a:lnSpc>
                <a:spcPct val="90000"/>
              </a:lnSpc>
              <a:spcBef>
                <a:spcPct val="0"/>
              </a:spcBef>
              <a:spcAft>
                <a:spcPct val="35000"/>
              </a:spcAft>
            </a:pPr>
            <a:endParaRPr lang="en-US" sz="600" b="1" dirty="0">
              <a:solidFill>
                <a:schemeClr val="tx1"/>
              </a:solidFill>
            </a:endParaRPr>
          </a:p>
          <a:p>
            <a:pPr lvl="0" algn="ctr" defTabSz="977900">
              <a:lnSpc>
                <a:spcPct val="90000"/>
              </a:lnSpc>
              <a:spcBef>
                <a:spcPct val="0"/>
              </a:spcBef>
              <a:spcAft>
                <a:spcPct val="35000"/>
              </a:spcAft>
            </a:pPr>
            <a:r>
              <a:rPr lang="en-US" sz="2000" dirty="0">
                <a:solidFill>
                  <a:schemeClr val="tx1"/>
                </a:solidFill>
              </a:rPr>
              <a:t>May occur in a </a:t>
            </a:r>
            <a:r>
              <a:rPr lang="en-US" sz="2000" b="1" dirty="0">
                <a:solidFill>
                  <a:schemeClr val="tx1"/>
                </a:solidFill>
              </a:rPr>
              <a:t>variety of employer </a:t>
            </a:r>
            <a:r>
              <a:rPr lang="en-US" sz="2000" dirty="0">
                <a:solidFill>
                  <a:schemeClr val="tx1"/>
                </a:solidFill>
              </a:rPr>
              <a:t>settings</a:t>
            </a:r>
            <a:endParaRPr lang="en-US" sz="2000" b="1" dirty="0">
              <a:solidFill>
                <a:schemeClr val="tx1"/>
              </a:solidFill>
            </a:endParaRPr>
          </a:p>
        </p:txBody>
      </p:sp>
      <p:sp>
        <p:nvSpPr>
          <p:cNvPr id="13" name="Rectangle 12">
            <a:extLst>
              <a:ext uri="{FF2B5EF4-FFF2-40B4-BE49-F238E27FC236}">
                <a16:creationId xmlns:a16="http://schemas.microsoft.com/office/drawing/2014/main" id="{788C5176-312F-45A2-B919-3F44E6BF301A}"/>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Key Work Experience Characteristics</a:t>
            </a:r>
          </a:p>
        </p:txBody>
      </p:sp>
      <p:sp>
        <p:nvSpPr>
          <p:cNvPr id="9" name="Rectangle 8">
            <a:extLst>
              <a:ext uri="{FF2B5EF4-FFF2-40B4-BE49-F238E27FC236}">
                <a16:creationId xmlns:a16="http://schemas.microsoft.com/office/drawing/2014/main" id="{92251B0A-EE7A-4B2F-87CB-005251BD3923}"/>
              </a:ext>
            </a:extLst>
          </p:cNvPr>
          <p:cNvSpPr/>
          <p:nvPr/>
        </p:nvSpPr>
        <p:spPr>
          <a:xfrm>
            <a:off x="9140688" y="1939501"/>
            <a:ext cx="1752600" cy="3421804"/>
          </a:xfrm>
          <a:prstGeom prst="rect">
            <a:avLst/>
          </a:prstGeom>
          <a:solidFill>
            <a:schemeClr val="bg1">
              <a:lumMod val="85000"/>
            </a:schemeClr>
          </a:solidFill>
          <a:ln w="38100">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977900">
              <a:lnSpc>
                <a:spcPct val="90000"/>
              </a:lnSpc>
              <a:spcBef>
                <a:spcPct val="0"/>
              </a:spcBef>
              <a:spcAft>
                <a:spcPct val="35000"/>
              </a:spcAft>
            </a:pPr>
            <a:r>
              <a:rPr lang="en-US" sz="2000" b="1" dirty="0">
                <a:solidFill>
                  <a:schemeClr val="tx1"/>
                </a:solidFill>
              </a:rPr>
              <a:t>Career Readiness</a:t>
            </a:r>
          </a:p>
          <a:p>
            <a:pPr lvl="0" algn="ctr" defTabSz="977900">
              <a:lnSpc>
                <a:spcPct val="90000"/>
              </a:lnSpc>
              <a:spcBef>
                <a:spcPct val="0"/>
              </a:spcBef>
              <a:spcAft>
                <a:spcPct val="35000"/>
              </a:spcAft>
            </a:pPr>
            <a:endParaRPr lang="en-US" sz="600" dirty="0">
              <a:solidFill>
                <a:schemeClr val="tx1"/>
              </a:solidFill>
            </a:endParaRPr>
          </a:p>
          <a:p>
            <a:pPr lvl="0" algn="ctr" defTabSz="977900">
              <a:lnSpc>
                <a:spcPct val="90000"/>
              </a:lnSpc>
              <a:spcBef>
                <a:spcPct val="0"/>
              </a:spcBef>
              <a:spcAft>
                <a:spcPct val="35000"/>
              </a:spcAft>
            </a:pPr>
            <a:r>
              <a:rPr lang="en-US" sz="2000" dirty="0">
                <a:solidFill>
                  <a:schemeClr val="tx1"/>
                </a:solidFill>
              </a:rPr>
              <a:t>Prepares individual for </a:t>
            </a:r>
            <a:r>
              <a:rPr lang="en-US" sz="2000" b="1" dirty="0">
                <a:solidFill>
                  <a:schemeClr val="tx1"/>
                </a:solidFill>
              </a:rPr>
              <a:t>workplace readiness </a:t>
            </a:r>
            <a:endParaRPr lang="en-US" sz="2000" b="1" kern="1200" dirty="0">
              <a:solidFill>
                <a:schemeClr val="tx1"/>
              </a:solidFill>
            </a:endParaRPr>
          </a:p>
        </p:txBody>
      </p:sp>
      <p:pic>
        <p:nvPicPr>
          <p:cNvPr id="3" name="Audio 2">
            <a:hlinkClick r:id="" action="ppaction://media"/>
            <a:extLst>
              <a:ext uri="{FF2B5EF4-FFF2-40B4-BE49-F238E27FC236}">
                <a16:creationId xmlns:a16="http://schemas.microsoft.com/office/drawing/2014/main" id="{A179F83B-8E88-470D-8DF5-8558EB3D08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
        <p:nvSpPr>
          <p:cNvPr id="12" name="Rectangle 11">
            <a:extLst>
              <a:ext uri="{FF2B5EF4-FFF2-40B4-BE49-F238E27FC236}">
                <a16:creationId xmlns:a16="http://schemas.microsoft.com/office/drawing/2014/main" id="{BEC5AC04-D702-4AFD-9641-E02D6479568C}"/>
              </a:ext>
            </a:extLst>
          </p:cNvPr>
          <p:cNvSpPr/>
          <p:nvPr/>
        </p:nvSpPr>
        <p:spPr>
          <a:xfrm>
            <a:off x="5069756" y="1948542"/>
            <a:ext cx="1752599" cy="3412763"/>
          </a:xfrm>
          <a:prstGeom prst="rect">
            <a:avLst/>
          </a:prstGeom>
          <a:solidFill>
            <a:schemeClr val="bg1">
              <a:lumMod val="85000"/>
            </a:schemeClr>
          </a:solidFill>
          <a:ln w="38100">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977900">
              <a:lnSpc>
                <a:spcPct val="90000"/>
              </a:lnSpc>
              <a:spcBef>
                <a:spcPct val="0"/>
              </a:spcBef>
              <a:spcAft>
                <a:spcPct val="35000"/>
              </a:spcAft>
            </a:pPr>
            <a:r>
              <a:rPr lang="en-US" sz="2000" b="1" dirty="0">
                <a:solidFill>
                  <a:schemeClr val="tx1"/>
                </a:solidFill>
              </a:rPr>
              <a:t>Career Exploration and Development</a:t>
            </a:r>
          </a:p>
          <a:p>
            <a:pPr lvl="0" algn="ctr" defTabSz="977900">
              <a:lnSpc>
                <a:spcPct val="90000"/>
              </a:lnSpc>
              <a:spcBef>
                <a:spcPct val="0"/>
              </a:spcBef>
              <a:spcAft>
                <a:spcPct val="35000"/>
              </a:spcAft>
            </a:pPr>
            <a:endParaRPr lang="en-US" sz="600" dirty="0">
              <a:solidFill>
                <a:schemeClr val="tx1"/>
              </a:solidFill>
            </a:endParaRPr>
          </a:p>
          <a:p>
            <a:pPr lvl="0" algn="ctr" defTabSz="977900">
              <a:lnSpc>
                <a:spcPct val="90000"/>
              </a:lnSpc>
              <a:spcBef>
                <a:spcPct val="0"/>
              </a:spcBef>
              <a:spcAft>
                <a:spcPct val="35000"/>
              </a:spcAft>
            </a:pPr>
            <a:r>
              <a:rPr lang="en-US" sz="2000" dirty="0">
                <a:solidFill>
                  <a:schemeClr val="tx1"/>
                </a:solidFill>
              </a:rPr>
              <a:t>Includes opportunities for </a:t>
            </a:r>
            <a:r>
              <a:rPr lang="en-US" sz="2000" b="1" dirty="0">
                <a:solidFill>
                  <a:schemeClr val="tx1"/>
                </a:solidFill>
              </a:rPr>
              <a:t>career exploration and skill development</a:t>
            </a:r>
            <a:endParaRPr lang="en-US" sz="2000" b="1" kern="1200" dirty="0">
              <a:solidFill>
                <a:schemeClr val="tx1"/>
              </a:solidFill>
            </a:endParaRPr>
          </a:p>
        </p:txBody>
      </p:sp>
      <p:sp>
        <p:nvSpPr>
          <p:cNvPr id="14" name="Rectangle 13">
            <a:extLst>
              <a:ext uri="{FF2B5EF4-FFF2-40B4-BE49-F238E27FC236}">
                <a16:creationId xmlns:a16="http://schemas.microsoft.com/office/drawing/2014/main" id="{24AA62C4-F711-45AA-A121-B2CEB807D7B5}"/>
              </a:ext>
            </a:extLst>
          </p:cNvPr>
          <p:cNvSpPr/>
          <p:nvPr/>
        </p:nvSpPr>
        <p:spPr>
          <a:xfrm>
            <a:off x="7105222" y="1948542"/>
            <a:ext cx="1752599" cy="3412763"/>
          </a:xfrm>
          <a:prstGeom prst="rect">
            <a:avLst/>
          </a:prstGeom>
          <a:solidFill>
            <a:schemeClr val="bg1">
              <a:lumMod val="85000"/>
            </a:schemeClr>
          </a:solidFill>
          <a:ln w="3810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977900">
              <a:lnSpc>
                <a:spcPct val="90000"/>
              </a:lnSpc>
              <a:spcBef>
                <a:spcPct val="0"/>
              </a:spcBef>
              <a:spcAft>
                <a:spcPct val="35000"/>
              </a:spcAft>
            </a:pPr>
            <a:r>
              <a:rPr lang="en-US" sz="2000" b="1" dirty="0">
                <a:solidFill>
                  <a:schemeClr val="tx1"/>
                </a:solidFill>
              </a:rPr>
              <a:t>Academic and Occupational Skill Development</a:t>
            </a:r>
          </a:p>
          <a:p>
            <a:pPr lvl="0" algn="ctr" defTabSz="977900">
              <a:lnSpc>
                <a:spcPct val="90000"/>
              </a:lnSpc>
              <a:spcBef>
                <a:spcPct val="0"/>
              </a:spcBef>
              <a:spcAft>
                <a:spcPct val="35000"/>
              </a:spcAft>
            </a:pPr>
            <a:endParaRPr lang="en-US" sz="600" b="1" dirty="0">
              <a:solidFill>
                <a:schemeClr val="tx1"/>
              </a:solidFill>
            </a:endParaRPr>
          </a:p>
          <a:p>
            <a:pPr lvl="0" algn="ctr" defTabSz="977900">
              <a:lnSpc>
                <a:spcPct val="90000"/>
              </a:lnSpc>
              <a:spcBef>
                <a:spcPct val="0"/>
              </a:spcBef>
              <a:spcAft>
                <a:spcPct val="35000"/>
              </a:spcAft>
            </a:pPr>
            <a:r>
              <a:rPr lang="en-US" sz="2000" dirty="0">
                <a:solidFill>
                  <a:schemeClr val="tx1"/>
                </a:solidFill>
              </a:rPr>
              <a:t>Includes </a:t>
            </a:r>
            <a:r>
              <a:rPr lang="en-US" sz="2000" b="1" dirty="0">
                <a:solidFill>
                  <a:schemeClr val="tx1"/>
                </a:solidFill>
              </a:rPr>
              <a:t>academic and occupational </a:t>
            </a:r>
            <a:r>
              <a:rPr lang="en-US" sz="2000" dirty="0">
                <a:solidFill>
                  <a:schemeClr val="tx1"/>
                </a:solidFill>
              </a:rPr>
              <a:t>components</a:t>
            </a:r>
            <a:endParaRPr lang="en-US" sz="2000" kern="1200" dirty="0">
              <a:solidFill>
                <a:schemeClr val="tx1"/>
              </a:solidFill>
            </a:endParaRPr>
          </a:p>
        </p:txBody>
      </p:sp>
    </p:spTree>
    <p:extLst>
      <p:ext uri="{BB962C8B-B14F-4D97-AF65-F5344CB8AC3E}">
        <p14:creationId xmlns:p14="http://schemas.microsoft.com/office/powerpoint/2010/main" val="1640879126"/>
      </p:ext>
    </p:extLst>
  </p:cSld>
  <p:clrMapOvr>
    <a:masterClrMapping/>
  </p:clrMapOvr>
  <mc:AlternateContent xmlns:mc="http://schemas.openxmlformats.org/markup-compatibility/2006" xmlns:p14="http://schemas.microsoft.com/office/powerpoint/2010/main">
    <mc:Choice Requires="p14">
      <p:transition spd="slow" p14:dur="2000" advTm="12867"/>
    </mc:Choice>
    <mc:Fallback xmlns="">
      <p:transition spd="slow" advTm="12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AC5D9-3848-4569-8AB5-B03B7AE1443F}"/>
              </a:ext>
            </a:extLst>
          </p:cNvPr>
          <p:cNvSpPr/>
          <p:nvPr/>
        </p:nvSpPr>
        <p:spPr>
          <a:xfrm>
            <a:off x="1119756" y="491906"/>
            <a:ext cx="10071463" cy="6968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Compensation Potential</a:t>
            </a:r>
          </a:p>
        </p:txBody>
      </p:sp>
      <p:grpSp>
        <p:nvGrpSpPr>
          <p:cNvPr id="26" name="Group 25">
            <a:extLst>
              <a:ext uri="{FF2B5EF4-FFF2-40B4-BE49-F238E27FC236}">
                <a16:creationId xmlns:a16="http://schemas.microsoft.com/office/drawing/2014/main" id="{01C4C11C-BD8A-4B3D-82D6-25E75081726E}"/>
              </a:ext>
            </a:extLst>
          </p:cNvPr>
          <p:cNvGrpSpPr/>
          <p:nvPr/>
        </p:nvGrpSpPr>
        <p:grpSpPr>
          <a:xfrm>
            <a:off x="1354953" y="1829724"/>
            <a:ext cx="6548070" cy="3981485"/>
            <a:chOff x="1191673" y="2047438"/>
            <a:chExt cx="6548070" cy="3981485"/>
          </a:xfrm>
        </p:grpSpPr>
        <p:grpSp>
          <p:nvGrpSpPr>
            <p:cNvPr id="12" name="Group 11">
              <a:extLst>
                <a:ext uri="{FF2B5EF4-FFF2-40B4-BE49-F238E27FC236}">
                  <a16:creationId xmlns:a16="http://schemas.microsoft.com/office/drawing/2014/main" id="{F647AE47-3565-4C24-AE1A-1A9A11E34DD8}"/>
                </a:ext>
              </a:extLst>
            </p:cNvPr>
            <p:cNvGrpSpPr/>
            <p:nvPr/>
          </p:nvGrpSpPr>
          <p:grpSpPr>
            <a:xfrm>
              <a:off x="1223060" y="2047438"/>
              <a:ext cx="6516683" cy="3981485"/>
              <a:chOff x="1223060" y="1536361"/>
              <a:chExt cx="6215277" cy="4491638"/>
            </a:xfrm>
          </p:grpSpPr>
          <p:sp>
            <p:nvSpPr>
              <p:cNvPr id="13" name="Freeform: Shape 12">
                <a:extLst>
                  <a:ext uri="{FF2B5EF4-FFF2-40B4-BE49-F238E27FC236}">
                    <a16:creationId xmlns:a16="http://schemas.microsoft.com/office/drawing/2014/main" id="{08C6AB57-082A-4DAD-A682-62C8497E7A82}"/>
                  </a:ext>
                </a:extLst>
              </p:cNvPr>
              <p:cNvSpPr/>
              <p:nvPr/>
            </p:nvSpPr>
            <p:spPr>
              <a:xfrm rot="21600000">
                <a:off x="1847416" y="1536361"/>
                <a:ext cx="5590921" cy="1248714"/>
              </a:xfrm>
              <a:custGeom>
                <a:avLst/>
                <a:gdLst>
                  <a:gd name="connsiteX0" fmla="*/ 0 w 5590921"/>
                  <a:gd name="connsiteY0" fmla="*/ 0 h 1248712"/>
                  <a:gd name="connsiteX1" fmla="*/ 4966565 w 5590921"/>
                  <a:gd name="connsiteY1" fmla="*/ 0 h 1248712"/>
                  <a:gd name="connsiteX2" fmla="*/ 5590921 w 5590921"/>
                  <a:gd name="connsiteY2" fmla="*/ 624356 h 1248712"/>
                  <a:gd name="connsiteX3" fmla="*/ 4966565 w 5590921"/>
                  <a:gd name="connsiteY3" fmla="*/ 1248712 h 1248712"/>
                  <a:gd name="connsiteX4" fmla="*/ 0 w 5590921"/>
                  <a:gd name="connsiteY4" fmla="*/ 1248712 h 1248712"/>
                  <a:gd name="connsiteX5" fmla="*/ 0 w 5590921"/>
                  <a:gd name="connsiteY5" fmla="*/ 0 h 124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921" h="1248712">
                    <a:moveTo>
                      <a:pt x="5590921" y="1248711"/>
                    </a:moveTo>
                    <a:lnTo>
                      <a:pt x="624356" y="1248711"/>
                    </a:lnTo>
                    <a:lnTo>
                      <a:pt x="0" y="624356"/>
                    </a:lnTo>
                    <a:lnTo>
                      <a:pt x="624356" y="1"/>
                    </a:lnTo>
                    <a:lnTo>
                      <a:pt x="5590921" y="1"/>
                    </a:lnTo>
                    <a:lnTo>
                      <a:pt x="5590921" y="1248711"/>
                    </a:lnTo>
                    <a:close/>
                  </a:path>
                </a:pathLst>
              </a:custGeom>
              <a:solidFill>
                <a:schemeClr val="accent3"/>
              </a:solid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862826" tIns="217171" rIns="405384" bIns="217171"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14" name="Oval 13">
                <a:extLst>
                  <a:ext uri="{FF2B5EF4-FFF2-40B4-BE49-F238E27FC236}">
                    <a16:creationId xmlns:a16="http://schemas.microsoft.com/office/drawing/2014/main" id="{254DD25E-B8C6-4BE8-802E-B7C3CFECF6D6}"/>
                  </a:ext>
                </a:extLst>
              </p:cNvPr>
              <p:cNvSpPr/>
              <p:nvPr/>
            </p:nvSpPr>
            <p:spPr>
              <a:xfrm>
                <a:off x="1223060" y="1536362"/>
                <a:ext cx="1248712" cy="1248712"/>
              </a:xfrm>
              <a:prstGeom prst="ellipse">
                <a:avLst/>
              </a:prstGeom>
              <a:solidFill>
                <a:schemeClr val="accent2">
                  <a:lumMod val="20000"/>
                  <a:lumOff val="80000"/>
                </a:schemeClr>
              </a:solidFill>
            </p:spPr>
            <p:style>
              <a:lnRef idx="2">
                <a:schemeClr val="lt1">
                  <a:hueOff val="0"/>
                  <a:satOff val="0"/>
                  <a:lumOff val="0"/>
                  <a:alphaOff val="0"/>
                </a:schemeClr>
              </a:lnRef>
              <a:fillRef idx="1">
                <a:schemeClr val="accent2">
                  <a:tint val="50000"/>
                  <a:alpha val="90000"/>
                  <a:hueOff val="0"/>
                  <a:satOff val="0"/>
                  <a:lumOff val="0"/>
                  <a:alphaOff val="0"/>
                </a:schemeClr>
              </a:fillRef>
              <a:effectRef idx="0">
                <a:schemeClr val="accent2">
                  <a:tint val="50000"/>
                  <a:alpha val="90000"/>
                  <a:hueOff val="0"/>
                  <a:satOff val="0"/>
                  <a:lumOff val="0"/>
                  <a:alphaOff val="0"/>
                </a:schemeClr>
              </a:effectRef>
              <a:fontRef idx="minor">
                <a:schemeClr val="lt1">
                  <a:hueOff val="0"/>
                  <a:satOff val="0"/>
                  <a:lumOff val="0"/>
                  <a:alphaOff val="0"/>
                </a:schemeClr>
              </a:fontRef>
            </p:style>
            <p:txBody>
              <a:bodyPr anchor="ctr"/>
              <a:lstStyle/>
              <a:p>
                <a:pPr algn="ctr"/>
                <a:endParaRPr lang="en-US" sz="2200" b="1" dirty="0">
                  <a:solidFill>
                    <a:schemeClr val="tx1"/>
                  </a:solidFill>
                </a:endParaRPr>
              </a:p>
            </p:txBody>
          </p:sp>
          <p:sp>
            <p:nvSpPr>
              <p:cNvPr id="15" name="Freeform: Shape 14">
                <a:extLst>
                  <a:ext uri="{FF2B5EF4-FFF2-40B4-BE49-F238E27FC236}">
                    <a16:creationId xmlns:a16="http://schemas.microsoft.com/office/drawing/2014/main" id="{183661F2-C8B9-4C6F-B683-91696E850FC3}"/>
                  </a:ext>
                </a:extLst>
              </p:cNvPr>
              <p:cNvSpPr/>
              <p:nvPr/>
            </p:nvSpPr>
            <p:spPr>
              <a:xfrm rot="21600000">
                <a:off x="1847416" y="3157823"/>
                <a:ext cx="5590921" cy="1248713"/>
              </a:xfrm>
              <a:custGeom>
                <a:avLst/>
                <a:gdLst>
                  <a:gd name="connsiteX0" fmla="*/ 0 w 5590921"/>
                  <a:gd name="connsiteY0" fmla="*/ 0 h 1248712"/>
                  <a:gd name="connsiteX1" fmla="*/ 4966565 w 5590921"/>
                  <a:gd name="connsiteY1" fmla="*/ 0 h 1248712"/>
                  <a:gd name="connsiteX2" fmla="*/ 5590921 w 5590921"/>
                  <a:gd name="connsiteY2" fmla="*/ 624356 h 1248712"/>
                  <a:gd name="connsiteX3" fmla="*/ 4966565 w 5590921"/>
                  <a:gd name="connsiteY3" fmla="*/ 1248712 h 1248712"/>
                  <a:gd name="connsiteX4" fmla="*/ 0 w 5590921"/>
                  <a:gd name="connsiteY4" fmla="*/ 1248712 h 1248712"/>
                  <a:gd name="connsiteX5" fmla="*/ 0 w 5590921"/>
                  <a:gd name="connsiteY5" fmla="*/ 0 h 124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921" h="1248712">
                    <a:moveTo>
                      <a:pt x="5590921" y="1248711"/>
                    </a:moveTo>
                    <a:lnTo>
                      <a:pt x="624356" y="1248711"/>
                    </a:lnTo>
                    <a:lnTo>
                      <a:pt x="0" y="624356"/>
                    </a:lnTo>
                    <a:lnTo>
                      <a:pt x="624356" y="1"/>
                    </a:lnTo>
                    <a:lnTo>
                      <a:pt x="5590921" y="1"/>
                    </a:lnTo>
                    <a:lnTo>
                      <a:pt x="5590921" y="1248711"/>
                    </a:lnTo>
                    <a:close/>
                  </a:path>
                </a:pathLst>
              </a:custGeom>
              <a:solidFill>
                <a:schemeClr val="accent4"/>
              </a:solidFill>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spcFirstLastPara="0" vert="horz" wrap="square" lIns="862826" tIns="217171" rIns="405384" bIns="21717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16" name="Oval 15">
                <a:extLst>
                  <a:ext uri="{FF2B5EF4-FFF2-40B4-BE49-F238E27FC236}">
                    <a16:creationId xmlns:a16="http://schemas.microsoft.com/office/drawing/2014/main" id="{16761C02-75AC-4486-849C-73FEC567C855}"/>
                  </a:ext>
                </a:extLst>
              </p:cNvPr>
              <p:cNvSpPr/>
              <p:nvPr/>
            </p:nvSpPr>
            <p:spPr>
              <a:xfrm>
                <a:off x="1223060" y="3157824"/>
                <a:ext cx="1248712" cy="1248712"/>
              </a:xfrm>
              <a:prstGeom prst="ellipse">
                <a:avLst/>
              </a:prstGeom>
              <a:solidFill>
                <a:schemeClr val="accent3">
                  <a:lumMod val="20000"/>
                  <a:lumOff val="80000"/>
                </a:schemeClr>
              </a:solidFill>
            </p:spPr>
            <p:style>
              <a:lnRef idx="2">
                <a:schemeClr val="lt1">
                  <a:hueOff val="0"/>
                  <a:satOff val="0"/>
                  <a:lumOff val="0"/>
                  <a:alphaOff val="0"/>
                </a:schemeClr>
              </a:lnRef>
              <a:fillRef idx="1">
                <a:schemeClr val="accent2">
                  <a:tint val="50000"/>
                  <a:alpha val="90000"/>
                  <a:hueOff val="21199"/>
                  <a:satOff val="-1176"/>
                  <a:lumOff val="6438"/>
                  <a:alphaOff val="-20000"/>
                </a:schemeClr>
              </a:fillRef>
              <a:effectRef idx="0">
                <a:schemeClr val="accent2">
                  <a:tint val="50000"/>
                  <a:alpha val="90000"/>
                  <a:hueOff val="21199"/>
                  <a:satOff val="-1176"/>
                  <a:lumOff val="6438"/>
                  <a:alphaOff val="-20000"/>
                </a:schemeClr>
              </a:effectRef>
              <a:fontRef idx="minor">
                <a:schemeClr val="lt1">
                  <a:hueOff val="0"/>
                  <a:satOff val="0"/>
                  <a:lumOff val="0"/>
                  <a:alphaOff val="0"/>
                </a:schemeClr>
              </a:fontRef>
            </p:style>
            <p:txBody>
              <a:bodyPr lIns="0" rIns="0" anchor="ctr"/>
              <a:lstStyle/>
              <a:p>
                <a:pPr algn="ctr"/>
                <a:endParaRPr lang="en-US" b="1" dirty="0">
                  <a:solidFill>
                    <a:schemeClr val="tx1"/>
                  </a:solidFill>
                </a:endParaRPr>
              </a:p>
            </p:txBody>
          </p:sp>
          <p:sp>
            <p:nvSpPr>
              <p:cNvPr id="17" name="Freeform: Shape 16">
                <a:extLst>
                  <a:ext uri="{FF2B5EF4-FFF2-40B4-BE49-F238E27FC236}">
                    <a16:creationId xmlns:a16="http://schemas.microsoft.com/office/drawing/2014/main" id="{BFBE297A-36CC-4B2C-9AB2-1FE30B186199}"/>
                  </a:ext>
                </a:extLst>
              </p:cNvPr>
              <p:cNvSpPr/>
              <p:nvPr/>
            </p:nvSpPr>
            <p:spPr>
              <a:xfrm rot="21600000">
                <a:off x="1847416" y="4779286"/>
                <a:ext cx="5590921" cy="1248713"/>
              </a:xfrm>
              <a:custGeom>
                <a:avLst/>
                <a:gdLst>
                  <a:gd name="connsiteX0" fmla="*/ 0 w 5590921"/>
                  <a:gd name="connsiteY0" fmla="*/ 0 h 1248712"/>
                  <a:gd name="connsiteX1" fmla="*/ 4966565 w 5590921"/>
                  <a:gd name="connsiteY1" fmla="*/ 0 h 1248712"/>
                  <a:gd name="connsiteX2" fmla="*/ 5590921 w 5590921"/>
                  <a:gd name="connsiteY2" fmla="*/ 624356 h 1248712"/>
                  <a:gd name="connsiteX3" fmla="*/ 4966565 w 5590921"/>
                  <a:gd name="connsiteY3" fmla="*/ 1248712 h 1248712"/>
                  <a:gd name="connsiteX4" fmla="*/ 0 w 5590921"/>
                  <a:gd name="connsiteY4" fmla="*/ 1248712 h 1248712"/>
                  <a:gd name="connsiteX5" fmla="*/ 0 w 5590921"/>
                  <a:gd name="connsiteY5" fmla="*/ 0 h 124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921" h="1248712">
                    <a:moveTo>
                      <a:pt x="5590921" y="1248711"/>
                    </a:moveTo>
                    <a:lnTo>
                      <a:pt x="624356" y="1248711"/>
                    </a:lnTo>
                    <a:lnTo>
                      <a:pt x="0" y="624356"/>
                    </a:lnTo>
                    <a:lnTo>
                      <a:pt x="624356" y="1"/>
                    </a:lnTo>
                    <a:lnTo>
                      <a:pt x="5590921" y="1"/>
                    </a:lnTo>
                    <a:lnTo>
                      <a:pt x="5590921" y="1248711"/>
                    </a:lnTo>
                    <a:close/>
                  </a:path>
                </a:pathLst>
              </a:custGeom>
              <a:solidFill>
                <a:schemeClr val="accent5"/>
              </a:solid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862826" tIns="217171" rIns="405384" bIns="21717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18" name="Oval 17">
                <a:extLst>
                  <a:ext uri="{FF2B5EF4-FFF2-40B4-BE49-F238E27FC236}">
                    <a16:creationId xmlns:a16="http://schemas.microsoft.com/office/drawing/2014/main" id="{A6E80B74-0A77-4D72-9E66-ABE83FEF8AB2}"/>
                  </a:ext>
                </a:extLst>
              </p:cNvPr>
              <p:cNvSpPr/>
              <p:nvPr/>
            </p:nvSpPr>
            <p:spPr>
              <a:xfrm>
                <a:off x="1223060" y="4779287"/>
                <a:ext cx="1248712" cy="1248712"/>
              </a:xfrm>
              <a:prstGeom prst="ellipse">
                <a:avLst/>
              </a:prstGeom>
              <a:solidFill>
                <a:schemeClr val="accent5">
                  <a:lumMod val="20000"/>
                  <a:lumOff val="80000"/>
                </a:schemeClr>
              </a:solidFill>
            </p:spPr>
            <p:style>
              <a:lnRef idx="2">
                <a:schemeClr val="lt1">
                  <a:hueOff val="0"/>
                  <a:satOff val="0"/>
                  <a:lumOff val="0"/>
                  <a:alphaOff val="0"/>
                </a:schemeClr>
              </a:lnRef>
              <a:fillRef idx="1">
                <a:schemeClr val="accent2">
                  <a:tint val="50000"/>
                  <a:alpha val="90000"/>
                  <a:hueOff val="42397"/>
                  <a:satOff val="-2352"/>
                  <a:lumOff val="12876"/>
                  <a:alphaOff val="-40000"/>
                </a:schemeClr>
              </a:fillRef>
              <a:effectRef idx="0">
                <a:schemeClr val="accent2">
                  <a:tint val="50000"/>
                  <a:alpha val="90000"/>
                  <a:hueOff val="42397"/>
                  <a:satOff val="-2352"/>
                  <a:lumOff val="12876"/>
                  <a:alphaOff val="-40000"/>
                </a:schemeClr>
              </a:effectRef>
              <a:fontRef idx="minor">
                <a:schemeClr val="lt1">
                  <a:hueOff val="0"/>
                  <a:satOff val="0"/>
                  <a:lumOff val="0"/>
                  <a:alphaOff val="0"/>
                </a:schemeClr>
              </a:fontRef>
            </p:style>
            <p:txBody>
              <a:bodyPr lIns="0" rIns="0" anchor="ctr"/>
              <a:lstStyle/>
              <a:p>
                <a:pPr algn="ctr"/>
                <a:endParaRPr lang="en-US" b="1" dirty="0">
                  <a:solidFill>
                    <a:schemeClr val="tx1"/>
                  </a:solidFill>
                </a:endParaRPr>
              </a:p>
            </p:txBody>
          </p:sp>
        </p:grpSp>
        <p:sp>
          <p:nvSpPr>
            <p:cNvPr id="20" name="Rectangle 19">
              <a:extLst>
                <a:ext uri="{FF2B5EF4-FFF2-40B4-BE49-F238E27FC236}">
                  <a16:creationId xmlns:a16="http://schemas.microsoft.com/office/drawing/2014/main" id="{972955D6-B5F2-4B45-B246-E937B58EBDC1}"/>
                </a:ext>
              </a:extLst>
            </p:cNvPr>
            <p:cNvSpPr/>
            <p:nvPr/>
          </p:nvSpPr>
          <p:spPr>
            <a:xfrm>
              <a:off x="1191673" y="5259111"/>
              <a:ext cx="1372042" cy="430887"/>
            </a:xfrm>
            <a:prstGeom prst="rect">
              <a:avLst/>
            </a:prstGeom>
          </p:spPr>
          <p:txBody>
            <a:bodyPr wrap="none">
              <a:spAutoFit/>
            </a:bodyPr>
            <a:lstStyle/>
            <a:p>
              <a:pPr algn="ctr"/>
              <a:r>
                <a:rPr lang="en-US" sz="2200" b="1" dirty="0"/>
                <a:t>Incentives</a:t>
              </a:r>
            </a:p>
          </p:txBody>
        </p:sp>
        <p:sp>
          <p:nvSpPr>
            <p:cNvPr id="21" name="Rectangle 20">
              <a:extLst>
                <a:ext uri="{FF2B5EF4-FFF2-40B4-BE49-F238E27FC236}">
                  <a16:creationId xmlns:a16="http://schemas.microsoft.com/office/drawing/2014/main" id="{BC90494B-02C2-457A-900E-C31202B93F55}"/>
                </a:ext>
              </a:extLst>
            </p:cNvPr>
            <p:cNvSpPr/>
            <p:nvPr/>
          </p:nvSpPr>
          <p:spPr>
            <a:xfrm>
              <a:off x="1400031" y="2415290"/>
              <a:ext cx="955326" cy="430887"/>
            </a:xfrm>
            <a:prstGeom prst="rect">
              <a:avLst/>
            </a:prstGeom>
          </p:spPr>
          <p:txBody>
            <a:bodyPr wrap="none">
              <a:spAutoFit/>
            </a:bodyPr>
            <a:lstStyle/>
            <a:p>
              <a:pPr algn="ctr"/>
              <a:r>
                <a:rPr lang="en-US" sz="2200" b="1" dirty="0"/>
                <a:t>Wages</a:t>
              </a:r>
            </a:p>
          </p:txBody>
        </p:sp>
        <p:sp>
          <p:nvSpPr>
            <p:cNvPr id="22" name="Rectangle 21">
              <a:extLst>
                <a:ext uri="{FF2B5EF4-FFF2-40B4-BE49-F238E27FC236}">
                  <a16:creationId xmlns:a16="http://schemas.microsoft.com/office/drawing/2014/main" id="{74E216C3-4E69-409B-B44A-096591458491}"/>
                </a:ext>
              </a:extLst>
            </p:cNvPr>
            <p:cNvSpPr/>
            <p:nvPr/>
          </p:nvSpPr>
          <p:spPr>
            <a:xfrm>
              <a:off x="1282018" y="3822738"/>
              <a:ext cx="1191352" cy="430887"/>
            </a:xfrm>
            <a:prstGeom prst="rect">
              <a:avLst/>
            </a:prstGeom>
          </p:spPr>
          <p:txBody>
            <a:bodyPr wrap="none">
              <a:spAutoFit/>
            </a:bodyPr>
            <a:lstStyle/>
            <a:p>
              <a:pPr algn="ctr"/>
              <a:r>
                <a:rPr lang="en-US" sz="2200" b="1" dirty="0"/>
                <a:t>Stipends</a:t>
              </a:r>
            </a:p>
          </p:txBody>
        </p:sp>
        <p:sp>
          <p:nvSpPr>
            <p:cNvPr id="23" name="Rectangle 22">
              <a:extLst>
                <a:ext uri="{FF2B5EF4-FFF2-40B4-BE49-F238E27FC236}">
                  <a16:creationId xmlns:a16="http://schemas.microsoft.com/office/drawing/2014/main" id="{6032B97B-C39B-419F-8C8B-B68572B2521E}"/>
                </a:ext>
              </a:extLst>
            </p:cNvPr>
            <p:cNvSpPr/>
            <p:nvPr/>
          </p:nvSpPr>
          <p:spPr>
            <a:xfrm>
              <a:off x="2607893" y="2263998"/>
              <a:ext cx="5056285" cy="671915"/>
            </a:xfrm>
            <a:prstGeom prst="rect">
              <a:avLst/>
            </a:prstGeom>
          </p:spPr>
          <p:txBody>
            <a:bodyPr wrap="square">
              <a:spAutoFit/>
            </a:bodyPr>
            <a:lstStyle/>
            <a:p>
              <a:pPr>
                <a:lnSpc>
                  <a:spcPct val="107000"/>
                </a:lnSpc>
                <a:spcAft>
                  <a:spcPts val="800"/>
                </a:spcAft>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A payment for services rendered where an employer/employee relationship exists</a:t>
              </a: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434580EC-BE86-487D-81C9-DA7ECC19B29A}"/>
                </a:ext>
              </a:extLst>
            </p:cNvPr>
            <p:cNvSpPr/>
            <p:nvPr/>
          </p:nvSpPr>
          <p:spPr>
            <a:xfrm>
              <a:off x="2607893" y="3675235"/>
              <a:ext cx="5056285" cy="671915"/>
            </a:xfrm>
            <a:prstGeom prst="rect">
              <a:avLst/>
            </a:prstGeom>
          </p:spPr>
          <p:txBody>
            <a:bodyPr wrap="square">
              <a:spAutoFit/>
            </a:bodyPr>
            <a:lstStyle/>
            <a:p>
              <a:pPr>
                <a:lnSpc>
                  <a:spcPct val="107000"/>
                </a:lnSpc>
                <a:spcAft>
                  <a:spcPts val="8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An allowable payment for participation in work experience activities</a:t>
              </a:r>
            </a:p>
          </p:txBody>
        </p:sp>
        <p:sp>
          <p:nvSpPr>
            <p:cNvPr id="25" name="Rectangle 24">
              <a:extLst>
                <a:ext uri="{FF2B5EF4-FFF2-40B4-BE49-F238E27FC236}">
                  <a16:creationId xmlns:a16="http://schemas.microsoft.com/office/drawing/2014/main" id="{0037CDA2-A922-481A-B04B-7550ED49EE3A}"/>
                </a:ext>
              </a:extLst>
            </p:cNvPr>
            <p:cNvSpPr/>
            <p:nvPr/>
          </p:nvSpPr>
          <p:spPr>
            <a:xfrm>
              <a:off x="2532328" y="4990415"/>
              <a:ext cx="5207415" cy="968278"/>
            </a:xfrm>
            <a:prstGeom prst="rect">
              <a:avLst/>
            </a:prstGeom>
          </p:spPr>
          <p:txBody>
            <a:bodyPr wrap="square">
              <a:spAutoFit/>
            </a:bodyPr>
            <a:lstStyle/>
            <a:p>
              <a:pPr>
                <a:lnSpc>
                  <a:spcPct val="107000"/>
                </a:lnSpc>
                <a:spcAft>
                  <a:spcPts val="8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Payments allowable to youth participants for recognition and achievements directly tied to work experience, such as a successful completion</a:t>
              </a:r>
            </a:p>
          </p:txBody>
        </p:sp>
      </p:grpSp>
      <p:sp>
        <p:nvSpPr>
          <p:cNvPr id="27" name="TextBox 26">
            <a:extLst>
              <a:ext uri="{FF2B5EF4-FFF2-40B4-BE49-F238E27FC236}">
                <a16:creationId xmlns:a16="http://schemas.microsoft.com/office/drawing/2014/main" id="{70E2C05C-D19A-4A83-9C33-FB8D492BA2FA}"/>
              </a:ext>
            </a:extLst>
          </p:cNvPr>
          <p:cNvSpPr txBox="1"/>
          <p:nvPr/>
        </p:nvSpPr>
        <p:spPr>
          <a:xfrm rot="16200000">
            <a:off x="84847" y="3516737"/>
            <a:ext cx="1948354" cy="430887"/>
          </a:xfrm>
          <a:prstGeom prst="rect">
            <a:avLst/>
          </a:prstGeom>
          <a:noFill/>
        </p:spPr>
        <p:txBody>
          <a:bodyPr wrap="none" rtlCol="0">
            <a:spAutoFit/>
          </a:bodyPr>
          <a:lstStyle/>
          <a:p>
            <a:r>
              <a:rPr lang="en-US" sz="2200" b="1" dirty="0"/>
              <a:t>Payment Types</a:t>
            </a:r>
          </a:p>
        </p:txBody>
      </p:sp>
      <p:pic>
        <p:nvPicPr>
          <p:cNvPr id="3" name="Audio 2">
            <a:hlinkClick r:id="" action="ppaction://media"/>
            <a:extLst>
              <a:ext uri="{FF2B5EF4-FFF2-40B4-BE49-F238E27FC236}">
                <a16:creationId xmlns:a16="http://schemas.microsoft.com/office/drawing/2014/main" id="{79E5A44A-2D53-43E6-B67B-C7D332FCC6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08280375"/>
      </p:ext>
    </p:extLst>
  </p:cSld>
  <p:clrMapOvr>
    <a:masterClrMapping/>
  </p:clrMapOvr>
  <mc:AlternateContent xmlns:mc="http://schemas.openxmlformats.org/markup-compatibility/2006" xmlns:p14="http://schemas.microsoft.com/office/powerpoint/2010/main">
    <mc:Choice Requires="p14">
      <p:transition spd="slow" p14:dur="2000" advTm="12725"/>
    </mc:Choice>
    <mc:Fallback xmlns="">
      <p:transition spd="slow" advTm="12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447178DCBB64C90E9731A3AD42726" ma:contentTypeVersion="3" ma:contentTypeDescription="Create a new document." ma:contentTypeScope="" ma:versionID="fa0af2e90be13a84afa7c41a0fb26713">
  <xsd:schema xmlns:xsd="http://www.w3.org/2001/XMLSchema" xmlns:xs="http://www.w3.org/2001/XMLSchema" xmlns:p="http://schemas.microsoft.com/office/2006/metadata/properties" xmlns:ns2="bf629071-1517-464d-966c-6ad8b0b5e6ae" targetNamespace="http://schemas.microsoft.com/office/2006/metadata/properties" ma:root="true" ma:fieldsID="f4cde8ca4d7dcd9edeb39269c7a9b9bb" ns2:_="">
    <xsd:import namespace="bf629071-1517-464d-966c-6ad8b0b5e6a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29071-1517-464d-966c-6ad8b0b5e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B9FC7-AF11-47F6-9BEE-2C719B611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29071-1517-464d-966c-6ad8b0b5e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01A49-7655-4920-9B6A-7232CBA31411}">
  <ds:schemaRefs>
    <ds:schemaRef ds:uri="http://purl.org/dc/terms/"/>
    <ds:schemaRef ds:uri="http://schemas.openxmlformats.org/package/2006/metadata/core-properties"/>
    <ds:schemaRef ds:uri="5319c99a-5e02-49d7-9888-dde778b4bdb2"/>
    <ds:schemaRef ds:uri="http://schemas.microsoft.com/office/2006/documentManagement/types"/>
    <ds:schemaRef ds:uri="http://schemas.microsoft.com/office/infopath/2007/PartnerControls"/>
    <ds:schemaRef ds:uri="http://purl.org/dc/elements/1.1/"/>
    <ds:schemaRef ds:uri="http://schemas.microsoft.com/office/2006/metadata/properties"/>
    <ds:schemaRef ds:uri="770c9142-c820-48be-9092-92bdf702daab"/>
    <ds:schemaRef ds:uri="http://www.w3.org/XML/1998/namespace"/>
    <ds:schemaRef ds:uri="http://purl.org/dc/dcmitype/"/>
  </ds:schemaRefs>
</ds:datastoreItem>
</file>

<file path=customXml/itemProps3.xml><?xml version="1.0" encoding="utf-8"?>
<ds:datastoreItem xmlns:ds="http://schemas.openxmlformats.org/officeDocument/2006/customXml" ds:itemID="{6C8A0E6A-351C-4B75-9065-BB2B21576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30094</TotalTime>
  <Words>2564</Words>
  <Application>Microsoft Office PowerPoint</Application>
  <PresentationFormat>Widescreen</PresentationFormat>
  <Paragraphs>284</Paragraphs>
  <Slides>26</Slides>
  <Notes>26</Notes>
  <HiddenSlides>0</HiddenSlides>
  <MMClips>26</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Retrospect</vt:lpstr>
      <vt:lpstr>Work Experience – WIOA Youth</vt:lpstr>
      <vt:lpstr>WIOA Title I Training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vector>
  </TitlesOfParts>
  <Company>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Sabrina</dc:creator>
  <cp:lastModifiedBy>Singer Quast, Sarah (DOL)</cp:lastModifiedBy>
  <cp:revision>340</cp:revision>
  <cp:lastPrinted>2021-02-08T18:35:37Z</cp:lastPrinted>
  <dcterms:created xsi:type="dcterms:W3CDTF">2021-02-02T16:31:06Z</dcterms:created>
  <dcterms:modified xsi:type="dcterms:W3CDTF">2021-05-11T14:36:29Z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0x0101008AC447178DCBB64C90E9731A3AD42726</vt:lpwstr>
  </property>
</Properties>
</file>