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28"/>
  </p:notesMasterIdLst>
  <p:handoutMasterIdLst>
    <p:handoutMasterId r:id="rId29"/>
  </p:handoutMasterIdLst>
  <p:sldIdLst>
    <p:sldId id="561" r:id="rId2"/>
    <p:sldId id="531" r:id="rId3"/>
    <p:sldId id="455" r:id="rId4"/>
    <p:sldId id="601" r:id="rId5"/>
    <p:sldId id="587" r:id="rId6"/>
    <p:sldId id="585" r:id="rId7"/>
    <p:sldId id="593" r:id="rId8"/>
    <p:sldId id="579" r:id="rId9"/>
    <p:sldId id="588" r:id="rId10"/>
    <p:sldId id="609" r:id="rId11"/>
    <p:sldId id="586" r:id="rId12"/>
    <p:sldId id="574" r:id="rId13"/>
    <p:sldId id="598" r:id="rId14"/>
    <p:sldId id="283" r:id="rId15"/>
    <p:sldId id="596" r:id="rId16"/>
    <p:sldId id="605" r:id="rId17"/>
    <p:sldId id="607" r:id="rId18"/>
    <p:sldId id="608" r:id="rId19"/>
    <p:sldId id="611" r:id="rId20"/>
    <p:sldId id="583" r:id="rId21"/>
    <p:sldId id="604" r:id="rId22"/>
    <p:sldId id="603" r:id="rId23"/>
    <p:sldId id="580" r:id="rId24"/>
    <p:sldId id="610" r:id="rId25"/>
    <p:sldId id="600" r:id="rId26"/>
    <p:sldId id="578"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36" autoAdjust="0"/>
    <p:restoredTop sz="74583" autoAdjust="0"/>
  </p:normalViewPr>
  <p:slideViewPr>
    <p:cSldViewPr>
      <p:cViewPr varScale="1">
        <p:scale>
          <a:sx n="72" d="100"/>
          <a:sy n="72" d="100"/>
        </p:scale>
        <p:origin x="1284" y="6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6" d="100"/>
          <a:sy n="86" d="100"/>
        </p:scale>
        <p:origin x="3822" y="84"/>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79C03B-9368-40D5-A5AA-6EB3B7375CF6}" type="doc">
      <dgm:prSet loTypeId="urn:microsoft.com/office/officeart/2005/8/layout/chevron1" loCatId="process" qsTypeId="urn:microsoft.com/office/officeart/2005/8/quickstyle/simple1" qsCatId="simple" csTypeId="urn:microsoft.com/office/officeart/2005/8/colors/colorful4" csCatId="colorful" phldr="1"/>
      <dgm:spPr/>
    </dgm:pt>
    <dgm:pt modelId="{4346E3D9-5395-43BE-AB6D-80F0F4FACBCE}">
      <dgm:prSet phldrT="[Text]"/>
      <dgm:spPr/>
      <dgm:t>
        <a:bodyPr/>
        <a:lstStyle/>
        <a:p>
          <a:r>
            <a:rPr lang="en-US" dirty="0"/>
            <a:t>Education</a:t>
          </a:r>
        </a:p>
      </dgm:t>
    </dgm:pt>
    <dgm:pt modelId="{E76323B1-08AA-4DA5-A3CE-8CF1DE627BB4}" type="parTrans" cxnId="{EE907D5A-380A-44FA-99C9-EFD90A3A19AF}">
      <dgm:prSet/>
      <dgm:spPr/>
      <dgm:t>
        <a:bodyPr/>
        <a:lstStyle/>
        <a:p>
          <a:endParaRPr lang="en-US"/>
        </a:p>
      </dgm:t>
    </dgm:pt>
    <dgm:pt modelId="{334AA90C-8BD9-4660-97BD-6A35FF2E6785}" type="sibTrans" cxnId="{EE907D5A-380A-44FA-99C9-EFD90A3A19AF}">
      <dgm:prSet/>
      <dgm:spPr/>
      <dgm:t>
        <a:bodyPr/>
        <a:lstStyle/>
        <a:p>
          <a:endParaRPr lang="en-US"/>
        </a:p>
      </dgm:t>
    </dgm:pt>
    <dgm:pt modelId="{B25312C8-86E0-42BC-9FE6-9F60A7B03270}">
      <dgm:prSet phldrT="[Text]"/>
      <dgm:spPr/>
      <dgm:t>
        <a:bodyPr/>
        <a:lstStyle/>
        <a:p>
          <a:r>
            <a:rPr lang="en-US" dirty="0"/>
            <a:t>Awareness</a:t>
          </a:r>
        </a:p>
      </dgm:t>
    </dgm:pt>
    <dgm:pt modelId="{C76B44F0-1830-4ED8-8B7F-829611827CF2}" type="parTrans" cxnId="{4001B648-5183-4724-B98C-520B1A57412D}">
      <dgm:prSet/>
      <dgm:spPr/>
      <dgm:t>
        <a:bodyPr/>
        <a:lstStyle/>
        <a:p>
          <a:endParaRPr lang="en-US"/>
        </a:p>
      </dgm:t>
    </dgm:pt>
    <dgm:pt modelId="{62D46325-4827-4A69-A4EF-3F3781ECC767}" type="sibTrans" cxnId="{4001B648-5183-4724-B98C-520B1A57412D}">
      <dgm:prSet/>
      <dgm:spPr/>
      <dgm:t>
        <a:bodyPr/>
        <a:lstStyle/>
        <a:p>
          <a:endParaRPr lang="en-US"/>
        </a:p>
      </dgm:t>
    </dgm:pt>
    <dgm:pt modelId="{D0B0EDD5-3304-4BBA-9BBB-29B4CE08A0AB}">
      <dgm:prSet phldrT="[Text]"/>
      <dgm:spPr/>
      <dgm:t>
        <a:bodyPr/>
        <a:lstStyle/>
        <a:p>
          <a:r>
            <a:rPr lang="en-US" dirty="0"/>
            <a:t>Motivation</a:t>
          </a:r>
        </a:p>
      </dgm:t>
    </dgm:pt>
    <dgm:pt modelId="{895FAEC3-37C7-45C1-9A7B-212B0475D4E9}" type="parTrans" cxnId="{9EA9987F-5D1E-4D09-A4A6-C1D9B78E17FE}">
      <dgm:prSet/>
      <dgm:spPr/>
      <dgm:t>
        <a:bodyPr/>
        <a:lstStyle/>
        <a:p>
          <a:endParaRPr lang="en-US"/>
        </a:p>
      </dgm:t>
    </dgm:pt>
    <dgm:pt modelId="{25A7C49F-A348-45B5-99B6-5FF24E8B711A}" type="sibTrans" cxnId="{9EA9987F-5D1E-4D09-A4A6-C1D9B78E17FE}">
      <dgm:prSet/>
      <dgm:spPr/>
      <dgm:t>
        <a:bodyPr/>
        <a:lstStyle/>
        <a:p>
          <a:endParaRPr lang="en-US"/>
        </a:p>
      </dgm:t>
    </dgm:pt>
    <dgm:pt modelId="{8AFE25DE-8167-42E0-86B8-3570DF9CB21B}">
      <dgm:prSet phldrT="[Text]"/>
      <dgm:spPr/>
      <dgm:t>
        <a:bodyPr/>
        <a:lstStyle/>
        <a:p>
          <a:r>
            <a:rPr lang="en-US" dirty="0"/>
            <a:t>Reminder</a:t>
          </a:r>
        </a:p>
      </dgm:t>
    </dgm:pt>
    <dgm:pt modelId="{75C5D7F2-6181-43E7-B90F-68DBA7D6D8B2}" type="parTrans" cxnId="{E2BBF9F4-E5FF-4D99-9DEE-F76F731D1D5A}">
      <dgm:prSet/>
      <dgm:spPr/>
      <dgm:t>
        <a:bodyPr/>
        <a:lstStyle/>
        <a:p>
          <a:endParaRPr lang="en-US"/>
        </a:p>
      </dgm:t>
    </dgm:pt>
    <dgm:pt modelId="{11816993-E70A-4C23-9D31-31496AA4668F}" type="sibTrans" cxnId="{E2BBF9F4-E5FF-4D99-9DEE-F76F731D1D5A}">
      <dgm:prSet/>
      <dgm:spPr/>
      <dgm:t>
        <a:bodyPr/>
        <a:lstStyle/>
        <a:p>
          <a:endParaRPr lang="en-US"/>
        </a:p>
      </dgm:t>
    </dgm:pt>
    <dgm:pt modelId="{57AAD73D-B6F4-4C44-BD70-AA36168AA01E}">
      <dgm:prSet phldrT="[Text]"/>
      <dgm:spPr/>
      <dgm:t>
        <a:bodyPr/>
        <a:lstStyle/>
        <a:p>
          <a:r>
            <a:rPr lang="en-US" dirty="0"/>
            <a:t>Thank You</a:t>
          </a:r>
        </a:p>
      </dgm:t>
    </dgm:pt>
    <dgm:pt modelId="{90E0F72E-5128-4859-836D-28569B72D0B8}" type="parTrans" cxnId="{36FE2866-E9C8-4C3E-9E68-6742FF0053F4}">
      <dgm:prSet/>
      <dgm:spPr/>
      <dgm:t>
        <a:bodyPr/>
        <a:lstStyle/>
        <a:p>
          <a:endParaRPr lang="en-US"/>
        </a:p>
      </dgm:t>
    </dgm:pt>
    <dgm:pt modelId="{A05E2243-3200-415D-A3CA-E06B5AC8CAA0}" type="sibTrans" cxnId="{36FE2866-E9C8-4C3E-9E68-6742FF0053F4}">
      <dgm:prSet/>
      <dgm:spPr/>
      <dgm:t>
        <a:bodyPr/>
        <a:lstStyle/>
        <a:p>
          <a:endParaRPr lang="en-US"/>
        </a:p>
      </dgm:t>
    </dgm:pt>
    <dgm:pt modelId="{897818D9-5273-47C9-9015-7177D69E21D0}" type="pres">
      <dgm:prSet presAssocID="{5279C03B-9368-40D5-A5AA-6EB3B7375CF6}" presName="Name0" presStyleCnt="0">
        <dgm:presLayoutVars>
          <dgm:dir/>
          <dgm:animLvl val="lvl"/>
          <dgm:resizeHandles val="exact"/>
        </dgm:presLayoutVars>
      </dgm:prSet>
      <dgm:spPr/>
    </dgm:pt>
    <dgm:pt modelId="{F9F1A068-2D7D-400E-BED2-A68875C7927B}" type="pres">
      <dgm:prSet presAssocID="{4346E3D9-5395-43BE-AB6D-80F0F4FACBCE}" presName="parTxOnly" presStyleLbl="node1" presStyleIdx="0" presStyleCnt="5">
        <dgm:presLayoutVars>
          <dgm:chMax val="0"/>
          <dgm:chPref val="0"/>
          <dgm:bulletEnabled val="1"/>
        </dgm:presLayoutVars>
      </dgm:prSet>
      <dgm:spPr/>
    </dgm:pt>
    <dgm:pt modelId="{41C4262A-A593-4410-8455-9E60F13C7671}" type="pres">
      <dgm:prSet presAssocID="{334AA90C-8BD9-4660-97BD-6A35FF2E6785}" presName="parTxOnlySpace" presStyleCnt="0"/>
      <dgm:spPr/>
    </dgm:pt>
    <dgm:pt modelId="{39522598-BBA7-4D58-A66F-6B9512870F04}" type="pres">
      <dgm:prSet presAssocID="{B25312C8-86E0-42BC-9FE6-9F60A7B03270}" presName="parTxOnly" presStyleLbl="node1" presStyleIdx="1" presStyleCnt="5">
        <dgm:presLayoutVars>
          <dgm:chMax val="0"/>
          <dgm:chPref val="0"/>
          <dgm:bulletEnabled val="1"/>
        </dgm:presLayoutVars>
      </dgm:prSet>
      <dgm:spPr/>
    </dgm:pt>
    <dgm:pt modelId="{BBD0FA39-6950-44A1-9041-4A538D6F2455}" type="pres">
      <dgm:prSet presAssocID="{62D46325-4827-4A69-A4EF-3F3781ECC767}" presName="parTxOnlySpace" presStyleCnt="0"/>
      <dgm:spPr/>
    </dgm:pt>
    <dgm:pt modelId="{C91D2CBC-B66D-454B-B625-390E1057BCA3}" type="pres">
      <dgm:prSet presAssocID="{D0B0EDD5-3304-4BBA-9BBB-29B4CE08A0AB}" presName="parTxOnly" presStyleLbl="node1" presStyleIdx="2" presStyleCnt="5">
        <dgm:presLayoutVars>
          <dgm:chMax val="0"/>
          <dgm:chPref val="0"/>
          <dgm:bulletEnabled val="1"/>
        </dgm:presLayoutVars>
      </dgm:prSet>
      <dgm:spPr/>
    </dgm:pt>
    <dgm:pt modelId="{0B5CB389-796C-4224-AA6E-9DF80D526DC1}" type="pres">
      <dgm:prSet presAssocID="{25A7C49F-A348-45B5-99B6-5FF24E8B711A}" presName="parTxOnlySpace" presStyleCnt="0"/>
      <dgm:spPr/>
    </dgm:pt>
    <dgm:pt modelId="{A394A056-D3EE-4F9C-A146-C3A499B176D5}" type="pres">
      <dgm:prSet presAssocID="{8AFE25DE-8167-42E0-86B8-3570DF9CB21B}" presName="parTxOnly" presStyleLbl="node1" presStyleIdx="3" presStyleCnt="5">
        <dgm:presLayoutVars>
          <dgm:chMax val="0"/>
          <dgm:chPref val="0"/>
          <dgm:bulletEnabled val="1"/>
        </dgm:presLayoutVars>
      </dgm:prSet>
      <dgm:spPr/>
    </dgm:pt>
    <dgm:pt modelId="{97D35F4E-4358-457A-88B6-8172646CDBC2}" type="pres">
      <dgm:prSet presAssocID="{11816993-E70A-4C23-9D31-31496AA4668F}" presName="parTxOnlySpace" presStyleCnt="0"/>
      <dgm:spPr/>
    </dgm:pt>
    <dgm:pt modelId="{5F63D5AF-2F93-4256-A919-706C5F43369D}" type="pres">
      <dgm:prSet presAssocID="{57AAD73D-B6F4-4C44-BD70-AA36168AA01E}" presName="parTxOnly" presStyleLbl="node1" presStyleIdx="4" presStyleCnt="5">
        <dgm:presLayoutVars>
          <dgm:chMax val="0"/>
          <dgm:chPref val="0"/>
          <dgm:bulletEnabled val="1"/>
        </dgm:presLayoutVars>
      </dgm:prSet>
      <dgm:spPr/>
    </dgm:pt>
  </dgm:ptLst>
  <dgm:cxnLst>
    <dgm:cxn modelId="{811AAF05-36E5-4F09-9401-066B9952A99A}" type="presOf" srcId="{D0B0EDD5-3304-4BBA-9BBB-29B4CE08A0AB}" destId="{C91D2CBC-B66D-454B-B625-390E1057BCA3}" srcOrd="0" destOrd="0" presId="urn:microsoft.com/office/officeart/2005/8/layout/chevron1"/>
    <dgm:cxn modelId="{36FE2866-E9C8-4C3E-9E68-6742FF0053F4}" srcId="{5279C03B-9368-40D5-A5AA-6EB3B7375CF6}" destId="{57AAD73D-B6F4-4C44-BD70-AA36168AA01E}" srcOrd="4" destOrd="0" parTransId="{90E0F72E-5128-4859-836D-28569B72D0B8}" sibTransId="{A05E2243-3200-415D-A3CA-E06B5AC8CAA0}"/>
    <dgm:cxn modelId="{4001B648-5183-4724-B98C-520B1A57412D}" srcId="{5279C03B-9368-40D5-A5AA-6EB3B7375CF6}" destId="{B25312C8-86E0-42BC-9FE6-9F60A7B03270}" srcOrd="1" destOrd="0" parTransId="{C76B44F0-1830-4ED8-8B7F-829611827CF2}" sibTransId="{62D46325-4827-4A69-A4EF-3F3781ECC767}"/>
    <dgm:cxn modelId="{5426424A-67E5-4223-B802-E2DA28530715}" type="presOf" srcId="{8AFE25DE-8167-42E0-86B8-3570DF9CB21B}" destId="{A394A056-D3EE-4F9C-A146-C3A499B176D5}" srcOrd="0" destOrd="0" presId="urn:microsoft.com/office/officeart/2005/8/layout/chevron1"/>
    <dgm:cxn modelId="{62502D75-0D5B-4D3F-A34F-CC2C3D1ADAC8}" type="presOf" srcId="{57AAD73D-B6F4-4C44-BD70-AA36168AA01E}" destId="{5F63D5AF-2F93-4256-A919-706C5F43369D}" srcOrd="0" destOrd="0" presId="urn:microsoft.com/office/officeart/2005/8/layout/chevron1"/>
    <dgm:cxn modelId="{EE907D5A-380A-44FA-99C9-EFD90A3A19AF}" srcId="{5279C03B-9368-40D5-A5AA-6EB3B7375CF6}" destId="{4346E3D9-5395-43BE-AB6D-80F0F4FACBCE}" srcOrd="0" destOrd="0" parTransId="{E76323B1-08AA-4DA5-A3CE-8CF1DE627BB4}" sibTransId="{334AA90C-8BD9-4660-97BD-6A35FF2E6785}"/>
    <dgm:cxn modelId="{9EA9987F-5D1E-4D09-A4A6-C1D9B78E17FE}" srcId="{5279C03B-9368-40D5-A5AA-6EB3B7375CF6}" destId="{D0B0EDD5-3304-4BBA-9BBB-29B4CE08A0AB}" srcOrd="2" destOrd="0" parTransId="{895FAEC3-37C7-45C1-9A7B-212B0475D4E9}" sibTransId="{25A7C49F-A348-45B5-99B6-5FF24E8B711A}"/>
    <dgm:cxn modelId="{1E94AB87-26AF-48CA-A479-CC9AD91E7C52}" type="presOf" srcId="{4346E3D9-5395-43BE-AB6D-80F0F4FACBCE}" destId="{F9F1A068-2D7D-400E-BED2-A68875C7927B}" srcOrd="0" destOrd="0" presId="urn:microsoft.com/office/officeart/2005/8/layout/chevron1"/>
    <dgm:cxn modelId="{F6C7EEC4-1095-4024-83AE-E4747A02B805}" type="presOf" srcId="{5279C03B-9368-40D5-A5AA-6EB3B7375CF6}" destId="{897818D9-5273-47C9-9015-7177D69E21D0}" srcOrd="0" destOrd="0" presId="urn:microsoft.com/office/officeart/2005/8/layout/chevron1"/>
    <dgm:cxn modelId="{62FBD1E1-CCA8-463C-8ECF-8E39FA5D9537}" type="presOf" srcId="{B25312C8-86E0-42BC-9FE6-9F60A7B03270}" destId="{39522598-BBA7-4D58-A66F-6B9512870F04}" srcOrd="0" destOrd="0" presId="urn:microsoft.com/office/officeart/2005/8/layout/chevron1"/>
    <dgm:cxn modelId="{E2BBF9F4-E5FF-4D99-9DEE-F76F731D1D5A}" srcId="{5279C03B-9368-40D5-A5AA-6EB3B7375CF6}" destId="{8AFE25DE-8167-42E0-86B8-3570DF9CB21B}" srcOrd="3" destOrd="0" parTransId="{75C5D7F2-6181-43E7-B90F-68DBA7D6D8B2}" sibTransId="{11816993-E70A-4C23-9D31-31496AA4668F}"/>
    <dgm:cxn modelId="{892CDB52-8D9E-44E4-BD9D-CFB9087C2702}" type="presParOf" srcId="{897818D9-5273-47C9-9015-7177D69E21D0}" destId="{F9F1A068-2D7D-400E-BED2-A68875C7927B}" srcOrd="0" destOrd="0" presId="urn:microsoft.com/office/officeart/2005/8/layout/chevron1"/>
    <dgm:cxn modelId="{A11CD327-FCA2-45D2-98C2-97A0706A506D}" type="presParOf" srcId="{897818D9-5273-47C9-9015-7177D69E21D0}" destId="{41C4262A-A593-4410-8455-9E60F13C7671}" srcOrd="1" destOrd="0" presId="urn:microsoft.com/office/officeart/2005/8/layout/chevron1"/>
    <dgm:cxn modelId="{B1DA846D-C14E-4567-A1CC-F6669C82CF21}" type="presParOf" srcId="{897818D9-5273-47C9-9015-7177D69E21D0}" destId="{39522598-BBA7-4D58-A66F-6B9512870F04}" srcOrd="2" destOrd="0" presId="urn:microsoft.com/office/officeart/2005/8/layout/chevron1"/>
    <dgm:cxn modelId="{8AFC2A3F-403E-4C66-BEED-79F7B5DCF0B9}" type="presParOf" srcId="{897818D9-5273-47C9-9015-7177D69E21D0}" destId="{BBD0FA39-6950-44A1-9041-4A538D6F2455}" srcOrd="3" destOrd="0" presId="urn:microsoft.com/office/officeart/2005/8/layout/chevron1"/>
    <dgm:cxn modelId="{525E2180-DF84-4F5D-8C52-D1682AD64B1D}" type="presParOf" srcId="{897818D9-5273-47C9-9015-7177D69E21D0}" destId="{C91D2CBC-B66D-454B-B625-390E1057BCA3}" srcOrd="4" destOrd="0" presId="urn:microsoft.com/office/officeart/2005/8/layout/chevron1"/>
    <dgm:cxn modelId="{A5072458-B1F2-4EE0-972C-F51E7E5A4B7C}" type="presParOf" srcId="{897818D9-5273-47C9-9015-7177D69E21D0}" destId="{0B5CB389-796C-4224-AA6E-9DF80D526DC1}" srcOrd="5" destOrd="0" presId="urn:microsoft.com/office/officeart/2005/8/layout/chevron1"/>
    <dgm:cxn modelId="{C80A9564-A386-4C65-9B13-ABFE2AA52C43}" type="presParOf" srcId="{897818D9-5273-47C9-9015-7177D69E21D0}" destId="{A394A056-D3EE-4F9C-A146-C3A499B176D5}" srcOrd="6" destOrd="0" presId="urn:microsoft.com/office/officeart/2005/8/layout/chevron1"/>
    <dgm:cxn modelId="{66C897AE-693E-4ED5-9323-7BCAE61DD95A}" type="presParOf" srcId="{897818D9-5273-47C9-9015-7177D69E21D0}" destId="{97D35F4E-4358-457A-88B6-8172646CDBC2}" srcOrd="7" destOrd="0" presId="urn:microsoft.com/office/officeart/2005/8/layout/chevron1"/>
    <dgm:cxn modelId="{F4F306DF-8B80-4A37-B162-A9FE884A58AF}" type="presParOf" srcId="{897818D9-5273-47C9-9015-7177D69E21D0}" destId="{5F63D5AF-2F93-4256-A919-706C5F43369D}"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1A068-2D7D-400E-BED2-A68875C7927B}">
      <dsp:nvSpPr>
        <dsp:cNvPr id="0" name=""/>
        <dsp:cNvSpPr/>
      </dsp:nvSpPr>
      <dsp:spPr>
        <a:xfrm>
          <a:off x="2039" y="2429"/>
          <a:ext cx="1815461" cy="726184"/>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Education</a:t>
          </a:r>
        </a:p>
      </dsp:txBody>
      <dsp:txXfrm>
        <a:off x="365131" y="2429"/>
        <a:ext cx="1089277" cy="726184"/>
      </dsp:txXfrm>
    </dsp:sp>
    <dsp:sp modelId="{39522598-BBA7-4D58-A66F-6B9512870F04}">
      <dsp:nvSpPr>
        <dsp:cNvPr id="0" name=""/>
        <dsp:cNvSpPr/>
      </dsp:nvSpPr>
      <dsp:spPr>
        <a:xfrm>
          <a:off x="1635955" y="2429"/>
          <a:ext cx="1815461" cy="726184"/>
        </a:xfrm>
        <a:prstGeom prst="chevron">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Awareness</a:t>
          </a:r>
        </a:p>
      </dsp:txBody>
      <dsp:txXfrm>
        <a:off x="1999047" y="2429"/>
        <a:ext cx="1089277" cy="726184"/>
      </dsp:txXfrm>
    </dsp:sp>
    <dsp:sp modelId="{C91D2CBC-B66D-454B-B625-390E1057BCA3}">
      <dsp:nvSpPr>
        <dsp:cNvPr id="0" name=""/>
        <dsp:cNvSpPr/>
      </dsp:nvSpPr>
      <dsp:spPr>
        <a:xfrm>
          <a:off x="3269871" y="2429"/>
          <a:ext cx="1815461" cy="726184"/>
        </a:xfrm>
        <a:prstGeom prst="chevron">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Motivation</a:t>
          </a:r>
        </a:p>
      </dsp:txBody>
      <dsp:txXfrm>
        <a:off x="3632963" y="2429"/>
        <a:ext cx="1089277" cy="726184"/>
      </dsp:txXfrm>
    </dsp:sp>
    <dsp:sp modelId="{A394A056-D3EE-4F9C-A146-C3A499B176D5}">
      <dsp:nvSpPr>
        <dsp:cNvPr id="0" name=""/>
        <dsp:cNvSpPr/>
      </dsp:nvSpPr>
      <dsp:spPr>
        <a:xfrm>
          <a:off x="4903786" y="2429"/>
          <a:ext cx="1815461" cy="726184"/>
        </a:xfrm>
        <a:prstGeom prst="chevron">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Reminder</a:t>
          </a:r>
        </a:p>
      </dsp:txBody>
      <dsp:txXfrm>
        <a:off x="5266878" y="2429"/>
        <a:ext cx="1089277" cy="726184"/>
      </dsp:txXfrm>
    </dsp:sp>
    <dsp:sp modelId="{5F63D5AF-2F93-4256-A919-706C5F43369D}">
      <dsp:nvSpPr>
        <dsp:cNvPr id="0" name=""/>
        <dsp:cNvSpPr/>
      </dsp:nvSpPr>
      <dsp:spPr>
        <a:xfrm>
          <a:off x="6537702" y="2429"/>
          <a:ext cx="1815461" cy="726184"/>
        </a:xfrm>
        <a:prstGeom prst="chevron">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Thank You</a:t>
          </a:r>
        </a:p>
      </dsp:txBody>
      <dsp:txXfrm>
        <a:off x="6900794" y="2429"/>
        <a:ext cx="1089277" cy="72618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7839" cy="464820"/>
          </a:xfrm>
          <a:prstGeom prst="rect">
            <a:avLst/>
          </a:prstGeom>
        </p:spPr>
        <p:txBody>
          <a:bodyPr vert="horz" lIns="93884" tIns="46942" rIns="93884" bIns="46942" rtlCol="0"/>
          <a:lstStyle>
            <a:lvl1pPr algn="l">
              <a:defRPr sz="1200"/>
            </a:lvl1pPr>
          </a:lstStyle>
          <a:p>
            <a:endParaRPr lang="en-US" dirty="0"/>
          </a:p>
        </p:txBody>
      </p:sp>
      <p:sp>
        <p:nvSpPr>
          <p:cNvPr id="3" name="Date Placeholder 2"/>
          <p:cNvSpPr>
            <a:spLocks noGrp="1"/>
          </p:cNvSpPr>
          <p:nvPr>
            <p:ph type="dt" sz="quarter" idx="1"/>
          </p:nvPr>
        </p:nvSpPr>
        <p:spPr>
          <a:xfrm>
            <a:off x="3970940" y="1"/>
            <a:ext cx="3037839" cy="464820"/>
          </a:xfrm>
          <a:prstGeom prst="rect">
            <a:avLst/>
          </a:prstGeom>
        </p:spPr>
        <p:txBody>
          <a:bodyPr vert="horz" lIns="93884" tIns="46942" rIns="93884" bIns="46942" rtlCol="0"/>
          <a:lstStyle>
            <a:lvl1pPr algn="r">
              <a:defRPr sz="1200"/>
            </a:lvl1pPr>
          </a:lstStyle>
          <a:p>
            <a:fld id="{943EE235-F34A-4804-998C-D7841F005A35}" type="datetimeFigureOut">
              <a:rPr lang="en-US" smtClean="0"/>
              <a:t>6/14/2019</a:t>
            </a:fld>
            <a:endParaRPr lang="en-US" dirty="0"/>
          </a:p>
        </p:txBody>
      </p:sp>
      <p:sp>
        <p:nvSpPr>
          <p:cNvPr id="4" name="Footer Placeholder 3"/>
          <p:cNvSpPr>
            <a:spLocks noGrp="1"/>
          </p:cNvSpPr>
          <p:nvPr>
            <p:ph type="ftr" sz="quarter" idx="2"/>
          </p:nvPr>
        </p:nvSpPr>
        <p:spPr>
          <a:xfrm>
            <a:off x="3" y="8829971"/>
            <a:ext cx="3037839" cy="464820"/>
          </a:xfrm>
          <a:prstGeom prst="rect">
            <a:avLst/>
          </a:prstGeom>
        </p:spPr>
        <p:txBody>
          <a:bodyPr vert="horz" lIns="93884" tIns="46942" rIns="93884" bIns="4694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71"/>
            <a:ext cx="3037839" cy="464820"/>
          </a:xfrm>
          <a:prstGeom prst="rect">
            <a:avLst/>
          </a:prstGeom>
        </p:spPr>
        <p:txBody>
          <a:bodyPr vert="horz" lIns="93884" tIns="46942" rIns="93884" bIns="46942" rtlCol="0" anchor="b"/>
          <a:lstStyle>
            <a:lvl1pPr algn="r">
              <a:defRPr sz="1200"/>
            </a:lvl1pPr>
          </a:lstStyle>
          <a:p>
            <a:fld id="{F5AA783D-F4C7-4AF4-BC0F-E4ECB68C1010}" type="slidenum">
              <a:rPr lang="en-US" smtClean="0"/>
              <a:t>‹#›</a:t>
            </a:fld>
            <a:endParaRPr lang="en-US" dirty="0"/>
          </a:p>
        </p:txBody>
      </p:sp>
    </p:spTree>
    <p:extLst>
      <p:ext uri="{BB962C8B-B14F-4D97-AF65-F5344CB8AC3E}">
        <p14:creationId xmlns:p14="http://schemas.microsoft.com/office/powerpoint/2010/main" val="35943775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7839" cy="464820"/>
          </a:xfrm>
          <a:prstGeom prst="rect">
            <a:avLst/>
          </a:prstGeom>
        </p:spPr>
        <p:txBody>
          <a:bodyPr vert="horz" lIns="93884" tIns="46942" rIns="93884" bIns="46942" rtlCol="0"/>
          <a:lstStyle>
            <a:lvl1pPr algn="l">
              <a:defRPr sz="1200"/>
            </a:lvl1pPr>
          </a:lstStyle>
          <a:p>
            <a:endParaRPr lang="en-US" dirty="0"/>
          </a:p>
        </p:txBody>
      </p:sp>
      <p:sp>
        <p:nvSpPr>
          <p:cNvPr id="3" name="Date Placeholder 2"/>
          <p:cNvSpPr>
            <a:spLocks noGrp="1"/>
          </p:cNvSpPr>
          <p:nvPr>
            <p:ph type="dt" idx="1"/>
          </p:nvPr>
        </p:nvSpPr>
        <p:spPr>
          <a:xfrm>
            <a:off x="3970940" y="1"/>
            <a:ext cx="3037839" cy="464820"/>
          </a:xfrm>
          <a:prstGeom prst="rect">
            <a:avLst/>
          </a:prstGeom>
        </p:spPr>
        <p:txBody>
          <a:bodyPr vert="horz" lIns="93884" tIns="46942" rIns="93884" bIns="46942" rtlCol="0"/>
          <a:lstStyle>
            <a:lvl1pPr algn="r">
              <a:defRPr sz="1200"/>
            </a:lvl1pPr>
          </a:lstStyle>
          <a:p>
            <a:fld id="{E7A2CACE-9796-44B9-93DB-3646C948A51D}" type="datetimeFigureOut">
              <a:rPr lang="en-US" smtClean="0"/>
              <a:t>6/14/2019</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884" tIns="46942" rIns="93884" bIns="46942" rtlCol="0" anchor="ctr"/>
          <a:lstStyle/>
          <a:p>
            <a:endParaRPr lang="en-US" dirty="0"/>
          </a:p>
        </p:txBody>
      </p:sp>
      <p:sp>
        <p:nvSpPr>
          <p:cNvPr id="5" name="Notes Placeholder 4"/>
          <p:cNvSpPr>
            <a:spLocks noGrp="1"/>
          </p:cNvSpPr>
          <p:nvPr>
            <p:ph type="body" sz="quarter" idx="3"/>
          </p:nvPr>
        </p:nvSpPr>
        <p:spPr>
          <a:xfrm>
            <a:off x="701041" y="4415793"/>
            <a:ext cx="5608320" cy="4183380"/>
          </a:xfrm>
          <a:prstGeom prst="rect">
            <a:avLst/>
          </a:prstGeom>
        </p:spPr>
        <p:txBody>
          <a:bodyPr vert="horz" lIns="93884" tIns="46942" rIns="93884" bIns="469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29971"/>
            <a:ext cx="3037839" cy="464820"/>
          </a:xfrm>
          <a:prstGeom prst="rect">
            <a:avLst/>
          </a:prstGeom>
        </p:spPr>
        <p:txBody>
          <a:bodyPr vert="horz" lIns="93884" tIns="46942" rIns="93884" bIns="469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71"/>
            <a:ext cx="3037839" cy="464820"/>
          </a:xfrm>
          <a:prstGeom prst="rect">
            <a:avLst/>
          </a:prstGeom>
        </p:spPr>
        <p:txBody>
          <a:bodyPr vert="horz" lIns="93884" tIns="46942" rIns="93884" bIns="46942" rtlCol="0" anchor="b"/>
          <a:lstStyle>
            <a:lvl1pPr algn="r">
              <a:defRPr sz="1200"/>
            </a:lvl1pPr>
          </a:lstStyle>
          <a:p>
            <a:fld id="{D9F51A89-74B3-4837-9366-3760FAA991FF}" type="slidenum">
              <a:rPr lang="en-US" smtClean="0"/>
              <a:t>‹#›</a:t>
            </a:fld>
            <a:endParaRPr lang="en-US" dirty="0"/>
          </a:p>
        </p:txBody>
      </p:sp>
    </p:spTree>
    <p:extLst>
      <p:ext uri="{BB962C8B-B14F-4D97-AF65-F5344CB8AC3E}">
        <p14:creationId xmlns:p14="http://schemas.microsoft.com/office/powerpoint/2010/main" val="11935318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0358B07-3C5D-4462-A537-A63D878EC326}" type="slidenum">
              <a:rPr lang="en-US" smtClean="0">
                <a:latin typeface="Times New Roman" pitchFamily="18" charset="0"/>
              </a:rPr>
              <a:pPr/>
              <a:t>1</a:t>
            </a:fld>
            <a:endParaRPr lang="en-US" dirty="0">
              <a:latin typeface="Times New Roman" pitchFamily="18" charset="0"/>
            </a:endParaRPr>
          </a:p>
        </p:txBody>
      </p:sp>
      <p:sp>
        <p:nvSpPr>
          <p:cNvPr id="50179" name="Rectangle 2"/>
          <p:cNvSpPr>
            <a:spLocks noGrp="1" noRot="1" noChangeAspect="1" noChangeArrowheads="1" noTextEdit="1"/>
          </p:cNvSpPr>
          <p:nvPr>
            <p:ph type="sldImg"/>
          </p:nvPr>
        </p:nvSpPr>
        <p:spPr>
          <a:xfrm>
            <a:off x="1182688" y="698500"/>
            <a:ext cx="4645025" cy="3484563"/>
          </a:xfrm>
          <a:ln/>
        </p:spPr>
      </p:sp>
      <p:sp>
        <p:nvSpPr>
          <p:cNvPr id="50180" name="Rectangle 3"/>
          <p:cNvSpPr>
            <a:spLocks noGrp="1" noChangeArrowheads="1"/>
          </p:cNvSpPr>
          <p:nvPr>
            <p:ph type="body" idx="1"/>
          </p:nvPr>
        </p:nvSpPr>
        <p:spPr>
          <a:xfrm>
            <a:off x="935042" y="4416429"/>
            <a:ext cx="5140325" cy="4183062"/>
          </a:xfrm>
          <a:noFill/>
          <a:ln/>
        </p:spPr>
        <p:txBody>
          <a:bodyPr/>
          <a:lstStyle/>
          <a:p>
            <a:pPr eaLnBrk="1" hangingPunct="1">
              <a:spcBef>
                <a:spcPct val="0"/>
              </a:spcBef>
            </a:pPr>
            <a:endParaRPr lang="en-US" sz="2400" dirty="0"/>
          </a:p>
        </p:txBody>
      </p:sp>
    </p:spTree>
    <p:extLst>
      <p:ext uri="{BB962C8B-B14F-4D97-AF65-F5344CB8AC3E}">
        <p14:creationId xmlns:p14="http://schemas.microsoft.com/office/powerpoint/2010/main" val="510539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51A89-74B3-4837-9366-3760FAA991FF}" type="slidenum">
              <a:rPr lang="en-US" smtClean="0"/>
              <a:t>11</a:t>
            </a:fld>
            <a:endParaRPr lang="en-US" dirty="0"/>
          </a:p>
        </p:txBody>
      </p:sp>
    </p:spTree>
    <p:extLst>
      <p:ext uri="{BB962C8B-B14F-4D97-AF65-F5344CB8AC3E}">
        <p14:creationId xmlns:p14="http://schemas.microsoft.com/office/powerpoint/2010/main" val="1984699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210">
              <a:lnSpc>
                <a:spcPct val="150000"/>
              </a:lnSpc>
              <a:defRPr/>
            </a:pPr>
            <a:endParaRPr lang="en-US" sz="1100" dirty="0"/>
          </a:p>
        </p:txBody>
      </p:sp>
      <p:sp>
        <p:nvSpPr>
          <p:cNvPr id="4" name="Slide Number Placeholder 3"/>
          <p:cNvSpPr>
            <a:spLocks noGrp="1"/>
          </p:cNvSpPr>
          <p:nvPr>
            <p:ph type="sldNum" sz="quarter" idx="10"/>
          </p:nvPr>
        </p:nvSpPr>
        <p:spPr/>
        <p:txBody>
          <a:bodyPr/>
          <a:lstStyle/>
          <a:p>
            <a:fld id="{498A63C9-DD9C-4CD6-9E6A-CA39E719FDD9}" type="slidenum">
              <a:rPr lang="en-US" smtClean="0"/>
              <a:t>12</a:t>
            </a:fld>
            <a:endParaRPr lang="en-US" dirty="0"/>
          </a:p>
        </p:txBody>
      </p:sp>
    </p:spTree>
    <p:extLst>
      <p:ext uri="{BB962C8B-B14F-4D97-AF65-F5344CB8AC3E}">
        <p14:creationId xmlns:p14="http://schemas.microsoft.com/office/powerpoint/2010/main" val="225243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Chapter 4: Timeline Key Communications Phases (page 11)</a:t>
            </a:r>
            <a:endParaRPr lang="en-US" dirty="0"/>
          </a:p>
        </p:txBody>
      </p:sp>
      <p:sp>
        <p:nvSpPr>
          <p:cNvPr id="4" name="Slide Number Placeholder 3"/>
          <p:cNvSpPr>
            <a:spLocks noGrp="1"/>
          </p:cNvSpPr>
          <p:nvPr>
            <p:ph type="sldNum" sz="quarter" idx="10"/>
          </p:nvPr>
        </p:nvSpPr>
        <p:spPr/>
        <p:txBody>
          <a:bodyPr/>
          <a:lstStyle/>
          <a:p>
            <a:fld id="{0B334484-DDA6-4A4E-A72C-CFF8D6015144}" type="slidenum">
              <a:rPr lang="en-US" smtClean="0"/>
              <a:t>14</a:t>
            </a:fld>
            <a:endParaRPr lang="en-US" dirty="0"/>
          </a:p>
        </p:txBody>
      </p:sp>
    </p:spTree>
    <p:extLst>
      <p:ext uri="{BB962C8B-B14F-4D97-AF65-F5344CB8AC3E}">
        <p14:creationId xmlns:p14="http://schemas.microsoft.com/office/powerpoint/2010/main" val="2907620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51A89-74B3-4837-9366-3760FAA991FF}" type="slidenum">
              <a:rPr lang="en-US" smtClean="0"/>
              <a:t>20</a:t>
            </a:fld>
            <a:endParaRPr lang="en-US" dirty="0"/>
          </a:p>
        </p:txBody>
      </p:sp>
    </p:spTree>
    <p:extLst>
      <p:ext uri="{BB962C8B-B14F-4D97-AF65-F5344CB8AC3E}">
        <p14:creationId xmlns:p14="http://schemas.microsoft.com/office/powerpoint/2010/main" val="3742913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3">
              <a:defRPr/>
            </a:pPr>
            <a:r>
              <a:rPr lang="en-US" sz="1100" dirty="0">
                <a:effectLst>
                  <a:outerShdw blurRad="38100" dist="38100" dir="2700000" algn="tl">
                    <a:srgbClr val="000000">
                      <a:alpha val="43137"/>
                    </a:srgbClr>
                  </a:outerShdw>
                </a:effectLst>
              </a:rPr>
              <a:t>As the Census Bureau anticipates national level issues, we have developed tools that can assist Partnership specialists and you to plan at the local level in anticipation of areas of low response.  </a:t>
            </a:r>
          </a:p>
          <a:p>
            <a:pPr defTabSz="914123">
              <a:defRPr/>
            </a:pPr>
            <a:endParaRPr lang="en-US" sz="1100" dirty="0">
              <a:effectLst>
                <a:outerShdw blurRad="38100" dist="38100" dir="2700000" algn="tl">
                  <a:srgbClr val="000000">
                    <a:alpha val="43137"/>
                  </a:srgbClr>
                </a:outerShdw>
              </a:effectLst>
            </a:endParaRPr>
          </a:p>
          <a:p>
            <a:pPr defTabSz="914123">
              <a:defRPr/>
            </a:pPr>
            <a:r>
              <a:rPr lang="en-US" sz="1100" dirty="0">
                <a:effectLst>
                  <a:outerShdw blurRad="38100" dist="38100" dir="2700000" algn="tl">
                    <a:srgbClr val="000000">
                      <a:alpha val="43137"/>
                    </a:srgbClr>
                  </a:outerShdw>
                </a:effectLst>
              </a:rPr>
              <a:t>You are looking at a screenshot from the Respondent Outreach Area Mapper also known as ROAM for the Brooklyn area.  This tool is an </a:t>
            </a:r>
            <a:r>
              <a:rPr lang="en-US" sz="1100" dirty="0"/>
              <a:t>interactive web mapping application that allows users to visualize predicted areas that are considered hard to survey down to the census tract. Hard-to-survey areas—the darker shaded areas represent the Hard to Survey areas.  Be mindful that areas can be hard-to-survey for different reasons.  Learning about each hard-to-survey area allows the Census Bureau to create a tailored communication and partnership campaign, and to plan for field resources including hiring staff with language skills.</a:t>
            </a:r>
          </a:p>
          <a:p>
            <a:pPr defTabSz="914123">
              <a:defRPr/>
            </a:pPr>
            <a:endParaRPr lang="en-US" sz="1100" dirty="0"/>
          </a:p>
          <a:p>
            <a:pPr defTabSz="914123">
              <a:defRPr/>
            </a:pPr>
            <a:r>
              <a:rPr lang="en-US" sz="1100" dirty="0"/>
              <a:t>As you can see, you can highlight a census tract and view the characteristics of the census tract.  </a:t>
            </a:r>
          </a:p>
          <a:p>
            <a:pPr defTabSz="914123">
              <a:defRPr/>
            </a:pPr>
            <a:endParaRPr lang="en-US" sz="1100" dirty="0"/>
          </a:p>
          <a:p>
            <a:pPr defTabSz="914123">
              <a:defRPr/>
            </a:pPr>
            <a:r>
              <a:rPr lang="en-US" sz="1100" dirty="0"/>
              <a:t>This tool is available for public use and is available at www.census.gov/roam.</a:t>
            </a:r>
          </a:p>
          <a:p>
            <a:pPr defTabSz="914123">
              <a:defRPr/>
            </a:pPr>
            <a:endParaRPr lang="en-US" sz="1100" dirty="0"/>
          </a:p>
          <a:p>
            <a:pPr defTabSz="914123">
              <a:defRPr/>
            </a:pPr>
            <a:r>
              <a:rPr lang="en-US" sz="1100" dirty="0"/>
              <a:t>(if needed)</a:t>
            </a:r>
          </a:p>
          <a:p>
            <a:pPr defTabSz="914123">
              <a:defRPr/>
            </a:pPr>
            <a:endParaRPr lang="en-US" sz="1100" dirty="0"/>
          </a:p>
          <a:p>
            <a:pPr defTabSz="914123">
              <a:defRPr/>
            </a:pPr>
            <a:r>
              <a:rPr lang="en-US" sz="1100" dirty="0"/>
              <a:t>RAOM utilizes a metric called the Low Response Score (LRS)—or more simply, predicted mail nonresponse rate from the Census Bureau’s Planning Database.  The Low Response score is calculated by 2010 Census response rates and other characteristics within the Census Bureau’s Planning Database.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51A89-74B3-4837-9366-3760FAA991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0272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want to leave</a:t>
            </a:r>
            <a:r>
              <a:rPr lang="en-US" baseline="0" dirty="0"/>
              <a:t> here today without mentioning the Census Bureau’s </a:t>
            </a:r>
            <a:r>
              <a:rPr lang="en-US" dirty="0"/>
              <a:t>Data Dissemination Program.</a:t>
            </a:r>
            <a:r>
              <a:rPr lang="en-US" baseline="0" dirty="0"/>
              <a:t> This program was</a:t>
            </a:r>
            <a:r>
              <a:rPr lang="en-US" dirty="0"/>
              <a:t> developed to help you understand and utilize the vast array of data we have available on our website. This is a FREE program, a service we provide</a:t>
            </a:r>
            <a:r>
              <a:rPr lang="en-US" baseline="0" dirty="0"/>
              <a:t> to give back to our partners and communities. O</a:t>
            </a:r>
            <a:r>
              <a:rPr lang="en-US" dirty="0"/>
              <a:t>ur expert staff can customize a training workshop for you or your constituents.</a:t>
            </a:r>
            <a:r>
              <a:rPr lang="en-US" baseline="0" dirty="0"/>
              <a:t> Trainings can</a:t>
            </a:r>
            <a:r>
              <a:rPr lang="en-US" dirty="0"/>
              <a:t> be done in person or via webinar. Our staff are well-versed in the data tools available on our website, including American </a:t>
            </a:r>
            <a:r>
              <a:rPr lang="en-US" dirty="0" err="1"/>
              <a:t>FactFinder</a:t>
            </a:r>
            <a:r>
              <a:rPr lang="en-US" dirty="0"/>
              <a:t>, Census Business Builder, My Congressional District and others.  </a:t>
            </a:r>
          </a:p>
          <a:p>
            <a:endParaRPr lang="en-US" dirty="0"/>
          </a:p>
          <a:p>
            <a:r>
              <a:rPr lang="en-US" dirty="0"/>
              <a:t>The Data Dissemination staff are available to our partners for events to help educate people on the uses of the data.   </a:t>
            </a:r>
          </a:p>
        </p:txBody>
      </p:sp>
      <p:sp>
        <p:nvSpPr>
          <p:cNvPr id="4" name="Slide Number Placeholder 3"/>
          <p:cNvSpPr>
            <a:spLocks noGrp="1"/>
          </p:cNvSpPr>
          <p:nvPr>
            <p:ph type="sldNum" sz="quarter" idx="10"/>
          </p:nvPr>
        </p:nvSpPr>
        <p:spPr/>
        <p:txBody>
          <a:bodyPr/>
          <a:lstStyle/>
          <a:p>
            <a:pPr defTabSz="940591">
              <a:defRPr/>
            </a:pPr>
            <a:fld id="{D9F51A89-74B3-4837-9366-3760FAA991FF}" type="slidenum">
              <a:rPr lang="en-US">
                <a:solidFill>
                  <a:prstClr val="black"/>
                </a:solidFill>
                <a:latin typeface="Calibri"/>
              </a:rPr>
              <a:pPr defTabSz="940591">
                <a:defRPr/>
              </a:pPr>
              <a:t>23</a:t>
            </a:fld>
            <a:endParaRPr lang="en-US" dirty="0">
              <a:solidFill>
                <a:prstClr val="black"/>
              </a:solidFill>
              <a:latin typeface="Calibri"/>
            </a:endParaRPr>
          </a:p>
        </p:txBody>
      </p:sp>
    </p:spTree>
    <p:extLst>
      <p:ext uri="{BB962C8B-B14F-4D97-AF65-F5344CB8AC3E}">
        <p14:creationId xmlns:p14="http://schemas.microsoft.com/office/powerpoint/2010/main" val="35411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144588" y="568325"/>
            <a:ext cx="4721225" cy="3541713"/>
          </a:xfrm>
          <a:ln/>
        </p:spPr>
      </p:sp>
      <p:sp>
        <p:nvSpPr>
          <p:cNvPr id="51203" name="Notes Placeholder 2"/>
          <p:cNvSpPr>
            <a:spLocks noGrp="1"/>
          </p:cNvSpPr>
          <p:nvPr>
            <p:ph type="body" idx="1"/>
          </p:nvPr>
        </p:nvSpPr>
        <p:spPr>
          <a:xfrm>
            <a:off x="634999" y="4419600"/>
            <a:ext cx="5740402" cy="4288974"/>
          </a:xfrm>
          <a:noFill/>
          <a:ln/>
        </p:spPr>
        <p:txBody>
          <a:bodyPr/>
          <a:lstStyle/>
          <a:p>
            <a:pPr eaLnBrk="1" hangingPunct="1">
              <a:spcBef>
                <a:spcPct val="0"/>
              </a:spcBef>
            </a:pPr>
            <a:r>
              <a:rPr lang="en-US" baseline="0" dirty="0"/>
              <a:t>We are very active on social media, so add us!</a:t>
            </a:r>
          </a:p>
          <a:p>
            <a:pPr eaLnBrk="1" hangingPunct="1">
              <a:spcBef>
                <a:spcPct val="0"/>
              </a:spcBef>
            </a:pPr>
            <a:endParaRPr lang="en-US" baseline="0" dirty="0"/>
          </a:p>
          <a:p>
            <a:pPr eaLnBrk="1" hangingPunct="1">
              <a:spcBef>
                <a:spcPct val="0"/>
              </a:spcBef>
            </a:pPr>
            <a:endParaRPr lang="en-US" baseline="0" dirty="0"/>
          </a:p>
          <a:p>
            <a:pPr eaLnBrk="1" hangingPunct="1">
              <a:spcBef>
                <a:spcPct val="0"/>
              </a:spcBef>
            </a:pPr>
            <a:endParaRPr lang="en-US" baseline="0" dirty="0"/>
          </a:p>
        </p:txBody>
      </p:sp>
      <p:sp>
        <p:nvSpPr>
          <p:cNvPr id="51204" name="Slide Number Placeholder 3"/>
          <p:cNvSpPr>
            <a:spLocks noGrp="1"/>
          </p:cNvSpPr>
          <p:nvPr>
            <p:ph type="sldNum" sz="quarter" idx="5"/>
          </p:nvPr>
        </p:nvSpPr>
        <p:spPr>
          <a:noFill/>
        </p:spPr>
        <p:txBody>
          <a:bodyPr/>
          <a:lstStyle/>
          <a:p>
            <a:fld id="{0B25B270-CC2D-46CD-99C6-96504479E69D}" type="slidenum">
              <a:rPr lang="en-US"/>
              <a:pPr/>
              <a:t>25</a:t>
            </a:fld>
            <a:endParaRPr lang="en-US"/>
          </a:p>
        </p:txBody>
      </p:sp>
    </p:spTree>
    <p:extLst>
      <p:ext uri="{BB962C8B-B14F-4D97-AF65-F5344CB8AC3E}">
        <p14:creationId xmlns:p14="http://schemas.microsoft.com/office/powerpoint/2010/main" val="3102505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D9F51A89-74B3-4837-9366-3760FAA991FF}" type="slidenum">
              <a:rPr lang="en-US" smtClean="0"/>
              <a:t>26</a:t>
            </a:fld>
            <a:endParaRPr lang="en-US" dirty="0"/>
          </a:p>
        </p:txBody>
      </p:sp>
    </p:spTree>
    <p:extLst>
      <p:ext uri="{BB962C8B-B14F-4D97-AF65-F5344CB8AC3E}">
        <p14:creationId xmlns:p14="http://schemas.microsoft.com/office/powerpoint/2010/main" val="1455192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sz="1100" dirty="0"/>
          </a:p>
        </p:txBody>
      </p:sp>
      <p:sp>
        <p:nvSpPr>
          <p:cNvPr id="4" name="Slide Number Placeholder 3"/>
          <p:cNvSpPr>
            <a:spLocks noGrp="1"/>
          </p:cNvSpPr>
          <p:nvPr>
            <p:ph type="sldNum" sz="quarter" idx="10"/>
          </p:nvPr>
        </p:nvSpPr>
        <p:spPr/>
        <p:txBody>
          <a:bodyPr/>
          <a:lstStyle/>
          <a:p>
            <a:fld id="{F6ABE983-5E90-4177-8809-68B4B1BD9BB8}" type="slidenum">
              <a:rPr lang="en-US" smtClean="0"/>
              <a:t>2</a:t>
            </a:fld>
            <a:endParaRPr lang="en-US" dirty="0"/>
          </a:p>
        </p:txBody>
      </p:sp>
    </p:spTree>
    <p:extLst>
      <p:ext uri="{BB962C8B-B14F-4D97-AF65-F5344CB8AC3E}">
        <p14:creationId xmlns:p14="http://schemas.microsoft.com/office/powerpoint/2010/main" val="1851401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A63C9-DD9C-4CD6-9E6A-CA39E719FDD9}" type="slidenum">
              <a:rPr lang="en-US" smtClean="0"/>
              <a:t>3</a:t>
            </a:fld>
            <a:endParaRPr lang="en-US" dirty="0"/>
          </a:p>
        </p:txBody>
      </p:sp>
    </p:spTree>
    <p:extLst>
      <p:ext uri="{BB962C8B-B14F-4D97-AF65-F5344CB8AC3E}">
        <p14:creationId xmlns:p14="http://schemas.microsoft.com/office/powerpoint/2010/main" val="3676964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Let’s get started with the 2020 Census….</a:t>
            </a:r>
          </a:p>
          <a:p>
            <a:endParaRPr lang="en-US" sz="1100" dirty="0"/>
          </a:p>
          <a:p>
            <a:r>
              <a:rPr lang="en-US" sz="1100" dirty="0"/>
              <a:t>As I mentioned , the Census is mandated by the United States Constitution and has been around since 1790.  </a:t>
            </a:r>
          </a:p>
          <a:p>
            <a:endParaRPr lang="en-US" sz="1100" dirty="0"/>
          </a:p>
          <a:p>
            <a:r>
              <a:rPr lang="en-US" sz="1100" dirty="0"/>
              <a:t>In 1790, Thomas Jefferson was director of the first census.  Then In 1790, they only needed 650 enumerators to count 3.9 million residents in 13 states.  At the time New York City was the largest urban place with 33 thousand people.  </a:t>
            </a:r>
            <a:r>
              <a:rPr lang="en-US" sz="1100" dirty="0">
                <a:solidFill>
                  <a:srgbClr val="FF0000"/>
                </a:solidFill>
              </a:rPr>
              <a:t>In 2010, the Census Bureau needed about 635 thousand  enumerators to count a population of about 308 million people</a:t>
            </a:r>
          </a:p>
          <a:p>
            <a:endParaRPr lang="en-US" sz="1100" dirty="0"/>
          </a:p>
          <a:p>
            <a:r>
              <a:rPr lang="en-US" sz="1100" dirty="0"/>
              <a:t>To give you an idea of the magnitude of conducting a Census, A Census is the largest U.S. peacetime mobilization and operation conducted.</a:t>
            </a:r>
          </a:p>
          <a:p>
            <a:endParaRPr lang="en-US" sz="1100" dirty="0"/>
          </a:p>
          <a:p>
            <a:r>
              <a:rPr lang="en-US" sz="1100" dirty="0"/>
              <a:t>In 2020 we will be attempting to count over an estimated 330 million people in 140 million households. </a:t>
            </a:r>
          </a:p>
          <a:p>
            <a:endParaRPr lang="en-US" sz="1100" dirty="0"/>
          </a:p>
          <a:p>
            <a:pPr lvl="0"/>
            <a:r>
              <a:rPr lang="en-US" sz="1100" dirty="0"/>
              <a:t>The law requires the Census Bureau to keep your information confidential.  Your responses are only used to produce statistics  </a:t>
            </a:r>
          </a:p>
          <a:p>
            <a:pPr lvl="0"/>
            <a:r>
              <a:rPr lang="en-US" sz="1100" dirty="0"/>
              <a:t>All Census Bureau workers take a legally binding, lifetime oath to protect your information.  Anyone who violates that oath could face jail time, a $250,000 fine, or both.</a:t>
            </a:r>
          </a:p>
        </p:txBody>
      </p:sp>
      <p:sp>
        <p:nvSpPr>
          <p:cNvPr id="4" name="Slide Number Placeholder 3"/>
          <p:cNvSpPr>
            <a:spLocks noGrp="1"/>
          </p:cNvSpPr>
          <p:nvPr>
            <p:ph type="sldNum" sz="quarter" idx="10"/>
          </p:nvPr>
        </p:nvSpPr>
        <p:spPr/>
        <p:txBody>
          <a:bodyPr/>
          <a:lstStyle/>
          <a:p>
            <a:fld id="{F6ABE983-5E90-4177-8809-68B4B1BD9BB8}" type="slidenum">
              <a:rPr lang="en-US" smtClean="0"/>
              <a:t>4</a:t>
            </a:fld>
            <a:endParaRPr lang="en-US" dirty="0"/>
          </a:p>
        </p:txBody>
      </p:sp>
    </p:spTree>
    <p:extLst>
      <p:ext uri="{BB962C8B-B14F-4D97-AF65-F5344CB8AC3E}">
        <p14:creationId xmlns:p14="http://schemas.microsoft.com/office/powerpoint/2010/main" val="3727772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51A89-74B3-4837-9366-3760FAA991FF}" type="slidenum">
              <a:rPr lang="en-US" smtClean="0"/>
              <a:t>5</a:t>
            </a:fld>
            <a:endParaRPr lang="en-US" dirty="0"/>
          </a:p>
        </p:txBody>
      </p:sp>
    </p:spTree>
    <p:extLst>
      <p:ext uri="{BB962C8B-B14F-4D97-AF65-F5344CB8AC3E}">
        <p14:creationId xmlns:p14="http://schemas.microsoft.com/office/powerpoint/2010/main" val="2455665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F51A89-74B3-4837-9366-3760FAA991FF}" type="slidenum">
              <a:rPr lang="en-US" smtClean="0"/>
              <a:t>6</a:t>
            </a:fld>
            <a:endParaRPr lang="en-US" dirty="0"/>
          </a:p>
        </p:txBody>
      </p:sp>
    </p:spTree>
    <p:extLst>
      <p:ext uri="{BB962C8B-B14F-4D97-AF65-F5344CB8AC3E}">
        <p14:creationId xmlns:p14="http://schemas.microsoft.com/office/powerpoint/2010/main" val="1199286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51A89-74B3-4837-9366-3760FAA991FF}" type="slidenum">
              <a:rPr lang="en-US" smtClean="0"/>
              <a:t>7</a:t>
            </a:fld>
            <a:endParaRPr lang="en-US" dirty="0"/>
          </a:p>
        </p:txBody>
      </p:sp>
    </p:spTree>
    <p:extLst>
      <p:ext uri="{BB962C8B-B14F-4D97-AF65-F5344CB8AC3E}">
        <p14:creationId xmlns:p14="http://schemas.microsoft.com/office/powerpoint/2010/main" val="253069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F51A89-74B3-4837-9366-3760FAA991FF}" type="slidenum">
              <a:rPr lang="en-US" smtClean="0"/>
              <a:t>8</a:t>
            </a:fld>
            <a:endParaRPr lang="en-US" dirty="0"/>
          </a:p>
        </p:txBody>
      </p:sp>
    </p:spTree>
    <p:extLst>
      <p:ext uri="{BB962C8B-B14F-4D97-AF65-F5344CB8AC3E}">
        <p14:creationId xmlns:p14="http://schemas.microsoft.com/office/powerpoint/2010/main" val="3893838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51A89-74B3-4837-9366-3760FAA991FF}" type="slidenum">
              <a:rPr lang="en-US" smtClean="0"/>
              <a:t>9</a:t>
            </a:fld>
            <a:endParaRPr lang="en-US" dirty="0"/>
          </a:p>
        </p:txBody>
      </p:sp>
    </p:spTree>
    <p:extLst>
      <p:ext uri="{BB962C8B-B14F-4D97-AF65-F5344CB8AC3E}">
        <p14:creationId xmlns:p14="http://schemas.microsoft.com/office/powerpoint/2010/main" val="1332457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vl1pPr>
          </a:lstStyle>
          <a:p>
            <a:r>
              <a:rPr lang="en-US" dirty="0"/>
              <a:t>Click to add title</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6" name="Slide Number Placeholder 5"/>
          <p:cNvSpPr>
            <a:spLocks noGrp="1"/>
          </p:cNvSpPr>
          <p:nvPr>
            <p:ph type="sldNum" sz="quarter" idx="12"/>
          </p:nvPr>
        </p:nvSpPr>
        <p:spPr/>
        <p:txBody>
          <a:bodyPr/>
          <a:lstStyle/>
          <a:p>
            <a:fld id="{5212C905-FF40-4437-BDDD-7BDE312C732D}" type="slidenum">
              <a:rPr lang="en-US" smtClean="0"/>
              <a:t>‹#›</a:t>
            </a:fld>
            <a:endParaRPr lang="en-US" dirty="0"/>
          </a:p>
        </p:txBody>
      </p:sp>
    </p:spTree>
    <p:extLst>
      <p:ext uri="{BB962C8B-B14F-4D97-AF65-F5344CB8AC3E}">
        <p14:creationId xmlns:p14="http://schemas.microsoft.com/office/powerpoint/2010/main" val="2956644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Content Placeholder 2"/>
          <p:cNvSpPr>
            <a:spLocks noGrp="1"/>
          </p:cNvSpPr>
          <p:nvPr>
            <p:ph idx="1" hasCustomPrompt="1"/>
          </p:nvPr>
        </p:nvSpPr>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212C905-FF40-4437-BDDD-7BDE312C732D}" type="slidenum">
              <a:rPr lang="en-US" smtClean="0"/>
              <a:t>‹#›</a:t>
            </a:fld>
            <a:endParaRPr lang="en-US" dirty="0"/>
          </a:p>
        </p:txBody>
      </p:sp>
    </p:spTree>
    <p:extLst>
      <p:ext uri="{BB962C8B-B14F-4D97-AF65-F5344CB8AC3E}">
        <p14:creationId xmlns:p14="http://schemas.microsoft.com/office/powerpoint/2010/main" val="2149205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5212C905-FF40-4437-BDDD-7BDE312C732D}" type="slidenum">
              <a:rPr lang="en-US" smtClean="0"/>
              <a:t>‹#›</a:t>
            </a:fld>
            <a:endParaRPr lang="en-US" dirty="0"/>
          </a:p>
        </p:txBody>
      </p:sp>
    </p:spTree>
    <p:extLst>
      <p:ext uri="{BB962C8B-B14F-4D97-AF65-F5344CB8AC3E}">
        <p14:creationId xmlns:p14="http://schemas.microsoft.com/office/powerpoint/2010/main" val="2553788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Slide Number Placeholder 4"/>
          <p:cNvSpPr>
            <a:spLocks noGrp="1"/>
          </p:cNvSpPr>
          <p:nvPr>
            <p:ph type="sldNum" sz="quarter" idx="12"/>
          </p:nvPr>
        </p:nvSpPr>
        <p:spPr/>
        <p:txBody>
          <a:bodyPr/>
          <a:lstStyle/>
          <a:p>
            <a:fld id="{5212C905-FF40-4437-BDDD-7BDE312C732D}" type="slidenum">
              <a:rPr lang="en-US" smtClean="0"/>
              <a:t>‹#›</a:t>
            </a:fld>
            <a:endParaRPr lang="en-US" dirty="0"/>
          </a:p>
        </p:txBody>
      </p:sp>
    </p:spTree>
    <p:extLst>
      <p:ext uri="{BB962C8B-B14F-4D97-AF65-F5344CB8AC3E}">
        <p14:creationId xmlns:p14="http://schemas.microsoft.com/office/powerpoint/2010/main" val="4153642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12C905-FF40-4437-BDDD-7BDE312C732D}" type="slidenum">
              <a:rPr lang="en-US" smtClean="0"/>
              <a:t>‹#›</a:t>
            </a:fld>
            <a:endParaRPr lang="en-US" dirty="0"/>
          </a:p>
        </p:txBody>
      </p:sp>
    </p:spTree>
    <p:extLst>
      <p:ext uri="{BB962C8B-B14F-4D97-AF65-F5344CB8AC3E}">
        <p14:creationId xmlns:p14="http://schemas.microsoft.com/office/powerpoint/2010/main" val="20643637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add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b="1">
                <a:solidFill>
                  <a:schemeClr val="tx2"/>
                </a:solidFill>
              </a:defRPr>
            </a:lvl1pPr>
          </a:lstStyle>
          <a:p>
            <a:fld id="{5212C905-FF40-4437-BDDD-7BDE312C732D}" type="slidenum">
              <a:rPr lang="en-US" smtClean="0"/>
              <a:pPr/>
              <a:t>‹#›</a:t>
            </a:fld>
            <a:endParaRPr lang="en-US" dirty="0"/>
          </a:p>
        </p:txBody>
      </p:sp>
    </p:spTree>
    <p:extLst>
      <p:ext uri="{BB962C8B-B14F-4D97-AF65-F5344CB8AC3E}">
        <p14:creationId xmlns:p14="http://schemas.microsoft.com/office/powerpoint/2010/main" val="17889082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xStyles>
    <p:title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2020census.gov/" TargetMode="External"/><Relationship Id="rId2" Type="http://schemas.openxmlformats.org/officeDocument/2006/relationships/hyperlink" Target="http://www.census.gov/schools" TargetMode="External"/><Relationship Id="rId1" Type="http://schemas.openxmlformats.org/officeDocument/2006/relationships/slideLayout" Target="../slideLayouts/slideLayout2.xml"/><Relationship Id="rId4" Type="http://schemas.openxmlformats.org/officeDocument/2006/relationships/hyperlink" Target="http://www.census.gov/"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ensushardtocountmaps2020.u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census.gov/roa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census.gov/roa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ensus.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census.gov/academy"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5.xml"/><Relationship Id="rId1" Type="http://schemas.openxmlformats.org/officeDocument/2006/relationships/video" Target="https://www.youtube.com/embed/LXJz7ZfzAuM?feature=oembed" TargetMode="External"/><Relationship Id="rId4" Type="http://schemas.openxmlformats.org/officeDocument/2006/relationships/hyperlink" Target="https://www.youtube.com/watch?v=LXJz7ZfzAu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www.2020census.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8" Type="http://schemas.openxmlformats.org/officeDocument/2006/relationships/hyperlink" Target="http://www.census.gov/data/training-workshops.html" TargetMode="External"/><Relationship Id="rId3" Type="http://schemas.openxmlformats.org/officeDocument/2006/relationships/hyperlink" Target="mailto:new.york.rcc.partnership@2020census.gov" TargetMode="External"/><Relationship Id="rId7" Type="http://schemas.openxmlformats.org/officeDocument/2006/relationships/hyperlink" Target="mailto:census.askdata@census.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census.gov/about/regions/new-york/jobs.html" TargetMode="External"/><Relationship Id="rId5" Type="http://schemas.openxmlformats.org/officeDocument/2006/relationships/hyperlink" Target="http://www.usajobs.gov/" TargetMode="External"/><Relationship Id="rId4" Type="http://schemas.openxmlformats.org/officeDocument/2006/relationships/hyperlink" Target="http://www.2020census.gov/job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2020census.gov/job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www.usajobs.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idx="4294967295"/>
          </p:nvPr>
        </p:nvSpPr>
        <p:spPr>
          <a:xfrm>
            <a:off x="5029200" y="4800600"/>
            <a:ext cx="4114800" cy="1325563"/>
          </a:xfrm>
        </p:spPr>
        <p:txBody>
          <a:bodyPr vert="horz" lIns="91440" tIns="45720" rIns="91440" bIns="45720" rtlCol="0" anchor="ctr">
            <a:normAutofit/>
          </a:bodyPr>
          <a:lstStyle/>
          <a:p>
            <a:pPr lvl="0" algn="l">
              <a:lnSpc>
                <a:spcPct val="90000"/>
              </a:lnSpc>
            </a:pPr>
            <a:r>
              <a:rPr lang="en-US" sz="2100" b="0" kern="1200" dirty="0">
                <a:solidFill>
                  <a:schemeClr val="accent1">
                    <a:lumMod val="50000"/>
                  </a:schemeClr>
                </a:solidFill>
                <a:latin typeface="+mj-lt"/>
                <a:ea typeface="+mj-ea"/>
                <a:cs typeface="+mj-cs"/>
              </a:rPr>
              <a:t>Lisa Moore</a:t>
            </a:r>
            <a:br>
              <a:rPr lang="en-US" sz="2100" b="0" kern="1200" dirty="0">
                <a:solidFill>
                  <a:schemeClr val="accent1">
                    <a:lumMod val="50000"/>
                  </a:schemeClr>
                </a:solidFill>
                <a:latin typeface="+mj-lt"/>
                <a:ea typeface="+mj-ea"/>
                <a:cs typeface="+mj-cs"/>
              </a:rPr>
            </a:br>
            <a:r>
              <a:rPr lang="en-US" sz="2100" b="0" kern="1200" dirty="0">
                <a:solidFill>
                  <a:schemeClr val="accent1">
                    <a:lumMod val="50000"/>
                  </a:schemeClr>
                </a:solidFill>
                <a:latin typeface="+mj-lt"/>
                <a:ea typeface="+mj-ea"/>
                <a:cs typeface="+mj-cs"/>
              </a:rPr>
              <a:t>Assistant Regional Census Manager</a:t>
            </a:r>
            <a:br>
              <a:rPr lang="en-US" sz="2100" b="0" kern="1200" dirty="0">
                <a:solidFill>
                  <a:schemeClr val="accent1">
                    <a:lumMod val="50000"/>
                  </a:schemeClr>
                </a:solidFill>
                <a:latin typeface="+mj-lt"/>
                <a:ea typeface="+mj-ea"/>
                <a:cs typeface="+mj-cs"/>
              </a:rPr>
            </a:br>
            <a:r>
              <a:rPr lang="en-US" sz="2100" b="0" kern="1200" dirty="0">
                <a:solidFill>
                  <a:schemeClr val="accent1">
                    <a:lumMod val="50000"/>
                  </a:schemeClr>
                </a:solidFill>
                <a:latin typeface="+mj-lt"/>
                <a:ea typeface="+mj-ea"/>
                <a:cs typeface="+mj-cs"/>
              </a:rPr>
              <a:t>New York Regional </a:t>
            </a:r>
            <a:r>
              <a:rPr lang="en-US" sz="2100" b="0" dirty="0">
                <a:solidFill>
                  <a:schemeClr val="accent1">
                    <a:lumMod val="50000"/>
                  </a:schemeClr>
                </a:solidFill>
                <a:latin typeface="+mj-lt"/>
              </a:rPr>
              <a:t>Census Center</a:t>
            </a:r>
            <a:br>
              <a:rPr lang="en-US" sz="2100" b="0" kern="1200" dirty="0">
                <a:solidFill>
                  <a:schemeClr val="tx1"/>
                </a:solidFill>
                <a:latin typeface="+mj-lt"/>
                <a:ea typeface="+mj-ea"/>
                <a:cs typeface="+mj-cs"/>
              </a:rPr>
            </a:br>
            <a:endParaRPr lang="en-US" sz="2100" b="0" kern="1200" dirty="0">
              <a:solidFill>
                <a:schemeClr val="tx1"/>
              </a:solidFill>
              <a:latin typeface="+mj-lt"/>
              <a:ea typeface="+mj-ea"/>
              <a:cs typeface="+mj-cs"/>
            </a:endParaRPr>
          </a:p>
        </p:txBody>
      </p:sp>
      <p:pic>
        <p:nvPicPr>
          <p:cNvPr id="2" name="Picture 1">
            <a:extLst>
              <a:ext uri="{FF2B5EF4-FFF2-40B4-BE49-F238E27FC236}">
                <a16:creationId xmlns:a16="http://schemas.microsoft.com/office/drawing/2014/main" id="{FBE8DC96-F37B-4E14-A720-A7F8538BFDA6}"/>
              </a:ext>
            </a:extLst>
          </p:cNvPr>
          <p:cNvPicPr>
            <a:picLocks noChangeAspect="1"/>
          </p:cNvPicPr>
          <p:nvPr/>
        </p:nvPicPr>
        <p:blipFill>
          <a:blip r:embed="rId3"/>
          <a:stretch>
            <a:fillRect/>
          </a:stretch>
        </p:blipFill>
        <p:spPr>
          <a:xfrm>
            <a:off x="838200" y="1447800"/>
            <a:ext cx="7227094" cy="2240399"/>
          </a:xfrm>
          <a:prstGeom prst="rect">
            <a:avLst/>
          </a:prstGeom>
        </p:spPr>
      </p:pic>
    </p:spTree>
    <p:extLst>
      <p:ext uri="{BB962C8B-B14F-4D97-AF65-F5344CB8AC3E}">
        <p14:creationId xmlns:p14="http://schemas.microsoft.com/office/powerpoint/2010/main" val="3972108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9581C5-E205-4D97-924B-A4031D0BFBCF}"/>
              </a:ext>
            </a:extLst>
          </p:cNvPr>
          <p:cNvPicPr>
            <a:picLocks noChangeAspect="1"/>
          </p:cNvPicPr>
          <p:nvPr/>
        </p:nvPicPr>
        <p:blipFill>
          <a:blip r:embed="rId2"/>
          <a:stretch>
            <a:fillRect/>
          </a:stretch>
        </p:blipFill>
        <p:spPr>
          <a:xfrm>
            <a:off x="5333999" y="1577396"/>
            <a:ext cx="3570809" cy="4137604"/>
          </a:xfrm>
          <a:prstGeom prst="rect">
            <a:avLst/>
          </a:prstGeom>
        </p:spPr>
      </p:pic>
      <p:pic>
        <p:nvPicPr>
          <p:cNvPr id="3" name="Picture 2">
            <a:extLst>
              <a:ext uri="{FF2B5EF4-FFF2-40B4-BE49-F238E27FC236}">
                <a16:creationId xmlns:a16="http://schemas.microsoft.com/office/drawing/2014/main" id="{CA31874B-F656-4979-A552-E11A1CBC5EBF}"/>
              </a:ext>
            </a:extLst>
          </p:cNvPr>
          <p:cNvPicPr>
            <a:picLocks noChangeAspect="1"/>
          </p:cNvPicPr>
          <p:nvPr/>
        </p:nvPicPr>
        <p:blipFill>
          <a:blip r:embed="rId3"/>
          <a:stretch>
            <a:fillRect/>
          </a:stretch>
        </p:blipFill>
        <p:spPr>
          <a:xfrm>
            <a:off x="102297" y="152401"/>
            <a:ext cx="8939405" cy="1214545"/>
          </a:xfrm>
          <a:prstGeom prst="rect">
            <a:avLst/>
          </a:prstGeom>
        </p:spPr>
      </p:pic>
      <p:sp>
        <p:nvSpPr>
          <p:cNvPr id="9" name="TextBox 8">
            <a:extLst>
              <a:ext uri="{FF2B5EF4-FFF2-40B4-BE49-F238E27FC236}">
                <a16:creationId xmlns:a16="http://schemas.microsoft.com/office/drawing/2014/main" id="{18B0FA24-A892-40C3-9E87-6772B18A490A}"/>
              </a:ext>
            </a:extLst>
          </p:cNvPr>
          <p:cNvSpPr txBox="1"/>
          <p:nvPr/>
        </p:nvSpPr>
        <p:spPr>
          <a:xfrm>
            <a:off x="239192" y="1577396"/>
            <a:ext cx="4800599" cy="3785652"/>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tx2"/>
                </a:solidFill>
              </a:rPr>
              <a:t>The Census Bureau will mail (or hand deliver) invitations to complete the 2020 Census in March 2020.</a:t>
            </a:r>
          </a:p>
          <a:p>
            <a:pPr marL="285750"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r>
              <a:rPr lang="en-US" sz="1600" dirty="0">
                <a:solidFill>
                  <a:schemeClr val="tx2"/>
                </a:solidFill>
              </a:rPr>
              <a:t>The majority of the country will receive a letter during the first mailing requesting the housing unit complete the census online, using the Internet Self-Response method (called “Internet First”).</a:t>
            </a:r>
          </a:p>
          <a:p>
            <a:pPr marL="285750"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r>
              <a:rPr lang="en-US" sz="1600" dirty="0">
                <a:solidFill>
                  <a:schemeClr val="tx2"/>
                </a:solidFill>
              </a:rPr>
              <a:t>The remainder of the country will receive a letter and paper form during the first mailing (called “Internet Choice”).</a:t>
            </a:r>
          </a:p>
          <a:p>
            <a:pPr marL="285750"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r>
              <a:rPr lang="en-US" sz="1600" dirty="0">
                <a:solidFill>
                  <a:schemeClr val="tx2"/>
                </a:solidFill>
              </a:rPr>
              <a:t>All non-responding housing units will receive a letter and paper form during the fourth mailing</a:t>
            </a:r>
          </a:p>
        </p:txBody>
      </p:sp>
    </p:spTree>
    <p:extLst>
      <p:ext uri="{BB962C8B-B14F-4D97-AF65-F5344CB8AC3E}">
        <p14:creationId xmlns:p14="http://schemas.microsoft.com/office/powerpoint/2010/main" val="2845698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A5C10-96C2-4055-9ADC-482EC9616C13}"/>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6A6B8E15-54B6-4456-9E00-6B924E3A73C2}"/>
              </a:ext>
            </a:extLst>
          </p:cNvPr>
          <p:cNvPicPr>
            <a:picLocks noGrp="1" noChangeAspect="1"/>
          </p:cNvPicPr>
          <p:nvPr>
            <p:ph idx="1"/>
          </p:nvPr>
        </p:nvPicPr>
        <p:blipFill>
          <a:blip r:embed="rId3"/>
          <a:stretch>
            <a:fillRect/>
          </a:stretch>
        </p:blipFill>
        <p:spPr>
          <a:xfrm>
            <a:off x="0" y="152400"/>
            <a:ext cx="9067800" cy="5910523"/>
          </a:xfrm>
          <a:prstGeom prst="rect">
            <a:avLst/>
          </a:prstGeom>
        </p:spPr>
      </p:pic>
    </p:spTree>
    <p:extLst>
      <p:ext uri="{BB962C8B-B14F-4D97-AF65-F5344CB8AC3E}">
        <p14:creationId xmlns:p14="http://schemas.microsoft.com/office/powerpoint/2010/main" val="4216231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666567"/>
          </a:xfrm>
        </p:spPr>
        <p:txBody>
          <a:bodyPr>
            <a:noAutofit/>
          </a:bodyPr>
          <a:lstStyle/>
          <a:p>
            <a:r>
              <a:rPr lang="en-US" sz="3200" dirty="0"/>
              <a:t>2020 Census – It Is Important</a:t>
            </a:r>
            <a:endParaRPr lang="en-US" sz="3200" dirty="0">
              <a:latin typeface="+mn-lt"/>
            </a:endParaRPr>
          </a:p>
        </p:txBody>
      </p:sp>
      <p:sp>
        <p:nvSpPr>
          <p:cNvPr id="7" name="Content Placeholder 6"/>
          <p:cNvSpPr>
            <a:spLocks noGrp="1"/>
          </p:cNvSpPr>
          <p:nvPr>
            <p:ph idx="1"/>
          </p:nvPr>
        </p:nvSpPr>
        <p:spPr>
          <a:xfrm>
            <a:off x="685800" y="838200"/>
            <a:ext cx="7543800" cy="4906963"/>
          </a:xfrm>
        </p:spPr>
        <p:txBody>
          <a:bodyPr>
            <a:normAutofit/>
          </a:bodyPr>
          <a:lstStyle/>
          <a:p>
            <a:pPr>
              <a:spcBef>
                <a:spcPts val="500"/>
              </a:spcBef>
            </a:pPr>
            <a:endParaRPr lang="en-US" sz="2000" dirty="0"/>
          </a:p>
          <a:p>
            <a:pPr>
              <a:spcBef>
                <a:spcPts val="500"/>
              </a:spcBef>
            </a:pPr>
            <a:r>
              <a:rPr lang="en-US" sz="2000" dirty="0"/>
              <a:t>Determines the number of seats each state has in the U.S. House of Representatives</a:t>
            </a:r>
          </a:p>
          <a:p>
            <a:pPr>
              <a:spcBef>
                <a:spcPts val="500"/>
              </a:spcBef>
            </a:pPr>
            <a:r>
              <a:rPr lang="en-US" sz="2000" dirty="0"/>
              <a:t>Defines congressional and state legislative districts, school districts and voting precincts</a:t>
            </a:r>
          </a:p>
          <a:p>
            <a:pPr>
              <a:spcBef>
                <a:spcPts val="500"/>
              </a:spcBef>
            </a:pPr>
            <a:r>
              <a:rPr lang="en-US" sz="2000" dirty="0"/>
              <a:t>Determines the annual allocation of $675 billion dollars in federal funding</a:t>
            </a:r>
          </a:p>
          <a:p>
            <a:pPr lvl="1">
              <a:spcBef>
                <a:spcPts val="500"/>
              </a:spcBef>
            </a:pPr>
            <a:r>
              <a:rPr lang="en-US" sz="1600" dirty="0"/>
              <a:t>Medicaid, SNAP, Hwy Planning, Section 8 Housing, Special Education Grants, S-CHIP, Title I Grants, National School Lunch Program, WIC, Head Start, Foster Care, Health Center Programs</a:t>
            </a:r>
          </a:p>
          <a:p>
            <a:pPr>
              <a:spcBef>
                <a:spcPts val="500"/>
              </a:spcBef>
            </a:pPr>
            <a:r>
              <a:rPr lang="en-US" sz="2000" dirty="0"/>
              <a:t>Provides insight to governments, business and community planning groups for planning purposes </a:t>
            </a:r>
          </a:p>
          <a:p>
            <a:pPr>
              <a:spcBef>
                <a:spcPts val="500"/>
              </a:spcBef>
            </a:pPr>
            <a:r>
              <a:rPr lang="en-US" sz="2000" dirty="0"/>
              <a:t>Provides population benchmarks for nearly every other United States survey</a:t>
            </a:r>
          </a:p>
          <a:p>
            <a:endParaRPr lang="en-US" sz="2000" dirty="0"/>
          </a:p>
        </p:txBody>
      </p:sp>
    </p:spTree>
    <p:extLst>
      <p:ext uri="{BB962C8B-B14F-4D97-AF65-F5344CB8AC3E}">
        <p14:creationId xmlns:p14="http://schemas.microsoft.com/office/powerpoint/2010/main" val="3982119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DEE88-82BA-4A93-A844-15DD6DDC0D96}"/>
              </a:ext>
            </a:extLst>
          </p:cNvPr>
          <p:cNvSpPr>
            <a:spLocks noGrp="1"/>
          </p:cNvSpPr>
          <p:nvPr>
            <p:ph type="title"/>
          </p:nvPr>
        </p:nvSpPr>
        <p:spPr/>
        <p:txBody>
          <a:bodyPr/>
          <a:lstStyle/>
          <a:p>
            <a:r>
              <a:rPr lang="en-US" sz="3200" dirty="0">
                <a:solidFill>
                  <a:srgbClr val="1F497D"/>
                </a:solidFill>
                <a:latin typeface="+mj-lt"/>
              </a:rPr>
              <a:t>Key Milestones for the 2020 Census</a:t>
            </a:r>
            <a:endParaRPr lang="en-US" dirty="0">
              <a:latin typeface="+mj-lt"/>
            </a:endParaRPr>
          </a:p>
        </p:txBody>
      </p:sp>
      <p:sp>
        <p:nvSpPr>
          <p:cNvPr id="3" name="Content Placeholder 2">
            <a:extLst>
              <a:ext uri="{FF2B5EF4-FFF2-40B4-BE49-F238E27FC236}">
                <a16:creationId xmlns:a16="http://schemas.microsoft.com/office/drawing/2014/main" id="{E72439E5-1DA4-419F-AD82-0FD675FADAD9}"/>
              </a:ext>
            </a:extLst>
          </p:cNvPr>
          <p:cNvSpPr>
            <a:spLocks noGrp="1"/>
          </p:cNvSpPr>
          <p:nvPr>
            <p:ph idx="1"/>
          </p:nvPr>
        </p:nvSpPr>
        <p:spPr>
          <a:xfrm>
            <a:off x="457200" y="1432319"/>
            <a:ext cx="8229600" cy="4525963"/>
          </a:xfrm>
        </p:spPr>
        <p:txBody>
          <a:bodyPr>
            <a:normAutofit/>
          </a:bodyPr>
          <a:lstStyle/>
          <a:p>
            <a:r>
              <a:rPr lang="en-US" sz="2000" dirty="0"/>
              <a:t>August 2019 – New Statistics in Schools classroom activities available online  </a:t>
            </a:r>
            <a:r>
              <a:rPr lang="en-US" sz="2000" dirty="0">
                <a:hlinkClick r:id="rId2"/>
              </a:rPr>
              <a:t>www.census.gov/schools</a:t>
            </a:r>
            <a:endParaRPr lang="en-US" sz="2000" dirty="0"/>
          </a:p>
          <a:p>
            <a:r>
              <a:rPr lang="en-US" sz="2000" dirty="0"/>
              <a:t>January 2020 – Advertising campaign begins</a:t>
            </a:r>
          </a:p>
          <a:p>
            <a:r>
              <a:rPr lang="en-US" sz="2000" dirty="0"/>
              <a:t>March 2020 – Group Quarters (GQ) Enumeration begins</a:t>
            </a:r>
          </a:p>
          <a:p>
            <a:pPr lvl="1"/>
            <a:r>
              <a:rPr lang="en-US" sz="1600" dirty="0"/>
              <a:t>Includes college dormitories, prisons, nursing homes, service-based locations (homeless shelters, soup kitchens, mobile food vans) and homeless count</a:t>
            </a:r>
          </a:p>
          <a:p>
            <a:r>
              <a:rPr lang="en-US" sz="2000" dirty="0"/>
              <a:t>Mid-March 2020 – Public can begin responding online at </a:t>
            </a:r>
            <a:r>
              <a:rPr lang="en-US" sz="2000" dirty="0">
                <a:hlinkClick r:id="rId3"/>
              </a:rPr>
              <a:t>www.2020census.gov</a:t>
            </a:r>
            <a:endParaRPr lang="en-US" sz="2000" dirty="0"/>
          </a:p>
          <a:p>
            <a:pPr lvl="1"/>
            <a:r>
              <a:rPr lang="en-US" sz="1600" dirty="0"/>
              <a:t>Replying by mail or phone will also be an option</a:t>
            </a:r>
          </a:p>
          <a:p>
            <a:r>
              <a:rPr lang="en-US" sz="2000" dirty="0"/>
              <a:t>April 1, 2020 – Census Day</a:t>
            </a:r>
          </a:p>
          <a:p>
            <a:r>
              <a:rPr lang="en-US" sz="2000" dirty="0"/>
              <a:t>Mid-May 2020 – July 2020 – Census takers go door to door</a:t>
            </a:r>
          </a:p>
          <a:p>
            <a:r>
              <a:rPr lang="en-US" sz="2000" dirty="0"/>
              <a:t>2021 – Initial 2020 Census results to be released on </a:t>
            </a:r>
            <a:r>
              <a:rPr lang="en-US" sz="2000" dirty="0">
                <a:hlinkClick r:id="rId4"/>
              </a:rPr>
              <a:t>www.census.gov</a:t>
            </a:r>
            <a:r>
              <a:rPr lang="en-US" sz="2000" dirty="0"/>
              <a:t>  </a:t>
            </a:r>
          </a:p>
          <a:p>
            <a:endParaRPr lang="en-US" sz="2000" dirty="0"/>
          </a:p>
        </p:txBody>
      </p:sp>
    </p:spTree>
    <p:extLst>
      <p:ext uri="{BB962C8B-B14F-4D97-AF65-F5344CB8AC3E}">
        <p14:creationId xmlns:p14="http://schemas.microsoft.com/office/powerpoint/2010/main" val="382324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normAutofit/>
          </a:bodyPr>
          <a:lstStyle/>
          <a:p>
            <a:r>
              <a:rPr lang="en-US" sz="3600" dirty="0">
                <a:latin typeface="+mj-lt"/>
              </a:rPr>
              <a:t>The 2020 Census Phases</a:t>
            </a:r>
          </a:p>
        </p:txBody>
      </p:sp>
      <p:sp>
        <p:nvSpPr>
          <p:cNvPr id="14" name="Content Placeholder 13">
            <a:extLst>
              <a:ext uri="{FF2B5EF4-FFF2-40B4-BE49-F238E27FC236}">
                <a16:creationId xmlns:a16="http://schemas.microsoft.com/office/drawing/2014/main" id="{98DD4FD5-DB05-41DF-924D-6F0EFBD3F684}"/>
              </a:ext>
            </a:extLst>
          </p:cNvPr>
          <p:cNvSpPr>
            <a:spLocks noGrp="1"/>
          </p:cNvSpPr>
          <p:nvPr>
            <p:ph idx="1"/>
          </p:nvPr>
        </p:nvSpPr>
        <p:spPr>
          <a:xfrm>
            <a:off x="381000" y="3120630"/>
            <a:ext cx="8115300" cy="2355056"/>
          </a:xfrm>
        </p:spPr>
        <p:txBody>
          <a:bodyPr>
            <a:normAutofit fontScale="62500" lnSpcReduction="20000"/>
          </a:bodyPr>
          <a:lstStyle/>
          <a:p>
            <a:pPr marL="0" indent="0">
              <a:buNone/>
            </a:pPr>
            <a:r>
              <a:rPr lang="en-US" dirty="0"/>
              <a:t>Local governments and community leaders throughout the nation participate in activities highlighting the message that the 2020 Census is imminent and that it is easy, important and safe to participate.</a:t>
            </a:r>
          </a:p>
          <a:p>
            <a:r>
              <a:rPr lang="en-US" dirty="0"/>
              <a:t>Education Phase – 2018 - 2019</a:t>
            </a:r>
          </a:p>
          <a:p>
            <a:r>
              <a:rPr lang="en-US" dirty="0"/>
              <a:t>Awareness Phase – January – February 2020</a:t>
            </a:r>
          </a:p>
          <a:p>
            <a:r>
              <a:rPr lang="en-US" dirty="0"/>
              <a:t>Motivation Phase – March – May 2020</a:t>
            </a:r>
          </a:p>
          <a:p>
            <a:r>
              <a:rPr lang="en-US" dirty="0"/>
              <a:t>Reminder Phase – May – July 2020</a:t>
            </a:r>
          </a:p>
          <a:p>
            <a:r>
              <a:rPr lang="en-US" dirty="0"/>
              <a:t>Thank You Phase – Starts July 2020</a:t>
            </a:r>
          </a:p>
          <a:p>
            <a:endParaRPr lang="en-US" dirty="0"/>
          </a:p>
        </p:txBody>
      </p:sp>
      <p:sp>
        <p:nvSpPr>
          <p:cNvPr id="5" name="object 5"/>
          <p:cNvSpPr txBox="1">
            <a:spLocks noGrp="1"/>
          </p:cNvSpPr>
          <p:nvPr>
            <p:ph type="ftr" sz="quarter" idx="11"/>
          </p:nvPr>
        </p:nvSpPr>
        <p:spPr>
          <a:xfrm>
            <a:off x="7162800" y="6310311"/>
            <a:ext cx="411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 name="object 4"/>
          <p:cNvSpPr txBox="1">
            <a:spLocks noGrp="1"/>
          </p:cNvSpPr>
          <p:nvPr>
            <p:ph type="sldNum" sz="quarter" idx="12"/>
          </p:nvPr>
        </p:nvSpPr>
        <p:spPr/>
        <p:txBody>
          <a:bodyPr/>
          <a:lstStyle/>
          <a:p>
            <a:fld id="{81D60167-4931-47E6-BA6A-407CBD079E47}" type="slidenum">
              <a:rPr lang="en-US" smtClean="0"/>
              <a:pPr/>
              <a:t>14</a:t>
            </a:fld>
            <a:endParaRPr lang="en-US" dirty="0"/>
          </a:p>
        </p:txBody>
      </p:sp>
      <p:graphicFrame>
        <p:nvGraphicFramePr>
          <p:cNvPr id="19" name="Diagram 18">
            <a:extLst>
              <a:ext uri="{FF2B5EF4-FFF2-40B4-BE49-F238E27FC236}">
                <a16:creationId xmlns:a16="http://schemas.microsoft.com/office/drawing/2014/main" id="{F380DBE9-29C7-4F69-970A-A4D58CCE1872}"/>
              </a:ext>
            </a:extLst>
          </p:cNvPr>
          <p:cNvGraphicFramePr/>
          <p:nvPr>
            <p:extLst/>
          </p:nvPr>
        </p:nvGraphicFramePr>
        <p:xfrm>
          <a:off x="457200" y="1828800"/>
          <a:ext cx="8355204" cy="731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9A466-39C3-42C3-BD84-B58FB67D7FA4}"/>
              </a:ext>
            </a:extLst>
          </p:cNvPr>
          <p:cNvSpPr>
            <a:spLocks noGrp="1"/>
          </p:cNvSpPr>
          <p:nvPr>
            <p:ph type="title"/>
          </p:nvPr>
        </p:nvSpPr>
        <p:spPr/>
        <p:txBody>
          <a:bodyPr>
            <a:normAutofit/>
          </a:bodyPr>
          <a:lstStyle/>
          <a:p>
            <a:r>
              <a:rPr lang="en-US" sz="3200" dirty="0"/>
              <a:t>What You Can Do Now!</a:t>
            </a:r>
          </a:p>
        </p:txBody>
      </p:sp>
      <p:sp>
        <p:nvSpPr>
          <p:cNvPr id="3" name="Content Placeholder 2">
            <a:extLst>
              <a:ext uri="{FF2B5EF4-FFF2-40B4-BE49-F238E27FC236}">
                <a16:creationId xmlns:a16="http://schemas.microsoft.com/office/drawing/2014/main" id="{C01C368B-34D5-4CC5-B3E6-C105E4C2DDD2}"/>
              </a:ext>
            </a:extLst>
          </p:cNvPr>
          <p:cNvSpPr>
            <a:spLocks noGrp="1"/>
          </p:cNvSpPr>
          <p:nvPr>
            <p:ph idx="1"/>
          </p:nvPr>
        </p:nvSpPr>
        <p:spPr/>
        <p:txBody>
          <a:bodyPr/>
          <a:lstStyle/>
          <a:p>
            <a:r>
              <a:rPr lang="en-US" sz="2800" dirty="0"/>
              <a:t>Share job recruitment information</a:t>
            </a:r>
          </a:p>
          <a:p>
            <a:r>
              <a:rPr lang="en-US" sz="2800" dirty="0"/>
              <a:t>Start the Census conversation</a:t>
            </a:r>
          </a:p>
          <a:p>
            <a:pPr lvl="1"/>
            <a:r>
              <a:rPr lang="en-US" sz="2400" dirty="0"/>
              <a:t>Safe, Easy &amp; Important</a:t>
            </a:r>
          </a:p>
          <a:p>
            <a:r>
              <a:rPr lang="en-US" sz="2800" dirty="0"/>
              <a:t>Become a partner</a:t>
            </a:r>
          </a:p>
          <a:p>
            <a:r>
              <a:rPr lang="en-US" sz="2800" dirty="0"/>
              <a:t>Start or join a Complete Count Committee (CCC)</a:t>
            </a:r>
          </a:p>
          <a:p>
            <a:pPr lvl="1"/>
            <a:r>
              <a:rPr lang="en-US" sz="2400" dirty="0"/>
              <a:t>Ask your local leadership to form a CCC</a:t>
            </a:r>
          </a:p>
          <a:p>
            <a:r>
              <a:rPr lang="en-US" sz="2800" dirty="0"/>
              <a:t>Identify opportunities to include Census messaging, materials, or invite Census staff to your event </a:t>
            </a:r>
          </a:p>
        </p:txBody>
      </p:sp>
      <p:sp>
        <p:nvSpPr>
          <p:cNvPr id="4" name="Rectangle: Rounded Corners 3">
            <a:extLst>
              <a:ext uri="{FF2B5EF4-FFF2-40B4-BE49-F238E27FC236}">
                <a16:creationId xmlns:a16="http://schemas.microsoft.com/office/drawing/2014/main" id="{3901DBB0-7F91-45CC-8E72-5664CACFDC80}"/>
              </a:ext>
            </a:extLst>
          </p:cNvPr>
          <p:cNvSpPr/>
          <p:nvPr/>
        </p:nvSpPr>
        <p:spPr>
          <a:xfrm>
            <a:off x="457200" y="3596481"/>
            <a:ext cx="7696200" cy="533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5163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250334-025B-4924-8C2C-23C51A98D0E1}"/>
              </a:ext>
            </a:extLst>
          </p:cNvPr>
          <p:cNvPicPr>
            <a:picLocks noChangeAspect="1"/>
          </p:cNvPicPr>
          <p:nvPr/>
        </p:nvPicPr>
        <p:blipFill>
          <a:blip r:embed="rId2"/>
          <a:stretch>
            <a:fillRect/>
          </a:stretch>
        </p:blipFill>
        <p:spPr>
          <a:xfrm>
            <a:off x="71457" y="381000"/>
            <a:ext cx="9001086" cy="5305903"/>
          </a:xfrm>
          <a:prstGeom prst="rect">
            <a:avLst/>
          </a:prstGeom>
        </p:spPr>
      </p:pic>
    </p:spTree>
    <p:extLst>
      <p:ext uri="{BB962C8B-B14F-4D97-AF65-F5344CB8AC3E}">
        <p14:creationId xmlns:p14="http://schemas.microsoft.com/office/powerpoint/2010/main" val="3283677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B2D4E-10F2-460B-9ECC-5ABD8AE4A7B3}"/>
              </a:ext>
            </a:extLst>
          </p:cNvPr>
          <p:cNvSpPr>
            <a:spLocks noGrp="1"/>
          </p:cNvSpPr>
          <p:nvPr>
            <p:ph type="title"/>
          </p:nvPr>
        </p:nvSpPr>
        <p:spPr>
          <a:xfrm>
            <a:off x="551329" y="381000"/>
            <a:ext cx="8229600" cy="1143000"/>
          </a:xfrm>
        </p:spPr>
        <p:txBody>
          <a:bodyPr>
            <a:normAutofit fontScale="90000"/>
          </a:bodyPr>
          <a:lstStyle/>
          <a:p>
            <a:r>
              <a:rPr lang="en-US" dirty="0"/>
              <a:t>NJ: Complete Count Committees</a:t>
            </a:r>
          </a:p>
        </p:txBody>
      </p:sp>
      <p:pic>
        <p:nvPicPr>
          <p:cNvPr id="4" name="Content Placeholder 6">
            <a:extLst>
              <a:ext uri="{FF2B5EF4-FFF2-40B4-BE49-F238E27FC236}">
                <a16:creationId xmlns:a16="http://schemas.microsoft.com/office/drawing/2014/main" id="{A9A52F90-66A0-4A57-B16C-9E99DC111856}"/>
              </a:ext>
            </a:extLst>
          </p:cNvPr>
          <p:cNvPicPr>
            <a:picLocks noChangeAspect="1"/>
          </p:cNvPicPr>
          <p:nvPr/>
        </p:nvPicPr>
        <p:blipFill>
          <a:blip r:embed="rId2"/>
          <a:stretch>
            <a:fillRect/>
          </a:stretch>
        </p:blipFill>
        <p:spPr>
          <a:xfrm>
            <a:off x="363070" y="1753344"/>
            <a:ext cx="8417859" cy="3351311"/>
          </a:xfrm>
          <a:prstGeom prst="rect">
            <a:avLst/>
          </a:prstGeom>
        </p:spPr>
      </p:pic>
    </p:spTree>
    <p:extLst>
      <p:ext uri="{BB962C8B-B14F-4D97-AF65-F5344CB8AC3E}">
        <p14:creationId xmlns:p14="http://schemas.microsoft.com/office/powerpoint/2010/main" val="1470985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644D32-AC18-4322-B555-93E1FC0E009C}"/>
              </a:ext>
            </a:extLst>
          </p:cNvPr>
          <p:cNvPicPr>
            <a:picLocks noChangeAspect="1"/>
          </p:cNvPicPr>
          <p:nvPr/>
        </p:nvPicPr>
        <p:blipFill>
          <a:blip r:embed="rId2"/>
          <a:stretch>
            <a:fillRect/>
          </a:stretch>
        </p:blipFill>
        <p:spPr>
          <a:xfrm>
            <a:off x="635843" y="762000"/>
            <a:ext cx="7872313" cy="4800600"/>
          </a:xfrm>
          <a:prstGeom prst="rect">
            <a:avLst/>
          </a:prstGeom>
        </p:spPr>
      </p:pic>
    </p:spTree>
    <p:extLst>
      <p:ext uri="{BB962C8B-B14F-4D97-AF65-F5344CB8AC3E}">
        <p14:creationId xmlns:p14="http://schemas.microsoft.com/office/powerpoint/2010/main" val="209650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C6EC4-7118-4A03-A56E-EF8511444996}"/>
              </a:ext>
            </a:extLst>
          </p:cNvPr>
          <p:cNvSpPr>
            <a:spLocks noGrp="1"/>
          </p:cNvSpPr>
          <p:nvPr>
            <p:ph type="title"/>
          </p:nvPr>
        </p:nvSpPr>
        <p:spPr/>
        <p:txBody>
          <a:bodyPr/>
          <a:lstStyle/>
          <a:p>
            <a:r>
              <a:rPr lang="en-US" dirty="0"/>
              <a:t>NJ Partnership Staff</a:t>
            </a:r>
          </a:p>
        </p:txBody>
      </p:sp>
      <p:sp>
        <p:nvSpPr>
          <p:cNvPr id="6" name="Content Placeholder 5">
            <a:extLst>
              <a:ext uri="{FF2B5EF4-FFF2-40B4-BE49-F238E27FC236}">
                <a16:creationId xmlns:a16="http://schemas.microsoft.com/office/drawing/2014/main" id="{69BCBF67-C73C-4DD8-9967-FAEBB785320A}"/>
              </a:ext>
            </a:extLst>
          </p:cNvPr>
          <p:cNvSpPr>
            <a:spLocks noGrp="1"/>
          </p:cNvSpPr>
          <p:nvPr>
            <p:ph idx="1"/>
          </p:nvPr>
        </p:nvSpPr>
        <p:spPr/>
        <p:txBody>
          <a:bodyPr/>
          <a:lstStyle/>
          <a:p>
            <a:endParaRPr lang="en-US" dirty="0"/>
          </a:p>
        </p:txBody>
      </p:sp>
      <p:pic>
        <p:nvPicPr>
          <p:cNvPr id="3" name="Picture 2">
            <a:extLst>
              <a:ext uri="{FF2B5EF4-FFF2-40B4-BE49-F238E27FC236}">
                <a16:creationId xmlns:a16="http://schemas.microsoft.com/office/drawing/2014/main" id="{57639757-D6E0-4E16-8866-9D119A5C9773}"/>
              </a:ext>
            </a:extLst>
          </p:cNvPr>
          <p:cNvPicPr>
            <a:picLocks noChangeAspect="1"/>
          </p:cNvPicPr>
          <p:nvPr/>
        </p:nvPicPr>
        <p:blipFill>
          <a:blip r:embed="rId2"/>
          <a:stretch>
            <a:fillRect/>
          </a:stretch>
        </p:blipFill>
        <p:spPr>
          <a:xfrm>
            <a:off x="184651" y="1426603"/>
            <a:ext cx="8774698" cy="4248150"/>
          </a:xfrm>
          <a:prstGeom prst="rect">
            <a:avLst/>
          </a:prstGeom>
        </p:spPr>
      </p:pic>
    </p:spTree>
    <p:extLst>
      <p:ext uri="{BB962C8B-B14F-4D97-AF65-F5344CB8AC3E}">
        <p14:creationId xmlns:p14="http://schemas.microsoft.com/office/powerpoint/2010/main" val="1752000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r>
              <a:rPr lang="en-US" sz="3200" dirty="0">
                <a:latin typeface="+mn-lt"/>
              </a:rPr>
              <a:t>U.S. Census Bureau</a:t>
            </a:r>
          </a:p>
        </p:txBody>
      </p:sp>
      <p:sp>
        <p:nvSpPr>
          <p:cNvPr id="3" name="Content Placeholder 2"/>
          <p:cNvSpPr>
            <a:spLocks noGrp="1"/>
          </p:cNvSpPr>
          <p:nvPr>
            <p:ph idx="1"/>
          </p:nvPr>
        </p:nvSpPr>
        <p:spPr>
          <a:xfrm>
            <a:off x="344556" y="1181100"/>
            <a:ext cx="8454887" cy="4495800"/>
          </a:xfrm>
        </p:spPr>
        <p:txBody>
          <a:bodyPr>
            <a:normAutofit/>
          </a:bodyPr>
          <a:lstStyle/>
          <a:p>
            <a:r>
              <a:rPr lang="en-US" sz="2000" dirty="0"/>
              <a:t>Largest statistical agency in the U.S.</a:t>
            </a:r>
          </a:p>
          <a:p>
            <a:r>
              <a:rPr lang="en-US" sz="2000" dirty="0"/>
              <a:t>Leading source of quality data about the nation’s people, places and economy conducting more than </a:t>
            </a:r>
            <a:r>
              <a:rPr lang="en-US" sz="2000" b="1" dirty="0"/>
              <a:t>130 Census Bureau Surveys and Programs</a:t>
            </a:r>
          </a:p>
          <a:p>
            <a:pPr lvl="1"/>
            <a:r>
              <a:rPr lang="en-US" sz="2000" dirty="0"/>
              <a:t>Demographic Programs</a:t>
            </a:r>
          </a:p>
          <a:p>
            <a:pPr lvl="2"/>
            <a:r>
              <a:rPr lang="en-US" sz="2000" dirty="0"/>
              <a:t>Decennial Census</a:t>
            </a:r>
          </a:p>
          <a:p>
            <a:pPr lvl="2">
              <a:spcBef>
                <a:spcPts val="0"/>
              </a:spcBef>
            </a:pPr>
            <a:r>
              <a:rPr lang="en-US" sz="2000" dirty="0"/>
              <a:t>American Community Survey </a:t>
            </a:r>
          </a:p>
          <a:p>
            <a:pPr lvl="2">
              <a:spcBef>
                <a:spcPts val="0"/>
              </a:spcBef>
            </a:pPr>
            <a:r>
              <a:rPr lang="en-US" sz="2000" dirty="0"/>
              <a:t>Current Population Survey </a:t>
            </a:r>
          </a:p>
          <a:p>
            <a:pPr lvl="2">
              <a:spcBef>
                <a:spcPts val="0"/>
              </a:spcBef>
            </a:pPr>
            <a:r>
              <a:rPr lang="en-US" sz="2000" dirty="0">
                <a:cs typeface="Arial" panose="020B0604020202020204" pitchFamily="34" charset="0"/>
              </a:rPr>
              <a:t>American Housing Survey </a:t>
            </a:r>
            <a:endParaRPr lang="en-US" sz="2000" dirty="0"/>
          </a:p>
          <a:p>
            <a:pPr lvl="1"/>
            <a:r>
              <a:rPr lang="en-US" sz="2000" dirty="0"/>
              <a:t>Economic Programs</a:t>
            </a:r>
          </a:p>
          <a:p>
            <a:pPr lvl="2"/>
            <a:r>
              <a:rPr lang="en-US" sz="2000" dirty="0"/>
              <a:t>Economic Census (Years ending in 2 &amp; 7)</a:t>
            </a:r>
          </a:p>
          <a:p>
            <a:pPr lvl="2"/>
            <a:r>
              <a:rPr lang="en-US" sz="2000" dirty="0"/>
              <a:t>Census of Governments (Years ending in 2 &amp; 7)</a:t>
            </a:r>
          </a:p>
          <a:p>
            <a:pPr lvl="1"/>
            <a:endParaRPr lang="en-US" sz="2000" dirty="0"/>
          </a:p>
        </p:txBody>
      </p:sp>
    </p:spTree>
    <p:extLst>
      <p:ext uri="{BB962C8B-B14F-4D97-AF65-F5344CB8AC3E}">
        <p14:creationId xmlns:p14="http://schemas.microsoft.com/office/powerpoint/2010/main" val="3462641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CA6A-614A-4DAD-AAB2-E4A2E2A04679}"/>
              </a:ext>
            </a:extLst>
          </p:cNvPr>
          <p:cNvSpPr>
            <a:spLocks noGrp="1"/>
          </p:cNvSpPr>
          <p:nvPr>
            <p:ph type="title"/>
          </p:nvPr>
        </p:nvSpPr>
        <p:spPr/>
        <p:txBody>
          <a:bodyPr>
            <a:normAutofit/>
          </a:bodyPr>
          <a:lstStyle/>
          <a:p>
            <a:r>
              <a:rPr lang="en-US" sz="3600" dirty="0">
                <a:latin typeface="+mj-lt"/>
              </a:rPr>
              <a:t>CCC Tools</a:t>
            </a:r>
          </a:p>
        </p:txBody>
      </p:sp>
      <p:sp>
        <p:nvSpPr>
          <p:cNvPr id="3" name="Content Placeholder 2">
            <a:extLst>
              <a:ext uri="{FF2B5EF4-FFF2-40B4-BE49-F238E27FC236}">
                <a16:creationId xmlns:a16="http://schemas.microsoft.com/office/drawing/2014/main" id="{D1EE6630-B92B-46E1-A559-C1727AEA98E3}"/>
              </a:ext>
            </a:extLst>
          </p:cNvPr>
          <p:cNvSpPr>
            <a:spLocks noGrp="1"/>
          </p:cNvSpPr>
          <p:nvPr>
            <p:ph idx="1"/>
          </p:nvPr>
        </p:nvSpPr>
        <p:spPr/>
        <p:txBody>
          <a:bodyPr>
            <a:normAutofit/>
          </a:bodyPr>
          <a:lstStyle/>
          <a:p>
            <a:r>
              <a:rPr lang="en-US" sz="2800" dirty="0"/>
              <a:t>Center for Urban Research/CUNY Graduate Center</a:t>
            </a:r>
          </a:p>
          <a:p>
            <a:pPr lvl="1"/>
            <a:r>
              <a:rPr lang="en-US" sz="2400" dirty="0">
                <a:hlinkClick r:id="rId3"/>
              </a:rPr>
              <a:t>https://www.censushardtocountmaps2020.us/</a:t>
            </a:r>
            <a:endParaRPr lang="en-US" sz="2400" dirty="0"/>
          </a:p>
          <a:p>
            <a:pPr lvl="1"/>
            <a:endParaRPr lang="en-US" sz="2400" dirty="0"/>
          </a:p>
          <a:p>
            <a:r>
              <a:rPr lang="en-US" sz="2800" dirty="0"/>
              <a:t>US Census Bureau – Response Outreach Area Mapper</a:t>
            </a:r>
          </a:p>
          <a:p>
            <a:pPr lvl="1"/>
            <a:r>
              <a:rPr lang="en-US" sz="2400" dirty="0">
                <a:hlinkClick r:id="rId4"/>
              </a:rPr>
              <a:t>https://www.census.gov/roam</a:t>
            </a:r>
            <a:endParaRPr lang="en-US" sz="2400" dirty="0"/>
          </a:p>
          <a:p>
            <a:endParaRPr lang="en-US" sz="2800" dirty="0"/>
          </a:p>
          <a:p>
            <a:r>
              <a:rPr lang="en-US" sz="2800" dirty="0"/>
              <a:t>Local Knowledge!</a:t>
            </a:r>
          </a:p>
        </p:txBody>
      </p:sp>
      <p:sp>
        <p:nvSpPr>
          <p:cNvPr id="4" name="object 4">
            <a:extLst>
              <a:ext uri="{FF2B5EF4-FFF2-40B4-BE49-F238E27FC236}">
                <a16:creationId xmlns:a16="http://schemas.microsoft.com/office/drawing/2014/main" id="{3C4427E4-20BB-48BD-B920-3293DC71AF0E}"/>
              </a:ext>
            </a:extLst>
          </p:cNvPr>
          <p:cNvSpPr txBox="1">
            <a:spLocks noGrp="1"/>
          </p:cNvSpPr>
          <p:nvPr>
            <p:ph type="sldNum" sz="quarter" idx="12"/>
          </p:nvPr>
        </p:nvSpPr>
        <p:spPr>
          <a:xfrm>
            <a:off x="3505200" y="6356350"/>
            <a:ext cx="2133600" cy="365125"/>
          </a:xfrm>
        </p:spPr>
        <p:txBody>
          <a:bodyPr/>
          <a:lstStyle/>
          <a:p>
            <a:fld id="{81D60167-4931-47E6-BA6A-407CBD079E47}" type="slidenum">
              <a:rPr lang="en-US" smtClean="0"/>
              <a:pPr/>
              <a:t>20</a:t>
            </a:fld>
            <a:endParaRPr lang="en-US" dirty="0"/>
          </a:p>
        </p:txBody>
      </p:sp>
    </p:spTree>
    <p:extLst>
      <p:ext uri="{BB962C8B-B14F-4D97-AF65-F5344CB8AC3E}">
        <p14:creationId xmlns:p14="http://schemas.microsoft.com/office/powerpoint/2010/main" val="2172884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27011-7291-4A69-B95E-B6679DBA7815}"/>
              </a:ext>
            </a:extLst>
          </p:cNvPr>
          <p:cNvSpPr>
            <a:spLocks noGrp="1"/>
          </p:cNvSpPr>
          <p:nvPr>
            <p:ph type="title"/>
          </p:nvPr>
        </p:nvSpPr>
        <p:spPr>
          <a:xfrm>
            <a:off x="494387" y="152401"/>
            <a:ext cx="4939869" cy="990600"/>
          </a:xfrm>
        </p:spPr>
        <p:txBody>
          <a:bodyPr>
            <a:noAutofit/>
          </a:bodyPr>
          <a:lstStyle/>
          <a:p>
            <a:pPr lvl="0">
              <a:defRPr/>
            </a:pPr>
            <a:r>
              <a:rPr lang="en-US" sz="3200" dirty="0">
                <a:latin typeface="Calibri"/>
                <a:ea typeface="+mn-ea"/>
                <a:cs typeface="Arial" panose="020B0604020202020204" pitchFamily="34" charset="0"/>
              </a:rPr>
              <a:t>Response Outreach Area Mapper (ROAM)</a:t>
            </a:r>
            <a:endParaRPr lang="en-US" sz="3200" dirty="0"/>
          </a:p>
        </p:txBody>
      </p:sp>
      <p:sp>
        <p:nvSpPr>
          <p:cNvPr id="9" name="Content Placeholder 8">
            <a:extLst>
              <a:ext uri="{FF2B5EF4-FFF2-40B4-BE49-F238E27FC236}">
                <a16:creationId xmlns:a16="http://schemas.microsoft.com/office/drawing/2014/main" id="{6EB53D2C-D21D-4332-939F-CC6F41B3D19C}"/>
              </a:ext>
            </a:extLst>
          </p:cNvPr>
          <p:cNvSpPr>
            <a:spLocks noGrp="1"/>
          </p:cNvSpPr>
          <p:nvPr>
            <p:ph idx="1"/>
          </p:nvPr>
        </p:nvSpPr>
        <p:spPr>
          <a:xfrm>
            <a:off x="514820" y="1143001"/>
            <a:ext cx="4939867" cy="4800599"/>
          </a:xfrm>
        </p:spPr>
        <p:txBody>
          <a:bodyPr>
            <a:normAutofit/>
          </a:bodyPr>
          <a:lstStyle/>
          <a:p>
            <a:r>
              <a:rPr lang="en-US" sz="2100" dirty="0">
                <a:hlinkClick r:id="rId2"/>
              </a:rPr>
              <a:t>www.census.gov/roam</a:t>
            </a:r>
            <a:endParaRPr lang="en-US" sz="2100" dirty="0"/>
          </a:p>
          <a:p>
            <a:r>
              <a:rPr lang="en-US" sz="2100" dirty="0"/>
              <a:t>Developed to identify hard-to-survey areas</a:t>
            </a:r>
          </a:p>
          <a:p>
            <a:r>
              <a:rPr lang="en-US" sz="2100" dirty="0"/>
              <a:t>Provides a demographic and socioeconomic characteristic profile using American Community Survey (ACS) estimates</a:t>
            </a:r>
          </a:p>
          <a:p>
            <a:r>
              <a:rPr lang="en-US" sz="2100" dirty="0"/>
              <a:t>Low Response Score (LRS) is a metric to predict the percentage of households who will not self-respond to the Decennial Census</a:t>
            </a:r>
          </a:p>
          <a:p>
            <a:r>
              <a:rPr lang="en-US" sz="2100" dirty="0"/>
              <a:t>Darker census tracts are harder to survey than lighter census tracts</a:t>
            </a:r>
          </a:p>
          <a:p>
            <a:endParaRPr lang="en-US" sz="2100" dirty="0"/>
          </a:p>
          <a:p>
            <a:endParaRPr lang="en-US" sz="2100" dirty="0"/>
          </a:p>
        </p:txBody>
      </p:sp>
      <p:pic>
        <p:nvPicPr>
          <p:cNvPr id="7" name="Content Placeholder 3">
            <a:extLst>
              <a:ext uri="{FF2B5EF4-FFF2-40B4-BE49-F238E27FC236}">
                <a16:creationId xmlns:a16="http://schemas.microsoft.com/office/drawing/2014/main" id="{D4E9EBB4-E055-423C-8B7B-D8C032D96812}"/>
              </a:ext>
            </a:extLst>
          </p:cNvPr>
          <p:cNvPicPr>
            <a:picLocks noChangeAspect="1"/>
          </p:cNvPicPr>
          <p:nvPr/>
        </p:nvPicPr>
        <p:blipFill rotWithShape="1">
          <a:blip r:embed="rId3"/>
          <a:srcRect l="8760" r="14136"/>
          <a:stretch/>
        </p:blipFill>
        <p:spPr>
          <a:xfrm>
            <a:off x="5667306" y="10"/>
            <a:ext cx="3476693" cy="6857990"/>
          </a:xfrm>
          <a:prstGeom prst="rect">
            <a:avLst/>
          </a:prstGeom>
          <a:effectLst/>
        </p:spPr>
      </p:pic>
    </p:spTree>
    <p:extLst>
      <p:ext uri="{BB962C8B-B14F-4D97-AF65-F5344CB8AC3E}">
        <p14:creationId xmlns:p14="http://schemas.microsoft.com/office/powerpoint/2010/main" val="1743499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256403"/>
            <a:ext cx="82296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1F497D"/>
                </a:solidFill>
                <a:effectLst/>
                <a:uLnTx/>
                <a:uFillTx/>
                <a:latin typeface="Calibri"/>
                <a:ea typeface="+mj-ea"/>
                <a:cs typeface="Arial" panose="020B0604020202020204" pitchFamily="34" charset="0"/>
              </a:rPr>
              <a:t>Response Outreach Area Mapper (ROAM)</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1F497D"/>
                </a:solidFill>
                <a:effectLst/>
                <a:uLnTx/>
                <a:uFillTx/>
                <a:latin typeface="Calibri"/>
                <a:ea typeface="+mj-ea"/>
                <a:cs typeface="Arial" panose="020B0604020202020204" pitchFamily="34" charset="0"/>
              </a:rPr>
              <a:t>census.gov/roam</a:t>
            </a:r>
          </a:p>
        </p:txBody>
      </p:sp>
      <p:sp>
        <p:nvSpPr>
          <p:cNvPr id="7" name="Rectangle 6"/>
          <p:cNvSpPr/>
          <p:nvPr/>
        </p:nvSpPr>
        <p:spPr>
          <a:xfrm>
            <a:off x="5765071" y="942203"/>
            <a:ext cx="3410305" cy="5447645"/>
          </a:xfrm>
          <a:prstGeom prst="rect">
            <a:avLst/>
          </a:prstGeom>
        </p:spPr>
        <p:txBody>
          <a:bodyPr wrap="square">
            <a:spAutoFit/>
          </a:bodyPr>
          <a:lstStyle/>
          <a:p>
            <a:r>
              <a:rPr lang="en-US" sz="1200" b="1" dirty="0"/>
              <a:t>Census Tract 58</a:t>
            </a:r>
            <a:br>
              <a:rPr lang="en-US" sz="1200" b="1" dirty="0"/>
            </a:br>
            <a:br>
              <a:rPr lang="en-US" sz="1200" b="1" dirty="0"/>
            </a:br>
            <a:r>
              <a:rPr lang="en-US" sz="1200" b="1" dirty="0"/>
              <a:t>Low Response Score (%): 37.0</a:t>
            </a:r>
            <a:endParaRPr lang="en-US" sz="1200" dirty="0"/>
          </a:p>
          <a:p>
            <a:r>
              <a:rPr lang="en-US" sz="1200" b="1" dirty="0"/>
              <a:t>Total Population:</a:t>
            </a:r>
            <a:r>
              <a:rPr lang="en-US" sz="1200" dirty="0"/>
              <a:t> 5,480</a:t>
            </a:r>
            <a:br>
              <a:rPr lang="en-US" sz="1200" dirty="0"/>
            </a:br>
            <a:r>
              <a:rPr lang="en-US" sz="1200" b="1" dirty="0"/>
              <a:t>Median Household Income ($):</a:t>
            </a:r>
            <a:r>
              <a:rPr lang="en-US" sz="1200" dirty="0"/>
              <a:t> 31,458</a:t>
            </a:r>
            <a:br>
              <a:rPr lang="en-US" sz="1200" dirty="0"/>
            </a:br>
            <a:r>
              <a:rPr lang="en-US" sz="1200" b="1" dirty="0"/>
              <a:t>Population Under 5 (%): </a:t>
            </a:r>
            <a:r>
              <a:rPr lang="en-US" sz="1200" dirty="0"/>
              <a:t>11.90</a:t>
            </a:r>
            <a:br>
              <a:rPr lang="en-US" sz="1200" dirty="0"/>
            </a:br>
            <a:r>
              <a:rPr lang="en-US" sz="1200" b="1" dirty="0"/>
              <a:t>Population 18-24 (%):</a:t>
            </a:r>
            <a:r>
              <a:rPr lang="en-US" sz="1200" dirty="0"/>
              <a:t> 15.07</a:t>
            </a:r>
            <a:br>
              <a:rPr lang="en-US" sz="1200" dirty="0"/>
            </a:br>
            <a:r>
              <a:rPr lang="en-US" sz="1200" b="1" dirty="0"/>
              <a:t>Population 65 and Over (%):</a:t>
            </a:r>
            <a:r>
              <a:rPr lang="en-US" sz="1200" dirty="0"/>
              <a:t> 4.45</a:t>
            </a:r>
            <a:br>
              <a:rPr lang="en-US" sz="1200" dirty="0"/>
            </a:br>
            <a:r>
              <a:rPr lang="en-US" sz="1200" b="1" dirty="0"/>
              <a:t>Below Poverty Level (%):</a:t>
            </a:r>
            <a:r>
              <a:rPr lang="en-US" sz="1200" dirty="0"/>
              <a:t> 49.87</a:t>
            </a:r>
            <a:br>
              <a:rPr lang="en-US" sz="1200" dirty="0"/>
            </a:br>
            <a:r>
              <a:rPr lang="en-US" sz="1200" b="1" dirty="0"/>
              <a:t>Not High School Graduate (%):</a:t>
            </a:r>
            <a:r>
              <a:rPr lang="en-US" sz="1200" dirty="0"/>
              <a:t> 53.17</a:t>
            </a:r>
            <a:br>
              <a:rPr lang="en-US" sz="1200" dirty="0"/>
            </a:br>
            <a:r>
              <a:rPr lang="en-US" sz="1200" b="1" dirty="0"/>
              <a:t>Non-Hispanic, Black (%):</a:t>
            </a:r>
            <a:r>
              <a:rPr lang="en-US" sz="1200" dirty="0"/>
              <a:t> 9.73</a:t>
            </a:r>
            <a:br>
              <a:rPr lang="en-US" sz="1200" dirty="0"/>
            </a:br>
            <a:r>
              <a:rPr lang="en-US" sz="1200" b="1" dirty="0"/>
              <a:t>Non-Hispanic, White (%):</a:t>
            </a:r>
            <a:r>
              <a:rPr lang="en-US" sz="1200" dirty="0"/>
              <a:t> 10.57</a:t>
            </a:r>
            <a:br>
              <a:rPr lang="en-US" sz="1200" dirty="0"/>
            </a:br>
            <a:r>
              <a:rPr lang="en-US" sz="1200" b="1" dirty="0"/>
              <a:t>Hispanic (%):</a:t>
            </a:r>
            <a:r>
              <a:rPr lang="en-US" sz="1200" dirty="0"/>
              <a:t> 77.15</a:t>
            </a:r>
            <a:br>
              <a:rPr lang="en-US" sz="1200" dirty="0"/>
            </a:br>
            <a:r>
              <a:rPr lang="en-US" sz="1200" b="1" dirty="0"/>
              <a:t>Asian (%):</a:t>
            </a:r>
            <a:r>
              <a:rPr lang="en-US" sz="1200" dirty="0"/>
              <a:t> 2.55</a:t>
            </a:r>
            <a:br>
              <a:rPr lang="en-US" sz="1200" dirty="0"/>
            </a:br>
            <a:r>
              <a:rPr lang="en-US" sz="1200" b="1" dirty="0"/>
              <a:t>Foreign Born (%):</a:t>
            </a:r>
            <a:r>
              <a:rPr lang="en-US" sz="1200" dirty="0"/>
              <a:t> 44.16</a:t>
            </a:r>
            <a:br>
              <a:rPr lang="en-US" sz="1200" dirty="0"/>
            </a:br>
            <a:r>
              <a:rPr lang="en-US" sz="1200" b="1" dirty="0"/>
              <a:t>No One in Household Age 14+ Speaks English "Very Well" (%):</a:t>
            </a:r>
            <a:r>
              <a:rPr lang="en-US" sz="1200" dirty="0"/>
              <a:t> 40.73</a:t>
            </a:r>
            <a:br>
              <a:rPr lang="en-US" sz="1200" dirty="0"/>
            </a:br>
            <a:r>
              <a:rPr lang="en-US" sz="1200" b="1" dirty="0"/>
              <a:t>Population 5+ Who Speak English Less Than "Very Well" and Speak Spanish</a:t>
            </a:r>
            <a:r>
              <a:rPr lang="en-US" sz="1200" dirty="0"/>
              <a:t> </a:t>
            </a:r>
            <a:r>
              <a:rPr lang="en-US" sz="1200" b="1" dirty="0"/>
              <a:t>(%):</a:t>
            </a:r>
            <a:r>
              <a:rPr lang="en-US" sz="1200" dirty="0"/>
              <a:t> 54.45</a:t>
            </a:r>
            <a:br>
              <a:rPr lang="en-US" sz="1200" dirty="0"/>
            </a:br>
            <a:r>
              <a:rPr lang="en-US" sz="1200" b="1" dirty="0"/>
              <a:t>Total Housing Units:</a:t>
            </a:r>
            <a:r>
              <a:rPr lang="en-US" sz="1200" dirty="0"/>
              <a:t> 1,441</a:t>
            </a:r>
            <a:br>
              <a:rPr lang="en-US" sz="1200" dirty="0"/>
            </a:br>
            <a:r>
              <a:rPr lang="en-US" sz="1200" b="1" dirty="0"/>
              <a:t>Total Occupied Housing Units:</a:t>
            </a:r>
            <a:r>
              <a:rPr lang="en-US" sz="1200" dirty="0"/>
              <a:t> 1,279</a:t>
            </a:r>
            <a:br>
              <a:rPr lang="en-US" sz="1200" dirty="0"/>
            </a:br>
            <a:r>
              <a:rPr lang="en-US" sz="1200" b="1" dirty="0"/>
              <a:t>Renter Occupied Housing Units (%):</a:t>
            </a:r>
            <a:r>
              <a:rPr lang="en-US" sz="1200" dirty="0"/>
              <a:t> 83.42</a:t>
            </a:r>
            <a:br>
              <a:rPr lang="en-US" sz="1200" dirty="0"/>
            </a:br>
            <a:r>
              <a:rPr lang="en-US" sz="1200" b="1" dirty="0"/>
              <a:t>Family Occupied Housing Units with Related Children Under 6 (%):</a:t>
            </a:r>
            <a:r>
              <a:rPr lang="en-US" sz="1200" dirty="0"/>
              <a:t> 39.42</a:t>
            </a:r>
            <a:br>
              <a:rPr lang="en-US" sz="1200" dirty="0"/>
            </a:br>
            <a:r>
              <a:rPr lang="en-US" sz="1200" b="1" dirty="0"/>
              <a:t>Population 1+ Who Moved From Another Residence Within the Last Year (%):</a:t>
            </a:r>
            <a:r>
              <a:rPr lang="en-US" sz="1200" dirty="0"/>
              <a:t> 16.58</a:t>
            </a:r>
            <a:br>
              <a:rPr lang="en-US" sz="1200" dirty="0"/>
            </a:br>
            <a:r>
              <a:rPr lang="en-US" sz="1200" b="1" dirty="0"/>
              <a:t>Vacant Housing Units (%):</a:t>
            </a:r>
            <a:r>
              <a:rPr lang="en-US" sz="1200" dirty="0"/>
              <a:t> 11.24</a:t>
            </a:r>
            <a:br>
              <a:rPr lang="en-US" sz="1200" dirty="0"/>
            </a:br>
            <a:r>
              <a:rPr lang="en-US" sz="1200" b="1" dirty="0"/>
              <a:t>Multi-Unit (10+) Housing (%):</a:t>
            </a:r>
            <a:r>
              <a:rPr lang="en-US" sz="1200" dirty="0"/>
              <a:t> 6.80</a:t>
            </a:r>
            <a:endParaRPr lang="en-US" sz="1200" dirty="0">
              <a:effectLst/>
            </a:endParaRPr>
          </a:p>
        </p:txBody>
      </p:sp>
      <p:pic>
        <p:nvPicPr>
          <p:cNvPr id="3" name="Picture 2">
            <a:extLst>
              <a:ext uri="{FF2B5EF4-FFF2-40B4-BE49-F238E27FC236}">
                <a16:creationId xmlns:a16="http://schemas.microsoft.com/office/drawing/2014/main" id="{A9EFEEB2-AD37-4D6C-BEA9-008C3F0E3E59}"/>
              </a:ext>
            </a:extLst>
          </p:cNvPr>
          <p:cNvPicPr>
            <a:picLocks noChangeAspect="1"/>
          </p:cNvPicPr>
          <p:nvPr/>
        </p:nvPicPr>
        <p:blipFill>
          <a:blip r:embed="rId3"/>
          <a:stretch>
            <a:fillRect/>
          </a:stretch>
        </p:blipFill>
        <p:spPr>
          <a:xfrm>
            <a:off x="216129" y="1657350"/>
            <a:ext cx="5548942" cy="3543300"/>
          </a:xfrm>
          <a:prstGeom prst="rect">
            <a:avLst/>
          </a:prstGeom>
        </p:spPr>
      </p:pic>
    </p:spTree>
    <p:extLst>
      <p:ext uri="{BB962C8B-B14F-4D97-AF65-F5344CB8AC3E}">
        <p14:creationId xmlns:p14="http://schemas.microsoft.com/office/powerpoint/2010/main" val="1636087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Autofit/>
          </a:bodyPr>
          <a:lstStyle/>
          <a:p>
            <a:r>
              <a:rPr lang="en-US" sz="3200" dirty="0">
                <a:latin typeface="+mj-lt"/>
              </a:rPr>
              <a:t>Data Dissemination Program</a:t>
            </a:r>
          </a:p>
        </p:txBody>
      </p:sp>
      <p:sp>
        <p:nvSpPr>
          <p:cNvPr id="3" name="Content Placeholder 2"/>
          <p:cNvSpPr>
            <a:spLocks noGrp="1"/>
          </p:cNvSpPr>
          <p:nvPr>
            <p:ph idx="1"/>
          </p:nvPr>
        </p:nvSpPr>
        <p:spPr>
          <a:xfrm>
            <a:off x="457200" y="1143000"/>
            <a:ext cx="8229600" cy="4678363"/>
          </a:xfrm>
        </p:spPr>
        <p:txBody>
          <a:bodyPr>
            <a:normAutofit/>
          </a:bodyPr>
          <a:lstStyle/>
          <a:p>
            <a:pPr marL="0" lvl="0" indent="0">
              <a:spcBef>
                <a:spcPts val="0"/>
              </a:spcBef>
              <a:spcAft>
                <a:spcPts val="1200"/>
              </a:spcAft>
              <a:buNone/>
            </a:pPr>
            <a:r>
              <a:rPr lang="en-US" sz="2000" dirty="0">
                <a:solidFill>
                  <a:srgbClr val="1F497D"/>
                </a:solidFill>
              </a:rPr>
              <a:t>Free Resource to </a:t>
            </a:r>
            <a:r>
              <a:rPr lang="en-US" sz="2000" b="1" dirty="0">
                <a:solidFill>
                  <a:srgbClr val="1F497D"/>
                </a:solidFill>
              </a:rPr>
              <a:t>YOU</a:t>
            </a:r>
          </a:p>
          <a:p>
            <a:pPr marL="0" lvl="0" indent="0">
              <a:spcBef>
                <a:spcPts val="500"/>
              </a:spcBef>
              <a:buNone/>
            </a:pPr>
            <a:r>
              <a:rPr lang="en-US" sz="2000" dirty="0">
                <a:solidFill>
                  <a:srgbClr val="1F497D"/>
                </a:solidFill>
              </a:rPr>
              <a:t>Opportunities to teach the public how to access our data</a:t>
            </a:r>
          </a:p>
          <a:p>
            <a:pPr marL="914400" indent="-347472">
              <a:spcBef>
                <a:spcPts val="600"/>
              </a:spcBef>
            </a:pPr>
            <a:r>
              <a:rPr lang="en-US" sz="2000" dirty="0">
                <a:solidFill>
                  <a:srgbClr val="1F497D"/>
                </a:solidFill>
              </a:rPr>
              <a:t>Data Presentations</a:t>
            </a:r>
          </a:p>
          <a:p>
            <a:pPr marL="914400" indent="-347472">
              <a:spcBef>
                <a:spcPts val="500"/>
              </a:spcBef>
            </a:pPr>
            <a:r>
              <a:rPr lang="en-US" sz="2000" dirty="0">
                <a:solidFill>
                  <a:srgbClr val="1F497D"/>
                </a:solidFill>
              </a:rPr>
              <a:t>Data Access Workshops and Training Sessions</a:t>
            </a:r>
          </a:p>
          <a:p>
            <a:pPr marL="914400" indent="-347472">
              <a:spcBef>
                <a:spcPts val="500"/>
              </a:spcBef>
            </a:pPr>
            <a:r>
              <a:rPr lang="en-US" sz="2000" dirty="0">
                <a:solidFill>
                  <a:srgbClr val="1F497D"/>
                </a:solidFill>
              </a:rPr>
              <a:t>Webinars</a:t>
            </a:r>
          </a:p>
          <a:p>
            <a:pPr marL="914400" indent="-347472">
              <a:spcBef>
                <a:spcPts val="500"/>
              </a:spcBef>
              <a:spcAft>
                <a:spcPts val="1200"/>
              </a:spcAft>
            </a:pPr>
            <a:r>
              <a:rPr lang="en-US" sz="2000" dirty="0">
                <a:solidFill>
                  <a:srgbClr val="1F497D"/>
                </a:solidFill>
              </a:rPr>
              <a:t>Data and Survey Inquiries</a:t>
            </a:r>
          </a:p>
          <a:p>
            <a:pPr marL="0" indent="0">
              <a:spcBef>
                <a:spcPts val="500"/>
              </a:spcBef>
              <a:buNone/>
            </a:pPr>
            <a:r>
              <a:rPr lang="en-US" sz="2000" dirty="0"/>
              <a:t>All tools and data available at </a:t>
            </a:r>
            <a:r>
              <a:rPr lang="en-US" sz="2000" dirty="0">
                <a:hlinkClick r:id="rId3"/>
              </a:rPr>
              <a:t>www.census.gov</a:t>
            </a:r>
            <a:endParaRPr lang="en-US" sz="2000" dirty="0"/>
          </a:p>
          <a:p>
            <a:pPr marL="914400" indent="-347472">
              <a:spcBef>
                <a:spcPts val="600"/>
              </a:spcBef>
            </a:pPr>
            <a:r>
              <a:rPr lang="en-US" sz="2000" dirty="0"/>
              <a:t>American </a:t>
            </a:r>
            <a:r>
              <a:rPr lang="en-US" sz="2000" dirty="0" err="1"/>
              <a:t>FactFinder</a:t>
            </a:r>
            <a:endParaRPr lang="en-US" sz="2000" dirty="0"/>
          </a:p>
          <a:p>
            <a:pPr marL="914400" indent="-347472">
              <a:spcBef>
                <a:spcPts val="500"/>
              </a:spcBef>
            </a:pPr>
            <a:r>
              <a:rPr lang="en-US" sz="2000" dirty="0"/>
              <a:t>Census Business Builder</a:t>
            </a:r>
          </a:p>
          <a:p>
            <a:pPr marL="914400" indent="-347472">
              <a:spcBef>
                <a:spcPts val="500"/>
              </a:spcBef>
            </a:pPr>
            <a:r>
              <a:rPr lang="en-US" sz="2000" dirty="0"/>
              <a:t>My Congressional District</a:t>
            </a:r>
          </a:p>
          <a:p>
            <a:pPr marL="914400" indent="-347472">
              <a:spcBef>
                <a:spcPts val="500"/>
              </a:spcBef>
            </a:pPr>
            <a:r>
              <a:rPr lang="en-US" sz="2000" dirty="0" err="1"/>
              <a:t>OnTheMap</a:t>
            </a:r>
            <a:endParaRPr lang="en-US" sz="2000" dirty="0"/>
          </a:p>
          <a:p>
            <a:endParaRPr lang="en-US" sz="2200" dirty="0"/>
          </a:p>
        </p:txBody>
      </p:sp>
      <p:sp>
        <p:nvSpPr>
          <p:cNvPr id="4" name="Rectangle 3">
            <a:extLst>
              <a:ext uri="{FF2B5EF4-FFF2-40B4-BE49-F238E27FC236}">
                <a16:creationId xmlns:a16="http://schemas.microsoft.com/office/drawing/2014/main" id="{E4C22413-5EA5-40C8-AA20-EFE90EDBB87E}"/>
              </a:ext>
            </a:extLst>
          </p:cNvPr>
          <p:cNvSpPr/>
          <p:nvPr/>
        </p:nvSpPr>
        <p:spPr>
          <a:xfrm>
            <a:off x="5486400" y="5073629"/>
            <a:ext cx="2975623" cy="707886"/>
          </a:xfrm>
          <a:prstGeom prst="rect">
            <a:avLst/>
          </a:prstGeom>
        </p:spPr>
        <p:txBody>
          <a:bodyPr wrap="none">
            <a:spAutoFit/>
          </a:bodyPr>
          <a:lstStyle/>
          <a:p>
            <a:r>
              <a:rPr lang="en-US" sz="2000" dirty="0">
                <a:solidFill>
                  <a:srgbClr val="002060"/>
                </a:solidFill>
              </a:rPr>
              <a:t>Subscribe and learn more:</a:t>
            </a:r>
          </a:p>
          <a:p>
            <a:r>
              <a:rPr lang="en-US" sz="2000" dirty="0">
                <a:hlinkClick r:id="rId4"/>
              </a:rPr>
              <a:t>www.census.gov/academy</a:t>
            </a:r>
            <a:endParaRPr lang="en-US" sz="2000" dirty="0"/>
          </a:p>
        </p:txBody>
      </p:sp>
    </p:spTree>
    <p:extLst>
      <p:ext uri="{BB962C8B-B14F-4D97-AF65-F5344CB8AC3E}">
        <p14:creationId xmlns:p14="http://schemas.microsoft.com/office/powerpoint/2010/main" val="1001470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Shape Your Future: The 2020 Census">
            <a:hlinkClick r:id="" action="ppaction://media"/>
            <a:extLst>
              <a:ext uri="{FF2B5EF4-FFF2-40B4-BE49-F238E27FC236}">
                <a16:creationId xmlns:a16="http://schemas.microsoft.com/office/drawing/2014/main" id="{A95FD674-D8D5-4E45-93D1-3C982EBC0ABF}"/>
              </a:ext>
            </a:extLst>
          </p:cNvPr>
          <p:cNvPicPr>
            <a:picLocks noRot="1" noChangeAspect="1"/>
          </p:cNvPicPr>
          <p:nvPr>
            <a:videoFile r:link="rId1"/>
          </p:nvPr>
        </p:nvPicPr>
        <p:blipFill>
          <a:blip r:embed="rId3"/>
          <a:stretch>
            <a:fillRect/>
          </a:stretch>
        </p:blipFill>
        <p:spPr>
          <a:xfrm>
            <a:off x="1295400" y="1143000"/>
            <a:ext cx="6773333" cy="3810000"/>
          </a:xfrm>
          <a:prstGeom prst="rect">
            <a:avLst/>
          </a:prstGeom>
        </p:spPr>
      </p:pic>
      <p:sp>
        <p:nvSpPr>
          <p:cNvPr id="3" name="Rectangle 2">
            <a:extLst>
              <a:ext uri="{FF2B5EF4-FFF2-40B4-BE49-F238E27FC236}">
                <a16:creationId xmlns:a16="http://schemas.microsoft.com/office/drawing/2014/main" id="{A9407DCC-24C6-4C93-AE5C-1F5F388D4F7E}"/>
              </a:ext>
            </a:extLst>
          </p:cNvPr>
          <p:cNvSpPr/>
          <p:nvPr/>
        </p:nvSpPr>
        <p:spPr>
          <a:xfrm>
            <a:off x="2209800" y="5355607"/>
            <a:ext cx="5410200" cy="369332"/>
          </a:xfrm>
          <a:prstGeom prst="rect">
            <a:avLst/>
          </a:prstGeom>
        </p:spPr>
        <p:txBody>
          <a:bodyPr wrap="square">
            <a:spAutoFit/>
          </a:bodyPr>
          <a:lstStyle/>
          <a:p>
            <a:r>
              <a:rPr lang="en-US" dirty="0">
                <a:hlinkClick r:id="rId4"/>
              </a:rPr>
              <a:t>https://www.youtube.com/watch?v=LXJz7ZfzAuM</a:t>
            </a:r>
            <a:r>
              <a:rPr lang="en-US" dirty="0"/>
              <a:t> </a:t>
            </a:r>
          </a:p>
        </p:txBody>
      </p:sp>
    </p:spTree>
    <p:extLst>
      <p:ext uri="{BB962C8B-B14F-4D97-AF65-F5344CB8AC3E}">
        <p14:creationId xmlns:p14="http://schemas.microsoft.com/office/powerpoint/2010/main" val="4231449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905000" y="2057400"/>
            <a:ext cx="4502726" cy="36413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2000" dirty="0">
                <a:solidFill>
                  <a:schemeClr val="tx2"/>
                </a:solidFill>
              </a:rPr>
              <a:t>facebook.com/</a:t>
            </a:r>
            <a:r>
              <a:rPr lang="en-US" sz="2000" dirty="0" err="1">
                <a:solidFill>
                  <a:schemeClr val="tx2"/>
                </a:solidFill>
              </a:rPr>
              <a:t>uscensusbureau</a:t>
            </a:r>
            <a:endParaRPr lang="en-US" sz="2000" dirty="0">
              <a:solidFill>
                <a:schemeClr val="tx2"/>
              </a:solidFill>
            </a:endParaRPr>
          </a:p>
          <a:p>
            <a:pPr marL="0" indent="0">
              <a:buFont typeface="Wingdings" panose="05000000000000000000" pitchFamily="2" charset="2"/>
              <a:buNone/>
            </a:pPr>
            <a:endParaRPr lang="en-US" sz="2000" dirty="0">
              <a:solidFill>
                <a:schemeClr val="tx2"/>
              </a:solidFill>
            </a:endParaRPr>
          </a:p>
          <a:p>
            <a:pPr marL="0" indent="0">
              <a:buFont typeface="Wingdings" panose="05000000000000000000" pitchFamily="2" charset="2"/>
              <a:buNone/>
            </a:pPr>
            <a:r>
              <a:rPr lang="en-US" sz="2000" dirty="0">
                <a:solidFill>
                  <a:schemeClr val="tx2"/>
                </a:solidFill>
              </a:rPr>
              <a:t>twitter.com/</a:t>
            </a:r>
            <a:r>
              <a:rPr lang="en-US" sz="2000" dirty="0" err="1">
                <a:solidFill>
                  <a:schemeClr val="tx2"/>
                </a:solidFill>
              </a:rPr>
              <a:t>uscensusbureau</a:t>
            </a:r>
            <a:endParaRPr lang="en-US" sz="2000" dirty="0">
              <a:solidFill>
                <a:schemeClr val="tx2"/>
              </a:solidFill>
            </a:endParaRPr>
          </a:p>
          <a:p>
            <a:pPr marL="0" indent="0">
              <a:buFont typeface="Wingdings" panose="05000000000000000000" pitchFamily="2" charset="2"/>
              <a:buNone/>
            </a:pPr>
            <a:endParaRPr lang="en-US" sz="2000" dirty="0">
              <a:solidFill>
                <a:schemeClr val="tx2"/>
              </a:solidFill>
            </a:endParaRPr>
          </a:p>
          <a:p>
            <a:pPr marL="0" indent="0">
              <a:buFont typeface="Wingdings" panose="05000000000000000000" pitchFamily="2" charset="2"/>
              <a:buNone/>
            </a:pPr>
            <a:r>
              <a:rPr lang="en-US" sz="2000" dirty="0">
                <a:solidFill>
                  <a:schemeClr val="tx2"/>
                </a:solidFill>
              </a:rPr>
              <a:t>youtube.com/user/</a:t>
            </a:r>
            <a:r>
              <a:rPr lang="en-US" sz="2000" dirty="0" err="1">
                <a:solidFill>
                  <a:schemeClr val="tx2"/>
                </a:solidFill>
              </a:rPr>
              <a:t>uscensusbureau</a:t>
            </a:r>
            <a:endParaRPr lang="en-US" sz="2000" dirty="0">
              <a:solidFill>
                <a:schemeClr val="tx2"/>
              </a:solidFill>
            </a:endParaRPr>
          </a:p>
          <a:p>
            <a:pPr marL="0" indent="0">
              <a:buFont typeface="Wingdings" panose="05000000000000000000" pitchFamily="2" charset="2"/>
              <a:buNone/>
            </a:pPr>
            <a:endParaRPr lang="en-US" sz="2000" dirty="0">
              <a:solidFill>
                <a:schemeClr val="tx2"/>
              </a:solidFill>
            </a:endParaRPr>
          </a:p>
          <a:p>
            <a:pPr marL="0" indent="0">
              <a:buFont typeface="Wingdings" panose="05000000000000000000" pitchFamily="2" charset="2"/>
              <a:buNone/>
            </a:pPr>
            <a:r>
              <a:rPr lang="en-US" sz="2000" dirty="0">
                <a:solidFill>
                  <a:schemeClr val="tx2"/>
                </a:solidFill>
              </a:rPr>
              <a:t>instagram.com/</a:t>
            </a:r>
            <a:r>
              <a:rPr lang="en-US" sz="2000" dirty="0" err="1">
                <a:solidFill>
                  <a:schemeClr val="tx2"/>
                </a:solidFill>
              </a:rPr>
              <a:t>uscensusbureau</a:t>
            </a:r>
            <a:endParaRPr lang="en-US" sz="2000" dirty="0">
              <a:solidFill>
                <a:schemeClr val="tx2"/>
              </a:solidFill>
            </a:endParaRPr>
          </a:p>
          <a:p>
            <a:pPr marL="0" indent="0">
              <a:buFont typeface="Wingdings" panose="05000000000000000000" pitchFamily="2" charset="2"/>
              <a:buNone/>
            </a:pPr>
            <a:endParaRPr lang="en-US" sz="2000" dirty="0">
              <a:solidFill>
                <a:schemeClr val="tx2"/>
              </a:solidFill>
            </a:endParaRPr>
          </a:p>
          <a:p>
            <a:pPr marL="0" indent="0">
              <a:buFont typeface="Wingdings" panose="05000000000000000000" pitchFamily="2" charset="2"/>
              <a:buNone/>
            </a:pPr>
            <a:endParaRPr lang="en-US" sz="2000" dirty="0">
              <a:solidFill>
                <a:schemeClr val="tx2"/>
              </a:solidFill>
            </a:endParaRPr>
          </a:p>
          <a:p>
            <a:pPr marL="0" indent="0">
              <a:buFont typeface="Wingdings" panose="05000000000000000000" pitchFamily="2" charset="2"/>
              <a:buNone/>
            </a:pPr>
            <a:endParaRPr lang="en-US" sz="2000" dirty="0">
              <a:solidFill>
                <a:schemeClr val="tx2"/>
              </a:solidFill>
            </a:endParaRPr>
          </a:p>
          <a:p>
            <a:pPr marL="0" indent="0">
              <a:buFont typeface="Wingdings" panose="05000000000000000000" pitchFamily="2" charset="2"/>
              <a:buNone/>
            </a:pPr>
            <a:endParaRPr lang="en-US" sz="2000" dirty="0">
              <a:solidFill>
                <a:schemeClr val="tx2"/>
              </a:solidFill>
            </a:endParaRPr>
          </a:p>
          <a:p>
            <a:pPr marL="0" indent="0">
              <a:buFont typeface="Wingdings" panose="05000000000000000000" pitchFamily="2" charset="2"/>
              <a:buNone/>
            </a:pPr>
            <a:r>
              <a:rPr lang="en-US" sz="2000" dirty="0">
                <a:solidFill>
                  <a:schemeClr val="tx2"/>
                </a:solidFill>
              </a:rPr>
              <a:t>	</a:t>
            </a:r>
          </a:p>
          <a:p>
            <a:pPr marL="0" indent="0">
              <a:buFont typeface="Wingdings" panose="05000000000000000000" pitchFamily="2" charset="2"/>
              <a:buNone/>
            </a:pPr>
            <a:endParaRPr lang="en-US" sz="1600" dirty="0"/>
          </a:p>
          <a:p>
            <a:pPr marL="0" indent="0">
              <a:buFont typeface="Wingdings" panose="05000000000000000000" pitchFamily="2" charset="2"/>
              <a:buNone/>
            </a:pPr>
            <a:endParaRPr lang="en-US" sz="1600" dirty="0"/>
          </a:p>
          <a:p>
            <a:pPr marL="0" indent="0">
              <a:buFont typeface="Wingdings" panose="05000000000000000000" pitchFamily="2" charset="2"/>
              <a:buNone/>
            </a:pPr>
            <a:r>
              <a:rPr lang="en-US" sz="1600" dirty="0"/>
              <a:t>        </a:t>
            </a:r>
          </a:p>
          <a:p>
            <a:pPr marL="0" indent="0">
              <a:buFont typeface="Wingdings" panose="05000000000000000000" pitchFamily="2" charset="2"/>
              <a:buNone/>
            </a:pPr>
            <a:endParaRPr lang="en-US" sz="1600"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771" y="2732500"/>
            <a:ext cx="628993" cy="511367"/>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1981200"/>
            <a:ext cx="548407" cy="548407"/>
          </a:xfrm>
          <a:prstGeom prst="rect">
            <a:avLst/>
          </a:prstGeom>
        </p:spPr>
      </p:pic>
      <p:pic>
        <p:nvPicPr>
          <p:cNvPr id="15" name="Picture 1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64405" y="4161380"/>
            <a:ext cx="622067" cy="62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https://cdn2.iconfinder.com/data/icons/ios-7-style-metro-ui-icons/512/Flurry_YouTube_Al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650" y="3348102"/>
            <a:ext cx="718560" cy="7185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457200" y="440689"/>
            <a:ext cx="8229600" cy="718560"/>
          </a:xfrm>
        </p:spPr>
        <p:txBody>
          <a:bodyPr>
            <a:noAutofit/>
          </a:bodyPr>
          <a:lstStyle/>
          <a:p>
            <a:r>
              <a:rPr lang="en-US" sz="3200" dirty="0">
                <a:latin typeface="+mj-lt"/>
              </a:rPr>
              <a:t>Connect With Us</a:t>
            </a:r>
            <a:endParaRPr lang="en-US" sz="2800" dirty="0">
              <a:latin typeface="+mj-lt"/>
            </a:endParaRPr>
          </a:p>
        </p:txBody>
      </p:sp>
      <p:sp>
        <p:nvSpPr>
          <p:cNvPr id="5" name="Rectangle 4">
            <a:extLst>
              <a:ext uri="{FF2B5EF4-FFF2-40B4-BE49-F238E27FC236}">
                <a16:creationId xmlns:a16="http://schemas.microsoft.com/office/drawing/2014/main" id="{A9ED5B95-FFCC-4125-89F2-31FAE0459768}"/>
              </a:ext>
            </a:extLst>
          </p:cNvPr>
          <p:cNvSpPr/>
          <p:nvPr/>
        </p:nvSpPr>
        <p:spPr>
          <a:xfrm>
            <a:off x="3086100" y="1188610"/>
            <a:ext cx="2971800" cy="461665"/>
          </a:xfrm>
          <a:prstGeom prst="rect">
            <a:avLst/>
          </a:prstGeom>
        </p:spPr>
        <p:txBody>
          <a:bodyPr wrap="square">
            <a:spAutoFit/>
          </a:bodyPr>
          <a:lstStyle/>
          <a:p>
            <a:pPr algn="ctr"/>
            <a:r>
              <a:rPr lang="en-US" sz="2400" dirty="0">
                <a:hlinkClick r:id="rId7"/>
              </a:rPr>
              <a:t>www.2020census.gov</a:t>
            </a:r>
            <a:endParaRPr lang="en-US" sz="2400" dirty="0"/>
          </a:p>
        </p:txBody>
      </p:sp>
    </p:spTree>
    <p:extLst>
      <p:ext uri="{BB962C8B-B14F-4D97-AF65-F5344CB8AC3E}">
        <p14:creationId xmlns:p14="http://schemas.microsoft.com/office/powerpoint/2010/main" val="530144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76200" y="304800"/>
            <a:ext cx="82296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US" sz="3200" dirty="0">
                <a:latin typeface="+mj-lt"/>
              </a:rPr>
              <a:t>Contact Us</a:t>
            </a:r>
          </a:p>
        </p:txBody>
      </p:sp>
      <p:sp>
        <p:nvSpPr>
          <p:cNvPr id="5" name="TextBox 4"/>
          <p:cNvSpPr txBox="1"/>
          <p:nvPr/>
        </p:nvSpPr>
        <p:spPr>
          <a:xfrm>
            <a:off x="381000" y="910532"/>
            <a:ext cx="6781800" cy="5632311"/>
          </a:xfrm>
          <a:prstGeom prst="rect">
            <a:avLst/>
          </a:prstGeom>
          <a:noFill/>
        </p:spPr>
        <p:txBody>
          <a:bodyPr wrap="square" rtlCol="0">
            <a:spAutoFit/>
          </a:bodyPr>
          <a:lstStyle/>
          <a:p>
            <a:r>
              <a:rPr lang="en-US" sz="2000" b="1" dirty="0">
                <a:solidFill>
                  <a:schemeClr val="tx2"/>
                </a:solidFill>
              </a:rPr>
              <a:t>Partnership Program</a:t>
            </a:r>
          </a:p>
          <a:p>
            <a:r>
              <a:rPr lang="en-US" sz="2000" dirty="0">
                <a:solidFill>
                  <a:schemeClr val="tx2"/>
                </a:solidFill>
              </a:rPr>
              <a:t>Phone: (212) 882-2130</a:t>
            </a:r>
          </a:p>
          <a:p>
            <a:r>
              <a:rPr lang="en-US" sz="2000" dirty="0">
                <a:solidFill>
                  <a:schemeClr val="tx2"/>
                </a:solidFill>
              </a:rPr>
              <a:t>Email: </a:t>
            </a:r>
            <a:r>
              <a:rPr lang="en-US" sz="2000" dirty="0">
                <a:solidFill>
                  <a:schemeClr val="tx2"/>
                </a:solidFill>
                <a:hlinkClick r:id="rId3"/>
              </a:rPr>
              <a:t>new.york.rcc.partnership@2020census.gov</a:t>
            </a:r>
            <a:endParaRPr lang="en-US" sz="2000" dirty="0">
              <a:solidFill>
                <a:schemeClr val="tx2"/>
              </a:solidFill>
            </a:endParaRPr>
          </a:p>
          <a:p>
            <a:r>
              <a:rPr lang="en-US" sz="2000" dirty="0">
                <a:solidFill>
                  <a:schemeClr val="tx2"/>
                </a:solidFill>
              </a:rPr>
              <a:t>Website: https://www.census.gov/partners/2020.html	</a:t>
            </a:r>
          </a:p>
          <a:p>
            <a:endParaRPr lang="en-US" sz="1400" dirty="0">
              <a:solidFill>
                <a:schemeClr val="tx2"/>
              </a:solidFill>
            </a:endParaRPr>
          </a:p>
          <a:p>
            <a:r>
              <a:rPr lang="en-US" sz="2000" b="1" dirty="0">
                <a:solidFill>
                  <a:schemeClr val="tx2"/>
                </a:solidFill>
              </a:rPr>
              <a:t>Census Jobs</a:t>
            </a:r>
          </a:p>
          <a:p>
            <a:r>
              <a:rPr lang="en-US" sz="2000" dirty="0">
                <a:solidFill>
                  <a:schemeClr val="tx2"/>
                </a:solidFill>
              </a:rPr>
              <a:t>Field &amp; Office Job Opportunities</a:t>
            </a:r>
          </a:p>
          <a:p>
            <a:r>
              <a:rPr lang="en-US" sz="2000" dirty="0">
                <a:solidFill>
                  <a:schemeClr val="tx2"/>
                </a:solidFill>
              </a:rPr>
              <a:t>Website: </a:t>
            </a:r>
            <a:r>
              <a:rPr lang="en-US" sz="2000" dirty="0">
                <a:solidFill>
                  <a:schemeClr val="tx2"/>
                </a:solidFill>
                <a:hlinkClick r:id="rId4"/>
              </a:rPr>
              <a:t>www.2020census.gov/jobs</a:t>
            </a:r>
            <a:endParaRPr lang="en-US" sz="2000" dirty="0">
              <a:solidFill>
                <a:schemeClr val="tx2"/>
              </a:solidFill>
            </a:endParaRPr>
          </a:p>
          <a:p>
            <a:r>
              <a:rPr lang="en-US" sz="2000" dirty="0">
                <a:solidFill>
                  <a:schemeClr val="tx2"/>
                </a:solidFill>
              </a:rPr>
              <a:t>Office Managerial Job Opportunities</a:t>
            </a:r>
          </a:p>
          <a:p>
            <a:r>
              <a:rPr lang="en-US" sz="2000" dirty="0">
                <a:solidFill>
                  <a:schemeClr val="tx2"/>
                </a:solidFill>
              </a:rPr>
              <a:t>Website: </a:t>
            </a:r>
            <a:r>
              <a:rPr lang="en-US" sz="2000" dirty="0">
                <a:solidFill>
                  <a:schemeClr val="tx2"/>
                </a:solidFill>
                <a:hlinkClick r:id="rId5"/>
              </a:rPr>
              <a:t>www.usajobs.gov</a:t>
            </a:r>
            <a:endParaRPr lang="en-US" sz="2000" dirty="0">
              <a:solidFill>
                <a:schemeClr val="tx2"/>
              </a:solidFill>
            </a:endParaRPr>
          </a:p>
          <a:p>
            <a:r>
              <a:rPr lang="en-US" sz="2000" dirty="0">
                <a:solidFill>
                  <a:schemeClr val="tx2"/>
                </a:solidFill>
              </a:rPr>
              <a:t>Website: </a:t>
            </a:r>
            <a:r>
              <a:rPr lang="en-US" sz="2000" dirty="0">
                <a:solidFill>
                  <a:schemeClr val="tx2"/>
                </a:solidFill>
                <a:hlinkClick r:id="rId6"/>
              </a:rPr>
              <a:t>www.census.gov/about/regions/new-york/jobs.html</a:t>
            </a:r>
            <a:endParaRPr lang="en-US" sz="2000" dirty="0">
              <a:solidFill>
                <a:schemeClr val="tx2"/>
              </a:solidFill>
            </a:endParaRPr>
          </a:p>
          <a:p>
            <a:endParaRPr lang="en-US" sz="1400" dirty="0">
              <a:solidFill>
                <a:schemeClr val="tx2"/>
              </a:solidFill>
            </a:endParaRPr>
          </a:p>
          <a:p>
            <a:r>
              <a:rPr lang="en-US" sz="2000" b="1" dirty="0">
                <a:solidFill>
                  <a:schemeClr val="tx2"/>
                </a:solidFill>
              </a:rPr>
              <a:t>Data Dissemination Program</a:t>
            </a:r>
          </a:p>
          <a:p>
            <a:r>
              <a:rPr lang="en-US" sz="2000" dirty="0">
                <a:solidFill>
                  <a:schemeClr val="tx2"/>
                </a:solidFill>
              </a:rPr>
              <a:t>Email: </a:t>
            </a:r>
            <a:r>
              <a:rPr lang="en-US" sz="2000" dirty="0">
                <a:solidFill>
                  <a:schemeClr val="tx2"/>
                </a:solidFill>
                <a:hlinkClick r:id="rId7"/>
              </a:rPr>
              <a:t>census.askdata@census.gov</a:t>
            </a:r>
            <a:endParaRPr lang="en-US" sz="2000" dirty="0">
              <a:solidFill>
                <a:schemeClr val="tx2"/>
              </a:solidFill>
            </a:endParaRPr>
          </a:p>
          <a:p>
            <a:r>
              <a:rPr lang="en-US" sz="2000" dirty="0">
                <a:solidFill>
                  <a:schemeClr val="tx2"/>
                </a:solidFill>
              </a:rPr>
              <a:t>Phone: 1-844-ASK-DATA</a:t>
            </a:r>
          </a:p>
          <a:p>
            <a:r>
              <a:rPr lang="en-US" sz="2000" dirty="0">
                <a:solidFill>
                  <a:schemeClr val="tx2"/>
                </a:solidFill>
              </a:rPr>
              <a:t>Website: </a:t>
            </a:r>
            <a:r>
              <a:rPr lang="en-US" sz="2000" dirty="0">
                <a:solidFill>
                  <a:schemeClr val="tx2"/>
                </a:solidFill>
                <a:hlinkClick r:id="rId8"/>
              </a:rPr>
              <a:t>www.census.gov/data/training-workshops.html</a:t>
            </a:r>
            <a:endParaRPr lang="en-US" sz="2000" dirty="0">
              <a:solidFill>
                <a:schemeClr val="tx2"/>
              </a:solidFill>
            </a:endParaRPr>
          </a:p>
          <a:p>
            <a:endParaRPr lang="en-US" sz="2000" dirty="0">
              <a:solidFill>
                <a:schemeClr val="tx2"/>
              </a:solidFill>
            </a:endParaRPr>
          </a:p>
          <a:p>
            <a:endParaRPr lang="en-US" sz="2000" b="1" dirty="0">
              <a:solidFill>
                <a:schemeClr val="tx2"/>
              </a:solidFill>
            </a:endParaRPr>
          </a:p>
        </p:txBody>
      </p:sp>
    </p:spTree>
    <p:extLst>
      <p:ext uri="{BB962C8B-B14F-4D97-AF65-F5344CB8AC3E}">
        <p14:creationId xmlns:p14="http://schemas.microsoft.com/office/powerpoint/2010/main" val="3184471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495" y="484472"/>
            <a:ext cx="7315200" cy="658528"/>
          </a:xfrm>
        </p:spPr>
        <p:txBody>
          <a:bodyPr>
            <a:noAutofit/>
          </a:bodyPr>
          <a:lstStyle/>
          <a:p>
            <a:r>
              <a:rPr lang="en-US" sz="3200" dirty="0">
                <a:latin typeface="+mn-lt"/>
              </a:rPr>
              <a:t>The 2020 Census</a:t>
            </a:r>
          </a:p>
        </p:txBody>
      </p:sp>
      <p:sp>
        <p:nvSpPr>
          <p:cNvPr id="7" name="Content Placeholder 6"/>
          <p:cNvSpPr>
            <a:spLocks noGrp="1"/>
          </p:cNvSpPr>
          <p:nvPr>
            <p:ph idx="1"/>
          </p:nvPr>
        </p:nvSpPr>
        <p:spPr>
          <a:xfrm>
            <a:off x="910365" y="1524000"/>
            <a:ext cx="7315200" cy="4038601"/>
          </a:xfrm>
        </p:spPr>
        <p:txBody>
          <a:bodyPr>
            <a:noAutofit/>
          </a:bodyPr>
          <a:lstStyle/>
          <a:p>
            <a:pPr marL="0" indent="0">
              <a:spcBef>
                <a:spcPts val="500"/>
              </a:spcBef>
              <a:buNone/>
            </a:pPr>
            <a:r>
              <a:rPr lang="en-US" sz="2000" u="sng" dirty="0"/>
              <a:t>Mission</a:t>
            </a:r>
          </a:p>
          <a:p>
            <a:pPr marL="0" indent="0">
              <a:spcBef>
                <a:spcPts val="500"/>
              </a:spcBef>
              <a:buNone/>
            </a:pPr>
            <a:r>
              <a:rPr lang="en-US" sz="2000" dirty="0"/>
              <a:t>To serve as the nation’s leading provider of quality data about its people and economy.  </a:t>
            </a:r>
            <a:endParaRPr lang="en-US" sz="2000" i="1" dirty="0">
              <a:solidFill>
                <a:srgbClr val="FF0000"/>
              </a:solidFill>
            </a:endParaRPr>
          </a:p>
          <a:p>
            <a:pPr marL="0" indent="0">
              <a:spcBef>
                <a:spcPts val="500"/>
              </a:spcBef>
              <a:buNone/>
            </a:pPr>
            <a:endParaRPr lang="en-US" sz="2000" dirty="0"/>
          </a:p>
          <a:p>
            <a:pPr marL="0" indent="0">
              <a:spcBef>
                <a:spcPts val="500"/>
              </a:spcBef>
              <a:buNone/>
            </a:pPr>
            <a:r>
              <a:rPr lang="en-US" sz="2000" u="sng" dirty="0"/>
              <a:t>Purpose</a:t>
            </a:r>
          </a:p>
          <a:p>
            <a:pPr marL="0" indent="0">
              <a:spcBef>
                <a:spcPts val="500"/>
              </a:spcBef>
              <a:buNone/>
            </a:pPr>
            <a:r>
              <a:rPr lang="en-US" sz="2000" dirty="0"/>
              <a:t>To conduct a census of population and housing and disseminate the results to the President, the States, and the American People. </a:t>
            </a:r>
          </a:p>
          <a:p>
            <a:pPr marL="0" indent="0">
              <a:spcBef>
                <a:spcPts val="500"/>
              </a:spcBef>
              <a:buNone/>
            </a:pPr>
            <a:endParaRPr lang="en-US" sz="2000" dirty="0"/>
          </a:p>
          <a:p>
            <a:pPr marL="0" indent="0" algn="ctr">
              <a:spcBef>
                <a:spcPts val="500"/>
              </a:spcBef>
              <a:buNone/>
            </a:pPr>
            <a:r>
              <a:rPr lang="en-US" sz="2400" b="1" dirty="0"/>
              <a:t>Count everyone once, only once and in the right place.</a:t>
            </a:r>
          </a:p>
        </p:txBody>
      </p:sp>
    </p:spTree>
    <p:extLst>
      <p:ext uri="{BB962C8B-B14F-4D97-AF65-F5344CB8AC3E}">
        <p14:creationId xmlns:p14="http://schemas.microsoft.com/office/powerpoint/2010/main" val="3434052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226"/>
            <a:ext cx="8229600" cy="757136"/>
          </a:xfrm>
        </p:spPr>
        <p:txBody>
          <a:bodyPr>
            <a:normAutofit/>
          </a:bodyPr>
          <a:lstStyle/>
          <a:p>
            <a:r>
              <a:rPr lang="en-US" sz="3200" dirty="0">
                <a:latin typeface="Calibri" panose="020F0502020204030204" pitchFamily="34" charset="0"/>
              </a:rPr>
              <a:t>What is the Census?</a:t>
            </a:r>
          </a:p>
        </p:txBody>
      </p:sp>
      <p:sp>
        <p:nvSpPr>
          <p:cNvPr id="3" name="Content Placeholder 2"/>
          <p:cNvSpPr>
            <a:spLocks noGrp="1"/>
          </p:cNvSpPr>
          <p:nvPr>
            <p:ph idx="1"/>
          </p:nvPr>
        </p:nvSpPr>
        <p:spPr>
          <a:xfrm>
            <a:off x="457200" y="962545"/>
            <a:ext cx="8229600" cy="4724400"/>
          </a:xfrm>
        </p:spPr>
        <p:txBody>
          <a:bodyPr>
            <a:normAutofit/>
          </a:bodyPr>
          <a:lstStyle/>
          <a:p>
            <a:endParaRPr lang="en-US" sz="2400" dirty="0"/>
          </a:p>
          <a:p>
            <a:pPr>
              <a:spcBef>
                <a:spcPts val="0"/>
              </a:spcBef>
            </a:pPr>
            <a:r>
              <a:rPr lang="en-US" sz="2000" dirty="0"/>
              <a:t>Count of every resident living in the United States</a:t>
            </a:r>
          </a:p>
          <a:p>
            <a:pPr>
              <a:spcBef>
                <a:spcPts val="0"/>
              </a:spcBef>
            </a:pPr>
            <a:endParaRPr lang="en-US" sz="2000" dirty="0"/>
          </a:p>
          <a:p>
            <a:pPr lvl="1">
              <a:spcBef>
                <a:spcPts val="0"/>
              </a:spcBef>
            </a:pPr>
            <a:r>
              <a:rPr lang="en-US" sz="2000" dirty="0"/>
              <a:t>Increasingly diverse and growing population </a:t>
            </a:r>
          </a:p>
          <a:p>
            <a:pPr lvl="2">
              <a:spcBef>
                <a:spcPts val="0"/>
              </a:spcBef>
            </a:pPr>
            <a:r>
              <a:rPr lang="en-US" sz="2000" dirty="0"/>
              <a:t>330 million people</a:t>
            </a:r>
          </a:p>
          <a:p>
            <a:pPr lvl="2">
              <a:spcBef>
                <a:spcPts val="0"/>
              </a:spcBef>
            </a:pPr>
            <a:r>
              <a:rPr lang="en-US" sz="2000" dirty="0"/>
              <a:t>Over 140 million housing units</a:t>
            </a:r>
          </a:p>
          <a:p>
            <a:endParaRPr lang="en-US" sz="2000" dirty="0"/>
          </a:p>
          <a:p>
            <a:pPr>
              <a:spcBef>
                <a:spcPts val="0"/>
              </a:spcBef>
            </a:pPr>
            <a:r>
              <a:rPr lang="en-US" sz="2000" dirty="0"/>
              <a:t>Mandated by Article 1, Section 2 of the U.S. Constitution</a:t>
            </a:r>
          </a:p>
          <a:p>
            <a:pPr>
              <a:spcBef>
                <a:spcPts val="0"/>
              </a:spcBef>
            </a:pPr>
            <a:endParaRPr lang="en-US" sz="2000" dirty="0"/>
          </a:p>
          <a:p>
            <a:pPr>
              <a:spcBef>
                <a:spcPts val="0"/>
              </a:spcBef>
            </a:pPr>
            <a:r>
              <a:rPr lang="en-US" sz="2000" dirty="0"/>
              <a:t>Conducted every 10 years ending in zero since 1790 </a:t>
            </a:r>
          </a:p>
          <a:p>
            <a:pPr marL="0" indent="0">
              <a:spcBef>
                <a:spcPts val="0"/>
              </a:spcBef>
              <a:buNone/>
            </a:pPr>
            <a:endParaRPr lang="en-US" sz="2000" dirty="0"/>
          </a:p>
          <a:p>
            <a:pPr>
              <a:spcBef>
                <a:spcPts val="0"/>
              </a:spcBef>
            </a:pPr>
            <a:r>
              <a:rPr lang="en-US" sz="2000" dirty="0"/>
              <a:t>Representation and Funding</a:t>
            </a:r>
          </a:p>
        </p:txBody>
      </p:sp>
    </p:spTree>
    <p:extLst>
      <p:ext uri="{BB962C8B-B14F-4D97-AF65-F5344CB8AC3E}">
        <p14:creationId xmlns:p14="http://schemas.microsoft.com/office/powerpoint/2010/main" val="648180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7DDB6-D377-4E62-9400-EB24721B3909}"/>
              </a:ext>
            </a:extLst>
          </p:cNvPr>
          <p:cNvSpPr>
            <a:spLocks noGrp="1"/>
          </p:cNvSpPr>
          <p:nvPr>
            <p:ph type="title"/>
          </p:nvPr>
        </p:nvSpPr>
        <p:spPr/>
        <p:txBody>
          <a:bodyPr>
            <a:normAutofit fontScale="90000"/>
          </a:bodyPr>
          <a:lstStyle/>
          <a:p>
            <a:r>
              <a:rPr lang="en-US" sz="3600" dirty="0">
                <a:latin typeface="+mn-lt"/>
              </a:rPr>
              <a:t>Design for 2020 Census</a:t>
            </a:r>
            <a:br>
              <a:rPr lang="en-US" dirty="0"/>
            </a:br>
            <a:endParaRPr lang="en-US" dirty="0"/>
          </a:p>
        </p:txBody>
      </p:sp>
      <p:sp>
        <p:nvSpPr>
          <p:cNvPr id="3" name="Content Placeholder 2">
            <a:extLst>
              <a:ext uri="{FF2B5EF4-FFF2-40B4-BE49-F238E27FC236}">
                <a16:creationId xmlns:a16="http://schemas.microsoft.com/office/drawing/2014/main" id="{EE5A3711-2C2C-45D9-8091-635B07119D7B}"/>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663B5AC3-CD93-47EB-B2B1-920242E0088D}"/>
              </a:ext>
            </a:extLst>
          </p:cNvPr>
          <p:cNvPicPr>
            <a:picLocks noChangeAspect="1"/>
          </p:cNvPicPr>
          <p:nvPr/>
        </p:nvPicPr>
        <p:blipFill>
          <a:blip r:embed="rId3"/>
          <a:stretch>
            <a:fillRect/>
          </a:stretch>
        </p:blipFill>
        <p:spPr>
          <a:xfrm>
            <a:off x="0" y="914400"/>
            <a:ext cx="9144000" cy="4916423"/>
          </a:xfrm>
          <a:prstGeom prst="rect">
            <a:avLst/>
          </a:prstGeom>
        </p:spPr>
      </p:pic>
    </p:spTree>
    <p:extLst>
      <p:ext uri="{BB962C8B-B14F-4D97-AF65-F5344CB8AC3E}">
        <p14:creationId xmlns:p14="http://schemas.microsoft.com/office/powerpoint/2010/main" val="4262301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3C5EFA-3E50-4B71-8D15-16AF020C7E5E}"/>
              </a:ext>
            </a:extLst>
          </p:cNvPr>
          <p:cNvSpPr>
            <a:spLocks noGrp="1"/>
          </p:cNvSpPr>
          <p:nvPr>
            <p:ph type="title"/>
          </p:nvPr>
        </p:nvSpPr>
        <p:spPr/>
        <p:txBody>
          <a:bodyPr>
            <a:normAutofit/>
          </a:bodyPr>
          <a:lstStyle/>
          <a:p>
            <a:r>
              <a:rPr lang="en-US" sz="3600" dirty="0"/>
              <a:t>2020 Office &amp; Field Staffing</a:t>
            </a:r>
            <a:br>
              <a:rPr lang="en-US" dirty="0"/>
            </a:br>
            <a:r>
              <a:rPr lang="en-US" sz="2700" dirty="0"/>
              <a:t>Hiring Now through Spring of 2020</a:t>
            </a:r>
          </a:p>
        </p:txBody>
      </p:sp>
      <p:sp>
        <p:nvSpPr>
          <p:cNvPr id="6" name="Content Placeholder 5">
            <a:extLst>
              <a:ext uri="{FF2B5EF4-FFF2-40B4-BE49-F238E27FC236}">
                <a16:creationId xmlns:a16="http://schemas.microsoft.com/office/drawing/2014/main" id="{54AA1027-6EC3-477F-9CD7-D8EC1E9CF41C}"/>
              </a:ext>
            </a:extLst>
          </p:cNvPr>
          <p:cNvSpPr>
            <a:spLocks noGrp="1"/>
          </p:cNvSpPr>
          <p:nvPr>
            <p:ph sz="half" idx="2"/>
          </p:nvPr>
        </p:nvSpPr>
        <p:spPr>
          <a:xfrm>
            <a:off x="421341" y="1719460"/>
            <a:ext cx="4267200" cy="4222652"/>
          </a:xfrm>
        </p:spPr>
        <p:txBody>
          <a:bodyPr>
            <a:noAutofit/>
          </a:bodyPr>
          <a:lstStyle/>
          <a:p>
            <a:pPr marL="0" indent="0">
              <a:buNone/>
            </a:pPr>
            <a:r>
              <a:rPr lang="en-US" sz="1800" b="1" u="sng" dirty="0"/>
              <a:t>Field Positions</a:t>
            </a:r>
          </a:p>
          <a:p>
            <a:pPr lvl="1"/>
            <a:r>
              <a:rPr lang="en-US" sz="1800" dirty="0"/>
              <a:t>Recruiting Assistants*</a:t>
            </a:r>
          </a:p>
          <a:p>
            <a:pPr lvl="1"/>
            <a:r>
              <a:rPr lang="en-US" sz="1800" dirty="0"/>
              <a:t>Census Field Supervisors*</a:t>
            </a:r>
          </a:p>
          <a:p>
            <a:pPr lvl="1"/>
            <a:r>
              <a:rPr lang="en-US" sz="1800" dirty="0"/>
              <a:t>Enumerators*</a:t>
            </a:r>
          </a:p>
          <a:p>
            <a:pPr marL="0" indent="0">
              <a:buNone/>
            </a:pPr>
            <a:endParaRPr lang="en-US" sz="1800" b="1" u="sng" dirty="0"/>
          </a:p>
          <a:p>
            <a:pPr marL="0" indent="0">
              <a:buNone/>
            </a:pPr>
            <a:r>
              <a:rPr lang="en-US" sz="1800" b="1" u="sng" dirty="0"/>
              <a:t>Office Positions</a:t>
            </a:r>
          </a:p>
          <a:p>
            <a:pPr lvl="1"/>
            <a:r>
              <a:rPr lang="en-US" sz="1800" dirty="0"/>
              <a:t>Area Census Office Manager </a:t>
            </a:r>
          </a:p>
          <a:p>
            <a:pPr lvl="1"/>
            <a:r>
              <a:rPr lang="en-US" sz="1800" dirty="0"/>
              <a:t>Census Field Manager</a:t>
            </a:r>
          </a:p>
          <a:p>
            <a:pPr lvl="1"/>
            <a:r>
              <a:rPr lang="en-US" sz="1800" dirty="0"/>
              <a:t>Administrative Manager</a:t>
            </a:r>
          </a:p>
          <a:p>
            <a:pPr lvl="1"/>
            <a:r>
              <a:rPr lang="en-US" sz="1800" dirty="0"/>
              <a:t>Information Technology Manager</a:t>
            </a:r>
          </a:p>
          <a:p>
            <a:pPr lvl="1"/>
            <a:r>
              <a:rPr lang="en-US" sz="1800" dirty="0"/>
              <a:t>Recruiting Manager</a:t>
            </a:r>
          </a:p>
          <a:p>
            <a:pPr lvl="1"/>
            <a:r>
              <a:rPr lang="en-US" sz="1800" dirty="0"/>
              <a:t>Office Operations Supervisor*</a:t>
            </a:r>
          </a:p>
        </p:txBody>
      </p:sp>
      <p:sp>
        <p:nvSpPr>
          <p:cNvPr id="3" name="TextBox 2">
            <a:extLst>
              <a:ext uri="{FF2B5EF4-FFF2-40B4-BE49-F238E27FC236}">
                <a16:creationId xmlns:a16="http://schemas.microsoft.com/office/drawing/2014/main" id="{468F0114-95EE-4C89-9C39-153FBE0FB9B4}"/>
              </a:ext>
            </a:extLst>
          </p:cNvPr>
          <p:cNvSpPr txBox="1"/>
          <p:nvPr/>
        </p:nvSpPr>
        <p:spPr>
          <a:xfrm>
            <a:off x="4899211" y="4196048"/>
            <a:ext cx="3818965" cy="2031325"/>
          </a:xfrm>
          <a:prstGeom prst="rect">
            <a:avLst/>
          </a:prstGeom>
          <a:noFill/>
        </p:spPr>
        <p:txBody>
          <a:bodyPr wrap="square" rtlCol="0">
            <a:spAutoFit/>
          </a:bodyPr>
          <a:lstStyle/>
          <a:p>
            <a:r>
              <a:rPr lang="en-US" dirty="0">
                <a:solidFill>
                  <a:schemeClr val="tx2"/>
                </a:solidFill>
              </a:rPr>
              <a:t>* Indicates apply now at the below link for our Field Operations </a:t>
            </a:r>
            <a:r>
              <a:rPr lang="en-US" dirty="0">
                <a:solidFill>
                  <a:schemeClr val="tx2"/>
                </a:solidFill>
                <a:hlinkClick r:id="rId3">
                  <a:extLst>
                    <a:ext uri="{A12FA001-AC4F-418D-AE19-62706E023703}">
                      <ahyp:hlinkClr xmlns:ahyp="http://schemas.microsoft.com/office/drawing/2018/hyperlinkcolor" val="tx"/>
                    </a:ext>
                  </a:extLst>
                </a:hlinkClick>
              </a:rPr>
              <a:t>https://2020census.gov/jobs</a:t>
            </a:r>
            <a:r>
              <a:rPr lang="en-US" dirty="0">
                <a:solidFill>
                  <a:schemeClr val="tx2"/>
                </a:solidFill>
              </a:rPr>
              <a:t> </a:t>
            </a:r>
          </a:p>
          <a:p>
            <a:endParaRPr lang="en-US" dirty="0">
              <a:solidFill>
                <a:schemeClr val="tx2"/>
              </a:solidFill>
            </a:endParaRPr>
          </a:p>
          <a:p>
            <a:r>
              <a:rPr lang="en-US" dirty="0">
                <a:solidFill>
                  <a:schemeClr val="tx2"/>
                </a:solidFill>
              </a:rPr>
              <a:t>All other positions must apply on </a:t>
            </a:r>
            <a:r>
              <a:rPr lang="en-US" dirty="0">
                <a:solidFill>
                  <a:schemeClr val="tx2"/>
                </a:solidFill>
                <a:hlinkClick r:id="rId4">
                  <a:extLst>
                    <a:ext uri="{A12FA001-AC4F-418D-AE19-62706E023703}">
                      <ahyp:hlinkClr xmlns:ahyp="http://schemas.microsoft.com/office/drawing/2018/hyperlinkcolor" val="tx"/>
                    </a:ext>
                  </a:extLst>
                </a:hlinkClick>
              </a:rPr>
              <a:t>www.USAJobs.gov</a:t>
            </a:r>
            <a:r>
              <a:rPr lang="en-US" dirty="0">
                <a:solidFill>
                  <a:schemeClr val="tx2"/>
                </a:solidFill>
              </a:rPr>
              <a:t> </a:t>
            </a:r>
          </a:p>
          <a:p>
            <a:endParaRPr lang="en-US" dirty="0"/>
          </a:p>
        </p:txBody>
      </p:sp>
      <p:pic>
        <p:nvPicPr>
          <p:cNvPr id="9" name="Picture 8">
            <a:extLst>
              <a:ext uri="{FF2B5EF4-FFF2-40B4-BE49-F238E27FC236}">
                <a16:creationId xmlns:a16="http://schemas.microsoft.com/office/drawing/2014/main" id="{EC893170-7C70-4055-9FE4-25B4F8D44D01}"/>
              </a:ext>
            </a:extLst>
          </p:cNvPr>
          <p:cNvPicPr>
            <a:picLocks noChangeAspect="1"/>
          </p:cNvPicPr>
          <p:nvPr/>
        </p:nvPicPr>
        <p:blipFill>
          <a:blip r:embed="rId5"/>
          <a:stretch>
            <a:fillRect/>
          </a:stretch>
        </p:blipFill>
        <p:spPr>
          <a:xfrm>
            <a:off x="7371790" y="1062037"/>
            <a:ext cx="1628775" cy="3057525"/>
          </a:xfrm>
          <a:prstGeom prst="rect">
            <a:avLst/>
          </a:prstGeom>
        </p:spPr>
      </p:pic>
      <p:sp>
        <p:nvSpPr>
          <p:cNvPr id="10" name="TextBox 9">
            <a:extLst>
              <a:ext uri="{FF2B5EF4-FFF2-40B4-BE49-F238E27FC236}">
                <a16:creationId xmlns:a16="http://schemas.microsoft.com/office/drawing/2014/main" id="{C6FD7091-76DE-43CD-9EB3-DE6350C1DC73}"/>
              </a:ext>
            </a:extLst>
          </p:cNvPr>
          <p:cNvSpPr txBox="1"/>
          <p:nvPr/>
        </p:nvSpPr>
        <p:spPr>
          <a:xfrm>
            <a:off x="4695825" y="2355227"/>
            <a:ext cx="4029636" cy="369332"/>
          </a:xfrm>
          <a:prstGeom prst="rect">
            <a:avLst/>
          </a:prstGeom>
          <a:noFill/>
        </p:spPr>
        <p:txBody>
          <a:bodyPr wrap="square" rtlCol="0">
            <a:spAutoFit/>
          </a:bodyPr>
          <a:lstStyle/>
          <a:p>
            <a:r>
              <a:rPr lang="en-US" b="1" dirty="0">
                <a:solidFill>
                  <a:schemeClr val="tx2"/>
                </a:solidFill>
              </a:rPr>
              <a:t>2020 NJ Recruiting Goal</a:t>
            </a:r>
            <a:r>
              <a:rPr lang="en-US" dirty="0">
                <a:solidFill>
                  <a:schemeClr val="tx2"/>
                </a:solidFill>
              </a:rPr>
              <a:t>: 50,000 </a:t>
            </a:r>
          </a:p>
        </p:txBody>
      </p:sp>
      <p:sp>
        <p:nvSpPr>
          <p:cNvPr id="12" name="TextBox 11">
            <a:extLst>
              <a:ext uri="{FF2B5EF4-FFF2-40B4-BE49-F238E27FC236}">
                <a16:creationId xmlns:a16="http://schemas.microsoft.com/office/drawing/2014/main" id="{7B22396F-B6BE-4A8F-9DA3-B966477A835F}"/>
              </a:ext>
            </a:extLst>
          </p:cNvPr>
          <p:cNvSpPr txBox="1"/>
          <p:nvPr/>
        </p:nvSpPr>
        <p:spPr>
          <a:xfrm>
            <a:off x="7625883" y="3220119"/>
            <a:ext cx="838200" cy="461665"/>
          </a:xfrm>
          <a:prstGeom prst="rect">
            <a:avLst/>
          </a:prstGeom>
          <a:noFill/>
        </p:spPr>
        <p:txBody>
          <a:bodyPr wrap="square" rtlCol="0">
            <a:spAutoFit/>
          </a:bodyPr>
          <a:lstStyle/>
          <a:p>
            <a:r>
              <a:rPr lang="en-US" sz="2400" b="1" dirty="0"/>
              <a:t>20%</a:t>
            </a:r>
          </a:p>
        </p:txBody>
      </p:sp>
      <p:cxnSp>
        <p:nvCxnSpPr>
          <p:cNvPr id="14" name="Straight Connector 13">
            <a:extLst>
              <a:ext uri="{FF2B5EF4-FFF2-40B4-BE49-F238E27FC236}">
                <a16:creationId xmlns:a16="http://schemas.microsoft.com/office/drawing/2014/main" id="{C01C9B18-F981-417E-B4C6-60B17C0E00D4}"/>
              </a:ext>
            </a:extLst>
          </p:cNvPr>
          <p:cNvCxnSpPr/>
          <p:nvPr/>
        </p:nvCxnSpPr>
        <p:spPr>
          <a:xfrm>
            <a:off x="7371790" y="3215055"/>
            <a:ext cx="134638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071927C-C28C-45A7-BFDE-112CB0EAB1E4}"/>
              </a:ext>
            </a:extLst>
          </p:cNvPr>
          <p:cNvSpPr txBox="1"/>
          <p:nvPr/>
        </p:nvSpPr>
        <p:spPr>
          <a:xfrm>
            <a:off x="7433491" y="2913622"/>
            <a:ext cx="1505371" cy="338554"/>
          </a:xfrm>
          <a:prstGeom prst="rect">
            <a:avLst/>
          </a:prstGeom>
          <a:noFill/>
        </p:spPr>
        <p:txBody>
          <a:bodyPr wrap="square" rtlCol="0">
            <a:spAutoFit/>
          </a:bodyPr>
          <a:lstStyle/>
          <a:p>
            <a:r>
              <a:rPr lang="en-US" sz="1600" dirty="0"/>
              <a:t>June 19,2019</a:t>
            </a:r>
          </a:p>
        </p:txBody>
      </p:sp>
    </p:spTree>
    <p:extLst>
      <p:ext uri="{BB962C8B-B14F-4D97-AF65-F5344CB8AC3E}">
        <p14:creationId xmlns:p14="http://schemas.microsoft.com/office/powerpoint/2010/main" val="3732359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4098EE-B43E-4502-A6B9-9728156FE52F}"/>
              </a:ext>
            </a:extLst>
          </p:cNvPr>
          <p:cNvPicPr>
            <a:picLocks noChangeAspect="1"/>
          </p:cNvPicPr>
          <p:nvPr/>
        </p:nvPicPr>
        <p:blipFill>
          <a:blip r:embed="rId3"/>
          <a:stretch>
            <a:fillRect/>
          </a:stretch>
        </p:blipFill>
        <p:spPr>
          <a:xfrm>
            <a:off x="2072878" y="176262"/>
            <a:ext cx="4998244" cy="6505475"/>
          </a:xfrm>
          <a:prstGeom prst="rect">
            <a:avLst/>
          </a:prstGeom>
        </p:spPr>
      </p:pic>
    </p:spTree>
    <p:extLst>
      <p:ext uri="{BB962C8B-B14F-4D97-AF65-F5344CB8AC3E}">
        <p14:creationId xmlns:p14="http://schemas.microsoft.com/office/powerpoint/2010/main" val="3246648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F7469-49F7-4F02-ADA7-45C79E1C5373}"/>
              </a:ext>
            </a:extLst>
          </p:cNvPr>
          <p:cNvSpPr>
            <a:spLocks noGrp="1"/>
          </p:cNvSpPr>
          <p:nvPr>
            <p:ph type="title"/>
          </p:nvPr>
        </p:nvSpPr>
        <p:spPr>
          <a:xfrm>
            <a:off x="457200" y="304800"/>
            <a:ext cx="8229600" cy="1143000"/>
          </a:xfrm>
        </p:spPr>
        <p:txBody>
          <a:bodyPr>
            <a:normAutofit/>
          </a:bodyPr>
          <a:lstStyle/>
          <a:p>
            <a:r>
              <a:rPr lang="en-US" sz="3200" dirty="0">
                <a:latin typeface="+mn-lt"/>
              </a:rPr>
              <a:t>2020 Census – It Is Safe</a:t>
            </a:r>
          </a:p>
        </p:txBody>
      </p:sp>
      <p:sp>
        <p:nvSpPr>
          <p:cNvPr id="3" name="Rectangle 2">
            <a:extLst>
              <a:ext uri="{FF2B5EF4-FFF2-40B4-BE49-F238E27FC236}">
                <a16:creationId xmlns:a16="http://schemas.microsoft.com/office/drawing/2014/main" id="{C90B5574-CA77-44BF-B82E-2ADB4B235282}"/>
              </a:ext>
            </a:extLst>
          </p:cNvPr>
          <p:cNvSpPr/>
          <p:nvPr/>
        </p:nvSpPr>
        <p:spPr>
          <a:xfrm>
            <a:off x="327364" y="1143000"/>
            <a:ext cx="8489272" cy="4062651"/>
          </a:xfrm>
          <a:prstGeom prst="rect">
            <a:avLst/>
          </a:prstGeom>
        </p:spPr>
        <p:txBody>
          <a:bodyPr wrap="square">
            <a:spAutoFit/>
          </a:bodyPr>
          <a:lstStyle/>
          <a:p>
            <a:endParaRPr lang="en-US" dirty="0">
              <a:solidFill>
                <a:schemeClr val="tx2"/>
              </a:solidFill>
            </a:endParaRPr>
          </a:p>
          <a:p>
            <a:pPr marL="285750" indent="-285750">
              <a:buFont typeface="Wingdings" panose="05000000000000000000" pitchFamily="2" charset="2"/>
              <a:buChar char="§"/>
            </a:pPr>
            <a:r>
              <a:rPr lang="en-US" sz="2000" dirty="0">
                <a:solidFill>
                  <a:schemeClr val="tx2"/>
                </a:solidFill>
              </a:rPr>
              <a:t>Private information is never published, including names, addresses (including GPS coordinates), Social Security Numbers, and telephone numbers.</a:t>
            </a:r>
          </a:p>
          <a:p>
            <a:endParaRPr lang="en-US" sz="2000" dirty="0">
              <a:solidFill>
                <a:schemeClr val="tx2"/>
              </a:solidFill>
            </a:endParaRPr>
          </a:p>
          <a:p>
            <a:pPr marL="285750" indent="-285750">
              <a:buFont typeface="Wingdings" panose="05000000000000000000" pitchFamily="2" charset="2"/>
              <a:buChar char="§"/>
            </a:pPr>
            <a:r>
              <a:rPr lang="en-US" sz="2000" dirty="0">
                <a:solidFill>
                  <a:schemeClr val="tx2"/>
                </a:solidFill>
              </a:rPr>
              <a:t>The Census Bureau collects information to produce statistics. Personal information collected by the Census Bureau cannot be used against respondents by any government agency or court.</a:t>
            </a:r>
          </a:p>
          <a:p>
            <a:endParaRPr lang="en-US" sz="2000" dirty="0">
              <a:solidFill>
                <a:schemeClr val="tx2"/>
              </a:solidFill>
            </a:endParaRPr>
          </a:p>
          <a:p>
            <a:pPr marL="285750" indent="-285750">
              <a:buFont typeface="Wingdings" panose="05000000000000000000" pitchFamily="2" charset="2"/>
              <a:buChar char="§"/>
            </a:pPr>
            <a:r>
              <a:rPr lang="en-US" sz="2000" dirty="0">
                <a:solidFill>
                  <a:schemeClr val="tx2"/>
                </a:solidFill>
              </a:rPr>
              <a:t>Census Bureau employees are sworn to protect confidentiality for life.</a:t>
            </a:r>
          </a:p>
          <a:p>
            <a:endParaRPr lang="en-US" sz="2000" dirty="0">
              <a:solidFill>
                <a:schemeClr val="tx2"/>
              </a:solidFill>
            </a:endParaRPr>
          </a:p>
          <a:p>
            <a:pPr marL="285750" indent="-285750">
              <a:buFont typeface="Wingdings" panose="05000000000000000000" pitchFamily="2" charset="2"/>
              <a:buChar char="§"/>
            </a:pPr>
            <a:r>
              <a:rPr lang="en-US" sz="2000" dirty="0">
                <a:solidFill>
                  <a:schemeClr val="tx2"/>
                </a:solidFill>
              </a:rPr>
              <a:t>Violating Title 13 is a serious federal crime. </a:t>
            </a:r>
            <a:r>
              <a:rPr lang="en-US" sz="2000" b="1" dirty="0">
                <a:solidFill>
                  <a:schemeClr val="tx2"/>
                </a:solidFill>
              </a:rPr>
              <a:t>Violators are subject to </a:t>
            </a:r>
            <a:r>
              <a:rPr lang="en-US" sz="2000" dirty="0">
                <a:solidFill>
                  <a:schemeClr val="tx2"/>
                </a:solidFill>
              </a:rPr>
              <a:t>severe penalties, including a federal prison sentence of up to </a:t>
            </a:r>
            <a:r>
              <a:rPr lang="en-US" sz="2000" b="1" dirty="0">
                <a:solidFill>
                  <a:schemeClr val="tx2"/>
                </a:solidFill>
              </a:rPr>
              <a:t>five years, a fine of up to $250,000, or both.</a:t>
            </a:r>
          </a:p>
        </p:txBody>
      </p:sp>
    </p:spTree>
    <p:extLst>
      <p:ext uri="{BB962C8B-B14F-4D97-AF65-F5344CB8AC3E}">
        <p14:creationId xmlns:p14="http://schemas.microsoft.com/office/powerpoint/2010/main" val="3255989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B8216-8EBA-488B-B2BE-87B11974F5EF}"/>
              </a:ext>
            </a:extLst>
          </p:cNvPr>
          <p:cNvSpPr>
            <a:spLocks noGrp="1"/>
          </p:cNvSpPr>
          <p:nvPr>
            <p:ph type="title"/>
          </p:nvPr>
        </p:nvSpPr>
        <p:spPr/>
        <p:txBody>
          <a:bodyPr>
            <a:normAutofit/>
          </a:bodyPr>
          <a:lstStyle/>
          <a:p>
            <a:r>
              <a:rPr lang="en-US" sz="3200" dirty="0">
                <a:latin typeface="+mn-lt"/>
              </a:rPr>
              <a:t>2020 Census – It Is Easy</a:t>
            </a:r>
          </a:p>
        </p:txBody>
      </p:sp>
      <p:sp>
        <p:nvSpPr>
          <p:cNvPr id="3" name="Content Placeholder 2">
            <a:extLst>
              <a:ext uri="{FF2B5EF4-FFF2-40B4-BE49-F238E27FC236}">
                <a16:creationId xmlns:a16="http://schemas.microsoft.com/office/drawing/2014/main" id="{F1FC76D9-46FE-4419-B8B5-FA73202CB797}"/>
              </a:ext>
            </a:extLst>
          </p:cNvPr>
          <p:cNvSpPr>
            <a:spLocks noGrp="1"/>
          </p:cNvSpPr>
          <p:nvPr>
            <p:ph idx="1"/>
          </p:nvPr>
        </p:nvSpPr>
        <p:spPr>
          <a:xfrm>
            <a:off x="457200" y="1295400"/>
            <a:ext cx="8229600" cy="4830763"/>
          </a:xfrm>
        </p:spPr>
        <p:txBody>
          <a:bodyPr>
            <a:normAutofit/>
          </a:bodyPr>
          <a:lstStyle/>
          <a:p>
            <a:r>
              <a:rPr lang="en-US" sz="2000" dirty="0"/>
              <a:t>Four ways to respond in 2020</a:t>
            </a:r>
          </a:p>
          <a:p>
            <a:pPr lvl="1"/>
            <a:r>
              <a:rPr lang="en-US" sz="2000" dirty="0"/>
              <a:t>Online</a:t>
            </a:r>
          </a:p>
          <a:p>
            <a:pPr lvl="1"/>
            <a:r>
              <a:rPr lang="en-US" sz="2000" dirty="0"/>
              <a:t>Phone</a:t>
            </a:r>
          </a:p>
          <a:p>
            <a:pPr lvl="1"/>
            <a:r>
              <a:rPr lang="en-US" sz="2000" dirty="0"/>
              <a:t>Paper</a:t>
            </a:r>
          </a:p>
          <a:p>
            <a:pPr lvl="1"/>
            <a:r>
              <a:rPr lang="en-US" sz="2000" dirty="0"/>
              <a:t>Personal Visit by Census Employee</a:t>
            </a:r>
          </a:p>
          <a:p>
            <a:r>
              <a:rPr lang="en-US" sz="2000" dirty="0"/>
              <a:t>Name, age, DOB, race and origin, Hispanic origin, citizenship, relationship, gender, tenure, operational questions (pop count, name, phone number, overcount, undercount)</a:t>
            </a:r>
          </a:p>
          <a:p>
            <a:pPr lvl="0">
              <a:spcBef>
                <a:spcPts val="1200"/>
              </a:spcBef>
              <a:spcAft>
                <a:spcPts val="600"/>
              </a:spcAft>
            </a:pPr>
            <a:r>
              <a:rPr lang="en-US" sz="2000" dirty="0">
                <a:solidFill>
                  <a:srgbClr val="1F497D"/>
                </a:solidFill>
              </a:rPr>
              <a:t>12 Non-English Languages for Online and Phone</a:t>
            </a:r>
          </a:p>
          <a:p>
            <a:pPr lvl="0">
              <a:spcBef>
                <a:spcPts val="1200"/>
              </a:spcBef>
              <a:spcAft>
                <a:spcPts val="480"/>
              </a:spcAft>
            </a:pPr>
            <a:r>
              <a:rPr lang="en-US" sz="2000" dirty="0">
                <a:solidFill>
                  <a:srgbClr val="1F497D"/>
                </a:solidFill>
              </a:rPr>
              <a:t>59 Non-English Language Guides (Video and Print)</a:t>
            </a:r>
          </a:p>
          <a:p>
            <a:pPr lvl="1">
              <a:spcBef>
                <a:spcPts val="1200"/>
              </a:spcBef>
              <a:spcAft>
                <a:spcPts val="480"/>
              </a:spcAft>
            </a:pPr>
            <a:r>
              <a:rPr lang="en-US" sz="2000" dirty="0"/>
              <a:t>Includes American Sign Language, braille, and large print</a:t>
            </a:r>
          </a:p>
          <a:p>
            <a:endParaRPr lang="en-US" sz="2000" dirty="0"/>
          </a:p>
        </p:txBody>
      </p:sp>
    </p:spTree>
    <p:extLst>
      <p:ext uri="{BB962C8B-B14F-4D97-AF65-F5344CB8AC3E}">
        <p14:creationId xmlns:p14="http://schemas.microsoft.com/office/powerpoint/2010/main" val="1468109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1774</Words>
  <Application>Microsoft Office PowerPoint</Application>
  <PresentationFormat>On-screen Show (4:3)</PresentationFormat>
  <Paragraphs>235</Paragraphs>
  <Slides>26</Slides>
  <Notes>17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Wingdings</vt:lpstr>
      <vt:lpstr>Office Theme</vt:lpstr>
      <vt:lpstr>Lisa Moore Assistant Regional Census Manager New York Regional Census Center </vt:lpstr>
      <vt:lpstr>U.S. Census Bureau</vt:lpstr>
      <vt:lpstr>The 2020 Census</vt:lpstr>
      <vt:lpstr>What is the Census?</vt:lpstr>
      <vt:lpstr>Design for 2020 Census </vt:lpstr>
      <vt:lpstr>2020 Office &amp; Field Staffing Hiring Now through Spring of 2020</vt:lpstr>
      <vt:lpstr>PowerPoint Presentation</vt:lpstr>
      <vt:lpstr>2020 Census – It Is Safe</vt:lpstr>
      <vt:lpstr>2020 Census – It Is Easy</vt:lpstr>
      <vt:lpstr>PowerPoint Presentation</vt:lpstr>
      <vt:lpstr>PowerPoint Presentation</vt:lpstr>
      <vt:lpstr>2020 Census – It Is Important</vt:lpstr>
      <vt:lpstr>Key Milestones for the 2020 Census</vt:lpstr>
      <vt:lpstr>The 2020 Census Phases</vt:lpstr>
      <vt:lpstr>What You Can Do Now!</vt:lpstr>
      <vt:lpstr>PowerPoint Presentation</vt:lpstr>
      <vt:lpstr>NJ: Complete Count Committees</vt:lpstr>
      <vt:lpstr>PowerPoint Presentation</vt:lpstr>
      <vt:lpstr>NJ Partnership Staff</vt:lpstr>
      <vt:lpstr>CCC Tools</vt:lpstr>
      <vt:lpstr>Response Outreach Area Mapper (ROAM)</vt:lpstr>
      <vt:lpstr>PowerPoint Presentation</vt:lpstr>
      <vt:lpstr>Data Dissemination Program</vt:lpstr>
      <vt:lpstr>PowerPoint Presentation</vt:lpstr>
      <vt:lpstr>Connect With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Lisa Moore Assistant Regional Census Manager New York Regional Census Center </dc:title>
  <dc:creator>Lisa Moore (CENSUS/NY FED)</dc:creator>
  <cp:lastModifiedBy>Lisa Moore (CENSUS/NY FED)</cp:lastModifiedBy>
  <cp:revision>20</cp:revision>
  <dcterms:created xsi:type="dcterms:W3CDTF">2019-06-13T04:50:14Z</dcterms:created>
  <dcterms:modified xsi:type="dcterms:W3CDTF">2019-06-14T19:11:23Z</dcterms:modified>
</cp:coreProperties>
</file>