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80" r:id="rId5"/>
    <p:sldId id="284" r:id="rId6"/>
    <p:sldId id="285" r:id="rId7"/>
    <p:sldId id="286" r:id="rId8"/>
    <p:sldId id="287" r:id="rId9"/>
    <p:sldId id="288" r:id="rId10"/>
    <p:sldId id="289" r:id="rId11"/>
    <p:sldId id="319" r:id="rId12"/>
    <p:sldId id="292" r:id="rId13"/>
    <p:sldId id="293" r:id="rId14"/>
    <p:sldId id="294" r:id="rId15"/>
    <p:sldId id="295" r:id="rId16"/>
    <p:sldId id="296" r:id="rId17"/>
    <p:sldId id="297" r:id="rId18"/>
    <p:sldId id="321" r:id="rId19"/>
    <p:sldId id="320" r:id="rId20"/>
    <p:sldId id="302" r:id="rId21"/>
    <p:sldId id="303" r:id="rId22"/>
    <p:sldId id="304" r:id="rId23"/>
    <p:sldId id="305" r:id="rId24"/>
    <p:sldId id="306" r:id="rId25"/>
    <p:sldId id="308" r:id="rId26"/>
    <p:sldId id="309" r:id="rId27"/>
    <p:sldId id="310" r:id="rId28"/>
    <p:sldId id="311" r:id="rId29"/>
    <p:sldId id="312" r:id="rId30"/>
    <p:sldId id="313" r:id="rId31"/>
    <p:sldId id="317" r:id="rId32"/>
    <p:sldId id="318"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76092"/>
    <a:srgbClr val="F79646"/>
    <a:srgbClr val="9BBB59"/>
    <a:srgbClr val="8064A2"/>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276" autoAdjust="0"/>
  </p:normalViewPr>
  <p:slideViewPr>
    <p:cSldViewPr snapToGrid="0">
      <p:cViewPr varScale="1">
        <p:scale>
          <a:sx n="76" d="100"/>
          <a:sy n="76" d="100"/>
        </p:scale>
        <p:origin x="1836" y="78"/>
      </p:cViewPr>
      <p:guideLst/>
    </p:cSldViewPr>
  </p:slideViewPr>
  <p:notesTextViewPr>
    <p:cViewPr>
      <p:scale>
        <a:sx n="1" d="1"/>
        <a:sy n="1" d="1"/>
      </p:scale>
      <p:origin x="0" y="0"/>
    </p:cViewPr>
  </p:notesTextViewPr>
  <p:sorterViewPr>
    <p:cViewPr varScale="1">
      <p:scale>
        <a:sx n="1" d="1"/>
        <a:sy n="1" d="1"/>
      </p:scale>
      <p:origin x="0" y="-47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ike\Desktop\percent%20urban%201910-20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indent="0">
              <a:defRPr/>
            </a:pPr>
            <a:r>
              <a:rPr lang="en-US" sz="2000" dirty="0"/>
              <a:t>Urban Population as a Percentage of Total US Population,</a:t>
            </a:r>
            <a:r>
              <a:rPr lang="en-US" sz="2000" baseline="0" dirty="0"/>
              <a:t> 1790-2010</a:t>
            </a:r>
            <a:endParaRPr lang="en-US" sz="2000" dirty="0"/>
          </a:p>
        </c:rich>
      </c:tx>
      <c:layout>
        <c:manualLayout>
          <c:xMode val="edge"/>
          <c:yMode val="edge"/>
          <c:x val="0.17347933070866145"/>
          <c:y val="2.0326424222103477E-3"/>
        </c:manualLayout>
      </c:layout>
      <c:overlay val="0"/>
    </c:title>
    <c:autoTitleDeleted val="0"/>
    <c:plotArea>
      <c:layout/>
      <c:lineChart>
        <c:grouping val="standard"/>
        <c:varyColors val="0"/>
        <c:ser>
          <c:idx val="0"/>
          <c:order val="0"/>
          <c:tx>
            <c:strRef>
              <c:f>'1790-2010'!$B$1</c:f>
              <c:strCache>
                <c:ptCount val="1"/>
                <c:pt idx="0">
                  <c:v>Percent Urban</c:v>
                </c:pt>
              </c:strCache>
            </c:strRef>
          </c:tx>
          <c:marker>
            <c:symbol val="none"/>
          </c:marker>
          <c:cat>
            <c:numLit>
              <c:formatCode>General</c:formatCode>
              <c:ptCount val="23"/>
              <c:pt idx="0">
                <c:v>1790</c:v>
              </c:pt>
              <c:pt idx="1">
                <c:v>1800</c:v>
              </c:pt>
              <c:pt idx="2">
                <c:v>1810</c:v>
              </c:pt>
              <c:pt idx="3">
                <c:v>1820</c:v>
              </c:pt>
              <c:pt idx="4">
                <c:v>1830</c:v>
              </c:pt>
              <c:pt idx="5">
                <c:v>1840</c:v>
              </c:pt>
              <c:pt idx="6">
                <c:v>1850</c:v>
              </c:pt>
              <c:pt idx="7">
                <c:v>1860</c:v>
              </c:pt>
              <c:pt idx="8">
                <c:v>1870</c:v>
              </c:pt>
              <c:pt idx="9">
                <c:v>1880</c:v>
              </c:pt>
              <c:pt idx="10">
                <c:v>1890</c:v>
              </c:pt>
              <c:pt idx="11">
                <c:v>1900</c:v>
              </c:pt>
              <c:pt idx="12">
                <c:v>1910</c:v>
              </c:pt>
              <c:pt idx="13">
                <c:v>1920</c:v>
              </c:pt>
              <c:pt idx="14">
                <c:v>1930</c:v>
              </c:pt>
              <c:pt idx="15">
                <c:v>1940</c:v>
              </c:pt>
              <c:pt idx="16">
                <c:v>1950</c:v>
              </c:pt>
              <c:pt idx="17">
                <c:v>1960</c:v>
              </c:pt>
              <c:pt idx="18">
                <c:v>1970</c:v>
              </c:pt>
              <c:pt idx="19">
                <c:v>1980</c:v>
              </c:pt>
              <c:pt idx="20">
                <c:v>1990</c:v>
              </c:pt>
              <c:pt idx="21">
                <c:v>2000</c:v>
              </c:pt>
              <c:pt idx="22">
                <c:v>2010</c:v>
              </c:pt>
            </c:numLit>
          </c:cat>
          <c:val>
            <c:numRef>
              <c:f>'1790-2010'!$B$2:$B$24</c:f>
              <c:numCache>
                <c:formatCode>General</c:formatCode>
                <c:ptCount val="23"/>
                <c:pt idx="0">
                  <c:v>5.0999999999999996</c:v>
                </c:pt>
                <c:pt idx="1">
                  <c:v>6.1</c:v>
                </c:pt>
                <c:pt idx="2">
                  <c:v>7.3</c:v>
                </c:pt>
                <c:pt idx="3">
                  <c:v>7.2</c:v>
                </c:pt>
                <c:pt idx="4">
                  <c:v>8.8000000000000007</c:v>
                </c:pt>
                <c:pt idx="5">
                  <c:v>10.8</c:v>
                </c:pt>
                <c:pt idx="6">
                  <c:v>15.4</c:v>
                </c:pt>
                <c:pt idx="7">
                  <c:v>19.8</c:v>
                </c:pt>
                <c:pt idx="8">
                  <c:v>25.7</c:v>
                </c:pt>
                <c:pt idx="9">
                  <c:v>28.2</c:v>
                </c:pt>
                <c:pt idx="10">
                  <c:v>35.1</c:v>
                </c:pt>
                <c:pt idx="11">
                  <c:v>39.6</c:v>
                </c:pt>
                <c:pt idx="12" formatCode="0.0">
                  <c:v>45.6</c:v>
                </c:pt>
                <c:pt idx="13" formatCode="0.0">
                  <c:v>51.2</c:v>
                </c:pt>
                <c:pt idx="14" formatCode="0.0">
                  <c:v>56.1</c:v>
                </c:pt>
                <c:pt idx="15" formatCode="0.0">
                  <c:v>56.5</c:v>
                </c:pt>
                <c:pt idx="16" formatCode="0.0">
                  <c:v>64</c:v>
                </c:pt>
                <c:pt idx="17" formatCode="0.0">
                  <c:v>69.900000000000006</c:v>
                </c:pt>
                <c:pt idx="18" formatCode="0.0">
                  <c:v>73.599999999999994</c:v>
                </c:pt>
                <c:pt idx="19" formatCode="0.0">
                  <c:v>73.7</c:v>
                </c:pt>
                <c:pt idx="20" formatCode="0.0">
                  <c:v>75.2</c:v>
                </c:pt>
                <c:pt idx="21" formatCode="0.0">
                  <c:v>79</c:v>
                </c:pt>
                <c:pt idx="22" formatCode="0.0">
                  <c:v>80.7</c:v>
                </c:pt>
              </c:numCache>
            </c:numRef>
          </c:val>
          <c:smooth val="0"/>
          <c:extLst>
            <c:ext xmlns:c16="http://schemas.microsoft.com/office/drawing/2014/chart" uri="{C3380CC4-5D6E-409C-BE32-E72D297353CC}">
              <c16:uniqueId val="{00000000-87F6-401E-892B-69E2EBB9CF01}"/>
            </c:ext>
          </c:extLst>
        </c:ser>
        <c:dLbls>
          <c:showLegendKey val="0"/>
          <c:showVal val="0"/>
          <c:showCatName val="0"/>
          <c:showSerName val="0"/>
          <c:showPercent val="0"/>
          <c:showBubbleSize val="0"/>
        </c:dLbls>
        <c:smooth val="0"/>
        <c:axId val="80486400"/>
        <c:axId val="80487936"/>
      </c:lineChart>
      <c:catAx>
        <c:axId val="80486400"/>
        <c:scaling>
          <c:orientation val="minMax"/>
        </c:scaling>
        <c:delete val="0"/>
        <c:axPos val="b"/>
        <c:numFmt formatCode="General" sourceLinked="1"/>
        <c:majorTickMark val="none"/>
        <c:minorTickMark val="none"/>
        <c:tickLblPos val="nextTo"/>
        <c:crossAx val="80487936"/>
        <c:crosses val="autoZero"/>
        <c:auto val="1"/>
        <c:lblAlgn val="ctr"/>
        <c:lblOffset val="100"/>
        <c:noMultiLvlLbl val="0"/>
      </c:catAx>
      <c:valAx>
        <c:axId val="80487936"/>
        <c:scaling>
          <c:orientation val="minMax"/>
        </c:scaling>
        <c:delete val="0"/>
        <c:axPos val="l"/>
        <c:majorGridlines/>
        <c:numFmt formatCode="General" sourceLinked="1"/>
        <c:majorTickMark val="none"/>
        <c:minorTickMark val="none"/>
        <c:tickLblPos val="nextTo"/>
        <c:crossAx val="80486400"/>
        <c:crosses val="autoZero"/>
        <c:crossBetween val="between"/>
      </c:valAx>
      <c:dTable>
        <c:showHorzBorder val="1"/>
        <c:showVertBorder val="1"/>
        <c:showOutline val="1"/>
        <c:showKeys val="1"/>
      </c:dTable>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0.60297</cdr:x>
      <cdr:y>0.49662</cdr:y>
    </cdr:from>
    <cdr:to>
      <cdr:x>0.60436</cdr:x>
      <cdr:y>0.91586</cdr:y>
    </cdr:to>
    <cdr:sp macro="" textlink="">
      <cdr:nvSpPr>
        <cdr:cNvPr id="10" name="Straight Arrow Connector 9"/>
        <cdr:cNvSpPr/>
      </cdr:nvSpPr>
      <cdr:spPr>
        <a:xfrm xmlns:a="http://schemas.openxmlformats.org/drawingml/2006/main" flipV="1">
          <a:off x="5145974" y="2686792"/>
          <a:ext cx="11875" cy="2268187"/>
        </a:xfrm>
        <a:prstGeom xmlns:a="http://schemas.openxmlformats.org/drawingml/2006/main" prst="straightConnector1">
          <a:avLst/>
        </a:prstGeom>
        <a:ln xmlns:a="http://schemas.openxmlformats.org/drawingml/2006/main" w="381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0.74907</cdr:x>
      <cdr:y>0.33199</cdr:y>
    </cdr:from>
    <cdr:to>
      <cdr:x>0.74907</cdr:x>
      <cdr:y>0.91147</cdr:y>
    </cdr:to>
    <cdr:sp macro="" textlink="">
      <cdr:nvSpPr>
        <cdr:cNvPr id="13" name="Straight Arrow Connector 12"/>
        <cdr:cNvSpPr/>
      </cdr:nvSpPr>
      <cdr:spPr>
        <a:xfrm xmlns:a="http://schemas.openxmlformats.org/drawingml/2006/main" flipV="1">
          <a:off x="6392883" y="1796143"/>
          <a:ext cx="0" cy="3135086"/>
        </a:xfrm>
        <a:prstGeom xmlns:a="http://schemas.openxmlformats.org/drawingml/2006/main" prst="straightConnector1">
          <a:avLst/>
        </a:prstGeom>
        <a:ln xmlns:a="http://schemas.openxmlformats.org/drawingml/2006/main" w="381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0.92857</cdr:x>
      <cdr:y>0.19151</cdr:y>
    </cdr:from>
    <cdr:to>
      <cdr:x>0.93393</cdr:x>
      <cdr:y>0.90927</cdr:y>
    </cdr:to>
    <cdr:sp macro="" textlink="">
      <cdr:nvSpPr>
        <cdr:cNvPr id="15" name="Straight Arrow Connector 14"/>
        <cdr:cNvSpPr/>
      </cdr:nvSpPr>
      <cdr:spPr>
        <a:xfrm xmlns:a="http://schemas.openxmlformats.org/drawingml/2006/main" flipV="1">
          <a:off x="7924800" y="1036122"/>
          <a:ext cx="45719" cy="3883231"/>
        </a:xfrm>
        <a:prstGeom xmlns:a="http://schemas.openxmlformats.org/drawingml/2006/main" prst="straightConnector1">
          <a:avLst/>
        </a:prstGeom>
        <a:ln xmlns:a="http://schemas.openxmlformats.org/drawingml/2006/main" w="381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272F644-CD1D-49A0-BFAE-0B84BAF1985C}" type="datetimeFigureOut">
              <a:rPr lang="en-US" smtClean="0"/>
              <a:t>6/17/2019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CAE4EF7-2930-4699-8FDB-1D4BF5071403}" type="slidenum">
              <a:rPr lang="en-US" smtClean="0"/>
              <a:t>‹#›</a:t>
            </a:fld>
            <a:endParaRPr lang="en-US"/>
          </a:p>
        </p:txBody>
      </p:sp>
    </p:spTree>
    <p:extLst>
      <p:ext uri="{BB962C8B-B14F-4D97-AF65-F5344CB8AC3E}">
        <p14:creationId xmlns:p14="http://schemas.microsoft.com/office/powerpoint/2010/main" val="49661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C3511D-A58C-449F-AD19-A421CD7E063E}" type="datetimeFigureOut">
              <a:rPr lang="en-US" smtClean="0"/>
              <a:t>6/17/2019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EAF632-BC8F-4D83-A9DE-BA0E6C1F4C4E}" type="slidenum">
              <a:rPr lang="en-US" smtClean="0"/>
              <a:t>‹#›</a:t>
            </a:fld>
            <a:endParaRPr lang="en-US"/>
          </a:p>
        </p:txBody>
      </p:sp>
    </p:spTree>
    <p:extLst>
      <p:ext uri="{BB962C8B-B14F-4D97-AF65-F5344CB8AC3E}">
        <p14:creationId xmlns:p14="http://schemas.microsoft.com/office/powerpoint/2010/main" val="262204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80963"/>
            <a:ext cx="6834188" cy="3843337"/>
          </a:xfrm>
        </p:spPr>
      </p:sp>
      <p:sp>
        <p:nvSpPr>
          <p:cNvPr id="3" name="Notes Placeholder 2"/>
          <p:cNvSpPr>
            <a:spLocks noGrp="1"/>
          </p:cNvSpPr>
          <p:nvPr>
            <p:ph type="body" idx="1"/>
          </p:nvPr>
        </p:nvSpPr>
        <p:spPr>
          <a:xfrm>
            <a:off x="325575" y="3923619"/>
            <a:ext cx="6837073" cy="5685244"/>
          </a:xfrm>
        </p:spPr>
        <p:txBody>
          <a:bodyPr/>
          <a:lstStyle/>
          <a:p>
            <a:endParaRPr lang="en-US" sz="1300" dirty="0"/>
          </a:p>
        </p:txBody>
      </p:sp>
      <p:sp>
        <p:nvSpPr>
          <p:cNvPr id="5" name="Slide Number Placeholder 3"/>
          <p:cNvSpPr>
            <a:spLocks noGrp="1"/>
          </p:cNvSpPr>
          <p:nvPr>
            <p:ph type="sldNum" sz="quarter" idx="5"/>
          </p:nvPr>
        </p:nvSpPr>
        <p:spPr>
          <a:xfrm>
            <a:off x="4241594" y="9278865"/>
            <a:ext cx="3244897" cy="488450"/>
          </a:xfrm>
        </p:spPr>
        <p:txBody>
          <a:bodyPr/>
          <a:lstStyle/>
          <a:p>
            <a:fld id="{3ADAB3B1-3CD8-4667-98EF-EA116D2745EB}" type="slidenum">
              <a:rPr lang="en-US" sz="1000">
                <a:solidFill>
                  <a:schemeClr val="tx1">
                    <a:lumMod val="75000"/>
                    <a:lumOff val="25000"/>
                  </a:schemeClr>
                </a:solidFill>
              </a:rPr>
              <a:pPr/>
              <a:t>1</a:t>
            </a:fld>
            <a:endParaRPr lang="en-US" sz="1000" dirty="0">
              <a:solidFill>
                <a:schemeClr val="tx1">
                  <a:lumMod val="75000"/>
                  <a:lumOff val="25000"/>
                </a:schemeClr>
              </a:solidFill>
            </a:endParaRPr>
          </a:p>
        </p:txBody>
      </p:sp>
    </p:spTree>
    <p:extLst>
      <p:ext uri="{BB962C8B-B14F-4D97-AF65-F5344CB8AC3E}">
        <p14:creationId xmlns:p14="http://schemas.microsoft.com/office/powerpoint/2010/main" val="1173635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Illinois provides a good contemporary example of these historical preferences and patterns. There are two kinds of MCDs recognized in Illinois– active townships which provide some services and functions at the local level, reflecting the New England and Pennsylvania culture hearth influences; and non-governmental election precincts, located in the southern half of the state in which migrants from the Chesapeake and Carolina hearths tended to settle.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A433EA-EA26-4EAA-BFF4-6ED35B968F62}"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247298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322BD4-8EE8-42CE-8C46-2BA8B6A24F59}"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97842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401638" indent="-401638" eaLnBrk="1" hangingPunct="1">
              <a:defRPr/>
            </a:pPr>
            <a:r>
              <a:rPr lang="en-US" altLang="en-US" dirty="0" smtClean="0">
                <a:latin typeface="Arial" charset="0"/>
                <a:cs typeface="Arial" charset="0"/>
              </a:rPr>
              <a:t>Incorporated Places</a:t>
            </a:r>
          </a:p>
          <a:p>
            <a:pPr marL="401638" indent="-401638" eaLnBrk="1" hangingPunct="1">
              <a:defRPr/>
            </a:pPr>
            <a:r>
              <a:rPr lang="en-US" altLang="en-US" dirty="0" smtClean="0">
                <a:latin typeface="Arial" charset="0"/>
                <a:cs typeface="Arial" charset="0"/>
              </a:rPr>
              <a:t>Legally bounded entity</a:t>
            </a:r>
          </a:p>
          <a:p>
            <a:pPr marL="401638" indent="-401638" eaLnBrk="1" hangingPunct="1">
              <a:defRPr/>
            </a:pPr>
            <a:r>
              <a:rPr lang="en-US" altLang="en-US" dirty="0" smtClean="0">
                <a:latin typeface="Arial" charset="0"/>
                <a:cs typeface="Arial" charset="0"/>
              </a:rPr>
              <a:t>Cities, boroughs, towns, or villages, depending on the state</a:t>
            </a:r>
          </a:p>
          <a:p>
            <a:pPr marL="401638" indent="-401638" eaLnBrk="1" hangingPunct="1">
              <a:defRPr/>
            </a:pPr>
            <a:r>
              <a:rPr lang="en-US" altLang="en-US" dirty="0" smtClean="0">
                <a:latin typeface="Arial" charset="0"/>
                <a:cs typeface="Arial" charset="0"/>
              </a:rPr>
              <a:t>Over 19,000 incorporated places</a:t>
            </a:r>
          </a:p>
          <a:p>
            <a:pPr marL="401638" indent="-401638" eaLnBrk="1" hangingPunct="1">
              <a:defRPr/>
            </a:pPr>
            <a:endParaRPr lang="en-US" altLang="en-US" sz="900" dirty="0" smtClean="0">
              <a:solidFill>
                <a:schemeClr val="bg1"/>
              </a:solidFill>
              <a:latin typeface="Arial" charset="0"/>
              <a:cs typeface="Arial" charset="0"/>
            </a:endParaRPr>
          </a:p>
          <a:p>
            <a:pPr marL="401638" indent="-401638" eaLnBrk="1" hangingPunct="1">
              <a:defRPr/>
            </a:pPr>
            <a:r>
              <a:rPr lang="en-US" altLang="en-US" dirty="0" smtClean="0">
                <a:latin typeface="Arial" charset="0"/>
                <a:cs typeface="Arial" charset="0"/>
              </a:rPr>
              <a:t>Census Designated Places (CDPs)</a:t>
            </a:r>
          </a:p>
          <a:p>
            <a:pPr marL="401638" indent="-401638" eaLnBrk="1" hangingPunct="1">
              <a:defRPr/>
            </a:pPr>
            <a:r>
              <a:rPr lang="en-US" altLang="en-US" dirty="0" smtClean="0">
                <a:latin typeface="Arial" charset="0"/>
                <a:cs typeface="Arial" charset="0"/>
              </a:rPr>
              <a:t>Statistical entity</a:t>
            </a:r>
          </a:p>
          <a:p>
            <a:pPr marL="401638" indent="-401638" eaLnBrk="1" hangingPunct="1">
              <a:defRPr/>
            </a:pPr>
            <a:r>
              <a:rPr lang="en-US" altLang="en-US" dirty="0" smtClean="0">
                <a:latin typeface="Arial" charset="0"/>
                <a:cs typeface="Arial" charset="0"/>
              </a:rPr>
              <a:t>Unincorporated community, concentration of population, housing, and commercial structures, identifiable by name, but not within an incorporated place</a:t>
            </a:r>
          </a:p>
          <a:p>
            <a:pPr marL="401638" indent="-401638" eaLnBrk="1" hangingPunct="1">
              <a:defRPr/>
            </a:pPr>
            <a:r>
              <a:rPr lang="en-US" altLang="en-US" dirty="0" smtClean="0">
                <a:latin typeface="Arial" charset="0"/>
                <a:cs typeface="Arial" charset="0"/>
              </a:rPr>
              <a:t>Nearly10,000 CDPs for 2010 Census</a:t>
            </a:r>
          </a:p>
          <a:p>
            <a:pPr marL="401638" indent="-401638" eaLnBrk="1" hangingPunct="1">
              <a:defRPr/>
            </a:pPr>
            <a:endParaRPr lang="en-US" altLang="en-US" dirty="0" smtClean="0">
              <a:latin typeface="Arial" charset="0"/>
              <a:cs typeface="Arial" charset="0"/>
            </a:endParaRPr>
          </a:p>
          <a:p>
            <a:pPr eaLnBrk="1" hangingPunct="1">
              <a:spcBef>
                <a:spcPct val="0"/>
              </a:spcBef>
              <a:defRPr/>
            </a:pPr>
            <a:r>
              <a:rPr lang="en-US" altLang="en-US" dirty="0" smtClean="0"/>
              <a:t>Boundaries of incorporated places and CDPs do NOT necessarily correspond to census tracts, block groups or MCDs.</a:t>
            </a:r>
          </a:p>
          <a:p>
            <a:pPr eaLnBrk="1" hangingPunct="1">
              <a:spcBef>
                <a:spcPct val="0"/>
              </a:spcBef>
              <a:defRPr/>
            </a:pPr>
            <a:endParaRPr lang="en-US" altLang="en-US" sz="400" dirty="0" smtClean="0"/>
          </a:p>
          <a:p>
            <a:pPr eaLnBrk="1" hangingPunct="1">
              <a:spcBef>
                <a:spcPct val="0"/>
              </a:spcBef>
              <a:defRPr/>
            </a:pPr>
            <a:r>
              <a:rPr lang="en-US" altLang="en-US" dirty="0" smtClean="0"/>
              <a:t>For Census 2000, for the first time, CDPs did not need to meet a minimum population threshold to qualify for tabulation of census data.  </a:t>
            </a:r>
          </a:p>
          <a:p>
            <a:pPr eaLnBrk="1" hangingPunct="1">
              <a:spcBef>
                <a:spcPct val="0"/>
              </a:spcBef>
              <a:defRPr/>
            </a:pPr>
            <a:endParaRPr lang="en-US" altLang="en-US" sz="400" dirty="0" smtClean="0"/>
          </a:p>
          <a:p>
            <a:pPr eaLnBrk="1" hangingPunct="1">
              <a:spcBef>
                <a:spcPct val="0"/>
              </a:spcBef>
              <a:defRPr/>
            </a:pPr>
            <a:r>
              <a:rPr lang="en-US" altLang="en-US" dirty="0" smtClean="0"/>
              <a:t>CDP boundaries, which usually coincide with visible features or the boundary of an adjacent incorporated place or other legal entity boundary, have no legal status, nor do these places have officials elected to serve traditional municipal functions. CDPs usually are delineated in cooperation with county, state, and tribal officials based on Census Bureau guidelines.</a:t>
            </a:r>
          </a:p>
          <a:p>
            <a:pPr eaLnBrk="1" hangingPunct="1">
              <a:spcBef>
                <a:spcPct val="0"/>
              </a:spcBef>
              <a:defRPr/>
            </a:pPr>
            <a:endParaRPr lang="en-US" altLang="en-US" sz="400" dirty="0" smtClean="0"/>
          </a:p>
          <a:p>
            <a:pPr eaLnBrk="1" hangingPunct="1">
              <a:spcBef>
                <a:spcPct val="0"/>
              </a:spcBef>
              <a:defRPr/>
            </a:pPr>
            <a:r>
              <a:rPr lang="en-US" altLang="en-US" dirty="0" smtClean="0"/>
              <a:t>Hawaii has only CDPs and no incorporated places. </a:t>
            </a:r>
          </a:p>
          <a:p>
            <a:pPr>
              <a:spcBef>
                <a:spcPct val="0"/>
              </a:spcBef>
              <a:defRPr/>
            </a:pPr>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4CA542-23B0-45B2-A59D-364DE99B3A9D}"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53179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5B270F-86B3-4DAA-A8E4-26049C01B2B3}"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610031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states in which communities tend not to incorporated as cities, towns, or villages, CDPs are critical for providing place-level data. Maryland has “strong counties” providing the range of services that we typically associate with municipalities. As such, there is little value or need for communities to incorporate. As a result, many of the most important places economically and demographically are unincorporated. Without data for CDPs, there would be considerable gaps in the place level data for states like Maryland.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D9B1CC-9061-4236-9FEF-140EA705EB26}"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3563745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Jersey offers great examples of t</a:t>
            </a:r>
            <a:r>
              <a:rPr lang="en-US" dirty="0" smtClean="0"/>
              <a:t>he</a:t>
            </a:r>
            <a:r>
              <a:rPr lang="en-US" baseline="0" dirty="0" smtClean="0"/>
              <a:t> difference between local and regional perceptions of “place” compared the Census Bureau’s definition of “place.” Are townships “places?” According to New Jersey municipal code, the answer is yes. According to the Census Bureau’s definition, which takes a nationwide view, the answer is no. </a:t>
            </a:r>
          </a:p>
          <a:p>
            <a:endParaRPr lang="en-US" baseline="0" dirty="0" smtClean="0"/>
          </a:p>
          <a:p>
            <a:r>
              <a:rPr lang="en-US" baseline="0" dirty="0" smtClean="0"/>
              <a:t>If we were to treat townships as places and still maintain the rule that places cannot overlap, what would we do with the CDPs that are defined for smaller communities within New Jersey’s townships? </a:t>
            </a:r>
            <a:endParaRPr lang="en-US" dirty="0"/>
          </a:p>
        </p:txBody>
      </p:sp>
      <p:sp>
        <p:nvSpPr>
          <p:cNvPr id="4" name="Slide Number Placeholder 3"/>
          <p:cNvSpPr>
            <a:spLocks noGrp="1"/>
          </p:cNvSpPr>
          <p:nvPr>
            <p:ph type="sldNum" sz="quarter" idx="10"/>
          </p:nvPr>
        </p:nvSpPr>
        <p:spPr/>
        <p:txBody>
          <a:bodyPr/>
          <a:lstStyle/>
          <a:p>
            <a:fld id="{A2EAF632-BC8F-4D83-A9DE-BA0E6C1F4C4E}" type="slidenum">
              <a:rPr lang="en-US" smtClean="0"/>
              <a:t>16</a:t>
            </a:fld>
            <a:endParaRPr lang="en-US"/>
          </a:p>
        </p:txBody>
      </p:sp>
    </p:spTree>
    <p:extLst>
      <p:ext uri="{BB962C8B-B14F-4D97-AF65-F5344CB8AC3E}">
        <p14:creationId xmlns:p14="http://schemas.microsoft.com/office/powerpoint/2010/main" val="311422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D3D1A1-9D7A-44C1-982E-E901D487CC3A}"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98879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We’ll start this portion of the presentation with two observations:</a:t>
            </a:r>
          </a:p>
          <a:p>
            <a:endParaRPr lang="en-US" altLang="en-US" smtClean="0"/>
          </a:p>
          <a:p>
            <a:r>
              <a:rPr lang="en-US" altLang="en-US" smtClean="0"/>
              <a:t>The history of urban and rural classifications since the late-19</a:t>
            </a:r>
            <a:r>
              <a:rPr lang="en-US" altLang="en-US" baseline="30000" smtClean="0"/>
              <a:t>th</a:t>
            </a:r>
            <a:r>
              <a:rPr lang="en-US" altLang="en-US" smtClean="0"/>
              <a:t> century has been one of response to improvements in spatial resolution of data, increased amounts and variety of data, and improved technology.  We’ll provide a few examples in this presentation.</a:t>
            </a:r>
          </a:p>
          <a:p>
            <a:endParaRPr lang="en-US" altLang="en-US" smtClean="0"/>
          </a:p>
          <a:p>
            <a:r>
              <a:rPr lang="en-US" altLang="en-US" smtClean="0"/>
              <a:t>Applying more data at lower levels of geography more frequently does not necessarily produce a better definition of rural or urban.  We can now measure and define the urban landscape with greater precision than ever before.  But, to what avail?  We now quibble over small differences in measurements, or over whether the boundary line runs down the middle of a road or along one side or the other.   We can now calculate block-level densities and measure changing commuting patterns at the tract-level on an annual basis, but we would ask:  does that give us a better definition?  Do we really need to do so?</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43F0E0-2F95-42B9-AB24-4FF2676163CA}"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114706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Over the course of over 200 years, the United States has changed from a predominantly rural to a predominantly urban nation (recognizing, of course, that the way in which one defines urban and rural affects the speed and magnitude of the shift).</a:t>
            </a:r>
          </a:p>
          <a:p>
            <a:endParaRPr lang="en-US" altLang="en-US" smtClean="0"/>
          </a:p>
          <a:p>
            <a:r>
              <a:rPr lang="en-US" altLang="en-US" smtClean="0"/>
              <a:t>As we look at the changing percentage of population that is urban over time, we can see three distinct eras:  1) a period (1790 to 1840) in which the population was predominantly rural and the percentage that was urban increased slowly; 2) a period (1840 to 1970) in which the percentage that is urban increased steadily as the nation industrialized, the nature of our economy changed, agriculture mechanized, and cities and suburbs grew; and 3) a period (1970 to present) in which the population is predominantly urban, with the percentage urban continuing to increase, but at a slower rate.</a:t>
            </a:r>
          </a:p>
          <a:p>
            <a:endParaRPr lang="en-US" altLang="en-US" smtClean="0"/>
          </a:p>
          <a:p>
            <a:r>
              <a:rPr lang="en-US" altLang="en-US" smtClean="0"/>
              <a:t>In the first era, when rural was the norm, cities– or perhaps more appropriately, densely settled populations– were more closely interconnected with the surrounding rural areas, and “urban” was perhaps more difficult to define.  In the second era, as the industrial economy grows and cities expand both out and up, “urban” and “rural” became very distinct and easier to separate.  We defined “urban” because it occupied the smaller footprint and required less time, but there was a clear distinction between urban and rural.  In the third era, urban is the norm, less densely settled areas are closely connected to urban life, with the result that rural is now harder to define.</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E203D0-C5AA-4BC6-99F2-B07531528ED8}"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3184886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Industrial Districts and Metropolitan Districts were predecessors of the urbanized area and metropolitan area concepts. Each attempted to define and represent the built up area around a large city as well as the region socially and economically integrated with the city.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67985A-2F9E-4810-98A2-70C6E0E0997B}"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325259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C2DCC4-167D-4B18-8F9E-F93CBA01368D}"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284956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Suburbs had existed outside major cities prior to the 1940s, but they were relatively limited in scope and extent.  Increased suburbanization post-World War 2 led to the need for a urban area definition that better reflected the expansion of urban development beyond the boundaries of central cities. The definition needed to recognize that densely settled populations no longer necessarily resided within incorporated places and had moved into unincorporated territory, which may or may not also be defined as a CDP.</a:t>
            </a:r>
          </a:p>
          <a:p>
            <a:endParaRPr lang="en-US" altLang="en-US" smtClean="0"/>
          </a:p>
          <a:p>
            <a:r>
              <a:rPr lang="en-US" altLang="en-US" smtClean="0"/>
              <a:t>The result was adoption of the urbanized area concept which represented a city and its densely settled surrounding territory, together having a population of at least 50,000. The “starting points” for the 1950 Census urbanized areas were cities of 50,000 or more people.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3CB0D2-1202-4D5F-886B-BFF6280903FB}"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1502663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DDCB14-E318-4D13-86E4-1C20258B51E6}" type="slidenum">
              <a:rPr lang="en-US" altLang="en-US" smtClean="0"/>
              <a:pPr>
                <a:spcBef>
                  <a:spcPct val="0"/>
                </a:spcBef>
              </a:pPr>
              <a:t>22</a:t>
            </a:fld>
            <a:endParaRPr lang="en-US" altLang="en-US" smtClean="0"/>
          </a:p>
        </p:txBody>
      </p:sp>
      <p:sp>
        <p:nvSpPr>
          <p:cNvPr id="67587" name="Rectangle 1026"/>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1027"/>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altLang="en-US" smtClean="0"/>
              <a:t>The urban cluster concept was adopted to provide a nationally consistent and seamless urban area classification.  Urban areas of less than 50,000 people are now defined using the same criteria as urbanized areas of 50,000 or more.  Thus, data users can now work with a continuum of urban areas.</a:t>
            </a:r>
          </a:p>
          <a:p>
            <a:pPr>
              <a:defRPr/>
            </a:pPr>
            <a:endParaRPr lang="en-US" altLang="en-US" smtClean="0"/>
          </a:p>
          <a:p>
            <a:pPr>
              <a:defRPr/>
            </a:pPr>
            <a:r>
              <a:rPr lang="en-US" altLang="en-US" smtClean="0"/>
              <a:t>Place boundaries are no longer taken into consideration when delineating urban areas.  As a result, any place can be split between urban and rural territory and population, rather than only in extreme circumstances as in the previous decades.  </a:t>
            </a:r>
          </a:p>
          <a:p>
            <a:pPr>
              <a:defRPr/>
            </a:pPr>
            <a:endParaRPr lang="en-US" altLang="en-US" smtClean="0"/>
          </a:p>
          <a:p>
            <a:pPr>
              <a:defRPr/>
            </a:pPr>
            <a:r>
              <a:rPr lang="en-US" altLang="en-US" smtClean="0"/>
              <a:t>For the 2000 census, we adopted an automated delineation process.  To more easily operationalize this, we used blocks and block groups as geographic units for delineating areas and lowered the minimum population density to 500 ppsm in some circumstances to account for the potential presence of non-residential urban land uses that would lower the overall population density of blocks and block groups.</a:t>
            </a:r>
          </a:p>
          <a:p>
            <a:pPr>
              <a:defRPr/>
            </a:pPr>
            <a:endParaRPr lang="en-US" altLang="en-US" smtClean="0"/>
          </a:p>
          <a:p>
            <a:pPr>
              <a:defRPr/>
            </a:pPr>
            <a:r>
              <a:rPr lang="en-US" altLang="en-US" smtClean="0"/>
              <a:t>We changed the criteria pertaining to the inclusion of densely settled, but discontiguous, territory.  One change—the rules pertaining to “hops”—permits the inclusion of densely settled area separated by short gaps.  There can be multiple hops in any given direction; the effect of this new criterion on the delineation of individual areas depends largely on the nature of planning and development within any given area.  We also increased the “jump” distance from 1.5 to 2.5 miles, recognizing the increase presence of green space within suburban development and the greater propensity for separation of different types of land uses.  </a:t>
            </a:r>
          </a:p>
        </p:txBody>
      </p:sp>
    </p:spTree>
    <p:extLst>
      <p:ext uri="{BB962C8B-B14F-4D97-AF65-F5344CB8AC3E}">
        <p14:creationId xmlns:p14="http://schemas.microsoft.com/office/powerpoint/2010/main" val="3101067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Map depicting distribution of urbanized areas and urban clusters.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6AFD2F-B5FB-4956-B798-739195DF1A8A}"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1510014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C3628-369D-4AAD-A612-BCDF980990FB}"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3918444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we can see in this map, metropolitan areas in 1950 represented a relatively small proportion of the nation’s land area.</a:t>
            </a:r>
          </a:p>
          <a:p>
            <a:endParaRPr lang="en-US" altLang="en-US" smtClean="0"/>
          </a:p>
          <a:p>
            <a:r>
              <a:rPr lang="en-US" altLang="en-US" smtClean="0"/>
              <a:t>The “white space” on this map, the area outside metro areas, was classified as nonmetropolitan. Over the decades leading up to 2000, data users, analysts, and decision-makers, were recognizing the need for data about smaller centers that were important within the rural economy– too small to be metropolitan, but still the focal points around which social and economic interactions were organized.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4EEA28-C5CB-4AE5-8A72-7A88DDA83C9E}"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3148369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Since 1950, not only has the number and extent of metropolitan areas increased, but the adoption of micropolitan statistical areas– pushing the metro area concept “down” to areas based around urban clusters of 10,000 or more people– helped fill in the “white spaces” on the map.</a:t>
            </a:r>
          </a:p>
          <a:p>
            <a:endParaRPr lang="en-US" altLang="en-US" smtClean="0"/>
          </a:p>
          <a:p>
            <a:r>
              <a:rPr lang="en-US" altLang="en-US" smtClean="0"/>
              <a:t>The nation’s map was now filled in with areas that were socially and economically focused on urbanized areas of 50,000 or more– metropolitan areas– and areas focused on urban clusters of 10,000 up to 50,000 people– micropolitan areas, or smaller towns. The remaining white space corresponded to the most rural parts of the nation, often beyond the daily “reach” of larger urban centers.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DD10BB-FC94-4224-91F6-FA0D4E29A193}"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411996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Defining rural and rurality: conceptual</a:t>
            </a:r>
            <a:r>
              <a:rPr lang="en-US" altLang="en-US" baseline="0" dirty="0" smtClean="0"/>
              <a:t> and definitional issues to consider</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What is “rural?” What characterizes</a:t>
            </a:r>
            <a:r>
              <a:rPr lang="en-US" altLang="en-US" baseline="0" dirty="0" smtClean="0"/>
              <a:t> “rurality?”</a:t>
            </a:r>
          </a:p>
          <a:p>
            <a:pPr eaLnBrk="1" hangingPunct="1">
              <a:spcBef>
                <a:spcPct val="0"/>
              </a:spcBef>
            </a:pPr>
            <a:endParaRPr lang="en-US" altLang="en-US" baseline="0" dirty="0" smtClean="0"/>
          </a:p>
          <a:p>
            <a:pPr eaLnBrk="1" hangingPunct="1">
              <a:spcBef>
                <a:spcPct val="0"/>
              </a:spcBef>
            </a:pPr>
            <a:r>
              <a:rPr lang="en-US" altLang="en-US" baseline="0" dirty="0" smtClean="0"/>
              <a:t>Is 2,500 still an appropriate minimum population for urban areas?</a:t>
            </a:r>
            <a:endParaRPr lang="en-US" altLang="en-US" dirty="0" smtClean="0"/>
          </a:p>
        </p:txBody>
      </p:sp>
      <p:sp>
        <p:nvSpPr>
          <p:cNvPr id="7782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2" tIns="47472" rIns="94942" bIns="47472"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E8E491A-6617-4F87-92D2-FC5EFFE489CC}" type="slidenum">
              <a:rPr lang="en-US" altLang="en-US">
                <a:solidFill>
                  <a:srgbClr val="000000"/>
                </a:solidFill>
              </a:rPr>
              <a:pPr algn="r" eaLnBrk="1" hangingPunct="1">
                <a:spcBef>
                  <a:spcPct val="0"/>
                </a:spcBef>
              </a:pPr>
              <a:t>27</a:t>
            </a:fld>
            <a:endParaRPr lang="en-US" altLang="en-US">
              <a:solidFill>
                <a:srgbClr val="000000"/>
              </a:solidFill>
            </a:endParaRPr>
          </a:p>
        </p:txBody>
      </p:sp>
    </p:spTree>
    <p:extLst>
      <p:ext uri="{BB962C8B-B14F-4D97-AF65-F5344CB8AC3E}">
        <p14:creationId xmlns:p14="http://schemas.microsoft.com/office/powerpoint/2010/main" val="2682512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lvl="1">
              <a:defRPr/>
            </a:pPr>
            <a:r>
              <a:rPr lang="en-US" altLang="en-US" sz="2400" dirty="0" smtClean="0">
                <a:latin typeface="Arial" charset="0"/>
                <a:cs typeface="Arial" charset="0"/>
              </a:rPr>
              <a:t>Over the past century, the number and types of census geographic areas, and the criteria used to define areas, have changed in response to:</a:t>
            </a:r>
          </a:p>
          <a:p>
            <a:pPr marL="800100" lvl="1" indent="-342900">
              <a:buFont typeface="Arial" panose="020B0604020202020204" pitchFamily="34" charset="0"/>
              <a:buChar char="•"/>
              <a:defRPr/>
            </a:pPr>
            <a:r>
              <a:rPr lang="en-US" altLang="en-US" sz="2400" dirty="0" smtClean="0">
                <a:latin typeface="Arial" charset="0"/>
                <a:cs typeface="Arial" charset="0"/>
              </a:rPr>
              <a:t>Changes in technology (i.e., GIS, databases) providing for more efficient exchange, collection, management, and dissemination of data.</a:t>
            </a:r>
          </a:p>
          <a:p>
            <a:pPr marL="800100" lvl="1" indent="-342900">
              <a:buFont typeface="Arial" panose="020B0604020202020204" pitchFamily="34" charset="0"/>
              <a:buChar char="•"/>
              <a:defRPr/>
            </a:pPr>
            <a:r>
              <a:rPr lang="en-US" altLang="en-US" sz="2400" dirty="0" smtClean="0">
                <a:latin typeface="Arial" charset="0"/>
                <a:cs typeface="Arial" charset="0"/>
              </a:rPr>
              <a:t>Changes in user needs and expectations.</a:t>
            </a:r>
          </a:p>
          <a:p>
            <a:pPr marL="800100" lvl="1" indent="-342900">
              <a:buFont typeface="Arial" panose="020B0604020202020204" pitchFamily="34" charset="0"/>
              <a:buChar char="•"/>
              <a:defRPr/>
            </a:pPr>
            <a:r>
              <a:rPr lang="en-US" altLang="en-US" sz="2400" dirty="0" smtClean="0">
                <a:latin typeface="Arial" charset="0"/>
                <a:cs typeface="Arial" charset="0"/>
              </a:rPr>
              <a:t>Improvements in spatial resolution of data.</a:t>
            </a:r>
          </a:p>
          <a:p>
            <a:pPr marL="800100" lvl="1" indent="-342900">
              <a:buFont typeface="Arial" panose="020B0604020202020204" pitchFamily="34" charset="0"/>
              <a:buChar char="•"/>
              <a:defRPr/>
            </a:pPr>
            <a:r>
              <a:rPr lang="en-US" altLang="en-US" sz="2400" dirty="0" smtClean="0">
                <a:latin typeface="Arial" charset="0"/>
                <a:cs typeface="Arial" charset="0"/>
              </a:rPr>
              <a:t>Changes in theoretical approaches to interpreting and understanding geographic concepts.</a:t>
            </a:r>
            <a:endParaRPr lang="en-US" altLang="en-US" dirty="0" smtClean="0">
              <a:latin typeface="Arial" charset="0"/>
              <a:cs typeface="Arial" charset="0"/>
            </a:endParaRPr>
          </a:p>
          <a:p>
            <a:pPr>
              <a:defRPr/>
            </a:pPr>
            <a:endParaRPr 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C0BD38-4A37-4441-8F85-BB835C01B606}"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2491308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656A9-4AA4-4EC5-8261-D7696EF937B6}"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240666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F20AB8-0226-4B39-9F2E-DA8B44957B1F}"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92445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7217C-CDFE-4057-BF61-EB1727E2DE46}"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404654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F3F0A2-7D96-462F-9DA2-6E3D10DE5CC8}"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335187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7C4190-CF47-4D9A-B75F-759106669A60}"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94782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Much of our political geography stems from patterns found in three colonial culture hearths: New England, Pennsylvania, and the Chesapeake Region. The political landscape of the Chesapeake Region formed around counties, and today we see “strong counties” in Maryland and Virginia, and less emphasis on municipal incorporation. In New England, the basic unit of local government was the town or township. In Pennsylvania, we see a blending of the two approaches to local government– cities, townships, and counties.</a:t>
            </a:r>
          </a:p>
          <a:p>
            <a:endParaRPr lang="en-US" altLang="en-US" smtClean="0"/>
          </a:p>
          <a:p>
            <a:r>
              <a:rPr lang="en-US" altLang="en-US" smtClean="0"/>
              <a:t>Migrants carried these local political geography preferences with them as they moved west of the Appalachians, across the old Northwest and Southwest.</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9BBB3E-72A7-4E59-8120-5B71DEF26F0D}"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122641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map on the</a:t>
            </a:r>
            <a:r>
              <a:rPr lang="en-US" altLang="en-US" baseline="0" dirty="0" smtClean="0"/>
              <a:t> left shows </a:t>
            </a:r>
            <a:r>
              <a:rPr lang="en-US" altLang="en-US" dirty="0" smtClean="0"/>
              <a:t>generalized patterns of migration from the Northeast and Middle Atlantic regions. In general, New Englanders moved westward through the Great Lakes region; Pennsylvanians and others from the Middle Atlantic region moved across the center of the old Northwest Territory. Southerners (Chesapeake region and Carolinas) moved west along the Ohio valley and then northward into Northwest Territory.</a:t>
            </a:r>
          </a:p>
          <a:p>
            <a:endParaRPr lang="en-US" altLang="en-US" dirty="0" smtClean="0"/>
          </a:p>
          <a:p>
            <a:r>
              <a:rPr lang="en-US" altLang="en-US" dirty="0" smtClean="0"/>
              <a:t>As we’ll see in the map of county subdivisions on slide 10, there are 12 states that we typically refer to as “strong-Minor Civil Division (MCD)” states. These are states in which the MCDs– generally towns/townships– are primary units of local government. These are the New England states, New York (which had a strong influence from New England, particularly in Upstate New York and Long Island), Pennsylvania, and New Jersey, as well as Michigan, Minnesota, and Wisconsin, also influenced by New England migrants.</a:t>
            </a:r>
          </a:p>
          <a:p>
            <a:endParaRPr lang="en-US" altLang="en-US" dirty="0" smtClean="0"/>
          </a:p>
          <a:p>
            <a:r>
              <a:rPr lang="en-US" altLang="en-US" dirty="0" smtClean="0"/>
              <a:t>States in which counties are primary units of local government have non-governmental MCDs or have shifted to statistical census county divisions.</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map on</a:t>
            </a:r>
            <a:r>
              <a:rPr lang="en-US" altLang="en-US" baseline="0" dirty="0" smtClean="0"/>
              <a:t> the right </a:t>
            </a:r>
            <a:r>
              <a:rPr lang="en-US" altLang="en-US" dirty="0" smtClean="0"/>
              <a:t>shows generalized patterns of migration across the South out of the Carolinas.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2EAF632-BC8F-4D83-A9DE-BA0E6C1F4C4E}" type="slidenum">
              <a:rPr lang="en-US" smtClean="0"/>
              <a:t>8</a:t>
            </a:fld>
            <a:endParaRPr lang="en-US"/>
          </a:p>
        </p:txBody>
      </p:sp>
    </p:spTree>
    <p:extLst>
      <p:ext uri="{BB962C8B-B14F-4D97-AF65-F5344CB8AC3E}">
        <p14:creationId xmlns:p14="http://schemas.microsoft.com/office/powerpoint/2010/main" val="125315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A261C6-A703-4164-B83A-BAB70B909C64}" type="slidenum">
              <a:rPr lang="en-US" altLang="en-US" smtClean="0"/>
              <a:pPr>
                <a:spcBef>
                  <a:spcPct val="0"/>
                </a:spcBef>
              </a:pPr>
              <a:t>9</a:t>
            </a:fld>
            <a:endParaRPr lang="en-US" altLang="en-US" smtClean="0"/>
          </a:p>
        </p:txBody>
      </p:sp>
      <p:sp>
        <p:nvSpPr>
          <p:cNvPr id="34819" name="Rectangle 2"/>
          <p:cNvSpPr>
            <a:spLocks noGrp="1" noRot="1" noChangeAspect="1" noChangeArrowheads="1" noTextEdit="1"/>
          </p:cNvSpPr>
          <p:nvPr>
            <p:ph type="sldImg"/>
          </p:nvPr>
        </p:nvSpPr>
        <p:spPr bwMode="auto">
          <a:xfrm>
            <a:off x="411163"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935038" y="4416425"/>
            <a:ext cx="5140325" cy="4181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90000"/>
              </a:lnSpc>
              <a:defRPr/>
            </a:pPr>
            <a:r>
              <a:rPr lang="en-US" altLang="en-US" sz="1400" dirty="0" smtClean="0">
                <a:latin typeface="Arial" charset="0"/>
                <a:cs typeface="Arial" charset="0"/>
              </a:rPr>
              <a:t>Minor Civil Divisions (MCDs) </a:t>
            </a:r>
          </a:p>
          <a:p>
            <a:pPr eaLnBrk="1" hangingPunct="1">
              <a:lnSpc>
                <a:spcPct val="90000"/>
              </a:lnSpc>
              <a:defRPr/>
            </a:pPr>
            <a:r>
              <a:rPr lang="en-US" altLang="en-US" dirty="0" smtClean="0">
                <a:latin typeface="Arial" charset="0"/>
                <a:cs typeface="Arial" charset="0"/>
              </a:rPr>
              <a:t>Legal entity in 29 states, DC, and Puerto Rico, and the Island Areas</a:t>
            </a:r>
          </a:p>
          <a:p>
            <a:pPr eaLnBrk="1" hangingPunct="1">
              <a:lnSpc>
                <a:spcPct val="90000"/>
              </a:lnSpc>
              <a:defRPr/>
            </a:pPr>
            <a:r>
              <a:rPr lang="en-US" altLang="en-US" dirty="0" smtClean="0">
                <a:latin typeface="Arial" charset="0"/>
                <a:cs typeface="Arial" charset="0"/>
              </a:rPr>
              <a:t>May have a formal government with elected officials</a:t>
            </a:r>
          </a:p>
          <a:p>
            <a:pPr eaLnBrk="1" hangingPunct="1">
              <a:lnSpc>
                <a:spcPct val="90000"/>
              </a:lnSpc>
              <a:defRPr/>
            </a:pPr>
            <a:r>
              <a:rPr lang="en-US" altLang="en-US" dirty="0" smtClean="0">
                <a:latin typeface="Arial" charset="0"/>
                <a:cs typeface="Arial" charset="0"/>
              </a:rPr>
              <a:t>Over 30,000 MCDs for the 2010 Census </a:t>
            </a:r>
          </a:p>
          <a:p>
            <a:pPr eaLnBrk="1" hangingPunct="1">
              <a:lnSpc>
                <a:spcPct val="90000"/>
              </a:lnSpc>
              <a:defRPr/>
            </a:pPr>
            <a:r>
              <a:rPr lang="en-US" altLang="en-US" dirty="0" smtClean="0"/>
              <a:t>A minor civil division (MCD) is the </a:t>
            </a:r>
            <a:r>
              <a:rPr lang="en-US" altLang="en-US" dirty="0" err="1" smtClean="0"/>
              <a:t>the</a:t>
            </a:r>
            <a:r>
              <a:rPr lang="en-US" altLang="en-US" dirty="0" smtClean="0"/>
              <a:t> primary governmental or administrative division of a county or statistically equivalent entity in many states and statistically equivalent entities. An MCD is created to govern or administer an area rather than a specific population.(e.g. Town, Township, District)  The Census Bureau recognizes MCDs in 29 states, the District of Columbia, Puerto Rico, and the Island Areas. </a:t>
            </a:r>
          </a:p>
          <a:p>
            <a:pPr eaLnBrk="1" hangingPunct="1">
              <a:lnSpc>
                <a:spcPct val="90000"/>
              </a:lnSpc>
              <a:defRPr/>
            </a:pPr>
            <a:endParaRPr lang="en-US" altLang="en-US" dirty="0" smtClean="0">
              <a:solidFill>
                <a:schemeClr val="bg1"/>
              </a:solidFill>
              <a:latin typeface="Arial" charset="0"/>
              <a:cs typeface="Arial" charset="0"/>
            </a:endParaRPr>
          </a:p>
          <a:p>
            <a:pPr eaLnBrk="1" hangingPunct="1">
              <a:lnSpc>
                <a:spcPct val="90000"/>
              </a:lnSpc>
              <a:defRPr/>
            </a:pPr>
            <a:r>
              <a:rPr lang="en-US" altLang="en-US" sz="1400" dirty="0" smtClean="0">
                <a:latin typeface="Arial" charset="0"/>
                <a:cs typeface="Arial" charset="0"/>
              </a:rPr>
              <a:t>Census County Divisions (CCDs) </a:t>
            </a:r>
          </a:p>
          <a:p>
            <a:pPr eaLnBrk="1" hangingPunct="1">
              <a:lnSpc>
                <a:spcPct val="90000"/>
              </a:lnSpc>
              <a:defRPr/>
            </a:pPr>
            <a:r>
              <a:rPr lang="en-US" altLang="en-US" dirty="0" smtClean="0">
                <a:latin typeface="Arial" charset="0"/>
                <a:cs typeface="Arial" charset="0"/>
              </a:rPr>
              <a:t>Statistical entity in 21 states</a:t>
            </a:r>
          </a:p>
          <a:p>
            <a:pPr eaLnBrk="1" hangingPunct="1">
              <a:lnSpc>
                <a:spcPct val="90000"/>
              </a:lnSpc>
              <a:defRPr/>
            </a:pPr>
            <a:r>
              <a:rPr lang="en-US" altLang="en-US" dirty="0" smtClean="0">
                <a:latin typeface="Arial" charset="0"/>
                <a:cs typeface="Arial" charset="0"/>
              </a:rPr>
              <a:t>Stable boundaries, recognizable names</a:t>
            </a:r>
            <a:endParaRPr lang="en-US" altLang="en-US" dirty="0" smtClean="0">
              <a:solidFill>
                <a:schemeClr val="bg1"/>
              </a:solidFill>
              <a:latin typeface="Arial" charset="0"/>
              <a:cs typeface="Arial" charset="0"/>
            </a:endParaRPr>
          </a:p>
          <a:p>
            <a:pPr eaLnBrk="1" hangingPunct="1">
              <a:lnSpc>
                <a:spcPct val="90000"/>
              </a:lnSpc>
              <a:defRPr/>
            </a:pPr>
            <a:r>
              <a:rPr lang="en-US" altLang="en-US" dirty="0" smtClean="0">
                <a:latin typeface="Arial" charset="0"/>
                <a:cs typeface="Arial" charset="0"/>
              </a:rPr>
              <a:t>Over 5,200 CCDs for the 2010 Census</a:t>
            </a:r>
            <a:endParaRPr lang="en-US" altLang="en-US" dirty="0">
              <a:latin typeface="Arial" charset="0"/>
              <a:cs typeface="Arial" charset="0"/>
            </a:endParaRPr>
          </a:p>
          <a:p>
            <a:pPr eaLnBrk="1" hangingPunct="1">
              <a:spcBef>
                <a:spcPct val="0"/>
              </a:spcBef>
              <a:defRPr/>
            </a:pPr>
            <a:endParaRPr lang="en-US" altLang="en-US" sz="400" dirty="0" smtClean="0"/>
          </a:p>
          <a:p>
            <a:pPr eaLnBrk="1" hangingPunct="1">
              <a:spcBef>
                <a:spcPct val="0"/>
              </a:spcBef>
              <a:defRPr/>
            </a:pPr>
            <a:r>
              <a:rPr lang="en-US" altLang="en-US" dirty="0" smtClean="0"/>
              <a:t>A census county division (CCD) is a statistical subdivision of a county, delineated by the Census Bureau in cooperation with state and local government officials for data presentation purposes. A CCD usually represents one or more communities, trading centers or, in some instances, major land uses.  CCDs are designed to be stable from census to census, and correspond to more obvious physical boundaries.</a:t>
            </a:r>
          </a:p>
          <a:p>
            <a:pPr eaLnBrk="1" hangingPunct="1">
              <a:lnSpc>
                <a:spcPct val="90000"/>
              </a:lnSpc>
              <a:defRPr/>
            </a:pPr>
            <a:endParaRPr lang="en-US" altLang="en-US" dirty="0" smtClean="0">
              <a:latin typeface="Arial" charset="0"/>
              <a:cs typeface="Arial" charset="0"/>
            </a:endParaRPr>
          </a:p>
          <a:p>
            <a:pPr eaLnBrk="1" hangingPunct="1">
              <a:defRPr/>
            </a:pPr>
            <a:endParaRPr lang="en-US" altLang="en-US" dirty="0" smtClean="0"/>
          </a:p>
        </p:txBody>
      </p:sp>
    </p:spTree>
    <p:extLst>
      <p:ext uri="{BB962C8B-B14F-4D97-AF65-F5344CB8AC3E}">
        <p14:creationId xmlns:p14="http://schemas.microsoft.com/office/powerpoint/2010/main" val="142734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427192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396904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449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47968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164461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149691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329755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52884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81875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45152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E7DFB85-D51D-4F1F-9774-F9EEC14DBA86}" type="slidenum">
              <a:rPr lang="en-US" smtClean="0"/>
              <a:t>‹#›</a:t>
            </a:fld>
            <a:endParaRPr lang="en-US"/>
          </a:p>
        </p:txBody>
      </p:sp>
    </p:spTree>
    <p:extLst>
      <p:ext uri="{BB962C8B-B14F-4D97-AF65-F5344CB8AC3E}">
        <p14:creationId xmlns:p14="http://schemas.microsoft.com/office/powerpoint/2010/main" val="13082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265289"/>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E7DFB85-D51D-4F1F-9774-F9EEC14DBA86}" type="slidenum">
              <a:rPr lang="en-US" smtClean="0"/>
              <a:pPr/>
              <a:t>‹#›</a:t>
            </a:fld>
            <a:endParaRPr lang="en-US" dirty="0"/>
          </a:p>
        </p:txBody>
      </p:sp>
      <p:pic>
        <p:nvPicPr>
          <p:cNvPr id="7" name="Picture 6">
            <a:extLst>
              <a:ext uri="{FF2B5EF4-FFF2-40B4-BE49-F238E27FC236}">
                <a16:creationId xmlns:a16="http://schemas.microsoft.com/office/drawing/2014/main" id="{BB1E8DD1-4958-4E6C-AF04-C4AB5C5FA7BD}"/>
              </a:ext>
            </a:extLst>
          </p:cNvPr>
          <p:cNvPicPr>
            <a:picLocks noGrp="1" noSelect="1" noRot="1" noMove="1" noResize="1" noEditPoints="1" noAdjustHandles="1" noChangeArrowheads="1" noChangeShapeType="1"/>
          </p:cNvPicPr>
          <p:nvPr userDrawn="1">
            <p:custDataLst>
              <p:tags r:id="rId13"/>
            </p:custDataLst>
          </p:nvPr>
        </p:nvPicPr>
        <p:blipFill rotWithShape="1">
          <a:blip r:embed="rId15"/>
          <a:srcRect l="-1718" r="1718" b="10067"/>
          <a:stretch/>
        </p:blipFill>
        <p:spPr>
          <a:xfrm>
            <a:off x="18288" y="5843016"/>
            <a:ext cx="4377307" cy="932070"/>
          </a:xfrm>
          <a:prstGeom prst="rect">
            <a:avLst/>
          </a:prstGeom>
        </p:spPr>
      </p:pic>
      <p:pic>
        <p:nvPicPr>
          <p:cNvPr id="8" name="Picture 7">
            <a:extLst>
              <a:ext uri="{FF2B5EF4-FFF2-40B4-BE49-F238E27FC236}">
                <a16:creationId xmlns:a16="http://schemas.microsoft.com/office/drawing/2014/main" id="{0FD7F152-6305-4F91-9233-3384889555F9}"/>
              </a:ext>
            </a:extLst>
          </p:cNvPr>
          <p:cNvPicPr>
            <a:picLocks noGrp="1" noSelect="1" noRot="1" noMove="1" noResize="1" noEditPoints="1" noAdjustHandles="1" noChangeArrowheads="1" noChangeShapeType="1"/>
          </p:cNvPicPr>
          <p:nvPr userDrawn="1">
            <p:custDataLst>
              <p:tags r:id="rId14"/>
            </p:custDataLst>
          </p:nvPr>
        </p:nvPicPr>
        <p:blipFill>
          <a:blip r:embed="rId16"/>
          <a:stretch>
            <a:fillRect/>
          </a:stretch>
        </p:blipFill>
        <p:spPr>
          <a:xfrm>
            <a:off x="10771632" y="5903282"/>
            <a:ext cx="1335140" cy="871804"/>
          </a:xfrm>
          <a:prstGeom prst="rect">
            <a:avLst/>
          </a:prstGeom>
        </p:spPr>
      </p:pic>
    </p:spTree>
    <p:extLst>
      <p:ext uri="{BB962C8B-B14F-4D97-AF65-F5344CB8AC3E}">
        <p14:creationId xmlns:p14="http://schemas.microsoft.com/office/powerpoint/2010/main" val="121089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ichael.r.ratcliffe@census.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92200" y="1752600"/>
            <a:ext cx="7759700" cy="1943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chemeClr val="tx1">
                    <a:lumMod val="75000"/>
                    <a:lumOff val="25000"/>
                  </a:schemeClr>
                </a:solidFill>
                <a:latin typeface="+mn-lt"/>
              </a:rPr>
              <a:t>The History Behind Census Geography</a:t>
            </a:r>
            <a:endParaRPr lang="en-US" sz="2400" dirty="0">
              <a:solidFill>
                <a:schemeClr val="tx1">
                  <a:lumMod val="75000"/>
                  <a:lumOff val="25000"/>
                </a:schemeClr>
              </a:solidFill>
              <a:latin typeface="+mn-lt"/>
            </a:endParaRPr>
          </a:p>
        </p:txBody>
      </p:sp>
      <p:sp>
        <p:nvSpPr>
          <p:cNvPr id="8" name="Subtitle 2"/>
          <p:cNvSpPr>
            <a:spLocks noGrp="1"/>
          </p:cNvSpPr>
          <p:nvPr>
            <p:ph type="subTitle" idx="1"/>
          </p:nvPr>
        </p:nvSpPr>
        <p:spPr>
          <a:xfrm>
            <a:off x="1092200" y="3733800"/>
            <a:ext cx="6223000" cy="1752600"/>
          </a:xfrm>
        </p:spPr>
        <p:txBody>
          <a:bodyPr>
            <a:normAutofit/>
          </a:bodyPr>
          <a:lstStyle/>
          <a:p>
            <a:pPr algn="l">
              <a:lnSpc>
                <a:spcPct val="100000"/>
              </a:lnSpc>
              <a:spcBef>
                <a:spcPts val="0"/>
              </a:spcBef>
            </a:pPr>
            <a:r>
              <a:rPr lang="en-US" sz="1800" b="1" dirty="0">
                <a:solidFill>
                  <a:schemeClr val="accent3"/>
                </a:solidFill>
                <a:cs typeface="Arial" panose="020B0604020202020204" pitchFamily="34" charset="0"/>
              </a:rPr>
              <a:t>Michael Ratcliffe</a:t>
            </a:r>
          </a:p>
          <a:p>
            <a:pPr algn="l">
              <a:lnSpc>
                <a:spcPct val="100000"/>
              </a:lnSpc>
              <a:spcBef>
                <a:spcPts val="0"/>
              </a:spcBef>
            </a:pPr>
            <a:r>
              <a:rPr lang="en-US" sz="1800" dirty="0">
                <a:solidFill>
                  <a:schemeClr val="accent3"/>
                </a:solidFill>
                <a:cs typeface="Arial" panose="020B0604020202020204" pitchFamily="34" charset="0"/>
              </a:rPr>
              <a:t>Geography </a:t>
            </a:r>
            <a:r>
              <a:rPr lang="en-US" sz="1800" dirty="0" smtClean="0">
                <a:solidFill>
                  <a:schemeClr val="accent3"/>
                </a:solidFill>
                <a:cs typeface="Arial" panose="020B0604020202020204" pitchFamily="34" charset="0"/>
              </a:rPr>
              <a:t>Division</a:t>
            </a:r>
          </a:p>
          <a:p>
            <a:pPr algn="l">
              <a:lnSpc>
                <a:spcPct val="100000"/>
              </a:lnSpc>
              <a:spcBef>
                <a:spcPts val="0"/>
              </a:spcBef>
            </a:pPr>
            <a:endParaRPr lang="en-US" sz="1800" dirty="0">
              <a:solidFill>
                <a:schemeClr val="accent3"/>
              </a:solidFill>
              <a:cs typeface="Arial" panose="020B0604020202020204" pitchFamily="34" charset="0"/>
            </a:endParaRPr>
          </a:p>
          <a:p>
            <a:pPr algn="l">
              <a:lnSpc>
                <a:spcPct val="100000"/>
              </a:lnSpc>
              <a:spcBef>
                <a:spcPts val="0"/>
              </a:spcBef>
            </a:pPr>
            <a:r>
              <a:rPr lang="en-US" sz="1800" dirty="0" smtClean="0">
                <a:solidFill>
                  <a:schemeClr val="accent3"/>
                </a:solidFill>
                <a:cs typeface="Arial" panose="020B0604020202020204" pitchFamily="34" charset="0"/>
              </a:rPr>
              <a:t>New Jersey State Data Center Affiliates’ Meeting</a:t>
            </a:r>
          </a:p>
          <a:p>
            <a:pPr algn="l">
              <a:lnSpc>
                <a:spcPct val="100000"/>
              </a:lnSpc>
              <a:spcBef>
                <a:spcPts val="0"/>
              </a:spcBef>
            </a:pPr>
            <a:r>
              <a:rPr lang="en-US" sz="1800" dirty="0" smtClean="0">
                <a:solidFill>
                  <a:schemeClr val="accent3"/>
                </a:solidFill>
                <a:cs typeface="Arial" panose="020B0604020202020204" pitchFamily="34" charset="0"/>
              </a:rPr>
              <a:t>New Brunswick, NJ</a:t>
            </a:r>
          </a:p>
          <a:p>
            <a:pPr algn="l">
              <a:lnSpc>
                <a:spcPct val="100000"/>
              </a:lnSpc>
              <a:spcBef>
                <a:spcPts val="0"/>
              </a:spcBef>
            </a:pPr>
            <a:r>
              <a:rPr lang="en-US" sz="1800" dirty="0" smtClean="0">
                <a:solidFill>
                  <a:schemeClr val="accent3"/>
                </a:solidFill>
                <a:cs typeface="Arial" panose="020B0604020202020204" pitchFamily="34" charset="0"/>
              </a:rPr>
              <a:t>June 19, 2019</a:t>
            </a:r>
            <a:endParaRPr lang="en-US" sz="1800" dirty="0">
              <a:solidFill>
                <a:schemeClr val="accent3"/>
              </a:solidFill>
              <a:cs typeface="Arial" panose="020B0604020202020204" pitchFamily="34" charset="0"/>
            </a:endParaRPr>
          </a:p>
        </p:txBody>
      </p:sp>
    </p:spTree>
    <p:extLst>
      <p:ext uri="{BB962C8B-B14F-4D97-AF65-F5344CB8AC3E}">
        <p14:creationId xmlns:p14="http://schemas.microsoft.com/office/powerpoint/2010/main" val="2974937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92200" y="274639"/>
            <a:ext cx="9118600" cy="820737"/>
          </a:xfrm>
        </p:spPr>
        <p:txBody>
          <a:bodyPr/>
          <a:lstStyle/>
          <a:p>
            <a:pPr algn="l">
              <a:defRPr/>
            </a:pPr>
            <a:r>
              <a:rPr lang="en-US" altLang="en-US" sz="2800" dirty="0"/>
              <a:t>Illinois County Subdivisions </a:t>
            </a:r>
          </a:p>
        </p:txBody>
      </p:sp>
      <p:sp>
        <p:nvSpPr>
          <p:cNvPr id="23555" name="Content Placeholder 2"/>
          <p:cNvSpPr>
            <a:spLocks noGrp="1"/>
          </p:cNvSpPr>
          <p:nvPr>
            <p:ph idx="1"/>
          </p:nvPr>
        </p:nvSpPr>
        <p:spPr>
          <a:xfrm>
            <a:off x="1092200" y="996950"/>
            <a:ext cx="9613900" cy="1028700"/>
          </a:xfrm>
        </p:spPr>
        <p:txBody>
          <a:bodyPr>
            <a:normAutofit/>
          </a:bodyPr>
          <a:lstStyle/>
          <a:p>
            <a:pPr>
              <a:defRPr/>
            </a:pPr>
            <a:r>
              <a:rPr lang="en-US" altLang="en-US" sz="2400" dirty="0"/>
              <a:t>Non-governmental precincts </a:t>
            </a:r>
            <a:r>
              <a:rPr lang="en-US" altLang="en-US" sz="2400" dirty="0" smtClean="0"/>
              <a:t>in </a:t>
            </a:r>
            <a:r>
              <a:rPr lang="en-US" altLang="en-US" sz="2400" dirty="0"/>
              <a:t>17 counties, mostly in the southern half of the state, areas settled historically by migrants from the South.</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E1C96E7-3F86-4278-BC9A-CC2B12A85B87}" type="slidenum">
              <a:rPr lang="en-US" altLang="en-US" sz="1200"/>
              <a:pPr>
                <a:spcBef>
                  <a:spcPct val="0"/>
                </a:spcBef>
                <a:buFontTx/>
                <a:buNone/>
              </a:pPr>
              <a:t>10</a:t>
            </a:fld>
            <a:endParaRPr lang="en-US" altLang="en-US" sz="1200"/>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549" y="1817687"/>
            <a:ext cx="5391939" cy="39973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51" y="1796178"/>
            <a:ext cx="5797549" cy="4034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5425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588" y="2209800"/>
            <a:ext cx="7772400" cy="1600200"/>
          </a:xfrm>
        </p:spPr>
        <p:txBody>
          <a:bodyPr/>
          <a:lstStyle/>
          <a:p>
            <a:pPr algn="ctr">
              <a:defRPr/>
            </a:pPr>
            <a:r>
              <a:rPr lang="en-US" sz="3600" dirty="0">
                <a:solidFill>
                  <a:srgbClr val="C00000"/>
                </a:solidFill>
              </a:rPr>
              <a:t>Filling in the gaps:</a:t>
            </a:r>
            <a:br>
              <a:rPr lang="en-US" sz="3600" dirty="0">
                <a:solidFill>
                  <a:srgbClr val="C00000"/>
                </a:solidFill>
              </a:rPr>
            </a:br>
            <a:r>
              <a:rPr lang="en-US" sz="3600" dirty="0" smtClean="0">
                <a:solidFill>
                  <a:srgbClr val="C00000"/>
                </a:solidFill>
              </a:rPr>
              <a:t>Census Designated Places</a:t>
            </a:r>
            <a:endParaRPr lang="en-US" sz="3600" dirty="0">
              <a:solidFill>
                <a:srgbClr val="C00000"/>
              </a:solidFill>
            </a:endParaRP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80F5869-4A6C-4FB9-A553-1F58927D5467}" type="slidenum">
              <a:rPr lang="en-US" altLang="en-US" sz="1200"/>
              <a:pPr>
                <a:spcBef>
                  <a:spcPct val="0"/>
                </a:spcBef>
                <a:buFontTx/>
                <a:buNone/>
              </a:pPr>
              <a:t>11</a:t>
            </a:fld>
            <a:endParaRPr lang="en-US" altLang="en-US" sz="1200"/>
          </a:p>
        </p:txBody>
      </p:sp>
    </p:spTree>
    <p:extLst>
      <p:ext uri="{BB962C8B-B14F-4D97-AF65-F5344CB8AC3E}">
        <p14:creationId xmlns:p14="http://schemas.microsoft.com/office/powerpoint/2010/main" val="4076333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38AD2EF-E9B7-477A-A8E6-56224A36AB96}" type="slidenum">
              <a:rPr lang="en-US" altLang="en-US" sz="1200"/>
              <a:pPr>
                <a:spcBef>
                  <a:spcPct val="0"/>
                </a:spcBef>
                <a:buFontTx/>
                <a:buNone/>
              </a:pPr>
              <a:t>12</a:t>
            </a:fld>
            <a:endParaRPr lang="en-US" altLang="en-US" sz="1200"/>
          </a:p>
        </p:txBody>
      </p:sp>
      <p:pic>
        <p:nvPicPr>
          <p:cNvPr id="39939" name="Picture 2" descr="C:\UA_Blocks\Images\incPlace_CDP_Points.jpg"/>
          <p:cNvPicPr>
            <a:picLocks noChangeAspect="1" noChangeArrowheads="1"/>
          </p:cNvPicPr>
          <p:nvPr/>
        </p:nvPicPr>
        <p:blipFill>
          <a:blip r:embed="rId3" cstate="print">
            <a:extLst>
              <a:ext uri="{28A0092B-C50C-407E-A947-70E740481C1C}">
                <a14:useLocalDpi xmlns:a14="http://schemas.microsoft.com/office/drawing/2010/main" val="0"/>
              </a:ext>
            </a:extLst>
          </a:blip>
          <a:srcRect l="4167" t="5392" r="4167" b="4903"/>
          <a:stretch>
            <a:fillRect/>
          </a:stretch>
        </p:blipFill>
        <p:spPr bwMode="auto">
          <a:xfrm>
            <a:off x="2226212" y="1"/>
            <a:ext cx="7876637"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695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92200" y="274638"/>
            <a:ext cx="9118600" cy="698500"/>
          </a:xfrm>
        </p:spPr>
        <p:txBody>
          <a:bodyPr/>
          <a:lstStyle/>
          <a:p>
            <a:pPr algn="l">
              <a:defRPr/>
            </a:pPr>
            <a:r>
              <a:rPr lang="en-US" altLang="en-US" sz="2800" dirty="0"/>
              <a:t>Unincorporated/Census Designated Places</a:t>
            </a:r>
          </a:p>
        </p:txBody>
      </p:sp>
      <p:sp>
        <p:nvSpPr>
          <p:cNvPr id="26627" name="Content Placeholder 2"/>
          <p:cNvSpPr>
            <a:spLocks noGrp="1"/>
          </p:cNvSpPr>
          <p:nvPr>
            <p:ph idx="1"/>
          </p:nvPr>
        </p:nvSpPr>
        <p:spPr>
          <a:xfrm>
            <a:off x="1092200" y="1447801"/>
            <a:ext cx="9118600" cy="4525963"/>
          </a:xfrm>
        </p:spPr>
        <p:txBody>
          <a:bodyPr/>
          <a:lstStyle/>
          <a:p>
            <a:pPr>
              <a:defRPr/>
            </a:pPr>
            <a:r>
              <a:rPr lang="en-US" altLang="en-US" sz="2400" dirty="0"/>
              <a:t>1940: Supplementary report for unincorporated places. Must have population of at least 500.</a:t>
            </a:r>
          </a:p>
          <a:p>
            <a:pPr>
              <a:defRPr/>
            </a:pPr>
            <a:r>
              <a:rPr lang="en-US" altLang="en-US" sz="2400" dirty="0"/>
              <a:t>1950: unincorporated places defined only outside urbanized areas. Must have a population of at least 1,000.</a:t>
            </a:r>
          </a:p>
          <a:p>
            <a:pPr>
              <a:defRPr/>
            </a:pPr>
            <a:r>
              <a:rPr lang="en-US" altLang="en-US" sz="2400" dirty="0"/>
              <a:t>1960 through 1990: defined inside urbanized areas, with the minimum population threshold declining from 10,000 to 5,000, then to 2,500 during this period. Outside urbanized areas, population of at least 1,000. </a:t>
            </a:r>
          </a:p>
          <a:p>
            <a:pPr>
              <a:defRPr/>
            </a:pPr>
            <a:r>
              <a:rPr lang="en-US" altLang="en-US" sz="2400" dirty="0"/>
              <a:t>2000 to present: no minimum population threshold. </a:t>
            </a:r>
            <a:endParaRPr lang="en-US" altLang="en-US" sz="2400" dirty="0" smtClean="0"/>
          </a:p>
          <a:p>
            <a:pPr lvl="1">
              <a:defRPr/>
            </a:pPr>
            <a:r>
              <a:rPr lang="en-US" altLang="en-US" sz="2000" dirty="0" smtClean="0"/>
              <a:t>Improve access to data for small, unincorporated communities.</a:t>
            </a:r>
            <a:endParaRPr lang="en-US" altLang="en-US" sz="2000" dirty="0"/>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34A82E4-A778-4D0D-92CC-E92A71D9A464}" type="slidenum">
              <a:rPr lang="en-US" altLang="en-US" sz="1200"/>
              <a:pPr>
                <a:spcBef>
                  <a:spcPct val="0"/>
                </a:spcBef>
                <a:buFontTx/>
                <a:buNone/>
              </a:pPr>
              <a:t>13</a:t>
            </a:fld>
            <a:endParaRPr lang="en-US" altLang="en-US" sz="1200"/>
          </a:p>
        </p:txBody>
      </p:sp>
    </p:spTree>
    <p:extLst>
      <p:ext uri="{BB962C8B-B14F-4D97-AF65-F5344CB8AC3E}">
        <p14:creationId xmlns:p14="http://schemas.microsoft.com/office/powerpoint/2010/main" val="651900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79500" y="274639"/>
            <a:ext cx="9131300" cy="554037"/>
          </a:xfrm>
        </p:spPr>
        <p:txBody>
          <a:bodyPr/>
          <a:lstStyle/>
          <a:p>
            <a:pPr algn="l">
              <a:defRPr/>
            </a:pPr>
            <a:r>
              <a:rPr lang="en-US" altLang="en-US" sz="2800" dirty="0"/>
              <a:t>Census Designated Places</a:t>
            </a:r>
          </a:p>
        </p:txBody>
      </p:sp>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8A3F10E-BD33-4442-B89A-CC75BB5AD66A}" type="slidenum">
              <a:rPr lang="en-US" altLang="en-US" sz="1200"/>
              <a:pPr>
                <a:spcBef>
                  <a:spcPct val="0"/>
                </a:spcBef>
                <a:buFontTx/>
                <a:buNone/>
              </a:pPr>
              <a:t>14</a:t>
            </a:fld>
            <a:endParaRPr lang="en-US" altLang="en-US" sz="12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1" y="1009651"/>
            <a:ext cx="7985125" cy="481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1" y="1009651"/>
            <a:ext cx="8101013" cy="489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1475" y="3460751"/>
            <a:ext cx="2514600" cy="1571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a:spLocks noChangeArrowheads="1"/>
          </p:cNvSpPr>
          <p:nvPr/>
        </p:nvSpPr>
        <p:spPr bwMode="auto">
          <a:xfrm>
            <a:off x="6015039" y="5221289"/>
            <a:ext cx="4359275" cy="92392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dirty="0">
                <a:latin typeface="+mn-lt"/>
              </a:rPr>
              <a:t>In states in which communities tend not to incorporate as cities, towns, or villages, CDPs are critical for providing place-level data.</a:t>
            </a:r>
          </a:p>
        </p:txBody>
      </p:sp>
    </p:spTree>
    <p:extLst>
      <p:ext uri="{BB962C8B-B14F-4D97-AF65-F5344CB8AC3E}">
        <p14:creationId xmlns:p14="http://schemas.microsoft.com/office/powerpoint/2010/main" val="2239943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additive="base">
                                        <p:cTn id="7" dur="500" fill="hold"/>
                                        <p:tgtEl>
                                          <p:spTgt spid="27655"/>
                                        </p:tgtEl>
                                        <p:attrNameLst>
                                          <p:attrName>ppt_x</p:attrName>
                                        </p:attrNameLst>
                                      </p:cBhvr>
                                      <p:tavLst>
                                        <p:tav tm="0">
                                          <p:val>
                                            <p:strVal val="#ppt_x"/>
                                          </p:val>
                                        </p:tav>
                                        <p:tav tm="100000">
                                          <p:val>
                                            <p:strVal val="#ppt_x"/>
                                          </p:val>
                                        </p:tav>
                                      </p:tavLst>
                                    </p:anim>
                                    <p:anim calcmode="lin" valueType="num">
                                      <p:cBhvr additive="base">
                                        <p:cTn id="8" dur="500" fill="hold"/>
                                        <p:tgtEl>
                                          <p:spTgt spid="276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29222"/>
            <a:ext cx="2794000" cy="4308475"/>
          </a:xfrm>
        </p:spPr>
        <p:txBody>
          <a:bodyPr>
            <a:normAutofit/>
          </a:bodyPr>
          <a:lstStyle/>
          <a:p>
            <a:r>
              <a:rPr lang="en-US" sz="2400" dirty="0" smtClean="0"/>
              <a:t>Providing data for small unincorporated communities: Cedarville CDP (population, 776) and </a:t>
            </a:r>
            <a:r>
              <a:rPr lang="en-US" sz="2400" dirty="0" err="1" smtClean="0"/>
              <a:t>Fairton</a:t>
            </a:r>
            <a:r>
              <a:rPr lang="en-US" sz="2400" dirty="0" smtClean="0"/>
              <a:t> CDP (population, 1,264)</a:t>
            </a:r>
            <a:endParaRPr lang="en-US" sz="2400" dirty="0"/>
          </a:p>
        </p:txBody>
      </p:sp>
      <p:pic>
        <p:nvPicPr>
          <p:cNvPr id="5" name="Picture 4"/>
          <p:cNvPicPr>
            <a:picLocks noChangeAspect="1"/>
          </p:cNvPicPr>
          <p:nvPr/>
        </p:nvPicPr>
        <p:blipFill>
          <a:blip r:embed="rId2"/>
          <a:stretch>
            <a:fillRect/>
          </a:stretch>
        </p:blipFill>
        <p:spPr>
          <a:xfrm>
            <a:off x="3340100" y="749300"/>
            <a:ext cx="8653462" cy="4906520"/>
          </a:xfrm>
          <a:prstGeom prst="rect">
            <a:avLst/>
          </a:prstGeom>
        </p:spPr>
      </p:pic>
      <p:pic>
        <p:nvPicPr>
          <p:cNvPr id="7" name="Picture 6"/>
          <p:cNvPicPr>
            <a:picLocks noChangeAspect="1"/>
          </p:cNvPicPr>
          <p:nvPr/>
        </p:nvPicPr>
        <p:blipFill>
          <a:blip r:embed="rId3"/>
          <a:stretch>
            <a:fillRect/>
          </a:stretch>
        </p:blipFill>
        <p:spPr>
          <a:xfrm>
            <a:off x="4978225" y="241300"/>
            <a:ext cx="5859812" cy="6343650"/>
          </a:xfrm>
          <a:prstGeom prst="rect">
            <a:avLst/>
          </a:prstGeom>
        </p:spPr>
      </p:pic>
      <p:sp>
        <p:nvSpPr>
          <p:cNvPr id="8" name="Oval 7"/>
          <p:cNvSpPr/>
          <p:nvPr/>
        </p:nvSpPr>
        <p:spPr>
          <a:xfrm>
            <a:off x="6083300" y="262510"/>
            <a:ext cx="2120900" cy="154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416800" y="4423920"/>
            <a:ext cx="2120900" cy="154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p:cNvSpPr>
            <a:spLocks noGrp="1"/>
          </p:cNvSpPr>
          <p:nvPr>
            <p:ph type="sldNum" sz="quarter" idx="12"/>
          </p:nvPr>
        </p:nvSpPr>
        <p:spPr bwMode="auto">
          <a:xfrm>
            <a:off x="3340100" y="6423597"/>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E7B412D-534A-4B68-A5D3-AFF70A9A46B1}" type="slidenum">
              <a:rPr lang="en-US" altLang="en-US" sz="1200"/>
              <a:pPr>
                <a:spcBef>
                  <a:spcPct val="0"/>
                </a:spcBef>
                <a:buFontTx/>
                <a:buNone/>
              </a:pPr>
              <a:t>15</a:t>
            </a:fld>
            <a:endParaRPr lang="en-US" altLang="en-US" sz="1200" dirty="0"/>
          </a:p>
        </p:txBody>
      </p:sp>
    </p:spTree>
    <p:extLst>
      <p:ext uri="{BB962C8B-B14F-4D97-AF65-F5344CB8AC3E}">
        <p14:creationId xmlns:p14="http://schemas.microsoft.com/office/powerpoint/2010/main" val="22735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2975"/>
          </a:xfrm>
        </p:spPr>
        <p:txBody>
          <a:bodyPr/>
          <a:lstStyle/>
          <a:p>
            <a:r>
              <a:rPr lang="en-US" altLang="en-US" sz="2800" dirty="0" smtClean="0">
                <a:solidFill>
                  <a:srgbClr val="000000"/>
                </a:solidFill>
              </a:rPr>
              <a:t>Incorporated Places, Townships, and Census Designated Places</a:t>
            </a:r>
            <a:endParaRPr lang="en-US" dirty="0"/>
          </a:p>
        </p:txBody>
      </p:sp>
      <p:pic>
        <p:nvPicPr>
          <p:cNvPr id="5" name="Content Placeholder 4"/>
          <p:cNvPicPr>
            <a:picLocks noGrp="1" noChangeAspect="1"/>
          </p:cNvPicPr>
          <p:nvPr>
            <p:ph sz="half" idx="1"/>
          </p:nvPr>
        </p:nvPicPr>
        <p:blipFill>
          <a:blip r:embed="rId3"/>
          <a:stretch>
            <a:fillRect/>
          </a:stretch>
        </p:blipFill>
        <p:spPr>
          <a:xfrm>
            <a:off x="419100" y="1444625"/>
            <a:ext cx="5181600" cy="3679558"/>
          </a:xfrm>
          <a:prstGeom prst="rect">
            <a:avLst/>
          </a:prstGeom>
          <a:ln>
            <a:solidFill>
              <a:schemeClr val="tx1"/>
            </a:solidFill>
          </a:ln>
        </p:spPr>
      </p:pic>
      <p:pic>
        <p:nvPicPr>
          <p:cNvPr id="6" name="Content Placeholder 5"/>
          <p:cNvPicPr>
            <a:picLocks noGrp="1" noChangeAspect="1"/>
          </p:cNvPicPr>
          <p:nvPr>
            <p:ph sz="half" idx="2"/>
          </p:nvPr>
        </p:nvPicPr>
        <p:blipFill>
          <a:blip r:embed="rId4"/>
          <a:stretch>
            <a:fillRect/>
          </a:stretch>
        </p:blipFill>
        <p:spPr>
          <a:xfrm>
            <a:off x="5930899" y="1444625"/>
            <a:ext cx="5845202" cy="3679558"/>
          </a:xfrm>
          <a:prstGeom prst="rect">
            <a:avLst/>
          </a:prstGeom>
          <a:ln>
            <a:solidFill>
              <a:schemeClr val="tx1"/>
            </a:solidFill>
          </a:ln>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5260708"/>
            <a:ext cx="2374900" cy="1484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3"/>
          <p:cNvSpPr>
            <a:spLocks noGrp="1"/>
          </p:cNvSpPr>
          <p:nvPr>
            <p:ph type="sldNum" sz="quarter" idx="12"/>
          </p:nvPr>
        </p:nvSpPr>
        <p:spPr bwMode="auto">
          <a:xfrm>
            <a:off x="4724400" y="626528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517678D-F7AA-41A8-8969-3840AB4B6529}" type="slidenum">
              <a:rPr lang="en-US" altLang="en-US" sz="1200"/>
              <a:pPr>
                <a:spcBef>
                  <a:spcPct val="0"/>
                </a:spcBef>
                <a:buFontTx/>
                <a:buNone/>
              </a:pPr>
              <a:t>16</a:t>
            </a:fld>
            <a:endParaRPr lang="en-US" altLang="en-US" sz="1200"/>
          </a:p>
        </p:txBody>
      </p:sp>
    </p:spTree>
    <p:extLst>
      <p:ext uri="{BB962C8B-B14F-4D97-AF65-F5344CB8AC3E}">
        <p14:creationId xmlns:p14="http://schemas.microsoft.com/office/powerpoint/2010/main" val="1112249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2132014"/>
            <a:ext cx="7772400" cy="1362075"/>
          </a:xfrm>
        </p:spPr>
        <p:txBody>
          <a:bodyPr>
            <a:normAutofit fontScale="90000"/>
          </a:bodyPr>
          <a:lstStyle/>
          <a:p>
            <a:pPr algn="ctr">
              <a:defRPr/>
            </a:pPr>
            <a:r>
              <a:rPr lang="en-US" sz="3200" dirty="0">
                <a:solidFill>
                  <a:srgbClr val="C00000"/>
                </a:solidFill>
              </a:rPr>
              <a:t>Urban and Metropolitan </a:t>
            </a:r>
            <a:r>
              <a:rPr lang="en-US" sz="3200" dirty="0" smtClean="0">
                <a:solidFill>
                  <a:srgbClr val="C00000"/>
                </a:solidFill>
              </a:rPr>
              <a:t>Areas</a:t>
            </a:r>
            <a:r>
              <a:rPr lang="en-US" sz="3200" dirty="0">
                <a:solidFill>
                  <a:srgbClr val="C00000"/>
                </a:solidFill>
              </a:rPr>
              <a:t>: </a:t>
            </a:r>
            <a:br>
              <a:rPr lang="en-US" sz="3200" dirty="0">
                <a:solidFill>
                  <a:srgbClr val="C00000"/>
                </a:solidFill>
              </a:rPr>
            </a:br>
            <a:r>
              <a:rPr lang="en-US" sz="3200" dirty="0" smtClean="0">
                <a:solidFill>
                  <a:srgbClr val="C00000"/>
                </a:solidFill>
              </a:rPr>
              <a:t>Defining </a:t>
            </a:r>
            <a:r>
              <a:rPr lang="en-US" sz="3200" dirty="0">
                <a:solidFill>
                  <a:srgbClr val="C00000"/>
                </a:solidFill>
              </a:rPr>
              <a:t>the structural </a:t>
            </a:r>
            <a:br>
              <a:rPr lang="en-US" sz="3200" dirty="0">
                <a:solidFill>
                  <a:srgbClr val="C00000"/>
                </a:solidFill>
              </a:rPr>
            </a:br>
            <a:r>
              <a:rPr lang="en-US" sz="3200" dirty="0">
                <a:solidFill>
                  <a:srgbClr val="C00000"/>
                </a:solidFill>
              </a:rPr>
              <a:t>and functional landscape</a:t>
            </a:r>
            <a:endParaRPr lang="en-US" sz="3200" dirty="0"/>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26EEC6-2BE9-4D3F-B923-9365FD6D04B6}" type="slidenum">
              <a:rPr lang="en-US" altLang="en-US" sz="1200"/>
              <a:pPr>
                <a:spcBef>
                  <a:spcPct val="0"/>
                </a:spcBef>
                <a:buFontTx/>
                <a:buNone/>
              </a:pPr>
              <a:t>17</a:t>
            </a:fld>
            <a:endParaRPr lang="en-US" altLang="en-US" sz="1200"/>
          </a:p>
        </p:txBody>
      </p:sp>
    </p:spTree>
    <p:extLst>
      <p:ext uri="{BB962C8B-B14F-4D97-AF65-F5344CB8AC3E}">
        <p14:creationId xmlns:p14="http://schemas.microsoft.com/office/powerpoint/2010/main" val="3075573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66800" y="274638"/>
            <a:ext cx="9144000" cy="703262"/>
          </a:xfrm>
        </p:spPr>
        <p:txBody>
          <a:bodyPr/>
          <a:lstStyle/>
          <a:p>
            <a:pPr algn="l">
              <a:defRPr/>
            </a:pPr>
            <a:r>
              <a:rPr lang="en-US" altLang="en-US" sz="2800" dirty="0"/>
              <a:t>Urban/Rural and Metropolitan</a:t>
            </a:r>
          </a:p>
        </p:txBody>
      </p:sp>
      <p:sp>
        <p:nvSpPr>
          <p:cNvPr id="33795" name="Content Placeholder 2"/>
          <p:cNvSpPr>
            <a:spLocks noGrp="1"/>
          </p:cNvSpPr>
          <p:nvPr>
            <p:ph idx="1"/>
          </p:nvPr>
        </p:nvSpPr>
        <p:spPr>
          <a:xfrm>
            <a:off x="1066800" y="1252538"/>
            <a:ext cx="9144000" cy="4648200"/>
          </a:xfrm>
        </p:spPr>
        <p:txBody>
          <a:bodyPr/>
          <a:lstStyle/>
          <a:p>
            <a:pPr>
              <a:defRPr/>
            </a:pPr>
            <a:r>
              <a:rPr lang="en-US" altLang="en-US" dirty="0"/>
              <a:t>The history of the urban/rural and metropolitan classifications has been one of response to: </a:t>
            </a:r>
          </a:p>
          <a:p>
            <a:pPr lvl="1">
              <a:defRPr/>
            </a:pPr>
            <a:r>
              <a:rPr lang="en-US" altLang="en-US" sz="2000" dirty="0"/>
              <a:t>Changes to settlement patterns in and around cities; i.e., increasing suburbanization.</a:t>
            </a:r>
          </a:p>
          <a:p>
            <a:pPr lvl="1">
              <a:defRPr/>
            </a:pPr>
            <a:r>
              <a:rPr lang="en-US" altLang="en-US" sz="2000" dirty="0"/>
              <a:t>Changes in theoretical approaches to interpreting and understanding the growth of urban areas.</a:t>
            </a:r>
          </a:p>
          <a:p>
            <a:pPr lvl="1">
              <a:defRPr/>
            </a:pPr>
            <a:r>
              <a:rPr lang="en-US" altLang="en-US" sz="2000" dirty="0"/>
              <a:t>Improved technology (i.e., GIS, digital databases) making it easier to manage large amounts of data.</a:t>
            </a:r>
          </a:p>
          <a:p>
            <a:pPr lvl="1">
              <a:defRPr/>
            </a:pPr>
            <a:r>
              <a:rPr lang="en-US" altLang="en-US" sz="2000" dirty="0"/>
              <a:t>Increased spatial resolution of statistical and geospatial data.</a:t>
            </a: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79F7DAE-5CA3-418C-80C3-AB4F4EBF7D3C}" type="slidenum">
              <a:rPr lang="en-US" altLang="en-US" sz="1200"/>
              <a:pPr>
                <a:spcBef>
                  <a:spcPct val="0"/>
                </a:spcBef>
                <a:buFontTx/>
                <a:buNone/>
              </a:pPr>
              <a:t>18</a:t>
            </a:fld>
            <a:endParaRPr lang="en-US" altLang="en-US" sz="1200"/>
          </a:p>
        </p:txBody>
      </p:sp>
    </p:spTree>
    <p:extLst>
      <p:ext uri="{BB962C8B-B14F-4D97-AF65-F5344CB8AC3E}">
        <p14:creationId xmlns:p14="http://schemas.microsoft.com/office/powerpoint/2010/main" val="1213921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16043428"/>
              </p:ext>
            </p:extLst>
          </p:nvPr>
        </p:nvGraphicFramePr>
        <p:xfrm>
          <a:off x="1104900" y="308759"/>
          <a:ext cx="9563100" cy="5410199"/>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Slide Number Placeholder 3"/>
          <p:cNvSpPr>
            <a:spLocks noGrp="1"/>
          </p:cNvSpPr>
          <p:nvPr>
            <p:ph type="sldNum" sz="quarter" idx="12"/>
          </p:nvPr>
        </p:nvSpPr>
        <p:spPr bwMode="auto">
          <a:xfrm>
            <a:off x="3441700" y="6269476"/>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3F0C85D-AABB-4D7D-961F-A2E90DB5E0CE}" type="slidenum">
              <a:rPr lang="en-US" altLang="en-US" sz="1200"/>
              <a:pPr>
                <a:spcBef>
                  <a:spcPct val="0"/>
                </a:spcBef>
                <a:buFontTx/>
                <a:buNone/>
              </a:pPr>
              <a:t>19</a:t>
            </a:fld>
            <a:endParaRPr lang="en-US" altLang="en-US" sz="1200" dirty="0"/>
          </a:p>
        </p:txBody>
      </p:sp>
      <p:sp>
        <p:nvSpPr>
          <p:cNvPr id="34820" name="TextBox 6"/>
          <p:cNvSpPr txBox="1">
            <a:spLocks noChangeArrowheads="1"/>
          </p:cNvSpPr>
          <p:nvPr/>
        </p:nvSpPr>
        <p:spPr bwMode="auto">
          <a:xfrm>
            <a:off x="5418138" y="5808307"/>
            <a:ext cx="4933950" cy="922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dirty="0">
                <a:latin typeface="+mn-lt"/>
              </a:rPr>
              <a:t>1910:  2,500 threshold adopted.</a:t>
            </a:r>
          </a:p>
          <a:p>
            <a:pPr eaLnBrk="1" hangingPunct="1">
              <a:spcBef>
                <a:spcPct val="0"/>
              </a:spcBef>
              <a:buFontTx/>
              <a:buNone/>
              <a:defRPr/>
            </a:pPr>
            <a:r>
              <a:rPr lang="en-US" altLang="en-US" sz="1800" dirty="0">
                <a:latin typeface="+mn-lt"/>
              </a:rPr>
              <a:t>1950:  urbanized areas of 50,000+ adopted.</a:t>
            </a:r>
          </a:p>
          <a:p>
            <a:pPr eaLnBrk="1" hangingPunct="1">
              <a:spcBef>
                <a:spcPct val="0"/>
              </a:spcBef>
              <a:buFontTx/>
              <a:buNone/>
              <a:defRPr/>
            </a:pPr>
            <a:r>
              <a:rPr lang="en-US" altLang="en-US" sz="1800" dirty="0">
                <a:latin typeface="+mn-lt"/>
              </a:rPr>
              <a:t>2000:  urban clusters of 2,500-49,999 adopted.</a:t>
            </a:r>
          </a:p>
        </p:txBody>
      </p:sp>
    </p:spTree>
    <p:extLst>
      <p:ext uri="{BB962C8B-B14F-4D97-AF65-F5344CB8AC3E}">
        <p14:creationId xmlns:p14="http://schemas.microsoft.com/office/powerpoint/2010/main" val="3415415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6800" y="274639"/>
            <a:ext cx="9144000" cy="820737"/>
          </a:xfrm>
        </p:spPr>
        <p:txBody>
          <a:bodyPr/>
          <a:lstStyle/>
          <a:p>
            <a:pPr algn="l">
              <a:defRPr/>
            </a:pPr>
            <a:r>
              <a:rPr lang="en-US" altLang="en-US" sz="2800" dirty="0"/>
              <a:t>Today’s Presentation…</a:t>
            </a:r>
          </a:p>
        </p:txBody>
      </p:sp>
      <p:sp>
        <p:nvSpPr>
          <p:cNvPr id="14339" name="Content Placeholder 2"/>
          <p:cNvSpPr>
            <a:spLocks noGrp="1"/>
          </p:cNvSpPr>
          <p:nvPr>
            <p:ph idx="1"/>
          </p:nvPr>
        </p:nvSpPr>
        <p:spPr>
          <a:xfrm>
            <a:off x="1066800" y="1295401"/>
            <a:ext cx="9144000" cy="4830763"/>
          </a:xfrm>
        </p:spPr>
        <p:txBody>
          <a:bodyPr/>
          <a:lstStyle/>
          <a:p>
            <a:pPr>
              <a:defRPr/>
            </a:pPr>
            <a:r>
              <a:rPr lang="en-US" altLang="en-US" sz="2400" dirty="0"/>
              <a:t>A brief look at the history behind some of the Census Bureau’s geographic areas.</a:t>
            </a:r>
          </a:p>
          <a:p>
            <a:pPr>
              <a:defRPr/>
            </a:pPr>
            <a:endParaRPr lang="en-US" altLang="en-US" sz="2400" dirty="0"/>
          </a:p>
          <a:p>
            <a:pPr>
              <a:defRPr/>
            </a:pPr>
            <a:r>
              <a:rPr lang="en-US" altLang="en-US" sz="2400" dirty="0"/>
              <a:t>Focus on:</a:t>
            </a:r>
          </a:p>
          <a:p>
            <a:pPr lvl="1">
              <a:defRPr/>
            </a:pPr>
            <a:r>
              <a:rPr lang="en-US" altLang="en-US" dirty="0"/>
              <a:t>History behind census geographic areas.</a:t>
            </a:r>
          </a:p>
          <a:p>
            <a:pPr lvl="1">
              <a:defRPr/>
            </a:pPr>
            <a:r>
              <a:rPr lang="en-US" altLang="en-US" dirty="0"/>
              <a:t>Changes to census geographic area concepts and criteria in response to changing settlement patterns and data user needs.</a:t>
            </a:r>
          </a:p>
        </p:txBody>
      </p:sp>
      <p:sp>
        <p:nvSpPr>
          <p:cNvPr id="4" name="Slide Number Placeholder 3"/>
          <p:cNvSpPr>
            <a:spLocks noGrp="1"/>
          </p:cNvSpPr>
          <p:nvPr>
            <p:ph type="sldNum" sz="quarter" idx="12"/>
          </p:nvPr>
        </p:nvSpPr>
        <p:spPr bwMode="auto">
          <a:xfrm>
            <a:off x="4724400" y="626528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E7B412D-534A-4B68-A5D3-AFF70A9A46B1}" type="slidenum">
              <a:rPr lang="en-US" altLang="en-US" sz="1200"/>
              <a:pPr>
                <a:spcBef>
                  <a:spcPct val="0"/>
                </a:spcBef>
                <a:buFontTx/>
                <a:buNone/>
              </a:pPr>
              <a:t>2</a:t>
            </a:fld>
            <a:endParaRPr lang="en-US" altLang="en-US" sz="1200" dirty="0"/>
          </a:p>
        </p:txBody>
      </p:sp>
    </p:spTree>
    <p:extLst>
      <p:ext uri="{BB962C8B-B14F-4D97-AF65-F5344CB8AC3E}">
        <p14:creationId xmlns:p14="http://schemas.microsoft.com/office/powerpoint/2010/main" val="2800995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104900" y="274639"/>
            <a:ext cx="9105900" cy="714375"/>
          </a:xfrm>
        </p:spPr>
        <p:txBody>
          <a:bodyPr>
            <a:normAutofit fontScale="90000"/>
          </a:bodyPr>
          <a:lstStyle/>
          <a:p>
            <a:pPr algn="l">
              <a:defRPr/>
            </a:pPr>
            <a:r>
              <a:rPr lang="en-US" altLang="en-US" sz="2800" dirty="0"/>
              <a:t>Industrial Districts (1905) and </a:t>
            </a:r>
            <a:br>
              <a:rPr lang="en-US" altLang="en-US" sz="2800" dirty="0"/>
            </a:br>
            <a:r>
              <a:rPr lang="en-US" altLang="en-US" sz="2800" dirty="0"/>
              <a:t>Metropolitan Districts (1910-1940)</a:t>
            </a:r>
          </a:p>
        </p:txBody>
      </p:sp>
      <p:pic>
        <p:nvPicPr>
          <p:cNvPr id="60419"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4726" y="1296988"/>
            <a:ext cx="3382963" cy="478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0"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26201" y="1277938"/>
            <a:ext cx="3667125" cy="4984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2"/>
          </p:nvPr>
        </p:nvSpPr>
        <p:spPr bwMode="auto">
          <a:xfrm>
            <a:off x="4724400" y="626528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1D51180-4F07-48DA-BFA4-5E4A87DC6769}" type="slidenum">
              <a:rPr lang="en-US" altLang="en-US" sz="1200"/>
              <a:pPr>
                <a:spcBef>
                  <a:spcPct val="0"/>
                </a:spcBef>
                <a:buFontTx/>
                <a:buNone/>
              </a:pPr>
              <a:t>20</a:t>
            </a:fld>
            <a:endParaRPr lang="en-US" altLang="en-US" sz="1200"/>
          </a:p>
        </p:txBody>
      </p:sp>
    </p:spTree>
    <p:extLst>
      <p:ext uri="{BB962C8B-B14F-4D97-AF65-F5344CB8AC3E}">
        <p14:creationId xmlns:p14="http://schemas.microsoft.com/office/powerpoint/2010/main" val="3946477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xfrm>
            <a:off x="1981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F66EBB0-59ED-481C-8E45-718C97E5D2A4}" type="slidenum">
              <a:rPr lang="en-US" altLang="en-US" sz="1200">
                <a:solidFill>
                  <a:srgbClr val="898989"/>
                </a:solidFill>
              </a:rPr>
              <a:pPr algn="l">
                <a:spcBef>
                  <a:spcPct val="0"/>
                </a:spcBef>
                <a:buFontTx/>
                <a:buNone/>
              </a:pPr>
              <a:t>21</a:t>
            </a:fld>
            <a:endParaRPr lang="en-US" altLang="en-US" sz="1200">
              <a:solidFill>
                <a:srgbClr val="898989"/>
              </a:solidFill>
            </a:endParaRPr>
          </a:p>
        </p:txBody>
      </p:sp>
      <p:sp>
        <p:nvSpPr>
          <p:cNvPr id="36867" name="Content Placeholder 2"/>
          <p:cNvSpPr txBox="1">
            <a:spLocks/>
          </p:cNvSpPr>
          <p:nvPr/>
        </p:nvSpPr>
        <p:spPr bwMode="auto">
          <a:xfrm>
            <a:off x="892175" y="1141413"/>
            <a:ext cx="3733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defRPr/>
            </a:pPr>
            <a:r>
              <a:rPr lang="en-US" altLang="en-US" sz="2400" dirty="0">
                <a:latin typeface="+mn-lt"/>
              </a:rPr>
              <a:t>Adoption of concept to account for increased suburban growth around large cities.</a:t>
            </a:r>
          </a:p>
          <a:p>
            <a:pPr>
              <a:defRPr/>
            </a:pPr>
            <a:r>
              <a:rPr lang="en-US" altLang="en-US" sz="2400" dirty="0">
                <a:latin typeface="+mn-lt"/>
              </a:rPr>
              <a:t>Adherence to place boundaries.</a:t>
            </a:r>
          </a:p>
          <a:p>
            <a:pPr>
              <a:defRPr/>
            </a:pPr>
            <a:r>
              <a:rPr lang="en-US" altLang="en-US" sz="2400" dirty="0">
                <a:latin typeface="+mn-lt"/>
              </a:rPr>
              <a:t>Delineated manually/interactively.</a:t>
            </a:r>
          </a:p>
          <a:p>
            <a:pPr>
              <a:defRPr/>
            </a:pPr>
            <a:r>
              <a:rPr lang="en-US" altLang="en-US" sz="2400" dirty="0">
                <a:latin typeface="+mn-lt"/>
              </a:rPr>
              <a:t>Delineation built from previous decade’s boundary.</a:t>
            </a:r>
          </a:p>
        </p:txBody>
      </p:sp>
      <p:sp>
        <p:nvSpPr>
          <p:cNvPr id="36868" name="Title 1"/>
          <p:cNvSpPr>
            <a:spLocks noGrp="1"/>
          </p:cNvSpPr>
          <p:nvPr>
            <p:ph type="title"/>
          </p:nvPr>
        </p:nvSpPr>
        <p:spPr>
          <a:xfrm>
            <a:off x="1117600" y="274638"/>
            <a:ext cx="9093200" cy="735012"/>
          </a:xfrm>
        </p:spPr>
        <p:txBody>
          <a:bodyPr/>
          <a:lstStyle/>
          <a:p>
            <a:pPr algn="l">
              <a:defRPr/>
            </a:pPr>
            <a:r>
              <a:rPr lang="en-US" altLang="en-US" sz="2800" dirty="0"/>
              <a:t>Urbanized Areas, 1950-1990</a:t>
            </a:r>
          </a:p>
        </p:txBody>
      </p:sp>
      <p:pic>
        <p:nvPicPr>
          <p:cNvPr id="624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6" y="274638"/>
            <a:ext cx="4772024" cy="612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bwMode="auto">
          <a:xfrm>
            <a:off x="4724400" y="6265289"/>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11D51180-4F07-48DA-BFA4-5E4A87DC6769}" type="slidenum">
              <a:rPr lang="en-US" altLang="en-US" sz="1200" smtClean="0"/>
              <a:pPr>
                <a:spcBef>
                  <a:spcPct val="0"/>
                </a:spcBef>
                <a:buFontTx/>
                <a:buNone/>
              </a:pPr>
              <a:t>21</a:t>
            </a:fld>
            <a:endParaRPr lang="en-US" altLang="en-US" sz="1200"/>
          </a:p>
        </p:txBody>
      </p:sp>
    </p:spTree>
    <p:extLst>
      <p:ext uri="{BB962C8B-B14F-4D97-AF65-F5344CB8AC3E}">
        <p14:creationId xmlns:p14="http://schemas.microsoft.com/office/powerpoint/2010/main" val="2643912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654050" y="1417639"/>
            <a:ext cx="3302000" cy="3863975"/>
          </a:xfrm>
        </p:spPr>
        <p:txBody>
          <a:bodyPr>
            <a:normAutofit lnSpcReduction="10000"/>
          </a:bodyPr>
          <a:lstStyle/>
          <a:p>
            <a:pPr>
              <a:lnSpc>
                <a:spcPct val="90000"/>
              </a:lnSpc>
              <a:buFontTx/>
              <a:buChar char="•"/>
              <a:defRPr/>
            </a:pPr>
            <a:r>
              <a:rPr lang="en-US" altLang="en-US" sz="2400" dirty="0"/>
              <a:t>Urban clusters adopted, extending the urbanized area concept to smaller places.</a:t>
            </a:r>
          </a:p>
          <a:p>
            <a:pPr>
              <a:lnSpc>
                <a:spcPct val="90000"/>
              </a:lnSpc>
              <a:buFontTx/>
              <a:buChar char="•"/>
              <a:defRPr/>
            </a:pPr>
            <a:r>
              <a:rPr lang="en-US" altLang="en-US" sz="2400" dirty="0"/>
              <a:t>Place boundaries not considered when delineating areas.</a:t>
            </a:r>
          </a:p>
          <a:p>
            <a:pPr>
              <a:lnSpc>
                <a:spcPct val="90000"/>
              </a:lnSpc>
              <a:buFontTx/>
              <a:buChar char="•"/>
              <a:defRPr/>
            </a:pPr>
            <a:r>
              <a:rPr lang="en-US" altLang="en-US" sz="2400" dirty="0"/>
              <a:t>Automated delineation to improve efficiency and consistency.</a:t>
            </a:r>
          </a:p>
        </p:txBody>
      </p:sp>
      <p:sp>
        <p:nvSpPr>
          <p:cNvPr id="66563" name="Slide Number Placeholder 3"/>
          <p:cNvSpPr>
            <a:spLocks noGrp="1"/>
          </p:cNvSpPr>
          <p:nvPr>
            <p:ph type="sldNum" sz="quarter" idx="12"/>
          </p:nvPr>
        </p:nvSpPr>
        <p:spPr bwMode="auto">
          <a:xfrm>
            <a:off x="1981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AF574B6-7458-4F3B-9367-02232CF1775A}" type="slidenum">
              <a:rPr lang="en-US" altLang="en-US" sz="1200">
                <a:solidFill>
                  <a:srgbClr val="898989"/>
                </a:solidFill>
              </a:rPr>
              <a:pPr algn="l">
                <a:spcBef>
                  <a:spcPct val="0"/>
                </a:spcBef>
                <a:buFontTx/>
                <a:buNone/>
              </a:pPr>
              <a:t>22</a:t>
            </a:fld>
            <a:endParaRPr lang="en-US" altLang="en-US" sz="1200">
              <a:solidFill>
                <a:srgbClr val="898989"/>
              </a:solidFill>
            </a:endParaRPr>
          </a:p>
        </p:txBody>
      </p:sp>
      <p:sp>
        <p:nvSpPr>
          <p:cNvPr id="38916" name="Rectangle 2"/>
          <p:cNvSpPr>
            <a:spLocks noGrp="1" noChangeArrowheads="1"/>
          </p:cNvSpPr>
          <p:nvPr>
            <p:ph type="title"/>
          </p:nvPr>
        </p:nvSpPr>
        <p:spPr>
          <a:xfrm>
            <a:off x="1066800" y="274638"/>
            <a:ext cx="7964488" cy="1001712"/>
          </a:xfrm>
        </p:spPr>
        <p:txBody>
          <a:bodyPr/>
          <a:lstStyle/>
          <a:p>
            <a:pPr algn="l">
              <a:defRPr/>
            </a:pPr>
            <a:r>
              <a:rPr lang="en-US" altLang="en-US" sz="2800" dirty="0"/>
              <a:t>Changes to the Urban Area Concept and Criteria for Census 2000	</a:t>
            </a:r>
          </a:p>
        </p:txBody>
      </p:sp>
      <p:pic>
        <p:nvPicPr>
          <p:cNvPr id="2" name="Picture 1"/>
          <p:cNvPicPr>
            <a:picLocks noChangeAspect="1"/>
          </p:cNvPicPr>
          <p:nvPr/>
        </p:nvPicPr>
        <p:blipFill>
          <a:blip r:embed="rId3"/>
          <a:stretch>
            <a:fillRect/>
          </a:stretch>
        </p:blipFill>
        <p:spPr>
          <a:xfrm>
            <a:off x="4762500" y="987326"/>
            <a:ext cx="6337300" cy="5042791"/>
          </a:xfrm>
          <a:prstGeom prst="rect">
            <a:avLst/>
          </a:prstGeom>
          <a:ln>
            <a:solidFill>
              <a:schemeClr val="tx1"/>
            </a:solidFill>
          </a:ln>
        </p:spPr>
      </p:pic>
      <p:pic>
        <p:nvPicPr>
          <p:cNvPr id="665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531" y="4026296"/>
            <a:ext cx="1597025" cy="2166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Slide Number Placeholder 3"/>
          <p:cNvSpPr txBox="1">
            <a:spLocks/>
          </p:cNvSpPr>
          <p:nvPr/>
        </p:nvSpPr>
        <p:spPr bwMode="auto">
          <a:xfrm>
            <a:off x="4724400" y="6265289"/>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0E7B412D-534A-4B68-A5D3-AFF70A9A46B1}" type="slidenum">
              <a:rPr lang="en-US" altLang="en-US" sz="1200" smtClean="0"/>
              <a:pPr>
                <a:spcBef>
                  <a:spcPct val="0"/>
                </a:spcBef>
                <a:buFontTx/>
                <a:buNone/>
              </a:pPr>
              <a:t>22</a:t>
            </a:fld>
            <a:endParaRPr lang="en-US" altLang="en-US" sz="1200" dirty="0"/>
          </a:p>
        </p:txBody>
      </p:sp>
    </p:spTree>
    <p:extLst>
      <p:ext uri="{BB962C8B-B14F-4D97-AF65-F5344CB8AC3E}">
        <p14:creationId xmlns:p14="http://schemas.microsoft.com/office/powerpoint/2010/main" val="2277273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C:\Ua\Figures\DistributionUrbanAreas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9" y="-4762"/>
            <a:ext cx="7959725"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2"/>
          </p:nvPr>
        </p:nvSpPr>
        <p:spPr bwMode="auto">
          <a:xfrm>
            <a:off x="4724400" y="626528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1D51180-4F07-48DA-BFA4-5E4A87DC6769}" type="slidenum">
              <a:rPr lang="en-US" altLang="en-US" sz="1200"/>
              <a:pPr>
                <a:spcBef>
                  <a:spcPct val="0"/>
                </a:spcBef>
                <a:buFontTx/>
                <a:buNone/>
              </a:pPr>
              <a:t>23</a:t>
            </a:fld>
            <a:endParaRPr lang="en-US" altLang="en-US" sz="1200"/>
          </a:p>
        </p:txBody>
      </p:sp>
    </p:spTree>
    <p:extLst>
      <p:ext uri="{BB962C8B-B14F-4D97-AF65-F5344CB8AC3E}">
        <p14:creationId xmlns:p14="http://schemas.microsoft.com/office/powerpoint/2010/main" val="3281983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04900" y="274639"/>
            <a:ext cx="9105900" cy="873125"/>
          </a:xfrm>
        </p:spPr>
        <p:txBody>
          <a:bodyPr/>
          <a:lstStyle/>
          <a:p>
            <a:pPr algn="l">
              <a:defRPr/>
            </a:pPr>
            <a:r>
              <a:rPr lang="en-US" altLang="en-US" sz="2800" dirty="0"/>
              <a:t>Metropolitan Areas: 1950-2013</a:t>
            </a:r>
          </a:p>
        </p:txBody>
      </p:sp>
      <p:sp>
        <p:nvSpPr>
          <p:cNvPr id="40963" name="Content Placeholder 2"/>
          <p:cNvSpPr>
            <a:spLocks noGrp="1"/>
          </p:cNvSpPr>
          <p:nvPr>
            <p:ph idx="1"/>
          </p:nvPr>
        </p:nvSpPr>
        <p:spPr>
          <a:xfrm>
            <a:off x="1104900" y="1339851"/>
            <a:ext cx="9105900" cy="4786313"/>
          </a:xfrm>
        </p:spPr>
        <p:txBody>
          <a:bodyPr/>
          <a:lstStyle/>
          <a:p>
            <a:pPr>
              <a:defRPr/>
            </a:pPr>
            <a:r>
              <a:rPr lang="en-US" altLang="en-US" sz="2400" dirty="0"/>
              <a:t>Though the names have changed, the concept remained (essentially) the same:</a:t>
            </a:r>
          </a:p>
          <a:p>
            <a:pPr lvl="1">
              <a:defRPr/>
            </a:pPr>
            <a:r>
              <a:rPr lang="en-US" altLang="en-US" sz="2000" dirty="0"/>
              <a:t>Standard Metropolitan Areas</a:t>
            </a:r>
          </a:p>
          <a:p>
            <a:pPr lvl="1">
              <a:defRPr/>
            </a:pPr>
            <a:r>
              <a:rPr lang="en-US" altLang="en-US" sz="2000" dirty="0"/>
              <a:t>Standard Metropolitan Statistical Areas, Standard Consolidated Statistical Areas</a:t>
            </a:r>
          </a:p>
          <a:p>
            <a:pPr lvl="1">
              <a:defRPr/>
            </a:pPr>
            <a:r>
              <a:rPr lang="en-US" altLang="en-US" sz="2000" dirty="0"/>
              <a:t>Metropolitan Statistical Areas, Consolidated Metropolitan Statistical Areas, Primary Metropolitan Statistical Areas</a:t>
            </a:r>
          </a:p>
          <a:p>
            <a:pPr lvl="1">
              <a:defRPr/>
            </a:pPr>
            <a:r>
              <a:rPr lang="en-US" altLang="en-US" sz="2000" dirty="0"/>
              <a:t>Metropolitan and </a:t>
            </a:r>
            <a:r>
              <a:rPr lang="en-US" altLang="en-US" sz="2000" dirty="0" err="1"/>
              <a:t>Micropolitan</a:t>
            </a:r>
            <a:r>
              <a:rPr lang="en-US" altLang="en-US" sz="2000" dirty="0"/>
              <a:t> Statistical Areas, Combined Statistical Areas, Metropolitan Divisions</a:t>
            </a: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E7B412D-534A-4B68-A5D3-AFF70A9A46B1}" type="slidenum">
              <a:rPr lang="en-US" altLang="en-US" sz="1200"/>
              <a:pPr>
                <a:spcBef>
                  <a:spcPct val="0"/>
                </a:spcBef>
                <a:buFontTx/>
                <a:buNone/>
              </a:pPr>
              <a:t>24</a:t>
            </a:fld>
            <a:endParaRPr lang="en-US" altLang="en-US" sz="1200" dirty="0"/>
          </a:p>
        </p:txBody>
      </p:sp>
    </p:spTree>
    <p:extLst>
      <p:ext uri="{BB962C8B-B14F-4D97-AF65-F5344CB8AC3E}">
        <p14:creationId xmlns:p14="http://schemas.microsoft.com/office/powerpoint/2010/main" val="961534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47700" y="695674"/>
            <a:ext cx="2730500" cy="2504725"/>
          </a:xfrm>
        </p:spPr>
        <p:txBody>
          <a:bodyPr>
            <a:normAutofit/>
          </a:bodyPr>
          <a:lstStyle/>
          <a:p>
            <a:pPr algn="l">
              <a:defRPr/>
            </a:pPr>
            <a:r>
              <a:rPr lang="en-US" altLang="en-US" sz="2800" dirty="0"/>
              <a:t>Standard Metropolitan Areas: 1950</a:t>
            </a: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5F138F8-E0C7-4B59-82AE-4E1DB55F7AA5}" type="slidenum">
              <a:rPr lang="en-US" altLang="en-US" sz="1200"/>
              <a:pPr>
                <a:spcBef>
                  <a:spcPct val="0"/>
                </a:spcBef>
                <a:buFontTx/>
                <a:buNone/>
              </a:pPr>
              <a:t>25</a:t>
            </a:fld>
            <a:endParaRPr lang="en-US" altLang="en-US" sz="1200"/>
          </a:p>
        </p:txBody>
      </p:sp>
      <p:pic>
        <p:nvPicPr>
          <p:cNvPr id="7270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68700" y="243406"/>
            <a:ext cx="8475659" cy="5674794"/>
          </a:xfrm>
        </p:spPr>
      </p:pic>
    </p:spTree>
    <p:extLst>
      <p:ext uri="{BB962C8B-B14F-4D97-AF65-F5344CB8AC3E}">
        <p14:creationId xmlns:p14="http://schemas.microsoft.com/office/powerpoint/2010/main" val="2052638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31800" y="274638"/>
            <a:ext cx="2692400" cy="3967162"/>
          </a:xfrm>
        </p:spPr>
        <p:txBody>
          <a:bodyPr>
            <a:normAutofit/>
          </a:bodyPr>
          <a:lstStyle/>
          <a:p>
            <a:pPr algn="l">
              <a:defRPr/>
            </a:pPr>
            <a:r>
              <a:rPr lang="en-US" altLang="en-US" sz="2800" dirty="0"/>
              <a:t>Metropolitan and </a:t>
            </a:r>
            <a:r>
              <a:rPr lang="en-US" altLang="en-US" sz="2800" dirty="0" err="1"/>
              <a:t>Micropolitan</a:t>
            </a:r>
            <a:r>
              <a:rPr lang="en-US" altLang="en-US" sz="2800" dirty="0"/>
              <a:t> Statistical Areas: </a:t>
            </a:r>
            <a:r>
              <a:rPr lang="en-US" altLang="en-US" sz="2800" dirty="0" smtClean="0"/>
              <a:t>2017</a:t>
            </a:r>
            <a:endParaRPr lang="en-US" altLang="en-US" sz="2800" dirty="0"/>
          </a:p>
        </p:txBody>
      </p:sp>
      <p:sp>
        <p:nvSpPr>
          <p:cNvPr id="747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394AB86-9CED-419C-9359-1BE42FB4102A}" type="slidenum">
              <a:rPr lang="en-US" altLang="en-US" sz="1200"/>
              <a:pPr>
                <a:spcBef>
                  <a:spcPct val="0"/>
                </a:spcBef>
                <a:buFontTx/>
                <a:buNone/>
              </a:pPr>
              <a:t>26</a:t>
            </a:fld>
            <a:endParaRPr lang="en-US" altLang="en-US" sz="1200"/>
          </a:p>
        </p:txBody>
      </p:sp>
      <p:pic>
        <p:nvPicPr>
          <p:cNvPr id="3" name="Content Placeholder 2"/>
          <p:cNvPicPr>
            <a:picLocks noGrp="1" noChangeAspect="1"/>
          </p:cNvPicPr>
          <p:nvPr>
            <p:ph idx="1"/>
          </p:nvPr>
        </p:nvPicPr>
        <p:blipFill>
          <a:blip r:embed="rId3"/>
          <a:stretch>
            <a:fillRect/>
          </a:stretch>
        </p:blipFill>
        <p:spPr>
          <a:xfrm>
            <a:off x="3269347" y="274638"/>
            <a:ext cx="8689663" cy="5605462"/>
          </a:xfrm>
          <a:prstGeom prst="rect">
            <a:avLst/>
          </a:prstGeom>
        </p:spPr>
      </p:pic>
    </p:spTree>
    <p:extLst>
      <p:ext uri="{BB962C8B-B14F-4D97-AF65-F5344CB8AC3E}">
        <p14:creationId xmlns:p14="http://schemas.microsoft.com/office/powerpoint/2010/main" val="2780443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1079500" y="274638"/>
            <a:ext cx="9131300" cy="912812"/>
          </a:xfrm>
        </p:spPr>
        <p:txBody>
          <a:bodyPr>
            <a:normAutofit/>
          </a:bodyPr>
          <a:lstStyle/>
          <a:p>
            <a:pPr algn="l" eaLnBrk="1" hangingPunct="1">
              <a:defRPr/>
            </a:pPr>
            <a:r>
              <a:rPr lang="en-US" sz="2700" dirty="0" smtClean="0"/>
              <a:t>Defining Rural and Rurality</a:t>
            </a:r>
            <a:r>
              <a:rPr lang="en-US" sz="2400" dirty="0"/>
              <a:t/>
            </a:r>
            <a:br>
              <a:rPr lang="en-US" sz="2400" dirty="0"/>
            </a:br>
            <a:r>
              <a:rPr lang="en-US" sz="2200" dirty="0">
                <a:solidFill>
                  <a:schemeClr val="accent1"/>
                </a:solidFill>
              </a:rPr>
              <a:t>Conceptual and Definitional Issues to Consider</a:t>
            </a:r>
          </a:p>
        </p:txBody>
      </p:sp>
      <p:sp>
        <p:nvSpPr>
          <p:cNvPr id="5123" name="Content Placeholder 2"/>
          <p:cNvSpPr>
            <a:spLocks noGrp="1"/>
          </p:cNvSpPr>
          <p:nvPr>
            <p:ph idx="4294967295"/>
          </p:nvPr>
        </p:nvSpPr>
        <p:spPr>
          <a:xfrm>
            <a:off x="1079500" y="1536700"/>
            <a:ext cx="8978900" cy="3924300"/>
          </a:xfrm>
        </p:spPr>
        <p:txBody>
          <a:bodyPr>
            <a:normAutofit/>
          </a:bodyPr>
          <a:lstStyle/>
          <a:p>
            <a:pPr marL="0" indent="0">
              <a:buNone/>
              <a:defRPr/>
            </a:pPr>
            <a:r>
              <a:rPr lang="en-US" sz="2400" dirty="0"/>
              <a:t>What is “rural?” What characterizes “rurality?”</a:t>
            </a:r>
          </a:p>
          <a:p>
            <a:pPr>
              <a:defRPr/>
            </a:pPr>
            <a:r>
              <a:rPr lang="en-US" sz="2400" dirty="0"/>
              <a:t>Low population density.</a:t>
            </a:r>
          </a:p>
          <a:p>
            <a:pPr>
              <a:defRPr/>
            </a:pPr>
            <a:r>
              <a:rPr lang="en-US" sz="2400" dirty="0"/>
              <a:t>Small numbers of people.</a:t>
            </a:r>
          </a:p>
          <a:p>
            <a:pPr>
              <a:defRPr/>
            </a:pPr>
            <a:r>
              <a:rPr lang="en-US" sz="2400" dirty="0"/>
              <a:t>Low levels of urbanization/urban population.</a:t>
            </a:r>
          </a:p>
          <a:p>
            <a:pPr>
              <a:defRPr/>
            </a:pPr>
            <a:r>
              <a:rPr lang="en-US" sz="2400" dirty="0"/>
              <a:t>Distance from/proximity to [larger] urban centers.</a:t>
            </a:r>
          </a:p>
          <a:p>
            <a:pPr>
              <a:defRPr/>
            </a:pPr>
            <a:r>
              <a:rPr lang="en-US" sz="2400" dirty="0"/>
              <a:t>Isolation and remoteness</a:t>
            </a:r>
            <a:r>
              <a:rPr lang="en-US" sz="2400" dirty="0" smtClean="0"/>
              <a:t>.</a:t>
            </a:r>
            <a:endParaRPr lang="en-US" sz="2400" dirty="0"/>
          </a:p>
          <a:p>
            <a:pPr marL="0" indent="0">
              <a:buNone/>
              <a:defRPr/>
            </a:pPr>
            <a:endParaRPr lang="en-US" sz="2000" dirty="0"/>
          </a:p>
          <a:p>
            <a:pPr>
              <a:defRPr/>
            </a:pPr>
            <a:r>
              <a:rPr lang="en-US" sz="2400" dirty="0" smtClean="0"/>
              <a:t>Is 2,500 still an appropriate minimum population for urban areas?</a:t>
            </a:r>
            <a:endParaRPr lang="en-US" sz="2400" dirty="0"/>
          </a:p>
        </p:txBody>
      </p:sp>
      <p:sp>
        <p:nvSpPr>
          <p:cNvPr id="5" name="Slide Number Placeholder 3"/>
          <p:cNvSpPr>
            <a:spLocks noGrp="1"/>
          </p:cNvSpPr>
          <p:nvPr>
            <p:ph type="sldNum" sz="quarter" idx="12"/>
          </p:nvPr>
        </p:nvSpPr>
        <p:spPr bwMode="auto">
          <a:xfrm>
            <a:off x="4724400" y="626528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2613083-C296-4508-B39A-8620CC458570}" type="slidenum">
              <a:rPr lang="en-US" altLang="en-US" sz="1200"/>
              <a:pPr>
                <a:spcBef>
                  <a:spcPct val="0"/>
                </a:spcBef>
                <a:buFontTx/>
                <a:buNone/>
              </a:pPr>
              <a:t>27</a:t>
            </a:fld>
            <a:endParaRPr lang="en-US" altLang="en-US" sz="1200"/>
          </a:p>
        </p:txBody>
      </p:sp>
    </p:spTree>
    <p:extLst>
      <p:ext uri="{BB962C8B-B14F-4D97-AF65-F5344CB8AC3E}">
        <p14:creationId xmlns:p14="http://schemas.microsoft.com/office/powerpoint/2010/main" val="3311954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66800" y="274639"/>
            <a:ext cx="9144000" cy="820737"/>
          </a:xfrm>
        </p:spPr>
        <p:txBody>
          <a:bodyPr/>
          <a:lstStyle/>
          <a:p>
            <a:pPr algn="l">
              <a:defRPr/>
            </a:pPr>
            <a:r>
              <a:rPr lang="en-US" altLang="en-US" sz="2800" dirty="0"/>
              <a:t>Concluding Thoughts</a:t>
            </a:r>
          </a:p>
        </p:txBody>
      </p:sp>
      <p:sp>
        <p:nvSpPr>
          <p:cNvPr id="44035" name="Content Placeholder 2"/>
          <p:cNvSpPr>
            <a:spLocks noGrp="1"/>
          </p:cNvSpPr>
          <p:nvPr>
            <p:ph idx="1"/>
          </p:nvPr>
        </p:nvSpPr>
        <p:spPr>
          <a:xfrm>
            <a:off x="1066800" y="1620838"/>
            <a:ext cx="9144000" cy="3167062"/>
          </a:xfrm>
        </p:spPr>
        <p:txBody>
          <a:bodyPr/>
          <a:lstStyle/>
          <a:p>
            <a:pPr>
              <a:defRPr/>
            </a:pPr>
            <a:r>
              <a:rPr lang="en-US" altLang="en-US" sz="2400" dirty="0"/>
              <a:t>Census Bureau geography reflects the variety of geographic areas that exist and vary across the nation.</a:t>
            </a:r>
          </a:p>
          <a:p>
            <a:pPr>
              <a:defRPr/>
            </a:pPr>
            <a:r>
              <a:rPr lang="en-US" altLang="en-US" sz="2400" dirty="0"/>
              <a:t>This variety has some basis in historical settlement patterns, but also reflects changing perceptions and data user needs.</a:t>
            </a:r>
          </a:p>
          <a:p>
            <a:pPr>
              <a:defRPr/>
            </a:pPr>
            <a:r>
              <a:rPr lang="en-US" altLang="en-US" sz="2400" dirty="0"/>
              <a:t>Understanding the history behind Census Bureau geography helps us to understand the reasons for the variety, and adds richness to statistical data.</a:t>
            </a:r>
          </a:p>
          <a:p>
            <a:pPr marL="0" indent="0">
              <a:buNone/>
              <a:defRPr/>
            </a:pPr>
            <a:endParaRPr lang="en-US" altLang="en-US" dirty="0" smtClean="0"/>
          </a:p>
        </p:txBody>
      </p:sp>
      <p:sp>
        <p:nvSpPr>
          <p:cNvPr id="819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2613083-C296-4508-B39A-8620CC458570}" type="slidenum">
              <a:rPr lang="en-US" altLang="en-US" sz="1200"/>
              <a:pPr>
                <a:spcBef>
                  <a:spcPct val="0"/>
                </a:spcBef>
                <a:buFontTx/>
                <a:buNone/>
              </a:pPr>
              <a:t>28</a:t>
            </a:fld>
            <a:endParaRPr lang="en-US" altLang="en-US" sz="1200"/>
          </a:p>
        </p:txBody>
      </p:sp>
    </p:spTree>
    <p:extLst>
      <p:ext uri="{BB962C8B-B14F-4D97-AF65-F5344CB8AC3E}">
        <p14:creationId xmlns:p14="http://schemas.microsoft.com/office/powerpoint/2010/main" val="857372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092200" y="381000"/>
            <a:ext cx="8890000" cy="762000"/>
          </a:xfrm>
        </p:spPr>
        <p:txBody>
          <a:bodyPr/>
          <a:lstStyle/>
          <a:p>
            <a:pPr algn="l" eaLnBrk="1" hangingPunct="1">
              <a:defRPr/>
            </a:pPr>
            <a:r>
              <a:rPr lang="en-US" altLang="en-US" sz="2800" dirty="0"/>
              <a:t>Questions?  Comments?</a:t>
            </a:r>
          </a:p>
        </p:txBody>
      </p:sp>
      <p:sp>
        <p:nvSpPr>
          <p:cNvPr id="45059" name="Content Placeholder 2"/>
          <p:cNvSpPr>
            <a:spLocks noGrp="1"/>
          </p:cNvSpPr>
          <p:nvPr>
            <p:ph idx="1"/>
          </p:nvPr>
        </p:nvSpPr>
        <p:spPr>
          <a:xfrm>
            <a:off x="1092200" y="1817688"/>
            <a:ext cx="8890000" cy="4278312"/>
          </a:xfrm>
        </p:spPr>
        <p:txBody>
          <a:bodyPr/>
          <a:lstStyle/>
          <a:p>
            <a:pPr eaLnBrk="1" hangingPunct="1">
              <a:buFontTx/>
              <a:buNone/>
              <a:defRPr/>
            </a:pPr>
            <a:r>
              <a:rPr lang="en-US" altLang="en-US" sz="2400" dirty="0"/>
              <a:t>Contact information:</a:t>
            </a:r>
          </a:p>
          <a:p>
            <a:pPr eaLnBrk="1" hangingPunct="1">
              <a:buFontTx/>
              <a:buNone/>
              <a:defRPr/>
            </a:pPr>
            <a:endParaRPr lang="en-US" altLang="en-US" sz="2400" dirty="0"/>
          </a:p>
          <a:p>
            <a:pPr eaLnBrk="1" hangingPunct="1">
              <a:buFontTx/>
              <a:buNone/>
              <a:defRPr/>
            </a:pPr>
            <a:r>
              <a:rPr lang="en-US" altLang="en-US" sz="2400" dirty="0"/>
              <a:t>Michael Ratcliffe</a:t>
            </a:r>
          </a:p>
          <a:p>
            <a:pPr eaLnBrk="1" hangingPunct="1">
              <a:buFontTx/>
              <a:buNone/>
              <a:defRPr/>
            </a:pPr>
            <a:r>
              <a:rPr lang="en-US" altLang="en-US" sz="2400" dirty="0"/>
              <a:t>Geography Division</a:t>
            </a:r>
          </a:p>
          <a:p>
            <a:pPr eaLnBrk="1" hangingPunct="1">
              <a:buFontTx/>
              <a:buNone/>
              <a:defRPr/>
            </a:pPr>
            <a:r>
              <a:rPr lang="en-US" altLang="en-US" sz="2400" dirty="0"/>
              <a:t>U.S. Census Bureau</a:t>
            </a:r>
          </a:p>
          <a:p>
            <a:pPr eaLnBrk="1" hangingPunct="1">
              <a:buFontTx/>
              <a:buNone/>
              <a:defRPr/>
            </a:pPr>
            <a:r>
              <a:rPr lang="en-US" altLang="en-US" sz="2400" dirty="0" smtClean="0"/>
              <a:t>301-763-8977</a:t>
            </a:r>
            <a:endParaRPr lang="en-US" altLang="en-US" sz="2400" dirty="0"/>
          </a:p>
          <a:p>
            <a:pPr eaLnBrk="1" hangingPunct="1">
              <a:buFontTx/>
              <a:buNone/>
              <a:defRPr/>
            </a:pPr>
            <a:r>
              <a:rPr lang="en-US" altLang="en-US" sz="2400" dirty="0">
                <a:hlinkClick r:id="rId3"/>
              </a:rPr>
              <a:t>michael.r.ratcliffe@census.gov</a:t>
            </a:r>
            <a:endParaRPr lang="en-US" altLang="en-US" sz="2400" dirty="0"/>
          </a:p>
          <a:p>
            <a:pPr eaLnBrk="1" hangingPunct="1">
              <a:buFontTx/>
              <a:buNone/>
              <a:defRPr/>
            </a:pPr>
            <a:endParaRPr lang="en-US" altLang="en-US" sz="2400" dirty="0"/>
          </a:p>
        </p:txBody>
      </p:sp>
      <p:sp>
        <p:nvSpPr>
          <p:cNvPr id="83972" name="Slide Number Placeholder 3"/>
          <p:cNvSpPr>
            <a:spLocks noGrp="1"/>
          </p:cNvSpPr>
          <p:nvPr>
            <p:ph type="sldNum" sz="quarter" idx="12"/>
          </p:nvPr>
        </p:nvSpPr>
        <p:spPr bwMode="auto">
          <a:xfrm>
            <a:off x="1981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C93C90A-3A50-4FEC-9AFD-2134CADFD0F0}" type="slidenum">
              <a:rPr lang="en-US" altLang="en-US" sz="1200">
                <a:solidFill>
                  <a:srgbClr val="898989"/>
                </a:solidFill>
              </a:rPr>
              <a:pPr algn="l">
                <a:spcBef>
                  <a:spcPct val="0"/>
                </a:spcBef>
                <a:buFontTx/>
                <a:buNone/>
              </a:pPr>
              <a:t>29</a:t>
            </a:fld>
            <a:endParaRPr lang="en-US" altLang="en-US" sz="1200">
              <a:solidFill>
                <a:srgbClr val="898989"/>
              </a:solidFill>
            </a:endParaRPr>
          </a:p>
        </p:txBody>
      </p:sp>
      <p:sp>
        <p:nvSpPr>
          <p:cNvPr id="83973" name="Slide Number Placeholder 1"/>
          <p:cNvSpPr txBox="1">
            <a:spLocks/>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7B6063B4-3596-44B2-BE71-8BDDA5B587E2}" type="slidenum">
              <a:rPr lang="en-US" altLang="en-US" sz="1200" b="1"/>
              <a:pPr algn="r" eaLnBrk="1" hangingPunct="1">
                <a:spcBef>
                  <a:spcPct val="0"/>
                </a:spcBef>
                <a:buFontTx/>
                <a:buNone/>
              </a:pPr>
              <a:t>29</a:t>
            </a:fld>
            <a:endParaRPr lang="en-US" altLang="en-US" sz="1200" b="1"/>
          </a:p>
        </p:txBody>
      </p:sp>
    </p:spTree>
    <p:extLst>
      <p:ext uri="{BB962C8B-B14F-4D97-AF65-F5344CB8AC3E}">
        <p14:creationId xmlns:p14="http://schemas.microsoft.com/office/powerpoint/2010/main" val="2342296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92200" y="274639"/>
            <a:ext cx="9118600" cy="809625"/>
          </a:xfrm>
        </p:spPr>
        <p:txBody>
          <a:bodyPr/>
          <a:lstStyle/>
          <a:p>
            <a:pPr algn="l">
              <a:defRPr/>
            </a:pPr>
            <a:r>
              <a:rPr lang="en-US" altLang="en-US" sz="2800" dirty="0"/>
              <a:t>Census Geography: The Long View</a:t>
            </a:r>
          </a:p>
        </p:txBody>
      </p:sp>
      <p:sp>
        <p:nvSpPr>
          <p:cNvPr id="15363" name="Content Placeholder 2"/>
          <p:cNvSpPr>
            <a:spLocks noGrp="1"/>
          </p:cNvSpPr>
          <p:nvPr>
            <p:ph idx="1"/>
          </p:nvPr>
        </p:nvSpPr>
        <p:spPr>
          <a:xfrm>
            <a:off x="1092200" y="1319213"/>
            <a:ext cx="9118600" cy="4730750"/>
          </a:xfrm>
        </p:spPr>
        <p:txBody>
          <a:bodyPr/>
          <a:lstStyle/>
          <a:p>
            <a:pPr>
              <a:defRPr/>
            </a:pPr>
            <a:r>
              <a:rPr lang="en-US" altLang="en-US" sz="2400" dirty="0"/>
              <a:t>The Census Bureau’s geographic areas reflect the variety of ways in which Americans have organized the settlement landscape. </a:t>
            </a:r>
          </a:p>
          <a:p>
            <a:pPr>
              <a:defRPr/>
            </a:pPr>
            <a:endParaRPr lang="en-US" altLang="en-US" sz="2400" dirty="0"/>
          </a:p>
          <a:p>
            <a:pPr>
              <a:defRPr/>
            </a:pPr>
            <a:r>
              <a:rPr lang="en-US" altLang="en-US" sz="2400" dirty="0"/>
              <a:t>1790-1890, census geography was largely limited to a small number of types of legal areas.</a:t>
            </a:r>
          </a:p>
          <a:p>
            <a:pPr marL="457200" lvl="1" indent="0">
              <a:buNone/>
              <a:defRPr/>
            </a:pPr>
            <a:endParaRPr lang="en-US" altLang="en-US" dirty="0"/>
          </a:p>
          <a:p>
            <a:pPr>
              <a:defRPr/>
            </a:pPr>
            <a:r>
              <a:rPr lang="en-US" altLang="en-US" sz="2400" dirty="0"/>
              <a:t>The history of changing census geography has largely been one of increasing types and numbers of statistical geographic areas.</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64C02B4-A95D-4C64-AC8E-AFB7FED497A4}" type="slidenum">
              <a:rPr lang="en-US" altLang="en-US" sz="1200"/>
              <a:pPr>
                <a:spcBef>
                  <a:spcPct val="0"/>
                </a:spcBef>
                <a:buFontTx/>
                <a:buNone/>
              </a:pPr>
              <a:t>3</a:t>
            </a:fld>
            <a:endParaRPr lang="en-US" altLang="en-US" sz="1200"/>
          </a:p>
        </p:txBody>
      </p:sp>
    </p:spTree>
    <p:extLst>
      <p:ext uri="{BB962C8B-B14F-4D97-AF65-F5344CB8AC3E}">
        <p14:creationId xmlns:p14="http://schemas.microsoft.com/office/powerpoint/2010/main" val="2376015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79500" y="342901"/>
            <a:ext cx="9131300" cy="703263"/>
          </a:xfrm>
        </p:spPr>
        <p:txBody>
          <a:bodyPr/>
          <a:lstStyle/>
          <a:p>
            <a:pPr algn="l">
              <a:defRPr/>
            </a:pPr>
            <a:r>
              <a:rPr lang="en-US" altLang="en-US" sz="2800" dirty="0"/>
              <a:t>Changes to Census Geography</a:t>
            </a:r>
          </a:p>
        </p:txBody>
      </p:sp>
      <p:sp>
        <p:nvSpPr>
          <p:cNvPr id="16387" name="Content Placeholder 2"/>
          <p:cNvSpPr>
            <a:spLocks noGrp="1"/>
          </p:cNvSpPr>
          <p:nvPr>
            <p:ph idx="1"/>
          </p:nvPr>
        </p:nvSpPr>
        <p:spPr>
          <a:xfrm>
            <a:off x="1079500" y="1258889"/>
            <a:ext cx="9131300" cy="4916487"/>
          </a:xfrm>
        </p:spPr>
        <p:txBody>
          <a:bodyPr/>
          <a:lstStyle/>
          <a:p>
            <a:pPr>
              <a:defRPr/>
            </a:pPr>
            <a:r>
              <a:rPr lang="en-US" altLang="en-US" sz="2400" dirty="0"/>
              <a:t>Over the past century, the number and types of census geographic areas, and the criteria used to define areas, have changed in response to:</a:t>
            </a:r>
          </a:p>
          <a:p>
            <a:pPr lvl="1">
              <a:defRPr/>
            </a:pPr>
            <a:r>
              <a:rPr lang="en-US" altLang="en-US" sz="2000" dirty="0"/>
              <a:t>Changes in technology (i.e., GIS, databases) providing for more efficient exchange, collection, management, and dissemination of data.</a:t>
            </a:r>
          </a:p>
          <a:p>
            <a:pPr lvl="1">
              <a:defRPr/>
            </a:pPr>
            <a:r>
              <a:rPr lang="en-US" altLang="en-US" sz="2000" dirty="0"/>
              <a:t>Changes in user needs and expectations.</a:t>
            </a:r>
          </a:p>
          <a:p>
            <a:pPr lvl="1">
              <a:defRPr/>
            </a:pPr>
            <a:r>
              <a:rPr lang="en-US" altLang="en-US" sz="2000" dirty="0"/>
              <a:t>Improvements in spatial resolution of data.</a:t>
            </a:r>
          </a:p>
          <a:p>
            <a:pPr lvl="1">
              <a:defRPr/>
            </a:pPr>
            <a:r>
              <a:rPr lang="en-US" altLang="en-US" sz="2000" dirty="0"/>
              <a:t>Changes in theoretical approaches to interpreting and understanding geographic concepts.</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D37DA23-731F-49C4-B6FC-E286556E77AF}" type="slidenum">
              <a:rPr lang="en-US" altLang="en-US" sz="1200"/>
              <a:pPr>
                <a:spcBef>
                  <a:spcPct val="0"/>
                </a:spcBef>
                <a:buFontTx/>
                <a:buNone/>
              </a:pPr>
              <a:t>4</a:t>
            </a:fld>
            <a:endParaRPr lang="en-US" altLang="en-US" sz="1200"/>
          </a:p>
        </p:txBody>
      </p:sp>
    </p:spTree>
    <p:extLst>
      <p:ext uri="{BB962C8B-B14F-4D97-AF65-F5344CB8AC3E}">
        <p14:creationId xmlns:p14="http://schemas.microsoft.com/office/powerpoint/2010/main" val="4245595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79500" y="274638"/>
            <a:ext cx="9131300" cy="766762"/>
          </a:xfrm>
        </p:spPr>
        <p:txBody>
          <a:bodyPr/>
          <a:lstStyle/>
          <a:p>
            <a:pPr algn="l">
              <a:defRPr/>
            </a:pPr>
            <a:r>
              <a:rPr lang="en-US" altLang="en-US" sz="2800" dirty="0"/>
              <a:t>Census Geography: Key Dates</a:t>
            </a:r>
          </a:p>
        </p:txBody>
      </p:sp>
      <p:sp>
        <p:nvSpPr>
          <p:cNvPr id="3" name="Content Placeholder 2"/>
          <p:cNvSpPr>
            <a:spLocks noGrp="1"/>
          </p:cNvSpPr>
          <p:nvPr>
            <p:ph idx="1"/>
          </p:nvPr>
        </p:nvSpPr>
        <p:spPr>
          <a:xfrm>
            <a:off x="1079500" y="1212851"/>
            <a:ext cx="9056688" cy="4913313"/>
          </a:xfrm>
        </p:spPr>
        <p:txBody>
          <a:bodyPr/>
          <a:lstStyle/>
          <a:p>
            <a:pPr>
              <a:buFont typeface="Arial" charset="0"/>
              <a:buChar char="•"/>
              <a:defRPr/>
            </a:pPr>
            <a:r>
              <a:rPr lang="en-US" sz="2000" b="1" dirty="0">
                <a:solidFill>
                  <a:srgbClr val="FF0000"/>
                </a:solidFill>
              </a:rPr>
              <a:t>Late-19</a:t>
            </a:r>
            <a:r>
              <a:rPr lang="en-US" sz="2000" b="1" baseline="30000" dirty="0">
                <a:solidFill>
                  <a:srgbClr val="FF0000"/>
                </a:solidFill>
              </a:rPr>
              <a:t>th</a:t>
            </a:r>
            <a:r>
              <a:rPr lang="en-US" sz="2000" b="1" dirty="0">
                <a:solidFill>
                  <a:srgbClr val="FF0000"/>
                </a:solidFill>
              </a:rPr>
              <a:t> Century</a:t>
            </a:r>
            <a:r>
              <a:rPr lang="en-US" sz="2000" dirty="0"/>
              <a:t>: introduction of small statistical areas, such as enumeration districts, sanitary districts. Tabulation of data by city ward.</a:t>
            </a:r>
          </a:p>
          <a:p>
            <a:pPr>
              <a:buFont typeface="Arial" charset="0"/>
              <a:buChar char="•"/>
              <a:defRPr/>
            </a:pPr>
            <a:r>
              <a:rPr lang="en-US" sz="2000" b="1" dirty="0">
                <a:solidFill>
                  <a:srgbClr val="FF0000"/>
                </a:solidFill>
              </a:rPr>
              <a:t>1910</a:t>
            </a:r>
            <a:r>
              <a:rPr lang="en-US" sz="2000" dirty="0"/>
              <a:t>: Introduction of census tracts (8 cities).</a:t>
            </a:r>
          </a:p>
          <a:p>
            <a:pPr>
              <a:buFont typeface="Arial" charset="0"/>
              <a:buChar char="•"/>
              <a:defRPr/>
            </a:pPr>
            <a:r>
              <a:rPr lang="en-US" sz="2000" b="1" dirty="0">
                <a:solidFill>
                  <a:srgbClr val="FF0000"/>
                </a:solidFill>
              </a:rPr>
              <a:t>1910 – 1940</a:t>
            </a:r>
            <a:r>
              <a:rPr lang="en-US" sz="2000" dirty="0"/>
              <a:t>: Industrial districts, metropolitan districts. </a:t>
            </a:r>
          </a:p>
          <a:p>
            <a:pPr>
              <a:buFont typeface="Arial" charset="0"/>
              <a:buChar char="•"/>
              <a:defRPr/>
            </a:pPr>
            <a:r>
              <a:rPr lang="en-US" sz="2000" b="1" dirty="0">
                <a:solidFill>
                  <a:srgbClr val="FF0000"/>
                </a:solidFill>
              </a:rPr>
              <a:t>1930</a:t>
            </a:r>
            <a:r>
              <a:rPr lang="en-US" sz="2000" dirty="0"/>
              <a:t>: Census tract coverage expanded to 10 additional large cities.</a:t>
            </a:r>
          </a:p>
          <a:p>
            <a:pPr>
              <a:buFont typeface="Arial" charset="0"/>
              <a:buChar char="•"/>
              <a:defRPr/>
            </a:pPr>
            <a:r>
              <a:rPr lang="en-US" sz="2000" b="1" dirty="0">
                <a:solidFill>
                  <a:srgbClr val="FF0000"/>
                </a:solidFill>
              </a:rPr>
              <a:t>1940</a:t>
            </a:r>
            <a:r>
              <a:rPr lang="en-US" sz="2000" dirty="0"/>
              <a:t>: block-level data for cities of 50,000 or more population. Unincorporated communities supplementary report.</a:t>
            </a:r>
          </a:p>
          <a:p>
            <a:pPr>
              <a:buFont typeface="Arial" charset="0"/>
              <a:buChar char="•"/>
              <a:defRPr/>
            </a:pPr>
            <a:r>
              <a:rPr lang="en-US" sz="2000" b="1" dirty="0">
                <a:solidFill>
                  <a:srgbClr val="FF0000"/>
                </a:solidFill>
              </a:rPr>
              <a:t>1950</a:t>
            </a:r>
            <a:r>
              <a:rPr lang="en-US" sz="2000" dirty="0"/>
              <a:t>: Introduction of standard metropolitan areas, urbanized areas, census designated places (CDPs), census county divisions (CCDs).</a:t>
            </a:r>
          </a:p>
          <a:p>
            <a:pPr>
              <a:buFont typeface="Arial" charset="0"/>
              <a:buChar char="•"/>
              <a:defRPr/>
            </a:pPr>
            <a:r>
              <a:rPr lang="en-US" sz="2000" b="1" dirty="0">
                <a:solidFill>
                  <a:srgbClr val="FF0000"/>
                </a:solidFill>
              </a:rPr>
              <a:t>1990</a:t>
            </a:r>
            <a:r>
              <a:rPr lang="en-US" sz="2000" dirty="0"/>
              <a:t>: Nationwide coverage for blocks; census tracts/block numbering areas.</a:t>
            </a:r>
          </a:p>
          <a:p>
            <a:pPr>
              <a:buFont typeface="Arial" charset="0"/>
              <a:buChar char="•"/>
              <a:defRPr/>
            </a:pPr>
            <a:r>
              <a:rPr lang="en-US" sz="2000" b="1" dirty="0">
                <a:solidFill>
                  <a:srgbClr val="FF0000"/>
                </a:solidFill>
              </a:rPr>
              <a:t>2000</a:t>
            </a:r>
            <a:r>
              <a:rPr lang="en-US" sz="2000" dirty="0"/>
              <a:t>: ZIP Code Tabulation Areas (ZCTAs), urban clusters, </a:t>
            </a:r>
            <a:r>
              <a:rPr lang="en-US" sz="2000" dirty="0" err="1"/>
              <a:t>micropolitan</a:t>
            </a:r>
            <a:r>
              <a:rPr lang="en-US" sz="2000" dirty="0"/>
              <a:t> statistical areas. Census tracts nationwide.</a:t>
            </a:r>
          </a:p>
          <a:p>
            <a:pPr marL="0" indent="0">
              <a:buNone/>
              <a:defRPr/>
            </a:pPr>
            <a:endParaRPr lang="en-US" sz="2000"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6199580-052B-4302-96DE-C794B0859B3E}" type="slidenum">
              <a:rPr lang="en-US" altLang="en-US" sz="1200"/>
              <a:pPr>
                <a:spcBef>
                  <a:spcPct val="0"/>
                </a:spcBef>
                <a:buFontTx/>
                <a:buNone/>
              </a:pPr>
              <a:t>5</a:t>
            </a:fld>
            <a:endParaRPr lang="en-US" altLang="en-US" sz="1200"/>
          </a:p>
        </p:txBody>
      </p:sp>
    </p:spTree>
    <p:extLst>
      <p:ext uri="{BB962C8B-B14F-4D97-AF65-F5344CB8AC3E}">
        <p14:creationId xmlns:p14="http://schemas.microsoft.com/office/powerpoint/2010/main" val="1956483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1524000"/>
            <a:ext cx="9601200" cy="2095500"/>
          </a:xfrm>
        </p:spPr>
        <p:txBody>
          <a:bodyPr/>
          <a:lstStyle/>
          <a:p>
            <a:pPr algn="ctr">
              <a:defRPr/>
            </a:pPr>
            <a:r>
              <a:rPr lang="en-US" sz="3600" dirty="0">
                <a:solidFill>
                  <a:srgbClr val="C00000"/>
                </a:solidFill>
              </a:rPr>
              <a:t>Westward migration of </a:t>
            </a:r>
            <a:br>
              <a:rPr lang="en-US" sz="3600" dirty="0">
                <a:solidFill>
                  <a:srgbClr val="C00000"/>
                </a:solidFill>
              </a:rPr>
            </a:br>
            <a:r>
              <a:rPr lang="en-US" sz="3600" dirty="0" smtClean="0">
                <a:solidFill>
                  <a:srgbClr val="C00000"/>
                </a:solidFill>
              </a:rPr>
              <a:t>American </a:t>
            </a:r>
            <a:r>
              <a:rPr lang="en-US" sz="3600" dirty="0">
                <a:solidFill>
                  <a:srgbClr val="C00000"/>
                </a:solidFill>
              </a:rPr>
              <a:t>political geography:</a:t>
            </a:r>
            <a:br>
              <a:rPr lang="en-US" sz="3600" dirty="0">
                <a:solidFill>
                  <a:srgbClr val="C00000"/>
                </a:solidFill>
              </a:rPr>
            </a:br>
            <a:r>
              <a:rPr lang="en-US" sz="3600" dirty="0" smtClean="0">
                <a:solidFill>
                  <a:srgbClr val="C00000"/>
                </a:solidFill>
              </a:rPr>
              <a:t>Counties </a:t>
            </a:r>
            <a:r>
              <a:rPr lang="en-US" sz="3600" dirty="0">
                <a:solidFill>
                  <a:srgbClr val="C00000"/>
                </a:solidFill>
              </a:rPr>
              <a:t>and </a:t>
            </a:r>
            <a:r>
              <a:rPr lang="en-US" sz="3600" dirty="0" smtClean="0">
                <a:solidFill>
                  <a:srgbClr val="C00000"/>
                </a:solidFill>
              </a:rPr>
              <a:t>County </a:t>
            </a:r>
            <a:r>
              <a:rPr lang="en-US" sz="3600" dirty="0">
                <a:solidFill>
                  <a:srgbClr val="C00000"/>
                </a:solidFill>
              </a:rPr>
              <a:t>Subdivisions</a:t>
            </a: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638AE8C-9C4B-4D4C-984B-60FAEA7B0534}" type="slidenum">
              <a:rPr lang="en-US" altLang="en-US" sz="1200"/>
              <a:pPr>
                <a:spcBef>
                  <a:spcPct val="0"/>
                </a:spcBef>
                <a:buFontTx/>
                <a:buNone/>
              </a:pPr>
              <a:t>6</a:t>
            </a:fld>
            <a:endParaRPr lang="en-US" altLang="en-US" sz="1200"/>
          </a:p>
        </p:txBody>
      </p:sp>
    </p:spTree>
    <p:extLst>
      <p:ext uri="{BB962C8B-B14F-4D97-AF65-F5344CB8AC3E}">
        <p14:creationId xmlns:p14="http://schemas.microsoft.com/office/powerpoint/2010/main" val="178857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79500" y="274639"/>
            <a:ext cx="9131300" cy="877887"/>
          </a:xfrm>
        </p:spPr>
        <p:txBody>
          <a:bodyPr/>
          <a:lstStyle/>
          <a:p>
            <a:pPr algn="l">
              <a:defRPr/>
            </a:pPr>
            <a:r>
              <a:rPr lang="en-US" altLang="en-US" sz="2800" dirty="0"/>
              <a:t>Chesapeake Counties and New England Towns… </a:t>
            </a:r>
            <a:br>
              <a:rPr lang="en-US" altLang="en-US" sz="2800" dirty="0"/>
            </a:br>
            <a:r>
              <a:rPr lang="en-US" altLang="en-US" sz="2800" dirty="0"/>
              <a:t>and a Middle Path in the Mid-Atlantic</a:t>
            </a:r>
          </a:p>
        </p:txBody>
      </p:sp>
      <p:sp>
        <p:nvSpPr>
          <p:cNvPr id="19459" name="Content Placeholder 2"/>
          <p:cNvSpPr>
            <a:spLocks noGrp="1"/>
          </p:cNvSpPr>
          <p:nvPr>
            <p:ph idx="1"/>
          </p:nvPr>
        </p:nvSpPr>
        <p:spPr>
          <a:xfrm>
            <a:off x="1079500" y="1233489"/>
            <a:ext cx="9131300" cy="4892675"/>
          </a:xfrm>
        </p:spPr>
        <p:txBody>
          <a:bodyPr/>
          <a:lstStyle/>
          <a:p>
            <a:pPr>
              <a:defRPr/>
            </a:pPr>
            <a:r>
              <a:rPr lang="en-US" altLang="en-US" sz="2400" dirty="0"/>
              <a:t>Our basic units of local political geography largely stem from three colonial hearths: </a:t>
            </a:r>
          </a:p>
          <a:p>
            <a:pPr lvl="1">
              <a:defRPr/>
            </a:pPr>
            <a:r>
              <a:rPr lang="en-US" altLang="en-US" sz="2000" dirty="0"/>
              <a:t>The Chesapeake Region of Maryland and Virginia</a:t>
            </a:r>
          </a:p>
          <a:p>
            <a:pPr lvl="1">
              <a:defRPr/>
            </a:pPr>
            <a:r>
              <a:rPr lang="en-US" altLang="en-US" sz="2000" dirty="0"/>
              <a:t>New England</a:t>
            </a:r>
          </a:p>
          <a:p>
            <a:pPr lvl="1">
              <a:defRPr/>
            </a:pPr>
            <a:r>
              <a:rPr lang="en-US" altLang="en-US" sz="2000" dirty="0"/>
              <a:t>Pennsylvania</a:t>
            </a:r>
          </a:p>
          <a:p>
            <a:pPr>
              <a:defRPr/>
            </a:pPr>
            <a:r>
              <a:rPr lang="en-US" altLang="en-US" sz="2400" dirty="0"/>
              <a:t>The political landscape in the Chesapeake formed around counties. </a:t>
            </a:r>
          </a:p>
          <a:p>
            <a:pPr>
              <a:defRPr/>
            </a:pPr>
            <a:r>
              <a:rPr lang="en-US" altLang="en-US" sz="2400" dirty="0"/>
              <a:t>In New England, the basic unit of local government was the town/township.</a:t>
            </a:r>
          </a:p>
          <a:p>
            <a:pPr>
              <a:defRPr/>
            </a:pPr>
            <a:r>
              <a:rPr lang="en-US" altLang="en-US" sz="2400" dirty="0"/>
              <a:t>In Pennsylvania, we see a mix of counties, cities, and townships.</a:t>
            </a: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776147A-79F1-4B9F-B267-3661F38F0BB2}" type="slidenum">
              <a:rPr lang="en-US" altLang="en-US" sz="1200"/>
              <a:pPr>
                <a:spcBef>
                  <a:spcPct val="0"/>
                </a:spcBef>
                <a:buFontTx/>
                <a:buNone/>
              </a:pPr>
              <a:t>7</a:t>
            </a:fld>
            <a:endParaRPr lang="en-US" altLang="en-US" sz="1200"/>
          </a:p>
        </p:txBody>
      </p:sp>
    </p:spTree>
    <p:extLst>
      <p:ext uri="{BB962C8B-B14F-4D97-AF65-F5344CB8AC3E}">
        <p14:creationId xmlns:p14="http://schemas.microsoft.com/office/powerpoint/2010/main" val="4126315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a:bodyPr>
          <a:lstStyle/>
          <a:p>
            <a:pPr lvl="0">
              <a:spcBef>
                <a:spcPts val="1000"/>
              </a:spcBef>
              <a:defRPr/>
            </a:pPr>
            <a:r>
              <a:rPr lang="en-US" altLang="en-US" sz="2800" dirty="0">
                <a:solidFill>
                  <a:srgbClr val="000000"/>
                </a:solidFill>
                <a:ea typeface="+mn-ea"/>
                <a:cs typeface="+mn-cs"/>
              </a:rPr>
              <a:t>As Americans moved west, they tended to take their political geography preferences with </a:t>
            </a:r>
            <a:r>
              <a:rPr lang="en-US" altLang="en-US" sz="2800" dirty="0" smtClean="0">
                <a:solidFill>
                  <a:srgbClr val="000000"/>
                </a:solidFill>
                <a:ea typeface="+mn-ea"/>
                <a:cs typeface="+mn-cs"/>
              </a:rPr>
              <a:t>them.</a:t>
            </a:r>
            <a:endParaRPr lang="en-US" dirty="0"/>
          </a:p>
        </p:txBody>
      </p:sp>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54869" y="1943100"/>
            <a:ext cx="5664931" cy="379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199" y="1854200"/>
            <a:ext cx="5835417" cy="386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2"/>
          </p:nvPr>
        </p:nvSpPr>
        <p:spPr bwMode="auto">
          <a:xfrm>
            <a:off x="4724400" y="6265289"/>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E7B412D-534A-4B68-A5D3-AFF70A9A46B1}" type="slidenum">
              <a:rPr lang="en-US" altLang="en-US" sz="1200"/>
              <a:pPr>
                <a:spcBef>
                  <a:spcPct val="0"/>
                </a:spcBef>
                <a:buFontTx/>
                <a:buNone/>
              </a:pPr>
              <a:t>8</a:t>
            </a:fld>
            <a:endParaRPr lang="en-US" altLang="en-US" sz="1200" dirty="0"/>
          </a:p>
        </p:txBody>
      </p:sp>
      <p:sp>
        <p:nvSpPr>
          <p:cNvPr id="8" name="TextBox 8"/>
          <p:cNvSpPr txBox="1">
            <a:spLocks noChangeArrowheads="1"/>
          </p:cNvSpPr>
          <p:nvPr/>
        </p:nvSpPr>
        <p:spPr bwMode="auto">
          <a:xfrm>
            <a:off x="6497639" y="5807516"/>
            <a:ext cx="4194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t>Source: Donald W. </a:t>
            </a:r>
            <a:r>
              <a:rPr lang="en-US" altLang="en-US" sz="1200" dirty="0" err="1"/>
              <a:t>Meinig</a:t>
            </a:r>
            <a:r>
              <a:rPr lang="en-US" altLang="en-US" sz="1200" dirty="0"/>
              <a:t>. 1993. </a:t>
            </a:r>
            <a:r>
              <a:rPr lang="en-US" altLang="en-US" sz="1200" i="1" dirty="0"/>
              <a:t>The Shaping of America: Continental America, 1800-1865. </a:t>
            </a:r>
            <a:r>
              <a:rPr lang="en-US" altLang="en-US" sz="1200" dirty="0"/>
              <a:t>Yale University Press.</a:t>
            </a:r>
          </a:p>
        </p:txBody>
      </p:sp>
    </p:spTree>
    <p:extLst>
      <p:ext uri="{BB962C8B-B14F-4D97-AF65-F5344CB8AC3E}">
        <p14:creationId xmlns:p14="http://schemas.microsoft.com/office/powerpoint/2010/main" val="379183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1981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5DE1FFE-07A3-4827-97C9-CCBD0D43FAA8}" type="slidenum">
              <a:rPr lang="en-US" altLang="en-US" sz="1200">
                <a:solidFill>
                  <a:srgbClr val="898989"/>
                </a:solidFill>
              </a:rPr>
              <a:pPr algn="l">
                <a:spcBef>
                  <a:spcPct val="0"/>
                </a:spcBef>
                <a:buFontTx/>
                <a:buNone/>
              </a:pPr>
              <a:t>9</a:t>
            </a:fld>
            <a:endParaRPr lang="en-US" altLang="en-US" sz="1200">
              <a:solidFill>
                <a:srgbClr val="898989"/>
              </a:solidFill>
            </a:endParaRPr>
          </a:p>
        </p:txBody>
      </p:sp>
      <p:pic>
        <p:nvPicPr>
          <p:cNvPr id="33795" name="Picture 22" descr="Updated Cousub Map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22499" y="0"/>
            <a:ext cx="7941733" cy="5956300"/>
          </a:xfrm>
          <a:ln>
            <a:solidFill>
              <a:schemeClr val="tx1"/>
            </a:solidFill>
            <a:miter lim="800000"/>
            <a:headEnd/>
            <a:tailEnd/>
          </a:ln>
        </p:spPr>
      </p:pic>
      <p:sp>
        <p:nvSpPr>
          <p:cNvPr id="4" name="Slide Number Placeholder 3"/>
          <p:cNvSpPr txBox="1">
            <a:spLocks/>
          </p:cNvSpPr>
          <p:nvPr/>
        </p:nvSpPr>
        <p:spPr bwMode="auto">
          <a:xfrm>
            <a:off x="4724400" y="6265289"/>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0E7B412D-534A-4B68-A5D3-AFF70A9A46B1}" type="slidenum">
              <a:rPr lang="en-US" altLang="en-US" sz="1200" smtClean="0"/>
              <a:pPr>
                <a:spcBef>
                  <a:spcPct val="0"/>
                </a:spcBef>
                <a:buFontTx/>
                <a:buNone/>
              </a:pPr>
              <a:t>9</a:t>
            </a:fld>
            <a:endParaRPr lang="en-US" altLang="en-US" sz="1200" dirty="0"/>
          </a:p>
        </p:txBody>
      </p:sp>
    </p:spTree>
    <p:extLst>
      <p:ext uri="{BB962C8B-B14F-4D97-AF65-F5344CB8AC3E}">
        <p14:creationId xmlns:p14="http://schemas.microsoft.com/office/powerpoint/2010/main" val="3040726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Logo and 2020 Template-blk LOCKED 10.10.18.pptx" id="{E67E5DEC-E9A2-4C55-8A1A-DA227391EC27}" vid="{13457717-59E5-477C-8813-6808A12303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673D3AF6DA914C872278A4118339F7" ma:contentTypeVersion="4" ma:contentTypeDescription="Create a new document." ma:contentTypeScope="" ma:versionID="89291c89562de3d9ae868dc2cc2dd66a">
  <xsd:schema xmlns:xsd="http://www.w3.org/2001/XMLSchema" xmlns:xs="http://www.w3.org/2001/XMLSchema" xmlns:p="http://schemas.microsoft.com/office/2006/metadata/properties" xmlns:ns2="c45393a1-d75c-4718-b5e6-6a51ba944db8" xmlns:ns3="47d415b0-f1ef-443e-832a-624d4e3edb5d" targetNamespace="http://schemas.microsoft.com/office/2006/metadata/properties" ma:root="true" ma:fieldsID="7fa3a217d4bd7e2f6afefc56aa761839" ns2:_="" ns3:_="">
    <xsd:import namespace="c45393a1-d75c-4718-b5e6-6a51ba944db8"/>
    <xsd:import namespace="47d415b0-f1ef-443e-832a-624d4e3edb5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393a1-d75c-4718-b5e6-6a51ba944d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d415b0-f1ef-443e-832a-624d4e3edb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AB868C-40A8-4C62-B2C6-E9AAB433A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5393a1-d75c-4718-b5e6-6a51ba944db8"/>
    <ds:schemaRef ds:uri="47d415b0-f1ef-443e-832a-624d4e3edb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8E8176-64DA-495B-BE12-3F1F0B8D1CDB}">
  <ds:schemaRefs>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47d415b0-f1ef-443e-832a-624d4e3edb5d"/>
    <ds:schemaRef ds:uri="c45393a1-d75c-4718-b5e6-6a51ba944db8"/>
    <ds:schemaRef ds:uri="http://schemas.openxmlformats.org/package/2006/metadata/core-properties"/>
  </ds:schemaRefs>
</ds:datastoreItem>
</file>

<file path=customXml/itemProps3.xml><?xml version="1.0" encoding="utf-8"?>
<ds:datastoreItem xmlns:ds="http://schemas.openxmlformats.org/officeDocument/2006/customXml" ds:itemID="{8D276F5E-D65D-411A-932F-6E2DD25E4E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Standard Logo and 2020 Template-blk LOCKED 10.10.18</Template>
  <TotalTime>2022</TotalTime>
  <Words>3330</Words>
  <Application>Microsoft Office PowerPoint</Application>
  <PresentationFormat>Widescreen</PresentationFormat>
  <Paragraphs>250</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Today’s Presentation…</vt:lpstr>
      <vt:lpstr>Census Geography: The Long View</vt:lpstr>
      <vt:lpstr>Changes to Census Geography</vt:lpstr>
      <vt:lpstr>Census Geography: Key Dates</vt:lpstr>
      <vt:lpstr>Westward migration of  American political geography: Counties and County Subdivisions</vt:lpstr>
      <vt:lpstr>Chesapeake Counties and New England Towns…  and a Middle Path in the Mid-Atlantic</vt:lpstr>
      <vt:lpstr>As Americans moved west, they tended to take their political geography preferences with them.</vt:lpstr>
      <vt:lpstr>PowerPoint Presentation</vt:lpstr>
      <vt:lpstr>Illinois County Subdivisions </vt:lpstr>
      <vt:lpstr>Filling in the gaps: Census Designated Places</vt:lpstr>
      <vt:lpstr>PowerPoint Presentation</vt:lpstr>
      <vt:lpstr>Unincorporated/Census Designated Places</vt:lpstr>
      <vt:lpstr>Census Designated Places</vt:lpstr>
      <vt:lpstr>Providing data for small unincorporated communities: Cedarville CDP (population, 776) and Fairton CDP (population, 1,264)</vt:lpstr>
      <vt:lpstr>Incorporated Places, Townships, and Census Designated Places</vt:lpstr>
      <vt:lpstr>Urban and Metropolitan Areas:  Defining the structural  and functional landscape</vt:lpstr>
      <vt:lpstr>Urban/Rural and Metropolitan</vt:lpstr>
      <vt:lpstr>PowerPoint Presentation</vt:lpstr>
      <vt:lpstr>Industrial Districts (1905) and  Metropolitan Districts (1910-1940)</vt:lpstr>
      <vt:lpstr>Urbanized Areas, 1950-1990</vt:lpstr>
      <vt:lpstr>Changes to the Urban Area Concept and Criteria for Census 2000 </vt:lpstr>
      <vt:lpstr>PowerPoint Presentation</vt:lpstr>
      <vt:lpstr>Metropolitan Areas: 1950-2013</vt:lpstr>
      <vt:lpstr>Standard Metropolitan Areas: 1950</vt:lpstr>
      <vt:lpstr>Metropolitan and Micropolitan Statistical Areas: 2017</vt:lpstr>
      <vt:lpstr>Defining Rural and Rurality Conceptual and Definitional Issues to Consider</vt:lpstr>
      <vt:lpstr>Concluding Thoughts</vt:lpstr>
      <vt:lpstr>Questions?  Comments?</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Ratcliffe</dc:creator>
  <cp:lastModifiedBy>Michael R Ratcliffe (CENSUS/GEO FED)</cp:lastModifiedBy>
  <cp:revision>199</cp:revision>
  <cp:lastPrinted>2019-01-22T21:52:06Z</cp:lastPrinted>
  <dcterms:created xsi:type="dcterms:W3CDTF">2018-10-18T13:13:52Z</dcterms:created>
  <dcterms:modified xsi:type="dcterms:W3CDTF">2019-06-17T14:13:43Z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0x0101008D673D3AF6DA914C872278A4118339F7</vt:lpwstr>
  </property>
</Properties>
</file>