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FBE4-060D-4B96-B751-C4346192045E}" type="datetimeFigureOut">
              <a:rPr lang="en-US" smtClean="0"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437AB-FABC-4C60-87E6-67A2B6054F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ordelon@princeto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poaccess.gov/libraries.html" TargetMode="External"/><Relationship Id="rId2" Type="http://schemas.openxmlformats.org/officeDocument/2006/relationships/hyperlink" Target="http://danj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b.berkeley.edu/doemoff/govinfo/federal/fdlpexhibit/whatisfdlp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523999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Depository Libraries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New Jersey State Data Center Annual Network Meeting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June 17, 2010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err="1" smtClean="0">
                <a:solidFill>
                  <a:schemeClr val="tx1"/>
                </a:solidFill>
              </a:rPr>
              <a:t>Bobray</a:t>
            </a:r>
            <a:r>
              <a:rPr lang="en-US" b="1" dirty="0" smtClean="0">
                <a:solidFill>
                  <a:schemeClr val="tx1"/>
                </a:solidFill>
              </a:rPr>
              <a:t> Bordelon, </a:t>
            </a:r>
            <a:r>
              <a:rPr lang="en-US" b="1" dirty="0" smtClean="0">
                <a:solidFill>
                  <a:schemeClr val="tx1"/>
                </a:solidFill>
                <a:hlinkClick r:id="rId2"/>
              </a:rPr>
              <a:t>bordelon@princeton.edu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Depository Library Program</a:t>
            </a:r>
            <a:endParaRPr lang="en-US" dirty="0"/>
          </a:p>
        </p:txBody>
      </p:sp>
      <p:pic>
        <p:nvPicPr>
          <p:cNvPr id="4" name="Content Placeholder 3" descr="fdlp-185px-wide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371600"/>
            <a:ext cx="1752600" cy="15621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286000" y="1600200"/>
            <a:ext cx="6400800" cy="45259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1789:  U.S. Dept. </a:t>
            </a:r>
            <a:r>
              <a:rPr lang="en-US" sz="3200" dirty="0"/>
              <a:t>of State </a:t>
            </a:r>
            <a:r>
              <a:rPr lang="en-US" sz="3200" dirty="0" smtClean="0"/>
              <a:t>employs newspapers </a:t>
            </a:r>
            <a:r>
              <a:rPr lang="en-US" sz="3200" dirty="0"/>
              <a:t>to publish the laws, orders, </a:t>
            </a:r>
            <a:r>
              <a:rPr lang="en-US" sz="3200" dirty="0" smtClean="0"/>
              <a:t>&amp; </a:t>
            </a:r>
            <a:r>
              <a:rPr lang="en-US" sz="3200" dirty="0"/>
              <a:t>resolutions of Congress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1813: </a:t>
            </a:r>
            <a:r>
              <a:rPr lang="en-US" sz="3200" dirty="0"/>
              <a:t>Congress </a:t>
            </a:r>
            <a:r>
              <a:rPr lang="en-US" sz="3200" dirty="0" smtClean="0"/>
              <a:t>passes </a:t>
            </a:r>
            <a:r>
              <a:rPr lang="en-US" sz="3200" dirty="0"/>
              <a:t>legislation to </a:t>
            </a:r>
            <a:r>
              <a:rPr lang="en-US" sz="3200" dirty="0" smtClean="0"/>
              <a:t>send a </a:t>
            </a:r>
            <a:r>
              <a:rPr lang="en-US" sz="3200" dirty="0"/>
              <a:t>copy of </a:t>
            </a:r>
            <a:r>
              <a:rPr lang="en-US" sz="3200" dirty="0" smtClean="0"/>
              <a:t>the </a:t>
            </a:r>
            <a:r>
              <a:rPr lang="en-US" sz="3200" dirty="0"/>
              <a:t>House </a:t>
            </a:r>
            <a:r>
              <a:rPr lang="en-US" sz="3200" dirty="0" smtClean="0"/>
              <a:t>&amp; </a:t>
            </a:r>
            <a:r>
              <a:rPr lang="en-US" sz="3200" dirty="0"/>
              <a:t>the Senate Journals </a:t>
            </a:r>
            <a:r>
              <a:rPr lang="en-US" sz="3200" dirty="0" smtClean="0"/>
              <a:t>&amp; </a:t>
            </a:r>
            <a:r>
              <a:rPr lang="en-US" sz="3200" dirty="0"/>
              <a:t>other Congressional documents </a:t>
            </a:r>
            <a:r>
              <a:rPr lang="en-US" sz="3200" dirty="0" smtClean="0"/>
              <a:t>to universities &amp; </a:t>
            </a:r>
            <a:r>
              <a:rPr lang="en-US" sz="3200" dirty="0"/>
              <a:t>historical </a:t>
            </a:r>
            <a:r>
              <a:rPr lang="en-US" sz="3200" dirty="0" smtClean="0"/>
              <a:t>societies.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Depository Library Program</a:t>
            </a:r>
            <a:endParaRPr lang="en-US" dirty="0"/>
          </a:p>
        </p:txBody>
      </p:sp>
      <p:pic>
        <p:nvPicPr>
          <p:cNvPr id="4" name="Content Placeholder 3" descr="fdlp-185px-wide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219200"/>
            <a:ext cx="1752600" cy="15621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209800" y="1600200"/>
            <a:ext cx="66294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1857: Secretary </a:t>
            </a:r>
            <a:r>
              <a:rPr lang="en-US" dirty="0"/>
              <a:t>of the Interior </a:t>
            </a:r>
            <a:r>
              <a:rPr lang="en-US" dirty="0" smtClean="0"/>
              <a:t>begins </a:t>
            </a:r>
            <a:r>
              <a:rPr lang="en-US" dirty="0"/>
              <a:t>to oversee government printing </a:t>
            </a:r>
            <a:r>
              <a:rPr lang="en-US" dirty="0" smtClean="0"/>
              <a:t>&amp; </a:t>
            </a:r>
            <a:r>
              <a:rPr lang="en-US" dirty="0"/>
              <a:t>the designation of depositories. </a:t>
            </a:r>
            <a:endParaRPr lang="en-US" dirty="0" smtClean="0"/>
          </a:p>
          <a:p>
            <a:r>
              <a:rPr lang="en-US" dirty="0" smtClean="0"/>
              <a:t>1858: </a:t>
            </a:r>
            <a:r>
              <a:rPr lang="en-US" dirty="0"/>
              <a:t>Congress </a:t>
            </a:r>
            <a:r>
              <a:rPr lang="en-US" dirty="0" smtClean="0"/>
              <a:t>enables </a:t>
            </a:r>
            <a:r>
              <a:rPr lang="en-US" dirty="0"/>
              <a:t>each representative to designate a depository in his/her district or territory. Public libraries </a:t>
            </a:r>
            <a:r>
              <a:rPr lang="en-US" dirty="0" smtClean="0"/>
              <a:t>can </a:t>
            </a:r>
            <a:r>
              <a:rPr lang="en-US" dirty="0"/>
              <a:t>now serve as depositories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1859: </a:t>
            </a:r>
            <a:r>
              <a:rPr lang="en-US" dirty="0"/>
              <a:t>Congress </a:t>
            </a:r>
            <a:r>
              <a:rPr lang="en-US" dirty="0" smtClean="0"/>
              <a:t>allows </a:t>
            </a:r>
            <a:r>
              <a:rPr lang="en-US" dirty="0"/>
              <a:t>for each Senator to designate a depository in his/her state.</a:t>
            </a:r>
          </a:p>
          <a:p>
            <a:r>
              <a:rPr lang="en-US" dirty="0" smtClean="0"/>
              <a:t>1860: GPO established.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Depository Library Program</a:t>
            </a:r>
            <a:endParaRPr lang="en-US" dirty="0"/>
          </a:p>
        </p:txBody>
      </p:sp>
      <p:pic>
        <p:nvPicPr>
          <p:cNvPr id="4" name="Content Placeholder 3" descr="fdlp-185px-wide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600200"/>
            <a:ext cx="1752600" cy="1562100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2286000" y="1676400"/>
            <a:ext cx="64770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GPO's </a:t>
            </a:r>
            <a:r>
              <a:rPr lang="en-US" dirty="0"/>
              <a:t>legal authority is guaranteed in </a:t>
            </a:r>
            <a:r>
              <a:rPr lang="en-US" u="sng" dirty="0"/>
              <a:t>Title 44</a:t>
            </a:r>
            <a:r>
              <a:rPr lang="en-US" dirty="0"/>
              <a:t> of the </a:t>
            </a:r>
            <a:r>
              <a:rPr lang="en-US" i="1" dirty="0"/>
              <a:t>United States Code </a:t>
            </a:r>
            <a:r>
              <a:rPr lang="en-US" dirty="0"/>
              <a:t>and set its mission to "keep </a:t>
            </a:r>
            <a:r>
              <a:rPr lang="en-US" dirty="0" smtClean="0"/>
              <a:t>America </a:t>
            </a:r>
            <a:r>
              <a:rPr lang="en-US" dirty="0"/>
              <a:t>informed" by providing government documents to libraries for access by the public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1895: authority </a:t>
            </a:r>
            <a:r>
              <a:rPr lang="en-US" dirty="0"/>
              <a:t>for the depository program </a:t>
            </a:r>
            <a:r>
              <a:rPr lang="en-US" dirty="0" smtClean="0"/>
              <a:t>transferred </a:t>
            </a:r>
            <a:r>
              <a:rPr lang="en-US" dirty="0"/>
              <a:t>from the </a:t>
            </a:r>
            <a:r>
              <a:rPr lang="en-US" dirty="0" smtClean="0"/>
              <a:t>to </a:t>
            </a:r>
            <a:r>
              <a:rPr lang="en-US" dirty="0"/>
              <a:t>the Office of the Superintendent of Documents. Indexing of government publications </a:t>
            </a:r>
            <a:r>
              <a:rPr lang="en-US" dirty="0" smtClean="0"/>
              <a:t>begins.  </a:t>
            </a:r>
            <a:r>
              <a:rPr lang="en-US" dirty="0"/>
              <a:t>All publications of the Executive Departments not intended for their special use </a:t>
            </a:r>
            <a:r>
              <a:rPr lang="en-US" dirty="0" smtClean="0"/>
              <a:t>are </a:t>
            </a:r>
            <a:r>
              <a:rPr lang="en-US" dirty="0"/>
              <a:t>added to </a:t>
            </a:r>
            <a:r>
              <a:rPr lang="en-US" dirty="0" smtClean="0"/>
              <a:t>distribution.</a:t>
            </a:r>
          </a:p>
          <a:p>
            <a:r>
              <a:rPr lang="en-US" dirty="0" smtClean="0"/>
              <a:t>Today </a:t>
            </a:r>
            <a:r>
              <a:rPr lang="en-US" dirty="0"/>
              <a:t>select depositories choose which agencies and classes of publications </a:t>
            </a:r>
            <a:r>
              <a:rPr lang="en-US" dirty="0" smtClean="0"/>
              <a:t>to receive.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NJ State Document Depository System</a:t>
            </a:r>
            <a:endParaRPr lang="en-US" dirty="0"/>
          </a:p>
        </p:txBody>
      </p:sp>
      <p:pic>
        <p:nvPicPr>
          <p:cNvPr id="5" name="Content Placeholder 4" descr="new-jersey-road-map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676400"/>
            <a:ext cx="1333500" cy="2295525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0" y="1600200"/>
            <a:ext cx="68580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NJ state </a:t>
            </a:r>
            <a:r>
              <a:rPr lang="en-US" dirty="0"/>
              <a:t>document depository system </a:t>
            </a:r>
            <a:r>
              <a:rPr lang="en-US" dirty="0" smtClean="0"/>
              <a:t>dates </a:t>
            </a:r>
            <a:r>
              <a:rPr lang="en-US" dirty="0"/>
              <a:t>back to 1875</a:t>
            </a:r>
            <a:r>
              <a:rPr lang="en-US" dirty="0" smtClean="0"/>
              <a:t>.</a:t>
            </a:r>
          </a:p>
          <a:p>
            <a:r>
              <a:rPr lang="en-US" dirty="0" smtClean="0"/>
              <a:t>1957: Law changed </a:t>
            </a:r>
            <a:r>
              <a:rPr lang="en-US" dirty="0"/>
              <a:t>to increase the number of copies of materials to be sent to the State Library from 6 to 25. Thirteen libraries were depositories at this time. </a:t>
            </a:r>
            <a:endParaRPr lang="en-US" dirty="0" smtClean="0"/>
          </a:p>
          <a:p>
            <a:r>
              <a:rPr lang="en-US" dirty="0" smtClean="0"/>
              <a:t>1960's: More </a:t>
            </a:r>
            <a:r>
              <a:rPr lang="en-US" dirty="0"/>
              <a:t>depositories </a:t>
            </a:r>
            <a:r>
              <a:rPr lang="en-US" dirty="0" smtClean="0"/>
              <a:t>added.</a:t>
            </a:r>
          </a:p>
          <a:p>
            <a:r>
              <a:rPr lang="en-US" dirty="0" smtClean="0"/>
              <a:t>1967: Law revised </a:t>
            </a:r>
            <a:r>
              <a:rPr lang="en-US" dirty="0"/>
              <a:t>to send 75 </a:t>
            </a:r>
            <a:r>
              <a:rPr lang="en-US" dirty="0" smtClean="0"/>
              <a:t>copies</a:t>
            </a:r>
          </a:p>
          <a:p>
            <a:r>
              <a:rPr lang="en-US" dirty="0" smtClean="0"/>
              <a:t>Select </a:t>
            </a:r>
            <a:r>
              <a:rPr lang="en-US" dirty="0"/>
              <a:t>depositories agree to provide public access to state documents for </a:t>
            </a:r>
            <a:r>
              <a:rPr lang="en-US" dirty="0" smtClean="0"/>
              <a:t>5 </a:t>
            </a:r>
            <a:r>
              <a:rPr lang="en-US" dirty="0"/>
              <a:t>years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State </a:t>
            </a:r>
            <a:r>
              <a:rPr lang="en-US" dirty="0"/>
              <a:t>Library is also preserving digital documents.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Documents Association of New Jersey website </a:t>
            </a:r>
            <a:r>
              <a:rPr lang="en-US" u="sng" dirty="0">
                <a:hlinkClick r:id="rId2"/>
              </a:rPr>
              <a:t>http://danj.org/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Federal </a:t>
            </a:r>
            <a:r>
              <a:rPr lang="en-US" dirty="0"/>
              <a:t>Depository Library Program Website</a:t>
            </a:r>
            <a:r>
              <a:rPr lang="en-US" b="1" dirty="0"/>
              <a:t> </a:t>
            </a:r>
            <a:r>
              <a:rPr lang="en-US" u="sng" dirty="0">
                <a:hlinkClick r:id="rId3"/>
              </a:rPr>
              <a:t>http://www.gpoaccess.gov/libraries.html</a:t>
            </a:r>
            <a:endParaRPr lang="en-US" dirty="0" smtClean="0"/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Hernon</a:t>
            </a:r>
            <a:r>
              <a:rPr lang="en-US" dirty="0"/>
              <a:t>, Peter and Laura Saunders.  “The Federal Depository Library Program in 2003:  One Perspective on the Transition to the Future”.  </a:t>
            </a:r>
            <a:r>
              <a:rPr lang="en-US" i="1" dirty="0"/>
              <a:t>College and Research Libraries</a:t>
            </a:r>
            <a:r>
              <a:rPr lang="en-US" dirty="0"/>
              <a:t>.  Volume 70, No. 4.  Pages 351-70.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Kessler, Ridley R.  “A brief history of the Federal Depository Library Program: A personal perspective”.  </a:t>
            </a:r>
            <a:r>
              <a:rPr lang="en-US" i="1" dirty="0"/>
              <a:t>Journal of Government Information</a:t>
            </a:r>
            <a:r>
              <a:rPr lang="en-US" dirty="0"/>
              <a:t>.  Volume 23, Issue 4, (July-August 1996) Pages 369-380.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What is the FDLP? Brief History of the Federal Depository Library Program</a:t>
            </a:r>
            <a:endParaRPr lang="en-US" dirty="0" smtClean="0"/>
          </a:p>
          <a:p>
            <a:pPr>
              <a:buNone/>
            </a:pPr>
            <a:r>
              <a:rPr lang="en-US" b="1" u="sng" dirty="0">
                <a:hlinkClick r:id="rId4"/>
              </a:rPr>
              <a:t>http://www.lib.berkeley.edu/doemoff/govinfo/federal/fdlpexhibit/whatisfdlp.html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332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Depository Libraries</vt:lpstr>
      <vt:lpstr>Federal Depository Library Program</vt:lpstr>
      <vt:lpstr>Federal Depository Library Program</vt:lpstr>
      <vt:lpstr>Federal Depository Library Program</vt:lpstr>
      <vt:lpstr>NJ State Document Depository System</vt:lpstr>
      <vt:lpstr>Further Reading</vt:lpstr>
    </vt:vector>
  </TitlesOfParts>
  <Company>Princeton University Library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Depository Libraries</dc:title>
  <dc:creator>bordelon</dc:creator>
  <cp:lastModifiedBy>bordelon</cp:lastModifiedBy>
  <cp:revision>5</cp:revision>
  <dcterms:created xsi:type="dcterms:W3CDTF">2010-05-17T14:40:46Z</dcterms:created>
  <dcterms:modified xsi:type="dcterms:W3CDTF">2010-05-17T15:07:57Z</dcterms:modified>
</cp:coreProperties>
</file>