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87" r:id="rId2"/>
    <p:sldId id="326" r:id="rId3"/>
    <p:sldId id="288" r:id="rId4"/>
    <p:sldId id="327" r:id="rId5"/>
    <p:sldId id="328" r:id="rId6"/>
    <p:sldId id="295" r:id="rId7"/>
    <p:sldId id="293" r:id="rId8"/>
    <p:sldId id="298" r:id="rId9"/>
    <p:sldId id="329" r:id="rId10"/>
    <p:sldId id="300" r:id="rId11"/>
    <p:sldId id="334" r:id="rId12"/>
    <p:sldId id="301" r:id="rId13"/>
    <p:sldId id="302" r:id="rId14"/>
    <p:sldId id="324" r:id="rId15"/>
    <p:sldId id="309" r:id="rId16"/>
    <p:sldId id="306" r:id="rId17"/>
    <p:sldId id="325" r:id="rId18"/>
    <p:sldId id="307" r:id="rId19"/>
    <p:sldId id="308" r:id="rId20"/>
    <p:sldId id="303" r:id="rId21"/>
    <p:sldId id="304" r:id="rId22"/>
    <p:sldId id="335" r:id="rId23"/>
    <p:sldId id="311" r:id="rId24"/>
    <p:sldId id="310" r:id="rId25"/>
    <p:sldId id="312" r:id="rId26"/>
    <p:sldId id="313" r:id="rId27"/>
    <p:sldId id="314" r:id="rId28"/>
    <p:sldId id="315" r:id="rId29"/>
    <p:sldId id="316" r:id="rId30"/>
    <p:sldId id="319" r:id="rId31"/>
    <p:sldId id="336" r:id="rId32"/>
    <p:sldId id="337" r:id="rId33"/>
    <p:sldId id="320" r:id="rId34"/>
    <p:sldId id="322" r:id="rId35"/>
    <p:sldId id="323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23A1C"/>
    <a:srgbClr val="008000"/>
    <a:srgbClr val="FF00FF"/>
    <a:srgbClr val="0066FF"/>
    <a:srgbClr val="FFC000"/>
    <a:srgbClr val="FF5050"/>
    <a:srgbClr val="AB2F25"/>
    <a:srgbClr val="FF99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33" autoAdjust="0"/>
  </p:normalViewPr>
  <p:slideViewPr>
    <p:cSldViewPr>
      <p:cViewPr varScale="1">
        <p:scale>
          <a:sx n="86" d="100"/>
          <a:sy n="86" d="100"/>
        </p:scale>
        <p:origin x="7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12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244 </a:t>
            </a:r>
            <a:r>
              <a:rPr lang="en-US" sz="1600" dirty="0" smtClean="0"/>
              <a:t>Years Population </a:t>
            </a:r>
            <a:r>
              <a:rPr lang="en-US" sz="1600" dirty="0"/>
              <a:t>Trend </a:t>
            </a:r>
            <a:r>
              <a:rPr lang="en-US" sz="1600" dirty="0" smtClean="0"/>
              <a:t> </a:t>
            </a:r>
            <a:r>
              <a:rPr lang="en-US" sz="1800" b="1" i="0" u="none" strike="noStrike" baseline="0" dirty="0" smtClean="0">
                <a:solidFill>
                  <a:schemeClr val="accent5"/>
                </a:solidFill>
                <a:effectLst/>
                <a:latin typeface="Albertus Extra Bold" panose="020E0802040304020204" pitchFamily="34" charset="0"/>
              </a:rPr>
              <a:t>───</a:t>
            </a:r>
            <a:r>
              <a:rPr lang="en-US" sz="1600" dirty="0" smtClean="0"/>
              <a:t>   and </a:t>
            </a:r>
            <a:r>
              <a:rPr lang="en-US" sz="1600" dirty="0"/>
              <a:t>Growth </a:t>
            </a:r>
            <a:r>
              <a:rPr lang="en-US" sz="1600" dirty="0" smtClean="0"/>
              <a:t>Rate </a:t>
            </a:r>
            <a:r>
              <a:rPr lang="en-US" sz="1600" dirty="0" smtClean="0"/>
              <a:t> 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  <a:effectLst/>
                <a:latin typeface="Albertus Extra Bold" panose="020E0802040304020204" pitchFamily="34" charset="0"/>
              </a:rPr>
              <a:t>──</a:t>
            </a:r>
            <a:endParaRPr lang="en-US" sz="1800" b="1" i="0" baseline="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c:rich>
      </c:tx>
      <c:layout>
        <c:manualLayout>
          <c:xMode val="edge"/>
          <c:yMode val="edge"/>
          <c:x val="0.22554877515310584"/>
          <c:y val="8.2689756685819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26202974628172E-2"/>
          <c:y val="8.830952380952381E-2"/>
          <c:w val="0.89194313210848641"/>
          <c:h val="0.8397898387701537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cat>
            <c:numRef>
              <c:f>'[Chart in Microsoft PowerPoint]Sheet1'!$A$2:$A$27</c:f>
              <c:numCache>
                <c:formatCode>General</c:formatCode>
                <c:ptCount val="26"/>
                <c:pt idx="0">
                  <c:v>1790</c:v>
                </c:pt>
                <c:pt idx="1">
                  <c:v>1800</c:v>
                </c:pt>
                <c:pt idx="2">
                  <c:v>1810</c:v>
                </c:pt>
                <c:pt idx="3">
                  <c:v>1820</c:v>
                </c:pt>
                <c:pt idx="4">
                  <c:v>1830</c:v>
                </c:pt>
                <c:pt idx="5">
                  <c:v>1840</c:v>
                </c:pt>
                <c:pt idx="6">
                  <c:v>1850</c:v>
                </c:pt>
                <c:pt idx="7">
                  <c:v>1860</c:v>
                </c:pt>
                <c:pt idx="8">
                  <c:v>1870</c:v>
                </c:pt>
                <c:pt idx="9">
                  <c:v>1880</c:v>
                </c:pt>
                <c:pt idx="10">
                  <c:v>1890</c:v>
                </c:pt>
                <c:pt idx="11">
                  <c:v>1900</c:v>
                </c:pt>
                <c:pt idx="12">
                  <c:v>1910</c:v>
                </c:pt>
                <c:pt idx="13">
                  <c:v>1920</c:v>
                </c:pt>
                <c:pt idx="14">
                  <c:v>1930</c:v>
                </c:pt>
                <c:pt idx="15">
                  <c:v>1940</c:v>
                </c:pt>
                <c:pt idx="16">
                  <c:v>1950</c:v>
                </c:pt>
                <c:pt idx="17">
                  <c:v>1960</c:v>
                </c:pt>
                <c:pt idx="18">
                  <c:v>1970</c:v>
                </c:pt>
                <c:pt idx="19">
                  <c:v>1980</c:v>
                </c:pt>
                <c:pt idx="20">
                  <c:v>1990</c:v>
                </c:pt>
                <c:pt idx="21">
                  <c:v>2000</c:v>
                </c:pt>
                <c:pt idx="22">
                  <c:v>2010</c:v>
                </c:pt>
                <c:pt idx="23">
                  <c:v>2019</c:v>
                </c:pt>
                <c:pt idx="24">
                  <c:v>2029</c:v>
                </c:pt>
                <c:pt idx="25">
                  <c:v>2034</c:v>
                </c:pt>
              </c:numCache>
            </c:numRef>
          </c:cat>
          <c:val>
            <c:numRef>
              <c:f>'[Chart in Microsoft PowerPoint]Sheet1'!$B$2:$B$27</c:f>
              <c:numCache>
                <c:formatCode>General</c:formatCode>
                <c:ptCount val="26"/>
                <c:pt idx="0">
                  <c:v>184139</c:v>
                </c:pt>
                <c:pt idx="1">
                  <c:v>211149</c:v>
                </c:pt>
                <c:pt idx="2">
                  <c:v>245562</c:v>
                </c:pt>
                <c:pt idx="3">
                  <c:v>277575</c:v>
                </c:pt>
                <c:pt idx="4">
                  <c:v>320823</c:v>
                </c:pt>
                <c:pt idx="5">
                  <c:v>373306</c:v>
                </c:pt>
                <c:pt idx="6">
                  <c:v>489555</c:v>
                </c:pt>
                <c:pt idx="7">
                  <c:v>672035</c:v>
                </c:pt>
                <c:pt idx="8">
                  <c:v>906096</c:v>
                </c:pt>
                <c:pt idx="9">
                  <c:v>1131116</c:v>
                </c:pt>
                <c:pt idx="10">
                  <c:v>1444933</c:v>
                </c:pt>
                <c:pt idx="11">
                  <c:v>1883669</c:v>
                </c:pt>
                <c:pt idx="12">
                  <c:v>2537167</c:v>
                </c:pt>
                <c:pt idx="13">
                  <c:v>3155900</c:v>
                </c:pt>
                <c:pt idx="14">
                  <c:v>4041334</c:v>
                </c:pt>
                <c:pt idx="15">
                  <c:v>4160165</c:v>
                </c:pt>
                <c:pt idx="16">
                  <c:v>4835329</c:v>
                </c:pt>
                <c:pt idx="17">
                  <c:v>6066782</c:v>
                </c:pt>
                <c:pt idx="18">
                  <c:v>7171112</c:v>
                </c:pt>
                <c:pt idx="19">
                  <c:v>7365011</c:v>
                </c:pt>
                <c:pt idx="20">
                  <c:v>7747750</c:v>
                </c:pt>
                <c:pt idx="21">
                  <c:v>8414350</c:v>
                </c:pt>
                <c:pt idx="22">
                  <c:v>8791894</c:v>
                </c:pt>
                <c:pt idx="23">
                  <c:v>9132738</c:v>
                </c:pt>
                <c:pt idx="24">
                  <c:v>9531155</c:v>
                </c:pt>
                <c:pt idx="25">
                  <c:v>9733418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28464"/>
        <c:axId val="161406704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</c:dPt>
          <c:cat>
            <c:numRef>
              <c:f>'[Chart in Microsoft PowerPoint]Sheet1'!$A$2:$A$27</c:f>
              <c:numCache>
                <c:formatCode>General</c:formatCode>
                <c:ptCount val="26"/>
                <c:pt idx="0">
                  <c:v>1790</c:v>
                </c:pt>
                <c:pt idx="1">
                  <c:v>1800</c:v>
                </c:pt>
                <c:pt idx="2">
                  <c:v>1810</c:v>
                </c:pt>
                <c:pt idx="3">
                  <c:v>1820</c:v>
                </c:pt>
                <c:pt idx="4">
                  <c:v>1830</c:v>
                </c:pt>
                <c:pt idx="5">
                  <c:v>1840</c:v>
                </c:pt>
                <c:pt idx="6">
                  <c:v>1850</c:v>
                </c:pt>
                <c:pt idx="7">
                  <c:v>1860</c:v>
                </c:pt>
                <c:pt idx="8">
                  <c:v>1870</c:v>
                </c:pt>
                <c:pt idx="9">
                  <c:v>1880</c:v>
                </c:pt>
                <c:pt idx="10">
                  <c:v>1890</c:v>
                </c:pt>
                <c:pt idx="11">
                  <c:v>1900</c:v>
                </c:pt>
                <c:pt idx="12">
                  <c:v>1910</c:v>
                </c:pt>
                <c:pt idx="13">
                  <c:v>1920</c:v>
                </c:pt>
                <c:pt idx="14">
                  <c:v>1930</c:v>
                </c:pt>
                <c:pt idx="15">
                  <c:v>1940</c:v>
                </c:pt>
                <c:pt idx="16">
                  <c:v>1950</c:v>
                </c:pt>
                <c:pt idx="17">
                  <c:v>1960</c:v>
                </c:pt>
                <c:pt idx="18">
                  <c:v>1970</c:v>
                </c:pt>
                <c:pt idx="19">
                  <c:v>1980</c:v>
                </c:pt>
                <c:pt idx="20">
                  <c:v>1990</c:v>
                </c:pt>
                <c:pt idx="21">
                  <c:v>2000</c:v>
                </c:pt>
                <c:pt idx="22">
                  <c:v>2010</c:v>
                </c:pt>
                <c:pt idx="23">
                  <c:v>2019</c:v>
                </c:pt>
                <c:pt idx="24">
                  <c:v>2029</c:v>
                </c:pt>
                <c:pt idx="25">
                  <c:v>2034</c:v>
                </c:pt>
              </c:numCache>
            </c:numRef>
          </c:cat>
          <c:val>
            <c:numRef>
              <c:f>'[Chart in Microsoft PowerPoint]Sheet1'!$F$2:$F$27</c:f>
              <c:numCache>
                <c:formatCode>0.00%</c:formatCode>
                <c:ptCount val="26"/>
                <c:pt idx="1">
                  <c:v>0.14668266907064775</c:v>
                </c:pt>
                <c:pt idx="2">
                  <c:v>0.16297969680178448</c:v>
                </c:pt>
                <c:pt idx="3">
                  <c:v>0.13036626188090983</c:v>
                </c:pt>
                <c:pt idx="4">
                  <c:v>0.15580653877330453</c:v>
                </c:pt>
                <c:pt idx="5">
                  <c:v>0.16358864545247687</c:v>
                </c:pt>
                <c:pt idx="6">
                  <c:v>0.31140404922503251</c:v>
                </c:pt>
                <c:pt idx="7">
                  <c:v>0.37274667810562656</c:v>
                </c:pt>
                <c:pt idx="8">
                  <c:v>0.34828691958008129</c:v>
                </c:pt>
                <c:pt idx="9">
                  <c:v>0.24834013172997116</c:v>
                </c:pt>
                <c:pt idx="10">
                  <c:v>0.27744015644726083</c:v>
                </c:pt>
                <c:pt idx="11">
                  <c:v>0.30363760811054896</c:v>
                </c:pt>
                <c:pt idx="12">
                  <c:v>0.3469282554419062</c:v>
                </c:pt>
                <c:pt idx="13">
                  <c:v>0.2438676681511307</c:v>
                </c:pt>
                <c:pt idx="14">
                  <c:v>0.28056465667479968</c:v>
                </c:pt>
                <c:pt idx="15">
                  <c:v>2.9403904750263221E-2</c:v>
                </c:pt>
                <c:pt idx="16">
                  <c:v>0.16229260137518575</c:v>
                </c:pt>
                <c:pt idx="17">
                  <c:v>0.25467822355004177</c:v>
                </c:pt>
                <c:pt idx="18">
                  <c:v>0.18202895703191579</c:v>
                </c:pt>
                <c:pt idx="19">
                  <c:v>2.7038902753157457E-2</c:v>
                </c:pt>
                <c:pt idx="20">
                  <c:v>5.196720004898836E-2</c:v>
                </c:pt>
                <c:pt idx="21">
                  <c:v>8.6037881965731922E-2</c:v>
                </c:pt>
                <c:pt idx="22">
                  <c:v>4.4869062969807638E-2</c:v>
                </c:pt>
                <c:pt idx="23">
                  <c:v>3.8767983326459587E-2</c:v>
                </c:pt>
                <c:pt idx="24">
                  <c:v>4.3625142865151734E-2</c:v>
                </c:pt>
                <c:pt idx="25">
                  <c:v>2.1221247582271063E-2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63424"/>
        <c:axId val="161453744"/>
      </c:lineChart>
      <c:catAx>
        <c:axId val="16202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06704"/>
        <c:crosses val="autoZero"/>
        <c:auto val="1"/>
        <c:lblAlgn val="ctr"/>
        <c:lblOffset val="100"/>
        <c:tickLblSkip val="1"/>
        <c:noMultiLvlLbl val="0"/>
      </c:catAx>
      <c:valAx>
        <c:axId val="1614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solidFill>
            <a:schemeClr val="bg2"/>
          </a:solidFill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28464"/>
        <c:crossesAt val="1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06649168853893E-2"/>
                <c:y val="9.069047619047621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61453744"/>
        <c:scaling>
          <c:orientation val="minMax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solidFill>
            <a:schemeClr val="bg2"/>
          </a:solidFill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63424"/>
        <c:crosses val="max"/>
        <c:crossBetween val="between"/>
      </c:valAx>
      <c:catAx>
        <c:axId val="161463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45374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81733204402082E-2"/>
          <c:y val="3.7416358903499806E-2"/>
          <c:w val="0.87769063406547876"/>
          <c:h val="0.87737076290536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harsh" dir="t"/>
            </a:scene3d>
            <a:sp3d prstMaterial="metal">
              <a:bevelT w="63500" h="25400" prst="coolSlant"/>
              <a:bevelB w="165100" prst="coolSlant"/>
            </a:sp3d>
          </c:spPr>
          <c:invertIfNegative val="0"/>
          <c:cat>
            <c:strRef>
              <c:f>Sheet1!$A$2:$A$22</c:f>
              <c:strCache>
                <c:ptCount val="21"/>
                <c:pt idx="0">
                  <c:v>BER</c:v>
                </c:pt>
                <c:pt idx="1">
                  <c:v>MID</c:v>
                </c:pt>
                <c:pt idx="2">
                  <c:v>HUD</c:v>
                </c:pt>
                <c:pt idx="3">
                  <c:v>ESS</c:v>
                </c:pt>
                <c:pt idx="4">
                  <c:v>MON</c:v>
                </c:pt>
                <c:pt idx="5">
                  <c:v>UNI</c:v>
                </c:pt>
                <c:pt idx="6">
                  <c:v>OCE</c:v>
                </c:pt>
                <c:pt idx="7">
                  <c:v>MOR</c:v>
                </c:pt>
                <c:pt idx="8">
                  <c:v>CAM</c:v>
                </c:pt>
                <c:pt idx="9">
                  <c:v>PAS</c:v>
                </c:pt>
                <c:pt idx="10">
                  <c:v>BUR</c:v>
                </c:pt>
                <c:pt idx="11">
                  <c:v>MER</c:v>
                </c:pt>
                <c:pt idx="12">
                  <c:v>SOM</c:v>
                </c:pt>
                <c:pt idx="13">
                  <c:v>GLO</c:v>
                </c:pt>
                <c:pt idx="14">
                  <c:v>ATL</c:v>
                </c:pt>
                <c:pt idx="15">
                  <c:v>SUS</c:v>
                </c:pt>
                <c:pt idx="16">
                  <c:v>CUM</c:v>
                </c:pt>
                <c:pt idx="17">
                  <c:v>HUN</c:v>
                </c:pt>
                <c:pt idx="18">
                  <c:v>WAR</c:v>
                </c:pt>
                <c:pt idx="19">
                  <c:v>CAP</c:v>
                </c:pt>
                <c:pt idx="20">
                  <c:v>SAL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479400.00000000006</c:v>
                </c:pt>
                <c:pt idx="1">
                  <c:v>432100</c:v>
                </c:pt>
                <c:pt idx="2">
                  <c:v>357900</c:v>
                </c:pt>
                <c:pt idx="3">
                  <c:v>375900</c:v>
                </c:pt>
                <c:pt idx="4">
                  <c:v>328700.00000000006</c:v>
                </c:pt>
                <c:pt idx="5">
                  <c:v>279100.00000000006</c:v>
                </c:pt>
                <c:pt idx="6">
                  <c:v>265300.00000000006</c:v>
                </c:pt>
                <c:pt idx="7">
                  <c:v>263900</c:v>
                </c:pt>
                <c:pt idx="8">
                  <c:v>255600</c:v>
                </c:pt>
                <c:pt idx="9">
                  <c:v>248400.00000000003</c:v>
                </c:pt>
                <c:pt idx="10">
                  <c:v>232000</c:v>
                </c:pt>
                <c:pt idx="11">
                  <c:v>194500</c:v>
                </c:pt>
                <c:pt idx="12">
                  <c:v>173999.99999999994</c:v>
                </c:pt>
                <c:pt idx="13">
                  <c:v>148799.99999999997</c:v>
                </c:pt>
                <c:pt idx="14">
                  <c:v>133100.00000000003</c:v>
                </c:pt>
                <c:pt idx="15">
                  <c:v>78699.999999999956</c:v>
                </c:pt>
                <c:pt idx="16">
                  <c:v>67200</c:v>
                </c:pt>
                <c:pt idx="17">
                  <c:v>66400.000000000015</c:v>
                </c:pt>
                <c:pt idx="18">
                  <c:v>57400.000000000007</c:v>
                </c:pt>
                <c:pt idx="19">
                  <c:v>48800.000000000007</c:v>
                </c:pt>
                <c:pt idx="20">
                  <c:v>31399.999999999996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 prst="coolSlant"/>
              <a:bevelB w="165100" prst="coolSlant"/>
            </a:sp3d>
          </c:spPr>
          <c:invertIfNegative val="0"/>
          <c:cat>
            <c:strRef>
              <c:f>Sheet1!$A$2:$A$22</c:f>
              <c:strCache>
                <c:ptCount val="21"/>
                <c:pt idx="0">
                  <c:v>BER</c:v>
                </c:pt>
                <c:pt idx="1">
                  <c:v>MID</c:v>
                </c:pt>
                <c:pt idx="2">
                  <c:v>HUD</c:v>
                </c:pt>
                <c:pt idx="3">
                  <c:v>ESS</c:v>
                </c:pt>
                <c:pt idx="4">
                  <c:v>MON</c:v>
                </c:pt>
                <c:pt idx="5">
                  <c:v>UNI</c:v>
                </c:pt>
                <c:pt idx="6">
                  <c:v>OCE</c:v>
                </c:pt>
                <c:pt idx="7">
                  <c:v>MOR</c:v>
                </c:pt>
                <c:pt idx="8">
                  <c:v>CAM</c:v>
                </c:pt>
                <c:pt idx="9">
                  <c:v>PAS</c:v>
                </c:pt>
                <c:pt idx="10">
                  <c:v>BUR</c:v>
                </c:pt>
                <c:pt idx="11">
                  <c:v>MER</c:v>
                </c:pt>
                <c:pt idx="12">
                  <c:v>SOM</c:v>
                </c:pt>
                <c:pt idx="13">
                  <c:v>GLO</c:v>
                </c:pt>
                <c:pt idx="14">
                  <c:v>ATL</c:v>
                </c:pt>
                <c:pt idx="15">
                  <c:v>SUS</c:v>
                </c:pt>
                <c:pt idx="16">
                  <c:v>CUM</c:v>
                </c:pt>
                <c:pt idx="17">
                  <c:v>HUN</c:v>
                </c:pt>
                <c:pt idx="18">
                  <c:v>WAR</c:v>
                </c:pt>
                <c:pt idx="19">
                  <c:v>CAP</c:v>
                </c:pt>
                <c:pt idx="20">
                  <c:v>SAL</c:v>
                </c:pt>
              </c:strCache>
            </c:strRef>
          </c:cat>
          <c:val>
            <c:numRef>
              <c:f>Sheet1!$C$2:$C$22</c:f>
              <c:numCache>
                <c:formatCode>#,##0</c:formatCode>
                <c:ptCount val="21"/>
                <c:pt idx="0">
                  <c:v>545139.09719550237</c:v>
                </c:pt>
                <c:pt idx="1">
                  <c:v>487189.6750023262</c:v>
                </c:pt>
                <c:pt idx="2">
                  <c:v>427513.56193216797</c:v>
                </c:pt>
                <c:pt idx="3">
                  <c:v>424672.37378155597</c:v>
                </c:pt>
                <c:pt idx="4">
                  <c:v>344824.15539675107</c:v>
                </c:pt>
                <c:pt idx="5">
                  <c:v>337097.74406395992</c:v>
                </c:pt>
                <c:pt idx="6">
                  <c:v>321819.73774552997</c:v>
                </c:pt>
                <c:pt idx="7">
                  <c:v>296131.53513296414</c:v>
                </c:pt>
                <c:pt idx="8">
                  <c:v>272376.07330217445</c:v>
                </c:pt>
                <c:pt idx="9">
                  <c:v>268224.13266870275</c:v>
                </c:pt>
                <c:pt idx="10">
                  <c:v>244893.29834983262</c:v>
                </c:pt>
                <c:pt idx="11">
                  <c:v>206133.72970473918</c:v>
                </c:pt>
                <c:pt idx="12">
                  <c:v>198986.7079870305</c:v>
                </c:pt>
                <c:pt idx="13">
                  <c:v>163105.14631526655</c:v>
                </c:pt>
                <c:pt idx="14">
                  <c:v>145494.90777470253</c:v>
                </c:pt>
                <c:pt idx="15">
                  <c:v>73886.21481956006</c:v>
                </c:pt>
                <c:pt idx="16">
                  <c:v>69270.596261323793</c:v>
                </c:pt>
                <c:pt idx="17">
                  <c:v>64022.177614520071</c:v>
                </c:pt>
                <c:pt idx="18">
                  <c:v>54053.73537775861</c:v>
                </c:pt>
                <c:pt idx="19">
                  <c:v>44510.59375031315</c:v>
                </c:pt>
                <c:pt idx="20">
                  <c:v>29313.219672124698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120360"/>
        <c:axId val="191549088"/>
      </c:barChart>
      <c:catAx>
        <c:axId val="189120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9088"/>
        <c:crosses val="autoZero"/>
        <c:auto val="1"/>
        <c:lblAlgn val="ctr"/>
        <c:lblOffset val="100"/>
        <c:noMultiLvlLbl val="0"/>
      </c:catAx>
      <c:valAx>
        <c:axId val="191549088"/>
        <c:scaling>
          <c:orientation val="minMax"/>
          <c:max val="5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2036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3640005525624"/>
          <c:y val="0.34361817962216451"/>
          <c:w val="0.27161118018142472"/>
          <c:h val="5.900376600461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900" baseline="0" dirty="0"/>
              <a:t>Growth </a:t>
            </a:r>
            <a:r>
              <a:rPr lang="en-US" sz="1900" baseline="0" dirty="0" smtClean="0"/>
              <a:t> Rate  of  NJ  Labor  Force  by  Age</a:t>
            </a:r>
            <a:endParaRPr lang="en-US" sz="1900" baseline="0" dirty="0"/>
          </a:p>
        </c:rich>
      </c:tx>
      <c:layout>
        <c:manualLayout>
          <c:xMode val="edge"/>
          <c:yMode val="edge"/>
          <c:x val="0.24942697856198631"/>
          <c:y val="0.16562702300648902"/>
        </c:manualLayout>
      </c:layout>
      <c:overlay val="0"/>
    </c:title>
    <c:autoTitleDeleted val="0"/>
    <c:view3D>
      <c:rotX val="15"/>
      <c:hPercent val="45"/>
      <c:rotY val="20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907449209932278E-2"/>
          <c:y val="0.23300970873786409"/>
          <c:w val="0.73927765237020315"/>
          <c:h val="0.6334951456310680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16-24</c:v>
                </c:pt>
              </c:strCache>
            </c:strRef>
          </c:tx>
          <c:spPr>
            <a:solidFill>
              <a:srgbClr val="66FF33"/>
            </a:solidFill>
            <a:ln w="150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2000-2010</c:v>
                </c:pt>
                <c:pt idx="1">
                  <c:v>2014-2024</c:v>
                </c:pt>
                <c:pt idx="2">
                  <c:v>2024-2034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7.4547627157067531E-2</c:v>
                </c:pt>
                <c:pt idx="1">
                  <c:v>-9.8589999999999997E-3</c:v>
                </c:pt>
                <c:pt idx="2">
                  <c:v>1.2991600000000001E-2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FFF00"/>
            </a:solidFill>
            <a:ln w="150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2000-2010</c:v>
                </c:pt>
                <c:pt idx="1">
                  <c:v>2014-2024</c:v>
                </c:pt>
                <c:pt idx="2">
                  <c:v>2024-2034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-3.8609084034258334E-2</c:v>
                </c:pt>
                <c:pt idx="1">
                  <c:v>0.1169161</c:v>
                </c:pt>
                <c:pt idx="2">
                  <c:v>5.3248499999999997E-2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0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2000-2010</c:v>
                </c:pt>
                <c:pt idx="1">
                  <c:v>2014-2024</c:v>
                </c:pt>
                <c:pt idx="2">
                  <c:v>2024-2034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-8.0365419768478885E-2</c:v>
                </c:pt>
                <c:pt idx="1">
                  <c:v>5.5720190000000003E-2</c:v>
                </c:pt>
                <c:pt idx="2">
                  <c:v>0.13349941000000001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45-54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50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2000-2010</c:v>
                </c:pt>
                <c:pt idx="1">
                  <c:v>2014-2024</c:v>
                </c:pt>
                <c:pt idx="2">
                  <c:v>2024-2034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0.19778750546466117</c:v>
                </c:pt>
                <c:pt idx="1">
                  <c:v>-9.8516999999999993E-2</c:v>
                </c:pt>
                <c:pt idx="2">
                  <c:v>7.0181499999999994E-2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55 &amp; over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50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2000-2010</c:v>
                </c:pt>
                <c:pt idx="1">
                  <c:v>2014-2024</c:v>
                </c:pt>
                <c:pt idx="2">
                  <c:v>2024-2034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0.49190137110872856</c:v>
                </c:pt>
                <c:pt idx="1">
                  <c:v>0.16883670000000001</c:v>
                </c:pt>
                <c:pt idx="2">
                  <c:v>8.9929999999999993E-3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0"/>
        <c:shape val="box"/>
        <c:axId val="191549872"/>
        <c:axId val="191550264"/>
        <c:axId val="0"/>
      </c:bar3DChart>
      <c:catAx>
        <c:axId val="19154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1550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550264"/>
        <c:scaling>
          <c:orientation val="minMax"/>
          <c:max val="0.4"/>
          <c:min val="-0.2"/>
        </c:scaling>
        <c:delete val="0"/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1549872"/>
        <c:crosses val="autoZero"/>
        <c:crossBetween val="between"/>
        <c:majorUnit val="0.1"/>
        <c:minorUnit val="0.01"/>
      </c:valAx>
      <c:spPr>
        <a:noFill/>
        <a:ln w="301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718202195528478"/>
          <c:y val="0.22862851935792891"/>
          <c:w val="8.0069544226679709E-2"/>
          <c:h val="0.51211140447206716"/>
        </c:manualLayout>
      </c:layout>
      <c:overlay val="0"/>
      <c:spPr>
        <a:noFill/>
        <a:ln w="3775">
          <a:noFill/>
          <a:prstDash val="solid"/>
        </a:ln>
      </c:spPr>
      <c:txPr>
        <a:bodyPr/>
        <a:lstStyle/>
        <a:p>
          <a:pPr>
            <a:defRPr sz="155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5.879843555739743E-2"/>
          <c:y val="9.8039215686274508E-3"/>
          <c:w val="0.90955725928995723"/>
          <c:h val="0.8934396711440482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2.8558052434456929E-2"/>
                  <c:y val="-2.129943254299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0" i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Others</c:v>
                </c:pt>
                <c:pt idx="3">
                  <c:v>Hispanic</c:v>
                </c:pt>
                <c:pt idx="4">
                  <c:v>Asian</c:v>
                </c:pt>
                <c:pt idx="5">
                  <c:v>2+ Races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.00000">
                  <c:v>5.2400000000000002E-2</c:v>
                </c:pt>
                <c:pt idx="1">
                  <c:v>0.16589999999999999</c:v>
                </c:pt>
                <c:pt idx="2">
                  <c:v>0.25940000000000002</c:v>
                </c:pt>
                <c:pt idx="3">
                  <c:v>0.3599</c:v>
                </c:pt>
                <c:pt idx="4">
                  <c:v>0.36799999999999999</c:v>
                </c:pt>
                <c:pt idx="5">
                  <c:v>0.79610000000000003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500"/>
        <c:shape val="cylinder"/>
        <c:axId val="191551440"/>
        <c:axId val="191551832"/>
        <c:axId val="0"/>
      </c:bar3DChart>
      <c:catAx>
        <c:axId val="191551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91551832"/>
        <c:crosses val="autoZero"/>
        <c:auto val="1"/>
        <c:lblAlgn val="ctr"/>
        <c:lblOffset val="100"/>
        <c:noMultiLvlLbl val="0"/>
      </c:catAx>
      <c:valAx>
        <c:axId val="191551832"/>
        <c:scaling>
          <c:orientation val="minMax"/>
          <c:max val="1.3"/>
          <c:min val="-5.000000000000001E-2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1551440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Rate of Population Growth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US</a:t>
            </a:r>
            <a:r>
              <a:rPr lang="en-US" sz="2800" baseline="0" dirty="0" smtClean="0">
                <a:solidFill>
                  <a:schemeClr val="accent5">
                    <a:lumMod val="50000"/>
                  </a:schemeClr>
                </a:solidFill>
              </a:rPr>
              <a:t> and NJ: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2000-2034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8384607518465787"/>
          <c:y val="1.7241379310344827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151815181518153E-2"/>
          <c:y val="0.2539080459770115"/>
          <c:w val="0.83348301759309806"/>
          <c:h val="0.71448275862068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2024-2034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NJ</c:v>
                </c:pt>
                <c:pt idx="1">
                  <c:v>US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4.2348278871287892E-2</c:v>
                </c:pt>
                <c:pt idx="1">
                  <c:v>6.7955477445811319E-2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2014-2024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NJ</c:v>
                </c:pt>
                <c:pt idx="1">
                  <c:v>US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4.4650851944613823E-2</c:v>
                </c:pt>
                <c:pt idx="1">
                  <c:v>8.1235490047469883E-2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2000-2010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NJ</c:v>
                </c:pt>
                <c:pt idx="1">
                  <c:v>US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4.4869062969807638E-2</c:v>
                </c:pt>
                <c:pt idx="1">
                  <c:v>9.7091347252832527E-2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832064"/>
        <c:axId val="185832456"/>
      </c:barChart>
      <c:catAx>
        <c:axId val="1858320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5832456"/>
        <c:crosses val="autoZero"/>
        <c:auto val="1"/>
        <c:lblAlgn val="ctr"/>
        <c:lblOffset val="100"/>
        <c:noMultiLvlLbl val="0"/>
      </c:catAx>
      <c:valAx>
        <c:axId val="185832456"/>
        <c:scaling>
          <c:orientation val="minMax"/>
          <c:max val="0.12000000000000001"/>
          <c:min val="0"/>
        </c:scaling>
        <c:delete val="1"/>
        <c:axPos val="b"/>
        <c:majorGridlines>
          <c:spPr>
            <a:ln>
              <a:prstDash val="sysDash"/>
            </a:ln>
          </c:spPr>
        </c:majorGridlines>
        <c:numFmt formatCode="0.00%" sourceLinked="1"/>
        <c:majorTickMark val="out"/>
        <c:minorTickMark val="none"/>
        <c:tickLblPos val="nextTo"/>
        <c:crossAx val="18583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76267082993937"/>
          <c:y val="0.56427722102918954"/>
          <c:w val="0.15586753783436644"/>
          <c:h val="0.20799008960086884"/>
        </c:manualLayout>
      </c:layout>
      <c:overlay val="0"/>
      <c:txPr>
        <a:bodyPr/>
        <a:lstStyle/>
        <a:p>
          <a:pPr>
            <a:defRPr sz="1500" b="0" i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45090053398497E-2"/>
          <c:y val="3.3620326147756119E-2"/>
          <c:w val="0.90595031224545197"/>
          <c:h val="0.815640032700830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Sheet1!$A$2:$A$22</c:f>
              <c:strCache>
                <c:ptCount val="21"/>
                <c:pt idx="0">
                  <c:v>BER</c:v>
                </c:pt>
                <c:pt idx="1">
                  <c:v>MID</c:v>
                </c:pt>
                <c:pt idx="2">
                  <c:v>ESS</c:v>
                </c:pt>
                <c:pt idx="3">
                  <c:v>HUD</c:v>
                </c:pt>
                <c:pt idx="4">
                  <c:v>OCE</c:v>
                </c:pt>
                <c:pt idx="5">
                  <c:v>MON</c:v>
                </c:pt>
                <c:pt idx="6">
                  <c:v>UNI</c:v>
                </c:pt>
                <c:pt idx="7">
                  <c:v>MOR</c:v>
                </c:pt>
                <c:pt idx="8">
                  <c:v>PAS</c:v>
                </c:pt>
                <c:pt idx="9">
                  <c:v>CAM</c:v>
                </c:pt>
                <c:pt idx="10">
                  <c:v>BUR</c:v>
                </c:pt>
                <c:pt idx="11">
                  <c:v>MER</c:v>
                </c:pt>
                <c:pt idx="12">
                  <c:v>SOM</c:v>
                </c:pt>
                <c:pt idx="13">
                  <c:v>GLO</c:v>
                </c:pt>
                <c:pt idx="14">
                  <c:v>ATL</c:v>
                </c:pt>
                <c:pt idx="15">
                  <c:v>CUM</c:v>
                </c:pt>
                <c:pt idx="16">
                  <c:v>SUS</c:v>
                </c:pt>
                <c:pt idx="17">
                  <c:v>HUN</c:v>
                </c:pt>
                <c:pt idx="18">
                  <c:v>WAR</c:v>
                </c:pt>
                <c:pt idx="19">
                  <c:v>CAP</c:v>
                </c:pt>
                <c:pt idx="20">
                  <c:v>SAL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933600</c:v>
                </c:pt>
                <c:pt idx="1">
                  <c:v>836300</c:v>
                </c:pt>
                <c:pt idx="2">
                  <c:v>795700</c:v>
                </c:pt>
                <c:pt idx="3">
                  <c:v>669100</c:v>
                </c:pt>
                <c:pt idx="4">
                  <c:v>586300</c:v>
                </c:pt>
                <c:pt idx="5">
                  <c:v>629300</c:v>
                </c:pt>
                <c:pt idx="6">
                  <c:v>552900</c:v>
                </c:pt>
                <c:pt idx="7">
                  <c:v>499700</c:v>
                </c:pt>
                <c:pt idx="8">
                  <c:v>508900</c:v>
                </c:pt>
                <c:pt idx="9">
                  <c:v>511000</c:v>
                </c:pt>
                <c:pt idx="10">
                  <c:v>449700</c:v>
                </c:pt>
                <c:pt idx="11">
                  <c:v>371500</c:v>
                </c:pt>
                <c:pt idx="12">
                  <c:v>332600</c:v>
                </c:pt>
                <c:pt idx="13">
                  <c:v>291000</c:v>
                </c:pt>
                <c:pt idx="14">
                  <c:v>275200</c:v>
                </c:pt>
                <c:pt idx="15">
                  <c:v>157400</c:v>
                </c:pt>
                <c:pt idx="16">
                  <c:v>144900</c:v>
                </c:pt>
                <c:pt idx="17">
                  <c:v>126100</c:v>
                </c:pt>
                <c:pt idx="18">
                  <c:v>106900</c:v>
                </c:pt>
                <c:pt idx="19">
                  <c:v>95300</c:v>
                </c:pt>
                <c:pt idx="20">
                  <c:v>64700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2034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Sheet1!$A$2:$A$22</c:f>
              <c:strCache>
                <c:ptCount val="21"/>
                <c:pt idx="0">
                  <c:v>BER</c:v>
                </c:pt>
                <c:pt idx="1">
                  <c:v>MID</c:v>
                </c:pt>
                <c:pt idx="2">
                  <c:v>ESS</c:v>
                </c:pt>
                <c:pt idx="3">
                  <c:v>HUD</c:v>
                </c:pt>
                <c:pt idx="4">
                  <c:v>OCE</c:v>
                </c:pt>
                <c:pt idx="5">
                  <c:v>MON</c:v>
                </c:pt>
                <c:pt idx="6">
                  <c:v>UNI</c:v>
                </c:pt>
                <c:pt idx="7">
                  <c:v>MOR</c:v>
                </c:pt>
                <c:pt idx="8">
                  <c:v>PAS</c:v>
                </c:pt>
                <c:pt idx="9">
                  <c:v>CAM</c:v>
                </c:pt>
                <c:pt idx="10">
                  <c:v>BUR</c:v>
                </c:pt>
                <c:pt idx="11">
                  <c:v>MER</c:v>
                </c:pt>
                <c:pt idx="12">
                  <c:v>SOM</c:v>
                </c:pt>
                <c:pt idx="13">
                  <c:v>GLO</c:v>
                </c:pt>
                <c:pt idx="14">
                  <c:v>ATL</c:v>
                </c:pt>
                <c:pt idx="15">
                  <c:v>CUM</c:v>
                </c:pt>
                <c:pt idx="16">
                  <c:v>SUS</c:v>
                </c:pt>
                <c:pt idx="17">
                  <c:v>HUN</c:v>
                </c:pt>
                <c:pt idx="18">
                  <c:v>WAR</c:v>
                </c:pt>
                <c:pt idx="19">
                  <c:v>CAP</c:v>
                </c:pt>
                <c:pt idx="20">
                  <c:v>SAL</c:v>
                </c:pt>
              </c:strCache>
            </c:strRef>
          </c:cat>
          <c:val>
            <c:numRef>
              <c:f>Sheet1!$C$2:$C$22</c:f>
              <c:numCache>
                <c:formatCode>#,##0</c:formatCode>
                <c:ptCount val="21"/>
                <c:pt idx="0">
                  <c:v>1065500</c:v>
                </c:pt>
                <c:pt idx="1">
                  <c:v>965000</c:v>
                </c:pt>
                <c:pt idx="2">
                  <c:v>840100</c:v>
                </c:pt>
                <c:pt idx="3">
                  <c:v>766500</c:v>
                </c:pt>
                <c:pt idx="4">
                  <c:v>665700</c:v>
                </c:pt>
                <c:pt idx="5">
                  <c:v>665200</c:v>
                </c:pt>
                <c:pt idx="6">
                  <c:v>620000</c:v>
                </c:pt>
                <c:pt idx="7">
                  <c:v>548000</c:v>
                </c:pt>
                <c:pt idx="8">
                  <c:v>542500</c:v>
                </c:pt>
                <c:pt idx="9">
                  <c:v>525600</c:v>
                </c:pt>
                <c:pt idx="10">
                  <c:v>472700</c:v>
                </c:pt>
                <c:pt idx="11">
                  <c:v>406300</c:v>
                </c:pt>
                <c:pt idx="12">
                  <c:v>378700</c:v>
                </c:pt>
                <c:pt idx="13">
                  <c:v>312500</c:v>
                </c:pt>
                <c:pt idx="14">
                  <c:v>282900</c:v>
                </c:pt>
                <c:pt idx="15">
                  <c:v>164400</c:v>
                </c:pt>
                <c:pt idx="16">
                  <c:v>136600</c:v>
                </c:pt>
                <c:pt idx="17">
                  <c:v>119800</c:v>
                </c:pt>
                <c:pt idx="18">
                  <c:v>102100</c:v>
                </c:pt>
                <c:pt idx="19">
                  <c:v>93400</c:v>
                </c:pt>
                <c:pt idx="20">
                  <c:v>59800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833240"/>
        <c:axId val="185833632"/>
      </c:barChart>
      <c:catAx>
        <c:axId val="18583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3632"/>
        <c:crosses val="autoZero"/>
        <c:auto val="1"/>
        <c:lblAlgn val="ctr"/>
        <c:lblOffset val="100"/>
        <c:noMultiLvlLbl val="0"/>
      </c:catAx>
      <c:valAx>
        <c:axId val="185833632"/>
        <c:scaling>
          <c:orientation val="minMax"/>
          <c:max val="11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3240"/>
        <c:crosses val="autoZero"/>
        <c:crossBetween val="between"/>
        <c:majorUnit val="100000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17034551008991"/>
          <c:y val="0.25148906386701658"/>
          <c:w val="0.10600868856910127"/>
          <c:h val="0.20128871391076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3833628934384"/>
          <c:y val="4.8856828328496152E-2"/>
          <c:w val="0.78572513843349989"/>
          <c:h val="0.799242353761402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bg1"/>
                </a:innerShdw>
              </a:effectLst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bg1"/>
                </a:inn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bg1"/>
                </a:innerShdw>
              </a:effectLst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18 to 64</c:v>
                </c:pt>
                <c:pt idx="2">
                  <c:v>65 &amp; over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0.22409999999999999</c:v>
                </c:pt>
                <c:pt idx="1">
                  <c:v>0.62890000000000001</c:v>
                </c:pt>
                <c:pt idx="2">
                  <c:v>0.14699999999999999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2034</c:v>
                </c:pt>
              </c:strCache>
            </c:strRef>
          </c:tx>
          <c:spPr>
            <a:effectLst>
              <a:glow rad="127000">
                <a:schemeClr val="bg1"/>
              </a:glow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glow rad="127000">
                  <a:schemeClr val="bg1"/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00B0F0"/>
              </a:solidFill>
              <a:effectLst>
                <a:glow rad="127000">
                  <a:schemeClr val="bg1"/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effectLst>
                <a:glow rad="127000">
                  <a:schemeClr val="bg1"/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18 to 64</c:v>
                </c:pt>
                <c:pt idx="2">
                  <c:v>65 &amp; over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0.21529999999999999</c:v>
                </c:pt>
                <c:pt idx="1">
                  <c:v>0.58489999999999998</c:v>
                </c:pt>
                <c:pt idx="2">
                  <c:v>0.19980000000000001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aseline="0"/>
            </a:pPr>
            <a:endParaRPr lang="en-US"/>
          </a:p>
        </c:txPr>
      </c:legendEntry>
      <c:layout>
        <c:manualLayout>
          <c:xMode val="edge"/>
          <c:yMode val="edge"/>
          <c:x val="9.3821757606142933E-2"/>
          <c:y val="0.85645827724338586"/>
          <c:w val="0.87322522184726914"/>
          <c:h val="6.7266215069966856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3628608923888"/>
          <c:y val="1.1599368784575226E-2"/>
          <c:w val="0.57111517798556444"/>
          <c:h val="0.9884006312154247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66FF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038524237204724"/>
                  <c:y val="9.4998549712403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00B0F0"/>
                        </a:solidFill>
                      </a:rPr>
                      <a:t>White</a:t>
                    </a:r>
                    <a:r>
                      <a:rPr lang="en-US" sz="2000" dirty="0" smtClean="0">
                        <a:solidFill>
                          <a:srgbClr val="00B0F0"/>
                        </a:solidFill>
                      </a:rPr>
                      <a:t>, 73.0~69.3</a:t>
                    </a:r>
                    <a:r>
                      <a:rPr lang="en-US" sz="2000" dirty="0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6197506561677"/>
                      <c:h val="9.47130996049144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47977157152231"/>
                  <c:y val="0.268016498723013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Black</a:t>
                    </a:r>
                    <a:r>
                      <a:rPr lang="en-US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, 14.8~15.4</a:t>
                    </a:r>
                    <a: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2239583333334"/>
                      <c:h val="0.1239701649139304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5145905101706034"/>
                  <c:y val="7.477588606289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FFC000"/>
                        </a:solidFill>
                      </a:rPr>
                      <a:t>Asian, </a:t>
                    </a:r>
                    <a:r>
                      <a:rPr lang="en-US" sz="2000" dirty="0" smtClean="0">
                        <a:solidFill>
                          <a:srgbClr val="FFC000"/>
                        </a:solidFill>
                      </a:rPr>
                      <a:t>9.5~11.6</a:t>
                    </a:r>
                    <a:r>
                      <a:rPr lang="en-US" sz="2000" dirty="0">
                        <a:solidFill>
                          <a:srgbClr val="FFC000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685408464567"/>
                      <c:h val="0.100032566024735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983288221784773"/>
                  <c:y val="-4.94869542180332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Others, </a:t>
                    </a:r>
                    <a:r>
                      <a:rPr lang="en-US" sz="2000" baseline="0" dirty="0" smtClean="0">
                        <a:solidFill>
                          <a:srgbClr val="FF0000"/>
                        </a:solidFill>
                      </a:rPr>
                      <a:t> 0.7~0.8%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53125"/>
                      <c:h val="6.493749103387179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6261918676181101"/>
                  <c:y val="-4.1225864753613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00B050"/>
                        </a:solidFill>
                      </a:rPr>
                      <a:t>2+ Races, </a:t>
                    </a:r>
                    <a:r>
                      <a:rPr lang="en-US" sz="2000" dirty="0" smtClean="0">
                        <a:solidFill>
                          <a:srgbClr val="00B050"/>
                        </a:solidFill>
                      </a:rPr>
                      <a:t>2.1~2.9</a:t>
                    </a:r>
                    <a:r>
                      <a:rPr lang="en-US" sz="2000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13416584645663"/>
                      <c:h val="7.077550071571954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7703906526311872"/>
                  <c:y val="-4.99365957299763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Hispanic, 23.3%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2754137115839243"/>
                  <c:y val="-7.49232185284974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Non-Hispanic White, 50.1%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Others</c:v>
                </c:pt>
                <c:pt idx="4">
                  <c:v>2+Races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6526416</c:v>
                </c:pt>
                <c:pt idx="1">
                  <c:v>1321105</c:v>
                </c:pt>
                <c:pt idx="2">
                  <c:v>844324</c:v>
                </c:pt>
                <c:pt idx="3">
                  <c:v>62140</c:v>
                </c:pt>
                <c:pt idx="4">
                  <c:v>184190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2034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66FF3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Sheet1!$B$1:$F$1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Others</c:v>
                </c:pt>
                <c:pt idx="4">
                  <c:v>2+Races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6743277</c:v>
                </c:pt>
                <c:pt idx="1">
                  <c:v>1496102</c:v>
                </c:pt>
                <c:pt idx="2">
                  <c:v>1133050</c:v>
                </c:pt>
                <c:pt idx="3">
                  <c:v>75026</c:v>
                </c:pt>
                <c:pt idx="4">
                  <c:v>285964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12477444225731"/>
          <c:y val="9.1266641147696129E-2"/>
          <c:w val="0.13294814222440945"/>
          <c:h val="0.7322769096413234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7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/>
              <a:t>NJ Population Growth by Race: </a:t>
            </a:r>
            <a:r>
              <a:rPr lang="en-US" dirty="0" smtClean="0"/>
              <a:t>2014-2034</a:t>
            </a:r>
            <a:endParaRPr lang="en-US" dirty="0"/>
          </a:p>
        </c:rich>
      </c:tx>
      <c:layout>
        <c:manualLayout>
          <c:xMode val="edge"/>
          <c:yMode val="edge"/>
          <c:x val="0.26059315723832394"/>
          <c:y val="1.7284077988798587E-2"/>
        </c:manualLayout>
      </c:layout>
      <c:overlay val="0"/>
      <c:spPr>
        <a:noFill/>
        <a:ln w="21627">
          <a:noFill/>
        </a:ln>
      </c:spPr>
    </c:title>
    <c:autoTitleDeleted val="0"/>
    <c:view3D>
      <c:rotX val="15"/>
      <c:hPercent val="43"/>
      <c:rotY val="20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ln w="38100">
          <a:solidFill>
            <a:schemeClr val="tx1"/>
          </a:solidFill>
        </a:ln>
      </c:spPr>
    </c:sideWall>
    <c:backWall>
      <c:thickness val="0"/>
      <c:spPr>
        <a:ln w="38100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8.2199192012763114E-2"/>
          <c:y val="7.4940550325028749E-2"/>
          <c:w val="0.90258449304174959"/>
          <c:h val="0.76612271799193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2014-2034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0814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Others</c:v>
                </c:pt>
                <c:pt idx="4">
                  <c:v>2+Races</c:v>
                </c:pt>
                <c:pt idx="5">
                  <c:v>Hispanic</c:v>
                </c:pt>
                <c:pt idx="6">
                  <c:v>Non-Hispanic White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3.3000000000000002E-2</c:v>
                </c:pt>
                <c:pt idx="1">
                  <c:v>0.13300000000000001</c:v>
                </c:pt>
                <c:pt idx="2">
                  <c:v>0.34200000000000003</c:v>
                </c:pt>
                <c:pt idx="3">
                  <c:v>0.20699999999999999</c:v>
                </c:pt>
                <c:pt idx="4">
                  <c:v>0.55300000000000005</c:v>
                </c:pt>
                <c:pt idx="5">
                  <c:v>0.312</c:v>
                </c:pt>
                <c:pt idx="6">
                  <c:v>-0.04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5539176"/>
        <c:axId val="185539568"/>
        <c:axId val="0"/>
      </c:bar3DChart>
      <c:catAx>
        <c:axId val="18553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533" b="0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53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539568"/>
        <c:scaling>
          <c:orientation val="minMax"/>
        </c:scaling>
        <c:delete val="0"/>
        <c:axPos val="l"/>
        <c:majorGridlines>
          <c:spPr>
            <a:ln w="10814">
              <a:solidFill>
                <a:schemeClr val="tx1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27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5391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/>
              <a:t>New Jersey Sex Ratio: 1990 - </a:t>
            </a:r>
            <a:r>
              <a:rPr lang="en-US" dirty="0" smtClean="0"/>
              <a:t>2034</a:t>
            </a:r>
            <a:endParaRPr lang="en-US" dirty="0"/>
          </a:p>
        </c:rich>
      </c:tx>
      <c:layout>
        <c:manualLayout>
          <c:xMode val="edge"/>
          <c:yMode val="edge"/>
          <c:x val="0.37318142050425507"/>
          <c:y val="0.10344290199682664"/>
        </c:manualLayout>
      </c:layout>
      <c:overlay val="0"/>
      <c:spPr>
        <a:noFill/>
        <a:ln w="21961">
          <a:noFill/>
        </a:ln>
      </c:spPr>
    </c:title>
    <c:autoTitleDeleted val="0"/>
    <c:view3D>
      <c:rotX val="15"/>
      <c:hPercent val="43"/>
      <c:rotY val="20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522862823061646E-2"/>
          <c:y val="0.21673003802281365"/>
          <c:w val="0.90954274353876752"/>
          <c:h val="0.652091254752851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sexratio</c:v>
                </c:pt>
              </c:strCache>
            </c:strRef>
          </c:tx>
          <c:spPr>
            <a:pattFill prst="pct60">
              <a:fgClr>
                <a:srgbClr xmlns:mc="http://schemas.openxmlformats.org/markup-compatibility/2006" xmlns:a14="http://schemas.microsoft.com/office/drawing/2010/main" val="0000FF" mc:Ignorable="a14" a14:legacySpreadsheetColorIndex="12"/>
              </a:fgClr>
              <a:bgClr>
                <a:srgbClr xmlns:mc="http://schemas.openxmlformats.org/markup-compatibility/2006" xmlns:a14="http://schemas.microsoft.com/office/drawing/2010/main" val="008080" mc:Ignorable="a14" a14:legacySpreadsheetColorIndex="38"/>
              </a:bgClr>
            </a:pattFill>
            <a:ln w="10980">
              <a:solidFill>
                <a:schemeClr val="tx1"/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w="165100" prst="coolSlan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xmlns:mc="http://schemas.openxmlformats.org/markup-compatibility/2006" xmlns:a14="http://schemas.microsoft.com/office/drawing/2010/main" val="00CCFF" mc:Ignorable="a14" a14:legacySpreadsheetColorIndex="40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0980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pattFill prst="pct75">
                <a:fgClr>
                  <a:srgbClr xmlns:mc="http://schemas.openxmlformats.org/markup-compatibility/2006" xmlns:a14="http://schemas.microsoft.com/office/drawing/2010/main" val="00CCFF" mc:Ignorable="a14" a14:legacySpreadsheetColorIndex="40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0980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pattFill prst="pct20">
                <a:fgClr>
                  <a:srgbClr xmlns:mc="http://schemas.openxmlformats.org/markup-compatibility/2006" xmlns:a14="http://schemas.microsoft.com/office/drawing/2010/main" val="FFFFFF" mc:Ignorable="a14" a14:legacySpreadsheetColorIndex="65"/>
                </a:fgClr>
                <a:bgClr>
                  <a:srgbClr xmlns:mc="http://schemas.openxmlformats.org/markup-compatibility/2006" xmlns:a14="http://schemas.microsoft.com/office/drawing/2010/main" val="00CCFF" mc:Ignorable="a14" a14:legacySpreadsheetColorIndex="40"/>
                </a:bgClr>
              </a:pattFill>
              <a:ln w="10980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pattFill prst="pct75">
                <a:fgClr>
                  <a:srgbClr xmlns:mc="http://schemas.openxmlformats.org/markup-compatibility/2006" xmlns:a14="http://schemas.microsoft.com/office/drawing/2010/main" val="00CCFF" mc:Ignorable="a14" a14:legacySpreadsheetColorIndex="40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0980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rgbClr xmlns:mc="http://schemas.openxmlformats.org/markup-compatibility/2006" xmlns:a14="http://schemas.microsoft.com/office/drawing/2010/main" val="00CCFF" mc:Ignorable="a14" a14:legacySpreadsheetColorIndex="40"/>
                </a:fgClr>
                <a:bgClr>
                  <a:srgbClr xmlns:mc="http://schemas.openxmlformats.org/markup-compatibility/2006" xmlns:a14="http://schemas.microsoft.com/office/drawing/2010/main" val="008080" mc:Ignorable="a14" a14:legacySpreadsheetColorIndex="38"/>
                </a:bgClr>
              </a:pattFill>
              <a:ln w="10980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5061611616730025E-3"/>
                  <c:y val="-6.212118274750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348450761836592E-3"/>
                  <c:y val="-3.9117623995692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96281316092075E-3"/>
                  <c:y val="-5.5541186865536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082932815216281E-4"/>
                  <c:y val="-3.439249048101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159883423662951E-3"/>
                  <c:y val="-2.312508698672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_ " sourceLinked="0"/>
            <c:spPr>
              <a:noFill/>
              <a:ln w="21961">
                <a:noFill/>
              </a:ln>
            </c:spPr>
            <c:txPr>
              <a:bodyPr/>
              <a:lstStyle/>
              <a:p>
                <a:pPr>
                  <a:defRPr sz="1383" b="1" i="1" u="none" strike="noStrike" baseline="0">
                    <a:solidFill>
                      <a:srgbClr val="7030A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2034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93.547524839999994</c:v>
                </c:pt>
                <c:pt idx="1">
                  <c:v>94.258916653546422</c:v>
                </c:pt>
                <c:pt idx="2">
                  <c:v>94.843110843398065</c:v>
                </c:pt>
                <c:pt idx="3">
                  <c:v>95.3</c:v>
                </c:pt>
                <c:pt idx="4">
                  <c:v>96.2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500"/>
        <c:shape val="box"/>
        <c:axId val="185542312"/>
        <c:axId val="185542704"/>
        <c:axId val="0"/>
      </c:bar3DChart>
      <c:catAx>
        <c:axId val="18554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542704"/>
        <c:crossesAt val="0.90000000026296001"/>
        <c:auto val="1"/>
        <c:lblAlgn val="ctr"/>
        <c:lblOffset val="100"/>
        <c:tickLblSkip val="1"/>
        <c:tickMarkSkip val="1"/>
        <c:noMultiLvlLbl val="0"/>
      </c:catAx>
      <c:valAx>
        <c:axId val="185542704"/>
        <c:scaling>
          <c:orientation val="minMax"/>
          <c:max val="97"/>
          <c:min val="93"/>
        </c:scaling>
        <c:delete val="0"/>
        <c:axPos val="l"/>
        <c:majorGridlines>
          <c:spPr>
            <a:ln w="10980">
              <a:solidFill>
                <a:schemeClr val="tx1"/>
              </a:solidFill>
              <a:prstDash val="sysDash"/>
            </a:ln>
          </c:spPr>
        </c:majorGridlines>
        <c:numFmt formatCode="0.0_ " sourceLinked="0"/>
        <c:majorTickMark val="out"/>
        <c:minorTickMark val="none"/>
        <c:tickLblPos val="nextTo"/>
        <c:spPr>
          <a:ln w="27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542312"/>
        <c:crosses val="autoZero"/>
        <c:crossBetween val="between"/>
        <c:majorUnit val="1"/>
        <c:minorUnit val="0.01"/>
      </c:valAx>
      <c:spPr>
        <a:noFill/>
        <a:ln w="219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25186137447106E-2"/>
          <c:y val="8.5926411020926005E-2"/>
          <c:w val="0.89879278483046765"/>
          <c:h val="0.80733536607055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PowerPoint]Sheet1'!$E$1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&amp; over</c:v>
                </c:pt>
              </c:strCache>
            </c:strRef>
          </c:cat>
          <c:val>
            <c:numRef>
              <c:f>'[Chart in Microsoft PowerPoint]Sheet1'!$E$2:$E$19</c:f>
              <c:numCache>
                <c:formatCode>#,##0</c:formatCode>
                <c:ptCount val="18"/>
                <c:pt idx="0">
                  <c:v>289711.03658021032</c:v>
                </c:pt>
                <c:pt idx="1">
                  <c:v>286559.28326126334</c:v>
                </c:pt>
                <c:pt idx="2">
                  <c:v>281694.50414852006</c:v>
                </c:pt>
                <c:pt idx="3">
                  <c:v>283258.9730858063</c:v>
                </c:pt>
                <c:pt idx="4">
                  <c:v>277021.74166736758</c:v>
                </c:pt>
                <c:pt idx="5">
                  <c:v>311232.23041715007</c:v>
                </c:pt>
                <c:pt idx="6">
                  <c:v>327121.60229733621</c:v>
                </c:pt>
                <c:pt idx="7">
                  <c:v>321976.70649525576</c:v>
                </c:pt>
                <c:pt idx="8">
                  <c:v>331982.07928595133</c:v>
                </c:pt>
                <c:pt idx="9">
                  <c:v>304035.15363711765</c:v>
                </c:pt>
                <c:pt idx="10">
                  <c:v>299637.31792553916</c:v>
                </c:pt>
                <c:pt idx="11">
                  <c:v>282432.58954190934</c:v>
                </c:pt>
                <c:pt idx="12">
                  <c:v>278512.19869774336</c:v>
                </c:pt>
                <c:pt idx="13">
                  <c:v>271230.5035211033</c:v>
                </c:pt>
                <c:pt idx="14">
                  <c:v>261343.2254984967</c:v>
                </c:pt>
                <c:pt idx="15">
                  <c:v>217963.64751660795</c:v>
                </c:pt>
                <c:pt idx="16">
                  <c:v>153685.724389215</c:v>
                </c:pt>
                <c:pt idx="17">
                  <c:v>182888.04979150966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PowerPoint]Sheet1'!$F$1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&amp; over</c:v>
                </c:pt>
              </c:strCache>
            </c:strRef>
          </c:cat>
          <c:val>
            <c:numRef>
              <c:f>'[Chart in Microsoft PowerPoint]Sheet1'!$F$2:$F$19</c:f>
              <c:numCache>
                <c:formatCode>#,##0</c:formatCode>
                <c:ptCount val="18"/>
                <c:pt idx="0">
                  <c:v>-302161.30004095304</c:v>
                </c:pt>
                <c:pt idx="1">
                  <c:v>-297750.78154946229</c:v>
                </c:pt>
                <c:pt idx="2">
                  <c:v>-291756.96145953197</c:v>
                </c:pt>
                <c:pt idx="3">
                  <c:v>-294007.6436541967</c:v>
                </c:pt>
                <c:pt idx="4">
                  <c:v>-287994.59722270898</c:v>
                </c:pt>
                <c:pt idx="5">
                  <c:v>-311583.65775348985</c:v>
                </c:pt>
                <c:pt idx="6">
                  <c:v>-326611.92348888144</c:v>
                </c:pt>
                <c:pt idx="7">
                  <c:v>-328880.70899343339</c:v>
                </c:pt>
                <c:pt idx="8">
                  <c:v>-339524.412231019</c:v>
                </c:pt>
                <c:pt idx="9">
                  <c:v>-315546.72517725045</c:v>
                </c:pt>
                <c:pt idx="10">
                  <c:v>-296912.13861626631</c:v>
                </c:pt>
                <c:pt idx="11">
                  <c:v>-267134.45522071054</c:v>
                </c:pt>
                <c:pt idx="12">
                  <c:v>-254023.55723279662</c:v>
                </c:pt>
                <c:pt idx="13">
                  <c:v>-238161.1574632538</c:v>
                </c:pt>
                <c:pt idx="14">
                  <c:v>-222220.36348455527</c:v>
                </c:pt>
                <c:pt idx="15">
                  <c:v>-175266.15266021894</c:v>
                </c:pt>
                <c:pt idx="16">
                  <c:v>-112433.98214861918</c:v>
                </c:pt>
                <c:pt idx="17">
                  <c:v>-109160.41799317479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90"/>
        <c:axId val="161561512"/>
        <c:axId val="161561896"/>
      </c:barChart>
      <c:catAx>
        <c:axId val="16156151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D23A1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61896"/>
        <c:crosses val="autoZero"/>
        <c:auto val="0"/>
        <c:lblAlgn val="ctr"/>
        <c:lblOffset val="100"/>
        <c:noMultiLvlLbl val="0"/>
      </c:catAx>
      <c:valAx>
        <c:axId val="161561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156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2845263187874494"/>
          <c:y val="0.90390614205548581"/>
          <c:w val="0.21075191881465927"/>
          <c:h val="3.909458977532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i="1" baseline="0" dirty="0" smtClean="0"/>
              <a:t>Population and Labor Force Growth in New Jersey: 1980 - 2034</a:t>
            </a:r>
            <a:endParaRPr lang="en-US" sz="1600" b="1" i="1" baseline="0" dirty="0"/>
          </a:p>
        </c:rich>
      </c:tx>
      <c:layout>
        <c:manualLayout>
          <c:xMode val="edge"/>
          <c:yMode val="edge"/>
          <c:x val="0.32970450568678916"/>
          <c:y val="0"/>
        </c:manualLayout>
      </c:layout>
      <c:overlay val="1"/>
    </c:title>
    <c:autoTitleDeleted val="0"/>
    <c:view3D>
      <c:rotX val="15"/>
      <c:hPercent val="1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5038221784776901E-2"/>
          <c:y val="6.7150006672894696E-2"/>
          <c:w val="0.93061111111111106"/>
          <c:h val="0.807506276389364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Labor Force</c:v>
                </c:pt>
              </c:strCache>
            </c:strRef>
          </c:tx>
          <c:spPr>
            <a:pattFill prst="trellis">
              <a:fgClr>
                <a:srgbClr xmlns:mc="http://schemas.openxmlformats.org/markup-compatibility/2006" xmlns:a14="http://schemas.microsoft.com/office/drawing/2010/main" val="00CC99" mc:Ignorable="a14" a14:legacySpreadsheetColorIndex="24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6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837596308933605E-2"/>
                  <c:y val="-1.6228016587935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99428116156682E-2"/>
                  <c:y val="5.3354889902080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21665053252773E-2"/>
                  <c:y val="-1.5572047902690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21278036067223E-2"/>
                  <c:y val="-7.5220558380610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8199672667757774E-3"/>
                  <c:y val="-5.8997050147492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sz="139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1980-1990</c:v>
                </c:pt>
                <c:pt idx="1">
                  <c:v>1990-2000</c:v>
                </c:pt>
                <c:pt idx="2">
                  <c:v>2000-2010</c:v>
                </c:pt>
                <c:pt idx="3">
                  <c:v>2014-2024</c:v>
                </c:pt>
                <c:pt idx="4">
                  <c:v>2024-2034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0.16503063200000001</c:v>
                </c:pt>
                <c:pt idx="1">
                  <c:v>3.308402562915691E-2</c:v>
                </c:pt>
                <c:pt idx="2">
                  <c:v>8.4045324843768254E-2</c:v>
                </c:pt>
                <c:pt idx="3">
                  <c:v>0.05</c:v>
                </c:pt>
                <c:pt idx="4">
                  <c:v>5.8000000000000003E-2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Population</c:v>
                </c:pt>
              </c:strCache>
            </c:strRef>
          </c:tx>
          <c:spPr>
            <a:pattFill prst="wave">
              <a:fgClr>
                <a:srgbClr xmlns:mc="http://schemas.openxmlformats.org/markup-compatibility/2006" xmlns:a14="http://schemas.microsoft.com/office/drawing/2010/main" val="3333CC" mc:Ignorable="a14" a14:legacySpreadsheetColorIndex="25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6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498526954372357E-2"/>
                  <c:y val="-1.17215861999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16998635736639E-2"/>
                  <c:y val="-1.5254605718351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746667232688141E-2"/>
                  <c:y val="-2.6509632958740675E-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1397" b="0" i="0" u="none" strike="noStrike" baseline="0">
                      <a:solidFill>
                        <a:srgbClr val="7030A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93893841155726E-2"/>
                  <c:y val="-2.61816486161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03273322422259E-2"/>
                  <c:y val="-2.0648967551622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sz="139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1980-1990</c:v>
                </c:pt>
                <c:pt idx="1">
                  <c:v>1990-2000</c:v>
                </c:pt>
                <c:pt idx="2">
                  <c:v>2000-2010</c:v>
                </c:pt>
                <c:pt idx="3">
                  <c:v>2014-2024</c:v>
                </c:pt>
                <c:pt idx="4">
                  <c:v>2024-2034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5.1967199999999998E-2</c:v>
                </c:pt>
                <c:pt idx="1">
                  <c:v>8.6091316833919462E-2</c:v>
                </c:pt>
                <c:pt idx="2">
                  <c:v>4.4817656205212719E-2</c:v>
                </c:pt>
                <c:pt idx="3">
                  <c:v>4.4999999999999998E-2</c:v>
                </c:pt>
                <c:pt idx="4">
                  <c:v>4.2000000000000003E-2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500"/>
        <c:shape val="box"/>
        <c:axId val="189117224"/>
        <c:axId val="189117616"/>
        <c:axId val="0"/>
      </c:bar3DChart>
      <c:catAx>
        <c:axId val="189117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9117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117616"/>
        <c:scaling>
          <c:orientation val="minMax"/>
        </c:scaling>
        <c:delete val="0"/>
        <c:axPos val="b"/>
        <c:majorGridlines>
          <c:spPr>
            <a:ln w="12671">
              <a:solidFill>
                <a:schemeClr val="tx1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9117224"/>
        <c:crosses val="autoZero"/>
        <c:crossBetween val="between"/>
      </c:valAx>
      <c:spPr>
        <a:noFill/>
        <a:ln w="25343">
          <a:noFill/>
        </a:ln>
      </c:spPr>
    </c:plotArea>
    <c:legend>
      <c:legendPos val="r"/>
      <c:layout>
        <c:manualLayout>
          <c:xMode val="edge"/>
          <c:yMode val="edge"/>
          <c:x val="0.58667410323709535"/>
          <c:y val="0.20152773022937351"/>
          <c:w val="9.9987587489063876E-2"/>
          <c:h val="0.16409266409266413"/>
        </c:manualLayout>
      </c:layout>
      <c:overlay val="0"/>
      <c:spPr>
        <a:solidFill>
          <a:schemeClr val="bg1"/>
        </a:solidFill>
        <a:ln w="3168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0.48026</cdr:x>
      <cdr:y>0</cdr:y>
    </cdr:from>
    <cdr:to>
      <cdr:x>0.55921</cdr:x>
      <cdr:y>0.17647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62600" y="-717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FC68-1D26-469D-B7DA-4CED00F5C19C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F1BA-4D87-488B-A804-B252F1888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1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3B163-A824-4BD5-94C5-0316079724A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1DDC67-6AA3-4601-8513-FFF752ECF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1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9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6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7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2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9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9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5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8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9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33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2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31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86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22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07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0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72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0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3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74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74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8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8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0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3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DC67-6AA3-4601-8513-FFF752ECF1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1733-2F12-4349-8E40-9AFE208830D3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532BB-5164-4297-AD1D-CA83191C3D72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1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3A736-3B16-4C72-AB99-7B43496176D7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7DA47-6398-4B76-96EC-8682675D5458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7FC6-E29F-4767-9B49-E0963AE9F870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2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5E196-57B2-4DED-AD14-202FA9580E20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633F1-99CC-4BD8-BBEC-1368FD248DF5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D67AD-54BC-4DBE-97B2-1BE3A2F42292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5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8AC02-2F76-4B53-9F6F-168B0E94D088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8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5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49E92-75F3-4CD1-A858-ECE2EDAEC75E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3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4C558-3DD2-4E41-87FF-30A70F05274F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0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fld id="{B60624E7-A21F-4F6E-9FA8-5442CACF30DF}" type="datetime1">
              <a:rPr lang="en-US" smtClean="0">
                <a:solidFill>
                  <a:srgbClr val="000000"/>
                </a:solidFill>
              </a:rPr>
              <a:pPr/>
              <a:t>6/6/2017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4" descr="Picture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00800"/>
            <a:ext cx="441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304800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15" descr="SETC logo small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37500" b="52707"/>
          <a:stretch>
            <a:fillRect/>
          </a:stretch>
        </p:blipFill>
        <p:spPr bwMode="auto">
          <a:xfrm>
            <a:off x="457200" y="6096000"/>
            <a:ext cx="1182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Date Placeholder 3"/>
          <p:cNvSpPr>
            <a:spLocks/>
          </p:cNvSpPr>
          <p:nvPr/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/>
          </p:cNvSpPr>
          <p:nvPr/>
        </p:nvSpPr>
        <p:spPr bwMode="auto">
          <a:xfrm>
            <a:off x="3124200" y="6172200"/>
            <a:ext cx="57150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152400" y="5943600"/>
            <a:ext cx="27432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5429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228600" y="6324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36" name="Group 11"/>
          <p:cNvGrpSpPr>
            <a:grpSpLocks/>
          </p:cNvGrpSpPr>
          <p:nvPr/>
        </p:nvGrpSpPr>
        <p:grpSpPr bwMode="auto">
          <a:xfrm>
            <a:off x="0" y="0"/>
            <a:ext cx="9156700" cy="381000"/>
            <a:chOff x="-1" y="196"/>
            <a:chExt cx="5768" cy="635"/>
          </a:xfrm>
        </p:grpSpPr>
        <p:sp>
          <p:nvSpPr>
            <p:cNvPr id="1037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0"/>
            </a:xfrm>
            <a:custGeom>
              <a:avLst/>
              <a:gdLst>
                <a:gd name="T0" fmla="*/ 10255 w 1497"/>
                <a:gd name="T1" fmla="*/ 13 h 590"/>
                <a:gd name="T2" fmla="*/ 342387 w 1497"/>
                <a:gd name="T3" fmla="*/ 13 h 590"/>
                <a:gd name="T4" fmla="*/ 0 w 1497"/>
                <a:gd name="T5" fmla="*/ 0 h 590"/>
                <a:gd name="T6" fmla="*/ 0 w 1497"/>
                <a:gd name="T7" fmla="*/ 13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8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ywu@dol.state.nj.u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Population and Labor Force Projections for New Jersey: 2014 to 2034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1"/>
            <a:ext cx="304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5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59195"/>
              </p:ext>
            </p:extLst>
          </p:nvPr>
        </p:nvGraphicFramePr>
        <p:xfrm>
          <a:off x="-457200" y="1389440"/>
          <a:ext cx="9753600" cy="445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Race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99506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zh-TW" sz="2000" dirty="0" smtClean="0">
                <a:ea typeface="新細明體" charset="-120"/>
              </a:rPr>
              <a:t>Total population is projected to be 9,733,418 by 2034.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266" y="5943600"/>
            <a:ext cx="3751668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Inner circle = 2014, outer circle = 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4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1930"/>
              </p:ext>
            </p:extLst>
          </p:nvPr>
        </p:nvGraphicFramePr>
        <p:xfrm>
          <a:off x="152400" y="1371599"/>
          <a:ext cx="8915400" cy="513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Race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zh-TW" sz="2000" dirty="0" smtClean="0">
                <a:solidFill>
                  <a:srgbClr val="C00000"/>
                </a:solidFill>
                <a:ea typeface="新細明體" charset="-120"/>
              </a:rPr>
              <a:t>Multiracial</a:t>
            </a:r>
            <a:r>
              <a:rPr lang="en-US" altLang="zh-TW" sz="2000" dirty="0" smtClean="0">
                <a:ea typeface="新細明體" charset="-12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Asians</a:t>
            </a:r>
            <a:r>
              <a:rPr lang="en-US" altLang="zh-TW" sz="2000" dirty="0" smtClean="0">
                <a:ea typeface="新細明體" charset="-120"/>
              </a:rPr>
              <a:t>,</a:t>
            </a:r>
            <a:r>
              <a:rPr lang="en-US" altLang="zh-TW" sz="2000" dirty="0" smtClean="0">
                <a:solidFill>
                  <a:srgbClr val="C00000"/>
                </a:solidFill>
                <a:ea typeface="新細明體" charset="-120"/>
              </a:rPr>
              <a:t>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Hispanics </a:t>
            </a:r>
            <a:r>
              <a:rPr lang="en-US" altLang="zh-TW" sz="2000" dirty="0" smtClean="0">
                <a:ea typeface="新細明體" charset="-120"/>
              </a:rPr>
              <a:t>and </a:t>
            </a:r>
            <a:r>
              <a:rPr lang="en-US" altLang="zh-TW" sz="2000" dirty="0" smtClean="0">
                <a:solidFill>
                  <a:srgbClr val="00CC00"/>
                </a:solidFill>
                <a:ea typeface="新細明體" charset="-120"/>
              </a:rPr>
              <a:t>Other </a:t>
            </a:r>
            <a:r>
              <a:rPr lang="en-US" altLang="zh-TW" sz="2000" dirty="0">
                <a:solidFill>
                  <a:srgbClr val="00CC00"/>
                </a:solidFill>
                <a:ea typeface="新細明體" charset="-120"/>
              </a:rPr>
              <a:t>Races</a:t>
            </a:r>
            <a:r>
              <a:rPr lang="en-US" altLang="zh-TW" sz="2000" dirty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are </a:t>
            </a:r>
            <a:r>
              <a:rPr lang="en-US" altLang="zh-TW" sz="2000" dirty="0">
                <a:ea typeface="新細明體" charset="-120"/>
              </a:rPr>
              <a:t>projected to grow fast</a:t>
            </a:r>
            <a:r>
              <a:rPr lang="en-US" altLang="zh-TW" sz="2000" dirty="0" smtClean="0">
                <a:ea typeface="新細明體" charset="-120"/>
              </a:rPr>
              <a:t>.</a:t>
            </a:r>
            <a:endParaRPr lang="en-US" altLang="zh-TW" sz="20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925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Race: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53733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/>
              <a:t>With high rate of growth, </a:t>
            </a:r>
            <a:r>
              <a:rPr lang="en-US" sz="2000" dirty="0" smtClean="0">
                <a:solidFill>
                  <a:srgbClr val="E46C0A"/>
                </a:solidFill>
                <a:latin typeface="Calibri" panose="020F0502020204030204" pitchFamily="34" charset="0"/>
              </a:rPr>
              <a:t>Hispanics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Asians</a:t>
            </a:r>
            <a:r>
              <a:rPr lang="en-US" sz="2000" dirty="0" smtClean="0"/>
              <a:t> will expand their shares in New Jersey’s population.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96986"/>
              </p:ext>
            </p:extLst>
          </p:nvPr>
        </p:nvGraphicFramePr>
        <p:xfrm>
          <a:off x="990600" y="1147466"/>
          <a:ext cx="7391400" cy="42627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sx="102000" sy="102000" algn="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486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 Rate</a:t>
                      </a:r>
                      <a:endParaRPr lang="en-US" dirty="0"/>
                    </a:p>
                  </a:txBody>
                  <a:tcPr/>
                </a:tc>
              </a:tr>
              <a:tr h="517992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3.3%</a:t>
                      </a:r>
                      <a:endParaRPr lang="en-US" dirty="0"/>
                    </a:p>
                  </a:txBody>
                  <a:tcPr/>
                </a:tc>
              </a:tr>
              <a:tr h="517992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13.3%</a:t>
                      </a:r>
                      <a:endParaRPr lang="en-US" dirty="0"/>
                    </a:p>
                  </a:txBody>
                  <a:tcPr/>
                </a:tc>
              </a:tr>
              <a:tr h="517992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34.2%</a:t>
                      </a:r>
                      <a:endParaRPr lang="en-US" dirty="0"/>
                    </a:p>
                  </a:txBody>
                  <a:tcPr/>
                </a:tc>
              </a:tr>
              <a:tr h="517992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20.7%</a:t>
                      </a:r>
                      <a:endParaRPr lang="en-US" dirty="0"/>
                    </a:p>
                  </a:txBody>
                  <a:tcPr/>
                </a:tc>
              </a:tr>
              <a:tr h="517992">
                <a:tc>
                  <a:txBody>
                    <a:bodyPr/>
                    <a:lstStyle/>
                    <a:p>
                      <a:r>
                        <a:rPr lang="en-US" dirty="0" smtClean="0"/>
                        <a:t>2+ Races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55.3%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92">
                <a:tc>
                  <a:txBody>
                    <a:bodyPr/>
                    <a:lstStyle/>
                    <a:p>
                      <a:r>
                        <a:rPr lang="en-US" b="0" i="1" baseline="0" dirty="0" smtClean="0">
                          <a:solidFill>
                            <a:srgbClr val="7030A0"/>
                          </a:solidFill>
                        </a:rPr>
                        <a:t>Hispanic</a:t>
                      </a:r>
                      <a:endParaRPr lang="en-US" b="0" i="1" baseline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60">
                <a:tc>
                  <a:txBody>
                    <a:bodyPr/>
                    <a:lstStyle/>
                    <a:p>
                      <a:r>
                        <a:rPr lang="en-US" sz="1800" b="0" i="1" baseline="0" dirty="0" smtClean="0">
                          <a:solidFill>
                            <a:srgbClr val="7030A0"/>
                          </a:solidFill>
                        </a:rPr>
                        <a:t>Non-Hispanic White</a:t>
                      </a:r>
                      <a:endParaRPr lang="en-US" sz="1800" b="0" i="1" baseline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56.9%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73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984" y="65548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Projections of Population by Race,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non-Hispanic White: 2014 to 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4" y="1754810"/>
            <a:ext cx="8686800" cy="1631216"/>
          </a:xfrm>
          <a:prstGeom prst="rect">
            <a:avLst/>
          </a:prstGeom>
          <a:gradFill>
            <a:gsLst>
              <a:gs pos="5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82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effectLst>
            <a:innerShdw blurRad="63500" dist="50800" dir="18900000">
              <a:schemeClr val="accent6">
                <a:alpha val="50000"/>
              </a:schemeClr>
            </a:inn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New </a:t>
            </a:r>
            <a:r>
              <a:rPr lang="en-US" sz="2000" dirty="0" smtClean="0"/>
              <a:t>Jersey’s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non-Hispanic White </a:t>
            </a:r>
            <a:r>
              <a:rPr lang="en-US" sz="2000" dirty="0" smtClean="0"/>
              <a:t>population is projected to decline gradually from 56.9% in 2014 to 50.1% by 2034.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7 counties will have less than 50% </a:t>
            </a:r>
            <a:r>
              <a:rPr lang="en-US" sz="2000" dirty="0">
                <a:solidFill>
                  <a:srgbClr val="00B0F0"/>
                </a:solidFill>
              </a:rPr>
              <a:t>non-Hispanic White </a:t>
            </a:r>
            <a:r>
              <a:rPr lang="en-US" sz="2000" dirty="0"/>
              <a:t>by 2034: </a:t>
            </a:r>
            <a:r>
              <a:rPr lang="en-US" sz="20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833C0C"/>
                </a:solidFill>
                <a:latin typeface="Calibri" panose="020F0502020204030204" pitchFamily="34" charset="0"/>
              </a:rPr>
              <a:t>Essex</a:t>
            </a:r>
            <a:r>
              <a:rPr lang="en-US" sz="2000" dirty="0"/>
              <a:t> (32.2%), </a:t>
            </a:r>
            <a:r>
              <a:rPr lang="en-US" sz="2000" b="1" dirty="0">
                <a:solidFill>
                  <a:srgbClr val="CC9900"/>
                </a:solidFill>
                <a:latin typeface="Calibri" panose="020F0502020204030204" pitchFamily="34" charset="0"/>
              </a:rPr>
              <a:t>Union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FFCC"/>
                </a:solidFill>
                <a:latin typeface="Calibri" panose="020F0502020204030204" pitchFamily="34" charset="0"/>
              </a:rPr>
              <a:t>Passaic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Middlesex,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Cumberland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Mercer</a:t>
            </a:r>
            <a:r>
              <a:rPr lang="en-US" sz="2000" dirty="0"/>
              <a:t> – the new county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585300"/>
            <a:ext cx="8686800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non-Hispanic White </a:t>
            </a:r>
            <a:r>
              <a:rPr lang="en-US" sz="2000" dirty="0" smtClean="0"/>
              <a:t>newborns had lost their majority status in New Jersey since 2004. Consequently, the “</a:t>
            </a:r>
            <a:r>
              <a:rPr lang="en-US" sz="2000" i="1" dirty="0" smtClean="0"/>
              <a:t>minority</a:t>
            </a:r>
            <a:r>
              <a:rPr lang="en-US" sz="2000" dirty="0" smtClean="0"/>
              <a:t>” </a:t>
            </a:r>
            <a:r>
              <a:rPr lang="en-US" sz="2000" dirty="0" smtClean="0">
                <a:solidFill>
                  <a:srgbClr val="00B050"/>
                </a:solidFill>
              </a:rPr>
              <a:t>children</a:t>
            </a:r>
            <a:r>
              <a:rPr lang="en-US" sz="2000" dirty="0" smtClean="0"/>
              <a:t> (population under 18) will outnumber the “</a:t>
            </a:r>
            <a:r>
              <a:rPr lang="en-US" sz="2000" i="1" dirty="0" smtClean="0"/>
              <a:t>majority</a:t>
            </a:r>
            <a:r>
              <a:rPr lang="en-US" sz="2000" dirty="0" smtClean="0"/>
              <a:t>” </a:t>
            </a:r>
            <a:r>
              <a:rPr lang="en-US" sz="2000" dirty="0" smtClean="0">
                <a:solidFill>
                  <a:srgbClr val="00B050"/>
                </a:solidFill>
              </a:rPr>
              <a:t>children</a:t>
            </a:r>
            <a:r>
              <a:rPr lang="en-US" sz="2000" dirty="0" smtClean="0"/>
              <a:t> before 2024 when they reach 20 years old.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800237"/>
            <a:ext cx="8665029" cy="10464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Age 65 and over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non-Hispanic White </a:t>
            </a:r>
            <a:r>
              <a:rPr lang="en-US" sz="2000" dirty="0" smtClean="0"/>
              <a:t>population will maintain “majority” unchallenged throughout the projection period, although their </a:t>
            </a:r>
            <a:r>
              <a:rPr lang="en-US" sz="2000" dirty="0" smtClean="0"/>
              <a:t>shares </a:t>
            </a:r>
            <a:r>
              <a:rPr lang="en-US" sz="2000" dirty="0" smtClean="0"/>
              <a:t>of the total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elderly</a:t>
            </a:r>
            <a:r>
              <a:rPr lang="en-US" sz="2000" dirty="0" smtClean="0"/>
              <a:t> persons will diminish from 74.2% in 2014 to 65.0% in 2034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957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20323"/>
              </p:ext>
            </p:extLst>
          </p:nvPr>
        </p:nvGraphicFramePr>
        <p:xfrm>
          <a:off x="381000" y="1676401"/>
          <a:ext cx="8305800" cy="43586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sx="102000" sy="102000" algn="bl" rotWithShape="0">
                    <a:prstClr val="black">
                      <a:alpha val="33000"/>
                    </a:prstClr>
                  </a:outerShdw>
                </a:effectLst>
                <a:tableStyleId>{073A0DAA-6AF3-43AB-8588-CEC1D06C72B9}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70139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non-Hispanic Whites in County Population: </a:t>
                      </a:r>
                    </a:p>
                    <a:p>
                      <a:pPr algn="ctr"/>
                      <a:r>
                        <a:rPr lang="en-US" dirty="0" smtClean="0"/>
                        <a:t>2014 and 2034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 Rate</a:t>
                      </a:r>
                      <a:endParaRPr lang="en-US" dirty="0"/>
                    </a:p>
                  </a:txBody>
                  <a:tcPr/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2034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/>
                        <a:t>Sussex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-7.4%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/>
                        <a:t>Hunterdon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-11.5%</a:t>
                      </a:r>
                      <a:endParaRPr lang="en-US" dirty="0"/>
                    </a:p>
                  </a:txBody>
                  <a:tcPr/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/>
                        <a:t>Cape</a:t>
                      </a:r>
                      <a:r>
                        <a:rPr lang="en-US" baseline="0" dirty="0" smtClean="0"/>
                        <a:t> May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Hudson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29.3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25.5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-0.5%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Essex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32.2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27.9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-8.6%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Union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42.3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36.0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-4.4%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Middlesex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45.4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36.9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-6.2%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61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66FF"/>
                          </a:solidFill>
                        </a:rPr>
                        <a:t>New Jersey</a:t>
                      </a:r>
                      <a:endParaRPr lang="en-US" i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66FF"/>
                          </a:solidFill>
                        </a:rPr>
                        <a:t>56.9</a:t>
                      </a:r>
                      <a:endParaRPr lang="en-US" i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66FF"/>
                          </a:solidFill>
                        </a:rPr>
                        <a:t>50.1</a:t>
                      </a:r>
                      <a:endParaRPr lang="en-US" i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66FF"/>
                          </a:solidFill>
                        </a:rPr>
                        <a:t>-4.0%</a:t>
                      </a:r>
                      <a:endParaRPr lang="en-US" i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Population by Race: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non-Hispanic Whites: 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2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1981200"/>
            <a:ext cx="1333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dirty="0" smtClean="0"/>
              <a:t>7 </a:t>
            </a:r>
            <a:r>
              <a:rPr lang="en-US" sz="2000" dirty="0" smtClean="0"/>
              <a:t>counties will be “Majority-Minority” counties by 2034 in New Jersey.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1887"/>
          <a:stretch/>
        </p:blipFill>
        <p:spPr>
          <a:xfrm>
            <a:off x="0" y="457200"/>
            <a:ext cx="79248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266" y="57815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Projections of Population by Race,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African American: 2014 to 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49524"/>
            <a:ext cx="8763000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333399"/>
                </a:solidFill>
              </a:rPr>
              <a:t>African American </a:t>
            </a:r>
            <a:r>
              <a:rPr lang="en-US" sz="2100" dirty="0" smtClean="0"/>
              <a:t>population is projected to grow in every county except </a:t>
            </a:r>
            <a:r>
              <a:rPr lang="en-US" sz="2100" b="1" dirty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sz="2100" dirty="0" smtClean="0"/>
              <a:t>, </a:t>
            </a:r>
            <a:r>
              <a:rPr lang="en-US" sz="2100" dirty="0" smtClean="0"/>
              <a:t>with growth rate by 13.3% in New Jersey between 2014 and 2034.  Their rates of growth range from -6.9% in </a:t>
            </a:r>
            <a:r>
              <a:rPr lang="en-US" sz="2100" b="1" dirty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sz="2100" dirty="0" smtClean="0"/>
              <a:t> </a:t>
            </a:r>
            <a:r>
              <a:rPr lang="en-US" sz="2100" dirty="0" smtClean="0"/>
              <a:t>County to 132.2% in </a:t>
            </a:r>
            <a:r>
              <a:rPr lang="en-US" sz="2100" dirty="0" smtClean="0">
                <a:solidFill>
                  <a:srgbClr val="00B050"/>
                </a:solidFill>
              </a:rPr>
              <a:t>Hunterdon</a:t>
            </a:r>
            <a:r>
              <a:rPr lang="en-US" sz="2100" dirty="0" smtClean="0"/>
              <a:t> County.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" y="3224996"/>
            <a:ext cx="8763001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100" dirty="0" smtClean="0"/>
              <a:t>,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100" dirty="0" smtClean="0"/>
              <a:t> and </a:t>
            </a:r>
            <a:r>
              <a:rPr lang="en-US" sz="21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100" dirty="0" smtClean="0">
                <a:solidFill>
                  <a:srgbClr val="C00000"/>
                </a:solidFill>
              </a:rPr>
              <a:t> </a:t>
            </a:r>
            <a:r>
              <a:rPr lang="en-US" sz="2100" dirty="0" smtClean="0"/>
              <a:t>will lead the state’s black population growth; </a:t>
            </a:r>
            <a:r>
              <a:rPr lang="en-US" sz="2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100" dirty="0" smtClean="0">
                <a:solidFill>
                  <a:srgbClr val="0066FF"/>
                </a:solidFill>
              </a:rPr>
              <a:t> </a:t>
            </a:r>
            <a:r>
              <a:rPr lang="en-US" sz="2100" dirty="0" smtClean="0"/>
              <a:t>and </a:t>
            </a:r>
            <a:r>
              <a:rPr lang="en-US" sz="2100" b="1" dirty="0">
                <a:solidFill>
                  <a:srgbClr val="FF9933"/>
                </a:solidFill>
                <a:latin typeface="Calibri" panose="020F0502020204030204" pitchFamily="34" charset="0"/>
              </a:rPr>
              <a:t>Warren</a:t>
            </a:r>
            <a:r>
              <a:rPr lang="en-US" sz="2100" dirty="0" smtClean="0"/>
              <a:t> are projected to have the smallest numerical gains of </a:t>
            </a:r>
            <a:r>
              <a:rPr lang="en-US" sz="2100" dirty="0">
                <a:solidFill>
                  <a:srgbClr val="333399"/>
                </a:solidFill>
              </a:rPr>
              <a:t>African Americans </a:t>
            </a:r>
            <a:r>
              <a:rPr lang="en-US" sz="2100" dirty="0"/>
              <a:t>residents; while </a:t>
            </a:r>
            <a:r>
              <a:rPr lang="en-US" sz="2100" b="1" dirty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sz="2100" dirty="0"/>
              <a:t> (-654) will have </a:t>
            </a:r>
            <a:r>
              <a:rPr lang="en-US" sz="2100" dirty="0" smtClean="0"/>
              <a:t>decreased </a:t>
            </a:r>
            <a:r>
              <a:rPr lang="en-US" sz="2100" dirty="0">
                <a:solidFill>
                  <a:srgbClr val="333399"/>
                </a:solidFill>
              </a:rPr>
              <a:t>African </a:t>
            </a:r>
            <a:r>
              <a:rPr lang="en-US" sz="2100" dirty="0" smtClean="0">
                <a:solidFill>
                  <a:srgbClr val="333399"/>
                </a:solidFill>
              </a:rPr>
              <a:t>Americans. 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4700468"/>
            <a:ext cx="8763000" cy="10618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100" dirty="0" smtClean="0"/>
              <a:t>5 counties will have more than 100,000 </a:t>
            </a:r>
            <a:r>
              <a:rPr lang="en-US" sz="2100" dirty="0">
                <a:solidFill>
                  <a:srgbClr val="333399"/>
                </a:solidFill>
              </a:rPr>
              <a:t>African Americans</a:t>
            </a:r>
            <a:r>
              <a:rPr lang="en-US" sz="2100" dirty="0" smtClean="0"/>
              <a:t>: </a:t>
            </a:r>
            <a:r>
              <a:rPr lang="en-US" sz="2100" b="1" dirty="0" smtClean="0">
                <a:solidFill>
                  <a:srgbClr val="833C0C"/>
                </a:solidFill>
                <a:latin typeface="Calibri" panose="020F0502020204030204" pitchFamily="34" charset="0"/>
              </a:rPr>
              <a:t>Essex</a:t>
            </a:r>
            <a:r>
              <a:rPr lang="en-US" sz="2100" dirty="0" smtClean="0"/>
              <a:t>, </a:t>
            </a:r>
            <a:r>
              <a:rPr lang="en-US" sz="21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Union</a:t>
            </a:r>
            <a:r>
              <a:rPr lang="en-US" sz="2100" dirty="0" smtClean="0"/>
              <a:t>, </a:t>
            </a:r>
            <a:r>
              <a:rPr lang="en-US" sz="21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Camden</a:t>
            </a:r>
            <a:r>
              <a:rPr lang="en-US" sz="2100" dirty="0" smtClean="0">
                <a:solidFill>
                  <a:srgbClr val="FF00FF"/>
                </a:solidFill>
              </a:rPr>
              <a:t>, </a:t>
            </a:r>
            <a:r>
              <a:rPr lang="en-US" sz="21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100" dirty="0" smtClean="0"/>
              <a:t> and </a:t>
            </a:r>
            <a:r>
              <a:rPr lang="en-US" sz="21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100" dirty="0"/>
              <a:t> </a:t>
            </a:r>
            <a:r>
              <a:rPr lang="en-US" sz="2100" dirty="0" smtClean="0"/>
              <a:t>by 2034.  Together, they will account for 56.7% of the state’s black population.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429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42653"/>
            <a:ext cx="2514600" cy="4524315"/>
          </a:xfrm>
          <a:prstGeom prst="rect">
            <a:avLst/>
          </a:prstGeom>
          <a:solidFill>
            <a:schemeClr val="bg2">
              <a:lumMod val="50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Percentages of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African Americans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are </a:t>
            </a:r>
            <a:r>
              <a:rPr lang="en-US" sz="2400" dirty="0"/>
              <a:t>projected to range from </a:t>
            </a:r>
            <a:r>
              <a:rPr lang="en-US" sz="2400" dirty="0" smtClean="0"/>
              <a:t>2.4%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400" dirty="0"/>
              <a:t> </a:t>
            </a:r>
            <a:r>
              <a:rPr lang="en-US" sz="2400" dirty="0" smtClean="0"/>
              <a:t>County </a:t>
            </a:r>
            <a:r>
              <a:rPr lang="en-US" sz="2400" dirty="0"/>
              <a:t>to </a:t>
            </a:r>
            <a:r>
              <a:rPr lang="en-US" sz="2400" dirty="0" smtClean="0"/>
              <a:t>41.8%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rgbClr val="833C0C"/>
                </a:solidFill>
                <a:latin typeface="Calibri" panose="020F0502020204030204" pitchFamily="34" charset="0"/>
              </a:rPr>
              <a:t>Essex</a:t>
            </a:r>
            <a:r>
              <a:rPr lang="en-US" sz="2400" dirty="0" smtClean="0"/>
              <a:t> </a:t>
            </a:r>
            <a:r>
              <a:rPr lang="en-US" sz="2400" dirty="0"/>
              <a:t>County, in </a:t>
            </a:r>
            <a:r>
              <a:rPr lang="en-US" sz="2400" dirty="0" smtClean="0"/>
              <a:t>2034.  But growth rates in the 20 years are different depend on their original base</a:t>
            </a:r>
            <a:r>
              <a:rPr lang="en-US" sz="2400" dirty="0"/>
              <a:t> </a:t>
            </a:r>
            <a:r>
              <a:rPr lang="en-US" sz="2400" dirty="0" smtClean="0"/>
              <a:t>size.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Race,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African American: 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12582"/>
              </p:ext>
            </p:extLst>
          </p:nvPr>
        </p:nvGraphicFramePr>
        <p:xfrm>
          <a:off x="3047999" y="1600200"/>
          <a:ext cx="5486400" cy="4409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36202"/>
                <a:gridCol w="1250066"/>
                <a:gridCol w="1250066"/>
                <a:gridCol w="1250066"/>
              </a:tblGrid>
              <a:tr h="38735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Percent of African Americans in County Population: 2014 and 2034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Growth Rate</a:t>
                      </a:r>
                      <a:endParaRPr lang="en-US" sz="20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2034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Essex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Cumberland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14.6%</a:t>
                      </a: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Sussex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2.2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3.5%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Morris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3.6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4.2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29.3%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Ocean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76.7%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NJ State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14.8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15.4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13.3%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6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216" y="625733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Projections of Population by Race,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Asian: 2014 to 2034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80126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Asian</a:t>
            </a:r>
            <a:r>
              <a:rPr lang="en-US" sz="2400" dirty="0" smtClean="0"/>
              <a:t> population is projected to grow in every county except </a:t>
            </a:r>
            <a:r>
              <a:rPr lang="en-US" sz="2400" dirty="0" smtClean="0">
                <a:solidFill>
                  <a:srgbClr val="00B050"/>
                </a:solidFill>
              </a:rPr>
              <a:t>Hunterdon</a:t>
            </a:r>
            <a:r>
              <a:rPr lang="en-US" sz="2400" dirty="0" smtClean="0"/>
              <a:t>, with a growth rate of 34.2% in New Jersey, from 844,324 in 2014 to 1,133,050 in 2014~2034.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34632"/>
            <a:ext cx="9144000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400" dirty="0" smtClean="0"/>
              <a:t> and </a:t>
            </a:r>
            <a:r>
              <a:rPr lang="en-US" sz="24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400" dirty="0" smtClean="0"/>
              <a:t> counties had the largest number of </a:t>
            </a:r>
            <a:r>
              <a:rPr lang="en-US" sz="2400" dirty="0" smtClean="0">
                <a:solidFill>
                  <a:srgbClr val="FF0000"/>
                </a:solidFill>
              </a:rPr>
              <a:t>Asian</a:t>
            </a:r>
            <a:r>
              <a:rPr lang="en-US" sz="2400" dirty="0" smtClean="0"/>
              <a:t> population in New Jersey;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400" dirty="0" smtClean="0"/>
              <a:t> and </a:t>
            </a:r>
            <a:r>
              <a:rPr lang="en-US" sz="2400" b="1" dirty="0">
                <a:solidFill>
                  <a:srgbClr val="FF5050"/>
                </a:solidFill>
                <a:latin typeface="Calibri" panose="020F0502020204030204" pitchFamily="34" charset="0"/>
              </a:rPr>
              <a:t>Morris</a:t>
            </a:r>
            <a:r>
              <a:rPr lang="en-US" sz="2400" dirty="0" smtClean="0"/>
              <a:t> are projected to have the largest numeric increases of </a:t>
            </a:r>
            <a:r>
              <a:rPr lang="en-US" sz="2400" dirty="0" smtClean="0">
                <a:solidFill>
                  <a:srgbClr val="FF0000"/>
                </a:solidFill>
              </a:rPr>
              <a:t>Asians</a:t>
            </a:r>
            <a:r>
              <a:rPr lang="en-US" sz="2400" dirty="0" smtClean="0"/>
              <a:t> between 2014 and 2034.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6212" y="4458470"/>
            <a:ext cx="9144000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Asian</a:t>
            </a:r>
            <a:r>
              <a:rPr lang="en-US" sz="2400" dirty="0" smtClean="0"/>
              <a:t> population will be more than doubled in </a:t>
            </a:r>
            <a:r>
              <a:rPr lang="en-US" sz="2400" b="1" dirty="0" smtClean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Ocean</a:t>
            </a:r>
            <a:r>
              <a:rPr lang="en-US" sz="2400" dirty="0" smtClean="0"/>
              <a:t> and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Cape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May</a:t>
            </a:r>
            <a:r>
              <a:rPr lang="en-US" sz="2400" dirty="0" smtClean="0"/>
              <a:t> counties from a small basis. </a:t>
            </a:r>
            <a:r>
              <a:rPr lang="en-US" sz="2400" b="1" dirty="0">
                <a:solidFill>
                  <a:srgbClr val="AB2F25"/>
                </a:solidFill>
                <a:latin typeface="Calibri" panose="020F0502020204030204" pitchFamily="34" charset="0"/>
              </a:rPr>
              <a:t>Cumberland</a:t>
            </a:r>
            <a:r>
              <a:rPr lang="en-US" sz="2400" dirty="0" smtClean="0"/>
              <a:t> County’s 4.4% growth will be the slowest among 21 counties</a:t>
            </a:r>
            <a:r>
              <a:rPr lang="en-US" sz="2400" dirty="0"/>
              <a:t> </a:t>
            </a:r>
            <a:r>
              <a:rPr lang="en-US" sz="2400" dirty="0" smtClean="0"/>
              <a:t>besides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Hunterdon’s</a:t>
            </a:r>
            <a:r>
              <a:rPr lang="en-US" sz="2400" dirty="0" smtClean="0"/>
              <a:t> negative growth (-1.9%).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64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88555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Projections of Population by Race,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Asian: 2014 to 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490170"/>
            <a:ext cx="3771900" cy="249299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200" dirty="0" smtClean="0"/>
              <a:t>,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200" dirty="0" smtClean="0"/>
              <a:t> and </a:t>
            </a:r>
            <a:r>
              <a:rPr lang="en-US" sz="24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200" dirty="0" smtClean="0"/>
              <a:t> counties will continue to have most of the state’s </a:t>
            </a:r>
            <a:r>
              <a:rPr lang="en-US" sz="2200" dirty="0" smtClean="0">
                <a:solidFill>
                  <a:srgbClr val="FF0000"/>
                </a:solidFill>
              </a:rPr>
              <a:t>Asians</a:t>
            </a:r>
            <a:r>
              <a:rPr lang="en-US" sz="2200" dirty="0" smtClean="0"/>
              <a:t>. Together, these 3 counties will account for 50.9% of New Jersey’s </a:t>
            </a:r>
            <a:r>
              <a:rPr lang="en-US" sz="2200" dirty="0" smtClean="0">
                <a:solidFill>
                  <a:srgbClr val="FF0000"/>
                </a:solidFill>
              </a:rPr>
              <a:t>Asian</a:t>
            </a:r>
            <a:r>
              <a:rPr lang="en-US" sz="2200" dirty="0" smtClean="0"/>
              <a:t> population in 2034.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74298"/>
              </p:ext>
            </p:extLst>
          </p:nvPr>
        </p:nvGraphicFramePr>
        <p:xfrm>
          <a:off x="304799" y="1524000"/>
          <a:ext cx="4495801" cy="457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5344"/>
                <a:gridCol w="915812"/>
                <a:gridCol w="915812"/>
                <a:gridCol w="1248833"/>
              </a:tblGrid>
              <a:tr h="457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Counties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% Asian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Growth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i="1" dirty="0" smtClean="0">
                          <a:solidFill>
                            <a:srgbClr val="7030A0"/>
                          </a:solidFill>
                        </a:rPr>
                        <a:t>County</a:t>
                      </a:r>
                      <a:endParaRPr lang="en-US" sz="17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2014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2034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Rate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Middlesex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Bergen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47.9%</a:t>
                      </a:r>
                      <a:endParaRPr lang="en-US" dirty="0"/>
                    </a:p>
                  </a:txBody>
                  <a:tcPr/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Somerset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42.3%</a:t>
                      </a:r>
                      <a:endParaRPr lang="en-US" dirty="0"/>
                    </a:p>
                  </a:txBody>
                  <a:tcPr/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Hudson</a:t>
                      </a:r>
                      <a:endParaRPr lang="en-US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Cumberland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4.4%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Cape</a:t>
                      </a:r>
                      <a:r>
                        <a:rPr lang="en-US" sz="1700" baseline="0" dirty="0" smtClean="0">
                          <a:solidFill>
                            <a:srgbClr val="00B050"/>
                          </a:solidFill>
                        </a:rPr>
                        <a:t> May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2.2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109.6%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Sussex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2.0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2.2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5.1%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749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D23A1C"/>
                          </a:solidFill>
                        </a:rPr>
                        <a:t>NJ</a:t>
                      </a:r>
                      <a:endParaRPr lang="en-US" sz="1700" dirty="0">
                        <a:solidFill>
                          <a:srgbClr val="D2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9.5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11.6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34.2%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4211521"/>
            <a:ext cx="3771900" cy="186204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300" dirty="0" smtClean="0">
                <a:solidFill>
                  <a:srgbClr val="FF0000"/>
                </a:solidFill>
              </a:rPr>
              <a:t>Asian</a:t>
            </a:r>
            <a:r>
              <a:rPr lang="en-US" sz="2300" dirty="0" smtClean="0"/>
              <a:t>’</a:t>
            </a:r>
            <a:r>
              <a:rPr lang="en-US" sz="2300" dirty="0" smtClean="0">
                <a:solidFill>
                  <a:srgbClr val="D23A1C"/>
                </a:solidFill>
              </a:rPr>
              <a:t>s</a:t>
            </a:r>
            <a:r>
              <a:rPr lang="en-US" sz="2300" dirty="0" smtClean="0"/>
              <a:t> share will range from 1.4% in </a:t>
            </a:r>
            <a:r>
              <a:rPr lang="en-US" sz="2300" b="1" dirty="0">
                <a:solidFill>
                  <a:srgbClr val="7030A0"/>
                </a:solidFill>
                <a:latin typeface="Calibri" panose="020F0502020204030204" pitchFamily="34" charset="0"/>
              </a:rPr>
              <a:t>Cumberland</a:t>
            </a:r>
            <a:r>
              <a:rPr lang="en-US" sz="2300" dirty="0" smtClean="0"/>
              <a:t> County to 28.3% in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300" dirty="0" smtClean="0"/>
              <a:t> County, as of 2034.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45805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125000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New Jersey’s Population is Projected to Reach 9,733,400 by 2034   (2016=8,944,469)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11012"/>
              </p:ext>
            </p:extLst>
          </p:nvPr>
        </p:nvGraphicFramePr>
        <p:xfrm>
          <a:off x="0" y="762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749" y="466116"/>
            <a:ext cx="694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Projections of Population by Ethnicity,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Hispanic: 2014 to 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39" y="1812284"/>
            <a:ext cx="8915400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E46C0A"/>
                </a:solidFill>
                <a:latin typeface="Calibri" panose="020F0502020204030204" pitchFamily="34" charset="0"/>
              </a:rPr>
              <a:t>Hispanic</a:t>
            </a:r>
            <a:r>
              <a:rPr lang="en-US" sz="2100" dirty="0" smtClean="0"/>
              <a:t> population is projected to  increase in every single county with a growth rate of 31.2% in New Jersey between 2014 and 2034. The projected rates of growth range from 17.6% in </a:t>
            </a:r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100" dirty="0" smtClean="0"/>
              <a:t> County to 82.4% in </a:t>
            </a:r>
            <a:r>
              <a:rPr lang="en-US" sz="21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Gloucester</a:t>
            </a:r>
            <a:r>
              <a:rPr lang="en-US" sz="2100" dirty="0" smtClean="0">
                <a:solidFill>
                  <a:srgbClr val="00B0F0"/>
                </a:solidFill>
              </a:rPr>
              <a:t> </a:t>
            </a:r>
            <a:r>
              <a:rPr lang="en-US" sz="2100" dirty="0" smtClean="0"/>
              <a:t>County. 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81339" y="3417343"/>
            <a:ext cx="8915400" cy="10618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100" dirty="0" smtClean="0"/>
              <a:t>,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100" dirty="0" smtClean="0"/>
              <a:t>, 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 </a:t>
            </a:r>
            <a:r>
              <a:rPr lang="en-US" sz="2100" dirty="0"/>
              <a:t>and </a:t>
            </a:r>
            <a:r>
              <a:rPr lang="en-US" sz="21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Union</a:t>
            </a:r>
            <a:r>
              <a:rPr lang="en-US" sz="2100" dirty="0" smtClean="0"/>
              <a:t> counties are projected to have the largest numeric gains in Hispanic population. About 539,435 </a:t>
            </a:r>
            <a:r>
              <a:rPr lang="en-US" sz="2100" dirty="0">
                <a:solidFill>
                  <a:srgbClr val="E46C0A"/>
                </a:solidFill>
                <a:latin typeface="Calibri" panose="020F0502020204030204" pitchFamily="34" charset="0"/>
              </a:rPr>
              <a:t>Latinos</a:t>
            </a:r>
            <a:r>
              <a:rPr lang="en-US" sz="2100" dirty="0" smtClean="0"/>
              <a:t> will be added to the state’s population in the 2014-2034 period.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81339" y="4668225"/>
            <a:ext cx="8915400" cy="10618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100" dirty="0"/>
              <a:t>6</a:t>
            </a:r>
            <a:r>
              <a:rPr lang="en-US" sz="2100" dirty="0" smtClean="0"/>
              <a:t> counties will have more than 200,000 </a:t>
            </a:r>
            <a:r>
              <a:rPr lang="en-US" sz="2100" dirty="0">
                <a:solidFill>
                  <a:srgbClr val="E46C0A"/>
                </a:solidFill>
                <a:latin typeface="Calibri" panose="020F0502020204030204" pitchFamily="34" charset="0"/>
              </a:rPr>
              <a:t>Hispanic</a:t>
            </a:r>
            <a:r>
              <a:rPr lang="en-US" sz="2100" dirty="0"/>
              <a:t> </a:t>
            </a:r>
            <a:r>
              <a:rPr lang="en-US" sz="2100" dirty="0" smtClean="0"/>
              <a:t>as </a:t>
            </a:r>
            <a:r>
              <a:rPr lang="en-US" sz="2100" dirty="0" smtClean="0"/>
              <a:t>of 2034:  </a:t>
            </a:r>
            <a:r>
              <a:rPr lang="en-US" sz="21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100" dirty="0" smtClean="0">
                <a:solidFill>
                  <a:srgbClr val="C00000"/>
                </a:solidFill>
              </a:rPr>
              <a:t>,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00FFCC"/>
                </a:solidFill>
                <a:latin typeface="Calibri" panose="020F0502020204030204" pitchFamily="34" charset="0"/>
              </a:rPr>
              <a:t>Passaic</a:t>
            </a:r>
            <a:r>
              <a:rPr lang="en-US" sz="2100" dirty="0" smtClean="0"/>
              <a:t>, </a:t>
            </a:r>
            <a:r>
              <a:rPr lang="en-US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100" dirty="0" smtClean="0"/>
              <a:t>, </a:t>
            </a:r>
            <a:r>
              <a:rPr lang="en-US" sz="2100" b="1" dirty="0" smtClean="0">
                <a:solidFill>
                  <a:srgbClr val="833C0C"/>
                </a:solidFill>
                <a:latin typeface="Calibri" panose="020F0502020204030204" pitchFamily="34" charset="0"/>
              </a:rPr>
              <a:t>Essex</a:t>
            </a:r>
            <a:r>
              <a:rPr lang="en-US" sz="2100" dirty="0" smtClean="0"/>
              <a:t>, </a:t>
            </a:r>
            <a:r>
              <a:rPr lang="en-US" sz="21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100" dirty="0" smtClean="0"/>
              <a:t> and </a:t>
            </a:r>
            <a:r>
              <a:rPr lang="en-US" sz="21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Union</a:t>
            </a:r>
            <a:r>
              <a:rPr lang="en-US" sz="2100" dirty="0" smtClean="0"/>
              <a:t>. Together, they account for two-third (65.2%) of New Jersey’s total </a:t>
            </a:r>
            <a:r>
              <a:rPr lang="en-US" sz="2100" dirty="0">
                <a:solidFill>
                  <a:srgbClr val="E46C0A"/>
                </a:solidFill>
                <a:latin typeface="Calibri" panose="020F0502020204030204" pitchFamily="34" charset="0"/>
              </a:rPr>
              <a:t>Latinos</a:t>
            </a:r>
            <a:r>
              <a:rPr lang="en-US" sz="2100" dirty="0" smtClean="0"/>
              <a:t> population.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13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85077"/>
              </p:ext>
            </p:extLst>
          </p:nvPr>
        </p:nvGraphicFramePr>
        <p:xfrm>
          <a:off x="3053316" y="1318958"/>
          <a:ext cx="5785884" cy="45473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554417"/>
                <a:gridCol w="1338525"/>
                <a:gridCol w="1446471"/>
                <a:gridCol w="1446471"/>
              </a:tblGrid>
              <a:tr h="41187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Percentage of Hispanic Population</a:t>
                      </a:r>
                      <a:endParaRPr lang="en-US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Growth Rate</a:t>
                      </a:r>
                      <a:endParaRPr lang="en-US" b="1" i="1" dirty="0"/>
                    </a:p>
                  </a:txBody>
                  <a:tcPr anchor="ctr"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D23A1C"/>
                          </a:solidFill>
                        </a:rPr>
                        <a:t>County</a:t>
                      </a:r>
                      <a:endParaRPr lang="en-US" baseline="0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D23A1C"/>
                          </a:solidFill>
                        </a:rPr>
                        <a:t>2014</a:t>
                      </a:r>
                      <a:endParaRPr lang="en-US" baseline="0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D23A1C"/>
                          </a:solidFill>
                        </a:rPr>
                        <a:t>2034</a:t>
                      </a:r>
                      <a:endParaRPr lang="en-US" baseline="0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8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New Jersey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19.4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23.3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31.2%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Hudson</a:t>
                      </a:r>
                      <a:endParaRPr lang="en-US" u="dbl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43.1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46.2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22.6%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Passaic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39.6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44.5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19.8%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Cumberland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29.3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36.0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28.7%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Union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30.0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35.0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30.9%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Hunterdon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6.2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9.0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38.8%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Sussex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7.3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9.1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17.6%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5.7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9.6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82.4%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Cape May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7.3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12.8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72.2%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406" y="1318958"/>
            <a:ext cx="2753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Almost one-half (46.1%) of </a:t>
            </a:r>
            <a:r>
              <a:rPr lang="en-US" sz="20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000" dirty="0" smtClean="0"/>
              <a:t> County’s residents will be </a:t>
            </a:r>
            <a:r>
              <a:rPr lang="en-US" sz="2000" dirty="0" smtClean="0">
                <a:solidFill>
                  <a:srgbClr val="E46C0A"/>
                </a:solidFill>
                <a:latin typeface="Calibri" panose="020F0502020204030204" pitchFamily="34" charset="0"/>
              </a:rPr>
              <a:t>Latinos</a:t>
            </a:r>
            <a:r>
              <a:rPr lang="en-US" sz="2000" dirty="0" smtClean="0"/>
              <a:t> in 2034.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2407" y="3004029"/>
            <a:ext cx="2753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Hunterdon</a:t>
            </a:r>
            <a:r>
              <a:rPr lang="en-US" sz="2000" dirty="0"/>
              <a:t> will </a:t>
            </a:r>
            <a:r>
              <a:rPr lang="en-US" sz="2000" dirty="0" smtClean="0"/>
              <a:t>have </a:t>
            </a:r>
            <a:r>
              <a:rPr lang="en-US" sz="2000" dirty="0"/>
              <a:t>the </a:t>
            </a:r>
            <a:r>
              <a:rPr lang="en-US" sz="2000" dirty="0" smtClean="0"/>
              <a:t>lowest percentage of </a:t>
            </a:r>
            <a:r>
              <a:rPr lang="en-US" sz="2000" dirty="0" smtClean="0">
                <a:solidFill>
                  <a:srgbClr val="E46C0A"/>
                </a:solidFill>
                <a:latin typeface="Calibri" panose="020F0502020204030204" pitchFamily="34" charset="0"/>
              </a:rPr>
              <a:t>Hispanic</a:t>
            </a:r>
            <a:r>
              <a:rPr lang="en-US" sz="2000" dirty="0" smtClean="0"/>
              <a:t> in </a:t>
            </a:r>
            <a:r>
              <a:rPr lang="en-US" sz="2000" dirty="0"/>
              <a:t>2034 (9.0</a:t>
            </a:r>
            <a:r>
              <a:rPr lang="en-US" sz="2000" dirty="0" smtClean="0"/>
              <a:t>%).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Gloucester</a:t>
            </a:r>
            <a:r>
              <a:rPr lang="en-US" sz="2000" dirty="0" smtClean="0"/>
              <a:t> County was the lowest in 2014 (5.7%).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5534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Ethnicity,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Hispanic: 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5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6" descr="g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7" y="764232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Sex: 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02446"/>
              </p:ext>
            </p:extLst>
          </p:nvPr>
        </p:nvGraphicFramePr>
        <p:xfrm>
          <a:off x="-1752600" y="1600200"/>
          <a:ext cx="12573000" cy="488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0668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altLang="zh-TW" sz="2000" dirty="0">
                <a:ea typeface="新細明體" charset="-120"/>
              </a:rPr>
              <a:t>New </a:t>
            </a:r>
            <a:r>
              <a:rPr lang="en-US" altLang="zh-TW" sz="2000" dirty="0" smtClean="0">
                <a:ea typeface="新細明體" charset="-120"/>
              </a:rPr>
              <a:t>Jersey’s male to female </a:t>
            </a:r>
            <a:r>
              <a:rPr lang="en-US" altLang="zh-TW" sz="2000" i="1" dirty="0">
                <a:solidFill>
                  <a:srgbClr val="00CC00"/>
                </a:solidFill>
                <a:ea typeface="新細明體" charset="-120"/>
              </a:rPr>
              <a:t>sex ratio </a:t>
            </a:r>
            <a:r>
              <a:rPr lang="en-US" altLang="zh-TW" sz="2000" dirty="0" smtClean="0">
                <a:ea typeface="新細明體" charset="-120"/>
              </a:rPr>
              <a:t>by all ages is </a:t>
            </a:r>
            <a:r>
              <a:rPr lang="en-US" altLang="zh-TW" sz="2000" dirty="0">
                <a:ea typeface="新細明體" charset="-120"/>
              </a:rPr>
              <a:t>projected to increase gradually as male population grow slightly faster than their female counterpart</a:t>
            </a:r>
            <a:r>
              <a:rPr lang="en-US" altLang="zh-TW" sz="2000" dirty="0" smtClean="0">
                <a:ea typeface="新細明體" charset="-120"/>
              </a:rPr>
              <a:t>.</a:t>
            </a:r>
            <a:endParaRPr lang="en-US" altLang="zh-TW" sz="20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2579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762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Sex: 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69720"/>
            <a:ext cx="3200400" cy="432426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Cumberland</a:t>
            </a:r>
            <a:r>
              <a:rPr lang="en-US" altLang="zh-TW" sz="2500" dirty="0" smtClean="0">
                <a:solidFill>
                  <a:srgbClr val="00B0F0"/>
                </a:solidFill>
                <a:ea typeface="新細明體" charset="-120"/>
              </a:rPr>
              <a:t> </a:t>
            </a:r>
            <a:r>
              <a:rPr lang="en-US" altLang="zh-TW" sz="2500" dirty="0" smtClean="0">
                <a:ea typeface="新細明體" charset="-120"/>
              </a:rPr>
              <a:t>will continue to be the only county in New Jersey where men outnumber women, throughout the projection period.  But </a:t>
            </a:r>
            <a:r>
              <a:rPr lang="en-US" sz="25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Hunterdon</a:t>
            </a:r>
            <a:r>
              <a:rPr lang="en-US" altLang="zh-TW" sz="2500" dirty="0" smtClean="0">
                <a:ea typeface="新細明體" charset="-120"/>
              </a:rPr>
              <a:t> and </a:t>
            </a:r>
            <a:r>
              <a:rPr lang="en-US" sz="2500" b="1" dirty="0" smtClean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altLang="zh-TW" sz="2500" dirty="0" smtClean="0">
                <a:ea typeface="新細明體" charset="-120"/>
              </a:rPr>
              <a:t> will also have more men than women by 2034.</a:t>
            </a:r>
            <a:endParaRPr lang="en-US" altLang="zh-TW" sz="2500" dirty="0">
              <a:ea typeface="新細明體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584960"/>
            <a:ext cx="2743200" cy="44935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600" i="1" dirty="0" smtClean="0">
                <a:solidFill>
                  <a:srgbClr val="00CC00"/>
                </a:solidFill>
              </a:rPr>
              <a:t>Sex ratios </a:t>
            </a:r>
            <a:r>
              <a:rPr lang="en-US" sz="2600" dirty="0" smtClean="0"/>
              <a:t>are projected to decline somewhat between 2014 and 2034 in 5 counties: </a:t>
            </a:r>
            <a:r>
              <a:rPr lang="en-US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Sussex,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600" dirty="0" smtClean="0"/>
              <a:t>, </a:t>
            </a:r>
            <a:r>
              <a:rPr lang="en-US" sz="2600" b="1" dirty="0" smtClean="0">
                <a:solidFill>
                  <a:srgbClr val="6CD2EE"/>
                </a:solidFill>
                <a:latin typeface="Calibri" panose="020F0502020204030204" pitchFamily="34" charset="0"/>
              </a:rPr>
              <a:t>Atlantic, </a:t>
            </a:r>
            <a:r>
              <a:rPr lang="en-US" sz="2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and</a:t>
            </a:r>
            <a:r>
              <a:rPr lang="en-US" sz="2600" b="1" dirty="0">
                <a:solidFill>
                  <a:srgbClr val="FF505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Morris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611880" y="1584960"/>
            <a:ext cx="2362200" cy="424731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700" dirty="0" smtClean="0"/>
              <a:t>The projected 93.1 </a:t>
            </a:r>
            <a:r>
              <a:rPr lang="en-US" sz="2700" i="1" dirty="0" smtClean="0">
                <a:solidFill>
                  <a:srgbClr val="00CC00"/>
                </a:solidFill>
              </a:rPr>
              <a:t>sex ratio </a:t>
            </a:r>
            <a:r>
              <a:rPr lang="en-US" sz="2700" dirty="0"/>
              <a:t>for </a:t>
            </a:r>
            <a:r>
              <a:rPr lang="en-US" sz="2700" b="1" dirty="0" smtClean="0">
                <a:solidFill>
                  <a:srgbClr val="6CD2EE"/>
                </a:solidFill>
                <a:latin typeface="Calibri" panose="020F0502020204030204" pitchFamily="34" charset="0"/>
              </a:rPr>
              <a:t>Atlantic</a:t>
            </a:r>
            <a:r>
              <a:rPr lang="en-US" sz="2700" dirty="0" smtClean="0"/>
              <a:t> </a:t>
            </a:r>
            <a:r>
              <a:rPr lang="en-US" sz="2700" dirty="0"/>
              <a:t>County </a:t>
            </a:r>
            <a:r>
              <a:rPr lang="en-US" sz="2700" dirty="0" smtClean="0"/>
              <a:t>will be the lowest among New Jersey’s 21 </a:t>
            </a:r>
            <a:r>
              <a:rPr lang="en-US" sz="2700" dirty="0"/>
              <a:t>counties in </a:t>
            </a:r>
            <a:r>
              <a:rPr lang="en-US" sz="2700" dirty="0" smtClean="0"/>
              <a:t>2034.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287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Projections of Population by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Sex: 2014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84407"/>
              </p:ext>
            </p:extLst>
          </p:nvPr>
        </p:nvGraphicFramePr>
        <p:xfrm>
          <a:off x="-7374" y="533400"/>
          <a:ext cx="9760974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301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93693"/>
            <a:ext cx="744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Civilian Labor Force Projections: 2014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~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2034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zh-TW" sz="2400" dirty="0">
                <a:ea typeface="新細明體" charset="-120"/>
              </a:rPr>
              <a:t>New Jersey’s civilian labor force is projected to grow 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i="1" dirty="0" smtClean="0">
                <a:ea typeface="新細明體" charset="-120"/>
              </a:rPr>
              <a:t>faster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than its population from </a:t>
            </a:r>
            <a:r>
              <a:rPr lang="en-US" altLang="zh-TW" sz="2400" dirty="0" smtClean="0">
                <a:ea typeface="新細明體" charset="-120"/>
              </a:rPr>
              <a:t>2014 </a:t>
            </a:r>
            <a:r>
              <a:rPr lang="en-US" altLang="zh-TW" sz="2400" dirty="0">
                <a:ea typeface="新細明體" charset="-120"/>
              </a:rPr>
              <a:t>to </a:t>
            </a:r>
            <a:r>
              <a:rPr lang="en-US" altLang="zh-TW" sz="2400" dirty="0" smtClean="0">
                <a:ea typeface="新細明體" charset="-120"/>
              </a:rPr>
              <a:t>2034</a:t>
            </a:r>
            <a:r>
              <a:rPr lang="en-US" altLang="zh-TW" sz="2000" dirty="0" smtClean="0">
                <a:ea typeface="新細明體" charset="-120"/>
              </a:rPr>
              <a:t>. </a:t>
            </a:r>
            <a:endParaRPr lang="en-US" altLang="zh-TW" sz="2000" dirty="0">
              <a:ea typeface="新細明體" charset="-12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27260"/>
              </p:ext>
            </p:extLst>
          </p:nvPr>
        </p:nvGraphicFramePr>
        <p:xfrm>
          <a:off x="-4419600" y="1973997"/>
          <a:ext cx="1828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0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830" y="533400"/>
            <a:ext cx="740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Labor Force Projections by County: 2014 to 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0612093"/>
              </p:ext>
            </p:extLst>
          </p:nvPr>
        </p:nvGraphicFramePr>
        <p:xfrm>
          <a:off x="-152400" y="1005533"/>
          <a:ext cx="9372600" cy="440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410200"/>
            <a:ext cx="8686800" cy="707886"/>
          </a:xfrm>
          <a:prstGeom prst="rect">
            <a:avLst/>
          </a:prstGeom>
          <a:noFill/>
          <a:effectLst>
            <a:outerShdw blurRad="50800" dist="38100" dir="8100000" sx="106000" sy="106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dirty="0" smtClean="0"/>
              <a:t>Labor Force is projected to grow in most counties except the bottom 5 counties: </a:t>
            </a:r>
            <a:r>
              <a:rPr lang="en-US" sz="2000" b="1" dirty="0" smtClean="0">
                <a:solidFill>
                  <a:srgbClr val="6666FF"/>
                </a:solidFill>
                <a:latin typeface="Calibri" panose="020F0502020204030204" pitchFamily="34" charset="0"/>
              </a:rPr>
              <a:t>Salem,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Cape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May, </a:t>
            </a:r>
            <a:r>
              <a:rPr lang="en-US" sz="2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Warren,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Hunterdon</a:t>
            </a:r>
            <a:r>
              <a:rPr lang="en-US" sz="2000" dirty="0" smtClean="0"/>
              <a:t> and</a:t>
            </a:r>
            <a:r>
              <a:rPr lang="en-US" sz="2000" b="1" dirty="0" smtClean="0">
                <a:solidFill>
                  <a:srgbClr val="6666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/>
              <a:t> between 2014 and 2034.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6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19017"/>
              </p:ext>
            </p:extLst>
          </p:nvPr>
        </p:nvGraphicFramePr>
        <p:xfrm>
          <a:off x="-228600" y="1118175"/>
          <a:ext cx="10439400" cy="560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Projections of Labor Force by Age: 2014 to 2034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9248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unset" dir="t"/>
          </a:scene3d>
          <a:sp3d prstMaterial="dkEdge"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zh-TW" sz="2000" dirty="0">
                <a:ea typeface="新細明體" charset="-120"/>
              </a:rPr>
              <a:t>The “</a:t>
            </a:r>
            <a:r>
              <a:rPr lang="en-US" altLang="zh-TW" sz="2000" i="1" dirty="0">
                <a:ea typeface="新細明體" charset="-120"/>
              </a:rPr>
              <a:t>older workers</a:t>
            </a:r>
            <a:r>
              <a:rPr lang="en-US" altLang="zh-TW" sz="2000" dirty="0">
                <a:ea typeface="新細明體" charset="-120"/>
              </a:rPr>
              <a:t>” (labor force aged 55 and older) will continue to grow faster than their younger counterparts until </a:t>
            </a:r>
            <a:r>
              <a:rPr lang="en-US" altLang="zh-TW" sz="2000" dirty="0" smtClean="0">
                <a:ea typeface="新細明體" charset="-120"/>
              </a:rPr>
              <a:t>2024.</a:t>
            </a:r>
            <a:endParaRPr lang="en-US" altLang="zh-TW" sz="20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63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66080"/>
              </p:ext>
            </p:extLst>
          </p:nvPr>
        </p:nvGraphicFramePr>
        <p:xfrm>
          <a:off x="3228702" y="1341736"/>
          <a:ext cx="5610499" cy="46780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58977"/>
                <a:gridCol w="1839633"/>
                <a:gridCol w="1011416"/>
                <a:gridCol w="1100473"/>
              </a:tblGrid>
              <a:tr h="83019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 of </a:t>
                      </a:r>
                      <a:r>
                        <a:rPr lang="en-US" i="1" dirty="0" smtClean="0"/>
                        <a:t>Older Workers(55+)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2014 and 2034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 Rate</a:t>
                      </a:r>
                      <a:endParaRPr lang="en-US" dirty="0"/>
                    </a:p>
                  </a:txBody>
                  <a:tcPr/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00CC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9900C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00CC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9900C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00CC"/>
                          </a:solidFill>
                        </a:rPr>
                        <a:t>2034</a:t>
                      </a:r>
                      <a:endParaRPr lang="en-US" dirty="0">
                        <a:solidFill>
                          <a:srgbClr val="9900C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9900C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/>
                        <a:t>Hunterdon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-6.8%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/>
                        <a:t>Sussex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/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/>
                        <a:t>Bergen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22.7%</a:t>
                      </a:r>
                      <a:endParaRPr lang="en-US" dirty="0"/>
                    </a:p>
                  </a:txBody>
                  <a:tcPr/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/>
                        <a:t>Cape</a:t>
                      </a:r>
                      <a:r>
                        <a:rPr lang="en-US" baseline="0" dirty="0" smtClean="0"/>
                        <a:t> May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-18.1%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Hudson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15.5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18.7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44.6%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Cumberland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19.9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22.6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17.1%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84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New Jersey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23.0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24.5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17.9%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3042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Age (55+):   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34" y="1192649"/>
            <a:ext cx="2459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(44.6%) and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C9900"/>
                </a:solidFill>
                <a:latin typeface="Calibri" panose="020F0502020204030204" pitchFamily="34" charset="0"/>
              </a:rPr>
              <a:t>Union</a:t>
            </a:r>
            <a:r>
              <a:rPr lang="en-US" sz="2000" dirty="0"/>
              <a:t> </a:t>
            </a:r>
            <a:r>
              <a:rPr lang="en-US" sz="2000" dirty="0" smtClean="0"/>
              <a:t> (33.3%) counties will have the fastest growth of “</a:t>
            </a:r>
            <a:r>
              <a:rPr lang="en-US" sz="2000" i="1" dirty="0" smtClean="0"/>
              <a:t>older workers(55+)</a:t>
            </a:r>
            <a:r>
              <a:rPr lang="en-US" sz="2000" dirty="0" smtClean="0"/>
              <a:t>” between 2014 and 2034.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7334" y="38862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Hunterdon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Bergen</a:t>
            </a:r>
            <a:r>
              <a:rPr lang="en-US" sz="2000" dirty="0" smtClean="0"/>
              <a:t> </a:t>
            </a:r>
            <a:r>
              <a:rPr lang="en-US" sz="2000" dirty="0"/>
              <a:t>counties </a:t>
            </a:r>
            <a:r>
              <a:rPr lang="en-US" sz="2000" dirty="0" smtClean="0"/>
              <a:t>are projected to have higher percentages of “</a:t>
            </a:r>
            <a:r>
              <a:rPr lang="en-US" sz="2000" i="1" dirty="0" smtClean="0"/>
              <a:t>older Workers</a:t>
            </a:r>
            <a:r>
              <a:rPr lang="en-US" sz="2000" dirty="0" smtClean="0"/>
              <a:t>” by 2034.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982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86725524"/>
              </p:ext>
            </p:extLst>
          </p:nvPr>
        </p:nvGraphicFramePr>
        <p:xfrm>
          <a:off x="0" y="1143000"/>
          <a:ext cx="11582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249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Race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479" y="948154"/>
            <a:ext cx="446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Labor Force Growth Rate by Race: 2014~2034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8657089"/>
              </p:ext>
            </p:extLst>
          </p:nvPr>
        </p:nvGraphicFramePr>
        <p:xfrm>
          <a:off x="1143000" y="2286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44115"/>
              </p:ext>
            </p:extLst>
          </p:nvPr>
        </p:nvGraphicFramePr>
        <p:xfrm>
          <a:off x="253721" y="3578494"/>
          <a:ext cx="622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" name="Drawing" r:id="rId5" imgW="702380" imgH="1202788" progId="FLW3Drawing">
                  <p:embed/>
                </p:oleObj>
              </mc:Choice>
              <mc:Fallback>
                <p:oleObj name="Drawing" r:id="rId5" imgW="702380" imgH="1202788" progId="FLW3Drawing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21" y="3578494"/>
                        <a:ext cx="622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5409"/>
              </p:ext>
            </p:extLst>
          </p:nvPr>
        </p:nvGraphicFramePr>
        <p:xfrm>
          <a:off x="76200" y="2057400"/>
          <a:ext cx="1143000" cy="88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" name="Presentation" r:id="rId7" imgW="2007897" imgH="1556115" progId="FLW3Presentation">
                  <p:embed/>
                </p:oleObj>
              </mc:Choice>
              <mc:Fallback>
                <p:oleObj name="Presentation" r:id="rId7" imgW="2007897" imgH="1556115" progId="FLW3Presentation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7400"/>
                        <a:ext cx="1143000" cy="886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410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New Jersey’s </a:t>
            </a:r>
            <a:r>
              <a:rPr lang="en-US" dirty="0" smtClean="0"/>
              <a:t>2014-2034 </a:t>
            </a:r>
            <a:r>
              <a:rPr lang="en-US" dirty="0"/>
              <a:t>population growth will continue to lag behind the nation as a </a:t>
            </a:r>
            <a:r>
              <a:rPr lang="en-US" dirty="0" smtClean="0"/>
              <a:t>whole but with </a:t>
            </a:r>
            <a:r>
              <a:rPr lang="en-US" dirty="0" smtClean="0"/>
              <a:t>the similar </a:t>
            </a:r>
            <a:r>
              <a:rPr lang="en-US" dirty="0" smtClean="0"/>
              <a:t>trends.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8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677765"/>
              </p:ext>
            </p:extLst>
          </p:nvPr>
        </p:nvGraphicFramePr>
        <p:xfrm>
          <a:off x="457199" y="2064976"/>
          <a:ext cx="8229601" cy="3844775"/>
        </p:xfrm>
        <a:graphic>
          <a:graphicData uri="http://schemas.openxmlformats.org/drawingml/2006/table">
            <a:tbl>
              <a:tblPr>
                <a:effectLst>
                  <a:outerShdw blurRad="508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7401"/>
                <a:gridCol w="1563624"/>
                <a:gridCol w="1563624"/>
                <a:gridCol w="1563624"/>
                <a:gridCol w="1481328"/>
              </a:tblGrid>
              <a:tr h="697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Percentage Shares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Growth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31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Non-Hispanic White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60.8%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59.0%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51.9%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-2.2%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5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  Black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13.5%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13.7%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14.4%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16.6%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5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  Asian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8.5%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9.6%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11.8%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36.8%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Others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0.6%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0.7%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0.7%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25.9%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2+ Races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1.2%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1.5%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2.4%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79.6%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Hispanic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17.6%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18.4%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22.5%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36.0%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33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Race: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altLang="zh-TW" sz="2000" dirty="0">
                <a:ea typeface="新細明體" charset="-120"/>
              </a:rPr>
              <a:t>The shares of 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Asians</a:t>
            </a:r>
            <a:r>
              <a:rPr lang="en-US" altLang="zh-TW" sz="2000" dirty="0">
                <a:ea typeface="新細明體" charset="-120"/>
              </a:rPr>
              <a:t> and </a:t>
            </a:r>
            <a:r>
              <a:rPr lang="en-US" altLang="zh-TW" sz="2000" dirty="0">
                <a:solidFill>
                  <a:srgbClr val="FF9900"/>
                </a:solidFill>
                <a:ea typeface="新細明體" charset="-120"/>
              </a:rPr>
              <a:t>Hispanics</a:t>
            </a:r>
            <a:r>
              <a:rPr lang="en-US" altLang="zh-TW" sz="2000" dirty="0">
                <a:ea typeface="新細明體" charset="-120"/>
              </a:rPr>
              <a:t> in New Jersey’s civilian labor force will continue to increase</a:t>
            </a:r>
            <a:r>
              <a:rPr lang="en-US" altLang="zh-TW" sz="2000" dirty="0" smtClean="0">
                <a:ea typeface="新細明體" charset="-120"/>
              </a:rPr>
              <a:t>.  NJ State labor force growth 11.1% by 2034</a:t>
            </a:r>
            <a:endParaRPr lang="en-US" altLang="zh-TW" sz="20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787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08405"/>
              </p:ext>
            </p:extLst>
          </p:nvPr>
        </p:nvGraphicFramePr>
        <p:xfrm>
          <a:off x="2667000" y="1443496"/>
          <a:ext cx="6019800" cy="44620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759634"/>
                <a:gridCol w="1018735"/>
                <a:gridCol w="1521488"/>
                <a:gridCol w="1719943"/>
              </a:tblGrid>
              <a:tr h="76630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Shares of Non-Hispanic</a:t>
                      </a:r>
                      <a:r>
                        <a:rPr lang="en-US" baseline="0" dirty="0" smtClean="0"/>
                        <a:t> White</a:t>
                      </a:r>
                      <a:r>
                        <a:rPr lang="en-US" dirty="0" smtClean="0"/>
                        <a:t> in County Labor Force: 2014 and 2034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 Rate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2034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Sussex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88.2%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-7.4%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Hunterdon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89.5%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82.5%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-11.1%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Cape May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87.7%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78.8%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-18.0%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Hudson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31.9%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29.1%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Essex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33.8%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29.9%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43.1%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36.4%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NJ State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59.0%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51.9%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-2.2%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199" y="381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Race,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Non-Hispanic White: 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6" y="1497370"/>
            <a:ext cx="240398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Non-Hispanic White </a:t>
            </a:r>
            <a:r>
              <a:rPr lang="en-US" sz="2000" dirty="0" smtClean="0"/>
              <a:t>labor force </a:t>
            </a:r>
            <a:r>
              <a:rPr lang="en-US" sz="2000" dirty="0" smtClean="0"/>
              <a:t>continue </a:t>
            </a:r>
            <a:r>
              <a:rPr lang="en-US" sz="2000" dirty="0" smtClean="0"/>
              <a:t>to decline, 16 counties decline, 5 increases.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By 2034, 14 counties will still be majority, 7 counties will be “minority-majority”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0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51883"/>
              </p:ext>
            </p:extLst>
          </p:nvPr>
        </p:nvGraphicFramePr>
        <p:xfrm>
          <a:off x="304800" y="1600201"/>
          <a:ext cx="6019800" cy="46450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sx="103000" sy="103000" algn="b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759634"/>
                <a:gridCol w="1018735"/>
                <a:gridCol w="1521488"/>
                <a:gridCol w="1719943"/>
              </a:tblGrid>
              <a:tr h="94925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Shares of Blacks in County Labor Force: 2014 and 2034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 Rate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2034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Essex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40.8%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40.1%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20.5%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Cumberland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21.7%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Sussex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-14.2%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Warren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dirty="0" smtClean="0"/>
                        <a:t>Morris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26.0%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9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NJ State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13.6%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14.4%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16.6%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381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Race,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African Americans: 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676400"/>
            <a:ext cx="21753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African Americans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labor force are projected to grow in all counties, except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/>
              <a:t> (-14.2%), during 2014 ~ 2034, with growth rates range from 0.2% in </a:t>
            </a:r>
            <a:r>
              <a:rPr lang="en-US" sz="2000" b="1" dirty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sz="2000" dirty="0" smtClean="0"/>
              <a:t> to 303.0% in </a:t>
            </a:r>
            <a:r>
              <a:rPr lang="en-US" sz="2000" b="1" dirty="0">
                <a:solidFill>
                  <a:srgbClr val="00B050"/>
                </a:solidFill>
              </a:rPr>
              <a:t>Hunterdon</a:t>
            </a:r>
            <a:r>
              <a:rPr lang="en-US" sz="2000" dirty="0" smtClean="0"/>
              <a:t> County.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1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38340"/>
              </p:ext>
            </p:extLst>
          </p:nvPr>
        </p:nvGraphicFramePr>
        <p:xfrm>
          <a:off x="3350271" y="1443496"/>
          <a:ext cx="5336529" cy="46450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559908"/>
                <a:gridCol w="903105"/>
                <a:gridCol w="1348793"/>
                <a:gridCol w="1524723"/>
              </a:tblGrid>
              <a:tr h="89129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Shares of Asians in County Labor Force: 2014 and 2034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 Rate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23A1C"/>
                          </a:solidFill>
                        </a:rPr>
                        <a:t>2034</a:t>
                      </a:r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D23A1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/>
                        <a:t>Middlesex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42.8%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/>
                        <a:t>Bergen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19.8%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44.6%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/>
                        <a:t>Somerset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46.5%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/>
                        <a:t>Hudson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/>
                        <a:t>Sussex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Cape May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77.9%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umberland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08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NJ State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9.6%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11.3%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36.8%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48938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Race, 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Asian: 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443496"/>
            <a:ext cx="2971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Asian</a:t>
            </a:r>
            <a:r>
              <a:rPr lang="en-US" sz="2000" dirty="0" smtClean="0"/>
              <a:t> labor force are projected to grow in all counties, except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Cumberland</a:t>
            </a:r>
            <a:r>
              <a:rPr lang="en-US" sz="2000" dirty="0" smtClean="0"/>
              <a:t> (-1.0%), with growth rates range from 4.6% in 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/>
              <a:t> County to 139.8% in </a:t>
            </a:r>
            <a:r>
              <a:rPr lang="en-US" sz="2000" b="1" dirty="0">
                <a:solidFill>
                  <a:srgbClr val="6666FF"/>
                </a:solidFill>
                <a:latin typeface="Calibri" panose="020F0502020204030204" pitchFamily="34" charset="0"/>
              </a:rPr>
              <a:t>Salem</a:t>
            </a:r>
            <a:r>
              <a:rPr lang="en-US" sz="2000" dirty="0" smtClean="0"/>
              <a:t> County.</a:t>
            </a:r>
            <a:r>
              <a:rPr lang="en-US" dirty="0" smtClean="0"/>
              <a:t>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Asian </a:t>
            </a:r>
            <a:r>
              <a:rPr lang="en-US" dirty="0" smtClean="0">
                <a:latin typeface="Calibri" panose="020F0502020204030204" pitchFamily="34" charset="0"/>
              </a:rPr>
              <a:t>labor force growth account for 31.9% of the state’s 11.1% total labor force growth between 2014 and 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6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37154"/>
              </p:ext>
            </p:extLst>
          </p:nvPr>
        </p:nvGraphicFramePr>
        <p:xfrm>
          <a:off x="533400" y="1143000"/>
          <a:ext cx="5562598" cy="49165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sx="103000" sy="103000" algn="b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944292"/>
                <a:gridCol w="1088805"/>
                <a:gridCol w="1088805"/>
                <a:gridCol w="1440696"/>
              </a:tblGrid>
              <a:tr h="80036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Shares of Hispanics in County Labor Force: 2014 and 2034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County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2014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2034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/>
                        <a:t>Hudson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40.7%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43.4%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/>
                        <a:t>Passaic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36.9%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43.2%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/>
                        <a:t>Cumberland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27.0%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35.7%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35.5%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42.7%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Sussex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6.2%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7.5%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13.3%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Hunterdon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5.0%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7.9%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50.3%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Gloucester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4.7%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8.5%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100.5%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35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New Jersey</a:t>
                      </a:r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18.4%</a:t>
                      </a:r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22.5%</a:t>
                      </a:r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36.0%</a:t>
                      </a:r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457200"/>
            <a:ext cx="877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Projections of Labor Force by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Hispanic Origin: 2014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2034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1686" y="10668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E46C0A"/>
                </a:solidFill>
                <a:latin typeface="Calibri" panose="020F0502020204030204" pitchFamily="34" charset="0"/>
              </a:rPr>
              <a:t>Hispanics</a:t>
            </a:r>
            <a:r>
              <a:rPr lang="en-US" sz="2000" dirty="0" smtClean="0"/>
              <a:t> are projected to account for more than one-third of four counties’ labor force by 2034.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33457" y="3250357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/>
              <a:t> County will have the lowest percentage of </a:t>
            </a:r>
            <a:r>
              <a:rPr lang="en-US" sz="2000" dirty="0" smtClean="0">
                <a:solidFill>
                  <a:srgbClr val="E46C0A"/>
                </a:solidFill>
                <a:latin typeface="Calibri" panose="020F0502020204030204" pitchFamily="34" charset="0"/>
              </a:rPr>
              <a:t>Hispanics</a:t>
            </a:r>
            <a:r>
              <a:rPr lang="en-US" sz="2000" dirty="0" smtClean="0"/>
              <a:t> (7.5%) in its labor force by 2034.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0" y="4267200"/>
            <a:ext cx="657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Contact: </a:t>
            </a:r>
            <a:r>
              <a:rPr lang="en-US" altLang="zh-TW" dirty="0" err="1" smtClean="0">
                <a:ea typeface="新細明體" charset="-120"/>
              </a:rPr>
              <a:t>DaQing</a:t>
            </a:r>
            <a:r>
              <a:rPr lang="en-US" altLang="zh-TW" dirty="0" smtClean="0">
                <a:ea typeface="新細明體" charset="-120"/>
              </a:rPr>
              <a:t> Song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E-Mail:</a:t>
            </a:r>
            <a:r>
              <a:rPr lang="en-US" altLang="zh-TW" dirty="0" smtClean="0">
                <a:solidFill>
                  <a:schemeClr val="accent2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chemeClr val="accent2"/>
                </a:solidFill>
                <a:ea typeface="新細明體" charset="-120"/>
                <a:hlinkClick r:id="rId3"/>
              </a:rPr>
              <a:t>daqing.song@dol.nj.gov</a:t>
            </a:r>
            <a:r>
              <a:rPr lang="en-US" altLang="zh-TW" dirty="0" smtClean="0">
                <a:solidFill>
                  <a:schemeClr val="accent2"/>
                </a:solidFill>
                <a:ea typeface="新細明體" charset="-12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Tel. (609) 292-0077 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6146" name="Picture 2" descr="http://www.discountmugs.com/discountmugs/upload/cliparts/images/thankyou3_1298933682.jpg" title="Y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6" y="714063"/>
            <a:ext cx="5534206" cy="2395322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63500" cap="rnd">
            <a:solidFill>
              <a:srgbClr val="333333"/>
            </a:solidFill>
          </a:ln>
          <a:effectLst>
            <a:outerShdw blurRad="431800" dist="304800" dir="3660000" sx="104000" sy="104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804895" y="3284898"/>
            <a:ext cx="5534207" cy="707886"/>
          </a:xfrm>
          <a:prstGeom prst="rect">
            <a:avLst/>
          </a:prstGeom>
          <a:noFill/>
          <a:ln>
            <a:noFill/>
          </a:ln>
          <a:effectLst>
            <a:glow rad="736600">
              <a:schemeClr val="accent3">
                <a:satMod val="175000"/>
                <a:alpha val="67000"/>
              </a:schemeClr>
            </a:glow>
            <a:outerShdw blurRad="241300" dist="114300" dir="4140000" algn="t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40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Comments Welcomed</a:t>
            </a:r>
            <a:endParaRPr lang="en-US" sz="40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02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13404079"/>
              </p:ext>
            </p:extLst>
          </p:nvPr>
        </p:nvGraphicFramePr>
        <p:xfrm>
          <a:off x="0" y="828020"/>
          <a:ext cx="9296400" cy="473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9" y="5257800"/>
            <a:ext cx="868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25000"/>
            </a:pPr>
            <a:r>
              <a:rPr lang="en-US" sz="2000" dirty="0"/>
              <a:t>Population is projected to increase in </a:t>
            </a:r>
            <a:r>
              <a:rPr lang="en-US" sz="2000" dirty="0" smtClean="0"/>
              <a:t>all counties except 5:  </a:t>
            </a:r>
            <a:r>
              <a:rPr lang="en-US" sz="2000" b="1" dirty="0" smtClean="0">
                <a:solidFill>
                  <a:srgbClr val="6666FF"/>
                </a:solidFill>
                <a:latin typeface="Calibri" panose="020F0502020204030204" pitchFamily="34" charset="0"/>
              </a:rPr>
              <a:t>Salem,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Cape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May, </a:t>
            </a:r>
            <a:r>
              <a:rPr lang="en-US" sz="2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Warren,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Hunterdon </a:t>
            </a:r>
            <a:r>
              <a:rPr lang="en-US" sz="2000" dirty="0" smtClean="0"/>
              <a:t>and</a:t>
            </a:r>
            <a:r>
              <a:rPr lang="en-US" sz="2000" b="1" dirty="0" smtClean="0">
                <a:solidFill>
                  <a:srgbClr val="6666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/>
              <a:t> </a:t>
            </a:r>
            <a:r>
              <a:rPr lang="en-US" sz="2000" dirty="0"/>
              <a:t>between </a:t>
            </a:r>
            <a:r>
              <a:rPr lang="en-US" sz="2000" dirty="0" smtClean="0"/>
              <a:t>2014 </a:t>
            </a:r>
            <a:r>
              <a:rPr lang="en-US" sz="2000" dirty="0"/>
              <a:t>and </a:t>
            </a:r>
            <a:r>
              <a:rPr lang="en-US" sz="2000" dirty="0" smtClean="0"/>
              <a:t>2034.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Population Projections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by County: 2014 to 2034</a:t>
            </a:r>
          </a:p>
        </p:txBody>
      </p:sp>
    </p:spTree>
    <p:extLst>
      <p:ext uri="{BB962C8B-B14F-4D97-AF65-F5344CB8AC3E}">
        <p14:creationId xmlns:p14="http://schemas.microsoft.com/office/powerpoint/2010/main" val="37263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7971"/>
          <a:stretch/>
        </p:blipFill>
        <p:spPr>
          <a:xfrm>
            <a:off x="8878" y="152400"/>
            <a:ext cx="9067800" cy="614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48524"/>
            <a:ext cx="7277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>
                <a:solidFill>
                  <a:schemeClr val="accent5">
                    <a:lumMod val="50000"/>
                  </a:schemeClr>
                </a:solidFill>
              </a:rPr>
              <a:t>Projected New Jersey Population Trends</a:t>
            </a:r>
            <a:endParaRPr lang="en-US" sz="3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2647"/>
            <a:ext cx="37338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3500" dirty="0"/>
              <a:t>New Jersey’s population </a:t>
            </a:r>
            <a:r>
              <a:rPr lang="en-US" sz="3500" dirty="0" smtClean="0"/>
              <a:t>trend is going to </a:t>
            </a:r>
            <a:r>
              <a:rPr lang="en-US" sz="3500" dirty="0"/>
              <a:t>become </a:t>
            </a:r>
            <a:r>
              <a:rPr lang="en-US" sz="3500" dirty="0">
                <a:solidFill>
                  <a:srgbClr val="9900CC"/>
                </a:solidFill>
              </a:rPr>
              <a:t>older</a:t>
            </a:r>
            <a:r>
              <a:rPr lang="en-US" sz="3500" dirty="0"/>
              <a:t> and </a:t>
            </a:r>
            <a:r>
              <a:rPr lang="en-US" sz="3500" dirty="0">
                <a:solidFill>
                  <a:srgbClr val="AB2F25"/>
                </a:solidFill>
              </a:rPr>
              <a:t>racially</a:t>
            </a:r>
            <a:r>
              <a:rPr lang="en-US" sz="3500" dirty="0"/>
              <a:t> and </a:t>
            </a:r>
            <a:r>
              <a:rPr lang="en-US" sz="3500" dirty="0">
                <a:solidFill>
                  <a:srgbClr val="AB2F25"/>
                </a:solidFill>
              </a:rPr>
              <a:t>ethnically</a:t>
            </a:r>
            <a:r>
              <a:rPr lang="en-US" sz="3500" dirty="0"/>
              <a:t> more </a:t>
            </a:r>
            <a:r>
              <a:rPr lang="en-US" sz="3500" dirty="0" smtClean="0"/>
              <a:t>diverse from 2014 to 2034.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3855720" y="1610786"/>
            <a:ext cx="483108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/>
          <a:scene3d>
            <a:camera prst="perspectiveLeft"/>
            <a:lightRig rig="threePt" dir="t"/>
          </a:scene3d>
          <a:sp3d>
            <a:bevelT prst="angle"/>
            <a:bevelB w="101600" prst="riblet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CC"/>
              </a:buClr>
              <a:buFont typeface="Wingdings" pitchFamily="2" charset="2"/>
              <a:buChar char="§"/>
            </a:pPr>
            <a:r>
              <a:rPr lang="en-US" sz="3500" dirty="0" smtClean="0"/>
              <a:t>That is, the </a:t>
            </a:r>
            <a:r>
              <a:rPr lang="en-US" sz="3500" dirty="0"/>
              <a:t>state’s residents will comprise of more </a:t>
            </a:r>
            <a:r>
              <a:rPr lang="en-US" sz="3500" dirty="0">
                <a:solidFill>
                  <a:srgbClr val="008000"/>
                </a:solidFill>
              </a:rPr>
              <a:t>elderly</a:t>
            </a:r>
            <a:r>
              <a:rPr lang="en-US" sz="3500" dirty="0"/>
              <a:t> and more 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Hispanics</a:t>
            </a:r>
            <a:r>
              <a:rPr lang="en-US" sz="3500" dirty="0"/>
              <a:t> and </a:t>
            </a:r>
            <a:r>
              <a:rPr lang="en-US" sz="3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Asian</a:t>
            </a:r>
            <a:r>
              <a:rPr lang="en-US" sz="3500" dirty="0" smtClean="0"/>
              <a:t>, </a:t>
            </a:r>
            <a:r>
              <a:rPr lang="en-US" sz="3500" dirty="0"/>
              <a:t>while </a:t>
            </a:r>
            <a:r>
              <a:rPr lang="en-US" sz="3500" dirty="0">
                <a:solidFill>
                  <a:srgbClr val="FF00FF"/>
                </a:solidFill>
              </a:rPr>
              <a:t>women</a:t>
            </a:r>
            <a:r>
              <a:rPr lang="en-US" sz="3500" dirty="0"/>
              <a:t>’s share of the state’s population will abate somewhat.</a:t>
            </a:r>
          </a:p>
        </p:txBody>
      </p:sp>
    </p:spTree>
    <p:extLst>
      <p:ext uri="{BB962C8B-B14F-4D97-AF65-F5344CB8AC3E}">
        <p14:creationId xmlns:p14="http://schemas.microsoft.com/office/powerpoint/2010/main" val="29287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</a:rPr>
              <a:t>New Jersey Population by Age: 2014 and 2034</a:t>
            </a:r>
            <a:endParaRPr lang="en-US" sz="29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1358927"/>
              </p:ext>
            </p:extLst>
          </p:nvPr>
        </p:nvGraphicFramePr>
        <p:xfrm>
          <a:off x="-762000" y="829162"/>
          <a:ext cx="5357446" cy="526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060360"/>
            <a:ext cx="4724400" cy="52937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</a:t>
            </a:r>
            <a:r>
              <a:rPr lang="en-US" sz="2000" dirty="0"/>
              <a:t>“</a:t>
            </a:r>
            <a:r>
              <a:rPr lang="en-US" sz="2000" i="1" dirty="0"/>
              <a:t>Baby Boomers (1946~1964)</a:t>
            </a:r>
            <a:r>
              <a:rPr lang="en-US" sz="2000" dirty="0"/>
              <a:t>” continue to enter their “retirement age”, these </a:t>
            </a:r>
            <a:r>
              <a:rPr lang="en-US" sz="2000" dirty="0" smtClean="0"/>
              <a:t>major </a:t>
            </a:r>
            <a:r>
              <a:rPr lang="en-US" sz="2000" dirty="0"/>
              <a:t>“</a:t>
            </a:r>
            <a:r>
              <a:rPr lang="en-US" sz="2000" dirty="0">
                <a:solidFill>
                  <a:srgbClr val="00B0F0"/>
                </a:solidFill>
              </a:rPr>
              <a:t>working age</a:t>
            </a:r>
            <a:r>
              <a:rPr lang="en-US" sz="2000" dirty="0"/>
              <a:t>” population (18 to 64 years old) will only grow by 1.3%, and their shares </a:t>
            </a:r>
            <a:r>
              <a:rPr lang="en-US" sz="2000" dirty="0" smtClean="0"/>
              <a:t>is </a:t>
            </a:r>
            <a:r>
              <a:rPr lang="en-US" sz="2000" dirty="0"/>
              <a:t>projected to shrink from 62.9% </a:t>
            </a:r>
            <a:r>
              <a:rPr lang="en-US" sz="2000" dirty="0" smtClean="0"/>
              <a:t>to </a:t>
            </a:r>
            <a:r>
              <a:rPr lang="en-US" sz="2000" dirty="0"/>
              <a:t>58.5% </a:t>
            </a:r>
            <a:r>
              <a:rPr lang="en-US" sz="2000" dirty="0" smtClean="0"/>
              <a:t>during 2014 to 2034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elderly</a:t>
            </a:r>
            <a:r>
              <a:rPr lang="en-US" sz="2000" dirty="0"/>
              <a:t> population (65 &amp; over) is projected to grow by </a:t>
            </a:r>
            <a:r>
              <a:rPr lang="en-US" sz="2000" dirty="0" smtClean="0"/>
              <a:t>48.0%.  </a:t>
            </a:r>
            <a:r>
              <a:rPr lang="en-US" sz="2000" dirty="0"/>
              <a:t>They will account for 20.0% of the state’s total population in 2034, up from 14.7% in 2014.</a:t>
            </a:r>
          </a:p>
          <a:p>
            <a:endParaRPr lang="en-US" sz="2000" dirty="0" smtClean="0"/>
          </a:p>
          <a:p>
            <a:r>
              <a:rPr lang="en-US" sz="2000" dirty="0"/>
              <a:t>With a </a:t>
            </a:r>
            <a:r>
              <a:rPr lang="en-US" sz="2000" dirty="0" smtClean="0"/>
              <a:t>moderate growth of 4.6%, </a:t>
            </a:r>
            <a:r>
              <a:rPr lang="en-US" sz="2000" dirty="0">
                <a:solidFill>
                  <a:srgbClr val="00B050"/>
                </a:solidFill>
              </a:rPr>
              <a:t>children’s</a:t>
            </a:r>
            <a:r>
              <a:rPr lang="en-US" sz="2000" dirty="0"/>
              <a:t> (under 18 years old) share in New Jersey is projected to decline somewhat from 22.4% in 2014 to 21.5% in 2034.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53699"/>
            <a:ext cx="386067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Inner circle = 2014,  Outer circle = 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3843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Projections of County Population by Age,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Elderly 65 +: 2014 to 2034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0" y="3687582"/>
            <a:ext cx="8690949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9 counties will have more than 100,000 elderly </a:t>
            </a:r>
            <a:r>
              <a:rPr lang="en-US" sz="2000" dirty="0" smtClean="0"/>
              <a:t>population: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Bergen,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Ocean,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Middlesex,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Monmouth,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833C0C"/>
                </a:solidFill>
                <a:latin typeface="Calibri" panose="020F0502020204030204" pitchFamily="34" charset="0"/>
              </a:rPr>
              <a:t>Essex,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Morris,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Union,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Camden. </a:t>
            </a:r>
            <a:r>
              <a:rPr lang="en-US" sz="2000" dirty="0" smtClean="0"/>
              <a:t>There were only 3</a:t>
            </a:r>
            <a:r>
              <a:rPr lang="en-US" sz="2000" dirty="0" smtClean="0"/>
              <a:t> counties like this in 2014.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48250" y="2790329"/>
            <a:ext cx="869095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4 Counties will have elderly </a:t>
            </a:r>
            <a:r>
              <a:rPr lang="en-US" sz="2000" dirty="0"/>
              <a:t>population </a:t>
            </a:r>
            <a:r>
              <a:rPr lang="en-US" sz="2000" dirty="0" smtClean="0"/>
              <a:t>more </a:t>
            </a:r>
            <a:r>
              <a:rPr lang="en-US" sz="2000" dirty="0"/>
              <a:t>than </a:t>
            </a:r>
            <a:r>
              <a:rPr lang="en-US" sz="2000" dirty="0" smtClean="0"/>
              <a:t>¼  of </a:t>
            </a:r>
            <a:r>
              <a:rPr lang="en-US" sz="2000" dirty="0" smtClean="0"/>
              <a:t>their residents </a:t>
            </a:r>
            <a:r>
              <a:rPr lang="en-US" sz="2000" dirty="0" smtClean="0"/>
              <a:t>: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Ocean</a:t>
            </a:r>
            <a:r>
              <a:rPr lang="en-US" sz="2000" dirty="0"/>
              <a:t> (25.1</a:t>
            </a:r>
            <a:r>
              <a:rPr lang="en-US" sz="2000" dirty="0" smtClean="0"/>
              <a:t>%), </a:t>
            </a:r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Sussex</a:t>
            </a:r>
            <a:r>
              <a:rPr lang="en-US" sz="2000" dirty="0" smtClean="0"/>
              <a:t> </a:t>
            </a:r>
            <a:r>
              <a:rPr lang="en-US" sz="2000" dirty="0"/>
              <a:t>(25.6</a:t>
            </a:r>
            <a:r>
              <a:rPr lang="en-US" sz="2000" dirty="0" smtClean="0"/>
              <a:t>%),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Hunterdon</a:t>
            </a:r>
            <a:r>
              <a:rPr lang="en-US" sz="2000" dirty="0" smtClean="0"/>
              <a:t> </a:t>
            </a:r>
            <a:r>
              <a:rPr lang="en-US" sz="2000" dirty="0"/>
              <a:t>(26.4%)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Cape May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(28.0</a:t>
            </a:r>
            <a:r>
              <a:rPr lang="en-US" sz="2000" dirty="0" smtClean="0"/>
              <a:t>%) by 2034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48251" y="4850828"/>
            <a:ext cx="8690948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8 counties will have less than 20% senior population in </a:t>
            </a:r>
            <a:r>
              <a:rPr lang="en-US" sz="2000" dirty="0" smtClean="0"/>
              <a:t>2034: </a:t>
            </a:r>
            <a:r>
              <a:rPr lang="en-US" sz="2000" b="1" dirty="0">
                <a:solidFill>
                  <a:srgbClr val="FF33CC"/>
                </a:solidFill>
                <a:latin typeface="Calibri" panose="020F0502020204030204" pitchFamily="34" charset="0"/>
              </a:rPr>
              <a:t>Hudson</a:t>
            </a:r>
            <a:r>
              <a:rPr lang="en-US" sz="2000" dirty="0"/>
              <a:t> (13.4%, youngest), </a:t>
            </a:r>
            <a:r>
              <a:rPr lang="en-US" sz="2000" b="1" dirty="0">
                <a:solidFill>
                  <a:srgbClr val="833C0C"/>
                </a:solidFill>
                <a:latin typeface="Calibri" panose="020F0502020204030204" pitchFamily="34" charset="0"/>
              </a:rPr>
              <a:t>Essex</a:t>
            </a:r>
            <a:r>
              <a:rPr lang="en-US" sz="2000" dirty="0"/>
              <a:t> (16.7%),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Cumberland</a:t>
            </a:r>
            <a:r>
              <a:rPr lang="en-US" sz="2000" dirty="0"/>
              <a:t> (17.1%), </a:t>
            </a:r>
            <a:r>
              <a:rPr lang="en-US" sz="2000" b="1" dirty="0">
                <a:solidFill>
                  <a:srgbClr val="CC9900"/>
                </a:solidFill>
                <a:latin typeface="Calibri" panose="020F0502020204030204" pitchFamily="34" charset="0"/>
              </a:rPr>
              <a:t>Union</a:t>
            </a:r>
            <a:r>
              <a:rPr lang="en-US" sz="2000" dirty="0"/>
              <a:t> (17.6%), </a:t>
            </a:r>
            <a:r>
              <a:rPr lang="en-US" sz="2000" b="1" dirty="0">
                <a:solidFill>
                  <a:srgbClr val="00FFCC"/>
                </a:solidFill>
                <a:latin typeface="Calibri" panose="020F0502020204030204" pitchFamily="34" charset="0"/>
              </a:rPr>
              <a:t>Passaic</a:t>
            </a:r>
            <a:r>
              <a:rPr lang="en-US" sz="2000" dirty="0"/>
              <a:t> (18.3%), </a:t>
            </a:r>
            <a:r>
              <a:rPr lang="en-US" sz="2000" b="1" dirty="0">
                <a:solidFill>
                  <a:srgbClr val="ED7D31"/>
                </a:solidFill>
                <a:latin typeface="Calibri" panose="020F0502020204030204" pitchFamily="34" charset="0"/>
              </a:rPr>
              <a:t>Camden</a:t>
            </a:r>
            <a:r>
              <a:rPr lang="en-US" sz="2000" dirty="0"/>
              <a:t> (19.5%) </a:t>
            </a:r>
            <a:r>
              <a:rPr lang="en-US" sz="2000" b="1" dirty="0">
                <a:solidFill>
                  <a:srgbClr val="548235"/>
                </a:solidFill>
                <a:latin typeface="Calibri" panose="020F0502020204030204" pitchFamily="34" charset="0"/>
              </a:rPr>
              <a:t>Mercer</a:t>
            </a:r>
            <a:r>
              <a:rPr lang="en-US" sz="2000" dirty="0"/>
              <a:t> (19.8%) and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Middlesex</a:t>
            </a:r>
            <a:r>
              <a:rPr lang="en-US" sz="2000" dirty="0"/>
              <a:t> (19.9%)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250" y="1586793"/>
            <a:ext cx="8690950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>
              <a:bevelB w="69850" h="69850" prst="divot"/>
            </a:sp3d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Cape May</a:t>
            </a:r>
            <a:r>
              <a:rPr lang="en-US" sz="2000" dirty="0" smtClean="0"/>
              <a:t> will be the “most elderly county” by 2034 with 28.0% seniors compared to 23.9% in 2014. 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Cape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May</a:t>
            </a:r>
            <a:r>
              <a:rPr lang="en-US" sz="2000" dirty="0"/>
              <a:t> will have the slowest increasing of 14.7%, </a:t>
            </a:r>
            <a:r>
              <a:rPr lang="en-US" sz="2000" dirty="0" smtClean="0"/>
              <a:t>for elderly.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07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6B3A7-CB16-40AA-B746-40B3012BDF0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" r="12857" b="-36"/>
          <a:stretch/>
        </p:blipFill>
        <p:spPr>
          <a:xfrm>
            <a:off x="0" y="116502"/>
            <a:ext cx="9144000" cy="612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0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92109</TotalTime>
  <Words>2671</Words>
  <Application>Microsoft Office PowerPoint</Application>
  <PresentationFormat>On-screen Show (4:3)</PresentationFormat>
  <Paragraphs>598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新細明體</vt:lpstr>
      <vt:lpstr>Albertus Extra Bold</vt:lpstr>
      <vt:lpstr>Arial</vt:lpstr>
      <vt:lpstr>Book Antiqua</vt:lpstr>
      <vt:lpstr>Calibri</vt:lpstr>
      <vt:lpstr>Times New Roman</vt:lpstr>
      <vt:lpstr>Wingdings</vt:lpstr>
      <vt:lpstr>LPA</vt:lpstr>
      <vt:lpstr>Drawing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Jersey Population by Age: 2014 and 2034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Jersey Dept. of Labor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Song, Daqing</cp:lastModifiedBy>
  <cp:revision>861</cp:revision>
  <cp:lastPrinted>2017-05-08T15:17:13Z</cp:lastPrinted>
  <dcterms:created xsi:type="dcterms:W3CDTF">2013-05-07T18:04:33Z</dcterms:created>
  <dcterms:modified xsi:type="dcterms:W3CDTF">2017-06-08T12:53:29Z</dcterms:modified>
</cp:coreProperties>
</file>