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handoutMasterIdLst>
    <p:handoutMasterId r:id="rId41"/>
  </p:handoutMasterIdLst>
  <p:sldIdLst>
    <p:sldId id="256" r:id="rId2"/>
    <p:sldId id="290" r:id="rId3"/>
    <p:sldId id="258" r:id="rId4"/>
    <p:sldId id="291" r:id="rId5"/>
    <p:sldId id="292" r:id="rId6"/>
    <p:sldId id="295" r:id="rId7"/>
    <p:sldId id="303" r:id="rId8"/>
    <p:sldId id="293" r:id="rId9"/>
    <p:sldId id="294" r:id="rId10"/>
    <p:sldId id="261" r:id="rId11"/>
    <p:sldId id="262" r:id="rId12"/>
    <p:sldId id="264" r:id="rId13"/>
    <p:sldId id="263" r:id="rId14"/>
    <p:sldId id="287" r:id="rId15"/>
    <p:sldId id="277" r:id="rId16"/>
    <p:sldId id="285" r:id="rId17"/>
    <p:sldId id="296" r:id="rId18"/>
    <p:sldId id="289" r:id="rId19"/>
    <p:sldId id="280" r:id="rId20"/>
    <p:sldId id="270" r:id="rId21"/>
    <p:sldId id="298" r:id="rId22"/>
    <p:sldId id="299" r:id="rId23"/>
    <p:sldId id="297" r:id="rId24"/>
    <p:sldId id="300" r:id="rId25"/>
    <p:sldId id="259" r:id="rId26"/>
    <p:sldId id="260" r:id="rId27"/>
    <p:sldId id="271" r:id="rId28"/>
    <p:sldId id="272" r:id="rId29"/>
    <p:sldId id="273" r:id="rId30"/>
    <p:sldId id="274" r:id="rId31"/>
    <p:sldId id="301" r:id="rId32"/>
    <p:sldId id="302" r:id="rId33"/>
    <p:sldId id="275" r:id="rId34"/>
    <p:sldId id="276" r:id="rId35"/>
    <p:sldId id="279" r:id="rId36"/>
    <p:sldId id="283" r:id="rId37"/>
    <p:sldId id="278" r:id="rId38"/>
    <p:sldId id="266" r:id="rId3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673" autoAdjust="0"/>
  </p:normalViewPr>
  <p:slideViewPr>
    <p:cSldViewPr snapToGrid="0">
      <p:cViewPr varScale="1">
        <p:scale>
          <a:sx n="86" d="100"/>
          <a:sy n="86" d="100"/>
        </p:scale>
        <p:origin x="594" y="84"/>
      </p:cViewPr>
      <p:guideLst>
        <p:guide orient="horz" pos="2160"/>
        <p:guide pos="3840"/>
      </p:guideLst>
    </p:cSldViewPr>
  </p:slideViewPr>
  <p:outlineViewPr>
    <p:cViewPr>
      <p:scale>
        <a:sx n="33" d="100"/>
        <a:sy n="33" d="100"/>
      </p:scale>
      <p:origin x="0" y="-301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364" y="6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428" cy="466554"/>
          </a:xfrm>
          <a:prstGeom prst="rect">
            <a:avLst/>
          </a:prstGeom>
        </p:spPr>
        <p:txBody>
          <a:bodyPr vert="horz" lIns="89951" tIns="44975" rIns="89951" bIns="44975" rtlCol="0"/>
          <a:lstStyle>
            <a:lvl1pPr algn="l">
              <a:defRPr sz="1200"/>
            </a:lvl1pPr>
          </a:lstStyle>
          <a:p>
            <a:endParaRPr lang="en-US"/>
          </a:p>
        </p:txBody>
      </p:sp>
      <p:sp>
        <p:nvSpPr>
          <p:cNvPr id="3" name="Date Placeholder 2"/>
          <p:cNvSpPr>
            <a:spLocks noGrp="1"/>
          </p:cNvSpPr>
          <p:nvPr>
            <p:ph type="dt" sz="quarter" idx="1"/>
          </p:nvPr>
        </p:nvSpPr>
        <p:spPr>
          <a:xfrm>
            <a:off x="3897844" y="0"/>
            <a:ext cx="2982428" cy="466554"/>
          </a:xfrm>
          <a:prstGeom prst="rect">
            <a:avLst/>
          </a:prstGeom>
        </p:spPr>
        <p:txBody>
          <a:bodyPr vert="horz" lIns="89951" tIns="44975" rIns="89951" bIns="44975" rtlCol="0"/>
          <a:lstStyle>
            <a:lvl1pPr algn="r">
              <a:defRPr sz="1200"/>
            </a:lvl1pPr>
          </a:lstStyle>
          <a:p>
            <a:fld id="{A64BF36A-E0E8-4A8A-84E3-A9CEBFE3D2C7}" type="datetimeFigureOut">
              <a:rPr lang="en-US" smtClean="0"/>
              <a:t>9/14/2017</a:t>
            </a:fld>
            <a:endParaRPr lang="en-US"/>
          </a:p>
        </p:txBody>
      </p:sp>
      <p:sp>
        <p:nvSpPr>
          <p:cNvPr id="4" name="Footer Placeholder 3"/>
          <p:cNvSpPr>
            <a:spLocks noGrp="1"/>
          </p:cNvSpPr>
          <p:nvPr>
            <p:ph type="ftr" sz="quarter" idx="2"/>
          </p:nvPr>
        </p:nvSpPr>
        <p:spPr>
          <a:xfrm>
            <a:off x="3" y="8829847"/>
            <a:ext cx="2982428" cy="466554"/>
          </a:xfrm>
          <a:prstGeom prst="rect">
            <a:avLst/>
          </a:prstGeom>
        </p:spPr>
        <p:txBody>
          <a:bodyPr vert="horz" lIns="89951" tIns="44975" rIns="89951" bIns="44975" rtlCol="0" anchor="b"/>
          <a:lstStyle>
            <a:lvl1pPr algn="l">
              <a:defRPr sz="1200"/>
            </a:lvl1pPr>
          </a:lstStyle>
          <a:p>
            <a:endParaRPr lang="en-US"/>
          </a:p>
        </p:txBody>
      </p:sp>
      <p:sp>
        <p:nvSpPr>
          <p:cNvPr id="5" name="Slide Number Placeholder 4"/>
          <p:cNvSpPr>
            <a:spLocks noGrp="1"/>
          </p:cNvSpPr>
          <p:nvPr>
            <p:ph type="sldNum" sz="quarter" idx="3"/>
          </p:nvPr>
        </p:nvSpPr>
        <p:spPr>
          <a:xfrm>
            <a:off x="3897844" y="8829847"/>
            <a:ext cx="2982428" cy="466554"/>
          </a:xfrm>
          <a:prstGeom prst="rect">
            <a:avLst/>
          </a:prstGeom>
        </p:spPr>
        <p:txBody>
          <a:bodyPr vert="horz" lIns="89951" tIns="44975" rIns="89951" bIns="44975" rtlCol="0" anchor="b"/>
          <a:lstStyle>
            <a:lvl1pPr algn="r">
              <a:defRPr sz="1200"/>
            </a:lvl1pPr>
          </a:lstStyle>
          <a:p>
            <a:fld id="{EAADABE9-C1B4-48BB-877F-987DABC6643D}" type="slidenum">
              <a:rPr lang="en-US" smtClean="0"/>
              <a:t>‹#›</a:t>
            </a:fld>
            <a:endParaRPr lang="en-US"/>
          </a:p>
        </p:txBody>
      </p:sp>
    </p:spTree>
    <p:extLst>
      <p:ext uri="{BB962C8B-B14F-4D97-AF65-F5344CB8AC3E}">
        <p14:creationId xmlns:p14="http://schemas.microsoft.com/office/powerpoint/2010/main" val="3905754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82119" cy="466435"/>
          </a:xfrm>
          <a:prstGeom prst="rect">
            <a:avLst/>
          </a:prstGeom>
        </p:spPr>
        <p:txBody>
          <a:bodyPr vert="horz" lIns="92393" tIns="46195" rIns="92393" bIns="46195" rtlCol="0"/>
          <a:lstStyle>
            <a:lvl1pPr algn="l">
              <a:defRPr sz="1200"/>
            </a:lvl1pPr>
          </a:lstStyle>
          <a:p>
            <a:endParaRPr lang="en-US"/>
          </a:p>
        </p:txBody>
      </p:sp>
      <p:sp>
        <p:nvSpPr>
          <p:cNvPr id="3" name="Date Placeholder 2"/>
          <p:cNvSpPr>
            <a:spLocks noGrp="1"/>
          </p:cNvSpPr>
          <p:nvPr>
            <p:ph type="dt" idx="1"/>
          </p:nvPr>
        </p:nvSpPr>
        <p:spPr>
          <a:xfrm>
            <a:off x="3898106" y="4"/>
            <a:ext cx="2982119" cy="466435"/>
          </a:xfrm>
          <a:prstGeom prst="rect">
            <a:avLst/>
          </a:prstGeom>
        </p:spPr>
        <p:txBody>
          <a:bodyPr vert="horz" lIns="92393" tIns="46195" rIns="92393" bIns="46195" rtlCol="0"/>
          <a:lstStyle>
            <a:lvl1pPr algn="r">
              <a:defRPr sz="1200"/>
            </a:lvl1pPr>
          </a:lstStyle>
          <a:p>
            <a:fld id="{D908B53C-EA4F-4F6D-8E60-12F2484BBED3}" type="datetimeFigureOut">
              <a:rPr lang="en-US" smtClean="0"/>
              <a:pPr/>
              <a:t>9/14/2017</a:t>
            </a:fld>
            <a:endParaRPr lang="en-US"/>
          </a:p>
        </p:txBody>
      </p:sp>
      <p:sp>
        <p:nvSpPr>
          <p:cNvPr id="4" name="Slide Image Placeholder 3"/>
          <p:cNvSpPr>
            <a:spLocks noGrp="1" noRot="1" noChangeAspect="1"/>
          </p:cNvSpPr>
          <p:nvPr>
            <p:ph type="sldImg" idx="2"/>
          </p:nvPr>
        </p:nvSpPr>
        <p:spPr>
          <a:xfrm>
            <a:off x="652463" y="1162050"/>
            <a:ext cx="5576887" cy="3138488"/>
          </a:xfrm>
          <a:prstGeom prst="rect">
            <a:avLst/>
          </a:prstGeom>
          <a:noFill/>
          <a:ln w="12700">
            <a:solidFill>
              <a:prstClr val="black"/>
            </a:solidFill>
          </a:ln>
        </p:spPr>
        <p:txBody>
          <a:bodyPr vert="horz" lIns="92393" tIns="46195" rIns="92393" bIns="46195" rtlCol="0" anchor="ctr"/>
          <a:lstStyle/>
          <a:p>
            <a:endParaRPr lang="en-US"/>
          </a:p>
        </p:txBody>
      </p:sp>
      <p:sp>
        <p:nvSpPr>
          <p:cNvPr id="5" name="Notes Placeholder 4"/>
          <p:cNvSpPr>
            <a:spLocks noGrp="1"/>
          </p:cNvSpPr>
          <p:nvPr>
            <p:ph type="body" sz="quarter" idx="3"/>
          </p:nvPr>
        </p:nvSpPr>
        <p:spPr>
          <a:xfrm>
            <a:off x="688182" y="4473896"/>
            <a:ext cx="5505450" cy="3660457"/>
          </a:xfrm>
          <a:prstGeom prst="rect">
            <a:avLst/>
          </a:prstGeom>
        </p:spPr>
        <p:txBody>
          <a:bodyPr vert="horz" lIns="92393" tIns="46195" rIns="92393" bIns="461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71"/>
            <a:ext cx="2982119" cy="466434"/>
          </a:xfrm>
          <a:prstGeom prst="rect">
            <a:avLst/>
          </a:prstGeom>
        </p:spPr>
        <p:txBody>
          <a:bodyPr vert="horz" lIns="92393" tIns="46195" rIns="92393" bIns="46195" rtlCol="0" anchor="b"/>
          <a:lstStyle>
            <a:lvl1pPr algn="l">
              <a:defRPr sz="1200"/>
            </a:lvl1pPr>
          </a:lstStyle>
          <a:p>
            <a:endParaRPr lang="en-US"/>
          </a:p>
        </p:txBody>
      </p:sp>
      <p:sp>
        <p:nvSpPr>
          <p:cNvPr id="7" name="Slide Number Placeholder 6"/>
          <p:cNvSpPr>
            <a:spLocks noGrp="1"/>
          </p:cNvSpPr>
          <p:nvPr>
            <p:ph type="sldNum" sz="quarter" idx="5"/>
          </p:nvPr>
        </p:nvSpPr>
        <p:spPr>
          <a:xfrm>
            <a:off x="3898106" y="8829971"/>
            <a:ext cx="2982119" cy="466434"/>
          </a:xfrm>
          <a:prstGeom prst="rect">
            <a:avLst/>
          </a:prstGeom>
        </p:spPr>
        <p:txBody>
          <a:bodyPr vert="horz" lIns="92393" tIns="46195" rIns="92393" bIns="46195" rtlCol="0" anchor="b"/>
          <a:lstStyle>
            <a:lvl1pPr algn="r">
              <a:defRPr sz="1200"/>
            </a:lvl1pPr>
          </a:lstStyle>
          <a:p>
            <a:fld id="{3F35A6EF-CD8B-4A04-B5EA-ECF8D9EFF1CA}" type="slidenum">
              <a:rPr lang="en-US" smtClean="0"/>
              <a:pPr/>
              <a:t>‹#›</a:t>
            </a:fld>
            <a:endParaRPr lang="en-US"/>
          </a:p>
        </p:txBody>
      </p:sp>
    </p:spTree>
    <p:extLst>
      <p:ext uri="{BB962C8B-B14F-4D97-AF65-F5344CB8AC3E}">
        <p14:creationId xmlns:p14="http://schemas.microsoft.com/office/powerpoint/2010/main" val="124675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35A6EF-CD8B-4A04-B5EA-ECF8D9EFF1CA}" type="slidenum">
              <a:rPr lang="en-US" smtClean="0"/>
              <a:pPr/>
              <a:t>1</a:t>
            </a:fld>
            <a:endParaRPr lang="en-US"/>
          </a:p>
        </p:txBody>
      </p:sp>
    </p:spTree>
    <p:extLst>
      <p:ext uri="{BB962C8B-B14F-4D97-AF65-F5344CB8AC3E}">
        <p14:creationId xmlns:p14="http://schemas.microsoft.com/office/powerpoint/2010/main" val="297066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significant changes in Dislocated Worker eligibility, but we will go into some detail regarding separating veterans, displaced homemakers and eligible military spouses.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10</a:t>
            </a:fld>
            <a:endParaRPr lang="en-US"/>
          </a:p>
        </p:txBody>
      </p:sp>
    </p:spTree>
    <p:extLst>
      <p:ext uri="{BB962C8B-B14F-4D97-AF65-F5344CB8AC3E}">
        <p14:creationId xmlns:p14="http://schemas.microsoft.com/office/powerpoint/2010/main" val="31763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different categories of Dislocated Workers under WIOA.  Category One is the category that we are the most familiar with. These are individuals who are receiving unemployment. A printout from the A200 screen of LOOPS will generally satisfy the first two criteria in this category.  </a:t>
            </a:r>
          </a:p>
          <a:p>
            <a:endParaRPr lang="en-US" dirty="0" smtClean="0"/>
          </a:p>
          <a:p>
            <a:r>
              <a:rPr lang="en-US" dirty="0" smtClean="0"/>
              <a:t>Individuals not eligible for UI would provide employment records and/or an applicant statement.</a:t>
            </a:r>
          </a:p>
          <a:p>
            <a:r>
              <a:rPr lang="en-US" dirty="0" smtClean="0"/>
              <a:t> </a:t>
            </a:r>
          </a:p>
          <a:p>
            <a:r>
              <a:rPr lang="en-US" dirty="0" smtClean="0"/>
              <a:t>Category One customers must also be determined as unlikely to return to their previous occupation, which must be documented. That’s why generally customers who have skills and experience in high demand occupations would not qualify as dislocated workers even if they are receiving unemployment. For example, a person who has an MBA would generally not meet the “unlikely to return to previous industry or occupation” criterion.</a:t>
            </a:r>
          </a:p>
          <a:p>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F35A6EF-CD8B-4A04-B5EA-ECF8D9EFF1CA}" type="slidenum">
              <a:rPr lang="en-US" smtClean="0"/>
              <a:pPr/>
              <a:t>11</a:t>
            </a:fld>
            <a:endParaRPr lang="en-US"/>
          </a:p>
        </p:txBody>
      </p:sp>
    </p:spTree>
    <p:extLst>
      <p:ext uri="{BB962C8B-B14F-4D97-AF65-F5344CB8AC3E}">
        <p14:creationId xmlns:p14="http://schemas.microsoft.com/office/powerpoint/2010/main" val="142556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4"/>
            <a:ext cx="5505450" cy="3813500"/>
          </a:xfrm>
        </p:spPr>
        <p:txBody>
          <a:bodyPr/>
          <a:lstStyle/>
          <a:p>
            <a:r>
              <a:rPr lang="en-US" dirty="0" smtClean="0"/>
              <a:t>When determining that an individual is unlikely to return to a previous occupation or industry ,the factors provide her can be considered. The specific documentation used would depend on what factor was used to make the determination. </a:t>
            </a:r>
          </a:p>
          <a:p>
            <a:r>
              <a:rPr lang="en-US" dirty="0" smtClean="0"/>
              <a:t>Skill Oversupply–Based on LMI, it is determined that state or local supply of persons with the specific skills of the applicant exceeds current demand for those skills; or</a:t>
            </a:r>
          </a:p>
          <a:p>
            <a:r>
              <a:rPr lang="en-US" dirty="0" smtClean="0"/>
              <a:t>• Obsolete Skills – Based on assessment of customer’s skills, it is determined that the applicant can no longer meet the minimum requirements of jobs available in their occupation (e.g., clerical worker without word processing skills, etc.); or</a:t>
            </a:r>
          </a:p>
          <a:p>
            <a:r>
              <a:rPr lang="en-US" dirty="0" smtClean="0"/>
              <a:t>• Local Layoff Impact - A local plant or business closing or layoff has had a significant</a:t>
            </a:r>
          </a:p>
          <a:p>
            <a:r>
              <a:rPr lang="en-US" dirty="0" smtClean="0"/>
              <a:t>negative impact on the availability of jobs in the applicant's primary occupation and accustomed wage/hour/skill level; or</a:t>
            </a:r>
          </a:p>
          <a:p>
            <a:r>
              <a:rPr lang="en-US" dirty="0" smtClean="0"/>
              <a:t>• No Job Offers Received - Applicant has been available and looking for work for a number of weeks and has not received an offer for work; "number of weeks" might range from 6 to 12 weeks, depending upon the occupation, economy, and/or applicant's verified job search efforts;</a:t>
            </a:r>
          </a:p>
          <a:p>
            <a:r>
              <a:rPr lang="en-US" dirty="0" smtClean="0"/>
              <a:t>• Physical Limitations or Disabilities - Newly acquired physical limitations or injuries occurring which limit the individual’s ability to perform the job from which they were dislocated may make an individual unlikely to return to the previous occupation. Such individuals are eligible if they fit one of the categories of the WIOA dislocated worker program eligibility, but shall have a doctor's release to work;</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12</a:t>
            </a:fld>
            <a:endParaRPr lang="en-US"/>
          </a:p>
        </p:txBody>
      </p:sp>
    </p:spTree>
    <p:extLst>
      <p:ext uri="{BB962C8B-B14F-4D97-AF65-F5344CB8AC3E}">
        <p14:creationId xmlns:p14="http://schemas.microsoft.com/office/powerpoint/2010/main" val="302666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B Dislocated Worker criteria are described here. Category B would generally be documented through a layoff notice, or a WARN notice.</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13</a:t>
            </a:fld>
            <a:endParaRPr lang="en-US"/>
          </a:p>
        </p:txBody>
      </p:sp>
    </p:spTree>
    <p:extLst>
      <p:ext uri="{BB962C8B-B14F-4D97-AF65-F5344CB8AC3E}">
        <p14:creationId xmlns:p14="http://schemas.microsoft.com/office/powerpoint/2010/main" val="239239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Category C individuals are those who were self-employed. This is the same as under WIA. Self-employment can be documented through bank statements or an applicant statement along with LMII or bankruptcy records to verify the general economic conditions criterion. </a:t>
            </a:r>
          </a:p>
          <a:p>
            <a:endParaRPr lang="en-US" dirty="0" smtClean="0"/>
          </a:p>
          <a:p>
            <a:r>
              <a:rPr lang="en-US" dirty="0" smtClean="0"/>
              <a:t>Category D is Displaced Homemakers, which will we will cover in more detail, because there have been some additions to that category under WIOA.</a:t>
            </a:r>
          </a:p>
          <a:p>
            <a:endParaRPr lang="en-US" dirty="0" smtClean="0"/>
          </a:p>
          <a:p>
            <a:r>
              <a:rPr lang="en-US" dirty="0" smtClean="0"/>
              <a:t>Category E, which covers military spouses,  is new to WIOA. TEGLs did direct  States to serve these individuals as dislocated workers, and that is now codified in WIOA.  Category E individuals who have lost employment due to relocation could provide Change of Station orders as documentation.  For those who are unemployed, a LOOPS printout  could be used as documentation, along with military ID.  For underemployed, we will be getting into that shortly.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14</a:t>
            </a:fld>
            <a:endParaRPr lang="en-US"/>
          </a:p>
        </p:txBody>
      </p:sp>
    </p:spTree>
    <p:extLst>
      <p:ext uri="{BB962C8B-B14F-4D97-AF65-F5344CB8AC3E}">
        <p14:creationId xmlns:p14="http://schemas.microsoft.com/office/powerpoint/2010/main" val="107665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Displaced Homemakers was a category under WIA, but there have been some changes.</a:t>
            </a:r>
          </a:p>
          <a:p>
            <a:r>
              <a:rPr lang="en-US" dirty="0" smtClean="0"/>
              <a:t> </a:t>
            </a:r>
          </a:p>
          <a:p>
            <a:r>
              <a:rPr lang="en-US" dirty="0" smtClean="0"/>
              <a:t>To document the category “has been dependent on the income of another family member but is no longer supported by that income” the customer could provide the spouse's pay stubs, financial records or a an applicant statement. </a:t>
            </a:r>
          </a:p>
          <a:p>
            <a:endParaRPr lang="en-US" dirty="0" smtClean="0"/>
          </a:p>
          <a:p>
            <a:endParaRPr lang="en-US" dirty="0" smtClean="0"/>
          </a:p>
          <a:p>
            <a:r>
              <a:rPr lang="en-US" dirty="0" smtClean="0"/>
              <a:t>The Displaced Homemaker category now has the second criterion, dependent spouse of a member of the armed forces who is impacted by deployment, call to active duty, permanent change of station or service-connected death or disability of the service member.   The appropriate military records would be used for documentation. </a:t>
            </a:r>
          </a:p>
          <a:p>
            <a:endParaRPr lang="en-US" dirty="0" smtClean="0"/>
          </a:p>
          <a:p>
            <a:r>
              <a:rPr lang="en-US" dirty="0" smtClean="0"/>
              <a:t>Both categories must also meet a second criterion of being unemployed or underemployed as experiencing difficulty  in obtaining or upgrading employment. </a:t>
            </a:r>
          </a:p>
          <a:p>
            <a:endParaRPr lang="en-US" dirty="0" smtClean="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15</a:t>
            </a:fld>
            <a:endParaRPr lang="en-US"/>
          </a:p>
        </p:txBody>
      </p:sp>
    </p:spTree>
    <p:extLst>
      <p:ext uri="{BB962C8B-B14F-4D97-AF65-F5344CB8AC3E}">
        <p14:creationId xmlns:p14="http://schemas.microsoft.com/office/powerpoint/2010/main" val="292846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Underemployed individuals may be defined by State and local policy using these criteria. TEGL 3-15 states that Individuals </a:t>
            </a:r>
            <a:r>
              <a:rPr lang="en-US" dirty="0"/>
              <a:t>determined eligible as Dislocated Workers who are determined by State/local policy to be underemployed may </a:t>
            </a:r>
            <a:r>
              <a:rPr lang="en-US" dirty="0" smtClean="0"/>
              <a:t>be </a:t>
            </a:r>
            <a:r>
              <a:rPr lang="en-US" dirty="0"/>
              <a:t>considered eligible for career or training services. </a:t>
            </a:r>
            <a:endParaRPr lang="en-US" dirty="0" smtClean="0"/>
          </a:p>
          <a:p>
            <a:endParaRPr lang="en-US" dirty="0" smtClean="0"/>
          </a:p>
          <a:p>
            <a:r>
              <a:rPr lang="en-US" dirty="0" smtClean="0"/>
              <a:t>The documentation that would be required would depend on the criteria that is used.  Employment records would be required for all of these criteria along with other records.</a:t>
            </a:r>
          </a:p>
          <a:p>
            <a:endParaRPr lang="en-US" dirty="0"/>
          </a:p>
          <a:p>
            <a:r>
              <a:rPr lang="en-US" dirty="0"/>
              <a:t>Individuals who are underemployed and meet the definition of a low-income individual may receive career and training services under the Adult program on a priority </a:t>
            </a:r>
            <a:r>
              <a:rPr lang="en-US" dirty="0" smtClean="0"/>
              <a:t>basis. </a:t>
            </a:r>
            <a:r>
              <a:rPr lang="en-US" dirty="0"/>
              <a:t>Individuals who meet the definition of an individual with a barrier to </a:t>
            </a:r>
            <a:r>
              <a:rPr lang="en-US" dirty="0" smtClean="0"/>
              <a:t>employment </a:t>
            </a:r>
            <a:r>
              <a:rPr lang="en-US" dirty="0"/>
              <a:t>who are underemployed may also be served in the Adult program. Individuals who were determined eligible for the Dislocated Worker program who are determined by State and/or local policy to underemployed, may still be considered eligible for career and training services under this program. </a:t>
            </a:r>
            <a:r>
              <a:rPr lang="en-US" b="1" dirty="0"/>
              <a:t>(TEGL 3-15)</a:t>
            </a:r>
            <a:endParaRPr lang="en-US" dirty="0"/>
          </a:p>
          <a:p>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16</a:t>
            </a:fld>
            <a:endParaRPr lang="en-US"/>
          </a:p>
        </p:txBody>
      </p:sp>
    </p:spTree>
    <p:extLst>
      <p:ext uri="{BB962C8B-B14F-4D97-AF65-F5344CB8AC3E}">
        <p14:creationId xmlns:p14="http://schemas.microsoft.com/office/powerpoint/2010/main" val="97372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Dislocated </a:t>
            </a:r>
            <a:r>
              <a:rPr lang="en-US" dirty="0"/>
              <a:t>Worker funds under Title I can help separating service members to enter or reenter the civilian labor force. </a:t>
            </a:r>
            <a:r>
              <a:rPr lang="en-US" dirty="0" smtClean="0"/>
              <a:t> A person who served at least one day with a discharge</a:t>
            </a:r>
            <a:r>
              <a:rPr lang="en-US" baseline="0" dirty="0" smtClean="0"/>
              <a:t> other than dishonorable can be served with dislocated worker funds. A DD 2-14 or other documentation showing such a </a:t>
            </a:r>
            <a:r>
              <a:rPr lang="en-US" baseline="0" dirty="0" err="1" smtClean="0"/>
              <a:t>disahcrge</a:t>
            </a:r>
            <a:r>
              <a:rPr lang="en-US" baseline="0" dirty="0" smtClean="0"/>
              <a:t> can be used to show </a:t>
            </a:r>
            <a:endParaRPr lang="en-US" dirty="0"/>
          </a:p>
          <a:p>
            <a:endParaRPr lang="en-US" i="1" dirty="0" smtClean="0"/>
          </a:p>
          <a:p>
            <a:r>
              <a:rPr lang="en-US" i="1" dirty="0" smtClean="0"/>
              <a:t>TEGL 3-15 states that separating service members will continue to be eligible as dislocated workers. When recording their Employment Status field on the Customer Detail screen in AOSOS, select “Employed – Rcvd Notice of Termination.”</a:t>
            </a:r>
            <a:r>
              <a:rPr lang="en-US" dirty="0" smtClean="0"/>
              <a:t> ETA policy generally dictates that a separating service member meets the dislocated worker requirement that an individual is unlikely to return to his or her previous industry or occupation.</a:t>
            </a:r>
          </a:p>
          <a:p>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F35A6EF-CD8B-4A04-B5EA-ECF8D9EFF1CA}" type="slidenum">
              <a:rPr lang="en-US" smtClean="0"/>
              <a:pPr/>
              <a:t>17</a:t>
            </a:fld>
            <a:endParaRPr lang="en-US"/>
          </a:p>
        </p:txBody>
      </p:sp>
    </p:spTree>
    <p:extLst>
      <p:ext uri="{BB962C8B-B14F-4D97-AF65-F5344CB8AC3E}">
        <p14:creationId xmlns:p14="http://schemas.microsoft.com/office/powerpoint/2010/main" val="734043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r>
              <a:rPr lang="en-US" dirty="0" smtClean="0"/>
              <a:t>An exception to this requirement would be victims of human trafficking, which is covered  in the eligibility  guidelines.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18</a:t>
            </a:fld>
            <a:endParaRPr lang="en-US"/>
          </a:p>
        </p:txBody>
      </p:sp>
    </p:spTree>
    <p:extLst>
      <p:ext uri="{BB962C8B-B14F-4D97-AF65-F5344CB8AC3E}">
        <p14:creationId xmlns:p14="http://schemas.microsoft.com/office/powerpoint/2010/main" val="1950379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Males born</a:t>
            </a:r>
            <a:r>
              <a:rPr lang="en-US" baseline="0" dirty="0" smtClean="0"/>
              <a:t> on or after January 1, 1960, must be registered with Selective Service to be eligible for WIOA-funded services. </a:t>
            </a:r>
            <a:r>
              <a:rPr lang="en-US" dirty="0" smtClean="0"/>
              <a:t>The </a:t>
            </a:r>
            <a:r>
              <a:rPr lang="en-US" dirty="0"/>
              <a:t>only exceptions are for active duty service members, students in office procurement programs such as the Citadel, lawful non-immigrants, and individuals who have been incarcerated or hospitalized from 18 through the age of 26. Please remember, there is no religious exemption. </a:t>
            </a:r>
          </a:p>
          <a:p>
            <a:endParaRPr lang="en-US" dirty="0"/>
          </a:p>
          <a:p>
            <a:r>
              <a:rPr lang="en-US" dirty="0" smtClean="0"/>
              <a:t>Veterans </a:t>
            </a:r>
            <a:r>
              <a:rPr lang="en-US" dirty="0"/>
              <a:t>can provide documentation that they served honorably in the US military, but failed to register </a:t>
            </a:r>
            <a:r>
              <a:rPr lang="en-US" dirty="0" smtClean="0"/>
              <a:t>with Selective Service, this would qualify as evidence that their failure to register was not knowing or willful. You can find this information in the most recent eligibility guidelines, which  includes the updated chart listing who is required to register from the Selective Service website. It addressed sex change; individuals born male who become female must still register. Persons who were born female and become male do not have to register.</a:t>
            </a:r>
            <a:endParaRPr lang="en-US" dirty="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19</a:t>
            </a:fld>
            <a:endParaRPr lang="en-US"/>
          </a:p>
        </p:txBody>
      </p:sp>
    </p:spTree>
    <p:extLst>
      <p:ext uri="{BB962C8B-B14F-4D97-AF65-F5344CB8AC3E}">
        <p14:creationId xmlns:p14="http://schemas.microsoft.com/office/powerpoint/2010/main" val="386897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ELIGIBILITY </a:t>
            </a:r>
            <a:r>
              <a:rPr lang="en-US" dirty="0"/>
              <a:t>UNDER WIOA FOR THE ADULT AND DISLOCATED WORKER PROGRAMS, HAS NOT CHANGED SIGNFICANTLY. THE ONE MAJOR CHANGE WAS THE ELIMNAITON OF THE “CORE” AND “INTENSIVE” SERVICE CONCEPTS. UNDER WIOA, SERVICES ARE REFERRED TO AS CAREER SERVICES.  CUSTOMERS ARE NOT REQUIRED TO RECEIVE A CERTAIN LEVEL OF SERVICE BEFORE RECEVING TRANING SERVICES; HOWEVER THE EXPECATION IS THAT MOST CUSTOMERS WOULD BE PROVIDED A CAREER SERVICE BEFORE TRAINING. ALSO, THERE MUST BE DOCUMENTATION BACKING UP THE JUSTIFCAITON FOR REFERRING A </a:t>
            </a:r>
            <a:r>
              <a:rPr lang="en-US" dirty="0" smtClean="0"/>
              <a:t>customer to Training </a:t>
            </a:r>
            <a:r>
              <a:rPr lang="en-US" dirty="0"/>
              <a:t>SERVICES, AND IT MUST BE RECORDED IN AOSOS</a:t>
            </a:r>
          </a:p>
          <a:p>
            <a:endParaRPr lang="en-US" dirty="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a:t>
            </a:fld>
            <a:endParaRPr lang="en-US"/>
          </a:p>
        </p:txBody>
      </p:sp>
    </p:spTree>
    <p:extLst>
      <p:ext uri="{BB962C8B-B14F-4D97-AF65-F5344CB8AC3E}">
        <p14:creationId xmlns:p14="http://schemas.microsoft.com/office/powerpoint/2010/main" val="605927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TEGL 11-11 gives local areas two options for policies related to individual over the age of 26 who never registered. </a:t>
            </a:r>
          </a:p>
          <a:p>
            <a:r>
              <a:rPr lang="en-US" dirty="0" smtClean="0"/>
              <a:t>IF a local area elects to require the status information letter, they will still have to make a determination, based on the guidance in TEGL 11-11, Change 2 as to whether the failure of the customer to register was knowing and willful. The TEGL generally asks for supporting documentation in addition to an applicant statement. </a:t>
            </a:r>
          </a:p>
          <a:p>
            <a:endParaRPr lang="en-US" dirty="0" smtClean="0"/>
          </a:p>
        </p:txBody>
      </p:sp>
      <p:sp>
        <p:nvSpPr>
          <p:cNvPr id="4" name="Slide Number Placeholder 3"/>
          <p:cNvSpPr>
            <a:spLocks noGrp="1"/>
          </p:cNvSpPr>
          <p:nvPr>
            <p:ph type="sldNum" sz="quarter" idx="10"/>
          </p:nvPr>
        </p:nvSpPr>
        <p:spPr/>
        <p:txBody>
          <a:bodyPr/>
          <a:lstStyle/>
          <a:p>
            <a:fld id="{3F35A6EF-CD8B-4A04-B5EA-ECF8D9EFF1CA}" type="slidenum">
              <a:rPr lang="en-US" smtClean="0"/>
              <a:pPr/>
              <a:t>20</a:t>
            </a:fld>
            <a:endParaRPr lang="en-US"/>
          </a:p>
        </p:txBody>
      </p:sp>
    </p:spTree>
    <p:extLst>
      <p:ext uri="{BB962C8B-B14F-4D97-AF65-F5344CB8AC3E}">
        <p14:creationId xmlns:p14="http://schemas.microsoft.com/office/powerpoint/2010/main" val="115883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21</a:t>
            </a:fld>
            <a:endParaRPr lang="en-US"/>
          </a:p>
        </p:txBody>
      </p:sp>
      <p:sp>
        <p:nvSpPr>
          <p:cNvPr id="5" name="Rectangle 4"/>
          <p:cNvSpPr/>
          <p:nvPr/>
        </p:nvSpPr>
        <p:spPr>
          <a:xfrm>
            <a:off x="695379" y="4457968"/>
            <a:ext cx="5312227" cy="2363070"/>
          </a:xfrm>
          <a:prstGeom prst="rect">
            <a:avLst/>
          </a:prstGeom>
        </p:spPr>
        <p:txBody>
          <a:bodyPr wrap="square" lIns="89935" tIns="44967" rIns="89935" bIns="44967">
            <a:spAutoFit/>
          </a:bodyPr>
          <a:lstStyle/>
          <a:p>
            <a:r>
              <a:rPr lang="en-US" dirty="0" smtClean="0"/>
              <a:t>Veteran for the purposes of priority of service </a:t>
            </a:r>
          </a:p>
          <a:p>
            <a:r>
              <a:rPr lang="en-US" dirty="0" smtClean="0"/>
              <a:t>When past income is an eligibility determinant for Federal employment or training programs, military earnings are not to be included when calculating income for veterans or transitioning service members for this priority </a:t>
            </a:r>
          </a:p>
          <a:p>
            <a:endParaRPr lang="en-US" dirty="0" smtClean="0"/>
          </a:p>
          <a:p>
            <a:r>
              <a:rPr lang="en-US" dirty="0" smtClean="0"/>
              <a:t>A DD214 would be the required documentation </a:t>
            </a:r>
          </a:p>
        </p:txBody>
      </p:sp>
    </p:spTree>
    <p:extLst>
      <p:ext uri="{BB962C8B-B14F-4D97-AF65-F5344CB8AC3E}">
        <p14:creationId xmlns:p14="http://schemas.microsoft.com/office/powerpoint/2010/main" val="186772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appropriate military records would be used for documentation.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22</a:t>
            </a:fld>
            <a:endParaRPr lang="en-US"/>
          </a:p>
        </p:txBody>
      </p:sp>
    </p:spTree>
    <p:extLst>
      <p:ext uri="{BB962C8B-B14F-4D97-AF65-F5344CB8AC3E}">
        <p14:creationId xmlns:p14="http://schemas.microsoft.com/office/powerpoint/2010/main" val="1488243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explains how the veterans priority of service interacts with the mandatory priority of service requirements under the WIOA adult program</a:t>
            </a:r>
            <a:r>
              <a:rPr lang="en-US" baseline="0" dirty="0" smtClean="0"/>
              <a:t> under the Adult formula, which has a mandatory priority group that includes recipients of public assistance, other low-income individuals, and basic-skills deficient individuals. There is no programmatic priority of service for the dislocated worker program, so veterans would receive first priority followed by non-veterans.</a:t>
            </a:r>
            <a:endParaRPr lang="en-US" dirty="0" smtClean="0"/>
          </a:p>
          <a:p>
            <a:endParaRPr lang="en-US" dirty="0" smtClean="0"/>
          </a:p>
          <a:p>
            <a:r>
              <a:rPr lang="en-US" dirty="0" smtClean="0"/>
              <a:t>With no statutory priority for the Dislocated Worker program, veterans  would receive first priority, followed by all other groups.</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23</a:t>
            </a:fld>
            <a:endParaRPr lang="en-US"/>
          </a:p>
        </p:txBody>
      </p:sp>
    </p:spTree>
    <p:extLst>
      <p:ext uri="{BB962C8B-B14F-4D97-AF65-F5344CB8AC3E}">
        <p14:creationId xmlns:p14="http://schemas.microsoft.com/office/powerpoint/2010/main" val="277992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01">
              <a:defRPr/>
            </a:pPr>
            <a:r>
              <a:rPr lang="en-US" dirty="0" smtClean="0"/>
              <a:t>Program eligibility does not automatically qualify an</a:t>
            </a:r>
            <a:r>
              <a:rPr lang="en-US" baseline="0" dirty="0" smtClean="0"/>
              <a:t> individual for training services. </a:t>
            </a:r>
            <a:r>
              <a:rPr lang="en-US" dirty="0" smtClean="0"/>
              <a:t>Before receiving training services, the one-stop must determine that the customer requires training in order to obtain or retain employment leading to self-sufficiency. The determination that a participant requires training must be documented, and the documentation must include all information that was pertinent to the decision. For example if an assessment was provided, the results of that assessment must be recorded in the proper AOSOS tabs. If the decision is based on work history and Labor market information,  it must be recorded in detail. A customer  who has skills that are in demand would generally not be determined a being in need of training services, even if they request training. This would include customers who have previously received training grants under WIA.</a:t>
            </a:r>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24</a:t>
            </a:fld>
            <a:endParaRPr lang="en-US"/>
          </a:p>
        </p:txBody>
      </p:sp>
    </p:spTree>
    <p:extLst>
      <p:ext uri="{BB962C8B-B14F-4D97-AF65-F5344CB8AC3E}">
        <p14:creationId xmlns:p14="http://schemas.microsoft.com/office/powerpoint/2010/main" val="2951722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requirements that a customer must meet to receive training services.</a:t>
            </a:r>
            <a:endParaRPr lang="en-US" dirty="0"/>
          </a:p>
          <a:p>
            <a:endParaRPr lang="en-US" dirty="0" smtClean="0"/>
          </a:p>
        </p:txBody>
      </p:sp>
      <p:sp>
        <p:nvSpPr>
          <p:cNvPr id="4" name="Slide Number Placeholder 3"/>
          <p:cNvSpPr>
            <a:spLocks noGrp="1"/>
          </p:cNvSpPr>
          <p:nvPr>
            <p:ph type="sldNum" sz="quarter" idx="10"/>
          </p:nvPr>
        </p:nvSpPr>
        <p:spPr/>
        <p:txBody>
          <a:bodyPr/>
          <a:lstStyle/>
          <a:p>
            <a:fld id="{3F35A6EF-CD8B-4A04-B5EA-ECF8D9EFF1CA}" type="slidenum">
              <a:rPr lang="en-US" smtClean="0"/>
              <a:pPr/>
              <a:t>25</a:t>
            </a:fld>
            <a:endParaRPr lang="en-US"/>
          </a:p>
        </p:txBody>
      </p:sp>
    </p:spTree>
    <p:extLst>
      <p:ext uri="{BB962C8B-B14F-4D97-AF65-F5344CB8AC3E}">
        <p14:creationId xmlns:p14="http://schemas.microsoft.com/office/powerpoint/2010/main" val="2205631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customer must select a training program that will prepare the customer for an occupation in which there are employment opportunities. Help wanted ads alone should not be used to identify employment opportunities, especially for occupations for which there is an oversupply of qualified candidates. </a:t>
            </a:r>
          </a:p>
          <a:p>
            <a:endParaRPr lang="en-US" dirty="0"/>
          </a:p>
          <a:p>
            <a:r>
              <a:rPr lang="en-US" dirty="0" smtClean="0"/>
              <a:t>The customer must provide documentation to the effect that they are unable to obtain grant assistance form other sources such as a Pell grant, or provide income that verifies they are unable to pay for the cost on their own.</a:t>
            </a:r>
          </a:p>
          <a:p>
            <a:endParaRPr lang="en-US" dirty="0"/>
          </a:p>
          <a:p>
            <a:r>
              <a:rPr lang="en-US" dirty="0" smtClean="0"/>
              <a:t>For adults, the mandatory priority of service for public assistance recipients, other low-income individuals and basic skills deficient individuals applies.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26</a:t>
            </a:fld>
            <a:endParaRPr lang="en-US"/>
          </a:p>
        </p:txBody>
      </p:sp>
    </p:spTree>
    <p:extLst>
      <p:ext uri="{BB962C8B-B14F-4D97-AF65-F5344CB8AC3E}">
        <p14:creationId xmlns:p14="http://schemas.microsoft.com/office/powerpoint/2010/main" val="285235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If the customer was provided career services, those service must be recorded. The intent of all career services must be to obtain employment. If the customer is unable to obtain employment through the career services that were provided, this must be noted in the customer’s individual employment plan. </a:t>
            </a:r>
          </a:p>
          <a:p>
            <a:endParaRPr lang="en-US" dirty="0" smtClean="0"/>
          </a:p>
          <a:p>
            <a:r>
              <a:rPr lang="en-US" dirty="0" smtClean="0"/>
              <a:t>If Labor market Information indicates that the skills a person has will not lead to employment or self-sufficiency, that information must be recorded in the individual employment plan. For example, if a customer was in a traditional manufacturing position in which they worked in an occupation for which there is now little labor demand, it could be determined that the customer has obsolete skills.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27</a:t>
            </a:fld>
            <a:endParaRPr lang="en-US"/>
          </a:p>
        </p:txBody>
      </p:sp>
    </p:spTree>
    <p:extLst>
      <p:ext uri="{BB962C8B-B14F-4D97-AF65-F5344CB8AC3E}">
        <p14:creationId xmlns:p14="http://schemas.microsoft.com/office/powerpoint/2010/main" val="2041778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the customer is essentially unskilled, that </a:t>
            </a:r>
            <a:r>
              <a:rPr lang="en-US" dirty="0" smtClean="0"/>
              <a:t>is, </a:t>
            </a:r>
            <a:r>
              <a:rPr lang="en-US" dirty="0"/>
              <a:t>has no work history, or skills are only in occupations that will not lead to self-sufficiency, this must be documented. </a:t>
            </a:r>
            <a:r>
              <a:rPr lang="en-US" dirty="0" smtClean="0"/>
              <a:t> If they are currently working, they must provide documentation of their income, and this must be evaluated to determine if it meets the standard of self-sufficiency, which is 100 percent of the current Lower Living Standard Income Level.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28</a:t>
            </a:fld>
            <a:endParaRPr lang="en-US"/>
          </a:p>
        </p:txBody>
      </p:sp>
    </p:spTree>
    <p:extLst>
      <p:ext uri="{BB962C8B-B14F-4D97-AF65-F5344CB8AC3E}">
        <p14:creationId xmlns:p14="http://schemas.microsoft.com/office/powerpoint/2010/main" val="2458922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Bullets</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29</a:t>
            </a:fld>
            <a:endParaRPr lang="en-US"/>
          </a:p>
        </p:txBody>
      </p:sp>
    </p:spTree>
    <p:extLst>
      <p:ext uri="{BB962C8B-B14F-4D97-AF65-F5344CB8AC3E}">
        <p14:creationId xmlns:p14="http://schemas.microsoft.com/office/powerpoint/2010/main" val="11463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there have been no changes to the general eligibility requirements for Adults.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3</a:t>
            </a:fld>
            <a:endParaRPr lang="en-US"/>
          </a:p>
        </p:txBody>
      </p:sp>
    </p:spTree>
    <p:extLst>
      <p:ext uri="{BB962C8B-B14F-4D97-AF65-F5344CB8AC3E}">
        <p14:creationId xmlns:p14="http://schemas.microsoft.com/office/powerpoint/2010/main" val="912377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WIOA requires that a selected training program be directly linked to employment opportunities</a:t>
            </a:r>
            <a:r>
              <a:rPr lang="en-US" baseline="0" dirty="0" smtClean="0"/>
              <a:t> in the local area or the planning region, or in another area to which they are willing to commute </a:t>
            </a:r>
            <a:r>
              <a:rPr lang="en-US" baseline="0" smtClean="0"/>
              <a:t>or relocate.</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30</a:t>
            </a:fld>
            <a:endParaRPr lang="en-US"/>
          </a:p>
        </p:txBody>
      </p:sp>
    </p:spTree>
    <p:extLst>
      <p:ext uri="{BB962C8B-B14F-4D97-AF65-F5344CB8AC3E}">
        <p14:creationId xmlns:p14="http://schemas.microsoft.com/office/powerpoint/2010/main" val="2984719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that is provided through an Individual Training Account (ITA) must be designated as “In Demand” on the Eligible Training Provider List, unless the training is an approved Exception. A printout of the training program with this designation must be kept in the customer folder. Allowable training that is not provided through an ITA, such as on-the-job training should represent local employment opportunities.  A corresponding funded service must be entered into AOSOS for all training.</a:t>
            </a:r>
          </a:p>
          <a:p>
            <a:r>
              <a:rPr lang="en-US" dirty="0"/>
              <a:t> </a:t>
            </a:r>
          </a:p>
        </p:txBody>
      </p:sp>
      <p:sp>
        <p:nvSpPr>
          <p:cNvPr id="4" name="Slide Number Placeholder 3"/>
          <p:cNvSpPr>
            <a:spLocks noGrp="1"/>
          </p:cNvSpPr>
          <p:nvPr>
            <p:ph type="sldNum" sz="quarter" idx="10"/>
          </p:nvPr>
        </p:nvSpPr>
        <p:spPr/>
        <p:txBody>
          <a:bodyPr/>
          <a:lstStyle/>
          <a:p>
            <a:fld id="{3F35A6EF-CD8B-4A04-B5EA-ECF8D9EFF1CA}" type="slidenum">
              <a:rPr lang="en-US" smtClean="0"/>
              <a:pPr/>
              <a:t>31</a:t>
            </a:fld>
            <a:endParaRPr lang="en-US"/>
          </a:p>
        </p:txBody>
      </p:sp>
    </p:spTree>
    <p:extLst>
      <p:ext uri="{BB962C8B-B14F-4D97-AF65-F5344CB8AC3E}">
        <p14:creationId xmlns:p14="http://schemas.microsoft.com/office/powerpoint/2010/main" val="3475418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program listed</a:t>
            </a:r>
            <a:r>
              <a:rPr lang="en-US" baseline="0" dirty="0" smtClean="0"/>
              <a:t> on the ETPL that do not have the “In Demand” designation such as those shown here would not be allowable unless they were listed in the Exceptions to demand Approval, which can be found on the Office of Research and information page of the LWD website. </a:t>
            </a:r>
            <a:r>
              <a:rPr lang="en-US" dirty="0"/>
              <a:t>. Allowable training that is not provided through an ITA, such as on-the-job training should represent local employment opportunities.  A corresponding funded service must be entered into AOSOS for all training.</a:t>
            </a:r>
          </a:p>
        </p:txBody>
      </p:sp>
      <p:sp>
        <p:nvSpPr>
          <p:cNvPr id="4" name="Slide Number Placeholder 3"/>
          <p:cNvSpPr>
            <a:spLocks noGrp="1"/>
          </p:cNvSpPr>
          <p:nvPr>
            <p:ph type="sldNum" sz="quarter" idx="10"/>
          </p:nvPr>
        </p:nvSpPr>
        <p:spPr/>
        <p:txBody>
          <a:bodyPr/>
          <a:lstStyle/>
          <a:p>
            <a:fld id="{3F35A6EF-CD8B-4A04-B5EA-ECF8D9EFF1CA}" type="slidenum">
              <a:rPr lang="en-US" smtClean="0"/>
              <a:pPr/>
              <a:t>32</a:t>
            </a:fld>
            <a:endParaRPr lang="en-US"/>
          </a:p>
        </p:txBody>
      </p:sp>
    </p:spTree>
    <p:extLst>
      <p:ext uri="{BB962C8B-B14F-4D97-AF65-F5344CB8AC3E}">
        <p14:creationId xmlns:p14="http://schemas.microsoft.com/office/powerpoint/2010/main" val="535898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WIOA training funds are for individuals who are unable to get assistance form other sources such as Pell Grants. If a person is denied Pell Grant funding, the documentation must be kept on record. If it is determined that the person requires assistance beyond that available through other sources, the person’s income and how</a:t>
            </a:r>
            <a:r>
              <a:rPr lang="en-US" baseline="0" dirty="0" smtClean="0"/>
              <a:t> the local area arrived at the decision must be </a:t>
            </a:r>
            <a:r>
              <a:rPr lang="en-US" baseline="0" dirty="0" err="1" smtClean="0"/>
              <a:t>docuemtned</a:t>
            </a:r>
            <a:r>
              <a:rPr lang="en-US" baseline="0" dirty="0" smtClean="0"/>
              <a:t>. </a:t>
            </a:r>
            <a:r>
              <a:rPr lang="en-US" dirty="0" smtClean="0"/>
              <a:t>WIOA allows the person to receive  WIOA services while a Pell grant applicant is in process. If the person receives the Pell grant, that grant must be used to reimburse the local area.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33</a:t>
            </a:fld>
            <a:endParaRPr lang="en-US"/>
          </a:p>
        </p:txBody>
      </p:sp>
    </p:spTree>
    <p:extLst>
      <p:ext uri="{BB962C8B-B14F-4D97-AF65-F5344CB8AC3E}">
        <p14:creationId xmlns:p14="http://schemas.microsoft.com/office/powerpoint/2010/main" val="2196711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Bullets on slide</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34</a:t>
            </a:fld>
            <a:endParaRPr lang="en-US"/>
          </a:p>
        </p:txBody>
      </p:sp>
    </p:spTree>
    <p:extLst>
      <p:ext uri="{BB962C8B-B14F-4D97-AF65-F5344CB8AC3E}">
        <p14:creationId xmlns:p14="http://schemas.microsoft.com/office/powerpoint/2010/main" val="2903811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1119188"/>
            <a:ext cx="5578475" cy="3138487"/>
          </a:xfrm>
        </p:spPr>
      </p:sp>
      <p:sp>
        <p:nvSpPr>
          <p:cNvPr id="3" name="Notes Placeholder 2"/>
          <p:cNvSpPr>
            <a:spLocks noGrp="1"/>
          </p:cNvSpPr>
          <p:nvPr>
            <p:ph type="body" idx="1"/>
          </p:nvPr>
        </p:nvSpPr>
        <p:spPr/>
        <p:txBody>
          <a:bodyPr/>
          <a:lstStyle/>
          <a:p>
            <a:r>
              <a:rPr lang="en-US" dirty="0" smtClean="0"/>
              <a:t>Career Planning is very important under WIOA. A person cannot receive training until they have been provided career planning. So what exactly constitutes career planning according to WIOA? </a:t>
            </a:r>
          </a:p>
          <a:p>
            <a:r>
              <a:rPr lang="en-US" dirty="0" smtClean="0"/>
              <a:t>WIOA Sec. 3(8) states that the </a:t>
            </a:r>
            <a:r>
              <a:rPr lang="en-US" dirty="0"/>
              <a:t>term ‘‘career planning’’ means the provision of a client-centered approach in the delivery of services, designed—</a:t>
            </a:r>
          </a:p>
          <a:p>
            <a:r>
              <a:rPr lang="en-US" dirty="0"/>
              <a:t>(A) to prepare and coordinate comprehensive employment plans, such as service strategies, for participants to ensure access to necessary workforce investment activities and supportive services, using, where feasible, computer-based technologies; and</a:t>
            </a:r>
          </a:p>
          <a:p>
            <a:r>
              <a:rPr lang="en-US" dirty="0"/>
              <a:t>(B) to provide job, education, and career counseling, as appropriate during program participation and after job placement. </a:t>
            </a:r>
            <a:endParaRPr lang="en-US" b="1" dirty="0"/>
          </a:p>
          <a:p>
            <a:r>
              <a:rPr lang="en-US" dirty="0" smtClean="0"/>
              <a:t>So there are two elements to career planning-the development of a plan such as an individual employment plan, and  counseling.  Also, all career planning must be provided according to the Path to Employment model. Under the Path to Employment model, a person addresses basic needs,  and explores various avenues to employment including volunteering and networking as part of the career planning.</a:t>
            </a:r>
          </a:p>
          <a:p>
            <a:endParaRPr lang="en-US" dirty="0"/>
          </a:p>
          <a:p>
            <a:r>
              <a:rPr lang="en-US" dirty="0"/>
              <a:t>Remember that Career Planning includes a determination of the supportive </a:t>
            </a:r>
            <a:r>
              <a:rPr lang="en-US" dirty="0" smtClean="0"/>
              <a:t>services </a:t>
            </a:r>
            <a:r>
              <a:rPr lang="en-US" dirty="0"/>
              <a:t>that a customer may need in order to achieve their employment goals</a:t>
            </a:r>
            <a:r>
              <a:rPr lang="en-US" dirty="0" smtClean="0"/>
              <a:t>.  Any barriers that are identified must be addressed in the plan, including, as appropriate, the provision of supportive services.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35</a:t>
            </a:fld>
            <a:endParaRPr lang="en-US"/>
          </a:p>
        </p:txBody>
      </p:sp>
    </p:spTree>
    <p:extLst>
      <p:ext uri="{BB962C8B-B14F-4D97-AF65-F5344CB8AC3E}">
        <p14:creationId xmlns:p14="http://schemas.microsoft.com/office/powerpoint/2010/main" val="975474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Individual Employment Plan is where the customer's career pathway is developed. It should describe what services, both WIOA and non-WIOA, that the customer will receive that will assist them in obtaining meaningful employment. </a:t>
            </a:r>
          </a:p>
          <a:p>
            <a:endParaRPr lang="en-US" dirty="0"/>
          </a:p>
          <a:p>
            <a:r>
              <a:rPr lang="en-US" dirty="0" smtClean="0"/>
              <a:t>The customer must participate in the development of the individual employment plan.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36</a:t>
            </a:fld>
            <a:endParaRPr lang="en-US"/>
          </a:p>
        </p:txBody>
      </p:sp>
    </p:spTree>
    <p:extLst>
      <p:ext uri="{BB962C8B-B14F-4D97-AF65-F5344CB8AC3E}">
        <p14:creationId xmlns:p14="http://schemas.microsoft.com/office/powerpoint/2010/main" val="251907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customer has received an evaluation, for example, an objective assessment such as TABE, within the last six months, that can be used as part of the evaluation process. Career Planning must still be conducted.</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37</a:t>
            </a:fld>
            <a:endParaRPr lang="en-US"/>
          </a:p>
        </p:txBody>
      </p:sp>
    </p:spTree>
    <p:extLst>
      <p:ext uri="{BB962C8B-B14F-4D97-AF65-F5344CB8AC3E}">
        <p14:creationId xmlns:p14="http://schemas.microsoft.com/office/powerpoint/2010/main" val="4280803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WIOA requires the coordination of training funds.</a:t>
            </a:r>
            <a:r>
              <a:rPr lang="en-US" baseline="0" dirty="0" smtClean="0"/>
              <a:t>  When funds from other sources are available, those funds should be used. WIOA funds can be used to supplement those sources, particularly if it can be used to provide services not available through the other source of funding. </a:t>
            </a:r>
            <a:r>
              <a:rPr lang="en-US" dirty="0" smtClean="0"/>
              <a:t>For adult customers who are receiving TANF benefits, local areas must coordinate the funding with their TANF partners. </a:t>
            </a:r>
          </a:p>
          <a:p>
            <a:endParaRPr lang="en-US" dirty="0"/>
          </a:p>
          <a:p>
            <a:r>
              <a:rPr lang="en-US" dirty="0" smtClean="0"/>
              <a:t>This requirement does not only apply to TANF, and it  means that partners cannot refer customers in a “handoff” fashion. Programs for which a customer has been determined eligible and who are providing services must coordinate both funding and staff in ensuring that the appropriate services needed of a customer to attain employment are provided concurrently as appropriate, not just consecutively. </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38</a:t>
            </a:fld>
            <a:endParaRPr lang="en-US"/>
          </a:p>
        </p:txBody>
      </p:sp>
    </p:spTree>
    <p:extLst>
      <p:ext uri="{BB962C8B-B14F-4D97-AF65-F5344CB8AC3E}">
        <p14:creationId xmlns:p14="http://schemas.microsoft.com/office/powerpoint/2010/main" val="4953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new for adults under WIOA is that there is now a mandatory priority of service for public assistance recipients, other-low income individual and basic skills deficient individuals. </a:t>
            </a:r>
            <a:r>
              <a:rPr lang="en-US" dirty="0" smtClean="0"/>
              <a:t> Under WIA, the low-income priority was conditional  based on the availability of adult funds. </a:t>
            </a:r>
          </a:p>
          <a:p>
            <a:endParaRPr lang="en-US" dirty="0" smtClean="0"/>
          </a:p>
          <a:p>
            <a:r>
              <a:rPr lang="en-US" dirty="0" smtClean="0"/>
              <a:t>WIOA emphasizes coordination of services between WIOA and TANF. In addition to the mandatory priority of service for public assistance recipients, TANF is now a required one-stop partner.  </a:t>
            </a:r>
            <a:endParaRPr lang="en-US" dirty="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4</a:t>
            </a:fld>
            <a:endParaRPr lang="en-US"/>
          </a:p>
        </p:txBody>
      </p:sp>
    </p:spTree>
    <p:extLst>
      <p:ext uri="{BB962C8B-B14F-4D97-AF65-F5344CB8AC3E}">
        <p14:creationId xmlns:p14="http://schemas.microsoft.com/office/powerpoint/2010/main" val="231001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a low-income individual is provided in WIOA Sec 3(24) and is shown here. This definition is included in the Adult and Dislocated Worker Eligibility Guidelines. As you can SEE, THE FIRST CATEGORY INCLUDES snap AND TANF RECIPIENTS. </a:t>
            </a:r>
          </a:p>
          <a:p>
            <a:endParaRPr lang="en-US" dirty="0"/>
          </a:p>
          <a:p>
            <a:r>
              <a:rPr lang="en-US" dirty="0" smtClean="0"/>
              <a:t>The second category are those whose family income is lower than either the poverty guidelines or the lower living standard income level. </a:t>
            </a:r>
          </a:p>
          <a:p>
            <a:endParaRPr lang="en-US" dirty="0"/>
          </a:p>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5</a:t>
            </a:fld>
            <a:endParaRPr lang="en-US"/>
          </a:p>
        </p:txBody>
      </p:sp>
    </p:spTree>
    <p:extLst>
      <p:ext uri="{BB962C8B-B14F-4D97-AF65-F5344CB8AC3E}">
        <p14:creationId xmlns:p14="http://schemas.microsoft.com/office/powerpoint/2010/main" val="240558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rest of the low-income individual criteria.  Please note that part of criteria 3, and criteria 4 and 5 generally apply to youth.</a:t>
            </a:r>
          </a:p>
          <a:p>
            <a:endParaRPr lang="en-US" dirty="0" smtClean="0"/>
          </a:p>
          <a:p>
            <a:r>
              <a:rPr lang="en-US" dirty="0" smtClean="0"/>
              <a:t>TEGL 3-15 states that Individuals who are underemployed and meet the definition of a low-income individual may receive career and training services under the Adult program on a priority basis. We will look a the concept of underemployed later in the session</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6</a:t>
            </a:fld>
            <a:endParaRPr lang="en-US"/>
          </a:p>
        </p:txBody>
      </p:sp>
    </p:spTree>
    <p:extLst>
      <p:ext uri="{BB962C8B-B14F-4D97-AF65-F5344CB8AC3E}">
        <p14:creationId xmlns:p14="http://schemas.microsoft.com/office/powerpoint/2010/main" val="397689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updated income inclusions and exclusions</a:t>
            </a:r>
            <a:r>
              <a:rPr lang="en-US" baseline="0" dirty="0" smtClean="0"/>
              <a:t> can be found in the </a:t>
            </a:r>
            <a:r>
              <a:rPr lang="en-US" dirty="0" smtClean="0"/>
              <a:t>Adult and Dislocated Worker Program and Training Eligibility Guidelines </a:t>
            </a:r>
          </a:p>
          <a:p>
            <a:r>
              <a:rPr lang="en-US" dirty="0" smtClean="0"/>
              <a:t>Unemployment Insurance income MUST be counted when determining eligibility for WIOA Title I programs</a:t>
            </a:r>
          </a:p>
          <a:p>
            <a:r>
              <a:rPr lang="en-US" dirty="0" smtClean="0"/>
              <a:t>In general UI recipients would be served under the Dislocated Worker program</a:t>
            </a:r>
          </a:p>
          <a:p>
            <a:r>
              <a:rPr lang="en-US" dirty="0" smtClean="0"/>
              <a:t>The Adult program serves public assistance recipients,  basic skills deficient individuals and “other low-income individuals” - those not receiving public assistance or UI.</a:t>
            </a:r>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7</a:t>
            </a:fld>
            <a:endParaRPr lang="en-US"/>
          </a:p>
        </p:txBody>
      </p:sp>
    </p:spTree>
    <p:extLst>
      <p:ext uri="{BB962C8B-B14F-4D97-AF65-F5344CB8AC3E}">
        <p14:creationId xmlns:p14="http://schemas.microsoft.com/office/powerpoint/2010/main" val="397905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WIOA uses the term “Individuals with Barrier to Employment, and it means someone who meets one or more of the criteria provided on the this slide and the next. </a:t>
            </a:r>
            <a:r>
              <a:rPr lang="en-US" dirty="0"/>
              <a:t>Individuals who meet the definition of an individual with a barrier to employment </a:t>
            </a:r>
            <a:r>
              <a:rPr lang="en-US" dirty="0" smtClean="0"/>
              <a:t>who </a:t>
            </a:r>
            <a:r>
              <a:rPr lang="en-US" dirty="0"/>
              <a:t>are underemployed may </a:t>
            </a:r>
            <a:r>
              <a:rPr lang="en-US" dirty="0" smtClean="0"/>
              <a:t> </a:t>
            </a:r>
            <a:r>
              <a:rPr lang="en-US" dirty="0"/>
              <a:t>be served in the Adult program. </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8</a:t>
            </a:fld>
            <a:endParaRPr lang="en-US"/>
          </a:p>
        </p:txBody>
      </p:sp>
    </p:spTree>
    <p:extLst>
      <p:ext uri="{BB962C8B-B14F-4D97-AF65-F5344CB8AC3E}">
        <p14:creationId xmlns:p14="http://schemas.microsoft.com/office/powerpoint/2010/main" val="181891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there is some overlap between individuals with barriers to employment and the low-income definition.  Older individuals, ex-offenders, English language learners and single parents are some of the categories that are unique to the individuals with barriers to employment.</a:t>
            </a:r>
            <a:endParaRPr lang="en-US" dirty="0"/>
          </a:p>
        </p:txBody>
      </p:sp>
      <p:sp>
        <p:nvSpPr>
          <p:cNvPr id="4" name="Slide Number Placeholder 3"/>
          <p:cNvSpPr>
            <a:spLocks noGrp="1"/>
          </p:cNvSpPr>
          <p:nvPr>
            <p:ph type="sldNum" sz="quarter" idx="10"/>
          </p:nvPr>
        </p:nvSpPr>
        <p:spPr/>
        <p:txBody>
          <a:bodyPr/>
          <a:lstStyle/>
          <a:p>
            <a:fld id="{3F35A6EF-CD8B-4A04-B5EA-ECF8D9EFF1CA}" type="slidenum">
              <a:rPr lang="en-US" smtClean="0"/>
              <a:pPr/>
              <a:t>9</a:t>
            </a:fld>
            <a:endParaRPr lang="en-US"/>
          </a:p>
        </p:txBody>
      </p:sp>
    </p:spTree>
    <p:extLst>
      <p:ext uri="{BB962C8B-B14F-4D97-AF65-F5344CB8AC3E}">
        <p14:creationId xmlns:p14="http://schemas.microsoft.com/office/powerpoint/2010/main" val="3324444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9/14/2017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9/14/2017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9/14/2017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9/14/2017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9/14/2017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9/14/2017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9/14/2017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9/14/2017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9/14/2017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9/14/2017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9/14/2017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Adult and Dislocated Workers</a:t>
            </a:r>
            <a:endParaRPr lang="en-US" dirty="0"/>
          </a:p>
        </p:txBody>
      </p:sp>
      <p:sp>
        <p:nvSpPr>
          <p:cNvPr id="3" name="Subtitle 2"/>
          <p:cNvSpPr>
            <a:spLocks noGrp="1"/>
          </p:cNvSpPr>
          <p:nvPr>
            <p:ph type="subTitle" idx="1"/>
          </p:nvPr>
        </p:nvSpPr>
        <p:spPr/>
        <p:txBody>
          <a:bodyPr/>
          <a:lstStyle/>
          <a:p>
            <a:r>
              <a:rPr lang="en-US" dirty="0" smtClean="0"/>
              <a:t>Workforce Innovation and Opportunity act program and training service eligibility </a:t>
            </a:r>
            <a:endParaRPr lang="en-US" dirty="0"/>
          </a:p>
        </p:txBody>
      </p:sp>
    </p:spTree>
    <p:extLst>
      <p:ext uri="{BB962C8B-B14F-4D97-AF65-F5344CB8AC3E}">
        <p14:creationId xmlns:p14="http://schemas.microsoft.com/office/powerpoint/2010/main" val="2102867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DISLOCATED WORKERS</a:t>
            </a:r>
            <a:endParaRPr lang="en-US" b="1" dirty="0"/>
          </a:p>
        </p:txBody>
      </p:sp>
      <p:sp>
        <p:nvSpPr>
          <p:cNvPr id="3" name="Content Placeholder 2"/>
          <p:cNvSpPr>
            <a:spLocks noGrp="1"/>
          </p:cNvSpPr>
          <p:nvPr>
            <p:ph idx="1"/>
          </p:nvPr>
        </p:nvSpPr>
        <p:spPr>
          <a:xfrm>
            <a:off x="520862" y="2603500"/>
            <a:ext cx="11169568" cy="3416300"/>
          </a:xfrm>
        </p:spPr>
        <p:txBody>
          <a:bodyPr/>
          <a:lstStyle/>
          <a:p>
            <a:pPr marL="0" indent="0">
              <a:buNone/>
            </a:pPr>
            <a:r>
              <a:rPr lang="en-US" b="1" dirty="0" smtClean="0"/>
              <a:t>1.</a:t>
            </a:r>
            <a:r>
              <a:rPr lang="en-US" dirty="0" smtClean="0"/>
              <a:t> A </a:t>
            </a:r>
            <a:r>
              <a:rPr lang="en-US" dirty="0"/>
              <a:t>citizen or national of the United States, lawfully admitted permanent resident alien, refugee, </a:t>
            </a:r>
            <a:r>
              <a:rPr lang="en-US" dirty="0" err="1"/>
              <a:t>asylee</a:t>
            </a:r>
            <a:r>
              <a:rPr lang="en-US" dirty="0"/>
              <a:t>, parolee, or other immigrant authorized by the Attorney General to work in the United States </a:t>
            </a:r>
            <a:r>
              <a:rPr lang="en-US" b="1" dirty="0"/>
              <a:t>[WIOA Sec. 188 (A) (5</a:t>
            </a:r>
            <a:r>
              <a:rPr lang="en-US" b="1" dirty="0" smtClean="0"/>
              <a:t>)]</a:t>
            </a:r>
          </a:p>
          <a:p>
            <a:pPr marL="0" indent="0">
              <a:buNone/>
            </a:pPr>
            <a:endParaRPr lang="en-US" dirty="0"/>
          </a:p>
          <a:p>
            <a:pPr marL="0" indent="0">
              <a:buNone/>
            </a:pPr>
            <a:r>
              <a:rPr lang="en-US" b="1" dirty="0"/>
              <a:t>2.</a:t>
            </a:r>
            <a:r>
              <a:rPr lang="en-US" dirty="0"/>
              <a:t> In compliance with the Military Selective Service Act (for males born on January 1, 1960, and later.) </a:t>
            </a:r>
            <a:r>
              <a:rPr lang="en-US" b="1" dirty="0"/>
              <a:t>[WIOA Sec. 189 (h</a:t>
            </a:r>
            <a:r>
              <a:rPr lang="en-US" b="1" dirty="0" smtClean="0"/>
              <a:t>)]</a:t>
            </a:r>
          </a:p>
          <a:p>
            <a:pPr marL="0" indent="0">
              <a:buNone/>
            </a:pPr>
            <a:endParaRPr lang="en-US" b="1" dirty="0" smtClean="0"/>
          </a:p>
          <a:p>
            <a:pPr marL="0" indent="0">
              <a:buNone/>
            </a:pPr>
            <a:r>
              <a:rPr lang="en-US" b="1" dirty="0" smtClean="0"/>
              <a:t>3. </a:t>
            </a:r>
            <a:r>
              <a:rPr lang="en-US" dirty="0" smtClean="0"/>
              <a:t>Meets the definition of “Dislocated Worker”</a:t>
            </a:r>
            <a:endParaRPr lang="en-US" dirty="0"/>
          </a:p>
        </p:txBody>
      </p:sp>
    </p:spTree>
    <p:extLst>
      <p:ext uri="{BB962C8B-B14F-4D97-AF65-F5344CB8AC3E}">
        <p14:creationId xmlns:p14="http://schemas.microsoft.com/office/powerpoint/2010/main" val="1933613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DISLOCATED WORKER-Definition</a:t>
            </a:r>
            <a:endParaRPr lang="en-US" b="1" dirty="0"/>
          </a:p>
        </p:txBody>
      </p:sp>
      <p:sp>
        <p:nvSpPr>
          <p:cNvPr id="3" name="Content Placeholder 2"/>
          <p:cNvSpPr>
            <a:spLocks noGrp="1"/>
          </p:cNvSpPr>
          <p:nvPr>
            <p:ph idx="1"/>
          </p:nvPr>
        </p:nvSpPr>
        <p:spPr>
          <a:xfrm>
            <a:off x="509286" y="2268638"/>
            <a:ext cx="11169570" cy="3751162"/>
          </a:xfrm>
        </p:spPr>
        <p:txBody>
          <a:bodyPr>
            <a:normAutofit/>
          </a:bodyPr>
          <a:lstStyle/>
          <a:p>
            <a:pPr marL="0" indent="0">
              <a:buNone/>
            </a:pPr>
            <a:r>
              <a:rPr lang="en-US" b="1" dirty="0" smtClean="0"/>
              <a:t>(A</a:t>
            </a:r>
            <a:r>
              <a:rPr lang="en-US" b="1" dirty="0"/>
              <a:t>)</a:t>
            </a:r>
            <a:r>
              <a:rPr lang="en-US" dirty="0"/>
              <a:t>(</a:t>
            </a:r>
            <a:r>
              <a:rPr lang="en-US" dirty="0" err="1"/>
              <a:t>i</a:t>
            </a:r>
            <a:r>
              <a:rPr lang="en-US" dirty="0"/>
              <a:t>) has been terminated or laid off, or who has received a notice of termination or layoff, from employment;</a:t>
            </a:r>
          </a:p>
          <a:p>
            <a:pPr marL="0" indent="0">
              <a:buNone/>
            </a:pPr>
            <a:r>
              <a:rPr lang="en-US" dirty="0"/>
              <a:t>(ii)(I) is eligible for or has exhausted entitlement to unemployment compensation; or</a:t>
            </a:r>
          </a:p>
          <a:p>
            <a:pPr marL="0" indent="0">
              <a:buNone/>
            </a:pPr>
            <a:r>
              <a:rPr lang="en-US" dirty="0"/>
              <a:t>(II) has been employed for a duration sufficient to demonstrate, to the appropriate entity at a one-stop center referred to in section 121(e), attachment to the workforce, but is not eligible for unemployment compensation due to insufficient earnings or having performed services </a:t>
            </a:r>
            <a:r>
              <a:rPr lang="en-US" dirty="0" smtClean="0"/>
              <a:t>for an </a:t>
            </a:r>
            <a:r>
              <a:rPr lang="en-US" dirty="0"/>
              <a:t>employer that </a:t>
            </a:r>
            <a:r>
              <a:rPr lang="en-US" dirty="0" smtClean="0"/>
              <a:t>was </a:t>
            </a:r>
            <a:r>
              <a:rPr lang="en-US" dirty="0"/>
              <a:t>not covered under a State unemployment compensation law; </a:t>
            </a:r>
            <a:r>
              <a:rPr lang="en-US" b="1" dirty="0"/>
              <a:t>and</a:t>
            </a:r>
          </a:p>
          <a:p>
            <a:pPr marL="0" indent="0">
              <a:buNone/>
            </a:pPr>
            <a:r>
              <a:rPr lang="en-US" dirty="0"/>
              <a:t>(iii) is unlikely to return to a previous industry or occupation;</a:t>
            </a:r>
          </a:p>
          <a:p>
            <a:pPr marL="0" indent="0">
              <a:buNone/>
            </a:pPr>
            <a:endParaRPr lang="en-US" dirty="0"/>
          </a:p>
        </p:txBody>
      </p:sp>
    </p:spTree>
    <p:extLst>
      <p:ext uri="{BB962C8B-B14F-4D97-AF65-F5344CB8AC3E}">
        <p14:creationId xmlns:p14="http://schemas.microsoft.com/office/powerpoint/2010/main" val="2495145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DISLOCATED WORKERS</a:t>
            </a:r>
            <a:endParaRPr lang="en-US" b="1" dirty="0"/>
          </a:p>
        </p:txBody>
      </p:sp>
      <p:sp>
        <p:nvSpPr>
          <p:cNvPr id="3" name="Content Placeholder 2"/>
          <p:cNvSpPr>
            <a:spLocks noGrp="1"/>
          </p:cNvSpPr>
          <p:nvPr>
            <p:ph idx="1"/>
          </p:nvPr>
        </p:nvSpPr>
        <p:spPr>
          <a:xfrm>
            <a:off x="520862" y="2603500"/>
            <a:ext cx="11053822" cy="3416300"/>
          </a:xfrm>
        </p:spPr>
        <p:txBody>
          <a:bodyPr>
            <a:normAutofit lnSpcReduction="10000"/>
          </a:bodyPr>
          <a:lstStyle/>
          <a:p>
            <a:pPr marL="0" indent="0">
              <a:buNone/>
            </a:pPr>
            <a:r>
              <a:rPr lang="en-US" b="1" dirty="0"/>
              <a:t>Determining Customer is Unlikely to Return to Previous Industry or Occupation </a:t>
            </a:r>
            <a:endParaRPr lang="en-US" dirty="0"/>
          </a:p>
          <a:p>
            <a:r>
              <a:rPr lang="en-US" dirty="0" smtClean="0"/>
              <a:t>Separation From Military Service</a:t>
            </a:r>
          </a:p>
          <a:p>
            <a:r>
              <a:rPr lang="en-US" dirty="0" smtClean="0"/>
              <a:t>Skill Oversupply</a:t>
            </a:r>
          </a:p>
          <a:p>
            <a:r>
              <a:rPr lang="en-US" dirty="0" smtClean="0"/>
              <a:t>UI Profiling Score (</a:t>
            </a:r>
            <a:r>
              <a:rPr lang="en-US" i="1" dirty="0"/>
              <a:t>A probability of exhaustion score of 80% or </a:t>
            </a:r>
            <a:r>
              <a:rPr lang="en-US" i="1" dirty="0" smtClean="0"/>
              <a:t>higher)</a:t>
            </a:r>
            <a:endParaRPr lang="en-US" dirty="0"/>
          </a:p>
          <a:p>
            <a:r>
              <a:rPr lang="en-US" b="1" i="1" dirty="0"/>
              <a:t> </a:t>
            </a:r>
            <a:r>
              <a:rPr lang="en-US" dirty="0" smtClean="0"/>
              <a:t>Customer has Obsolete Skills</a:t>
            </a:r>
          </a:p>
          <a:p>
            <a:r>
              <a:rPr lang="en-US" dirty="0" smtClean="0"/>
              <a:t>Local Layoff Impact</a:t>
            </a:r>
          </a:p>
          <a:p>
            <a:r>
              <a:rPr lang="en-US" dirty="0" smtClean="0"/>
              <a:t>No Job Offers Received Over Extended Period</a:t>
            </a:r>
          </a:p>
          <a:p>
            <a:r>
              <a:rPr lang="en-US" dirty="0" smtClean="0"/>
              <a:t>Disabilities or Physical Limitations</a:t>
            </a:r>
          </a:p>
          <a:p>
            <a:r>
              <a:rPr lang="en-US" dirty="0" smtClean="0"/>
              <a:t>Other Factors</a:t>
            </a:r>
          </a:p>
          <a:p>
            <a:endParaRPr lang="en-US" dirty="0"/>
          </a:p>
        </p:txBody>
      </p:sp>
    </p:spTree>
    <p:extLst>
      <p:ext uri="{BB962C8B-B14F-4D97-AF65-F5344CB8AC3E}">
        <p14:creationId xmlns:p14="http://schemas.microsoft.com/office/powerpoint/2010/main" val="1876655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DISLOCATED WORKERS</a:t>
            </a:r>
            <a:endParaRPr lang="en-US" b="1" dirty="0"/>
          </a:p>
        </p:txBody>
      </p:sp>
      <p:sp>
        <p:nvSpPr>
          <p:cNvPr id="3" name="Content Placeholder 2"/>
          <p:cNvSpPr>
            <a:spLocks noGrp="1"/>
          </p:cNvSpPr>
          <p:nvPr>
            <p:ph idx="1"/>
          </p:nvPr>
        </p:nvSpPr>
        <p:spPr>
          <a:xfrm>
            <a:off x="544010" y="2395959"/>
            <a:ext cx="11076972" cy="3657600"/>
          </a:xfrm>
        </p:spPr>
        <p:txBody>
          <a:bodyPr>
            <a:normAutofit/>
          </a:bodyPr>
          <a:lstStyle/>
          <a:p>
            <a:pPr marL="0" indent="0">
              <a:buNone/>
            </a:pPr>
            <a:r>
              <a:rPr lang="en-US" b="1" dirty="0" smtClean="0"/>
              <a:t>(B)</a:t>
            </a:r>
            <a:r>
              <a:rPr lang="en-US" dirty="0" smtClean="0"/>
              <a:t>(</a:t>
            </a:r>
            <a:r>
              <a:rPr lang="en-US" dirty="0" err="1" smtClean="0"/>
              <a:t>i</a:t>
            </a:r>
            <a:r>
              <a:rPr lang="en-US" dirty="0" smtClean="0"/>
              <a:t>) has been terminated or laid off, or has received a notice of termination or layoff, from employment as a result of any permanent closure of, or any substantial layoff at, a plant, facility, or enterprise;</a:t>
            </a:r>
          </a:p>
          <a:p>
            <a:pPr marL="0" indent="0">
              <a:buNone/>
            </a:pPr>
            <a:endParaRPr lang="en-US" dirty="0" smtClean="0"/>
          </a:p>
          <a:p>
            <a:pPr marL="0" indent="0">
              <a:buNone/>
            </a:pPr>
            <a:r>
              <a:rPr lang="en-US" dirty="0" smtClean="0"/>
              <a:t>(</a:t>
            </a:r>
            <a:r>
              <a:rPr lang="en-US" dirty="0"/>
              <a:t>ii) is employed at a facility at which the employer has made a general announcement that such facility will close within 180 days; </a:t>
            </a:r>
            <a:r>
              <a:rPr lang="en-US" b="1" dirty="0" smtClean="0"/>
              <a:t>or</a:t>
            </a:r>
          </a:p>
          <a:p>
            <a:pPr marL="0" indent="0">
              <a:buNone/>
            </a:pPr>
            <a:endParaRPr lang="en-US" dirty="0"/>
          </a:p>
          <a:p>
            <a:pPr marL="0" indent="0">
              <a:buNone/>
            </a:pPr>
            <a:r>
              <a:rPr lang="en-US" dirty="0"/>
              <a:t>(iii) for purposes of eligibility to receive services other than training services described in section 134(c)(3), career services described in section 134(c)(2)(A)(xii), or supportive services, is employed at a facility at which the employer has made a general announcement that such facility will close</a:t>
            </a:r>
            <a:r>
              <a:rPr lang="en-US" dirty="0" smtClean="0"/>
              <a:t>;</a:t>
            </a:r>
          </a:p>
        </p:txBody>
      </p:sp>
    </p:spTree>
    <p:extLst>
      <p:ext uri="{BB962C8B-B14F-4D97-AF65-F5344CB8AC3E}">
        <p14:creationId xmlns:p14="http://schemas.microsoft.com/office/powerpoint/2010/main" val="125206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DISLOCATED WORKERS</a:t>
            </a:r>
            <a:endParaRPr lang="en-US" dirty="0"/>
          </a:p>
        </p:txBody>
      </p:sp>
      <p:sp>
        <p:nvSpPr>
          <p:cNvPr id="3" name="Content Placeholder 2"/>
          <p:cNvSpPr>
            <a:spLocks noGrp="1"/>
          </p:cNvSpPr>
          <p:nvPr>
            <p:ph idx="1"/>
          </p:nvPr>
        </p:nvSpPr>
        <p:spPr>
          <a:xfrm>
            <a:off x="577970" y="2603500"/>
            <a:ext cx="11007305" cy="3416300"/>
          </a:xfrm>
        </p:spPr>
        <p:txBody>
          <a:bodyPr>
            <a:normAutofit/>
          </a:bodyPr>
          <a:lstStyle/>
          <a:p>
            <a:pPr marL="0" indent="0">
              <a:buNone/>
            </a:pPr>
            <a:r>
              <a:rPr lang="en-US" b="1" dirty="0" smtClean="0"/>
              <a:t>(C)</a:t>
            </a:r>
            <a:r>
              <a:rPr lang="en-US" dirty="0" smtClean="0"/>
              <a:t> was self-employed (including employment as a farmer, a rancher, or a fisherman) but is unemployed as a result of general economic conditions in the community in which the individual resides or because of natural disasters;</a:t>
            </a:r>
          </a:p>
          <a:p>
            <a:pPr marL="0" indent="0">
              <a:buNone/>
            </a:pPr>
            <a:r>
              <a:rPr lang="en-US" b="1" dirty="0" smtClean="0"/>
              <a:t>(D)</a:t>
            </a:r>
            <a:r>
              <a:rPr lang="en-US" dirty="0" smtClean="0"/>
              <a:t> is a displaced homemaker; or</a:t>
            </a:r>
          </a:p>
          <a:p>
            <a:pPr marL="0" indent="0">
              <a:buNone/>
            </a:pPr>
            <a:r>
              <a:rPr lang="en-US" b="1" dirty="0" smtClean="0">
                <a:solidFill>
                  <a:schemeClr val="tx1"/>
                </a:solidFill>
              </a:rPr>
              <a:t>(E)</a:t>
            </a:r>
            <a:r>
              <a:rPr lang="en-US" dirty="0" smtClean="0">
                <a:solidFill>
                  <a:srgbClr val="00B050"/>
                </a:solidFill>
              </a:rPr>
              <a:t>(</a:t>
            </a:r>
            <a:r>
              <a:rPr lang="en-US" dirty="0" err="1" smtClean="0">
                <a:solidFill>
                  <a:srgbClr val="00B050"/>
                </a:solidFill>
              </a:rPr>
              <a:t>i</a:t>
            </a:r>
            <a:r>
              <a:rPr lang="en-US" dirty="0" smtClean="0">
                <a:solidFill>
                  <a:srgbClr val="00B050"/>
                </a:solidFill>
              </a:rPr>
              <a:t>) is the spouse of a member of the Armed Forces on active duty, and who has experienced a loss of employment as a direct result of relocation to accommodate a permanent change in duty station of such member</a:t>
            </a:r>
            <a:r>
              <a:rPr lang="en-US" dirty="0" smtClean="0"/>
              <a:t>; or</a:t>
            </a:r>
          </a:p>
          <a:p>
            <a:pPr marL="0" indent="0">
              <a:buNone/>
            </a:pPr>
            <a:r>
              <a:rPr lang="en-US" dirty="0" smtClean="0">
                <a:solidFill>
                  <a:srgbClr val="00B050"/>
                </a:solidFill>
              </a:rPr>
              <a:t>(ii) is the spouse of a member of the Armed Forces on active duty and who is unemployed or underemployed</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DISPLACED HOMEMAKERS</a:t>
            </a:r>
            <a:endParaRPr lang="en-US" b="1" dirty="0"/>
          </a:p>
        </p:txBody>
      </p:sp>
      <p:sp>
        <p:nvSpPr>
          <p:cNvPr id="3" name="Content Placeholder 2"/>
          <p:cNvSpPr>
            <a:spLocks noGrp="1"/>
          </p:cNvSpPr>
          <p:nvPr>
            <p:ph idx="1"/>
          </p:nvPr>
        </p:nvSpPr>
        <p:spPr>
          <a:xfrm>
            <a:off x="555585" y="2395959"/>
            <a:ext cx="11146419" cy="3623841"/>
          </a:xfrm>
        </p:spPr>
        <p:txBody>
          <a:bodyPr>
            <a:noAutofit/>
          </a:bodyPr>
          <a:lstStyle/>
          <a:p>
            <a:pPr marL="0" indent="0">
              <a:buNone/>
            </a:pPr>
            <a:r>
              <a:rPr lang="en-US" sz="2000" b="1" dirty="0" smtClean="0"/>
              <a:t>Displaced Homemaker-</a:t>
            </a:r>
            <a:r>
              <a:rPr lang="en-US" sz="2000" dirty="0" smtClean="0"/>
              <a:t> </a:t>
            </a:r>
            <a:r>
              <a:rPr lang="en-US" sz="2000" dirty="0"/>
              <a:t>an individual who has been providing unpaid services to family members in the home and who—</a:t>
            </a:r>
          </a:p>
          <a:p>
            <a:r>
              <a:rPr lang="en-US" sz="2000" dirty="0"/>
              <a:t>(A)(</a:t>
            </a:r>
            <a:r>
              <a:rPr lang="en-US" sz="2000" dirty="0" err="1"/>
              <a:t>i</a:t>
            </a:r>
            <a:r>
              <a:rPr lang="en-US" sz="2000" dirty="0"/>
              <a:t>) has been dependent on the income of another family member but is no longer supported by that income; or</a:t>
            </a:r>
          </a:p>
          <a:p>
            <a:r>
              <a:rPr lang="en-US" sz="2000" dirty="0">
                <a:solidFill>
                  <a:srgbClr val="7030A0"/>
                </a:solidFill>
              </a:rPr>
              <a:t>(ii) is the dependent spouse of a member of the Armed Forces on active duty </a:t>
            </a:r>
            <a:r>
              <a:rPr lang="en-US" sz="2000" dirty="0" smtClean="0">
                <a:solidFill>
                  <a:srgbClr val="7030A0"/>
                </a:solidFill>
              </a:rPr>
              <a:t>and </a:t>
            </a:r>
            <a:r>
              <a:rPr lang="en-US" sz="2000" dirty="0">
                <a:solidFill>
                  <a:srgbClr val="7030A0"/>
                </a:solidFill>
              </a:rPr>
              <a:t>whose family income is significantly reduced because of a </a:t>
            </a:r>
            <a:r>
              <a:rPr lang="en-US" sz="2000" dirty="0" smtClean="0">
                <a:solidFill>
                  <a:srgbClr val="7030A0"/>
                </a:solidFill>
              </a:rPr>
              <a:t>deployment, </a:t>
            </a:r>
            <a:r>
              <a:rPr lang="en-US" sz="2000" dirty="0">
                <a:solidFill>
                  <a:srgbClr val="7030A0"/>
                </a:solidFill>
              </a:rPr>
              <a:t>a call or order to active </a:t>
            </a:r>
            <a:r>
              <a:rPr lang="en-US" sz="2000" dirty="0" smtClean="0">
                <a:solidFill>
                  <a:srgbClr val="7030A0"/>
                </a:solidFill>
              </a:rPr>
              <a:t>duty, </a:t>
            </a:r>
            <a:r>
              <a:rPr lang="en-US" sz="2000" dirty="0">
                <a:solidFill>
                  <a:srgbClr val="7030A0"/>
                </a:solidFill>
              </a:rPr>
              <a:t>a permanent change of station, or the service-connected </a:t>
            </a:r>
            <a:r>
              <a:rPr lang="en-US" sz="2000" dirty="0" smtClean="0">
                <a:solidFill>
                  <a:srgbClr val="7030A0"/>
                </a:solidFill>
              </a:rPr>
              <a:t>death </a:t>
            </a:r>
            <a:r>
              <a:rPr lang="en-US" sz="2000" dirty="0">
                <a:solidFill>
                  <a:srgbClr val="7030A0"/>
                </a:solidFill>
              </a:rPr>
              <a:t>or disability of the member</a:t>
            </a:r>
            <a:r>
              <a:rPr lang="en-US" sz="2000" dirty="0"/>
              <a:t>; and </a:t>
            </a:r>
          </a:p>
          <a:p>
            <a:r>
              <a:rPr lang="en-US" sz="2000" dirty="0"/>
              <a:t>(B) is unemployed or underemployed and is experiencing difficulty in obtaining or upgrading employment. </a:t>
            </a:r>
            <a:r>
              <a:rPr lang="en-US" sz="2000" b="1" dirty="0"/>
              <a:t>[WIOA Sec. 3 (16)]</a:t>
            </a:r>
            <a:endParaRPr lang="en-US" sz="2000" dirty="0"/>
          </a:p>
          <a:p>
            <a:endParaRPr lang="en-US" sz="2000" dirty="0"/>
          </a:p>
        </p:txBody>
      </p:sp>
    </p:spTree>
    <p:extLst>
      <p:ext uri="{BB962C8B-B14F-4D97-AF65-F5344CB8AC3E}">
        <p14:creationId xmlns:p14="http://schemas.microsoft.com/office/powerpoint/2010/main" val="1292798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UNDEREMPLOYED INDIVIDUALS</a:t>
            </a:r>
            <a:endParaRPr lang="en-US" dirty="0"/>
          </a:p>
        </p:txBody>
      </p:sp>
      <p:sp>
        <p:nvSpPr>
          <p:cNvPr id="3" name="Content Placeholder 2"/>
          <p:cNvSpPr>
            <a:spLocks noGrp="1"/>
          </p:cNvSpPr>
          <p:nvPr>
            <p:ph idx="1"/>
          </p:nvPr>
        </p:nvSpPr>
        <p:spPr>
          <a:xfrm>
            <a:off x="433138" y="2337759"/>
            <a:ext cx="11333746" cy="4051010"/>
          </a:xfrm>
        </p:spPr>
        <p:txBody>
          <a:bodyPr>
            <a:normAutofit/>
          </a:bodyPr>
          <a:lstStyle/>
          <a:p>
            <a:pPr marL="0" indent="0">
              <a:buNone/>
            </a:pPr>
            <a:r>
              <a:rPr lang="en-US" sz="2000" dirty="0" smtClean="0"/>
              <a:t>Criteria:</a:t>
            </a:r>
          </a:p>
          <a:p>
            <a:pPr lvl="0"/>
            <a:r>
              <a:rPr lang="en-US" sz="2000" dirty="0" smtClean="0"/>
              <a:t>Individuals </a:t>
            </a:r>
            <a:r>
              <a:rPr lang="en-US" sz="2000" dirty="0"/>
              <a:t>employed less than full-time who are seeking full-time </a:t>
            </a:r>
            <a:r>
              <a:rPr lang="en-US" sz="2000" dirty="0" smtClean="0"/>
              <a:t>employment</a:t>
            </a:r>
          </a:p>
          <a:p>
            <a:pPr lvl="0"/>
            <a:endParaRPr lang="en-US" sz="2000" dirty="0"/>
          </a:p>
          <a:p>
            <a:pPr lvl="0"/>
            <a:r>
              <a:rPr lang="en-US" sz="2000" dirty="0"/>
              <a:t>Individuals who are employed in a position that is inadequate with respect to their skills and </a:t>
            </a:r>
            <a:r>
              <a:rPr lang="en-US" sz="2000" dirty="0" smtClean="0"/>
              <a:t>training</a:t>
            </a:r>
          </a:p>
          <a:p>
            <a:pPr lvl="0"/>
            <a:endParaRPr lang="en-US" sz="2000" dirty="0"/>
          </a:p>
          <a:p>
            <a:pPr lvl="0"/>
            <a:r>
              <a:rPr lang="en-US" sz="2000" dirty="0"/>
              <a:t>Individuals who are employed who meet the definition of a low-income </a:t>
            </a:r>
            <a:r>
              <a:rPr lang="en-US" sz="2000" dirty="0" smtClean="0"/>
              <a:t>individual</a:t>
            </a:r>
          </a:p>
          <a:p>
            <a:pPr lvl="0"/>
            <a:r>
              <a:rPr lang="en-US" sz="2000" dirty="0" smtClean="0"/>
              <a:t>Individuals who are employed but whose current job’s earnings 80% of their </a:t>
            </a:r>
            <a:r>
              <a:rPr lang="en-US" sz="2000" smtClean="0"/>
              <a:t>previous earnings.</a:t>
            </a:r>
            <a:endParaRPr lang="en-US" sz="2000" dirty="0"/>
          </a:p>
        </p:txBody>
      </p:sp>
    </p:spTree>
    <p:extLst>
      <p:ext uri="{BB962C8B-B14F-4D97-AF65-F5344CB8AC3E}">
        <p14:creationId xmlns:p14="http://schemas.microsoft.com/office/powerpoint/2010/main" val="452791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SEPARATING SERVICE MEMBERS</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798653" y="2546429"/>
            <a:ext cx="5920441" cy="3669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63104" y="2546429"/>
            <a:ext cx="4381028" cy="3416320"/>
          </a:xfrm>
          <a:prstGeom prst="rect">
            <a:avLst/>
          </a:prstGeom>
        </p:spPr>
        <p:txBody>
          <a:bodyPr wrap="square">
            <a:spAutoFit/>
          </a:bodyPr>
          <a:lstStyle/>
          <a:p>
            <a:r>
              <a:rPr lang="en-US" sz="2400" dirty="0"/>
              <a:t>Veteran means a person who served in the active military, naval, or air service, and who was discharged or released therefrom under conditions other than dishonorable, as defined under 38 U.S.C. 101 and sec. 3(63)(A) of WIOA.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AUTHORIZATION TO WORK</a:t>
            </a:r>
            <a:endParaRPr lang="en-US" b="1" dirty="0"/>
          </a:p>
        </p:txBody>
      </p:sp>
      <p:sp>
        <p:nvSpPr>
          <p:cNvPr id="3" name="Content Placeholder 2"/>
          <p:cNvSpPr>
            <a:spLocks noGrp="1"/>
          </p:cNvSpPr>
          <p:nvPr>
            <p:ph idx="1"/>
          </p:nvPr>
        </p:nvSpPr>
        <p:spPr>
          <a:xfrm>
            <a:off x="540328" y="2603500"/>
            <a:ext cx="11076708" cy="3416300"/>
          </a:xfrm>
        </p:spPr>
        <p:txBody>
          <a:bodyPr>
            <a:normAutofit fontScale="92500"/>
          </a:bodyPr>
          <a:lstStyle/>
          <a:p>
            <a:pPr marL="0" indent="0">
              <a:buNone/>
            </a:pPr>
            <a:r>
              <a:rPr lang="en-US" sz="2400" dirty="0" smtClean="0"/>
              <a:t>To be eligible for WIOA-funded services, a citizen or lawfully admitted individual who is authorized to work in the United States. </a:t>
            </a:r>
          </a:p>
          <a:p>
            <a:pPr marL="0" indent="0">
              <a:buNone/>
            </a:pPr>
            <a:r>
              <a:rPr lang="en-US" sz="2400" b="1" dirty="0" smtClean="0"/>
              <a:t>Documentation</a:t>
            </a:r>
            <a:r>
              <a:rPr lang="en-US" sz="2400" dirty="0" smtClean="0"/>
              <a:t>: </a:t>
            </a:r>
          </a:p>
          <a:p>
            <a:pPr marL="0" indent="0">
              <a:buNone/>
            </a:pPr>
            <a:r>
              <a:rPr lang="en-US" sz="2400" b="1" dirty="0" smtClean="0"/>
              <a:t>Citizenship:</a:t>
            </a:r>
            <a:r>
              <a:rPr lang="en-US" sz="2400" dirty="0" smtClean="0"/>
              <a:t> US Passport, Certified Birth Certificate, Consular Report of Birth Abroad, Naturalization Certificate, Certificate of Citizenship</a:t>
            </a:r>
          </a:p>
          <a:p>
            <a:pPr marL="0" indent="0">
              <a:buNone/>
            </a:pPr>
            <a:r>
              <a:rPr lang="en-US" sz="2400" b="1" dirty="0" smtClean="0"/>
              <a:t>Non-Citizens and Citizens Unable to Present Above Documents: </a:t>
            </a:r>
            <a:r>
              <a:rPr lang="en-US" sz="2400" dirty="0" smtClean="0"/>
              <a:t>Documents listed on the I-9 form can be used.  It can be one document from List A OR</a:t>
            </a:r>
          </a:p>
          <a:p>
            <a:pPr marL="0" indent="0">
              <a:buNone/>
            </a:pPr>
            <a:r>
              <a:rPr lang="en-US" sz="2400" dirty="0" smtClean="0"/>
              <a:t>one document from both List B and List C</a:t>
            </a:r>
            <a:endParaRPr lang="en-US" sz="2400" dirty="0"/>
          </a:p>
        </p:txBody>
      </p:sp>
    </p:spTree>
    <p:extLst>
      <p:ext uri="{BB962C8B-B14F-4D97-AF65-F5344CB8AC3E}">
        <p14:creationId xmlns:p14="http://schemas.microsoft.com/office/powerpoint/2010/main" val="4214182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SELECTIVE SERVICE REQUIRMENTS</a:t>
            </a:r>
            <a:endParaRPr lang="en-US" b="1" dirty="0"/>
          </a:p>
        </p:txBody>
      </p:sp>
      <p:sp>
        <p:nvSpPr>
          <p:cNvPr id="3" name="Content Placeholder 2"/>
          <p:cNvSpPr>
            <a:spLocks noGrp="1"/>
          </p:cNvSpPr>
          <p:nvPr>
            <p:ph idx="1"/>
          </p:nvPr>
        </p:nvSpPr>
        <p:spPr>
          <a:xfrm>
            <a:off x="520861" y="2603500"/>
            <a:ext cx="11215867" cy="3416300"/>
          </a:xfrm>
        </p:spPr>
        <p:txBody>
          <a:bodyPr>
            <a:normAutofit/>
          </a:bodyPr>
          <a:lstStyle/>
          <a:p>
            <a:pPr marL="0" indent="0">
              <a:buNone/>
            </a:pPr>
            <a:r>
              <a:rPr lang="en-US" sz="2400" dirty="0"/>
              <a:t>All male US Citizens and male aliens living in the US born on or after January 1, 1960, who are aged 18 to 25, must register with Selective Service. </a:t>
            </a:r>
            <a:endParaRPr lang="en-US" sz="2400" dirty="0" smtClean="0"/>
          </a:p>
          <a:p>
            <a:pPr marL="0" indent="0">
              <a:buNone/>
            </a:pPr>
            <a:r>
              <a:rPr lang="en-US" sz="2400" dirty="0" smtClean="0"/>
              <a:t>If a customer is not yet 26 and has not registered, they cannot be provided WIOA-funded services until they do so. </a:t>
            </a:r>
            <a:endParaRPr lang="en-US" sz="2400" dirty="0"/>
          </a:p>
        </p:txBody>
      </p:sp>
    </p:spTree>
    <p:extLst>
      <p:ext uri="{BB962C8B-B14F-4D97-AF65-F5344CB8AC3E}">
        <p14:creationId xmlns:p14="http://schemas.microsoft.com/office/powerpoint/2010/main" val="107597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OUTLINE</a:t>
            </a:r>
            <a:endParaRPr lang="en-US" b="1" dirty="0"/>
          </a:p>
        </p:txBody>
      </p:sp>
      <p:sp>
        <p:nvSpPr>
          <p:cNvPr id="3" name="Content Placeholder 2"/>
          <p:cNvSpPr>
            <a:spLocks noGrp="1"/>
          </p:cNvSpPr>
          <p:nvPr>
            <p:ph idx="1"/>
          </p:nvPr>
        </p:nvSpPr>
        <p:spPr>
          <a:xfrm>
            <a:off x="625033" y="2603500"/>
            <a:ext cx="10903351" cy="3416300"/>
          </a:xfrm>
        </p:spPr>
        <p:txBody>
          <a:bodyPr/>
          <a:lstStyle/>
          <a:p>
            <a:pPr marL="0" indent="0">
              <a:buNone/>
            </a:pPr>
            <a:r>
              <a:rPr lang="en-US" dirty="0" smtClean="0"/>
              <a:t>This session will cover the following:</a:t>
            </a:r>
          </a:p>
          <a:p>
            <a:r>
              <a:rPr lang="en-US" dirty="0" smtClean="0"/>
              <a:t>WIOA Adult eligibility </a:t>
            </a:r>
          </a:p>
          <a:p>
            <a:r>
              <a:rPr lang="en-US" dirty="0" smtClean="0"/>
              <a:t>Mandatory priority of service under the adult program</a:t>
            </a:r>
          </a:p>
          <a:p>
            <a:r>
              <a:rPr lang="en-US" dirty="0" smtClean="0"/>
              <a:t>Dislocated Worker eligibility </a:t>
            </a:r>
          </a:p>
          <a:p>
            <a:r>
              <a:rPr lang="en-US" dirty="0" smtClean="0"/>
              <a:t>Eligibility for Training Services</a:t>
            </a:r>
          </a:p>
          <a:p>
            <a:r>
              <a:rPr lang="en-US" dirty="0" smtClean="0"/>
              <a:t>Selective Service requirements</a:t>
            </a:r>
          </a:p>
          <a:p>
            <a:r>
              <a:rPr lang="en-US" dirty="0" smtClean="0"/>
              <a:t>Veterans Priority of Service</a:t>
            </a:r>
          </a:p>
          <a:p>
            <a:pPr marL="0" indent="0">
              <a:buNone/>
            </a:pPr>
            <a:endParaRPr lang="en-US" dirty="0" smtClean="0"/>
          </a:p>
          <a:p>
            <a:endParaRPr lang="en-US" dirty="0"/>
          </a:p>
        </p:txBody>
      </p:sp>
    </p:spTree>
    <p:extLst>
      <p:ext uri="{BB962C8B-B14F-4D97-AF65-F5344CB8AC3E}">
        <p14:creationId xmlns:p14="http://schemas.microsoft.com/office/powerpoint/2010/main" val="1519118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SELECTIVE SERVICE REQUIRMENTS</a:t>
            </a:r>
            <a:endParaRPr lang="en-US" b="1" dirty="0"/>
          </a:p>
        </p:txBody>
      </p:sp>
      <p:sp>
        <p:nvSpPr>
          <p:cNvPr id="3" name="Content Placeholder 2"/>
          <p:cNvSpPr>
            <a:spLocks noGrp="1"/>
          </p:cNvSpPr>
          <p:nvPr>
            <p:ph idx="1"/>
          </p:nvPr>
        </p:nvSpPr>
        <p:spPr>
          <a:xfrm>
            <a:off x="381965" y="2603500"/>
            <a:ext cx="11111695" cy="3416300"/>
          </a:xfrm>
        </p:spPr>
        <p:txBody>
          <a:bodyPr/>
          <a:lstStyle/>
          <a:p>
            <a:pPr marL="0" indent="0">
              <a:buNone/>
            </a:pPr>
            <a:r>
              <a:rPr lang="en-US" b="1" dirty="0"/>
              <a:t>Males over the Age of 26 Who Never Registered </a:t>
            </a:r>
            <a:endParaRPr lang="en-US" dirty="0"/>
          </a:p>
          <a:p>
            <a:pPr marL="0" indent="0">
              <a:buNone/>
            </a:pPr>
            <a:r>
              <a:rPr lang="en-US" dirty="0"/>
              <a:t>TEGL 11-11 change 2 states that </a:t>
            </a:r>
            <a:r>
              <a:rPr lang="en-US" dirty="0" err="1"/>
              <a:t>subgrantees</a:t>
            </a:r>
            <a:r>
              <a:rPr lang="en-US" dirty="0"/>
              <a:t> receiving federal training funds </a:t>
            </a:r>
            <a:r>
              <a:rPr lang="en-US" b="1" dirty="0"/>
              <a:t>must</a:t>
            </a:r>
            <a:r>
              <a:rPr lang="en-US" dirty="0"/>
              <a:t> establish a policy for potential participants who are males 26 years old or older that failed to register with the Selective Service. The policy may be to </a:t>
            </a:r>
            <a:r>
              <a:rPr lang="en-US" b="1" i="1" dirty="0"/>
              <a:t>either</a:t>
            </a:r>
            <a:r>
              <a:rPr lang="en-US" dirty="0"/>
              <a:t> (1) request a Status Information Letter from a potential participant before making a determination of knowing and willful failure to register; </a:t>
            </a:r>
            <a:r>
              <a:rPr lang="en-US" b="1" i="1" dirty="0"/>
              <a:t>or</a:t>
            </a:r>
            <a:r>
              <a:rPr lang="en-US" dirty="0"/>
              <a:t> (2) initiate the process to determine if the potential participant’s failure to register was knowing and willful without the first requesting a Status Information Letter.</a:t>
            </a:r>
          </a:p>
        </p:txBody>
      </p:sp>
    </p:spTree>
    <p:extLst>
      <p:ext uri="{BB962C8B-B14F-4D97-AF65-F5344CB8AC3E}">
        <p14:creationId xmlns:p14="http://schemas.microsoft.com/office/powerpoint/2010/main" val="4000918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PRIORITY OF SEVICE FOR VETERANS AND ELIGIBLE SPOUSES</a:t>
            </a:r>
            <a:r>
              <a:rPr lang="en-US" sz="2800" b="1" dirty="0" smtClean="0"/>
              <a:t> </a:t>
            </a:r>
            <a:endParaRPr lang="en-US" sz="2800" dirty="0"/>
          </a:p>
        </p:txBody>
      </p:sp>
      <p:sp>
        <p:nvSpPr>
          <p:cNvPr id="3" name="Content Placeholder 2"/>
          <p:cNvSpPr>
            <a:spLocks noGrp="1"/>
          </p:cNvSpPr>
          <p:nvPr>
            <p:ph idx="1"/>
          </p:nvPr>
        </p:nvSpPr>
        <p:spPr>
          <a:xfrm>
            <a:off x="612475" y="2424023"/>
            <a:ext cx="11007305" cy="3595777"/>
          </a:xfrm>
        </p:spPr>
        <p:txBody>
          <a:bodyPr>
            <a:normAutofit/>
          </a:bodyPr>
          <a:lstStyle/>
          <a:p>
            <a:r>
              <a:rPr lang="en-US" dirty="0" smtClean="0"/>
              <a:t>Veterans and eligible spouses continue to receive priority of service for all DOL-funded job training programs, including WIOA programs</a:t>
            </a:r>
            <a:endParaRPr lang="en-US" b="1" dirty="0" smtClean="0"/>
          </a:p>
          <a:p>
            <a:endParaRPr lang="en-US" b="1" dirty="0" smtClean="0"/>
          </a:p>
          <a:p>
            <a:r>
              <a:rPr lang="en-US" b="1" dirty="0" smtClean="0"/>
              <a:t>Veteran</a:t>
            </a:r>
            <a:r>
              <a:rPr lang="en-US" dirty="0" smtClean="0"/>
              <a:t>-A person who served at least one day in active military, naval or air service and who discharged or released under conditions other than dishonorable.</a:t>
            </a:r>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PRIORITY OF SEVICE FOR VETERANS AND ELIGIBLE SPOUSES </a:t>
            </a:r>
            <a:endParaRPr lang="en-US" sz="2400" dirty="0"/>
          </a:p>
        </p:txBody>
      </p:sp>
      <p:sp>
        <p:nvSpPr>
          <p:cNvPr id="3" name="Content Placeholder 2"/>
          <p:cNvSpPr>
            <a:spLocks noGrp="1"/>
          </p:cNvSpPr>
          <p:nvPr>
            <p:ph idx="1"/>
          </p:nvPr>
        </p:nvSpPr>
        <p:spPr>
          <a:xfrm>
            <a:off x="491706" y="2320505"/>
            <a:ext cx="11179834" cy="3890513"/>
          </a:xfrm>
        </p:spPr>
        <p:txBody>
          <a:bodyPr>
            <a:normAutofit fontScale="85000" lnSpcReduction="10000"/>
          </a:bodyPr>
          <a:lstStyle/>
          <a:p>
            <a:pPr>
              <a:buNone/>
            </a:pPr>
            <a:r>
              <a:rPr lang="en-US" b="1" dirty="0" smtClean="0"/>
              <a:t>Eligible  Spouse</a:t>
            </a:r>
            <a:r>
              <a:rPr lang="en-US" dirty="0" smtClean="0"/>
              <a:t>-Spouse of any of the following:</a:t>
            </a:r>
          </a:p>
          <a:p>
            <a:pPr>
              <a:buNone/>
            </a:pPr>
            <a:r>
              <a:rPr lang="en-US" dirty="0" smtClean="0"/>
              <a:t>a. Any veteran who died of a service-connected disability;</a:t>
            </a:r>
          </a:p>
          <a:p>
            <a:pPr>
              <a:buNone/>
            </a:pPr>
            <a:r>
              <a:rPr lang="en-US" dirty="0" smtClean="0"/>
              <a:t>b. Any member of the Armed Forces serving on active duty who, at the time of application for the priority, is listed in one or more of the following categories and has been so listed for a total of more than 90 days:</a:t>
            </a:r>
          </a:p>
          <a:p>
            <a:pPr>
              <a:buNone/>
            </a:pPr>
            <a:r>
              <a:rPr lang="en-US" dirty="0" err="1" smtClean="0"/>
              <a:t>i</a:t>
            </a:r>
            <a:r>
              <a:rPr lang="en-US" dirty="0" smtClean="0"/>
              <a:t>. Missing in action;</a:t>
            </a:r>
          </a:p>
          <a:p>
            <a:pPr>
              <a:buNone/>
            </a:pPr>
            <a:r>
              <a:rPr lang="en-US" dirty="0" smtClean="0"/>
              <a:t>ii. Captured in the line of duty by a hostile force; or</a:t>
            </a:r>
          </a:p>
          <a:p>
            <a:pPr>
              <a:buNone/>
            </a:pPr>
            <a:r>
              <a:rPr lang="en-US" dirty="0" smtClean="0"/>
              <a:t>iii. Forcibly detained or interned in the line of duty by a foreign government or power;</a:t>
            </a:r>
          </a:p>
          <a:p>
            <a:pPr>
              <a:buNone/>
            </a:pPr>
            <a:r>
              <a:rPr lang="en-US" dirty="0" smtClean="0"/>
              <a:t>c. Any veteran who has a total disability resulting from a service-connected disability, as evaluated by the Department of Veterans Affairs; or</a:t>
            </a:r>
          </a:p>
          <a:p>
            <a:pPr>
              <a:buNone/>
            </a:pPr>
            <a:r>
              <a:rPr lang="en-US" dirty="0" smtClean="0"/>
              <a:t>d. Any veteran who died while a disability was in existence. A spouse whose eligibility is derived from a living veteran or service member (i.e., categories b. or c. above) would lose his or her eligibility if the veteran or service member were to lose the status that is the basis for the eligibility (e.g. if a veteran with a total service-connected disability were to receive a revised disability rating at a lower level). Similarly, for a spouse whose eligibility is derived from a living veteran or service member, that eligibility would be lost upon divorce from the veteran or service member.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PRIORITY OF SEVICE FOR VETERANS AND ELIGIBLE SPOUSES </a:t>
            </a:r>
            <a:endParaRPr lang="en-US" sz="2400" b="1"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Adult Program</a:t>
            </a:r>
            <a:endParaRPr lang="en-US" dirty="0" smtClean="0"/>
          </a:p>
          <a:p>
            <a:pPr lvl="0"/>
            <a:r>
              <a:rPr lang="en-US" dirty="0" smtClean="0"/>
              <a:t>First, to veterans and eligible spouses who are also in the groups given statutory priority for WIOA adult formula funds. This means that veterans and eligible spouses who are recipients of public assistance, are other low-income individuals or individuals who are basic skills deficient, would receive first priority for services provided with WIOA adult formula funds.</a:t>
            </a:r>
          </a:p>
          <a:p>
            <a:pPr lvl="0"/>
            <a:r>
              <a:rPr lang="en-US" dirty="0" smtClean="0"/>
              <a:t>Second, to non-covered persons (individuals who are not veterans or eligible spouses) who are included in the groups given priority for WIOA adult formula funds</a:t>
            </a:r>
          </a:p>
          <a:p>
            <a:pPr lvl="0"/>
            <a:r>
              <a:rPr lang="en-US" dirty="0" smtClean="0"/>
              <a:t>Third, to veterans and eligible spouses who are not included in WIOA’s priority groups.</a:t>
            </a:r>
          </a:p>
          <a:p>
            <a:pPr lvl="0"/>
            <a:r>
              <a:rPr lang="en-US" dirty="0" smtClean="0"/>
              <a:t>Last, to non-covered person outside the groups given priority under WIOA. </a:t>
            </a:r>
            <a:r>
              <a:rPr lang="en-US" b="1" dirty="0" smtClean="0"/>
              <a:t>(TEGL 3-15)</a:t>
            </a:r>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ELIGIBILITY FOR TRAINING SERVICES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8330" y="2361235"/>
            <a:ext cx="7743462" cy="4027990"/>
          </a:xfrm>
        </p:spPr>
      </p:pic>
    </p:spTree>
    <p:extLst>
      <p:ext uri="{BB962C8B-B14F-4D97-AF65-F5344CB8AC3E}">
        <p14:creationId xmlns:p14="http://schemas.microsoft.com/office/powerpoint/2010/main" val="359199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ELIGIBILITY FOR TRAINING SERVICES</a:t>
            </a:r>
            <a:endParaRPr lang="en-US" b="1" dirty="0"/>
          </a:p>
        </p:txBody>
      </p:sp>
      <p:sp>
        <p:nvSpPr>
          <p:cNvPr id="3" name="Content Placeholder 2"/>
          <p:cNvSpPr>
            <a:spLocks noGrp="1"/>
          </p:cNvSpPr>
          <p:nvPr>
            <p:ph idx="1"/>
          </p:nvPr>
        </p:nvSpPr>
        <p:spPr>
          <a:xfrm>
            <a:off x="567160" y="2395959"/>
            <a:ext cx="11123270" cy="3623841"/>
          </a:xfrm>
        </p:spPr>
        <p:txBody>
          <a:bodyPr/>
          <a:lstStyle/>
          <a:p>
            <a:pPr marL="0" indent="0">
              <a:buNone/>
            </a:pPr>
            <a:r>
              <a:rPr lang="en-US" dirty="0"/>
              <a:t>WIOA Sec. 134 (3) states that Training services may be made available to the following adults and dislocated workers: </a:t>
            </a:r>
          </a:p>
          <a:p>
            <a:pPr marL="0" indent="0">
              <a:buNone/>
            </a:pPr>
            <a:r>
              <a:rPr lang="en-US" dirty="0"/>
              <a:t> </a:t>
            </a:r>
            <a:r>
              <a:rPr lang="en-US" dirty="0" smtClean="0"/>
              <a:t>(</a:t>
            </a:r>
            <a:r>
              <a:rPr lang="en-US" dirty="0"/>
              <a:t>I) Individuals who the one-stop operator or partner, </a:t>
            </a:r>
            <a:r>
              <a:rPr lang="en-US" b="1" dirty="0"/>
              <a:t>after an interview, evaluation, or assessment, </a:t>
            </a:r>
            <a:r>
              <a:rPr lang="en-US" b="1" i="1" u="sng" dirty="0"/>
              <a:t>and</a:t>
            </a:r>
            <a:r>
              <a:rPr lang="en-US" b="1" dirty="0"/>
              <a:t> career planning,</a:t>
            </a:r>
            <a:r>
              <a:rPr lang="en-US" dirty="0"/>
              <a:t> determines: </a:t>
            </a:r>
          </a:p>
          <a:p>
            <a:r>
              <a:rPr lang="en-US" b="1" dirty="0"/>
              <a:t>Are unlikely or unable to obtain or retain employment, that leads to economic self-sufficiency or wages comparable to or higher than wages from previous employment, through career </a:t>
            </a:r>
            <a:r>
              <a:rPr lang="en-US" b="1" dirty="0" smtClean="0"/>
              <a:t>services</a:t>
            </a:r>
          </a:p>
          <a:p>
            <a:r>
              <a:rPr lang="en-US" b="1" dirty="0"/>
              <a:t>Are in need of training services to obtain or retain employment that leads to economic self-sufficiency or wages comparable to or higher than wages from previous </a:t>
            </a:r>
            <a:r>
              <a:rPr lang="en-US" b="1" dirty="0" smtClean="0"/>
              <a:t>employment</a:t>
            </a:r>
          </a:p>
          <a:p>
            <a:r>
              <a:rPr lang="en-US" b="1" dirty="0"/>
              <a:t>Have the skills and qualifications to successfully participate in the selected program of training </a:t>
            </a:r>
            <a:r>
              <a:rPr lang="en-US" b="1" dirty="0" smtClean="0"/>
              <a:t>services</a:t>
            </a:r>
            <a:endParaRPr lang="en-US" dirty="0"/>
          </a:p>
        </p:txBody>
      </p:sp>
    </p:spTree>
    <p:extLst>
      <p:ext uri="{BB962C8B-B14F-4D97-AF65-F5344CB8AC3E}">
        <p14:creationId xmlns:p14="http://schemas.microsoft.com/office/powerpoint/2010/main" val="12138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ELIGIBILITY FOR TRAINING SERVICES</a:t>
            </a:r>
            <a:endParaRPr lang="en-US" b="1" dirty="0"/>
          </a:p>
        </p:txBody>
      </p:sp>
      <p:sp>
        <p:nvSpPr>
          <p:cNvPr id="3" name="Content Placeholder 2"/>
          <p:cNvSpPr>
            <a:spLocks noGrp="1"/>
          </p:cNvSpPr>
          <p:nvPr>
            <p:ph idx="1"/>
          </p:nvPr>
        </p:nvSpPr>
        <p:spPr>
          <a:xfrm>
            <a:off x="590309" y="2603500"/>
            <a:ext cx="10405639" cy="3416300"/>
          </a:xfrm>
        </p:spPr>
        <p:txBody>
          <a:bodyPr/>
          <a:lstStyle/>
          <a:p>
            <a:pPr marL="0" indent="0">
              <a:buNone/>
            </a:pPr>
            <a:r>
              <a:rPr lang="en-US" b="1" dirty="0"/>
              <a:t>(II) Have selected a program of training services directly linked to the employment opportunities in the local area or the planning region, or in another area to which they are willing to commute or relocate</a:t>
            </a:r>
            <a:r>
              <a:rPr lang="en-US" dirty="0"/>
              <a:t>. </a:t>
            </a:r>
            <a:endParaRPr lang="en-US" dirty="0" smtClean="0"/>
          </a:p>
          <a:p>
            <a:pPr marL="0" indent="0">
              <a:buNone/>
            </a:pPr>
            <a:endParaRPr lang="en-US" dirty="0" smtClean="0"/>
          </a:p>
          <a:p>
            <a:pPr marL="0" indent="0">
              <a:buNone/>
            </a:pPr>
            <a:r>
              <a:rPr lang="en-US" b="1" dirty="0"/>
              <a:t>(III) Are unable to obtain grant assistance from other sources to pay the costs of their training; or require assistance beyond that available under grant assistance from other sources to pay </a:t>
            </a:r>
            <a:r>
              <a:rPr lang="en-US" b="1" dirty="0" smtClean="0"/>
              <a:t>the </a:t>
            </a:r>
            <a:r>
              <a:rPr lang="en-US" b="1" dirty="0"/>
              <a:t>costs of such training</a:t>
            </a:r>
            <a:r>
              <a:rPr lang="en-US" dirty="0" smtClean="0"/>
              <a:t>.</a:t>
            </a:r>
          </a:p>
          <a:p>
            <a:pPr marL="0" indent="0">
              <a:buNone/>
            </a:pPr>
            <a:endParaRPr lang="en-US" dirty="0" smtClean="0"/>
          </a:p>
          <a:p>
            <a:pPr marL="0" indent="0">
              <a:buNone/>
            </a:pPr>
            <a:r>
              <a:rPr lang="en-US" b="1" u="sng" dirty="0"/>
              <a:t>(IV)</a:t>
            </a:r>
            <a:r>
              <a:rPr lang="en-US" u="sng" dirty="0"/>
              <a:t> </a:t>
            </a:r>
            <a:r>
              <a:rPr lang="en-US" b="1" u="sng" dirty="0"/>
              <a:t>For individuals whose services are provided through the adult funding stream, are determined eligible in accordance with </a:t>
            </a:r>
            <a:r>
              <a:rPr lang="en-US" b="1" u="sng" dirty="0" smtClean="0"/>
              <a:t>the priority </a:t>
            </a:r>
            <a:r>
              <a:rPr lang="en-US" b="1" u="sng" dirty="0"/>
              <a:t>system. </a:t>
            </a:r>
          </a:p>
        </p:txBody>
      </p:sp>
    </p:spTree>
    <p:extLst>
      <p:ext uri="{BB962C8B-B14F-4D97-AF65-F5344CB8AC3E}">
        <p14:creationId xmlns:p14="http://schemas.microsoft.com/office/powerpoint/2010/main" val="4046673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ELIGIBILITY FOR TRAINING SERVICES</a:t>
            </a:r>
            <a:endParaRPr lang="en-US" b="1" dirty="0"/>
          </a:p>
        </p:txBody>
      </p:sp>
      <p:sp>
        <p:nvSpPr>
          <p:cNvPr id="3" name="Content Placeholder 2"/>
          <p:cNvSpPr>
            <a:spLocks noGrp="1"/>
          </p:cNvSpPr>
          <p:nvPr>
            <p:ph idx="1"/>
          </p:nvPr>
        </p:nvSpPr>
        <p:spPr>
          <a:xfrm>
            <a:off x="613458" y="2603500"/>
            <a:ext cx="10949651" cy="3416300"/>
          </a:xfrm>
        </p:spPr>
        <p:txBody>
          <a:bodyPr/>
          <a:lstStyle/>
          <a:p>
            <a:pPr marL="0" indent="0">
              <a:buNone/>
            </a:pPr>
            <a:r>
              <a:rPr lang="en-US" b="1" dirty="0" smtClean="0"/>
              <a:t>Are unlikely or unable to obtain or retain employment, that leads to economic self-sufficiency or wages comparable to or higher than wages from previous employment, through career services</a:t>
            </a:r>
          </a:p>
          <a:p>
            <a:pPr marL="0" indent="0">
              <a:buNone/>
            </a:pPr>
            <a:r>
              <a:rPr lang="en-US" b="1" dirty="0" smtClean="0"/>
              <a:t>How is this criterion verified and documented?</a:t>
            </a:r>
            <a:r>
              <a:rPr lang="en-US" dirty="0" smtClean="0"/>
              <a:t> </a:t>
            </a:r>
          </a:p>
          <a:p>
            <a:r>
              <a:rPr lang="en-US" dirty="0" smtClean="0"/>
              <a:t>Record </a:t>
            </a:r>
            <a:r>
              <a:rPr lang="en-US" dirty="0"/>
              <a:t>of the career services that were </a:t>
            </a:r>
            <a:r>
              <a:rPr lang="en-US" dirty="0" smtClean="0"/>
              <a:t>provided</a:t>
            </a:r>
          </a:p>
          <a:p>
            <a:r>
              <a:rPr lang="en-US" dirty="0" smtClean="0"/>
              <a:t>Determination that the customer will not be able to obtain/retain employment leading to self-sufficiency</a:t>
            </a:r>
          </a:p>
          <a:p>
            <a:r>
              <a:rPr lang="en-US" dirty="0" smtClean="0"/>
              <a:t>Labor </a:t>
            </a:r>
            <a:r>
              <a:rPr lang="en-US" dirty="0"/>
              <a:t>labor market information that demonstrates the customer’s skills are not in demand, or would not lead to self-sufficient </a:t>
            </a:r>
            <a:r>
              <a:rPr lang="en-US" dirty="0" smtClean="0"/>
              <a:t>employment </a:t>
            </a:r>
          </a:p>
        </p:txBody>
      </p:sp>
    </p:spTree>
    <p:extLst>
      <p:ext uri="{BB962C8B-B14F-4D97-AF65-F5344CB8AC3E}">
        <p14:creationId xmlns:p14="http://schemas.microsoft.com/office/powerpoint/2010/main" val="2437840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ELIGIBILITY FOR TRAINING SERVICES</a:t>
            </a:r>
            <a:endParaRPr lang="en-US" dirty="0"/>
          </a:p>
        </p:txBody>
      </p:sp>
      <p:sp>
        <p:nvSpPr>
          <p:cNvPr id="3" name="Content Placeholder 2"/>
          <p:cNvSpPr>
            <a:spLocks noGrp="1"/>
          </p:cNvSpPr>
          <p:nvPr>
            <p:ph idx="1"/>
          </p:nvPr>
        </p:nvSpPr>
        <p:spPr>
          <a:xfrm>
            <a:off x="590310" y="2603500"/>
            <a:ext cx="11019098" cy="3416300"/>
          </a:xfrm>
        </p:spPr>
        <p:txBody>
          <a:bodyPr/>
          <a:lstStyle/>
          <a:p>
            <a:pPr marL="0" indent="0">
              <a:buNone/>
            </a:pPr>
            <a:r>
              <a:rPr lang="en-US" b="1" dirty="0"/>
              <a:t>Are in need of training services to obtain or retain employment that leads to economic self-sufficiency or wages comparable to or higher than wages from previous employment</a:t>
            </a:r>
          </a:p>
          <a:p>
            <a:pPr marL="0" indent="0">
              <a:buNone/>
            </a:pPr>
            <a:r>
              <a:rPr lang="en-US" b="1" dirty="0"/>
              <a:t>How is this criterion verified and documented?</a:t>
            </a:r>
            <a:r>
              <a:rPr lang="en-US" dirty="0"/>
              <a:t> </a:t>
            </a:r>
          </a:p>
          <a:p>
            <a:pPr marL="0" indent="0">
              <a:buNone/>
            </a:pPr>
            <a:r>
              <a:rPr lang="en-US" dirty="0" smtClean="0"/>
              <a:t>To demonstrate a customer lacks skills to retain employment, the counselor must document that the customer lacks skills/education that will allow them to obtain self-sustaining employment.</a:t>
            </a:r>
            <a:endParaRPr lang="en-US" dirty="0"/>
          </a:p>
        </p:txBody>
      </p:sp>
    </p:spTree>
    <p:extLst>
      <p:ext uri="{BB962C8B-B14F-4D97-AF65-F5344CB8AC3E}">
        <p14:creationId xmlns:p14="http://schemas.microsoft.com/office/powerpoint/2010/main" val="633242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ELIGIBILITY FOR TRAINING SERVICES</a:t>
            </a:r>
            <a:endParaRPr lang="en-US" dirty="0"/>
          </a:p>
        </p:txBody>
      </p:sp>
      <p:sp>
        <p:nvSpPr>
          <p:cNvPr id="3" name="Content Placeholder 2"/>
          <p:cNvSpPr>
            <a:spLocks noGrp="1"/>
          </p:cNvSpPr>
          <p:nvPr>
            <p:ph idx="1"/>
          </p:nvPr>
        </p:nvSpPr>
        <p:spPr>
          <a:xfrm>
            <a:off x="578734" y="2603500"/>
            <a:ext cx="10926501" cy="3416300"/>
          </a:xfrm>
        </p:spPr>
        <p:txBody>
          <a:bodyPr/>
          <a:lstStyle/>
          <a:p>
            <a:pPr marL="0" indent="0">
              <a:buNone/>
            </a:pPr>
            <a:r>
              <a:rPr lang="en-US" b="1" dirty="0"/>
              <a:t>Have the skills and qualifications to successfully participate in the selected program of training services</a:t>
            </a:r>
            <a:endParaRPr lang="en-US" dirty="0"/>
          </a:p>
          <a:p>
            <a:pPr marL="0" indent="0">
              <a:buNone/>
            </a:pPr>
            <a:r>
              <a:rPr lang="en-US" b="1" dirty="0"/>
              <a:t>How is this criterion verified and documented?</a:t>
            </a:r>
            <a:r>
              <a:rPr lang="en-US" dirty="0"/>
              <a:t> </a:t>
            </a:r>
          </a:p>
          <a:p>
            <a:r>
              <a:rPr lang="en-US" dirty="0" smtClean="0"/>
              <a:t>If any objective assessments were provided (such as TABE) the results must be documented and recorded in the customer's Individual Employment Plan.</a:t>
            </a:r>
          </a:p>
          <a:p>
            <a:r>
              <a:rPr lang="en-US" dirty="0" smtClean="0"/>
              <a:t>The counselor must document how the determination was made that the customer has the skills and qualifications to successfully participate (objective assessment,  previous education and current skills)</a:t>
            </a:r>
            <a:endParaRPr lang="en-US" dirty="0"/>
          </a:p>
        </p:txBody>
      </p:sp>
    </p:spTree>
    <p:extLst>
      <p:ext uri="{BB962C8B-B14F-4D97-AF65-F5344CB8AC3E}">
        <p14:creationId xmlns:p14="http://schemas.microsoft.com/office/powerpoint/2010/main" val="2698881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ADULTS</a:t>
            </a:r>
            <a:endParaRPr lang="en-US" b="1" dirty="0"/>
          </a:p>
        </p:txBody>
      </p:sp>
      <p:sp>
        <p:nvSpPr>
          <p:cNvPr id="3" name="Content Placeholder 2"/>
          <p:cNvSpPr>
            <a:spLocks noGrp="1"/>
          </p:cNvSpPr>
          <p:nvPr>
            <p:ph idx="1"/>
          </p:nvPr>
        </p:nvSpPr>
        <p:spPr>
          <a:xfrm>
            <a:off x="532435" y="2453833"/>
            <a:ext cx="11204293" cy="3796495"/>
          </a:xfrm>
        </p:spPr>
        <p:txBody>
          <a:bodyPr>
            <a:normAutofit/>
          </a:bodyPr>
          <a:lstStyle/>
          <a:p>
            <a:pPr marL="0" indent="0">
              <a:buNone/>
            </a:pPr>
            <a:r>
              <a:rPr lang="en-US" sz="2000" b="1" u="sng" dirty="0"/>
              <a:t>Summary of Eligibility Requirements for Adults</a:t>
            </a:r>
            <a:endParaRPr lang="en-US" sz="2000" dirty="0"/>
          </a:p>
          <a:p>
            <a:pPr marL="0" indent="0">
              <a:buNone/>
            </a:pPr>
            <a:r>
              <a:rPr lang="en-US" sz="2000" dirty="0"/>
              <a:t>1. Age 18 or older </a:t>
            </a:r>
            <a:r>
              <a:rPr lang="en-US" sz="2000" b="1" dirty="0"/>
              <a:t>[WIOA Sec. 101 (1)]</a:t>
            </a:r>
            <a:r>
              <a:rPr lang="en-US" sz="2000" dirty="0"/>
              <a:t>;</a:t>
            </a:r>
          </a:p>
          <a:p>
            <a:pPr marL="0" indent="0">
              <a:buNone/>
            </a:pPr>
            <a:r>
              <a:rPr lang="en-US" sz="2000" dirty="0"/>
              <a:t>2. A citizen or national of the United States, lawfully admitted permanent resident alien, refugee, </a:t>
            </a:r>
            <a:r>
              <a:rPr lang="en-US" sz="2000" dirty="0" err="1"/>
              <a:t>asylee</a:t>
            </a:r>
            <a:r>
              <a:rPr lang="en-US" sz="2000" dirty="0"/>
              <a:t>, parolee, or other immigrant authorized by the Attorney General to work in the United States </a:t>
            </a:r>
            <a:r>
              <a:rPr lang="en-US" sz="2000" b="1" dirty="0"/>
              <a:t>[WIOA Sec. 188 (A) (5)]</a:t>
            </a:r>
            <a:endParaRPr lang="en-US" sz="2000" dirty="0"/>
          </a:p>
          <a:p>
            <a:pPr marL="0" indent="0">
              <a:buNone/>
            </a:pPr>
            <a:r>
              <a:rPr lang="en-US" sz="2000" dirty="0"/>
              <a:t>3. In compliance with the Military Selective Service Act (for males born on January 1, 1960, and later.) </a:t>
            </a:r>
            <a:r>
              <a:rPr lang="en-US" sz="2000" b="1" dirty="0"/>
              <a:t>[WIOA Sec. 189 (h)]</a:t>
            </a:r>
            <a:endParaRPr lang="en-US" sz="2000" dirty="0"/>
          </a:p>
          <a:p>
            <a:pPr marL="0" indent="0">
              <a:buNone/>
            </a:pPr>
            <a:endParaRPr lang="en-US" dirty="0"/>
          </a:p>
        </p:txBody>
      </p:sp>
    </p:spTree>
    <p:extLst>
      <p:ext uri="{BB962C8B-B14F-4D97-AF65-F5344CB8AC3E}">
        <p14:creationId xmlns:p14="http://schemas.microsoft.com/office/powerpoint/2010/main" val="955925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ELIGIBILITY FOR TRAINING SERVICES</a:t>
            </a:r>
            <a:endParaRPr lang="en-US" dirty="0"/>
          </a:p>
        </p:txBody>
      </p:sp>
      <p:sp>
        <p:nvSpPr>
          <p:cNvPr id="3" name="Content Placeholder 2"/>
          <p:cNvSpPr>
            <a:spLocks noGrp="1"/>
          </p:cNvSpPr>
          <p:nvPr>
            <p:ph idx="1"/>
          </p:nvPr>
        </p:nvSpPr>
        <p:spPr>
          <a:xfrm>
            <a:off x="567160" y="2603500"/>
            <a:ext cx="11007524" cy="3416300"/>
          </a:xfrm>
        </p:spPr>
        <p:txBody>
          <a:bodyPr/>
          <a:lstStyle/>
          <a:p>
            <a:pPr marL="0" indent="0">
              <a:buNone/>
            </a:pPr>
            <a:r>
              <a:rPr lang="en-US" b="1" dirty="0"/>
              <a:t>Have selected a program of training services directly linked to the employment opportunities in the local area or the planning region, or in another area to which they are willing to commute or relocate</a:t>
            </a:r>
            <a:r>
              <a:rPr lang="en-US" dirty="0" smtClean="0"/>
              <a:t>.</a:t>
            </a:r>
          </a:p>
          <a:p>
            <a:pPr marL="0" indent="0">
              <a:buNone/>
            </a:pPr>
            <a:r>
              <a:rPr lang="en-US" b="1" dirty="0" smtClean="0"/>
              <a:t>How </a:t>
            </a:r>
            <a:r>
              <a:rPr lang="en-US" b="1" dirty="0"/>
              <a:t>is this criterion verified and documented?</a:t>
            </a:r>
            <a:r>
              <a:rPr lang="en-US" dirty="0"/>
              <a:t> </a:t>
            </a:r>
          </a:p>
          <a:p>
            <a:pPr marL="0" indent="0">
              <a:buNone/>
            </a:pPr>
            <a:r>
              <a:rPr lang="en-US" dirty="0" smtClean="0"/>
              <a:t>The counselor must be able to document that the training is for an occupation for which there is demand.</a:t>
            </a:r>
            <a:endParaRPr lang="en-US" dirty="0"/>
          </a:p>
        </p:txBody>
      </p:sp>
    </p:spTree>
    <p:extLst>
      <p:ext uri="{BB962C8B-B14F-4D97-AF65-F5344CB8AC3E}">
        <p14:creationId xmlns:p14="http://schemas.microsoft.com/office/powerpoint/2010/main" val="2687849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11210" y="161106"/>
            <a:ext cx="11442357" cy="6227180"/>
          </a:xfrm>
          <a:prstGeom prst="rect">
            <a:avLst/>
          </a:prstGeom>
        </p:spPr>
      </p:pic>
      <p:sp>
        <p:nvSpPr>
          <p:cNvPr id="6" name="Oval 5"/>
          <p:cNvSpPr/>
          <p:nvPr/>
        </p:nvSpPr>
        <p:spPr>
          <a:xfrm>
            <a:off x="7299558" y="1878227"/>
            <a:ext cx="1090679" cy="4226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111210" y="4226111"/>
            <a:ext cx="7486650" cy="2162175"/>
          </a:xfrm>
          <a:prstGeom prst="rect">
            <a:avLst/>
          </a:prstGeom>
        </p:spPr>
      </p:pic>
      <p:sp>
        <p:nvSpPr>
          <p:cNvPr id="3" name="Oval 2"/>
          <p:cNvSpPr/>
          <p:nvPr/>
        </p:nvSpPr>
        <p:spPr>
          <a:xfrm>
            <a:off x="209127" y="4993851"/>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530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7711" y="358815"/>
            <a:ext cx="10938076" cy="6227180"/>
          </a:xfrm>
          <a:prstGeom prst="rect">
            <a:avLst/>
          </a:prstGeom>
        </p:spPr>
      </p:pic>
      <p:pic>
        <p:nvPicPr>
          <p:cNvPr id="4" name="Picture 3"/>
          <p:cNvPicPr>
            <a:picLocks noChangeAspect="1"/>
          </p:cNvPicPr>
          <p:nvPr/>
        </p:nvPicPr>
        <p:blipFill>
          <a:blip r:embed="rId4"/>
          <a:stretch>
            <a:fillRect/>
          </a:stretch>
        </p:blipFill>
        <p:spPr>
          <a:xfrm>
            <a:off x="729048" y="4176584"/>
            <a:ext cx="3756455" cy="228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60370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ELIGIBILITY FOR TRAINING SERVICES</a:t>
            </a:r>
            <a:endParaRPr lang="en-US" dirty="0"/>
          </a:p>
        </p:txBody>
      </p:sp>
      <p:sp>
        <p:nvSpPr>
          <p:cNvPr id="3" name="Content Placeholder 2"/>
          <p:cNvSpPr>
            <a:spLocks noGrp="1"/>
          </p:cNvSpPr>
          <p:nvPr>
            <p:ph idx="1"/>
          </p:nvPr>
        </p:nvSpPr>
        <p:spPr>
          <a:xfrm>
            <a:off x="509286" y="2603500"/>
            <a:ext cx="11192719" cy="3416300"/>
          </a:xfrm>
        </p:spPr>
        <p:txBody>
          <a:bodyPr/>
          <a:lstStyle/>
          <a:p>
            <a:pPr marL="0" indent="0">
              <a:buNone/>
            </a:pPr>
            <a:r>
              <a:rPr lang="en-US" b="1" dirty="0" smtClean="0"/>
              <a:t>Are </a:t>
            </a:r>
            <a:r>
              <a:rPr lang="en-US" b="1" dirty="0"/>
              <a:t>unable to obtain grant assistance from other sources to pay the costs of their training; </a:t>
            </a:r>
            <a:r>
              <a:rPr lang="en-US" b="1" i="1" dirty="0"/>
              <a:t>or</a:t>
            </a:r>
            <a:r>
              <a:rPr lang="en-US" b="1" dirty="0"/>
              <a:t> require assistance beyond that available under grant assistance from other sources to pay the costs of such training</a:t>
            </a:r>
            <a:r>
              <a:rPr lang="en-US" dirty="0" smtClean="0"/>
              <a:t>.</a:t>
            </a:r>
          </a:p>
          <a:p>
            <a:pPr marL="0" indent="0">
              <a:buNone/>
            </a:pPr>
            <a:r>
              <a:rPr lang="en-US" b="1" dirty="0"/>
              <a:t>How is this criterion verified and documented?</a:t>
            </a:r>
            <a:r>
              <a:rPr lang="en-US" dirty="0"/>
              <a:t> </a:t>
            </a:r>
            <a:endParaRPr lang="en-US" dirty="0" smtClean="0"/>
          </a:p>
          <a:p>
            <a:r>
              <a:rPr lang="en-US" dirty="0" smtClean="0"/>
              <a:t>Pell Grant Denial (unable to obtain grant assistance from other sources)</a:t>
            </a:r>
          </a:p>
          <a:p>
            <a:r>
              <a:rPr lang="en-US" dirty="0" smtClean="0"/>
              <a:t>Customer’s income (require assistance beyond that available under grant assistance)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000811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ELIGIBILITY FOR TRAINING SERVICES</a:t>
            </a:r>
            <a:endParaRPr lang="en-US" dirty="0"/>
          </a:p>
        </p:txBody>
      </p:sp>
      <p:sp>
        <p:nvSpPr>
          <p:cNvPr id="3" name="Content Placeholder 2"/>
          <p:cNvSpPr>
            <a:spLocks noGrp="1"/>
          </p:cNvSpPr>
          <p:nvPr>
            <p:ph idx="1"/>
          </p:nvPr>
        </p:nvSpPr>
        <p:spPr>
          <a:xfrm>
            <a:off x="486137" y="2603500"/>
            <a:ext cx="11053821" cy="3416300"/>
          </a:xfrm>
        </p:spPr>
        <p:txBody>
          <a:bodyPr/>
          <a:lstStyle/>
          <a:p>
            <a:pPr marL="0" indent="0">
              <a:buNone/>
            </a:pPr>
            <a:r>
              <a:rPr lang="en-US" b="1" smtClean="0"/>
              <a:t>For individuals whose services are provided through the adult funding stream, are determined eligible in accordance with the priority system. </a:t>
            </a:r>
          </a:p>
          <a:p>
            <a:pPr marL="0" indent="0">
              <a:buNone/>
            </a:pPr>
            <a:r>
              <a:rPr lang="en-US" b="1" smtClean="0"/>
              <a:t>How is this criterion verified and documented?</a:t>
            </a:r>
            <a:r>
              <a:rPr lang="en-US" smtClean="0"/>
              <a:t> </a:t>
            </a:r>
          </a:p>
          <a:p>
            <a:r>
              <a:rPr lang="en-US" smtClean="0"/>
              <a:t>Public Assistance Recipient: TANF, SNAP or GA records</a:t>
            </a:r>
          </a:p>
          <a:p>
            <a:r>
              <a:rPr lang="en-US" smtClean="0"/>
              <a:t>Other Low-income: Financial records, Applicant Statement (homeless) DVRS referral (disability)</a:t>
            </a:r>
          </a:p>
          <a:p>
            <a:r>
              <a:rPr lang="en-US" smtClean="0"/>
              <a:t>Basic Skills Deficient: Objective Assessment (TABE, BEST)</a:t>
            </a:r>
            <a:endParaRPr lang="en-US" dirty="0"/>
          </a:p>
        </p:txBody>
      </p:sp>
    </p:spTree>
    <p:extLst>
      <p:ext uri="{BB962C8B-B14F-4D97-AF65-F5344CB8AC3E}">
        <p14:creationId xmlns:p14="http://schemas.microsoft.com/office/powerpoint/2010/main" val="2081196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CAREER PLANNING</a:t>
            </a:r>
            <a:endParaRPr lang="en-US" b="1" dirty="0"/>
          </a:p>
        </p:txBody>
      </p:sp>
      <p:sp>
        <p:nvSpPr>
          <p:cNvPr id="3" name="Content Placeholder 2"/>
          <p:cNvSpPr>
            <a:spLocks noGrp="1"/>
          </p:cNvSpPr>
          <p:nvPr>
            <p:ph idx="1"/>
          </p:nvPr>
        </p:nvSpPr>
        <p:spPr>
          <a:xfrm>
            <a:off x="544010" y="2453833"/>
            <a:ext cx="11065398" cy="3784921"/>
          </a:xfrm>
        </p:spPr>
        <p:txBody>
          <a:bodyPr>
            <a:normAutofit/>
          </a:bodyPr>
          <a:lstStyle/>
          <a:p>
            <a:pPr marL="0" indent="0" algn="ctr">
              <a:buNone/>
            </a:pPr>
            <a:r>
              <a:rPr lang="en-US" sz="2400" b="1" cap="all" dirty="0"/>
              <a:t>The Path to </a:t>
            </a:r>
            <a:r>
              <a:rPr lang="en-US" sz="2400" b="1" cap="all" dirty="0" smtClean="0"/>
              <a:t>employment</a:t>
            </a:r>
          </a:p>
          <a:p>
            <a:pPr marL="0" indent="0">
              <a:buNone/>
            </a:pPr>
            <a:endParaRPr lang="en-US" sz="2400" b="1" cap="all" dirty="0"/>
          </a:p>
          <a:p>
            <a:pPr marL="0" indent="0">
              <a:buNone/>
            </a:pPr>
            <a:endParaRPr lang="en-US" sz="2400" b="1" cap="all" dirty="0" smtClean="0"/>
          </a:p>
          <a:p>
            <a:pPr marL="0" indent="0">
              <a:buNone/>
            </a:pPr>
            <a:endParaRPr lang="en-US" sz="2400" b="1" dirty="0"/>
          </a:p>
        </p:txBody>
      </p:sp>
      <p:grpSp>
        <p:nvGrpSpPr>
          <p:cNvPr id="4" name="Group 3"/>
          <p:cNvGrpSpPr>
            <a:grpSpLocks noChangeAspect="1"/>
          </p:cNvGrpSpPr>
          <p:nvPr/>
        </p:nvGrpSpPr>
        <p:grpSpPr>
          <a:xfrm>
            <a:off x="2074778" y="3861704"/>
            <a:ext cx="1144073" cy="1144069"/>
            <a:chOff x="1429119" y="2080312"/>
            <a:chExt cx="1623984" cy="1623980"/>
          </a:xfrm>
        </p:grpSpPr>
        <p:sp>
          <p:nvSpPr>
            <p:cNvPr id="5" name="Oval 4"/>
            <p:cNvSpPr/>
            <p:nvPr/>
          </p:nvSpPr>
          <p:spPr>
            <a:xfrm>
              <a:off x="1429119" y="2080312"/>
              <a:ext cx="1623984" cy="162398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Oval 5"/>
            <p:cNvSpPr/>
            <p:nvPr/>
          </p:nvSpPr>
          <p:spPr>
            <a:xfrm>
              <a:off x="1537547" y="2188739"/>
              <a:ext cx="1407128" cy="1407124"/>
            </a:xfrm>
            <a:prstGeom prst="ellipse">
              <a:avLst/>
            </a:prstGeom>
            <a:solidFill>
              <a:srgbClr val="FDEA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655248" y="3061349"/>
              <a:ext cx="1171727" cy="420472"/>
            </a:xfrm>
            <a:prstGeom prst="rect">
              <a:avLst/>
            </a:prstGeom>
            <a:noFill/>
          </p:spPr>
          <p:txBody>
            <a:bodyPr wrap="square" rtlCol="0">
              <a:spAutoFit/>
            </a:bodyPr>
            <a:lstStyle/>
            <a:p>
              <a:pPr algn="ctr"/>
              <a:r>
                <a:rPr lang="en-US" sz="1400" b="1" dirty="0" smtClean="0">
                  <a:solidFill>
                    <a:srgbClr val="654069"/>
                  </a:solidFill>
                  <a:latin typeface="Cabin Condensed" panose="020B0506050202020004" pitchFamily="34" charset="0"/>
                </a:rPr>
                <a:t>PLAN</a:t>
              </a:r>
              <a:endParaRPr lang="en-US" sz="1400" b="1" dirty="0">
                <a:solidFill>
                  <a:srgbClr val="654069"/>
                </a:solidFill>
                <a:latin typeface="Cabin Condensed" panose="020B05060502020200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366" y="2503963"/>
              <a:ext cx="934880" cy="588070"/>
            </a:xfrm>
            <a:prstGeom prst="rect">
              <a:avLst/>
            </a:prstGeom>
          </p:spPr>
        </p:pic>
      </p:grpSp>
      <p:sp>
        <p:nvSpPr>
          <p:cNvPr id="9" name="Oval 8"/>
          <p:cNvSpPr/>
          <p:nvPr/>
        </p:nvSpPr>
        <p:spPr>
          <a:xfrm>
            <a:off x="4455167" y="4082847"/>
            <a:ext cx="1405643" cy="1071597"/>
          </a:xfrm>
          <a:prstGeom prst="ellipse">
            <a:avLst/>
          </a:prstGeom>
          <a:solidFill>
            <a:srgbClr val="FDEA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602" y="4129065"/>
            <a:ext cx="478770" cy="609343"/>
          </a:xfrm>
          <a:prstGeom prst="rect">
            <a:avLst/>
          </a:prstGeom>
        </p:spPr>
      </p:pic>
      <p:sp>
        <p:nvSpPr>
          <p:cNvPr id="11" name="TextBox 10"/>
          <p:cNvSpPr txBox="1"/>
          <p:nvPr/>
        </p:nvSpPr>
        <p:spPr>
          <a:xfrm>
            <a:off x="4455167" y="4775497"/>
            <a:ext cx="1405643" cy="307777"/>
          </a:xfrm>
          <a:prstGeom prst="rect">
            <a:avLst/>
          </a:prstGeom>
          <a:noFill/>
        </p:spPr>
        <p:txBody>
          <a:bodyPr wrap="square" rtlCol="0">
            <a:spAutoFit/>
          </a:bodyPr>
          <a:lstStyle/>
          <a:p>
            <a:pPr algn="ctr"/>
            <a:r>
              <a:rPr lang="en-US" sz="1400" b="1" dirty="0" smtClean="0">
                <a:solidFill>
                  <a:srgbClr val="654069"/>
                </a:solidFill>
                <a:latin typeface="Cabin Condensed" panose="020B0506050202020004" pitchFamily="34" charset="0"/>
              </a:rPr>
              <a:t>PREPARE</a:t>
            </a:r>
            <a:endParaRPr lang="en-US" sz="1400" b="1" dirty="0">
              <a:solidFill>
                <a:srgbClr val="654069"/>
              </a:solidFill>
              <a:latin typeface="Cabin Condensed" panose="020B0506050202020004" pitchFamily="34" charset="0"/>
            </a:endParaRPr>
          </a:p>
        </p:txBody>
      </p:sp>
      <p:grpSp>
        <p:nvGrpSpPr>
          <p:cNvPr id="13" name="Group 12"/>
          <p:cNvGrpSpPr>
            <a:grpSpLocks noChangeAspect="1"/>
          </p:cNvGrpSpPr>
          <p:nvPr/>
        </p:nvGrpSpPr>
        <p:grpSpPr>
          <a:xfrm>
            <a:off x="7416089" y="3861704"/>
            <a:ext cx="1177478" cy="1144069"/>
            <a:chOff x="4445292" y="2080312"/>
            <a:chExt cx="1671402" cy="1623980"/>
          </a:xfrm>
        </p:grpSpPr>
        <p:sp>
          <p:nvSpPr>
            <p:cNvPr id="14" name="Oval 13"/>
            <p:cNvSpPr/>
            <p:nvPr/>
          </p:nvSpPr>
          <p:spPr>
            <a:xfrm>
              <a:off x="4468999" y="2080312"/>
              <a:ext cx="1623984" cy="162398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Oval 14"/>
            <p:cNvSpPr/>
            <p:nvPr/>
          </p:nvSpPr>
          <p:spPr>
            <a:xfrm>
              <a:off x="4577427" y="2188739"/>
              <a:ext cx="1407128" cy="1407124"/>
            </a:xfrm>
            <a:prstGeom prst="ellipse">
              <a:avLst/>
            </a:prstGeom>
            <a:solidFill>
              <a:srgbClr val="FDEA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1344" y="2158426"/>
              <a:ext cx="1461882" cy="1370514"/>
            </a:xfrm>
            <a:prstGeom prst="rect">
              <a:avLst/>
            </a:prstGeom>
          </p:spPr>
        </p:pic>
        <p:sp>
          <p:nvSpPr>
            <p:cNvPr id="17" name="TextBox 16"/>
            <p:cNvSpPr txBox="1"/>
            <p:nvPr/>
          </p:nvSpPr>
          <p:spPr>
            <a:xfrm>
              <a:off x="4445292" y="3061350"/>
              <a:ext cx="1671402" cy="436882"/>
            </a:xfrm>
            <a:prstGeom prst="rect">
              <a:avLst/>
            </a:prstGeom>
            <a:noFill/>
          </p:spPr>
          <p:txBody>
            <a:bodyPr wrap="square" rtlCol="0">
              <a:spAutoFit/>
            </a:bodyPr>
            <a:lstStyle/>
            <a:p>
              <a:pPr algn="ctr"/>
              <a:r>
                <a:rPr lang="en-US" sz="1400" b="1" dirty="0" smtClean="0">
                  <a:solidFill>
                    <a:srgbClr val="654069"/>
                  </a:solidFill>
                  <a:latin typeface="Cabin Condensed" panose="020B0506050202020004" pitchFamily="34" charset="0"/>
                </a:rPr>
                <a:t>SUCCEED</a:t>
              </a:r>
              <a:endParaRPr lang="en-US" sz="1400" b="1" dirty="0">
                <a:solidFill>
                  <a:srgbClr val="654069"/>
                </a:solidFill>
                <a:latin typeface="Cabin Condensed" panose="020B0506050202020004" pitchFamily="34" charset="0"/>
              </a:endParaRPr>
            </a:p>
          </p:txBody>
        </p:sp>
      </p:grpSp>
    </p:spTree>
    <p:extLst>
      <p:ext uri="{BB962C8B-B14F-4D97-AF65-F5344CB8AC3E}">
        <p14:creationId xmlns:p14="http://schemas.microsoft.com/office/powerpoint/2010/main" val="2665420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CAREER PLANNING-IEP</a:t>
            </a:r>
            <a:endParaRPr lang="en-US" b="1" dirty="0"/>
          </a:p>
        </p:txBody>
      </p:sp>
      <p:sp>
        <p:nvSpPr>
          <p:cNvPr id="3" name="Content Placeholder 2"/>
          <p:cNvSpPr>
            <a:spLocks noGrp="1"/>
          </p:cNvSpPr>
          <p:nvPr>
            <p:ph idx="1"/>
          </p:nvPr>
        </p:nvSpPr>
        <p:spPr>
          <a:xfrm>
            <a:off x="602674" y="2603500"/>
            <a:ext cx="11097490" cy="3416300"/>
          </a:xfrm>
        </p:spPr>
        <p:txBody>
          <a:bodyPr>
            <a:normAutofit/>
          </a:bodyPr>
          <a:lstStyle/>
          <a:p>
            <a:pPr marL="0" indent="0">
              <a:buNone/>
            </a:pPr>
            <a:r>
              <a:rPr lang="en-US" sz="2400" b="1" dirty="0" smtClean="0"/>
              <a:t>The Individual Employment Plan is the instrument used to record a customer’s career plan</a:t>
            </a:r>
            <a:r>
              <a:rPr lang="en-US" sz="2400" dirty="0" smtClean="0"/>
              <a:t>.</a:t>
            </a:r>
          </a:p>
          <a:p>
            <a:pPr marL="0" indent="0">
              <a:buNone/>
            </a:pPr>
            <a:endParaRPr lang="en-US" sz="2400" dirty="0" smtClean="0"/>
          </a:p>
          <a:p>
            <a:pPr marL="0" indent="0">
              <a:buNone/>
            </a:pPr>
            <a:r>
              <a:rPr lang="en-US" sz="2400" dirty="0" smtClean="0"/>
              <a:t>The </a:t>
            </a:r>
            <a:r>
              <a:rPr lang="en-US" sz="2400" dirty="0"/>
              <a:t>plan is an </a:t>
            </a:r>
            <a:r>
              <a:rPr lang="en-US" sz="2400" dirty="0" smtClean="0"/>
              <a:t>ongoing strategy </a:t>
            </a:r>
            <a:r>
              <a:rPr lang="en-US" sz="2400" dirty="0"/>
              <a:t>to identify employment goals</a:t>
            </a:r>
            <a:r>
              <a:rPr lang="en-US" sz="2400" dirty="0" smtClean="0"/>
              <a:t>, achievement </a:t>
            </a:r>
            <a:r>
              <a:rPr lang="en-US" sz="2400" dirty="0"/>
              <a:t>objectives, and </a:t>
            </a:r>
            <a:r>
              <a:rPr lang="en-US" sz="2400" dirty="0" smtClean="0"/>
              <a:t>an appropriate </a:t>
            </a:r>
            <a:r>
              <a:rPr lang="en-US" sz="2400" dirty="0"/>
              <a:t>combination of services </a:t>
            </a:r>
            <a:r>
              <a:rPr lang="en-US" sz="2400" dirty="0" smtClean="0"/>
              <a:t>for the </a:t>
            </a:r>
            <a:r>
              <a:rPr lang="en-US" sz="2400" dirty="0"/>
              <a:t>participant to achieve </a:t>
            </a:r>
            <a:r>
              <a:rPr lang="en-US" sz="2400" dirty="0" smtClean="0"/>
              <a:t>the employment </a:t>
            </a:r>
            <a:r>
              <a:rPr lang="en-US" sz="2400" dirty="0"/>
              <a:t>goals</a:t>
            </a:r>
            <a:r>
              <a:rPr lang="en-US" sz="2400" dirty="0" smtClean="0"/>
              <a:t>. </a:t>
            </a:r>
            <a:r>
              <a:rPr lang="en-US" sz="2400" b="1" dirty="0" smtClean="0"/>
              <a:t>(20 CFR 680.180)</a:t>
            </a:r>
          </a:p>
        </p:txBody>
      </p:sp>
    </p:spTree>
    <p:extLst>
      <p:ext uri="{BB962C8B-B14F-4D97-AF65-F5344CB8AC3E}">
        <p14:creationId xmlns:p14="http://schemas.microsoft.com/office/powerpoint/2010/main" val="3619059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PREVIOUS ASSESSMENTS</a:t>
            </a:r>
            <a:endParaRPr lang="en-US" b="1" dirty="0"/>
          </a:p>
        </p:txBody>
      </p:sp>
      <p:sp>
        <p:nvSpPr>
          <p:cNvPr id="3" name="Content Placeholder 2"/>
          <p:cNvSpPr>
            <a:spLocks noGrp="1"/>
          </p:cNvSpPr>
          <p:nvPr>
            <p:ph idx="1"/>
          </p:nvPr>
        </p:nvSpPr>
        <p:spPr>
          <a:xfrm>
            <a:off x="509286" y="2603500"/>
            <a:ext cx="11227443" cy="3416300"/>
          </a:xfrm>
        </p:spPr>
        <p:txBody>
          <a:bodyPr/>
          <a:lstStyle/>
          <a:p>
            <a:pPr marL="0" indent="0">
              <a:buNone/>
            </a:pPr>
            <a:r>
              <a:rPr lang="en-US" sz="2400" dirty="0"/>
              <a:t>A one-stop operator or one-stop partner is not required to conduct a new interview, evaluation, or assessment of a participant if they determine that it is appropriate to use a recent interview, evaluation, or assessment of the participant conducted pursuant to another education or training  program. </a:t>
            </a:r>
            <a:r>
              <a:rPr lang="en-US" sz="2400" b="1" dirty="0"/>
              <a:t>[WIOA Sec. 134 (c)(2)(B</a:t>
            </a:r>
            <a:r>
              <a:rPr lang="en-US" sz="2400" b="1" dirty="0" smtClean="0"/>
              <a:t>)]</a:t>
            </a:r>
          </a:p>
          <a:p>
            <a:pPr marL="0" indent="0">
              <a:buNone/>
            </a:pPr>
            <a:endParaRPr lang="en-US" sz="2400" b="1" dirty="0"/>
          </a:p>
          <a:p>
            <a:pPr marL="0" indent="0">
              <a:buNone/>
            </a:pPr>
            <a:r>
              <a:rPr lang="en-US" sz="2400" b="1" dirty="0" smtClean="0"/>
              <a:t>Career planning must still be provided to the customer</a:t>
            </a:r>
            <a:endParaRPr lang="en-US" sz="2400" dirty="0"/>
          </a:p>
          <a:p>
            <a:endParaRPr lang="en-US" dirty="0"/>
          </a:p>
        </p:txBody>
      </p:sp>
    </p:spTree>
    <p:extLst>
      <p:ext uri="{BB962C8B-B14F-4D97-AF65-F5344CB8AC3E}">
        <p14:creationId xmlns:p14="http://schemas.microsoft.com/office/powerpoint/2010/main" val="3006466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COORDINATION OF FUNDING</a:t>
            </a:r>
            <a:endParaRPr lang="en-US" b="1" dirty="0"/>
          </a:p>
        </p:txBody>
      </p:sp>
      <p:sp>
        <p:nvSpPr>
          <p:cNvPr id="3" name="Content Placeholder 2"/>
          <p:cNvSpPr>
            <a:spLocks noGrp="1"/>
          </p:cNvSpPr>
          <p:nvPr>
            <p:ph idx="1"/>
          </p:nvPr>
        </p:nvSpPr>
        <p:spPr>
          <a:xfrm>
            <a:off x="509286" y="2603500"/>
            <a:ext cx="11111696" cy="3416300"/>
          </a:xfrm>
        </p:spPr>
        <p:txBody>
          <a:bodyPr/>
          <a:lstStyle/>
          <a:p>
            <a:pPr marL="0" indent="0">
              <a:buNone/>
            </a:pPr>
            <a:r>
              <a:rPr lang="en-US" sz="2400" dirty="0"/>
              <a:t>One-stop operators </a:t>
            </a:r>
            <a:r>
              <a:rPr lang="en-US" sz="2400" b="1" dirty="0"/>
              <a:t>must</a:t>
            </a:r>
            <a:r>
              <a:rPr lang="en-US" sz="2400" dirty="0"/>
              <a:t> coordinate training funds available and make funding arrangements with one-stop partners and other entities. One-stop operators </a:t>
            </a:r>
            <a:r>
              <a:rPr lang="en-US" sz="2400" b="1" dirty="0"/>
              <a:t>must </a:t>
            </a:r>
            <a:r>
              <a:rPr lang="en-US" sz="2400" dirty="0"/>
              <a:t>consider the availability of other sources of grants to pay for training costs such as Temporary Assistance for Needy Families (TANF), State-funded training funds, and Federal Pell Grants, so that WIOA funds supplement other sources </a:t>
            </a:r>
            <a:r>
              <a:rPr lang="en-US" sz="2400" b="1" dirty="0"/>
              <a:t>(20 CFR 680.230)</a:t>
            </a:r>
            <a:endParaRPr lang="en-US" sz="2400" dirty="0"/>
          </a:p>
          <a:p>
            <a:pPr marL="0" indent="0">
              <a:buNone/>
            </a:pPr>
            <a:r>
              <a:rPr lang="en-US" sz="2400" dirty="0"/>
              <a:t> </a:t>
            </a:r>
          </a:p>
          <a:p>
            <a:endParaRPr lang="en-US" dirty="0"/>
          </a:p>
        </p:txBody>
      </p:sp>
    </p:spTree>
    <p:extLst>
      <p:ext uri="{BB962C8B-B14F-4D97-AF65-F5344CB8AC3E}">
        <p14:creationId xmlns:p14="http://schemas.microsoft.com/office/powerpoint/2010/main" val="2300940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MANDATORY PRIORITY OF SERVICE (ADULTS)</a:t>
            </a:r>
            <a:endParaRPr lang="en-US" sz="2800" b="1" dirty="0"/>
          </a:p>
        </p:txBody>
      </p:sp>
      <p:sp>
        <p:nvSpPr>
          <p:cNvPr id="3" name="Content Placeholder 2"/>
          <p:cNvSpPr>
            <a:spLocks noGrp="1"/>
          </p:cNvSpPr>
          <p:nvPr>
            <p:ph idx="1"/>
          </p:nvPr>
        </p:nvSpPr>
        <p:spPr>
          <a:xfrm>
            <a:off x="532436" y="2603500"/>
            <a:ext cx="10984374" cy="3416300"/>
          </a:xfrm>
        </p:spPr>
        <p:txBody>
          <a:bodyPr/>
          <a:lstStyle/>
          <a:p>
            <a:pPr marL="0" indent="0">
              <a:buNone/>
            </a:pPr>
            <a:r>
              <a:rPr lang="en-US" b="1" u="sng" dirty="0"/>
              <a:t>Priority of Service for Individualized Career Services and Training Services</a:t>
            </a:r>
            <a:endParaRPr lang="en-US" dirty="0"/>
          </a:p>
          <a:p>
            <a:pPr marL="0" indent="0">
              <a:buNone/>
            </a:pPr>
            <a:r>
              <a:rPr lang="en-US" dirty="0"/>
              <a:t>Priority shall be given to recipients of </a:t>
            </a:r>
            <a:r>
              <a:rPr lang="en-US" b="1" dirty="0"/>
              <a:t>public assistance</a:t>
            </a:r>
            <a:r>
              <a:rPr lang="en-US" dirty="0"/>
              <a:t>, other low-income individuals, and individuals who are basic skills deficient, for individualized career services and training services. </a:t>
            </a:r>
            <a:r>
              <a:rPr lang="en-US" b="1" dirty="0"/>
              <a:t>(20 CFR 680.600)</a:t>
            </a:r>
            <a:endParaRPr lang="en-US" dirty="0"/>
          </a:p>
          <a:p>
            <a:endParaRPr lang="en-US" dirty="0"/>
          </a:p>
        </p:txBody>
      </p:sp>
    </p:spTree>
    <p:extLst>
      <p:ext uri="{BB962C8B-B14F-4D97-AF65-F5344CB8AC3E}">
        <p14:creationId xmlns:p14="http://schemas.microsoft.com/office/powerpoint/2010/main" val="2749712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LOW-INCOME INDIVIDUAL DEFINITION</a:t>
            </a:r>
            <a:endParaRPr lang="en-US" b="1" dirty="0"/>
          </a:p>
        </p:txBody>
      </p:sp>
      <p:sp>
        <p:nvSpPr>
          <p:cNvPr id="3" name="Content Placeholder 2"/>
          <p:cNvSpPr>
            <a:spLocks noGrp="1"/>
          </p:cNvSpPr>
          <p:nvPr>
            <p:ph idx="1"/>
          </p:nvPr>
        </p:nvSpPr>
        <p:spPr>
          <a:xfrm>
            <a:off x="439839" y="2338087"/>
            <a:ext cx="11100120" cy="4178460"/>
          </a:xfrm>
        </p:spPr>
        <p:txBody>
          <a:bodyPr>
            <a:normAutofit fontScale="92500" lnSpcReduction="20000"/>
          </a:bodyPr>
          <a:lstStyle/>
          <a:p>
            <a:pPr marL="0" indent="0">
              <a:buNone/>
            </a:pPr>
            <a:r>
              <a:rPr lang="en-US" sz="2200" dirty="0" smtClean="0"/>
              <a:t>(</a:t>
            </a:r>
            <a:r>
              <a:rPr lang="en-US" sz="2200" dirty="0" err="1" smtClean="0"/>
              <a:t>i</a:t>
            </a:r>
            <a:r>
              <a:rPr lang="en-US" sz="2200" dirty="0" smtClean="0"/>
              <a:t>) receives</a:t>
            </a:r>
            <a:r>
              <a:rPr lang="en-US" sz="2200" dirty="0"/>
              <a:t>, or in the past 6 months has received, or is a member of a family that is receiving or in the past 6 months has received, assistance through the supplemental nutrition assistance program established under the Food and Nutrition Act of 2008 </a:t>
            </a:r>
            <a:r>
              <a:rPr lang="en-US" sz="2200" dirty="0" smtClean="0"/>
              <a:t>the </a:t>
            </a:r>
            <a:r>
              <a:rPr lang="en-US" sz="2200" dirty="0"/>
              <a:t>program of block grants to States for temporary assistance for needy families program under part A of title IV of the Social Security </a:t>
            </a:r>
            <a:r>
              <a:rPr lang="en-US" sz="2200" dirty="0" smtClean="0"/>
              <a:t>Act, </a:t>
            </a:r>
            <a:r>
              <a:rPr lang="en-US" sz="2200" dirty="0"/>
              <a:t>or the supplemental security income program established under title XVI of the Social Security </a:t>
            </a:r>
            <a:r>
              <a:rPr lang="en-US" sz="2200" dirty="0" smtClean="0"/>
              <a:t>Act, </a:t>
            </a:r>
            <a:r>
              <a:rPr lang="en-US" sz="2200" dirty="0"/>
              <a:t>or State or local income-based public assistance</a:t>
            </a:r>
            <a:r>
              <a:rPr lang="en-US" sz="2200" dirty="0" smtClean="0"/>
              <a:t>;</a:t>
            </a:r>
          </a:p>
          <a:p>
            <a:pPr marL="0" indent="0">
              <a:buNone/>
            </a:pPr>
            <a:endParaRPr lang="en-US" sz="2200" dirty="0"/>
          </a:p>
          <a:p>
            <a:pPr marL="0" indent="0">
              <a:buNone/>
            </a:pPr>
            <a:r>
              <a:rPr lang="en-US" sz="2200" dirty="0"/>
              <a:t>(ii) is in a family with total family income that does not exceed the higher of—</a:t>
            </a:r>
          </a:p>
          <a:p>
            <a:pPr marL="0" indent="0">
              <a:buNone/>
            </a:pPr>
            <a:r>
              <a:rPr lang="en-US" sz="2200" dirty="0"/>
              <a:t>(I) the poverty line; or</a:t>
            </a:r>
          </a:p>
          <a:p>
            <a:pPr marL="0" indent="0">
              <a:buNone/>
            </a:pPr>
            <a:r>
              <a:rPr lang="en-US" sz="2200" dirty="0"/>
              <a:t>(II) 70 percent of the lower living standard income level; </a:t>
            </a:r>
          </a:p>
          <a:p>
            <a:pPr marL="0" indent="0">
              <a:buNone/>
            </a:pP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513394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LOW-INCOME DEFINTION </a:t>
            </a:r>
            <a:r>
              <a:rPr lang="en-US" sz="2400" dirty="0" smtClean="0"/>
              <a:t>(CONTINUED)</a:t>
            </a:r>
            <a:endParaRPr lang="en-US" dirty="0"/>
          </a:p>
        </p:txBody>
      </p:sp>
      <p:sp>
        <p:nvSpPr>
          <p:cNvPr id="3" name="Content Placeholder 2"/>
          <p:cNvSpPr>
            <a:spLocks noGrp="1"/>
          </p:cNvSpPr>
          <p:nvPr>
            <p:ph idx="1"/>
          </p:nvPr>
        </p:nvSpPr>
        <p:spPr>
          <a:xfrm>
            <a:off x="545910" y="2603500"/>
            <a:ext cx="11000096" cy="3416300"/>
          </a:xfrm>
        </p:spPr>
        <p:txBody>
          <a:bodyPr>
            <a:normAutofit lnSpcReduction="10000"/>
          </a:bodyPr>
          <a:lstStyle/>
          <a:p>
            <a:pPr marL="0" indent="0">
              <a:buNone/>
            </a:pPr>
            <a:r>
              <a:rPr lang="en-US" dirty="0"/>
              <a:t>(iii) is a homeless individual (as defined in the Violence Against Women Act of 1994, or a homeless child or youth (as defined in the McKinney-Vento Homeless Assistance </a:t>
            </a:r>
            <a:r>
              <a:rPr lang="en-US" dirty="0" smtClean="0"/>
              <a:t>Act</a:t>
            </a:r>
          </a:p>
          <a:p>
            <a:pPr marL="0" indent="0">
              <a:buNone/>
            </a:pPr>
            <a:endParaRPr lang="en-US" dirty="0"/>
          </a:p>
          <a:p>
            <a:pPr marL="0" indent="0">
              <a:buNone/>
            </a:pPr>
            <a:r>
              <a:rPr lang="en-US" dirty="0"/>
              <a:t>(iv) receives or is eligible to receive a free or reduced price lunch under the Richard B. Russell National School Lunch </a:t>
            </a:r>
            <a:r>
              <a:rPr lang="en-US" dirty="0" smtClean="0"/>
              <a:t>Act;</a:t>
            </a:r>
          </a:p>
          <a:p>
            <a:pPr marL="0" indent="0">
              <a:buNone/>
            </a:pPr>
            <a:endParaRPr lang="en-US" dirty="0"/>
          </a:p>
          <a:p>
            <a:pPr marL="0" indent="0">
              <a:buNone/>
            </a:pPr>
            <a:r>
              <a:rPr lang="en-US" dirty="0"/>
              <a:t>(v) is a foster child on behalf of whom State or local government payments are made; </a:t>
            </a:r>
            <a:r>
              <a:rPr lang="en-US" dirty="0" smtClean="0"/>
              <a:t>or</a:t>
            </a:r>
          </a:p>
          <a:p>
            <a:pPr marL="0" indent="0">
              <a:buNone/>
            </a:pPr>
            <a:endParaRPr lang="en-US" dirty="0"/>
          </a:p>
          <a:p>
            <a:pPr marL="0" indent="0">
              <a:buNone/>
            </a:pPr>
            <a:r>
              <a:rPr lang="en-US" dirty="0"/>
              <a:t>(vi) is an individual with a disability whose own income meets the income requirement of clause (ii</a:t>
            </a:r>
            <a:r>
              <a:rPr lang="en-US" dirty="0" smtClean="0"/>
              <a:t>), but </a:t>
            </a:r>
            <a:r>
              <a:rPr lang="en-US" dirty="0"/>
              <a:t>who is a member of a family whose income does not meet this requirement</a:t>
            </a:r>
          </a:p>
        </p:txBody>
      </p:sp>
    </p:spTree>
    <p:extLst>
      <p:ext uri="{BB962C8B-B14F-4D97-AF65-F5344CB8AC3E}">
        <p14:creationId xmlns:p14="http://schemas.microsoft.com/office/powerpoint/2010/main" val="2502529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424307" cy="706964"/>
          </a:xfrm>
        </p:spPr>
        <p:txBody>
          <a:bodyPr/>
          <a:lstStyle/>
          <a:p>
            <a:r>
              <a:rPr lang="en-US" b="1" dirty="0" smtClean="0"/>
              <a:t>INCOME INCLUSIONS AND EXCLUSIONS</a:t>
            </a:r>
            <a:endParaRPr lang="en-US" b="1" dirty="0"/>
          </a:p>
        </p:txBody>
      </p:sp>
      <p:sp>
        <p:nvSpPr>
          <p:cNvPr id="3" name="Content Placeholder 2"/>
          <p:cNvSpPr>
            <a:spLocks noGrp="1"/>
          </p:cNvSpPr>
          <p:nvPr>
            <p:ph idx="1"/>
          </p:nvPr>
        </p:nvSpPr>
        <p:spPr>
          <a:xfrm>
            <a:off x="659757" y="2603500"/>
            <a:ext cx="10752881" cy="3416300"/>
          </a:xfrm>
        </p:spPr>
        <p:txBody>
          <a:bodyPr>
            <a:normAutofit/>
          </a:bodyPr>
          <a:lstStyle/>
          <a:p>
            <a:pPr marL="0" indent="0">
              <a:buNone/>
            </a:pPr>
            <a:r>
              <a:rPr lang="en-US" sz="4000" dirty="0" smtClean="0"/>
              <a:t>Unemployment Insurance income </a:t>
            </a:r>
            <a:r>
              <a:rPr lang="en-US" sz="4000" b="1" u="sng" dirty="0" smtClean="0"/>
              <a:t>MUST</a:t>
            </a:r>
            <a:r>
              <a:rPr lang="en-US" sz="4000" dirty="0" smtClean="0"/>
              <a:t> be counted when determining eligibility for WIOA Title I programs</a:t>
            </a:r>
          </a:p>
        </p:txBody>
      </p:sp>
    </p:spTree>
    <p:extLst>
      <p:ext uri="{BB962C8B-B14F-4D97-AF65-F5344CB8AC3E}">
        <p14:creationId xmlns:p14="http://schemas.microsoft.com/office/powerpoint/2010/main" val="269800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58" y="973668"/>
            <a:ext cx="9416954" cy="706964"/>
          </a:xfrm>
        </p:spPr>
        <p:txBody>
          <a:bodyPr/>
          <a:lstStyle/>
          <a:p>
            <a:pPr algn="ctr"/>
            <a:r>
              <a:rPr lang="en-US" sz="2800" b="1" dirty="0" smtClean="0"/>
              <a:t>INDIVIDUALS WITH BARRIERS TO EMPLOYMENT</a:t>
            </a:r>
            <a:endParaRPr lang="en-US" sz="2800" b="1" dirty="0"/>
          </a:p>
        </p:txBody>
      </p:sp>
      <p:sp>
        <p:nvSpPr>
          <p:cNvPr id="3" name="Content Placeholder 2"/>
          <p:cNvSpPr>
            <a:spLocks noGrp="1"/>
          </p:cNvSpPr>
          <p:nvPr>
            <p:ph idx="1"/>
          </p:nvPr>
        </p:nvSpPr>
        <p:spPr>
          <a:xfrm>
            <a:off x="477671" y="2361063"/>
            <a:ext cx="11245755" cy="3658737"/>
          </a:xfrm>
        </p:spPr>
        <p:txBody>
          <a:bodyPr>
            <a:normAutofit/>
          </a:bodyPr>
          <a:lstStyle/>
          <a:p>
            <a:pPr marL="0" indent="0">
              <a:buNone/>
            </a:pPr>
            <a:r>
              <a:rPr lang="en-US" dirty="0" smtClean="0"/>
              <a:t>(</a:t>
            </a:r>
            <a:r>
              <a:rPr lang="en-US" dirty="0"/>
              <a:t>A</a:t>
            </a:r>
            <a:r>
              <a:rPr lang="en-US" sz="2000" dirty="0"/>
              <a:t>) Displaced homemakers.</a:t>
            </a:r>
          </a:p>
          <a:p>
            <a:pPr marL="0" indent="0">
              <a:buNone/>
            </a:pPr>
            <a:r>
              <a:rPr lang="en-US" sz="2000" dirty="0"/>
              <a:t>(B) Low-income individuals.</a:t>
            </a:r>
          </a:p>
          <a:p>
            <a:pPr marL="0" indent="0">
              <a:buNone/>
            </a:pPr>
            <a:r>
              <a:rPr lang="en-US" sz="2000" dirty="0"/>
              <a:t>(C) Indians, Alaska Natives, and Native Hawaiians, as such terms are defined in section 166.</a:t>
            </a:r>
          </a:p>
          <a:p>
            <a:pPr marL="0" indent="0">
              <a:buNone/>
            </a:pPr>
            <a:r>
              <a:rPr lang="en-US" sz="2000" dirty="0"/>
              <a:t>(D) Individuals with disabilities, including youth who are individuals with disabilities.</a:t>
            </a:r>
          </a:p>
          <a:p>
            <a:pPr marL="0" indent="0">
              <a:buNone/>
            </a:pPr>
            <a:r>
              <a:rPr lang="en-US" sz="2000" dirty="0"/>
              <a:t>(E) Older individuals.</a:t>
            </a:r>
          </a:p>
          <a:p>
            <a:pPr marL="0" indent="0">
              <a:buNone/>
            </a:pPr>
            <a:r>
              <a:rPr lang="en-US" sz="2000" dirty="0"/>
              <a:t>(F) Ex-offenders.</a:t>
            </a:r>
          </a:p>
          <a:p>
            <a:pPr marL="0" indent="0">
              <a:buNone/>
            </a:pPr>
            <a:r>
              <a:rPr lang="en-US" sz="2000" dirty="0" smtClean="0"/>
              <a:t>(G) Homeless individuals (as defined in section 41403(6) of the Violence Against Women Act of 1994 (or homeless children and youths (as Assistance Act </a:t>
            </a:r>
          </a:p>
          <a:p>
            <a:pPr marL="0" indent="0">
              <a:buNone/>
            </a:pPr>
            <a:endParaRPr lang="en-US" dirty="0"/>
          </a:p>
        </p:txBody>
      </p:sp>
    </p:spTree>
    <p:extLst>
      <p:ext uri="{BB962C8B-B14F-4D97-AF65-F5344CB8AC3E}">
        <p14:creationId xmlns:p14="http://schemas.microsoft.com/office/powerpoint/2010/main" val="4047721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INDIVIDUALS WITH BARRIERS TO EMPLOYMENT</a:t>
            </a:r>
            <a:endParaRPr lang="en-US" sz="2800" dirty="0"/>
          </a:p>
        </p:txBody>
      </p:sp>
      <p:sp>
        <p:nvSpPr>
          <p:cNvPr id="3" name="Content Placeholder 2"/>
          <p:cNvSpPr>
            <a:spLocks noGrp="1"/>
          </p:cNvSpPr>
          <p:nvPr>
            <p:ph idx="1"/>
          </p:nvPr>
        </p:nvSpPr>
        <p:spPr>
          <a:xfrm>
            <a:off x="409434" y="2603500"/>
            <a:ext cx="11382232" cy="3416300"/>
          </a:xfrm>
        </p:spPr>
        <p:txBody>
          <a:bodyPr>
            <a:normAutofit/>
          </a:bodyPr>
          <a:lstStyle/>
          <a:p>
            <a:pPr marL="0" indent="0">
              <a:buNone/>
            </a:pPr>
            <a:r>
              <a:rPr lang="en-US" dirty="0" smtClean="0"/>
              <a:t>(H</a:t>
            </a:r>
            <a:r>
              <a:rPr lang="en-US" dirty="0"/>
              <a:t>) Youth who are in or have aged out of the foster care system.</a:t>
            </a:r>
          </a:p>
          <a:p>
            <a:pPr marL="0" indent="0">
              <a:buNone/>
            </a:pPr>
            <a:r>
              <a:rPr lang="en-US" dirty="0"/>
              <a:t>(I) Individuals who are English language learners, individuals who have low levels of literacy, and individuals facing substantial cultural barriers.</a:t>
            </a:r>
          </a:p>
          <a:p>
            <a:pPr marL="0" indent="0">
              <a:buNone/>
            </a:pPr>
            <a:r>
              <a:rPr lang="en-US" dirty="0"/>
              <a:t>(J) Eligible migrant and seasonal farmworkers, as defined in section 167(</a:t>
            </a:r>
            <a:r>
              <a:rPr lang="en-US" dirty="0" err="1"/>
              <a:t>i</a:t>
            </a:r>
            <a:r>
              <a:rPr lang="en-US" dirty="0"/>
              <a:t>).</a:t>
            </a:r>
          </a:p>
          <a:p>
            <a:pPr marL="0" indent="0">
              <a:buNone/>
            </a:pPr>
            <a:r>
              <a:rPr lang="en-US" dirty="0"/>
              <a:t>(K) Individuals within 2 years of exhausting lifetime eligibility under part A of </a:t>
            </a:r>
            <a:r>
              <a:rPr lang="en-US" dirty="0" smtClean="0"/>
              <a:t>Title </a:t>
            </a:r>
            <a:r>
              <a:rPr lang="en-US" dirty="0"/>
              <a:t>IV of the Social Security </a:t>
            </a:r>
            <a:r>
              <a:rPr lang="en-US" dirty="0" smtClean="0"/>
              <a:t>Act </a:t>
            </a:r>
          </a:p>
          <a:p>
            <a:pPr marL="0" indent="0">
              <a:buNone/>
            </a:pPr>
            <a:r>
              <a:rPr lang="en-US" dirty="0" smtClean="0"/>
              <a:t>(</a:t>
            </a:r>
            <a:r>
              <a:rPr lang="en-US" dirty="0"/>
              <a:t>L) Single parents (including single pregnant women).</a:t>
            </a:r>
          </a:p>
          <a:p>
            <a:pPr marL="0" indent="0">
              <a:buNone/>
            </a:pPr>
            <a:r>
              <a:rPr lang="en-US" dirty="0"/>
              <a:t>(M) Long-term unemployed individuals.</a:t>
            </a:r>
          </a:p>
          <a:p>
            <a:pPr marL="0" indent="0">
              <a:buNone/>
            </a:pPr>
            <a:r>
              <a:rPr lang="en-US" dirty="0"/>
              <a:t>(N) Such other groups as the Governor involved determines to have barriers to employment</a:t>
            </a:r>
          </a:p>
          <a:p>
            <a:endParaRPr lang="en-US" dirty="0"/>
          </a:p>
        </p:txBody>
      </p:sp>
    </p:spTree>
    <p:extLst>
      <p:ext uri="{BB962C8B-B14F-4D97-AF65-F5344CB8AC3E}">
        <p14:creationId xmlns:p14="http://schemas.microsoft.com/office/powerpoint/2010/main" val="2542445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6474</TotalTime>
  <Words>6174</Words>
  <Application>Microsoft Office PowerPoint</Application>
  <PresentationFormat>Widescreen</PresentationFormat>
  <Paragraphs>347</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Cabin Condensed</vt:lpstr>
      <vt:lpstr>Calibri</vt:lpstr>
      <vt:lpstr>Century Gothic</vt:lpstr>
      <vt:lpstr>Wingdings 3</vt:lpstr>
      <vt:lpstr>Ion Boardroom</vt:lpstr>
      <vt:lpstr>Adult and Dislocated Workers</vt:lpstr>
      <vt:lpstr>OUTLINE</vt:lpstr>
      <vt:lpstr>ADULTS</vt:lpstr>
      <vt:lpstr>MANDATORY PRIORITY OF SERVICE (ADULTS)</vt:lpstr>
      <vt:lpstr>LOW-INCOME INDIVIDUAL DEFINITION</vt:lpstr>
      <vt:lpstr>LOW-INCOME DEFINTION (CONTINUED)</vt:lpstr>
      <vt:lpstr>INCOME INCLUSIONS AND EXCLUSIONS</vt:lpstr>
      <vt:lpstr>INDIVIDUALS WITH BARRIERS TO EMPLOYMENT</vt:lpstr>
      <vt:lpstr>INDIVIDUALS WITH BARRIERS TO EMPLOYMENT</vt:lpstr>
      <vt:lpstr>DISLOCATED WORKERS</vt:lpstr>
      <vt:lpstr>DISLOCATED WORKER-Definition</vt:lpstr>
      <vt:lpstr>DISLOCATED WORKERS</vt:lpstr>
      <vt:lpstr>DISLOCATED WORKERS</vt:lpstr>
      <vt:lpstr>DISLOCATED WORKERS</vt:lpstr>
      <vt:lpstr>DISPLACED HOMEMAKERS</vt:lpstr>
      <vt:lpstr>UNDEREMPLOYED INDIVIDUALS</vt:lpstr>
      <vt:lpstr>SEPARATING SERVICE MEMBERS</vt:lpstr>
      <vt:lpstr>AUTHORIZATION TO WORK</vt:lpstr>
      <vt:lpstr>SELECTIVE SERVICE REQUIRMENTS</vt:lpstr>
      <vt:lpstr>SELECTIVE SERVICE REQUIRMENTS</vt:lpstr>
      <vt:lpstr>PRIORITY OF SEVICE FOR VETERANS AND ELIGIBLE SPOUSES </vt:lpstr>
      <vt:lpstr>PRIORITY OF SEVICE FOR VETERANS AND ELIGIBLE SPOUSES </vt:lpstr>
      <vt:lpstr>PRIORITY OF SEVICE FOR VETERANS AND ELIGIBLE SPOUSES </vt:lpstr>
      <vt:lpstr>ELIGIBILITY FOR TRAINING SERVICES</vt:lpstr>
      <vt:lpstr>ELIGIBILITY FOR TRAINING SERVICES</vt:lpstr>
      <vt:lpstr>ELIGIBILITY FOR TRAINING SERVICES</vt:lpstr>
      <vt:lpstr>ELIGIBILITY FOR TRAINING SERVICES</vt:lpstr>
      <vt:lpstr>ELIGIBILITY FOR TRAINING SERVICES</vt:lpstr>
      <vt:lpstr>ELIGIBILITY FOR TRAINING SERVICES</vt:lpstr>
      <vt:lpstr>ELIGIBILITY FOR TRAINING SERVICES</vt:lpstr>
      <vt:lpstr>PowerPoint Presentation</vt:lpstr>
      <vt:lpstr>PowerPoint Presentation</vt:lpstr>
      <vt:lpstr>ELIGIBILITY FOR TRAINING SERVICES</vt:lpstr>
      <vt:lpstr>ELIGIBILITY FOR TRAINING SERVICES</vt:lpstr>
      <vt:lpstr>CAREER PLANNING</vt:lpstr>
      <vt:lpstr>CAREER PLANNING-IEP</vt:lpstr>
      <vt:lpstr>PREVIOUS ASSESSMENTS</vt:lpstr>
      <vt:lpstr>COORDINATION OF FUNDING</vt:lpstr>
    </vt:vector>
  </TitlesOfParts>
  <Company>New Jersey Dept.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and Dislocated Workers</dc:title>
  <dc:creator>Bicica, John</dc:creator>
  <cp:lastModifiedBy>Prieto, Yolanda</cp:lastModifiedBy>
  <cp:revision>177</cp:revision>
  <cp:lastPrinted>2017-02-01T15:45:20Z</cp:lastPrinted>
  <dcterms:created xsi:type="dcterms:W3CDTF">2015-12-22T20:00:08Z</dcterms:created>
  <dcterms:modified xsi:type="dcterms:W3CDTF">2017-09-14T18:14:47Z</dcterms:modified>
</cp:coreProperties>
</file>