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1"/>
  </p:notesMasterIdLst>
  <p:handoutMasterIdLst>
    <p:handoutMasterId r:id="rId52"/>
  </p:handoutMasterIdLst>
  <p:sldIdLst>
    <p:sldId id="265" r:id="rId6"/>
    <p:sldId id="279" r:id="rId7"/>
    <p:sldId id="283" r:id="rId8"/>
    <p:sldId id="285" r:id="rId9"/>
    <p:sldId id="404" r:id="rId10"/>
    <p:sldId id="406" r:id="rId11"/>
    <p:sldId id="405" r:id="rId12"/>
    <p:sldId id="407" r:id="rId13"/>
    <p:sldId id="408" r:id="rId14"/>
    <p:sldId id="411" r:id="rId15"/>
    <p:sldId id="410" r:id="rId16"/>
    <p:sldId id="402" r:id="rId17"/>
    <p:sldId id="377" r:id="rId18"/>
    <p:sldId id="376" r:id="rId19"/>
    <p:sldId id="412" r:id="rId20"/>
    <p:sldId id="330" r:id="rId21"/>
    <p:sldId id="413" r:id="rId22"/>
    <p:sldId id="414" r:id="rId23"/>
    <p:sldId id="415" r:id="rId24"/>
    <p:sldId id="312" r:id="rId25"/>
    <p:sldId id="416" r:id="rId26"/>
    <p:sldId id="417" r:id="rId27"/>
    <p:sldId id="356" r:id="rId28"/>
    <p:sldId id="418" r:id="rId29"/>
    <p:sldId id="403" r:id="rId30"/>
    <p:sldId id="380" r:id="rId31"/>
    <p:sldId id="419" r:id="rId32"/>
    <p:sldId id="420" r:id="rId33"/>
    <p:sldId id="383" r:id="rId34"/>
    <p:sldId id="421" r:id="rId35"/>
    <p:sldId id="422" r:id="rId36"/>
    <p:sldId id="423" r:id="rId37"/>
    <p:sldId id="426" r:id="rId38"/>
    <p:sldId id="425" r:id="rId39"/>
    <p:sldId id="424" r:id="rId40"/>
    <p:sldId id="427" r:id="rId41"/>
    <p:sldId id="393" r:id="rId42"/>
    <p:sldId id="394" r:id="rId43"/>
    <p:sldId id="395" r:id="rId44"/>
    <p:sldId id="396" r:id="rId45"/>
    <p:sldId id="428" r:id="rId46"/>
    <p:sldId id="429" r:id="rId47"/>
    <p:sldId id="398" r:id="rId48"/>
    <p:sldId id="346" r:id="rId49"/>
    <p:sldId id="374" r:id="rId50"/>
  </p:sldIdLst>
  <p:sldSz cx="9144000" cy="6858000" type="screen4x3"/>
  <p:notesSz cx="6950075" cy="9236075"/>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ie" initials="MM" lastIdx="17" clrIdx="0">
    <p:extLst/>
  </p:cmAuthor>
  <p:cmAuthor id="2" name="Emily Lloyd" initials="EL" lastIdx="46" clrIdx="1">
    <p:extLst/>
  </p:cmAuthor>
  <p:cmAuthor id="3" name="MCKETHAN, VERA A CTR USAF AETC EAKER CENTER/PDC" initials="MVACUAEC" lastIdx="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00" autoAdjust="0"/>
    <p:restoredTop sz="53299" autoAdjust="0"/>
  </p:normalViewPr>
  <p:slideViewPr>
    <p:cSldViewPr snapToGrid="0" snapToObjects="1">
      <p:cViewPr varScale="1">
        <p:scale>
          <a:sx n="47" d="100"/>
          <a:sy n="47" d="100"/>
        </p:scale>
        <p:origin x="2256" y="58"/>
      </p:cViewPr>
      <p:guideLst>
        <p:guide orient="horz" pos="2160"/>
        <p:guide pos="2880"/>
      </p:guideLst>
    </p:cSldViewPr>
  </p:slideViewPr>
  <p:outlineViewPr>
    <p:cViewPr>
      <p:scale>
        <a:sx n="33" d="100"/>
        <a:sy n="33" d="100"/>
      </p:scale>
      <p:origin x="0" y="-21893"/>
    </p:cViewPr>
  </p:outlineViewPr>
  <p:notesTextViewPr>
    <p:cViewPr>
      <p:scale>
        <a:sx n="100" d="100"/>
        <a:sy n="100" d="100"/>
      </p:scale>
      <p:origin x="0" y="0"/>
    </p:cViewPr>
  </p:notesTextViewPr>
  <p:sorterViewPr>
    <p:cViewPr>
      <p:scale>
        <a:sx n="140" d="100"/>
        <a:sy n="140" d="100"/>
      </p:scale>
      <p:origin x="0" y="21978"/>
    </p:cViewPr>
  </p:sorterViewPr>
  <p:notesViewPr>
    <p:cSldViewPr snapToGrid="0" snapToObjects="1">
      <p:cViewPr varScale="1">
        <p:scale>
          <a:sx n="96" d="100"/>
          <a:sy n="96" d="100"/>
        </p:scale>
        <p:origin x="-3492"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83FE6-EC33-4FB9-9681-99A6AE0D4A6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9F45646-7F94-4955-A2FB-A60E9E410396}">
      <dgm:prSet phldrT="[Text]" custT="1"/>
      <dgm:spPr>
        <a:solidFill>
          <a:srgbClr val="002060"/>
        </a:solidFill>
      </dgm:spPr>
      <dgm:t>
        <a:bodyPr/>
        <a:lstStyle/>
        <a:p>
          <a:r>
            <a:rPr lang="en-US" sz="2300" b="1" dirty="0" smtClean="0"/>
            <a:t>PERFORMANCE</a:t>
          </a:r>
        </a:p>
        <a:p>
          <a:r>
            <a:rPr lang="en-US" sz="2300" b="1" dirty="0" smtClean="0"/>
            <a:t>MANAGEMENT</a:t>
          </a:r>
          <a:endParaRPr lang="en-US" sz="2300" b="1" dirty="0"/>
        </a:p>
      </dgm:t>
    </dgm:pt>
    <dgm:pt modelId="{F7976ECB-9120-4E53-A478-230D59936390}" type="parTrans" cxnId="{5778F41C-D8E0-499C-B612-22E25378B0B5}">
      <dgm:prSet/>
      <dgm:spPr/>
      <dgm:t>
        <a:bodyPr/>
        <a:lstStyle/>
        <a:p>
          <a:endParaRPr lang="en-US"/>
        </a:p>
      </dgm:t>
    </dgm:pt>
    <dgm:pt modelId="{04E1BB58-DB31-476A-A223-AD9B17A107F6}" type="sibTrans" cxnId="{5778F41C-D8E0-499C-B612-22E25378B0B5}">
      <dgm:prSet/>
      <dgm:spPr/>
      <dgm:t>
        <a:bodyPr/>
        <a:lstStyle/>
        <a:p>
          <a:endParaRPr lang="en-US"/>
        </a:p>
      </dgm:t>
    </dgm:pt>
    <dgm:pt modelId="{6E3D3E39-7FF7-4723-9549-AB47420FDE4C}">
      <dgm:prSet phldrT="[Text]" custT="1"/>
      <dgm:spPr/>
      <dgm:t>
        <a:bodyPr/>
        <a:lstStyle/>
        <a:p>
          <a:r>
            <a:rPr lang="en-US" sz="1400" b="1" dirty="0" smtClean="0"/>
            <a:t>PLANNING</a:t>
          </a:r>
          <a:endParaRPr lang="en-US" sz="1400" b="1" dirty="0"/>
        </a:p>
      </dgm:t>
    </dgm:pt>
    <dgm:pt modelId="{A4782F38-8EB5-460B-9713-6463A92D04BA}" type="parTrans" cxnId="{0C278725-84CB-45F0-81A0-BA0A1BBC8826}">
      <dgm:prSet/>
      <dgm:spPr/>
      <dgm:t>
        <a:bodyPr/>
        <a:lstStyle/>
        <a:p>
          <a:endParaRPr lang="en-US"/>
        </a:p>
      </dgm:t>
    </dgm:pt>
    <dgm:pt modelId="{FBD61E36-CDAC-476A-83E1-6B66FE63A3BD}" type="sibTrans" cxnId="{0C278725-84CB-45F0-81A0-BA0A1BBC8826}">
      <dgm:prSet/>
      <dgm:spPr/>
      <dgm:t>
        <a:bodyPr/>
        <a:lstStyle/>
        <a:p>
          <a:endParaRPr lang="en-US"/>
        </a:p>
      </dgm:t>
    </dgm:pt>
    <dgm:pt modelId="{1D795F92-9DAF-4878-9A7B-DF518EFAAF15}">
      <dgm:prSet phldrT="[Text]" custT="1"/>
      <dgm:spPr/>
      <dgm:t>
        <a:bodyPr/>
        <a:lstStyle/>
        <a:p>
          <a:r>
            <a:rPr lang="en-US" sz="1400" b="1" dirty="0" smtClean="0"/>
            <a:t>MONITORING</a:t>
          </a:r>
          <a:endParaRPr lang="en-US" sz="1400" b="1" dirty="0"/>
        </a:p>
      </dgm:t>
    </dgm:pt>
    <dgm:pt modelId="{C912DF91-DA06-4391-B84F-CC6C82519D65}" type="parTrans" cxnId="{AAF47577-D407-4807-A353-ECC718A36FD1}">
      <dgm:prSet/>
      <dgm:spPr/>
      <dgm:t>
        <a:bodyPr/>
        <a:lstStyle/>
        <a:p>
          <a:endParaRPr lang="en-US"/>
        </a:p>
      </dgm:t>
    </dgm:pt>
    <dgm:pt modelId="{FAA4C6CA-5C47-4054-87CF-2DBD4CAC7800}" type="sibTrans" cxnId="{AAF47577-D407-4807-A353-ECC718A36FD1}">
      <dgm:prSet/>
      <dgm:spPr/>
      <dgm:t>
        <a:bodyPr/>
        <a:lstStyle/>
        <a:p>
          <a:endParaRPr lang="en-US"/>
        </a:p>
      </dgm:t>
    </dgm:pt>
    <dgm:pt modelId="{5A47DEB4-19E1-4224-B889-3FC5A0DDF407}">
      <dgm:prSet phldrT="[Text]" custT="1"/>
      <dgm:spPr/>
      <dgm:t>
        <a:bodyPr/>
        <a:lstStyle/>
        <a:p>
          <a:r>
            <a:rPr lang="en-US" sz="1400" b="1" dirty="0" smtClean="0"/>
            <a:t>RECOGNIZING</a:t>
          </a:r>
        </a:p>
        <a:p>
          <a:r>
            <a:rPr lang="en-US" sz="1400" b="1" dirty="0" smtClean="0"/>
            <a:t>AND </a:t>
          </a:r>
        </a:p>
        <a:p>
          <a:r>
            <a:rPr lang="en-US" sz="1400" b="1" dirty="0" smtClean="0"/>
            <a:t>REWARDING</a:t>
          </a:r>
          <a:endParaRPr lang="en-US" sz="1400" b="1" dirty="0"/>
        </a:p>
      </dgm:t>
    </dgm:pt>
    <dgm:pt modelId="{58F3BE7F-27ED-451D-B2DC-BB42B408184A}" type="parTrans" cxnId="{FE5B14BF-D8CA-49AF-9802-2D9C59D2E236}">
      <dgm:prSet/>
      <dgm:spPr/>
      <dgm:t>
        <a:bodyPr/>
        <a:lstStyle/>
        <a:p>
          <a:endParaRPr lang="en-US"/>
        </a:p>
      </dgm:t>
    </dgm:pt>
    <dgm:pt modelId="{C389F5AA-98B2-4402-8CE9-597198B37D6C}" type="sibTrans" cxnId="{FE5B14BF-D8CA-49AF-9802-2D9C59D2E236}">
      <dgm:prSet/>
      <dgm:spPr/>
      <dgm:t>
        <a:bodyPr/>
        <a:lstStyle/>
        <a:p>
          <a:endParaRPr lang="en-US"/>
        </a:p>
      </dgm:t>
    </dgm:pt>
    <dgm:pt modelId="{8638E7E1-2991-4FF0-B5E2-135E27235485}">
      <dgm:prSet phldrT="[Text]" custT="1"/>
      <dgm:spPr/>
      <dgm:t>
        <a:bodyPr/>
        <a:lstStyle/>
        <a:p>
          <a:r>
            <a:rPr lang="en-US" sz="1400" b="1" dirty="0" smtClean="0"/>
            <a:t>EVALUATING</a:t>
          </a:r>
          <a:endParaRPr lang="en-US" sz="1400" b="1" dirty="0"/>
        </a:p>
      </dgm:t>
    </dgm:pt>
    <dgm:pt modelId="{9A3803C1-BFE2-4EA4-9810-B572E49E0B94}" type="parTrans" cxnId="{8177B186-8E96-4C51-B283-BC8E661EBFFE}">
      <dgm:prSet/>
      <dgm:spPr/>
      <dgm:t>
        <a:bodyPr/>
        <a:lstStyle/>
        <a:p>
          <a:endParaRPr lang="en-US"/>
        </a:p>
      </dgm:t>
    </dgm:pt>
    <dgm:pt modelId="{EDE213A8-F89A-4772-A3D5-A5E90D473E77}" type="sibTrans" cxnId="{8177B186-8E96-4C51-B283-BC8E661EBFFE}">
      <dgm:prSet/>
      <dgm:spPr/>
      <dgm:t>
        <a:bodyPr/>
        <a:lstStyle/>
        <a:p>
          <a:endParaRPr lang="en-US"/>
        </a:p>
      </dgm:t>
    </dgm:pt>
    <dgm:pt modelId="{185EF27B-A48C-49E9-8396-1E564EEEEB4B}" type="pres">
      <dgm:prSet presAssocID="{24183FE6-EC33-4FB9-9681-99A6AE0D4A67}" presName="Name0" presStyleCnt="0">
        <dgm:presLayoutVars>
          <dgm:chMax val="1"/>
          <dgm:dir/>
          <dgm:animLvl val="ctr"/>
          <dgm:resizeHandles val="exact"/>
        </dgm:presLayoutVars>
      </dgm:prSet>
      <dgm:spPr/>
      <dgm:t>
        <a:bodyPr/>
        <a:lstStyle/>
        <a:p>
          <a:endParaRPr lang="en-US"/>
        </a:p>
      </dgm:t>
    </dgm:pt>
    <dgm:pt modelId="{82B77F4D-B62E-423A-B5AD-D63B3ACD1FDC}" type="pres">
      <dgm:prSet presAssocID="{39F45646-7F94-4955-A2FB-A60E9E410396}" presName="centerShape" presStyleLbl="node0" presStyleIdx="0" presStyleCnt="1" custScaleX="175434" custScaleY="168796"/>
      <dgm:spPr/>
      <dgm:t>
        <a:bodyPr/>
        <a:lstStyle/>
        <a:p>
          <a:endParaRPr lang="en-US"/>
        </a:p>
      </dgm:t>
    </dgm:pt>
    <dgm:pt modelId="{A0ABFEA2-D092-48F1-886C-3B8842206477}" type="pres">
      <dgm:prSet presAssocID="{6E3D3E39-7FF7-4723-9549-AB47420FDE4C}" presName="node" presStyleLbl="node1" presStyleIdx="0" presStyleCnt="4" custScaleX="126539" custScaleY="121660">
        <dgm:presLayoutVars>
          <dgm:bulletEnabled val="1"/>
        </dgm:presLayoutVars>
      </dgm:prSet>
      <dgm:spPr/>
      <dgm:t>
        <a:bodyPr/>
        <a:lstStyle/>
        <a:p>
          <a:endParaRPr lang="en-US"/>
        </a:p>
      </dgm:t>
    </dgm:pt>
    <dgm:pt modelId="{4B08AD8F-FB67-4682-ACF7-2A0772FC61FD}" type="pres">
      <dgm:prSet presAssocID="{6E3D3E39-7FF7-4723-9549-AB47420FDE4C}" presName="dummy" presStyleCnt="0"/>
      <dgm:spPr/>
    </dgm:pt>
    <dgm:pt modelId="{6F444311-8C48-4CA7-86F0-CF7462D7CE25}" type="pres">
      <dgm:prSet presAssocID="{FBD61E36-CDAC-476A-83E1-6B66FE63A3BD}" presName="sibTrans" presStyleLbl="sibTrans2D1" presStyleIdx="0" presStyleCnt="4" custLinFactNeighborX="-1199" custLinFactNeighborY="-1199"/>
      <dgm:spPr/>
      <dgm:t>
        <a:bodyPr/>
        <a:lstStyle/>
        <a:p>
          <a:endParaRPr lang="en-US"/>
        </a:p>
      </dgm:t>
    </dgm:pt>
    <dgm:pt modelId="{9E9F1134-BB9F-48F1-86D9-93CF0884ECB0}" type="pres">
      <dgm:prSet presAssocID="{1D795F92-9DAF-4878-9A7B-DF518EFAAF15}" presName="node" presStyleLbl="node1" presStyleIdx="1" presStyleCnt="4" custScaleX="130563" custScaleY="129584">
        <dgm:presLayoutVars>
          <dgm:bulletEnabled val="1"/>
        </dgm:presLayoutVars>
      </dgm:prSet>
      <dgm:spPr/>
      <dgm:t>
        <a:bodyPr/>
        <a:lstStyle/>
        <a:p>
          <a:endParaRPr lang="en-US"/>
        </a:p>
      </dgm:t>
    </dgm:pt>
    <dgm:pt modelId="{C79E4364-D38E-4496-A1E7-788AAEAC6E01}" type="pres">
      <dgm:prSet presAssocID="{1D795F92-9DAF-4878-9A7B-DF518EFAAF15}" presName="dummy" presStyleCnt="0"/>
      <dgm:spPr/>
    </dgm:pt>
    <dgm:pt modelId="{1D75C506-3FE6-48A2-9F1F-B4C02136B803}" type="pres">
      <dgm:prSet presAssocID="{FAA4C6CA-5C47-4054-87CF-2DBD4CAC7800}" presName="sibTrans" presStyleLbl="sibTrans2D1" presStyleIdx="1" presStyleCnt="4"/>
      <dgm:spPr/>
      <dgm:t>
        <a:bodyPr/>
        <a:lstStyle/>
        <a:p>
          <a:endParaRPr lang="en-US"/>
        </a:p>
      </dgm:t>
    </dgm:pt>
    <dgm:pt modelId="{A6035267-C73A-4BFA-A278-CD92DA72C8E6}" type="pres">
      <dgm:prSet presAssocID="{5A47DEB4-19E1-4224-B889-3FC5A0DDF407}" presName="node" presStyleLbl="node1" presStyleIdx="2" presStyleCnt="4" custScaleX="146577" custScaleY="133595">
        <dgm:presLayoutVars>
          <dgm:bulletEnabled val="1"/>
        </dgm:presLayoutVars>
      </dgm:prSet>
      <dgm:spPr/>
      <dgm:t>
        <a:bodyPr/>
        <a:lstStyle/>
        <a:p>
          <a:endParaRPr lang="en-US"/>
        </a:p>
      </dgm:t>
    </dgm:pt>
    <dgm:pt modelId="{AC4D93D9-993A-4C36-8EF9-06C8076F15B6}" type="pres">
      <dgm:prSet presAssocID="{5A47DEB4-19E1-4224-B889-3FC5A0DDF407}" presName="dummy" presStyleCnt="0"/>
      <dgm:spPr/>
    </dgm:pt>
    <dgm:pt modelId="{D422ABB6-FE22-4E53-A9B5-0992EA8C284A}" type="pres">
      <dgm:prSet presAssocID="{C389F5AA-98B2-4402-8CE9-597198B37D6C}" presName="sibTrans" presStyleLbl="sibTrans2D1" presStyleIdx="2" presStyleCnt="4"/>
      <dgm:spPr/>
      <dgm:t>
        <a:bodyPr/>
        <a:lstStyle/>
        <a:p>
          <a:endParaRPr lang="en-US"/>
        </a:p>
      </dgm:t>
    </dgm:pt>
    <dgm:pt modelId="{5303CCF8-9E4A-45FD-953D-A10F448FBD0D}" type="pres">
      <dgm:prSet presAssocID="{8638E7E1-2991-4FF0-B5E2-135E27235485}" presName="node" presStyleLbl="node1" presStyleIdx="3" presStyleCnt="4" custScaleX="123531" custScaleY="129584">
        <dgm:presLayoutVars>
          <dgm:bulletEnabled val="1"/>
        </dgm:presLayoutVars>
      </dgm:prSet>
      <dgm:spPr/>
      <dgm:t>
        <a:bodyPr/>
        <a:lstStyle/>
        <a:p>
          <a:endParaRPr lang="en-US"/>
        </a:p>
      </dgm:t>
    </dgm:pt>
    <dgm:pt modelId="{5C0668D2-42C5-4E90-90DF-4B12ED349946}" type="pres">
      <dgm:prSet presAssocID="{8638E7E1-2991-4FF0-B5E2-135E27235485}" presName="dummy" presStyleCnt="0"/>
      <dgm:spPr/>
    </dgm:pt>
    <dgm:pt modelId="{685A38FA-E664-47C0-93F1-07B35A46A4FA}" type="pres">
      <dgm:prSet presAssocID="{EDE213A8-F89A-4772-A3D5-A5E90D473E77}" presName="sibTrans" presStyleLbl="sibTrans2D1" presStyleIdx="3" presStyleCnt="4"/>
      <dgm:spPr/>
      <dgm:t>
        <a:bodyPr/>
        <a:lstStyle/>
        <a:p>
          <a:endParaRPr lang="en-US"/>
        </a:p>
      </dgm:t>
    </dgm:pt>
  </dgm:ptLst>
  <dgm:cxnLst>
    <dgm:cxn modelId="{2D0782F5-8D14-4BF8-A3BB-DEBB1D7B65E3}" type="presOf" srcId="{24183FE6-EC33-4FB9-9681-99A6AE0D4A67}" destId="{185EF27B-A48C-49E9-8396-1E564EEEEB4B}" srcOrd="0" destOrd="0" presId="urn:microsoft.com/office/officeart/2005/8/layout/radial6"/>
    <dgm:cxn modelId="{0C278725-84CB-45F0-81A0-BA0A1BBC8826}" srcId="{39F45646-7F94-4955-A2FB-A60E9E410396}" destId="{6E3D3E39-7FF7-4723-9549-AB47420FDE4C}" srcOrd="0" destOrd="0" parTransId="{A4782F38-8EB5-460B-9713-6463A92D04BA}" sibTransId="{FBD61E36-CDAC-476A-83E1-6B66FE63A3BD}"/>
    <dgm:cxn modelId="{43311806-D83C-49C9-AAC8-E95804B5FD0C}" type="presOf" srcId="{FBD61E36-CDAC-476A-83E1-6B66FE63A3BD}" destId="{6F444311-8C48-4CA7-86F0-CF7462D7CE25}" srcOrd="0" destOrd="0" presId="urn:microsoft.com/office/officeart/2005/8/layout/radial6"/>
    <dgm:cxn modelId="{E000697F-EB43-4B31-A47E-59D62A4D7B42}" type="presOf" srcId="{EDE213A8-F89A-4772-A3D5-A5E90D473E77}" destId="{685A38FA-E664-47C0-93F1-07B35A46A4FA}" srcOrd="0" destOrd="0" presId="urn:microsoft.com/office/officeart/2005/8/layout/radial6"/>
    <dgm:cxn modelId="{D6737CE7-F7F1-4CCA-BAD0-4D42D09A4748}" type="presOf" srcId="{8638E7E1-2991-4FF0-B5E2-135E27235485}" destId="{5303CCF8-9E4A-45FD-953D-A10F448FBD0D}" srcOrd="0" destOrd="0" presId="urn:microsoft.com/office/officeart/2005/8/layout/radial6"/>
    <dgm:cxn modelId="{1EDEF1CD-95D7-49C8-96A4-1F137E554B2C}" type="presOf" srcId="{5A47DEB4-19E1-4224-B889-3FC5A0DDF407}" destId="{A6035267-C73A-4BFA-A278-CD92DA72C8E6}" srcOrd="0" destOrd="0" presId="urn:microsoft.com/office/officeart/2005/8/layout/radial6"/>
    <dgm:cxn modelId="{FE5B14BF-D8CA-49AF-9802-2D9C59D2E236}" srcId="{39F45646-7F94-4955-A2FB-A60E9E410396}" destId="{5A47DEB4-19E1-4224-B889-3FC5A0DDF407}" srcOrd="2" destOrd="0" parTransId="{58F3BE7F-27ED-451D-B2DC-BB42B408184A}" sibTransId="{C389F5AA-98B2-4402-8CE9-597198B37D6C}"/>
    <dgm:cxn modelId="{22767EB4-CE16-4118-8ABB-1F0083F6DD52}" type="presOf" srcId="{C389F5AA-98B2-4402-8CE9-597198B37D6C}" destId="{D422ABB6-FE22-4E53-A9B5-0992EA8C284A}" srcOrd="0" destOrd="0" presId="urn:microsoft.com/office/officeart/2005/8/layout/radial6"/>
    <dgm:cxn modelId="{492178FB-9407-4F4C-97F3-36B9659C1E7E}" type="presOf" srcId="{FAA4C6CA-5C47-4054-87CF-2DBD4CAC7800}" destId="{1D75C506-3FE6-48A2-9F1F-B4C02136B803}" srcOrd="0" destOrd="0" presId="urn:microsoft.com/office/officeart/2005/8/layout/radial6"/>
    <dgm:cxn modelId="{8166EDB6-AC1A-46A0-868D-FA1363C72CC5}" type="presOf" srcId="{6E3D3E39-7FF7-4723-9549-AB47420FDE4C}" destId="{A0ABFEA2-D092-48F1-886C-3B8842206477}" srcOrd="0" destOrd="0" presId="urn:microsoft.com/office/officeart/2005/8/layout/radial6"/>
    <dgm:cxn modelId="{12B899A8-3ABC-4B37-B208-DBB81C05A734}" type="presOf" srcId="{39F45646-7F94-4955-A2FB-A60E9E410396}" destId="{82B77F4D-B62E-423A-B5AD-D63B3ACD1FDC}" srcOrd="0" destOrd="0" presId="urn:microsoft.com/office/officeart/2005/8/layout/radial6"/>
    <dgm:cxn modelId="{5778F41C-D8E0-499C-B612-22E25378B0B5}" srcId="{24183FE6-EC33-4FB9-9681-99A6AE0D4A67}" destId="{39F45646-7F94-4955-A2FB-A60E9E410396}" srcOrd="0" destOrd="0" parTransId="{F7976ECB-9120-4E53-A478-230D59936390}" sibTransId="{04E1BB58-DB31-476A-A223-AD9B17A107F6}"/>
    <dgm:cxn modelId="{AAF47577-D407-4807-A353-ECC718A36FD1}" srcId="{39F45646-7F94-4955-A2FB-A60E9E410396}" destId="{1D795F92-9DAF-4878-9A7B-DF518EFAAF15}" srcOrd="1" destOrd="0" parTransId="{C912DF91-DA06-4391-B84F-CC6C82519D65}" sibTransId="{FAA4C6CA-5C47-4054-87CF-2DBD4CAC7800}"/>
    <dgm:cxn modelId="{48098784-8D74-467F-BF0D-926EE28157CA}" type="presOf" srcId="{1D795F92-9DAF-4878-9A7B-DF518EFAAF15}" destId="{9E9F1134-BB9F-48F1-86D9-93CF0884ECB0}" srcOrd="0" destOrd="0" presId="urn:microsoft.com/office/officeart/2005/8/layout/radial6"/>
    <dgm:cxn modelId="{8177B186-8E96-4C51-B283-BC8E661EBFFE}" srcId="{39F45646-7F94-4955-A2FB-A60E9E410396}" destId="{8638E7E1-2991-4FF0-B5E2-135E27235485}" srcOrd="3" destOrd="0" parTransId="{9A3803C1-BFE2-4EA4-9810-B572E49E0B94}" sibTransId="{EDE213A8-F89A-4772-A3D5-A5E90D473E77}"/>
    <dgm:cxn modelId="{0DCD569D-5CB8-47C6-B323-175445BE5302}" type="presParOf" srcId="{185EF27B-A48C-49E9-8396-1E564EEEEB4B}" destId="{82B77F4D-B62E-423A-B5AD-D63B3ACD1FDC}" srcOrd="0" destOrd="0" presId="urn:microsoft.com/office/officeart/2005/8/layout/radial6"/>
    <dgm:cxn modelId="{61661128-6EDC-4213-A7B6-B8293322F14D}" type="presParOf" srcId="{185EF27B-A48C-49E9-8396-1E564EEEEB4B}" destId="{A0ABFEA2-D092-48F1-886C-3B8842206477}" srcOrd="1" destOrd="0" presId="urn:microsoft.com/office/officeart/2005/8/layout/radial6"/>
    <dgm:cxn modelId="{7EB75574-3B30-4CAB-9C69-DD99EF502208}" type="presParOf" srcId="{185EF27B-A48C-49E9-8396-1E564EEEEB4B}" destId="{4B08AD8F-FB67-4682-ACF7-2A0772FC61FD}" srcOrd="2" destOrd="0" presId="urn:microsoft.com/office/officeart/2005/8/layout/radial6"/>
    <dgm:cxn modelId="{EE70AF7B-E35E-429B-985D-EC0A32D1B87D}" type="presParOf" srcId="{185EF27B-A48C-49E9-8396-1E564EEEEB4B}" destId="{6F444311-8C48-4CA7-86F0-CF7462D7CE25}" srcOrd="3" destOrd="0" presId="urn:microsoft.com/office/officeart/2005/8/layout/radial6"/>
    <dgm:cxn modelId="{9A5B3DB7-4499-4112-8578-D5EE83411E02}" type="presParOf" srcId="{185EF27B-A48C-49E9-8396-1E564EEEEB4B}" destId="{9E9F1134-BB9F-48F1-86D9-93CF0884ECB0}" srcOrd="4" destOrd="0" presId="urn:microsoft.com/office/officeart/2005/8/layout/radial6"/>
    <dgm:cxn modelId="{1F4F56B6-8B44-4B75-8A1E-CB2006B22962}" type="presParOf" srcId="{185EF27B-A48C-49E9-8396-1E564EEEEB4B}" destId="{C79E4364-D38E-4496-A1E7-788AAEAC6E01}" srcOrd="5" destOrd="0" presId="urn:microsoft.com/office/officeart/2005/8/layout/radial6"/>
    <dgm:cxn modelId="{6A77F530-7C2B-4CE3-ADF3-32AE3DDEB582}" type="presParOf" srcId="{185EF27B-A48C-49E9-8396-1E564EEEEB4B}" destId="{1D75C506-3FE6-48A2-9F1F-B4C02136B803}" srcOrd="6" destOrd="0" presId="urn:microsoft.com/office/officeart/2005/8/layout/radial6"/>
    <dgm:cxn modelId="{471A35D3-2123-48FE-8E3F-FB2714C7987F}" type="presParOf" srcId="{185EF27B-A48C-49E9-8396-1E564EEEEB4B}" destId="{A6035267-C73A-4BFA-A278-CD92DA72C8E6}" srcOrd="7" destOrd="0" presId="urn:microsoft.com/office/officeart/2005/8/layout/radial6"/>
    <dgm:cxn modelId="{39E7EB68-4539-4A4B-8F16-D450460C583B}" type="presParOf" srcId="{185EF27B-A48C-49E9-8396-1E564EEEEB4B}" destId="{AC4D93D9-993A-4C36-8EF9-06C8076F15B6}" srcOrd="8" destOrd="0" presId="urn:microsoft.com/office/officeart/2005/8/layout/radial6"/>
    <dgm:cxn modelId="{B38BD429-806F-4A45-9E70-CDD39D835054}" type="presParOf" srcId="{185EF27B-A48C-49E9-8396-1E564EEEEB4B}" destId="{D422ABB6-FE22-4E53-A9B5-0992EA8C284A}" srcOrd="9" destOrd="0" presId="urn:microsoft.com/office/officeart/2005/8/layout/radial6"/>
    <dgm:cxn modelId="{E1F64729-E496-4252-B977-870D8C4568E3}" type="presParOf" srcId="{185EF27B-A48C-49E9-8396-1E564EEEEB4B}" destId="{5303CCF8-9E4A-45FD-953D-A10F448FBD0D}" srcOrd="10" destOrd="0" presId="urn:microsoft.com/office/officeart/2005/8/layout/radial6"/>
    <dgm:cxn modelId="{F7979816-1574-4A04-8AFD-616A9F149B8E}" type="presParOf" srcId="{185EF27B-A48C-49E9-8396-1E564EEEEB4B}" destId="{5C0668D2-42C5-4E90-90DF-4B12ED349946}" srcOrd="11" destOrd="0" presId="urn:microsoft.com/office/officeart/2005/8/layout/radial6"/>
    <dgm:cxn modelId="{376C9D6A-7209-4FB7-BFB3-7F58959F4EFD}" type="presParOf" srcId="{185EF27B-A48C-49E9-8396-1E564EEEEB4B}" destId="{685A38FA-E664-47C0-93F1-07B35A46A4F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537C15-8615-48E5-914E-6B3D5919DA2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231B16B-CE3F-4691-92E3-A5257E7391E2}">
      <dgm:prSet phldrT="[Text]"/>
      <dgm:spPr>
        <a:solidFill>
          <a:srgbClr val="AC0000"/>
        </a:solidFill>
      </dgm:spPr>
      <dgm:t>
        <a:bodyPr/>
        <a:lstStyle/>
        <a:p>
          <a:r>
            <a:rPr lang="en-US" b="1" i="0" dirty="0" smtClean="0"/>
            <a:t>5. Focus on the performance issues</a:t>
          </a:r>
          <a:endParaRPr lang="en-US" b="1" dirty="0">
            <a:solidFill>
              <a:schemeClr val="bg1"/>
            </a:solidFill>
          </a:endParaRPr>
        </a:p>
      </dgm:t>
    </dgm:pt>
    <dgm:pt modelId="{B4307384-678E-4DB6-BF18-C1C9D4DE24FD}" type="parTrans" cxnId="{03BF2418-2991-412B-A0A5-F9BF71D70680}">
      <dgm:prSet/>
      <dgm:spPr/>
      <dgm:t>
        <a:bodyPr/>
        <a:lstStyle/>
        <a:p>
          <a:endParaRPr lang="en-US"/>
        </a:p>
      </dgm:t>
    </dgm:pt>
    <dgm:pt modelId="{1B2C2E7C-D9EB-419B-B8FF-6DC99CBA3E09}" type="sibTrans" cxnId="{03BF2418-2991-412B-A0A5-F9BF71D70680}">
      <dgm:prSet/>
      <dgm:spPr/>
      <dgm:t>
        <a:bodyPr/>
        <a:lstStyle/>
        <a:p>
          <a:endParaRPr lang="en-US"/>
        </a:p>
      </dgm:t>
    </dgm:pt>
    <dgm:pt modelId="{F22A8A42-B5DC-493A-9019-F9A893B12A38}">
      <dgm:prSet phldrT="[Text]"/>
      <dgm:spPr>
        <a:solidFill>
          <a:schemeClr val="bg1">
            <a:lumMod val="50000"/>
          </a:schemeClr>
        </a:solidFill>
      </dgm:spPr>
      <dgm:t>
        <a:bodyPr/>
        <a:lstStyle/>
        <a:p>
          <a:r>
            <a:rPr lang="en-US" b="1" i="0" dirty="0" smtClean="0"/>
            <a:t>6. Leave emotions</a:t>
          </a:r>
          <a:r>
            <a:rPr lang="en-US" b="1" i="0" baseline="0" dirty="0" smtClean="0"/>
            <a:t> out of the conversation</a:t>
          </a:r>
          <a:endParaRPr lang="en-US" b="1" dirty="0">
            <a:solidFill>
              <a:schemeClr val="bg1"/>
            </a:solidFill>
          </a:endParaRPr>
        </a:p>
      </dgm:t>
    </dgm:pt>
    <dgm:pt modelId="{37CDEE89-975C-40F7-B3D7-C8BE0A8388BE}" type="parTrans" cxnId="{94168E77-2F90-4EEE-B976-A5CC79618B8A}">
      <dgm:prSet/>
      <dgm:spPr/>
      <dgm:t>
        <a:bodyPr/>
        <a:lstStyle/>
        <a:p>
          <a:endParaRPr lang="en-US"/>
        </a:p>
      </dgm:t>
    </dgm:pt>
    <dgm:pt modelId="{FF0A1290-889C-440E-902C-7CD49759E3A0}" type="sibTrans" cxnId="{94168E77-2F90-4EEE-B976-A5CC79618B8A}">
      <dgm:prSet/>
      <dgm:spPr/>
      <dgm:t>
        <a:bodyPr/>
        <a:lstStyle/>
        <a:p>
          <a:endParaRPr lang="en-US"/>
        </a:p>
      </dgm:t>
    </dgm:pt>
    <dgm:pt modelId="{43B491EE-60B9-42E5-B221-AFFF4F50A0E3}">
      <dgm:prSet phldrT="[Text]"/>
      <dgm:spPr>
        <a:solidFill>
          <a:schemeClr val="accent1">
            <a:lumMod val="60000"/>
            <a:lumOff val="40000"/>
          </a:schemeClr>
        </a:solidFill>
      </dgm:spPr>
      <dgm:t>
        <a:bodyPr/>
        <a:lstStyle/>
        <a:p>
          <a:r>
            <a:rPr lang="en-US" b="1" i="0" dirty="0" smtClean="0"/>
            <a:t>7. Seek cooperation, NOT confrontation</a:t>
          </a:r>
          <a:endParaRPr lang="en-US" b="1" dirty="0">
            <a:solidFill>
              <a:schemeClr val="bg1"/>
            </a:solidFill>
          </a:endParaRPr>
        </a:p>
      </dgm:t>
    </dgm:pt>
    <dgm:pt modelId="{906AF4D6-AE1B-4452-A847-D629B575D836}" type="parTrans" cxnId="{85FEBB65-62CF-4161-A8FB-6F5F18B60695}">
      <dgm:prSet/>
      <dgm:spPr/>
      <dgm:t>
        <a:bodyPr/>
        <a:lstStyle/>
        <a:p>
          <a:endParaRPr lang="en-US"/>
        </a:p>
      </dgm:t>
    </dgm:pt>
    <dgm:pt modelId="{71E27A10-3C47-4BF0-92E8-AA27BD926BBD}" type="sibTrans" cxnId="{85FEBB65-62CF-4161-A8FB-6F5F18B60695}">
      <dgm:prSet/>
      <dgm:spPr/>
      <dgm:t>
        <a:bodyPr/>
        <a:lstStyle/>
        <a:p>
          <a:endParaRPr lang="en-US"/>
        </a:p>
      </dgm:t>
    </dgm:pt>
    <dgm:pt modelId="{EFBC1673-6E8C-4D7F-A532-4D6D25149EF4}">
      <dgm:prSet phldrT="[Text]"/>
      <dgm:spPr>
        <a:solidFill>
          <a:srgbClr val="002060"/>
        </a:solidFill>
      </dgm:spPr>
      <dgm:t>
        <a:bodyPr/>
        <a:lstStyle/>
        <a:p>
          <a:r>
            <a:rPr lang="en-US" b="1" i="0" u="none" dirty="0" smtClean="0"/>
            <a:t>8. The mutual goal is to improve the employee's performance</a:t>
          </a:r>
          <a:endParaRPr lang="en-US" b="1" dirty="0">
            <a:solidFill>
              <a:schemeClr val="bg1"/>
            </a:solidFill>
          </a:endParaRPr>
        </a:p>
      </dgm:t>
    </dgm:pt>
    <dgm:pt modelId="{754F2F2B-F92F-4E56-B956-FDF7599B86E1}" type="parTrans" cxnId="{B08DC65D-9D2D-461D-AAE8-B7FAFD540647}">
      <dgm:prSet/>
      <dgm:spPr/>
      <dgm:t>
        <a:bodyPr/>
        <a:lstStyle/>
        <a:p>
          <a:endParaRPr lang="en-US"/>
        </a:p>
      </dgm:t>
    </dgm:pt>
    <dgm:pt modelId="{C8271433-F807-4E9A-BA7A-8ACD7EC17650}" type="sibTrans" cxnId="{B08DC65D-9D2D-461D-AAE8-B7FAFD540647}">
      <dgm:prSet/>
      <dgm:spPr/>
      <dgm:t>
        <a:bodyPr/>
        <a:lstStyle/>
        <a:p>
          <a:endParaRPr lang="en-US"/>
        </a:p>
      </dgm:t>
    </dgm:pt>
    <dgm:pt modelId="{67BED36A-99F9-4713-AEBC-370D6879DA93}" type="pres">
      <dgm:prSet presAssocID="{7C537C15-8615-48E5-914E-6B3D5919DA28}" presName="Name0" presStyleCnt="0">
        <dgm:presLayoutVars>
          <dgm:dir/>
          <dgm:resizeHandles val="exact"/>
        </dgm:presLayoutVars>
      </dgm:prSet>
      <dgm:spPr/>
      <dgm:t>
        <a:bodyPr/>
        <a:lstStyle/>
        <a:p>
          <a:endParaRPr lang="en-US"/>
        </a:p>
      </dgm:t>
    </dgm:pt>
    <dgm:pt modelId="{43E940EA-5ACA-47AD-B86F-E47E40891837}" type="pres">
      <dgm:prSet presAssocID="{1231B16B-CE3F-4691-92E3-A5257E7391E2}" presName="node" presStyleLbl="node1" presStyleIdx="0" presStyleCnt="4">
        <dgm:presLayoutVars>
          <dgm:bulletEnabled val="1"/>
        </dgm:presLayoutVars>
      </dgm:prSet>
      <dgm:spPr/>
      <dgm:t>
        <a:bodyPr/>
        <a:lstStyle/>
        <a:p>
          <a:endParaRPr lang="en-US"/>
        </a:p>
      </dgm:t>
    </dgm:pt>
    <dgm:pt modelId="{5AA0708D-4C5C-47BC-ADD5-DD307EBC02A2}" type="pres">
      <dgm:prSet presAssocID="{1B2C2E7C-D9EB-419B-B8FF-6DC99CBA3E09}" presName="sibTrans" presStyleCnt="0"/>
      <dgm:spPr/>
    </dgm:pt>
    <dgm:pt modelId="{02E53EC0-926D-4A7C-A86D-982F718D7261}" type="pres">
      <dgm:prSet presAssocID="{F22A8A42-B5DC-493A-9019-F9A893B12A38}" presName="node" presStyleLbl="node1" presStyleIdx="1" presStyleCnt="4">
        <dgm:presLayoutVars>
          <dgm:bulletEnabled val="1"/>
        </dgm:presLayoutVars>
      </dgm:prSet>
      <dgm:spPr/>
      <dgm:t>
        <a:bodyPr/>
        <a:lstStyle/>
        <a:p>
          <a:endParaRPr lang="en-US"/>
        </a:p>
      </dgm:t>
    </dgm:pt>
    <dgm:pt modelId="{7F6A7661-849C-4873-A723-24E54F4EAA83}" type="pres">
      <dgm:prSet presAssocID="{FF0A1290-889C-440E-902C-7CD49759E3A0}" presName="sibTrans" presStyleCnt="0"/>
      <dgm:spPr/>
    </dgm:pt>
    <dgm:pt modelId="{038DF81F-A8BA-488D-9C78-00EA0738CD1A}" type="pres">
      <dgm:prSet presAssocID="{43B491EE-60B9-42E5-B221-AFFF4F50A0E3}" presName="node" presStyleLbl="node1" presStyleIdx="2" presStyleCnt="4">
        <dgm:presLayoutVars>
          <dgm:bulletEnabled val="1"/>
        </dgm:presLayoutVars>
      </dgm:prSet>
      <dgm:spPr/>
      <dgm:t>
        <a:bodyPr/>
        <a:lstStyle/>
        <a:p>
          <a:endParaRPr lang="en-US"/>
        </a:p>
      </dgm:t>
    </dgm:pt>
    <dgm:pt modelId="{0271E6A5-B0BA-4C46-8327-21CBB0F1BEE3}" type="pres">
      <dgm:prSet presAssocID="{71E27A10-3C47-4BF0-92E8-AA27BD926BBD}" presName="sibTrans" presStyleCnt="0"/>
      <dgm:spPr/>
    </dgm:pt>
    <dgm:pt modelId="{9AE1C385-95C9-4D56-974B-5172B5EFA86B}" type="pres">
      <dgm:prSet presAssocID="{EFBC1673-6E8C-4D7F-A532-4D6D25149EF4}" presName="node" presStyleLbl="node1" presStyleIdx="3" presStyleCnt="4">
        <dgm:presLayoutVars>
          <dgm:bulletEnabled val="1"/>
        </dgm:presLayoutVars>
      </dgm:prSet>
      <dgm:spPr/>
      <dgm:t>
        <a:bodyPr/>
        <a:lstStyle/>
        <a:p>
          <a:endParaRPr lang="en-US"/>
        </a:p>
      </dgm:t>
    </dgm:pt>
  </dgm:ptLst>
  <dgm:cxnLst>
    <dgm:cxn modelId="{B08DC65D-9D2D-461D-AAE8-B7FAFD540647}" srcId="{7C537C15-8615-48E5-914E-6B3D5919DA28}" destId="{EFBC1673-6E8C-4D7F-A532-4D6D25149EF4}" srcOrd="3" destOrd="0" parTransId="{754F2F2B-F92F-4E56-B956-FDF7599B86E1}" sibTransId="{C8271433-F807-4E9A-BA7A-8ACD7EC17650}"/>
    <dgm:cxn modelId="{690840E2-0EFD-4B53-A87B-B677D379043C}" type="presOf" srcId="{43B491EE-60B9-42E5-B221-AFFF4F50A0E3}" destId="{038DF81F-A8BA-488D-9C78-00EA0738CD1A}" srcOrd="0" destOrd="0" presId="urn:microsoft.com/office/officeart/2005/8/layout/hList6"/>
    <dgm:cxn modelId="{B50D6294-5E58-4A75-9DFC-BA2B9D987E7B}" type="presOf" srcId="{1231B16B-CE3F-4691-92E3-A5257E7391E2}" destId="{43E940EA-5ACA-47AD-B86F-E47E40891837}" srcOrd="0" destOrd="0" presId="urn:microsoft.com/office/officeart/2005/8/layout/hList6"/>
    <dgm:cxn modelId="{03BF2418-2991-412B-A0A5-F9BF71D70680}" srcId="{7C537C15-8615-48E5-914E-6B3D5919DA28}" destId="{1231B16B-CE3F-4691-92E3-A5257E7391E2}" srcOrd="0" destOrd="0" parTransId="{B4307384-678E-4DB6-BF18-C1C9D4DE24FD}" sibTransId="{1B2C2E7C-D9EB-419B-B8FF-6DC99CBA3E09}"/>
    <dgm:cxn modelId="{C62227D8-DBF5-43CB-B939-0970982537B6}" type="presOf" srcId="{F22A8A42-B5DC-493A-9019-F9A893B12A38}" destId="{02E53EC0-926D-4A7C-A86D-982F718D7261}" srcOrd="0" destOrd="0" presId="urn:microsoft.com/office/officeart/2005/8/layout/hList6"/>
    <dgm:cxn modelId="{A214D392-AAD4-4425-ADA9-6267B2C31DA6}" type="presOf" srcId="{EFBC1673-6E8C-4D7F-A532-4D6D25149EF4}" destId="{9AE1C385-95C9-4D56-974B-5172B5EFA86B}" srcOrd="0" destOrd="0" presId="urn:microsoft.com/office/officeart/2005/8/layout/hList6"/>
    <dgm:cxn modelId="{94168E77-2F90-4EEE-B976-A5CC79618B8A}" srcId="{7C537C15-8615-48E5-914E-6B3D5919DA28}" destId="{F22A8A42-B5DC-493A-9019-F9A893B12A38}" srcOrd="1" destOrd="0" parTransId="{37CDEE89-975C-40F7-B3D7-C8BE0A8388BE}" sibTransId="{FF0A1290-889C-440E-902C-7CD49759E3A0}"/>
    <dgm:cxn modelId="{EA2983DC-0DF5-48F8-814E-E881675A4F55}" type="presOf" srcId="{7C537C15-8615-48E5-914E-6B3D5919DA28}" destId="{67BED36A-99F9-4713-AEBC-370D6879DA93}" srcOrd="0" destOrd="0" presId="urn:microsoft.com/office/officeart/2005/8/layout/hList6"/>
    <dgm:cxn modelId="{85FEBB65-62CF-4161-A8FB-6F5F18B60695}" srcId="{7C537C15-8615-48E5-914E-6B3D5919DA28}" destId="{43B491EE-60B9-42E5-B221-AFFF4F50A0E3}" srcOrd="2" destOrd="0" parTransId="{906AF4D6-AE1B-4452-A847-D629B575D836}" sibTransId="{71E27A10-3C47-4BF0-92E8-AA27BD926BBD}"/>
    <dgm:cxn modelId="{C07DD59A-2C6B-4ACE-953D-DA2FD2A0D35F}" type="presParOf" srcId="{67BED36A-99F9-4713-AEBC-370D6879DA93}" destId="{43E940EA-5ACA-47AD-B86F-E47E40891837}" srcOrd="0" destOrd="0" presId="urn:microsoft.com/office/officeart/2005/8/layout/hList6"/>
    <dgm:cxn modelId="{81DD5E17-8EB2-4F4E-A78A-655407539594}" type="presParOf" srcId="{67BED36A-99F9-4713-AEBC-370D6879DA93}" destId="{5AA0708D-4C5C-47BC-ADD5-DD307EBC02A2}" srcOrd="1" destOrd="0" presId="urn:microsoft.com/office/officeart/2005/8/layout/hList6"/>
    <dgm:cxn modelId="{3C22474B-A542-498C-8398-FE2ABF94832A}" type="presParOf" srcId="{67BED36A-99F9-4713-AEBC-370D6879DA93}" destId="{02E53EC0-926D-4A7C-A86D-982F718D7261}" srcOrd="2" destOrd="0" presId="urn:microsoft.com/office/officeart/2005/8/layout/hList6"/>
    <dgm:cxn modelId="{5B606E80-22B7-4860-BAAA-491497683F7B}" type="presParOf" srcId="{67BED36A-99F9-4713-AEBC-370D6879DA93}" destId="{7F6A7661-849C-4873-A723-24E54F4EAA83}" srcOrd="3" destOrd="0" presId="urn:microsoft.com/office/officeart/2005/8/layout/hList6"/>
    <dgm:cxn modelId="{EFEC4CD3-B4F1-4BAE-8307-C56662BB7704}" type="presParOf" srcId="{67BED36A-99F9-4713-AEBC-370D6879DA93}" destId="{038DF81F-A8BA-488D-9C78-00EA0738CD1A}" srcOrd="4" destOrd="0" presId="urn:microsoft.com/office/officeart/2005/8/layout/hList6"/>
    <dgm:cxn modelId="{D974FA4F-DA78-4302-AD67-B4EA16EDA8A6}" type="presParOf" srcId="{67BED36A-99F9-4713-AEBC-370D6879DA93}" destId="{0271E6A5-B0BA-4C46-8327-21CBB0F1BEE3}" srcOrd="5" destOrd="0" presId="urn:microsoft.com/office/officeart/2005/8/layout/hList6"/>
    <dgm:cxn modelId="{7948B3FE-BFE5-4F1F-8EF2-0D84809DB69C}" type="presParOf" srcId="{67BED36A-99F9-4713-AEBC-370D6879DA93}" destId="{9AE1C385-95C9-4D56-974B-5172B5EFA86B}" srcOrd="6"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D17A27-D98F-48D6-A355-2E88941825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70DB45-B442-45DE-84E0-1282BA68D08A}">
      <dgm:prSet custT="1"/>
      <dgm:spPr>
        <a:solidFill>
          <a:srgbClr val="002060"/>
        </a:solidFill>
      </dgm:spPr>
      <dgm:t>
        <a:bodyPr/>
        <a:lstStyle/>
        <a:p>
          <a:pPr algn="ctr" rtl="0"/>
          <a:r>
            <a:rPr lang="en-US" sz="2400" b="1" dirty="0">
              <a:solidFill>
                <a:schemeClr val="bg1"/>
              </a:solidFill>
            </a:rPr>
            <a:t>The Performance Improvement Plan (PIP) must include,  in writing:</a:t>
          </a:r>
        </a:p>
      </dgm:t>
    </dgm:pt>
    <dgm:pt modelId="{4214BD9F-3706-4413-9A5E-DF6082D8699D}" type="parTrans" cxnId="{EF473817-1696-4452-88DD-5EF6EC30FC5E}">
      <dgm:prSet/>
      <dgm:spPr/>
      <dgm:t>
        <a:bodyPr/>
        <a:lstStyle/>
        <a:p>
          <a:endParaRPr lang="en-US"/>
        </a:p>
      </dgm:t>
    </dgm:pt>
    <dgm:pt modelId="{765C629A-DBED-4A77-BC7A-4675ED34AFFC}" type="sibTrans" cxnId="{EF473817-1696-4452-88DD-5EF6EC30FC5E}">
      <dgm:prSet/>
      <dgm:spPr/>
      <dgm:t>
        <a:bodyPr/>
        <a:lstStyle/>
        <a:p>
          <a:endParaRPr lang="en-US"/>
        </a:p>
      </dgm:t>
    </dgm:pt>
    <dgm:pt modelId="{B0E1792F-B152-496F-A0E1-304297026F31}">
      <dgm:prSet custT="1"/>
      <dgm:spPr/>
      <dgm:t>
        <a:bodyPr/>
        <a:lstStyle/>
        <a:p>
          <a:pPr rtl="0"/>
          <a:r>
            <a:rPr lang="en-US" sz="2000" b="1" dirty="0">
              <a:solidFill>
                <a:schemeClr val="tx1"/>
              </a:solidFill>
            </a:rPr>
            <a:t>Element(s) in which performance is “Unacceptable” and a description of the unacceptable performance</a:t>
          </a:r>
        </a:p>
      </dgm:t>
    </dgm:pt>
    <dgm:pt modelId="{B3F47899-E8DC-4C2A-9333-D45130A5BED6}" type="parTrans" cxnId="{B6F5215A-95FB-48CF-861D-F4A240BD8F87}">
      <dgm:prSet/>
      <dgm:spPr/>
      <dgm:t>
        <a:bodyPr/>
        <a:lstStyle/>
        <a:p>
          <a:endParaRPr lang="en-US"/>
        </a:p>
      </dgm:t>
    </dgm:pt>
    <dgm:pt modelId="{F30250F8-7E37-471C-BBEF-6A9A42E6D2FE}" type="sibTrans" cxnId="{B6F5215A-95FB-48CF-861D-F4A240BD8F87}">
      <dgm:prSet/>
      <dgm:spPr/>
      <dgm:t>
        <a:bodyPr/>
        <a:lstStyle/>
        <a:p>
          <a:endParaRPr lang="en-US"/>
        </a:p>
      </dgm:t>
    </dgm:pt>
    <dgm:pt modelId="{D4840E29-D499-4B56-B7E4-E5996F6B4FB5}">
      <dgm:prSet custT="1"/>
      <dgm:spPr/>
      <dgm:t>
        <a:bodyPr/>
        <a:lstStyle/>
        <a:p>
          <a:pPr rtl="0"/>
          <a:r>
            <a:rPr lang="en-US" sz="2000" b="1" dirty="0">
              <a:solidFill>
                <a:schemeClr val="tx1"/>
              </a:solidFill>
            </a:rPr>
            <a:t>A description of what acceptable performance looks like</a:t>
          </a:r>
        </a:p>
      </dgm:t>
    </dgm:pt>
    <dgm:pt modelId="{F1AA67EA-3793-43D7-97DE-87BF8BD703AD}" type="parTrans" cxnId="{3C53636E-5ABB-4761-8BC6-DEA1F10F6337}">
      <dgm:prSet/>
      <dgm:spPr/>
      <dgm:t>
        <a:bodyPr/>
        <a:lstStyle/>
        <a:p>
          <a:endParaRPr lang="en-US"/>
        </a:p>
      </dgm:t>
    </dgm:pt>
    <dgm:pt modelId="{884EDB25-334D-43FF-8A40-CBE5F038AC54}" type="sibTrans" cxnId="{3C53636E-5ABB-4761-8BC6-DEA1F10F6337}">
      <dgm:prSet/>
      <dgm:spPr/>
      <dgm:t>
        <a:bodyPr/>
        <a:lstStyle/>
        <a:p>
          <a:endParaRPr lang="en-US"/>
        </a:p>
      </dgm:t>
    </dgm:pt>
    <dgm:pt modelId="{0586DC3C-EE99-456C-93EC-A8D5D10042CD}">
      <dgm:prSet custT="1"/>
      <dgm:spPr/>
      <dgm:t>
        <a:bodyPr/>
        <a:lstStyle/>
        <a:p>
          <a:pPr rtl="0"/>
          <a:r>
            <a:rPr lang="en-US" sz="2000" b="1" dirty="0">
              <a:solidFill>
                <a:schemeClr val="tx1"/>
              </a:solidFill>
            </a:rPr>
            <a:t>The time allowed for the opportunity to improve</a:t>
          </a:r>
        </a:p>
      </dgm:t>
    </dgm:pt>
    <dgm:pt modelId="{CC48030B-928E-40CF-90CD-93A56947F309}" type="parTrans" cxnId="{76AF46E3-C44A-444C-A4E5-610FAC593B1A}">
      <dgm:prSet/>
      <dgm:spPr/>
      <dgm:t>
        <a:bodyPr/>
        <a:lstStyle/>
        <a:p>
          <a:endParaRPr lang="en-US"/>
        </a:p>
      </dgm:t>
    </dgm:pt>
    <dgm:pt modelId="{1FF3B398-3965-484D-B775-89E13B1CDB9E}" type="sibTrans" cxnId="{76AF46E3-C44A-444C-A4E5-610FAC593B1A}">
      <dgm:prSet/>
      <dgm:spPr/>
      <dgm:t>
        <a:bodyPr/>
        <a:lstStyle/>
        <a:p>
          <a:endParaRPr lang="en-US"/>
        </a:p>
      </dgm:t>
    </dgm:pt>
    <dgm:pt modelId="{A402A0A9-153B-4135-9FA2-B1D998A4263E}">
      <dgm:prSet custT="1"/>
      <dgm:spPr/>
      <dgm:t>
        <a:bodyPr/>
        <a:lstStyle/>
        <a:p>
          <a:pPr rtl="0"/>
          <a:r>
            <a:rPr lang="en-US" sz="2000" b="1" dirty="0">
              <a:solidFill>
                <a:schemeClr val="tx1"/>
              </a:solidFill>
            </a:rPr>
            <a:t>A statement of the possible consequences of failure to improve during the opportunity period</a:t>
          </a:r>
        </a:p>
      </dgm:t>
    </dgm:pt>
    <dgm:pt modelId="{75712949-7424-4DF3-9E22-FD20656082B7}" type="parTrans" cxnId="{68BADAAC-DA64-421C-BCA6-B0A71DD90D24}">
      <dgm:prSet/>
      <dgm:spPr/>
      <dgm:t>
        <a:bodyPr/>
        <a:lstStyle/>
        <a:p>
          <a:endParaRPr lang="en-US"/>
        </a:p>
      </dgm:t>
    </dgm:pt>
    <dgm:pt modelId="{A222E372-02F7-4BAA-A908-64AA6432BCE6}" type="sibTrans" cxnId="{68BADAAC-DA64-421C-BCA6-B0A71DD90D24}">
      <dgm:prSet/>
      <dgm:spPr/>
      <dgm:t>
        <a:bodyPr/>
        <a:lstStyle/>
        <a:p>
          <a:endParaRPr lang="en-US"/>
        </a:p>
      </dgm:t>
    </dgm:pt>
    <dgm:pt modelId="{91916E94-561B-4E8D-8095-94705D642D2D}">
      <dgm:prSet custT="1"/>
      <dgm:spPr>
        <a:solidFill>
          <a:schemeClr val="bg1"/>
        </a:solidFill>
      </dgm:spPr>
      <dgm:t>
        <a:bodyPr/>
        <a:lstStyle/>
        <a:p>
          <a:pPr algn="ctr" rtl="0"/>
          <a:r>
            <a:rPr lang="en-US" sz="1800" b="0" dirty="0">
              <a:solidFill>
                <a:schemeClr val="tx1"/>
              </a:solidFill>
            </a:rPr>
            <a:t>If the employee fails to demonstrate performance at the “Fully Successful” level despite the PIP, the employee may be reduced in grade or removed from Federal service</a:t>
          </a:r>
        </a:p>
        <a:p>
          <a:pPr algn="ctr" rtl="0"/>
          <a:r>
            <a:rPr lang="en-US" sz="1800" b="1" dirty="0">
              <a:solidFill>
                <a:srgbClr val="0033CC"/>
              </a:solidFill>
            </a:rPr>
            <a:t>CALL EMPLOYEE RELATIONS FOR GUIDANCE PRIOR TO INITIATING A PIP</a:t>
          </a:r>
        </a:p>
      </dgm:t>
    </dgm:pt>
    <dgm:pt modelId="{52EF206F-20FB-49D3-BBAB-3BCA806A3322}" type="parTrans" cxnId="{2732F1B2-6547-4389-9CEA-A0B82D302A80}">
      <dgm:prSet/>
      <dgm:spPr/>
      <dgm:t>
        <a:bodyPr/>
        <a:lstStyle/>
        <a:p>
          <a:endParaRPr lang="en-US"/>
        </a:p>
      </dgm:t>
    </dgm:pt>
    <dgm:pt modelId="{EFA24138-33C4-499F-87A1-6D0C9BF02C2F}" type="sibTrans" cxnId="{2732F1B2-6547-4389-9CEA-A0B82D302A80}">
      <dgm:prSet/>
      <dgm:spPr/>
      <dgm:t>
        <a:bodyPr/>
        <a:lstStyle/>
        <a:p>
          <a:endParaRPr lang="en-US"/>
        </a:p>
      </dgm:t>
    </dgm:pt>
    <dgm:pt modelId="{73E4D4D3-5B92-4E0C-B735-E0CF5F50DC6F}">
      <dgm:prSet custT="1"/>
      <dgm:spPr/>
      <dgm:t>
        <a:bodyPr/>
        <a:lstStyle/>
        <a:p>
          <a:pPr rtl="0"/>
          <a:r>
            <a:rPr lang="en-US" sz="2000" b="1" dirty="0">
              <a:solidFill>
                <a:schemeClr val="tx1"/>
              </a:solidFill>
            </a:rPr>
            <a:t>The assistance the Agency is offering the employee to improve unacceptable performance</a:t>
          </a:r>
        </a:p>
      </dgm:t>
    </dgm:pt>
    <dgm:pt modelId="{74C4E51A-9E58-44AC-BE91-FEE34EBE7592}" type="parTrans" cxnId="{00F7F8FB-A8E5-42EB-81E4-C7BA9B0FE85F}">
      <dgm:prSet/>
      <dgm:spPr/>
      <dgm:t>
        <a:bodyPr/>
        <a:lstStyle/>
        <a:p>
          <a:endParaRPr lang="en-US"/>
        </a:p>
      </dgm:t>
    </dgm:pt>
    <dgm:pt modelId="{3760D634-BF59-4353-9D8F-E545A84284F8}" type="sibTrans" cxnId="{00F7F8FB-A8E5-42EB-81E4-C7BA9B0FE85F}">
      <dgm:prSet/>
      <dgm:spPr/>
      <dgm:t>
        <a:bodyPr/>
        <a:lstStyle/>
        <a:p>
          <a:endParaRPr lang="en-US"/>
        </a:p>
      </dgm:t>
    </dgm:pt>
    <dgm:pt modelId="{BA096C92-66F0-464C-A117-87757CE464EC}" type="pres">
      <dgm:prSet presAssocID="{AFD17A27-D98F-48D6-A355-2E889418255A}" presName="linear" presStyleCnt="0">
        <dgm:presLayoutVars>
          <dgm:animLvl val="lvl"/>
          <dgm:resizeHandles val="exact"/>
        </dgm:presLayoutVars>
      </dgm:prSet>
      <dgm:spPr/>
      <dgm:t>
        <a:bodyPr/>
        <a:lstStyle/>
        <a:p>
          <a:endParaRPr lang="en-US"/>
        </a:p>
      </dgm:t>
    </dgm:pt>
    <dgm:pt modelId="{FD1E4DBA-C410-4A8D-8557-EB124BA68B3F}" type="pres">
      <dgm:prSet presAssocID="{C970DB45-B442-45DE-84E0-1282BA68D08A}" presName="parentText" presStyleLbl="node1" presStyleIdx="0" presStyleCnt="2" custScaleY="54672" custLinFactNeighborY="-11267">
        <dgm:presLayoutVars>
          <dgm:chMax val="0"/>
          <dgm:bulletEnabled val="1"/>
        </dgm:presLayoutVars>
      </dgm:prSet>
      <dgm:spPr/>
      <dgm:t>
        <a:bodyPr/>
        <a:lstStyle/>
        <a:p>
          <a:endParaRPr lang="en-US"/>
        </a:p>
      </dgm:t>
    </dgm:pt>
    <dgm:pt modelId="{B64CA41B-B895-45BC-811F-2C1B88337167}" type="pres">
      <dgm:prSet presAssocID="{C970DB45-B442-45DE-84E0-1282BA68D08A}" presName="childText" presStyleLbl="revTx" presStyleIdx="0" presStyleCnt="1" custScaleX="100000" custLinFactNeighborX="-8277" custLinFactNeighborY="9095">
        <dgm:presLayoutVars>
          <dgm:bulletEnabled val="1"/>
        </dgm:presLayoutVars>
      </dgm:prSet>
      <dgm:spPr/>
      <dgm:t>
        <a:bodyPr/>
        <a:lstStyle/>
        <a:p>
          <a:endParaRPr lang="en-US"/>
        </a:p>
      </dgm:t>
    </dgm:pt>
    <dgm:pt modelId="{2F413E06-E0F2-4A73-A787-444625A3896F}" type="pres">
      <dgm:prSet presAssocID="{91916E94-561B-4E8D-8095-94705D642D2D}" presName="parentText" presStyleLbl="node1" presStyleIdx="1" presStyleCnt="2" custScaleY="74605" custLinFactNeighborY="10477">
        <dgm:presLayoutVars>
          <dgm:chMax val="0"/>
          <dgm:bulletEnabled val="1"/>
        </dgm:presLayoutVars>
      </dgm:prSet>
      <dgm:spPr/>
      <dgm:t>
        <a:bodyPr/>
        <a:lstStyle/>
        <a:p>
          <a:endParaRPr lang="en-US"/>
        </a:p>
      </dgm:t>
    </dgm:pt>
  </dgm:ptLst>
  <dgm:cxnLst>
    <dgm:cxn modelId="{691E4B13-D2E7-40C6-810F-E6271E03F271}" type="presOf" srcId="{73E4D4D3-5B92-4E0C-B735-E0CF5F50DC6F}" destId="{B64CA41B-B895-45BC-811F-2C1B88337167}" srcOrd="0" destOrd="4" presId="urn:microsoft.com/office/officeart/2005/8/layout/vList2"/>
    <dgm:cxn modelId="{76AF46E3-C44A-444C-A4E5-610FAC593B1A}" srcId="{C970DB45-B442-45DE-84E0-1282BA68D08A}" destId="{0586DC3C-EE99-456C-93EC-A8D5D10042CD}" srcOrd="2" destOrd="0" parTransId="{CC48030B-928E-40CF-90CD-93A56947F309}" sibTransId="{1FF3B398-3965-484D-B775-89E13B1CDB9E}"/>
    <dgm:cxn modelId="{CC64B2A9-608E-4E0F-B4F3-27814D31F4D3}" type="presOf" srcId="{0586DC3C-EE99-456C-93EC-A8D5D10042CD}" destId="{B64CA41B-B895-45BC-811F-2C1B88337167}" srcOrd="0" destOrd="2" presId="urn:microsoft.com/office/officeart/2005/8/layout/vList2"/>
    <dgm:cxn modelId="{B6F5215A-95FB-48CF-861D-F4A240BD8F87}" srcId="{C970DB45-B442-45DE-84E0-1282BA68D08A}" destId="{B0E1792F-B152-496F-A0E1-304297026F31}" srcOrd="0" destOrd="0" parTransId="{B3F47899-E8DC-4C2A-9333-D45130A5BED6}" sibTransId="{F30250F8-7E37-471C-BBEF-6A9A42E6D2FE}"/>
    <dgm:cxn modelId="{EF473817-1696-4452-88DD-5EF6EC30FC5E}" srcId="{AFD17A27-D98F-48D6-A355-2E889418255A}" destId="{C970DB45-B442-45DE-84E0-1282BA68D08A}" srcOrd="0" destOrd="0" parTransId="{4214BD9F-3706-4413-9A5E-DF6082D8699D}" sibTransId="{765C629A-DBED-4A77-BC7A-4675ED34AFFC}"/>
    <dgm:cxn modelId="{FD39481F-C1FE-42BE-B0EC-930BF857299A}" type="presOf" srcId="{C970DB45-B442-45DE-84E0-1282BA68D08A}" destId="{FD1E4DBA-C410-4A8D-8557-EB124BA68B3F}" srcOrd="0" destOrd="0" presId="urn:microsoft.com/office/officeart/2005/8/layout/vList2"/>
    <dgm:cxn modelId="{4E63B28D-2871-4755-B630-5C0B92B0CE3B}" type="presOf" srcId="{91916E94-561B-4E8D-8095-94705D642D2D}" destId="{2F413E06-E0F2-4A73-A787-444625A3896F}" srcOrd="0" destOrd="0" presId="urn:microsoft.com/office/officeart/2005/8/layout/vList2"/>
    <dgm:cxn modelId="{A1900868-7DA4-4AFF-BDD2-B6E39723246B}" type="presOf" srcId="{AFD17A27-D98F-48D6-A355-2E889418255A}" destId="{BA096C92-66F0-464C-A117-87757CE464EC}" srcOrd="0" destOrd="0" presId="urn:microsoft.com/office/officeart/2005/8/layout/vList2"/>
    <dgm:cxn modelId="{68BADAAC-DA64-421C-BCA6-B0A71DD90D24}" srcId="{C970DB45-B442-45DE-84E0-1282BA68D08A}" destId="{A402A0A9-153B-4135-9FA2-B1D998A4263E}" srcOrd="3" destOrd="0" parTransId="{75712949-7424-4DF3-9E22-FD20656082B7}" sibTransId="{A222E372-02F7-4BAA-A908-64AA6432BCE6}"/>
    <dgm:cxn modelId="{DCAC3F45-C3F3-4AF7-9D6F-91A183DE13C7}" type="presOf" srcId="{A402A0A9-153B-4135-9FA2-B1D998A4263E}" destId="{B64CA41B-B895-45BC-811F-2C1B88337167}" srcOrd="0" destOrd="3" presId="urn:microsoft.com/office/officeart/2005/8/layout/vList2"/>
    <dgm:cxn modelId="{2732F1B2-6547-4389-9CEA-A0B82D302A80}" srcId="{AFD17A27-D98F-48D6-A355-2E889418255A}" destId="{91916E94-561B-4E8D-8095-94705D642D2D}" srcOrd="1" destOrd="0" parTransId="{52EF206F-20FB-49D3-BBAB-3BCA806A3322}" sibTransId="{EFA24138-33C4-499F-87A1-6D0C9BF02C2F}"/>
    <dgm:cxn modelId="{3C53636E-5ABB-4761-8BC6-DEA1F10F6337}" srcId="{C970DB45-B442-45DE-84E0-1282BA68D08A}" destId="{D4840E29-D499-4B56-B7E4-E5996F6B4FB5}" srcOrd="1" destOrd="0" parTransId="{F1AA67EA-3793-43D7-97DE-87BF8BD703AD}" sibTransId="{884EDB25-334D-43FF-8A40-CBE5F038AC54}"/>
    <dgm:cxn modelId="{7A071182-E378-489A-8D59-AA72ACEB0B68}" type="presOf" srcId="{B0E1792F-B152-496F-A0E1-304297026F31}" destId="{B64CA41B-B895-45BC-811F-2C1B88337167}" srcOrd="0" destOrd="0" presId="urn:microsoft.com/office/officeart/2005/8/layout/vList2"/>
    <dgm:cxn modelId="{32E64385-5DA8-4750-98F8-6BDD35CE3C3C}" type="presOf" srcId="{D4840E29-D499-4B56-B7E4-E5996F6B4FB5}" destId="{B64CA41B-B895-45BC-811F-2C1B88337167}" srcOrd="0" destOrd="1" presId="urn:microsoft.com/office/officeart/2005/8/layout/vList2"/>
    <dgm:cxn modelId="{00F7F8FB-A8E5-42EB-81E4-C7BA9B0FE85F}" srcId="{C970DB45-B442-45DE-84E0-1282BA68D08A}" destId="{73E4D4D3-5B92-4E0C-B735-E0CF5F50DC6F}" srcOrd="4" destOrd="0" parTransId="{74C4E51A-9E58-44AC-BE91-FEE34EBE7592}" sibTransId="{3760D634-BF59-4353-9D8F-E545A84284F8}"/>
    <dgm:cxn modelId="{3702BD9B-EE68-415F-8F9C-792198850B39}" type="presParOf" srcId="{BA096C92-66F0-464C-A117-87757CE464EC}" destId="{FD1E4DBA-C410-4A8D-8557-EB124BA68B3F}" srcOrd="0" destOrd="0" presId="urn:microsoft.com/office/officeart/2005/8/layout/vList2"/>
    <dgm:cxn modelId="{790136DD-8738-4201-BB32-F2211A327CD3}" type="presParOf" srcId="{BA096C92-66F0-464C-A117-87757CE464EC}" destId="{B64CA41B-B895-45BC-811F-2C1B88337167}" srcOrd="1" destOrd="0" presId="urn:microsoft.com/office/officeart/2005/8/layout/vList2"/>
    <dgm:cxn modelId="{280025A4-C226-4E29-9A15-1D8AF6EFA740}" type="presParOf" srcId="{BA096C92-66F0-464C-A117-87757CE464EC}" destId="{2F413E06-E0F2-4A73-A787-444625A3896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39A710-5C01-454C-BBD5-9284C4AC44F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5560138-FA25-4988-B1F0-0D0444D9CA65}">
      <dgm:prSet custT="1"/>
      <dgm:spPr>
        <a:solidFill>
          <a:srgbClr val="002060"/>
        </a:solidFill>
      </dgm:spPr>
      <dgm:t>
        <a:bodyPr/>
        <a:lstStyle/>
        <a:p>
          <a:pPr rtl="0">
            <a:spcAft>
              <a:spcPts val="0"/>
            </a:spcAft>
          </a:pPr>
          <a:r>
            <a:rPr lang="en-US" sz="2800" b="1" dirty="0"/>
            <a:t>Damaging </a:t>
          </a:r>
          <a:endParaRPr lang="en-US" sz="2800" b="1" dirty="0" smtClean="0"/>
        </a:p>
        <a:p>
          <a:pPr rtl="0">
            <a:spcAft>
              <a:spcPts val="0"/>
            </a:spcAft>
          </a:pPr>
          <a:r>
            <a:rPr lang="en-US" sz="2800" b="1" dirty="0" smtClean="0"/>
            <a:t>Office Morale</a:t>
          </a:r>
          <a:endParaRPr lang="en-US" sz="2800" b="1" dirty="0"/>
        </a:p>
      </dgm:t>
    </dgm:pt>
    <dgm:pt modelId="{A0FB44BB-2EB4-4941-90F4-A9B57FE5E1B3}" type="parTrans" cxnId="{3FD8D62C-0CD1-4AAA-BB28-CC89A4C644BF}">
      <dgm:prSet/>
      <dgm:spPr/>
      <dgm:t>
        <a:bodyPr/>
        <a:lstStyle/>
        <a:p>
          <a:endParaRPr lang="en-US"/>
        </a:p>
      </dgm:t>
    </dgm:pt>
    <dgm:pt modelId="{B36A8E07-8B72-4E78-B0EE-D4EB6C25C644}" type="sibTrans" cxnId="{3FD8D62C-0CD1-4AAA-BB28-CC89A4C644BF}">
      <dgm:prSet/>
      <dgm:spPr/>
      <dgm:t>
        <a:bodyPr/>
        <a:lstStyle/>
        <a:p>
          <a:endParaRPr lang="en-US"/>
        </a:p>
      </dgm:t>
    </dgm:pt>
    <dgm:pt modelId="{2FA87EA4-6BDF-45A2-8BB4-FB9AE583902B}">
      <dgm:prSet custT="1"/>
      <dgm:spPr>
        <a:solidFill>
          <a:schemeClr val="accent1">
            <a:lumMod val="75000"/>
            <a:alpha val="90000"/>
          </a:schemeClr>
        </a:solidFill>
      </dgm:spPr>
      <dgm:t>
        <a:bodyPr/>
        <a:lstStyle/>
        <a:p>
          <a:pPr algn="ctr" rtl="0"/>
          <a:r>
            <a:rPr lang="en-US" sz="2800" dirty="0">
              <a:solidFill>
                <a:schemeClr val="bg1"/>
              </a:solidFill>
            </a:rPr>
            <a:t>Creates </a:t>
          </a:r>
          <a:r>
            <a:rPr lang="en-US" sz="2800" dirty="0" smtClean="0">
              <a:solidFill>
                <a:schemeClr val="bg1"/>
              </a:solidFill>
            </a:rPr>
            <a:t>issues </a:t>
          </a:r>
          <a:r>
            <a:rPr lang="en-US" sz="2800" dirty="0">
              <a:solidFill>
                <a:schemeClr val="bg1"/>
              </a:solidFill>
            </a:rPr>
            <a:t>with other employees; projects image of ineffective  leadership from supervisor</a:t>
          </a:r>
        </a:p>
      </dgm:t>
    </dgm:pt>
    <dgm:pt modelId="{0A2FB5EE-0C5C-47D1-B210-F98D741962FC}" type="parTrans" cxnId="{B0AFA481-CAE1-468C-949C-D92F846544D4}">
      <dgm:prSet/>
      <dgm:spPr/>
      <dgm:t>
        <a:bodyPr/>
        <a:lstStyle/>
        <a:p>
          <a:endParaRPr lang="en-US"/>
        </a:p>
      </dgm:t>
    </dgm:pt>
    <dgm:pt modelId="{F0CCFB50-563F-427D-9C6B-80CF16136E65}" type="sibTrans" cxnId="{B0AFA481-CAE1-468C-949C-D92F846544D4}">
      <dgm:prSet/>
      <dgm:spPr/>
      <dgm:t>
        <a:bodyPr/>
        <a:lstStyle/>
        <a:p>
          <a:endParaRPr lang="en-US"/>
        </a:p>
      </dgm:t>
    </dgm:pt>
    <dgm:pt modelId="{6D488FF5-092E-4D47-B715-1A7FAE353FB0}">
      <dgm:prSet custT="1"/>
      <dgm:spPr>
        <a:solidFill>
          <a:srgbClr val="002060"/>
        </a:solidFill>
      </dgm:spPr>
      <dgm:t>
        <a:bodyPr/>
        <a:lstStyle/>
        <a:p>
          <a:pPr rtl="0">
            <a:spcAft>
              <a:spcPts val="0"/>
            </a:spcAft>
          </a:pPr>
          <a:r>
            <a:rPr lang="en-US" sz="2800" b="1" dirty="0"/>
            <a:t>Disciplinary </a:t>
          </a:r>
          <a:endParaRPr lang="en-US" sz="2800" b="1" dirty="0" smtClean="0"/>
        </a:p>
        <a:p>
          <a:pPr rtl="0">
            <a:spcAft>
              <a:spcPts val="0"/>
            </a:spcAft>
          </a:pPr>
          <a:r>
            <a:rPr lang="en-US" sz="2800" b="1" dirty="0" smtClean="0"/>
            <a:t>Issues</a:t>
          </a:r>
          <a:endParaRPr lang="en-US" sz="2800" b="1" dirty="0"/>
        </a:p>
      </dgm:t>
    </dgm:pt>
    <dgm:pt modelId="{D11EB40D-7421-41EC-8843-ABEE79E14E31}" type="parTrans" cxnId="{059DA44E-D9E6-4B92-88AF-036788CF74B3}">
      <dgm:prSet/>
      <dgm:spPr/>
      <dgm:t>
        <a:bodyPr/>
        <a:lstStyle/>
        <a:p>
          <a:endParaRPr lang="en-US"/>
        </a:p>
      </dgm:t>
    </dgm:pt>
    <dgm:pt modelId="{B947280E-2418-4903-BA48-E9A7C8AD47B7}" type="sibTrans" cxnId="{059DA44E-D9E6-4B92-88AF-036788CF74B3}">
      <dgm:prSet/>
      <dgm:spPr/>
      <dgm:t>
        <a:bodyPr/>
        <a:lstStyle/>
        <a:p>
          <a:endParaRPr lang="en-US"/>
        </a:p>
      </dgm:t>
    </dgm:pt>
    <dgm:pt modelId="{1897E52F-2C59-40CA-BDF5-7344186C28FB}">
      <dgm:prSet custT="1"/>
      <dgm:spPr>
        <a:solidFill>
          <a:schemeClr val="accent1">
            <a:lumMod val="75000"/>
            <a:alpha val="90000"/>
          </a:schemeClr>
        </a:solidFill>
      </dgm:spPr>
      <dgm:t>
        <a:bodyPr/>
        <a:lstStyle/>
        <a:p>
          <a:pPr algn="ctr" rtl="0"/>
          <a:r>
            <a:rPr lang="en-US" sz="2800" dirty="0">
              <a:solidFill>
                <a:schemeClr val="bg1"/>
              </a:solidFill>
            </a:rPr>
            <a:t>Discipline </a:t>
          </a:r>
          <a:r>
            <a:rPr lang="en-US" sz="2800" dirty="0" smtClean="0">
              <a:solidFill>
                <a:schemeClr val="bg1"/>
              </a:solidFill>
            </a:rPr>
            <a:t>issues </a:t>
          </a:r>
          <a:r>
            <a:rPr lang="en-US" sz="2800" dirty="0">
              <a:solidFill>
                <a:schemeClr val="bg1"/>
              </a:solidFill>
            </a:rPr>
            <a:t>are </a:t>
          </a:r>
          <a:r>
            <a:rPr lang="en-US" sz="2800" dirty="0" smtClean="0">
              <a:solidFill>
                <a:schemeClr val="bg1"/>
              </a:solidFill>
            </a:rPr>
            <a:t>usually symptoms </a:t>
          </a:r>
          <a:r>
            <a:rPr lang="en-US" sz="2800" dirty="0">
              <a:solidFill>
                <a:schemeClr val="bg1"/>
              </a:solidFill>
            </a:rPr>
            <a:t>of  performance issues</a:t>
          </a:r>
        </a:p>
      </dgm:t>
    </dgm:pt>
    <dgm:pt modelId="{30F89751-9BF6-4543-A2EB-4F9008F42DA4}" type="parTrans" cxnId="{B596994E-3B46-494B-913F-CE9CBBB1E1AA}">
      <dgm:prSet/>
      <dgm:spPr/>
      <dgm:t>
        <a:bodyPr/>
        <a:lstStyle/>
        <a:p>
          <a:endParaRPr lang="en-US"/>
        </a:p>
      </dgm:t>
    </dgm:pt>
    <dgm:pt modelId="{5946CFA2-7478-4791-970E-C085E291DA0F}" type="sibTrans" cxnId="{B596994E-3B46-494B-913F-CE9CBBB1E1AA}">
      <dgm:prSet/>
      <dgm:spPr/>
      <dgm:t>
        <a:bodyPr/>
        <a:lstStyle/>
        <a:p>
          <a:endParaRPr lang="en-US"/>
        </a:p>
      </dgm:t>
    </dgm:pt>
    <dgm:pt modelId="{059F7032-A2C6-4496-A648-F89F430F38A7}" type="pres">
      <dgm:prSet presAssocID="{4B39A710-5C01-454C-BBD5-9284C4AC44F3}" presName="Name0" presStyleCnt="0">
        <dgm:presLayoutVars>
          <dgm:dir/>
          <dgm:animLvl val="lvl"/>
          <dgm:resizeHandles val="exact"/>
        </dgm:presLayoutVars>
      </dgm:prSet>
      <dgm:spPr/>
      <dgm:t>
        <a:bodyPr/>
        <a:lstStyle/>
        <a:p>
          <a:endParaRPr lang="en-US"/>
        </a:p>
      </dgm:t>
    </dgm:pt>
    <dgm:pt modelId="{AC367F9C-E704-47AB-BA73-0F7171556E73}" type="pres">
      <dgm:prSet presAssocID="{65560138-FA25-4988-B1F0-0D0444D9CA65}" presName="composite" presStyleCnt="0"/>
      <dgm:spPr/>
    </dgm:pt>
    <dgm:pt modelId="{1F4D9B56-7AC2-4C19-A8B6-5B9B98220F87}" type="pres">
      <dgm:prSet presAssocID="{65560138-FA25-4988-B1F0-0D0444D9CA65}" presName="parTx" presStyleLbl="alignNode1" presStyleIdx="0" presStyleCnt="2">
        <dgm:presLayoutVars>
          <dgm:chMax val="0"/>
          <dgm:chPref val="0"/>
          <dgm:bulletEnabled val="1"/>
        </dgm:presLayoutVars>
      </dgm:prSet>
      <dgm:spPr/>
      <dgm:t>
        <a:bodyPr/>
        <a:lstStyle/>
        <a:p>
          <a:endParaRPr lang="en-US"/>
        </a:p>
      </dgm:t>
    </dgm:pt>
    <dgm:pt modelId="{35F9BD7C-5E6A-4D30-B797-964877BE9D0D}" type="pres">
      <dgm:prSet presAssocID="{65560138-FA25-4988-B1F0-0D0444D9CA65}" presName="desTx" presStyleLbl="alignAccFollowNode1" presStyleIdx="0" presStyleCnt="2">
        <dgm:presLayoutVars>
          <dgm:bulletEnabled val="1"/>
        </dgm:presLayoutVars>
      </dgm:prSet>
      <dgm:spPr/>
      <dgm:t>
        <a:bodyPr/>
        <a:lstStyle/>
        <a:p>
          <a:endParaRPr lang="en-US"/>
        </a:p>
      </dgm:t>
    </dgm:pt>
    <dgm:pt modelId="{1F2F544E-4F2F-4BAC-B37C-EC629F25EE71}" type="pres">
      <dgm:prSet presAssocID="{B36A8E07-8B72-4E78-B0EE-D4EB6C25C644}" presName="space" presStyleCnt="0"/>
      <dgm:spPr/>
    </dgm:pt>
    <dgm:pt modelId="{53D5A5CD-5413-4FF6-A5B8-51F37165D413}" type="pres">
      <dgm:prSet presAssocID="{6D488FF5-092E-4D47-B715-1A7FAE353FB0}" presName="composite" presStyleCnt="0"/>
      <dgm:spPr/>
    </dgm:pt>
    <dgm:pt modelId="{23CDA338-39C7-4477-BA7B-C577A8817F72}" type="pres">
      <dgm:prSet presAssocID="{6D488FF5-092E-4D47-B715-1A7FAE353FB0}" presName="parTx" presStyleLbl="alignNode1" presStyleIdx="1" presStyleCnt="2">
        <dgm:presLayoutVars>
          <dgm:chMax val="0"/>
          <dgm:chPref val="0"/>
          <dgm:bulletEnabled val="1"/>
        </dgm:presLayoutVars>
      </dgm:prSet>
      <dgm:spPr/>
      <dgm:t>
        <a:bodyPr/>
        <a:lstStyle/>
        <a:p>
          <a:endParaRPr lang="en-US"/>
        </a:p>
      </dgm:t>
    </dgm:pt>
    <dgm:pt modelId="{ED43D4BC-CC91-42E5-934B-91658B412825}" type="pres">
      <dgm:prSet presAssocID="{6D488FF5-092E-4D47-B715-1A7FAE353FB0}" presName="desTx" presStyleLbl="alignAccFollowNode1" presStyleIdx="1" presStyleCnt="2">
        <dgm:presLayoutVars>
          <dgm:bulletEnabled val="1"/>
        </dgm:presLayoutVars>
      </dgm:prSet>
      <dgm:spPr/>
      <dgm:t>
        <a:bodyPr/>
        <a:lstStyle/>
        <a:p>
          <a:endParaRPr lang="en-US"/>
        </a:p>
      </dgm:t>
    </dgm:pt>
  </dgm:ptLst>
  <dgm:cxnLst>
    <dgm:cxn modelId="{693BBA8F-1C6E-40BC-B34D-84F1F745F4D6}" type="presOf" srcId="{6D488FF5-092E-4D47-B715-1A7FAE353FB0}" destId="{23CDA338-39C7-4477-BA7B-C577A8817F72}" srcOrd="0" destOrd="0" presId="urn:microsoft.com/office/officeart/2005/8/layout/hList1"/>
    <dgm:cxn modelId="{059DA44E-D9E6-4B92-88AF-036788CF74B3}" srcId="{4B39A710-5C01-454C-BBD5-9284C4AC44F3}" destId="{6D488FF5-092E-4D47-B715-1A7FAE353FB0}" srcOrd="1" destOrd="0" parTransId="{D11EB40D-7421-41EC-8843-ABEE79E14E31}" sibTransId="{B947280E-2418-4903-BA48-E9A7C8AD47B7}"/>
    <dgm:cxn modelId="{3FD8D62C-0CD1-4AAA-BB28-CC89A4C644BF}" srcId="{4B39A710-5C01-454C-BBD5-9284C4AC44F3}" destId="{65560138-FA25-4988-B1F0-0D0444D9CA65}" srcOrd="0" destOrd="0" parTransId="{A0FB44BB-2EB4-4941-90F4-A9B57FE5E1B3}" sibTransId="{B36A8E07-8B72-4E78-B0EE-D4EB6C25C644}"/>
    <dgm:cxn modelId="{C1D24EC3-14C3-4355-B4F1-8180359FCC50}" type="presOf" srcId="{1897E52F-2C59-40CA-BDF5-7344186C28FB}" destId="{ED43D4BC-CC91-42E5-934B-91658B412825}" srcOrd="0" destOrd="0" presId="urn:microsoft.com/office/officeart/2005/8/layout/hList1"/>
    <dgm:cxn modelId="{B0AFA481-CAE1-468C-949C-D92F846544D4}" srcId="{65560138-FA25-4988-B1F0-0D0444D9CA65}" destId="{2FA87EA4-6BDF-45A2-8BB4-FB9AE583902B}" srcOrd="0" destOrd="0" parTransId="{0A2FB5EE-0C5C-47D1-B210-F98D741962FC}" sibTransId="{F0CCFB50-563F-427D-9C6B-80CF16136E65}"/>
    <dgm:cxn modelId="{B596994E-3B46-494B-913F-CE9CBBB1E1AA}" srcId="{6D488FF5-092E-4D47-B715-1A7FAE353FB0}" destId="{1897E52F-2C59-40CA-BDF5-7344186C28FB}" srcOrd="0" destOrd="0" parTransId="{30F89751-9BF6-4543-A2EB-4F9008F42DA4}" sibTransId="{5946CFA2-7478-4791-970E-C085E291DA0F}"/>
    <dgm:cxn modelId="{033F1F47-67BC-411A-BF21-26A2552719B4}" type="presOf" srcId="{65560138-FA25-4988-B1F0-0D0444D9CA65}" destId="{1F4D9B56-7AC2-4C19-A8B6-5B9B98220F87}" srcOrd="0" destOrd="0" presId="urn:microsoft.com/office/officeart/2005/8/layout/hList1"/>
    <dgm:cxn modelId="{93AD3007-144F-43EA-911D-C166B4BFA997}" type="presOf" srcId="{4B39A710-5C01-454C-BBD5-9284C4AC44F3}" destId="{059F7032-A2C6-4496-A648-F89F430F38A7}" srcOrd="0" destOrd="0" presId="urn:microsoft.com/office/officeart/2005/8/layout/hList1"/>
    <dgm:cxn modelId="{EAA8A10B-64C6-40D9-940E-A66C530833C0}" type="presOf" srcId="{2FA87EA4-6BDF-45A2-8BB4-FB9AE583902B}" destId="{35F9BD7C-5E6A-4D30-B797-964877BE9D0D}" srcOrd="0" destOrd="0" presId="urn:microsoft.com/office/officeart/2005/8/layout/hList1"/>
    <dgm:cxn modelId="{3394C57E-0539-42C3-B739-7BD4464EFDE2}" type="presParOf" srcId="{059F7032-A2C6-4496-A648-F89F430F38A7}" destId="{AC367F9C-E704-47AB-BA73-0F7171556E73}" srcOrd="0" destOrd="0" presId="urn:microsoft.com/office/officeart/2005/8/layout/hList1"/>
    <dgm:cxn modelId="{7826DD08-F3D9-422D-8AAD-1728BD4E777D}" type="presParOf" srcId="{AC367F9C-E704-47AB-BA73-0F7171556E73}" destId="{1F4D9B56-7AC2-4C19-A8B6-5B9B98220F87}" srcOrd="0" destOrd="0" presId="urn:microsoft.com/office/officeart/2005/8/layout/hList1"/>
    <dgm:cxn modelId="{9F44FFFA-5D0F-4AED-B8E1-9BC535065A66}" type="presParOf" srcId="{AC367F9C-E704-47AB-BA73-0F7171556E73}" destId="{35F9BD7C-5E6A-4D30-B797-964877BE9D0D}" srcOrd="1" destOrd="0" presId="urn:microsoft.com/office/officeart/2005/8/layout/hList1"/>
    <dgm:cxn modelId="{23491565-2D07-4FA1-A36C-A437FA7203C1}" type="presParOf" srcId="{059F7032-A2C6-4496-A648-F89F430F38A7}" destId="{1F2F544E-4F2F-4BAC-B37C-EC629F25EE71}" srcOrd="1" destOrd="0" presId="urn:microsoft.com/office/officeart/2005/8/layout/hList1"/>
    <dgm:cxn modelId="{F28E3BC2-936A-4290-944F-0E0616325EA3}" type="presParOf" srcId="{059F7032-A2C6-4496-A648-F89F430F38A7}" destId="{53D5A5CD-5413-4FF6-A5B8-51F37165D413}" srcOrd="2" destOrd="0" presId="urn:microsoft.com/office/officeart/2005/8/layout/hList1"/>
    <dgm:cxn modelId="{55FD222F-F4C7-417B-9E20-B5BFEAD5A7F9}" type="presParOf" srcId="{53D5A5CD-5413-4FF6-A5B8-51F37165D413}" destId="{23CDA338-39C7-4477-BA7B-C577A8817F72}" srcOrd="0" destOrd="0" presId="urn:microsoft.com/office/officeart/2005/8/layout/hList1"/>
    <dgm:cxn modelId="{8A3A0BEE-ED88-44AD-81EC-266619B5D498}" type="presParOf" srcId="{53D5A5CD-5413-4FF6-A5B8-51F37165D413}" destId="{ED43D4BC-CC91-42E5-934B-91658B4128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D4CAA9-1284-4F02-8638-B7AB6FC6C6E9}"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D9C11916-F43C-4B50-91F0-146A4D2438E5}">
      <dgm:prSet/>
      <dgm:spPr>
        <a:solidFill>
          <a:schemeClr val="accent1">
            <a:hueOff val="0"/>
            <a:satOff val="0"/>
            <a:lumOff val="0"/>
          </a:schemeClr>
        </a:solidFill>
      </dgm:spPr>
      <dgm:t>
        <a:bodyPr/>
        <a:lstStyle/>
        <a:p>
          <a:pPr rtl="0"/>
          <a:r>
            <a:rPr lang="en-US" b="1" dirty="0">
              <a:solidFill>
                <a:schemeClr val="bg1"/>
              </a:solidFill>
            </a:rPr>
            <a:t>Communicate clear performance standards and expectations to employees</a:t>
          </a:r>
        </a:p>
      </dgm:t>
    </dgm:pt>
    <dgm:pt modelId="{342DF484-7A5E-4249-AC9B-8BFEF662B0AA}" type="parTrans" cxnId="{2CD48585-BD6E-45E0-9C13-E9CCE13BA962}">
      <dgm:prSet/>
      <dgm:spPr/>
      <dgm:t>
        <a:bodyPr/>
        <a:lstStyle/>
        <a:p>
          <a:endParaRPr lang="en-US"/>
        </a:p>
      </dgm:t>
    </dgm:pt>
    <dgm:pt modelId="{93BB0536-0331-41E7-ACA5-16DD8AB81D79}" type="sibTrans" cxnId="{2CD48585-BD6E-45E0-9C13-E9CCE13BA962}">
      <dgm:prSet/>
      <dgm:spPr/>
      <dgm:t>
        <a:bodyPr/>
        <a:lstStyle/>
        <a:p>
          <a:endParaRPr lang="en-US"/>
        </a:p>
      </dgm:t>
    </dgm:pt>
    <dgm:pt modelId="{59CC12C7-29CC-4734-99BC-BE2602596DEF}">
      <dgm:prSet/>
      <dgm:spPr>
        <a:solidFill>
          <a:srgbClr val="002060"/>
        </a:solidFill>
      </dgm:spPr>
      <dgm:t>
        <a:bodyPr/>
        <a:lstStyle/>
        <a:p>
          <a:pPr rtl="0"/>
          <a:r>
            <a:rPr lang="en-US" b="1" dirty="0">
              <a:solidFill>
                <a:schemeClr val="bg1"/>
              </a:solidFill>
            </a:rPr>
            <a:t>Make full use of the probationary period for new employees</a:t>
          </a:r>
        </a:p>
      </dgm:t>
    </dgm:pt>
    <dgm:pt modelId="{93FC5AE4-27C2-48E8-B8D7-104984B88326}" type="sibTrans" cxnId="{E13AAA76-BC51-45F9-91CA-F81E197D8073}">
      <dgm:prSet/>
      <dgm:spPr/>
      <dgm:t>
        <a:bodyPr/>
        <a:lstStyle/>
        <a:p>
          <a:endParaRPr lang="en-US"/>
        </a:p>
      </dgm:t>
    </dgm:pt>
    <dgm:pt modelId="{DB49C81E-4CB8-4F73-A4CD-E3F1FC667745}" type="parTrans" cxnId="{E13AAA76-BC51-45F9-91CA-F81E197D8073}">
      <dgm:prSet/>
      <dgm:spPr/>
      <dgm:t>
        <a:bodyPr/>
        <a:lstStyle/>
        <a:p>
          <a:endParaRPr lang="en-US"/>
        </a:p>
      </dgm:t>
    </dgm:pt>
    <dgm:pt modelId="{DFA2829C-2941-4758-86C4-BD2A0441646F}">
      <dgm:prSet/>
      <dgm:spPr>
        <a:solidFill>
          <a:schemeClr val="accent1">
            <a:lumMod val="75000"/>
          </a:schemeClr>
        </a:solidFill>
      </dgm:spPr>
      <dgm:t>
        <a:bodyPr/>
        <a:lstStyle/>
        <a:p>
          <a:pPr rtl="0"/>
          <a:r>
            <a:rPr lang="en-US" b="1" dirty="0">
              <a:solidFill>
                <a:schemeClr val="bg1"/>
              </a:solidFill>
            </a:rPr>
            <a:t>Reward and recognize good performance, informally and formally</a:t>
          </a:r>
        </a:p>
      </dgm:t>
    </dgm:pt>
    <dgm:pt modelId="{6F3E522B-C14F-4B5D-9174-345D3CF12A4C}" type="sibTrans" cxnId="{380B3E4E-CB58-484D-BE1C-7C4443F1C07B}">
      <dgm:prSet/>
      <dgm:spPr/>
      <dgm:t>
        <a:bodyPr/>
        <a:lstStyle/>
        <a:p>
          <a:endParaRPr lang="en-US"/>
        </a:p>
      </dgm:t>
    </dgm:pt>
    <dgm:pt modelId="{22944E5A-8CA8-4B49-BAA8-9EBD4E797E98}" type="parTrans" cxnId="{380B3E4E-CB58-484D-BE1C-7C4443F1C07B}">
      <dgm:prSet/>
      <dgm:spPr/>
      <dgm:t>
        <a:bodyPr/>
        <a:lstStyle/>
        <a:p>
          <a:endParaRPr lang="en-US"/>
        </a:p>
      </dgm:t>
    </dgm:pt>
    <dgm:pt modelId="{BF5F47FD-BF0D-4937-A34B-BCC6A0D57CCD}">
      <dgm:prSet/>
      <dgm:spPr>
        <a:solidFill>
          <a:srgbClr val="002060"/>
        </a:solidFill>
      </dgm:spPr>
      <dgm:t>
        <a:bodyPr/>
        <a:lstStyle/>
        <a:p>
          <a:pPr rtl="0"/>
          <a:r>
            <a:rPr lang="en-US" b="1" dirty="0">
              <a:solidFill>
                <a:schemeClr val="bg1"/>
              </a:solidFill>
            </a:rPr>
            <a:t>Provide continuous, meaningful feedback on performance</a:t>
          </a:r>
        </a:p>
      </dgm:t>
    </dgm:pt>
    <dgm:pt modelId="{5B486701-91E4-4064-9456-799D7886C2B9}" type="sibTrans" cxnId="{743CC345-DD86-4449-A5D8-4900DF0A43BA}">
      <dgm:prSet/>
      <dgm:spPr/>
      <dgm:t>
        <a:bodyPr/>
        <a:lstStyle/>
        <a:p>
          <a:endParaRPr lang="en-US"/>
        </a:p>
      </dgm:t>
    </dgm:pt>
    <dgm:pt modelId="{31F1DE77-B558-4841-906C-DA1AF3FA697B}" type="parTrans" cxnId="{743CC345-DD86-4449-A5D8-4900DF0A43BA}">
      <dgm:prSet/>
      <dgm:spPr/>
      <dgm:t>
        <a:bodyPr/>
        <a:lstStyle/>
        <a:p>
          <a:endParaRPr lang="en-US"/>
        </a:p>
      </dgm:t>
    </dgm:pt>
    <dgm:pt modelId="{4B302900-98B6-4479-8883-6BFE3921C031}" type="pres">
      <dgm:prSet presAssocID="{E3D4CAA9-1284-4F02-8638-B7AB6FC6C6E9}" presName="Name0" presStyleCnt="0">
        <dgm:presLayoutVars>
          <dgm:chMax val="7"/>
          <dgm:dir/>
          <dgm:resizeHandles val="exact"/>
        </dgm:presLayoutVars>
      </dgm:prSet>
      <dgm:spPr/>
      <dgm:t>
        <a:bodyPr/>
        <a:lstStyle/>
        <a:p>
          <a:endParaRPr lang="en-US"/>
        </a:p>
      </dgm:t>
    </dgm:pt>
    <dgm:pt modelId="{020A75BB-02C9-4AB8-97B7-5B1C6B863488}" type="pres">
      <dgm:prSet presAssocID="{E3D4CAA9-1284-4F02-8638-B7AB6FC6C6E9}" presName="ellipse1" presStyleLbl="vennNode1" presStyleIdx="0" presStyleCnt="4" custScaleX="100938" custLinFactNeighborX="-13110">
        <dgm:presLayoutVars>
          <dgm:bulletEnabled val="1"/>
        </dgm:presLayoutVars>
      </dgm:prSet>
      <dgm:spPr/>
      <dgm:t>
        <a:bodyPr/>
        <a:lstStyle/>
        <a:p>
          <a:endParaRPr lang="en-US"/>
        </a:p>
      </dgm:t>
    </dgm:pt>
    <dgm:pt modelId="{CB0D171E-A9C7-472A-AC93-55A2126160EB}" type="pres">
      <dgm:prSet presAssocID="{E3D4CAA9-1284-4F02-8638-B7AB6FC6C6E9}" presName="ellipse2" presStyleLbl="vennNode1" presStyleIdx="1" presStyleCnt="4" custScaleX="103034" custLinFactNeighborX="-4710">
        <dgm:presLayoutVars>
          <dgm:bulletEnabled val="1"/>
        </dgm:presLayoutVars>
      </dgm:prSet>
      <dgm:spPr/>
      <dgm:t>
        <a:bodyPr/>
        <a:lstStyle/>
        <a:p>
          <a:endParaRPr lang="en-US"/>
        </a:p>
      </dgm:t>
    </dgm:pt>
    <dgm:pt modelId="{33D17210-5171-4ED3-B06E-14CCB102331A}" type="pres">
      <dgm:prSet presAssocID="{E3D4CAA9-1284-4F02-8638-B7AB6FC6C6E9}" presName="ellipse3" presStyleLbl="vennNode1" presStyleIdx="2" presStyleCnt="4" custScaleX="100842" custLinFactNeighborX="4239">
        <dgm:presLayoutVars>
          <dgm:bulletEnabled val="1"/>
        </dgm:presLayoutVars>
      </dgm:prSet>
      <dgm:spPr/>
      <dgm:t>
        <a:bodyPr/>
        <a:lstStyle/>
        <a:p>
          <a:endParaRPr lang="en-US"/>
        </a:p>
      </dgm:t>
    </dgm:pt>
    <dgm:pt modelId="{1317A212-DD64-4332-B24D-0D9C5B7933C4}" type="pres">
      <dgm:prSet presAssocID="{E3D4CAA9-1284-4F02-8638-B7AB6FC6C6E9}" presName="ellipse4" presStyleLbl="vennNode1" presStyleIdx="3" presStyleCnt="4" custScaleX="99807" custLinFactNeighborX="13110">
        <dgm:presLayoutVars>
          <dgm:bulletEnabled val="1"/>
        </dgm:presLayoutVars>
      </dgm:prSet>
      <dgm:spPr/>
      <dgm:t>
        <a:bodyPr/>
        <a:lstStyle/>
        <a:p>
          <a:endParaRPr lang="en-US"/>
        </a:p>
      </dgm:t>
    </dgm:pt>
  </dgm:ptLst>
  <dgm:cxnLst>
    <dgm:cxn modelId="{84C975AC-313C-4E7D-B703-222527A52DBD}" type="presOf" srcId="{59CC12C7-29CC-4734-99BC-BE2602596DEF}" destId="{1317A212-DD64-4332-B24D-0D9C5B7933C4}" srcOrd="0" destOrd="0" presId="urn:microsoft.com/office/officeart/2005/8/layout/rings+Icon"/>
    <dgm:cxn modelId="{380B3E4E-CB58-484D-BE1C-7C4443F1C07B}" srcId="{E3D4CAA9-1284-4F02-8638-B7AB6FC6C6E9}" destId="{DFA2829C-2941-4758-86C4-BD2A0441646F}" srcOrd="2" destOrd="0" parTransId="{22944E5A-8CA8-4B49-BAA8-9EBD4E797E98}" sibTransId="{6F3E522B-C14F-4B5D-9174-345D3CF12A4C}"/>
    <dgm:cxn modelId="{1614C192-B501-4A2D-A674-78B224A9CC76}" type="presOf" srcId="{E3D4CAA9-1284-4F02-8638-B7AB6FC6C6E9}" destId="{4B302900-98B6-4479-8883-6BFE3921C031}" srcOrd="0" destOrd="0" presId="urn:microsoft.com/office/officeart/2005/8/layout/rings+Icon"/>
    <dgm:cxn modelId="{0C0D71B8-FBE4-49A3-B1BB-C5FAD15F0DCD}" type="presOf" srcId="{D9C11916-F43C-4B50-91F0-146A4D2438E5}" destId="{020A75BB-02C9-4AB8-97B7-5B1C6B863488}" srcOrd="0" destOrd="0" presId="urn:microsoft.com/office/officeart/2005/8/layout/rings+Icon"/>
    <dgm:cxn modelId="{7301BEE7-3A26-4805-A35C-979D33A96292}" type="presOf" srcId="{BF5F47FD-BF0D-4937-A34B-BCC6A0D57CCD}" destId="{CB0D171E-A9C7-472A-AC93-55A2126160EB}" srcOrd="0" destOrd="0" presId="urn:microsoft.com/office/officeart/2005/8/layout/rings+Icon"/>
    <dgm:cxn modelId="{743CC345-DD86-4449-A5D8-4900DF0A43BA}" srcId="{E3D4CAA9-1284-4F02-8638-B7AB6FC6C6E9}" destId="{BF5F47FD-BF0D-4937-A34B-BCC6A0D57CCD}" srcOrd="1" destOrd="0" parTransId="{31F1DE77-B558-4841-906C-DA1AF3FA697B}" sibTransId="{5B486701-91E4-4064-9456-799D7886C2B9}"/>
    <dgm:cxn modelId="{2E681207-3D05-4585-BDBD-6259F3689839}" type="presOf" srcId="{DFA2829C-2941-4758-86C4-BD2A0441646F}" destId="{33D17210-5171-4ED3-B06E-14CCB102331A}" srcOrd="0" destOrd="0" presId="urn:microsoft.com/office/officeart/2005/8/layout/rings+Icon"/>
    <dgm:cxn modelId="{2CD48585-BD6E-45E0-9C13-E9CCE13BA962}" srcId="{E3D4CAA9-1284-4F02-8638-B7AB6FC6C6E9}" destId="{D9C11916-F43C-4B50-91F0-146A4D2438E5}" srcOrd="0" destOrd="0" parTransId="{342DF484-7A5E-4249-AC9B-8BFEF662B0AA}" sibTransId="{93BB0536-0331-41E7-ACA5-16DD8AB81D79}"/>
    <dgm:cxn modelId="{E13AAA76-BC51-45F9-91CA-F81E197D8073}" srcId="{E3D4CAA9-1284-4F02-8638-B7AB6FC6C6E9}" destId="{59CC12C7-29CC-4734-99BC-BE2602596DEF}" srcOrd="3" destOrd="0" parTransId="{DB49C81E-4CB8-4F73-A4CD-E3F1FC667745}" sibTransId="{93FC5AE4-27C2-48E8-B8D7-104984B88326}"/>
    <dgm:cxn modelId="{F8441F4D-F355-4172-8370-8966B2D8B9F9}" type="presParOf" srcId="{4B302900-98B6-4479-8883-6BFE3921C031}" destId="{020A75BB-02C9-4AB8-97B7-5B1C6B863488}" srcOrd="0" destOrd="0" presId="urn:microsoft.com/office/officeart/2005/8/layout/rings+Icon"/>
    <dgm:cxn modelId="{E0EEBA89-A30D-49DF-B7FE-D670E9E0A1C4}" type="presParOf" srcId="{4B302900-98B6-4479-8883-6BFE3921C031}" destId="{CB0D171E-A9C7-472A-AC93-55A2126160EB}" srcOrd="1" destOrd="0" presId="urn:microsoft.com/office/officeart/2005/8/layout/rings+Icon"/>
    <dgm:cxn modelId="{DEA149FE-6448-4A5A-978E-22CFBF27D83A}" type="presParOf" srcId="{4B302900-98B6-4479-8883-6BFE3921C031}" destId="{33D17210-5171-4ED3-B06E-14CCB102331A}" srcOrd="2" destOrd="0" presId="urn:microsoft.com/office/officeart/2005/8/layout/rings+Icon"/>
    <dgm:cxn modelId="{FE056F06-7279-4C00-B89E-435BCCB3E3AC}" type="presParOf" srcId="{4B302900-98B6-4479-8883-6BFE3921C031}" destId="{1317A212-DD64-4332-B24D-0D9C5B7933C4}"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2EEC57-6E55-4E1B-AECA-3E1C40A1DFD7}" type="doc">
      <dgm:prSet loTypeId="urn:microsoft.com/office/officeart/2005/8/layout/vList2" loCatId="list" qsTypeId="urn:microsoft.com/office/officeart/2005/8/quickstyle/simple2" qsCatId="simple" csTypeId="urn:microsoft.com/office/officeart/2005/8/colors/colorful3" csCatId="colorful" phldr="1"/>
      <dgm:spPr/>
      <dgm:t>
        <a:bodyPr/>
        <a:lstStyle/>
        <a:p>
          <a:endParaRPr lang="en-US"/>
        </a:p>
      </dgm:t>
    </dgm:pt>
    <dgm:pt modelId="{CDF4DDD0-A2C1-42C5-B7B0-CF4CC5A11631}">
      <dgm:prSet custT="1"/>
      <dgm:spPr>
        <a:solidFill>
          <a:srgbClr val="002060"/>
        </a:solidFill>
      </dgm:spPr>
      <dgm:t>
        <a:bodyPr/>
        <a:lstStyle/>
        <a:p>
          <a:pPr algn="ctr" rtl="0"/>
          <a:r>
            <a:rPr lang="en-US" sz="4400" b="1" dirty="0">
              <a:solidFill>
                <a:schemeClr val="bg1"/>
              </a:solidFill>
            </a:rPr>
            <a:t>Monitoring</a:t>
          </a:r>
        </a:p>
      </dgm:t>
    </dgm:pt>
    <dgm:pt modelId="{8AACB9AD-B7CB-460A-8324-04968EA55A7F}" type="parTrans" cxnId="{A9A23806-A8EB-4703-AB38-F6D058608EA5}">
      <dgm:prSet/>
      <dgm:spPr/>
      <dgm:t>
        <a:bodyPr/>
        <a:lstStyle/>
        <a:p>
          <a:endParaRPr lang="en-US"/>
        </a:p>
      </dgm:t>
    </dgm:pt>
    <dgm:pt modelId="{692035D9-E418-4DCA-A064-2DC8A239C103}" type="sibTrans" cxnId="{A9A23806-A8EB-4703-AB38-F6D058608EA5}">
      <dgm:prSet/>
      <dgm:spPr/>
      <dgm:t>
        <a:bodyPr/>
        <a:lstStyle/>
        <a:p>
          <a:endParaRPr lang="en-US"/>
        </a:p>
      </dgm:t>
    </dgm:pt>
    <dgm:pt modelId="{A12204D4-B229-4CE6-8C75-B93E79840094}">
      <dgm:prSet custT="1"/>
      <dgm:spPr>
        <a:solidFill>
          <a:schemeClr val="accent1">
            <a:lumMod val="75000"/>
          </a:schemeClr>
        </a:solidFill>
      </dgm:spPr>
      <dgm:t>
        <a:bodyPr/>
        <a:lstStyle/>
        <a:p>
          <a:pPr algn="ctr"/>
          <a:r>
            <a:rPr lang="en-US" sz="3200" b="1" dirty="0">
              <a:solidFill>
                <a:schemeClr val="bg1"/>
              </a:solidFill>
            </a:rPr>
            <a:t>The ongoing assessment of performance compared to the stated expectations and ongoing feedback to employees on their progress toward reaching their goals</a:t>
          </a:r>
        </a:p>
      </dgm:t>
    </dgm:pt>
    <dgm:pt modelId="{59E415C1-78D1-4FC1-8307-A26350BA71F3}" type="parTrans" cxnId="{52F3F3EA-A3F9-43F5-B6A5-BFF790E515A6}">
      <dgm:prSet/>
      <dgm:spPr/>
      <dgm:t>
        <a:bodyPr/>
        <a:lstStyle/>
        <a:p>
          <a:endParaRPr lang="en-US"/>
        </a:p>
      </dgm:t>
    </dgm:pt>
    <dgm:pt modelId="{0C39A041-9532-49A4-91EE-579F3222C2F5}" type="sibTrans" cxnId="{52F3F3EA-A3F9-43F5-B6A5-BFF790E515A6}">
      <dgm:prSet/>
      <dgm:spPr/>
      <dgm:t>
        <a:bodyPr/>
        <a:lstStyle/>
        <a:p>
          <a:endParaRPr lang="en-US"/>
        </a:p>
      </dgm:t>
    </dgm:pt>
    <dgm:pt modelId="{2EC5BA08-D8CE-4271-A597-1CE804245163}" type="pres">
      <dgm:prSet presAssocID="{A72EEC57-6E55-4E1B-AECA-3E1C40A1DFD7}" presName="linear" presStyleCnt="0">
        <dgm:presLayoutVars>
          <dgm:animLvl val="lvl"/>
          <dgm:resizeHandles val="exact"/>
        </dgm:presLayoutVars>
      </dgm:prSet>
      <dgm:spPr/>
      <dgm:t>
        <a:bodyPr/>
        <a:lstStyle/>
        <a:p>
          <a:endParaRPr lang="en-US"/>
        </a:p>
      </dgm:t>
    </dgm:pt>
    <dgm:pt modelId="{23CD4471-44F7-4435-B75E-EA0E7844A3EA}" type="pres">
      <dgm:prSet presAssocID="{CDF4DDD0-A2C1-42C5-B7B0-CF4CC5A11631}" presName="parentText" presStyleLbl="node1" presStyleIdx="0" presStyleCnt="2" custScaleY="33460">
        <dgm:presLayoutVars>
          <dgm:chMax val="0"/>
          <dgm:bulletEnabled val="1"/>
        </dgm:presLayoutVars>
      </dgm:prSet>
      <dgm:spPr/>
      <dgm:t>
        <a:bodyPr/>
        <a:lstStyle/>
        <a:p>
          <a:endParaRPr lang="en-US"/>
        </a:p>
      </dgm:t>
    </dgm:pt>
    <dgm:pt modelId="{5EE60C93-0D55-4A5C-A336-9D423EC960E8}" type="pres">
      <dgm:prSet presAssocID="{692035D9-E418-4DCA-A064-2DC8A239C103}" presName="spacer" presStyleCnt="0"/>
      <dgm:spPr/>
    </dgm:pt>
    <dgm:pt modelId="{C7FC97C4-3CEA-47B1-93D2-63FB7192F9DE}" type="pres">
      <dgm:prSet presAssocID="{A12204D4-B229-4CE6-8C75-B93E79840094}" presName="parentText" presStyleLbl="node1" presStyleIdx="1" presStyleCnt="2">
        <dgm:presLayoutVars>
          <dgm:chMax val="0"/>
          <dgm:bulletEnabled val="1"/>
        </dgm:presLayoutVars>
      </dgm:prSet>
      <dgm:spPr/>
      <dgm:t>
        <a:bodyPr/>
        <a:lstStyle/>
        <a:p>
          <a:endParaRPr lang="en-US"/>
        </a:p>
      </dgm:t>
    </dgm:pt>
  </dgm:ptLst>
  <dgm:cxnLst>
    <dgm:cxn modelId="{A9A23806-A8EB-4703-AB38-F6D058608EA5}" srcId="{A72EEC57-6E55-4E1B-AECA-3E1C40A1DFD7}" destId="{CDF4DDD0-A2C1-42C5-B7B0-CF4CC5A11631}" srcOrd="0" destOrd="0" parTransId="{8AACB9AD-B7CB-460A-8324-04968EA55A7F}" sibTransId="{692035D9-E418-4DCA-A064-2DC8A239C103}"/>
    <dgm:cxn modelId="{76B48761-D1BF-42B0-9B09-B3B415F8DC1C}" type="presOf" srcId="{A12204D4-B229-4CE6-8C75-B93E79840094}" destId="{C7FC97C4-3CEA-47B1-93D2-63FB7192F9DE}" srcOrd="0" destOrd="0" presId="urn:microsoft.com/office/officeart/2005/8/layout/vList2"/>
    <dgm:cxn modelId="{52F3F3EA-A3F9-43F5-B6A5-BFF790E515A6}" srcId="{A72EEC57-6E55-4E1B-AECA-3E1C40A1DFD7}" destId="{A12204D4-B229-4CE6-8C75-B93E79840094}" srcOrd="1" destOrd="0" parTransId="{59E415C1-78D1-4FC1-8307-A26350BA71F3}" sibTransId="{0C39A041-9532-49A4-91EE-579F3222C2F5}"/>
    <dgm:cxn modelId="{3DEBB010-A7AF-4ED6-9103-F042F6FDE486}" type="presOf" srcId="{CDF4DDD0-A2C1-42C5-B7B0-CF4CC5A11631}" destId="{23CD4471-44F7-4435-B75E-EA0E7844A3EA}" srcOrd="0" destOrd="0" presId="urn:microsoft.com/office/officeart/2005/8/layout/vList2"/>
    <dgm:cxn modelId="{892D3394-8498-4854-BF52-D633328EE0C3}" type="presOf" srcId="{A72EEC57-6E55-4E1B-AECA-3E1C40A1DFD7}" destId="{2EC5BA08-D8CE-4271-A597-1CE804245163}" srcOrd="0" destOrd="0" presId="urn:microsoft.com/office/officeart/2005/8/layout/vList2"/>
    <dgm:cxn modelId="{B13AC704-CACD-4CC1-8E31-796D56467357}" type="presParOf" srcId="{2EC5BA08-D8CE-4271-A597-1CE804245163}" destId="{23CD4471-44F7-4435-B75E-EA0E7844A3EA}" srcOrd="0" destOrd="0" presId="urn:microsoft.com/office/officeart/2005/8/layout/vList2"/>
    <dgm:cxn modelId="{7BC9DB35-9B47-4E3A-8F3D-384F40743020}" type="presParOf" srcId="{2EC5BA08-D8CE-4271-A597-1CE804245163}" destId="{5EE60C93-0D55-4A5C-A336-9D423EC960E8}" srcOrd="1" destOrd="0" presId="urn:microsoft.com/office/officeart/2005/8/layout/vList2"/>
    <dgm:cxn modelId="{7A761C98-6559-458E-97FB-9E5049E78889}" type="presParOf" srcId="{2EC5BA08-D8CE-4271-A597-1CE804245163}" destId="{C7FC97C4-3CEA-47B1-93D2-63FB7192F9D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66BC1E-B40F-485E-A686-E1F07FB16ED8}"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6F1145EC-2927-43A4-B7E7-07B2C8DD5CA9}">
      <dgm:prSet phldrT="[Text]" custT="1"/>
      <dgm:spPr>
        <a:solidFill>
          <a:schemeClr val="bg1"/>
        </a:solidFill>
        <a:effectLst>
          <a:outerShdw blurRad="50800" dist="38100" dir="5400000" algn="t" rotWithShape="0">
            <a:prstClr val="black">
              <a:alpha val="40000"/>
            </a:prstClr>
          </a:outerShdw>
        </a:effectLst>
      </dgm:spPr>
      <dgm:t>
        <a:bodyPr/>
        <a:lstStyle/>
        <a:p>
          <a:r>
            <a:rPr lang="en-US" sz="3600" b="1" dirty="0">
              <a:solidFill>
                <a:srgbClr val="002060"/>
              </a:solidFill>
            </a:rPr>
            <a:t>Monitoring Phase</a:t>
          </a:r>
        </a:p>
      </dgm:t>
    </dgm:pt>
    <dgm:pt modelId="{6C1E7166-8298-462F-A7FA-A248AEC3E30D}" type="parTrans" cxnId="{878D51E8-59D0-40C9-A5C1-476EDEAC85F0}">
      <dgm:prSet/>
      <dgm:spPr/>
      <dgm:t>
        <a:bodyPr/>
        <a:lstStyle/>
        <a:p>
          <a:endParaRPr lang="en-US"/>
        </a:p>
      </dgm:t>
    </dgm:pt>
    <dgm:pt modelId="{3D36B787-3586-483C-A8AD-6B9FF3165D13}" type="sibTrans" cxnId="{878D51E8-59D0-40C9-A5C1-476EDEAC85F0}">
      <dgm:prSet/>
      <dgm:spPr/>
      <dgm:t>
        <a:bodyPr/>
        <a:lstStyle/>
        <a:p>
          <a:endParaRPr lang="en-US"/>
        </a:p>
      </dgm:t>
    </dgm:pt>
    <dgm:pt modelId="{AF1B3C5B-0BA6-49D5-AA05-7AF6AE1D66A6}">
      <dgm:prSet phldrT="[Text]" custT="1"/>
      <dgm:spPr>
        <a:solidFill>
          <a:schemeClr val="accent1">
            <a:lumMod val="75000"/>
          </a:schemeClr>
        </a:solidFill>
        <a:ln>
          <a:noFill/>
        </a:ln>
        <a:effectLst>
          <a:outerShdw blurRad="50800" dist="38100" dir="5400000" algn="t" rotWithShape="0">
            <a:prstClr val="black">
              <a:alpha val="40000"/>
            </a:prstClr>
          </a:outerShdw>
        </a:effectLst>
      </dgm:spPr>
      <dgm:t>
        <a:bodyPr/>
        <a:lstStyle/>
        <a:p>
          <a:r>
            <a:rPr lang="en-US" sz="2400" dirty="0"/>
            <a:t>Two-Way Communication</a:t>
          </a:r>
          <a:endParaRPr lang="en-US" sz="2400" b="0" dirty="0"/>
        </a:p>
      </dgm:t>
    </dgm:pt>
    <dgm:pt modelId="{FD9A95B5-36E5-4F10-B7A2-A0349DC9CA75}" type="parTrans" cxnId="{10C2368A-BE3D-4424-96E7-BA12D32FA1DF}">
      <dgm:prSet/>
      <dgm:spPr/>
      <dgm:t>
        <a:bodyPr/>
        <a:lstStyle/>
        <a:p>
          <a:endParaRPr lang="en-US"/>
        </a:p>
      </dgm:t>
    </dgm:pt>
    <dgm:pt modelId="{C9C3D9EA-50BF-4056-A5F2-F469705F4A44}" type="sibTrans" cxnId="{10C2368A-BE3D-4424-96E7-BA12D32FA1DF}">
      <dgm:prSet/>
      <dgm:spPr/>
      <dgm:t>
        <a:bodyPr/>
        <a:lstStyle/>
        <a:p>
          <a:endParaRPr lang="en-US"/>
        </a:p>
      </dgm:t>
    </dgm:pt>
    <dgm:pt modelId="{6B799515-5B0B-4678-9506-664D493CE445}">
      <dgm:prSet phldrT="[Text]" custT="1"/>
      <dgm:spPr>
        <a:solidFill>
          <a:schemeClr val="accent1">
            <a:lumMod val="75000"/>
          </a:schemeClr>
        </a:solidFill>
        <a:ln>
          <a:noFill/>
        </a:ln>
        <a:effectLst>
          <a:outerShdw blurRad="50800" dist="38100" dir="5400000" algn="t" rotWithShape="0">
            <a:prstClr val="black">
              <a:alpha val="40000"/>
            </a:prstClr>
          </a:outerShdw>
        </a:effectLst>
      </dgm:spPr>
      <dgm:t>
        <a:bodyPr/>
        <a:lstStyle/>
        <a:p>
          <a:r>
            <a:rPr lang="en-US" sz="2400" dirty="0"/>
            <a:t>Emphasize Organizational Goals</a:t>
          </a:r>
        </a:p>
      </dgm:t>
    </dgm:pt>
    <dgm:pt modelId="{05C08F2D-8F10-48D0-9233-835DCD08A069}" type="parTrans" cxnId="{CAA4057C-CCEA-4526-9DC8-AA2DA44F85D4}">
      <dgm:prSet/>
      <dgm:spPr/>
      <dgm:t>
        <a:bodyPr/>
        <a:lstStyle/>
        <a:p>
          <a:endParaRPr lang="en-US"/>
        </a:p>
      </dgm:t>
    </dgm:pt>
    <dgm:pt modelId="{1E3BD6F5-6A72-4320-891C-15E5D5334E48}" type="sibTrans" cxnId="{CAA4057C-CCEA-4526-9DC8-AA2DA44F85D4}">
      <dgm:prSet/>
      <dgm:spPr/>
      <dgm:t>
        <a:bodyPr/>
        <a:lstStyle/>
        <a:p>
          <a:endParaRPr lang="en-US"/>
        </a:p>
      </dgm:t>
    </dgm:pt>
    <dgm:pt modelId="{6E6021A8-A2BC-470A-8785-3F7D778EC42C}">
      <dgm:prSet phldrT="[Text]" custT="1"/>
      <dgm:spPr>
        <a:solidFill>
          <a:schemeClr val="accent1">
            <a:lumMod val="75000"/>
          </a:schemeClr>
        </a:solidFill>
        <a:ln>
          <a:noFill/>
        </a:ln>
        <a:effectLst>
          <a:outerShdw blurRad="50800" dist="38100" dir="5400000" algn="t" rotWithShape="0">
            <a:prstClr val="black">
              <a:alpha val="40000"/>
            </a:prstClr>
          </a:outerShdw>
        </a:effectLst>
      </dgm:spPr>
      <dgm:t>
        <a:bodyPr/>
        <a:lstStyle/>
        <a:p>
          <a:r>
            <a:rPr lang="en-US" sz="2400" dirty="0"/>
            <a:t>Frequent Performance Discussions</a:t>
          </a:r>
        </a:p>
      </dgm:t>
    </dgm:pt>
    <dgm:pt modelId="{5A09DCC9-AB87-4ABF-B392-C927C9F2F5CB}" type="parTrans" cxnId="{DA9B6A3C-0DC4-4657-87B4-F1B4BBFB7D3B}">
      <dgm:prSet/>
      <dgm:spPr/>
      <dgm:t>
        <a:bodyPr/>
        <a:lstStyle/>
        <a:p>
          <a:endParaRPr lang="en-US"/>
        </a:p>
      </dgm:t>
    </dgm:pt>
    <dgm:pt modelId="{F899AEA8-426D-44B9-80C6-2284C3DD8B79}" type="sibTrans" cxnId="{DA9B6A3C-0DC4-4657-87B4-F1B4BBFB7D3B}">
      <dgm:prSet/>
      <dgm:spPr/>
      <dgm:t>
        <a:bodyPr/>
        <a:lstStyle/>
        <a:p>
          <a:endParaRPr lang="en-US"/>
        </a:p>
      </dgm:t>
    </dgm:pt>
    <dgm:pt modelId="{9F4CBD4D-8805-492B-9952-5EFA899FBDFA}">
      <dgm:prSet phldrT="[Text]" custT="1"/>
      <dgm:spPr>
        <a:solidFill>
          <a:schemeClr val="accent1">
            <a:lumMod val="75000"/>
          </a:schemeClr>
        </a:solidFill>
        <a:ln>
          <a:noFill/>
        </a:ln>
        <a:effectLst>
          <a:outerShdw blurRad="50800" dist="38100" dir="5400000" algn="t" rotWithShape="0">
            <a:prstClr val="black">
              <a:alpha val="40000"/>
            </a:prstClr>
          </a:outerShdw>
        </a:effectLst>
      </dgm:spPr>
      <dgm:t>
        <a:bodyPr/>
        <a:lstStyle/>
        <a:p>
          <a:r>
            <a:rPr lang="en-US" sz="2400" dirty="0"/>
            <a:t>Focus on Performance</a:t>
          </a:r>
        </a:p>
      </dgm:t>
    </dgm:pt>
    <dgm:pt modelId="{45D0EDC8-76C0-4FF2-B3AC-2013BA3593FF}" type="parTrans" cxnId="{1A70F868-5156-4F1A-93B0-A1D717AE48C3}">
      <dgm:prSet/>
      <dgm:spPr/>
      <dgm:t>
        <a:bodyPr/>
        <a:lstStyle/>
        <a:p>
          <a:endParaRPr lang="en-US"/>
        </a:p>
      </dgm:t>
    </dgm:pt>
    <dgm:pt modelId="{CDC1ECC3-39D1-4DCB-B421-4E86D65EE134}" type="sibTrans" cxnId="{1A70F868-5156-4F1A-93B0-A1D717AE48C3}">
      <dgm:prSet/>
      <dgm:spPr/>
      <dgm:t>
        <a:bodyPr/>
        <a:lstStyle/>
        <a:p>
          <a:endParaRPr lang="en-US"/>
        </a:p>
      </dgm:t>
    </dgm:pt>
    <dgm:pt modelId="{18E5E9FC-0425-4887-919B-543BBF0DD47A}">
      <dgm:prSet phldrT="[Text]" custT="1"/>
      <dgm:spPr>
        <a:solidFill>
          <a:schemeClr val="accent1">
            <a:lumMod val="75000"/>
          </a:schemeClr>
        </a:solidFill>
        <a:ln>
          <a:noFill/>
        </a:ln>
        <a:effectLst>
          <a:outerShdw blurRad="50800" dist="38100" dir="5400000" algn="t" rotWithShape="0">
            <a:prstClr val="black">
              <a:alpha val="40000"/>
            </a:prstClr>
          </a:outerShdw>
        </a:effectLst>
      </dgm:spPr>
      <dgm:t>
        <a:bodyPr/>
        <a:lstStyle/>
        <a:p>
          <a:r>
            <a:rPr lang="en-US" sz="2400" dirty="0"/>
            <a:t>Timely Recognition and Rewards</a:t>
          </a:r>
        </a:p>
      </dgm:t>
    </dgm:pt>
    <dgm:pt modelId="{F6BBB660-47DA-43E0-B4F2-A043FE176A02}" type="parTrans" cxnId="{500E357C-C51E-456F-8E19-3A2343EF5F02}">
      <dgm:prSet/>
      <dgm:spPr/>
      <dgm:t>
        <a:bodyPr/>
        <a:lstStyle/>
        <a:p>
          <a:endParaRPr lang="en-US"/>
        </a:p>
      </dgm:t>
    </dgm:pt>
    <dgm:pt modelId="{59933E29-0AFE-48C4-BF40-CCB9ECAF9743}" type="sibTrans" cxnId="{500E357C-C51E-456F-8E19-3A2343EF5F02}">
      <dgm:prSet/>
      <dgm:spPr/>
      <dgm:t>
        <a:bodyPr/>
        <a:lstStyle/>
        <a:p>
          <a:endParaRPr lang="en-US"/>
        </a:p>
      </dgm:t>
    </dgm:pt>
    <dgm:pt modelId="{EA506C3D-05DF-417B-8AD5-2614E7BA3AD7}">
      <dgm:prSet phldrT="[Text]" custT="1"/>
      <dgm:spPr>
        <a:solidFill>
          <a:schemeClr val="accent1">
            <a:lumMod val="75000"/>
          </a:schemeClr>
        </a:solidFill>
        <a:ln>
          <a:noFill/>
        </a:ln>
        <a:effectLst>
          <a:outerShdw blurRad="50800" dist="38100" dir="5400000" algn="t" rotWithShape="0">
            <a:prstClr val="black">
              <a:alpha val="40000"/>
            </a:prstClr>
          </a:outerShdw>
        </a:effectLst>
      </dgm:spPr>
      <dgm:t>
        <a:bodyPr/>
        <a:lstStyle/>
        <a:p>
          <a:r>
            <a:rPr lang="en-US" sz="2400" dirty="0" smtClean="0"/>
            <a:t>Early Detection of Performance Issues</a:t>
          </a:r>
          <a:endParaRPr lang="en-US" sz="2400" dirty="0"/>
        </a:p>
      </dgm:t>
    </dgm:pt>
    <dgm:pt modelId="{4A1D4508-FADD-4859-9173-F3EE402ABF64}" type="parTrans" cxnId="{8290BECC-63CC-4867-83F3-C590F2F3E7E2}">
      <dgm:prSet/>
      <dgm:spPr/>
      <dgm:t>
        <a:bodyPr/>
        <a:lstStyle/>
        <a:p>
          <a:endParaRPr lang="en-US"/>
        </a:p>
      </dgm:t>
    </dgm:pt>
    <dgm:pt modelId="{1C7289E8-AA31-433B-9633-55565D0BC56B}" type="sibTrans" cxnId="{8290BECC-63CC-4867-83F3-C590F2F3E7E2}">
      <dgm:prSet/>
      <dgm:spPr/>
      <dgm:t>
        <a:bodyPr/>
        <a:lstStyle/>
        <a:p>
          <a:endParaRPr lang="en-US"/>
        </a:p>
      </dgm:t>
    </dgm:pt>
    <dgm:pt modelId="{75A18DAB-8862-4A9D-82EA-B0E7AC4CF827}" type="pres">
      <dgm:prSet presAssocID="{3B66BC1E-B40F-485E-A686-E1F07FB16ED8}" presName="theList" presStyleCnt="0">
        <dgm:presLayoutVars>
          <dgm:dir/>
          <dgm:animLvl val="lvl"/>
          <dgm:resizeHandles val="exact"/>
        </dgm:presLayoutVars>
      </dgm:prSet>
      <dgm:spPr/>
      <dgm:t>
        <a:bodyPr/>
        <a:lstStyle/>
        <a:p>
          <a:endParaRPr lang="en-US"/>
        </a:p>
      </dgm:t>
    </dgm:pt>
    <dgm:pt modelId="{D463C503-C0E1-4C6A-830F-45FF6E111B2C}" type="pres">
      <dgm:prSet presAssocID="{6F1145EC-2927-43A4-B7E7-07B2C8DD5CA9}" presName="compNode" presStyleCnt="0"/>
      <dgm:spPr/>
    </dgm:pt>
    <dgm:pt modelId="{F0D37400-BDB4-4517-A533-A8DBF1E70731}" type="pres">
      <dgm:prSet presAssocID="{6F1145EC-2927-43A4-B7E7-07B2C8DD5CA9}" presName="aNode" presStyleLbl="bgShp" presStyleIdx="0" presStyleCnt="1" custScaleY="98777" custLinFactNeighborX="-1881" custLinFactNeighborY="-3146"/>
      <dgm:spPr/>
      <dgm:t>
        <a:bodyPr/>
        <a:lstStyle/>
        <a:p>
          <a:endParaRPr lang="en-US"/>
        </a:p>
      </dgm:t>
    </dgm:pt>
    <dgm:pt modelId="{2381B332-6C2B-49D8-9969-6DF234EECC00}" type="pres">
      <dgm:prSet presAssocID="{6F1145EC-2927-43A4-B7E7-07B2C8DD5CA9}" presName="textNode" presStyleLbl="bgShp" presStyleIdx="0" presStyleCnt="1"/>
      <dgm:spPr/>
      <dgm:t>
        <a:bodyPr/>
        <a:lstStyle/>
        <a:p>
          <a:endParaRPr lang="en-US"/>
        </a:p>
      </dgm:t>
    </dgm:pt>
    <dgm:pt modelId="{DB93DCD4-86B6-43C1-A5AB-982640FBFDD9}" type="pres">
      <dgm:prSet presAssocID="{6F1145EC-2927-43A4-B7E7-07B2C8DD5CA9}" presName="compChildNode" presStyleCnt="0"/>
      <dgm:spPr/>
    </dgm:pt>
    <dgm:pt modelId="{F4FBB82F-D9E1-4522-88BD-5668C127C739}" type="pres">
      <dgm:prSet presAssocID="{6F1145EC-2927-43A4-B7E7-07B2C8DD5CA9}" presName="theInnerList" presStyleCnt="0"/>
      <dgm:spPr/>
    </dgm:pt>
    <dgm:pt modelId="{6A14192C-09D4-435A-851A-8DB6E5043AE7}" type="pres">
      <dgm:prSet presAssocID="{AF1B3C5B-0BA6-49D5-AA05-7AF6AE1D66A6}" presName="childNode" presStyleLbl="node1" presStyleIdx="0" presStyleCnt="6" custScaleY="95990" custLinFactY="-67257" custLinFactNeighborX="1546" custLinFactNeighborY="-100000">
        <dgm:presLayoutVars>
          <dgm:bulletEnabled val="1"/>
        </dgm:presLayoutVars>
      </dgm:prSet>
      <dgm:spPr/>
      <dgm:t>
        <a:bodyPr/>
        <a:lstStyle/>
        <a:p>
          <a:endParaRPr lang="en-US"/>
        </a:p>
      </dgm:t>
    </dgm:pt>
    <dgm:pt modelId="{1ED2846A-5A26-4795-BCB2-B5C0F006942C}" type="pres">
      <dgm:prSet presAssocID="{AF1B3C5B-0BA6-49D5-AA05-7AF6AE1D66A6}" presName="aSpace2" presStyleCnt="0"/>
      <dgm:spPr/>
    </dgm:pt>
    <dgm:pt modelId="{6DE41C18-56E8-4324-866A-351A0FC8C22C}" type="pres">
      <dgm:prSet presAssocID="{6B799515-5B0B-4678-9506-664D493CE445}" presName="childNode" presStyleLbl="node1" presStyleIdx="1" presStyleCnt="6" custScaleY="95083" custLinFactY="-59056" custLinFactNeighborX="1546" custLinFactNeighborY="-100000">
        <dgm:presLayoutVars>
          <dgm:bulletEnabled val="1"/>
        </dgm:presLayoutVars>
      </dgm:prSet>
      <dgm:spPr/>
      <dgm:t>
        <a:bodyPr/>
        <a:lstStyle/>
        <a:p>
          <a:endParaRPr lang="en-US"/>
        </a:p>
      </dgm:t>
    </dgm:pt>
    <dgm:pt modelId="{306FB9FE-5601-40A2-AF79-C2490E14A93D}" type="pres">
      <dgm:prSet presAssocID="{6B799515-5B0B-4678-9506-664D493CE445}" presName="aSpace2" presStyleCnt="0"/>
      <dgm:spPr/>
    </dgm:pt>
    <dgm:pt modelId="{CF6FC9EF-3A1D-4C4B-903A-A191090A53EA}" type="pres">
      <dgm:prSet presAssocID="{6E6021A8-A2BC-470A-8785-3F7D778EC42C}" presName="childNode" presStyleLbl="node1" presStyleIdx="2" presStyleCnt="6" custScaleY="94067" custLinFactY="-56427" custLinFactNeighborX="1546" custLinFactNeighborY="-100000">
        <dgm:presLayoutVars>
          <dgm:bulletEnabled val="1"/>
        </dgm:presLayoutVars>
      </dgm:prSet>
      <dgm:spPr/>
      <dgm:t>
        <a:bodyPr/>
        <a:lstStyle/>
        <a:p>
          <a:endParaRPr lang="en-US"/>
        </a:p>
      </dgm:t>
    </dgm:pt>
    <dgm:pt modelId="{CAD63622-0076-42AB-9F02-8A4E46495C5B}" type="pres">
      <dgm:prSet presAssocID="{6E6021A8-A2BC-470A-8785-3F7D778EC42C}" presName="aSpace2" presStyleCnt="0"/>
      <dgm:spPr/>
    </dgm:pt>
    <dgm:pt modelId="{A913AA4D-1EB2-4A20-8D50-52B3B98EF38B}" type="pres">
      <dgm:prSet presAssocID="{9F4CBD4D-8805-492B-9952-5EFA899FBDFA}" presName="childNode" presStyleLbl="node1" presStyleIdx="3" presStyleCnt="6" custScaleY="92828" custLinFactY="-46924" custLinFactNeighborX="1546" custLinFactNeighborY="-100000">
        <dgm:presLayoutVars>
          <dgm:bulletEnabled val="1"/>
        </dgm:presLayoutVars>
      </dgm:prSet>
      <dgm:spPr/>
      <dgm:t>
        <a:bodyPr/>
        <a:lstStyle/>
        <a:p>
          <a:endParaRPr lang="en-US"/>
        </a:p>
      </dgm:t>
    </dgm:pt>
    <dgm:pt modelId="{F6F04432-88E1-442E-88A0-98BCB9FC7C14}" type="pres">
      <dgm:prSet presAssocID="{9F4CBD4D-8805-492B-9952-5EFA899FBDFA}" presName="aSpace2" presStyleCnt="0"/>
      <dgm:spPr/>
    </dgm:pt>
    <dgm:pt modelId="{8C286440-8445-4C64-8731-AF4FB00837B7}" type="pres">
      <dgm:prSet presAssocID="{18E5E9FC-0425-4887-919B-543BBF0DD47A}" presName="childNode" presStyleLbl="node1" presStyleIdx="4" presStyleCnt="6" custScaleY="91383" custLinFactY="-32705" custLinFactNeighborX="1546" custLinFactNeighborY="-100000">
        <dgm:presLayoutVars>
          <dgm:bulletEnabled val="1"/>
        </dgm:presLayoutVars>
      </dgm:prSet>
      <dgm:spPr/>
      <dgm:t>
        <a:bodyPr/>
        <a:lstStyle/>
        <a:p>
          <a:endParaRPr lang="en-US"/>
        </a:p>
      </dgm:t>
    </dgm:pt>
    <dgm:pt modelId="{BC356ACD-E557-4F5C-8A4F-287D7E4BF00A}" type="pres">
      <dgm:prSet presAssocID="{18E5E9FC-0425-4887-919B-543BBF0DD47A}" presName="aSpace2" presStyleCnt="0"/>
      <dgm:spPr/>
    </dgm:pt>
    <dgm:pt modelId="{0C3C8526-142C-438A-8DD3-513C40B10E3D}" type="pres">
      <dgm:prSet presAssocID="{EA506C3D-05DF-417B-8AD5-2614E7BA3AD7}" presName="childNode" presStyleLbl="node1" presStyleIdx="5" presStyleCnt="6" custLinFactY="-21594" custLinFactNeighborX="1546" custLinFactNeighborY="-100000">
        <dgm:presLayoutVars>
          <dgm:bulletEnabled val="1"/>
        </dgm:presLayoutVars>
      </dgm:prSet>
      <dgm:spPr/>
      <dgm:t>
        <a:bodyPr/>
        <a:lstStyle/>
        <a:p>
          <a:endParaRPr lang="en-US"/>
        </a:p>
      </dgm:t>
    </dgm:pt>
  </dgm:ptLst>
  <dgm:cxnLst>
    <dgm:cxn modelId="{8290BECC-63CC-4867-83F3-C590F2F3E7E2}" srcId="{6F1145EC-2927-43A4-B7E7-07B2C8DD5CA9}" destId="{EA506C3D-05DF-417B-8AD5-2614E7BA3AD7}" srcOrd="5" destOrd="0" parTransId="{4A1D4508-FADD-4859-9173-F3EE402ABF64}" sibTransId="{1C7289E8-AA31-433B-9633-55565D0BC56B}"/>
    <dgm:cxn modelId="{3307501E-7DA3-4770-8920-FF42C9EA84A8}" type="presOf" srcId="{EA506C3D-05DF-417B-8AD5-2614E7BA3AD7}" destId="{0C3C8526-142C-438A-8DD3-513C40B10E3D}" srcOrd="0" destOrd="0" presId="urn:microsoft.com/office/officeart/2005/8/layout/lProcess2"/>
    <dgm:cxn modelId="{BA009C2F-85A7-4581-85EC-84147DFC3606}" type="presOf" srcId="{18E5E9FC-0425-4887-919B-543BBF0DD47A}" destId="{8C286440-8445-4C64-8731-AF4FB00837B7}" srcOrd="0" destOrd="0" presId="urn:microsoft.com/office/officeart/2005/8/layout/lProcess2"/>
    <dgm:cxn modelId="{4ED3053B-0731-40D9-AF3A-9C8A799C514C}" type="presOf" srcId="{9F4CBD4D-8805-492B-9952-5EFA899FBDFA}" destId="{A913AA4D-1EB2-4A20-8D50-52B3B98EF38B}" srcOrd="0" destOrd="0" presId="urn:microsoft.com/office/officeart/2005/8/layout/lProcess2"/>
    <dgm:cxn modelId="{CAA4057C-CCEA-4526-9DC8-AA2DA44F85D4}" srcId="{6F1145EC-2927-43A4-B7E7-07B2C8DD5CA9}" destId="{6B799515-5B0B-4678-9506-664D493CE445}" srcOrd="1" destOrd="0" parTransId="{05C08F2D-8F10-48D0-9233-835DCD08A069}" sibTransId="{1E3BD6F5-6A72-4320-891C-15E5D5334E48}"/>
    <dgm:cxn modelId="{DA9B6A3C-0DC4-4657-87B4-F1B4BBFB7D3B}" srcId="{6F1145EC-2927-43A4-B7E7-07B2C8DD5CA9}" destId="{6E6021A8-A2BC-470A-8785-3F7D778EC42C}" srcOrd="2" destOrd="0" parTransId="{5A09DCC9-AB87-4ABF-B392-C927C9F2F5CB}" sibTransId="{F899AEA8-426D-44B9-80C6-2284C3DD8B79}"/>
    <dgm:cxn modelId="{1A70F868-5156-4F1A-93B0-A1D717AE48C3}" srcId="{6F1145EC-2927-43A4-B7E7-07B2C8DD5CA9}" destId="{9F4CBD4D-8805-492B-9952-5EFA899FBDFA}" srcOrd="3" destOrd="0" parTransId="{45D0EDC8-76C0-4FF2-B3AC-2013BA3593FF}" sibTransId="{CDC1ECC3-39D1-4DCB-B421-4E86D65EE134}"/>
    <dgm:cxn modelId="{844BCB96-4F3D-486A-9B57-44BE7A4A3374}" type="presOf" srcId="{6F1145EC-2927-43A4-B7E7-07B2C8DD5CA9}" destId="{F0D37400-BDB4-4517-A533-A8DBF1E70731}" srcOrd="0" destOrd="0" presId="urn:microsoft.com/office/officeart/2005/8/layout/lProcess2"/>
    <dgm:cxn modelId="{33CD078E-F7C6-400E-953B-F729C9B1BEFF}" type="presOf" srcId="{AF1B3C5B-0BA6-49D5-AA05-7AF6AE1D66A6}" destId="{6A14192C-09D4-435A-851A-8DB6E5043AE7}" srcOrd="0" destOrd="0" presId="urn:microsoft.com/office/officeart/2005/8/layout/lProcess2"/>
    <dgm:cxn modelId="{8A8739BD-97D4-4BDD-85F6-21B4670951EF}" type="presOf" srcId="{6B799515-5B0B-4678-9506-664D493CE445}" destId="{6DE41C18-56E8-4324-866A-351A0FC8C22C}" srcOrd="0" destOrd="0" presId="urn:microsoft.com/office/officeart/2005/8/layout/lProcess2"/>
    <dgm:cxn modelId="{878D51E8-59D0-40C9-A5C1-476EDEAC85F0}" srcId="{3B66BC1E-B40F-485E-A686-E1F07FB16ED8}" destId="{6F1145EC-2927-43A4-B7E7-07B2C8DD5CA9}" srcOrd="0" destOrd="0" parTransId="{6C1E7166-8298-462F-A7FA-A248AEC3E30D}" sibTransId="{3D36B787-3586-483C-A8AD-6B9FF3165D13}"/>
    <dgm:cxn modelId="{C6C7455D-8674-44C1-9E51-D521193E8D81}" type="presOf" srcId="{3B66BC1E-B40F-485E-A686-E1F07FB16ED8}" destId="{75A18DAB-8862-4A9D-82EA-B0E7AC4CF827}" srcOrd="0" destOrd="0" presId="urn:microsoft.com/office/officeart/2005/8/layout/lProcess2"/>
    <dgm:cxn modelId="{116B9DB8-EF0F-42F1-B85A-B75C54BDB922}" type="presOf" srcId="{6E6021A8-A2BC-470A-8785-3F7D778EC42C}" destId="{CF6FC9EF-3A1D-4C4B-903A-A191090A53EA}" srcOrd="0" destOrd="0" presId="urn:microsoft.com/office/officeart/2005/8/layout/lProcess2"/>
    <dgm:cxn modelId="{10C2368A-BE3D-4424-96E7-BA12D32FA1DF}" srcId="{6F1145EC-2927-43A4-B7E7-07B2C8DD5CA9}" destId="{AF1B3C5B-0BA6-49D5-AA05-7AF6AE1D66A6}" srcOrd="0" destOrd="0" parTransId="{FD9A95B5-36E5-4F10-B7A2-A0349DC9CA75}" sibTransId="{C9C3D9EA-50BF-4056-A5F2-F469705F4A44}"/>
    <dgm:cxn modelId="{500E357C-C51E-456F-8E19-3A2343EF5F02}" srcId="{6F1145EC-2927-43A4-B7E7-07B2C8DD5CA9}" destId="{18E5E9FC-0425-4887-919B-543BBF0DD47A}" srcOrd="4" destOrd="0" parTransId="{F6BBB660-47DA-43E0-B4F2-A043FE176A02}" sibTransId="{59933E29-0AFE-48C4-BF40-CCB9ECAF9743}"/>
    <dgm:cxn modelId="{758DCFE1-097E-46CC-B28E-E14B182943AD}" type="presOf" srcId="{6F1145EC-2927-43A4-B7E7-07B2C8DD5CA9}" destId="{2381B332-6C2B-49D8-9969-6DF234EECC00}" srcOrd="1" destOrd="0" presId="urn:microsoft.com/office/officeart/2005/8/layout/lProcess2"/>
    <dgm:cxn modelId="{8DDACAC4-0F3D-4341-B5AA-F0D6BDBCD025}" type="presParOf" srcId="{75A18DAB-8862-4A9D-82EA-B0E7AC4CF827}" destId="{D463C503-C0E1-4C6A-830F-45FF6E111B2C}" srcOrd="0" destOrd="0" presId="urn:microsoft.com/office/officeart/2005/8/layout/lProcess2"/>
    <dgm:cxn modelId="{D5E1BCD9-A243-486D-BBE3-AB01933D364C}" type="presParOf" srcId="{D463C503-C0E1-4C6A-830F-45FF6E111B2C}" destId="{F0D37400-BDB4-4517-A533-A8DBF1E70731}" srcOrd="0" destOrd="0" presId="urn:microsoft.com/office/officeart/2005/8/layout/lProcess2"/>
    <dgm:cxn modelId="{E6B3387C-C6DD-48DE-9A16-811EA4002F9B}" type="presParOf" srcId="{D463C503-C0E1-4C6A-830F-45FF6E111B2C}" destId="{2381B332-6C2B-49D8-9969-6DF234EECC00}" srcOrd="1" destOrd="0" presId="urn:microsoft.com/office/officeart/2005/8/layout/lProcess2"/>
    <dgm:cxn modelId="{8209ED8C-0485-4850-ACE5-B2AE0CD0D389}" type="presParOf" srcId="{D463C503-C0E1-4C6A-830F-45FF6E111B2C}" destId="{DB93DCD4-86B6-43C1-A5AB-982640FBFDD9}" srcOrd="2" destOrd="0" presId="urn:microsoft.com/office/officeart/2005/8/layout/lProcess2"/>
    <dgm:cxn modelId="{85BCE327-98D0-432F-99F3-AEBF9FE89328}" type="presParOf" srcId="{DB93DCD4-86B6-43C1-A5AB-982640FBFDD9}" destId="{F4FBB82F-D9E1-4522-88BD-5668C127C739}" srcOrd="0" destOrd="0" presId="urn:microsoft.com/office/officeart/2005/8/layout/lProcess2"/>
    <dgm:cxn modelId="{338DB6AC-E674-4F0B-A81A-BB8FC95F25B0}" type="presParOf" srcId="{F4FBB82F-D9E1-4522-88BD-5668C127C739}" destId="{6A14192C-09D4-435A-851A-8DB6E5043AE7}" srcOrd="0" destOrd="0" presId="urn:microsoft.com/office/officeart/2005/8/layout/lProcess2"/>
    <dgm:cxn modelId="{38399676-EE95-49D0-BDAC-219B6A950110}" type="presParOf" srcId="{F4FBB82F-D9E1-4522-88BD-5668C127C739}" destId="{1ED2846A-5A26-4795-BCB2-B5C0F006942C}" srcOrd="1" destOrd="0" presId="urn:microsoft.com/office/officeart/2005/8/layout/lProcess2"/>
    <dgm:cxn modelId="{44B62FA0-06F7-4B28-A09B-4AC30AD8054A}" type="presParOf" srcId="{F4FBB82F-D9E1-4522-88BD-5668C127C739}" destId="{6DE41C18-56E8-4324-866A-351A0FC8C22C}" srcOrd="2" destOrd="0" presId="urn:microsoft.com/office/officeart/2005/8/layout/lProcess2"/>
    <dgm:cxn modelId="{BC106C40-A675-473F-A164-8A4FD38E204A}" type="presParOf" srcId="{F4FBB82F-D9E1-4522-88BD-5668C127C739}" destId="{306FB9FE-5601-40A2-AF79-C2490E14A93D}" srcOrd="3" destOrd="0" presId="urn:microsoft.com/office/officeart/2005/8/layout/lProcess2"/>
    <dgm:cxn modelId="{0A2E15D8-32F1-4278-82EB-39047C23CFA2}" type="presParOf" srcId="{F4FBB82F-D9E1-4522-88BD-5668C127C739}" destId="{CF6FC9EF-3A1D-4C4B-903A-A191090A53EA}" srcOrd="4" destOrd="0" presId="urn:microsoft.com/office/officeart/2005/8/layout/lProcess2"/>
    <dgm:cxn modelId="{EEE4AEC9-73DB-40CE-AEE9-1820F2495824}" type="presParOf" srcId="{F4FBB82F-D9E1-4522-88BD-5668C127C739}" destId="{CAD63622-0076-42AB-9F02-8A4E46495C5B}" srcOrd="5" destOrd="0" presId="urn:microsoft.com/office/officeart/2005/8/layout/lProcess2"/>
    <dgm:cxn modelId="{FB8AD43F-0AC1-40CD-9CC7-46E05430106E}" type="presParOf" srcId="{F4FBB82F-D9E1-4522-88BD-5668C127C739}" destId="{A913AA4D-1EB2-4A20-8D50-52B3B98EF38B}" srcOrd="6" destOrd="0" presId="urn:microsoft.com/office/officeart/2005/8/layout/lProcess2"/>
    <dgm:cxn modelId="{5E383F08-A75C-4EDC-B0F1-7BCD3A48C0C9}" type="presParOf" srcId="{F4FBB82F-D9E1-4522-88BD-5668C127C739}" destId="{F6F04432-88E1-442E-88A0-98BCB9FC7C14}" srcOrd="7" destOrd="0" presId="urn:microsoft.com/office/officeart/2005/8/layout/lProcess2"/>
    <dgm:cxn modelId="{9CD74A56-FBC6-44E6-809C-F651E8C48CB2}" type="presParOf" srcId="{F4FBB82F-D9E1-4522-88BD-5668C127C739}" destId="{8C286440-8445-4C64-8731-AF4FB00837B7}" srcOrd="8" destOrd="0" presId="urn:microsoft.com/office/officeart/2005/8/layout/lProcess2"/>
    <dgm:cxn modelId="{93A7B638-E790-4C9B-9476-1A798B91F129}" type="presParOf" srcId="{F4FBB82F-D9E1-4522-88BD-5668C127C739}" destId="{BC356ACD-E557-4F5C-8A4F-287D7E4BF00A}" srcOrd="9" destOrd="0" presId="urn:microsoft.com/office/officeart/2005/8/layout/lProcess2"/>
    <dgm:cxn modelId="{4CCB6826-F313-4258-AAA0-E27F494BBEB9}" type="presParOf" srcId="{F4FBB82F-D9E1-4522-88BD-5668C127C739}" destId="{0C3C8526-142C-438A-8DD3-513C40B10E3D}"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68F86C-838C-4488-A7F1-2AA35464A5A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F1CDC7A-BD1E-42A2-BC45-E87039FC0426}">
      <dgm:prSet custT="1"/>
      <dgm:spPr/>
      <dgm:t>
        <a:bodyPr/>
        <a:lstStyle/>
        <a:p>
          <a:pPr rtl="0"/>
          <a:r>
            <a:rPr lang="en-US" sz="2800" dirty="0"/>
            <a:t>Individual performance expectations are linked to organizational goals</a:t>
          </a:r>
        </a:p>
      </dgm:t>
    </dgm:pt>
    <dgm:pt modelId="{30776401-92EA-4A1C-9088-0305D00D8678}" type="parTrans" cxnId="{14E4712A-E763-44C7-AB57-F9B35A838D63}">
      <dgm:prSet/>
      <dgm:spPr/>
      <dgm:t>
        <a:bodyPr/>
        <a:lstStyle/>
        <a:p>
          <a:endParaRPr lang="en-US"/>
        </a:p>
      </dgm:t>
    </dgm:pt>
    <dgm:pt modelId="{EA0C4AE0-108C-499B-93CF-93792D984D2E}" type="sibTrans" cxnId="{14E4712A-E763-44C7-AB57-F9B35A838D63}">
      <dgm:prSet/>
      <dgm:spPr/>
      <dgm:t>
        <a:bodyPr/>
        <a:lstStyle/>
        <a:p>
          <a:endParaRPr lang="en-US"/>
        </a:p>
      </dgm:t>
    </dgm:pt>
    <dgm:pt modelId="{596C62C6-AC98-43B0-95EA-FA9D7ADD31A0}">
      <dgm:prSet custT="1"/>
      <dgm:spPr/>
      <dgm:t>
        <a:bodyPr/>
        <a:lstStyle/>
        <a:p>
          <a:pPr rtl="0"/>
          <a:r>
            <a:rPr lang="en-US" sz="2800" dirty="0"/>
            <a:t>Each employee is responsible for individual success</a:t>
          </a:r>
        </a:p>
      </dgm:t>
    </dgm:pt>
    <dgm:pt modelId="{C51C34E8-BC9C-4DA3-AEDC-86965B1A7A16}" type="parTrans" cxnId="{770CFCE0-7354-4DB8-83FA-AA3D78DAC60E}">
      <dgm:prSet/>
      <dgm:spPr/>
      <dgm:t>
        <a:bodyPr/>
        <a:lstStyle/>
        <a:p>
          <a:endParaRPr lang="en-US"/>
        </a:p>
      </dgm:t>
    </dgm:pt>
    <dgm:pt modelId="{F8192B76-5235-4D76-AC0D-481615983DDB}" type="sibTrans" cxnId="{770CFCE0-7354-4DB8-83FA-AA3D78DAC60E}">
      <dgm:prSet/>
      <dgm:spPr/>
      <dgm:t>
        <a:bodyPr/>
        <a:lstStyle/>
        <a:p>
          <a:endParaRPr lang="en-US"/>
        </a:p>
      </dgm:t>
    </dgm:pt>
    <dgm:pt modelId="{FF2FE1AF-F779-45C5-BEC3-65684FE61262}">
      <dgm:prSet custT="1"/>
      <dgm:spPr/>
      <dgm:t>
        <a:bodyPr/>
        <a:lstStyle/>
        <a:p>
          <a:pPr rtl="0"/>
          <a:r>
            <a:rPr lang="en-US" sz="2800" dirty="0"/>
            <a:t>Employees and supervisors openly discuss individual performance goals and expectations</a:t>
          </a:r>
          <a:endParaRPr lang="en-US" sz="3000" dirty="0"/>
        </a:p>
      </dgm:t>
    </dgm:pt>
    <dgm:pt modelId="{9D76B7C2-999E-43C1-92E7-C4E87D3E6014}" type="parTrans" cxnId="{42B185D2-0528-410C-BEB4-1EE3FA6DB6B7}">
      <dgm:prSet/>
      <dgm:spPr/>
      <dgm:t>
        <a:bodyPr/>
        <a:lstStyle/>
        <a:p>
          <a:endParaRPr lang="en-US"/>
        </a:p>
      </dgm:t>
    </dgm:pt>
    <dgm:pt modelId="{9A5CBE55-27B7-4BE2-B0DE-49D16FF37167}" type="sibTrans" cxnId="{42B185D2-0528-410C-BEB4-1EE3FA6DB6B7}">
      <dgm:prSet/>
      <dgm:spPr/>
      <dgm:t>
        <a:bodyPr/>
        <a:lstStyle/>
        <a:p>
          <a:endParaRPr lang="en-US"/>
        </a:p>
      </dgm:t>
    </dgm:pt>
    <dgm:pt modelId="{1BCB391E-9C2E-4061-83B0-D61196EC7463}">
      <dgm:prSet custT="1"/>
      <dgm:spPr>
        <a:solidFill>
          <a:schemeClr val="accent1">
            <a:lumMod val="75000"/>
          </a:schemeClr>
        </a:solidFill>
      </dgm:spPr>
      <dgm:t>
        <a:bodyPr/>
        <a:lstStyle/>
        <a:p>
          <a:pPr algn="ctr" rtl="0">
            <a:spcAft>
              <a:spcPts val="0"/>
            </a:spcAft>
          </a:pPr>
          <a:r>
            <a:rPr lang="en-US" sz="3200" b="1" dirty="0" smtClean="0">
              <a:solidFill>
                <a:schemeClr val="bg1"/>
              </a:solidFill>
            </a:rPr>
            <a:t>Effective communication includes </a:t>
          </a:r>
        </a:p>
        <a:p>
          <a:pPr algn="ctr" rtl="0">
            <a:spcAft>
              <a:spcPts val="0"/>
            </a:spcAft>
          </a:pPr>
          <a:r>
            <a:rPr lang="en-US" sz="3200" b="1" i="1" dirty="0" smtClean="0">
              <a:solidFill>
                <a:schemeClr val="bg1"/>
              </a:solidFill>
            </a:rPr>
            <a:t>two-way, ongoing, and meaningful feedback </a:t>
          </a:r>
        </a:p>
        <a:p>
          <a:pPr algn="ctr" rtl="0">
            <a:spcAft>
              <a:spcPts val="0"/>
            </a:spcAft>
          </a:pPr>
          <a:r>
            <a:rPr lang="en-US" sz="3200" b="1" dirty="0" smtClean="0">
              <a:solidFill>
                <a:schemeClr val="bg1"/>
              </a:solidFill>
            </a:rPr>
            <a:t>that contributes to the overall success of the employee and the organization</a:t>
          </a:r>
          <a:endParaRPr lang="en-US" sz="3200" dirty="0"/>
        </a:p>
      </dgm:t>
    </dgm:pt>
    <dgm:pt modelId="{7ACE00EA-3B1A-46DD-B3C7-24785796963D}" type="sibTrans" cxnId="{86051BB8-BD01-411E-8411-B432D2900930}">
      <dgm:prSet/>
      <dgm:spPr/>
      <dgm:t>
        <a:bodyPr/>
        <a:lstStyle/>
        <a:p>
          <a:endParaRPr lang="en-US"/>
        </a:p>
      </dgm:t>
    </dgm:pt>
    <dgm:pt modelId="{835078D1-C591-4C71-9EA5-56411D47EE24}" type="parTrans" cxnId="{86051BB8-BD01-411E-8411-B432D2900930}">
      <dgm:prSet/>
      <dgm:spPr/>
      <dgm:t>
        <a:bodyPr/>
        <a:lstStyle/>
        <a:p>
          <a:endParaRPr lang="en-US"/>
        </a:p>
      </dgm:t>
    </dgm:pt>
    <dgm:pt modelId="{A309CFF9-10BE-4DFA-BB7F-3CFAE44C2FEF}" type="pres">
      <dgm:prSet presAssocID="{3568F86C-838C-4488-A7F1-2AA35464A5AB}" presName="linear" presStyleCnt="0">
        <dgm:presLayoutVars>
          <dgm:animLvl val="lvl"/>
          <dgm:resizeHandles val="exact"/>
        </dgm:presLayoutVars>
      </dgm:prSet>
      <dgm:spPr/>
      <dgm:t>
        <a:bodyPr/>
        <a:lstStyle/>
        <a:p>
          <a:endParaRPr lang="en-US"/>
        </a:p>
      </dgm:t>
    </dgm:pt>
    <dgm:pt modelId="{EC06065B-A1ED-4201-97E4-3386393E52C2}" type="pres">
      <dgm:prSet presAssocID="{1BCB391E-9C2E-4061-83B0-D61196EC7463}" presName="parentText" presStyleLbl="node1" presStyleIdx="0" presStyleCnt="1" custScaleY="96797" custLinFactY="-99476" custLinFactNeighborY="-100000">
        <dgm:presLayoutVars>
          <dgm:chMax val="0"/>
          <dgm:bulletEnabled val="1"/>
        </dgm:presLayoutVars>
      </dgm:prSet>
      <dgm:spPr/>
      <dgm:t>
        <a:bodyPr/>
        <a:lstStyle/>
        <a:p>
          <a:endParaRPr lang="en-US"/>
        </a:p>
      </dgm:t>
    </dgm:pt>
    <dgm:pt modelId="{D0460729-66F8-4287-AF2B-12D78DA84CCC}" type="pres">
      <dgm:prSet presAssocID="{1BCB391E-9C2E-4061-83B0-D61196EC7463}" presName="childText" presStyleLbl="revTx" presStyleIdx="0" presStyleCnt="1" custLinFactNeighborY="-1644">
        <dgm:presLayoutVars>
          <dgm:bulletEnabled val="1"/>
        </dgm:presLayoutVars>
      </dgm:prSet>
      <dgm:spPr/>
      <dgm:t>
        <a:bodyPr/>
        <a:lstStyle/>
        <a:p>
          <a:endParaRPr lang="en-US"/>
        </a:p>
      </dgm:t>
    </dgm:pt>
  </dgm:ptLst>
  <dgm:cxnLst>
    <dgm:cxn modelId="{42B185D2-0528-410C-BEB4-1EE3FA6DB6B7}" srcId="{1BCB391E-9C2E-4061-83B0-D61196EC7463}" destId="{FF2FE1AF-F779-45C5-BEC3-65684FE61262}" srcOrd="2" destOrd="0" parTransId="{9D76B7C2-999E-43C1-92E7-C4E87D3E6014}" sibTransId="{9A5CBE55-27B7-4BE2-B0DE-49D16FF37167}"/>
    <dgm:cxn modelId="{49F96A06-0C2A-4B24-992D-AE34767FB96B}" type="presOf" srcId="{1F1CDC7A-BD1E-42A2-BC45-E87039FC0426}" destId="{D0460729-66F8-4287-AF2B-12D78DA84CCC}" srcOrd="0" destOrd="0" presId="urn:microsoft.com/office/officeart/2005/8/layout/vList2"/>
    <dgm:cxn modelId="{425167FA-B8BF-420C-83AF-1083B0208503}" type="presOf" srcId="{1BCB391E-9C2E-4061-83B0-D61196EC7463}" destId="{EC06065B-A1ED-4201-97E4-3386393E52C2}" srcOrd="0" destOrd="0" presId="urn:microsoft.com/office/officeart/2005/8/layout/vList2"/>
    <dgm:cxn modelId="{86051BB8-BD01-411E-8411-B432D2900930}" srcId="{3568F86C-838C-4488-A7F1-2AA35464A5AB}" destId="{1BCB391E-9C2E-4061-83B0-D61196EC7463}" srcOrd="0" destOrd="0" parTransId="{835078D1-C591-4C71-9EA5-56411D47EE24}" sibTransId="{7ACE00EA-3B1A-46DD-B3C7-24785796963D}"/>
    <dgm:cxn modelId="{CBBAF01C-C9A0-4CB6-8312-86C524AEBB06}" type="presOf" srcId="{FF2FE1AF-F779-45C5-BEC3-65684FE61262}" destId="{D0460729-66F8-4287-AF2B-12D78DA84CCC}" srcOrd="0" destOrd="2" presId="urn:microsoft.com/office/officeart/2005/8/layout/vList2"/>
    <dgm:cxn modelId="{770CFCE0-7354-4DB8-83FA-AA3D78DAC60E}" srcId="{1BCB391E-9C2E-4061-83B0-D61196EC7463}" destId="{596C62C6-AC98-43B0-95EA-FA9D7ADD31A0}" srcOrd="1" destOrd="0" parTransId="{C51C34E8-BC9C-4DA3-AEDC-86965B1A7A16}" sibTransId="{F8192B76-5235-4D76-AC0D-481615983DDB}"/>
    <dgm:cxn modelId="{3FB1EF64-58EF-439E-8D69-CA1684DDE3EC}" type="presOf" srcId="{596C62C6-AC98-43B0-95EA-FA9D7ADD31A0}" destId="{D0460729-66F8-4287-AF2B-12D78DA84CCC}" srcOrd="0" destOrd="1" presId="urn:microsoft.com/office/officeart/2005/8/layout/vList2"/>
    <dgm:cxn modelId="{14E4712A-E763-44C7-AB57-F9B35A838D63}" srcId="{1BCB391E-9C2E-4061-83B0-D61196EC7463}" destId="{1F1CDC7A-BD1E-42A2-BC45-E87039FC0426}" srcOrd="0" destOrd="0" parTransId="{30776401-92EA-4A1C-9088-0305D00D8678}" sibTransId="{EA0C4AE0-108C-499B-93CF-93792D984D2E}"/>
    <dgm:cxn modelId="{03AD6B3D-C13D-48C7-8E82-D852294D8EAA}" type="presOf" srcId="{3568F86C-838C-4488-A7F1-2AA35464A5AB}" destId="{A309CFF9-10BE-4DFA-BB7F-3CFAE44C2FEF}" srcOrd="0" destOrd="0" presId="urn:microsoft.com/office/officeart/2005/8/layout/vList2"/>
    <dgm:cxn modelId="{D707A1D6-6B65-4FD4-82D7-CB30A6B384EC}" type="presParOf" srcId="{A309CFF9-10BE-4DFA-BB7F-3CFAE44C2FEF}" destId="{EC06065B-A1ED-4201-97E4-3386393E52C2}" srcOrd="0" destOrd="0" presId="urn:microsoft.com/office/officeart/2005/8/layout/vList2"/>
    <dgm:cxn modelId="{A6708717-C124-4C76-BC6D-A9F29324EA5D}" type="presParOf" srcId="{A309CFF9-10BE-4DFA-BB7F-3CFAE44C2FEF}" destId="{D0460729-66F8-4287-AF2B-12D78DA84CC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8D587A-9D50-4A5B-AE1F-10E98A9DE50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407A9982-069C-49F6-A2AA-69417DE4E655}">
      <dgm:prSet/>
      <dgm:spPr>
        <a:solidFill>
          <a:srgbClr val="002060"/>
        </a:solidFill>
      </dgm:spPr>
      <dgm:t>
        <a:bodyPr/>
        <a:lstStyle/>
        <a:p>
          <a:pPr rtl="0"/>
          <a:r>
            <a:rPr lang="en-US" dirty="0">
              <a:solidFill>
                <a:schemeClr val="bg1"/>
              </a:solidFill>
            </a:rPr>
            <a:t>Internal</a:t>
          </a:r>
        </a:p>
      </dgm:t>
    </dgm:pt>
    <dgm:pt modelId="{51440393-7192-464A-A8A8-D6CB3081E19D}" type="parTrans" cxnId="{575F7B24-719C-4EE8-AB98-898910D38F01}">
      <dgm:prSet/>
      <dgm:spPr/>
      <dgm:t>
        <a:bodyPr/>
        <a:lstStyle/>
        <a:p>
          <a:endParaRPr lang="en-US"/>
        </a:p>
      </dgm:t>
    </dgm:pt>
    <dgm:pt modelId="{B9D60EF0-CDA3-4EF0-A49E-2D151BAE35C2}" type="sibTrans" cxnId="{575F7B24-719C-4EE8-AB98-898910D38F01}">
      <dgm:prSet/>
      <dgm:spPr/>
      <dgm:t>
        <a:bodyPr/>
        <a:lstStyle/>
        <a:p>
          <a:endParaRPr lang="en-US"/>
        </a:p>
      </dgm:t>
    </dgm:pt>
    <dgm:pt modelId="{B10D7C0D-1806-4DCC-A468-F804CB5F7BED}">
      <dgm:prSet/>
      <dgm:spPr/>
      <dgm:t>
        <a:bodyPr/>
        <a:lstStyle/>
        <a:p>
          <a:pPr rtl="0"/>
          <a:r>
            <a:rPr lang="en-US" dirty="0">
              <a:solidFill>
                <a:schemeClr val="tx1"/>
              </a:solidFill>
            </a:rPr>
            <a:t>Motivation,  perception,  competence, work-life imbalance . . .</a:t>
          </a:r>
        </a:p>
      </dgm:t>
    </dgm:pt>
    <dgm:pt modelId="{FD8A48DF-51FD-406A-B316-7786CFDDA0AD}" type="parTrans" cxnId="{9D6CB281-0F22-49D8-A3C1-EBA9C66A7D6B}">
      <dgm:prSet/>
      <dgm:spPr/>
      <dgm:t>
        <a:bodyPr/>
        <a:lstStyle/>
        <a:p>
          <a:endParaRPr lang="en-US"/>
        </a:p>
      </dgm:t>
    </dgm:pt>
    <dgm:pt modelId="{F44BCCDB-7940-4715-8E94-BBAE02A8DA75}" type="sibTrans" cxnId="{9D6CB281-0F22-49D8-A3C1-EBA9C66A7D6B}">
      <dgm:prSet/>
      <dgm:spPr/>
      <dgm:t>
        <a:bodyPr/>
        <a:lstStyle/>
        <a:p>
          <a:endParaRPr lang="en-US"/>
        </a:p>
      </dgm:t>
    </dgm:pt>
    <dgm:pt modelId="{637B9F37-C2D1-451B-B8E0-5B6F55CF18F2}">
      <dgm:prSet/>
      <dgm:spPr>
        <a:solidFill>
          <a:schemeClr val="accent1">
            <a:lumMod val="75000"/>
          </a:schemeClr>
        </a:solidFill>
      </dgm:spPr>
      <dgm:t>
        <a:bodyPr/>
        <a:lstStyle/>
        <a:p>
          <a:pPr rtl="0"/>
          <a:r>
            <a:rPr lang="en-US" dirty="0">
              <a:solidFill>
                <a:schemeClr val="bg1"/>
              </a:solidFill>
            </a:rPr>
            <a:t>External</a:t>
          </a:r>
        </a:p>
      </dgm:t>
    </dgm:pt>
    <dgm:pt modelId="{C12DF8BD-3EFF-444A-8907-C0622B2AF694}" type="parTrans" cxnId="{84F73D20-5085-4635-B12E-C7AE0A602F91}">
      <dgm:prSet/>
      <dgm:spPr/>
      <dgm:t>
        <a:bodyPr/>
        <a:lstStyle/>
        <a:p>
          <a:endParaRPr lang="en-US"/>
        </a:p>
      </dgm:t>
    </dgm:pt>
    <dgm:pt modelId="{366F8839-6E5A-46C5-87AA-F001EB51F1A0}" type="sibTrans" cxnId="{84F73D20-5085-4635-B12E-C7AE0A602F91}">
      <dgm:prSet/>
      <dgm:spPr/>
      <dgm:t>
        <a:bodyPr/>
        <a:lstStyle/>
        <a:p>
          <a:endParaRPr lang="en-US"/>
        </a:p>
      </dgm:t>
    </dgm:pt>
    <dgm:pt modelId="{052600D6-4862-4184-8B61-E8372F957591}">
      <dgm:prSet/>
      <dgm:spPr/>
      <dgm:t>
        <a:bodyPr/>
        <a:lstStyle/>
        <a:p>
          <a:pPr rtl="0"/>
          <a:r>
            <a:rPr lang="en-US" dirty="0">
              <a:solidFill>
                <a:schemeClr val="tx1"/>
              </a:solidFill>
            </a:rPr>
            <a:t>Resources, training and development, unclear standards, lack of meaningful feedback . . . </a:t>
          </a:r>
        </a:p>
      </dgm:t>
    </dgm:pt>
    <dgm:pt modelId="{C6BD9A04-0E43-42C7-9920-8EAA17043DC7}" type="parTrans" cxnId="{5A33F6DC-5625-40FB-B061-EE2F1DC40ED4}">
      <dgm:prSet/>
      <dgm:spPr/>
      <dgm:t>
        <a:bodyPr/>
        <a:lstStyle/>
        <a:p>
          <a:endParaRPr lang="en-US"/>
        </a:p>
      </dgm:t>
    </dgm:pt>
    <dgm:pt modelId="{5FA30983-B974-4D0C-8A6A-116F29DAB4ED}" type="sibTrans" cxnId="{5A33F6DC-5625-40FB-B061-EE2F1DC40ED4}">
      <dgm:prSet/>
      <dgm:spPr/>
      <dgm:t>
        <a:bodyPr/>
        <a:lstStyle/>
        <a:p>
          <a:endParaRPr lang="en-US"/>
        </a:p>
      </dgm:t>
    </dgm:pt>
    <dgm:pt modelId="{2E5ABF4B-3F33-477E-9EC0-C5D876613885}">
      <dgm:prSet/>
      <dgm:spPr>
        <a:solidFill>
          <a:srgbClr val="00B050"/>
        </a:solidFill>
      </dgm:spPr>
      <dgm:t>
        <a:bodyPr/>
        <a:lstStyle/>
        <a:p>
          <a:pPr rtl="0"/>
          <a:r>
            <a:rPr lang="en-US" dirty="0">
              <a:solidFill>
                <a:schemeClr val="bg1"/>
              </a:solidFill>
            </a:rPr>
            <a:t>Systemic</a:t>
          </a:r>
        </a:p>
      </dgm:t>
    </dgm:pt>
    <dgm:pt modelId="{3867597E-7EF7-4F89-BA7A-018BAA122209}" type="parTrans" cxnId="{EF46137B-22D5-4E7C-9F35-986932E8F185}">
      <dgm:prSet/>
      <dgm:spPr/>
      <dgm:t>
        <a:bodyPr/>
        <a:lstStyle/>
        <a:p>
          <a:endParaRPr lang="en-US"/>
        </a:p>
      </dgm:t>
    </dgm:pt>
    <dgm:pt modelId="{8E4CD3E8-CEBB-430A-8013-F43A91FD695C}" type="sibTrans" cxnId="{EF46137B-22D5-4E7C-9F35-986932E8F185}">
      <dgm:prSet/>
      <dgm:spPr/>
      <dgm:t>
        <a:bodyPr/>
        <a:lstStyle/>
        <a:p>
          <a:endParaRPr lang="en-US"/>
        </a:p>
      </dgm:t>
    </dgm:pt>
    <dgm:pt modelId="{D1E980FA-5696-49BF-973D-D12E589DF002}">
      <dgm:prSet/>
      <dgm:spPr/>
      <dgm:t>
        <a:bodyPr/>
        <a:lstStyle/>
        <a:p>
          <a:pPr rtl="0"/>
          <a:r>
            <a:rPr lang="en-US" dirty="0">
              <a:solidFill>
                <a:schemeClr val="tx1"/>
              </a:solidFill>
            </a:rPr>
            <a:t>Disparate treatment, lack of supervisor accountability, inconsistent recognition and award system . . .</a:t>
          </a:r>
        </a:p>
      </dgm:t>
    </dgm:pt>
    <dgm:pt modelId="{57781DFD-0730-4911-829D-7AC343112761}" type="parTrans" cxnId="{7CBCD216-8E37-4201-930D-DEC0659A0609}">
      <dgm:prSet/>
      <dgm:spPr/>
      <dgm:t>
        <a:bodyPr/>
        <a:lstStyle/>
        <a:p>
          <a:endParaRPr lang="en-US"/>
        </a:p>
      </dgm:t>
    </dgm:pt>
    <dgm:pt modelId="{01F4407B-B859-4AF8-B853-DB4ADC3A5584}" type="sibTrans" cxnId="{7CBCD216-8E37-4201-930D-DEC0659A0609}">
      <dgm:prSet/>
      <dgm:spPr/>
      <dgm:t>
        <a:bodyPr/>
        <a:lstStyle/>
        <a:p>
          <a:endParaRPr lang="en-US"/>
        </a:p>
      </dgm:t>
    </dgm:pt>
    <dgm:pt modelId="{F933FE51-4F60-4894-BCDA-8D246194CD74}" type="pres">
      <dgm:prSet presAssocID="{318D587A-9D50-4A5B-AE1F-10E98A9DE50B}" presName="linear" presStyleCnt="0">
        <dgm:presLayoutVars>
          <dgm:animLvl val="lvl"/>
          <dgm:resizeHandles val="exact"/>
        </dgm:presLayoutVars>
      </dgm:prSet>
      <dgm:spPr/>
      <dgm:t>
        <a:bodyPr/>
        <a:lstStyle/>
        <a:p>
          <a:endParaRPr lang="en-US"/>
        </a:p>
      </dgm:t>
    </dgm:pt>
    <dgm:pt modelId="{BB5352C9-E7E8-4F4B-8A00-6EA5C0CA7B5F}" type="pres">
      <dgm:prSet presAssocID="{407A9982-069C-49F6-A2AA-69417DE4E655}" presName="parentText" presStyleLbl="node1" presStyleIdx="0" presStyleCnt="3">
        <dgm:presLayoutVars>
          <dgm:chMax val="0"/>
          <dgm:bulletEnabled val="1"/>
        </dgm:presLayoutVars>
      </dgm:prSet>
      <dgm:spPr/>
      <dgm:t>
        <a:bodyPr/>
        <a:lstStyle/>
        <a:p>
          <a:endParaRPr lang="en-US"/>
        </a:p>
      </dgm:t>
    </dgm:pt>
    <dgm:pt modelId="{0B0713FA-2278-44DE-8943-18AE066F76AE}" type="pres">
      <dgm:prSet presAssocID="{407A9982-069C-49F6-A2AA-69417DE4E655}" presName="childText" presStyleLbl="revTx" presStyleIdx="0" presStyleCnt="3">
        <dgm:presLayoutVars>
          <dgm:bulletEnabled val="1"/>
        </dgm:presLayoutVars>
      </dgm:prSet>
      <dgm:spPr/>
      <dgm:t>
        <a:bodyPr/>
        <a:lstStyle/>
        <a:p>
          <a:endParaRPr lang="en-US"/>
        </a:p>
      </dgm:t>
    </dgm:pt>
    <dgm:pt modelId="{0C906BDF-806A-432C-89C4-EB959A0C9731}" type="pres">
      <dgm:prSet presAssocID="{637B9F37-C2D1-451B-B8E0-5B6F55CF18F2}" presName="parentText" presStyleLbl="node1" presStyleIdx="1" presStyleCnt="3">
        <dgm:presLayoutVars>
          <dgm:chMax val="0"/>
          <dgm:bulletEnabled val="1"/>
        </dgm:presLayoutVars>
      </dgm:prSet>
      <dgm:spPr/>
      <dgm:t>
        <a:bodyPr/>
        <a:lstStyle/>
        <a:p>
          <a:endParaRPr lang="en-US"/>
        </a:p>
      </dgm:t>
    </dgm:pt>
    <dgm:pt modelId="{6D914BCB-DF8E-41F8-95E9-2D7610120313}" type="pres">
      <dgm:prSet presAssocID="{637B9F37-C2D1-451B-B8E0-5B6F55CF18F2}" presName="childText" presStyleLbl="revTx" presStyleIdx="1" presStyleCnt="3">
        <dgm:presLayoutVars>
          <dgm:bulletEnabled val="1"/>
        </dgm:presLayoutVars>
      </dgm:prSet>
      <dgm:spPr/>
      <dgm:t>
        <a:bodyPr/>
        <a:lstStyle/>
        <a:p>
          <a:endParaRPr lang="en-US"/>
        </a:p>
      </dgm:t>
    </dgm:pt>
    <dgm:pt modelId="{4D1317CB-7D83-47AA-86C4-85DCFD62D397}" type="pres">
      <dgm:prSet presAssocID="{2E5ABF4B-3F33-477E-9EC0-C5D876613885}" presName="parentText" presStyleLbl="node1" presStyleIdx="2" presStyleCnt="3">
        <dgm:presLayoutVars>
          <dgm:chMax val="0"/>
          <dgm:bulletEnabled val="1"/>
        </dgm:presLayoutVars>
      </dgm:prSet>
      <dgm:spPr/>
      <dgm:t>
        <a:bodyPr/>
        <a:lstStyle/>
        <a:p>
          <a:endParaRPr lang="en-US"/>
        </a:p>
      </dgm:t>
    </dgm:pt>
    <dgm:pt modelId="{C6685F99-235F-46F5-8B48-D4893CD9796B}" type="pres">
      <dgm:prSet presAssocID="{2E5ABF4B-3F33-477E-9EC0-C5D876613885}" presName="childText" presStyleLbl="revTx" presStyleIdx="2" presStyleCnt="3">
        <dgm:presLayoutVars>
          <dgm:bulletEnabled val="1"/>
        </dgm:presLayoutVars>
      </dgm:prSet>
      <dgm:spPr/>
      <dgm:t>
        <a:bodyPr/>
        <a:lstStyle/>
        <a:p>
          <a:endParaRPr lang="en-US"/>
        </a:p>
      </dgm:t>
    </dgm:pt>
  </dgm:ptLst>
  <dgm:cxnLst>
    <dgm:cxn modelId="{7F9B2451-5B66-4583-99F6-4A6567F6F31A}" type="presOf" srcId="{637B9F37-C2D1-451B-B8E0-5B6F55CF18F2}" destId="{0C906BDF-806A-432C-89C4-EB959A0C9731}" srcOrd="0" destOrd="0" presId="urn:microsoft.com/office/officeart/2005/8/layout/vList2"/>
    <dgm:cxn modelId="{51DBC67D-9ADB-4E76-B71E-18E4658D0A8F}" type="presOf" srcId="{318D587A-9D50-4A5B-AE1F-10E98A9DE50B}" destId="{F933FE51-4F60-4894-BCDA-8D246194CD74}" srcOrd="0" destOrd="0" presId="urn:microsoft.com/office/officeart/2005/8/layout/vList2"/>
    <dgm:cxn modelId="{EF46137B-22D5-4E7C-9F35-986932E8F185}" srcId="{318D587A-9D50-4A5B-AE1F-10E98A9DE50B}" destId="{2E5ABF4B-3F33-477E-9EC0-C5D876613885}" srcOrd="2" destOrd="0" parTransId="{3867597E-7EF7-4F89-BA7A-018BAA122209}" sibTransId="{8E4CD3E8-CEBB-430A-8013-F43A91FD695C}"/>
    <dgm:cxn modelId="{113DC77C-7005-4A4D-AD3A-5627A2B27540}" type="presOf" srcId="{407A9982-069C-49F6-A2AA-69417DE4E655}" destId="{BB5352C9-E7E8-4F4B-8A00-6EA5C0CA7B5F}" srcOrd="0" destOrd="0" presId="urn:microsoft.com/office/officeart/2005/8/layout/vList2"/>
    <dgm:cxn modelId="{7CBCD216-8E37-4201-930D-DEC0659A0609}" srcId="{2E5ABF4B-3F33-477E-9EC0-C5D876613885}" destId="{D1E980FA-5696-49BF-973D-D12E589DF002}" srcOrd="0" destOrd="0" parTransId="{57781DFD-0730-4911-829D-7AC343112761}" sibTransId="{01F4407B-B859-4AF8-B853-DB4ADC3A5584}"/>
    <dgm:cxn modelId="{84F73D20-5085-4635-B12E-C7AE0A602F91}" srcId="{318D587A-9D50-4A5B-AE1F-10E98A9DE50B}" destId="{637B9F37-C2D1-451B-B8E0-5B6F55CF18F2}" srcOrd="1" destOrd="0" parTransId="{C12DF8BD-3EFF-444A-8907-C0622B2AF694}" sibTransId="{366F8839-6E5A-46C5-87AA-F001EB51F1A0}"/>
    <dgm:cxn modelId="{C6D1712B-43AC-44B9-AC0D-CDFCDF55CF5D}" type="presOf" srcId="{2E5ABF4B-3F33-477E-9EC0-C5D876613885}" destId="{4D1317CB-7D83-47AA-86C4-85DCFD62D397}" srcOrd="0" destOrd="0" presId="urn:microsoft.com/office/officeart/2005/8/layout/vList2"/>
    <dgm:cxn modelId="{0FE42EB2-538B-4167-B9D0-B8751BCCD411}" type="presOf" srcId="{052600D6-4862-4184-8B61-E8372F957591}" destId="{6D914BCB-DF8E-41F8-95E9-2D7610120313}" srcOrd="0" destOrd="0" presId="urn:microsoft.com/office/officeart/2005/8/layout/vList2"/>
    <dgm:cxn modelId="{9D6CB281-0F22-49D8-A3C1-EBA9C66A7D6B}" srcId="{407A9982-069C-49F6-A2AA-69417DE4E655}" destId="{B10D7C0D-1806-4DCC-A468-F804CB5F7BED}" srcOrd="0" destOrd="0" parTransId="{FD8A48DF-51FD-406A-B316-7786CFDDA0AD}" sibTransId="{F44BCCDB-7940-4715-8E94-BBAE02A8DA75}"/>
    <dgm:cxn modelId="{5A33F6DC-5625-40FB-B061-EE2F1DC40ED4}" srcId="{637B9F37-C2D1-451B-B8E0-5B6F55CF18F2}" destId="{052600D6-4862-4184-8B61-E8372F957591}" srcOrd="0" destOrd="0" parTransId="{C6BD9A04-0E43-42C7-9920-8EAA17043DC7}" sibTransId="{5FA30983-B974-4D0C-8A6A-116F29DAB4ED}"/>
    <dgm:cxn modelId="{575F7B24-719C-4EE8-AB98-898910D38F01}" srcId="{318D587A-9D50-4A5B-AE1F-10E98A9DE50B}" destId="{407A9982-069C-49F6-A2AA-69417DE4E655}" srcOrd="0" destOrd="0" parTransId="{51440393-7192-464A-A8A8-D6CB3081E19D}" sibTransId="{B9D60EF0-CDA3-4EF0-A49E-2D151BAE35C2}"/>
    <dgm:cxn modelId="{AD5F22CB-2787-4AA2-B120-5A91DE8C7278}" type="presOf" srcId="{D1E980FA-5696-49BF-973D-D12E589DF002}" destId="{C6685F99-235F-46F5-8B48-D4893CD9796B}" srcOrd="0" destOrd="0" presId="urn:microsoft.com/office/officeart/2005/8/layout/vList2"/>
    <dgm:cxn modelId="{4598A738-4EF0-4B40-951E-E71BD293B23A}" type="presOf" srcId="{B10D7C0D-1806-4DCC-A468-F804CB5F7BED}" destId="{0B0713FA-2278-44DE-8943-18AE066F76AE}" srcOrd="0" destOrd="0" presId="urn:microsoft.com/office/officeart/2005/8/layout/vList2"/>
    <dgm:cxn modelId="{B0B26F3F-DE2B-4ABE-9276-FD94017F2924}" type="presParOf" srcId="{F933FE51-4F60-4894-BCDA-8D246194CD74}" destId="{BB5352C9-E7E8-4F4B-8A00-6EA5C0CA7B5F}" srcOrd="0" destOrd="0" presId="urn:microsoft.com/office/officeart/2005/8/layout/vList2"/>
    <dgm:cxn modelId="{206EA3C2-D2B8-40D9-A012-0B21A104D49A}" type="presParOf" srcId="{F933FE51-4F60-4894-BCDA-8D246194CD74}" destId="{0B0713FA-2278-44DE-8943-18AE066F76AE}" srcOrd="1" destOrd="0" presId="urn:microsoft.com/office/officeart/2005/8/layout/vList2"/>
    <dgm:cxn modelId="{6F4403F3-3807-4A9A-BD1E-A7AC99A39E1E}" type="presParOf" srcId="{F933FE51-4F60-4894-BCDA-8D246194CD74}" destId="{0C906BDF-806A-432C-89C4-EB959A0C9731}" srcOrd="2" destOrd="0" presId="urn:microsoft.com/office/officeart/2005/8/layout/vList2"/>
    <dgm:cxn modelId="{E4B1E3C5-9507-4499-A3D1-D12866FEC178}" type="presParOf" srcId="{F933FE51-4F60-4894-BCDA-8D246194CD74}" destId="{6D914BCB-DF8E-41F8-95E9-2D7610120313}" srcOrd="3" destOrd="0" presId="urn:microsoft.com/office/officeart/2005/8/layout/vList2"/>
    <dgm:cxn modelId="{E244DEAE-6941-47D8-AEEA-12558065F8C2}" type="presParOf" srcId="{F933FE51-4F60-4894-BCDA-8D246194CD74}" destId="{4D1317CB-7D83-47AA-86C4-85DCFD62D397}" srcOrd="4" destOrd="0" presId="urn:microsoft.com/office/officeart/2005/8/layout/vList2"/>
    <dgm:cxn modelId="{24ADB73A-EA05-4C9D-98ED-4791B26B5A5B}" type="presParOf" srcId="{F933FE51-4F60-4894-BCDA-8D246194CD74}" destId="{C6685F99-235F-46F5-8B48-D4893CD9796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E7480C-9004-41A6-B9D2-085BB1D23E23}" type="doc">
      <dgm:prSet loTypeId="urn:microsoft.com/office/officeart/2005/8/layout/vProcess5" loCatId="process" qsTypeId="urn:microsoft.com/office/officeart/2005/8/quickstyle/simple2" qsCatId="simple" csTypeId="urn:microsoft.com/office/officeart/2005/8/colors/accent0_3" csCatId="mainScheme" phldr="1"/>
      <dgm:spPr/>
      <dgm:t>
        <a:bodyPr/>
        <a:lstStyle/>
        <a:p>
          <a:endParaRPr lang="en-US"/>
        </a:p>
      </dgm:t>
    </dgm:pt>
    <dgm:pt modelId="{59FD50E6-E9BC-4E00-844F-EB6D3B27DE07}">
      <dgm:prSet/>
      <dgm:spPr/>
      <dgm:t>
        <a:bodyPr/>
        <a:lstStyle/>
        <a:p>
          <a:pPr rtl="0"/>
          <a:r>
            <a:rPr lang="en-US" u="none" dirty="0" smtClean="0"/>
            <a:t>1. Clearly </a:t>
          </a:r>
          <a:r>
            <a:rPr lang="en-US" u="none" dirty="0"/>
            <a:t>identify unacceptable performance</a:t>
          </a:r>
        </a:p>
      </dgm:t>
    </dgm:pt>
    <dgm:pt modelId="{739B1DD8-24B9-4886-8356-1634EBE14AD6}" type="parTrans" cxnId="{85A104C3-23C8-4E9E-BAAB-3ACF00BEFE4B}">
      <dgm:prSet/>
      <dgm:spPr/>
      <dgm:t>
        <a:bodyPr/>
        <a:lstStyle/>
        <a:p>
          <a:endParaRPr lang="en-US"/>
        </a:p>
      </dgm:t>
    </dgm:pt>
    <dgm:pt modelId="{FEDEA932-9095-408D-8805-30B9C662457D}" type="sibTrans" cxnId="{85A104C3-23C8-4E9E-BAAB-3ACF00BEFE4B}">
      <dgm:prSet/>
      <dgm:spPr>
        <a:solidFill>
          <a:srgbClr val="FFFF00"/>
        </a:solidFill>
      </dgm:spPr>
      <dgm:t>
        <a:bodyPr/>
        <a:lstStyle/>
        <a:p>
          <a:endParaRPr lang="en-US" dirty="0"/>
        </a:p>
      </dgm:t>
    </dgm:pt>
    <dgm:pt modelId="{5DB635CF-B865-442B-B16E-5DEB42690C4D}">
      <dgm:prSet/>
      <dgm:spPr/>
      <dgm:t>
        <a:bodyPr/>
        <a:lstStyle/>
        <a:p>
          <a:r>
            <a:rPr lang="en-US" u="none" dirty="0" smtClean="0"/>
            <a:t>2. Offer </a:t>
          </a:r>
          <a:r>
            <a:rPr lang="en-US" u="none" dirty="0"/>
            <a:t>assistance</a:t>
          </a:r>
        </a:p>
      </dgm:t>
    </dgm:pt>
    <dgm:pt modelId="{31818CA4-19D9-44BF-9848-6388D0628D2C}" type="parTrans" cxnId="{6ABD09A7-5759-4EC1-8E50-F184528DB167}">
      <dgm:prSet/>
      <dgm:spPr/>
      <dgm:t>
        <a:bodyPr/>
        <a:lstStyle/>
        <a:p>
          <a:endParaRPr lang="en-US"/>
        </a:p>
      </dgm:t>
    </dgm:pt>
    <dgm:pt modelId="{E0912D94-5A72-4B58-87C7-53F43811AE35}" type="sibTrans" cxnId="{6ABD09A7-5759-4EC1-8E50-F184528DB167}">
      <dgm:prSet/>
      <dgm:spPr>
        <a:solidFill>
          <a:srgbClr val="FFFF00"/>
        </a:solidFill>
      </dgm:spPr>
      <dgm:t>
        <a:bodyPr/>
        <a:lstStyle/>
        <a:p>
          <a:endParaRPr lang="en-US" dirty="0"/>
        </a:p>
      </dgm:t>
    </dgm:pt>
    <dgm:pt modelId="{0F2B283E-8D21-4E68-A48D-A01E7BE7C972}">
      <dgm:prSet/>
      <dgm:spPr/>
      <dgm:t>
        <a:bodyPr/>
        <a:lstStyle/>
        <a:p>
          <a:r>
            <a:rPr lang="en-US" u="none" dirty="0" smtClean="0"/>
            <a:t>3. Provide </a:t>
          </a:r>
          <a:r>
            <a:rPr lang="en-US" u="none" dirty="0"/>
            <a:t>an opportunity </a:t>
          </a:r>
          <a:r>
            <a:rPr lang="en-US" u="none" dirty="0" smtClean="0"/>
            <a:t>to </a:t>
          </a:r>
          <a:r>
            <a:rPr lang="en-US" u="none" dirty="0" smtClean="0">
              <a:solidFill>
                <a:schemeClr val="bg1"/>
              </a:solidFill>
            </a:rPr>
            <a:t>improve</a:t>
          </a:r>
          <a:endParaRPr lang="en-US" u="none" dirty="0">
            <a:solidFill>
              <a:schemeClr val="bg1"/>
            </a:solidFill>
          </a:endParaRPr>
        </a:p>
      </dgm:t>
    </dgm:pt>
    <dgm:pt modelId="{42DBD627-56EA-4EA8-B0DE-7F8238FCE0B1}" type="parTrans" cxnId="{529196C3-4BB9-4311-9F62-0396C50CA34B}">
      <dgm:prSet/>
      <dgm:spPr/>
      <dgm:t>
        <a:bodyPr/>
        <a:lstStyle/>
        <a:p>
          <a:endParaRPr lang="en-US"/>
        </a:p>
      </dgm:t>
    </dgm:pt>
    <dgm:pt modelId="{6C886539-BBA4-4CC8-A96B-145520F06E42}" type="sibTrans" cxnId="{529196C3-4BB9-4311-9F62-0396C50CA34B}">
      <dgm:prSet/>
      <dgm:spPr/>
      <dgm:t>
        <a:bodyPr/>
        <a:lstStyle/>
        <a:p>
          <a:endParaRPr lang="en-US"/>
        </a:p>
      </dgm:t>
    </dgm:pt>
    <dgm:pt modelId="{BBF75448-0393-4163-8FE8-EC53F2AD790C}" type="pres">
      <dgm:prSet presAssocID="{08E7480C-9004-41A6-B9D2-085BB1D23E23}" presName="outerComposite" presStyleCnt="0">
        <dgm:presLayoutVars>
          <dgm:chMax val="5"/>
          <dgm:dir/>
          <dgm:resizeHandles val="exact"/>
        </dgm:presLayoutVars>
      </dgm:prSet>
      <dgm:spPr/>
      <dgm:t>
        <a:bodyPr/>
        <a:lstStyle/>
        <a:p>
          <a:endParaRPr lang="en-US"/>
        </a:p>
      </dgm:t>
    </dgm:pt>
    <dgm:pt modelId="{F0B73247-F5F6-4358-8BD9-79D52F95322C}" type="pres">
      <dgm:prSet presAssocID="{08E7480C-9004-41A6-B9D2-085BB1D23E23}" presName="dummyMaxCanvas" presStyleCnt="0">
        <dgm:presLayoutVars/>
      </dgm:prSet>
      <dgm:spPr/>
    </dgm:pt>
    <dgm:pt modelId="{4815975A-E065-440A-975F-EED398412E18}" type="pres">
      <dgm:prSet presAssocID="{08E7480C-9004-41A6-B9D2-085BB1D23E23}" presName="ThreeNodes_1" presStyleLbl="node1" presStyleIdx="0" presStyleCnt="3" custScaleX="99606" custScaleY="66916">
        <dgm:presLayoutVars>
          <dgm:bulletEnabled val="1"/>
        </dgm:presLayoutVars>
      </dgm:prSet>
      <dgm:spPr/>
      <dgm:t>
        <a:bodyPr/>
        <a:lstStyle/>
        <a:p>
          <a:endParaRPr lang="en-US"/>
        </a:p>
      </dgm:t>
    </dgm:pt>
    <dgm:pt modelId="{6F6227A0-83F1-4A99-8771-043C0051B5A5}" type="pres">
      <dgm:prSet presAssocID="{08E7480C-9004-41A6-B9D2-085BB1D23E23}" presName="ThreeNodes_2" presStyleLbl="node1" presStyleIdx="1" presStyleCnt="3" custScaleX="105380" custScaleY="53378">
        <dgm:presLayoutVars>
          <dgm:bulletEnabled val="1"/>
        </dgm:presLayoutVars>
      </dgm:prSet>
      <dgm:spPr/>
      <dgm:t>
        <a:bodyPr/>
        <a:lstStyle/>
        <a:p>
          <a:endParaRPr lang="en-US"/>
        </a:p>
      </dgm:t>
    </dgm:pt>
    <dgm:pt modelId="{98F82ACE-5D64-4928-89AC-6AC5A174E2F4}" type="pres">
      <dgm:prSet presAssocID="{08E7480C-9004-41A6-B9D2-085BB1D23E23}" presName="ThreeNodes_3" presStyleLbl="node1" presStyleIdx="2" presStyleCnt="3" custScaleX="101220" custScaleY="53218">
        <dgm:presLayoutVars>
          <dgm:bulletEnabled val="1"/>
        </dgm:presLayoutVars>
      </dgm:prSet>
      <dgm:spPr/>
      <dgm:t>
        <a:bodyPr/>
        <a:lstStyle/>
        <a:p>
          <a:endParaRPr lang="en-US"/>
        </a:p>
      </dgm:t>
    </dgm:pt>
    <dgm:pt modelId="{69E92327-59DE-4EA4-848B-3E340BB4226B}" type="pres">
      <dgm:prSet presAssocID="{08E7480C-9004-41A6-B9D2-085BB1D23E23}" presName="ThreeConn_1-2" presStyleLbl="fgAccFollowNode1" presStyleIdx="0" presStyleCnt="2" custScaleX="78020" custScaleY="182216" custLinFactNeighborX="4980" custLinFactNeighborY="15804">
        <dgm:presLayoutVars>
          <dgm:bulletEnabled val="1"/>
        </dgm:presLayoutVars>
      </dgm:prSet>
      <dgm:spPr/>
      <dgm:t>
        <a:bodyPr/>
        <a:lstStyle/>
        <a:p>
          <a:endParaRPr lang="en-US"/>
        </a:p>
      </dgm:t>
    </dgm:pt>
    <dgm:pt modelId="{E6C8E050-C20D-4F7B-8917-798A71A42A6D}" type="pres">
      <dgm:prSet presAssocID="{08E7480C-9004-41A6-B9D2-085BB1D23E23}" presName="ThreeConn_2-3" presStyleLbl="fgAccFollowNode1" presStyleIdx="1" presStyleCnt="2" custScaleX="91915" custScaleY="192842" custLinFactNeighborX="39326" custLinFactNeighborY="20215">
        <dgm:presLayoutVars>
          <dgm:bulletEnabled val="1"/>
        </dgm:presLayoutVars>
      </dgm:prSet>
      <dgm:spPr/>
      <dgm:t>
        <a:bodyPr/>
        <a:lstStyle/>
        <a:p>
          <a:endParaRPr lang="en-US"/>
        </a:p>
      </dgm:t>
    </dgm:pt>
    <dgm:pt modelId="{0EFB9F00-BD71-48D1-B78B-6B52FCA19B40}" type="pres">
      <dgm:prSet presAssocID="{08E7480C-9004-41A6-B9D2-085BB1D23E23}" presName="ThreeNodes_1_text" presStyleLbl="node1" presStyleIdx="2" presStyleCnt="3">
        <dgm:presLayoutVars>
          <dgm:bulletEnabled val="1"/>
        </dgm:presLayoutVars>
      </dgm:prSet>
      <dgm:spPr/>
      <dgm:t>
        <a:bodyPr/>
        <a:lstStyle/>
        <a:p>
          <a:endParaRPr lang="en-US"/>
        </a:p>
      </dgm:t>
    </dgm:pt>
    <dgm:pt modelId="{E7C4F22A-6C74-400A-AFC9-8E070124F46A}" type="pres">
      <dgm:prSet presAssocID="{08E7480C-9004-41A6-B9D2-085BB1D23E23}" presName="ThreeNodes_2_text" presStyleLbl="node1" presStyleIdx="2" presStyleCnt="3">
        <dgm:presLayoutVars>
          <dgm:bulletEnabled val="1"/>
        </dgm:presLayoutVars>
      </dgm:prSet>
      <dgm:spPr/>
      <dgm:t>
        <a:bodyPr/>
        <a:lstStyle/>
        <a:p>
          <a:endParaRPr lang="en-US"/>
        </a:p>
      </dgm:t>
    </dgm:pt>
    <dgm:pt modelId="{82BDE51F-9FDE-43ED-BFFC-9B7AD770BDC7}" type="pres">
      <dgm:prSet presAssocID="{08E7480C-9004-41A6-B9D2-085BB1D23E23}" presName="ThreeNodes_3_text" presStyleLbl="node1" presStyleIdx="2" presStyleCnt="3">
        <dgm:presLayoutVars>
          <dgm:bulletEnabled val="1"/>
        </dgm:presLayoutVars>
      </dgm:prSet>
      <dgm:spPr/>
      <dgm:t>
        <a:bodyPr/>
        <a:lstStyle/>
        <a:p>
          <a:endParaRPr lang="en-US"/>
        </a:p>
      </dgm:t>
    </dgm:pt>
  </dgm:ptLst>
  <dgm:cxnLst>
    <dgm:cxn modelId="{A27ADCB3-F1FA-4A5E-BA16-B3B2F228DD59}" type="presOf" srcId="{5DB635CF-B865-442B-B16E-5DEB42690C4D}" destId="{6F6227A0-83F1-4A99-8771-043C0051B5A5}" srcOrd="0" destOrd="0" presId="urn:microsoft.com/office/officeart/2005/8/layout/vProcess5"/>
    <dgm:cxn modelId="{178E7C5A-F8B2-4614-B1B1-2860C9568C3E}" type="presOf" srcId="{59FD50E6-E9BC-4E00-844F-EB6D3B27DE07}" destId="{4815975A-E065-440A-975F-EED398412E18}" srcOrd="0" destOrd="0" presId="urn:microsoft.com/office/officeart/2005/8/layout/vProcess5"/>
    <dgm:cxn modelId="{A6DCE18A-BBF3-4F06-A158-78E18ADF0632}" type="presOf" srcId="{5DB635CF-B865-442B-B16E-5DEB42690C4D}" destId="{E7C4F22A-6C74-400A-AFC9-8E070124F46A}" srcOrd="1" destOrd="0" presId="urn:microsoft.com/office/officeart/2005/8/layout/vProcess5"/>
    <dgm:cxn modelId="{293BAFF1-E3C3-485A-B933-09CE9FE21AB9}" type="presOf" srcId="{0F2B283E-8D21-4E68-A48D-A01E7BE7C972}" destId="{82BDE51F-9FDE-43ED-BFFC-9B7AD770BDC7}" srcOrd="1" destOrd="0" presId="urn:microsoft.com/office/officeart/2005/8/layout/vProcess5"/>
    <dgm:cxn modelId="{6ABD09A7-5759-4EC1-8E50-F184528DB167}" srcId="{08E7480C-9004-41A6-B9D2-085BB1D23E23}" destId="{5DB635CF-B865-442B-B16E-5DEB42690C4D}" srcOrd="1" destOrd="0" parTransId="{31818CA4-19D9-44BF-9848-6388D0628D2C}" sibTransId="{E0912D94-5A72-4B58-87C7-53F43811AE35}"/>
    <dgm:cxn modelId="{B043679D-3E5A-43B9-B5E5-360CF077D72B}" type="presOf" srcId="{59FD50E6-E9BC-4E00-844F-EB6D3B27DE07}" destId="{0EFB9F00-BD71-48D1-B78B-6B52FCA19B40}" srcOrd="1" destOrd="0" presId="urn:microsoft.com/office/officeart/2005/8/layout/vProcess5"/>
    <dgm:cxn modelId="{85A104C3-23C8-4E9E-BAAB-3ACF00BEFE4B}" srcId="{08E7480C-9004-41A6-B9D2-085BB1D23E23}" destId="{59FD50E6-E9BC-4E00-844F-EB6D3B27DE07}" srcOrd="0" destOrd="0" parTransId="{739B1DD8-24B9-4886-8356-1634EBE14AD6}" sibTransId="{FEDEA932-9095-408D-8805-30B9C662457D}"/>
    <dgm:cxn modelId="{46FF64C6-5BDD-41AF-91E9-8B6C5CD8115D}" type="presOf" srcId="{FEDEA932-9095-408D-8805-30B9C662457D}" destId="{69E92327-59DE-4EA4-848B-3E340BB4226B}" srcOrd="0" destOrd="0" presId="urn:microsoft.com/office/officeart/2005/8/layout/vProcess5"/>
    <dgm:cxn modelId="{529196C3-4BB9-4311-9F62-0396C50CA34B}" srcId="{08E7480C-9004-41A6-B9D2-085BB1D23E23}" destId="{0F2B283E-8D21-4E68-A48D-A01E7BE7C972}" srcOrd="2" destOrd="0" parTransId="{42DBD627-56EA-4EA8-B0DE-7F8238FCE0B1}" sibTransId="{6C886539-BBA4-4CC8-A96B-145520F06E42}"/>
    <dgm:cxn modelId="{ABCCB65C-BEDC-4F25-B040-28CB217676AC}" type="presOf" srcId="{08E7480C-9004-41A6-B9D2-085BB1D23E23}" destId="{BBF75448-0393-4163-8FE8-EC53F2AD790C}" srcOrd="0" destOrd="0" presId="urn:microsoft.com/office/officeart/2005/8/layout/vProcess5"/>
    <dgm:cxn modelId="{CBA76B03-FCC2-4AB7-B6A0-091075DC4EAF}" type="presOf" srcId="{E0912D94-5A72-4B58-87C7-53F43811AE35}" destId="{E6C8E050-C20D-4F7B-8917-798A71A42A6D}" srcOrd="0" destOrd="0" presId="urn:microsoft.com/office/officeart/2005/8/layout/vProcess5"/>
    <dgm:cxn modelId="{EAD77073-E9B0-4995-B888-FDA777DDED2C}" type="presOf" srcId="{0F2B283E-8D21-4E68-A48D-A01E7BE7C972}" destId="{98F82ACE-5D64-4928-89AC-6AC5A174E2F4}" srcOrd="0" destOrd="0" presId="urn:microsoft.com/office/officeart/2005/8/layout/vProcess5"/>
    <dgm:cxn modelId="{2C035C3E-A68A-4866-9029-19670DCA24A5}" type="presParOf" srcId="{BBF75448-0393-4163-8FE8-EC53F2AD790C}" destId="{F0B73247-F5F6-4358-8BD9-79D52F95322C}" srcOrd="0" destOrd="0" presId="urn:microsoft.com/office/officeart/2005/8/layout/vProcess5"/>
    <dgm:cxn modelId="{ED629CA7-FCFD-46FE-ADE1-54A16C043B24}" type="presParOf" srcId="{BBF75448-0393-4163-8FE8-EC53F2AD790C}" destId="{4815975A-E065-440A-975F-EED398412E18}" srcOrd="1" destOrd="0" presId="urn:microsoft.com/office/officeart/2005/8/layout/vProcess5"/>
    <dgm:cxn modelId="{E81979F0-ED9A-49B1-B8F8-E6448FBCA736}" type="presParOf" srcId="{BBF75448-0393-4163-8FE8-EC53F2AD790C}" destId="{6F6227A0-83F1-4A99-8771-043C0051B5A5}" srcOrd="2" destOrd="0" presId="urn:microsoft.com/office/officeart/2005/8/layout/vProcess5"/>
    <dgm:cxn modelId="{4475CA37-EC68-4FEA-B321-616990F0C1A2}" type="presParOf" srcId="{BBF75448-0393-4163-8FE8-EC53F2AD790C}" destId="{98F82ACE-5D64-4928-89AC-6AC5A174E2F4}" srcOrd="3" destOrd="0" presId="urn:microsoft.com/office/officeart/2005/8/layout/vProcess5"/>
    <dgm:cxn modelId="{253A509A-B755-40C6-8603-D064FD7BC0C6}" type="presParOf" srcId="{BBF75448-0393-4163-8FE8-EC53F2AD790C}" destId="{69E92327-59DE-4EA4-848B-3E340BB4226B}" srcOrd="4" destOrd="0" presId="urn:microsoft.com/office/officeart/2005/8/layout/vProcess5"/>
    <dgm:cxn modelId="{D21E31B2-6BEE-4F47-92F6-5954A39A00D1}" type="presParOf" srcId="{BBF75448-0393-4163-8FE8-EC53F2AD790C}" destId="{E6C8E050-C20D-4F7B-8917-798A71A42A6D}" srcOrd="5" destOrd="0" presId="urn:microsoft.com/office/officeart/2005/8/layout/vProcess5"/>
    <dgm:cxn modelId="{1BB76B6B-C8AB-4A53-96F9-60F4D369668A}" type="presParOf" srcId="{BBF75448-0393-4163-8FE8-EC53F2AD790C}" destId="{0EFB9F00-BD71-48D1-B78B-6B52FCA19B40}" srcOrd="6" destOrd="0" presId="urn:microsoft.com/office/officeart/2005/8/layout/vProcess5"/>
    <dgm:cxn modelId="{E7B69EA4-0062-48DD-8EAC-85C8959FD5F7}" type="presParOf" srcId="{BBF75448-0393-4163-8FE8-EC53F2AD790C}" destId="{E7C4F22A-6C74-400A-AFC9-8E070124F46A}" srcOrd="7" destOrd="0" presId="urn:microsoft.com/office/officeart/2005/8/layout/vProcess5"/>
    <dgm:cxn modelId="{4A039F18-C6EB-4F65-918C-8635519E05F1}" type="presParOf" srcId="{BBF75448-0393-4163-8FE8-EC53F2AD790C}" destId="{82BDE51F-9FDE-43ED-BFFC-9B7AD770BDC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FE042552-320B-42FD-AB46-D08E5C9206D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88682D9-2091-41B8-8F4E-534B06154536}">
      <dgm:prSet phldrT="[Text]"/>
      <dgm:spPr/>
      <dgm:t>
        <a:bodyPr/>
        <a:lstStyle/>
        <a:p>
          <a:pPr algn="l"/>
          <a:r>
            <a:rPr lang="en-US" b="1" i="0" baseline="0" dirty="0" smtClean="0"/>
            <a:t>Provide scheduled performance discussions; </a:t>
          </a:r>
          <a:endParaRPr lang="en-US" b="1" i="0" dirty="0"/>
        </a:p>
      </dgm:t>
    </dgm:pt>
    <dgm:pt modelId="{F86C0A9E-EA97-498E-9FF9-92AC4D5FC7AC}" type="parTrans" cxnId="{5712D1D5-DBA9-4A17-B5CE-51FC5793F3EA}">
      <dgm:prSet/>
      <dgm:spPr/>
      <dgm:t>
        <a:bodyPr/>
        <a:lstStyle/>
        <a:p>
          <a:endParaRPr lang="en-US"/>
        </a:p>
      </dgm:t>
    </dgm:pt>
    <dgm:pt modelId="{EB58DB50-FF79-4DCB-8105-E91A1B3FABED}" type="sibTrans" cxnId="{5712D1D5-DBA9-4A17-B5CE-51FC5793F3EA}">
      <dgm:prSet/>
      <dgm:spPr/>
      <dgm:t>
        <a:bodyPr/>
        <a:lstStyle/>
        <a:p>
          <a:endParaRPr lang="en-US"/>
        </a:p>
      </dgm:t>
    </dgm:pt>
    <dgm:pt modelId="{EC61DD90-1EBE-4B2A-8CC7-F7093FDEC53D}">
      <dgm:prSet phldrT="[Text]"/>
      <dgm:spPr/>
      <dgm:t>
        <a:bodyPr/>
        <a:lstStyle/>
        <a:p>
          <a:pPr algn="l"/>
          <a:r>
            <a:rPr lang="en-US" b="1" i="0" baseline="0" dirty="0" smtClean="0"/>
            <a:t>Identify and document performance deficiencies; </a:t>
          </a:r>
          <a:endParaRPr lang="en-US" b="1" i="0" dirty="0"/>
        </a:p>
      </dgm:t>
    </dgm:pt>
    <dgm:pt modelId="{37AE2DF7-8C20-462C-9E88-617BB7BA3617}" type="parTrans" cxnId="{025C951D-61AC-446F-AECB-609D6D9670EE}">
      <dgm:prSet/>
      <dgm:spPr/>
      <dgm:t>
        <a:bodyPr/>
        <a:lstStyle/>
        <a:p>
          <a:endParaRPr lang="en-US"/>
        </a:p>
      </dgm:t>
    </dgm:pt>
    <dgm:pt modelId="{CC7F95FC-66F6-4AB5-9673-1B1B1B3B7867}" type="sibTrans" cxnId="{025C951D-61AC-446F-AECB-609D6D9670EE}">
      <dgm:prSet/>
      <dgm:spPr/>
      <dgm:t>
        <a:bodyPr/>
        <a:lstStyle/>
        <a:p>
          <a:endParaRPr lang="en-US"/>
        </a:p>
      </dgm:t>
    </dgm:pt>
    <dgm:pt modelId="{1B47E4DE-EBBD-4C9A-9EE9-FDA252F6A9A4}">
      <dgm:prSet phldrT="[Text]"/>
      <dgm:spPr/>
      <dgm:t>
        <a:bodyPr/>
        <a:lstStyle/>
        <a:p>
          <a:pPr algn="l"/>
          <a:r>
            <a:rPr lang="en-US" b="1" i="0" baseline="0" dirty="0" smtClean="0"/>
            <a:t>Counsel employee on performance deficiencies;</a:t>
          </a:r>
          <a:endParaRPr lang="en-US" b="1" i="0" dirty="0"/>
        </a:p>
      </dgm:t>
    </dgm:pt>
    <dgm:pt modelId="{31D3E544-C77D-4E04-B11E-3FAD306FC233}" type="parTrans" cxnId="{0D8EDC39-D9C8-4CDA-A75D-F6EB6935D6AF}">
      <dgm:prSet/>
      <dgm:spPr/>
      <dgm:t>
        <a:bodyPr/>
        <a:lstStyle/>
        <a:p>
          <a:endParaRPr lang="en-US"/>
        </a:p>
      </dgm:t>
    </dgm:pt>
    <dgm:pt modelId="{D6A8E8E3-A109-48B2-910B-1CE4E1B6DF59}" type="sibTrans" cxnId="{0D8EDC39-D9C8-4CDA-A75D-F6EB6935D6AF}">
      <dgm:prSet/>
      <dgm:spPr/>
      <dgm:t>
        <a:bodyPr/>
        <a:lstStyle/>
        <a:p>
          <a:endParaRPr lang="en-US"/>
        </a:p>
      </dgm:t>
    </dgm:pt>
    <dgm:pt modelId="{2A16D650-8D04-4EC5-97C1-A9505C53066B}">
      <dgm:prSet phldrT="[Text]"/>
      <dgm:spPr/>
      <dgm:t>
        <a:bodyPr/>
        <a:lstStyle/>
        <a:p>
          <a:pPr algn="l"/>
          <a:r>
            <a:rPr lang="en-US" b="1" i="0" baseline="0" dirty="0" smtClean="0"/>
            <a:t>Provide time for improvement </a:t>
          </a:r>
          <a:endParaRPr lang="en-US" b="1" i="0" dirty="0"/>
        </a:p>
      </dgm:t>
    </dgm:pt>
    <dgm:pt modelId="{8D1A38B3-C345-40BB-AA3D-DE46A0DE7B7D}" type="parTrans" cxnId="{E200B29C-01D7-425D-B3AA-4A5A8FD8A7B2}">
      <dgm:prSet/>
      <dgm:spPr/>
      <dgm:t>
        <a:bodyPr/>
        <a:lstStyle/>
        <a:p>
          <a:endParaRPr lang="en-US"/>
        </a:p>
      </dgm:t>
    </dgm:pt>
    <dgm:pt modelId="{2421D193-07F0-460A-850E-4297BEBDDA4B}" type="sibTrans" cxnId="{E200B29C-01D7-425D-B3AA-4A5A8FD8A7B2}">
      <dgm:prSet/>
      <dgm:spPr/>
      <dgm:t>
        <a:bodyPr/>
        <a:lstStyle/>
        <a:p>
          <a:endParaRPr lang="en-US"/>
        </a:p>
      </dgm:t>
    </dgm:pt>
    <dgm:pt modelId="{D7CF0606-BDF6-479C-81F1-ADD264D19A08}">
      <dgm:prSet phldrT="[Text]"/>
      <dgm:spPr/>
      <dgm:t>
        <a:bodyPr/>
        <a:lstStyle/>
        <a:p>
          <a:pPr algn="l"/>
          <a:r>
            <a:rPr lang="en-US" b="1" i="0" baseline="0" dirty="0" smtClean="0"/>
            <a:t>*If still unacceptable, consider a PIP</a:t>
          </a:r>
          <a:endParaRPr lang="en-US" b="1" i="0" dirty="0"/>
        </a:p>
      </dgm:t>
    </dgm:pt>
    <dgm:pt modelId="{357E3E3C-9D1A-4363-BB79-82B731D64C9F}" type="parTrans" cxnId="{75AE08C6-9D16-4DF4-9563-639F42308380}">
      <dgm:prSet/>
      <dgm:spPr/>
      <dgm:t>
        <a:bodyPr/>
        <a:lstStyle/>
        <a:p>
          <a:endParaRPr lang="en-US"/>
        </a:p>
      </dgm:t>
    </dgm:pt>
    <dgm:pt modelId="{8DB74D89-CBC4-4FF3-8EDE-D24143BAD655}" type="sibTrans" cxnId="{75AE08C6-9D16-4DF4-9563-639F42308380}">
      <dgm:prSet/>
      <dgm:spPr/>
      <dgm:t>
        <a:bodyPr/>
        <a:lstStyle/>
        <a:p>
          <a:endParaRPr lang="en-US"/>
        </a:p>
      </dgm:t>
    </dgm:pt>
    <dgm:pt modelId="{0A38DEEB-28D5-4700-842F-5B357DEC2CB6}">
      <dgm:prSet phldrT="[Text]"/>
      <dgm:spPr/>
      <dgm:t>
        <a:bodyPr/>
        <a:lstStyle/>
        <a:p>
          <a:pPr algn="l"/>
          <a:r>
            <a:rPr lang="en-US" b="1" i="0" baseline="0" dirty="0" smtClean="0"/>
            <a:t>If still unacceptable, personnel action may result</a:t>
          </a:r>
          <a:endParaRPr lang="en-US" b="1" i="0" dirty="0"/>
        </a:p>
      </dgm:t>
    </dgm:pt>
    <dgm:pt modelId="{D65449BA-924C-47C8-AFAE-23B0D06B5D40}" type="parTrans" cxnId="{FBB7CF86-3F25-4B1F-897B-5EAAADE8FA6E}">
      <dgm:prSet/>
      <dgm:spPr/>
      <dgm:t>
        <a:bodyPr/>
        <a:lstStyle/>
        <a:p>
          <a:endParaRPr lang="en-US"/>
        </a:p>
      </dgm:t>
    </dgm:pt>
    <dgm:pt modelId="{772FB29C-C8D5-4A70-9D62-437F8CADD9C8}" type="sibTrans" cxnId="{FBB7CF86-3F25-4B1F-897B-5EAAADE8FA6E}">
      <dgm:prSet/>
      <dgm:spPr/>
      <dgm:t>
        <a:bodyPr/>
        <a:lstStyle/>
        <a:p>
          <a:endParaRPr lang="en-US"/>
        </a:p>
      </dgm:t>
    </dgm:pt>
    <dgm:pt modelId="{D4CA26DB-9994-49E3-8B63-88EA88B8FC14}" type="pres">
      <dgm:prSet presAssocID="{FE042552-320B-42FD-AB46-D08E5C9206D7}" presName="linear" presStyleCnt="0">
        <dgm:presLayoutVars>
          <dgm:dir/>
          <dgm:animLvl val="lvl"/>
          <dgm:resizeHandles val="exact"/>
        </dgm:presLayoutVars>
      </dgm:prSet>
      <dgm:spPr/>
      <dgm:t>
        <a:bodyPr/>
        <a:lstStyle/>
        <a:p>
          <a:endParaRPr lang="en-US"/>
        </a:p>
      </dgm:t>
    </dgm:pt>
    <dgm:pt modelId="{51F544E0-EFEC-491F-B854-BAFB06E4CC77}" type="pres">
      <dgm:prSet presAssocID="{388682D9-2091-41B8-8F4E-534B06154536}" presName="parentLin" presStyleCnt="0"/>
      <dgm:spPr/>
    </dgm:pt>
    <dgm:pt modelId="{64DCA9F9-2F46-4BB0-9E91-257DE0668677}" type="pres">
      <dgm:prSet presAssocID="{388682D9-2091-41B8-8F4E-534B06154536}" presName="parentLeftMargin" presStyleLbl="node1" presStyleIdx="0" presStyleCnt="6"/>
      <dgm:spPr/>
      <dgm:t>
        <a:bodyPr/>
        <a:lstStyle/>
        <a:p>
          <a:endParaRPr lang="en-US"/>
        </a:p>
      </dgm:t>
    </dgm:pt>
    <dgm:pt modelId="{56E86190-1D93-4BB7-986A-E33D42B0C14C}" type="pres">
      <dgm:prSet presAssocID="{388682D9-2091-41B8-8F4E-534B06154536}" presName="parentText" presStyleLbl="node1" presStyleIdx="0" presStyleCnt="6" custScaleX="123516">
        <dgm:presLayoutVars>
          <dgm:chMax val="0"/>
          <dgm:bulletEnabled val="1"/>
        </dgm:presLayoutVars>
      </dgm:prSet>
      <dgm:spPr/>
      <dgm:t>
        <a:bodyPr/>
        <a:lstStyle/>
        <a:p>
          <a:endParaRPr lang="en-US"/>
        </a:p>
      </dgm:t>
    </dgm:pt>
    <dgm:pt modelId="{7D1F15B3-17AB-470F-B3C0-64613BC5FF8B}" type="pres">
      <dgm:prSet presAssocID="{388682D9-2091-41B8-8F4E-534B06154536}" presName="negativeSpace" presStyleCnt="0"/>
      <dgm:spPr/>
    </dgm:pt>
    <dgm:pt modelId="{DC73CDFA-0E57-4E49-9579-93F036D3D50E}" type="pres">
      <dgm:prSet presAssocID="{388682D9-2091-41B8-8F4E-534B06154536}" presName="childText" presStyleLbl="conFgAcc1" presStyleIdx="0" presStyleCnt="6">
        <dgm:presLayoutVars>
          <dgm:bulletEnabled val="1"/>
        </dgm:presLayoutVars>
      </dgm:prSet>
      <dgm:spPr/>
    </dgm:pt>
    <dgm:pt modelId="{2A061F68-B0F3-4FAE-8085-4E6E504FE2F2}" type="pres">
      <dgm:prSet presAssocID="{EB58DB50-FF79-4DCB-8105-E91A1B3FABED}" presName="spaceBetweenRectangles" presStyleCnt="0"/>
      <dgm:spPr/>
    </dgm:pt>
    <dgm:pt modelId="{7AE4B9DE-20F7-473B-AB22-349F9E4FC328}" type="pres">
      <dgm:prSet presAssocID="{EC61DD90-1EBE-4B2A-8CC7-F7093FDEC53D}" presName="parentLin" presStyleCnt="0"/>
      <dgm:spPr/>
    </dgm:pt>
    <dgm:pt modelId="{016B3D1A-9D93-4DCA-B8EF-64649AE79089}" type="pres">
      <dgm:prSet presAssocID="{EC61DD90-1EBE-4B2A-8CC7-F7093FDEC53D}" presName="parentLeftMargin" presStyleLbl="node1" presStyleIdx="0" presStyleCnt="6"/>
      <dgm:spPr/>
      <dgm:t>
        <a:bodyPr/>
        <a:lstStyle/>
        <a:p>
          <a:endParaRPr lang="en-US"/>
        </a:p>
      </dgm:t>
    </dgm:pt>
    <dgm:pt modelId="{72D424E8-881B-48B5-B5FA-ADD043D8D2CC}" type="pres">
      <dgm:prSet presAssocID="{EC61DD90-1EBE-4B2A-8CC7-F7093FDEC53D}" presName="parentText" presStyleLbl="node1" presStyleIdx="1" presStyleCnt="6" custScaleX="123516">
        <dgm:presLayoutVars>
          <dgm:chMax val="0"/>
          <dgm:bulletEnabled val="1"/>
        </dgm:presLayoutVars>
      </dgm:prSet>
      <dgm:spPr/>
      <dgm:t>
        <a:bodyPr/>
        <a:lstStyle/>
        <a:p>
          <a:endParaRPr lang="en-US"/>
        </a:p>
      </dgm:t>
    </dgm:pt>
    <dgm:pt modelId="{1E70E22A-CF19-49E5-9973-D15AFBCF5ED6}" type="pres">
      <dgm:prSet presAssocID="{EC61DD90-1EBE-4B2A-8CC7-F7093FDEC53D}" presName="negativeSpace" presStyleCnt="0"/>
      <dgm:spPr/>
    </dgm:pt>
    <dgm:pt modelId="{2530B0D4-838C-4B21-9B9A-8E915D47B613}" type="pres">
      <dgm:prSet presAssocID="{EC61DD90-1EBE-4B2A-8CC7-F7093FDEC53D}" presName="childText" presStyleLbl="conFgAcc1" presStyleIdx="1" presStyleCnt="6">
        <dgm:presLayoutVars>
          <dgm:bulletEnabled val="1"/>
        </dgm:presLayoutVars>
      </dgm:prSet>
      <dgm:spPr/>
    </dgm:pt>
    <dgm:pt modelId="{6051489B-641E-4302-BD11-7B572B5B14CC}" type="pres">
      <dgm:prSet presAssocID="{CC7F95FC-66F6-4AB5-9673-1B1B1B3B7867}" presName="spaceBetweenRectangles" presStyleCnt="0"/>
      <dgm:spPr/>
    </dgm:pt>
    <dgm:pt modelId="{663C2CAE-99C2-4496-A86E-B2B67D8E0AE6}" type="pres">
      <dgm:prSet presAssocID="{1B47E4DE-EBBD-4C9A-9EE9-FDA252F6A9A4}" presName="parentLin" presStyleCnt="0"/>
      <dgm:spPr/>
    </dgm:pt>
    <dgm:pt modelId="{7A27971B-DD1A-4F1E-8109-3BFDDD80DCD9}" type="pres">
      <dgm:prSet presAssocID="{1B47E4DE-EBBD-4C9A-9EE9-FDA252F6A9A4}" presName="parentLeftMargin" presStyleLbl="node1" presStyleIdx="1" presStyleCnt="6"/>
      <dgm:spPr/>
      <dgm:t>
        <a:bodyPr/>
        <a:lstStyle/>
        <a:p>
          <a:endParaRPr lang="en-US"/>
        </a:p>
      </dgm:t>
    </dgm:pt>
    <dgm:pt modelId="{B00EC25A-F110-4A8B-BAD3-7ADA879D8468}" type="pres">
      <dgm:prSet presAssocID="{1B47E4DE-EBBD-4C9A-9EE9-FDA252F6A9A4}" presName="parentText" presStyleLbl="node1" presStyleIdx="2" presStyleCnt="6" custScaleX="123516">
        <dgm:presLayoutVars>
          <dgm:chMax val="0"/>
          <dgm:bulletEnabled val="1"/>
        </dgm:presLayoutVars>
      </dgm:prSet>
      <dgm:spPr/>
      <dgm:t>
        <a:bodyPr/>
        <a:lstStyle/>
        <a:p>
          <a:endParaRPr lang="en-US"/>
        </a:p>
      </dgm:t>
    </dgm:pt>
    <dgm:pt modelId="{A6F4333F-8A54-4529-B28D-CD06096155C5}" type="pres">
      <dgm:prSet presAssocID="{1B47E4DE-EBBD-4C9A-9EE9-FDA252F6A9A4}" presName="negativeSpace" presStyleCnt="0"/>
      <dgm:spPr/>
    </dgm:pt>
    <dgm:pt modelId="{D8DC5704-6634-42F4-9D30-1C2D5040B50B}" type="pres">
      <dgm:prSet presAssocID="{1B47E4DE-EBBD-4C9A-9EE9-FDA252F6A9A4}" presName="childText" presStyleLbl="conFgAcc1" presStyleIdx="2" presStyleCnt="6">
        <dgm:presLayoutVars>
          <dgm:bulletEnabled val="1"/>
        </dgm:presLayoutVars>
      </dgm:prSet>
      <dgm:spPr/>
    </dgm:pt>
    <dgm:pt modelId="{1661CB2D-A6DF-414F-8752-6C03EF265B75}" type="pres">
      <dgm:prSet presAssocID="{D6A8E8E3-A109-48B2-910B-1CE4E1B6DF59}" presName="spaceBetweenRectangles" presStyleCnt="0"/>
      <dgm:spPr/>
    </dgm:pt>
    <dgm:pt modelId="{7AFD8B66-985B-4464-B3F1-2913EF54D5F7}" type="pres">
      <dgm:prSet presAssocID="{2A16D650-8D04-4EC5-97C1-A9505C53066B}" presName="parentLin" presStyleCnt="0"/>
      <dgm:spPr/>
    </dgm:pt>
    <dgm:pt modelId="{7696E407-658B-41FC-AC57-11D6B9E824C2}" type="pres">
      <dgm:prSet presAssocID="{2A16D650-8D04-4EC5-97C1-A9505C53066B}" presName="parentLeftMargin" presStyleLbl="node1" presStyleIdx="2" presStyleCnt="6"/>
      <dgm:spPr/>
      <dgm:t>
        <a:bodyPr/>
        <a:lstStyle/>
        <a:p>
          <a:endParaRPr lang="en-US"/>
        </a:p>
      </dgm:t>
    </dgm:pt>
    <dgm:pt modelId="{DD4A429E-A138-4218-B41C-349E59A2372F}" type="pres">
      <dgm:prSet presAssocID="{2A16D650-8D04-4EC5-97C1-A9505C53066B}" presName="parentText" presStyleLbl="node1" presStyleIdx="3" presStyleCnt="6" custScaleX="123516">
        <dgm:presLayoutVars>
          <dgm:chMax val="0"/>
          <dgm:bulletEnabled val="1"/>
        </dgm:presLayoutVars>
      </dgm:prSet>
      <dgm:spPr/>
      <dgm:t>
        <a:bodyPr/>
        <a:lstStyle/>
        <a:p>
          <a:endParaRPr lang="en-US"/>
        </a:p>
      </dgm:t>
    </dgm:pt>
    <dgm:pt modelId="{0EC427DE-12CE-4FC6-93C3-4D8402510A02}" type="pres">
      <dgm:prSet presAssocID="{2A16D650-8D04-4EC5-97C1-A9505C53066B}" presName="negativeSpace" presStyleCnt="0"/>
      <dgm:spPr/>
    </dgm:pt>
    <dgm:pt modelId="{DEED2C0C-EB1E-41CA-819F-46B68C47B301}" type="pres">
      <dgm:prSet presAssocID="{2A16D650-8D04-4EC5-97C1-A9505C53066B}" presName="childText" presStyleLbl="conFgAcc1" presStyleIdx="3" presStyleCnt="6">
        <dgm:presLayoutVars>
          <dgm:bulletEnabled val="1"/>
        </dgm:presLayoutVars>
      </dgm:prSet>
      <dgm:spPr/>
    </dgm:pt>
    <dgm:pt modelId="{EF43E41B-31EB-4B15-B8A4-FD74615CADFE}" type="pres">
      <dgm:prSet presAssocID="{2421D193-07F0-460A-850E-4297BEBDDA4B}" presName="spaceBetweenRectangles" presStyleCnt="0"/>
      <dgm:spPr/>
    </dgm:pt>
    <dgm:pt modelId="{FE29CDA3-3572-4A56-BECD-0D6DF3BE9223}" type="pres">
      <dgm:prSet presAssocID="{D7CF0606-BDF6-479C-81F1-ADD264D19A08}" presName="parentLin" presStyleCnt="0"/>
      <dgm:spPr/>
    </dgm:pt>
    <dgm:pt modelId="{C583DA1C-38EF-4F41-B34E-4B4FE02BC90B}" type="pres">
      <dgm:prSet presAssocID="{D7CF0606-BDF6-479C-81F1-ADD264D19A08}" presName="parentLeftMargin" presStyleLbl="node1" presStyleIdx="3" presStyleCnt="6"/>
      <dgm:spPr/>
      <dgm:t>
        <a:bodyPr/>
        <a:lstStyle/>
        <a:p>
          <a:endParaRPr lang="en-US"/>
        </a:p>
      </dgm:t>
    </dgm:pt>
    <dgm:pt modelId="{9E3AA164-6811-4ED1-83DE-40A54C708B27}" type="pres">
      <dgm:prSet presAssocID="{D7CF0606-BDF6-479C-81F1-ADD264D19A08}" presName="parentText" presStyleLbl="node1" presStyleIdx="4" presStyleCnt="6" custScaleX="123516">
        <dgm:presLayoutVars>
          <dgm:chMax val="0"/>
          <dgm:bulletEnabled val="1"/>
        </dgm:presLayoutVars>
      </dgm:prSet>
      <dgm:spPr/>
      <dgm:t>
        <a:bodyPr/>
        <a:lstStyle/>
        <a:p>
          <a:endParaRPr lang="en-US"/>
        </a:p>
      </dgm:t>
    </dgm:pt>
    <dgm:pt modelId="{A3E76428-2DA8-4071-8485-B8CFB89C4699}" type="pres">
      <dgm:prSet presAssocID="{D7CF0606-BDF6-479C-81F1-ADD264D19A08}" presName="negativeSpace" presStyleCnt="0"/>
      <dgm:spPr/>
    </dgm:pt>
    <dgm:pt modelId="{42B6F12B-D2B6-4198-96AC-C3205BFA9FB6}" type="pres">
      <dgm:prSet presAssocID="{D7CF0606-BDF6-479C-81F1-ADD264D19A08}" presName="childText" presStyleLbl="conFgAcc1" presStyleIdx="4" presStyleCnt="6">
        <dgm:presLayoutVars>
          <dgm:bulletEnabled val="1"/>
        </dgm:presLayoutVars>
      </dgm:prSet>
      <dgm:spPr/>
    </dgm:pt>
    <dgm:pt modelId="{AAD0D8D1-8496-4439-97F0-068C8E9FDC82}" type="pres">
      <dgm:prSet presAssocID="{8DB74D89-CBC4-4FF3-8EDE-D24143BAD655}" presName="spaceBetweenRectangles" presStyleCnt="0"/>
      <dgm:spPr/>
    </dgm:pt>
    <dgm:pt modelId="{DBE3E046-C7D7-40D0-BFFC-1A46D4D07665}" type="pres">
      <dgm:prSet presAssocID="{0A38DEEB-28D5-4700-842F-5B357DEC2CB6}" presName="parentLin" presStyleCnt="0"/>
      <dgm:spPr/>
    </dgm:pt>
    <dgm:pt modelId="{C87853B8-50BC-40E1-852A-1C054E1A78D2}" type="pres">
      <dgm:prSet presAssocID="{0A38DEEB-28D5-4700-842F-5B357DEC2CB6}" presName="parentLeftMargin" presStyleLbl="node1" presStyleIdx="4" presStyleCnt="6"/>
      <dgm:spPr/>
      <dgm:t>
        <a:bodyPr/>
        <a:lstStyle/>
        <a:p>
          <a:endParaRPr lang="en-US"/>
        </a:p>
      </dgm:t>
    </dgm:pt>
    <dgm:pt modelId="{5A8FB1F1-9850-4926-8995-6E048DAA8718}" type="pres">
      <dgm:prSet presAssocID="{0A38DEEB-28D5-4700-842F-5B357DEC2CB6}" presName="parentText" presStyleLbl="node1" presStyleIdx="5" presStyleCnt="6" custScaleX="123516">
        <dgm:presLayoutVars>
          <dgm:chMax val="0"/>
          <dgm:bulletEnabled val="1"/>
        </dgm:presLayoutVars>
      </dgm:prSet>
      <dgm:spPr/>
      <dgm:t>
        <a:bodyPr/>
        <a:lstStyle/>
        <a:p>
          <a:endParaRPr lang="en-US"/>
        </a:p>
      </dgm:t>
    </dgm:pt>
    <dgm:pt modelId="{0D5D5E81-E690-43BC-A576-37FD9284EE55}" type="pres">
      <dgm:prSet presAssocID="{0A38DEEB-28D5-4700-842F-5B357DEC2CB6}" presName="negativeSpace" presStyleCnt="0"/>
      <dgm:spPr/>
    </dgm:pt>
    <dgm:pt modelId="{4C26756C-9AA5-4A75-9B15-4EFF632A4503}" type="pres">
      <dgm:prSet presAssocID="{0A38DEEB-28D5-4700-842F-5B357DEC2CB6}" presName="childText" presStyleLbl="conFgAcc1" presStyleIdx="5" presStyleCnt="6">
        <dgm:presLayoutVars>
          <dgm:bulletEnabled val="1"/>
        </dgm:presLayoutVars>
      </dgm:prSet>
      <dgm:spPr/>
    </dgm:pt>
  </dgm:ptLst>
  <dgm:cxnLst>
    <dgm:cxn modelId="{FBB7CF86-3F25-4B1F-897B-5EAAADE8FA6E}" srcId="{FE042552-320B-42FD-AB46-D08E5C9206D7}" destId="{0A38DEEB-28D5-4700-842F-5B357DEC2CB6}" srcOrd="5" destOrd="0" parTransId="{D65449BA-924C-47C8-AFAE-23B0D06B5D40}" sibTransId="{772FB29C-C8D5-4A70-9D62-437F8CADD9C8}"/>
    <dgm:cxn modelId="{3BE8DE30-5946-4AB8-AF02-4B28E5C8BAB7}" type="presOf" srcId="{1B47E4DE-EBBD-4C9A-9EE9-FDA252F6A9A4}" destId="{B00EC25A-F110-4A8B-BAD3-7ADA879D8468}" srcOrd="1" destOrd="0" presId="urn:microsoft.com/office/officeart/2005/8/layout/list1"/>
    <dgm:cxn modelId="{4C9CC436-93CB-4C33-A1B7-FC2DA99EF8C1}" type="presOf" srcId="{2A16D650-8D04-4EC5-97C1-A9505C53066B}" destId="{DD4A429E-A138-4218-B41C-349E59A2372F}" srcOrd="1" destOrd="0" presId="urn:microsoft.com/office/officeart/2005/8/layout/list1"/>
    <dgm:cxn modelId="{1E6B6EF9-EFAC-4879-9F25-ED60E624F0B2}" type="presOf" srcId="{1B47E4DE-EBBD-4C9A-9EE9-FDA252F6A9A4}" destId="{7A27971B-DD1A-4F1E-8109-3BFDDD80DCD9}" srcOrd="0" destOrd="0" presId="urn:microsoft.com/office/officeart/2005/8/layout/list1"/>
    <dgm:cxn modelId="{F0883D1D-4627-40DE-BFE0-D6FA4CB1A4D3}" type="presOf" srcId="{388682D9-2091-41B8-8F4E-534B06154536}" destId="{56E86190-1D93-4BB7-986A-E33D42B0C14C}" srcOrd="1" destOrd="0" presId="urn:microsoft.com/office/officeart/2005/8/layout/list1"/>
    <dgm:cxn modelId="{025C951D-61AC-446F-AECB-609D6D9670EE}" srcId="{FE042552-320B-42FD-AB46-D08E5C9206D7}" destId="{EC61DD90-1EBE-4B2A-8CC7-F7093FDEC53D}" srcOrd="1" destOrd="0" parTransId="{37AE2DF7-8C20-462C-9E88-617BB7BA3617}" sibTransId="{CC7F95FC-66F6-4AB5-9673-1B1B1B3B7867}"/>
    <dgm:cxn modelId="{EA804E1B-C62B-43CA-900E-FBF9649FEEDF}" type="presOf" srcId="{388682D9-2091-41B8-8F4E-534B06154536}" destId="{64DCA9F9-2F46-4BB0-9E91-257DE0668677}" srcOrd="0" destOrd="0" presId="urn:microsoft.com/office/officeart/2005/8/layout/list1"/>
    <dgm:cxn modelId="{A5058EA5-C16D-4799-B975-697C7A54AEB8}" type="presOf" srcId="{D7CF0606-BDF6-479C-81F1-ADD264D19A08}" destId="{C583DA1C-38EF-4F41-B34E-4B4FE02BC90B}" srcOrd="0" destOrd="0" presId="urn:microsoft.com/office/officeart/2005/8/layout/list1"/>
    <dgm:cxn modelId="{E6744155-6E6D-4DA5-9F7E-0F4AE62C4DF4}" type="presOf" srcId="{EC61DD90-1EBE-4B2A-8CC7-F7093FDEC53D}" destId="{016B3D1A-9D93-4DCA-B8EF-64649AE79089}" srcOrd="0" destOrd="0" presId="urn:microsoft.com/office/officeart/2005/8/layout/list1"/>
    <dgm:cxn modelId="{5712D1D5-DBA9-4A17-B5CE-51FC5793F3EA}" srcId="{FE042552-320B-42FD-AB46-D08E5C9206D7}" destId="{388682D9-2091-41B8-8F4E-534B06154536}" srcOrd="0" destOrd="0" parTransId="{F86C0A9E-EA97-498E-9FF9-92AC4D5FC7AC}" sibTransId="{EB58DB50-FF79-4DCB-8105-E91A1B3FABED}"/>
    <dgm:cxn modelId="{B7815E70-00AB-4ABC-A1CB-5864C17A98D8}" type="presOf" srcId="{0A38DEEB-28D5-4700-842F-5B357DEC2CB6}" destId="{5A8FB1F1-9850-4926-8995-6E048DAA8718}" srcOrd="1" destOrd="0" presId="urn:microsoft.com/office/officeart/2005/8/layout/list1"/>
    <dgm:cxn modelId="{B0E55837-74B5-425E-B6BE-ECB265D3FAEF}" type="presOf" srcId="{0A38DEEB-28D5-4700-842F-5B357DEC2CB6}" destId="{C87853B8-50BC-40E1-852A-1C054E1A78D2}" srcOrd="0" destOrd="0" presId="urn:microsoft.com/office/officeart/2005/8/layout/list1"/>
    <dgm:cxn modelId="{EC417F06-F515-474F-8E92-AB7A1528CC3A}" type="presOf" srcId="{FE042552-320B-42FD-AB46-D08E5C9206D7}" destId="{D4CA26DB-9994-49E3-8B63-88EA88B8FC14}" srcOrd="0" destOrd="0" presId="urn:microsoft.com/office/officeart/2005/8/layout/list1"/>
    <dgm:cxn modelId="{75AE08C6-9D16-4DF4-9563-639F42308380}" srcId="{FE042552-320B-42FD-AB46-D08E5C9206D7}" destId="{D7CF0606-BDF6-479C-81F1-ADD264D19A08}" srcOrd="4" destOrd="0" parTransId="{357E3E3C-9D1A-4363-BB79-82B731D64C9F}" sibTransId="{8DB74D89-CBC4-4FF3-8EDE-D24143BAD655}"/>
    <dgm:cxn modelId="{E200B29C-01D7-425D-B3AA-4A5A8FD8A7B2}" srcId="{FE042552-320B-42FD-AB46-D08E5C9206D7}" destId="{2A16D650-8D04-4EC5-97C1-A9505C53066B}" srcOrd="3" destOrd="0" parTransId="{8D1A38B3-C345-40BB-AA3D-DE46A0DE7B7D}" sibTransId="{2421D193-07F0-460A-850E-4297BEBDDA4B}"/>
    <dgm:cxn modelId="{0D8EDC39-D9C8-4CDA-A75D-F6EB6935D6AF}" srcId="{FE042552-320B-42FD-AB46-D08E5C9206D7}" destId="{1B47E4DE-EBBD-4C9A-9EE9-FDA252F6A9A4}" srcOrd="2" destOrd="0" parTransId="{31D3E544-C77D-4E04-B11E-3FAD306FC233}" sibTransId="{D6A8E8E3-A109-48B2-910B-1CE4E1B6DF59}"/>
    <dgm:cxn modelId="{44629C70-C766-428B-983C-7316048226EB}" type="presOf" srcId="{EC61DD90-1EBE-4B2A-8CC7-F7093FDEC53D}" destId="{72D424E8-881B-48B5-B5FA-ADD043D8D2CC}" srcOrd="1" destOrd="0" presId="urn:microsoft.com/office/officeart/2005/8/layout/list1"/>
    <dgm:cxn modelId="{29C1A8B2-7E3E-4691-9053-E3FCBD584FB5}" type="presOf" srcId="{2A16D650-8D04-4EC5-97C1-A9505C53066B}" destId="{7696E407-658B-41FC-AC57-11D6B9E824C2}" srcOrd="0" destOrd="0" presId="urn:microsoft.com/office/officeart/2005/8/layout/list1"/>
    <dgm:cxn modelId="{230DF0AB-7E9E-4891-856F-9FBA83F0CCBF}" type="presOf" srcId="{D7CF0606-BDF6-479C-81F1-ADD264D19A08}" destId="{9E3AA164-6811-4ED1-83DE-40A54C708B27}" srcOrd="1" destOrd="0" presId="urn:microsoft.com/office/officeart/2005/8/layout/list1"/>
    <dgm:cxn modelId="{795CE1EF-D483-4DCE-92D0-C7793BF1666D}" type="presParOf" srcId="{D4CA26DB-9994-49E3-8B63-88EA88B8FC14}" destId="{51F544E0-EFEC-491F-B854-BAFB06E4CC77}" srcOrd="0" destOrd="0" presId="urn:microsoft.com/office/officeart/2005/8/layout/list1"/>
    <dgm:cxn modelId="{C7AFD5B6-6E28-4CDA-AD64-22F6E8D76420}" type="presParOf" srcId="{51F544E0-EFEC-491F-B854-BAFB06E4CC77}" destId="{64DCA9F9-2F46-4BB0-9E91-257DE0668677}" srcOrd="0" destOrd="0" presId="urn:microsoft.com/office/officeart/2005/8/layout/list1"/>
    <dgm:cxn modelId="{D244CCD7-7562-45E2-A858-287CD43FD2A8}" type="presParOf" srcId="{51F544E0-EFEC-491F-B854-BAFB06E4CC77}" destId="{56E86190-1D93-4BB7-986A-E33D42B0C14C}" srcOrd="1" destOrd="0" presId="urn:microsoft.com/office/officeart/2005/8/layout/list1"/>
    <dgm:cxn modelId="{00DC4AC1-1AD1-4A71-8012-A2C8DE001D8E}" type="presParOf" srcId="{D4CA26DB-9994-49E3-8B63-88EA88B8FC14}" destId="{7D1F15B3-17AB-470F-B3C0-64613BC5FF8B}" srcOrd="1" destOrd="0" presId="urn:microsoft.com/office/officeart/2005/8/layout/list1"/>
    <dgm:cxn modelId="{7FD319E1-67A2-4BA0-8E53-092E9F62FB3B}" type="presParOf" srcId="{D4CA26DB-9994-49E3-8B63-88EA88B8FC14}" destId="{DC73CDFA-0E57-4E49-9579-93F036D3D50E}" srcOrd="2" destOrd="0" presId="urn:microsoft.com/office/officeart/2005/8/layout/list1"/>
    <dgm:cxn modelId="{3D0C1617-2C72-4B8F-93BE-B2C04733B879}" type="presParOf" srcId="{D4CA26DB-9994-49E3-8B63-88EA88B8FC14}" destId="{2A061F68-B0F3-4FAE-8085-4E6E504FE2F2}" srcOrd="3" destOrd="0" presId="urn:microsoft.com/office/officeart/2005/8/layout/list1"/>
    <dgm:cxn modelId="{3932BA73-510C-430F-AE26-333B4591BE0E}" type="presParOf" srcId="{D4CA26DB-9994-49E3-8B63-88EA88B8FC14}" destId="{7AE4B9DE-20F7-473B-AB22-349F9E4FC328}" srcOrd="4" destOrd="0" presId="urn:microsoft.com/office/officeart/2005/8/layout/list1"/>
    <dgm:cxn modelId="{8B2C4523-C6BD-4C95-B574-0251D0E33B9B}" type="presParOf" srcId="{7AE4B9DE-20F7-473B-AB22-349F9E4FC328}" destId="{016B3D1A-9D93-4DCA-B8EF-64649AE79089}" srcOrd="0" destOrd="0" presId="urn:microsoft.com/office/officeart/2005/8/layout/list1"/>
    <dgm:cxn modelId="{EB7FC020-AA0B-4A2A-A6A0-149CEC184804}" type="presParOf" srcId="{7AE4B9DE-20F7-473B-AB22-349F9E4FC328}" destId="{72D424E8-881B-48B5-B5FA-ADD043D8D2CC}" srcOrd="1" destOrd="0" presId="urn:microsoft.com/office/officeart/2005/8/layout/list1"/>
    <dgm:cxn modelId="{AF7300AE-839B-44C8-9D71-E8A8DC2D6EEF}" type="presParOf" srcId="{D4CA26DB-9994-49E3-8B63-88EA88B8FC14}" destId="{1E70E22A-CF19-49E5-9973-D15AFBCF5ED6}" srcOrd="5" destOrd="0" presId="urn:microsoft.com/office/officeart/2005/8/layout/list1"/>
    <dgm:cxn modelId="{92D16386-B37C-42A6-8EFF-B7A4645B3C1F}" type="presParOf" srcId="{D4CA26DB-9994-49E3-8B63-88EA88B8FC14}" destId="{2530B0D4-838C-4B21-9B9A-8E915D47B613}" srcOrd="6" destOrd="0" presId="urn:microsoft.com/office/officeart/2005/8/layout/list1"/>
    <dgm:cxn modelId="{EBF13DF0-7758-4171-BC3D-A4B162207429}" type="presParOf" srcId="{D4CA26DB-9994-49E3-8B63-88EA88B8FC14}" destId="{6051489B-641E-4302-BD11-7B572B5B14CC}" srcOrd="7" destOrd="0" presId="urn:microsoft.com/office/officeart/2005/8/layout/list1"/>
    <dgm:cxn modelId="{0371E3A4-2067-4E88-BDB0-74EC2AFEF19A}" type="presParOf" srcId="{D4CA26DB-9994-49E3-8B63-88EA88B8FC14}" destId="{663C2CAE-99C2-4496-A86E-B2B67D8E0AE6}" srcOrd="8" destOrd="0" presId="urn:microsoft.com/office/officeart/2005/8/layout/list1"/>
    <dgm:cxn modelId="{C882A9B5-1CEA-4BE7-A9A6-0A5931BEFA86}" type="presParOf" srcId="{663C2CAE-99C2-4496-A86E-B2B67D8E0AE6}" destId="{7A27971B-DD1A-4F1E-8109-3BFDDD80DCD9}" srcOrd="0" destOrd="0" presId="urn:microsoft.com/office/officeart/2005/8/layout/list1"/>
    <dgm:cxn modelId="{EE5102C3-86CC-4A9F-802D-29B5EE5E7B47}" type="presParOf" srcId="{663C2CAE-99C2-4496-A86E-B2B67D8E0AE6}" destId="{B00EC25A-F110-4A8B-BAD3-7ADA879D8468}" srcOrd="1" destOrd="0" presId="urn:microsoft.com/office/officeart/2005/8/layout/list1"/>
    <dgm:cxn modelId="{F180B164-4F86-4EEB-8C8E-40C5C38EB7E3}" type="presParOf" srcId="{D4CA26DB-9994-49E3-8B63-88EA88B8FC14}" destId="{A6F4333F-8A54-4529-B28D-CD06096155C5}" srcOrd="9" destOrd="0" presId="urn:microsoft.com/office/officeart/2005/8/layout/list1"/>
    <dgm:cxn modelId="{D56E8496-E974-4576-BB36-960B6084437E}" type="presParOf" srcId="{D4CA26DB-9994-49E3-8B63-88EA88B8FC14}" destId="{D8DC5704-6634-42F4-9D30-1C2D5040B50B}" srcOrd="10" destOrd="0" presId="urn:microsoft.com/office/officeart/2005/8/layout/list1"/>
    <dgm:cxn modelId="{9B616855-21D3-4753-B6D5-AFBDE2CB95B3}" type="presParOf" srcId="{D4CA26DB-9994-49E3-8B63-88EA88B8FC14}" destId="{1661CB2D-A6DF-414F-8752-6C03EF265B75}" srcOrd="11" destOrd="0" presId="urn:microsoft.com/office/officeart/2005/8/layout/list1"/>
    <dgm:cxn modelId="{C3AD8862-C8FC-4E6F-A41D-BB84A95FCACC}" type="presParOf" srcId="{D4CA26DB-9994-49E3-8B63-88EA88B8FC14}" destId="{7AFD8B66-985B-4464-B3F1-2913EF54D5F7}" srcOrd="12" destOrd="0" presId="urn:microsoft.com/office/officeart/2005/8/layout/list1"/>
    <dgm:cxn modelId="{F949EE6B-4EE8-4FC2-8B6E-CBC5769D6E8C}" type="presParOf" srcId="{7AFD8B66-985B-4464-B3F1-2913EF54D5F7}" destId="{7696E407-658B-41FC-AC57-11D6B9E824C2}" srcOrd="0" destOrd="0" presId="urn:microsoft.com/office/officeart/2005/8/layout/list1"/>
    <dgm:cxn modelId="{5E6F552A-2772-435B-959B-9F76380AFC05}" type="presParOf" srcId="{7AFD8B66-985B-4464-B3F1-2913EF54D5F7}" destId="{DD4A429E-A138-4218-B41C-349E59A2372F}" srcOrd="1" destOrd="0" presId="urn:microsoft.com/office/officeart/2005/8/layout/list1"/>
    <dgm:cxn modelId="{A4F50647-F9FC-48EA-97B4-C5152629F6FB}" type="presParOf" srcId="{D4CA26DB-9994-49E3-8B63-88EA88B8FC14}" destId="{0EC427DE-12CE-4FC6-93C3-4D8402510A02}" srcOrd="13" destOrd="0" presId="urn:microsoft.com/office/officeart/2005/8/layout/list1"/>
    <dgm:cxn modelId="{39022ADD-DEA0-4B8B-9AEF-0D87AE659533}" type="presParOf" srcId="{D4CA26DB-9994-49E3-8B63-88EA88B8FC14}" destId="{DEED2C0C-EB1E-41CA-819F-46B68C47B301}" srcOrd="14" destOrd="0" presId="urn:microsoft.com/office/officeart/2005/8/layout/list1"/>
    <dgm:cxn modelId="{FD5D0383-CEE6-4EE1-B61D-8EC5EDD79012}" type="presParOf" srcId="{D4CA26DB-9994-49E3-8B63-88EA88B8FC14}" destId="{EF43E41B-31EB-4B15-B8A4-FD74615CADFE}" srcOrd="15" destOrd="0" presId="urn:microsoft.com/office/officeart/2005/8/layout/list1"/>
    <dgm:cxn modelId="{B68D382E-E705-469F-89A9-B4ED4A116A3B}" type="presParOf" srcId="{D4CA26DB-9994-49E3-8B63-88EA88B8FC14}" destId="{FE29CDA3-3572-4A56-BECD-0D6DF3BE9223}" srcOrd="16" destOrd="0" presId="urn:microsoft.com/office/officeart/2005/8/layout/list1"/>
    <dgm:cxn modelId="{6C10322D-79AE-472A-A331-F369FF047E87}" type="presParOf" srcId="{FE29CDA3-3572-4A56-BECD-0D6DF3BE9223}" destId="{C583DA1C-38EF-4F41-B34E-4B4FE02BC90B}" srcOrd="0" destOrd="0" presId="urn:microsoft.com/office/officeart/2005/8/layout/list1"/>
    <dgm:cxn modelId="{84AC1A3A-92EE-4C08-8075-5FBDD139DF30}" type="presParOf" srcId="{FE29CDA3-3572-4A56-BECD-0D6DF3BE9223}" destId="{9E3AA164-6811-4ED1-83DE-40A54C708B27}" srcOrd="1" destOrd="0" presId="urn:microsoft.com/office/officeart/2005/8/layout/list1"/>
    <dgm:cxn modelId="{65990904-0555-4D34-904A-0A00183BE927}" type="presParOf" srcId="{D4CA26DB-9994-49E3-8B63-88EA88B8FC14}" destId="{A3E76428-2DA8-4071-8485-B8CFB89C4699}" srcOrd="17" destOrd="0" presId="urn:microsoft.com/office/officeart/2005/8/layout/list1"/>
    <dgm:cxn modelId="{35F600BB-6E3B-4FC6-A0AD-E7163C3FE5BB}" type="presParOf" srcId="{D4CA26DB-9994-49E3-8B63-88EA88B8FC14}" destId="{42B6F12B-D2B6-4198-96AC-C3205BFA9FB6}" srcOrd="18" destOrd="0" presId="urn:microsoft.com/office/officeart/2005/8/layout/list1"/>
    <dgm:cxn modelId="{CA4801A7-C50E-45E0-A8CD-56EDE940A4B2}" type="presParOf" srcId="{D4CA26DB-9994-49E3-8B63-88EA88B8FC14}" destId="{AAD0D8D1-8496-4439-97F0-068C8E9FDC82}" srcOrd="19" destOrd="0" presId="urn:microsoft.com/office/officeart/2005/8/layout/list1"/>
    <dgm:cxn modelId="{BDE9969A-B920-4473-B786-C7737AA50BC4}" type="presParOf" srcId="{D4CA26DB-9994-49E3-8B63-88EA88B8FC14}" destId="{DBE3E046-C7D7-40D0-BFFC-1A46D4D07665}" srcOrd="20" destOrd="0" presId="urn:microsoft.com/office/officeart/2005/8/layout/list1"/>
    <dgm:cxn modelId="{FCC7E110-EE40-4228-91D0-2712768C56AB}" type="presParOf" srcId="{DBE3E046-C7D7-40D0-BFFC-1A46D4D07665}" destId="{C87853B8-50BC-40E1-852A-1C054E1A78D2}" srcOrd="0" destOrd="0" presId="urn:microsoft.com/office/officeart/2005/8/layout/list1"/>
    <dgm:cxn modelId="{F10272B6-69C9-41DA-8958-539C5061E001}" type="presParOf" srcId="{DBE3E046-C7D7-40D0-BFFC-1A46D4D07665}" destId="{5A8FB1F1-9850-4926-8995-6E048DAA8718}" srcOrd="1" destOrd="0" presId="urn:microsoft.com/office/officeart/2005/8/layout/list1"/>
    <dgm:cxn modelId="{3E42FACA-47D6-4B61-BB3F-E98403A41453}" type="presParOf" srcId="{D4CA26DB-9994-49E3-8B63-88EA88B8FC14}" destId="{0D5D5E81-E690-43BC-A576-37FD9284EE55}" srcOrd="21" destOrd="0" presId="urn:microsoft.com/office/officeart/2005/8/layout/list1"/>
    <dgm:cxn modelId="{018BFBD9-A77B-4C0D-B006-81ED41143590}" type="presParOf" srcId="{D4CA26DB-9994-49E3-8B63-88EA88B8FC14}" destId="{4C26756C-9AA5-4A75-9B15-4EFF632A4503}"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8B72E3-19D4-4817-9447-23A27755FFA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44498DCB-596A-496B-A2DB-A7A79E81C7B8}">
      <dgm:prSet phldrT="[Text]" custT="1"/>
      <dgm:spPr>
        <a:solidFill>
          <a:schemeClr val="accent2">
            <a:lumMod val="75000"/>
          </a:schemeClr>
        </a:solidFill>
      </dgm:spPr>
      <dgm:t>
        <a:bodyPr vert="vert270" anchor="ctr" anchorCtr="1"/>
        <a:lstStyle/>
        <a:p>
          <a:r>
            <a:rPr lang="en-US" sz="3200" b="1" dirty="0">
              <a:solidFill>
                <a:schemeClr val="bg1"/>
              </a:solidFill>
            </a:rPr>
            <a:t>Communicate</a:t>
          </a:r>
        </a:p>
      </dgm:t>
    </dgm:pt>
    <dgm:pt modelId="{9CB39EB8-155D-470B-86E4-44562142A94D}" type="parTrans" cxnId="{265C0D2D-598F-4072-95B5-DC64493ACE3E}">
      <dgm:prSet/>
      <dgm:spPr/>
      <dgm:t>
        <a:bodyPr/>
        <a:lstStyle/>
        <a:p>
          <a:endParaRPr lang="en-US"/>
        </a:p>
      </dgm:t>
    </dgm:pt>
    <dgm:pt modelId="{E6CAF70B-05F2-489B-A7B1-7724BD9DF876}" type="sibTrans" cxnId="{265C0D2D-598F-4072-95B5-DC64493ACE3E}">
      <dgm:prSet/>
      <dgm:spPr/>
      <dgm:t>
        <a:bodyPr/>
        <a:lstStyle/>
        <a:p>
          <a:endParaRPr lang="en-US"/>
        </a:p>
      </dgm:t>
    </dgm:pt>
    <dgm:pt modelId="{3CF61F85-C3DE-43DD-B0FA-585CCF84E66C}">
      <dgm:prSet phldrT="[Text]" custT="1"/>
      <dgm:spPr>
        <a:solidFill>
          <a:schemeClr val="accent1">
            <a:lumMod val="75000"/>
          </a:schemeClr>
        </a:solidFill>
      </dgm:spPr>
      <dgm:t>
        <a:bodyPr vert="vert" anchor="ctr" anchorCtr="1"/>
        <a:lstStyle/>
        <a:p>
          <a:r>
            <a:rPr lang="en-US" sz="3200" b="1" dirty="0">
              <a:solidFill>
                <a:schemeClr val="bg1"/>
              </a:solidFill>
            </a:rPr>
            <a:t>Clarify</a:t>
          </a:r>
        </a:p>
      </dgm:t>
    </dgm:pt>
    <dgm:pt modelId="{9C7BDCAB-52CD-4A28-ABC5-DF9770D097AF}" type="parTrans" cxnId="{C9693F26-67CE-4765-9D37-C5950F8707BC}">
      <dgm:prSet/>
      <dgm:spPr/>
      <dgm:t>
        <a:bodyPr/>
        <a:lstStyle/>
        <a:p>
          <a:endParaRPr lang="en-US"/>
        </a:p>
      </dgm:t>
    </dgm:pt>
    <dgm:pt modelId="{C7A9CC70-ED66-464C-995D-3F65709065DC}" type="sibTrans" cxnId="{C9693F26-67CE-4765-9D37-C5950F8707BC}">
      <dgm:prSet/>
      <dgm:spPr/>
      <dgm:t>
        <a:bodyPr/>
        <a:lstStyle/>
        <a:p>
          <a:endParaRPr lang="en-US"/>
        </a:p>
      </dgm:t>
    </dgm:pt>
    <dgm:pt modelId="{12BE687F-73BB-4399-8E2B-07DD4C0740B6}" type="pres">
      <dgm:prSet presAssocID="{578B72E3-19D4-4817-9447-23A27755FFA6}" presName="Name0" presStyleCnt="0">
        <dgm:presLayoutVars>
          <dgm:chMax val="2"/>
          <dgm:chPref val="2"/>
          <dgm:animLvl val="lvl"/>
        </dgm:presLayoutVars>
      </dgm:prSet>
      <dgm:spPr/>
      <dgm:t>
        <a:bodyPr/>
        <a:lstStyle/>
        <a:p>
          <a:endParaRPr lang="en-US"/>
        </a:p>
      </dgm:t>
    </dgm:pt>
    <dgm:pt modelId="{05721F8D-052F-4452-9785-AADA597401CF}" type="pres">
      <dgm:prSet presAssocID="{578B72E3-19D4-4817-9447-23A27755FFA6}" presName="LeftText" presStyleLbl="revTx" presStyleIdx="0" presStyleCnt="0">
        <dgm:presLayoutVars>
          <dgm:bulletEnabled val="1"/>
        </dgm:presLayoutVars>
      </dgm:prSet>
      <dgm:spPr/>
      <dgm:t>
        <a:bodyPr/>
        <a:lstStyle/>
        <a:p>
          <a:endParaRPr lang="en-US"/>
        </a:p>
      </dgm:t>
    </dgm:pt>
    <dgm:pt modelId="{B15B7E5D-84CC-4C6D-8E36-B11AD5469DC6}" type="pres">
      <dgm:prSet presAssocID="{578B72E3-19D4-4817-9447-23A27755FFA6}" presName="LeftNode" presStyleLbl="bgImgPlace1" presStyleIdx="0" presStyleCnt="2" custAng="5400000" custLinFactNeighborX="-54334" custLinFactNeighborY="1260">
        <dgm:presLayoutVars>
          <dgm:chMax val="2"/>
          <dgm:chPref val="2"/>
        </dgm:presLayoutVars>
      </dgm:prSet>
      <dgm:spPr/>
      <dgm:t>
        <a:bodyPr/>
        <a:lstStyle/>
        <a:p>
          <a:endParaRPr lang="en-US"/>
        </a:p>
      </dgm:t>
    </dgm:pt>
    <dgm:pt modelId="{0385DB55-E099-4CC2-B6CB-0AEBD3BDDA28}" type="pres">
      <dgm:prSet presAssocID="{578B72E3-19D4-4817-9447-23A27755FFA6}" presName="RightText" presStyleLbl="revTx" presStyleIdx="0" presStyleCnt="0">
        <dgm:presLayoutVars>
          <dgm:bulletEnabled val="1"/>
        </dgm:presLayoutVars>
      </dgm:prSet>
      <dgm:spPr/>
      <dgm:t>
        <a:bodyPr/>
        <a:lstStyle/>
        <a:p>
          <a:endParaRPr lang="en-US"/>
        </a:p>
      </dgm:t>
    </dgm:pt>
    <dgm:pt modelId="{259F8382-B76A-42E8-92A2-A7ACFA93E172}" type="pres">
      <dgm:prSet presAssocID="{578B72E3-19D4-4817-9447-23A27755FFA6}" presName="RightNode" presStyleLbl="bgImgPlace1" presStyleIdx="1" presStyleCnt="2" custAng="16200000" custLinFactNeighborX="51763" custLinFactNeighborY="1094">
        <dgm:presLayoutVars>
          <dgm:chMax val="0"/>
          <dgm:chPref val="0"/>
        </dgm:presLayoutVars>
      </dgm:prSet>
      <dgm:spPr/>
      <dgm:t>
        <a:bodyPr/>
        <a:lstStyle/>
        <a:p>
          <a:endParaRPr lang="en-US"/>
        </a:p>
      </dgm:t>
    </dgm:pt>
    <dgm:pt modelId="{01BAB7DB-0355-4918-B219-AAFC56FA3BE0}" type="pres">
      <dgm:prSet presAssocID="{578B72E3-19D4-4817-9447-23A27755FFA6}" presName="TopArrow" presStyleLbl="node1" presStyleIdx="0" presStyleCnt="2" custScaleX="140736" custLinFactNeighborX="-658" custLinFactNeighborY="19070"/>
      <dgm:spPr>
        <a:solidFill>
          <a:srgbClr val="002060"/>
        </a:solidFill>
      </dgm:spPr>
    </dgm:pt>
    <dgm:pt modelId="{299A09C4-D560-45AD-8D1D-06E6F2224ED7}" type="pres">
      <dgm:prSet presAssocID="{578B72E3-19D4-4817-9447-23A27755FFA6}" presName="BottomArrow" presStyleLbl="node1" presStyleIdx="1" presStyleCnt="2" custScaleX="131490" custLinFactNeighborX="1315" custLinFactNeighborY="-13809"/>
      <dgm:spPr>
        <a:solidFill>
          <a:srgbClr val="002060"/>
        </a:solidFill>
      </dgm:spPr>
    </dgm:pt>
  </dgm:ptLst>
  <dgm:cxnLst>
    <dgm:cxn modelId="{93796F81-B0F3-49D4-8271-3ACA001259E6}" type="presOf" srcId="{44498DCB-596A-496B-A2DB-A7A79E81C7B8}" destId="{B15B7E5D-84CC-4C6D-8E36-B11AD5469DC6}" srcOrd="1" destOrd="0" presId="urn:microsoft.com/office/officeart/2009/layout/ReverseList"/>
    <dgm:cxn modelId="{275A6A08-E386-4645-8842-6D13574BB4C9}" type="presOf" srcId="{3CF61F85-C3DE-43DD-B0FA-585CCF84E66C}" destId="{0385DB55-E099-4CC2-B6CB-0AEBD3BDDA28}" srcOrd="0" destOrd="0" presId="urn:microsoft.com/office/officeart/2009/layout/ReverseList"/>
    <dgm:cxn modelId="{C9693F26-67CE-4765-9D37-C5950F8707BC}" srcId="{578B72E3-19D4-4817-9447-23A27755FFA6}" destId="{3CF61F85-C3DE-43DD-B0FA-585CCF84E66C}" srcOrd="1" destOrd="0" parTransId="{9C7BDCAB-52CD-4A28-ABC5-DF9770D097AF}" sibTransId="{C7A9CC70-ED66-464C-995D-3F65709065DC}"/>
    <dgm:cxn modelId="{80AAE2C9-6C37-4A18-9DF2-E8777A5AD210}" type="presOf" srcId="{44498DCB-596A-496B-A2DB-A7A79E81C7B8}" destId="{05721F8D-052F-4452-9785-AADA597401CF}" srcOrd="0" destOrd="0" presId="urn:microsoft.com/office/officeart/2009/layout/ReverseList"/>
    <dgm:cxn modelId="{72BA887C-2631-404B-8985-B98D27412FF8}" type="presOf" srcId="{578B72E3-19D4-4817-9447-23A27755FFA6}" destId="{12BE687F-73BB-4399-8E2B-07DD4C0740B6}" srcOrd="0" destOrd="0" presId="urn:microsoft.com/office/officeart/2009/layout/ReverseList"/>
    <dgm:cxn modelId="{F7DD46AF-71A6-4477-8069-3D50E2425C2D}" type="presOf" srcId="{3CF61F85-C3DE-43DD-B0FA-585CCF84E66C}" destId="{259F8382-B76A-42E8-92A2-A7ACFA93E172}" srcOrd="1" destOrd="0" presId="urn:microsoft.com/office/officeart/2009/layout/ReverseList"/>
    <dgm:cxn modelId="{265C0D2D-598F-4072-95B5-DC64493ACE3E}" srcId="{578B72E3-19D4-4817-9447-23A27755FFA6}" destId="{44498DCB-596A-496B-A2DB-A7A79E81C7B8}" srcOrd="0" destOrd="0" parTransId="{9CB39EB8-155D-470B-86E4-44562142A94D}" sibTransId="{E6CAF70B-05F2-489B-A7B1-7724BD9DF876}"/>
    <dgm:cxn modelId="{35498340-1894-4FB0-8E7E-E9262B93F4FB}" type="presParOf" srcId="{12BE687F-73BB-4399-8E2B-07DD4C0740B6}" destId="{05721F8D-052F-4452-9785-AADA597401CF}" srcOrd="0" destOrd="0" presId="urn:microsoft.com/office/officeart/2009/layout/ReverseList"/>
    <dgm:cxn modelId="{E09EDAE1-9AAF-4999-B83E-0590323FF307}" type="presParOf" srcId="{12BE687F-73BB-4399-8E2B-07DD4C0740B6}" destId="{B15B7E5D-84CC-4C6D-8E36-B11AD5469DC6}" srcOrd="1" destOrd="0" presId="urn:microsoft.com/office/officeart/2009/layout/ReverseList"/>
    <dgm:cxn modelId="{056000BA-1412-47A4-9DFB-2984945904DD}" type="presParOf" srcId="{12BE687F-73BB-4399-8E2B-07DD4C0740B6}" destId="{0385DB55-E099-4CC2-B6CB-0AEBD3BDDA28}" srcOrd="2" destOrd="0" presId="urn:microsoft.com/office/officeart/2009/layout/ReverseList"/>
    <dgm:cxn modelId="{B14C2D79-A495-4120-A61E-B64F175840EB}" type="presParOf" srcId="{12BE687F-73BB-4399-8E2B-07DD4C0740B6}" destId="{259F8382-B76A-42E8-92A2-A7ACFA93E172}" srcOrd="3" destOrd="0" presId="urn:microsoft.com/office/officeart/2009/layout/ReverseList"/>
    <dgm:cxn modelId="{B490FE46-41B8-47E3-A1D9-8622798699D5}" type="presParOf" srcId="{12BE687F-73BB-4399-8E2B-07DD4C0740B6}" destId="{01BAB7DB-0355-4918-B219-AAFC56FA3BE0}" srcOrd="4" destOrd="0" presId="urn:microsoft.com/office/officeart/2009/layout/ReverseList"/>
    <dgm:cxn modelId="{2D03ACC9-9CCF-463C-898A-7B124C088118}" type="presParOf" srcId="{12BE687F-73BB-4399-8E2B-07DD4C0740B6}" destId="{299A09C4-D560-45AD-8D1D-06E6F2224ED7}"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537C15-8615-48E5-914E-6B3D5919DA2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6788D26-C096-4AE3-A9DF-E0B394806878}">
      <dgm:prSet phldrT="[Text]"/>
      <dgm:spPr>
        <a:solidFill>
          <a:srgbClr val="00B0F0"/>
        </a:solidFill>
      </dgm:spPr>
      <dgm:t>
        <a:bodyPr/>
        <a:lstStyle/>
        <a:p>
          <a:r>
            <a:rPr lang="en-US" b="1" i="0" dirty="0" smtClean="0"/>
            <a:t>1. </a:t>
          </a:r>
          <a:r>
            <a:rPr lang="en-US" b="1" i="0" dirty="0" smtClean="0">
              <a:solidFill>
                <a:schemeClr val="bg1"/>
              </a:solidFill>
            </a:rPr>
            <a:t>Clearly communicate what acceptable performance looks like</a:t>
          </a:r>
          <a:endParaRPr lang="en-US" b="1" dirty="0">
            <a:solidFill>
              <a:schemeClr val="bg1"/>
            </a:solidFill>
          </a:endParaRPr>
        </a:p>
      </dgm:t>
    </dgm:pt>
    <dgm:pt modelId="{BCA33279-E356-4828-AABC-557933BA7BC7}" type="parTrans" cxnId="{683C70C6-5C2E-4693-972B-8D9C92E37ED3}">
      <dgm:prSet/>
      <dgm:spPr/>
      <dgm:t>
        <a:bodyPr/>
        <a:lstStyle/>
        <a:p>
          <a:endParaRPr lang="en-US"/>
        </a:p>
      </dgm:t>
    </dgm:pt>
    <dgm:pt modelId="{B4B78E94-7BA1-4B81-8247-3BCD21166899}" type="sibTrans" cxnId="{683C70C6-5C2E-4693-972B-8D9C92E37ED3}">
      <dgm:prSet/>
      <dgm:spPr/>
      <dgm:t>
        <a:bodyPr/>
        <a:lstStyle/>
        <a:p>
          <a:endParaRPr lang="en-US"/>
        </a:p>
      </dgm:t>
    </dgm:pt>
    <dgm:pt modelId="{07E16830-B3C6-4102-A6C8-920EC3AC9D34}">
      <dgm:prSet phldrT="[Text]"/>
      <dgm:spPr>
        <a:solidFill>
          <a:schemeClr val="accent4">
            <a:lumMod val="75000"/>
          </a:schemeClr>
        </a:solidFill>
      </dgm:spPr>
      <dgm:t>
        <a:bodyPr/>
        <a:lstStyle/>
        <a:p>
          <a:r>
            <a:rPr lang="en-US" b="1" i="0" dirty="0" smtClean="0">
              <a:solidFill>
                <a:schemeClr val="bg1"/>
              </a:solidFill>
            </a:rPr>
            <a:t>2. Conduct the counseling session in an appropriate setting</a:t>
          </a:r>
          <a:endParaRPr lang="en-US" b="1" dirty="0">
            <a:solidFill>
              <a:schemeClr val="bg1"/>
            </a:solidFill>
          </a:endParaRPr>
        </a:p>
      </dgm:t>
    </dgm:pt>
    <dgm:pt modelId="{8A5BB168-A528-48C7-8E7A-10A89847829B}" type="parTrans" cxnId="{087BAFD4-E4F5-4514-8BE0-8A938B9FAFB9}">
      <dgm:prSet/>
      <dgm:spPr/>
      <dgm:t>
        <a:bodyPr/>
        <a:lstStyle/>
        <a:p>
          <a:endParaRPr lang="en-US"/>
        </a:p>
      </dgm:t>
    </dgm:pt>
    <dgm:pt modelId="{7ECF4813-0B56-4833-BB9C-B9966AA25B7E}" type="sibTrans" cxnId="{087BAFD4-E4F5-4514-8BE0-8A938B9FAFB9}">
      <dgm:prSet/>
      <dgm:spPr/>
      <dgm:t>
        <a:bodyPr/>
        <a:lstStyle/>
        <a:p>
          <a:endParaRPr lang="en-US"/>
        </a:p>
      </dgm:t>
    </dgm:pt>
    <dgm:pt modelId="{C750E42A-8DDF-483C-B760-BD2F4C37AA63}">
      <dgm:prSet phldrT="[Text]"/>
      <dgm:spPr>
        <a:solidFill>
          <a:schemeClr val="accent6">
            <a:lumMod val="75000"/>
          </a:schemeClr>
        </a:solidFill>
      </dgm:spPr>
      <dgm:t>
        <a:bodyPr/>
        <a:lstStyle/>
        <a:p>
          <a:r>
            <a:rPr lang="en-US" b="1" i="0" dirty="0" smtClean="0">
              <a:solidFill>
                <a:schemeClr val="bg1"/>
              </a:solidFill>
            </a:rPr>
            <a:t>3. Plan for enough time</a:t>
          </a:r>
          <a:r>
            <a:rPr lang="en-US" b="1" i="0" baseline="0" dirty="0" smtClean="0">
              <a:solidFill>
                <a:schemeClr val="bg1"/>
              </a:solidFill>
            </a:rPr>
            <a:t> and document the session</a:t>
          </a:r>
          <a:endParaRPr lang="en-US" b="1" dirty="0">
            <a:solidFill>
              <a:schemeClr val="bg1"/>
            </a:solidFill>
          </a:endParaRPr>
        </a:p>
      </dgm:t>
    </dgm:pt>
    <dgm:pt modelId="{9D4D8ABB-C9C0-4F73-BD0E-F248A588F367}" type="parTrans" cxnId="{3CBBCD81-2620-4C74-88F8-0C86F52985E4}">
      <dgm:prSet/>
      <dgm:spPr/>
      <dgm:t>
        <a:bodyPr/>
        <a:lstStyle/>
        <a:p>
          <a:endParaRPr lang="en-US"/>
        </a:p>
      </dgm:t>
    </dgm:pt>
    <dgm:pt modelId="{ED87E6FF-34C6-4724-BBCE-9E9C7C79C1C3}" type="sibTrans" cxnId="{3CBBCD81-2620-4C74-88F8-0C86F52985E4}">
      <dgm:prSet/>
      <dgm:spPr/>
      <dgm:t>
        <a:bodyPr/>
        <a:lstStyle/>
        <a:p>
          <a:endParaRPr lang="en-US"/>
        </a:p>
      </dgm:t>
    </dgm:pt>
    <dgm:pt modelId="{1231B16B-CE3F-4691-92E3-A5257E7391E2}">
      <dgm:prSet phldrT="[Text]"/>
      <dgm:spPr>
        <a:solidFill>
          <a:schemeClr val="accent2">
            <a:lumMod val="75000"/>
          </a:schemeClr>
        </a:solidFill>
      </dgm:spPr>
      <dgm:t>
        <a:bodyPr/>
        <a:lstStyle/>
        <a:p>
          <a:r>
            <a:rPr lang="en-US" b="1" i="0" dirty="0" smtClean="0">
              <a:solidFill>
                <a:schemeClr val="bg1"/>
              </a:solidFill>
            </a:rPr>
            <a:t>4. Make sure the employee understands performance expectations</a:t>
          </a:r>
          <a:endParaRPr lang="en-US" b="1" dirty="0">
            <a:solidFill>
              <a:schemeClr val="bg1"/>
            </a:solidFill>
          </a:endParaRPr>
        </a:p>
      </dgm:t>
    </dgm:pt>
    <dgm:pt modelId="{B4307384-678E-4DB6-BF18-C1C9D4DE24FD}" type="parTrans" cxnId="{03BF2418-2991-412B-A0A5-F9BF71D70680}">
      <dgm:prSet/>
      <dgm:spPr/>
      <dgm:t>
        <a:bodyPr/>
        <a:lstStyle/>
        <a:p>
          <a:endParaRPr lang="en-US"/>
        </a:p>
      </dgm:t>
    </dgm:pt>
    <dgm:pt modelId="{1B2C2E7C-D9EB-419B-B8FF-6DC99CBA3E09}" type="sibTrans" cxnId="{03BF2418-2991-412B-A0A5-F9BF71D70680}">
      <dgm:prSet/>
      <dgm:spPr/>
      <dgm:t>
        <a:bodyPr/>
        <a:lstStyle/>
        <a:p>
          <a:endParaRPr lang="en-US"/>
        </a:p>
      </dgm:t>
    </dgm:pt>
    <dgm:pt modelId="{67BED36A-99F9-4713-AEBC-370D6879DA93}" type="pres">
      <dgm:prSet presAssocID="{7C537C15-8615-48E5-914E-6B3D5919DA28}" presName="Name0" presStyleCnt="0">
        <dgm:presLayoutVars>
          <dgm:dir/>
          <dgm:resizeHandles val="exact"/>
        </dgm:presLayoutVars>
      </dgm:prSet>
      <dgm:spPr/>
      <dgm:t>
        <a:bodyPr/>
        <a:lstStyle/>
        <a:p>
          <a:endParaRPr lang="en-US"/>
        </a:p>
      </dgm:t>
    </dgm:pt>
    <dgm:pt modelId="{F3F3F76E-F4A4-4C9F-AA55-724468D95934}" type="pres">
      <dgm:prSet presAssocID="{36788D26-C096-4AE3-A9DF-E0B394806878}" presName="node" presStyleLbl="node1" presStyleIdx="0" presStyleCnt="4">
        <dgm:presLayoutVars>
          <dgm:bulletEnabled val="1"/>
        </dgm:presLayoutVars>
      </dgm:prSet>
      <dgm:spPr/>
      <dgm:t>
        <a:bodyPr/>
        <a:lstStyle/>
        <a:p>
          <a:endParaRPr lang="en-US"/>
        </a:p>
      </dgm:t>
    </dgm:pt>
    <dgm:pt modelId="{A8E07766-8F43-4738-811F-BEC2FC3631F7}" type="pres">
      <dgm:prSet presAssocID="{B4B78E94-7BA1-4B81-8247-3BCD21166899}" presName="sibTrans" presStyleCnt="0"/>
      <dgm:spPr/>
    </dgm:pt>
    <dgm:pt modelId="{48783D79-769D-4583-86AE-1ED8A1B159AB}" type="pres">
      <dgm:prSet presAssocID="{07E16830-B3C6-4102-A6C8-920EC3AC9D34}" presName="node" presStyleLbl="node1" presStyleIdx="1" presStyleCnt="4">
        <dgm:presLayoutVars>
          <dgm:bulletEnabled val="1"/>
        </dgm:presLayoutVars>
      </dgm:prSet>
      <dgm:spPr/>
      <dgm:t>
        <a:bodyPr/>
        <a:lstStyle/>
        <a:p>
          <a:endParaRPr lang="en-US"/>
        </a:p>
      </dgm:t>
    </dgm:pt>
    <dgm:pt modelId="{89308181-CD2A-4684-A6DE-1CCAC84221D9}" type="pres">
      <dgm:prSet presAssocID="{7ECF4813-0B56-4833-BB9C-B9966AA25B7E}" presName="sibTrans" presStyleCnt="0"/>
      <dgm:spPr/>
    </dgm:pt>
    <dgm:pt modelId="{B24C01EF-5C2B-4048-A89D-33538F4CF993}" type="pres">
      <dgm:prSet presAssocID="{C750E42A-8DDF-483C-B760-BD2F4C37AA63}" presName="node" presStyleLbl="node1" presStyleIdx="2" presStyleCnt="4">
        <dgm:presLayoutVars>
          <dgm:bulletEnabled val="1"/>
        </dgm:presLayoutVars>
      </dgm:prSet>
      <dgm:spPr/>
      <dgm:t>
        <a:bodyPr/>
        <a:lstStyle/>
        <a:p>
          <a:endParaRPr lang="en-US"/>
        </a:p>
      </dgm:t>
    </dgm:pt>
    <dgm:pt modelId="{98D1EA79-D685-4618-83D6-C1C95F822528}" type="pres">
      <dgm:prSet presAssocID="{ED87E6FF-34C6-4724-BBCE-9E9C7C79C1C3}" presName="sibTrans" presStyleCnt="0"/>
      <dgm:spPr/>
    </dgm:pt>
    <dgm:pt modelId="{43E940EA-5ACA-47AD-B86F-E47E40891837}" type="pres">
      <dgm:prSet presAssocID="{1231B16B-CE3F-4691-92E3-A5257E7391E2}" presName="node" presStyleLbl="node1" presStyleIdx="3" presStyleCnt="4">
        <dgm:presLayoutVars>
          <dgm:bulletEnabled val="1"/>
        </dgm:presLayoutVars>
      </dgm:prSet>
      <dgm:spPr/>
      <dgm:t>
        <a:bodyPr/>
        <a:lstStyle/>
        <a:p>
          <a:endParaRPr lang="en-US"/>
        </a:p>
      </dgm:t>
    </dgm:pt>
  </dgm:ptLst>
  <dgm:cxnLst>
    <dgm:cxn modelId="{0EB68D0B-7542-47B7-93CB-250B41B0B7FB}" type="presOf" srcId="{C750E42A-8DDF-483C-B760-BD2F4C37AA63}" destId="{B24C01EF-5C2B-4048-A89D-33538F4CF993}" srcOrd="0" destOrd="0" presId="urn:microsoft.com/office/officeart/2005/8/layout/hList6"/>
    <dgm:cxn modelId="{03BF2418-2991-412B-A0A5-F9BF71D70680}" srcId="{7C537C15-8615-48E5-914E-6B3D5919DA28}" destId="{1231B16B-CE3F-4691-92E3-A5257E7391E2}" srcOrd="3" destOrd="0" parTransId="{B4307384-678E-4DB6-BF18-C1C9D4DE24FD}" sibTransId="{1B2C2E7C-D9EB-419B-B8FF-6DC99CBA3E09}"/>
    <dgm:cxn modelId="{DCBFBC06-6EBB-4E79-9C44-F06F9D1775F8}" type="presOf" srcId="{07E16830-B3C6-4102-A6C8-920EC3AC9D34}" destId="{48783D79-769D-4583-86AE-1ED8A1B159AB}" srcOrd="0" destOrd="0" presId="urn:microsoft.com/office/officeart/2005/8/layout/hList6"/>
    <dgm:cxn modelId="{351DCAD0-FEF3-4728-83D9-13377B00AB7B}" type="presOf" srcId="{1231B16B-CE3F-4691-92E3-A5257E7391E2}" destId="{43E940EA-5ACA-47AD-B86F-E47E40891837}" srcOrd="0" destOrd="0" presId="urn:microsoft.com/office/officeart/2005/8/layout/hList6"/>
    <dgm:cxn modelId="{5D2B5198-1601-4877-9544-3BE8D1875656}" type="presOf" srcId="{36788D26-C096-4AE3-A9DF-E0B394806878}" destId="{F3F3F76E-F4A4-4C9F-AA55-724468D95934}" srcOrd="0" destOrd="0" presId="urn:microsoft.com/office/officeart/2005/8/layout/hList6"/>
    <dgm:cxn modelId="{B2B6D7CE-C3FB-47C9-9579-78C69799BFBC}" type="presOf" srcId="{7C537C15-8615-48E5-914E-6B3D5919DA28}" destId="{67BED36A-99F9-4713-AEBC-370D6879DA93}" srcOrd="0" destOrd="0" presId="urn:microsoft.com/office/officeart/2005/8/layout/hList6"/>
    <dgm:cxn modelId="{683C70C6-5C2E-4693-972B-8D9C92E37ED3}" srcId="{7C537C15-8615-48E5-914E-6B3D5919DA28}" destId="{36788D26-C096-4AE3-A9DF-E0B394806878}" srcOrd="0" destOrd="0" parTransId="{BCA33279-E356-4828-AABC-557933BA7BC7}" sibTransId="{B4B78E94-7BA1-4B81-8247-3BCD21166899}"/>
    <dgm:cxn modelId="{3CBBCD81-2620-4C74-88F8-0C86F52985E4}" srcId="{7C537C15-8615-48E5-914E-6B3D5919DA28}" destId="{C750E42A-8DDF-483C-B760-BD2F4C37AA63}" srcOrd="2" destOrd="0" parTransId="{9D4D8ABB-C9C0-4F73-BD0E-F248A588F367}" sibTransId="{ED87E6FF-34C6-4724-BBCE-9E9C7C79C1C3}"/>
    <dgm:cxn modelId="{087BAFD4-E4F5-4514-8BE0-8A938B9FAFB9}" srcId="{7C537C15-8615-48E5-914E-6B3D5919DA28}" destId="{07E16830-B3C6-4102-A6C8-920EC3AC9D34}" srcOrd="1" destOrd="0" parTransId="{8A5BB168-A528-48C7-8E7A-10A89847829B}" sibTransId="{7ECF4813-0B56-4833-BB9C-B9966AA25B7E}"/>
    <dgm:cxn modelId="{7BB5C22A-20C9-4428-86B0-72AB10875C87}" type="presParOf" srcId="{67BED36A-99F9-4713-AEBC-370D6879DA93}" destId="{F3F3F76E-F4A4-4C9F-AA55-724468D95934}" srcOrd="0" destOrd="0" presId="urn:microsoft.com/office/officeart/2005/8/layout/hList6"/>
    <dgm:cxn modelId="{BB295BDF-7049-49F1-BCBD-BBD0D3ADB7A9}" type="presParOf" srcId="{67BED36A-99F9-4713-AEBC-370D6879DA93}" destId="{A8E07766-8F43-4738-811F-BEC2FC3631F7}" srcOrd="1" destOrd="0" presId="urn:microsoft.com/office/officeart/2005/8/layout/hList6"/>
    <dgm:cxn modelId="{7ACA0B39-A665-450A-8127-C6F3C833DD9E}" type="presParOf" srcId="{67BED36A-99F9-4713-AEBC-370D6879DA93}" destId="{48783D79-769D-4583-86AE-1ED8A1B159AB}" srcOrd="2" destOrd="0" presId="urn:microsoft.com/office/officeart/2005/8/layout/hList6"/>
    <dgm:cxn modelId="{667A86AD-92DD-4450-BA5B-5411F0C08333}" type="presParOf" srcId="{67BED36A-99F9-4713-AEBC-370D6879DA93}" destId="{89308181-CD2A-4684-A6DE-1CCAC84221D9}" srcOrd="3" destOrd="0" presId="urn:microsoft.com/office/officeart/2005/8/layout/hList6"/>
    <dgm:cxn modelId="{E7165A16-88D7-47ED-894D-AED7A9B42B01}" type="presParOf" srcId="{67BED36A-99F9-4713-AEBC-370D6879DA93}" destId="{B24C01EF-5C2B-4048-A89D-33538F4CF993}" srcOrd="4" destOrd="0" presId="urn:microsoft.com/office/officeart/2005/8/layout/hList6"/>
    <dgm:cxn modelId="{E71C13CB-FFC2-4B0F-A845-9EC886287993}" type="presParOf" srcId="{67BED36A-99F9-4713-AEBC-370D6879DA93}" destId="{98D1EA79-D685-4618-83D6-C1C95F822528}" srcOrd="5" destOrd="0" presId="urn:microsoft.com/office/officeart/2005/8/layout/hList6"/>
    <dgm:cxn modelId="{39255B9D-6227-47A4-A295-C12E2A137CC2}" type="presParOf" srcId="{67BED36A-99F9-4713-AEBC-370D6879DA93}" destId="{43E940EA-5ACA-47AD-B86F-E47E40891837}"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6174" y="0"/>
            <a:ext cx="3012329" cy="463550"/>
          </a:xfrm>
          <a:prstGeom prst="rect">
            <a:avLst/>
          </a:prstGeom>
        </p:spPr>
        <p:txBody>
          <a:bodyPr vert="horz" lIns="91440" tIns="45720" rIns="91440" bIns="45720" rtlCol="0"/>
          <a:lstStyle>
            <a:lvl1pPr algn="r">
              <a:defRPr sz="1200"/>
            </a:lvl1pPr>
          </a:lstStyle>
          <a:p>
            <a:fld id="{02EEC713-F246-4F3B-955C-71D7B0DD1BCF}" type="datetimeFigureOut">
              <a:rPr lang="en-US" smtClean="0"/>
              <a:t>3/2/2017</a:t>
            </a:fld>
            <a:endParaRPr lang="en-US" dirty="0"/>
          </a:p>
        </p:txBody>
      </p:sp>
      <p:sp>
        <p:nvSpPr>
          <p:cNvPr id="4" name="Footer Placeholder 3"/>
          <p:cNvSpPr>
            <a:spLocks noGrp="1"/>
          </p:cNvSpPr>
          <p:nvPr>
            <p:ph type="ftr" sz="quarter" idx="2"/>
          </p:nvPr>
        </p:nvSpPr>
        <p:spPr>
          <a:xfrm>
            <a:off x="1" y="8772525"/>
            <a:ext cx="3012329"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4" y="8772525"/>
            <a:ext cx="3012329" cy="463550"/>
          </a:xfrm>
          <a:prstGeom prst="rect">
            <a:avLst/>
          </a:prstGeom>
        </p:spPr>
        <p:txBody>
          <a:bodyPr vert="horz" lIns="91440" tIns="45720" rIns="91440" bIns="45720" rtlCol="0" anchor="b"/>
          <a:lstStyle>
            <a:lvl1pPr algn="r">
              <a:defRPr sz="1200"/>
            </a:lvl1pPr>
          </a:lstStyle>
          <a:p>
            <a:fld id="{5290E953-D92A-4B2A-AAB6-A78EE68C670A}" type="slidenum">
              <a:rPr lang="en-US" smtClean="0"/>
              <a:t>‹#›</a:t>
            </a:fld>
            <a:endParaRPr lang="en-US" dirty="0"/>
          </a:p>
        </p:txBody>
      </p:sp>
    </p:spTree>
    <p:extLst>
      <p:ext uri="{BB962C8B-B14F-4D97-AF65-F5344CB8AC3E}">
        <p14:creationId xmlns:p14="http://schemas.microsoft.com/office/powerpoint/2010/main" val="2719832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823" tIns="46412" rIns="92823" bIns="46412"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823" tIns="46412" rIns="92823" bIns="46412" rtlCol="0"/>
          <a:lstStyle>
            <a:lvl1pPr algn="r">
              <a:defRPr sz="1200"/>
            </a:lvl1pPr>
          </a:lstStyle>
          <a:p>
            <a:fld id="{19A523EF-936B-4CED-963A-63AE4FFF2BF9}" type="datetimeFigureOut">
              <a:rPr lang="en-US" smtClean="0"/>
              <a:pPr/>
              <a:t>3/2/2017</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823" tIns="46412" rIns="92823" bIns="46412"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823" tIns="46412" rIns="92823" bIns="464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823" tIns="46412" rIns="92823" bIns="464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823" tIns="46412" rIns="92823" bIns="46412" rtlCol="0" anchor="b"/>
          <a:lstStyle>
            <a:lvl1pPr algn="r">
              <a:defRPr sz="1200"/>
            </a:lvl1pPr>
          </a:lstStyle>
          <a:p>
            <a:fld id="{C4CCA52A-74E6-4CF6-8337-7AA5D8C950A4}" type="slidenum">
              <a:rPr lang="en-US" smtClean="0"/>
              <a:pPr/>
              <a:t>‹#›</a:t>
            </a:fld>
            <a:endParaRPr lang="en-US" dirty="0"/>
          </a:p>
        </p:txBody>
      </p:sp>
    </p:spTree>
    <p:extLst>
      <p:ext uri="{BB962C8B-B14F-4D97-AF65-F5344CB8AC3E}">
        <p14:creationId xmlns:p14="http://schemas.microsoft.com/office/powerpoint/2010/main" val="95760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34">
              <a:defRPr/>
            </a:pPr>
            <a:r>
              <a:rPr lang="en-US" b="1" baseline="0" dirty="0"/>
              <a:t>Transition Message: </a:t>
            </a:r>
            <a:r>
              <a:rPr lang="en-US" dirty="0"/>
              <a:t>Welcome to Lesson</a:t>
            </a:r>
            <a:r>
              <a:rPr lang="en-US" baseline="0" dirty="0"/>
              <a:t> 5: Monitoring Performance. In this lesson, we will discuss the continuous performance management process, the overall goal of monitoring performance, and how to address performance issues. </a:t>
            </a:r>
          </a:p>
          <a:p>
            <a:pPr defTabSz="928234">
              <a:defRPr/>
            </a:pPr>
            <a:endParaRPr lang="en-US"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a:t>
            </a:fld>
            <a:endParaRPr lang="en-US" dirty="0"/>
          </a:p>
        </p:txBody>
      </p:sp>
    </p:spTree>
    <p:extLst>
      <p:ext uri="{BB962C8B-B14F-4D97-AF65-F5344CB8AC3E}">
        <p14:creationId xmlns:p14="http://schemas.microsoft.com/office/powerpoint/2010/main" val="213662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28234">
              <a:defRPr/>
            </a:pPr>
            <a:r>
              <a:rPr lang="en-US" b="1" dirty="0"/>
              <a:t>Transition Message: </a:t>
            </a:r>
            <a:r>
              <a:rPr lang="en-US" dirty="0"/>
              <a:t>What are the elements of effective communication? </a:t>
            </a:r>
          </a:p>
          <a:p>
            <a:pPr defTabSz="928234">
              <a:defRPr/>
            </a:pPr>
            <a:endParaRPr lang="en-US" b="1" dirty="0"/>
          </a:p>
          <a:p>
            <a:pPr defTabSz="928234">
              <a:defRPr/>
            </a:pPr>
            <a:r>
              <a:rPr lang="en-US" b="1" dirty="0"/>
              <a:t>Instruction:</a:t>
            </a:r>
            <a:r>
              <a:rPr lang="en-US" b="0" baseline="0" dirty="0"/>
              <a:t> </a:t>
            </a:r>
          </a:p>
          <a:p>
            <a:pPr defTabSz="928234">
              <a:defRPr/>
            </a:pPr>
            <a:endParaRPr lang="en-US" b="0" baseline="0" dirty="0"/>
          </a:p>
          <a:p>
            <a:pPr marL="169221" indent="-169221">
              <a:buFont typeface="Arial" panose="020B0604020202020204" pitchFamily="34" charset="0"/>
              <a:buChar char="•"/>
            </a:pPr>
            <a:r>
              <a:rPr lang="en-US" dirty="0"/>
              <a:t>Good communications—that is, </a:t>
            </a:r>
            <a:r>
              <a:rPr lang="en-US" b="1" dirty="0" smtClean="0"/>
              <a:t>continuous, ongoing </a:t>
            </a:r>
            <a:r>
              <a:rPr lang="en-US" b="1" dirty="0"/>
              <a:t>two-way dialogue between employees and supervisors</a:t>
            </a:r>
            <a:r>
              <a:rPr lang="en-US" dirty="0"/>
              <a:t>,  is a key attribute of an effective performance management program </a:t>
            </a:r>
            <a:r>
              <a:rPr lang="en-US" dirty="0" smtClean="0"/>
              <a:t>and that </a:t>
            </a:r>
            <a:r>
              <a:rPr lang="en-US" dirty="0"/>
              <a:t>holds no surprises for anyone during performance discussions.</a:t>
            </a:r>
          </a:p>
          <a:p>
            <a:pPr marL="0" indent="0">
              <a:buFont typeface="Arial" panose="020B0604020202020204" pitchFamily="34" charset="0"/>
              <a:buNone/>
            </a:pPr>
            <a:endParaRPr lang="en-US" dirty="0"/>
          </a:p>
          <a:p>
            <a:pPr marL="169221" indent="-169221">
              <a:buFont typeface="Arial" panose="020B0604020202020204" pitchFamily="34" charset="0"/>
              <a:buChar char="•"/>
            </a:pPr>
            <a:r>
              <a:rPr lang="en-US" dirty="0"/>
              <a:t>Communication provides a vehicle for continuous feedback on staff's strengths, areas for improvement, and guidance on projects and responsibilities.</a:t>
            </a:r>
          </a:p>
          <a:p>
            <a:pPr marL="169221" indent="-169221">
              <a:buFont typeface="Arial" panose="020B0604020202020204" pitchFamily="34" charset="0"/>
              <a:buChar char="•"/>
            </a:pPr>
            <a:r>
              <a:rPr lang="en-US" dirty="0"/>
              <a:t> </a:t>
            </a:r>
          </a:p>
          <a:p>
            <a:pPr marL="169221" indent="-169221">
              <a:buFont typeface="Arial" panose="020B0604020202020204" pitchFamily="34" charset="0"/>
              <a:buChar char="•"/>
            </a:pPr>
            <a:r>
              <a:rPr lang="en-US" dirty="0"/>
              <a:t>Active listening is imperative in a successful performance evaluation and feedback program.</a:t>
            </a:r>
          </a:p>
          <a:p>
            <a:pPr marL="0" indent="0">
              <a:buFont typeface="Arial" panose="020B0604020202020204" pitchFamily="34" charset="0"/>
              <a:buNone/>
            </a:pPr>
            <a:endParaRPr lang="en-US" dirty="0"/>
          </a:p>
          <a:p>
            <a:pPr marL="169221" marR="0" indent="-1692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3CC"/>
                </a:solidFill>
              </a:rPr>
              <a:t>Expanded perspective for supervisor – Employees</a:t>
            </a:r>
            <a:r>
              <a:rPr lang="en-US" baseline="0" dirty="0">
                <a:solidFill>
                  <a:srgbClr val="0033CC"/>
                </a:solidFill>
              </a:rPr>
              <a:t> can provide the a practical perspective on what is working and what is not. A combination of both the employee and supervisor perspectives provide comprehensive knowledge that can lead to better interaction and decision-making</a:t>
            </a:r>
            <a:endParaRPr lang="en-US" dirty="0">
              <a:solidFill>
                <a:srgbClr val="0033CC"/>
              </a:solidFill>
            </a:endParaRPr>
          </a:p>
          <a:p>
            <a:pPr marL="169221" indent="-169221">
              <a:buFont typeface="Arial" panose="020B0604020202020204" pitchFamily="34" charset="0"/>
              <a:buChar char="•"/>
            </a:pPr>
            <a:endParaRPr lang="en-US" dirty="0"/>
          </a:p>
          <a:p>
            <a:endParaRPr lang="en-US" dirty="0"/>
          </a:p>
          <a:p>
            <a:r>
              <a:rPr lang="en-US" b="1" dirty="0"/>
              <a:t>Interactivity: </a:t>
            </a:r>
            <a:r>
              <a:rPr lang="en-US" b="0" i="1" baseline="0" dirty="0"/>
              <a:t>Ask Employees: </a:t>
            </a:r>
            <a:r>
              <a:rPr lang="en-US" b="0" baseline="0" dirty="0"/>
              <a:t>What </a:t>
            </a:r>
            <a:r>
              <a:rPr lang="en-US" b="0" dirty="0"/>
              <a:t>is most helpful for you to hear from your supervisor? </a:t>
            </a:r>
          </a:p>
          <a:p>
            <a:endParaRPr lang="en-US" b="0" dirty="0"/>
          </a:p>
          <a:p>
            <a:r>
              <a:rPr lang="en-US" b="0" i="1" dirty="0"/>
              <a:t>Ask</a:t>
            </a:r>
            <a:r>
              <a:rPr lang="en-US" b="0" i="1" baseline="0" dirty="0"/>
              <a:t> </a:t>
            </a:r>
            <a:r>
              <a:rPr lang="en-US" b="0" i="1" dirty="0"/>
              <a:t>Supervisors: </a:t>
            </a:r>
            <a:r>
              <a:rPr lang="en-US" b="0" dirty="0"/>
              <a:t>What is most helpful for you to hear from your employees?</a:t>
            </a:r>
          </a:p>
          <a:p>
            <a:endParaRPr lang="en-US" b="0" dirty="0"/>
          </a:p>
          <a:p>
            <a:r>
              <a:rPr lang="en-US" b="1" dirty="0"/>
              <a:t>Instructor</a:t>
            </a:r>
            <a:r>
              <a:rPr lang="en-US" b="1" baseline="0" dirty="0"/>
              <a:t> Notes: </a:t>
            </a:r>
            <a:r>
              <a:rPr lang="en-US" b="0" baseline="0" dirty="0"/>
              <a:t>Facilitate a brief discussion that emphasizes the concepts of good communication from both parties.</a:t>
            </a:r>
            <a:endParaRPr lang="en-US" b="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10</a:t>
            </a:fld>
            <a:endParaRPr lang="en-US" dirty="0"/>
          </a:p>
        </p:txBody>
      </p:sp>
    </p:spTree>
    <p:extLst>
      <p:ext uri="{BB962C8B-B14F-4D97-AF65-F5344CB8AC3E}">
        <p14:creationId xmlns:p14="http://schemas.microsoft.com/office/powerpoint/2010/main" val="3804071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8234">
              <a:defRPr/>
            </a:pPr>
            <a:r>
              <a:rPr lang="en-US" b="1" dirty="0"/>
              <a:t>Transition Message: </a:t>
            </a:r>
            <a:r>
              <a:rPr lang="en-US" b="0" dirty="0"/>
              <a:t>Another </a:t>
            </a:r>
            <a:r>
              <a:rPr lang="en-US" dirty="0"/>
              <a:t>important determinant of success </a:t>
            </a:r>
            <a:r>
              <a:rPr lang="en-US" b="0" baseline="0" dirty="0"/>
              <a:t>is upward feedback to the supervisors. </a:t>
            </a:r>
            <a:endParaRPr lang="en-US" b="1" dirty="0"/>
          </a:p>
          <a:p>
            <a:pPr defTabSz="928234">
              <a:defRPr/>
            </a:pPr>
            <a:endParaRPr lang="en-US" b="1" dirty="0"/>
          </a:p>
          <a:p>
            <a:pPr defTabSz="928234">
              <a:defRPr/>
            </a:pPr>
            <a:r>
              <a:rPr lang="en-US" b="1" dirty="0"/>
              <a:t>Instruction:</a:t>
            </a:r>
            <a:r>
              <a:rPr lang="en-US" b="0" baseline="0" dirty="0"/>
              <a:t> </a:t>
            </a:r>
            <a:r>
              <a:rPr lang="en-US" b="0" dirty="0"/>
              <a:t>Performance</a:t>
            </a:r>
            <a:r>
              <a:rPr lang="en-US" b="0" baseline="0" dirty="0"/>
              <a:t> management success doesn’t just fall upon supervisors. Employees </a:t>
            </a:r>
            <a:r>
              <a:rPr lang="en-US" b="0" baseline="0" dirty="0" smtClean="0"/>
              <a:t>should also proactively attempt to foster </a:t>
            </a:r>
            <a:r>
              <a:rPr lang="en-US" b="0" baseline="0" dirty="0"/>
              <a:t>successful relationships with their supervisors and hold them accountable. </a:t>
            </a:r>
          </a:p>
          <a:p>
            <a:pPr defTabSz="928234">
              <a:defRPr/>
            </a:pPr>
            <a:endParaRPr lang="en-US" dirty="0"/>
          </a:p>
          <a:p>
            <a:pPr defTabSz="928234">
              <a:defRPr/>
            </a:pPr>
            <a:r>
              <a:rPr lang="en-US" dirty="0"/>
              <a:t>Employees should: </a:t>
            </a:r>
          </a:p>
          <a:p>
            <a:pPr defTabSz="928234">
              <a:defRPr/>
            </a:pPr>
            <a:endParaRPr lang="en-US" dirty="0"/>
          </a:p>
          <a:p>
            <a:pPr marL="169221" indent="-169221" defTabSz="928234">
              <a:buFont typeface="Arial" panose="020B0604020202020204" pitchFamily="34" charset="0"/>
              <a:buChar char="•"/>
              <a:defRPr/>
            </a:pPr>
            <a:r>
              <a:rPr lang="en-US" dirty="0"/>
              <a:t>Get to know their supervisor. Employees should </a:t>
            </a:r>
            <a:r>
              <a:rPr lang="en-US" baseline="0" dirty="0"/>
              <a:t>c</a:t>
            </a:r>
            <a:r>
              <a:rPr lang="en-US" dirty="0"/>
              <a:t>ommunicate in a way that works best for their supervisor. This will help employees better understand what supervisors</a:t>
            </a:r>
            <a:r>
              <a:rPr lang="en-US" baseline="0" dirty="0"/>
              <a:t> want from them</a:t>
            </a:r>
            <a:r>
              <a:rPr lang="en-US" dirty="0"/>
              <a:t>. One approach is to spell out details on a smaller scale: “Does it work better for you if I send you weekly email updates about my projects, or would you rather talk about them in the monthly staff meeting?” This shows the supervisor that the employee is considering his or her perspective. </a:t>
            </a:r>
          </a:p>
          <a:p>
            <a:pPr marL="0" indent="0" defTabSz="928234">
              <a:buFont typeface="Arial" panose="020B0604020202020204" pitchFamily="34" charset="0"/>
              <a:buNone/>
              <a:defRPr/>
            </a:pPr>
            <a:endParaRPr lang="en-US" dirty="0"/>
          </a:p>
          <a:p>
            <a:pPr marL="169221" indent="-169221" defTabSz="928234">
              <a:buFont typeface="Arial" panose="020B0604020202020204" pitchFamily="34" charset="0"/>
              <a:buChar char="•"/>
              <a:defRPr/>
            </a:pPr>
            <a:r>
              <a:rPr lang="en-US" dirty="0"/>
              <a:t>Anticipate and jump in.</a:t>
            </a:r>
            <a:r>
              <a:rPr lang="en-US" baseline="0" dirty="0"/>
              <a:t> Employees should a</a:t>
            </a:r>
            <a:r>
              <a:rPr lang="en-US" dirty="0"/>
              <a:t>lways offer help during a work “emergency” but also make a habit of paying attention to the normal rhythms of their organization to discover where they might be able to pitch in more continuously. </a:t>
            </a:r>
          </a:p>
          <a:p>
            <a:pPr marL="169221" indent="-169221" defTabSz="928234">
              <a:buFont typeface="Arial" panose="020B0604020202020204" pitchFamily="34" charset="0"/>
              <a:buChar char="•"/>
              <a:defRPr/>
            </a:pPr>
            <a:endParaRPr lang="en-US" dirty="0"/>
          </a:p>
          <a:p>
            <a:pPr marL="169221" indent="-169221" defTabSz="928234">
              <a:buFont typeface="Arial" panose="020B0604020202020204" pitchFamily="34" charset="0"/>
              <a:buChar char="•"/>
              <a:defRPr/>
            </a:pPr>
            <a:r>
              <a:rPr lang="en-US" dirty="0"/>
              <a:t>Imagine the bigger picture. </a:t>
            </a:r>
            <a:r>
              <a:rPr lang="en-US" dirty="0" smtClean="0"/>
              <a:t>The </a:t>
            </a:r>
            <a:r>
              <a:rPr lang="en-US" dirty="0"/>
              <a:t>best leaders deliberately build their organizations with people they think are brighter and more talented than they are. </a:t>
            </a:r>
          </a:p>
          <a:p>
            <a:pPr defTabSz="928234">
              <a:defRPr/>
            </a:pP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11</a:t>
            </a:fld>
            <a:endParaRPr lang="en-US" dirty="0"/>
          </a:p>
        </p:txBody>
      </p:sp>
    </p:spTree>
    <p:extLst>
      <p:ext uri="{BB962C8B-B14F-4D97-AF65-F5344CB8AC3E}">
        <p14:creationId xmlns:p14="http://schemas.microsoft.com/office/powerpoint/2010/main" val="1848558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Transition Message: </a:t>
            </a:r>
            <a:r>
              <a:rPr lang="en-US" dirty="0"/>
              <a:t>As we’ve discussed, supervisors and employees should meet continuously to make sure that employees are on track to achieve their </a:t>
            </a:r>
            <a:r>
              <a:rPr lang="en-US" dirty="0" smtClean="0"/>
              <a:t>goals. </a:t>
            </a:r>
            <a:endParaRPr lang="en-US" b="1" baseline="0" dirty="0"/>
          </a:p>
          <a:p>
            <a:endParaRPr lang="en-US" b="1" baseline="0" dirty="0"/>
          </a:p>
          <a:p>
            <a:r>
              <a:rPr lang="en-US" b="1" baseline="0" dirty="0"/>
              <a:t>Discussion Questions: </a:t>
            </a:r>
            <a:r>
              <a:rPr lang="en-US" b="0" i="1" baseline="0" dirty="0"/>
              <a:t>Ask:</a:t>
            </a:r>
            <a:r>
              <a:rPr lang="en-US" b="0" baseline="0" dirty="0"/>
              <a:t> What are the benefits of having continuous performance discussions?</a:t>
            </a:r>
          </a:p>
          <a:p>
            <a:endParaRPr lang="en-US" b="1" baseline="0" dirty="0"/>
          </a:p>
          <a:p>
            <a:r>
              <a:rPr lang="en-US" b="0" i="1" baseline="0" dirty="0"/>
              <a:t>Sample answers: </a:t>
            </a:r>
            <a:r>
              <a:rPr lang="en-US" dirty="0"/>
              <a:t>These discussions: </a:t>
            </a:r>
          </a:p>
          <a:p>
            <a:endParaRPr lang="en-US" dirty="0"/>
          </a:p>
          <a:p>
            <a:pPr marL="171450" indent="-171450">
              <a:buFont typeface="Arial" panose="020B0604020202020204" pitchFamily="34" charset="0"/>
              <a:buChar char="•"/>
            </a:pPr>
            <a:r>
              <a:rPr lang="en-US" dirty="0"/>
              <a:t>Build trust and confidence</a:t>
            </a:r>
          </a:p>
          <a:p>
            <a:pPr marL="171450" indent="-171450">
              <a:buFont typeface="Arial" panose="020B0604020202020204" pitchFamily="34" charset="0"/>
              <a:buChar char="•"/>
            </a:pPr>
            <a:r>
              <a:rPr lang="en-US" dirty="0"/>
              <a:t>Ensure both parties are working together to achieve individual and organizational success</a:t>
            </a:r>
          </a:p>
          <a:p>
            <a:pPr marL="171450" indent="-171450">
              <a:buFont typeface="Arial" panose="020B0604020202020204" pitchFamily="34" charset="0"/>
              <a:buChar char="•"/>
            </a:pPr>
            <a:r>
              <a:rPr lang="en-US" dirty="0"/>
              <a:t>Allow both parties to identify strengths and examples of success</a:t>
            </a:r>
          </a:p>
          <a:p>
            <a:pPr marL="171450" indent="-171450">
              <a:buFont typeface="Arial" panose="020B0604020202020204" pitchFamily="34" charset="0"/>
              <a:buChar char="•"/>
            </a:pPr>
            <a:r>
              <a:rPr lang="en-US" dirty="0"/>
              <a:t>Allow both parties to note areas for improvement as they happen</a:t>
            </a:r>
          </a:p>
          <a:p>
            <a:pPr marL="171450" indent="-171450">
              <a:buFont typeface="Arial" panose="020B0604020202020204" pitchFamily="34" charset="0"/>
              <a:buChar char="•"/>
            </a:pPr>
            <a:r>
              <a:rPr lang="en-US" dirty="0"/>
              <a:t>Ensure employee awareness</a:t>
            </a:r>
          </a:p>
          <a:p>
            <a:pPr marL="171450" indent="-171450">
              <a:buFont typeface="Arial" panose="020B0604020202020204" pitchFamily="34" charset="0"/>
              <a:buChar char="•"/>
            </a:pPr>
            <a:r>
              <a:rPr lang="en-US" dirty="0"/>
              <a:t>Provide time for supervisors to help employees improve before the performance process ends</a:t>
            </a:r>
          </a:p>
          <a:p>
            <a:pPr marL="171450" indent="-171450">
              <a:buFont typeface="Arial" panose="020B0604020202020204" pitchFamily="34" charset="0"/>
              <a:buChar char="•"/>
            </a:pPr>
            <a:r>
              <a:rPr lang="en-US" dirty="0"/>
              <a:t>Build accountability</a:t>
            </a:r>
          </a:p>
          <a:p>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Ultimately, the benefit of a continuous conversation about performance is that </a:t>
            </a:r>
            <a:r>
              <a:rPr lang="en-US" b="1" dirty="0"/>
              <a:t>there</a:t>
            </a:r>
            <a:r>
              <a:rPr lang="en-US" b="1" baseline="0" dirty="0"/>
              <a:t> are no surprises come rating time.</a:t>
            </a:r>
            <a:r>
              <a:rPr lang="en-US" b="0" baseline="0" dirty="0"/>
              <a:t> </a:t>
            </a:r>
            <a:endParaRPr lang="en-US" b="0" dirty="0"/>
          </a:p>
          <a:p>
            <a:endParaRPr lang="en-US" b="1" baseline="0" dirty="0"/>
          </a:p>
          <a:p>
            <a:r>
              <a:rPr lang="en-US" b="1" baseline="0" dirty="0"/>
              <a:t>Instructor Notes: </a:t>
            </a:r>
            <a:r>
              <a:rPr lang="en-US" b="0" baseline="0" dirty="0"/>
              <a:t>Lead the class in an open discussion about the benefits of continuous performance discussions. Write all responses on the white board as you hear from participants. </a:t>
            </a:r>
            <a:endParaRPr lang="en-US" b="1" baseline="0"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12</a:t>
            </a:fld>
            <a:endParaRPr lang="en-US" dirty="0"/>
          </a:p>
        </p:txBody>
      </p:sp>
    </p:spTree>
    <p:extLst>
      <p:ext uri="{BB962C8B-B14F-4D97-AF65-F5344CB8AC3E}">
        <p14:creationId xmlns:p14="http://schemas.microsoft.com/office/powerpoint/2010/main" val="399017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baseline="0" dirty="0"/>
              <a:t>Transition Message: </a:t>
            </a:r>
            <a:r>
              <a:rPr lang="en-US" b="0" baseline="0" dirty="0">
                <a:solidFill>
                  <a:srgbClr val="FF0000"/>
                </a:solidFill>
              </a:rPr>
              <a:t>Monitoring involves checking in with employees, and this includes at least one mandatory documented progress review, according to DoDI 1400.25, vol. 431. Let’s look at how one of these meetings can go wrong.</a:t>
            </a:r>
          </a:p>
          <a:p>
            <a:r>
              <a:rPr lang="en-US" b="0" baseline="0" dirty="0">
                <a:solidFill>
                  <a:srgbClr val="FF0000"/>
                </a:solidFill>
              </a:rPr>
              <a:t> </a:t>
            </a:r>
            <a:endParaRPr lang="en-US" b="1" baseline="0" dirty="0">
              <a:solidFill>
                <a:srgbClr val="FF0000"/>
              </a:solidFill>
            </a:endParaRPr>
          </a:p>
          <a:p>
            <a:pPr defTabSz="928148">
              <a:defRPr/>
            </a:pPr>
            <a:r>
              <a:rPr lang="en-US" b="1" baseline="0" dirty="0"/>
              <a:t>Exercise Objective: </a:t>
            </a:r>
            <a:r>
              <a:rPr lang="en-US" b="0" baseline="0" dirty="0"/>
              <a:t>Observe a progress review that did not go well. Compare and contrast with a successful progress review.</a:t>
            </a:r>
            <a:endParaRPr lang="en-US" b="1" baseline="0" dirty="0"/>
          </a:p>
          <a:p>
            <a:pPr defTabSz="928148">
              <a:defRPr/>
            </a:pPr>
            <a:endParaRPr lang="en-US" b="1" baseline="0" dirty="0"/>
          </a:p>
          <a:p>
            <a:pPr lvl="0"/>
            <a:r>
              <a:rPr lang="en-US" b="1" baseline="0" dirty="0"/>
              <a:t>Instructions: </a:t>
            </a:r>
            <a:r>
              <a:rPr lang="en-US" dirty="0"/>
              <a:t>Show the video. </a:t>
            </a:r>
          </a:p>
          <a:p>
            <a:pPr lvl="0"/>
            <a:endParaRPr lang="en-US" dirty="0"/>
          </a:p>
          <a:p>
            <a:pPr lvl="0"/>
            <a:endParaRPr lang="en-US" dirty="0"/>
          </a:p>
          <a:p>
            <a:pPr lvl="0"/>
            <a:r>
              <a:rPr lang="en-US" b="1" dirty="0"/>
              <a:t>Instructor</a:t>
            </a:r>
            <a:r>
              <a:rPr lang="en-US" b="1" baseline="0" dirty="0"/>
              <a:t> Notes:</a:t>
            </a:r>
            <a:r>
              <a:rPr lang="en-US" baseline="0" dirty="0"/>
              <a:t> </a:t>
            </a:r>
          </a:p>
          <a:p>
            <a:pPr lvl="0"/>
            <a:r>
              <a:rPr lang="en-US" baseline="0" dirty="0"/>
              <a:t>Required Materials: </a:t>
            </a:r>
            <a:r>
              <a:rPr lang="en-US" i="1" dirty="0"/>
              <a:t>Mid-Year Review Gone Wrong</a:t>
            </a:r>
            <a:r>
              <a:rPr lang="en-US" dirty="0"/>
              <a:t> video (2:22); </a:t>
            </a:r>
            <a:r>
              <a:rPr lang="en-US" i="1" dirty="0"/>
              <a:t>Lesson 5 Mid-Year Review Gone Wrong Video Script.docx</a:t>
            </a:r>
          </a:p>
          <a:p>
            <a:pPr lvl="0"/>
            <a:endParaRPr lang="en-US" i="1" baseline="0" dirty="0"/>
          </a:p>
          <a:p>
            <a:pPr marL="225628" indent="-225628">
              <a:buFont typeface="+mj-lt"/>
              <a:buAutoNum type="arabicPeriod"/>
            </a:pPr>
            <a:r>
              <a:rPr lang="en-US" dirty="0"/>
              <a:t>Tell the participants they will see two examples of performance discussions.</a:t>
            </a:r>
          </a:p>
          <a:p>
            <a:pPr marL="225628" indent="-225628">
              <a:buFont typeface="+mj-lt"/>
              <a:buAutoNum type="arabicPeriod"/>
            </a:pPr>
            <a:r>
              <a:rPr lang="en-US" dirty="0"/>
              <a:t>Instruct the participants to pay attention for aspects of the meeting that worked well and to pay attention to the questions asked by the narrator.</a:t>
            </a:r>
          </a:p>
          <a:p>
            <a:pPr marL="225628" indent="-225628">
              <a:buFont typeface="+mj-lt"/>
              <a:buAutoNum type="arabicPeriod"/>
            </a:pPr>
            <a:r>
              <a:rPr lang="en-US" dirty="0"/>
              <a:t>When the video is over, ask the participants what aspects of the video struck them.</a:t>
            </a:r>
          </a:p>
          <a:p>
            <a:pPr marL="225628" indent="-225628">
              <a:buFont typeface="+mj-lt"/>
              <a:buAutoNum type="arabicPeriod"/>
            </a:pPr>
            <a:r>
              <a:rPr lang="en-US" dirty="0"/>
              <a:t>Emphasize the points in the video where the supervisor works with the employee to align the employee goals with team goals and verify employee understanding, and where the employee commits to the critical elements identified by the supervisor.</a:t>
            </a:r>
          </a:p>
          <a:p>
            <a:pPr defTabSz="902513">
              <a:defRPr/>
            </a:pPr>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13</a:t>
            </a:fld>
            <a:endParaRPr lang="en-US" dirty="0"/>
          </a:p>
        </p:txBody>
      </p:sp>
    </p:spTree>
    <p:extLst>
      <p:ext uri="{BB962C8B-B14F-4D97-AF65-F5344CB8AC3E}">
        <p14:creationId xmlns:p14="http://schemas.microsoft.com/office/powerpoint/2010/main" val="375053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Transition Message: </a:t>
            </a:r>
            <a:r>
              <a:rPr lang="en-US" b="0" baseline="0" dirty="0"/>
              <a:t>Let’s watch another example of a performance discussion.</a:t>
            </a:r>
            <a:endParaRPr lang="en-US" b="1" baseline="0" dirty="0"/>
          </a:p>
          <a:p>
            <a:endParaRPr lang="en-US" b="1" baseline="0" dirty="0"/>
          </a:p>
          <a:p>
            <a:pPr defTabSz="928148">
              <a:defRPr/>
            </a:pPr>
            <a:r>
              <a:rPr lang="en-US" b="1" baseline="0" dirty="0"/>
              <a:t>Exercise Objective: </a:t>
            </a:r>
            <a:r>
              <a:rPr lang="en-US" b="0" baseline="0" dirty="0"/>
              <a:t>Observe a successful progress review. Compare and contrast with an unsuccessful progress review</a:t>
            </a:r>
            <a:r>
              <a:rPr lang="en-US" dirty="0"/>
              <a:t>.</a:t>
            </a:r>
            <a:endParaRPr lang="en-US" b="1" baseline="0" dirty="0"/>
          </a:p>
          <a:p>
            <a:pPr defTabSz="928148">
              <a:defRPr/>
            </a:pPr>
            <a:endParaRPr lang="en-US" b="1" baseline="0" dirty="0"/>
          </a:p>
          <a:p>
            <a:pPr lvl="0"/>
            <a:r>
              <a:rPr lang="en-US" b="1" baseline="0" dirty="0"/>
              <a:t>Instructions: </a:t>
            </a:r>
            <a:r>
              <a:rPr lang="en-US" dirty="0"/>
              <a:t>Show the </a:t>
            </a:r>
            <a:r>
              <a:rPr lang="en-US" i="1" dirty="0"/>
              <a:t>Mid-Year Review Gone Right </a:t>
            </a:r>
            <a:r>
              <a:rPr lang="en-US" dirty="0"/>
              <a:t>video. </a:t>
            </a:r>
          </a:p>
          <a:p>
            <a:pPr lvl="0"/>
            <a:endParaRPr lang="en-US" dirty="0"/>
          </a:p>
          <a:p>
            <a:pPr lvl="0"/>
            <a:r>
              <a:rPr lang="en-US" b="1" dirty="0"/>
              <a:t>Instructor</a:t>
            </a:r>
            <a:r>
              <a:rPr lang="en-US" b="1" baseline="0" dirty="0"/>
              <a:t> Notes:</a:t>
            </a:r>
            <a:r>
              <a:rPr lang="en-US" baseline="0" dirty="0"/>
              <a:t> </a:t>
            </a:r>
          </a:p>
          <a:p>
            <a:pPr lvl="0"/>
            <a:r>
              <a:rPr lang="en-US" baseline="0" dirty="0"/>
              <a:t>Required Materials: </a:t>
            </a:r>
            <a:r>
              <a:rPr lang="en-US" i="1" dirty="0"/>
              <a:t>Mid-Year Review Gone Right </a:t>
            </a:r>
            <a:r>
              <a:rPr lang="en-US" dirty="0"/>
              <a:t>video (2:22); </a:t>
            </a:r>
            <a:r>
              <a:rPr lang="en-US" i="1" dirty="0"/>
              <a:t>Lesson 5 Mid-Year Review Gone Right Video Script.docx</a:t>
            </a:r>
          </a:p>
        </p:txBody>
      </p:sp>
      <p:sp>
        <p:nvSpPr>
          <p:cNvPr id="4" name="Slide Number Placeholder 3"/>
          <p:cNvSpPr>
            <a:spLocks noGrp="1"/>
          </p:cNvSpPr>
          <p:nvPr>
            <p:ph type="sldNum" sz="quarter" idx="10"/>
          </p:nvPr>
        </p:nvSpPr>
        <p:spPr/>
        <p:txBody>
          <a:bodyPr/>
          <a:lstStyle/>
          <a:p>
            <a:fld id="{C4CCA52A-74E6-4CF6-8337-7AA5D8C950A4}" type="slidenum">
              <a:rPr lang="en-US" smtClean="0"/>
              <a:pPr/>
              <a:t>14</a:t>
            </a:fld>
            <a:endParaRPr lang="en-US" dirty="0"/>
          </a:p>
        </p:txBody>
      </p:sp>
    </p:spTree>
    <p:extLst>
      <p:ext uri="{BB962C8B-B14F-4D97-AF65-F5344CB8AC3E}">
        <p14:creationId xmlns:p14="http://schemas.microsoft.com/office/powerpoint/2010/main" val="375053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34">
              <a:defRPr/>
            </a:pPr>
            <a:r>
              <a:rPr lang="en-US" b="1" dirty="0"/>
              <a:t>Transition Message: </a:t>
            </a:r>
            <a:r>
              <a:rPr lang="en-US" b="0" dirty="0"/>
              <a:t>While</a:t>
            </a:r>
            <a:r>
              <a:rPr lang="en-US" b="0" baseline="0" dirty="0"/>
              <a:t> support networks are helpful, there are still some barriers that both employees and supervisors may face when implementing </a:t>
            </a:r>
            <a:r>
              <a:rPr lang="en-US" b="0" baseline="0" dirty="0" smtClean="0"/>
              <a:t>DPMAP. </a:t>
            </a:r>
            <a:endParaRPr lang="en-US" b="1" dirty="0"/>
          </a:p>
          <a:p>
            <a:pPr defTabSz="928234">
              <a:defRPr/>
            </a:pPr>
            <a:endParaRPr lang="en-US" b="1" dirty="0"/>
          </a:p>
          <a:p>
            <a:pPr defTabSz="928234">
              <a:defRPr/>
            </a:pPr>
            <a:r>
              <a:rPr lang="en-US" b="1" dirty="0"/>
              <a:t>Instruction:</a:t>
            </a:r>
            <a:r>
              <a:rPr lang="en-US" b="0" baseline="0" dirty="0"/>
              <a:t> Generally speaking, barriers come in three </a:t>
            </a:r>
            <a:r>
              <a:rPr lang="en-US" b="0" baseline="0" dirty="0" smtClean="0"/>
              <a:t>forms:</a:t>
            </a:r>
          </a:p>
          <a:p>
            <a:pPr defTabSz="928234">
              <a:defRPr/>
            </a:pPr>
            <a:endParaRPr lang="en-US" b="0"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Internal – motivation, perception, work-life in-balance,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External – Resource constraints, training and development,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Systemic – Disparate treatment, lack of supervisor accountability</a:t>
            </a: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Ask:</a:t>
            </a:r>
            <a:r>
              <a:rPr lang="en-US" sz="1200" i="1" kern="1200" baseline="0" dirty="0" smtClean="0">
                <a:solidFill>
                  <a:schemeClr val="tx1"/>
                </a:solidFill>
                <a:effectLst/>
                <a:latin typeface="+mn-lt"/>
                <a:ea typeface="+mn-ea"/>
                <a:cs typeface="+mn-cs"/>
              </a:rPr>
              <a:t>  What barriers have you seen in your workplaces?  And what did you do to overcome them?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CCA52A-74E6-4CF6-8337-7AA5D8C950A4}" type="slidenum">
              <a:rPr lang="en-US" smtClean="0"/>
              <a:pPr/>
              <a:t>15</a:t>
            </a:fld>
            <a:endParaRPr lang="en-US" dirty="0"/>
          </a:p>
        </p:txBody>
      </p:sp>
    </p:spTree>
    <p:extLst>
      <p:ext uri="{BB962C8B-B14F-4D97-AF65-F5344CB8AC3E}">
        <p14:creationId xmlns:p14="http://schemas.microsoft.com/office/powerpoint/2010/main" val="577750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Transition Message: </a:t>
            </a:r>
            <a:r>
              <a:rPr lang="en-US" b="0" baseline="0" dirty="0"/>
              <a:t>Let’s now take a look at other potential barriers supervisors and employees may face in implementing this new program.</a:t>
            </a:r>
            <a:endParaRPr lang="en-US" b="1" baseline="0" dirty="0"/>
          </a:p>
          <a:p>
            <a:endParaRPr lang="en-US" b="1" baseline="0" dirty="0"/>
          </a:p>
          <a:p>
            <a:r>
              <a:rPr lang="en-US" b="1" baseline="0" dirty="0"/>
              <a:t>Exercise Objective: </a:t>
            </a:r>
            <a:r>
              <a:rPr lang="en-US" b="0" baseline="0" dirty="0"/>
              <a:t>Small group activity. Discuss ways to overcome the barriers to performance success. </a:t>
            </a:r>
            <a:endParaRPr lang="en-US" b="1" baseline="0" dirty="0"/>
          </a:p>
          <a:p>
            <a:endParaRPr lang="en-US" b="1" baseline="0" dirty="0"/>
          </a:p>
          <a:p>
            <a:pPr defTabSz="902513">
              <a:defRPr/>
            </a:pPr>
            <a:r>
              <a:rPr lang="en-US" b="1" baseline="0" dirty="0"/>
              <a:t>Instructions: </a:t>
            </a:r>
            <a:r>
              <a:rPr lang="en-US" b="0" baseline="0" dirty="0"/>
              <a:t>Instruct participants to break out into small groups and each l</a:t>
            </a:r>
            <a:r>
              <a:rPr lang="en-US" dirty="0"/>
              <a:t>ist 3 barriers employees or supervisors may face in implementing this new Performance Management Program. These barriers can be internal, external, or systemic in nature. Have participants share their barriers with their small group and discuss ways to overcome or work around them.</a:t>
            </a:r>
            <a:endParaRPr lang="en-US" b="1" i="0" baseline="0" dirty="0"/>
          </a:p>
          <a:p>
            <a:endParaRPr lang="en-US" b="1" baseline="0" dirty="0"/>
          </a:p>
          <a:p>
            <a:r>
              <a:rPr lang="en-US" b="1" baseline="0" dirty="0"/>
              <a:t>Time: </a:t>
            </a:r>
            <a:r>
              <a:rPr lang="en-US" b="0" baseline="0" dirty="0"/>
              <a:t>15 minutes (10 minutes for exercise, 5 minutes for debrief).</a:t>
            </a:r>
          </a:p>
          <a:p>
            <a:endParaRPr lang="en-US" b="0" baseline="0" dirty="0"/>
          </a:p>
          <a:p>
            <a:endParaRPr lang="en-US" b="0" baseline="0" dirty="0"/>
          </a:p>
          <a:p>
            <a:r>
              <a:rPr lang="en-US" dirty="0"/>
              <a:t>Let’s review</a:t>
            </a:r>
          </a:p>
          <a:p>
            <a:endParaRPr lang="en-US" dirty="0"/>
          </a:p>
          <a:p>
            <a:r>
              <a:rPr lang="en-US" dirty="0"/>
              <a:t>What did you come up with in your groups?</a:t>
            </a:r>
          </a:p>
          <a:p>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16</a:t>
            </a:fld>
            <a:endParaRPr lang="en-US" dirty="0"/>
          </a:p>
        </p:txBody>
      </p:sp>
    </p:spTree>
    <p:extLst>
      <p:ext uri="{BB962C8B-B14F-4D97-AF65-F5344CB8AC3E}">
        <p14:creationId xmlns:p14="http://schemas.microsoft.com/office/powerpoint/2010/main" val="344587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28234">
              <a:defRPr/>
            </a:pPr>
            <a:r>
              <a:rPr lang="en-US" b="1" dirty="0"/>
              <a:t>Transition Message: </a:t>
            </a:r>
            <a:r>
              <a:rPr lang="en-US" dirty="0"/>
              <a:t>One benefit of continuous monitoring is the ability to</a:t>
            </a:r>
            <a:r>
              <a:rPr lang="en-US" baseline="0" dirty="0"/>
              <a:t> quickly revise a plan when it is clear that the performance standards can’t be met.</a:t>
            </a:r>
            <a:endParaRPr lang="en-US" dirty="0"/>
          </a:p>
          <a:p>
            <a:pPr defTabSz="928234">
              <a:defRPr/>
            </a:pPr>
            <a:endParaRPr lang="en-US" b="1" dirty="0"/>
          </a:p>
          <a:p>
            <a:pPr defTabSz="902513">
              <a:defRPr/>
            </a:pPr>
            <a:r>
              <a:rPr lang="en-US" b="1" dirty="0"/>
              <a:t>Instruction: </a:t>
            </a:r>
            <a:r>
              <a:rPr lang="en-US" dirty="0"/>
              <a:t>Although performance plans are initiated at the beginning of the </a:t>
            </a:r>
            <a:r>
              <a:rPr lang="en-US" dirty="0" smtClean="0"/>
              <a:t>performance appraisal cycle, </a:t>
            </a:r>
            <a:r>
              <a:rPr lang="en-US" dirty="0"/>
              <a:t>they are flexible, living documents and can be updated to meet the organizational needs. </a:t>
            </a:r>
          </a:p>
          <a:p>
            <a:pPr defTabSz="902513">
              <a:defRPr/>
            </a:pPr>
            <a:endParaRPr lang="en-US" dirty="0"/>
          </a:p>
          <a:p>
            <a:r>
              <a:rPr lang="en-US" dirty="0"/>
              <a:t>Any</a:t>
            </a:r>
            <a:r>
              <a:rPr lang="en-US" b="1" dirty="0"/>
              <a:t> </a:t>
            </a:r>
            <a:r>
              <a:rPr lang="en-US" dirty="0"/>
              <a:t>number of events can take place during an </a:t>
            </a:r>
            <a:r>
              <a:rPr lang="en-US" dirty="0" smtClean="0"/>
              <a:t>performance appraisal cycle </a:t>
            </a:r>
            <a:r>
              <a:rPr lang="en-US" dirty="0"/>
              <a:t>that would warrant changing a plan. For example, plans may be changed to reflect:</a:t>
            </a:r>
          </a:p>
          <a:p>
            <a:pPr marL="169221" indent="-169221">
              <a:buFont typeface="Arial" panose="020B0604020202020204" pitchFamily="34" charset="0"/>
              <a:buChar char="•"/>
            </a:pPr>
            <a:r>
              <a:rPr lang="en-US" dirty="0"/>
              <a:t>New organizational </a:t>
            </a:r>
            <a:r>
              <a:rPr lang="en-US" dirty="0" smtClean="0"/>
              <a:t>goals or mission changes</a:t>
            </a:r>
            <a:endParaRPr lang="en-US" dirty="0"/>
          </a:p>
          <a:p>
            <a:pPr marL="169221" indent="-169221">
              <a:buFont typeface="Arial" panose="020B0604020202020204" pitchFamily="34" charset="0"/>
              <a:buChar char="•"/>
            </a:pPr>
            <a:r>
              <a:rPr lang="en-US" dirty="0"/>
              <a:t>A change in assignment(s), position, or duties</a:t>
            </a:r>
          </a:p>
          <a:p>
            <a:pPr marL="169221" indent="-169221">
              <a:buFont typeface="Arial" panose="020B0604020202020204" pitchFamily="34" charset="0"/>
              <a:buChar char="•"/>
            </a:pPr>
            <a:r>
              <a:rPr lang="en-US" dirty="0"/>
              <a:t>Updated goals when outside influences beyond an employee’s control make the original goals unachievable</a:t>
            </a:r>
          </a:p>
          <a:p>
            <a:pPr marL="169221" indent="-169221">
              <a:buFont typeface="Arial" panose="020B0604020202020204" pitchFamily="34" charset="0"/>
              <a:buChar char="•"/>
            </a:pPr>
            <a:r>
              <a:rPr lang="en-US" dirty="0"/>
              <a:t>A change in assumptions about what can be reasonably achieved during the </a:t>
            </a:r>
            <a:r>
              <a:rPr lang="en-US" dirty="0" smtClean="0"/>
              <a:t>performance appraisal cycle</a:t>
            </a:r>
            <a:endParaRPr lang="en-US" dirty="0"/>
          </a:p>
          <a:p>
            <a:pPr defTabSz="928234">
              <a:defRPr/>
            </a:pPr>
            <a:endParaRPr lang="en-US" dirty="0"/>
          </a:p>
          <a:p>
            <a:pPr defTabSz="902513">
              <a:defRPr/>
            </a:pPr>
            <a:r>
              <a:rPr lang="en-US" dirty="0"/>
              <a:t>When necessary, performance plans are modified to reflect the new goals and priorities, and communicated to employees. Just as when creating performance plans, changes should also be made with employee input. </a:t>
            </a:r>
          </a:p>
          <a:p>
            <a:endParaRPr lang="en-US" dirty="0"/>
          </a:p>
          <a:p>
            <a:r>
              <a:rPr lang="en-US" dirty="0"/>
              <a:t>All approved modifications to performance elements or standards must be discussed with and communicated to the employee, and the employee should acknowledge the revisions in the MyPerformance appraisal tool or on the DD Form 2906.  </a:t>
            </a:r>
          </a:p>
          <a:p>
            <a:endParaRPr lang="en-US" dirty="0"/>
          </a:p>
          <a:p>
            <a:r>
              <a:rPr lang="en-US" dirty="0"/>
              <a:t>Changes to work requirements or assignment of new duties may require a supervisor to change an element or standard. If this occurs within 90 calendar days of the end of the </a:t>
            </a:r>
            <a:r>
              <a:rPr lang="en-US" dirty="0" smtClean="0"/>
              <a:t>performance appraisal cycle, </a:t>
            </a:r>
            <a:r>
              <a:rPr lang="en-US" dirty="0"/>
              <a:t>the supervisor may: </a:t>
            </a:r>
          </a:p>
          <a:p>
            <a:pPr marL="225628" indent="-225628">
              <a:buFont typeface="+mj-lt"/>
              <a:buAutoNum type="arabicPeriod"/>
            </a:pPr>
            <a:r>
              <a:rPr lang="en-US" dirty="0"/>
              <a:t>Revise the </a:t>
            </a:r>
            <a:r>
              <a:rPr lang="en-US" dirty="0" smtClean="0"/>
              <a:t>performance</a:t>
            </a:r>
            <a:r>
              <a:rPr lang="en-US" baseline="0" dirty="0" smtClean="0"/>
              <a:t> </a:t>
            </a:r>
            <a:r>
              <a:rPr lang="en-US" dirty="0" smtClean="0"/>
              <a:t>element </a:t>
            </a:r>
            <a:r>
              <a:rPr lang="en-US" dirty="0"/>
              <a:t>or </a:t>
            </a:r>
            <a:r>
              <a:rPr lang="en-US" dirty="0" smtClean="0"/>
              <a:t>performance standard </a:t>
            </a:r>
            <a:r>
              <a:rPr lang="en-US" dirty="0"/>
              <a:t>at the beginning of the next </a:t>
            </a:r>
            <a:r>
              <a:rPr lang="en-US" dirty="0" smtClean="0"/>
              <a:t>performance appraisal cycle; </a:t>
            </a:r>
            <a:endParaRPr lang="en-US" dirty="0"/>
          </a:p>
          <a:p>
            <a:pPr marL="225628" indent="-225628">
              <a:buFont typeface="+mj-lt"/>
              <a:buAutoNum type="arabicPeriod"/>
            </a:pPr>
            <a:r>
              <a:rPr lang="en-US" dirty="0"/>
              <a:t>Update the plan and, if the employee does not have an opportunity to perform the new element(s) for the minimum 90-calendar-day period, do not rate the revised element(s); or</a:t>
            </a:r>
          </a:p>
          <a:p>
            <a:pPr marL="225628" indent="-225628">
              <a:buFont typeface="+mj-lt"/>
              <a:buAutoNum type="arabicPeriod"/>
            </a:pPr>
            <a:r>
              <a:rPr lang="en-US" dirty="0"/>
              <a:t>Extend the </a:t>
            </a:r>
            <a:r>
              <a:rPr lang="en-US" dirty="0" smtClean="0"/>
              <a:t>performance appraisal cycle </a:t>
            </a:r>
            <a:r>
              <a:rPr lang="en-US" dirty="0"/>
              <a:t>by the amount of time necessary to allow 90 calendar days of observed performance under the revised element or standard.  </a:t>
            </a:r>
            <a:endParaRPr lang="en-US" dirty="0" smtClean="0"/>
          </a:p>
          <a:p>
            <a:pPr marL="0" indent="0">
              <a:buFont typeface="+mj-lt"/>
              <a:buNone/>
            </a:pPr>
            <a:endParaRPr lang="en-US" b="1" dirty="0" smtClean="0"/>
          </a:p>
          <a:p>
            <a:pPr marL="0" indent="0">
              <a:buFont typeface="+mj-lt"/>
              <a:buNone/>
            </a:pPr>
            <a:r>
              <a:rPr lang="en-US" b="1" dirty="0" smtClean="0"/>
              <a:t>Note</a:t>
            </a:r>
            <a:r>
              <a:rPr lang="en-US" b="1" dirty="0"/>
              <a:t>:</a:t>
            </a:r>
            <a:r>
              <a:rPr lang="en-US" dirty="0"/>
              <a:t> Extending the </a:t>
            </a:r>
            <a:r>
              <a:rPr lang="en-US" dirty="0" smtClean="0"/>
              <a:t>performance appraisal cycle </a:t>
            </a:r>
            <a:r>
              <a:rPr lang="en-US" dirty="0"/>
              <a:t>will affect the start date of the employee’s subsequent </a:t>
            </a:r>
            <a:r>
              <a:rPr lang="en-US" dirty="0" smtClean="0"/>
              <a:t>performance appraisal cycle; </a:t>
            </a:r>
            <a:r>
              <a:rPr lang="en-US" dirty="0"/>
              <a:t>however, the subsequent </a:t>
            </a:r>
            <a:r>
              <a:rPr lang="en-US" dirty="0" smtClean="0"/>
              <a:t>performance appraisal cycle </a:t>
            </a:r>
            <a:r>
              <a:rPr lang="en-US" dirty="0"/>
              <a:t>still ends March 31 of the following calendar year.</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17</a:t>
            </a:fld>
            <a:endParaRPr lang="en-US" dirty="0"/>
          </a:p>
        </p:txBody>
      </p:sp>
    </p:spTree>
    <p:extLst>
      <p:ext uri="{BB962C8B-B14F-4D97-AF65-F5344CB8AC3E}">
        <p14:creationId xmlns:p14="http://schemas.microsoft.com/office/powerpoint/2010/main" val="2257086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Transition Message: </a:t>
            </a:r>
            <a:r>
              <a:rPr lang="en-US" b="0" dirty="0"/>
              <a:t>C</a:t>
            </a:r>
            <a:r>
              <a:rPr lang="en-US" dirty="0"/>
              <a:t>ontinuous performance discussions help to ensure that both the supervisor and employee have a clear understanding of the outcomes at the final performance appraisal discussion.</a:t>
            </a:r>
          </a:p>
          <a:p>
            <a:endParaRPr lang="en-US" b="1" dirty="0"/>
          </a:p>
          <a:p>
            <a:pPr defTabSz="928215">
              <a:defRPr/>
            </a:pPr>
            <a:r>
              <a:rPr lang="en-US" b="1" dirty="0"/>
              <a:t>Instruction: </a:t>
            </a:r>
            <a:r>
              <a:rPr lang="en-US" b="0" dirty="0"/>
              <a:t>In</a:t>
            </a:r>
            <a:r>
              <a:rPr lang="en-US" b="1" dirty="0"/>
              <a:t> </a:t>
            </a:r>
            <a:r>
              <a:rPr lang="en-US" b="0" dirty="0"/>
              <a:t>m</a:t>
            </a:r>
            <a:r>
              <a:rPr lang="en-US" b="0" baseline="0" dirty="0"/>
              <a:t>onitoring performance, the overall goal is mutual understanding between employee and supervisor, which helps eliminate surprises at the </a:t>
            </a:r>
            <a:r>
              <a:rPr lang="en-US" dirty="0" smtClean="0"/>
              <a:t>final performance appraisal discussion</a:t>
            </a:r>
            <a:r>
              <a:rPr lang="en-US" b="0" baseline="0" dirty="0" smtClean="0"/>
              <a:t>. </a:t>
            </a:r>
            <a:endParaRPr lang="en-US" b="1" dirty="0"/>
          </a:p>
          <a:p>
            <a:r>
              <a:rPr lang="en-US" dirty="0"/>
              <a:t> </a:t>
            </a:r>
          </a:p>
          <a:p>
            <a:r>
              <a:rPr lang="en-US" dirty="0"/>
              <a:t>When feedback has been provided on an ongoing basis, the </a:t>
            </a:r>
            <a:r>
              <a:rPr lang="en-US" dirty="0" smtClean="0"/>
              <a:t>final performance </a:t>
            </a:r>
            <a:r>
              <a:rPr lang="en-US" dirty="0"/>
              <a:t>appraisal discussion should be a culmination of </a:t>
            </a:r>
            <a:r>
              <a:rPr lang="en-US" dirty="0" smtClean="0"/>
              <a:t>performance discussions </a:t>
            </a:r>
            <a:r>
              <a:rPr lang="en-US" dirty="0"/>
              <a:t>which have occurred throughout the </a:t>
            </a:r>
            <a:r>
              <a:rPr lang="en-US" dirty="0" smtClean="0"/>
              <a:t>performance appraisal cycle. </a:t>
            </a:r>
            <a:r>
              <a:rPr lang="en-US" dirty="0"/>
              <a:t>In other words, there should be a shared understanding of performance outcomes in the </a:t>
            </a:r>
            <a:r>
              <a:rPr lang="en-US" dirty="0" smtClean="0"/>
              <a:t>final performance </a:t>
            </a:r>
            <a:r>
              <a:rPr lang="en-US" dirty="0"/>
              <a:t>appraisal discussion. During this meeting, supervisors should discuss with employees their ratings, narratives, and rationale for the evaluation given.</a:t>
            </a:r>
          </a:p>
        </p:txBody>
      </p:sp>
      <p:sp>
        <p:nvSpPr>
          <p:cNvPr id="4" name="Slide Number Placeholder 3"/>
          <p:cNvSpPr>
            <a:spLocks noGrp="1"/>
          </p:cNvSpPr>
          <p:nvPr>
            <p:ph type="sldNum" sz="quarter" idx="10"/>
          </p:nvPr>
        </p:nvSpPr>
        <p:spPr/>
        <p:txBody>
          <a:bodyPr/>
          <a:lstStyle/>
          <a:p>
            <a:fld id="{C4CCA52A-74E6-4CF6-8337-7AA5D8C950A4}" type="slidenum">
              <a:rPr lang="en-US" smtClean="0"/>
              <a:pPr/>
              <a:t>18</a:t>
            </a:fld>
            <a:endParaRPr lang="en-US" dirty="0"/>
          </a:p>
        </p:txBody>
      </p:sp>
    </p:spTree>
    <p:extLst>
      <p:ext uri="{BB962C8B-B14F-4D97-AF65-F5344CB8AC3E}">
        <p14:creationId xmlns:p14="http://schemas.microsoft.com/office/powerpoint/2010/main" val="3204144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34">
              <a:defRPr/>
            </a:pPr>
            <a:r>
              <a:rPr lang="en-US" b="1" dirty="0"/>
              <a:t>Transition Message: </a:t>
            </a:r>
            <a:r>
              <a:rPr lang="en-US" b="0" dirty="0"/>
              <a:t>It</a:t>
            </a:r>
            <a:r>
              <a:rPr lang="en-US" b="0" baseline="0" dirty="0"/>
              <a:t> is the employee’s responsibility to </a:t>
            </a:r>
            <a:r>
              <a:rPr lang="en-US" dirty="0"/>
              <a:t>communicate what they have achieved. </a:t>
            </a:r>
            <a:endParaRPr lang="en-US" b="1" dirty="0"/>
          </a:p>
          <a:p>
            <a:pPr defTabSz="928234">
              <a:defRPr/>
            </a:pPr>
            <a:endParaRPr lang="en-US" b="1" dirty="0"/>
          </a:p>
          <a:p>
            <a:r>
              <a:rPr lang="en-US" b="1" dirty="0"/>
              <a:t>Instruction:</a:t>
            </a:r>
            <a:r>
              <a:rPr lang="en-US" b="0" baseline="0" dirty="0"/>
              <a:t> </a:t>
            </a:r>
            <a:r>
              <a:rPr lang="en-US" dirty="0"/>
              <a:t>It is the supervisor’s responsibility to help their employees achieve their goals by creating an environment that fosters success. Supervisors may also need to help employees set up a plan to document their accomplishments. One way to do that is to suggest that employees record their accomplishments throughout the </a:t>
            </a:r>
            <a:r>
              <a:rPr lang="en-US" dirty="0" smtClean="0"/>
              <a:t>performance appraisal cycle</a:t>
            </a:r>
            <a:r>
              <a:rPr lang="en-US" baseline="0" dirty="0" smtClean="0"/>
              <a:t>. </a:t>
            </a:r>
            <a:r>
              <a:rPr lang="en-US" dirty="0"/>
              <a:t>For instance,</a:t>
            </a:r>
            <a:r>
              <a:rPr lang="en-US" baseline="0" dirty="0"/>
              <a:t> an employee could share feedback he received from customers with his supervisor so he or she is aware of the great job the employee is doing.</a:t>
            </a:r>
          </a:p>
          <a:p>
            <a:r>
              <a:rPr lang="en-US" dirty="0"/>
              <a:t> </a:t>
            </a:r>
          </a:p>
          <a:p>
            <a:r>
              <a:rPr lang="en-US" dirty="0"/>
              <a:t>Though written</a:t>
            </a:r>
            <a:r>
              <a:rPr lang="en-US" baseline="0" dirty="0"/>
              <a:t> employee input is </a:t>
            </a:r>
            <a:r>
              <a:rPr lang="en-US" dirty="0"/>
              <a:t>voluntary, employees should be encouraged to:</a:t>
            </a:r>
          </a:p>
          <a:p>
            <a:endParaRPr lang="en-US" dirty="0"/>
          </a:p>
          <a:p>
            <a:pPr marL="169221" indent="-169221">
              <a:buFont typeface="Arial" panose="020B0604020202020204" pitchFamily="34" charset="0"/>
              <a:buChar char="•"/>
            </a:pPr>
            <a:r>
              <a:rPr lang="en-US" dirty="0"/>
              <a:t>Write their accomplishments in a clear, concise manner</a:t>
            </a:r>
          </a:p>
          <a:p>
            <a:pPr marL="169221" indent="-169221">
              <a:buFont typeface="Arial" panose="020B0604020202020204" pitchFamily="34" charset="0"/>
              <a:buChar char="•"/>
            </a:pPr>
            <a:r>
              <a:rPr lang="en-US" dirty="0"/>
              <a:t>Identify specific examples of what they achieved as they relate to the performance elements and standards</a:t>
            </a:r>
          </a:p>
          <a:p>
            <a:pPr marL="169221" indent="-169221">
              <a:buFont typeface="Arial" panose="020B0604020202020204" pitchFamily="34" charset="0"/>
              <a:buChar char="•"/>
            </a:pPr>
            <a:r>
              <a:rPr lang="en-US" dirty="0"/>
              <a:t>Demonstrate how their accomplishments contributed to the organization achieving its goals</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19</a:t>
            </a:fld>
            <a:endParaRPr lang="en-US" dirty="0"/>
          </a:p>
        </p:txBody>
      </p:sp>
    </p:spTree>
    <p:extLst>
      <p:ext uri="{BB962C8B-B14F-4D97-AF65-F5344CB8AC3E}">
        <p14:creationId xmlns:p14="http://schemas.microsoft.com/office/powerpoint/2010/main" val="219074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513">
              <a:defRPr/>
            </a:pPr>
            <a:r>
              <a:rPr lang="en-US" b="1" baseline="0" dirty="0"/>
              <a:t>Instructor Notes: </a:t>
            </a:r>
            <a:r>
              <a:rPr lang="en-US" dirty="0"/>
              <a:t>These words represent the key messages that embody what is most important about New Beginnings</a:t>
            </a:r>
            <a:r>
              <a:rPr lang="en-US" dirty="0">
                <a:latin typeface="Myriad Pro" panose="020B0503030403020204" pitchFamily="34" charset="0"/>
              </a:rPr>
              <a:t>—p</a:t>
            </a:r>
            <a:r>
              <a:rPr lang="en-US" dirty="0"/>
              <a:t>erformance, mission, communication, excellence, etc. </a:t>
            </a:r>
          </a:p>
          <a:p>
            <a:pPr defTabSz="902513">
              <a:defRPr/>
            </a:pPr>
            <a:endParaRPr lang="en-US" dirty="0"/>
          </a:p>
          <a:p>
            <a:r>
              <a:rPr lang="en-US" dirty="0"/>
              <a:t>Display this New Beginnings slide at the beginning of each instructional day and during breaks.</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a:t>
            </a:fld>
            <a:endParaRPr lang="en-US" dirty="0"/>
          </a:p>
        </p:txBody>
      </p:sp>
    </p:spTree>
    <p:extLst>
      <p:ext uri="{BB962C8B-B14F-4D97-AF65-F5344CB8AC3E}">
        <p14:creationId xmlns:p14="http://schemas.microsoft.com/office/powerpoint/2010/main" val="518662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Transition Message: </a:t>
            </a:r>
            <a:r>
              <a:rPr lang="en-US" b="0" baseline="0" dirty="0"/>
              <a:t>Now that we know the goals of performance discussions, let’s look more closely at what they consist of for both employees and supervisors. </a:t>
            </a:r>
            <a:endParaRPr lang="en-US" b="1" baseline="0" dirty="0"/>
          </a:p>
          <a:p>
            <a:endParaRPr lang="en-US" b="1" baseline="0" dirty="0"/>
          </a:p>
          <a:p>
            <a:r>
              <a:rPr lang="en-US" b="1" baseline="0" dirty="0"/>
              <a:t>Exercise Objective: </a:t>
            </a:r>
            <a:r>
              <a:rPr lang="en-US" dirty="0"/>
              <a:t>Model the benefits of holding numerous performance discussion sessions during each rating cycle with a sample discussion session plan.</a:t>
            </a:r>
            <a:endParaRPr lang="en-US" b="1" baseline="0" dirty="0"/>
          </a:p>
          <a:p>
            <a:endParaRPr lang="en-US" b="1" baseline="0" dirty="0"/>
          </a:p>
          <a:p>
            <a:pPr defTabSz="928234">
              <a:defRPr/>
            </a:pPr>
            <a:r>
              <a:rPr lang="en-US" b="1" baseline="0" dirty="0"/>
              <a:t>Instructions: </a:t>
            </a:r>
            <a:r>
              <a:rPr lang="en-US" b="0" baseline="0" dirty="0"/>
              <a:t>Instruct participants to b</a:t>
            </a:r>
            <a:r>
              <a:rPr lang="en-US" b="0" dirty="0"/>
              <a:t>reak into pairs</a:t>
            </a:r>
            <a:r>
              <a:rPr lang="en-US" b="0" baseline="0" dirty="0"/>
              <a:t> of one supervisor and one employee. Have the supervisors read through the sample discussion questions in the </a:t>
            </a:r>
            <a:r>
              <a:rPr lang="en-US" b="0" i="1" baseline="0" dirty="0"/>
              <a:t>Sample Performance Discussion Questions for Managers to Ask Employees</a:t>
            </a:r>
            <a:r>
              <a:rPr lang="en-US" b="0" baseline="0" dirty="0"/>
              <a:t> document. Have employees read through the sample discussion questions in the </a:t>
            </a:r>
            <a:r>
              <a:rPr lang="en-US" b="0" i="1" baseline="0" dirty="0"/>
              <a:t>Sample Performance Discussion Questions for Employees to Ask Managers </a:t>
            </a:r>
            <a:r>
              <a:rPr lang="en-US" b="0" baseline="0" dirty="0"/>
              <a:t>document. </a:t>
            </a:r>
          </a:p>
          <a:p>
            <a:pPr defTabSz="928234">
              <a:defRPr/>
            </a:pPr>
            <a:endParaRPr lang="en-US" b="0" baseline="0" dirty="0"/>
          </a:p>
          <a:p>
            <a:pPr defTabSz="928234">
              <a:defRPr/>
            </a:pPr>
            <a:r>
              <a:rPr lang="en-US" b="0" baseline="0" dirty="0"/>
              <a:t>Once each person has read through their document, conduct 5 quick (3-minute) role-playing scenarios for each category within the sample discussion: past performance, connection of work to mission, satisfaction with work and work environment, career goals, and goals for </a:t>
            </a:r>
            <a:r>
              <a:rPr lang="en-US" b="0" baseline="0" dirty="0" smtClean="0"/>
              <a:t>the upcoming performance appraisal cycle.</a:t>
            </a:r>
            <a:endParaRPr lang="en-US" b="1" baseline="0" dirty="0"/>
          </a:p>
          <a:p>
            <a:endParaRPr lang="en-US" b="1" baseline="0" dirty="0"/>
          </a:p>
          <a:p>
            <a:r>
              <a:rPr lang="en-US" b="1" baseline="0" dirty="0"/>
              <a:t>Instructor Notes: </a:t>
            </a:r>
            <a:r>
              <a:rPr lang="en-US" b="0" baseline="0" dirty="0"/>
              <a:t>Walk around the room as the role-playing scenarios are taking place and offer help as needed. Lead a class discussion afterward to debrief how the scenarios went and what supervisors and employees may have learned from each other’s point of view. </a:t>
            </a:r>
          </a:p>
        </p:txBody>
      </p:sp>
      <p:sp>
        <p:nvSpPr>
          <p:cNvPr id="4" name="Slide Number Placeholder 3"/>
          <p:cNvSpPr>
            <a:spLocks noGrp="1"/>
          </p:cNvSpPr>
          <p:nvPr>
            <p:ph type="sldNum" sz="quarter" idx="10"/>
          </p:nvPr>
        </p:nvSpPr>
        <p:spPr/>
        <p:txBody>
          <a:bodyPr/>
          <a:lstStyle/>
          <a:p>
            <a:fld id="{C4CCA52A-74E6-4CF6-8337-7AA5D8C950A4}" type="slidenum">
              <a:rPr lang="en-US" smtClean="0"/>
              <a:pPr/>
              <a:t>20</a:t>
            </a:fld>
            <a:endParaRPr lang="en-US" dirty="0"/>
          </a:p>
        </p:txBody>
      </p:sp>
    </p:spTree>
    <p:extLst>
      <p:ext uri="{BB962C8B-B14F-4D97-AF65-F5344CB8AC3E}">
        <p14:creationId xmlns:p14="http://schemas.microsoft.com/office/powerpoint/2010/main" val="2653186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Transition Message: </a:t>
            </a:r>
            <a:r>
              <a:rPr lang="en-US" b="0" dirty="0"/>
              <a:t>Even if measures have been taken to prevent a performance</a:t>
            </a:r>
            <a:r>
              <a:rPr lang="en-US" b="0" baseline="0" dirty="0"/>
              <a:t> problem from occurring, performance may still fail to meet expectations. Let’s talk about what to do when there are performance issues. </a:t>
            </a:r>
          </a:p>
          <a:p>
            <a:endParaRPr lang="en-US" dirty="0"/>
          </a:p>
          <a:p>
            <a:pPr defTabSz="902513">
              <a:defRPr/>
            </a:pPr>
            <a:r>
              <a:rPr lang="en-US" b="1" dirty="0"/>
              <a:t>Instruction: </a:t>
            </a:r>
            <a:r>
              <a:rPr lang="en-US" dirty="0"/>
              <a:t>The first step in addressing performance issues is to provide employees with informal feedback. Informal feedback may take several forms (</a:t>
            </a:r>
            <a:r>
              <a:rPr lang="en-US" i="0" dirty="0"/>
              <a:t>e.g., </a:t>
            </a:r>
            <a:r>
              <a:rPr lang="en-US" dirty="0"/>
              <a:t>telephone, private office, </a:t>
            </a:r>
            <a:r>
              <a:rPr lang="en-US" dirty="0" smtClean="0"/>
              <a:t>e-mail) </a:t>
            </a:r>
            <a:r>
              <a:rPr lang="en-US" dirty="0"/>
              <a:t>and, in order to have the maximum benefit, should be given as soon as the supervisor identifies performance deficiencies.</a:t>
            </a:r>
          </a:p>
          <a:p>
            <a:endParaRPr lang="en-US" dirty="0"/>
          </a:p>
          <a:p>
            <a:r>
              <a:rPr lang="en-US" dirty="0"/>
              <a:t>Let’s look at the steps involved in providing informal feedback: </a:t>
            </a:r>
          </a:p>
          <a:p>
            <a:pPr marL="0" indent="0">
              <a:buFont typeface="Wingdings" panose="05000000000000000000" pitchFamily="2" charset="2"/>
              <a:buNone/>
            </a:pPr>
            <a:endParaRPr lang="en-US" dirty="0"/>
          </a:p>
          <a:p>
            <a:pPr marL="171450" indent="-171450">
              <a:buFont typeface="Arial" panose="020B0604020202020204" pitchFamily="34" charset="0"/>
              <a:buChar char="•"/>
            </a:pPr>
            <a:r>
              <a:rPr lang="en-US" sz="1200" dirty="0" smtClean="0"/>
              <a:t>State </a:t>
            </a:r>
            <a:r>
              <a:rPr lang="en-US" sz="1200" dirty="0"/>
              <a:t>what has been observed using facts, not </a:t>
            </a:r>
            <a:r>
              <a:rPr lang="en-US" sz="1200" dirty="0" smtClean="0"/>
              <a:t>emotions</a:t>
            </a:r>
          </a:p>
          <a:p>
            <a:pPr marL="171450" indent="-171450">
              <a:buFont typeface="Arial" panose="020B0604020202020204" pitchFamily="34" charset="0"/>
              <a:buChar char="•"/>
            </a:pPr>
            <a:r>
              <a:rPr lang="en-US" sz="1200" kern="1200" dirty="0" smtClean="0">
                <a:solidFill>
                  <a:schemeClr val="bg1"/>
                </a:solidFill>
              </a:rPr>
              <a:t>Describe how the performance fails to meet standards</a:t>
            </a:r>
          </a:p>
          <a:p>
            <a:pPr marL="171450" indent="-171450">
              <a:buFont typeface="Arial" panose="020B0604020202020204" pitchFamily="34" charset="0"/>
              <a:buChar char="•"/>
            </a:pPr>
            <a:r>
              <a:rPr lang="en-US" sz="1200" dirty="0" smtClean="0"/>
              <a:t>Wait </a:t>
            </a:r>
            <a:r>
              <a:rPr lang="en-US" sz="1200" dirty="0"/>
              <a:t>for a response (let them talk)</a:t>
            </a:r>
          </a:p>
          <a:p>
            <a:pPr marL="171450" indent="-171450">
              <a:buFont typeface="Arial" panose="020B0604020202020204" pitchFamily="34" charset="0"/>
              <a:buChar char="•"/>
            </a:pPr>
            <a:r>
              <a:rPr lang="en-US" sz="1200" dirty="0" smtClean="0"/>
              <a:t>Ask </a:t>
            </a:r>
            <a:r>
              <a:rPr lang="en-US" sz="1200" dirty="0"/>
              <a:t>for a solution; give suggestions if needed</a:t>
            </a:r>
          </a:p>
          <a:p>
            <a:pPr marL="171450" indent="-171450">
              <a:buFont typeface="Arial" panose="020B0604020202020204" pitchFamily="34" charset="0"/>
              <a:buChar char="•"/>
            </a:pPr>
            <a:r>
              <a:rPr lang="en-US" sz="1200" dirty="0" smtClean="0"/>
              <a:t>Agree </a:t>
            </a:r>
            <a:r>
              <a:rPr lang="en-US" sz="1200" dirty="0"/>
              <a:t>on a solution </a:t>
            </a:r>
            <a:r>
              <a:rPr lang="en-US" sz="1200" dirty="0" smtClean="0"/>
              <a:t>together</a:t>
            </a:r>
          </a:p>
          <a:p>
            <a:pPr marL="171450" indent="-171450">
              <a:buFont typeface="Arial" panose="020B0604020202020204" pitchFamily="34" charset="0"/>
              <a:buChar char="•"/>
            </a:pPr>
            <a:r>
              <a:rPr lang="en-US" sz="1200" dirty="0" smtClean="0"/>
              <a:t>Set </a:t>
            </a:r>
            <a:r>
              <a:rPr lang="en-US" sz="1200" dirty="0"/>
              <a:t>a follow-up date and time</a:t>
            </a:r>
          </a:p>
          <a:p>
            <a:endParaRPr lang="en-US" dirty="0"/>
          </a:p>
          <a:p>
            <a:r>
              <a:rPr lang="en-US" dirty="0"/>
              <a:t>Make sure you document everything!</a:t>
            </a:r>
          </a:p>
        </p:txBody>
      </p:sp>
      <p:sp>
        <p:nvSpPr>
          <p:cNvPr id="4" name="Slide Number Placeholder 3"/>
          <p:cNvSpPr>
            <a:spLocks noGrp="1"/>
          </p:cNvSpPr>
          <p:nvPr>
            <p:ph type="sldNum" sz="quarter" idx="10"/>
          </p:nvPr>
        </p:nvSpPr>
        <p:spPr/>
        <p:txBody>
          <a:bodyPr/>
          <a:lstStyle/>
          <a:p>
            <a:fld id="{C4CCA52A-74E6-4CF6-8337-7AA5D8C950A4}" type="slidenum">
              <a:rPr lang="en-US" smtClean="0"/>
              <a:pPr/>
              <a:t>21</a:t>
            </a:fld>
            <a:endParaRPr lang="en-US" dirty="0"/>
          </a:p>
        </p:txBody>
      </p:sp>
    </p:spTree>
    <p:extLst>
      <p:ext uri="{BB962C8B-B14F-4D97-AF65-F5344CB8AC3E}">
        <p14:creationId xmlns:p14="http://schemas.microsoft.com/office/powerpoint/2010/main" val="75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Message: </a:t>
            </a:r>
            <a:r>
              <a:rPr lang="en-US" b="0" dirty="0"/>
              <a:t>Supervisors should use this checklist when</a:t>
            </a:r>
            <a:r>
              <a:rPr lang="en-US" b="0" baseline="0" dirty="0"/>
              <a:t> informally communicating performance issues to employees.</a:t>
            </a:r>
          </a:p>
          <a:p>
            <a:endParaRPr lang="en-US" b="0" baseline="0" dirty="0"/>
          </a:p>
          <a:p>
            <a:pPr defTabSz="928234">
              <a:defRPr/>
            </a:pPr>
            <a:r>
              <a:rPr lang="en-US" b="1" baseline="0" dirty="0"/>
              <a:t>Instruction: </a:t>
            </a:r>
            <a:r>
              <a:rPr lang="en-US" b="0" baseline="0" dirty="0"/>
              <a:t>It’s imperative that the supervisor communicate expectations and performance </a:t>
            </a:r>
            <a:r>
              <a:rPr lang="en-US" b="0" baseline="0" dirty="0" smtClean="0"/>
              <a:t>issues. </a:t>
            </a:r>
            <a:r>
              <a:rPr lang="en-US" b="0" baseline="0" dirty="0"/>
              <a:t>Supervisors should use the following checklist and ask themselves the following questions: </a:t>
            </a:r>
          </a:p>
          <a:p>
            <a:endParaRPr lang="en-US" b="0"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you sure the issue is primarily a performance problem (as opposed to misconduct)?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you communicated performance standards to the employee?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the standards clear and reasonable?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you asked the human resources staff to review the standards for any possible problems?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you given the employee specific examples of when their work did not meet the standards? </a:t>
            </a:r>
          </a:p>
          <a:p>
            <a:pPr marL="171450" indent="-171450">
              <a:buFont typeface="Arial" panose="020B0604020202020204" pitchFamily="34" charset="0"/>
              <a:buChar char="•"/>
            </a:pPr>
            <a:endParaRPr lang="en-US" b="0"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22</a:t>
            </a:fld>
            <a:endParaRPr lang="en-US" dirty="0"/>
          </a:p>
        </p:txBody>
      </p:sp>
    </p:spTree>
    <p:extLst>
      <p:ext uri="{BB962C8B-B14F-4D97-AF65-F5344CB8AC3E}">
        <p14:creationId xmlns:p14="http://schemas.microsoft.com/office/powerpoint/2010/main" val="3721132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Transition Message: </a:t>
            </a:r>
            <a:r>
              <a:rPr lang="en-US" dirty="0"/>
              <a:t>At any point during the appraisal cycle, when a supervisor detects a decline in performance, early intervention is imperative. </a:t>
            </a:r>
            <a:endParaRPr lang="en-US" b="1" dirty="0"/>
          </a:p>
          <a:p>
            <a:endParaRPr lang="en-US" b="0" dirty="0"/>
          </a:p>
          <a:p>
            <a:r>
              <a:rPr lang="en-US" b="1" dirty="0"/>
              <a:t>Instruction: </a:t>
            </a:r>
            <a:r>
              <a:rPr lang="en-US" dirty="0"/>
              <a:t>Assistance should be provided to the employees early on, whenever there is a need for improvement or any time there is a decline in performance. </a:t>
            </a:r>
          </a:p>
          <a:p>
            <a:endParaRPr lang="en-US" dirty="0"/>
          </a:p>
          <a:p>
            <a:r>
              <a:rPr lang="en-US" b="1" dirty="0"/>
              <a:t>Interactivity: </a:t>
            </a:r>
            <a:r>
              <a:rPr lang="en-US" b="0" i="1" dirty="0"/>
              <a:t>Ask:</a:t>
            </a:r>
            <a:r>
              <a:rPr lang="en-US" b="0" baseline="0" dirty="0"/>
              <a:t> What actions should be taken? </a:t>
            </a:r>
          </a:p>
          <a:p>
            <a:endParaRPr lang="en-US" b="0" baseline="0" dirty="0"/>
          </a:p>
          <a:p>
            <a:r>
              <a:rPr lang="en-US" b="0" baseline="0" dirty="0"/>
              <a:t>Supervisors can focus on what they would do with an employee. Employees can focus on what would help them improve performance. As participants give answers, try to match up the supervisor and employee answers to show that things like explaining why the performance fails to meet performance standards is important to both employees and supervisors.</a:t>
            </a:r>
          </a:p>
          <a:p>
            <a:endParaRPr lang="en-US" b="0" baseline="0" dirty="0"/>
          </a:p>
          <a:p>
            <a:r>
              <a:rPr lang="en-US" b="0" i="1" baseline="0" dirty="0"/>
              <a:t>Sample answers</a:t>
            </a:r>
            <a:r>
              <a:rPr lang="en-US" b="0" baseline="0" dirty="0"/>
              <a:t>: </a:t>
            </a:r>
            <a:endParaRPr lang="en-US" b="1" dirty="0"/>
          </a:p>
          <a:p>
            <a:pPr marL="169221" indent="-169221">
              <a:buFont typeface="Arial" panose="020B0604020202020204" pitchFamily="34" charset="0"/>
              <a:buChar char="•"/>
            </a:pPr>
            <a:r>
              <a:rPr lang="en-US" dirty="0"/>
              <a:t>Clearly communicate to the employee that current performance fails to meet the performance standards described in the performance plan; provide clear guidance as to what is needed in order for the employee to improve; and provide specific examples of what and how work has not met expectations and of work that would meet expectations</a:t>
            </a:r>
          </a:p>
          <a:p>
            <a:pPr marL="169221" indent="-169221">
              <a:buFont typeface="Arial" panose="020B0604020202020204" pitchFamily="34" charset="0"/>
              <a:buChar char="•"/>
            </a:pPr>
            <a:r>
              <a:rPr lang="en-US" dirty="0"/>
              <a:t>Offer appropriate assistance</a:t>
            </a:r>
          </a:p>
          <a:p>
            <a:pPr marL="169221" indent="-169221">
              <a:buFont typeface="Arial" panose="020B0604020202020204" pitchFamily="34" charset="0"/>
              <a:buChar char="•"/>
            </a:pPr>
            <a:r>
              <a:rPr lang="en-US" dirty="0"/>
              <a:t>Provide ideas of where the employee may go to obtain additional assistance or training, if applicable</a:t>
            </a:r>
          </a:p>
          <a:p>
            <a:pPr marL="169221" indent="-169221">
              <a:buFont typeface="Arial" panose="020B0604020202020204" pitchFamily="34" charset="0"/>
              <a:buChar char="•"/>
            </a:pPr>
            <a:r>
              <a:rPr lang="en-US" dirty="0"/>
              <a:t>Provide closer supervision and feedback. This might include more frequent reporting, special assignments, or on-the-job training</a:t>
            </a:r>
          </a:p>
          <a:p>
            <a:pPr marL="169221" indent="-169221">
              <a:buFont typeface="Arial" panose="020B0604020202020204" pitchFamily="34" charset="0"/>
              <a:buChar char="•"/>
            </a:pPr>
            <a:r>
              <a:rPr lang="en-US" dirty="0"/>
              <a:t>If performance issues persist, use a more formal approach to help employees improve and seek assistance from the human resources office</a:t>
            </a:r>
          </a:p>
        </p:txBody>
      </p:sp>
      <p:sp>
        <p:nvSpPr>
          <p:cNvPr id="4" name="Slide Number Placeholder 3"/>
          <p:cNvSpPr>
            <a:spLocks noGrp="1"/>
          </p:cNvSpPr>
          <p:nvPr>
            <p:ph type="sldNum" sz="quarter" idx="10"/>
          </p:nvPr>
        </p:nvSpPr>
        <p:spPr/>
        <p:txBody>
          <a:bodyPr/>
          <a:lstStyle/>
          <a:p>
            <a:fld id="{C4CCA52A-74E6-4CF6-8337-7AA5D8C950A4}" type="slidenum">
              <a:rPr lang="en-US" smtClean="0"/>
              <a:pPr/>
              <a:t>23</a:t>
            </a:fld>
            <a:endParaRPr lang="en-US" dirty="0"/>
          </a:p>
        </p:txBody>
      </p:sp>
    </p:spTree>
    <p:extLst>
      <p:ext uri="{BB962C8B-B14F-4D97-AF65-F5344CB8AC3E}">
        <p14:creationId xmlns:p14="http://schemas.microsoft.com/office/powerpoint/2010/main" val="2534535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Message: </a:t>
            </a:r>
            <a:r>
              <a:rPr lang="en-US" b="0" dirty="0">
                <a:solidFill>
                  <a:srgbClr val="FF0000"/>
                </a:solidFill>
              </a:rPr>
              <a:t>P</a:t>
            </a:r>
            <a:r>
              <a:rPr lang="en-US" b="0" baseline="0" dirty="0">
                <a:solidFill>
                  <a:srgbClr val="FF0000"/>
                </a:solidFill>
              </a:rPr>
              <a:t>erformance issues are bound to occur in every workplace. So, there are certain steps a supervisor should follow when he/she become aware of performance issues?</a:t>
            </a:r>
            <a:endParaRPr lang="en-US" b="0" dirty="0">
              <a:solidFill>
                <a:srgbClr val="FF0000"/>
              </a:solidFill>
            </a:endParaRPr>
          </a:p>
          <a:p>
            <a:endParaRPr lang="en-US" b="0" baseline="0" dirty="0"/>
          </a:p>
          <a:p>
            <a:r>
              <a:rPr lang="en-US" b="1" baseline="0" dirty="0"/>
              <a:t>Instruction: </a:t>
            </a:r>
            <a:r>
              <a:rPr lang="en-US" b="0" baseline="0" dirty="0"/>
              <a:t>Steps supervisors should follow when addressing and improving performance are: </a:t>
            </a:r>
          </a:p>
          <a:p>
            <a:endParaRPr lang="en-US" b="0" baseline="0" dirty="0"/>
          </a:p>
          <a:p>
            <a:r>
              <a:rPr lang="en-US" dirty="0"/>
              <a:t>1. Clearly identify unacceptable performance</a:t>
            </a:r>
          </a:p>
          <a:p>
            <a:r>
              <a:rPr lang="en-US" dirty="0"/>
              <a:t>2. Offer assistance</a:t>
            </a:r>
          </a:p>
          <a:p>
            <a:r>
              <a:rPr lang="en-US" dirty="0"/>
              <a:t>3. Provide an opportunity to </a:t>
            </a:r>
            <a:r>
              <a:rPr lang="en-US" dirty="0" smtClean="0"/>
              <a:t>improve.</a:t>
            </a:r>
            <a:endParaRPr lang="en-US" dirty="0"/>
          </a:p>
          <a:p>
            <a:endParaRPr lang="en-US" b="0"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24</a:t>
            </a:fld>
            <a:endParaRPr lang="en-US" dirty="0"/>
          </a:p>
        </p:txBody>
      </p:sp>
    </p:spTree>
    <p:extLst>
      <p:ext uri="{BB962C8B-B14F-4D97-AF65-F5344CB8AC3E}">
        <p14:creationId xmlns:p14="http://schemas.microsoft.com/office/powerpoint/2010/main" val="505485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baseline="0" dirty="0"/>
              <a:t>Transition Message: </a:t>
            </a:r>
            <a:r>
              <a:rPr lang="en-US" b="0" baseline="0" dirty="0"/>
              <a:t>Let’s watch the first in a video series and work through an example of a performance issue together.</a:t>
            </a:r>
            <a:endParaRPr lang="en-US" b="1" baseline="0" dirty="0"/>
          </a:p>
          <a:p>
            <a:endParaRPr lang="en-US" b="1" baseline="0" dirty="0"/>
          </a:p>
          <a:p>
            <a:pPr marL="0" marR="0" lvl="0" indent="0" algn="l" defTabSz="940460" rtl="0" eaLnBrk="1" fontAlgn="auto" latinLnBrk="0" hangingPunct="1">
              <a:lnSpc>
                <a:spcPct val="100000"/>
              </a:lnSpc>
              <a:spcBef>
                <a:spcPts val="0"/>
              </a:spcBef>
              <a:spcAft>
                <a:spcPts val="0"/>
              </a:spcAft>
              <a:buClrTx/>
              <a:buSzTx/>
              <a:buFontTx/>
              <a:buNone/>
              <a:tabLst/>
              <a:defRPr/>
            </a:pPr>
            <a:r>
              <a:rPr lang="en-US" b="1" baseline="0" dirty="0"/>
              <a:t>Exercise Objective: </a:t>
            </a:r>
            <a:r>
              <a:rPr lang="en-US" sz="1200" kern="1200" dirty="0">
                <a:solidFill>
                  <a:schemeClr val="tx1"/>
                </a:solidFill>
                <a:effectLst/>
                <a:latin typeface="+mn-lt"/>
                <a:ea typeface="+mn-ea"/>
                <a:cs typeface="+mn-cs"/>
              </a:rPr>
              <a:t>Gauge whether participants can detect the difference between a conduct-based and performance-based problem, explain how a behavior affects work and coworkers, and determine the proper questions to ask and steps to be taken.</a:t>
            </a:r>
            <a:endParaRPr lang="en-US" b="1" baseline="0" dirty="0"/>
          </a:p>
          <a:p>
            <a:pPr defTabSz="940460">
              <a:defRPr/>
            </a:pPr>
            <a:endParaRPr lang="en-US" b="1" baseline="0" dirty="0"/>
          </a:p>
          <a:p>
            <a:pPr lvl="0"/>
            <a:r>
              <a:rPr lang="en-US" b="1" baseline="0" dirty="0"/>
              <a:t>Instructions: </a:t>
            </a:r>
            <a:r>
              <a:rPr lang="en-US" sz="1200" kern="1200" dirty="0">
                <a:solidFill>
                  <a:schemeClr val="tx1"/>
                </a:solidFill>
                <a:effectLst/>
                <a:latin typeface="+mn-lt"/>
                <a:ea typeface="+mn-ea"/>
                <a:cs typeface="+mn-cs"/>
              </a:rPr>
              <a:t>Tell participants that the purpose of this activity is to get them thinking about how they would handle the situation in the video based on what they’ve learned in the course.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Show the video: </a:t>
            </a:r>
            <a:r>
              <a:rPr lang="en-US" sz="1200" i="1" kern="1200" dirty="0">
                <a:solidFill>
                  <a:schemeClr val="tx1"/>
                </a:solidFill>
                <a:effectLst/>
                <a:latin typeface="+mn-lt"/>
                <a:ea typeface="+mn-ea"/>
                <a:cs typeface="+mn-cs"/>
              </a:rPr>
              <a:t>What Would You Do? (Part 1)</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Ask the participants: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this problem conduct-based, performance-based, or both?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is the behavior affecting the work?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is the behavior affecting others?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participants use the worksheet (</a:t>
            </a:r>
            <a:r>
              <a:rPr lang="en-US" sz="1200" i="1" kern="1200" dirty="0">
                <a:solidFill>
                  <a:schemeClr val="tx1"/>
                </a:solidFill>
                <a:effectLst/>
                <a:latin typeface="+mn-lt"/>
                <a:ea typeface="+mn-ea"/>
                <a:cs typeface="+mn-cs"/>
              </a:rPr>
              <a:t>Lesson 8 What Would You Do Part 1 Worksheet</a:t>
            </a:r>
            <a:r>
              <a:rPr lang="en-US" sz="1200" kern="1200" dirty="0">
                <a:solidFill>
                  <a:schemeClr val="tx1"/>
                </a:solidFill>
                <a:effectLst/>
                <a:latin typeface="+mn-lt"/>
                <a:ea typeface="+mn-ea"/>
                <a:cs typeface="+mn-cs"/>
              </a:rPr>
              <a:t>) to record questions they would need to have answered or some steps they would need to take if they were the supervisor/manager in the video.</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a volunteer to share one question he or she has written and to explain why the question should be asked. You may want to discuss the question as a whole group, if applicable.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Instructor Notes: </a:t>
            </a:r>
            <a:r>
              <a:rPr lang="en-US" b="0" baseline="0" dirty="0"/>
              <a:t>The video script is available in the </a:t>
            </a:r>
            <a:r>
              <a:rPr lang="en-US" b="0" i="1" baseline="0" dirty="0"/>
              <a:t>Lesson 8 What Would You Do Video Script </a:t>
            </a:r>
            <a:r>
              <a:rPr lang="en-US" b="0" baseline="0" dirty="0"/>
              <a:t>handout.</a:t>
            </a:r>
            <a:endParaRPr lang="en-US" b="1" baseline="0" dirty="0"/>
          </a:p>
          <a:p>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Time: </a:t>
            </a:r>
            <a:r>
              <a:rPr lang="en-US" sz="1200" b="0" kern="1200" baseline="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minutes to watch and discuss Parts 1 and 2 of the video.</a:t>
            </a: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25</a:t>
            </a:fld>
            <a:endParaRPr lang="en-US" dirty="0"/>
          </a:p>
        </p:txBody>
      </p:sp>
    </p:spTree>
    <p:extLst>
      <p:ext uri="{BB962C8B-B14F-4D97-AF65-F5344CB8AC3E}">
        <p14:creationId xmlns:p14="http://schemas.microsoft.com/office/powerpoint/2010/main" val="2824191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Transition Message: </a:t>
            </a:r>
            <a:r>
              <a:rPr lang="en-US" b="0" baseline="0" dirty="0"/>
              <a:t>Let’s watch the second part of the video.</a:t>
            </a:r>
            <a:endParaRPr lang="en-US" b="1" baseline="0" dirty="0"/>
          </a:p>
          <a:p>
            <a:endParaRPr lang="en-US" b="1" baseline="0" dirty="0"/>
          </a:p>
          <a:p>
            <a:pPr defTabSz="928234">
              <a:defRPr/>
            </a:pPr>
            <a:r>
              <a:rPr lang="en-US" b="1" baseline="0" dirty="0"/>
              <a:t>Exercise Objective: </a:t>
            </a:r>
            <a:r>
              <a:rPr lang="en-US" dirty="0"/>
              <a:t>Gauge whether participants can detect the difference between a conduct-based and performance-based problem, explain how a behavior affects work and coworkers, and determine the proper questions to ask and steps to be taken.</a:t>
            </a:r>
            <a:endParaRPr lang="en-US" b="1" baseline="0" dirty="0"/>
          </a:p>
          <a:p>
            <a:pPr defTabSz="928234">
              <a:defRPr/>
            </a:pPr>
            <a:endParaRPr lang="en-US" b="1" baseline="0" dirty="0"/>
          </a:p>
          <a:p>
            <a:pPr lvl="0"/>
            <a:r>
              <a:rPr lang="en-US" b="1" baseline="0" dirty="0"/>
              <a:t>Instructions: </a:t>
            </a:r>
            <a:r>
              <a:rPr lang="en-US" dirty="0"/>
              <a:t>Show the video’s second part in which Luis seeks help from Employee Relations. </a:t>
            </a:r>
          </a:p>
          <a:p>
            <a:r>
              <a:rPr lang="en-US" dirty="0"/>
              <a:t> </a:t>
            </a:r>
          </a:p>
          <a:p>
            <a:r>
              <a:rPr lang="en-US" dirty="0"/>
              <a:t>After showing the video ask participants:</a:t>
            </a:r>
          </a:p>
          <a:p>
            <a:pPr marL="169221" indent="-169221">
              <a:buFont typeface="Arial" panose="020B0604020202020204" pitchFamily="34" charset="0"/>
              <a:buChar char="•"/>
            </a:pPr>
            <a:r>
              <a:rPr lang="en-US" dirty="0"/>
              <a:t>In what way has Luis ineffectively managed the situation?</a:t>
            </a:r>
          </a:p>
          <a:p>
            <a:pPr marL="169221" indent="-169221">
              <a:buFont typeface="Arial" panose="020B0604020202020204" pitchFamily="34" charset="0"/>
              <a:buChar char="•"/>
            </a:pPr>
            <a:r>
              <a:rPr lang="en-US" dirty="0"/>
              <a:t>If you were Luis’s peer, what advice would you give to him?</a:t>
            </a:r>
          </a:p>
          <a:p>
            <a:pPr marL="169221" indent="-169221">
              <a:buFont typeface="Arial" panose="020B0604020202020204" pitchFamily="34" charset="0"/>
              <a:buChar char="•"/>
            </a:pPr>
            <a:r>
              <a:rPr lang="en-US" dirty="0"/>
              <a:t>What would you expect him to do next to address the situation?</a:t>
            </a:r>
          </a:p>
          <a:p>
            <a:r>
              <a:rPr lang="en-US" dirty="0"/>
              <a:t> </a:t>
            </a:r>
          </a:p>
          <a:p>
            <a:r>
              <a:rPr lang="en-US" dirty="0"/>
              <a:t>These questions could prompt some lively and productive conversation. Encourage participants to apply key messages from the course as they consider how to advise Luis.</a:t>
            </a:r>
          </a:p>
          <a:p>
            <a:pPr defTabSz="902513">
              <a:defRPr/>
            </a:pPr>
            <a:endParaRPr lang="en-US" b="0" baseline="0" dirty="0"/>
          </a:p>
          <a:p>
            <a:pPr defTabSz="902513">
              <a:defRPr/>
            </a:pPr>
            <a:r>
              <a:rPr lang="en-US" b="1" baseline="0" dirty="0"/>
              <a:t>Instructor Notes: </a:t>
            </a:r>
            <a:r>
              <a:rPr lang="en-US" b="0" baseline="0" dirty="0"/>
              <a:t>The video script is available in the </a:t>
            </a:r>
            <a:r>
              <a:rPr lang="en-US" b="0" i="1" baseline="0" dirty="0"/>
              <a:t>Lesson 8 What Would You Do Video Script </a:t>
            </a:r>
            <a:r>
              <a:rPr lang="en-US" b="0" baseline="0" dirty="0"/>
              <a:t>handout.</a:t>
            </a:r>
            <a:endParaRPr lang="en-US" b="1" baseline="0" dirty="0"/>
          </a:p>
          <a:p>
            <a:endParaRPr lang="en-US" b="1" baseline="0" dirty="0"/>
          </a:p>
          <a:p>
            <a:pPr defTabSz="902513">
              <a:defRPr/>
            </a:pPr>
            <a:r>
              <a:rPr lang="en-US" b="1" baseline="0" dirty="0"/>
              <a:t>Time: </a:t>
            </a:r>
            <a:r>
              <a:rPr lang="en-US" dirty="0"/>
              <a:t>15 minutes to watch and discuss Parts 1 and 2 of the video.</a:t>
            </a:r>
          </a:p>
        </p:txBody>
      </p:sp>
      <p:sp>
        <p:nvSpPr>
          <p:cNvPr id="4" name="Slide Number Placeholder 3"/>
          <p:cNvSpPr>
            <a:spLocks noGrp="1"/>
          </p:cNvSpPr>
          <p:nvPr>
            <p:ph type="sldNum" sz="quarter" idx="10"/>
          </p:nvPr>
        </p:nvSpPr>
        <p:spPr/>
        <p:txBody>
          <a:bodyPr/>
          <a:lstStyle/>
          <a:p>
            <a:fld id="{C4CCA52A-74E6-4CF6-8337-7AA5D8C950A4}" type="slidenum">
              <a:rPr lang="en-US" smtClean="0"/>
              <a:pPr/>
              <a:t>26</a:t>
            </a:fld>
            <a:endParaRPr lang="en-US" dirty="0"/>
          </a:p>
        </p:txBody>
      </p:sp>
    </p:spTree>
    <p:extLst>
      <p:ext uri="{BB962C8B-B14F-4D97-AF65-F5344CB8AC3E}">
        <p14:creationId xmlns:p14="http://schemas.microsoft.com/office/powerpoint/2010/main" val="2768509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28234">
              <a:defRPr/>
            </a:pPr>
            <a:r>
              <a:rPr lang="en-US" b="1" dirty="0"/>
              <a:t>Transition Message: </a:t>
            </a:r>
            <a:r>
              <a:rPr lang="en-US" b="0" dirty="0"/>
              <a:t>On the other</a:t>
            </a:r>
            <a:r>
              <a:rPr lang="en-US" b="0" baseline="0" dirty="0"/>
              <a:t> side of the coin, supervisors may need to deal with employees who are not performing up to their standards. </a:t>
            </a:r>
            <a:endParaRPr lang="en-US" b="1" dirty="0"/>
          </a:p>
          <a:p>
            <a:pPr defTabSz="928234">
              <a:defRPr/>
            </a:pPr>
            <a:endParaRPr lang="en-US" b="1" dirty="0"/>
          </a:p>
          <a:p>
            <a:pPr defTabSz="928234">
              <a:defRPr/>
            </a:pPr>
            <a:r>
              <a:rPr lang="en-US" b="1" dirty="0"/>
              <a:t>Instruction: </a:t>
            </a:r>
            <a:r>
              <a:rPr lang="en-US" dirty="0"/>
              <a:t>Although the vast majority of DoD employees work hard and do their jobs very well, there may be times when supervisors must counsel an employee whose </a:t>
            </a:r>
            <a:r>
              <a:rPr lang="en-US" dirty="0" smtClean="0"/>
              <a:t>performance </a:t>
            </a:r>
            <a:r>
              <a:rPr lang="en-US" dirty="0"/>
              <a:t>is unacceptable. </a:t>
            </a:r>
            <a:r>
              <a:rPr lang="en-US" b="0" dirty="0"/>
              <a:t>Performance</a:t>
            </a:r>
            <a:r>
              <a:rPr lang="en-US" b="0" baseline="0" dirty="0"/>
              <a:t> that deviates from an acceptable level must be immediately addressed. </a:t>
            </a:r>
            <a:r>
              <a:rPr lang="en-US" dirty="0"/>
              <a:t>Supervisors should conduct counseling sessions with the employee as soon as they think there is a problem; do not wait until a scheduled progress review or when the </a:t>
            </a:r>
            <a:r>
              <a:rPr lang="en-US" dirty="0" smtClean="0"/>
              <a:t>final performance appraisal discussion is </a:t>
            </a:r>
            <a:r>
              <a:rPr lang="en-US" dirty="0"/>
              <a:t>due. </a:t>
            </a:r>
            <a:r>
              <a:rPr lang="en-US" b="1" dirty="0"/>
              <a:t>Performance issues rarely correct themselves without action. </a:t>
            </a:r>
            <a:endParaRPr lang="en-US" b="1" baseline="0" dirty="0"/>
          </a:p>
          <a:p>
            <a:pPr defTabSz="928234">
              <a:defRPr/>
            </a:pPr>
            <a:endParaRPr lang="en-US" b="0" baseline="0" dirty="0"/>
          </a:p>
          <a:p>
            <a:pPr defTabSz="928234">
              <a:defRPr/>
            </a:pPr>
            <a:r>
              <a:rPr lang="en-US" b="0" baseline="0" dirty="0" smtClean="0"/>
              <a:t>Steps </a:t>
            </a:r>
            <a:r>
              <a:rPr lang="en-US" b="0" baseline="0" dirty="0"/>
              <a:t>for supervisors to follow when addressing performance issues. They are</a:t>
            </a:r>
            <a:r>
              <a:rPr lang="en-US" b="0" baseline="0" dirty="0" smtClean="0"/>
              <a:t>:</a:t>
            </a:r>
          </a:p>
          <a:p>
            <a:pPr defTabSz="928234">
              <a:defRPr/>
            </a:pPr>
            <a:r>
              <a:rPr lang="en-US" b="0" baseline="0" dirty="0" smtClean="0"/>
              <a:t> </a:t>
            </a:r>
            <a:endParaRPr lang="en-US" b="0" baseline="0" dirty="0"/>
          </a:p>
          <a:p>
            <a:pPr defTabSz="928234">
              <a:defRPr/>
            </a:pPr>
            <a:r>
              <a:rPr lang="en-US" b="0" baseline="0" dirty="0"/>
              <a:t>1. Provide scheduled performance discussions; </a:t>
            </a:r>
          </a:p>
          <a:p>
            <a:pPr defTabSz="928234">
              <a:defRPr/>
            </a:pPr>
            <a:r>
              <a:rPr lang="en-US" b="0" baseline="0" dirty="0"/>
              <a:t>2. Identify and document performance deficiencies; </a:t>
            </a:r>
          </a:p>
          <a:p>
            <a:pPr defTabSz="928234">
              <a:defRPr/>
            </a:pPr>
            <a:r>
              <a:rPr lang="en-US" b="0" baseline="0" dirty="0"/>
              <a:t>3. Counsel employee on performance deficiencies;</a:t>
            </a:r>
          </a:p>
          <a:p>
            <a:pPr defTabSz="928234">
              <a:defRPr/>
            </a:pPr>
            <a:r>
              <a:rPr lang="en-US" b="0" baseline="0" dirty="0"/>
              <a:t>4. Provide time for improvement </a:t>
            </a:r>
          </a:p>
          <a:p>
            <a:pPr defTabSz="928234">
              <a:defRPr/>
            </a:pPr>
            <a:r>
              <a:rPr lang="en-US" b="0" baseline="0" dirty="0"/>
              <a:t>5. If performance remains unacceptable, consider use of a performance improvement plan (PIP) – be sure to consult your HR Professionals for assistance; </a:t>
            </a:r>
          </a:p>
          <a:p>
            <a:pPr defTabSz="928234">
              <a:defRPr/>
            </a:pPr>
            <a:r>
              <a:rPr lang="en-US" b="0" baseline="0" dirty="0"/>
              <a:t>6. If performance remains unacceptable, personnel action may result; (personnel actions include reassignment, demotion, or termination)</a:t>
            </a:r>
          </a:p>
          <a:p>
            <a:pPr defTabSz="928234">
              <a:defRPr/>
            </a:pPr>
            <a:endParaRPr lang="en-US" b="0" baseline="0" dirty="0"/>
          </a:p>
          <a:p>
            <a:pPr defTabSz="928234">
              <a:defRPr/>
            </a:pPr>
            <a:r>
              <a:rPr lang="en-US" b="0" baseline="0" dirty="0"/>
              <a:t>The goal is to not go through all of these steps – the point here is to head off performance issues before it gets to the level that requires a personnel action.</a:t>
            </a:r>
          </a:p>
          <a:p>
            <a:pPr defTabSz="928234">
              <a:defRPr/>
            </a:pPr>
            <a:endParaRPr lang="en-US" dirty="0"/>
          </a:p>
          <a:p>
            <a:pPr marL="0" marR="0" indent="0" algn="l" defTabSz="928234"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Note that employees should receive counseling during the three required formal performance discussions in DPMAP or when performing poorly but also whenever the employee does something well.  Counseling and feedback are part of a supervisor’s responsibilities to all employees</a:t>
            </a:r>
            <a:r>
              <a:rPr lang="en-US" sz="1200" b="0" kern="1200" baseline="0" dirty="0" smtClean="0">
                <a:solidFill>
                  <a:schemeClr val="tx1"/>
                </a:solidFill>
                <a:effectLst/>
                <a:latin typeface="+mn-lt"/>
                <a:ea typeface="+mn-ea"/>
                <a:cs typeface="+mn-cs"/>
              </a:rPr>
              <a:t> and should be frequent.</a:t>
            </a:r>
            <a:endParaRPr lang="en-US" sz="1200" b="1" kern="1200" dirty="0" smtClean="0">
              <a:solidFill>
                <a:schemeClr val="tx1"/>
              </a:solidFill>
              <a:effectLst/>
              <a:latin typeface="+mn-lt"/>
              <a:ea typeface="+mn-ea"/>
              <a:cs typeface="+mn-cs"/>
            </a:endParaRPr>
          </a:p>
          <a:p>
            <a:pPr defTabSz="928234">
              <a:defRPr/>
            </a:pPr>
            <a:endParaRPr lang="en-US" dirty="0"/>
          </a:p>
          <a:p>
            <a:pPr defTabSz="928234">
              <a:defRPr/>
            </a:pPr>
            <a:r>
              <a:rPr lang="en-US" dirty="0"/>
              <a:t>Effectively dealing with performers with performance issues, means recognizing employees’ training needs early, identifying deficiencies that can be corrected, and providing the most effective assistance to employees. </a:t>
            </a:r>
          </a:p>
          <a:p>
            <a:pPr defTabSz="928234">
              <a:defRPr/>
            </a:pPr>
            <a:endParaRPr lang="en-US" dirty="0"/>
          </a:p>
          <a:p>
            <a:pPr defTabSz="928234">
              <a:defRPr/>
            </a:pPr>
            <a:r>
              <a:rPr lang="en-US" dirty="0"/>
              <a:t>Note that PIPs can be given during the </a:t>
            </a:r>
            <a:r>
              <a:rPr lang="en-US" dirty="0" smtClean="0"/>
              <a:t>performance appraisal cycle </a:t>
            </a:r>
            <a:r>
              <a:rPr lang="en-US" dirty="0"/>
              <a:t>(and not just at the end or after) if deficiencies have occurred AFTER the employee has been working under an approved performance </a:t>
            </a:r>
            <a:r>
              <a:rPr lang="en-US" dirty="0" smtClean="0"/>
              <a:t>plan for</a:t>
            </a:r>
            <a:r>
              <a:rPr lang="en-US" baseline="0" dirty="0" smtClean="0"/>
              <a:t> a minimum of 90 days</a:t>
            </a:r>
            <a:r>
              <a:rPr lang="en-US" dirty="0" smtClean="0"/>
              <a:t>.</a:t>
            </a: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27</a:t>
            </a:fld>
            <a:endParaRPr lang="en-US" dirty="0"/>
          </a:p>
        </p:txBody>
      </p:sp>
    </p:spTree>
    <p:extLst>
      <p:ext uri="{BB962C8B-B14F-4D97-AF65-F5344CB8AC3E}">
        <p14:creationId xmlns:p14="http://schemas.microsoft.com/office/powerpoint/2010/main" val="2082673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Message: </a:t>
            </a:r>
            <a:r>
              <a:rPr lang="en-US" b="0" dirty="0"/>
              <a:t>So, what can employees do to help improve</a:t>
            </a:r>
            <a:r>
              <a:rPr lang="en-US" b="0" baseline="0" dirty="0"/>
              <a:t> their performance? </a:t>
            </a:r>
          </a:p>
          <a:p>
            <a:endParaRPr lang="en-US" b="0" baseline="0" dirty="0"/>
          </a:p>
          <a:p>
            <a:r>
              <a:rPr lang="en-US" b="1" baseline="0" dirty="0"/>
              <a:t>Instruction: </a:t>
            </a:r>
            <a:r>
              <a:rPr lang="en-US" b="0" baseline="0" dirty="0"/>
              <a:t>Employees should: </a:t>
            </a:r>
            <a:endParaRPr lang="en-US" b="1" baseline="0" dirty="0"/>
          </a:p>
          <a:p>
            <a:endParaRPr lang="en-US" b="1" dirty="0"/>
          </a:p>
          <a:p>
            <a:pPr marL="169221" indent="-169221">
              <a:buFont typeface="Arial" panose="020B0604020202020204" pitchFamily="34" charset="0"/>
              <a:buChar char="•"/>
            </a:pPr>
            <a:r>
              <a:rPr lang="en-US" dirty="0"/>
              <a:t>Ask clarifying questions</a:t>
            </a:r>
          </a:p>
          <a:p>
            <a:pPr marL="169221" indent="-169221">
              <a:buFont typeface="Arial" panose="020B0604020202020204" pitchFamily="34" charset="0"/>
              <a:buChar char="•"/>
            </a:pPr>
            <a:r>
              <a:rPr lang="en-US" dirty="0" smtClean="0"/>
              <a:t>Ask for specific examples of “Fully Successful” performance</a:t>
            </a:r>
          </a:p>
          <a:p>
            <a:pPr marL="169221" indent="-169221">
              <a:buFont typeface="Arial" panose="020B0604020202020204" pitchFamily="34" charset="0"/>
              <a:buChar char="•"/>
            </a:pPr>
            <a:r>
              <a:rPr lang="en-US" dirty="0" smtClean="0"/>
              <a:t>Request </a:t>
            </a:r>
            <a:r>
              <a:rPr lang="en-US" dirty="0"/>
              <a:t>additional job-related training or assistance</a:t>
            </a:r>
          </a:p>
          <a:p>
            <a:pPr marL="169221" indent="-169221">
              <a:buFont typeface="Arial" panose="020B0604020202020204" pitchFamily="34" charset="0"/>
              <a:buChar char="•"/>
            </a:pPr>
            <a:r>
              <a:rPr lang="en-US" dirty="0"/>
              <a:t>Adhere to responsibilities outlined in the PIP document; actively seek assistance when needed</a:t>
            </a:r>
          </a:p>
          <a:p>
            <a:pPr lvl="0"/>
            <a:endParaRPr lang="en-US" dirty="0"/>
          </a:p>
          <a:p>
            <a:pPr lvl="0"/>
            <a:r>
              <a:rPr lang="en-US" b="1" dirty="0"/>
              <a:t>Interactivity:</a:t>
            </a:r>
            <a:r>
              <a:rPr lang="en-US" b="1" baseline="0" dirty="0"/>
              <a:t> </a:t>
            </a:r>
            <a:r>
              <a:rPr lang="en-US" b="0" i="1" baseline="0" dirty="0"/>
              <a:t>Ask:</a:t>
            </a:r>
            <a:r>
              <a:rPr lang="en-US" b="0" baseline="0" dirty="0"/>
              <a:t> What other things can employees do to improve performance? </a:t>
            </a:r>
            <a:endParaRPr lang="en-US" b="1"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28</a:t>
            </a:fld>
            <a:endParaRPr lang="en-US" dirty="0"/>
          </a:p>
        </p:txBody>
      </p:sp>
    </p:spTree>
    <p:extLst>
      <p:ext uri="{BB962C8B-B14F-4D97-AF65-F5344CB8AC3E}">
        <p14:creationId xmlns:p14="http://schemas.microsoft.com/office/powerpoint/2010/main" val="3487998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513">
              <a:defRPr/>
            </a:pPr>
            <a:r>
              <a:rPr lang="en-US" b="1" baseline="0" dirty="0"/>
              <a:t>Transition Message: </a:t>
            </a:r>
            <a:r>
              <a:rPr lang="en-US" b="0" baseline="0" dirty="0"/>
              <a:t>Let’s watch the third part of the video.</a:t>
            </a:r>
            <a:endParaRPr lang="en-US" b="1" baseline="0" dirty="0"/>
          </a:p>
          <a:p>
            <a:pPr defTabSz="928234">
              <a:defRPr/>
            </a:pPr>
            <a:endParaRPr lang="en-US" b="1" baseline="0" dirty="0"/>
          </a:p>
          <a:p>
            <a:r>
              <a:rPr lang="en-US" b="1" baseline="0" dirty="0"/>
              <a:t>Instructions: </a:t>
            </a:r>
            <a:r>
              <a:rPr lang="en-US" dirty="0"/>
              <a:t>Show the video’s third part in which Luis discusses the planning of a counseling session. </a:t>
            </a:r>
          </a:p>
          <a:p>
            <a:r>
              <a:rPr lang="en-US" b="1" dirty="0"/>
              <a:t> </a:t>
            </a:r>
            <a:endParaRPr lang="en-US" dirty="0"/>
          </a:p>
          <a:p>
            <a:r>
              <a:rPr lang="en-US" i="1" dirty="0"/>
              <a:t>Ask participants:</a:t>
            </a:r>
            <a:r>
              <a:rPr lang="en-US" dirty="0"/>
              <a:t> In your opinion, did Luis adequately prepare for a counseling session with Harry?</a:t>
            </a:r>
          </a:p>
          <a:p>
            <a:r>
              <a:rPr lang="en-US" dirty="0"/>
              <a:t> </a:t>
            </a:r>
          </a:p>
          <a:p>
            <a:r>
              <a:rPr lang="en-US" b="1" dirty="0"/>
              <a:t>Note: </a:t>
            </a:r>
            <a:r>
              <a:rPr lang="en-US" dirty="0"/>
              <a:t>Because there is no video depicting the actual counseling session, this is a good opportunity for participants to role-play what they would say if they were Harry’s supervisor. If you have time, ask participants to role-play the counseling session between Harry and Luis.</a:t>
            </a:r>
            <a:endParaRPr lang="en-US" b="1" baseline="0" dirty="0"/>
          </a:p>
          <a:p>
            <a:pPr lvl="0"/>
            <a:endParaRPr lang="en-US" b="0" baseline="0" dirty="0"/>
          </a:p>
          <a:p>
            <a:pPr defTabSz="902513">
              <a:defRPr/>
            </a:pPr>
            <a:r>
              <a:rPr lang="en-US" b="1" baseline="0" dirty="0"/>
              <a:t>Instructor Notes: </a:t>
            </a:r>
            <a:r>
              <a:rPr lang="en-US" b="0" baseline="0" dirty="0"/>
              <a:t>The video script is available in the </a:t>
            </a:r>
            <a:r>
              <a:rPr lang="en-US" b="0" i="1" baseline="0" dirty="0"/>
              <a:t>Lesson 5 What Would You Do Video Script </a:t>
            </a:r>
            <a:r>
              <a:rPr lang="en-US" b="0" baseline="0" dirty="0"/>
              <a:t>handout.</a:t>
            </a:r>
            <a:endParaRPr lang="en-US" b="1" baseline="0" dirty="0"/>
          </a:p>
          <a:p>
            <a:endParaRPr lang="en-US" b="1" baseline="0" dirty="0"/>
          </a:p>
          <a:p>
            <a:pPr defTabSz="902513">
              <a:defRPr/>
            </a:pPr>
            <a:r>
              <a:rPr lang="en-US" b="1" baseline="0" dirty="0"/>
              <a:t>Time: </a:t>
            </a:r>
            <a:r>
              <a:rPr lang="en-US" dirty="0"/>
              <a:t>5 minutes to watch and discuss Part 3 of the video.</a:t>
            </a:r>
          </a:p>
        </p:txBody>
      </p:sp>
      <p:sp>
        <p:nvSpPr>
          <p:cNvPr id="4" name="Slide Number Placeholder 3"/>
          <p:cNvSpPr>
            <a:spLocks noGrp="1"/>
          </p:cNvSpPr>
          <p:nvPr>
            <p:ph type="sldNum" sz="quarter" idx="10"/>
          </p:nvPr>
        </p:nvSpPr>
        <p:spPr/>
        <p:txBody>
          <a:bodyPr/>
          <a:lstStyle/>
          <a:p>
            <a:fld id="{C4CCA52A-74E6-4CF6-8337-7AA5D8C950A4}" type="slidenum">
              <a:rPr lang="en-US" smtClean="0"/>
              <a:pPr/>
              <a:t>29</a:t>
            </a:fld>
            <a:endParaRPr lang="en-US" dirty="0"/>
          </a:p>
        </p:txBody>
      </p:sp>
    </p:spTree>
    <p:extLst>
      <p:ext uri="{BB962C8B-B14F-4D97-AF65-F5344CB8AC3E}">
        <p14:creationId xmlns:p14="http://schemas.microsoft.com/office/powerpoint/2010/main" val="218585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Transition Message: </a:t>
            </a:r>
            <a:r>
              <a:rPr lang="en-US" b="0" dirty="0"/>
              <a:t>Before we</a:t>
            </a:r>
            <a:r>
              <a:rPr lang="en-US" b="0" baseline="0" dirty="0"/>
              <a:t> begin, let’s review the learning objectives for this lesson.</a:t>
            </a:r>
            <a:endParaRPr lang="en-US" b="1" dirty="0"/>
          </a:p>
          <a:p>
            <a:endParaRPr lang="en-US" b="0" dirty="0"/>
          </a:p>
          <a:p>
            <a:r>
              <a:rPr lang="en-US" b="1" dirty="0"/>
              <a:t>Instruction: </a:t>
            </a:r>
            <a:r>
              <a:rPr lang="en-US" dirty="0">
                <a:effectLst/>
              </a:rPr>
              <a:t>Upon completion of this lesson,</a:t>
            </a:r>
            <a:r>
              <a:rPr lang="en-US" baseline="0" dirty="0">
                <a:effectLst/>
              </a:rPr>
              <a:t> you will be able to: </a:t>
            </a:r>
          </a:p>
          <a:p>
            <a:endParaRPr lang="en-US" baseline="0" dirty="0">
              <a:effectLst/>
            </a:endParaRP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Identify Key Aspects of the Monitoring Phase.</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Explain The Value of Monitoring Performance Continually.</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Explain The Process Used to Address Performance Issues. </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Identify Elements of a Formal Performance Improvement Plan (PIP).</a:t>
            </a:r>
          </a:p>
          <a:p>
            <a:pPr marL="171450" indent="-171450">
              <a:buFont typeface="Wingdings" panose="05000000000000000000" pitchFamily="2" charset="2"/>
              <a:buChar char="§"/>
            </a:pPr>
            <a:endParaRPr lang="en-US" dirty="0">
              <a:effectLst/>
            </a:endParaRPr>
          </a:p>
          <a:p>
            <a:pPr lvl="0"/>
            <a:endParaRPr lang="en-US" dirty="0">
              <a:effectLst/>
            </a:endParaRPr>
          </a:p>
          <a:p>
            <a:r>
              <a:rPr lang="en-US" b="1" dirty="0"/>
              <a:t>Instructor Notes: </a:t>
            </a:r>
            <a:r>
              <a:rPr lang="en-US" dirty="0"/>
              <a:t>Leave this slide up while you discuss the topics that will be covered in this module. Paraphrase the learning outcomes; it is not necessary to read them verbatim. </a:t>
            </a:r>
          </a:p>
          <a:p>
            <a:pPr defTabSz="902513">
              <a:defRPr/>
            </a:pPr>
            <a:endParaRPr lang="en-US" b="0" baseline="0" dirty="0"/>
          </a:p>
          <a:p>
            <a:r>
              <a:rPr lang="en-US" b="1" dirty="0" smtClean="0"/>
              <a:t>Additional</a:t>
            </a:r>
            <a:r>
              <a:rPr lang="en-US" b="1" baseline="0" dirty="0" smtClean="0"/>
              <a:t> Resources:</a:t>
            </a:r>
            <a:endParaRPr lang="en-US" b="1" baseline="0" dirty="0"/>
          </a:p>
          <a:p>
            <a:pPr marL="169221" indent="-169221">
              <a:buFont typeface="Arial" panose="020B0604020202020204" pitchFamily="34" charset="0"/>
              <a:buChar char="•"/>
            </a:pPr>
            <a:r>
              <a:rPr lang="en-US" baseline="0" dirty="0"/>
              <a:t>L5  PM Cycle Monitoring and Develop  Roles and Responsibilities</a:t>
            </a:r>
          </a:p>
          <a:p>
            <a:pPr marL="169221" indent="-169221">
              <a:buFont typeface="Arial" panose="020B0604020202020204" pitchFamily="34" charset="0"/>
              <a:buChar char="•"/>
            </a:pPr>
            <a:r>
              <a:rPr lang="en-US" baseline="0" dirty="0"/>
              <a:t>L5  Progress Review Checklist</a:t>
            </a:r>
          </a:p>
          <a:p>
            <a:pPr marL="169221" indent="-169221">
              <a:buFont typeface="Arial" panose="020B0604020202020204" pitchFamily="34" charset="0"/>
              <a:buChar char="•"/>
            </a:pPr>
            <a:r>
              <a:rPr lang="en-US" baseline="0" dirty="0"/>
              <a:t>L5 Communicating With Your Supervisor</a:t>
            </a:r>
          </a:p>
          <a:p>
            <a:pPr marL="169221" indent="-169221">
              <a:buFont typeface="Arial" panose="020B0604020202020204" pitchFamily="34" charset="0"/>
              <a:buChar char="•"/>
            </a:pPr>
            <a:r>
              <a:rPr lang="en-US" baseline="0" dirty="0"/>
              <a:t>L5 Performance Discussion Guide</a:t>
            </a:r>
          </a:p>
          <a:p>
            <a:pPr marL="169221" indent="-169221">
              <a:buFont typeface="Arial" panose="020B0604020202020204" pitchFamily="34" charset="0"/>
              <a:buChar char="•"/>
            </a:pPr>
            <a:r>
              <a:rPr lang="en-US" dirty="0"/>
              <a:t>L5 Supervisors Checklist - Performance Counseling</a:t>
            </a:r>
          </a:p>
          <a:p>
            <a:pPr marL="169221" indent="-169221">
              <a:buFont typeface="Arial" panose="020B0604020202020204" pitchFamily="34" charset="0"/>
              <a:buChar char="•"/>
            </a:pPr>
            <a:r>
              <a:rPr lang="en-US" dirty="0"/>
              <a:t>L5 Supervisors Guide to Performance Reviews</a:t>
            </a:r>
          </a:p>
          <a:p>
            <a:pPr marL="169221" indent="-169221">
              <a:buFont typeface="Arial" panose="020B0604020202020204" pitchFamily="34" charset="0"/>
              <a:buChar char="•"/>
            </a:pPr>
            <a:r>
              <a:rPr lang="en-US" dirty="0" smtClean="0"/>
              <a:t>L5 Preventing </a:t>
            </a:r>
            <a:r>
              <a:rPr lang="en-US" dirty="0"/>
              <a:t>Performance Issues</a:t>
            </a:r>
          </a:p>
          <a:p>
            <a:endParaRPr lang="en-US" dirty="0" smtClean="0"/>
          </a:p>
          <a:p>
            <a:r>
              <a:rPr lang="en-US" sz="1200" b="1" kern="1200" dirty="0" smtClean="0">
                <a:solidFill>
                  <a:schemeClr val="tx1"/>
                </a:solidFill>
                <a:effectLst/>
                <a:latin typeface="+mn-lt"/>
                <a:ea typeface="+mn-ea"/>
                <a:cs typeface="+mn-cs"/>
              </a:rPr>
              <a:t>Video: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Lesson 5 - Mid Year Review Gone Wrong</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Lesson 5 - Mid Year Review Gone Right</a:t>
            </a:r>
            <a:endParaRPr lang="en-US" sz="1200" kern="1200" dirty="0" smtClean="0">
              <a:solidFill>
                <a:schemeClr val="tx1"/>
              </a:solidFill>
              <a:effectLst/>
              <a:latin typeface="+mn-lt"/>
              <a:ea typeface="+mn-ea"/>
              <a:cs typeface="+mn-cs"/>
            </a:endParaRPr>
          </a:p>
          <a:p>
            <a:endParaRPr lang="en-US" dirty="0"/>
          </a:p>
          <a:p>
            <a:pPr defTabSz="902513">
              <a:defRPr/>
            </a:pPr>
            <a:endParaRPr lang="en-US" b="0" baseline="0" dirty="0"/>
          </a:p>
          <a:p>
            <a:pPr defTabSz="902513">
              <a:defRPr/>
            </a:pPr>
            <a:endParaRPr lang="en-US" b="0" baseline="0" dirty="0"/>
          </a:p>
          <a:p>
            <a:endParaRPr lang="en-US" dirty="0"/>
          </a:p>
          <a:p>
            <a:pPr defTabSz="902513">
              <a:defRPr/>
            </a:pPr>
            <a:endParaRPr lang="en-US" b="1" baseline="0"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a:t>
            </a:fld>
            <a:endParaRPr lang="en-US" dirty="0"/>
          </a:p>
        </p:txBody>
      </p:sp>
    </p:spTree>
    <p:extLst>
      <p:ext uri="{BB962C8B-B14F-4D97-AF65-F5344CB8AC3E}">
        <p14:creationId xmlns:p14="http://schemas.microsoft.com/office/powerpoint/2010/main" val="2449065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Transition Message: </a:t>
            </a:r>
            <a:r>
              <a:rPr lang="en-US" b="0" dirty="0"/>
              <a:t>When in a performance discussion, it is vital for all</a:t>
            </a:r>
            <a:r>
              <a:rPr lang="en-US" b="0" baseline="0" dirty="0"/>
              <a:t> parties to communicate clearly.</a:t>
            </a:r>
            <a:endParaRPr lang="en-US" b="0" dirty="0"/>
          </a:p>
          <a:p>
            <a:endParaRPr lang="en-US" b="0" baseline="0" dirty="0"/>
          </a:p>
          <a:p>
            <a:pPr defTabSz="902513">
              <a:defRPr/>
            </a:pPr>
            <a:r>
              <a:rPr lang="en-US" b="1" baseline="0" dirty="0"/>
              <a:t>Instruction: </a:t>
            </a:r>
            <a:r>
              <a:rPr lang="en-US" dirty="0"/>
              <a:t>No matter how hard you work or how good you are at your job, if you can’t connect with the people you work with, you will not be as successful as you could be. The key to connecting with people is communication. </a:t>
            </a:r>
            <a:r>
              <a:rPr lang="en-US" b="0" baseline="0" dirty="0"/>
              <a:t>As you may have experienced in your life, communication is tricky. </a:t>
            </a:r>
            <a:r>
              <a:rPr lang="en-US" dirty="0"/>
              <a:t>Messages never transmit 100% as intended. It is best to assume that there is going to be miscommunication. The sender often determines the form of delivery (email, face-to-face, </a:t>
            </a:r>
            <a:r>
              <a:rPr lang="en-US" dirty="0" smtClean="0"/>
              <a:t>phone) </a:t>
            </a:r>
            <a:r>
              <a:rPr lang="en-US" dirty="0"/>
              <a:t>as well as the time and the place of the message. Both the sender and receiver have their own expectations, experiences, assumptions, attitudes toward work, and ways of viewing the world. Some things are included in the message but are not always conscious, such as tone, body language, and facial expression.</a:t>
            </a:r>
          </a:p>
          <a:p>
            <a:pPr lvl="0"/>
            <a:endParaRPr lang="en-US" dirty="0"/>
          </a:p>
          <a:p>
            <a:pPr lvl="0"/>
            <a:r>
              <a:rPr lang="en-US" dirty="0"/>
              <a:t>Communication and clarification is one way to overcome this challenge. There are two steps: when someone communicates with you (by saying something or writing something), you should clarify what you heard. This can take many forms, from repeating back what you heard to asking questions to make sure you understood. </a:t>
            </a:r>
          </a:p>
          <a:p>
            <a:pPr lvl="0"/>
            <a:endParaRPr lang="en-US" dirty="0"/>
          </a:p>
          <a:p>
            <a:pPr lvl="0"/>
            <a:r>
              <a:rPr lang="en-US" dirty="0"/>
              <a:t>This goes for both supervisors and employees — anyone having a potentially difficult conversation. This kind of good communication practice is important for reducing the chances of being misunderstood and verifying that your point has been heard, and is the first step toward improving performance. </a:t>
            </a:r>
          </a:p>
          <a:p>
            <a:pPr lvl="0"/>
            <a:endParaRPr lang="en-US" b="1" dirty="0"/>
          </a:p>
          <a:p>
            <a:pPr lvl="0"/>
            <a:r>
              <a:rPr lang="en-US" b="1" dirty="0"/>
              <a:t>Instructor Notes:</a:t>
            </a:r>
            <a:r>
              <a:rPr lang="en-US" dirty="0"/>
              <a:t> If a Component trainer knows of a communications course available that is relevant to the audience, this would be a good place to share that course information.</a:t>
            </a:r>
          </a:p>
          <a:p>
            <a:endParaRPr lang="en-US" b="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30</a:t>
            </a:fld>
            <a:endParaRPr lang="en-US" dirty="0"/>
          </a:p>
        </p:txBody>
      </p:sp>
    </p:spTree>
    <p:extLst>
      <p:ext uri="{BB962C8B-B14F-4D97-AF65-F5344CB8AC3E}">
        <p14:creationId xmlns:p14="http://schemas.microsoft.com/office/powerpoint/2010/main" val="699074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Transition Message: </a:t>
            </a:r>
            <a:r>
              <a:rPr lang="en-US" b="0" dirty="0"/>
              <a:t>If</a:t>
            </a:r>
            <a:r>
              <a:rPr lang="en-US" b="0" baseline="0" dirty="0"/>
              <a:t> it comes to a formal feedback, supervisors should start with a formal counseling session and ensure that everything is documented. </a:t>
            </a:r>
          </a:p>
          <a:p>
            <a:endParaRPr lang="en-US" b="1" baseline="0" dirty="0"/>
          </a:p>
          <a:p>
            <a:pPr defTabSz="902513">
              <a:defRPr/>
            </a:pPr>
            <a:r>
              <a:rPr lang="en-US" b="1" baseline="0" dirty="0"/>
              <a:t>Instruction: </a:t>
            </a:r>
            <a:r>
              <a:rPr lang="en-US" b="0" dirty="0"/>
              <a:t>Formal feedback </a:t>
            </a:r>
            <a:r>
              <a:rPr lang="en-US" b="0" baseline="0" dirty="0"/>
              <a:t>often comes in the form of meetings or counseling sessions with employees. </a:t>
            </a:r>
            <a:r>
              <a:rPr lang="en-US" dirty="0"/>
              <a:t>The purpose of counseling is to let employees</a:t>
            </a:r>
            <a:r>
              <a:rPr lang="en-US" baseline="0" dirty="0"/>
              <a:t> with </a:t>
            </a:r>
            <a:r>
              <a:rPr lang="en-US" dirty="0"/>
              <a:t>performance issues know that their performance is not meeting expectations and to help them raise their performance to the expected level. Counseling aims to assist, not punish, the employee.</a:t>
            </a:r>
            <a:endParaRPr lang="en-US" b="0" baseline="0" dirty="0"/>
          </a:p>
          <a:p>
            <a:endParaRPr lang="en-US" b="1" baseline="0" dirty="0"/>
          </a:p>
          <a:p>
            <a:r>
              <a:rPr lang="en-US" b="0" baseline="0" dirty="0"/>
              <a:t>The following </a:t>
            </a:r>
            <a:r>
              <a:rPr lang="en-US" b="0" baseline="0" dirty="0" smtClean="0"/>
              <a:t>8 tips will help </a:t>
            </a:r>
            <a:r>
              <a:rPr lang="en-US" b="0" baseline="0" dirty="0"/>
              <a:t>supervisors prepare for and conduct effective counseling sessions.</a:t>
            </a:r>
          </a:p>
          <a:p>
            <a:r>
              <a:rPr lang="en-US" dirty="0"/>
              <a:t> </a:t>
            </a:r>
          </a:p>
          <a:p>
            <a:pPr marL="225628" indent="-225628">
              <a:buFont typeface="+mj-lt"/>
              <a:buAutoNum type="arabicPeriod"/>
            </a:pPr>
            <a:r>
              <a:rPr lang="en-US" b="0" i="0" dirty="0"/>
              <a:t>Clearly communicate what acceptable performance looks like</a:t>
            </a:r>
          </a:p>
          <a:p>
            <a:pPr marL="225628" indent="-225628">
              <a:buFont typeface="+mj-lt"/>
              <a:buAutoNum type="arabicPeriod"/>
            </a:pPr>
            <a:r>
              <a:rPr lang="en-US" i="0" dirty="0"/>
              <a:t>Conduct the counseling session in an appropriate setting</a:t>
            </a:r>
          </a:p>
          <a:p>
            <a:pPr marL="225628" indent="-225628">
              <a:buFont typeface="+mj-lt"/>
              <a:buAutoNum type="arabicPeriod"/>
            </a:pPr>
            <a:r>
              <a:rPr lang="en-US" i="0" dirty="0"/>
              <a:t>Plan for enough time</a:t>
            </a:r>
            <a:r>
              <a:rPr lang="en-US" i="0" baseline="0" dirty="0"/>
              <a:t> and document the session</a:t>
            </a:r>
          </a:p>
          <a:p>
            <a:pPr marL="225628" indent="-225628">
              <a:buFont typeface="+mj-lt"/>
              <a:buAutoNum type="arabicPeriod"/>
            </a:pPr>
            <a:r>
              <a:rPr lang="en-US" i="0" dirty="0"/>
              <a:t>Make sure the employee understands performance </a:t>
            </a:r>
            <a:r>
              <a:rPr lang="en-US" i="0" dirty="0" smtClean="0"/>
              <a:t>expectations</a:t>
            </a:r>
          </a:p>
          <a:p>
            <a:pPr marL="225628" indent="-225628" defTabSz="902513">
              <a:buFont typeface="+mj-lt"/>
              <a:buAutoNum type="arabicPeriod" startAt="5"/>
              <a:defRPr/>
            </a:pPr>
            <a:r>
              <a:rPr lang="en-US" b="0" i="0" dirty="0" smtClean="0"/>
              <a:t>Focus on the performance issues</a:t>
            </a:r>
          </a:p>
          <a:p>
            <a:pPr marL="225628" indent="-225628" defTabSz="902513">
              <a:buFont typeface="+mj-lt"/>
              <a:buAutoNum type="arabicPeriod" startAt="5"/>
              <a:defRPr/>
            </a:pPr>
            <a:r>
              <a:rPr lang="en-US" i="0" dirty="0" smtClean="0"/>
              <a:t>Leave emotions</a:t>
            </a:r>
            <a:r>
              <a:rPr lang="en-US" i="0" baseline="0" dirty="0" smtClean="0"/>
              <a:t> out of the conversation</a:t>
            </a:r>
            <a:endParaRPr lang="en-US" i="0" dirty="0" smtClean="0"/>
          </a:p>
          <a:p>
            <a:pPr marL="225628" indent="-225628">
              <a:buFont typeface="+mj-lt"/>
              <a:buAutoNum type="arabicPeriod" startAt="5"/>
            </a:pPr>
            <a:r>
              <a:rPr lang="en-US" i="0" dirty="0" smtClean="0"/>
              <a:t>Seek cooperation, NOT confrontation</a:t>
            </a:r>
          </a:p>
          <a:p>
            <a:pPr marL="225628" indent="-225628">
              <a:buFont typeface="+mj-lt"/>
              <a:buAutoNum type="arabicPeriod" startAt="5"/>
            </a:pPr>
            <a:r>
              <a:rPr lang="en-US" i="0" u="none" dirty="0" smtClean="0"/>
              <a:t>The mutual goal is to improve the employee's performance</a:t>
            </a:r>
          </a:p>
          <a:p>
            <a:pPr marL="0" indent="0">
              <a:buFont typeface="+mj-lt"/>
              <a:buNone/>
            </a:pPr>
            <a:endParaRPr lang="en-US" i="0" dirty="0"/>
          </a:p>
          <a:p>
            <a:pPr lvl="0"/>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31</a:t>
            </a:fld>
            <a:endParaRPr lang="en-US" dirty="0"/>
          </a:p>
        </p:txBody>
      </p:sp>
    </p:spTree>
    <p:extLst>
      <p:ext uri="{BB962C8B-B14F-4D97-AF65-F5344CB8AC3E}">
        <p14:creationId xmlns:p14="http://schemas.microsoft.com/office/powerpoint/2010/main" val="2599283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Transition Message:</a:t>
            </a:r>
            <a:r>
              <a:rPr lang="en-US" b="1" baseline="0" dirty="0"/>
              <a:t> </a:t>
            </a:r>
            <a:r>
              <a:rPr lang="en-US" b="0" baseline="0" dirty="0"/>
              <a:t>So what happens if informal procedures do not improve performance?  Formal feedback must be given in the form of a Performance Improvement Plan, or PIP. Supervisors should call Employee Relations </a:t>
            </a:r>
            <a:r>
              <a:rPr lang="en-US" b="0" baseline="0" dirty="0" smtClean="0"/>
              <a:t>first to find </a:t>
            </a:r>
            <a:r>
              <a:rPr lang="en-US" b="0" baseline="0" dirty="0"/>
              <a:t>out the procedures for their organization.  This will save a lot of time and ensure they are doing the right things.</a:t>
            </a:r>
            <a:endParaRPr lang="en-US" b="1" dirty="0"/>
          </a:p>
          <a:p>
            <a:endParaRPr lang="en-US" b="0" dirty="0"/>
          </a:p>
          <a:p>
            <a:r>
              <a:rPr lang="en-US" b="1" dirty="0"/>
              <a:t>Instruction: </a:t>
            </a:r>
            <a:r>
              <a:rPr lang="en-US" dirty="0"/>
              <a:t>If the employee’s performance declines to less than “Fully Successful” in one or more performance elements, the supervisor, in consultation with the servicing human resources office, must determine whether action is more appropriate under section 432.105 or part 752 of title 5, CFR, and must provide notice of the performance deficiencies.</a:t>
            </a:r>
          </a:p>
          <a:p>
            <a:endParaRPr lang="en-US" dirty="0"/>
          </a:p>
          <a:p>
            <a:r>
              <a:rPr lang="en-US" dirty="0"/>
              <a:t>The supervisor must also provide assistance designed to help the employee improve his or her performance during an opportunity period to demonstrate acceptable performance. The procedures contained in sections 432.104 and 432.105 of title 5, CFR must be followed if action is being taken under section 432.105 of title 5, CFR. The procedures are:</a:t>
            </a:r>
          </a:p>
          <a:p>
            <a:endParaRPr lang="en-US" dirty="0"/>
          </a:p>
          <a:p>
            <a:pPr marL="169221" indent="-169221">
              <a:buFont typeface="Arial" panose="020B0604020202020204" pitchFamily="34" charset="0"/>
              <a:buChar char="•"/>
            </a:pPr>
            <a:r>
              <a:rPr lang="en-US" dirty="0"/>
              <a:t>The supervisor must identify in writing (e.g., in a PIP):</a:t>
            </a:r>
          </a:p>
          <a:p>
            <a:endParaRPr lang="en-US" dirty="0"/>
          </a:p>
          <a:p>
            <a:pPr marL="620478" lvl="1" indent="-169221">
              <a:buFont typeface="Arial" panose="020B0604020202020204" pitchFamily="34" charset="0"/>
              <a:buChar char="•"/>
            </a:pPr>
            <a:r>
              <a:rPr lang="en-US" dirty="0"/>
              <a:t>Element(s) in which performance is “Unacceptable” and a description of the unacceptable performance</a:t>
            </a:r>
          </a:p>
          <a:p>
            <a:pPr marL="620478" lvl="1" indent="-169221">
              <a:buFont typeface="Arial" panose="020B0604020202020204" pitchFamily="34" charset="0"/>
              <a:buChar char="•"/>
            </a:pPr>
            <a:r>
              <a:rPr lang="en-US" dirty="0"/>
              <a:t>What standards the employee must attain in order to demonstrate “Fully Successful” performance</a:t>
            </a:r>
          </a:p>
          <a:p>
            <a:pPr marL="620478" lvl="1" indent="-169221">
              <a:buFont typeface="Arial" panose="020B0604020202020204" pitchFamily="34" charset="0"/>
              <a:buChar char="•"/>
            </a:pPr>
            <a:r>
              <a:rPr lang="en-US" dirty="0"/>
              <a:t>The time allowed for the opportunity to improve; the time allowed must be reasonable and commensurate with the duties and responsibilities of the position, typically 30 – 90 calendar days</a:t>
            </a:r>
          </a:p>
          <a:p>
            <a:pPr marL="620478" lvl="1" indent="-169221">
              <a:buFont typeface="Arial" panose="020B0604020202020204" pitchFamily="34" charset="0"/>
              <a:buChar char="•"/>
            </a:pPr>
            <a:r>
              <a:rPr lang="en-US" dirty="0"/>
              <a:t>Statement of the possible consequences of failure to raise performance to the “Fully Successful” level during the opportunity period</a:t>
            </a:r>
          </a:p>
          <a:p>
            <a:pPr marL="620478" lvl="1" indent="-169221" defTabSz="902513">
              <a:buFont typeface="Arial" panose="020B0604020202020204" pitchFamily="34" charset="0"/>
              <a:buChar char="•"/>
              <a:defRPr/>
            </a:pPr>
            <a:r>
              <a:rPr lang="en-US" dirty="0"/>
              <a:t>What assistance the Agency is offering the employee in improving unacceptable performance</a:t>
            </a:r>
          </a:p>
          <a:p>
            <a:endParaRPr lang="en-US" dirty="0"/>
          </a:p>
          <a:p>
            <a:pPr marL="169221" indent="-169221">
              <a:buFont typeface="Arial" panose="020B0604020202020204" pitchFamily="34" charset="0"/>
              <a:buChar char="•"/>
            </a:pPr>
            <a:r>
              <a:rPr lang="en-US" dirty="0"/>
              <a:t>If the employee fails to demonstrate performance at the “Fully Successful” level despite the PIP, he or she may be reduced in grade or removed from Federal service pursuant to section 432.105 of title 5, CFR. The employee may also be subject to reassignment at the DoD Component’s discretion.</a:t>
            </a:r>
          </a:p>
        </p:txBody>
      </p:sp>
      <p:sp>
        <p:nvSpPr>
          <p:cNvPr id="4" name="Slide Number Placeholder 3"/>
          <p:cNvSpPr>
            <a:spLocks noGrp="1"/>
          </p:cNvSpPr>
          <p:nvPr>
            <p:ph type="sldNum" sz="quarter" idx="10"/>
          </p:nvPr>
        </p:nvSpPr>
        <p:spPr/>
        <p:txBody>
          <a:bodyPr/>
          <a:lstStyle/>
          <a:p>
            <a:fld id="{C4CCA52A-74E6-4CF6-8337-7AA5D8C950A4}" type="slidenum">
              <a:rPr lang="en-US" smtClean="0"/>
              <a:pPr/>
              <a:t>32</a:t>
            </a:fld>
            <a:endParaRPr lang="en-US" dirty="0"/>
          </a:p>
        </p:txBody>
      </p:sp>
    </p:spTree>
    <p:extLst>
      <p:ext uri="{BB962C8B-B14F-4D97-AF65-F5344CB8AC3E}">
        <p14:creationId xmlns:p14="http://schemas.microsoft.com/office/powerpoint/2010/main" val="3248777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513">
              <a:defRPr/>
            </a:pPr>
            <a:r>
              <a:rPr lang="en-US" b="1" baseline="0" dirty="0"/>
              <a:t>Transition Message</a:t>
            </a:r>
            <a:r>
              <a:rPr lang="en-US" b="1" baseline="0" dirty="0" smtClean="0"/>
              <a:t>: </a:t>
            </a:r>
            <a:r>
              <a:rPr lang="en-US" dirty="0" smtClean="0"/>
              <a:t>Let’s now take a look at the potential barriers you may face in implementing DPMAP.</a:t>
            </a:r>
          </a:p>
          <a:p>
            <a:endParaRPr lang="en-US" b="1" baseline="0" dirty="0" smtClean="0"/>
          </a:p>
          <a:p>
            <a:r>
              <a:rPr lang="en-US" b="1" baseline="0" dirty="0" smtClean="0"/>
              <a:t>Exercise </a:t>
            </a:r>
            <a:r>
              <a:rPr lang="en-US" b="1" baseline="0" dirty="0"/>
              <a:t>Objective: </a:t>
            </a:r>
            <a:r>
              <a:rPr lang="en-US" dirty="0"/>
              <a:t>Demonstrate how to immediately address performance that deviates from an acceptable level.</a:t>
            </a:r>
          </a:p>
          <a:p>
            <a:endParaRPr lang="en-US" b="1" baseline="0" dirty="0"/>
          </a:p>
          <a:p>
            <a:r>
              <a:rPr lang="en-US" b="1" baseline="0" dirty="0"/>
              <a:t>Instructions: </a:t>
            </a:r>
            <a:r>
              <a:rPr lang="en-US" b="0" baseline="0" dirty="0"/>
              <a:t>Have participants break out into small groups to review the case study and discuss appropriate methods for immediately addressing performance that deviates from an acceptable level.</a:t>
            </a:r>
          </a:p>
          <a:p>
            <a:endParaRPr lang="en-US" b="1" baseline="0" dirty="0"/>
          </a:p>
          <a:p>
            <a:r>
              <a:rPr lang="en-US" b="1" baseline="0" dirty="0" smtClean="0"/>
              <a:t>Instructor </a:t>
            </a:r>
            <a:r>
              <a:rPr lang="en-US" b="1" baseline="0" dirty="0"/>
              <a:t>Notes: </a:t>
            </a:r>
          </a:p>
          <a:p>
            <a:endParaRPr lang="en-US" b="0" baseline="0" dirty="0"/>
          </a:p>
          <a:p>
            <a:r>
              <a:rPr lang="en-US" b="0" baseline="0" dirty="0"/>
              <a:t>Make sure each group discusses different levels of performance deficiencies, from trivial to serious. </a:t>
            </a:r>
            <a:endParaRPr lang="en-US" b="0" baseline="0" dirty="0" smtClean="0"/>
          </a:p>
          <a:p>
            <a:r>
              <a:rPr lang="en-US" b="0" baseline="0" dirty="0" smtClean="0"/>
              <a:t>(Check other </a:t>
            </a:r>
            <a:r>
              <a:rPr lang="en-US" b="0" baseline="0" dirty="0"/>
              <a:t>PM training courses for examples</a:t>
            </a:r>
            <a:r>
              <a:rPr lang="en-US" b="0" baseline="0" dirty="0" smtClean="0"/>
              <a:t>.)</a:t>
            </a:r>
          </a:p>
          <a:p>
            <a:endParaRPr lang="en-US" b="0"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33</a:t>
            </a:fld>
            <a:endParaRPr lang="en-US" dirty="0"/>
          </a:p>
        </p:txBody>
      </p:sp>
    </p:spTree>
    <p:extLst>
      <p:ext uri="{BB962C8B-B14F-4D97-AF65-F5344CB8AC3E}">
        <p14:creationId xmlns:p14="http://schemas.microsoft.com/office/powerpoint/2010/main" val="1100463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Transition Message: </a:t>
            </a:r>
            <a:r>
              <a:rPr lang="en-US" b="0" baseline="0" dirty="0"/>
              <a:t>Let’s go through a scenario together as a class. </a:t>
            </a:r>
            <a:endParaRPr lang="en-US" b="1" baseline="0" dirty="0"/>
          </a:p>
          <a:p>
            <a:endParaRPr lang="en-US" b="1" baseline="0" dirty="0"/>
          </a:p>
          <a:p>
            <a:pPr defTabSz="928234">
              <a:defRPr/>
            </a:pPr>
            <a:r>
              <a:rPr lang="en-US" b="1" baseline="0" dirty="0"/>
              <a:t>Exercise Objective: </a:t>
            </a:r>
            <a:r>
              <a:rPr lang="en-US" dirty="0"/>
              <a:t>Practice the communication and clarification required for improving performance in the workplace.</a:t>
            </a:r>
            <a:endParaRPr lang="en-US" b="1" baseline="0" dirty="0"/>
          </a:p>
          <a:p>
            <a:endParaRPr lang="en-US" b="1" baseline="0" dirty="0"/>
          </a:p>
          <a:p>
            <a:r>
              <a:rPr lang="en-US" b="1" baseline="0" dirty="0"/>
              <a:t>Instructions: </a:t>
            </a:r>
            <a:r>
              <a:rPr lang="en-US" b="0" baseline="0" dirty="0"/>
              <a:t>As a class, go through the scenario on the slides and discuss each step. </a:t>
            </a:r>
            <a:endParaRPr lang="en-US" b="1" baseline="0" dirty="0"/>
          </a:p>
          <a:p>
            <a:endParaRPr lang="en-US" b="1" baseline="0" dirty="0"/>
          </a:p>
          <a:p>
            <a:r>
              <a:rPr lang="en-US" b="1" baseline="0" dirty="0" smtClean="0"/>
              <a:t>Instructor </a:t>
            </a:r>
            <a:r>
              <a:rPr lang="en-US" b="1" baseline="0" dirty="0"/>
              <a:t>Notes: </a:t>
            </a:r>
            <a:r>
              <a:rPr lang="en-US" b="0" baseline="0" dirty="0"/>
              <a:t>This exercise shows an effective interaction between a supervisor and an employee with performance issues.  Allow the class to ask questions throughout the scenario. </a:t>
            </a:r>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34</a:t>
            </a:fld>
            <a:endParaRPr lang="en-US" dirty="0"/>
          </a:p>
        </p:txBody>
      </p:sp>
    </p:spTree>
    <p:extLst>
      <p:ext uri="{BB962C8B-B14F-4D97-AF65-F5344CB8AC3E}">
        <p14:creationId xmlns:p14="http://schemas.microsoft.com/office/powerpoint/2010/main" val="1819544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Transition Message: </a:t>
            </a:r>
            <a:r>
              <a:rPr lang="en-US" b="0" baseline="0" dirty="0" smtClean="0"/>
              <a:t>Ok, let’s discuss</a:t>
            </a:r>
          </a:p>
          <a:p>
            <a:endParaRPr lang="en-US" b="1" baseline="0" dirty="0" smtClean="0"/>
          </a:p>
          <a:p>
            <a:r>
              <a:rPr lang="en-US" b="1" baseline="0" dirty="0" smtClean="0"/>
              <a:t>Instruction: </a:t>
            </a:r>
            <a:r>
              <a:rPr lang="en-US" dirty="0" smtClean="0"/>
              <a:t>Taking immediate action, the supervisor notes that the employee’s performance plan includes a standard that work be performed in a timely manner.</a:t>
            </a:r>
          </a:p>
          <a:p>
            <a:endParaRPr lang="en-US" dirty="0" smtClean="0"/>
          </a:p>
          <a:p>
            <a:r>
              <a:rPr lang="en-US" dirty="0" smtClean="0"/>
              <a:t>The employee has been on the performance plan for more than 90 days.</a:t>
            </a:r>
          </a:p>
          <a:p>
            <a:endParaRPr lang="en-US" dirty="0" smtClean="0"/>
          </a:p>
          <a:p>
            <a:r>
              <a:rPr lang="en-US" b="1" dirty="0" smtClean="0"/>
              <a:t>Interactivity: </a:t>
            </a:r>
            <a:r>
              <a:rPr lang="en-US" b="0" dirty="0" smtClean="0"/>
              <a:t>How can </a:t>
            </a:r>
            <a:r>
              <a:rPr lang="en-US" b="0" baseline="0" dirty="0" smtClean="0"/>
              <a:t>the supervisor use communication and clarification in this case?</a:t>
            </a:r>
            <a:endParaRPr lang="en-US" dirty="0" smtClean="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35</a:t>
            </a:fld>
            <a:endParaRPr lang="en-US" dirty="0"/>
          </a:p>
        </p:txBody>
      </p:sp>
    </p:spTree>
    <p:extLst>
      <p:ext uri="{BB962C8B-B14F-4D97-AF65-F5344CB8AC3E}">
        <p14:creationId xmlns:p14="http://schemas.microsoft.com/office/powerpoint/2010/main" val="769412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Transition Message: </a:t>
            </a:r>
            <a:r>
              <a:rPr lang="en-US" b="0" baseline="0" dirty="0"/>
              <a:t>What does the supervisor do next?</a:t>
            </a:r>
            <a:endParaRPr lang="en-US" b="1" baseline="0" dirty="0"/>
          </a:p>
          <a:p>
            <a:endParaRPr lang="en-US" b="1" baseline="0" dirty="0"/>
          </a:p>
          <a:p>
            <a:pPr defTabSz="928234">
              <a:defRPr/>
            </a:pPr>
            <a:r>
              <a:rPr lang="en-US" b="1" baseline="0" dirty="0"/>
              <a:t>Instruction: </a:t>
            </a:r>
            <a:r>
              <a:rPr lang="en-US" dirty="0"/>
              <a:t>The supervisor meets with the employee privately and discusses the missed deadlines, the performance plan’s requirement, and the employee’s unacceptable performance. </a:t>
            </a:r>
          </a:p>
          <a:p>
            <a:pPr defTabSz="928234">
              <a:defRPr/>
            </a:pPr>
            <a:r>
              <a:rPr lang="en-US" dirty="0"/>
              <a:t> </a:t>
            </a:r>
          </a:p>
          <a:p>
            <a:pPr defTabSz="902513">
              <a:defRPr/>
            </a:pPr>
            <a:r>
              <a:rPr lang="en-US" b="1" dirty="0"/>
              <a:t>Interactivity: </a:t>
            </a:r>
            <a:r>
              <a:rPr lang="en-US" b="0" dirty="0"/>
              <a:t>How can </a:t>
            </a:r>
            <a:r>
              <a:rPr lang="en-US" b="0" baseline="0" dirty="0"/>
              <a:t>the supervisor use communication and clarification in this case?</a:t>
            </a:r>
            <a:endParaRPr lang="en-US" dirty="0"/>
          </a:p>
          <a:p>
            <a:endParaRPr lang="en-US" dirty="0"/>
          </a:p>
          <a:p>
            <a:pPr defTabSz="928234">
              <a:defRPr/>
            </a:pP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36</a:t>
            </a:fld>
            <a:endParaRPr lang="en-US" dirty="0"/>
          </a:p>
        </p:txBody>
      </p:sp>
    </p:spTree>
    <p:extLst>
      <p:ext uri="{BB962C8B-B14F-4D97-AF65-F5344CB8AC3E}">
        <p14:creationId xmlns:p14="http://schemas.microsoft.com/office/powerpoint/2010/main" val="616324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Transition Message: </a:t>
            </a:r>
            <a:r>
              <a:rPr lang="en-US" b="0" baseline="0" dirty="0"/>
              <a:t>Next, the supervisor needs to document the conversation. </a:t>
            </a:r>
            <a:endParaRPr lang="en-US" b="1" baseline="0" dirty="0"/>
          </a:p>
          <a:p>
            <a:endParaRPr lang="en-US" b="1" baseline="0" dirty="0"/>
          </a:p>
          <a:p>
            <a:pPr defTabSz="928234">
              <a:defRPr/>
            </a:pPr>
            <a:r>
              <a:rPr lang="en-US" b="1" baseline="0" dirty="0"/>
              <a:t>Instruction: </a:t>
            </a:r>
            <a:r>
              <a:rPr lang="en-US" dirty="0"/>
              <a:t>As a follow-up, the supervisor sends the employee an email summarizing (and documenting) their informal conversation.</a:t>
            </a:r>
          </a:p>
          <a:p>
            <a:endParaRPr lang="en-US" dirty="0"/>
          </a:p>
          <a:p>
            <a:pPr defTabSz="902513">
              <a:defRPr/>
            </a:pPr>
            <a:r>
              <a:rPr lang="en-US" b="1" dirty="0"/>
              <a:t>Interactivity: </a:t>
            </a:r>
            <a:r>
              <a:rPr lang="en-US" b="0" dirty="0"/>
              <a:t>How can </a:t>
            </a:r>
            <a:r>
              <a:rPr lang="en-US" b="0" baseline="0" dirty="0"/>
              <a:t>the supervisor use communication and clarification in this case?</a:t>
            </a:r>
            <a:endParaRPr lang="en-US" dirty="0"/>
          </a:p>
          <a:p>
            <a:endParaRPr lang="en-US" dirty="0"/>
          </a:p>
          <a:p>
            <a:pPr defTabSz="928234">
              <a:defRPr/>
            </a:pP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37</a:t>
            </a:fld>
            <a:endParaRPr lang="en-US" dirty="0"/>
          </a:p>
        </p:txBody>
      </p:sp>
    </p:spTree>
    <p:extLst>
      <p:ext uri="{BB962C8B-B14F-4D97-AF65-F5344CB8AC3E}">
        <p14:creationId xmlns:p14="http://schemas.microsoft.com/office/powerpoint/2010/main" val="1222499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34">
              <a:defRPr/>
            </a:pPr>
            <a:r>
              <a:rPr lang="en-US" b="1" baseline="0" dirty="0"/>
              <a:t>Transition Message: </a:t>
            </a:r>
            <a:r>
              <a:rPr lang="en-US" dirty="0"/>
              <a:t>The employee continues to miss deadlines.</a:t>
            </a:r>
            <a:endParaRPr lang="en-US" b="1" baseline="0" dirty="0"/>
          </a:p>
          <a:p>
            <a:endParaRPr lang="en-US" b="1" baseline="0" dirty="0"/>
          </a:p>
          <a:p>
            <a:r>
              <a:rPr lang="en-US" b="1" baseline="0" dirty="0"/>
              <a:t>Instruction: </a:t>
            </a:r>
            <a:r>
              <a:rPr lang="en-US" dirty="0"/>
              <a:t>The supervisor provides the employee with additional feedback: a formal memorandum of counseling, specifically referencing the deadlines that have been missed.</a:t>
            </a:r>
          </a:p>
          <a:p>
            <a:endParaRPr lang="en-US" dirty="0"/>
          </a:p>
          <a:p>
            <a:r>
              <a:rPr lang="en-US" dirty="0"/>
              <a:t>The supervisor attaches the message assigning the work and its deadline as</a:t>
            </a:r>
            <a:r>
              <a:rPr lang="en-US" baseline="0" dirty="0"/>
              <a:t> well as</a:t>
            </a:r>
            <a:r>
              <a:rPr lang="en-US" dirty="0"/>
              <a:t> the employee’s dated message with the final work product. The employee’s dated message is proof that the work product is late.</a:t>
            </a:r>
          </a:p>
          <a:p>
            <a:endParaRPr lang="en-US" dirty="0"/>
          </a:p>
          <a:p>
            <a:r>
              <a:rPr lang="en-US" b="1" dirty="0"/>
              <a:t>Interactivity: </a:t>
            </a:r>
            <a:r>
              <a:rPr lang="en-US" b="0" dirty="0"/>
              <a:t>How can </a:t>
            </a:r>
            <a:r>
              <a:rPr lang="en-US" b="0" baseline="0" dirty="0"/>
              <a:t>the supervisor use communication and clarification in this case?</a:t>
            </a:r>
            <a:endParaRPr lang="en-US" dirty="0"/>
          </a:p>
          <a:p>
            <a:pPr defTabSz="928234">
              <a:defRPr/>
            </a:pP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38</a:t>
            </a:fld>
            <a:endParaRPr lang="en-US" dirty="0"/>
          </a:p>
        </p:txBody>
      </p:sp>
    </p:spTree>
    <p:extLst>
      <p:ext uri="{BB962C8B-B14F-4D97-AF65-F5344CB8AC3E}">
        <p14:creationId xmlns:p14="http://schemas.microsoft.com/office/powerpoint/2010/main" val="2710640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Transition Message: </a:t>
            </a:r>
            <a:r>
              <a:rPr lang="en-US" b="0" baseline="0" dirty="0"/>
              <a:t>The employee still continues to miss deadlines. </a:t>
            </a:r>
            <a:endParaRPr lang="en-US" b="1" baseline="0" dirty="0"/>
          </a:p>
          <a:p>
            <a:endParaRPr lang="en-US" b="1" baseline="0" dirty="0"/>
          </a:p>
          <a:p>
            <a:pPr defTabSz="928234">
              <a:defRPr/>
            </a:pPr>
            <a:r>
              <a:rPr lang="en-US" b="1" dirty="0"/>
              <a:t>Interactivity: </a:t>
            </a:r>
            <a:r>
              <a:rPr lang="en-US" dirty="0"/>
              <a:t>Ask the participants what a supervisor should do</a:t>
            </a:r>
            <a:r>
              <a:rPr lang="en-US" baseline="0" dirty="0"/>
              <a:t> in this situation.</a:t>
            </a:r>
          </a:p>
          <a:p>
            <a:pPr defTabSz="928234">
              <a:defRPr/>
            </a:pPr>
            <a:endParaRPr lang="en-US" b="1" baseline="0" dirty="0"/>
          </a:p>
          <a:p>
            <a:pPr defTabSz="928234">
              <a:defRPr/>
            </a:pPr>
            <a:r>
              <a:rPr lang="en-US" b="0" i="1" baseline="0" dirty="0"/>
              <a:t>Answer</a:t>
            </a:r>
            <a:r>
              <a:rPr lang="en-US" b="0" i="0" baseline="0" dirty="0"/>
              <a:t>:</a:t>
            </a:r>
            <a:r>
              <a:rPr lang="en-US" b="0" i="1" baseline="0" dirty="0"/>
              <a:t> </a:t>
            </a:r>
            <a:r>
              <a:rPr lang="en-US" b="0" i="0" baseline="0" dirty="0"/>
              <a:t>The supervisor should </a:t>
            </a:r>
            <a:r>
              <a:rPr lang="en-US" dirty="0"/>
              <a:t>initiate the Performance Improvement Plan (PIP) process, contacting Workforce Management for assistance and utilizing the information learned from this course.</a:t>
            </a:r>
          </a:p>
          <a:p>
            <a:pPr defTabSz="928234">
              <a:defRPr/>
            </a:pPr>
            <a:endParaRPr lang="en-US" b="1" baseline="0" dirty="0"/>
          </a:p>
          <a:p>
            <a:pPr defTabSz="928234">
              <a:defRPr/>
            </a:pPr>
            <a:r>
              <a:rPr lang="en-US" b="1" baseline="0" dirty="0"/>
              <a:t>Instructor Notes: </a:t>
            </a:r>
            <a:r>
              <a:rPr lang="en-US" b="0" baseline="0" dirty="0"/>
              <a:t>Allow the class to come up with the answers together, reminding them of the steps that a supervisor should take, if necessary.</a:t>
            </a:r>
            <a:endParaRPr lang="en-US" b="1" baseline="0" dirty="0"/>
          </a:p>
          <a:p>
            <a:pPr defTabSz="928234">
              <a:defRPr/>
            </a:pPr>
            <a:endParaRPr lang="en-US" b="1" baseline="0" dirty="0"/>
          </a:p>
          <a:p>
            <a:pPr defTabSz="928234">
              <a:defRPr/>
            </a:pPr>
            <a:r>
              <a:rPr lang="en-US" b="1" baseline="0" dirty="0"/>
              <a:t> </a:t>
            </a: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39</a:t>
            </a:fld>
            <a:endParaRPr lang="en-US" dirty="0"/>
          </a:p>
        </p:txBody>
      </p:sp>
    </p:spTree>
    <p:extLst>
      <p:ext uri="{BB962C8B-B14F-4D97-AF65-F5344CB8AC3E}">
        <p14:creationId xmlns:p14="http://schemas.microsoft.com/office/powerpoint/2010/main" val="132738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34">
              <a:defRPr/>
            </a:pPr>
            <a:r>
              <a:rPr lang="en-US" b="1" dirty="0"/>
              <a:t>Transition Message: </a:t>
            </a:r>
            <a:r>
              <a:rPr lang="en-US" dirty="0"/>
              <a:t>As you’ll recall from our previous</a:t>
            </a:r>
            <a:r>
              <a:rPr lang="en-US" baseline="0" dirty="0"/>
              <a:t> lessons</a:t>
            </a:r>
            <a:r>
              <a:rPr lang="en-US" dirty="0"/>
              <a:t>, performance management is an ongoing process that consists of several steps and phases. </a:t>
            </a:r>
          </a:p>
          <a:p>
            <a:pPr defTabSz="928234">
              <a:defRPr/>
            </a:pPr>
            <a:endParaRPr lang="en-US" b="0" baseline="0" dirty="0"/>
          </a:p>
          <a:p>
            <a:pPr defTabSz="928234">
              <a:defRPr/>
            </a:pPr>
            <a:r>
              <a:rPr lang="en-US" b="1" dirty="0"/>
              <a:t>Instruction:</a:t>
            </a:r>
            <a:r>
              <a:rPr lang="en-US" b="0" baseline="0" dirty="0"/>
              <a:t> </a:t>
            </a:r>
            <a:r>
              <a:rPr lang="en-US" dirty="0"/>
              <a:t>There are specific activities that take place during each phase. In this lesson, we’re going to look at the Monitoring Phase.</a:t>
            </a:r>
          </a:p>
        </p:txBody>
      </p:sp>
      <p:sp>
        <p:nvSpPr>
          <p:cNvPr id="4" name="Slide Number Placeholder 3"/>
          <p:cNvSpPr>
            <a:spLocks noGrp="1"/>
          </p:cNvSpPr>
          <p:nvPr>
            <p:ph type="sldNum" sz="quarter" idx="10"/>
          </p:nvPr>
        </p:nvSpPr>
        <p:spPr/>
        <p:txBody>
          <a:bodyPr/>
          <a:lstStyle/>
          <a:p>
            <a:fld id="{C4CCA52A-74E6-4CF6-8337-7AA5D8C950A4}" type="slidenum">
              <a:rPr lang="en-US" smtClean="0"/>
              <a:pPr/>
              <a:t>4</a:t>
            </a:fld>
            <a:endParaRPr lang="en-US" dirty="0"/>
          </a:p>
        </p:txBody>
      </p:sp>
    </p:spTree>
    <p:extLst>
      <p:ext uri="{BB962C8B-B14F-4D97-AF65-F5344CB8AC3E}">
        <p14:creationId xmlns:p14="http://schemas.microsoft.com/office/powerpoint/2010/main" val="127545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Transition Message: </a:t>
            </a:r>
            <a:r>
              <a:rPr lang="en-US" b="0" baseline="0" dirty="0"/>
              <a:t>Any final thoughts on this scenario?</a:t>
            </a:r>
            <a:endParaRPr lang="en-US" b="1" baseline="0" dirty="0"/>
          </a:p>
          <a:p>
            <a:endParaRPr lang="en-US" b="1" baseline="0" dirty="0"/>
          </a:p>
          <a:p>
            <a:pPr defTabSz="928234">
              <a:defRPr/>
            </a:pPr>
            <a:r>
              <a:rPr lang="en-US" b="1" baseline="0" dirty="0"/>
              <a:t>Exercise Objective: </a:t>
            </a:r>
            <a:r>
              <a:rPr lang="en-US" dirty="0"/>
              <a:t>Practice the communication and clarification required for improving performance in the workplace.</a:t>
            </a:r>
            <a:endParaRPr lang="en-US" b="1" baseline="0" dirty="0"/>
          </a:p>
          <a:p>
            <a:endParaRPr lang="en-US" b="1" baseline="0" dirty="0"/>
          </a:p>
          <a:p>
            <a:r>
              <a:rPr lang="en-US" b="1" baseline="0" dirty="0"/>
              <a:t>Instructor Notes: </a:t>
            </a:r>
            <a:r>
              <a:rPr lang="en-US" b="0" baseline="0" dirty="0"/>
              <a:t>This exercise shows an effective interaction between a supervisor and an employee with performance issues. Allow the class to ask questions throughout the scenario. </a:t>
            </a:r>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40</a:t>
            </a:fld>
            <a:endParaRPr lang="en-US" dirty="0"/>
          </a:p>
        </p:txBody>
      </p:sp>
    </p:spTree>
    <p:extLst>
      <p:ext uri="{BB962C8B-B14F-4D97-AF65-F5344CB8AC3E}">
        <p14:creationId xmlns:p14="http://schemas.microsoft.com/office/powerpoint/2010/main" val="3499267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Message: </a:t>
            </a:r>
            <a:r>
              <a:rPr lang="en-US" dirty="0"/>
              <a:t>What happens when supervisors </a:t>
            </a:r>
            <a:r>
              <a:rPr lang="en-US" b="1" dirty="0" smtClean="0"/>
              <a:t>DO NOT </a:t>
            </a:r>
            <a:r>
              <a:rPr lang="en-US" dirty="0" smtClean="0"/>
              <a:t>take </a:t>
            </a:r>
            <a:r>
              <a:rPr lang="en-US" dirty="0"/>
              <a:t>immediate action?</a:t>
            </a:r>
          </a:p>
          <a:p>
            <a:endParaRPr lang="en-US" dirty="0"/>
          </a:p>
          <a:p>
            <a:r>
              <a:rPr lang="en-US" b="1" dirty="0"/>
              <a:t>Instruction: </a:t>
            </a:r>
            <a:r>
              <a:rPr lang="en-US" b="0" dirty="0"/>
              <a:t>It’s important to take immediate action for a number of reasons. </a:t>
            </a:r>
            <a:r>
              <a:rPr lang="en-US" dirty="0"/>
              <a:t>Failure to take immediate action with problem employees could mean:</a:t>
            </a:r>
          </a:p>
          <a:p>
            <a:endParaRPr lang="en-US" dirty="0"/>
          </a:p>
          <a:p>
            <a:pPr marL="0" indent="0">
              <a:buFont typeface="+mj-lt"/>
              <a:buNone/>
            </a:pPr>
            <a:r>
              <a:rPr lang="en-US" dirty="0" smtClean="0"/>
              <a:t>1. Damaging </a:t>
            </a:r>
            <a:r>
              <a:rPr lang="en-US" dirty="0"/>
              <a:t>office morale.</a:t>
            </a:r>
            <a:r>
              <a:rPr lang="en-US" baseline="0" dirty="0"/>
              <a:t> O</a:t>
            </a:r>
            <a:r>
              <a:rPr lang="en-US" dirty="0"/>
              <a:t>ther employees will resent the performer(s) with performance issues and resent the supervisor for not addressing the </a:t>
            </a:r>
            <a:r>
              <a:rPr lang="en-US" dirty="0" smtClean="0"/>
              <a:t>problem</a:t>
            </a:r>
          </a:p>
          <a:p>
            <a:pPr marL="0" indent="0">
              <a:buFont typeface="+mj-lt"/>
              <a:buNone/>
            </a:pPr>
            <a:endParaRPr lang="en-US" dirty="0"/>
          </a:p>
          <a:p>
            <a:pPr marL="0" indent="0">
              <a:buFont typeface="+mj-lt"/>
              <a:buNone/>
            </a:pPr>
            <a:r>
              <a:rPr lang="en-US" dirty="0" smtClean="0"/>
              <a:t>2. Disciplinary Issues. It is not unusual for employees with performance issues to have attendance issues, or to misuse their computer and telephone. These issues should disappear once they are productively engaged.</a:t>
            </a:r>
            <a:endParaRPr lang="en-US" i="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41</a:t>
            </a:fld>
            <a:endParaRPr lang="en-US" dirty="0"/>
          </a:p>
        </p:txBody>
      </p:sp>
    </p:spTree>
    <p:extLst>
      <p:ext uri="{BB962C8B-B14F-4D97-AF65-F5344CB8AC3E}">
        <p14:creationId xmlns:p14="http://schemas.microsoft.com/office/powerpoint/2010/main" val="1087339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Transition Message: </a:t>
            </a:r>
            <a:r>
              <a:rPr lang="en-US" dirty="0"/>
              <a:t>The best way for supervisors to handle performance issues is to take action to avoid performance </a:t>
            </a:r>
            <a:r>
              <a:rPr lang="en-US" dirty="0" smtClean="0"/>
              <a:t>issues </a:t>
            </a:r>
            <a:r>
              <a:rPr lang="en-US" dirty="0"/>
              <a:t>before they occur. </a:t>
            </a:r>
          </a:p>
          <a:p>
            <a:endParaRPr lang="en-US" b="0" baseline="0" dirty="0"/>
          </a:p>
          <a:p>
            <a:r>
              <a:rPr lang="en-US" b="1" baseline="0" dirty="0"/>
              <a:t>Instruction: </a:t>
            </a:r>
            <a:r>
              <a:rPr lang="en-US" dirty="0"/>
              <a:t>Such preventive actions include the following:</a:t>
            </a:r>
          </a:p>
          <a:p>
            <a:endParaRPr lang="en-US" b="1" dirty="0"/>
          </a:p>
          <a:p>
            <a:pPr marL="169221" indent="-169221">
              <a:buFont typeface="Arial" panose="020B0604020202020204" pitchFamily="34" charset="0"/>
              <a:buChar char="•"/>
            </a:pPr>
            <a:r>
              <a:rPr lang="en-US" dirty="0"/>
              <a:t>Communicate clear performance standards and expectations to employees. Supervisors should consider sharing performance expectations with their staff. If employees don’t understand what is expected, it will be very hard, if not impossible, for them to meet those expectations. Providing clear expectations doesn’t necessarily require supervisors to lay out precisely written, detailed instructions on every performance component. Generally, the question supervisors should ask themselves is: “Would a reasonable person understand what was expected?”</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Provide frequent feedback on performance. Such feedback, both positive and negative, whether given in continuously scheduled meetings or in unscheduled </a:t>
            </a:r>
            <a:r>
              <a:rPr lang="en-US" dirty="0" smtClean="0"/>
              <a:t>performance discussions, </a:t>
            </a:r>
            <a:r>
              <a:rPr lang="en-US" dirty="0"/>
              <a:t>is crucial to ensuring that expectations are understood. Frequent feedback lessens the likelihood that an employee will be surprised if it becomes necessary to take formal steps to resolve  performance issues. Supervisors should always look for opportunities to confirm that their</a:t>
            </a:r>
            <a:r>
              <a:rPr lang="en-US" baseline="0" dirty="0"/>
              <a:t> </a:t>
            </a:r>
            <a:r>
              <a:rPr lang="en-US" dirty="0"/>
              <a:t>employees understand what is expected.</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Reward and recognize good performance, informally and formally. Recognizing </a:t>
            </a:r>
            <a:r>
              <a:rPr lang="en-US" dirty="0" smtClean="0"/>
              <a:t>and rewarding good </a:t>
            </a:r>
            <a:r>
              <a:rPr lang="en-US" dirty="0"/>
              <a:t>performance is simply another way of clarifying expectations.</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Make full use of the probationary period for new employees. Performance </a:t>
            </a:r>
            <a:r>
              <a:rPr lang="en-US" dirty="0" smtClean="0"/>
              <a:t>issues </a:t>
            </a:r>
            <a:r>
              <a:rPr lang="en-US" dirty="0"/>
              <a:t>often first show up during the initial period of employment. This period is designed to provide an opportunity for supervisors to address such </a:t>
            </a:r>
            <a:r>
              <a:rPr lang="en-US" dirty="0" smtClean="0"/>
              <a:t>issues. </a:t>
            </a:r>
            <a:r>
              <a:rPr lang="en-US" dirty="0"/>
              <a:t>Furthermore, an employee who is terminated during this period is not entitled to most of the procedures and appeal rights granted to employees who have completed probationary/trial periods. A recurring theme in successful resolution of performance </a:t>
            </a:r>
            <a:r>
              <a:rPr lang="en-US" dirty="0" smtClean="0"/>
              <a:t>issues </a:t>
            </a:r>
            <a:r>
              <a:rPr lang="en-US" dirty="0"/>
              <a:t>is that taking action early is always better than waiting. This statement is definitely true when considering ways to prevent performance </a:t>
            </a:r>
            <a:r>
              <a:rPr lang="en-US" dirty="0" smtClean="0"/>
              <a:t>issues. </a:t>
            </a:r>
            <a:r>
              <a:rPr lang="en-US" dirty="0"/>
              <a:t>Early communication, early feedback (positive and negative) and, if appropriate, early termination during a probationary or trial period are all good ways to prevent future performance </a:t>
            </a:r>
            <a:r>
              <a:rPr lang="en-US" dirty="0" smtClean="0"/>
              <a:t>issues. </a:t>
            </a:r>
            <a:r>
              <a:rPr lang="en-US" dirty="0"/>
              <a:t>Investing time early is always time well spent.</a:t>
            </a:r>
          </a:p>
          <a:p>
            <a:pPr defTabSz="928234">
              <a:defRPr/>
            </a:pPr>
            <a:endParaRPr lang="en-US" b="0" baseline="0" dirty="0"/>
          </a:p>
          <a:p>
            <a:pPr defTabSz="928234">
              <a:defRPr/>
            </a:pPr>
            <a:r>
              <a:rPr lang="en-US" b="1" baseline="0" dirty="0"/>
              <a:t>Interactivity: </a:t>
            </a:r>
            <a:r>
              <a:rPr lang="en-US" b="0" i="1" baseline="0" dirty="0"/>
              <a:t>Ask:</a:t>
            </a:r>
            <a:r>
              <a:rPr lang="en-US" b="0" baseline="0" dirty="0"/>
              <a:t> Think of a time you had to communicate expectations to employees. What did that conversation look like? Was it ultimately successful in improving performance? Why or why not (ask multiple participants for their opinion)? Looking back on the situation, was there anything else you could have done or done differently?</a:t>
            </a:r>
          </a:p>
          <a:p>
            <a:pPr defTabSz="928234">
              <a:defRPr/>
            </a:pPr>
            <a:endParaRPr lang="en-US" b="0" baseline="0" dirty="0"/>
          </a:p>
          <a:p>
            <a:pPr defTabSz="928234">
              <a:defRPr/>
            </a:pPr>
            <a:r>
              <a:rPr lang="en-US" b="0" i="1" baseline="0" dirty="0"/>
              <a:t>Ask supervisors: </a:t>
            </a:r>
            <a:r>
              <a:rPr lang="en-US" b="0" baseline="0" dirty="0"/>
              <a:t>What is the best way to provide frequent feedback? </a:t>
            </a:r>
            <a:r>
              <a:rPr lang="en-US" b="0" i="1" baseline="0" dirty="0"/>
              <a:t>Ask employees: </a:t>
            </a:r>
            <a:r>
              <a:rPr lang="en-US" b="0" baseline="0" dirty="0"/>
              <a:t>What is the best was to receive continuous feedback?</a:t>
            </a:r>
          </a:p>
          <a:p>
            <a:pPr defTabSz="928234">
              <a:defRPr/>
            </a:pPr>
            <a:endParaRPr lang="en-US" b="0" baseline="0" dirty="0"/>
          </a:p>
          <a:p>
            <a:pPr defTabSz="928234">
              <a:defRPr/>
            </a:pPr>
            <a:r>
              <a:rPr lang="en-US" b="0" i="1" baseline="0" dirty="0"/>
              <a:t>Ask: </a:t>
            </a:r>
            <a:r>
              <a:rPr lang="en-US" b="0" baseline="0" dirty="0"/>
              <a:t>What can you do now to start or continue preventative actions? What should you do if </a:t>
            </a:r>
            <a:r>
              <a:rPr lang="en-US" b="0" baseline="0" dirty="0" smtClean="0"/>
              <a:t>issues </a:t>
            </a:r>
            <a:r>
              <a:rPr lang="en-US" b="0" baseline="0" dirty="0"/>
              <a:t>are already occurring?</a:t>
            </a:r>
          </a:p>
          <a:p>
            <a:pPr defTabSz="928234">
              <a:defRPr/>
            </a:pPr>
            <a:endParaRPr lang="en-US" b="0"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42</a:t>
            </a:fld>
            <a:endParaRPr lang="en-US" dirty="0"/>
          </a:p>
        </p:txBody>
      </p:sp>
    </p:spTree>
    <p:extLst>
      <p:ext uri="{BB962C8B-B14F-4D97-AF65-F5344CB8AC3E}">
        <p14:creationId xmlns:p14="http://schemas.microsoft.com/office/powerpoint/2010/main" val="1564396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513">
              <a:defRPr/>
            </a:pPr>
            <a:r>
              <a:rPr lang="en-US" b="1" dirty="0"/>
              <a:t>Transition Message: </a:t>
            </a:r>
            <a:r>
              <a:rPr lang="en-US" b="0" dirty="0"/>
              <a:t>L</a:t>
            </a:r>
            <a:r>
              <a:rPr lang="en-US" b="0" baseline="0" dirty="0"/>
              <a:t>et’s review the learning objectives for this lesson. </a:t>
            </a:r>
            <a:r>
              <a:rPr lang="en-US" dirty="0"/>
              <a:t>Paraphrase the learning objectives; it is not necessary to read them verbatim. </a:t>
            </a:r>
          </a:p>
          <a:p>
            <a:endParaRPr lang="en-US" baseline="0" dirty="0">
              <a:effectLst/>
            </a:endParaRPr>
          </a:p>
          <a:p>
            <a:pPr marL="171450" lvl="0" indent="-171450">
              <a:buFont typeface="Wingdings" panose="05000000000000000000" pitchFamily="2" charset="2"/>
              <a:buChar char="§"/>
            </a:pPr>
            <a:r>
              <a:rPr lang="en-US" dirty="0" smtClean="0">
                <a:solidFill>
                  <a:schemeClr val="tx1"/>
                </a:solidFill>
              </a:rPr>
              <a:t>Identify key aspects of the Monitoring Phase.</a:t>
            </a:r>
            <a:endParaRPr lang="en-US" u="sng" dirty="0" smtClean="0">
              <a:solidFill>
                <a:schemeClr val="tx1"/>
              </a:solidFill>
            </a:endParaRPr>
          </a:p>
          <a:p>
            <a:pPr marL="171450" lvl="0" indent="-171450">
              <a:buFont typeface="Wingdings" panose="05000000000000000000" pitchFamily="2" charset="2"/>
              <a:buChar char="§"/>
            </a:pPr>
            <a:r>
              <a:rPr lang="en-US" dirty="0" smtClean="0">
                <a:solidFill>
                  <a:schemeClr val="tx1"/>
                </a:solidFill>
              </a:rPr>
              <a:t>Explain the value of monitoring performance  continually.</a:t>
            </a:r>
          </a:p>
          <a:p>
            <a:pPr marL="171450" indent="-171450">
              <a:buFont typeface="Wingdings" panose="05000000000000000000" pitchFamily="2" charset="2"/>
              <a:buChar char="§"/>
            </a:pPr>
            <a:r>
              <a:rPr lang="en-US" dirty="0" smtClean="0">
                <a:solidFill>
                  <a:schemeClr val="tx1"/>
                </a:solidFill>
              </a:rPr>
              <a:t>Explain the process used to address performance issues. </a:t>
            </a:r>
          </a:p>
          <a:p>
            <a:pPr marL="171450" indent="-171450">
              <a:buFont typeface="Wingdings" panose="05000000000000000000" pitchFamily="2" charset="2"/>
              <a:buChar char="§"/>
            </a:pPr>
            <a:r>
              <a:rPr lang="en-US" dirty="0" smtClean="0">
                <a:solidFill>
                  <a:schemeClr val="tx1"/>
                </a:solidFill>
              </a:rPr>
              <a:t>Identify elements of a formal Performance Improvement Plan (PIP).</a:t>
            </a:r>
          </a:p>
          <a:p>
            <a:endParaRPr lang="en-US" dirty="0">
              <a:effectLst/>
            </a:endParaRPr>
          </a:p>
          <a:p>
            <a:pPr lvl="0"/>
            <a:endParaRPr lang="en-US" dirty="0">
              <a:effectLst/>
            </a:endParaRPr>
          </a:p>
        </p:txBody>
      </p:sp>
      <p:sp>
        <p:nvSpPr>
          <p:cNvPr id="4" name="Slide Number Placeholder 3"/>
          <p:cNvSpPr>
            <a:spLocks noGrp="1"/>
          </p:cNvSpPr>
          <p:nvPr>
            <p:ph type="sldNum" sz="quarter" idx="10"/>
          </p:nvPr>
        </p:nvSpPr>
        <p:spPr/>
        <p:txBody>
          <a:bodyPr/>
          <a:lstStyle/>
          <a:p>
            <a:fld id="{C4CCA52A-74E6-4CF6-8337-7AA5D8C950A4}" type="slidenum">
              <a:rPr lang="en-US" smtClean="0"/>
              <a:pPr/>
              <a:t>43</a:t>
            </a:fld>
            <a:endParaRPr lang="en-US" dirty="0"/>
          </a:p>
        </p:txBody>
      </p:sp>
    </p:spTree>
    <p:extLst>
      <p:ext uri="{BB962C8B-B14F-4D97-AF65-F5344CB8AC3E}">
        <p14:creationId xmlns:p14="http://schemas.microsoft.com/office/powerpoint/2010/main" val="4123378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Message: </a:t>
            </a:r>
            <a:r>
              <a:rPr lang="en-US" b="0" dirty="0"/>
              <a:t>Before</a:t>
            </a:r>
            <a:r>
              <a:rPr lang="en-US" b="0" baseline="0" dirty="0"/>
              <a:t> we break, are there any questions? </a:t>
            </a:r>
            <a:endParaRPr lang="en-US" b="0" dirty="0"/>
          </a:p>
          <a:p>
            <a:endParaRPr lang="en-US" b="0" baseline="0" dirty="0"/>
          </a:p>
          <a:p>
            <a:pPr defTabSz="902513">
              <a:defRPr/>
            </a:pPr>
            <a:r>
              <a:rPr lang="en-US" dirty="0"/>
              <a:t>. 	</a:t>
            </a:r>
          </a:p>
          <a:p>
            <a:endParaRPr lang="en-US" b="0"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44</a:t>
            </a:fld>
            <a:endParaRPr lang="en-US" dirty="0"/>
          </a:p>
        </p:txBody>
      </p:sp>
    </p:spTree>
    <p:extLst>
      <p:ext uri="{BB962C8B-B14F-4D97-AF65-F5344CB8AC3E}">
        <p14:creationId xmlns:p14="http://schemas.microsoft.com/office/powerpoint/2010/main" val="775566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095">
              <a:defRPr/>
            </a:pPr>
            <a:r>
              <a:rPr lang="en-US" b="1" dirty="0"/>
              <a:t>Transition Message: </a:t>
            </a:r>
            <a:r>
              <a:rPr lang="en-US" b="0" dirty="0"/>
              <a:t>Here</a:t>
            </a:r>
            <a:r>
              <a:rPr lang="en-US" b="0" baseline="0" dirty="0"/>
              <a:t> are some a</a:t>
            </a:r>
            <a:r>
              <a:rPr lang="en-US" dirty="0"/>
              <a:t>dditional resources and learning tools.</a:t>
            </a:r>
          </a:p>
          <a:p>
            <a:pPr defTabSz="928095">
              <a:defRPr/>
            </a:pPr>
            <a:endParaRPr lang="en-US" dirty="0"/>
          </a:p>
          <a:p>
            <a:pPr defTabSz="928095">
              <a:defRPr/>
            </a:pPr>
            <a:r>
              <a:rPr lang="en-US" b="1" baseline="0" dirty="0"/>
              <a:t>Instructor Notes: </a:t>
            </a:r>
            <a:r>
              <a:rPr lang="en-US" b="0" baseline="0" dirty="0"/>
              <a:t>Collect any Parking Lot questions. </a:t>
            </a:r>
            <a:r>
              <a:rPr lang="en-US" dirty="0"/>
              <a:t>You are ready for Lesson 6</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45</a:t>
            </a:fld>
            <a:endParaRPr lang="en-US" dirty="0"/>
          </a:p>
        </p:txBody>
      </p:sp>
    </p:spTree>
    <p:extLst>
      <p:ext uri="{BB962C8B-B14F-4D97-AF65-F5344CB8AC3E}">
        <p14:creationId xmlns:p14="http://schemas.microsoft.com/office/powerpoint/2010/main" val="117671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34">
              <a:defRPr/>
            </a:pPr>
            <a:r>
              <a:rPr lang="en-US" b="1" dirty="0"/>
              <a:t>Transition Message: </a:t>
            </a:r>
            <a:r>
              <a:rPr lang="en-US" sz="1200" kern="1200" dirty="0" smtClean="0">
                <a:solidFill>
                  <a:schemeClr val="tx1"/>
                </a:solidFill>
                <a:effectLst/>
                <a:latin typeface="+mn-lt"/>
                <a:ea typeface="+mn-ea"/>
                <a:cs typeface="+mn-cs"/>
              </a:rPr>
              <a:t>As we have stated previously, monitoring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performance is an ongoing process requiring communication and input from both supervisor and employee.</a:t>
            </a:r>
            <a:endParaRPr lang="en-US" b="1" dirty="0"/>
          </a:p>
          <a:p>
            <a:pPr defTabSz="928234">
              <a:defRPr/>
            </a:pPr>
            <a:endParaRPr lang="en-US" b="1" dirty="0"/>
          </a:p>
          <a:p>
            <a:pPr defTabSz="928234">
              <a:defRPr/>
            </a:pPr>
            <a:r>
              <a:rPr lang="en-US" b="1" dirty="0"/>
              <a:t>Instruction:</a:t>
            </a:r>
            <a:r>
              <a:rPr lang="en-US" b="0" baseline="0" dirty="0"/>
              <a:t> Monitoring entails supervisors checking in with their employees on a continuous basis to gauge how they are progressing with their performance plans. As you might have guessed, monitoring performance is a critical part of a successful performance management program. </a:t>
            </a:r>
            <a:r>
              <a:rPr lang="en-US" dirty="0"/>
              <a:t>In a high-performing organization, supervisors continually monitor assignments and projects consistently to measure performance and provide ongoing feedback to employees and work groups on progress toward reaching their goals.</a:t>
            </a:r>
            <a:endParaRPr lang="en-US" b="0" baseline="0" dirty="0"/>
          </a:p>
          <a:p>
            <a:pPr defTabSz="928234">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5</a:t>
            </a:fld>
            <a:endParaRPr lang="en-US" dirty="0"/>
          </a:p>
        </p:txBody>
      </p:sp>
    </p:spTree>
    <p:extLst>
      <p:ext uri="{BB962C8B-B14F-4D97-AF65-F5344CB8AC3E}">
        <p14:creationId xmlns:p14="http://schemas.microsoft.com/office/powerpoint/2010/main" val="279881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513">
              <a:defRPr/>
            </a:pPr>
            <a:r>
              <a:rPr lang="en-US" b="1" dirty="0"/>
              <a:t>Transition Message: </a:t>
            </a:r>
            <a:r>
              <a:rPr lang="en-US" dirty="0"/>
              <a:t>Let’s </a:t>
            </a:r>
            <a:r>
              <a:rPr lang="en-US" dirty="0" smtClean="0"/>
              <a:t>jump int</a:t>
            </a:r>
            <a:r>
              <a:rPr lang="en-US" baseline="0" dirty="0" smtClean="0"/>
              <a:t>o the </a:t>
            </a:r>
            <a:r>
              <a:rPr lang="en-US" dirty="0" smtClean="0"/>
              <a:t>monitoring </a:t>
            </a:r>
            <a:r>
              <a:rPr lang="en-US" dirty="0"/>
              <a:t>performance </a:t>
            </a:r>
            <a:r>
              <a:rPr lang="en-US" dirty="0" smtClean="0"/>
              <a:t>of DPMAP. </a:t>
            </a:r>
            <a:endParaRPr lang="en-US" b="1" dirty="0"/>
          </a:p>
          <a:p>
            <a:endParaRPr lang="en-US" b="0" dirty="0"/>
          </a:p>
          <a:p>
            <a:r>
              <a:rPr lang="en-US" b="1" dirty="0"/>
              <a:t>Instruction: </a:t>
            </a:r>
            <a:r>
              <a:rPr lang="en-US" dirty="0"/>
              <a:t> During the Monitoring Phase, supervisors </a:t>
            </a:r>
            <a:r>
              <a:rPr lang="en-US" dirty="0" smtClean="0"/>
              <a:t>and employees have </a:t>
            </a:r>
            <a:r>
              <a:rPr lang="en-US" dirty="0"/>
              <a:t>a continuous, two-way, open dialog about performance. </a:t>
            </a:r>
            <a:endParaRPr lang="en-US" b="1" dirty="0"/>
          </a:p>
          <a:p>
            <a:r>
              <a:rPr lang="en-US" dirty="0"/>
              <a:t> </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Key aspects are:</a:t>
            </a:r>
          </a:p>
          <a:p>
            <a:endParaRPr lang="en-US" b="1" dirty="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Two-Way Communication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Emphasize Organizational Goals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Frequent Performance Discussions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Focus on Performance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Timely Recognition and Rewards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Early Detection of Performance Issues</a:t>
            </a:r>
          </a:p>
          <a:p>
            <a:endParaRPr lang="en-US" b="1" dirty="0"/>
          </a:p>
          <a:p>
            <a:r>
              <a:rPr lang="en-US" b="1" dirty="0"/>
              <a:t>During the monitoring process, </a:t>
            </a:r>
            <a:r>
              <a:rPr lang="en-US" b="1" i="1" dirty="0"/>
              <a:t>communication </a:t>
            </a:r>
            <a:r>
              <a:rPr lang="en-US" b="1" i="1" dirty="0" smtClean="0"/>
              <a:t>between</a:t>
            </a:r>
            <a:r>
              <a:rPr lang="en-US" b="1" i="1" baseline="0" dirty="0" smtClean="0"/>
              <a:t> supervisor and employee i</a:t>
            </a:r>
            <a:r>
              <a:rPr lang="en-US" b="1" i="1" dirty="0" smtClean="0"/>
              <a:t>s </a:t>
            </a:r>
            <a:r>
              <a:rPr lang="en-US" b="1" i="1" dirty="0"/>
              <a:t>the most important determinant of </a:t>
            </a:r>
            <a:r>
              <a:rPr lang="en-US" b="1" i="1" dirty="0" smtClean="0"/>
              <a:t>success.</a:t>
            </a:r>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6</a:t>
            </a:fld>
            <a:endParaRPr lang="en-US" dirty="0"/>
          </a:p>
        </p:txBody>
      </p:sp>
    </p:spTree>
    <p:extLst>
      <p:ext uri="{BB962C8B-B14F-4D97-AF65-F5344CB8AC3E}">
        <p14:creationId xmlns:p14="http://schemas.microsoft.com/office/powerpoint/2010/main" val="356810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Transition Message</a:t>
            </a:r>
            <a:r>
              <a:rPr lang="en-US" b="1" dirty="0" smtClean="0"/>
              <a:t>: </a:t>
            </a:r>
            <a:r>
              <a:rPr lang="en-US" sz="1200" kern="1200" dirty="0" smtClean="0">
                <a:solidFill>
                  <a:schemeClr val="tx1"/>
                </a:solidFill>
                <a:effectLst/>
                <a:latin typeface="+mn-lt"/>
                <a:ea typeface="+mn-ea"/>
                <a:cs typeface="+mn-cs"/>
              </a:rPr>
              <a:t>Let’s looks at roles and responsibilities of supervisors and employees.  </a:t>
            </a:r>
          </a:p>
          <a:p>
            <a:endParaRPr lang="en-US" b="0" dirty="0"/>
          </a:p>
          <a:p>
            <a:pPr lvl="0"/>
            <a:r>
              <a:rPr lang="en-US" b="1" dirty="0"/>
              <a:t>Instruction:  </a:t>
            </a:r>
            <a:r>
              <a:rPr lang="en-US" b="0" dirty="0" smtClean="0"/>
              <a:t>Supervisors:</a:t>
            </a:r>
            <a:r>
              <a:rPr lang="en-US" b="0" baseline="0" dirty="0" smtClean="0"/>
              <a:t> </a:t>
            </a:r>
            <a:endParaRPr lang="en-US" b="0" dirty="0"/>
          </a:p>
          <a:p>
            <a:endParaRPr lang="en-US" dirty="0"/>
          </a:p>
          <a:p>
            <a:pPr marL="169221" indent="-169221">
              <a:buFont typeface="Arial" panose="020B0604020202020204" pitchFamily="34" charset="0"/>
              <a:buChar char="•"/>
            </a:pPr>
            <a:r>
              <a:rPr lang="en-US" dirty="0"/>
              <a:t>Continuously communicate with and provide encouragement, meaningful feedback, and appreciation to </a:t>
            </a:r>
            <a:r>
              <a:rPr lang="en-US" dirty="0" smtClean="0"/>
              <a:t>ALL </a:t>
            </a:r>
            <a:r>
              <a:rPr lang="en-US" dirty="0"/>
              <a:t>employees. Effective and timely feedback during the performance appraisal cycle provides employees with an understanding of how well they are performing, what they are doing well, and if there are areas which need improvement. Feedback can come from many different sources, such as observation, measurement programs, peers, and input from customers. </a:t>
            </a:r>
            <a:endParaRPr lang="en-US" dirty="0" smtClean="0"/>
          </a:p>
          <a:p>
            <a:pPr marL="0" indent="0">
              <a:buFont typeface="Arial" panose="020B0604020202020204" pitchFamily="34" charset="0"/>
              <a:buNone/>
            </a:pPr>
            <a:endParaRPr lang="en-US" dirty="0"/>
          </a:p>
          <a:p>
            <a:pPr marL="169221" indent="-169221">
              <a:buFont typeface="Arial" panose="020B0604020202020204" pitchFamily="34" charset="0"/>
              <a:buChar char="•"/>
            </a:pPr>
            <a:r>
              <a:rPr lang="en-US" dirty="0"/>
              <a:t>Provide employees an opportunity to highlight their accomplishments. These opportunities</a:t>
            </a:r>
            <a:r>
              <a:rPr lang="en-US" baseline="0" dirty="0"/>
              <a:t> may come during informal feedback sessions, or through employee input. Supervisors should be open and positive when their employees highlight their accomplishments</a:t>
            </a:r>
            <a:r>
              <a:rPr lang="en-US" dirty="0">
                <a:latin typeface="Myriad Pro" panose="020B0503030403020204" pitchFamily="34" charset="0"/>
              </a:rPr>
              <a:t>—</a:t>
            </a:r>
            <a:r>
              <a:rPr lang="en-US" baseline="0" dirty="0"/>
              <a:t>they are likely proud of what they did, and supervisors should honor their success.</a:t>
            </a:r>
          </a:p>
          <a:p>
            <a:pPr marL="169221" indent="-169221">
              <a:buFont typeface="Arial" panose="020B0604020202020204" pitchFamily="34" charset="0"/>
              <a:buChar char="•"/>
            </a:pPr>
            <a:endParaRPr lang="en-US" dirty="0"/>
          </a:p>
          <a:p>
            <a:pPr marL="169221" indent="-169221" defTabSz="928234">
              <a:buFont typeface="Arial" panose="020B0604020202020204" pitchFamily="34" charset="0"/>
              <a:buChar char="•"/>
              <a:defRPr/>
            </a:pPr>
            <a:r>
              <a:rPr lang="en-US" dirty="0"/>
              <a:t>Identify needed changes to performance elements/standards as appropriate.</a:t>
            </a:r>
          </a:p>
          <a:p>
            <a:pPr marL="169221" indent="-169221" defTabSz="928234">
              <a:buFont typeface="Arial" panose="020B0604020202020204" pitchFamily="34" charset="0"/>
              <a:buChar char="•"/>
              <a:defRPr/>
            </a:pPr>
            <a:endParaRPr lang="en-US" dirty="0"/>
          </a:p>
          <a:p>
            <a:pPr marL="169221" indent="-169221">
              <a:buFont typeface="Arial" panose="020B0604020202020204" pitchFamily="34" charset="0"/>
              <a:buChar char="•"/>
            </a:pPr>
            <a:r>
              <a:rPr lang="en-US" dirty="0"/>
              <a:t>Review IDPs to identify development opportunities such as training, on-the-job training, counseling, and coaching</a:t>
            </a:r>
            <a:r>
              <a:rPr lang="en-US" baseline="0" dirty="0"/>
              <a:t> </a:t>
            </a:r>
            <a:r>
              <a:rPr lang="en-US" dirty="0"/>
              <a:t>opportunities. A supervisor should consider the IDP a start to the performance management</a:t>
            </a:r>
            <a:r>
              <a:rPr lang="en-US" baseline="0" dirty="0"/>
              <a:t> dialog with the employee. </a:t>
            </a:r>
            <a:r>
              <a:rPr lang="en-US" dirty="0"/>
              <a:t>As we mentioned, the IDP should be considered a partnership between the employee and the supervisor. </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Be knowledgeable regarding each employee’s skills and abilities, and look for opportunities to help employees further develop their skills. Supervisors</a:t>
            </a:r>
            <a:r>
              <a:rPr lang="en-US" baseline="0" dirty="0"/>
              <a:t> should c</a:t>
            </a:r>
            <a:r>
              <a:rPr lang="en-US" dirty="0"/>
              <a:t>onsider stretch</a:t>
            </a:r>
            <a:r>
              <a:rPr lang="en-US" baseline="0" dirty="0"/>
              <a:t> goals, informal learning, </a:t>
            </a:r>
            <a:r>
              <a:rPr lang="en-US" dirty="0"/>
              <a:t>coaching</a:t>
            </a:r>
            <a:r>
              <a:rPr lang="en-US" baseline="0" dirty="0"/>
              <a:t> </a:t>
            </a:r>
            <a:r>
              <a:rPr lang="en-US" dirty="0"/>
              <a:t>engagements, and developmental assignments</a:t>
            </a:r>
            <a:r>
              <a:rPr lang="en-US" baseline="0" dirty="0"/>
              <a:t> in addition to traditional skills training.</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Document performance discussions. Ongoing communication and feedback are essential to a successful performance management program. </a:t>
            </a:r>
            <a:r>
              <a:rPr lang="en-US" dirty="0" smtClean="0"/>
              <a:t> Performance </a:t>
            </a:r>
            <a:r>
              <a:rPr lang="en-US" dirty="0"/>
              <a:t>discussions provide an opportunity for a meaningful dialogue between supervisors and employees that focuses on performance</a:t>
            </a:r>
            <a:r>
              <a:rPr lang="en-US" dirty="0">
                <a:latin typeface="Myriad Pro" panose="020B0503030403020204" pitchFamily="34" charset="0"/>
              </a:rPr>
              <a:t>—</a:t>
            </a:r>
            <a:r>
              <a:rPr lang="en-US" dirty="0"/>
              <a:t>what is working well and what are the opportunities for improvement? Keeping track of performance discussions and feedback simplifies the </a:t>
            </a:r>
            <a:r>
              <a:rPr lang="en-US" dirty="0" smtClean="0"/>
              <a:t>evaluation </a:t>
            </a:r>
            <a:r>
              <a:rPr lang="en-US" dirty="0"/>
              <a:t>phase, reducing the amount of time and energy a supervisors has to spend on this critical activity. </a:t>
            </a:r>
          </a:p>
          <a:p>
            <a:pPr marL="169221" indent="-169221">
              <a:buFont typeface="Arial" panose="020B0604020202020204" pitchFamily="34" charset="0"/>
              <a:buChar char="•"/>
            </a:pPr>
            <a:endParaRPr lang="en-US" dirty="0"/>
          </a:p>
          <a:p>
            <a:pPr marL="169221" indent="-169221" defTabSz="928234">
              <a:buFont typeface="Arial" panose="020B0604020202020204" pitchFamily="34" charset="0"/>
              <a:buChar char="•"/>
              <a:defRPr/>
            </a:pPr>
            <a:r>
              <a:rPr lang="en-US" dirty="0"/>
              <a:t>Recognize and reward performance throughout the performance appraisal cycle rather than waiting until the </a:t>
            </a:r>
            <a:r>
              <a:rPr lang="en-US" dirty="0" smtClean="0"/>
              <a:t>final performance appraisal</a:t>
            </a:r>
            <a:r>
              <a:rPr lang="en-US" baseline="0" dirty="0" smtClean="0"/>
              <a:t> discussion</a:t>
            </a:r>
            <a:r>
              <a:rPr lang="en-US" dirty="0" smtClean="0"/>
              <a:t>. </a:t>
            </a:r>
          </a:p>
          <a:p>
            <a:pPr marL="0" indent="0" defTabSz="928234">
              <a:buFont typeface="Arial" panose="020B0604020202020204" pitchFamily="34" charset="0"/>
              <a:buNone/>
              <a:defRPr/>
            </a:pPr>
            <a:endParaRPr lang="en-US" dirty="0"/>
          </a:p>
          <a:p>
            <a:r>
              <a:rPr lang="en-US" b="1" baseline="0" dirty="0"/>
              <a:t>Interactivity: </a:t>
            </a:r>
            <a:r>
              <a:rPr lang="en-US" b="0" baseline="0" dirty="0"/>
              <a:t>Ask: Are there any questions about these responsibilities?</a:t>
            </a:r>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7</a:t>
            </a:fld>
            <a:endParaRPr lang="en-US" dirty="0"/>
          </a:p>
        </p:txBody>
      </p:sp>
    </p:spTree>
    <p:extLst>
      <p:ext uri="{BB962C8B-B14F-4D97-AF65-F5344CB8AC3E}">
        <p14:creationId xmlns:p14="http://schemas.microsoft.com/office/powerpoint/2010/main" val="286217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Transition Message: </a:t>
            </a:r>
            <a:r>
              <a:rPr lang="en-US" b="0" dirty="0"/>
              <a:t>So,</a:t>
            </a:r>
            <a:r>
              <a:rPr lang="en-US" b="0" baseline="0" dirty="0"/>
              <a:t> what are the responsibilities for monitoring performance for employees?</a:t>
            </a:r>
            <a:endParaRPr lang="en-US" b="0" dirty="0"/>
          </a:p>
          <a:p>
            <a:endParaRPr lang="en-US" b="0" dirty="0"/>
          </a:p>
          <a:p>
            <a:pPr lvl="0"/>
            <a:r>
              <a:rPr lang="en-US" b="1" dirty="0"/>
              <a:t>Instruction:</a:t>
            </a:r>
            <a:r>
              <a:rPr lang="en-US" b="0" dirty="0"/>
              <a:t> Employees</a:t>
            </a:r>
            <a:r>
              <a:rPr lang="en-US" b="0" baseline="0" dirty="0"/>
              <a:t> should:</a:t>
            </a:r>
          </a:p>
          <a:p>
            <a:endParaRPr lang="en-US" dirty="0"/>
          </a:p>
          <a:p>
            <a:pPr marL="169221" indent="-169221">
              <a:buFont typeface="Arial" panose="020B0604020202020204" pitchFamily="34" charset="0"/>
              <a:buChar char="•"/>
            </a:pPr>
            <a:r>
              <a:rPr lang="en-US" dirty="0"/>
              <a:t>Ask questions. Employees who understand where they fit in the big picture and what they need to do to succeed will be better engaged in mission accomplishment. If employees are not sure what their supervisor expects of them, they should</a:t>
            </a:r>
            <a:r>
              <a:rPr lang="en-US" baseline="0" dirty="0"/>
              <a:t> </a:t>
            </a:r>
            <a:r>
              <a:rPr lang="en-US" dirty="0"/>
              <a:t>ask clarifying questions until they</a:t>
            </a:r>
            <a:r>
              <a:rPr lang="en-US" baseline="0" dirty="0"/>
              <a:t> </a:t>
            </a:r>
            <a:r>
              <a:rPr lang="en-US" dirty="0"/>
              <a:t>reach a shared understanding of the performance required for mission success. </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Remain engaged in self-development. The employee is the best steward of his or her career, and continuous self-development is one of the keys to advancing careers</a:t>
            </a:r>
            <a:r>
              <a:rPr lang="en-US" baseline="0" dirty="0"/>
              <a:t> and maintaining the technical knowledge that is one of the foundations of the DoD performance culture.</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Keep their supervisor informed on the outcomes of their work. </a:t>
            </a:r>
            <a:r>
              <a:rPr lang="en-US" dirty="0" smtClean="0"/>
              <a:t> </a:t>
            </a:r>
            <a:r>
              <a:rPr lang="en-US" baseline="0" dirty="0" smtClean="0"/>
              <a:t>DPMAP </a:t>
            </a:r>
            <a:r>
              <a:rPr lang="en-US" baseline="0" dirty="0"/>
              <a:t>encourages and expects </a:t>
            </a:r>
            <a:r>
              <a:rPr lang="en-US" baseline="0" dirty="0" smtClean="0"/>
              <a:t>frequent, informal </a:t>
            </a:r>
            <a:r>
              <a:rPr lang="en-US" baseline="0" dirty="0"/>
              <a:t>feedback. When employees complete a goal or have some issues preventing them from accomplishing it, their supervisor needs to know.</a:t>
            </a:r>
          </a:p>
          <a:p>
            <a:pPr marL="169221" indent="-169221">
              <a:buFont typeface="Arial" panose="020B0604020202020204" pitchFamily="34" charset="0"/>
              <a:buChar char="•"/>
            </a:pPr>
            <a:endParaRPr lang="en-US" dirty="0"/>
          </a:p>
          <a:p>
            <a:pPr marL="169221" indent="-169221" defTabSz="928234">
              <a:buFont typeface="Arial" panose="020B0604020202020204" pitchFamily="34" charset="0"/>
              <a:buChar char="•"/>
              <a:defRPr/>
            </a:pPr>
            <a:r>
              <a:rPr lang="en-US" dirty="0"/>
              <a:t>Provide input about their accomplishments, relative to the performance elements and standards, during the performance discussions. The goal of performance discussions and other feedback is to ensure that supervisors stay informed of employees’ progress towards their elements. </a:t>
            </a:r>
          </a:p>
          <a:p>
            <a:pPr marL="169221" indent="-169221" defTabSz="928234">
              <a:buFont typeface="Arial" panose="020B0604020202020204" pitchFamily="34" charset="0"/>
              <a:buChar char="•"/>
              <a:defRPr/>
            </a:pPr>
            <a:endParaRPr lang="en-US" dirty="0"/>
          </a:p>
          <a:p>
            <a:pPr marL="169221" indent="-169221" defTabSz="928234">
              <a:buFont typeface="Arial" panose="020B0604020202020204" pitchFamily="34" charset="0"/>
              <a:buChar char="•"/>
              <a:defRPr/>
            </a:pPr>
            <a:r>
              <a:rPr lang="en-US" dirty="0"/>
              <a:t>Identify needed changes to performance elements/standards as appropriate.</a:t>
            </a:r>
          </a:p>
          <a:p>
            <a:pPr marL="169221" indent="-169221" defTabSz="928234">
              <a:buFont typeface="Arial" panose="020B0604020202020204" pitchFamily="34" charset="0"/>
              <a:buChar char="•"/>
              <a:defRPr/>
            </a:pPr>
            <a:endParaRPr lang="en-US" dirty="0"/>
          </a:p>
          <a:p>
            <a:pPr marL="169221" indent="-169221" defTabSz="928234">
              <a:buFont typeface="Arial" panose="020B0604020202020204" pitchFamily="34" charset="0"/>
              <a:buChar char="•"/>
              <a:defRPr/>
            </a:pPr>
            <a:r>
              <a:rPr lang="en-US" dirty="0"/>
              <a:t>Work with supervisor to find solutions to barriers to success. Continuous performance discussions throughout the </a:t>
            </a:r>
            <a:r>
              <a:rPr lang="en-US" dirty="0" smtClean="0"/>
              <a:t>performance appraisal cycle </a:t>
            </a:r>
            <a:r>
              <a:rPr lang="en-US" dirty="0"/>
              <a:t>also provide opportunities for supervisors and employees to discuss and document any needed adjustments to performance plans. Employees should give meaningful suggestions to their supervisor when it applies. When citing an area that needs attention, employees should offer suggestions for improvement and identify barriers to meeting goals outlined in the performance plan.</a:t>
            </a:r>
          </a:p>
          <a:p>
            <a:endParaRPr lang="en-US" b="0" dirty="0"/>
          </a:p>
          <a:p>
            <a:endParaRPr lang="en-US" dirty="0"/>
          </a:p>
          <a:p>
            <a:r>
              <a:rPr lang="en-US" b="1" baseline="0" dirty="0"/>
              <a:t>Interactivity: </a:t>
            </a:r>
            <a:r>
              <a:rPr lang="en-US" b="0" baseline="0" dirty="0"/>
              <a:t>Ask: Are there any questions about these responsibilities?</a:t>
            </a:r>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8</a:t>
            </a:fld>
            <a:endParaRPr lang="en-US" dirty="0"/>
          </a:p>
        </p:txBody>
      </p:sp>
    </p:spTree>
    <p:extLst>
      <p:ext uri="{BB962C8B-B14F-4D97-AF65-F5344CB8AC3E}">
        <p14:creationId xmlns:p14="http://schemas.microsoft.com/office/powerpoint/2010/main" val="308982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34">
              <a:defRPr/>
            </a:pPr>
            <a:r>
              <a:rPr lang="en-US" b="1" dirty="0"/>
              <a:t>Transition Message:</a:t>
            </a:r>
            <a:r>
              <a:rPr lang="en-US" b="1" baseline="0" dirty="0"/>
              <a:t> </a:t>
            </a:r>
            <a:r>
              <a:rPr lang="en-US" dirty="0"/>
              <a:t>When monitoring performance, communication </a:t>
            </a:r>
            <a:r>
              <a:rPr lang="en-US" dirty="0" smtClean="0"/>
              <a:t>between</a:t>
            </a:r>
            <a:r>
              <a:rPr lang="en-US" baseline="0" dirty="0" smtClean="0"/>
              <a:t> supervisor and employee is the </a:t>
            </a:r>
            <a:r>
              <a:rPr lang="en-US" dirty="0" smtClean="0"/>
              <a:t>most </a:t>
            </a:r>
            <a:r>
              <a:rPr lang="en-US" dirty="0"/>
              <a:t>important determinant of success. </a:t>
            </a:r>
            <a:endParaRPr lang="en-US" b="1" dirty="0"/>
          </a:p>
          <a:p>
            <a:pPr defTabSz="928234">
              <a:defRPr/>
            </a:pPr>
            <a:endParaRPr lang="en-US" b="1" dirty="0"/>
          </a:p>
          <a:p>
            <a:pPr defTabSz="928234">
              <a:defRPr/>
            </a:pPr>
            <a:r>
              <a:rPr lang="en-US" b="1" dirty="0"/>
              <a:t>Instruction: </a:t>
            </a:r>
            <a:r>
              <a:rPr lang="en-US" dirty="0" smtClean="0"/>
              <a:t>Supervisors </a:t>
            </a:r>
            <a:r>
              <a:rPr lang="en-US" dirty="0"/>
              <a:t>need to be sure to explain </a:t>
            </a:r>
            <a:r>
              <a:rPr lang="en-US" dirty="0" smtClean="0"/>
              <a:t>that</a:t>
            </a:r>
            <a:r>
              <a:rPr lang="en-US" dirty="0"/>
              <a:t>:</a:t>
            </a:r>
          </a:p>
          <a:p>
            <a:pPr lvl="0"/>
            <a:endParaRPr lang="en-US" dirty="0"/>
          </a:p>
          <a:p>
            <a:pPr marL="169221" indent="-169221">
              <a:buFont typeface="Arial" panose="020B0604020202020204" pitchFamily="34" charset="0"/>
              <a:buChar char="•"/>
            </a:pPr>
            <a:r>
              <a:rPr lang="en-US" dirty="0"/>
              <a:t>Individual performance expectations are linked to organizational goals. They should describe how organizational goals relate to the DoD mission and explain the near- and long-term goals of the organization and how individual performance impacts mission accomplishment. </a:t>
            </a:r>
          </a:p>
          <a:p>
            <a:pPr marL="169221" indent="-169221">
              <a:buFont typeface="Arial" panose="020B0604020202020204" pitchFamily="34" charset="0"/>
              <a:buChar char="•"/>
            </a:pPr>
            <a:r>
              <a:rPr lang="en-US" dirty="0"/>
              <a:t>Each employee is responsible for individual success. Employees work with their supervisors to establish performance goals and to meet expectations, and are recognized and rewarded for achieving their performance goals through individual and team accomplishments. </a:t>
            </a:r>
          </a:p>
          <a:p>
            <a:pPr marL="169221" indent="-169221">
              <a:buFont typeface="Arial" panose="020B0604020202020204" pitchFamily="34" charset="0"/>
              <a:buChar char="•"/>
            </a:pPr>
            <a:r>
              <a:rPr lang="en-US" dirty="0"/>
              <a:t>Employees and supervisors openly discuss individual performance goals and expectations. Performance towards meeting performance expectations is discussed and evaluated </a:t>
            </a:r>
            <a:r>
              <a:rPr lang="en-US" dirty="0" smtClean="0"/>
              <a:t>through frequent performance discussions.</a:t>
            </a:r>
            <a:endParaRPr lang="en-US"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9</a:t>
            </a:fld>
            <a:endParaRPr lang="en-US" dirty="0"/>
          </a:p>
        </p:txBody>
      </p:sp>
    </p:spTree>
    <p:extLst>
      <p:ext uri="{BB962C8B-B14F-4D97-AF65-F5344CB8AC3E}">
        <p14:creationId xmlns:p14="http://schemas.microsoft.com/office/powerpoint/2010/main" val="2615269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Flowchart: Data 7"/>
          <p:cNvSpPr/>
          <p:nvPr userDrawn="1"/>
        </p:nvSpPr>
        <p:spPr>
          <a:xfrm flipH="1">
            <a:off x="381000" y="0"/>
            <a:ext cx="1828800" cy="6858000"/>
          </a:xfrm>
          <a:prstGeom prst="flowChartInputOutput">
            <a:avLst/>
          </a:prstGeom>
          <a:blipFill dpi="0" rotWithShape="0">
            <a:blip r:embed="rId2" cstate="print"/>
            <a:srcRect/>
            <a:stretch>
              <a:fillRect/>
            </a:stretch>
          </a:blipFill>
          <a:ln>
            <a:noFill/>
          </a:ln>
          <a:effectLst>
            <a:outerShdw blurRad="50800" dist="254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userDrawn="1"/>
        </p:nvCxnSpPr>
        <p:spPr>
          <a:xfrm rot="16200000" flipH="1">
            <a:off x="-1335090" y="3236912"/>
            <a:ext cx="6870706" cy="371474"/>
          </a:xfrm>
          <a:prstGeom prst="line">
            <a:avLst/>
          </a:prstGeom>
          <a:ln w="57150">
            <a:solidFill>
              <a:schemeClr val="accent1"/>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16200000" flipH="1">
            <a:off x="-2959101" y="3232151"/>
            <a:ext cx="6870702" cy="380999"/>
          </a:xfrm>
          <a:prstGeom prst="line">
            <a:avLst/>
          </a:prstGeom>
          <a:ln w="57150">
            <a:solidFill>
              <a:schemeClr val="bg2"/>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369733" y="3441897"/>
            <a:ext cx="4842934" cy="772060"/>
          </a:xfrm>
        </p:spPr>
        <p:txBody>
          <a:bodyPr wrap="square" lIns="0" tIns="0" rIns="0" bIns="0" anchor="t">
            <a:noAutofit/>
          </a:bodyPr>
          <a:lstStyle>
            <a:lvl1pPr>
              <a:defRPr sz="2800" b="1"/>
            </a:lvl1pPr>
          </a:lstStyle>
          <a:p>
            <a:r>
              <a:rPr lang="en-US" noProof="0" dirty="0"/>
              <a:t>Presentation Title</a:t>
            </a:r>
            <a:br>
              <a:rPr lang="en-US" noProof="0" dirty="0"/>
            </a:br>
            <a:r>
              <a:rPr lang="en-US" noProof="0" dirty="0"/>
              <a:t>(Calibri Bold, Font Size 20-36)</a:t>
            </a:r>
          </a:p>
        </p:txBody>
      </p:sp>
      <p:sp>
        <p:nvSpPr>
          <p:cNvPr id="3" name="Subtitle 2"/>
          <p:cNvSpPr>
            <a:spLocks noGrp="1"/>
          </p:cNvSpPr>
          <p:nvPr>
            <p:ph type="subTitle" idx="1" hasCustomPrompt="1"/>
          </p:nvPr>
        </p:nvSpPr>
        <p:spPr>
          <a:xfrm>
            <a:off x="3369732" y="4679165"/>
            <a:ext cx="5476655" cy="747204"/>
          </a:xfrm>
        </p:spPr>
        <p:txBody>
          <a:bodyPr wrap="square" lIns="0" tIns="0" rIns="0" bIns="0" anchor="t" anchorCtr="0">
            <a:noAutofit/>
          </a:bodyPr>
          <a:lstStyle>
            <a:lvl1pPr marL="0" indent="0" algn="l">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Presenter’s Name (Calibri Bold, Font Size 18-32)</a:t>
            </a:r>
          </a:p>
        </p:txBody>
      </p:sp>
      <p:sp>
        <p:nvSpPr>
          <p:cNvPr id="13"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5651" y="944452"/>
            <a:ext cx="4381500" cy="21412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1"/>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a:t>Bottom Line Up Front (Calibri, Font Size 24)</a:t>
            </a:r>
          </a:p>
          <a:p>
            <a:pPr lvl="1"/>
            <a:r>
              <a:rPr lang="en-US" noProof="0" dirty="0"/>
              <a:t>(Calibri, Font Size 20)</a:t>
            </a:r>
          </a:p>
          <a:p>
            <a:pPr lvl="1"/>
            <a:r>
              <a:rPr lang="en-US" noProof="0" dirty="0"/>
              <a:t>(Calibri, Font Size 20)</a:t>
            </a:r>
          </a:p>
          <a:p>
            <a:pPr lvl="1"/>
            <a:r>
              <a:rPr lang="en-US" noProof="0" dirty="0"/>
              <a:t>(Calibri, Font Size 20)</a:t>
            </a:r>
          </a:p>
        </p:txBody>
      </p:sp>
      <p:sp>
        <p:nvSpPr>
          <p:cNvPr id="6" name="Slide Number Placeholder 5"/>
          <p:cNvSpPr>
            <a:spLocks noGrp="1"/>
          </p:cNvSpPr>
          <p:nvPr>
            <p:ph type="sldNum" sz="quarter" idx="12"/>
          </p:nvPr>
        </p:nvSpPr>
        <p:spPr/>
        <p:txBody>
          <a:bodyPr/>
          <a:lstStyle/>
          <a:p>
            <a:r>
              <a:rPr lang="en-US" dirty="0"/>
              <a:t>(</a:t>
            </a:r>
            <a:fld id="{07BB5704-CA4F-4330-932E-E70E78F78858}" type="slidenum">
              <a:rPr lang="en-US" smtClean="0"/>
              <a:pPr/>
              <a:t>‹#›</a:t>
            </a:fld>
            <a:r>
              <a:rPr lang="en-US" dirty="0"/>
              <a:t>)</a:t>
            </a:r>
          </a:p>
        </p:txBody>
      </p:sp>
      <p:sp>
        <p:nvSpPr>
          <p:cNvPr id="11"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499" y="148589"/>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cxnSp>
        <p:nvCxnSpPr>
          <p:cNvPr id="20" name="Straight Connector 19"/>
          <p:cNvCxnSpPr/>
          <p:nvPr userDrawn="1"/>
        </p:nvCxnSpPr>
        <p:spPr>
          <a:xfrm>
            <a:off x="2025649"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3 Bullets or Le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Slide Title (One Line, Calibri Bold, Font Size 20-36)</a:t>
            </a:r>
          </a:p>
        </p:txBody>
      </p:sp>
      <p:sp>
        <p:nvSpPr>
          <p:cNvPr id="3" name="Content Placeholder 2"/>
          <p:cNvSpPr>
            <a:spLocks noGrp="1"/>
          </p:cNvSpPr>
          <p:nvPr>
            <p:ph idx="1" hasCustomPrompt="1"/>
          </p:nvPr>
        </p:nvSpPr>
        <p:spPr/>
        <p:txBody>
          <a:bodyPr/>
          <a:lstStyle>
            <a:lvl1pPr>
              <a:defRPr/>
            </a:lvl1pPr>
            <a:lvl2pPr>
              <a:defRPr/>
            </a:lvl2pPr>
            <a:lvl5pPr>
              <a:defRPr/>
            </a:lvl5pPr>
          </a:lstStyle>
          <a:p>
            <a:pPr lvl="0"/>
            <a:r>
              <a:rPr lang="en-US" noProof="0" dirty="0"/>
              <a:t>Content (Calibri, Font Size 24 if 3 bullets or less)</a:t>
            </a:r>
          </a:p>
          <a:p>
            <a:pPr lvl="1"/>
            <a:r>
              <a:rPr lang="en-US" noProof="0" dirty="0"/>
              <a:t>(Calibri, Font Size 20)</a:t>
            </a:r>
          </a:p>
          <a:p>
            <a:pPr lvl="1"/>
            <a:r>
              <a:rPr lang="en-US" noProof="0" dirty="0"/>
              <a:t>(Calibri, Font Size 20)</a:t>
            </a:r>
          </a:p>
          <a:p>
            <a:pPr lvl="2"/>
            <a:r>
              <a:rPr lang="en-US" noProof="0" dirty="0"/>
              <a:t>(Calibri, Font Size 20)</a:t>
            </a:r>
          </a:p>
          <a:p>
            <a:pPr lvl="3"/>
            <a:r>
              <a:rPr lang="en-US" noProof="0" dirty="0"/>
              <a:t>(Calibri, Font Size 20)</a:t>
            </a:r>
          </a:p>
          <a:p>
            <a:pPr lvl="4"/>
            <a:r>
              <a:rPr lang="en-US" noProof="0" dirty="0"/>
              <a:t>(Calibri, Font Size 20)</a:t>
            </a:r>
          </a:p>
        </p:txBody>
      </p:sp>
      <p:sp>
        <p:nvSpPr>
          <p:cNvPr id="6" name="Slide Number Placeholder 5"/>
          <p:cNvSpPr>
            <a:spLocks noGrp="1"/>
          </p:cNvSpPr>
          <p:nvPr>
            <p:ph type="sldNum" sz="quarter" idx="12"/>
          </p:nvPr>
        </p:nvSpPr>
        <p:spPr/>
        <p:txBody>
          <a:bodyPr/>
          <a:lstStyle/>
          <a:p>
            <a:r>
              <a:rPr lang="en-US" dirty="0"/>
              <a:t>(</a:t>
            </a:r>
            <a:fld id="{07BB5704-CA4F-4330-932E-E70E78F78858}" type="slidenum">
              <a:rPr lang="en-US" smtClean="0"/>
              <a:pPr/>
              <a:t>‹#›</a:t>
            </a:fld>
            <a:r>
              <a:rPr lang="en-US" dirty="0"/>
              <a:t>)</a:t>
            </a:r>
          </a:p>
        </p:txBody>
      </p:sp>
      <p:sp>
        <p:nvSpPr>
          <p:cNvPr id="9"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sp>
        <p:nvSpPr>
          <p:cNvPr id="8" name="Footer Placeholder 3"/>
          <p:cNvSpPr>
            <a:spLocks noGrp="1"/>
          </p:cNvSpPr>
          <p:nvPr>
            <p:ph type="ftr" sz="quarter" idx="3"/>
          </p:nvPr>
        </p:nvSpPr>
        <p:spPr>
          <a:xfrm>
            <a:off x="1677970" y="6263811"/>
            <a:ext cx="6287678" cy="365125"/>
          </a:xfrm>
          <a:prstGeom prst="rect">
            <a:avLst/>
          </a:prstGeom>
        </p:spPr>
        <p:txBody>
          <a:bodyPr/>
          <a:lstStyle>
            <a:lvl1pPr algn="ctr">
              <a:defRPr>
                <a:solidFill>
                  <a:schemeClr val="bg1"/>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Over 3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Slide Title (One Line, Calibri Bold, Font Size 20-36)</a:t>
            </a:r>
          </a:p>
        </p:txBody>
      </p:sp>
      <p:sp>
        <p:nvSpPr>
          <p:cNvPr id="3" name="Content Placeholder 2"/>
          <p:cNvSpPr>
            <a:spLocks noGrp="1"/>
          </p:cNvSpPr>
          <p:nvPr>
            <p:ph idx="1" hasCustomPrompt="1"/>
          </p:nvPr>
        </p:nvSpPr>
        <p:spPr/>
        <p:txBody>
          <a:bodyPr/>
          <a:lstStyle>
            <a:lvl1pPr>
              <a:defRPr sz="1600"/>
            </a:lvl1pPr>
            <a:lvl2pPr>
              <a:defRPr sz="1400"/>
            </a:lvl2pPr>
            <a:lvl3pPr>
              <a:defRPr sz="1400"/>
            </a:lvl3pPr>
            <a:lvl4pPr>
              <a:defRPr sz="1400"/>
            </a:lvl4pPr>
            <a:lvl5pPr>
              <a:defRPr sz="1400"/>
            </a:lvl5pPr>
          </a:lstStyle>
          <a:p>
            <a:pPr lvl="0"/>
            <a:r>
              <a:rPr lang="en-US" noProof="0" dirty="0"/>
              <a:t>Content (Calibri, Font Size 16 if more than 3 bullets)</a:t>
            </a:r>
          </a:p>
          <a:p>
            <a:pPr lvl="1"/>
            <a:r>
              <a:rPr lang="en-US" noProof="0" dirty="0"/>
              <a:t>(Calibri, Font Size 14)</a:t>
            </a:r>
          </a:p>
          <a:p>
            <a:pPr lvl="1"/>
            <a:r>
              <a:rPr lang="en-US" noProof="0" dirty="0"/>
              <a:t>(Calibri, Font Size 14)</a:t>
            </a:r>
          </a:p>
          <a:p>
            <a:pPr lvl="2"/>
            <a:r>
              <a:rPr lang="en-US" noProof="0" dirty="0"/>
              <a:t>(Calibri, Font Size 14)</a:t>
            </a:r>
          </a:p>
          <a:p>
            <a:pPr lvl="3"/>
            <a:r>
              <a:rPr lang="en-US" noProof="0" dirty="0"/>
              <a:t>(Calibri, Font Size 14)</a:t>
            </a:r>
          </a:p>
          <a:p>
            <a:pPr lvl="4"/>
            <a:r>
              <a:rPr lang="en-US" noProof="0" dirty="0"/>
              <a:t>(Calibri, Font Size 14)</a:t>
            </a:r>
          </a:p>
        </p:txBody>
      </p:sp>
      <p:sp>
        <p:nvSpPr>
          <p:cNvPr id="6" name="Slide Number Placeholder 5"/>
          <p:cNvSpPr>
            <a:spLocks noGrp="1"/>
          </p:cNvSpPr>
          <p:nvPr>
            <p:ph type="sldNum" sz="quarter" idx="12"/>
          </p:nvPr>
        </p:nvSpPr>
        <p:spPr/>
        <p:txBody>
          <a:bodyPr/>
          <a:lstStyle/>
          <a:p>
            <a:r>
              <a:rPr lang="en-US" dirty="0"/>
              <a:t>(</a:t>
            </a:r>
            <a:fld id="{07BB5704-CA4F-4330-932E-E70E78F78858}" type="slidenum">
              <a:rPr lang="en-US" smtClean="0"/>
              <a:pPr/>
              <a:t>‹#›</a:t>
            </a:fld>
            <a:r>
              <a:rPr lang="en-US" dirty="0"/>
              <a:t>)</a:t>
            </a:r>
          </a:p>
        </p:txBody>
      </p:sp>
      <p:sp>
        <p:nvSpPr>
          <p:cNvPr id="9"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sp>
        <p:nvSpPr>
          <p:cNvPr id="8" name="Footer Placeholder 3"/>
          <p:cNvSpPr>
            <a:spLocks noGrp="1"/>
          </p:cNvSpPr>
          <p:nvPr>
            <p:ph type="ftr" sz="quarter" idx="3"/>
          </p:nvPr>
        </p:nvSpPr>
        <p:spPr>
          <a:xfrm>
            <a:off x="1677970" y="6263811"/>
            <a:ext cx="6287678" cy="365125"/>
          </a:xfrm>
          <a:prstGeom prst="rect">
            <a:avLst/>
          </a:prstGeom>
        </p:spPr>
        <p:txBody>
          <a:bodyPr/>
          <a:lstStyle>
            <a:lvl1pPr algn="ctr">
              <a:defRPr>
                <a:solidFill>
                  <a:schemeClr val="bg1"/>
                </a:solidFill>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Slide Title (One Line, Calibri Bold, Font Size 20-36)</a:t>
            </a:r>
          </a:p>
        </p:txBody>
      </p:sp>
      <p:sp>
        <p:nvSpPr>
          <p:cNvPr id="3" name="Content Placeholder 2"/>
          <p:cNvSpPr>
            <a:spLocks noGrp="1"/>
          </p:cNvSpPr>
          <p:nvPr>
            <p:ph sz="half" idx="1" hasCustomPrompt="1"/>
          </p:nvPr>
        </p:nvSpPr>
        <p:spPr>
          <a:xfrm>
            <a:off x="457200" y="1219200"/>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Content (Calibri, Font Size 16)</a:t>
            </a:r>
          </a:p>
          <a:p>
            <a:pPr lvl="1"/>
            <a:r>
              <a:rPr lang="en-US" noProof="0" dirty="0"/>
              <a:t>(Calibri, Font Size 14)</a:t>
            </a:r>
          </a:p>
          <a:p>
            <a:pPr lvl="1"/>
            <a:r>
              <a:rPr lang="en-US" noProof="0" dirty="0"/>
              <a:t>(Calibri, Font Size 14)</a:t>
            </a:r>
          </a:p>
          <a:p>
            <a:pPr lvl="2"/>
            <a:r>
              <a:rPr lang="en-US" noProof="0" dirty="0"/>
              <a:t>(Calibri, Font Size 14)</a:t>
            </a:r>
          </a:p>
          <a:p>
            <a:pPr lvl="3"/>
            <a:r>
              <a:rPr lang="en-US" noProof="0" dirty="0"/>
              <a:t>(Calibri, Font Size 14)</a:t>
            </a:r>
          </a:p>
          <a:p>
            <a:pPr lvl="4"/>
            <a:r>
              <a:rPr lang="en-US" noProof="0" dirty="0"/>
              <a:t>(Calibri, Font Size 14)</a:t>
            </a:r>
          </a:p>
        </p:txBody>
      </p:sp>
      <p:sp>
        <p:nvSpPr>
          <p:cNvPr id="4" name="Content Placeholder 3"/>
          <p:cNvSpPr>
            <a:spLocks noGrp="1"/>
          </p:cNvSpPr>
          <p:nvPr>
            <p:ph sz="half" idx="2" hasCustomPrompt="1"/>
          </p:nvPr>
        </p:nvSpPr>
        <p:spPr>
          <a:xfrm>
            <a:off x="4648200" y="1219200"/>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Content (Calibri, Font Size 16)</a:t>
            </a:r>
          </a:p>
          <a:p>
            <a:pPr lvl="1"/>
            <a:r>
              <a:rPr lang="en-US" noProof="0" dirty="0"/>
              <a:t>(Calibri, Font Size 14)</a:t>
            </a:r>
          </a:p>
          <a:p>
            <a:pPr lvl="1"/>
            <a:r>
              <a:rPr lang="en-US" noProof="0" dirty="0"/>
              <a:t>(Calibri, Font Size 14)</a:t>
            </a:r>
          </a:p>
          <a:p>
            <a:pPr lvl="2"/>
            <a:r>
              <a:rPr lang="en-US" noProof="0" dirty="0"/>
              <a:t>(Calibri, Font Size 14)</a:t>
            </a:r>
          </a:p>
          <a:p>
            <a:pPr lvl="3"/>
            <a:r>
              <a:rPr lang="en-US" noProof="0" dirty="0"/>
              <a:t>(Calibri, Font Size 14)</a:t>
            </a:r>
          </a:p>
          <a:p>
            <a:pPr lvl="4"/>
            <a:r>
              <a:rPr lang="en-US" noProof="0" dirty="0"/>
              <a:t>(Calibri, Font Size 14)</a:t>
            </a:r>
          </a:p>
        </p:txBody>
      </p:sp>
      <p:sp>
        <p:nvSpPr>
          <p:cNvPr id="7" name="Slide Number Placeholder 6"/>
          <p:cNvSpPr>
            <a:spLocks noGrp="1"/>
          </p:cNvSpPr>
          <p:nvPr>
            <p:ph type="sldNum" sz="quarter" idx="12"/>
          </p:nvPr>
        </p:nvSpPr>
        <p:spPr/>
        <p:txBody>
          <a:bodyPr/>
          <a:lstStyle/>
          <a:p>
            <a:r>
              <a:rPr lang="en-US" dirty="0"/>
              <a:t>(</a:t>
            </a:r>
            <a:fld id="{07BB5704-CA4F-4330-932E-E70E78F78858}" type="slidenum">
              <a:rPr lang="en-US" smtClean="0"/>
              <a:pPr/>
              <a:t>‹#›</a:t>
            </a:fld>
            <a:r>
              <a:rPr lang="en-US" dirty="0"/>
              <a:t>)</a:t>
            </a:r>
          </a:p>
        </p:txBody>
      </p:sp>
      <p:sp>
        <p:nvSpPr>
          <p:cNvPr id="10" name="Date Placeholder 24"/>
          <p:cNvSpPr>
            <a:spLocks noGrp="1"/>
          </p:cNvSpPr>
          <p:nvPr>
            <p:ph type="dt" sz="half" idx="13"/>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sp>
        <p:nvSpPr>
          <p:cNvPr id="9" name="Footer Placeholder 3"/>
          <p:cNvSpPr>
            <a:spLocks noGrp="1"/>
          </p:cNvSpPr>
          <p:nvPr>
            <p:ph type="ftr" sz="quarter" idx="3"/>
          </p:nvPr>
        </p:nvSpPr>
        <p:spPr>
          <a:xfrm>
            <a:off x="1677970" y="6263811"/>
            <a:ext cx="6287678" cy="365125"/>
          </a:xfrm>
          <a:prstGeom prst="rect">
            <a:avLst/>
          </a:prstGeom>
        </p:spPr>
        <p:txBody>
          <a:bodyPr/>
          <a:lstStyle>
            <a:lvl1pPr algn="ctr">
              <a:defRPr>
                <a:solidFill>
                  <a:schemeClr val="bg1"/>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Slide Title (One Line, Calibri Bold, Font Size 20-36)</a:t>
            </a:r>
          </a:p>
        </p:txBody>
      </p:sp>
      <p:sp>
        <p:nvSpPr>
          <p:cNvPr id="5" name="Slide Number Placeholder 4"/>
          <p:cNvSpPr>
            <a:spLocks noGrp="1"/>
          </p:cNvSpPr>
          <p:nvPr>
            <p:ph type="sldNum" sz="quarter" idx="12"/>
          </p:nvPr>
        </p:nvSpPr>
        <p:spPr/>
        <p:txBody>
          <a:bodyPr/>
          <a:lstStyle/>
          <a:p>
            <a:r>
              <a:rPr lang="en-US" dirty="0"/>
              <a:t>(</a:t>
            </a:r>
            <a:fld id="{07BB5704-CA4F-4330-932E-E70E78F78858}" type="slidenum">
              <a:rPr lang="en-US" smtClean="0"/>
              <a:pPr/>
              <a:t>‹#›</a:t>
            </a:fld>
            <a:r>
              <a:rPr lang="en-US" dirty="0"/>
              <a:t>)</a:t>
            </a:r>
          </a:p>
        </p:txBody>
      </p:sp>
      <p:sp>
        <p:nvSpPr>
          <p:cNvPr id="8"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sp>
        <p:nvSpPr>
          <p:cNvPr id="7" name="Footer Placeholder 3"/>
          <p:cNvSpPr>
            <a:spLocks noGrp="1"/>
          </p:cNvSpPr>
          <p:nvPr>
            <p:ph type="ftr" sz="quarter" idx="3"/>
          </p:nvPr>
        </p:nvSpPr>
        <p:spPr>
          <a:xfrm>
            <a:off x="1677970" y="6263811"/>
            <a:ext cx="6287678" cy="365125"/>
          </a:xfrm>
          <a:prstGeom prst="rect">
            <a:avLst/>
          </a:prstGeom>
        </p:spPr>
        <p:txBody>
          <a:bodyPr/>
          <a:lstStyle>
            <a:lvl1pPr algn="ctr">
              <a:defRPr>
                <a:solidFill>
                  <a:schemeClr val="bg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footer-CPP-DCPAS.jpg"/>
          <p:cNvPicPr>
            <a:picLocks/>
          </p:cNvPicPr>
          <p:nvPr userDrawn="1"/>
        </p:nvPicPr>
        <p:blipFill>
          <a:blip r:embed="rId2" cstate="print"/>
          <a:stretch>
            <a:fillRect/>
          </a:stretch>
        </p:blipFill>
        <p:spPr>
          <a:xfrm>
            <a:off x="0" y="6191821"/>
            <a:ext cx="9144000" cy="666179"/>
          </a:xfrm>
          <a:prstGeom prst="rect">
            <a:avLst/>
          </a:prstGeom>
        </p:spPr>
      </p:pic>
      <p:sp>
        <p:nvSpPr>
          <p:cNvPr id="4" name="Slide Number Placeholder 3"/>
          <p:cNvSpPr>
            <a:spLocks noGrp="1"/>
          </p:cNvSpPr>
          <p:nvPr>
            <p:ph type="sldNum" sz="quarter" idx="12"/>
          </p:nvPr>
        </p:nvSpPr>
        <p:spPr/>
        <p:txBody>
          <a:bodyPr/>
          <a:lstStyle/>
          <a:p>
            <a:r>
              <a:rPr lang="en-US" dirty="0"/>
              <a:t>(</a:t>
            </a:r>
            <a:fld id="{07BB5704-CA4F-4330-932E-E70E78F78858}" type="slidenum">
              <a:rPr lang="en-US" smtClean="0"/>
              <a:pPr/>
              <a:t>‹#›</a:t>
            </a:fld>
            <a:r>
              <a:rPr lang="en-US" dirty="0"/>
              <a:t>)</a:t>
            </a:r>
          </a:p>
        </p:txBody>
      </p:sp>
      <p:sp>
        <p:nvSpPr>
          <p:cNvPr id="9"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sp>
        <p:nvSpPr>
          <p:cNvPr id="8" name="Footer Placeholder 3"/>
          <p:cNvSpPr>
            <a:spLocks noGrp="1"/>
          </p:cNvSpPr>
          <p:nvPr>
            <p:ph type="ftr" sz="quarter" idx="3"/>
          </p:nvPr>
        </p:nvSpPr>
        <p:spPr>
          <a:xfrm>
            <a:off x="1677970" y="6263811"/>
            <a:ext cx="6287678" cy="365125"/>
          </a:xfrm>
          <a:prstGeom prst="rect">
            <a:avLst/>
          </a:prstGeom>
        </p:spPr>
        <p:txBody>
          <a:bodyPr/>
          <a:lstStyle>
            <a:lvl1pPr algn="ctr">
              <a:defRPr>
                <a:solidFill>
                  <a:schemeClr val="bg1"/>
                </a:solidFill>
              </a:defRPr>
            </a:lvl1pPr>
          </a:lstStyle>
          <a:p>
            <a:endParaRPr lang="en-US" dirty="0"/>
          </a:p>
        </p:txBody>
      </p:sp>
      <p:sp>
        <p:nvSpPr>
          <p:cNvPr id="10" name="TextBox 9"/>
          <p:cNvSpPr txBox="1"/>
          <p:nvPr userDrawn="1"/>
        </p:nvSpPr>
        <p:spPr>
          <a:xfrm>
            <a:off x="4292793" y="6592018"/>
            <a:ext cx="558423" cy="276999"/>
          </a:xfrm>
          <a:prstGeom prst="rect">
            <a:avLst/>
          </a:prstGeom>
          <a:noFill/>
        </p:spPr>
        <p:txBody>
          <a:bodyPr wrap="none" rtlCol="0">
            <a:spAutoFit/>
          </a:bodyPr>
          <a:lstStyle/>
          <a:p>
            <a:pPr algn="ctr"/>
            <a:r>
              <a:rPr lang="en-US" sz="1200" b="0" dirty="0">
                <a:solidFill>
                  <a:schemeClr val="bg1"/>
                </a:solidFill>
              </a:rPr>
              <a:t>FOUO</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footer-CPP-DCPAS.jpg"/>
          <p:cNvPicPr>
            <a:picLocks/>
          </p:cNvPicPr>
          <p:nvPr/>
        </p:nvPicPr>
        <p:blipFill>
          <a:blip r:embed="rId9" cstate="print"/>
          <a:stretch>
            <a:fillRect/>
          </a:stretch>
        </p:blipFill>
        <p:spPr>
          <a:xfrm>
            <a:off x="0" y="6191821"/>
            <a:ext cx="9144000" cy="666179"/>
          </a:xfrm>
          <a:prstGeom prst="rect">
            <a:avLst/>
          </a:prstGeom>
        </p:spPr>
      </p:pic>
      <p:sp>
        <p:nvSpPr>
          <p:cNvPr id="2"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dirty="0"/>
              <a:t>Slide Title (One Line, Calibri Bold, Font Size 20-36)</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noProof="0" dirty="0"/>
              <a:t>Content (One Line, Calibri, Font Size 24 if less than 3 bullets).</a:t>
            </a:r>
          </a:p>
          <a:p>
            <a:pPr lvl="1"/>
            <a:r>
              <a:rPr lang="en-US" noProof="0" dirty="0"/>
              <a:t>One line long (Calibri, Font Size 20).</a:t>
            </a:r>
          </a:p>
          <a:p>
            <a:pPr lvl="1"/>
            <a:r>
              <a:rPr lang="en-US" noProof="0" dirty="0"/>
              <a:t>No more than two sub bullets.</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8532042" y="6492875"/>
            <a:ext cx="545969" cy="365125"/>
          </a:xfrm>
          <a:prstGeom prst="rect">
            <a:avLst/>
          </a:prstGeom>
        </p:spPr>
        <p:txBody>
          <a:bodyPr vert="horz" wrap="none" lIns="91440" tIns="45720" rIns="91440" bIns="45720" rtlCol="0" anchor="ctr"/>
          <a:lstStyle>
            <a:lvl1pPr algn="r">
              <a:defRPr sz="1600">
                <a:solidFill>
                  <a:schemeClr val="bg2"/>
                </a:solidFill>
              </a:defRPr>
            </a:lvl1pPr>
          </a:lstStyle>
          <a:p>
            <a:r>
              <a:rPr lang="en-US" dirty="0"/>
              <a:t>(</a:t>
            </a:r>
            <a:fld id="{07BB5704-CA4F-4330-932E-E70E78F78858}" type="slidenum">
              <a:rPr lang="en-US" smtClean="0"/>
              <a:pPr/>
              <a:t>‹#›</a:t>
            </a:fld>
            <a:r>
              <a:rPr lang="en-US" dirty="0"/>
              <a:t>)</a:t>
            </a:r>
          </a:p>
        </p:txBody>
      </p:sp>
      <p:cxnSp>
        <p:nvCxnSpPr>
          <p:cNvPr id="9" name="Straight Connector 8"/>
          <p:cNvCxnSpPr/>
          <p:nvPr/>
        </p:nvCxnSpPr>
        <p:spPr>
          <a:xfrm>
            <a:off x="2025649"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ooter Placeholder 3"/>
          <p:cNvSpPr>
            <a:spLocks noGrp="1"/>
          </p:cNvSpPr>
          <p:nvPr>
            <p:ph type="ftr" sz="quarter" idx="3"/>
          </p:nvPr>
        </p:nvSpPr>
        <p:spPr>
          <a:xfrm>
            <a:off x="1677970" y="6263811"/>
            <a:ext cx="6287678" cy="365125"/>
          </a:xfrm>
          <a:prstGeom prst="rect">
            <a:avLst/>
          </a:prstGeom>
        </p:spPr>
        <p:txBody>
          <a:bodyPr/>
          <a:lstStyle>
            <a:lvl1pPr algn="ctr">
              <a:defRPr>
                <a:solidFill>
                  <a:schemeClr val="bg1"/>
                </a:solidFill>
              </a:defRPr>
            </a:lvl1pPr>
          </a:lstStyle>
          <a:p>
            <a:endParaRPr lang="en-US" dirty="0"/>
          </a:p>
        </p:txBody>
      </p:sp>
      <p:sp>
        <p:nvSpPr>
          <p:cNvPr id="25"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499" y="148589"/>
            <a:ext cx="1584375" cy="7742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2" r:id="rId5"/>
    <p:sldLayoutId id="2147483654" r:id="rId6"/>
    <p:sldLayoutId id="2147483655" r:id="rId7"/>
  </p:sldLayoutIdLst>
  <p:hf hdr="0" ftr="0"/>
  <p:txStyles>
    <p:titleStyle>
      <a:lvl1pPr algn="l" defTabSz="914400" rtl="0" eaLnBrk="1" latinLnBrk="0" hangingPunct="1">
        <a:spcBef>
          <a:spcPct val="0"/>
        </a:spcBef>
        <a:buNone/>
        <a:defRPr sz="2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pms.osd.mil/Subpage/NewBeginnings/ResourcesReference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dodhrinfo.cpms.osd.mil/Directorates/HROPS/Labor-and-Employee-Relations/Pages/Home1.aspx"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69733" y="3441897"/>
            <a:ext cx="5105400" cy="772060"/>
          </a:xfrm>
        </p:spPr>
        <p:txBody>
          <a:bodyPr/>
          <a:lstStyle/>
          <a:p>
            <a:pPr algn="ctr"/>
            <a:r>
              <a:rPr lang="en-US" dirty="0">
                <a:solidFill>
                  <a:schemeClr val="tx1"/>
                </a:solidFill>
              </a:rPr>
              <a:t>Lesson 5: Monitoring Performance</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32117" y="2413701"/>
            <a:ext cx="4972929" cy="3651510"/>
          </a:xfrm>
        </p:spPr>
        <p:txBody>
          <a:bodyPr/>
          <a:lstStyle/>
          <a:p>
            <a:pPr lvl="0"/>
            <a:r>
              <a:rPr lang="en-US" dirty="0" smtClean="0"/>
              <a:t>Continuous</a:t>
            </a:r>
            <a:r>
              <a:rPr lang="en-US" dirty="0"/>
              <a:t>, meaningful feedback on employees’ strengths and areas for improvement</a:t>
            </a:r>
          </a:p>
          <a:p>
            <a:pPr lvl="0"/>
            <a:r>
              <a:rPr lang="en-US" dirty="0"/>
              <a:t>Guidance on employees’ projects and responsibilities</a:t>
            </a:r>
          </a:p>
          <a:p>
            <a:pPr lvl="0"/>
            <a:r>
              <a:rPr lang="en-US" dirty="0"/>
              <a:t>Active listening</a:t>
            </a:r>
          </a:p>
          <a:p>
            <a:r>
              <a:rPr lang="en-US" dirty="0"/>
              <a:t>Expanded perspective for supervisor</a:t>
            </a:r>
          </a:p>
          <a:p>
            <a:endParaRPr lang="en-US" dirty="0"/>
          </a:p>
          <a:p>
            <a:endParaRPr lang="en-US" dirty="0"/>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normAutofit/>
          </a:bodyPr>
          <a:lstStyle/>
          <a:p>
            <a:r>
              <a:rPr lang="en-US" dirty="0"/>
              <a:t>Elements of Effective </a:t>
            </a:r>
            <a:r>
              <a:rPr lang="en-US" dirty="0" smtClean="0"/>
              <a:t>Communication</a:t>
            </a:r>
            <a:endParaRPr lang="en-US" sz="1300" dirty="0"/>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TextBox 6"/>
          <p:cNvSpPr txBox="1"/>
          <p:nvPr/>
        </p:nvSpPr>
        <p:spPr>
          <a:xfrm>
            <a:off x="232117" y="1193968"/>
            <a:ext cx="8667244" cy="1077218"/>
          </a:xfrm>
          <a:prstGeom prst="rect">
            <a:avLst/>
          </a:prstGeom>
          <a:noFill/>
        </p:spPr>
        <p:txBody>
          <a:bodyPr wrap="none" rtlCol="0">
            <a:spAutoFit/>
          </a:bodyPr>
          <a:lstStyle/>
          <a:p>
            <a:pPr lvl="0"/>
            <a:r>
              <a:rPr lang="en-US" sz="3200" dirty="0"/>
              <a:t>What are the elements of effective </a:t>
            </a:r>
            <a:r>
              <a:rPr lang="en-US" sz="3200" dirty="0" smtClean="0"/>
              <a:t>communication</a:t>
            </a:r>
          </a:p>
          <a:p>
            <a:pPr lvl="0"/>
            <a:r>
              <a:rPr lang="en-US" sz="3200" dirty="0" smtClean="0"/>
              <a:t>between </a:t>
            </a:r>
            <a:r>
              <a:rPr lang="en-US" sz="3200" dirty="0"/>
              <a:t>supervisors and employees?</a:t>
            </a:r>
          </a:p>
        </p:txBody>
      </p:sp>
      <p:pic>
        <p:nvPicPr>
          <p:cNvPr id="1026" name="Picture 2" descr="https://mydcpas.cpms.osd.mil/References/PublishingImages/Vector%20Graphics/_w/shutterstock_110667983-thmb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664" y="3400475"/>
            <a:ext cx="3952347" cy="279134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r>
              <a:rPr lang="en-US" smtClean="0"/>
              <a:t>(</a:t>
            </a:r>
            <a:fld id="{07BB5704-CA4F-4330-932E-E70E78F78858}" type="slidenum">
              <a:rPr lang="en-US" smtClean="0"/>
              <a:pPr/>
              <a:t>10</a:t>
            </a:fld>
            <a:r>
              <a:rPr lang="en-US" smtClean="0"/>
              <a:t>)</a:t>
            </a:r>
            <a:endParaRPr lang="en-US" dirty="0"/>
          </a:p>
        </p:txBody>
      </p:sp>
    </p:spTree>
    <p:extLst>
      <p:ext uri="{BB962C8B-B14F-4D97-AF65-F5344CB8AC3E}">
        <p14:creationId xmlns:p14="http://schemas.microsoft.com/office/powerpoint/2010/main" val="149128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1531" y="956700"/>
            <a:ext cx="8619590" cy="1300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normAutofit/>
          </a:bodyPr>
          <a:lstStyle/>
          <a:p>
            <a:r>
              <a:rPr lang="en-US" dirty="0" smtClean="0"/>
              <a:t>Upward Feedback</a:t>
            </a:r>
            <a:endParaRPr lang="en-US" sz="1200" dirty="0">
              <a:solidFill>
                <a:srgbClr val="FF0000"/>
              </a:solidFill>
            </a:endParaRPr>
          </a:p>
        </p:txBody>
      </p:sp>
      <p:sp>
        <p:nvSpPr>
          <p:cNvPr id="2" name="Text Placeholder 1"/>
          <p:cNvSpPr>
            <a:spLocks noGrp="1"/>
          </p:cNvSpPr>
          <p:nvPr>
            <p:ph sz="half" idx="1"/>
          </p:nvPr>
        </p:nvSpPr>
        <p:spPr>
          <a:xfrm>
            <a:off x="301530" y="2400905"/>
            <a:ext cx="8465571" cy="3420320"/>
          </a:xfrm>
        </p:spPr>
        <p:txBody>
          <a:bodyPr>
            <a:noAutofit/>
          </a:bodyPr>
          <a:lstStyle/>
          <a:p>
            <a:pPr marL="457200" lvl="1" indent="0">
              <a:spcBef>
                <a:spcPts val="0"/>
              </a:spcBef>
              <a:buNone/>
            </a:pPr>
            <a:endParaRPr lang="en-US" sz="300" dirty="0"/>
          </a:p>
          <a:p>
            <a:pPr>
              <a:spcBef>
                <a:spcPts val="0"/>
              </a:spcBef>
              <a:spcAft>
                <a:spcPts val="1200"/>
              </a:spcAft>
            </a:pPr>
            <a:r>
              <a:rPr lang="en-US" sz="2400" b="1" dirty="0" smtClean="0"/>
              <a:t>Upward feedback:</a:t>
            </a:r>
          </a:p>
          <a:p>
            <a:pPr lvl="1">
              <a:spcBef>
                <a:spcPts val="0"/>
              </a:spcBef>
              <a:spcAft>
                <a:spcPts val="1200"/>
              </a:spcAft>
              <a:buFont typeface="Wingdings" panose="05000000000000000000" pitchFamily="2" charset="2"/>
              <a:buChar char="ü"/>
            </a:pPr>
            <a:r>
              <a:rPr lang="en-US" sz="2000" b="1" dirty="0" smtClean="0"/>
              <a:t>Strengthens </a:t>
            </a:r>
            <a:r>
              <a:rPr lang="en-US" sz="2000" b="1" dirty="0"/>
              <a:t>working relationships between supervisors and employees</a:t>
            </a:r>
          </a:p>
          <a:p>
            <a:pPr lvl="1">
              <a:spcBef>
                <a:spcPts val="0"/>
              </a:spcBef>
              <a:spcAft>
                <a:spcPts val="1200"/>
              </a:spcAft>
              <a:buFont typeface="Wingdings" panose="05000000000000000000" pitchFamily="2" charset="2"/>
              <a:buChar char="ü"/>
            </a:pPr>
            <a:r>
              <a:rPr lang="en-US" sz="2000" b="1" dirty="0" smtClean="0"/>
              <a:t>Improves </a:t>
            </a:r>
            <a:r>
              <a:rPr lang="en-US" sz="2000" b="1" dirty="0"/>
              <a:t>two-way communication</a:t>
            </a:r>
          </a:p>
          <a:p>
            <a:pPr lvl="1">
              <a:spcBef>
                <a:spcPts val="0"/>
              </a:spcBef>
              <a:spcAft>
                <a:spcPts val="1200"/>
              </a:spcAft>
              <a:buFont typeface="Wingdings" panose="05000000000000000000" pitchFamily="2" charset="2"/>
              <a:buChar char="ü"/>
            </a:pPr>
            <a:r>
              <a:rPr lang="en-US" sz="2000" b="1" dirty="0" smtClean="0"/>
              <a:t>Increases morale </a:t>
            </a:r>
            <a:r>
              <a:rPr lang="en-US" sz="2000" b="1" dirty="0"/>
              <a:t>and job satisfaction</a:t>
            </a:r>
          </a:p>
          <a:p>
            <a:pPr lvl="1">
              <a:spcBef>
                <a:spcPts val="0"/>
              </a:spcBef>
              <a:spcAft>
                <a:spcPts val="1200"/>
              </a:spcAft>
              <a:buFont typeface="Wingdings" panose="05000000000000000000" pitchFamily="2" charset="2"/>
              <a:buChar char="ü"/>
            </a:pPr>
            <a:r>
              <a:rPr lang="en-US" sz="2000" b="1" dirty="0" smtClean="0"/>
              <a:t>Enhances </a:t>
            </a:r>
            <a:r>
              <a:rPr lang="en-US" sz="2000" b="1" dirty="0"/>
              <a:t>organizational goal achievement </a:t>
            </a:r>
          </a:p>
          <a:p>
            <a:pPr lvl="1">
              <a:spcBef>
                <a:spcPts val="0"/>
              </a:spcBef>
              <a:spcAft>
                <a:spcPts val="1200"/>
              </a:spcAft>
              <a:buFont typeface="Wingdings" panose="05000000000000000000" pitchFamily="2" charset="2"/>
              <a:buChar char="ü"/>
            </a:pPr>
            <a:r>
              <a:rPr lang="en-US" sz="2000" b="1" dirty="0" smtClean="0"/>
              <a:t>Identifies and helps to remove barriers</a:t>
            </a:r>
            <a:endParaRPr lang="en-US" sz="2000" b="1" dirty="0"/>
          </a:p>
          <a:p>
            <a:pPr lvl="1">
              <a:spcBef>
                <a:spcPts val="0"/>
              </a:spcBef>
              <a:spcAft>
                <a:spcPts val="1200"/>
              </a:spcAft>
              <a:buFont typeface="Wingdings" panose="05000000000000000000" pitchFamily="2" charset="2"/>
              <a:buChar char="ü"/>
            </a:pPr>
            <a:r>
              <a:rPr lang="en-US" sz="2000" b="1" dirty="0" smtClean="0"/>
              <a:t>Encourages proactive engagement   </a:t>
            </a:r>
            <a:endParaRPr lang="en-US" sz="2000" b="1" dirty="0"/>
          </a:p>
          <a:p>
            <a:pPr lvl="1">
              <a:spcBef>
                <a:spcPts val="0"/>
              </a:spcBef>
              <a:spcAft>
                <a:spcPts val="1200"/>
              </a:spcAft>
              <a:buFont typeface="Wingdings" panose="05000000000000000000" pitchFamily="2" charset="2"/>
              <a:buChar char="ü"/>
            </a:pPr>
            <a:r>
              <a:rPr lang="en-US" sz="2000" b="1" dirty="0" smtClean="0"/>
              <a:t>Allows for jointly consideration of the </a:t>
            </a:r>
            <a:r>
              <a:rPr lang="en-US" sz="2000" b="1" dirty="0"/>
              <a:t>bigger picture</a:t>
            </a:r>
          </a:p>
          <a:p>
            <a:pPr lvl="1">
              <a:spcBef>
                <a:spcPts val="0"/>
              </a:spcBef>
            </a:pPr>
            <a:endParaRPr lang="en-US" sz="1800" dirty="0"/>
          </a:p>
          <a:p>
            <a:pPr lvl="1">
              <a:spcBef>
                <a:spcPts val="0"/>
              </a:spcBef>
            </a:pPr>
            <a:endParaRPr lang="en-US" sz="1800" dirty="0"/>
          </a:p>
          <a:p>
            <a:pPr marL="914400" lvl="2" indent="0">
              <a:spcBef>
                <a:spcPts val="0"/>
              </a:spcBef>
              <a:buNone/>
            </a:pPr>
            <a:endParaRPr lang="en-US" sz="300" dirty="0"/>
          </a:p>
          <a:p>
            <a:pPr marL="0" indent="0">
              <a:spcBef>
                <a:spcPts val="0"/>
              </a:spcBef>
              <a:buNone/>
            </a:pPr>
            <a:endParaRPr lang="en-US" sz="300" dirty="0"/>
          </a:p>
          <a:p>
            <a:pPr marL="0" indent="0">
              <a:spcBef>
                <a:spcPts val="0"/>
              </a:spcBef>
              <a:buNone/>
            </a:pPr>
            <a:endParaRPr lang="en-US" sz="300" dirty="0"/>
          </a:p>
        </p:txBody>
      </p:sp>
      <p:sp>
        <p:nvSpPr>
          <p:cNvPr id="4" name="Date Placeholder 3"/>
          <p:cNvSpPr>
            <a:spLocks noGrp="1"/>
          </p:cNvSpPr>
          <p:nvPr>
            <p:ph type="dt" sz="half" idx="13"/>
          </p:nvPr>
        </p:nvSpPr>
        <p:spPr/>
        <p:txBody>
          <a:bodyPr/>
          <a:lstStyle/>
          <a:p>
            <a:r>
              <a:rPr lang="en-US" smtClean="0"/>
              <a:t>DPMAP Rev.2 July 2016</a:t>
            </a:r>
            <a:endParaRPr lang="en-US" dirty="0"/>
          </a:p>
        </p:txBody>
      </p:sp>
      <p:sp>
        <p:nvSpPr>
          <p:cNvPr id="6" name="TextBox 5"/>
          <p:cNvSpPr txBox="1"/>
          <p:nvPr/>
        </p:nvSpPr>
        <p:spPr>
          <a:xfrm>
            <a:off x="478302" y="1006725"/>
            <a:ext cx="8288799" cy="1200329"/>
          </a:xfrm>
          <a:prstGeom prst="rect">
            <a:avLst/>
          </a:prstGeom>
          <a:noFill/>
        </p:spPr>
        <p:txBody>
          <a:bodyPr wrap="square" rtlCol="0">
            <a:spAutoFit/>
          </a:bodyPr>
          <a:lstStyle/>
          <a:p>
            <a:pPr algn="ctr"/>
            <a:r>
              <a:rPr lang="en-US" sz="2400" b="1" dirty="0" smtClean="0">
                <a:solidFill>
                  <a:schemeClr val="bg1"/>
                </a:solidFill>
              </a:rPr>
              <a:t>Upward </a:t>
            </a:r>
            <a:r>
              <a:rPr lang="en-US" sz="2400" b="1" dirty="0">
                <a:solidFill>
                  <a:schemeClr val="bg1"/>
                </a:solidFill>
              </a:rPr>
              <a:t>feedback </a:t>
            </a:r>
            <a:r>
              <a:rPr lang="en-US" sz="2400" b="1" dirty="0" smtClean="0">
                <a:solidFill>
                  <a:schemeClr val="bg1"/>
                </a:solidFill>
              </a:rPr>
              <a:t>from employee to supervisor can benefit </a:t>
            </a:r>
          </a:p>
          <a:p>
            <a:pPr algn="ctr"/>
            <a:r>
              <a:rPr lang="en-US" sz="2400" b="1" dirty="0" smtClean="0">
                <a:solidFill>
                  <a:schemeClr val="bg1"/>
                </a:solidFill>
              </a:rPr>
              <a:t>both </a:t>
            </a:r>
            <a:r>
              <a:rPr lang="en-US" sz="2400" b="1" i="1" dirty="0" smtClean="0">
                <a:solidFill>
                  <a:schemeClr val="bg1"/>
                </a:solidFill>
              </a:rPr>
              <a:t>supervisors </a:t>
            </a:r>
            <a:r>
              <a:rPr lang="en-US" sz="2400" b="1" i="1" dirty="0">
                <a:solidFill>
                  <a:schemeClr val="bg1"/>
                </a:solidFill>
              </a:rPr>
              <a:t>and employees </a:t>
            </a:r>
            <a:r>
              <a:rPr lang="en-US" sz="2400" b="1" i="1" dirty="0" smtClean="0">
                <a:solidFill>
                  <a:schemeClr val="bg1"/>
                </a:solidFill>
              </a:rPr>
              <a:t> </a:t>
            </a:r>
          </a:p>
          <a:p>
            <a:pPr algn="ctr"/>
            <a:r>
              <a:rPr lang="en-US" sz="2400" b="1" dirty="0" smtClean="0">
                <a:solidFill>
                  <a:schemeClr val="bg1"/>
                </a:solidFill>
              </a:rPr>
              <a:t>in an effective performance management program </a:t>
            </a:r>
            <a:endParaRPr lang="en-US" sz="2400" b="1" dirty="0">
              <a:solidFill>
                <a:schemeClr val="bg1"/>
              </a:solidFill>
            </a:endParaRPr>
          </a:p>
        </p:txBody>
      </p:sp>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9" name="Slide Number Placeholder 8"/>
          <p:cNvSpPr>
            <a:spLocks noGrp="1"/>
          </p:cNvSpPr>
          <p:nvPr>
            <p:ph type="sldNum" sz="quarter" idx="12"/>
          </p:nvPr>
        </p:nvSpPr>
        <p:spPr/>
        <p:txBody>
          <a:bodyPr/>
          <a:lstStyle/>
          <a:p>
            <a:r>
              <a:rPr lang="en-US" smtClean="0"/>
              <a:t>(</a:t>
            </a:r>
            <a:fld id="{07BB5704-CA4F-4330-932E-E70E78F78858}" type="slidenum">
              <a:rPr lang="en-US" smtClean="0"/>
              <a:pPr/>
              <a:t>11</a:t>
            </a:fld>
            <a:r>
              <a:rPr lang="en-US" smtClean="0"/>
              <a:t>)</a:t>
            </a:r>
            <a:endParaRPr lang="en-US" dirty="0"/>
          </a:p>
        </p:txBody>
      </p:sp>
    </p:spTree>
    <p:extLst>
      <p:ext uri="{BB962C8B-B14F-4D97-AF65-F5344CB8AC3E}">
        <p14:creationId xmlns:p14="http://schemas.microsoft.com/office/powerpoint/2010/main" val="252216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duotone>
              <a:schemeClr val="bg2">
                <a:shade val="45000"/>
                <a:satMod val="135000"/>
              </a:schemeClr>
              <a:prstClr val="white"/>
            </a:duotone>
          </a:blip>
          <a:stretch>
            <a:fillRect/>
          </a:stretch>
        </p:blipFill>
        <p:spPr>
          <a:xfrm>
            <a:off x="1662476" y="2857911"/>
            <a:ext cx="5819048" cy="3314286"/>
          </a:xfrm>
          <a:prstGeom prst="rect">
            <a:avLst/>
          </a:prstGeom>
        </p:spPr>
      </p:pic>
      <p:sp>
        <p:nvSpPr>
          <p:cNvPr id="6" name="Text Placeholder 5"/>
          <p:cNvSpPr>
            <a:spLocks noGrp="1"/>
          </p:cNvSpPr>
          <p:nvPr>
            <p:ph type="body" sz="quarter" idx="13"/>
          </p:nvPr>
        </p:nvSpPr>
        <p:spPr/>
        <p:txBody>
          <a:bodyPr/>
          <a:lstStyle/>
          <a:p>
            <a:r>
              <a:rPr lang="en-US" dirty="0">
                <a:solidFill>
                  <a:schemeClr val="tx1"/>
                </a:solidFill>
              </a:rPr>
              <a:t>What are the benefits of having continuous performance discussions?</a:t>
            </a:r>
          </a:p>
          <a:p>
            <a:endParaRPr lang="en-US" dirty="0">
              <a:solidFill>
                <a:schemeClr val="tx1"/>
              </a:solidFill>
            </a:endParaRPr>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p:txBody>
          <a:bodyPr>
            <a:normAutofit fontScale="90000"/>
          </a:bodyPr>
          <a:lstStyle/>
          <a:p>
            <a:r>
              <a:rPr lang="en-US" dirty="0">
                <a:solidFill>
                  <a:schemeClr val="tx1"/>
                </a:solidFill>
              </a:rPr>
              <a:t>Discussion: Benefits of Continuous Performance Conversations</a:t>
            </a:r>
          </a:p>
        </p:txBody>
      </p:sp>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12</a:t>
            </a:fld>
            <a:r>
              <a:rPr lang="en-US" smtClean="0"/>
              <a:t>)</a:t>
            </a:r>
            <a:endParaRPr lang="en-US" dirty="0"/>
          </a:p>
        </p:txBody>
      </p:sp>
    </p:spTree>
    <p:extLst>
      <p:ext uri="{BB962C8B-B14F-4D97-AF65-F5344CB8AC3E}">
        <p14:creationId xmlns:p14="http://schemas.microsoft.com/office/powerpoint/2010/main" val="408078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chemeClr val="tx1"/>
                </a:solidFill>
              </a:rPr>
              <a:t>Exercise: Informal Feedback Session  Gone Wrong </a:t>
            </a:r>
            <a:r>
              <a:rPr lang="en-US" dirty="0" smtClean="0">
                <a:solidFill>
                  <a:schemeClr val="tx1"/>
                </a:solidFill>
              </a:rPr>
              <a:t>Video</a:t>
            </a:r>
            <a:endParaRPr lang="en-US" dirty="0">
              <a:solidFill>
                <a:schemeClr val="tx1"/>
              </a:solidFill>
            </a:endParaRPr>
          </a:p>
        </p:txBody>
      </p:sp>
      <p:sp>
        <p:nvSpPr>
          <p:cNvPr id="4" name="Date Placeholder 3"/>
          <p:cNvSpPr>
            <a:spLocks noGrp="1"/>
          </p:cNvSpPr>
          <p:nvPr>
            <p:ph type="dt" sz="half" idx="2"/>
          </p:nvPr>
        </p:nvSpPr>
        <p:spPr/>
        <p:txBody>
          <a:bodyPr/>
          <a:lstStyle/>
          <a:p>
            <a:r>
              <a:rPr lang="en-US" smtClean="0"/>
              <a:t>DPMAP Rev.2 July 2016</a:t>
            </a:r>
            <a:endParaRPr lang="en-US" dirty="0"/>
          </a:p>
        </p:txBody>
      </p:sp>
      <p:pic>
        <p:nvPicPr>
          <p:cNvPr id="8"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388" y="1858586"/>
            <a:ext cx="3018371" cy="3312847"/>
          </a:xfrm>
          <a:prstGeom prst="rect">
            <a:avLst/>
          </a:prstGeom>
        </p:spPr>
      </p:pic>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2" name="Slide Number Placeholder 1"/>
          <p:cNvSpPr>
            <a:spLocks noGrp="1"/>
          </p:cNvSpPr>
          <p:nvPr>
            <p:ph type="sldNum" sz="quarter" idx="12"/>
          </p:nvPr>
        </p:nvSpPr>
        <p:spPr/>
        <p:txBody>
          <a:bodyPr/>
          <a:lstStyle/>
          <a:p>
            <a:r>
              <a:rPr lang="en-US" smtClean="0"/>
              <a:t>(</a:t>
            </a:r>
            <a:fld id="{07BB5704-CA4F-4330-932E-E70E78F78858}" type="slidenum">
              <a:rPr lang="en-US" smtClean="0"/>
              <a:pPr/>
              <a:t>13</a:t>
            </a:fld>
            <a:r>
              <a:rPr lang="en-US" smtClean="0"/>
              <a:t>)</a:t>
            </a:r>
            <a:endParaRPr lang="en-US" dirty="0"/>
          </a:p>
        </p:txBody>
      </p:sp>
    </p:spTree>
    <p:extLst>
      <p:ext uri="{BB962C8B-B14F-4D97-AF65-F5344CB8AC3E}">
        <p14:creationId xmlns:p14="http://schemas.microsoft.com/office/powerpoint/2010/main" val="276109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0721" y="228600"/>
            <a:ext cx="7010400" cy="609600"/>
          </a:xfrm>
        </p:spPr>
        <p:txBody>
          <a:bodyPr>
            <a:normAutofit fontScale="90000"/>
          </a:bodyPr>
          <a:lstStyle/>
          <a:p>
            <a:r>
              <a:rPr lang="en-US" dirty="0">
                <a:solidFill>
                  <a:schemeClr val="tx1"/>
                </a:solidFill>
              </a:rPr>
              <a:t>Exercise: Informal Feedback Session Gone Right Video</a:t>
            </a:r>
            <a:br>
              <a:rPr lang="en-US" dirty="0">
                <a:solidFill>
                  <a:schemeClr val="tx1"/>
                </a:solidFill>
              </a:rPr>
            </a:br>
            <a:endParaRPr lang="en-US" sz="1300" dirty="0">
              <a:solidFill>
                <a:schemeClr val="tx1"/>
              </a:solidFill>
            </a:endParaRPr>
          </a:p>
        </p:txBody>
      </p:sp>
      <p:sp>
        <p:nvSpPr>
          <p:cNvPr id="4" name="Date Placeholder 3"/>
          <p:cNvSpPr>
            <a:spLocks noGrp="1"/>
          </p:cNvSpPr>
          <p:nvPr>
            <p:ph type="dt" sz="half" idx="2"/>
          </p:nvPr>
        </p:nvSpPr>
        <p:spPr/>
        <p:txBody>
          <a:bodyPr/>
          <a:lstStyle/>
          <a:p>
            <a:r>
              <a:rPr lang="en-US" smtClean="0"/>
              <a:t>DPMAP Rev.2 July 2016</a:t>
            </a:r>
            <a:endParaRPr lang="en-US" dirty="0"/>
          </a:p>
        </p:txBody>
      </p:sp>
      <p:pic>
        <p:nvPicPr>
          <p:cNvPr id="8"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206" y="2286000"/>
            <a:ext cx="3018371" cy="3312847"/>
          </a:xfrm>
          <a:prstGeom prst="rect">
            <a:avLst/>
          </a:prstGeom>
        </p:spPr>
      </p:pic>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2" name="Slide Number Placeholder 1"/>
          <p:cNvSpPr>
            <a:spLocks noGrp="1"/>
          </p:cNvSpPr>
          <p:nvPr>
            <p:ph type="sldNum" sz="quarter" idx="12"/>
          </p:nvPr>
        </p:nvSpPr>
        <p:spPr/>
        <p:txBody>
          <a:bodyPr/>
          <a:lstStyle/>
          <a:p>
            <a:r>
              <a:rPr lang="en-US" smtClean="0"/>
              <a:t>(</a:t>
            </a:r>
            <a:fld id="{07BB5704-CA4F-4330-932E-E70E78F78858}" type="slidenum">
              <a:rPr lang="en-US" smtClean="0"/>
              <a:pPr/>
              <a:t>14</a:t>
            </a:fld>
            <a:r>
              <a:rPr lang="en-US" smtClean="0"/>
              <a:t>)</a:t>
            </a:r>
            <a:endParaRPr lang="en-US" dirty="0"/>
          </a:p>
        </p:txBody>
      </p:sp>
    </p:spTree>
    <p:extLst>
      <p:ext uri="{BB962C8B-B14F-4D97-AF65-F5344CB8AC3E}">
        <p14:creationId xmlns:p14="http://schemas.microsoft.com/office/powerpoint/2010/main" val="210158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35133273"/>
              </p:ext>
            </p:extLst>
          </p:nvPr>
        </p:nvGraphicFramePr>
        <p:xfrm>
          <a:off x="457200" y="1219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t>Barriers to Performance </a:t>
            </a:r>
            <a:r>
              <a:rPr lang="en-US" dirty="0" smtClean="0"/>
              <a:t>Success</a:t>
            </a:r>
            <a:endParaRPr lang="en-US" dirty="0"/>
          </a:p>
        </p:txBody>
      </p:sp>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2" name="Slide Number Placeholder 1"/>
          <p:cNvSpPr>
            <a:spLocks noGrp="1"/>
          </p:cNvSpPr>
          <p:nvPr>
            <p:ph type="sldNum" sz="quarter" idx="12"/>
          </p:nvPr>
        </p:nvSpPr>
        <p:spPr/>
        <p:txBody>
          <a:bodyPr/>
          <a:lstStyle/>
          <a:p>
            <a:r>
              <a:rPr lang="en-US" smtClean="0"/>
              <a:t>(</a:t>
            </a:r>
            <a:fld id="{07BB5704-CA4F-4330-932E-E70E78F78858}" type="slidenum">
              <a:rPr lang="en-US" smtClean="0"/>
              <a:pPr/>
              <a:t>15</a:t>
            </a:fld>
            <a:r>
              <a:rPr lang="en-US" smtClean="0"/>
              <a:t>)</a:t>
            </a:r>
            <a:endParaRPr lang="en-US" dirty="0"/>
          </a:p>
        </p:txBody>
      </p:sp>
    </p:spTree>
    <p:extLst>
      <p:ext uri="{BB962C8B-B14F-4D97-AF65-F5344CB8AC3E}">
        <p14:creationId xmlns:p14="http://schemas.microsoft.com/office/powerpoint/2010/main" val="400188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duotone>
              <a:schemeClr val="bg2">
                <a:shade val="45000"/>
                <a:satMod val="135000"/>
              </a:schemeClr>
              <a:prstClr val="white"/>
            </a:duotone>
          </a:blip>
          <a:srcRect t="20542"/>
          <a:stretch/>
        </p:blipFill>
        <p:spPr>
          <a:xfrm>
            <a:off x="896112" y="3922776"/>
            <a:ext cx="6931152" cy="2249420"/>
          </a:xfrm>
          <a:prstGeom prst="rect">
            <a:avLst/>
          </a:prstGeom>
        </p:spPr>
      </p:pic>
      <p:sp>
        <p:nvSpPr>
          <p:cNvPr id="6" name="Text Placeholder 5"/>
          <p:cNvSpPr>
            <a:spLocks noGrp="1"/>
          </p:cNvSpPr>
          <p:nvPr>
            <p:ph type="body" sz="quarter" idx="13"/>
          </p:nvPr>
        </p:nvSpPr>
        <p:spPr/>
        <p:txBody>
          <a:bodyPr/>
          <a:lstStyle/>
          <a:p>
            <a:r>
              <a:rPr lang="en-US" dirty="0">
                <a:solidFill>
                  <a:schemeClr val="tx1"/>
                </a:solidFill>
              </a:rPr>
              <a:t>Break into small groups</a:t>
            </a:r>
          </a:p>
          <a:p>
            <a:r>
              <a:rPr lang="en-US" dirty="0">
                <a:solidFill>
                  <a:schemeClr val="tx1"/>
                </a:solidFill>
              </a:rPr>
              <a:t>List three barriers employees may face in achieving a fully successful or above rating</a:t>
            </a:r>
          </a:p>
          <a:p>
            <a:r>
              <a:rPr lang="en-US" dirty="0">
                <a:solidFill>
                  <a:schemeClr val="tx1"/>
                </a:solidFill>
              </a:rPr>
              <a:t>For each barrier identified, suggest a mitigating action.</a:t>
            </a:r>
          </a:p>
          <a:p>
            <a:r>
              <a:rPr lang="en-US" dirty="0">
                <a:solidFill>
                  <a:schemeClr val="tx1"/>
                </a:solidFill>
              </a:rPr>
              <a:t>Be prepared to share your work with the rest of the class</a:t>
            </a:r>
          </a:p>
          <a:p>
            <a:pPr marL="0" indent="0">
              <a:buNone/>
            </a:pPr>
            <a:endParaRPr lang="en-US" dirty="0">
              <a:solidFill>
                <a:schemeClr val="tx1"/>
              </a:solidFill>
            </a:endParaRPr>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p:txBody>
          <a:bodyPr/>
          <a:lstStyle/>
          <a:p>
            <a:r>
              <a:rPr lang="en-US" dirty="0">
                <a:solidFill>
                  <a:schemeClr val="tx1"/>
                </a:solidFill>
              </a:rPr>
              <a:t>Small Group Exercise: Overcoming </a:t>
            </a:r>
            <a:r>
              <a:rPr lang="en-US" dirty="0" smtClean="0">
                <a:solidFill>
                  <a:schemeClr val="tx1"/>
                </a:solidFill>
              </a:rPr>
              <a:t>Barriers</a:t>
            </a:r>
            <a:endParaRPr lang="en-US" dirty="0">
              <a:solidFill>
                <a:schemeClr val="tx1"/>
              </a:solidFill>
            </a:endParaRPr>
          </a:p>
        </p:txBody>
      </p:sp>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16</a:t>
            </a:fld>
            <a:r>
              <a:rPr lang="en-US" smtClean="0"/>
              <a:t>)</a:t>
            </a:r>
            <a:endParaRPr lang="en-US" dirty="0"/>
          </a:p>
        </p:txBody>
      </p:sp>
    </p:spTree>
    <p:extLst>
      <p:ext uri="{BB962C8B-B14F-4D97-AF65-F5344CB8AC3E}">
        <p14:creationId xmlns:p14="http://schemas.microsoft.com/office/powerpoint/2010/main" val="3347722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DPMAP Rev.2 July 2016</a:t>
            </a:r>
            <a:endParaRPr lang="en-US" dirty="0"/>
          </a:p>
        </p:txBody>
      </p:sp>
      <p:sp>
        <p:nvSpPr>
          <p:cNvPr id="7" name="TextBox 6"/>
          <p:cNvSpPr txBox="1"/>
          <p:nvPr/>
        </p:nvSpPr>
        <p:spPr>
          <a:xfrm>
            <a:off x="136328" y="5328981"/>
            <a:ext cx="9007672" cy="707886"/>
          </a:xfrm>
          <a:prstGeom prst="rect">
            <a:avLst/>
          </a:prstGeom>
          <a:noFill/>
        </p:spPr>
        <p:txBody>
          <a:bodyPr wrap="square" rtlCol="0">
            <a:spAutoFit/>
          </a:bodyPr>
          <a:lstStyle/>
          <a:p>
            <a:r>
              <a:rPr lang="en-US" sz="2000" b="1" u="sng" dirty="0"/>
              <a:t>NOTE</a:t>
            </a:r>
            <a:r>
              <a:rPr lang="en-US" sz="2000" b="1" i="1" u="sng" dirty="0"/>
              <a:t>:</a:t>
            </a:r>
            <a:r>
              <a:rPr lang="en-US" sz="2000" b="1" i="1" dirty="0"/>
              <a:t>  Minimum 90 day employee monitoring period for </a:t>
            </a:r>
            <a:r>
              <a:rPr lang="en-US" sz="2000" b="1" i="1" dirty="0" smtClean="0"/>
              <a:t>new/changed </a:t>
            </a:r>
            <a:r>
              <a:rPr lang="en-US" sz="2000" b="1" i="1" dirty="0"/>
              <a:t>elements </a:t>
            </a:r>
            <a:r>
              <a:rPr lang="en-US" sz="2000" b="1" i="1" dirty="0" smtClean="0"/>
              <a:t>per DOD 1400.25 Vol 431, 3.2.d </a:t>
            </a:r>
            <a:endParaRPr lang="en-US" b="1" i="1" dirty="0"/>
          </a:p>
        </p:txBody>
      </p:sp>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9" name="Title 1"/>
          <p:cNvSpPr txBox="1">
            <a:spLocks/>
          </p:cNvSpPr>
          <p:nvPr/>
        </p:nvSpPr>
        <p:spPr>
          <a:xfrm>
            <a:off x="1871468" y="224589"/>
            <a:ext cx="7104089" cy="53961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i="0" u="none" kern="1200">
                <a:solidFill>
                  <a:schemeClr val="tx1"/>
                </a:solidFill>
                <a:latin typeface="+mj-lt"/>
                <a:ea typeface="+mj-ea"/>
                <a:cs typeface="+mj-cs"/>
              </a:defRPr>
            </a:lvl1pPr>
          </a:lstStyle>
          <a:p>
            <a:r>
              <a:rPr lang="en-US" dirty="0" smtClean="0"/>
              <a:t>Revise </a:t>
            </a:r>
            <a:r>
              <a:rPr lang="en-US" dirty="0"/>
              <a:t>the Performance </a:t>
            </a:r>
            <a:r>
              <a:rPr lang="en-US" dirty="0" smtClean="0"/>
              <a:t>Plan in the Monitoring Phase </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422141879"/>
              </p:ext>
            </p:extLst>
          </p:nvPr>
        </p:nvGraphicFramePr>
        <p:xfrm>
          <a:off x="448056" y="1035382"/>
          <a:ext cx="8217962" cy="4243149"/>
        </p:xfrm>
        <a:graphic>
          <a:graphicData uri="http://schemas.openxmlformats.org/drawingml/2006/table">
            <a:tbl>
              <a:tblPr firstRow="1" bandRow="1">
                <a:tableStyleId>{5C22544A-7EE6-4342-B048-85BDC9FD1C3A}</a:tableStyleId>
              </a:tblPr>
              <a:tblGrid>
                <a:gridCol w="1873113">
                  <a:extLst>
                    <a:ext uri="{9D8B030D-6E8A-4147-A177-3AD203B41FA5}">
                      <a16:colId xmlns:a16="http://schemas.microsoft.com/office/drawing/2014/main" xmlns="" val="20000"/>
                    </a:ext>
                  </a:extLst>
                </a:gridCol>
                <a:gridCol w="6344849">
                  <a:extLst>
                    <a:ext uri="{9D8B030D-6E8A-4147-A177-3AD203B41FA5}">
                      <a16:colId xmlns:a16="http://schemas.microsoft.com/office/drawing/2014/main" xmlns="" val="20001"/>
                    </a:ext>
                  </a:extLst>
                </a:gridCol>
              </a:tblGrid>
              <a:tr h="548307">
                <a:tc rowSpan="4">
                  <a:txBody>
                    <a:bodyPr/>
                    <a:lstStyle/>
                    <a:p>
                      <a:pPr algn="l"/>
                      <a:endParaRPr lang="en-US" sz="4400" b="1" i="0" u="none" strike="noStrike" kern="1200" baseline="0" dirty="0" smtClean="0">
                        <a:solidFill>
                          <a:schemeClr val="accent4">
                            <a:lumMod val="50000"/>
                          </a:schemeClr>
                        </a:solidFill>
                        <a:latin typeface="+mn-lt"/>
                        <a:ea typeface="+mn-ea"/>
                        <a:cs typeface="+mn-cs"/>
                      </a:endParaRPr>
                    </a:p>
                    <a:p>
                      <a:pPr algn="l"/>
                      <a:endParaRPr lang="en-US" sz="4400" b="1" i="0" u="none" strike="noStrike" kern="1200" baseline="0" dirty="0" smtClean="0">
                        <a:solidFill>
                          <a:schemeClr val="accent4">
                            <a:lumMod val="50000"/>
                          </a:schemeClr>
                        </a:solidFill>
                        <a:latin typeface="+mn-lt"/>
                        <a:ea typeface="+mn-ea"/>
                        <a:cs typeface="+mn-cs"/>
                      </a:endParaRPr>
                    </a:p>
                    <a:p>
                      <a:pPr algn="l"/>
                      <a:r>
                        <a:rPr lang="en-US" sz="4400" b="1" i="0" u="none" strike="noStrike" kern="1200" baseline="0" dirty="0" smtClean="0">
                          <a:solidFill>
                            <a:schemeClr val="tx1"/>
                          </a:solidFill>
                          <a:latin typeface="+mn-lt"/>
                          <a:ea typeface="+mn-ea"/>
                          <a:cs typeface="+mn-cs"/>
                        </a:rPr>
                        <a:t>Revise when</a:t>
                      </a:r>
                      <a:r>
                        <a:rPr lang="en-US" sz="4400" b="1" i="0" u="none" strike="noStrike" kern="1200" baseline="0" dirty="0">
                          <a:solidFill>
                            <a:schemeClr val="tx1"/>
                          </a:solidFill>
                          <a:latin typeface="+mn-lt"/>
                          <a:ea typeface="+mn-ea"/>
                          <a:cs typeface="+mn-cs"/>
                        </a:rPr>
                        <a:t>: </a:t>
                      </a:r>
                    </a:p>
                    <a:p>
                      <a:endParaRPr lang="en-US" sz="44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57150" cap="flat" cmpd="sng" algn="ctr">
                      <a:noFill/>
                      <a:prstDash val="solid"/>
                      <a:round/>
                      <a:headEnd type="none" w="med" len="med"/>
                      <a:tailEnd type="none" w="med" len="med"/>
                    </a:lnR>
                    <a:noFill/>
                  </a:tcPr>
                </a:tc>
                <a:tc>
                  <a:txBody>
                    <a:bodyPr/>
                    <a:lstStyle/>
                    <a:p>
                      <a:pPr marL="342900" indent="-342900">
                        <a:buFont typeface="Wingdings" panose="05000000000000000000" pitchFamily="2" charset="2"/>
                        <a:buChar char="ü"/>
                      </a:pPr>
                      <a:endParaRPr lang="en-US" sz="2400" b="0" i="0" u="none" strike="noStrike" kern="1200" baseline="0" dirty="0" smtClean="0">
                        <a:solidFill>
                          <a:schemeClr val="accent4">
                            <a:lumMod val="50000"/>
                          </a:schemeClr>
                        </a:solidFill>
                        <a:latin typeface="+mn-lt"/>
                        <a:ea typeface="+mn-ea"/>
                        <a:cs typeface="+mn-cs"/>
                      </a:endParaRPr>
                    </a:p>
                    <a:p>
                      <a:pPr marL="342900" indent="-342900">
                        <a:buFont typeface="Wingdings" panose="05000000000000000000" pitchFamily="2" charset="2"/>
                        <a:buChar char="ü"/>
                      </a:pPr>
                      <a:r>
                        <a:rPr lang="en-US" sz="2400" b="0" i="0" u="none" strike="noStrike" kern="1200" baseline="0" dirty="0" smtClean="0">
                          <a:solidFill>
                            <a:schemeClr val="accent4">
                              <a:lumMod val="50000"/>
                            </a:schemeClr>
                          </a:solidFill>
                          <a:latin typeface="+mn-lt"/>
                          <a:ea typeface="+mn-ea"/>
                          <a:cs typeface="+mn-cs"/>
                        </a:rPr>
                        <a:t>O</a:t>
                      </a:r>
                      <a:r>
                        <a:rPr lang="en-US" sz="2400" b="0" i="0" u="none" strike="noStrike" kern="1200" baseline="0" dirty="0" smtClean="0">
                          <a:solidFill>
                            <a:schemeClr val="tx1"/>
                          </a:solidFill>
                          <a:latin typeface="+mn-lt"/>
                          <a:ea typeface="+mn-ea"/>
                          <a:cs typeface="+mn-cs"/>
                        </a:rPr>
                        <a:t>rganizational goal or mission changes </a:t>
                      </a:r>
                      <a:endParaRPr lang="en-US" sz="2400" b="0" i="0" u="none" strike="noStrike" kern="1200" baseline="0" dirty="0">
                        <a:solidFill>
                          <a:schemeClr val="tx1"/>
                        </a:solidFill>
                        <a:latin typeface="+mn-lt"/>
                        <a:ea typeface="+mn-ea"/>
                        <a:cs typeface="+mn-cs"/>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67698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Wingdings" panose="05000000000000000000" pitchFamily="2" charset="2"/>
                        <a:buChar char="ü"/>
                      </a:pPr>
                      <a:r>
                        <a:rPr lang="en-US" sz="2400" b="0" i="0" u="none" strike="noStrike" kern="1200" baseline="0" dirty="0">
                          <a:solidFill>
                            <a:schemeClr val="accent4">
                              <a:lumMod val="50000"/>
                            </a:schemeClr>
                          </a:solidFill>
                          <a:latin typeface="+mn-lt"/>
                          <a:ea typeface="+mn-ea"/>
                          <a:cs typeface="+mn-cs"/>
                        </a:rPr>
                        <a:t>As</a:t>
                      </a:r>
                      <a:r>
                        <a:rPr lang="en-US" sz="2400" b="0" i="0" u="none" strike="noStrike" kern="1200" baseline="0" dirty="0">
                          <a:solidFill>
                            <a:schemeClr val="tx1"/>
                          </a:solidFill>
                          <a:latin typeface="+mn-lt"/>
                          <a:ea typeface="+mn-ea"/>
                          <a:cs typeface="+mn-cs"/>
                        </a:rPr>
                        <a:t>signment(s), position, or duties </a:t>
                      </a:r>
                      <a:r>
                        <a:rPr lang="en-US" sz="2400" b="0" i="0" u="none" strike="noStrike" kern="1200" baseline="0" dirty="0" smtClean="0">
                          <a:solidFill>
                            <a:schemeClr val="tx1"/>
                          </a:solidFill>
                          <a:latin typeface="+mn-lt"/>
                          <a:ea typeface="+mn-ea"/>
                          <a:cs typeface="+mn-cs"/>
                        </a:rPr>
                        <a:t>change </a:t>
                      </a:r>
                      <a:endParaRPr lang="en-US" sz="2400" b="0" i="0" u="none" strike="noStrike" kern="1200" baseline="0" dirty="0">
                        <a:solidFill>
                          <a:schemeClr val="tx1"/>
                        </a:solidFill>
                        <a:latin typeface="+mn-lt"/>
                        <a:ea typeface="+mn-ea"/>
                        <a:cs typeface="+mn-cs"/>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1124712">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Wingdings" panose="05000000000000000000" pitchFamily="2" charset="2"/>
                        <a:buChar char="ü"/>
                      </a:pPr>
                      <a:r>
                        <a:rPr lang="en-US" sz="2400" b="0" i="0" u="none" strike="noStrike" kern="1200" baseline="0" dirty="0">
                          <a:solidFill>
                            <a:schemeClr val="accent4">
                              <a:lumMod val="50000"/>
                            </a:schemeClr>
                          </a:solidFill>
                          <a:latin typeface="+mn-lt"/>
                          <a:ea typeface="+mn-ea"/>
                          <a:cs typeface="+mn-cs"/>
                        </a:rPr>
                        <a:t>O</a:t>
                      </a:r>
                      <a:r>
                        <a:rPr lang="en-US" sz="2400" b="0" i="0" u="none" strike="noStrike" kern="1200" baseline="0" dirty="0">
                          <a:solidFill>
                            <a:schemeClr val="tx1"/>
                          </a:solidFill>
                          <a:latin typeface="+mn-lt"/>
                          <a:ea typeface="+mn-ea"/>
                          <a:cs typeface="+mn-cs"/>
                        </a:rPr>
                        <a:t>utside influences beyond an employee’s control make the original </a:t>
                      </a:r>
                      <a:r>
                        <a:rPr lang="en-US" sz="2400" b="0" i="0" u="none" strike="noStrike" kern="1200" baseline="0" dirty="0" smtClean="0">
                          <a:solidFill>
                            <a:schemeClr val="tx1"/>
                          </a:solidFill>
                          <a:latin typeface="+mn-lt"/>
                          <a:ea typeface="+mn-ea"/>
                          <a:cs typeface="+mn-cs"/>
                        </a:rPr>
                        <a:t>performance standards unachievable</a:t>
                      </a:r>
                      <a:r>
                        <a:rPr lang="en-US" sz="2400" b="0" i="0" u="none" strike="noStrike" kern="1200" baseline="0" dirty="0" smtClean="0">
                          <a:solidFill>
                            <a:schemeClr val="accent4">
                              <a:lumMod val="50000"/>
                            </a:schemeClr>
                          </a:solidFill>
                          <a:latin typeface="+mn-lt"/>
                          <a:ea typeface="+mn-ea"/>
                          <a:cs typeface="+mn-cs"/>
                        </a:rPr>
                        <a:t> </a:t>
                      </a:r>
                      <a:endParaRPr lang="en-US" sz="2400" b="0" i="0" u="none" strike="noStrike" kern="1200" baseline="0" dirty="0">
                        <a:solidFill>
                          <a:schemeClr val="accent4">
                            <a:lumMod val="50000"/>
                          </a:schemeClr>
                        </a:solidFill>
                        <a:latin typeface="+mn-lt"/>
                        <a:ea typeface="+mn-ea"/>
                        <a:cs typeface="+mn-cs"/>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99985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342900" indent="-342900">
                        <a:buFont typeface="Wingdings" panose="05000000000000000000" pitchFamily="2" charset="2"/>
                        <a:buChar char="ü"/>
                      </a:pPr>
                      <a:r>
                        <a:rPr lang="en-US" sz="2400" b="0" i="0" u="none" strike="noStrike" kern="1200" baseline="0" dirty="0">
                          <a:solidFill>
                            <a:schemeClr val="accent4">
                              <a:lumMod val="50000"/>
                            </a:schemeClr>
                          </a:solidFill>
                          <a:latin typeface="+mn-lt"/>
                          <a:ea typeface="+mn-ea"/>
                          <a:cs typeface="+mn-cs"/>
                        </a:rPr>
                        <a:t>A</a:t>
                      </a:r>
                      <a:r>
                        <a:rPr lang="en-US" sz="2400" b="0" i="0" u="none" strike="noStrike" kern="1200" baseline="0" dirty="0">
                          <a:solidFill>
                            <a:schemeClr val="tx1"/>
                          </a:solidFill>
                          <a:latin typeface="+mn-lt"/>
                          <a:ea typeface="+mn-ea"/>
                          <a:cs typeface="+mn-cs"/>
                        </a:rPr>
                        <a:t>ssumptions about what can be reasonably achieved during the </a:t>
                      </a:r>
                      <a:r>
                        <a:rPr lang="en-US" sz="2400" b="0" i="0" u="none" strike="noStrike" kern="1200" baseline="0" dirty="0" smtClean="0">
                          <a:solidFill>
                            <a:schemeClr val="tx1"/>
                          </a:solidFill>
                          <a:latin typeface="+mn-lt"/>
                          <a:ea typeface="+mn-ea"/>
                          <a:cs typeface="+mn-cs"/>
                        </a:rPr>
                        <a:t>performance appraisal cycle changed</a:t>
                      </a:r>
                    </a:p>
                    <a:p>
                      <a:pPr marL="0" indent="0">
                        <a:buFont typeface="Wingdings" panose="05000000000000000000" pitchFamily="2" charset="2"/>
                        <a:buNone/>
                      </a:pPr>
                      <a:endParaRPr lang="en-US" sz="2400" b="0" i="0" u="none" strike="noStrike" kern="1200" baseline="0" dirty="0">
                        <a:solidFill>
                          <a:schemeClr val="tx1"/>
                        </a:solidFill>
                        <a:latin typeface="+mn-lt"/>
                        <a:ea typeface="+mn-ea"/>
                        <a:cs typeface="+mn-cs"/>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2" name="Slide Number Placeholder 1"/>
          <p:cNvSpPr>
            <a:spLocks noGrp="1"/>
          </p:cNvSpPr>
          <p:nvPr>
            <p:ph type="sldNum" sz="quarter" idx="12"/>
          </p:nvPr>
        </p:nvSpPr>
        <p:spPr/>
        <p:txBody>
          <a:bodyPr/>
          <a:lstStyle/>
          <a:p>
            <a:r>
              <a:rPr lang="en-US" smtClean="0"/>
              <a:t>(</a:t>
            </a:r>
            <a:fld id="{07BB5704-CA4F-4330-932E-E70E78F78858}" type="slidenum">
              <a:rPr lang="en-US" smtClean="0"/>
              <a:pPr/>
              <a:t>17</a:t>
            </a:fld>
            <a:r>
              <a:rPr lang="en-US" smtClean="0"/>
              <a:t>)</a:t>
            </a:r>
            <a:endParaRPr lang="en-US" dirty="0"/>
          </a:p>
        </p:txBody>
      </p:sp>
    </p:spTree>
    <p:extLst>
      <p:ext uri="{BB962C8B-B14F-4D97-AF65-F5344CB8AC3E}">
        <p14:creationId xmlns:p14="http://schemas.microsoft.com/office/powerpoint/2010/main" val="376621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9576" y="1219200"/>
            <a:ext cx="8412466" cy="4876800"/>
          </a:xfrm>
        </p:spPr>
        <p:txBody>
          <a:bodyPr>
            <a:normAutofit/>
          </a:bodyPr>
          <a:lstStyle/>
          <a:p>
            <a:r>
              <a:rPr lang="en-US" dirty="0"/>
              <a:t>Continuous performance discussions </a:t>
            </a:r>
            <a:r>
              <a:rPr lang="en-US" dirty="0" smtClean="0"/>
              <a:t>help ensure clear understanding of outcomes at the final performance appraisal discussion.</a:t>
            </a:r>
          </a:p>
          <a:p>
            <a:endParaRPr lang="en-US" dirty="0" smtClean="0"/>
          </a:p>
          <a:p>
            <a:r>
              <a:rPr lang="en-US" dirty="0" smtClean="0"/>
              <a:t>The </a:t>
            </a:r>
            <a:r>
              <a:rPr lang="en-US" dirty="0"/>
              <a:t>overall goal is </a:t>
            </a:r>
            <a:r>
              <a:rPr lang="en-US" dirty="0" smtClean="0"/>
              <a:t>mutual </a:t>
            </a:r>
            <a:r>
              <a:rPr lang="en-US" dirty="0"/>
              <a:t>understanding between employee and supervisor helps eliminate surprises at the final performance appraisal </a:t>
            </a:r>
            <a:r>
              <a:rPr lang="en-US" dirty="0" smtClean="0"/>
              <a:t>discussion</a:t>
            </a:r>
            <a:endParaRPr lang="en-US" dirty="0"/>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smtClean="0"/>
              <a:t>Avoiding </a:t>
            </a:r>
            <a:r>
              <a:rPr lang="en-US" dirty="0"/>
              <a:t>Year-End Surprises   </a:t>
            </a:r>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Slide Number Placeholder 6"/>
          <p:cNvSpPr>
            <a:spLocks noGrp="1"/>
          </p:cNvSpPr>
          <p:nvPr>
            <p:ph type="sldNum" sz="quarter" idx="12"/>
          </p:nvPr>
        </p:nvSpPr>
        <p:spPr/>
        <p:txBody>
          <a:bodyPr/>
          <a:lstStyle/>
          <a:p>
            <a:r>
              <a:rPr lang="en-US" smtClean="0"/>
              <a:t>(</a:t>
            </a:r>
            <a:fld id="{07BB5704-CA4F-4330-932E-E70E78F78858}" type="slidenum">
              <a:rPr lang="en-US" smtClean="0"/>
              <a:pPr/>
              <a:t>18</a:t>
            </a:fld>
            <a:r>
              <a:rPr lang="en-US" smtClean="0"/>
              <a:t>)</a:t>
            </a:r>
            <a:endParaRPr lang="en-US" dirty="0"/>
          </a:p>
        </p:txBody>
      </p:sp>
    </p:spTree>
    <p:extLst>
      <p:ext uri="{BB962C8B-B14F-4D97-AF65-F5344CB8AC3E}">
        <p14:creationId xmlns:p14="http://schemas.microsoft.com/office/powerpoint/2010/main" val="1328451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ydcpas.cpms.osd.mil/References/PublishingImages/_w/shutterstock_124205440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293" y="1463040"/>
            <a:ext cx="3997718" cy="381234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a:xfrm>
            <a:off x="457200" y="1083212"/>
            <a:ext cx="4888523" cy="5108608"/>
          </a:xfrm>
        </p:spPr>
        <p:txBody>
          <a:bodyPr>
            <a:normAutofit fontScale="92500"/>
          </a:bodyPr>
          <a:lstStyle/>
          <a:p>
            <a:r>
              <a:rPr lang="en-US" dirty="0"/>
              <a:t>Employee input is strongly encouraged to ensure supervisors have a full range of information when evaluating employee accomplishments </a:t>
            </a:r>
            <a:endParaRPr lang="en-US" dirty="0" smtClean="0"/>
          </a:p>
          <a:p>
            <a:endParaRPr lang="en-US" dirty="0"/>
          </a:p>
          <a:p>
            <a:r>
              <a:rPr lang="en-US" dirty="0"/>
              <a:t>Employee input should: </a:t>
            </a:r>
          </a:p>
          <a:p>
            <a:pPr lvl="1">
              <a:buFont typeface="Wingdings" panose="05000000000000000000" pitchFamily="2" charset="2"/>
              <a:buChar char="q"/>
            </a:pPr>
            <a:r>
              <a:rPr lang="en-US" sz="2200" dirty="0"/>
              <a:t>Identify accomplishments in a clear, concise manner</a:t>
            </a:r>
          </a:p>
          <a:p>
            <a:pPr lvl="1">
              <a:buFont typeface="Wingdings" panose="05000000000000000000" pitchFamily="2" charset="2"/>
              <a:buChar char="q"/>
            </a:pPr>
            <a:r>
              <a:rPr lang="en-US" sz="2200" dirty="0"/>
              <a:t>Describe how accomplishments relate to the performance elements and standards</a:t>
            </a:r>
          </a:p>
          <a:p>
            <a:pPr lvl="1">
              <a:buFont typeface="Wingdings" panose="05000000000000000000" pitchFamily="2" charset="2"/>
              <a:buChar char="q"/>
            </a:pPr>
            <a:r>
              <a:rPr lang="en-US" sz="2200" dirty="0"/>
              <a:t>Demonstrate how accomplishments contributed to organizational goals </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a:xfrm>
            <a:off x="1910721" y="274320"/>
            <a:ext cx="7010400" cy="609600"/>
          </a:xfrm>
        </p:spPr>
        <p:txBody>
          <a:bodyPr>
            <a:normAutofit fontScale="90000"/>
          </a:bodyPr>
          <a:lstStyle/>
          <a:p>
            <a:r>
              <a:rPr lang="en-US" dirty="0" smtClean="0"/>
              <a:t>Communicating </a:t>
            </a:r>
            <a:r>
              <a:rPr lang="en-US" dirty="0"/>
              <a:t>Achievements   </a:t>
            </a:r>
            <a:br>
              <a:rPr lang="en-US" dirty="0"/>
            </a:br>
            <a:endParaRPr lang="en-US" dirty="0"/>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Slide Number Placeholder 6"/>
          <p:cNvSpPr>
            <a:spLocks noGrp="1"/>
          </p:cNvSpPr>
          <p:nvPr>
            <p:ph type="sldNum" sz="quarter" idx="12"/>
          </p:nvPr>
        </p:nvSpPr>
        <p:spPr/>
        <p:txBody>
          <a:bodyPr/>
          <a:lstStyle/>
          <a:p>
            <a:r>
              <a:rPr lang="en-US" smtClean="0"/>
              <a:t>(</a:t>
            </a:r>
            <a:fld id="{07BB5704-CA4F-4330-932E-E70E78F78858}" type="slidenum">
              <a:rPr lang="en-US" smtClean="0"/>
              <a:pPr/>
              <a:t>19</a:t>
            </a:fld>
            <a:r>
              <a:rPr lang="en-US" smtClean="0"/>
              <a:t>)</a:t>
            </a:r>
            <a:endParaRPr lang="en-US" dirty="0"/>
          </a:p>
        </p:txBody>
      </p:sp>
    </p:spTree>
    <p:extLst>
      <p:ext uri="{BB962C8B-B14F-4D97-AF65-F5344CB8AC3E}">
        <p14:creationId xmlns:p14="http://schemas.microsoft.com/office/powerpoint/2010/main" val="175042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DPMAP Rev.2 July 2016</a:t>
            </a:r>
            <a:endParaRPr lang="en-US" dirty="0"/>
          </a:p>
        </p:txBody>
      </p:sp>
      <p:pic>
        <p:nvPicPr>
          <p:cNvPr id="6" name="Picture 5" descr="The following words appear running horizontally and vertically in a decorative arrangement:&#10;Leadership, Excellence, Service, Hiring, New Beginnings, Pride, Readiness, Workforce Planning, Ownership, Tools, Mission, Accountablity, Teamwork, Performance, Rewards, Supervisory Performance, Communication, Guides, Focus, Mentoring, Commitment, Training" title="New Beginnigs Word Clou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99" y="999066"/>
            <a:ext cx="7828241" cy="5192753"/>
          </a:xfrm>
          <a:prstGeom prst="rect">
            <a:avLst/>
          </a:prstGeom>
        </p:spPr>
      </p:pic>
      <p:sp>
        <p:nvSpPr>
          <p:cNvPr id="5" name="TextBox 4"/>
          <p:cNvSpPr txBox="1"/>
          <p:nvPr/>
        </p:nvSpPr>
        <p:spPr>
          <a:xfrm>
            <a:off x="2754086" y="6231265"/>
            <a:ext cx="184731" cy="523220"/>
          </a:xfrm>
          <a:prstGeom prst="rect">
            <a:avLst/>
          </a:prstGeom>
          <a:noFill/>
        </p:spPr>
        <p:txBody>
          <a:bodyPr wrap="none" rtlCol="0">
            <a:spAutoFit/>
          </a:bodyPr>
          <a:lstStyle/>
          <a:p>
            <a:endParaRPr lang="en-US" sz="2800" i="1" dirty="0">
              <a:solidFill>
                <a:schemeClr val="bg1"/>
              </a:solidFill>
            </a:endParaRPr>
          </a:p>
        </p:txBody>
      </p:sp>
      <p:sp>
        <p:nvSpPr>
          <p:cNvPr id="2" name="Rectangle 1"/>
          <p:cNvSpPr/>
          <p:nvPr/>
        </p:nvSpPr>
        <p:spPr>
          <a:xfrm>
            <a:off x="2996151" y="3244334"/>
            <a:ext cx="3151697" cy="369332"/>
          </a:xfrm>
          <a:prstGeom prst="rect">
            <a:avLst/>
          </a:prstGeom>
        </p:spPr>
        <p:txBody>
          <a:bodyPr wrap="none">
            <a:spAutoFit/>
          </a:bodyPr>
          <a:lstStyle/>
          <a:p>
            <a:r>
              <a:rPr lang="en-US" i="1" dirty="0">
                <a:solidFill>
                  <a:schemeClr val="bg1"/>
                </a:solidFill>
              </a:rPr>
              <a:t>IT’S NOT ABOUT THE 365</a:t>
            </a:r>
            <a:r>
              <a:rPr lang="en-US" i="1" baseline="30000" dirty="0">
                <a:solidFill>
                  <a:schemeClr val="bg1"/>
                </a:solidFill>
              </a:rPr>
              <a:t> TH</a:t>
            </a:r>
            <a:r>
              <a:rPr lang="en-US" i="1" dirty="0">
                <a:solidFill>
                  <a:schemeClr val="bg1"/>
                </a:solidFill>
              </a:rPr>
              <a:t> DAY</a:t>
            </a:r>
          </a:p>
        </p:txBody>
      </p:sp>
      <p:sp>
        <p:nvSpPr>
          <p:cNvPr id="7" name="Rectangle 6"/>
          <p:cNvSpPr/>
          <p:nvPr/>
        </p:nvSpPr>
        <p:spPr>
          <a:xfrm>
            <a:off x="2996151" y="3244334"/>
            <a:ext cx="3151697" cy="369332"/>
          </a:xfrm>
          <a:prstGeom prst="rect">
            <a:avLst/>
          </a:prstGeom>
        </p:spPr>
        <p:txBody>
          <a:bodyPr wrap="none">
            <a:spAutoFit/>
          </a:bodyPr>
          <a:lstStyle/>
          <a:p>
            <a:r>
              <a:rPr lang="en-US" i="1" dirty="0">
                <a:solidFill>
                  <a:schemeClr val="bg1"/>
                </a:solidFill>
              </a:rPr>
              <a:t>IT’S NOT ABOUT THE 365</a:t>
            </a:r>
            <a:r>
              <a:rPr lang="en-US" i="1" baseline="30000" dirty="0">
                <a:solidFill>
                  <a:schemeClr val="bg1"/>
                </a:solidFill>
              </a:rPr>
              <a:t> TH</a:t>
            </a:r>
            <a:r>
              <a:rPr lang="en-US" i="1" dirty="0">
                <a:solidFill>
                  <a:schemeClr val="bg1"/>
                </a:solidFill>
              </a:rPr>
              <a:t> DAY</a:t>
            </a:r>
          </a:p>
        </p:txBody>
      </p:sp>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9" name="Slide Number Placeholder 8"/>
          <p:cNvSpPr>
            <a:spLocks noGrp="1"/>
          </p:cNvSpPr>
          <p:nvPr>
            <p:ph type="sldNum" sz="quarter" idx="12"/>
          </p:nvPr>
        </p:nvSpPr>
        <p:spPr/>
        <p:txBody>
          <a:bodyPr/>
          <a:lstStyle/>
          <a:p>
            <a:r>
              <a:rPr lang="en-US" smtClean="0"/>
              <a:t>(</a:t>
            </a:r>
            <a:fld id="{07BB5704-CA4F-4330-932E-E70E78F78858}" type="slidenum">
              <a:rPr lang="en-US" smtClean="0"/>
              <a:pPr/>
              <a:t>2</a:t>
            </a:fld>
            <a:r>
              <a:rPr lang="en-US" smtClean="0"/>
              <a:t>)</a:t>
            </a:r>
            <a:endParaRPr lang="en-US" dirty="0"/>
          </a:p>
        </p:txBody>
      </p:sp>
    </p:spTree>
    <p:extLst>
      <p:ext uri="{BB962C8B-B14F-4D97-AF65-F5344CB8AC3E}">
        <p14:creationId xmlns:p14="http://schemas.microsoft.com/office/powerpoint/2010/main" val="710449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solidFill>
                  <a:schemeClr val="tx1"/>
                </a:solidFill>
              </a:rPr>
              <a:t>Sample discussion questions can be found in the following documents: </a:t>
            </a:r>
          </a:p>
          <a:p>
            <a:pPr lvl="1"/>
            <a:r>
              <a:rPr lang="en-US" i="1" dirty="0">
                <a:solidFill>
                  <a:schemeClr val="tx1"/>
                </a:solidFill>
              </a:rPr>
              <a:t>Sample Performance Discussion Questions for Managers to Ask Employees</a:t>
            </a:r>
          </a:p>
          <a:p>
            <a:pPr lvl="1"/>
            <a:r>
              <a:rPr lang="en-US" i="1" dirty="0">
                <a:solidFill>
                  <a:schemeClr val="tx1"/>
                </a:solidFill>
              </a:rPr>
              <a:t>Sample Performance Discussion Questions for Employees to Ask Managers</a:t>
            </a:r>
          </a:p>
          <a:p>
            <a:r>
              <a:rPr lang="en-US" dirty="0">
                <a:solidFill>
                  <a:schemeClr val="tx1"/>
                </a:solidFill>
              </a:rPr>
              <a:t>Find a partner</a:t>
            </a:r>
          </a:p>
          <a:p>
            <a:r>
              <a:rPr lang="en-US" dirty="0">
                <a:solidFill>
                  <a:schemeClr val="tx1"/>
                </a:solidFill>
              </a:rPr>
              <a:t>Complete role-playing scenarios for each section of the sample discussion </a:t>
            </a:r>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p:txBody>
          <a:bodyPr/>
          <a:lstStyle/>
          <a:p>
            <a:r>
              <a:rPr lang="en-US" dirty="0">
                <a:solidFill>
                  <a:schemeClr val="tx1"/>
                </a:solidFill>
              </a:rPr>
              <a:t>Exercise: Sample Discussion Questions</a:t>
            </a:r>
          </a:p>
        </p:txBody>
      </p:sp>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20</a:t>
            </a:fld>
            <a:r>
              <a:rPr lang="en-US" smtClean="0"/>
              <a:t>)</a:t>
            </a:r>
            <a:endParaRPr lang="en-US" dirty="0"/>
          </a:p>
        </p:txBody>
      </p:sp>
    </p:spTree>
    <p:extLst>
      <p:ext uri="{BB962C8B-B14F-4D97-AF65-F5344CB8AC3E}">
        <p14:creationId xmlns:p14="http://schemas.microsoft.com/office/powerpoint/2010/main" val="1372886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3" y="228600"/>
            <a:ext cx="7010400" cy="609600"/>
          </a:xfrm>
        </p:spPr>
        <p:txBody>
          <a:bodyPr/>
          <a:lstStyle/>
          <a:p>
            <a:r>
              <a:rPr lang="en-US" dirty="0"/>
              <a:t>Addressing Issues: Informal </a:t>
            </a:r>
            <a:r>
              <a:rPr lang="en-US" dirty="0" smtClean="0"/>
              <a:t>Feedback</a:t>
            </a:r>
            <a:endParaRPr lang="en-US" dirty="0"/>
          </a:p>
        </p:txBody>
      </p:sp>
      <p:sp>
        <p:nvSpPr>
          <p:cNvPr id="3" name="Content Placeholder 2"/>
          <p:cNvSpPr>
            <a:spLocks noGrp="1"/>
          </p:cNvSpPr>
          <p:nvPr>
            <p:ph sz="half" idx="1"/>
          </p:nvPr>
        </p:nvSpPr>
        <p:spPr>
          <a:xfrm>
            <a:off x="69111" y="1163485"/>
            <a:ext cx="3786267" cy="4906963"/>
          </a:xfrm>
        </p:spPr>
        <p:txBody>
          <a:bodyPr>
            <a:normAutofit/>
          </a:bodyPr>
          <a:lstStyle/>
          <a:p>
            <a:r>
              <a:rPr lang="en-US" sz="2400" dirty="0" smtClean="0"/>
              <a:t>First </a:t>
            </a:r>
            <a:r>
              <a:rPr lang="en-US" sz="2400" dirty="0"/>
              <a:t>step in addressing performance issues </a:t>
            </a:r>
          </a:p>
          <a:p>
            <a:r>
              <a:rPr lang="en-US" sz="2400" dirty="0"/>
              <a:t>Informal feedback may take several forms </a:t>
            </a:r>
          </a:p>
        </p:txBody>
      </p:sp>
      <p:sp>
        <p:nvSpPr>
          <p:cNvPr id="5" name="Date Placeholder 4"/>
          <p:cNvSpPr>
            <a:spLocks noGrp="1"/>
          </p:cNvSpPr>
          <p:nvPr>
            <p:ph type="dt" sz="half" idx="13"/>
          </p:nvPr>
        </p:nvSpPr>
        <p:spPr/>
        <p:txBody>
          <a:bodyPr/>
          <a:lstStyle/>
          <a:p>
            <a:r>
              <a:rPr lang="en-US" smtClean="0"/>
              <a:t>DPMAP Rev.2 July 2016</a:t>
            </a:r>
            <a:endParaRPr lang="en-US" dirty="0"/>
          </a:p>
        </p:txBody>
      </p:sp>
      <p:sp>
        <p:nvSpPr>
          <p:cNvPr id="18" name="Rectangle 17"/>
          <p:cNvSpPr/>
          <p:nvPr/>
        </p:nvSpPr>
        <p:spPr>
          <a:xfrm>
            <a:off x="4065564" y="1072686"/>
            <a:ext cx="4754879" cy="526279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lvl="1" indent="-457200" algn="l" defTabSz="977900" rtl="0">
              <a:lnSpc>
                <a:spcPct val="90000"/>
              </a:lnSpc>
              <a:spcBef>
                <a:spcPct val="0"/>
              </a:spcBef>
              <a:spcAft>
                <a:spcPct val="15000"/>
              </a:spcAft>
              <a:buFont typeface="+mj-lt"/>
              <a:buAutoNum type="arabicPeriod"/>
            </a:pPr>
            <a:endParaRPr lang="en-US" sz="2000" kern="1200" dirty="0">
              <a:solidFill>
                <a:schemeClr val="bg1"/>
              </a:solidFill>
            </a:endParaRPr>
          </a:p>
        </p:txBody>
      </p:sp>
      <p:sp>
        <p:nvSpPr>
          <p:cNvPr id="20" name="TextBox 19"/>
          <p:cNvSpPr txBox="1"/>
          <p:nvPr/>
        </p:nvSpPr>
        <p:spPr>
          <a:xfrm>
            <a:off x="69111" y="2928938"/>
            <a:ext cx="3183944" cy="1200329"/>
          </a:xfrm>
          <a:prstGeom prst="rect">
            <a:avLst/>
          </a:prstGeom>
          <a:noFill/>
        </p:spPr>
        <p:txBody>
          <a:bodyPr wrap="square" rtlCol="0" anchor="ctr">
            <a:spAutoFit/>
          </a:bodyPr>
          <a:lstStyle/>
          <a:p>
            <a:pPr marL="342900" lvl="0" indent="-342900">
              <a:buFont typeface="Wingdings" panose="05000000000000000000" pitchFamily="2" charset="2"/>
              <a:buChar char="Ø"/>
            </a:pPr>
            <a:r>
              <a:rPr lang="en-US" sz="2400" dirty="0"/>
              <a:t>Steps for effective informal feedback are:</a:t>
            </a:r>
          </a:p>
        </p:txBody>
      </p:sp>
      <p:sp>
        <p:nvSpPr>
          <p:cNvPr id="21" name="Left Brace 20"/>
          <p:cNvSpPr/>
          <p:nvPr/>
        </p:nvSpPr>
        <p:spPr>
          <a:xfrm>
            <a:off x="2996419" y="1688123"/>
            <a:ext cx="1563176" cy="3549139"/>
          </a:xfrm>
          <a:prstGeom prst="leftBrace">
            <a:avLst>
              <a:gd name="adj1" fmla="val 8333"/>
              <a:gd name="adj2" fmla="val 46859"/>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Rectangle 6"/>
          <p:cNvSpPr/>
          <p:nvPr/>
        </p:nvSpPr>
        <p:spPr>
          <a:xfrm>
            <a:off x="3855378" y="1820942"/>
            <a:ext cx="5042436" cy="3416320"/>
          </a:xfrm>
          <a:prstGeom prst="rect">
            <a:avLst/>
          </a:prstGeom>
        </p:spPr>
        <p:txBody>
          <a:bodyPr wrap="square">
            <a:spAutoFit/>
          </a:bodyPr>
          <a:lstStyle/>
          <a:p>
            <a:pPr marL="342900" indent="-342900">
              <a:buFont typeface="Wingdings" panose="05000000000000000000" pitchFamily="2" charset="2"/>
              <a:buChar char="ü"/>
            </a:pPr>
            <a:r>
              <a:rPr lang="en-US" sz="2400" dirty="0"/>
              <a:t>State what has been observed using facts, not </a:t>
            </a:r>
            <a:r>
              <a:rPr lang="en-US" sz="2400" dirty="0" smtClean="0"/>
              <a:t>emotions</a:t>
            </a:r>
          </a:p>
          <a:p>
            <a:pPr marL="342900" indent="-342900">
              <a:buFont typeface="Wingdings" panose="05000000000000000000" pitchFamily="2" charset="2"/>
              <a:buChar char="ü"/>
            </a:pPr>
            <a:r>
              <a:rPr lang="en-US" sz="2400" dirty="0"/>
              <a:t>D</a:t>
            </a:r>
            <a:r>
              <a:rPr lang="en-US" sz="2400" dirty="0" smtClean="0"/>
              <a:t>escribe </a:t>
            </a:r>
            <a:r>
              <a:rPr lang="en-US" sz="2400" dirty="0"/>
              <a:t>how the performance fails to meet </a:t>
            </a:r>
            <a:r>
              <a:rPr lang="en-US" sz="2400" dirty="0" smtClean="0"/>
              <a:t>standards</a:t>
            </a:r>
            <a:endParaRPr lang="en-US" sz="2400" dirty="0"/>
          </a:p>
          <a:p>
            <a:pPr marL="342900" indent="-342900">
              <a:buFont typeface="Wingdings" panose="05000000000000000000" pitchFamily="2" charset="2"/>
              <a:buChar char="ü"/>
            </a:pPr>
            <a:r>
              <a:rPr lang="en-US" sz="2400" dirty="0"/>
              <a:t>Wait for a response (let them talk)</a:t>
            </a:r>
          </a:p>
          <a:p>
            <a:pPr marL="342900" indent="-342900">
              <a:buFont typeface="Wingdings" panose="05000000000000000000" pitchFamily="2" charset="2"/>
              <a:buChar char="ü"/>
            </a:pPr>
            <a:r>
              <a:rPr lang="en-US" sz="2400" dirty="0"/>
              <a:t>Ask for a solution; give suggestions if needed</a:t>
            </a:r>
          </a:p>
          <a:p>
            <a:pPr marL="342900" indent="-342900">
              <a:buFont typeface="Wingdings" panose="05000000000000000000" pitchFamily="2" charset="2"/>
              <a:buChar char="ü"/>
            </a:pPr>
            <a:r>
              <a:rPr lang="en-US" sz="2400" dirty="0"/>
              <a:t>Agree on a solution together</a:t>
            </a:r>
          </a:p>
          <a:p>
            <a:pPr marL="342900" indent="-342900">
              <a:buFont typeface="Wingdings" panose="05000000000000000000" pitchFamily="2" charset="2"/>
              <a:buChar char="ü"/>
            </a:pPr>
            <a:r>
              <a:rPr lang="en-US" sz="2400" dirty="0"/>
              <a:t>Set a follow-up date and time</a:t>
            </a:r>
          </a:p>
        </p:txBody>
      </p:sp>
      <p:sp>
        <p:nvSpPr>
          <p:cNvPr id="8" name="Rectangle 7"/>
          <p:cNvSpPr/>
          <p:nvPr/>
        </p:nvSpPr>
        <p:spPr>
          <a:xfrm>
            <a:off x="1602335" y="5485673"/>
            <a:ext cx="6557821" cy="584775"/>
          </a:xfrm>
          <a:prstGeom prst="rect">
            <a:avLst/>
          </a:prstGeom>
        </p:spPr>
        <p:txBody>
          <a:bodyPr wrap="none">
            <a:spAutoFit/>
          </a:bodyPr>
          <a:lstStyle/>
          <a:p>
            <a:r>
              <a:rPr lang="en-US" sz="3200" b="1" dirty="0"/>
              <a:t>Make sure you document everything!</a:t>
            </a:r>
          </a:p>
        </p:txBody>
      </p:sp>
      <p:sp>
        <p:nvSpPr>
          <p:cNvPr id="6" name="Slide Number Placeholder 5"/>
          <p:cNvSpPr>
            <a:spLocks noGrp="1"/>
          </p:cNvSpPr>
          <p:nvPr>
            <p:ph type="sldNum" sz="quarter" idx="12"/>
          </p:nvPr>
        </p:nvSpPr>
        <p:spPr/>
        <p:txBody>
          <a:bodyPr/>
          <a:lstStyle/>
          <a:p>
            <a:r>
              <a:rPr lang="en-US" smtClean="0"/>
              <a:t>(</a:t>
            </a:r>
            <a:fld id="{07BB5704-CA4F-4330-932E-E70E78F78858}" type="slidenum">
              <a:rPr lang="en-US" smtClean="0"/>
              <a:pPr/>
              <a:t>21</a:t>
            </a:fld>
            <a:r>
              <a:rPr lang="en-US" smtClean="0"/>
              <a:t>)</a:t>
            </a:r>
            <a:endParaRPr lang="en-US" dirty="0"/>
          </a:p>
        </p:txBody>
      </p:sp>
    </p:spTree>
    <p:extLst>
      <p:ext uri="{BB962C8B-B14F-4D97-AF65-F5344CB8AC3E}">
        <p14:creationId xmlns:p14="http://schemas.microsoft.com/office/powerpoint/2010/main" val="2434674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721" y="228600"/>
            <a:ext cx="7167290" cy="609600"/>
          </a:xfrm>
        </p:spPr>
        <p:txBody>
          <a:bodyPr>
            <a:normAutofit fontScale="90000"/>
          </a:bodyPr>
          <a:lstStyle/>
          <a:p>
            <a:r>
              <a:rPr lang="en-US" dirty="0"/>
              <a:t>Checklist: Communicating Performance Expectations</a:t>
            </a:r>
            <a:br>
              <a:rPr lang="en-US" dirty="0"/>
            </a:br>
            <a:endParaRPr lang="en-US" dirty="0"/>
          </a:p>
        </p:txBody>
      </p:sp>
      <p:sp>
        <p:nvSpPr>
          <p:cNvPr id="3" name="Content Placeholder 2"/>
          <p:cNvSpPr>
            <a:spLocks noGrp="1"/>
          </p:cNvSpPr>
          <p:nvPr>
            <p:ph idx="1"/>
          </p:nvPr>
        </p:nvSpPr>
        <p:spPr>
          <a:xfrm>
            <a:off x="457200" y="1219200"/>
            <a:ext cx="4663440" cy="4906963"/>
          </a:xfrm>
        </p:spPr>
        <p:txBody>
          <a:bodyPr>
            <a:normAutofit/>
          </a:bodyPr>
          <a:lstStyle/>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8" name="Rectangle 7"/>
          <p:cNvSpPr/>
          <p:nvPr/>
        </p:nvSpPr>
        <p:spPr>
          <a:xfrm>
            <a:off x="597877" y="1219200"/>
            <a:ext cx="5679648" cy="4524315"/>
          </a:xfrm>
          <a:prstGeom prst="rect">
            <a:avLst/>
          </a:prstGeom>
        </p:spPr>
        <p:txBody>
          <a:bodyPr wrap="square">
            <a:spAutoFit/>
          </a:bodyPr>
          <a:lstStyle/>
          <a:p>
            <a:pPr marL="285750" lvl="0" indent="-285750">
              <a:buFont typeface="Wingdings" panose="05000000000000000000" pitchFamily="2" charset="2"/>
              <a:buChar char="ü"/>
            </a:pPr>
            <a:r>
              <a:rPr lang="en-US" sz="2400" dirty="0"/>
              <a:t>Are you sure the issue is primarily a performance problem (as opposed to misconduct)?</a:t>
            </a:r>
          </a:p>
          <a:p>
            <a:pPr marL="285750" lvl="0" indent="-285750">
              <a:buFont typeface="Wingdings" panose="05000000000000000000" pitchFamily="2" charset="2"/>
              <a:buChar char="ü"/>
            </a:pPr>
            <a:r>
              <a:rPr lang="en-US" sz="2400" dirty="0"/>
              <a:t>Have you communicated performance standards to the employee?</a:t>
            </a:r>
          </a:p>
          <a:p>
            <a:pPr marL="285750" lvl="0" indent="-285750">
              <a:buFont typeface="Wingdings" panose="05000000000000000000" pitchFamily="2" charset="2"/>
              <a:buChar char="ü"/>
            </a:pPr>
            <a:r>
              <a:rPr lang="en-US" sz="2400" dirty="0"/>
              <a:t>Are the standards clear and reasonable? </a:t>
            </a:r>
          </a:p>
          <a:p>
            <a:pPr marL="285750" lvl="0" indent="-285750">
              <a:buFont typeface="Wingdings" panose="05000000000000000000" pitchFamily="2" charset="2"/>
              <a:buChar char="ü"/>
            </a:pPr>
            <a:r>
              <a:rPr lang="en-US" sz="2400" dirty="0"/>
              <a:t>Have you asked the human resources staff to review the standards for any possible problems?</a:t>
            </a:r>
          </a:p>
          <a:p>
            <a:pPr marL="285750" lvl="0" indent="-285750">
              <a:buFont typeface="Wingdings" panose="05000000000000000000" pitchFamily="2" charset="2"/>
              <a:buChar char="ü"/>
            </a:pPr>
            <a:r>
              <a:rPr lang="en-US" sz="2400" dirty="0"/>
              <a:t>Have you given the employee specific examples of when their work did not meet the standards? </a:t>
            </a:r>
          </a:p>
        </p:txBody>
      </p:sp>
      <p:sp>
        <p:nvSpPr>
          <p:cNvPr id="7" name="Slide Number Placeholder 6"/>
          <p:cNvSpPr>
            <a:spLocks noGrp="1"/>
          </p:cNvSpPr>
          <p:nvPr>
            <p:ph type="sldNum" sz="quarter" idx="12"/>
          </p:nvPr>
        </p:nvSpPr>
        <p:spPr/>
        <p:txBody>
          <a:bodyPr/>
          <a:lstStyle/>
          <a:p>
            <a:r>
              <a:rPr lang="en-US" smtClean="0"/>
              <a:t>(</a:t>
            </a:r>
            <a:fld id="{07BB5704-CA4F-4330-932E-E70E78F78858}" type="slidenum">
              <a:rPr lang="en-US" smtClean="0"/>
              <a:pPr/>
              <a:t>22</a:t>
            </a:fld>
            <a:r>
              <a:rPr lang="en-US" smtClean="0"/>
              <a:t>)</a:t>
            </a:r>
            <a:endParaRPr lang="en-US" dirty="0"/>
          </a:p>
        </p:txBody>
      </p:sp>
    </p:spTree>
    <p:extLst>
      <p:ext uri="{BB962C8B-B14F-4D97-AF65-F5344CB8AC3E}">
        <p14:creationId xmlns:p14="http://schemas.microsoft.com/office/powerpoint/2010/main" val="3260742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Early Intervention Is </a:t>
            </a:r>
            <a:r>
              <a:rPr lang="en-US" dirty="0" smtClean="0">
                <a:solidFill>
                  <a:schemeClr val="tx1"/>
                </a:solidFill>
              </a:rPr>
              <a:t>Key</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a:solidFill>
                  <a:schemeClr val="tx1"/>
                </a:solidFill>
              </a:rPr>
              <a:t>Feedback and assistance should be provided to employees early on, whenever there is a need for improvement or when there is a decline in performance</a:t>
            </a:r>
          </a:p>
          <a:p>
            <a:r>
              <a:rPr lang="en-US" dirty="0">
                <a:solidFill>
                  <a:schemeClr val="tx1"/>
                </a:solidFill>
              </a:rPr>
              <a:t>What actions should be taken?</a:t>
            </a:r>
          </a:p>
          <a:p>
            <a:endParaRPr lang="en-US" dirty="0">
              <a:solidFill>
                <a:schemeClr val="tx1"/>
              </a:solidFill>
            </a:endParaRPr>
          </a:p>
        </p:txBody>
      </p:sp>
      <p:sp>
        <p:nvSpPr>
          <p:cNvPr id="5" name="Date Placeholder 4"/>
          <p:cNvSpPr>
            <a:spLocks noGrp="1"/>
          </p:cNvSpPr>
          <p:nvPr>
            <p:ph type="dt" sz="half" idx="2"/>
          </p:nvPr>
        </p:nvSpPr>
        <p:spPr/>
        <p:txBody>
          <a:bodyPr/>
          <a:lstStyle/>
          <a:p>
            <a:r>
              <a:rPr lang="en-US" smtClean="0"/>
              <a:t>DPMAP Rev.2 July 2016</a:t>
            </a:r>
            <a:endParaRPr lang="en-US" dirty="0"/>
          </a:p>
        </p:txBody>
      </p:sp>
      <p:pic>
        <p:nvPicPr>
          <p:cNvPr id="7" name="Picture 6"/>
          <p:cNvPicPr>
            <a:picLocks noChangeAspect="1"/>
          </p:cNvPicPr>
          <p:nvPr/>
        </p:nvPicPr>
        <p:blipFill>
          <a:blip r:embed="rId3"/>
          <a:stretch>
            <a:fillRect/>
          </a:stretch>
        </p:blipFill>
        <p:spPr>
          <a:xfrm>
            <a:off x="5283203" y="2247433"/>
            <a:ext cx="2970319" cy="3918986"/>
          </a:xfrm>
          <a:prstGeom prst="rect">
            <a:avLst/>
          </a:prstGeom>
        </p:spPr>
      </p:pic>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6" name="Slide Number Placeholder 5"/>
          <p:cNvSpPr>
            <a:spLocks noGrp="1"/>
          </p:cNvSpPr>
          <p:nvPr>
            <p:ph type="sldNum" sz="quarter" idx="12"/>
          </p:nvPr>
        </p:nvSpPr>
        <p:spPr/>
        <p:txBody>
          <a:bodyPr/>
          <a:lstStyle/>
          <a:p>
            <a:r>
              <a:rPr lang="en-US" smtClean="0"/>
              <a:t>(</a:t>
            </a:r>
            <a:fld id="{07BB5704-CA4F-4330-932E-E70E78F78858}" type="slidenum">
              <a:rPr lang="en-US" smtClean="0"/>
              <a:pPr/>
              <a:t>23</a:t>
            </a:fld>
            <a:r>
              <a:rPr lang="en-US" smtClean="0"/>
              <a:t>)</a:t>
            </a:r>
            <a:endParaRPr lang="en-US" dirty="0"/>
          </a:p>
        </p:txBody>
      </p:sp>
    </p:spTree>
    <p:extLst>
      <p:ext uri="{BB962C8B-B14F-4D97-AF65-F5344CB8AC3E}">
        <p14:creationId xmlns:p14="http://schemas.microsoft.com/office/powerpoint/2010/main" val="2409542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Addressing Performance </a:t>
            </a:r>
            <a:r>
              <a:rPr lang="en-US" dirty="0" smtClean="0"/>
              <a:t>Issues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2571634"/>
              </p:ext>
            </p:extLst>
          </p:nvPr>
        </p:nvGraphicFramePr>
        <p:xfrm>
          <a:off x="211015" y="1219200"/>
          <a:ext cx="8803691"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smtClean="0"/>
              <a:t>DPMAP Rev.2 July 2016</a:t>
            </a:r>
            <a:endParaRPr lang="en-US" dirty="0"/>
          </a:p>
        </p:txBody>
      </p:sp>
      <p:sp>
        <p:nvSpPr>
          <p:cNvPr id="9" name="TextBox 8"/>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24</a:t>
            </a:fld>
            <a:r>
              <a:rPr lang="en-US" smtClean="0"/>
              <a:t>)</a:t>
            </a:r>
            <a:endParaRPr lang="en-US" dirty="0"/>
          </a:p>
        </p:txBody>
      </p:sp>
    </p:spTree>
    <p:extLst>
      <p:ext uri="{BB962C8B-B14F-4D97-AF65-F5344CB8AC3E}">
        <p14:creationId xmlns:p14="http://schemas.microsoft.com/office/powerpoint/2010/main" val="1117750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solidFill>
                  <a:schemeClr val="tx1"/>
                </a:solidFill>
              </a:rPr>
              <a:t>Exercise: What Would You Do? Video – Part 1 </a:t>
            </a:r>
          </a:p>
        </p:txBody>
      </p:sp>
      <p:pic>
        <p:nvPicPr>
          <p:cNvPr id="6" name="Content Placeholder 7"/>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09207" y="1957421"/>
            <a:ext cx="3018371" cy="3312847"/>
          </a:xfrm>
        </p:spPr>
      </p:pic>
      <p:pic>
        <p:nvPicPr>
          <p:cNvPr id="7"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207" y="1858586"/>
            <a:ext cx="3018371" cy="3312847"/>
          </a:xfrm>
          <a:prstGeom prst="rect">
            <a:avLst/>
          </a:prstGeom>
        </p:spPr>
      </p:pic>
      <p:sp>
        <p:nvSpPr>
          <p:cNvPr id="8" name="Rectangle 7"/>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25</a:t>
            </a:fld>
            <a:r>
              <a:rPr lang="en-US" smtClean="0"/>
              <a:t>)</a:t>
            </a:r>
            <a:endParaRPr lang="en-US" dirty="0"/>
          </a:p>
        </p:txBody>
      </p:sp>
    </p:spTree>
    <p:extLst>
      <p:ext uri="{BB962C8B-B14F-4D97-AF65-F5344CB8AC3E}">
        <p14:creationId xmlns:p14="http://schemas.microsoft.com/office/powerpoint/2010/main" val="359241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a:xfrm>
            <a:off x="1609932" y="1403259"/>
            <a:ext cx="7010400" cy="609600"/>
          </a:xfrm>
        </p:spPr>
        <p:txBody>
          <a:bodyPr/>
          <a:lstStyle/>
          <a:p>
            <a:r>
              <a:rPr lang="en-US" dirty="0">
                <a:solidFill>
                  <a:schemeClr val="tx1"/>
                </a:solidFill>
              </a:rPr>
              <a:t>Exercise: What Would You Do? Video – Part 2  </a:t>
            </a:r>
            <a:r>
              <a:rPr lang="en-US" sz="1200" dirty="0">
                <a:solidFill>
                  <a:schemeClr val="tx1"/>
                </a:solidFill>
              </a:rPr>
              <a:t>(former pg 29)</a:t>
            </a:r>
          </a:p>
        </p:txBody>
      </p:sp>
      <p:pic>
        <p:nvPicPr>
          <p:cNvPr id="8"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207" y="1858586"/>
            <a:ext cx="3018371" cy="3312847"/>
          </a:xfrm>
          <a:prstGeom prst="rect">
            <a:avLst/>
          </a:prstGeom>
        </p:spPr>
      </p:pic>
      <p:sp>
        <p:nvSpPr>
          <p:cNvPr id="6" name="Rectangle 5"/>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26</a:t>
            </a:fld>
            <a:r>
              <a:rPr lang="en-US" smtClean="0"/>
              <a:t>)</a:t>
            </a:r>
            <a:endParaRPr lang="en-US" dirty="0"/>
          </a:p>
        </p:txBody>
      </p:sp>
    </p:spTree>
    <p:extLst>
      <p:ext uri="{BB962C8B-B14F-4D97-AF65-F5344CB8AC3E}">
        <p14:creationId xmlns:p14="http://schemas.microsoft.com/office/powerpoint/2010/main" val="1819634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Steps to </a:t>
            </a:r>
            <a:r>
              <a:rPr lang="en-US" dirty="0" smtClean="0"/>
              <a:t>follow for Addressing </a:t>
            </a:r>
            <a:r>
              <a:rPr lang="en-US" dirty="0"/>
              <a:t>Performance </a:t>
            </a:r>
            <a:r>
              <a:rPr lang="en-US" dirty="0" smtClean="0"/>
              <a:t>Issues</a:t>
            </a:r>
            <a:endParaRPr lang="en-US" dirty="0"/>
          </a:p>
        </p:txBody>
      </p:sp>
      <p:sp>
        <p:nvSpPr>
          <p:cNvPr id="4" name="Date Placeholder 3"/>
          <p:cNvSpPr>
            <a:spLocks noGrp="1"/>
          </p:cNvSpPr>
          <p:nvPr>
            <p:ph type="dt" sz="half" idx="2"/>
          </p:nvPr>
        </p:nvSpPr>
        <p:spPr/>
        <p:txBody>
          <a:bodyPr/>
          <a:lstStyle/>
          <a:p>
            <a:r>
              <a:rPr lang="en-US" smtClean="0"/>
              <a:t>DPMAP Rev.2 July 2016</a:t>
            </a:r>
            <a:endParaRPr lang="en-US" dirty="0"/>
          </a:p>
        </p:txBody>
      </p:sp>
      <p:grpSp>
        <p:nvGrpSpPr>
          <p:cNvPr id="8" name="Group 7"/>
          <p:cNvGrpSpPr/>
          <p:nvPr/>
        </p:nvGrpSpPr>
        <p:grpSpPr>
          <a:xfrm>
            <a:off x="225083" y="5683722"/>
            <a:ext cx="8696037" cy="474476"/>
            <a:chOff x="413906" y="2474793"/>
            <a:chExt cx="3416091" cy="977580"/>
          </a:xfrm>
        </p:grpSpPr>
        <p:sp>
          <p:nvSpPr>
            <p:cNvPr id="9" name="Rounded Rectangle 8"/>
            <p:cNvSpPr/>
            <p:nvPr/>
          </p:nvSpPr>
          <p:spPr>
            <a:xfrm>
              <a:off x="413906" y="2568356"/>
              <a:ext cx="3416091" cy="790457"/>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413906" y="2474793"/>
              <a:ext cx="3313779" cy="97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400" b="1" kern="1200" dirty="0"/>
                <a:t>*NOTE: refer to Collective Bargaining Agreements, and contact HR before taking this step</a:t>
              </a:r>
            </a:p>
          </p:txBody>
        </p:sp>
      </p:grpSp>
      <p:sp>
        <p:nvSpPr>
          <p:cNvPr id="11" name="TextBox 10"/>
          <p:cNvSpPr txBox="1"/>
          <p:nvPr/>
        </p:nvSpPr>
        <p:spPr>
          <a:xfrm>
            <a:off x="2148671" y="626455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graphicFrame>
        <p:nvGraphicFramePr>
          <p:cNvPr id="7" name="Diagram 6"/>
          <p:cNvGraphicFramePr/>
          <p:nvPr>
            <p:extLst>
              <p:ext uri="{D42A27DB-BD31-4B8C-83A1-F6EECF244321}">
                <p14:modId xmlns:p14="http://schemas.microsoft.com/office/powerpoint/2010/main" val="739095847"/>
              </p:ext>
            </p:extLst>
          </p:nvPr>
        </p:nvGraphicFramePr>
        <p:xfrm>
          <a:off x="225083" y="956603"/>
          <a:ext cx="8696038" cy="467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27</a:t>
            </a:fld>
            <a:r>
              <a:rPr lang="en-US" smtClean="0"/>
              <a:t>)</a:t>
            </a:r>
            <a:endParaRPr lang="en-US" dirty="0"/>
          </a:p>
        </p:txBody>
      </p:sp>
    </p:spTree>
    <p:extLst>
      <p:ext uri="{BB962C8B-B14F-4D97-AF65-F5344CB8AC3E}">
        <p14:creationId xmlns:p14="http://schemas.microsoft.com/office/powerpoint/2010/main" val="528557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Employees Can Improve </a:t>
            </a:r>
            <a:r>
              <a:rPr lang="en-US" dirty="0" smtClean="0"/>
              <a:t>Performance?</a:t>
            </a:r>
            <a:endParaRPr lang="en-US" dirty="0"/>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9" name="TextBox 8"/>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Rectangle 3"/>
          <p:cNvSpPr/>
          <p:nvPr/>
        </p:nvSpPr>
        <p:spPr>
          <a:xfrm>
            <a:off x="1055076" y="1729715"/>
            <a:ext cx="6910571" cy="3539430"/>
          </a:xfrm>
          <a:prstGeom prst="rect">
            <a:avLst/>
          </a:prstGeom>
        </p:spPr>
        <p:txBody>
          <a:bodyPr wrap="square">
            <a:spAutoFit/>
          </a:bodyPr>
          <a:lstStyle/>
          <a:p>
            <a:pPr marL="457200" lvl="0" indent="-457200">
              <a:buFont typeface="Wingdings" panose="05000000000000000000" pitchFamily="2" charset="2"/>
              <a:buChar char="ü"/>
            </a:pPr>
            <a:r>
              <a:rPr lang="en-US" sz="2800" dirty="0"/>
              <a:t>Ask clarifying questions</a:t>
            </a:r>
          </a:p>
          <a:p>
            <a:pPr marL="457200" lvl="0" indent="-457200">
              <a:buFont typeface="Wingdings" panose="05000000000000000000" pitchFamily="2" charset="2"/>
              <a:buChar char="ü"/>
            </a:pPr>
            <a:r>
              <a:rPr lang="en-US" sz="2800" dirty="0"/>
              <a:t>Ask for specific examples of “Fully Successful” performance</a:t>
            </a:r>
          </a:p>
          <a:p>
            <a:pPr marL="457200" lvl="0" indent="-457200">
              <a:buFont typeface="Wingdings" panose="05000000000000000000" pitchFamily="2" charset="2"/>
              <a:buChar char="ü"/>
            </a:pPr>
            <a:r>
              <a:rPr lang="en-US" sz="2800" dirty="0"/>
              <a:t>Request additional job-related training or assistance</a:t>
            </a:r>
          </a:p>
          <a:p>
            <a:pPr marL="457200" lvl="0" indent="-457200">
              <a:buFont typeface="Wingdings" panose="05000000000000000000" pitchFamily="2" charset="2"/>
              <a:buChar char="ü"/>
            </a:pPr>
            <a:r>
              <a:rPr lang="en-US" sz="2800" dirty="0"/>
              <a:t>Adhere to responsibilities outlined in the PIP document; actively seek assistance when needed</a:t>
            </a:r>
          </a:p>
        </p:txBody>
      </p:sp>
      <p:sp>
        <p:nvSpPr>
          <p:cNvPr id="6" name="Slide Number Placeholder 5"/>
          <p:cNvSpPr>
            <a:spLocks noGrp="1"/>
          </p:cNvSpPr>
          <p:nvPr>
            <p:ph type="sldNum" sz="quarter" idx="12"/>
          </p:nvPr>
        </p:nvSpPr>
        <p:spPr/>
        <p:txBody>
          <a:bodyPr/>
          <a:lstStyle/>
          <a:p>
            <a:r>
              <a:rPr lang="en-US" smtClean="0"/>
              <a:t>(</a:t>
            </a:r>
            <a:fld id="{07BB5704-CA4F-4330-932E-E70E78F78858}" type="slidenum">
              <a:rPr lang="en-US" smtClean="0"/>
              <a:pPr/>
              <a:t>28</a:t>
            </a:fld>
            <a:r>
              <a:rPr lang="en-US" smtClean="0"/>
              <a:t>)</a:t>
            </a:r>
            <a:endParaRPr lang="en-US" dirty="0"/>
          </a:p>
        </p:txBody>
      </p:sp>
    </p:spTree>
    <p:extLst>
      <p:ext uri="{BB962C8B-B14F-4D97-AF65-F5344CB8AC3E}">
        <p14:creationId xmlns:p14="http://schemas.microsoft.com/office/powerpoint/2010/main" val="3755648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Exercise: What Would You Do? Video – Part 3</a:t>
            </a:r>
          </a:p>
        </p:txBody>
      </p:sp>
      <p:sp>
        <p:nvSpPr>
          <p:cNvPr id="5" name="Date Placeholder 4"/>
          <p:cNvSpPr>
            <a:spLocks noGrp="1"/>
          </p:cNvSpPr>
          <p:nvPr>
            <p:ph type="dt" sz="half" idx="2"/>
          </p:nvPr>
        </p:nvSpPr>
        <p:spPr/>
        <p:txBody>
          <a:bodyPr/>
          <a:lstStyle/>
          <a:p>
            <a:r>
              <a:rPr lang="en-US" smtClean="0"/>
              <a:t>DPMAP Rev.2 July 2016</a:t>
            </a:r>
            <a:endParaRPr lang="en-US" dirty="0"/>
          </a:p>
        </p:txBody>
      </p:sp>
      <p:pic>
        <p:nvPicPr>
          <p:cNvPr id="9"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207" y="1858586"/>
            <a:ext cx="3018371" cy="3312847"/>
          </a:xfrm>
          <a:prstGeom prst="rect">
            <a:avLst/>
          </a:prstGeom>
        </p:spPr>
      </p:pic>
      <p:sp>
        <p:nvSpPr>
          <p:cNvPr id="7" name="Rectangle 6"/>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29</a:t>
            </a:fld>
            <a:r>
              <a:rPr lang="en-US" smtClean="0"/>
              <a:t>)</a:t>
            </a:r>
            <a:endParaRPr lang="en-US" dirty="0"/>
          </a:p>
        </p:txBody>
      </p:sp>
    </p:spTree>
    <p:extLst>
      <p:ext uri="{BB962C8B-B14F-4D97-AF65-F5344CB8AC3E}">
        <p14:creationId xmlns:p14="http://schemas.microsoft.com/office/powerpoint/2010/main" val="180314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1098092"/>
            <a:ext cx="8229600" cy="5093728"/>
          </a:xfrm>
        </p:spPr>
        <p:txBody>
          <a:bodyPr>
            <a:normAutofit/>
          </a:bodyPr>
          <a:lstStyle/>
          <a:p>
            <a:pPr marL="0" indent="0">
              <a:buNone/>
            </a:pPr>
            <a:r>
              <a:rPr lang="en-US" dirty="0">
                <a:solidFill>
                  <a:schemeClr val="tx1"/>
                </a:solidFill>
              </a:rPr>
              <a:t>Upon completion of this lesson, you will be able to: </a:t>
            </a:r>
          </a:p>
          <a:p>
            <a:pPr marL="0" indent="0">
              <a:buNone/>
            </a:pPr>
            <a:endParaRPr lang="en-US" sz="1200" dirty="0">
              <a:solidFill>
                <a:schemeClr val="tx1"/>
              </a:solidFill>
            </a:endParaRPr>
          </a:p>
          <a:p>
            <a:pPr marL="457200" lvl="0" indent="-457200">
              <a:buFont typeface="+mj-lt"/>
              <a:buAutoNum type="arabicPeriod"/>
            </a:pPr>
            <a:r>
              <a:rPr lang="en-US" dirty="0">
                <a:solidFill>
                  <a:schemeClr val="tx1"/>
                </a:solidFill>
              </a:rPr>
              <a:t>Identify key aspects of the Monitoring Phase.</a:t>
            </a:r>
            <a:endParaRPr lang="en-US" u="sng" dirty="0">
              <a:solidFill>
                <a:schemeClr val="tx1"/>
              </a:solidFill>
            </a:endParaRPr>
          </a:p>
          <a:p>
            <a:pPr marL="457200" lvl="0" indent="-457200">
              <a:buFont typeface="+mj-lt"/>
              <a:buAutoNum type="arabicPeriod"/>
            </a:pPr>
            <a:r>
              <a:rPr lang="en-US" dirty="0">
                <a:solidFill>
                  <a:schemeClr val="tx1"/>
                </a:solidFill>
              </a:rPr>
              <a:t>Explain the value of monitoring performance  continually.</a:t>
            </a:r>
          </a:p>
          <a:p>
            <a:pPr marL="457200" indent="-457200">
              <a:buFont typeface="+mj-lt"/>
              <a:buAutoNum type="arabicPeriod"/>
            </a:pPr>
            <a:r>
              <a:rPr lang="en-US" dirty="0">
                <a:solidFill>
                  <a:schemeClr val="tx1"/>
                </a:solidFill>
              </a:rPr>
              <a:t>Explain the process used to address performance issues. </a:t>
            </a:r>
          </a:p>
          <a:p>
            <a:pPr marL="457200" indent="-457200">
              <a:buFont typeface="+mj-lt"/>
              <a:buAutoNum type="arabicPeriod"/>
            </a:pPr>
            <a:r>
              <a:rPr lang="en-US" dirty="0">
                <a:solidFill>
                  <a:schemeClr val="tx1"/>
                </a:solidFill>
              </a:rPr>
              <a:t>Identify elements of a formal Performance Improvement Plan (PIP).</a:t>
            </a:r>
          </a:p>
          <a:p>
            <a:pPr lvl="0"/>
            <a:endParaRPr lang="en-US" sz="1800" dirty="0">
              <a:solidFill>
                <a:schemeClr val="tx1"/>
              </a:solidFill>
            </a:endParaRP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normAutofit/>
          </a:bodyPr>
          <a:lstStyle/>
          <a:p>
            <a:r>
              <a:rPr lang="en-US" dirty="0">
                <a:solidFill>
                  <a:schemeClr val="tx1"/>
                </a:solidFill>
              </a:rPr>
              <a:t>Learning Objectives</a:t>
            </a:r>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Slide Number Placeholder 6"/>
          <p:cNvSpPr>
            <a:spLocks noGrp="1"/>
          </p:cNvSpPr>
          <p:nvPr>
            <p:ph type="sldNum" sz="quarter" idx="12"/>
          </p:nvPr>
        </p:nvSpPr>
        <p:spPr/>
        <p:txBody>
          <a:bodyPr/>
          <a:lstStyle/>
          <a:p>
            <a:r>
              <a:rPr lang="en-US" smtClean="0"/>
              <a:t>(</a:t>
            </a:r>
            <a:fld id="{07BB5704-CA4F-4330-932E-E70E78F78858}" type="slidenum">
              <a:rPr lang="en-US" smtClean="0"/>
              <a:pPr/>
              <a:t>3</a:t>
            </a:fld>
            <a:r>
              <a:rPr lang="en-US" smtClean="0"/>
              <a:t>)</a:t>
            </a:r>
            <a:endParaRPr lang="en-US" dirty="0"/>
          </a:p>
        </p:txBody>
      </p:sp>
    </p:spTree>
    <p:extLst>
      <p:ext uri="{BB962C8B-B14F-4D97-AF65-F5344CB8AC3E}">
        <p14:creationId xmlns:p14="http://schemas.microsoft.com/office/powerpoint/2010/main" val="2496164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721" y="130126"/>
            <a:ext cx="7010400" cy="609600"/>
          </a:xfrm>
        </p:spPr>
        <p:txBody>
          <a:bodyPr/>
          <a:lstStyle/>
          <a:p>
            <a:r>
              <a:rPr lang="en-US" dirty="0"/>
              <a:t>Communication and </a:t>
            </a:r>
            <a:r>
              <a:rPr lang="en-US" dirty="0" smtClean="0"/>
              <a:t>Clarification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69945992"/>
              </p:ext>
            </p:extLst>
          </p:nvPr>
        </p:nvGraphicFramePr>
        <p:xfrm>
          <a:off x="98475" y="1026942"/>
          <a:ext cx="8979536" cy="5099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smtClean="0"/>
              <a:t>DPMAP Rev.2 July 2016</a:t>
            </a:r>
            <a:endParaRPr lang="en-US" dirty="0"/>
          </a:p>
        </p:txBody>
      </p:sp>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30</a:t>
            </a:fld>
            <a:r>
              <a:rPr lang="en-US" smtClean="0"/>
              <a:t>)</a:t>
            </a:r>
            <a:endParaRPr lang="en-US" dirty="0"/>
          </a:p>
        </p:txBody>
      </p:sp>
    </p:spTree>
    <p:extLst>
      <p:ext uri="{BB962C8B-B14F-4D97-AF65-F5344CB8AC3E}">
        <p14:creationId xmlns:p14="http://schemas.microsoft.com/office/powerpoint/2010/main" val="2956415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Formal </a:t>
            </a:r>
            <a:r>
              <a:rPr lang="en-US" dirty="0"/>
              <a:t>Feedback: 8 Tips for Effective Counseling Sessions   </a:t>
            </a:r>
            <a:r>
              <a:rPr lang="en-US" sz="1200" dirty="0">
                <a:solidFill>
                  <a:srgbClr val="FF0000"/>
                </a:solidFill>
              </a:rPr>
              <a:t/>
            </a:r>
            <a:br>
              <a:rPr lang="en-US" sz="1200" dirty="0">
                <a:solidFill>
                  <a:srgbClr val="FF0000"/>
                </a:solidFill>
              </a:rPr>
            </a:br>
            <a:endParaRPr lang="en-US" dirty="0"/>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13" name="TextBox 12"/>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graphicFrame>
        <p:nvGraphicFramePr>
          <p:cNvPr id="14" name="Diagram 13"/>
          <p:cNvGraphicFramePr/>
          <p:nvPr>
            <p:extLst>
              <p:ext uri="{D42A27DB-BD31-4B8C-83A1-F6EECF244321}">
                <p14:modId xmlns:p14="http://schemas.microsoft.com/office/powerpoint/2010/main" val="120296197"/>
              </p:ext>
            </p:extLst>
          </p:nvPr>
        </p:nvGraphicFramePr>
        <p:xfrm>
          <a:off x="281354" y="979269"/>
          <a:ext cx="8639766" cy="2382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938678508"/>
              </p:ext>
            </p:extLst>
          </p:nvPr>
        </p:nvGraphicFramePr>
        <p:xfrm>
          <a:off x="281355" y="3573193"/>
          <a:ext cx="8639766" cy="23946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31</a:t>
            </a:fld>
            <a:r>
              <a:rPr lang="en-US" smtClean="0"/>
              <a:t>)</a:t>
            </a:r>
            <a:endParaRPr lang="en-US" dirty="0"/>
          </a:p>
        </p:txBody>
      </p:sp>
    </p:spTree>
    <p:extLst>
      <p:ext uri="{BB962C8B-B14F-4D97-AF65-F5344CB8AC3E}">
        <p14:creationId xmlns:p14="http://schemas.microsoft.com/office/powerpoint/2010/main" val="1652120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9489" y="1997612"/>
            <a:ext cx="8611632" cy="284167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Formal Feedback – Writing the </a:t>
            </a:r>
            <a:r>
              <a:rPr lang="en-US" dirty="0" smtClean="0"/>
              <a:t>PIP</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36759741"/>
              </p:ext>
            </p:extLst>
          </p:nvPr>
        </p:nvGraphicFramePr>
        <p:xfrm>
          <a:off x="196949" y="1080650"/>
          <a:ext cx="8724172"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smtClean="0"/>
              <a:t>DPMAP Rev.2 July 2016</a:t>
            </a:r>
            <a:endParaRPr lang="en-US" dirty="0"/>
          </a:p>
        </p:txBody>
      </p:sp>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6" name="Slide Number Placeholder 5"/>
          <p:cNvSpPr>
            <a:spLocks noGrp="1"/>
          </p:cNvSpPr>
          <p:nvPr>
            <p:ph type="sldNum" sz="quarter" idx="12"/>
          </p:nvPr>
        </p:nvSpPr>
        <p:spPr/>
        <p:txBody>
          <a:bodyPr/>
          <a:lstStyle/>
          <a:p>
            <a:r>
              <a:rPr lang="en-US" smtClean="0"/>
              <a:t>(</a:t>
            </a:r>
            <a:fld id="{07BB5704-CA4F-4330-932E-E70E78F78858}" type="slidenum">
              <a:rPr lang="en-US" smtClean="0"/>
              <a:pPr/>
              <a:t>32</a:t>
            </a:fld>
            <a:r>
              <a:rPr lang="en-US" smtClean="0"/>
              <a:t>)</a:t>
            </a:r>
            <a:endParaRPr lang="en-US" dirty="0"/>
          </a:p>
        </p:txBody>
      </p:sp>
    </p:spTree>
    <p:extLst>
      <p:ext uri="{BB962C8B-B14F-4D97-AF65-F5344CB8AC3E}">
        <p14:creationId xmlns:p14="http://schemas.microsoft.com/office/powerpoint/2010/main" val="2125426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blip>
          <a:stretch>
            <a:fillRect/>
          </a:stretch>
        </p:blipFill>
        <p:spPr>
          <a:xfrm>
            <a:off x="334851" y="2857911"/>
            <a:ext cx="8743160" cy="3314286"/>
          </a:xfrm>
          <a:prstGeom prst="rect">
            <a:avLst/>
          </a:prstGeom>
        </p:spPr>
      </p:pic>
      <p:sp>
        <p:nvSpPr>
          <p:cNvPr id="6" name="Text Placeholder 5"/>
          <p:cNvSpPr>
            <a:spLocks noGrp="1"/>
          </p:cNvSpPr>
          <p:nvPr>
            <p:ph type="body" sz="quarter" idx="13"/>
          </p:nvPr>
        </p:nvSpPr>
        <p:spPr/>
        <p:txBody>
          <a:bodyPr/>
          <a:lstStyle/>
          <a:p>
            <a:r>
              <a:rPr lang="en-US" dirty="0"/>
              <a:t>Break into small groups</a:t>
            </a:r>
          </a:p>
          <a:p>
            <a:r>
              <a:rPr lang="en-US" dirty="0"/>
              <a:t>Review the case study and discuss with your group appropriate methods for immediately addressing performance that deviates from an acceptable level</a:t>
            </a:r>
          </a:p>
          <a:p>
            <a:r>
              <a:rPr lang="en-US" dirty="0"/>
              <a:t>Be prepared to share your work with the rest of the class</a:t>
            </a:r>
          </a:p>
          <a:p>
            <a:endParaRPr lang="en-US" dirty="0"/>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p:txBody>
          <a:bodyPr/>
          <a:lstStyle/>
          <a:p>
            <a:r>
              <a:rPr lang="en-US" dirty="0"/>
              <a:t>Exercise: Improving Performance </a:t>
            </a:r>
            <a:r>
              <a:rPr lang="en-US" dirty="0" smtClean="0"/>
              <a:t>Scenario</a:t>
            </a:r>
            <a:endParaRPr lang="en-US" dirty="0"/>
          </a:p>
        </p:txBody>
      </p:sp>
      <p:sp>
        <p:nvSpPr>
          <p:cNvPr id="9" name="TextBox 8"/>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33</a:t>
            </a:fld>
            <a:r>
              <a:rPr lang="en-US" smtClean="0"/>
              <a:t>)</a:t>
            </a:r>
            <a:endParaRPr lang="en-US" dirty="0"/>
          </a:p>
        </p:txBody>
      </p:sp>
    </p:spTree>
    <p:extLst>
      <p:ext uri="{BB962C8B-B14F-4D97-AF65-F5344CB8AC3E}">
        <p14:creationId xmlns:p14="http://schemas.microsoft.com/office/powerpoint/2010/main" val="1105521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89390" y="1022447"/>
            <a:ext cx="8531731" cy="1748029"/>
          </a:xfrm>
        </p:spPr>
        <p:txBody>
          <a:bodyPr>
            <a:normAutofit fontScale="92500" lnSpcReduction="10000"/>
          </a:bodyPr>
          <a:lstStyle/>
          <a:p>
            <a:r>
              <a:rPr lang="en-US" dirty="0"/>
              <a:t>Scenario: </a:t>
            </a:r>
            <a:endParaRPr lang="en-US" dirty="0" smtClean="0"/>
          </a:p>
          <a:p>
            <a:pPr marL="0" indent="0">
              <a:buNone/>
            </a:pPr>
            <a:endParaRPr lang="en-US" dirty="0"/>
          </a:p>
          <a:p>
            <a:pPr lvl="1"/>
            <a:r>
              <a:rPr lang="en-US" dirty="0"/>
              <a:t>An employee is turning in work late on a regular </a:t>
            </a:r>
            <a:r>
              <a:rPr lang="en-US" dirty="0" smtClean="0"/>
              <a:t>basis</a:t>
            </a:r>
          </a:p>
          <a:p>
            <a:pPr marL="457200" lvl="1" indent="0">
              <a:buNone/>
            </a:pPr>
            <a:endParaRPr lang="en-US" dirty="0"/>
          </a:p>
          <a:p>
            <a:pPr lvl="1"/>
            <a:r>
              <a:rPr lang="en-US" dirty="0" smtClean="0"/>
              <a:t>The </a:t>
            </a:r>
            <a:r>
              <a:rPr lang="en-US" dirty="0"/>
              <a:t>employee has been on the performance plan for more than  90 </a:t>
            </a:r>
            <a:r>
              <a:rPr lang="en-US" dirty="0" smtClean="0"/>
              <a:t>days</a:t>
            </a:r>
            <a:endParaRPr lang="en-US" dirty="0"/>
          </a:p>
          <a:p>
            <a:endParaRPr lang="en-US" dirty="0"/>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p:txBody>
          <a:bodyPr>
            <a:normAutofit/>
          </a:bodyPr>
          <a:lstStyle/>
          <a:p>
            <a:r>
              <a:rPr lang="en-US" dirty="0"/>
              <a:t>Exercise:  Improving Performance </a:t>
            </a:r>
            <a:r>
              <a:rPr lang="en-US" dirty="0" smtClean="0"/>
              <a:t>Scenario</a:t>
            </a:r>
            <a:endParaRPr lang="en-US" dirty="0"/>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l="10641" t="6539" r="4096"/>
          <a:stretch/>
        </p:blipFill>
        <p:spPr>
          <a:xfrm>
            <a:off x="2697919" y="2954723"/>
            <a:ext cx="4179421" cy="3149281"/>
          </a:xfrm>
          <a:prstGeom prst="rect">
            <a:avLst/>
          </a:prstGeom>
        </p:spPr>
      </p:pic>
      <p:sp>
        <p:nvSpPr>
          <p:cNvPr id="9" name="TextBox 8"/>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34</a:t>
            </a:fld>
            <a:r>
              <a:rPr lang="en-US" smtClean="0"/>
              <a:t>)</a:t>
            </a:r>
            <a:endParaRPr lang="en-US" dirty="0"/>
          </a:p>
        </p:txBody>
      </p:sp>
    </p:spTree>
    <p:extLst>
      <p:ext uri="{BB962C8B-B14F-4D97-AF65-F5344CB8AC3E}">
        <p14:creationId xmlns:p14="http://schemas.microsoft.com/office/powerpoint/2010/main" val="3177835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60859" t="286" b="1"/>
          <a:stretch/>
        </p:blipFill>
        <p:spPr>
          <a:xfrm>
            <a:off x="6723737" y="1030311"/>
            <a:ext cx="2280885" cy="4971786"/>
          </a:xfrm>
          <a:prstGeom prst="rect">
            <a:avLst/>
          </a:prstGeom>
        </p:spPr>
      </p:pic>
      <p:sp>
        <p:nvSpPr>
          <p:cNvPr id="2" name="Text Placeholder 1"/>
          <p:cNvSpPr>
            <a:spLocks noGrp="1"/>
          </p:cNvSpPr>
          <p:nvPr>
            <p:ph type="body" sz="quarter" idx="13"/>
          </p:nvPr>
        </p:nvSpPr>
        <p:spPr>
          <a:xfrm>
            <a:off x="315533" y="1790529"/>
            <a:ext cx="6342845" cy="3156609"/>
          </a:xfrm>
        </p:spPr>
        <p:txBody>
          <a:bodyPr/>
          <a:lstStyle/>
          <a:p>
            <a:r>
              <a:rPr lang="en-US" dirty="0"/>
              <a:t>Taking immediate action, </a:t>
            </a:r>
            <a:r>
              <a:rPr lang="en-US" dirty="0" smtClean="0"/>
              <a:t>the supervisor notes </a:t>
            </a:r>
            <a:r>
              <a:rPr lang="en-US" dirty="0"/>
              <a:t>that the employee’s performance plan includes </a:t>
            </a:r>
            <a:r>
              <a:rPr lang="en-US" dirty="0" smtClean="0"/>
              <a:t>a standard that </a:t>
            </a:r>
            <a:r>
              <a:rPr lang="en-US" dirty="0"/>
              <a:t>work be performed in a timely </a:t>
            </a:r>
            <a:r>
              <a:rPr lang="en-US" dirty="0" smtClean="0"/>
              <a:t>manner</a:t>
            </a:r>
            <a:endParaRPr lang="en-US" dirty="0"/>
          </a:p>
          <a:p>
            <a:pPr marL="0" indent="0">
              <a:buNone/>
            </a:pPr>
            <a:endParaRPr lang="en-US" dirty="0" smtClean="0"/>
          </a:p>
          <a:p>
            <a:r>
              <a:rPr lang="en-US" dirty="0" smtClean="0"/>
              <a:t>Supervisor schedules a meeting with employee</a:t>
            </a:r>
            <a:endParaRPr lang="en-US" dirty="0"/>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smtClean="0"/>
              <a:t>Exercise: Scene 1</a:t>
            </a:r>
            <a:endParaRPr lang="en-US" sz="1200" dirty="0">
              <a:solidFill>
                <a:srgbClr val="FF0000"/>
              </a:solidFill>
            </a:endParaRPr>
          </a:p>
        </p:txBody>
      </p:sp>
      <p:sp>
        <p:nvSpPr>
          <p:cNvPr id="9" name="TextBox 8"/>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35</a:t>
            </a:fld>
            <a:r>
              <a:rPr lang="en-US" smtClean="0"/>
              <a:t>)</a:t>
            </a:r>
            <a:endParaRPr lang="en-US" dirty="0"/>
          </a:p>
        </p:txBody>
      </p:sp>
    </p:spTree>
    <p:extLst>
      <p:ext uri="{BB962C8B-B14F-4D97-AF65-F5344CB8AC3E}">
        <p14:creationId xmlns:p14="http://schemas.microsoft.com/office/powerpoint/2010/main" val="4272519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Scene </a:t>
            </a:r>
            <a:r>
              <a:rPr lang="en-US" dirty="0" smtClean="0"/>
              <a:t>2</a:t>
            </a:r>
            <a:endParaRPr lang="en-US" dirty="0"/>
          </a:p>
        </p:txBody>
      </p:sp>
      <p:sp>
        <p:nvSpPr>
          <p:cNvPr id="2" name="Text Placeholder 1"/>
          <p:cNvSpPr>
            <a:spLocks noGrp="1"/>
          </p:cNvSpPr>
          <p:nvPr>
            <p:ph sz="half" idx="1"/>
          </p:nvPr>
        </p:nvSpPr>
        <p:spPr>
          <a:xfrm>
            <a:off x="400363" y="1339404"/>
            <a:ext cx="4094363" cy="3056586"/>
          </a:xfrm>
        </p:spPr>
        <p:txBody>
          <a:bodyPr>
            <a:noAutofit/>
          </a:bodyPr>
          <a:lstStyle/>
          <a:p>
            <a:r>
              <a:rPr lang="en-US" sz="3000" dirty="0"/>
              <a:t>The supervisor meets with the employee privately and discusses the missed deadlines, the performance plan’s requirement, and the employee’s unacceptable </a:t>
            </a:r>
            <a:r>
              <a:rPr lang="en-US" sz="3000" dirty="0" smtClean="0"/>
              <a:t>performance </a:t>
            </a:r>
            <a:endParaRPr lang="en-US" sz="3000" dirty="0"/>
          </a:p>
        </p:txBody>
      </p:sp>
      <p:sp>
        <p:nvSpPr>
          <p:cNvPr id="4" name="Date Placeholder 3"/>
          <p:cNvSpPr>
            <a:spLocks noGrp="1"/>
          </p:cNvSpPr>
          <p:nvPr>
            <p:ph type="dt" sz="half" idx="13"/>
          </p:nvPr>
        </p:nvSpPr>
        <p:spPr/>
        <p:txBody>
          <a:bodyPr/>
          <a:lstStyle/>
          <a:p>
            <a:r>
              <a:rPr lang="en-US" smtClean="0"/>
              <a:t>DPMAP Rev.2 July 2016</a:t>
            </a:r>
            <a:endParaRPr lang="en-US" dirty="0"/>
          </a:p>
        </p:txBody>
      </p:sp>
      <p:pic>
        <p:nvPicPr>
          <p:cNvPr id="4098" name="Picture 2" descr="http://cache2.asset-cache.net/gc/479518575-two-people-talking-business-gettyimages.jpg?v=1&amp;c=IWSAsset&amp;k=2&amp;d=Wnf4Ed4gTzjlWwxiJZekG1o5XPCvy%2FyGkU2Yp5uiElsR7gfWuVsopYuK7AfQ3Y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295" y="3557302"/>
            <a:ext cx="2454275" cy="253869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5127625" y="1017432"/>
            <a:ext cx="3308036" cy="1983345"/>
          </a:xfrm>
          <a:prstGeom prst="wedgeRoundRectCallout">
            <a:avLst>
              <a:gd name="adj1" fmla="val 1748"/>
              <a:gd name="adj2" fmla="val 93020"/>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solidFill>
                  <a:schemeClr val="bg1"/>
                </a:solidFill>
              </a:rPr>
              <a:t>“You </a:t>
            </a:r>
            <a:r>
              <a:rPr lang="en-US" b="1" i="1" dirty="0">
                <a:solidFill>
                  <a:schemeClr val="bg1"/>
                </a:solidFill>
              </a:rPr>
              <a:t>have been late turning in your report for the past four weeks. Your performance plan states that you need to complete tasks on </a:t>
            </a:r>
            <a:r>
              <a:rPr lang="en-US" b="1" i="1" dirty="0" smtClean="0">
                <a:solidFill>
                  <a:schemeClr val="bg1"/>
                </a:solidFill>
              </a:rPr>
              <a:t>time”.</a:t>
            </a:r>
            <a:endParaRPr lang="en-US" b="1" i="1" dirty="0">
              <a:solidFill>
                <a:schemeClr val="bg1"/>
              </a:solidFill>
            </a:endParaRPr>
          </a:p>
        </p:txBody>
      </p:sp>
      <p:sp>
        <p:nvSpPr>
          <p:cNvPr id="10" name="TextBox 9"/>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36</a:t>
            </a:fld>
            <a:r>
              <a:rPr lang="en-US" smtClean="0"/>
              <a:t>)</a:t>
            </a:r>
            <a:endParaRPr lang="en-US" dirty="0"/>
          </a:p>
        </p:txBody>
      </p:sp>
    </p:spTree>
    <p:extLst>
      <p:ext uri="{BB962C8B-B14F-4D97-AF65-F5344CB8AC3E}">
        <p14:creationId xmlns:p14="http://schemas.microsoft.com/office/powerpoint/2010/main" val="2728758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tx1"/>
                </a:solidFill>
              </a:rPr>
              <a:t>As a follow-up, the supervisor sends the employee an email summarizing (and documenting) their informal conversation.</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solidFill>
                  <a:schemeClr val="tx1"/>
                </a:solidFill>
              </a:rPr>
              <a:t>Exercise: Scene </a:t>
            </a:r>
            <a:r>
              <a:rPr lang="en-US" dirty="0" smtClean="0">
                <a:solidFill>
                  <a:schemeClr val="tx1"/>
                </a:solidFill>
              </a:rPr>
              <a:t>3</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4054775" y="3225239"/>
            <a:ext cx="4477267" cy="2966581"/>
          </a:xfrm>
          <a:prstGeom prst="rect">
            <a:avLst/>
          </a:prstGeom>
        </p:spPr>
      </p:pic>
      <p:sp>
        <p:nvSpPr>
          <p:cNvPr id="8" name="Rectangle 7"/>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37</a:t>
            </a:fld>
            <a:r>
              <a:rPr lang="en-US" smtClean="0"/>
              <a:t>)</a:t>
            </a:r>
            <a:endParaRPr lang="en-US" dirty="0"/>
          </a:p>
        </p:txBody>
      </p:sp>
    </p:spTree>
    <p:extLst>
      <p:ext uri="{BB962C8B-B14F-4D97-AF65-F5344CB8AC3E}">
        <p14:creationId xmlns:p14="http://schemas.microsoft.com/office/powerpoint/2010/main" val="557812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tx1"/>
                </a:solidFill>
              </a:rPr>
              <a:t>The employee continues to miss deadlines.</a:t>
            </a:r>
          </a:p>
          <a:p>
            <a:r>
              <a:rPr lang="en-US" dirty="0">
                <a:solidFill>
                  <a:schemeClr val="tx1"/>
                </a:solidFill>
              </a:rPr>
              <a:t>The supervisor provides the employee with additional feedback: a formal memorandum of counseling, specifically referencing the deadlines that have been missed.</a:t>
            </a:r>
          </a:p>
          <a:p>
            <a:r>
              <a:rPr lang="en-US" dirty="0">
                <a:solidFill>
                  <a:schemeClr val="tx1"/>
                </a:solidFill>
              </a:rPr>
              <a:t>The supervisor attaches the message assigning the work and its deadline as well as the employee’s dated message with the final work product. The employee’s dated message is proof that the work product is late consistently.</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solidFill>
                  <a:schemeClr val="tx1"/>
                </a:solidFill>
              </a:rPr>
              <a:t>Exercise: Scene </a:t>
            </a:r>
            <a:r>
              <a:rPr lang="en-US" dirty="0" smtClean="0">
                <a:solidFill>
                  <a:schemeClr val="tx1"/>
                </a:solidFill>
              </a:rPr>
              <a:t>4</a:t>
            </a:r>
            <a:endParaRPr lang="en-US" dirty="0">
              <a:solidFill>
                <a:schemeClr val="tx1"/>
              </a:solidFill>
            </a:endParaRPr>
          </a:p>
        </p:txBody>
      </p:sp>
      <p:pic>
        <p:nvPicPr>
          <p:cNvPr id="5122" name="Picture 2" descr="http://www.clker.com/cliparts/7/d/a/2/12491661961625815934signed-document-offer.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77360">
            <a:off x="7083457" y="4162472"/>
            <a:ext cx="1520825" cy="19335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38</a:t>
            </a:fld>
            <a:r>
              <a:rPr lang="en-US" smtClean="0"/>
              <a:t>)</a:t>
            </a:r>
            <a:endParaRPr lang="en-US" dirty="0"/>
          </a:p>
        </p:txBody>
      </p:sp>
    </p:spTree>
    <p:extLst>
      <p:ext uri="{BB962C8B-B14F-4D97-AF65-F5344CB8AC3E}">
        <p14:creationId xmlns:p14="http://schemas.microsoft.com/office/powerpoint/2010/main" val="1803997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tx1"/>
                </a:solidFill>
              </a:rPr>
              <a:t>The employee still continues to miss deadlines.</a:t>
            </a:r>
          </a:p>
          <a:p>
            <a:r>
              <a:rPr lang="en-US" dirty="0">
                <a:solidFill>
                  <a:schemeClr val="tx1"/>
                </a:solidFill>
              </a:rPr>
              <a:t>What does the supervisor do?</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solidFill>
                  <a:schemeClr val="tx1"/>
                </a:solidFill>
              </a:rPr>
              <a:t>Exercise: Scene </a:t>
            </a:r>
            <a:r>
              <a:rPr lang="en-US" dirty="0" smtClean="0">
                <a:solidFill>
                  <a:schemeClr val="tx1"/>
                </a:solidFill>
              </a:rPr>
              <a:t>5</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262776" y="1779680"/>
            <a:ext cx="2178165" cy="4403499"/>
          </a:xfrm>
          <a:prstGeom prst="rect">
            <a:avLst/>
          </a:prstGeom>
        </p:spPr>
      </p:pic>
      <p:sp>
        <p:nvSpPr>
          <p:cNvPr id="7" name="Rectangle 6"/>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39</a:t>
            </a:fld>
            <a:r>
              <a:rPr lang="en-US" smtClean="0"/>
              <a:t>)</a:t>
            </a:r>
            <a:endParaRPr lang="en-US" dirty="0"/>
          </a:p>
        </p:txBody>
      </p:sp>
    </p:spTree>
    <p:extLst>
      <p:ext uri="{BB962C8B-B14F-4D97-AF65-F5344CB8AC3E}">
        <p14:creationId xmlns:p14="http://schemas.microsoft.com/office/powerpoint/2010/main" val="417700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5846" y="1060938"/>
            <a:ext cx="3857179" cy="5130882"/>
          </a:xfrm>
        </p:spPr>
        <p:txBody>
          <a:bodyPr>
            <a:normAutofit lnSpcReduction="10000"/>
          </a:bodyPr>
          <a:lstStyle/>
          <a:p>
            <a:r>
              <a:rPr lang="en-US" dirty="0" smtClean="0">
                <a:solidFill>
                  <a:schemeClr val="tx1"/>
                </a:solidFill>
              </a:rPr>
              <a:t>Performance </a:t>
            </a:r>
            <a:r>
              <a:rPr lang="en-US" dirty="0">
                <a:solidFill>
                  <a:schemeClr val="tx1"/>
                </a:solidFill>
              </a:rPr>
              <a:t>management </a:t>
            </a:r>
            <a:r>
              <a:rPr lang="en-US" dirty="0" smtClean="0">
                <a:solidFill>
                  <a:schemeClr val="tx1"/>
                </a:solidFill>
              </a:rPr>
              <a:t> </a:t>
            </a:r>
            <a:r>
              <a:rPr lang="en-US" dirty="0">
                <a:solidFill>
                  <a:schemeClr val="tx1"/>
                </a:solidFill>
              </a:rPr>
              <a:t>is an ongoing </a:t>
            </a:r>
            <a:r>
              <a:rPr lang="en-US" dirty="0" smtClean="0">
                <a:solidFill>
                  <a:schemeClr val="tx1"/>
                </a:solidFill>
              </a:rPr>
              <a:t>process consisting of: </a:t>
            </a:r>
            <a:endParaRPr lang="en-US" dirty="0">
              <a:solidFill>
                <a:schemeClr val="tx1"/>
              </a:solidFill>
            </a:endParaRPr>
          </a:p>
          <a:p>
            <a:pPr lvl="1">
              <a:buFont typeface="Wingdings" panose="05000000000000000000" pitchFamily="2" charset="2"/>
              <a:buChar char="§"/>
            </a:pPr>
            <a:r>
              <a:rPr lang="en-US" sz="2400" b="1" dirty="0">
                <a:solidFill>
                  <a:schemeClr val="tx1"/>
                </a:solidFill>
              </a:rPr>
              <a:t>Planning</a:t>
            </a:r>
            <a:r>
              <a:rPr lang="en-US" sz="2400" dirty="0">
                <a:solidFill>
                  <a:schemeClr val="tx1"/>
                </a:solidFill>
              </a:rPr>
              <a:t> work and setting expectations</a:t>
            </a:r>
          </a:p>
          <a:p>
            <a:pPr lvl="1">
              <a:buFont typeface="Wingdings" panose="05000000000000000000" pitchFamily="2" charset="2"/>
              <a:buChar char="§"/>
            </a:pPr>
            <a:r>
              <a:rPr lang="en-US" sz="2400" b="1" dirty="0">
                <a:solidFill>
                  <a:schemeClr val="tx1"/>
                </a:solidFill>
              </a:rPr>
              <a:t>Monitoring</a:t>
            </a:r>
            <a:r>
              <a:rPr lang="en-US" sz="2400" dirty="0">
                <a:solidFill>
                  <a:schemeClr val="tx1"/>
                </a:solidFill>
              </a:rPr>
              <a:t> performance continually</a:t>
            </a:r>
          </a:p>
          <a:p>
            <a:pPr lvl="1">
              <a:buFont typeface="Wingdings" panose="05000000000000000000" pitchFamily="2" charset="2"/>
              <a:buChar char="§"/>
            </a:pPr>
            <a:r>
              <a:rPr lang="en-US" sz="2400" b="1" dirty="0">
                <a:solidFill>
                  <a:schemeClr val="tx1"/>
                </a:solidFill>
              </a:rPr>
              <a:t>Evaluating</a:t>
            </a:r>
            <a:r>
              <a:rPr lang="en-US" sz="2400" dirty="0">
                <a:solidFill>
                  <a:schemeClr val="tx1"/>
                </a:solidFill>
              </a:rPr>
              <a:t> performance in a summary fashion</a:t>
            </a:r>
          </a:p>
          <a:p>
            <a:pPr lvl="1">
              <a:buFont typeface="Wingdings" panose="05000000000000000000" pitchFamily="2" charset="2"/>
              <a:buChar char="§"/>
            </a:pPr>
            <a:r>
              <a:rPr lang="en-US" sz="2400" b="1" dirty="0">
                <a:solidFill>
                  <a:schemeClr val="tx1"/>
                </a:solidFill>
              </a:rPr>
              <a:t>Recognizing and rewarding </a:t>
            </a:r>
            <a:r>
              <a:rPr lang="en-US" sz="2400" dirty="0">
                <a:solidFill>
                  <a:schemeClr val="tx1"/>
                </a:solidFill>
              </a:rPr>
              <a:t>good performance  </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solidFill>
                  <a:schemeClr val="tx1"/>
                </a:solidFill>
              </a:rPr>
              <a:t>Performance Management </a:t>
            </a:r>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graphicFrame>
        <p:nvGraphicFramePr>
          <p:cNvPr id="7" name="Diagram 6"/>
          <p:cNvGraphicFramePr/>
          <p:nvPr>
            <p:extLst>
              <p:ext uri="{D42A27DB-BD31-4B8C-83A1-F6EECF244321}">
                <p14:modId xmlns:p14="http://schemas.microsoft.com/office/powerpoint/2010/main" val="3439017264"/>
              </p:ext>
            </p:extLst>
          </p:nvPr>
        </p:nvGraphicFramePr>
        <p:xfrm>
          <a:off x="3710354" y="1178169"/>
          <a:ext cx="5433646"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r>
              <a:rPr lang="en-US" smtClean="0"/>
              <a:t>(</a:t>
            </a:r>
            <a:fld id="{07BB5704-CA4F-4330-932E-E70E78F78858}" type="slidenum">
              <a:rPr lang="en-US" smtClean="0"/>
              <a:pPr/>
              <a:t>4</a:t>
            </a:fld>
            <a:r>
              <a:rPr lang="en-US" smtClean="0"/>
              <a:t>)</a:t>
            </a:r>
            <a:endParaRPr lang="en-US" dirty="0"/>
          </a:p>
        </p:txBody>
      </p:sp>
    </p:spTree>
    <p:extLst>
      <p:ext uri="{BB962C8B-B14F-4D97-AF65-F5344CB8AC3E}">
        <p14:creationId xmlns:p14="http://schemas.microsoft.com/office/powerpoint/2010/main" val="3737406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solidFill>
                  <a:schemeClr val="tx1"/>
                </a:solidFill>
              </a:rPr>
              <a:t>Any </a:t>
            </a:r>
            <a:r>
              <a:rPr lang="en-US" dirty="0">
                <a:solidFill>
                  <a:schemeClr val="tx1"/>
                </a:solidFill>
              </a:rPr>
              <a:t>final thoughts? </a:t>
            </a:r>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a:xfrm>
            <a:off x="1910721" y="228600"/>
            <a:ext cx="7167290" cy="609600"/>
          </a:xfrm>
        </p:spPr>
        <p:txBody>
          <a:bodyPr>
            <a:normAutofit/>
          </a:bodyPr>
          <a:lstStyle/>
          <a:p>
            <a:r>
              <a:rPr lang="en-US" dirty="0">
                <a:solidFill>
                  <a:schemeClr val="tx1"/>
                </a:solidFill>
              </a:rPr>
              <a:t>Exercise Debrief: Improving Performance Scenario   </a:t>
            </a:r>
            <a:endParaRPr lang="en-US" sz="1300" dirty="0">
              <a:solidFill>
                <a:schemeClr val="tx1"/>
              </a:solidFill>
            </a:endParaRPr>
          </a:p>
        </p:txBody>
      </p:sp>
      <p:pic>
        <p:nvPicPr>
          <p:cNvPr id="8" name="Picture 7"/>
          <p:cNvPicPr>
            <a:picLocks noChangeAspect="1"/>
          </p:cNvPicPr>
          <p:nvPr/>
        </p:nvPicPr>
        <p:blipFill rotWithShape="1">
          <a:blip r:embed="rId3"/>
          <a:srcRect l="1838" t="2477" r="1836" b="2748"/>
          <a:stretch/>
        </p:blipFill>
        <p:spPr>
          <a:xfrm>
            <a:off x="3740973" y="2611130"/>
            <a:ext cx="5088760" cy="3507766"/>
          </a:xfrm>
          <a:prstGeom prst="rect">
            <a:avLst/>
          </a:prstGeom>
        </p:spPr>
      </p:pic>
      <p:sp>
        <p:nvSpPr>
          <p:cNvPr id="7" name="Rectangle 6"/>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40</a:t>
            </a:fld>
            <a:r>
              <a:rPr lang="en-US" smtClean="0"/>
              <a:t>)</a:t>
            </a:r>
            <a:endParaRPr lang="en-US" dirty="0"/>
          </a:p>
        </p:txBody>
      </p:sp>
    </p:spTree>
    <p:extLst>
      <p:ext uri="{BB962C8B-B14F-4D97-AF65-F5344CB8AC3E}">
        <p14:creationId xmlns:p14="http://schemas.microsoft.com/office/powerpoint/2010/main" val="756943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721" y="164205"/>
            <a:ext cx="7010400" cy="609600"/>
          </a:xfrm>
        </p:spPr>
        <p:txBody>
          <a:bodyPr/>
          <a:lstStyle/>
          <a:p>
            <a:r>
              <a:rPr lang="en-US" dirty="0"/>
              <a:t>Importance of Taking Immediate </a:t>
            </a:r>
            <a:r>
              <a:rPr lang="en-US" dirty="0" smtClean="0"/>
              <a:t>Action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54619773"/>
              </p:ext>
            </p:extLst>
          </p:nvPr>
        </p:nvGraphicFramePr>
        <p:xfrm>
          <a:off x="656823" y="1944710"/>
          <a:ext cx="7875220" cy="4026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smtClean="0"/>
              <a:t>DPMAP Rev.2 July 2016</a:t>
            </a:r>
            <a:endParaRPr lang="en-US" dirty="0"/>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8" name="TextBox 7"/>
          <p:cNvSpPr txBox="1"/>
          <p:nvPr/>
        </p:nvSpPr>
        <p:spPr>
          <a:xfrm>
            <a:off x="218941" y="1206532"/>
            <a:ext cx="8702180" cy="430887"/>
          </a:xfrm>
          <a:prstGeom prst="rect">
            <a:avLst/>
          </a:prstGeom>
          <a:noFill/>
        </p:spPr>
        <p:txBody>
          <a:bodyPr wrap="square" rtlCol="0">
            <a:spAutoFit/>
          </a:bodyPr>
          <a:lstStyle/>
          <a:p>
            <a:pPr marL="342900" indent="-342900">
              <a:buFont typeface="Wingdings" panose="05000000000000000000" pitchFamily="2" charset="2"/>
              <a:buChar char="Ø"/>
            </a:pPr>
            <a:r>
              <a:rPr lang="en-US" sz="2200" b="1" dirty="0"/>
              <a:t>Failure to take immediate action with </a:t>
            </a:r>
            <a:r>
              <a:rPr lang="en-US" sz="2200" b="1" dirty="0" smtClean="0"/>
              <a:t>employee issues </a:t>
            </a:r>
            <a:r>
              <a:rPr lang="en-US" sz="2200" b="1" dirty="0"/>
              <a:t>could mean:</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41</a:t>
            </a:fld>
            <a:r>
              <a:rPr lang="en-US" smtClean="0"/>
              <a:t>)</a:t>
            </a:r>
            <a:endParaRPr lang="en-US" dirty="0"/>
          </a:p>
        </p:txBody>
      </p:sp>
    </p:spTree>
    <p:extLst>
      <p:ext uri="{BB962C8B-B14F-4D97-AF65-F5344CB8AC3E}">
        <p14:creationId xmlns:p14="http://schemas.microsoft.com/office/powerpoint/2010/main" val="3288195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Preventative </a:t>
            </a:r>
            <a:r>
              <a:rPr lang="en-US" dirty="0" smtClean="0"/>
              <a:t>Actions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11898462"/>
              </p:ext>
            </p:extLst>
          </p:nvPr>
        </p:nvGraphicFramePr>
        <p:xfrm>
          <a:off x="231821" y="1081825"/>
          <a:ext cx="8689300" cy="5044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smtClean="0"/>
              <a:t>DPMAP Rev.2 July 2016</a:t>
            </a:r>
            <a:endParaRPr lang="en-US" dirty="0"/>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42</a:t>
            </a:fld>
            <a:r>
              <a:rPr lang="en-US" smtClean="0"/>
              <a:t>)</a:t>
            </a:r>
            <a:endParaRPr lang="en-US" dirty="0"/>
          </a:p>
        </p:txBody>
      </p:sp>
    </p:spTree>
    <p:extLst>
      <p:ext uri="{BB962C8B-B14F-4D97-AF65-F5344CB8AC3E}">
        <p14:creationId xmlns:p14="http://schemas.microsoft.com/office/powerpoint/2010/main" val="2418165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1098092"/>
            <a:ext cx="8229600" cy="5093728"/>
          </a:xfrm>
        </p:spPr>
        <p:txBody>
          <a:bodyPr>
            <a:normAutofit/>
          </a:bodyPr>
          <a:lstStyle/>
          <a:p>
            <a:pPr marL="0" indent="0">
              <a:buNone/>
            </a:pPr>
            <a:r>
              <a:rPr lang="en-US" dirty="0">
                <a:solidFill>
                  <a:schemeClr val="tx1"/>
                </a:solidFill>
              </a:rPr>
              <a:t>Upon completion of this lesson, you will be able to: </a:t>
            </a:r>
          </a:p>
          <a:p>
            <a:pPr marL="0" indent="0">
              <a:buNone/>
            </a:pPr>
            <a:endParaRPr lang="en-US" sz="1200" dirty="0">
              <a:solidFill>
                <a:schemeClr val="tx1"/>
              </a:solidFill>
            </a:endParaRPr>
          </a:p>
          <a:p>
            <a:pPr lvl="0"/>
            <a:r>
              <a:rPr lang="en-US" dirty="0">
                <a:solidFill>
                  <a:schemeClr val="tx1"/>
                </a:solidFill>
              </a:rPr>
              <a:t>Identify key aspects of the Monitoring Phase.</a:t>
            </a:r>
            <a:endParaRPr lang="en-US" u="sng" dirty="0">
              <a:solidFill>
                <a:schemeClr val="tx1"/>
              </a:solidFill>
            </a:endParaRPr>
          </a:p>
          <a:p>
            <a:pPr lvl="0"/>
            <a:r>
              <a:rPr lang="en-US" dirty="0">
                <a:solidFill>
                  <a:schemeClr val="tx1"/>
                </a:solidFill>
              </a:rPr>
              <a:t>Explain the value of monitoring performance  continually.</a:t>
            </a:r>
          </a:p>
          <a:p>
            <a:r>
              <a:rPr lang="en-US" dirty="0">
                <a:solidFill>
                  <a:schemeClr val="tx1"/>
                </a:solidFill>
              </a:rPr>
              <a:t>Explain the process used to address performance issues. </a:t>
            </a:r>
          </a:p>
          <a:p>
            <a:r>
              <a:rPr lang="en-US" dirty="0">
                <a:solidFill>
                  <a:schemeClr val="tx1"/>
                </a:solidFill>
              </a:rPr>
              <a:t>Identify elements of a formal Performance Improvement Plan (PIP).</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normAutofit/>
          </a:bodyPr>
          <a:lstStyle/>
          <a:p>
            <a:r>
              <a:rPr lang="en-US" dirty="0">
                <a:solidFill>
                  <a:schemeClr val="tx1"/>
                </a:solidFill>
              </a:rPr>
              <a:t>Learning Objectives</a:t>
            </a:r>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Slide Number Placeholder 6"/>
          <p:cNvSpPr>
            <a:spLocks noGrp="1"/>
          </p:cNvSpPr>
          <p:nvPr>
            <p:ph type="sldNum" sz="quarter" idx="12"/>
          </p:nvPr>
        </p:nvSpPr>
        <p:spPr/>
        <p:txBody>
          <a:bodyPr/>
          <a:lstStyle/>
          <a:p>
            <a:r>
              <a:rPr lang="en-US" smtClean="0"/>
              <a:t>(</a:t>
            </a:r>
            <a:fld id="{07BB5704-CA4F-4330-932E-E70E78F78858}" type="slidenum">
              <a:rPr lang="en-US" smtClean="0"/>
              <a:pPr/>
              <a:t>43</a:t>
            </a:fld>
            <a:r>
              <a:rPr lang="en-US" smtClean="0"/>
              <a:t>)</a:t>
            </a:r>
            <a:endParaRPr lang="en-US" dirty="0"/>
          </a:p>
        </p:txBody>
      </p:sp>
    </p:spTree>
    <p:extLst>
      <p:ext uri="{BB962C8B-B14F-4D97-AF65-F5344CB8AC3E}">
        <p14:creationId xmlns:p14="http://schemas.microsoft.com/office/powerpoint/2010/main" val="2029459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duotone>
              <a:schemeClr val="bg2">
                <a:shade val="45000"/>
                <a:satMod val="135000"/>
              </a:schemeClr>
              <a:prstClr val="white"/>
            </a:duotone>
          </a:blip>
          <a:stretch>
            <a:fillRect/>
          </a:stretch>
        </p:blipFill>
        <p:spPr>
          <a:xfrm>
            <a:off x="1662476" y="2857911"/>
            <a:ext cx="5819048" cy="3314286"/>
          </a:xfrm>
          <a:prstGeom prst="rect">
            <a:avLst/>
          </a:prstGeom>
        </p:spPr>
      </p:pic>
      <p:sp>
        <p:nvSpPr>
          <p:cNvPr id="6" name="Text Placeholder 5"/>
          <p:cNvSpPr>
            <a:spLocks noGrp="1"/>
          </p:cNvSpPr>
          <p:nvPr>
            <p:ph type="body" sz="quarter" idx="13"/>
          </p:nvPr>
        </p:nvSpPr>
        <p:spPr/>
        <p:txBody>
          <a:bodyPr/>
          <a:lstStyle/>
          <a:p>
            <a:r>
              <a:rPr lang="en-US" dirty="0">
                <a:solidFill>
                  <a:schemeClr val="tx1"/>
                </a:solidFill>
              </a:rPr>
              <a:t>Are there any questions?</a:t>
            </a:r>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p:txBody>
          <a:bodyPr/>
          <a:lstStyle/>
          <a:p>
            <a:r>
              <a:rPr lang="en-US" dirty="0">
                <a:solidFill>
                  <a:schemeClr val="tx1"/>
                </a:solidFill>
              </a:rPr>
              <a:t>Questions</a:t>
            </a:r>
          </a:p>
        </p:txBody>
      </p:sp>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44</a:t>
            </a:fld>
            <a:r>
              <a:rPr lang="en-US" smtClean="0"/>
              <a:t>)</a:t>
            </a:r>
            <a:endParaRPr lang="en-US" dirty="0"/>
          </a:p>
        </p:txBody>
      </p:sp>
    </p:spTree>
    <p:extLst>
      <p:ext uri="{BB962C8B-B14F-4D97-AF65-F5344CB8AC3E}">
        <p14:creationId xmlns:p14="http://schemas.microsoft.com/office/powerpoint/2010/main" val="2140949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1015" y="887210"/>
            <a:ext cx="8866995" cy="5229110"/>
          </a:xfrm>
        </p:spPr>
        <p:txBody>
          <a:bodyPr>
            <a:noAutofit/>
          </a:bodyPr>
          <a:lstStyle/>
          <a:p>
            <a:pPr lvl="0">
              <a:spcAft>
                <a:spcPts val="600"/>
              </a:spcAft>
            </a:pPr>
            <a:r>
              <a:rPr lang="en-US" sz="1400" dirty="0" smtClean="0">
                <a:solidFill>
                  <a:schemeClr val="tx1"/>
                </a:solidFill>
              </a:rPr>
              <a:t>DODI </a:t>
            </a:r>
            <a:r>
              <a:rPr lang="en-US" sz="1400" dirty="0">
                <a:solidFill>
                  <a:schemeClr val="tx1"/>
                </a:solidFill>
              </a:rPr>
              <a:t>1400.25, Volume 410, </a:t>
            </a:r>
            <a:r>
              <a:rPr lang="en-US" sz="1400" i="1" dirty="0">
                <a:solidFill>
                  <a:schemeClr val="tx1"/>
                </a:solidFill>
              </a:rPr>
              <a:t>DoD Civilian Personnel Management System: Training, Education, and Professional Development</a:t>
            </a:r>
            <a:r>
              <a:rPr lang="en-US" sz="1400" dirty="0">
                <a:solidFill>
                  <a:schemeClr val="tx1"/>
                </a:solidFill>
              </a:rPr>
              <a:t>. </a:t>
            </a:r>
          </a:p>
          <a:p>
            <a:pPr lvl="0">
              <a:spcAft>
                <a:spcPts val="600"/>
              </a:spcAft>
            </a:pPr>
            <a:r>
              <a:rPr lang="en-US" sz="1400" dirty="0">
                <a:solidFill>
                  <a:schemeClr val="tx1"/>
                </a:solidFill>
              </a:rPr>
              <a:t>DODI 1400.25, Volume 431, </a:t>
            </a:r>
            <a:r>
              <a:rPr lang="en-US" sz="1400" i="1" dirty="0">
                <a:solidFill>
                  <a:schemeClr val="tx1"/>
                </a:solidFill>
              </a:rPr>
              <a:t>DoD Civilian Personnel Management System: Performance Management</a:t>
            </a:r>
            <a:r>
              <a:rPr lang="en-US" sz="1400" dirty="0">
                <a:solidFill>
                  <a:schemeClr val="tx1"/>
                </a:solidFill>
              </a:rPr>
              <a:t> </a:t>
            </a:r>
            <a:r>
              <a:rPr lang="en-US" sz="1400" i="1" dirty="0">
                <a:solidFill>
                  <a:schemeClr val="tx1"/>
                </a:solidFill>
              </a:rPr>
              <a:t>and Appraisal Program</a:t>
            </a:r>
            <a:endParaRPr lang="en-US" sz="1400" dirty="0">
              <a:solidFill>
                <a:schemeClr val="tx1"/>
              </a:solidFill>
            </a:endParaRPr>
          </a:p>
          <a:p>
            <a:pPr lvl="0">
              <a:spcAft>
                <a:spcPts val="600"/>
              </a:spcAft>
            </a:pPr>
            <a:r>
              <a:rPr lang="en-US" sz="1400" dirty="0">
                <a:solidFill>
                  <a:schemeClr val="tx1"/>
                </a:solidFill>
              </a:rPr>
              <a:t>DODI 1400.25, Volume 451, </a:t>
            </a:r>
            <a:r>
              <a:rPr lang="en-US" sz="1400" i="1" dirty="0">
                <a:solidFill>
                  <a:schemeClr val="tx1"/>
                </a:solidFill>
              </a:rPr>
              <a:t>DoD Civilian Personnel Management System: Awards. </a:t>
            </a:r>
            <a:endParaRPr lang="en-US" sz="1400" dirty="0">
              <a:solidFill>
                <a:schemeClr val="tx1"/>
              </a:solidFill>
            </a:endParaRPr>
          </a:p>
          <a:p>
            <a:pPr lvl="0">
              <a:spcAft>
                <a:spcPts val="600"/>
              </a:spcAft>
            </a:pPr>
            <a:r>
              <a:rPr lang="en-US" sz="1400" dirty="0">
                <a:solidFill>
                  <a:schemeClr val="tx1"/>
                </a:solidFill>
              </a:rPr>
              <a:t>Learning and Development Roundtable. </a:t>
            </a:r>
            <a:r>
              <a:rPr lang="en-US" sz="1400" i="1" dirty="0">
                <a:solidFill>
                  <a:schemeClr val="tx1"/>
                </a:solidFill>
              </a:rPr>
              <a:t>Boosting the Effectiveness of Frontline Management </a:t>
            </a:r>
            <a:r>
              <a:rPr lang="en-US" sz="1400" dirty="0">
                <a:solidFill>
                  <a:schemeClr val="tx1"/>
                </a:solidFill>
              </a:rPr>
              <a:t>(Washington D.C.: Corporate Executive Board, 2009).</a:t>
            </a:r>
          </a:p>
          <a:p>
            <a:pPr lvl="0">
              <a:spcAft>
                <a:spcPts val="600"/>
              </a:spcAft>
            </a:pPr>
            <a:r>
              <a:rPr lang="en-US" sz="1400" dirty="0">
                <a:solidFill>
                  <a:schemeClr val="tx1"/>
                </a:solidFill>
              </a:rPr>
              <a:t>U.S. Department of Defense, </a:t>
            </a:r>
            <a:r>
              <a:rPr lang="en-US" sz="1400" i="1" dirty="0">
                <a:solidFill>
                  <a:schemeClr val="tx1"/>
                </a:solidFill>
              </a:rPr>
              <a:t>Report of the New Beginnings Design Teams: Proposals and Recommendations for the Design of Personnel Authorities in Section 1113(d) of the National Defense Authorization Act for Fiscal Year 2010 </a:t>
            </a:r>
            <a:r>
              <a:rPr lang="en-US" sz="1400" dirty="0">
                <a:solidFill>
                  <a:schemeClr val="tx1"/>
                </a:solidFill>
              </a:rPr>
              <a:t>(Washington D.C.: November 2011)</a:t>
            </a:r>
          </a:p>
          <a:p>
            <a:pPr lvl="0">
              <a:spcAft>
                <a:spcPts val="600"/>
              </a:spcAft>
            </a:pPr>
            <a:r>
              <a:rPr lang="en-US" sz="1400" dirty="0">
                <a:solidFill>
                  <a:schemeClr val="tx1"/>
                </a:solidFill>
              </a:rPr>
              <a:t>U.S. Merit Systems Protection Board, </a:t>
            </a:r>
            <a:r>
              <a:rPr lang="en-US" sz="1400" i="1" dirty="0">
                <a:solidFill>
                  <a:schemeClr val="tx1"/>
                </a:solidFill>
              </a:rPr>
              <a:t>A Call to Action: Improving First-Level Supervision of Federal Employees</a:t>
            </a:r>
            <a:r>
              <a:rPr lang="en-US" sz="1400" dirty="0">
                <a:solidFill>
                  <a:schemeClr val="tx1"/>
                </a:solidFill>
              </a:rPr>
              <a:t>, (Washington D.C: Government Printing Office, 2010).</a:t>
            </a:r>
          </a:p>
          <a:p>
            <a:r>
              <a:rPr lang="en-US" sz="1400" dirty="0" smtClean="0"/>
              <a:t>DCPAS </a:t>
            </a:r>
            <a:r>
              <a:rPr lang="en-US" sz="1400" dirty="0"/>
              <a:t>Resources and References web site includes: DCPAS HR Toolkit, Tip Sheets and Checklist, MyPerformance Training Videos, and MyPerformance User Guides</a:t>
            </a:r>
          </a:p>
          <a:p>
            <a:pPr marL="0" indent="0">
              <a:buNone/>
            </a:pPr>
            <a:r>
              <a:rPr lang="en-US" sz="1400" dirty="0">
                <a:hlinkClick r:id="rId3"/>
              </a:rPr>
              <a:t>https://www.cpms.osd.mil/Subpage/NewBeginnings/ResourcesReferences</a:t>
            </a:r>
            <a:r>
              <a:rPr lang="en-US" sz="1400" dirty="0" smtClean="0">
                <a:hlinkClick r:id="rId3"/>
              </a:rPr>
              <a:t>/</a:t>
            </a:r>
            <a:endParaRPr lang="en-US" sz="1400" dirty="0" smtClean="0"/>
          </a:p>
          <a:p>
            <a:pPr lvl="0">
              <a:spcAft>
                <a:spcPts val="600"/>
              </a:spcAft>
            </a:pPr>
            <a:r>
              <a:rPr lang="en-US" sz="1400" dirty="0"/>
              <a:t>DCPAS LERD web site: </a:t>
            </a:r>
          </a:p>
          <a:p>
            <a:pPr marL="0" lvl="0" indent="0">
              <a:spcAft>
                <a:spcPts val="600"/>
              </a:spcAft>
              <a:buNone/>
            </a:pPr>
            <a:r>
              <a:rPr lang="en-US" sz="1400" u="sng">
                <a:hlinkClick r:id="rId4"/>
              </a:rPr>
              <a:t>https://</a:t>
            </a:r>
            <a:r>
              <a:rPr lang="en-US" sz="1400" u="sng" smtClean="0">
                <a:hlinkClick r:id="rId4"/>
              </a:rPr>
              <a:t>dodhrinfo.cpms.osd.mil/Directorates/HROPS/Labor-and-Employee-Relations/Pages/Home1.aspx</a:t>
            </a:r>
            <a:endParaRPr lang="en-US" sz="1400" u="sng"/>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solidFill>
                  <a:schemeClr val="tx1"/>
                </a:solidFill>
              </a:rPr>
              <a:t>Additional Resources</a:t>
            </a:r>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Slide Number Placeholder 6"/>
          <p:cNvSpPr>
            <a:spLocks noGrp="1"/>
          </p:cNvSpPr>
          <p:nvPr>
            <p:ph type="sldNum" sz="quarter" idx="12"/>
          </p:nvPr>
        </p:nvSpPr>
        <p:spPr/>
        <p:txBody>
          <a:bodyPr/>
          <a:lstStyle/>
          <a:p>
            <a:r>
              <a:rPr lang="en-US" smtClean="0"/>
              <a:t>(</a:t>
            </a:r>
            <a:fld id="{07BB5704-CA4F-4330-932E-E70E78F78858}" type="slidenum">
              <a:rPr lang="en-US" smtClean="0"/>
              <a:pPr/>
              <a:t>45</a:t>
            </a:fld>
            <a:r>
              <a:rPr lang="en-US" smtClean="0"/>
              <a:t>)</a:t>
            </a:r>
            <a:endParaRPr lang="en-US" dirty="0"/>
          </a:p>
        </p:txBody>
      </p:sp>
    </p:spTree>
    <p:extLst>
      <p:ext uri="{BB962C8B-B14F-4D97-AF65-F5344CB8AC3E}">
        <p14:creationId xmlns:p14="http://schemas.microsoft.com/office/powerpoint/2010/main" val="353736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Monitoring Performance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787339313"/>
              </p:ext>
            </p:extLst>
          </p:nvPr>
        </p:nvGraphicFramePr>
        <p:xfrm>
          <a:off x="457200" y="1219200"/>
          <a:ext cx="8229600" cy="4028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r>
              <a:rPr lang="en-US" smtClean="0"/>
              <a:t>DPMAP Rev.2 July 2016</a:t>
            </a:r>
            <a:endParaRPr lang="en-US" dirty="0"/>
          </a:p>
        </p:txBody>
      </p:sp>
      <p:sp>
        <p:nvSpPr>
          <p:cNvPr id="6" name="TextBox 5"/>
          <p:cNvSpPr txBox="1"/>
          <p:nvPr/>
        </p:nvSpPr>
        <p:spPr>
          <a:xfrm>
            <a:off x="5999755" y="4970862"/>
            <a:ext cx="2351734" cy="276999"/>
          </a:xfrm>
          <a:prstGeom prst="rect">
            <a:avLst/>
          </a:prstGeom>
          <a:noFill/>
        </p:spPr>
        <p:txBody>
          <a:bodyPr wrap="none" rtlCol="0">
            <a:spAutoFit/>
          </a:bodyPr>
          <a:lstStyle/>
          <a:p>
            <a:r>
              <a:rPr lang="en-US" sz="1200" dirty="0" smtClean="0"/>
              <a:t>DODI </a:t>
            </a:r>
            <a:r>
              <a:rPr lang="en-US" sz="1200" dirty="0"/>
              <a:t>Instruction 1400.25, Vol. 431</a:t>
            </a:r>
          </a:p>
        </p:txBody>
      </p:sp>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2" name="Slide Number Placeholder 1"/>
          <p:cNvSpPr>
            <a:spLocks noGrp="1"/>
          </p:cNvSpPr>
          <p:nvPr>
            <p:ph type="sldNum" sz="quarter" idx="12"/>
          </p:nvPr>
        </p:nvSpPr>
        <p:spPr/>
        <p:txBody>
          <a:bodyPr/>
          <a:lstStyle/>
          <a:p>
            <a:r>
              <a:rPr lang="en-US" smtClean="0"/>
              <a:t>(</a:t>
            </a:r>
            <a:fld id="{07BB5704-CA4F-4330-932E-E70E78F78858}" type="slidenum">
              <a:rPr lang="en-US" smtClean="0"/>
              <a:pPr/>
              <a:t>5</a:t>
            </a:fld>
            <a:r>
              <a:rPr lang="en-US" smtClean="0"/>
              <a:t>)</a:t>
            </a:r>
            <a:endParaRPr lang="en-US" dirty="0"/>
          </a:p>
        </p:txBody>
      </p:sp>
    </p:spTree>
    <p:extLst>
      <p:ext uri="{BB962C8B-B14F-4D97-AF65-F5344CB8AC3E}">
        <p14:creationId xmlns:p14="http://schemas.microsoft.com/office/powerpoint/2010/main" val="3360027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Monitoring Performance</a:t>
            </a:r>
          </a:p>
        </p:txBody>
      </p:sp>
      <p:sp>
        <p:nvSpPr>
          <p:cNvPr id="5" name="Date Placeholder 4"/>
          <p:cNvSpPr>
            <a:spLocks noGrp="1"/>
          </p:cNvSpPr>
          <p:nvPr>
            <p:ph type="dt" sz="half" idx="2"/>
          </p:nvPr>
        </p:nvSpPr>
        <p:spPr/>
        <p:txBody>
          <a:bodyPr/>
          <a:lstStyle/>
          <a:p>
            <a:r>
              <a:rPr lang="en-US" smtClean="0"/>
              <a:t>DPMAP Rev.2 July 2016</a:t>
            </a:r>
            <a:endParaRPr lang="en-US" dirty="0"/>
          </a:p>
        </p:txBody>
      </p:sp>
      <p:graphicFrame>
        <p:nvGraphicFramePr>
          <p:cNvPr id="8" name="Content Placeholder 1"/>
          <p:cNvGraphicFramePr>
            <a:graphicFrameLocks/>
          </p:cNvGraphicFramePr>
          <p:nvPr>
            <p:extLst>
              <p:ext uri="{D42A27DB-BD31-4B8C-83A1-F6EECF244321}">
                <p14:modId xmlns:p14="http://schemas.microsoft.com/office/powerpoint/2010/main" val="3656389464"/>
              </p:ext>
            </p:extLst>
          </p:nvPr>
        </p:nvGraphicFramePr>
        <p:xfrm>
          <a:off x="457200" y="889782"/>
          <a:ext cx="8229600" cy="530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6</a:t>
            </a:fld>
            <a:r>
              <a:rPr lang="en-US" smtClean="0"/>
              <a:t>)</a:t>
            </a:r>
            <a:endParaRPr lang="en-US" dirty="0"/>
          </a:p>
        </p:txBody>
      </p:sp>
    </p:spTree>
    <p:extLst>
      <p:ext uri="{BB962C8B-B14F-4D97-AF65-F5344CB8AC3E}">
        <p14:creationId xmlns:p14="http://schemas.microsoft.com/office/powerpoint/2010/main" val="3124671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Phase Roles and Responsibilities</a:t>
            </a:r>
          </a:p>
        </p:txBody>
      </p:sp>
      <p:sp>
        <p:nvSpPr>
          <p:cNvPr id="6" name="Date Placeholder 5"/>
          <p:cNvSpPr>
            <a:spLocks noGrp="1"/>
          </p:cNvSpPr>
          <p:nvPr>
            <p:ph type="dt" sz="half" idx="2"/>
          </p:nvPr>
        </p:nvSpPr>
        <p:spPr/>
        <p:txBody>
          <a:bodyPr/>
          <a:lstStyle/>
          <a:p>
            <a:r>
              <a:rPr lang="en-US" smtClean="0"/>
              <a:t>DPMAP Rev.2 July 2016</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87196293"/>
              </p:ext>
            </p:extLst>
          </p:nvPr>
        </p:nvGraphicFramePr>
        <p:xfrm>
          <a:off x="140677" y="915262"/>
          <a:ext cx="8937334" cy="516252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937334">
                  <a:extLst>
                    <a:ext uri="{9D8B030D-6E8A-4147-A177-3AD203B41FA5}">
                      <a16:colId xmlns:a16="http://schemas.microsoft.com/office/drawing/2014/main" xmlns="" val="20000"/>
                    </a:ext>
                  </a:extLst>
                </a:gridCol>
              </a:tblGrid>
              <a:tr h="564509">
                <a:tc>
                  <a:txBody>
                    <a:bodyPr/>
                    <a:lstStyle/>
                    <a:p>
                      <a:pPr lvl="0" algn="ctr"/>
                      <a:r>
                        <a:rPr lang="en-US" sz="3200" b="1" dirty="0">
                          <a:solidFill>
                            <a:schemeClr val="bg1"/>
                          </a:solidFill>
                        </a:rPr>
                        <a:t>Supervisors</a:t>
                      </a:r>
                      <a:endParaRPr lang="en-US" sz="3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000"/>
                  </a:ext>
                </a:extLst>
              </a:tr>
              <a:tr h="4583404">
                <a:tc>
                  <a:txBody>
                    <a:bodyPr/>
                    <a:lstStyle/>
                    <a:p>
                      <a:pPr marL="331470" lvl="0" indent="-342900">
                        <a:spcAft>
                          <a:spcPts val="1200"/>
                        </a:spcAft>
                        <a:buFont typeface="Wingdings" panose="05000000000000000000" pitchFamily="2" charset="2"/>
                        <a:buChar char="ü"/>
                      </a:pPr>
                      <a:r>
                        <a:rPr lang="en-US" sz="2100" b="1" dirty="0">
                          <a:solidFill>
                            <a:srgbClr val="002060"/>
                          </a:solidFill>
                        </a:rPr>
                        <a:t>Continuously communicate; provide encouragement, meaningful feedback, and recognize accomplishments</a:t>
                      </a:r>
                    </a:p>
                    <a:p>
                      <a:pPr marL="342900" indent="-342900">
                        <a:spcAft>
                          <a:spcPts val="1200"/>
                        </a:spcAft>
                        <a:buFont typeface="Wingdings" panose="05000000000000000000" pitchFamily="2" charset="2"/>
                        <a:buChar char="ü"/>
                      </a:pPr>
                      <a:r>
                        <a:rPr lang="en-US" sz="2100" b="1" dirty="0">
                          <a:solidFill>
                            <a:srgbClr val="002060"/>
                          </a:solidFill>
                        </a:rPr>
                        <a:t>Provide employees an opportunity to highlight their successes </a:t>
                      </a:r>
                      <a:r>
                        <a:rPr lang="en-US" sz="2100" b="1" i="0" u="none" strike="noStrike" kern="1200" baseline="0" dirty="0">
                          <a:solidFill>
                            <a:srgbClr val="002060"/>
                          </a:solidFill>
                          <a:latin typeface="+mn-lt"/>
                          <a:ea typeface="+mn-ea"/>
                          <a:cs typeface="+mn-cs"/>
                        </a:rPr>
                        <a:t>relative to the performance elements and standards </a:t>
                      </a:r>
                      <a:endParaRPr lang="en-US" sz="2100" b="1" dirty="0">
                        <a:solidFill>
                          <a:srgbClr val="002060"/>
                        </a:solidFill>
                      </a:endParaRPr>
                    </a:p>
                    <a:p>
                      <a:pPr marL="33147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2100" b="1" dirty="0">
                          <a:solidFill>
                            <a:srgbClr val="002060"/>
                          </a:solidFill>
                        </a:rPr>
                        <a:t>Identify needed changes to performance elements as appropriate</a:t>
                      </a:r>
                    </a:p>
                    <a:p>
                      <a:pPr marL="331470" lvl="0" indent="-342900">
                        <a:spcAft>
                          <a:spcPts val="1200"/>
                        </a:spcAft>
                        <a:buFont typeface="Wingdings" panose="05000000000000000000" pitchFamily="2" charset="2"/>
                        <a:buChar char="ü"/>
                      </a:pPr>
                      <a:r>
                        <a:rPr lang="en-US" sz="2100" b="1" dirty="0">
                          <a:solidFill>
                            <a:srgbClr val="002060"/>
                          </a:solidFill>
                        </a:rPr>
                        <a:t>Review IDPs to identify development opportunities</a:t>
                      </a:r>
                    </a:p>
                    <a:p>
                      <a:pPr marL="331470" lvl="0" indent="-342900">
                        <a:spcAft>
                          <a:spcPts val="1200"/>
                        </a:spcAft>
                        <a:buFont typeface="Wingdings" panose="05000000000000000000" pitchFamily="2" charset="2"/>
                        <a:buChar char="ü"/>
                      </a:pPr>
                      <a:r>
                        <a:rPr lang="en-US" sz="2100" b="1" dirty="0">
                          <a:solidFill>
                            <a:srgbClr val="002060"/>
                          </a:solidFill>
                        </a:rPr>
                        <a:t>Identify employee’s skills and abilities, and look for opportunities to further develop them</a:t>
                      </a:r>
                    </a:p>
                    <a:p>
                      <a:pPr marL="331470" lvl="0" indent="-342900">
                        <a:spcAft>
                          <a:spcPts val="1200"/>
                        </a:spcAft>
                        <a:buFont typeface="Wingdings" panose="05000000000000000000" pitchFamily="2" charset="2"/>
                        <a:buChar char="ü"/>
                      </a:pPr>
                      <a:r>
                        <a:rPr lang="en-US" sz="2100" b="1" dirty="0">
                          <a:solidFill>
                            <a:srgbClr val="002060"/>
                          </a:solidFill>
                        </a:rPr>
                        <a:t>Document performance discussions</a:t>
                      </a:r>
                    </a:p>
                    <a:p>
                      <a:pPr marL="331470" lvl="0" indent="-342900">
                        <a:spcAft>
                          <a:spcPts val="1200"/>
                        </a:spcAft>
                        <a:buFont typeface="Wingdings" panose="05000000000000000000" pitchFamily="2" charset="2"/>
                        <a:buChar char="ü"/>
                      </a:pPr>
                      <a:r>
                        <a:rPr lang="en-US" sz="2100" b="1" dirty="0">
                          <a:solidFill>
                            <a:srgbClr val="002060"/>
                          </a:solidFill>
                        </a:rPr>
                        <a:t>Recognize and reward performance throughout the </a:t>
                      </a:r>
                      <a:r>
                        <a:rPr lang="en-US" sz="2100" b="1" dirty="0" smtClean="0">
                          <a:solidFill>
                            <a:srgbClr val="002060"/>
                          </a:solidFill>
                        </a:rPr>
                        <a:t>performance appraisal cycle</a:t>
                      </a:r>
                      <a:endParaRPr lang="en-US" sz="2100" b="1" dirty="0">
                        <a:solidFill>
                          <a:srgbClr val="002060"/>
                        </a:solidFill>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7</a:t>
            </a:fld>
            <a:r>
              <a:rPr lang="en-US" smtClean="0"/>
              <a:t>)</a:t>
            </a:r>
            <a:endParaRPr lang="en-US" dirty="0"/>
          </a:p>
        </p:txBody>
      </p:sp>
    </p:spTree>
    <p:extLst>
      <p:ext uri="{BB962C8B-B14F-4D97-AF65-F5344CB8AC3E}">
        <p14:creationId xmlns:p14="http://schemas.microsoft.com/office/powerpoint/2010/main" val="2632824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Phase Roles and Responsibilities </a:t>
            </a:r>
            <a:endParaRPr lang="en-US" sz="1300" dirty="0">
              <a:solidFill>
                <a:srgbClr val="FF0000"/>
              </a:solidFill>
            </a:endParaRPr>
          </a:p>
        </p:txBody>
      </p:sp>
      <p:sp>
        <p:nvSpPr>
          <p:cNvPr id="6" name="Date Placeholder 5"/>
          <p:cNvSpPr>
            <a:spLocks noGrp="1"/>
          </p:cNvSpPr>
          <p:nvPr>
            <p:ph type="dt" sz="half" idx="2"/>
          </p:nvPr>
        </p:nvSpPr>
        <p:spPr/>
        <p:txBody>
          <a:bodyPr/>
          <a:lstStyle/>
          <a:p>
            <a:r>
              <a:rPr lang="en-US" smtClean="0"/>
              <a:t>DPMAP Rev.2 July 2016</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575683202"/>
              </p:ext>
            </p:extLst>
          </p:nvPr>
        </p:nvGraphicFramePr>
        <p:xfrm>
          <a:off x="182879" y="895315"/>
          <a:ext cx="8895131" cy="512435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895131">
                  <a:extLst>
                    <a:ext uri="{9D8B030D-6E8A-4147-A177-3AD203B41FA5}">
                      <a16:colId xmlns:a16="http://schemas.microsoft.com/office/drawing/2014/main" xmlns="" val="20000"/>
                    </a:ext>
                  </a:extLst>
                </a:gridCol>
              </a:tblGrid>
              <a:tr h="571815">
                <a:tc>
                  <a:txBody>
                    <a:bodyPr/>
                    <a:lstStyle/>
                    <a:p>
                      <a:pPr marL="18288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3200" b="1" dirty="0">
                          <a:solidFill>
                            <a:schemeClr val="bg1"/>
                          </a:solidFill>
                        </a:rPr>
                        <a:t>Employees</a:t>
                      </a:r>
                      <a:endParaRPr lang="en-US" sz="3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000"/>
                  </a:ext>
                </a:extLst>
              </a:tr>
              <a:tr h="4545238">
                <a:tc>
                  <a:txBody>
                    <a:bodyPr/>
                    <a:lstStyle/>
                    <a:p>
                      <a:pPr marL="331470" lvl="0" indent="-342900" algn="l">
                        <a:spcAft>
                          <a:spcPts val="1200"/>
                        </a:spcAft>
                        <a:buFont typeface="Wingdings" panose="05000000000000000000" pitchFamily="2" charset="2"/>
                        <a:buChar char="ü"/>
                      </a:pPr>
                      <a:r>
                        <a:rPr lang="en-US" sz="2200" b="1" dirty="0">
                          <a:solidFill>
                            <a:srgbClr val="002060"/>
                          </a:solidFill>
                        </a:rPr>
                        <a:t>Ask questions</a:t>
                      </a:r>
                    </a:p>
                    <a:p>
                      <a:pPr marL="331470" lvl="0" indent="-342900">
                        <a:spcAft>
                          <a:spcPts val="1200"/>
                        </a:spcAft>
                        <a:buFont typeface="Wingdings" panose="05000000000000000000" pitchFamily="2" charset="2"/>
                        <a:buChar char="ü"/>
                      </a:pPr>
                      <a:r>
                        <a:rPr lang="en-US" sz="2200" b="1" dirty="0">
                          <a:solidFill>
                            <a:srgbClr val="002060"/>
                          </a:solidFill>
                        </a:rPr>
                        <a:t>Engage in self-development</a:t>
                      </a:r>
                    </a:p>
                    <a:p>
                      <a:pPr marL="331470" lvl="0" indent="-342900">
                        <a:spcAft>
                          <a:spcPts val="1200"/>
                        </a:spcAft>
                        <a:buFont typeface="Wingdings" panose="05000000000000000000" pitchFamily="2" charset="2"/>
                        <a:buChar char="ü"/>
                      </a:pPr>
                      <a:r>
                        <a:rPr lang="en-US" sz="2200" b="1" dirty="0">
                          <a:solidFill>
                            <a:srgbClr val="002060"/>
                          </a:solidFill>
                        </a:rPr>
                        <a:t>Keep supervisor informed on outcomes</a:t>
                      </a:r>
                    </a:p>
                    <a:p>
                      <a:pPr marL="331470" lvl="0" indent="-342900">
                        <a:spcAft>
                          <a:spcPts val="1200"/>
                        </a:spcAft>
                        <a:buFont typeface="Wingdings" panose="05000000000000000000" pitchFamily="2" charset="2"/>
                        <a:buChar char="ü"/>
                      </a:pPr>
                      <a:r>
                        <a:rPr lang="en-US" sz="2200" b="1" dirty="0">
                          <a:solidFill>
                            <a:srgbClr val="002060"/>
                          </a:solidFill>
                        </a:rPr>
                        <a:t>Provide input during performance discussions</a:t>
                      </a:r>
                    </a:p>
                    <a:p>
                      <a:pPr marL="33147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2200" b="1" dirty="0">
                          <a:solidFill>
                            <a:srgbClr val="002060"/>
                          </a:solidFill>
                        </a:rPr>
                        <a:t>Identify changes to performance elements as appropriate</a:t>
                      </a:r>
                    </a:p>
                    <a:p>
                      <a:pPr marL="33147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2200" b="1" dirty="0">
                          <a:solidFill>
                            <a:srgbClr val="002060"/>
                          </a:solidFill>
                        </a:rPr>
                        <a:t>Identify challenges impeding ability to be</a:t>
                      </a:r>
                      <a:r>
                        <a:rPr lang="en-US" sz="2200" b="1" baseline="0" dirty="0">
                          <a:solidFill>
                            <a:srgbClr val="002060"/>
                          </a:solidFill>
                        </a:rPr>
                        <a:t> successful</a:t>
                      </a:r>
                      <a:endParaRPr lang="en-US" sz="2200" b="1" dirty="0">
                        <a:solidFill>
                          <a:srgbClr val="002060"/>
                        </a:solidFill>
                      </a:endParaRPr>
                    </a:p>
                    <a:p>
                      <a:pPr marL="331470" lvl="0" indent="-342900">
                        <a:spcAft>
                          <a:spcPts val="1200"/>
                        </a:spcAft>
                        <a:buFont typeface="Wingdings" panose="05000000000000000000" pitchFamily="2" charset="2"/>
                        <a:buChar char="ü"/>
                      </a:pPr>
                      <a:r>
                        <a:rPr lang="en-US" sz="2200" b="1" dirty="0">
                          <a:solidFill>
                            <a:srgbClr val="002060"/>
                          </a:solidFill>
                        </a:rPr>
                        <a:t>Work with supervisor to find solutions to barriers to success</a:t>
                      </a:r>
                    </a:p>
                    <a:p>
                      <a:pPr marL="331470" lvl="0" indent="-342900">
                        <a:spcAft>
                          <a:spcPts val="1200"/>
                        </a:spcAft>
                        <a:buFont typeface="Wingdings" panose="05000000000000000000" pitchFamily="2" charset="2"/>
                        <a:buChar char="ü"/>
                      </a:pPr>
                      <a:r>
                        <a:rPr lang="en-US" sz="2200" b="1" i="0" u="none" strike="noStrike" kern="1200" baseline="0" dirty="0">
                          <a:solidFill>
                            <a:srgbClr val="002060"/>
                          </a:solidFill>
                          <a:latin typeface="+mn-lt"/>
                          <a:ea typeface="+mn-ea"/>
                          <a:cs typeface="+mn-cs"/>
                        </a:rPr>
                        <a:t>Keep a record of their accomplishments so that they are able to discuss them throughout the cycle </a:t>
                      </a: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8</a:t>
            </a:fld>
            <a:r>
              <a:rPr lang="en-US" smtClean="0"/>
              <a:t>)</a:t>
            </a:r>
            <a:endParaRPr lang="en-US" dirty="0"/>
          </a:p>
        </p:txBody>
      </p:sp>
    </p:spTree>
    <p:extLst>
      <p:ext uri="{BB962C8B-B14F-4D97-AF65-F5344CB8AC3E}">
        <p14:creationId xmlns:p14="http://schemas.microsoft.com/office/powerpoint/2010/main" val="1570299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25356161"/>
              </p:ext>
            </p:extLst>
          </p:nvPr>
        </p:nvGraphicFramePr>
        <p:xfrm>
          <a:off x="457200" y="956603"/>
          <a:ext cx="8463921" cy="5139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normAutofit/>
          </a:bodyPr>
          <a:lstStyle/>
          <a:p>
            <a:r>
              <a:rPr lang="en-US" dirty="0" smtClean="0"/>
              <a:t>Effective Communication</a:t>
            </a:r>
            <a:endParaRPr lang="en-US" dirty="0"/>
          </a:p>
        </p:txBody>
      </p:sp>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2" name="Slide Number Placeholder 1"/>
          <p:cNvSpPr>
            <a:spLocks noGrp="1"/>
          </p:cNvSpPr>
          <p:nvPr>
            <p:ph type="sldNum" sz="quarter" idx="12"/>
          </p:nvPr>
        </p:nvSpPr>
        <p:spPr/>
        <p:txBody>
          <a:bodyPr/>
          <a:lstStyle/>
          <a:p>
            <a:r>
              <a:rPr lang="en-US" smtClean="0"/>
              <a:t>(</a:t>
            </a:r>
            <a:fld id="{07BB5704-CA4F-4330-932E-E70E78F78858}" type="slidenum">
              <a:rPr lang="en-US" smtClean="0"/>
              <a:pPr/>
              <a:t>9</a:t>
            </a:fld>
            <a:r>
              <a:rPr lang="en-US" smtClean="0"/>
              <a:t>)</a:t>
            </a:r>
            <a:endParaRPr lang="en-US" dirty="0"/>
          </a:p>
        </p:txBody>
      </p:sp>
    </p:spTree>
    <p:extLst>
      <p:ext uri="{BB962C8B-B14F-4D97-AF65-F5344CB8AC3E}">
        <p14:creationId xmlns:p14="http://schemas.microsoft.com/office/powerpoint/2010/main" val="29042623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173319&quot;&gt;&lt;/object&gt;&lt;object type=&quot;2&quot; unique_id=&quot;1173320&quot;&gt;&lt;object type=&quot;3&quot; unique_id=&quot;1173321&quot;&gt;&lt;property id=&quot;20148&quot; value=&quot;5&quot;/&gt;&lt;property id=&quot;20300&quot; value=&quot;Slide 1 - &amp;quot;Lesson 5: Monitoring Performance&amp;quot;&quot;/&gt;&lt;property id=&quot;20307&quot; value=&quot;265&quot;/&gt;&lt;/object&gt;&lt;object type=&quot;3&quot; unique_id=&quot;1173322&quot;&gt;&lt;property id=&quot;20148&quot; value=&quot;5&quot;/&gt;&lt;property id=&quot;20300&quot; value=&quot;Slide 2&quot;/&gt;&lt;property id=&quot;20307&quot; value=&quot;279&quot;/&gt;&lt;/object&gt;&lt;object type=&quot;3&quot; unique_id=&quot;1177771&quot;&gt;&lt;property id=&quot;20148&quot; value=&quot;5&quot;/&gt;&lt;property id=&quot;20300&quot; value=&quot;Slide 3 - &amp;quot;Learning Objectives&amp;quot;&quot;/&gt;&lt;property id=&quot;20307&quot; value=&quot;283&quot;/&gt;&lt;/object&gt;&lt;object type=&quot;3&quot; unique_id=&quot;1177772&quot;&gt;&lt;property id=&quot;20148&quot; value=&quot;5&quot;/&gt;&lt;property id=&quot;20300&quot; value=&quot;Slide 4 - &amp;quot;Performance Management &amp;quot;&quot;/&gt;&lt;property id=&quot;20307&quot; value=&quot;285&quot;/&gt;&lt;/object&gt;&lt;object type=&quot;3&quot; unique_id=&quot;1177773&quot;&gt;&lt;property id=&quot;20148&quot; value=&quot;5&quot;/&gt;&lt;property id=&quot;20300&quot; value=&quot;Slide 5 - &amp;quot;Monitoring Performance &amp;quot;&quot;/&gt;&lt;property id=&quot;20307&quot; value=&quot;286&quot;/&gt;&lt;/object&gt;&lt;object type=&quot;3&quot; unique_id=&quot;1177774&quot;&gt;&lt;property id=&quot;20148&quot; value=&quot;5&quot;/&gt;&lt;property id=&quot;20300&quot; value=&quot;Slide 10 - &amp;quot;Roles Throughout the Monitoring Process&amp;amp;#x09;&amp;quot;&quot;/&gt;&lt;property id=&quot;20307&quot; value=&quot;292&quot;/&gt;&lt;/object&gt;&lt;object type=&quot;3&quot; unique_id=&quot;1177775&quot;&gt;&lt;property id=&quot;20148&quot; value=&quot;5&quot;/&gt;&lt;property id=&quot;20300&quot; value=&quot;Slide 11 - &amp;quot;Discussion: Continuous Monitoring Process&amp;quot;&quot;/&gt;&lt;property id=&quot;20307&quot; value=&quot;307&quot;/&gt;&lt;/object&gt;&lt;object type=&quot;3&quot; unique_id=&quot;1177776&quot;&gt;&lt;property id=&quot;20148&quot; value=&quot;5&quot;/&gt;&lt;property id=&quot;20300&quot; value=&quot;Slide 13 - &amp;quot;Successful Communication &amp;quot;&quot;/&gt;&lt;property id=&quot;20307&quot; value=&quot;294&quot;/&gt;&lt;/object&gt;&lt;object type=&quot;3&quot; unique_id=&quot;1177779&quot;&gt;&lt;property id=&quot;20148&quot; value=&quot;5&quot;/&gt;&lt;property id=&quot;20300&quot; value=&quot;Slide 14 - &amp;quot;Elements of Effective Communication&amp;quot;&quot;/&gt;&lt;property id=&quot;20307&quot; value=&quot;300&quot;/&gt;&lt;/object&gt;&lt;object type=&quot;3&quot; unique_id=&quot;1177782&quot;&gt;&lt;property id=&quot;20148&quot; value=&quot;5&quot;/&gt;&lt;property id=&quot;20300&quot; value=&quot;Slide 19 - &amp;quot;Exercise: Sample Discussion Questions&amp;quot;&quot;/&gt;&lt;property id=&quot;20307&quot; value=&quot;312&quot;/&gt;&lt;/object&gt;&lt;object type=&quot;3&quot; unique_id=&quot;1177783&quot;&gt;&lt;property id=&quot;20148&quot; value=&quot;5&quot;/&gt;&lt;property id=&quot;20300&quot; value=&quot;Slide 18 - &amp;quot;Recording Success&amp;quot;&quot;/&gt;&lt;property id=&quot;20307&quot; value=&quot;302&quot;/&gt;&lt;/object&gt;&lt;object type=&quot;3&quot; unique_id=&quot;1177784&quot;&gt;&lt;property id=&quot;20148&quot; value=&quot;5&quot;/&gt;&lt;property id=&quot;20300&quot; value=&quot;Slide 17 - &amp;quot;Communicating Achievements&amp;quot;&quot;/&gt;&lt;property id=&quot;20307&quot; value=&quot;289&quot;/&gt;&lt;/object&gt;&lt;object type=&quot;3&quot; unique_id=&quot;1177790&quot;&gt;&lt;property id=&quot;20148&quot; value=&quot;5&quot;/&gt;&lt;property id=&quot;20300&quot; value=&quot;Slide 20 - &amp;quot;Barriers to Performance Success&amp;quot;&quot;/&gt;&lt;property id=&quot;20307&quot; value=&quot;315&quot;/&gt;&lt;/object&gt;&lt;object type=&quot;3&quot; unique_id=&quot;1178279&quot;&gt;&lt;property id=&quot;20148&quot; value=&quot;5&quot;/&gt;&lt;property id=&quot;20300&quot; value=&quot;Slide 6 - &amp;quot;Monitoring Performance&amp;quot;&quot;/&gt;&lt;property id=&quot;20307&quot; value=&quot;350&quot;/&gt;&lt;/object&gt;&lt;object type=&quot;3&quot; unique_id=&quot;1178280&quot;&gt;&lt;property id=&quot;20148&quot; value=&quot;5&quot;/&gt;&lt;property id=&quot;20300&quot; value=&quot;Slide 7 - &amp;quot;Monitoring Phase Responsibilities&amp;quot;&quot;/&gt;&lt;property id=&quot;20307&quot; value=&quot;355&quot;/&gt;&lt;/object&gt;&lt;object type=&quot;3&quot; unique_id=&quot;1178281&quot;&gt;&lt;property id=&quot;20148&quot; value=&quot;5&quot;/&gt;&lt;property id=&quot;20300&quot; value=&quot;Slide 8 - &amp;quot;Exercise: Mid-Year Review Gone Wrong Video &amp;quot;&quot;/&gt;&lt;property id=&quot;20307&quot; value=&quot;377&quot;/&gt;&lt;/object&gt;&lt;object type=&quot;3&quot; unique_id=&quot;1178282&quot;&gt;&lt;property id=&quot;20148&quot; value=&quot;5&quot;/&gt;&lt;property id=&quot;20300&quot; value=&quot;Slide 9 - &amp;quot;Exercise: Mid-Year Review Gone Right Video&amp;quot;&quot;/&gt;&lt;property id=&quot;20307&quot; value=&quot;376&quot;/&gt;&lt;/object&gt;&lt;object type=&quot;3&quot; unique_id=&quot;1178283&quot;&gt;&lt;property id=&quot;20148&quot; value=&quot;5&quot;/&gt;&lt;property id=&quot;20300&quot; value=&quot;Slide 12 - &amp;quot;Upward Feedback&amp;quot;&quot;/&gt;&lt;property id=&quot;20307&quot; value=&quot;352&quot;/&gt;&lt;/object&gt;&lt;object type=&quot;3&quot; unique_id=&quot;1178284&quot;&gt;&lt;property id=&quot;20148&quot; value=&quot;5&quot;/&gt;&lt;property id=&quot;20300&quot; value=&quot;Slide 15 - &amp;quot;Avoid Year-End Surprises&amp;quot;&quot;/&gt;&lt;property id=&quot;20307&quot; value=&quot;354&quot;/&gt;&lt;/object&gt;&lt;object type=&quot;3&quot; unique_id=&quot;1178285&quot;&gt;&lt;property id=&quot;20148&quot; value=&quot;5&quot;/&gt;&lt;property id=&quot;20300&quot; value=&quot;Slide 16 - &amp;quot;Discussion: Benefits of Continuous Performance Conversations&amp;quot;&quot;/&gt;&lt;property id=&quot;20307&quot; value=&quot;335&quot;/&gt;&lt;/object&gt;&lt;object type=&quot;3&quot; unique_id=&quot;1178286&quot;&gt;&lt;property id=&quot;20148&quot; value=&quot;5&quot;/&gt;&lt;property id=&quot;20300&quot; value=&quot;Slide 21 - &amp;quot;Revising the Performance Plan&amp;quot;&quot;/&gt;&lt;property id=&quot;20307&quot; value=&quot;372&quot;/&gt;&lt;/object&gt;&lt;object type=&quot;3&quot; unique_id=&quot;1178287&quot;&gt;&lt;property id=&quot;20148&quot; value=&quot;5&quot;/&gt;&lt;property id=&quot;20300&quot; value=&quot;Slide 22 - &amp;quot;Small Group Exercise: Overcoming Barriers &amp;quot;&quot;/&gt;&lt;property id=&quot;20307&quot; value=&quot;330&quot;/&gt;&lt;/object&gt;&lt;object type=&quot;3&quot; unique_id=&quot;1178288&quot;&gt;&lt;property id=&quot;20148&quot; value=&quot;5&quot;/&gt;&lt;property id=&quot;20300&quot; value=&quot;Slide 23 - &amp;quot;Small Group Exercise Debrief: Overcoming Barriers &amp;quot;&quot;/&gt;&lt;property id=&quot;20307&quot; value=&quot;331&quot;/&gt;&lt;/object&gt;&lt;object type=&quot;3&quot; unique_id=&quot;1178289&quot;&gt;&lt;property id=&quot;20148&quot; value=&quot;5&quot;/&gt;&lt;property id=&quot;20300&quot; value=&quot;Slide 24 - &amp;quot;Informal Feedback&amp;quot;&quot;/&gt;&lt;property id=&quot;20307&quot; value=&quot;362&quot;/&gt;&lt;/object&gt;&lt;object type=&quot;3&quot; unique_id=&quot;1178290&quot;&gt;&lt;property id=&quot;20148&quot; value=&quot;5&quot;/&gt;&lt;property id=&quot;20300&quot; value=&quot;Slide 25 - &amp;quot;Checklist: Communicating Performance Expectations&amp;quot;&quot;/&gt;&lt;property id=&quot;20307&quot; value=&quot;357&quot;/&gt;&lt;/object&gt;&lt;object type=&quot;3&quot; unique_id=&quot;1178291&quot;&gt;&lt;property id=&quot;20148&quot; value=&quot;5&quot;/&gt;&lt;property id=&quot;20300&quot; value=&quot;Slide 26 - &amp;quot;Early Intervention Is Key &amp;quot;&quot;/&gt;&lt;property id=&quot;20307&quot; value=&quot;356&quot;/&gt;&lt;/object&gt;&lt;object type=&quot;3&quot; unique_id=&quot;1178292&quot;&gt;&lt;property id=&quot;20148&quot; value=&quot;5&quot;/&gt;&lt;property id=&quot;20300&quot; value=&quot;Slide 27 - &amp;quot;Steps to Addressing Performance Issues&amp;quot;&quot;/&gt;&lt;property id=&quot;20307&quot; value=&quot;378&quot;/&gt;&lt;/object&gt;&lt;object type=&quot;3&quot; unique_id=&quot;1178293&quot;&gt;&lt;property id=&quot;20148&quot; value=&quot;5&quot;/&gt;&lt;property id=&quot;20300&quot; value=&quot;Slide 28 - &amp;quot;Exercise: What Would You Do? Video – Part 1 &amp;quot;&quot;/&gt;&lt;property id=&quot;20307&quot; value=&quot;379&quot;/&gt;&lt;/object&gt;&lt;object type=&quot;3&quot; unique_id=&quot;1178294&quot;&gt;&lt;property id=&quot;20148&quot; value=&quot;5&quot;/&gt;&lt;property id=&quot;20300&quot; value=&quot;Slide 29 - &amp;quot;Exercise: What Would You Do? Video – Part 2&amp;quot;&quot;/&gt;&lt;property id=&quot;20307&quot; value=&quot;380&quot;/&gt;&lt;/object&gt;&lt;object type=&quot;3&quot; unique_id=&quot;1178295&quot;&gt;&lt;property id=&quot;20148&quot; value=&quot;5&quot;/&gt;&lt;property id=&quot;20300&quot; value=&quot;Slide 30 - &amp;quot;Steps to Improving Performance Issues&amp;quot;&quot;/&gt;&lt;property id=&quot;20307&quot; value=&quot;381&quot;/&gt;&lt;/object&gt;&lt;object type=&quot;3&quot; unique_id=&quot;1178296&quot;&gt;&lt;property id=&quot;20148&quot; value=&quot;5&quot;/&gt;&lt;property id=&quot;20300&quot; value=&quot;Slide 31 - &amp;quot;How Employees Can Improve Performance&amp;quot;&quot;/&gt;&lt;property id=&quot;20307&quot; value=&quot;382&quot;/&gt;&lt;/object&gt;&lt;object type=&quot;3&quot; unique_id=&quot;1178297&quot;&gt;&lt;property id=&quot;20148&quot; value=&quot;5&quot;/&gt;&lt;property id=&quot;20300&quot; value=&quot;Slide 32 - &amp;quot;Exercise: What Would You Do? Video – Part 3&amp;quot;&quot;/&gt;&lt;property id=&quot;20307&quot; value=&quot;383&quot;/&gt;&lt;/object&gt;&lt;object type=&quot;3&quot; unique_id=&quot;1178298&quot;&gt;&lt;property id=&quot;20148&quot; value=&quot;5&quot;/&gt;&lt;property id=&quot;20300&quot; value=&quot;Slide 33 - &amp;quot;Communication and Clarification &amp;quot;&quot;/&gt;&lt;property id=&quot;20307&quot; value=&quot;384&quot;/&gt;&lt;/object&gt;&lt;object type=&quot;3&quot; unique_id=&quot;1178299&quot;&gt;&lt;property id=&quot;20148&quot; value=&quot;5&quot;/&gt;&lt;property id=&quot;20300&quot; value=&quot;Slide 34 - &amp;quot;Formal Feedback: 8 Tips for Effective Counseling Sessions&amp;quot;&quot;/&gt;&lt;property id=&quot;20307&quot; value=&quot;385&quot;/&gt;&lt;/object&gt;&lt;object type=&quot;3&quot; unique_id=&quot;1178300&quot;&gt;&lt;property id=&quot;20148&quot; value=&quot;5&quot;/&gt;&lt;property id=&quot;20300&quot; value=&quot;Slide 35 - &amp;quot;Formal Feedback: 8 Tips for Effective Counseling Sessions &amp;quot;&quot;/&gt;&lt;property id=&quot;20307&quot; value=&quot;386&quot;/&gt;&lt;/object&gt;&lt;object type=&quot;3&quot; unique_id=&quot;1178301&quot;&gt;&lt;property id=&quot;20148&quot; value=&quot;5&quot;/&gt;&lt;property id=&quot;20300&quot; value=&quot;Slide 36 - &amp;quot;Formal Feedback – Writing the PIP&amp;quot;&quot;/&gt;&lt;property id=&quot;20307&quot; value=&quot;387&quot;/&gt;&lt;/object&gt;&lt;object type=&quot;3&quot; unique_id=&quot;1178302&quot;&gt;&lt;property id=&quot;20148&quot; value=&quot;5&quot;/&gt;&lt;property id=&quot;20300&quot; value=&quot;Slide 37 - &amp;quot;Exercise: Improving Performance Scenario &amp;quot;&quot;/&gt;&lt;property id=&quot;20307&quot; value=&quot;388&quot;/&gt;&lt;/object&gt;&lt;object type=&quot;3&quot; unique_id=&quot;1178303&quot;&gt;&lt;property id=&quot;20148&quot; value=&quot;5&quot;/&gt;&lt;property id=&quot;20300&quot; value=&quot;Slide 38 - &amp;quot;Exercise:  Improving Performance Scenario&amp;quot;&quot;/&gt;&lt;property id=&quot;20307&quot; value=&quot;389&quot;/&gt;&lt;/object&gt;&lt;object type=&quot;3&quot; unique_id=&quot;1178304&quot;&gt;&lt;property id=&quot;20148&quot; value=&quot;5&quot;/&gt;&lt;property id=&quot;20300&quot; value=&quot;Slide 39 - &amp;quot;Exercise: Scene 1 &amp;quot;&quot;/&gt;&lt;property id=&quot;20307&quot; value=&quot;390&quot;/&gt;&lt;/object&gt;&lt;object type=&quot;3&quot; unique_id=&quot;1178305&quot;&gt;&lt;property id=&quot;20148&quot; value=&quot;5&quot;/&gt;&lt;property id=&quot;20300&quot; value=&quot;Slide 40 - &amp;quot;Exercise: Scene 2&amp;quot;&quot;/&gt;&lt;property id=&quot;20307&quot; value=&quot;391&quot;/&gt;&lt;/object&gt;&lt;object type=&quot;3&quot; unique_id=&quot;1178306&quot;&gt;&lt;property id=&quot;20148&quot; value=&quot;5&quot;/&gt;&lt;property id=&quot;20300&quot; value=&quot;Slide 41 - &amp;quot;Exercise: Scene 3&amp;quot;&quot;/&gt;&lt;property id=&quot;20307&quot; value=&quot;392&quot;/&gt;&lt;/object&gt;&lt;object type=&quot;3&quot; unique_id=&quot;1178307&quot;&gt;&lt;property id=&quot;20148&quot; value=&quot;5&quot;/&gt;&lt;property id=&quot;20300&quot; value=&quot;Slide 42 - &amp;quot;Exercise: Scene 4&amp;quot;&quot;/&gt;&lt;property id=&quot;20307&quot; value=&quot;393&quot;/&gt;&lt;/object&gt;&lt;object type=&quot;3&quot; unique_id=&quot;1178308&quot;&gt;&lt;property id=&quot;20148&quot; value=&quot;5&quot;/&gt;&lt;property id=&quot;20300&quot; value=&quot;Slide 43 - &amp;quot;Exercise: Scene 5&amp;quot;&quot;/&gt;&lt;property id=&quot;20307&quot; value=&quot;394&quot;/&gt;&lt;/object&gt;&lt;object type=&quot;3&quot; unique_id=&quot;1178309&quot;&gt;&lt;property id=&quot;20148&quot; value=&quot;5&quot;/&gt;&lt;property id=&quot;20300&quot; value=&quot;Slide 44 - &amp;quot;Exercise: Scene 6&amp;quot;&quot;/&gt;&lt;property id=&quot;20307&quot; value=&quot;395&quot;/&gt;&lt;/object&gt;&lt;object type=&quot;3&quot; unique_id=&quot;1178310&quot;&gt;&lt;property id=&quot;20148&quot; value=&quot;5&quot;/&gt;&lt;property id=&quot;20300&quot; value=&quot;Slide 45 - &amp;quot;Exercise Debrief: Improving Performance Scenario&amp;quot;&quot;/&gt;&lt;property id=&quot;20307&quot; value=&quot;396&quot;/&gt;&lt;/object&gt;&lt;object type=&quot;3&quot; unique_id=&quot;1178311&quot;&gt;&lt;property id=&quot;20148&quot; value=&quot;5&quot;/&gt;&lt;property id=&quot;20300&quot; value=&quot;Slide 46 - &amp;quot;Importance of Taking Immediate Action&amp;quot;&quot;/&gt;&lt;property id=&quot;20307&quot; value=&quot;359&quot;/&gt;&lt;/object&gt;&lt;object type=&quot;3&quot; unique_id=&quot;1178312&quot;&gt;&lt;property id=&quot;20148&quot; value=&quot;5&quot;/&gt;&lt;property id=&quot;20300&quot; value=&quot;Slide 47 - &amp;quot;Preventative Actions&amp;quot;&quot;/&gt;&lt;property id=&quot;20307&quot; value=&quot;360&quot;/&gt;&lt;/object&gt;&lt;object type=&quot;3&quot; unique_id=&quot;1178313&quot;&gt;&lt;property id=&quot;20148&quot; value=&quot;5&quot;/&gt;&lt;property id=&quot;20300&quot; value=&quot;Slide 48 - &amp;quot;Learning Objectives&amp;quot;&quot;/&gt;&lt;property id=&quot;20307&quot; value=&quot;398&quot;/&gt;&lt;/object&gt;&lt;object type=&quot;3&quot; unique_id=&quot;1178314&quot;&gt;&lt;property id=&quot;20148&quot; value=&quot;5&quot;/&gt;&lt;property id=&quot;20300&quot; value=&quot;Slide 49 - &amp;quot;Additional Resources&amp;quot;&quot;/&gt;&lt;property id=&quot;20307&quot; value=&quot;374&quot;/&gt;&lt;/object&gt;&lt;object type=&quot;3&quot; unique_id=&quot;1178315&quot;&gt;&lt;property id=&quot;20148&quot; value=&quot;5&quot;/&gt;&lt;property id=&quot;20300&quot; value=&quot;Slide 50 - &amp;quot;Questions?&amp;quot;&quot;/&gt;&lt;property id=&quot;20307&quot; value=&quot;346&quot;/&gt;&lt;/object&gt;&lt;/object&gt;&lt;/object&gt;&lt;/database&gt;"/>
  <p:tag name="SECTOMILLISECCONVERTED" val="1"/>
</p:tagLst>
</file>

<file path=ppt/theme/theme1.xml><?xml version="1.0" encoding="utf-8"?>
<a:theme xmlns:a="http://schemas.openxmlformats.org/drawingml/2006/main" name="New Beginnings powerpoint template">
  <a:themeElements>
    <a:clrScheme name="CPP">
      <a:dk1>
        <a:srgbClr val="000000"/>
      </a:dk1>
      <a:lt1>
        <a:sysClr val="window" lastClr="FFFFFF"/>
      </a:lt1>
      <a:dk2>
        <a:srgbClr val="212E60"/>
      </a:dk2>
      <a:lt2>
        <a:srgbClr val="BFBFBF"/>
      </a:lt2>
      <a:accent1>
        <a:srgbClr val="772432"/>
      </a:accent1>
      <a:accent2>
        <a:srgbClr val="4D70B8"/>
      </a:accent2>
      <a:accent3>
        <a:srgbClr val="EFCE48"/>
      </a:accent3>
      <a:accent4>
        <a:srgbClr val="79BD71"/>
      </a:accent4>
      <a:accent5>
        <a:srgbClr val="97D8E4"/>
      </a:accent5>
      <a:accent6>
        <a:srgbClr val="9257A1"/>
      </a:accent6>
      <a:hlink>
        <a:srgbClr val="0000FF"/>
      </a:hlink>
      <a:folHlink>
        <a:srgbClr val="800080"/>
      </a:folHlink>
    </a:clrScheme>
    <a:fontScheme name="CP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7C13CBBEFB0146AD14CEA81FE13149" ma:contentTypeVersion="0" ma:contentTypeDescription="Create a new document." ma:contentTypeScope="" ma:versionID="27f1922c75d1c302a253746ca9a71c13">
  <xsd:schema xmlns:xsd="http://www.w3.org/2001/XMLSchema" xmlns:xs="http://www.w3.org/2001/XMLSchema" xmlns:p="http://schemas.microsoft.com/office/2006/metadata/properties" xmlns:ns2="d5ee69a2-6bcb-49ec-b139-5222d8aed92f" targetNamespace="http://schemas.microsoft.com/office/2006/metadata/properties" ma:root="true" ma:fieldsID="fb871fe0fbae01a0c0c7165c3403a709" ns2:_="">
    <xsd:import namespace="d5ee69a2-6bcb-49ec-b139-5222d8aed92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e69a2-6bcb-49ec-b139-5222d8aed9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d5ee69a2-6bcb-49ec-b139-5222d8aed92f">2MN72PSFYF3N-392999290-30</_dlc_DocId>
    <_dlc_DocIdUrl xmlns="d5ee69a2-6bcb-49ec-b139-5222d8aed92f">
      <Url>https://gkoportal.ng.mil/joint/J1/D06/_layouts/DocIdRedir.aspx?ID=2MN72PSFYF3N-392999290-30</Url>
      <Description>2MN72PSFYF3N-392999290-30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F51B131-FE39-4CBC-84DF-6E07793422E8}"/>
</file>

<file path=customXml/itemProps2.xml><?xml version="1.0" encoding="utf-8"?>
<ds:datastoreItem xmlns:ds="http://schemas.openxmlformats.org/officeDocument/2006/customXml" ds:itemID="{94A8AF0F-C075-40D3-B91F-1911E05099AF}"/>
</file>

<file path=customXml/itemProps3.xml><?xml version="1.0" encoding="utf-8"?>
<ds:datastoreItem xmlns:ds="http://schemas.openxmlformats.org/officeDocument/2006/customXml" ds:itemID="{9D44E892-4E91-4E94-943C-4A190970C5F1}"/>
</file>

<file path=customXml/itemProps4.xml><?xml version="1.0" encoding="utf-8"?>
<ds:datastoreItem xmlns:ds="http://schemas.openxmlformats.org/officeDocument/2006/customXml" ds:itemID="{4F8163F4-2068-468B-B92B-285D54B4F6A8}"/>
</file>

<file path=docProps/app.xml><?xml version="1.0" encoding="utf-8"?>
<Properties xmlns="http://schemas.openxmlformats.org/officeDocument/2006/extended-properties" xmlns:vt="http://schemas.openxmlformats.org/officeDocument/2006/docPropsVTypes">
  <Template>New Beginnings powerpoint template</Template>
  <TotalTime>18663</TotalTime>
  <Words>8888</Words>
  <Application>Microsoft Office PowerPoint</Application>
  <PresentationFormat>On-screen Show (4:3)</PresentationFormat>
  <Paragraphs>916</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Myriad Pro</vt:lpstr>
      <vt:lpstr>Wingdings</vt:lpstr>
      <vt:lpstr>New Beginnings powerpoint template</vt:lpstr>
      <vt:lpstr>Lesson 5: Monitoring Performance</vt:lpstr>
      <vt:lpstr>PowerPoint Presentation</vt:lpstr>
      <vt:lpstr>Learning Objectives</vt:lpstr>
      <vt:lpstr>Performance Management </vt:lpstr>
      <vt:lpstr>Monitoring Performance </vt:lpstr>
      <vt:lpstr>Monitoring Performance</vt:lpstr>
      <vt:lpstr>Monitoring Phase Roles and Responsibilities</vt:lpstr>
      <vt:lpstr>Monitoring Phase Roles and Responsibilities </vt:lpstr>
      <vt:lpstr>Effective Communication</vt:lpstr>
      <vt:lpstr>Elements of Effective Communication</vt:lpstr>
      <vt:lpstr>Upward Feedback</vt:lpstr>
      <vt:lpstr>Discussion: Benefits of Continuous Performance Conversations</vt:lpstr>
      <vt:lpstr>Exercise: Informal Feedback Session  Gone Wrong Video</vt:lpstr>
      <vt:lpstr>Exercise: Informal Feedback Session Gone Right Video </vt:lpstr>
      <vt:lpstr>Barriers to Performance Success</vt:lpstr>
      <vt:lpstr>Small Group Exercise: Overcoming Barriers</vt:lpstr>
      <vt:lpstr>PowerPoint Presentation</vt:lpstr>
      <vt:lpstr>Avoiding Year-End Surprises   </vt:lpstr>
      <vt:lpstr>Communicating Achievements    </vt:lpstr>
      <vt:lpstr>Exercise: Sample Discussion Questions</vt:lpstr>
      <vt:lpstr>Addressing Issues: Informal Feedback</vt:lpstr>
      <vt:lpstr>Checklist: Communicating Performance Expectations </vt:lpstr>
      <vt:lpstr>Early Intervention Is Key</vt:lpstr>
      <vt:lpstr>Steps to Addressing Performance Issues</vt:lpstr>
      <vt:lpstr>Exercise: What Would You Do? Video – Part 1 </vt:lpstr>
      <vt:lpstr>Exercise: What Would You Do? Video – Part 2  (former pg 29)</vt:lpstr>
      <vt:lpstr>Steps to follow for Addressing Performance Issues</vt:lpstr>
      <vt:lpstr>How Employees Can Improve Performance?</vt:lpstr>
      <vt:lpstr>Exercise: What Would You Do? Video – Part 3</vt:lpstr>
      <vt:lpstr>Communication and Clarification</vt:lpstr>
      <vt:lpstr> Formal Feedback: 8 Tips for Effective Counseling Sessions    </vt:lpstr>
      <vt:lpstr>Formal Feedback – Writing the PIP</vt:lpstr>
      <vt:lpstr>Exercise: Improving Performance Scenario</vt:lpstr>
      <vt:lpstr>Exercise:  Improving Performance Scenario</vt:lpstr>
      <vt:lpstr>Exercise: Scene 1</vt:lpstr>
      <vt:lpstr>Exercise: Scene 2</vt:lpstr>
      <vt:lpstr>Exercise: Scene 3</vt:lpstr>
      <vt:lpstr>Exercise: Scene 4</vt:lpstr>
      <vt:lpstr>Exercise: Scene 5</vt:lpstr>
      <vt:lpstr>Exercise Debrief: Improving Performance Scenario   </vt:lpstr>
      <vt:lpstr>Importance of Taking Immediate Action</vt:lpstr>
      <vt:lpstr>Preventative Actions</vt:lpstr>
      <vt:lpstr>Learning Objectives</vt:lpstr>
      <vt:lpstr>Questions</vt:lpstr>
      <vt:lpstr>Additional Resources</vt:lpstr>
    </vt:vector>
  </TitlesOfParts>
  <Company>ELearning Studio,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CPP/DCPAS PowerPoint Template (Calibri Bold, Font Size 20-36)</dc:title>
  <dc:creator>Emily</dc:creator>
  <cp:lastModifiedBy>Niedergall, Alice A LtCol MIL USAF MI ARNG</cp:lastModifiedBy>
  <cp:revision>413</cp:revision>
  <cp:lastPrinted>2017-03-02T13:47:34Z</cp:lastPrinted>
  <dcterms:created xsi:type="dcterms:W3CDTF">2015-10-12T12:19:06Z</dcterms:created>
  <dcterms:modified xsi:type="dcterms:W3CDTF">2017-03-02T13:47:40Z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0x0101009C7C13CBBEFB0146AD14CEA81FE13149</vt:lpwstr>
  </property>
  <property fmtid="{D5CDD505-2E9C-101B-9397-08002B2CF9AE}" pid="3" name="_dlc_DocIdItemGuid">
    <vt:lpwstr>192e26e1-0572-43d6-b4b1-fd59a7c64236</vt:lpwstr>
  </property>
  <property fmtid="{D5CDD505-2E9C-101B-9397-08002B2CF9AE}" pid="4" name="TaxKeyword">
    <vt:lpwstr/>
  </property>
</Properties>
</file>