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1"/>
  </p:sldMasterIdLst>
  <p:notesMasterIdLst>
    <p:notesMasterId r:id="rId14"/>
  </p:notesMasterIdLst>
  <p:sldIdLst>
    <p:sldId id="256" r:id="rId2"/>
    <p:sldId id="257" r:id="rId3"/>
    <p:sldId id="260" r:id="rId4"/>
    <p:sldId id="258" r:id="rId5"/>
    <p:sldId id="261" r:id="rId6"/>
    <p:sldId id="262" r:id="rId7"/>
    <p:sldId id="265" r:id="rId8"/>
    <p:sldId id="263" r:id="rId9"/>
    <p:sldId id="264" r:id="rId10"/>
    <p:sldId id="266" r:id="rId11"/>
    <p:sldId id="268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EAED34-784D-483A-AC11-EFE2EA804BC0}" v="53" dt="2026-06-18T16:59:09.9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5T14:11:16.318"/>
    </inkml:context>
    <inkml:brush xml:id="br0">
      <inkml:brushProperty name="width" value="0.1" units="cm"/>
      <inkml:brushProperty name="height" value="0.1" units="cm"/>
      <inkml:brushProperty name="color" value="#003760"/>
    </inkml:brush>
  </inkml:definitions>
  <inkml:trace contextRef="#ctx0" brushRef="#br0">0 0 17776,'28979'0'0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B75796-9543-44E0-892C-B59AB6078309}" type="datetimeFigureOut">
              <a:rPr lang="en-US" smtClean="0"/>
              <a:t>6/29/2026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898887-7405-47B3-BCC9-4685D057F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936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1025-82D8-466D-B1E3-A6DEE91AAFFF}" type="datetime1">
              <a:rPr lang="en-US" smtClean="0"/>
              <a:t>6/29/2026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10E6-99EC-45B3-8BAF-66E8564C3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169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BFD1-601C-480E-B8C6-B3BEA8F61AB6}" type="datetime1">
              <a:rPr lang="en-US" smtClean="0"/>
              <a:t>6/29/2026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10E6-99EC-45B3-8BAF-66E8564C3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82264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BFD1-601C-480E-B8C6-B3BEA8F61AB6}" type="datetime1">
              <a:rPr lang="en-US" smtClean="0"/>
              <a:t>6/29/2026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10E6-99EC-45B3-8BAF-66E8564C30E6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060306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BFD1-601C-480E-B8C6-B3BEA8F61AB6}" type="datetime1">
              <a:rPr lang="en-US" smtClean="0"/>
              <a:t>6/29/2026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10E6-99EC-45B3-8BAF-66E8564C3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90692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BFD1-601C-480E-B8C6-B3BEA8F61AB6}" type="datetime1">
              <a:rPr lang="en-US" smtClean="0"/>
              <a:t>6/29/2026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10E6-99EC-45B3-8BAF-66E8564C30E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7539668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BFD1-601C-480E-B8C6-B3BEA8F61AB6}" type="datetime1">
              <a:rPr lang="en-US" smtClean="0"/>
              <a:t>6/29/2026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10E6-99EC-45B3-8BAF-66E8564C3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13124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E4A19-81F7-4D39-B597-47BBF864D9CC}" type="datetime1">
              <a:rPr lang="en-US" smtClean="0"/>
              <a:t>6/29/2026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10E6-99EC-45B3-8BAF-66E8564C3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2828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AA745-41C3-4C35-88FB-4570799B6736}" type="datetime1">
              <a:rPr lang="en-US" smtClean="0"/>
              <a:t>6/29/2026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10E6-99EC-45B3-8BAF-66E8564C3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642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680B2-66B5-4A99-9A1B-643A43D6DC7E}" type="datetime1">
              <a:rPr lang="en-US" smtClean="0"/>
              <a:t>6/29/2026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10E6-99EC-45B3-8BAF-66E8564C3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885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A46C-FEDC-4883-AA19-7074785C7F4E}" type="datetime1">
              <a:rPr lang="en-US" smtClean="0"/>
              <a:t>6/29/2026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10E6-99EC-45B3-8BAF-66E8564C3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745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9B24-DB8C-447B-A196-AECB0C868565}" type="datetime1">
              <a:rPr lang="en-US" smtClean="0"/>
              <a:t>6/29/2026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10E6-99EC-45B3-8BAF-66E8564C3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441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3B10E-8662-4807-9FFE-8C1AB10A4AD8}" type="datetime1">
              <a:rPr lang="en-US" smtClean="0"/>
              <a:t>6/29/2026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10E6-99EC-45B3-8BAF-66E8564C3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334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4A87D-F6A2-4667-96C6-F6C059B3BEB7}" type="datetime1">
              <a:rPr lang="en-US" smtClean="0"/>
              <a:t>6/29/2026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10E6-99EC-45B3-8BAF-66E8564C3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908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1918-8A92-4870-8BC0-CEC201A2320A}" type="datetime1">
              <a:rPr lang="en-US" smtClean="0"/>
              <a:t>6/29/2026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10E6-99EC-45B3-8BAF-66E8564C3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741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4A637-3433-4415-84B2-1F83E2EB1F49}" type="datetime1">
              <a:rPr lang="en-US" smtClean="0"/>
              <a:t>6/29/2026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10E6-99EC-45B3-8BAF-66E8564C3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95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1C1EB-CED2-4F03-82E9-B1C8BC7AC76E}" type="datetime1">
              <a:rPr lang="en-US" smtClean="0"/>
              <a:t>6/29/2026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10E6-99EC-45B3-8BAF-66E8564C3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966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0BFD1-601C-480E-B8C6-B3BEA8F61AB6}" type="datetime1">
              <a:rPr lang="en-US" smtClean="0"/>
              <a:t>6/29/2026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86310E6-99EC-45B3-8BAF-66E8564C3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0972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  <p:sldLayoutId id="2147483818" r:id="rId15"/>
    <p:sldLayoutId id="2147483819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highpoint.state.nj.us/mvc/pdf/license/BA-49EB.pdf" TargetMode="External"/><Relationship Id="rId2" Type="http://schemas.openxmlformats.org/officeDocument/2006/relationships/hyperlink" Target="https://www.nj.gov/mvc/pdf/vehicles/EbikeManual.pdf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j.gov/mvc/license/6pointid.htm" TargetMode="External"/><Relationship Id="rId2" Type="http://schemas.openxmlformats.org/officeDocument/2006/relationships/hyperlink" Target="https://www.nj.gov/mvc/pdf/license/Parent_or_Guardian_Consent_Form.pdf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highpoint.state.nj.us/mvc/pdf/license/BA-49EB.pdf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s://telegov.njportal.com/njmvc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hyperlink" Target="https://www.nj.gov/mvc/pdf/license/Parent_or_Guardian_Consent_Form.pdf" TargetMode="External"/><Relationship Id="rId4" Type="http://schemas.openxmlformats.org/officeDocument/2006/relationships/hyperlink" Target="https://www.nj.gov/mvc/license/6pointid.ht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j.gov/mvc/license/knowledgetest.htm" TargetMode="External"/><Relationship Id="rId3" Type="http://schemas.openxmlformats.org/officeDocument/2006/relationships/hyperlink" Target="https://www.nj.gov/mvc/pdf/vehicles/EbikeManual.pdf" TargetMode="External"/><Relationship Id="rId7" Type="http://schemas.openxmlformats.org/officeDocument/2006/relationships/hyperlink" Target="https://www.nj.gov/mvc/pdf/license/Parent_or_Guardian_Consent_Form.pdf" TargetMode="External"/><Relationship Id="rId2" Type="http://schemas.openxmlformats.org/officeDocument/2006/relationships/hyperlink" Target="https://www.nj.gov/mvc/about/manuals.htm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nj.gov/mvc/license/6pointid.htm" TargetMode="External"/><Relationship Id="rId11" Type="http://schemas.openxmlformats.org/officeDocument/2006/relationships/image" Target="../media/image4.png"/><Relationship Id="rId5" Type="http://schemas.openxmlformats.org/officeDocument/2006/relationships/hyperlink" Target="http://highpoint.state.nj.us/mvc/pdf/vehicles/BA-208.pdf" TargetMode="External"/><Relationship Id="rId10" Type="http://schemas.openxmlformats.org/officeDocument/2006/relationships/image" Target="../media/image12.jpeg"/><Relationship Id="rId4" Type="http://schemas.openxmlformats.org/officeDocument/2006/relationships/hyperlink" Target="https://telegov.njportal.com/njmvc" TargetMode="External"/><Relationship Id="rId9" Type="http://schemas.openxmlformats.org/officeDocument/2006/relationships/hyperlink" Target="https://www.nj.gov/mvc/license/visiontest.htm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highpoint.state.nj.us/mvc/pdf/license/BA-49EB.pdf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3009742-39FD-A6E2-E874-30529CBEFF6F}"/>
                  </a:ext>
                </a:extLst>
              </p14:cNvPr>
              <p14:cNvContentPartPr/>
              <p14:nvPr/>
            </p14:nvContentPartPr>
            <p14:xfrm>
              <a:off x="726811" y="6066376"/>
              <a:ext cx="10432800" cy="7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3009742-39FD-A6E2-E874-30529CBEFF6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8811" y="6030376"/>
                <a:ext cx="10468440" cy="7200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6A2AFD10-2190-5C4D-4C51-E346419BB3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9883" y="309930"/>
            <a:ext cx="4832864" cy="216309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BDC39A11-3874-716A-DF27-739C76548A37}"/>
              </a:ext>
            </a:extLst>
          </p:cNvPr>
          <p:cNvSpPr txBox="1">
            <a:spLocks/>
          </p:cNvSpPr>
          <p:nvPr/>
        </p:nvSpPr>
        <p:spPr>
          <a:xfrm>
            <a:off x="1659412" y="2473747"/>
            <a:ext cx="7879335" cy="35926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7200" dirty="0">
                <a:solidFill>
                  <a:schemeClr val="tx1"/>
                </a:solidFill>
              </a:rPr>
              <a:t>NJMVC E‑Bike Information Presentation</a:t>
            </a:r>
          </a:p>
        </p:txBody>
      </p:sp>
    </p:spTree>
    <p:extLst>
      <p:ext uri="{BB962C8B-B14F-4D97-AF65-F5344CB8AC3E}">
        <p14:creationId xmlns:p14="http://schemas.microsoft.com/office/powerpoint/2010/main" val="1472172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5FD13B3-3F58-4777-997E-5447AA079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FE7BD20-6D81-4370-9DB7-04C9B4E9FC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08F0ECF-D673-4442-A82C-CDA64905A9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2AF8E598-80EA-41AD-A0F3-9543D601A0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AC7D6F9C-7670-4ACC-ACE1-A6BD24F5CF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FF420142-D3AA-46D3-A3A5-250686CD7A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051037D6-83DE-41D6-9103-84ABD0FEEB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FCAED6F3-E1FA-489A-A2B1-E97972EB47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AA247423-55F2-4D5D-806A-BE33BE6B19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B2FE1F39-B712-4260-8DA6-3B6A941028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0259AF7F-DAB9-4EE7-BBEF-7B961E5CF3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5" name="Content Placeholder 7" descr="Red rental bikes in rack">
            <a:extLst>
              <a:ext uri="{FF2B5EF4-FFF2-40B4-BE49-F238E27FC236}">
                <a16:creationId xmlns:a16="http://schemas.microsoft.com/office/drawing/2014/main" id="{7555E85B-1BB9-A04A-6C53-32A9460FFA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581" r="21441"/>
          <a:stretch>
            <a:fillRect/>
          </a:stretch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28732A-4989-F0A8-65BF-261944A13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733" y="550606"/>
            <a:ext cx="4339577" cy="61943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500" dirty="0"/>
              <a:t>E-Bike Commercial Renters 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755B9D-76A9-A4E2-44D5-64553B936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88879" y="1484671"/>
            <a:ext cx="4339577" cy="4556691"/>
          </a:xfrm>
        </p:spPr>
        <p:txBody>
          <a:bodyPr vert="horz" lIns="91440" tIns="45720" rIns="91440" bIns="45720" rtlCol="0">
            <a:normAutofit/>
          </a:bodyPr>
          <a:lstStyle/>
          <a:p>
            <a:pPr fontAlgn="base"/>
            <a:r>
              <a:rPr lang="en-US" dirty="0"/>
              <a:t>The operator of a rented low-speed (under 21 MPH) electric bike must be 16 years old and is not required to be in possession of a driver license or an e-bike license. </a:t>
            </a:r>
          </a:p>
          <a:p>
            <a:pPr marL="0" indent="0" fontAlgn="base"/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8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0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2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4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6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8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E8DDD8-7409-F751-51B4-8985EF538E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1393" y="5702710"/>
            <a:ext cx="1926989" cy="860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67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732210-7AC9-61CE-3D18-6FF20B23BB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FC8E6-AE05-974D-4356-F2621D50B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636" y="68826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sz="4300" dirty="0"/>
              <a:t>Forms and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381C7-3AAC-4EBB-6D0E-C5F040017C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1141" y="766916"/>
            <a:ext cx="4525024" cy="676595"/>
          </a:xfrm>
        </p:spPr>
        <p:txBody>
          <a:bodyPr>
            <a:normAutofit/>
          </a:bodyPr>
          <a:lstStyle/>
          <a:p>
            <a:pPr algn="ctr"/>
            <a:r>
              <a:rPr lang="en-US" sz="2200" dirty="0">
                <a:hlinkClick r:id="rId2"/>
              </a:rPr>
              <a:t>Moped Manual </a:t>
            </a:r>
            <a:endParaRPr lang="en-US" sz="22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5D3E3D9-3C19-386B-242F-3FA91D815B74}"/>
              </a:ext>
            </a:extLst>
          </p:cNvPr>
          <p:cNvSpPr txBox="1">
            <a:spLocks/>
          </p:cNvSpPr>
          <p:nvPr/>
        </p:nvSpPr>
        <p:spPr>
          <a:xfrm>
            <a:off x="6356695" y="729226"/>
            <a:ext cx="4184035" cy="40563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E-Bike Registration Form 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293D12-80C0-4B69-1FBD-D4C65195A3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427" y="1272509"/>
            <a:ext cx="4423233" cy="54472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FA06D57-2A06-7EA9-9D6C-B121F42B34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1938" y="1272509"/>
            <a:ext cx="4249160" cy="5510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173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34539-2A9D-1683-3E31-4D26DBD97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636" y="68826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sz="4300" dirty="0"/>
              <a:t>Forms and Resources 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DEE58BE-7B96-26DB-A175-AB90BE848F37}"/>
              </a:ext>
            </a:extLst>
          </p:cNvPr>
          <p:cNvSpPr txBox="1">
            <a:spLocks/>
          </p:cNvSpPr>
          <p:nvPr/>
        </p:nvSpPr>
        <p:spPr>
          <a:xfrm>
            <a:off x="6792928" y="806400"/>
            <a:ext cx="4384505" cy="62193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Parent/Guardian Consent form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91D89C5-D6BE-AD8E-29F9-C57EBE3FC0B4}"/>
              </a:ext>
            </a:extLst>
          </p:cNvPr>
          <p:cNvSpPr txBox="1">
            <a:spLocks/>
          </p:cNvSpPr>
          <p:nvPr/>
        </p:nvSpPr>
        <p:spPr>
          <a:xfrm>
            <a:off x="481780" y="804761"/>
            <a:ext cx="5116121" cy="616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 points of ID Form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FD431FE-37BA-89E2-98E7-DE1ABBC5E9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9802" y="1420762"/>
            <a:ext cx="4204382" cy="48611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8BD8248-3FCE-560B-2A14-9B4CB998A3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645" y="1420762"/>
            <a:ext cx="6290359" cy="485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540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6546FE-C83B-5AD3-7509-901B355582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406" y="5993248"/>
            <a:ext cx="10559187" cy="12193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DC97844-2914-A57B-DBF3-310575DB3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06" y="1744439"/>
            <a:ext cx="9546336" cy="3675885"/>
          </a:xfrm>
        </p:spPr>
        <p:txBody>
          <a:bodyPr anchor="t">
            <a:normAutofit/>
          </a:bodyPr>
          <a:lstStyle/>
          <a:p>
            <a:pPr algn="ctr"/>
            <a:r>
              <a:rPr lang="en-US" sz="7200" dirty="0">
                <a:solidFill>
                  <a:schemeClr val="tx1"/>
                </a:solidFill>
              </a:rPr>
              <a:t>NJMVC E‑Bike Overview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2408312-C76C-81C8-87E4-8D720BAEE8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604" y="5193404"/>
            <a:ext cx="1926989" cy="860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134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7D7DB6-CCCD-B101-851F-A7E2FCB10D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285A12-4F3B-DCA6-A105-05581F3665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406" y="5993248"/>
            <a:ext cx="10559187" cy="1219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4BB1F5-7A68-98C2-40AD-064E6402DB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8547" y="5132439"/>
            <a:ext cx="1926989" cy="86080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7C86956-DCF7-9D13-0F0B-6D5320AB2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3050" y="82421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What is an E‑Bike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A7EC512-8E02-1D30-F820-D18C83B67A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06744" y="1098705"/>
            <a:ext cx="4801282" cy="4662998"/>
          </a:xfrm>
        </p:spPr>
        <p:txBody>
          <a:bodyPr>
            <a:normAutofit fontScale="92500"/>
          </a:bodyPr>
          <a:lstStyle/>
          <a:p>
            <a:pPr fontAlgn="base"/>
            <a:r>
              <a:rPr lang="en-US" dirty="0"/>
              <a:t>The term "e-bike" commonly refers to both low-speed electric bicycles and motorized bicycles, as defined by N.J.S.A. 39:1-1. </a:t>
            </a:r>
          </a:p>
          <a:p>
            <a:pPr marL="0" indent="0" fontAlgn="base">
              <a:buNone/>
            </a:pPr>
            <a:r>
              <a:rPr lang="en-US" dirty="0"/>
              <a:t> </a:t>
            </a:r>
          </a:p>
          <a:p>
            <a:pPr fontAlgn="base"/>
            <a:r>
              <a:rPr lang="en-US" dirty="0"/>
              <a:t>Low-Speed Electric Bicycles – These are pedal assisted bicycles with a helper motor that only provides assistance while pedaling up to 20 mph. </a:t>
            </a:r>
          </a:p>
          <a:p>
            <a:pPr fontAlgn="base"/>
            <a:r>
              <a:rPr lang="en-US" dirty="0"/>
              <a:t>Motorized Bicycle-- Is a pedal assisted bicycle with either: </a:t>
            </a:r>
          </a:p>
          <a:p>
            <a:pPr lvl="1" fontAlgn="base"/>
            <a:r>
              <a:rPr lang="en-US" dirty="0"/>
              <a:t>An engine under 50 cubic centimeters, or </a:t>
            </a:r>
          </a:p>
          <a:p>
            <a:pPr lvl="1" fontAlgn="base"/>
            <a:r>
              <a:rPr lang="en-US" dirty="0"/>
              <a:t>An electric motor that assists while pedaling between 21 and 28 mph, or </a:t>
            </a:r>
          </a:p>
          <a:p>
            <a:pPr lvl="1" fontAlgn="base"/>
            <a:r>
              <a:rPr lang="en-US" dirty="0"/>
              <a:t>An electric motor that assists with using a throttle up to 15 mph. </a:t>
            </a: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D83799C-8993-9B3C-6B00-5081604E17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333" y="742821"/>
            <a:ext cx="3108085" cy="529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046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B1A4172-EF68-92BF-58CC-B5EA53D9F4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61012" y="1890332"/>
            <a:ext cx="5799066" cy="3883531"/>
          </a:xfrm>
        </p:spPr>
        <p:txBody>
          <a:bodyPr>
            <a:normAutofit/>
          </a:bodyPr>
          <a:lstStyle/>
          <a:p>
            <a:pPr fontAlgn="base"/>
            <a:r>
              <a:rPr lang="en-US" b="1" dirty="0"/>
              <a:t>Age and License</a:t>
            </a:r>
            <a:r>
              <a:rPr lang="en-US" dirty="0"/>
              <a:t> </a:t>
            </a:r>
          </a:p>
          <a:p>
            <a:pPr fontAlgn="base"/>
            <a:r>
              <a:rPr lang="en-US" dirty="0"/>
              <a:t>To operate an e-bike, you must be at least 15 years old and have (1) an e-bike license or (2) a valid driver’s license. 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An individual may neither apply for nor receive an E-Bike license during a period of suspension or revocation of any of their driving privileges. </a:t>
            </a:r>
          </a:p>
          <a:p>
            <a:pPr fontAlgn="base"/>
            <a:endParaRPr lang="en-US" dirty="0"/>
          </a:p>
          <a:p>
            <a:pPr fontAlgn="base"/>
            <a:r>
              <a:rPr lang="en-US" b="1" dirty="0"/>
              <a:t>Registration &amp; Insurance:</a:t>
            </a:r>
            <a:r>
              <a:rPr lang="en-US" dirty="0"/>
              <a:t> </a:t>
            </a:r>
          </a:p>
          <a:p>
            <a:pPr fontAlgn="base"/>
            <a:r>
              <a:rPr lang="en-US" dirty="0"/>
              <a:t>E-bikes must be registered with the New Jersey Motor Vehicle Commission. Only motorized bicycles are required to have insurance coverage.  Low-Speed Electric Bicycles do not require insurance but must be registered with MVC. 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B1E36B-408E-87A2-BD5D-805B5978A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613" y="6081738"/>
            <a:ext cx="10559187" cy="1219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E0D4F2-346C-9D5A-D475-FCDBD4046E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613" y="5465988"/>
            <a:ext cx="1511939" cy="67671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785FA4E-3EA0-D81C-DA83-756638C1C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1626" y="244125"/>
            <a:ext cx="6538452" cy="1492270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US" sz="4800" dirty="0"/>
              <a:t>E‑Bike Usage Requirements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6B3992B-0F6E-A010-EAAE-59123E76FB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568" y="1383467"/>
            <a:ext cx="3788398" cy="252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974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6E359E-C670-0A62-6523-482A82C5DC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A8601-C8CF-C892-B792-779C5E5B6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3579" y="185428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sz="4300" dirty="0"/>
              <a:t>E-Bike Registration Process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ED47D0-F1F4-6A34-769C-E194C6C86D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613" y="6081738"/>
            <a:ext cx="10559187" cy="1219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10F513A-BFE9-98B9-B11C-956DF0531D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6225" y="5465988"/>
            <a:ext cx="1511939" cy="67671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825BB0C-6069-1E5D-848F-4C9898625D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227" y="2006360"/>
            <a:ext cx="10249865" cy="248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28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BD163E-E96D-CF50-0C52-201BAF34D1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2451" y="846082"/>
            <a:ext cx="7230944" cy="4989309"/>
          </a:xfrm>
        </p:spPr>
        <p:txBody>
          <a:bodyPr>
            <a:normAutofit fontScale="77500" lnSpcReduction="20000"/>
          </a:bodyPr>
          <a:lstStyle/>
          <a:p>
            <a:pPr marL="0" indent="0" fontAlgn="base">
              <a:buNone/>
            </a:pPr>
            <a:endParaRPr lang="en-US" dirty="0"/>
          </a:p>
          <a:p>
            <a:pPr marL="0" indent="0" fontAlgn="base">
              <a:buNone/>
            </a:pPr>
            <a:r>
              <a:rPr lang="en-US" b="1" dirty="0"/>
              <a:t>Step 1:</a:t>
            </a:r>
            <a:r>
              <a:rPr lang="en-US" dirty="0"/>
              <a:t> </a:t>
            </a:r>
          </a:p>
          <a:p>
            <a:pPr lvl="1" fontAlgn="base"/>
            <a:r>
              <a:rPr lang="en-US" dirty="0"/>
              <a:t>To register your e-bike, please make an E-Bike: </a:t>
            </a:r>
            <a:r>
              <a:rPr lang="en-US" dirty="0">
                <a:hlinkClick r:id="rId2"/>
              </a:rPr>
              <a:t>Initial Registration </a:t>
            </a:r>
            <a:r>
              <a:rPr lang="en-US" u="sng" dirty="0">
                <a:hlinkClick r:id="rId2"/>
              </a:rPr>
              <a:t>appointment</a:t>
            </a:r>
            <a:r>
              <a:rPr lang="en-US" dirty="0"/>
              <a:t> at a Vehicle Center   </a:t>
            </a:r>
          </a:p>
          <a:p>
            <a:pPr marL="0" indent="0" fontAlgn="base">
              <a:buNone/>
            </a:pPr>
            <a:r>
              <a:rPr lang="en-US" b="1" dirty="0"/>
              <a:t>Step2:</a:t>
            </a:r>
            <a:r>
              <a:rPr lang="en-US" dirty="0"/>
              <a:t> </a:t>
            </a:r>
          </a:p>
          <a:p>
            <a:pPr lvl="1" fontAlgn="base"/>
            <a:r>
              <a:rPr lang="en-US" dirty="0"/>
              <a:t>Complete the Registration Form - </a:t>
            </a:r>
            <a:r>
              <a:rPr lang="en-US" u="sng" dirty="0">
                <a:hlinkClick r:id="rId3"/>
              </a:rPr>
              <a:t>Low Speed electric Bike and Motorized Bike Ownership and Registration form,</a:t>
            </a:r>
            <a:r>
              <a:rPr lang="en-US" dirty="0"/>
              <a:t> (Form number </a:t>
            </a:r>
            <a:r>
              <a:rPr lang="en-US" u="sng" dirty="0">
                <a:hlinkClick r:id="rId3"/>
              </a:rPr>
              <a:t>BA-49EB</a:t>
            </a:r>
            <a:r>
              <a:rPr lang="en-US" dirty="0"/>
              <a:t>).  </a:t>
            </a:r>
          </a:p>
          <a:p>
            <a:pPr lvl="1" fontAlgn="base"/>
            <a:r>
              <a:rPr lang="en-US" dirty="0"/>
              <a:t>Present either </a:t>
            </a:r>
            <a:r>
              <a:rPr lang="en-US" dirty="0">
                <a:hlinkClick r:id="rId4"/>
              </a:rPr>
              <a:t>6 points of ID</a:t>
            </a:r>
            <a:r>
              <a:rPr lang="en-US" dirty="0"/>
              <a:t>, your valid NJ Driver License or Non-driver Photo Identification (ID)</a:t>
            </a:r>
          </a:p>
          <a:p>
            <a:pPr lvl="1" fontAlgn="base"/>
            <a:r>
              <a:rPr lang="en-US" dirty="0"/>
              <a:t>Complete the </a:t>
            </a:r>
            <a:r>
              <a:rPr lang="en-US" u="sng" dirty="0">
                <a:hlinkClick r:id="rId5"/>
              </a:rPr>
              <a:t>parent consent</a:t>
            </a:r>
            <a:r>
              <a:rPr lang="en-US" dirty="0"/>
              <a:t> form, if your parent or guardian are not with you and you are under the age of 18</a:t>
            </a:r>
          </a:p>
          <a:p>
            <a:pPr lvl="1" fontAlgn="base"/>
            <a:r>
              <a:rPr lang="en-US" dirty="0"/>
              <a:t>Show proof of E-bike insurance if applicable.  All motorized bicycles are required to have insurance coverage. Only Low-Speed electric bicycles are not required to have insurance  </a:t>
            </a:r>
          </a:p>
          <a:p>
            <a:pPr lvl="1" fontAlgn="base"/>
            <a:r>
              <a:rPr lang="en-US" dirty="0"/>
              <a:t>Proof of ownership </a:t>
            </a:r>
          </a:p>
          <a:p>
            <a:pPr lvl="2" fontAlgn="base"/>
            <a:r>
              <a:rPr lang="en-US" dirty="0"/>
              <a:t>Manufacturer's Certificate of Origin (MCO); </a:t>
            </a:r>
          </a:p>
          <a:p>
            <a:pPr lvl="2" fontAlgn="base"/>
            <a:r>
              <a:rPr lang="en-US" dirty="0"/>
              <a:t>Purchase receipt; </a:t>
            </a:r>
          </a:p>
          <a:p>
            <a:pPr lvl="2" fontAlgn="base"/>
            <a:r>
              <a:rPr lang="en-US" dirty="0"/>
              <a:t>Notarized bill of sale; or </a:t>
            </a:r>
          </a:p>
          <a:p>
            <a:pPr lvl="2" fontAlgn="base"/>
            <a:r>
              <a:rPr lang="en-US" dirty="0"/>
              <a:t>An affidavit from the current owner documented on Form </a:t>
            </a:r>
            <a:r>
              <a:rPr lang="en-US" u="sng" dirty="0">
                <a:hlinkClick r:id="rId3"/>
              </a:rPr>
              <a:t>BA-49EB</a:t>
            </a:r>
            <a:r>
              <a:rPr lang="en-US" dirty="0"/>
              <a:t>  </a:t>
            </a:r>
          </a:p>
          <a:p>
            <a:pPr marL="0" indent="0" fontAlgn="base">
              <a:buNone/>
            </a:pPr>
            <a:r>
              <a:rPr lang="en-US" b="1" dirty="0"/>
              <a:t>Step 3:</a:t>
            </a:r>
            <a:r>
              <a:rPr lang="en-US" dirty="0"/>
              <a:t> </a:t>
            </a:r>
          </a:p>
          <a:p>
            <a:pPr lvl="1" fontAlgn="base"/>
            <a:r>
              <a:rPr lang="en-US" dirty="0"/>
              <a:t>Place your e-bike license plate stickers on both sides of your front fork as shown: </a:t>
            </a:r>
          </a:p>
          <a:p>
            <a:pPr marL="0" indent="0" fontAlgn="base">
              <a:buNone/>
            </a:pP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C21925E-FA24-5FD5-EE26-800FF8539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3579" y="185428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sz="4300" dirty="0"/>
              <a:t>E-Bike Registration Process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103FD97-9BD4-4F8E-3268-DDA4BDC4A8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73395" y="1998406"/>
            <a:ext cx="4279760" cy="28611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164B5E-EA51-72C3-A4E1-A9BD2FA806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47708" y="5664279"/>
            <a:ext cx="1926989" cy="860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311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97FBCB3-33D0-4CFF-4BB4-FD831071A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3579" y="185428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sz="4300" dirty="0"/>
              <a:t>E-Bike License Process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FF3C4B-963E-EA5D-669D-2124B987F4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9721" y="5692877"/>
            <a:ext cx="1926989" cy="8608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7AB099-9776-06C1-A94A-0CEFA33FBC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238" y="1924051"/>
            <a:ext cx="11821523" cy="283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719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3D275-392D-CFE7-2F12-43D4B795C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92" y="146405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sz="4300" b="1" dirty="0"/>
              <a:t>E-Bike License Process</a:t>
            </a:r>
            <a:r>
              <a:rPr lang="en-US" sz="4300" dirty="0"/>
              <a:t> 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92D174-D5AC-9176-1DD8-9360EB52F9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8492" y="1130709"/>
            <a:ext cx="7691011" cy="5303944"/>
          </a:xfrm>
        </p:spPr>
        <p:txBody>
          <a:bodyPr>
            <a:normAutofit fontScale="62500" lnSpcReduction="20000"/>
          </a:bodyPr>
          <a:lstStyle/>
          <a:p>
            <a:pPr marL="0" indent="0" fontAlgn="base">
              <a:buNone/>
            </a:pPr>
            <a:r>
              <a:rPr lang="en-US" b="1" dirty="0"/>
              <a:t>Step 1:</a:t>
            </a:r>
            <a:r>
              <a:rPr lang="en-US" dirty="0"/>
              <a:t> </a:t>
            </a:r>
          </a:p>
          <a:p>
            <a:pPr lvl="1" fontAlgn="base"/>
            <a:r>
              <a:rPr lang="en-US" dirty="0"/>
              <a:t>Study by reading the </a:t>
            </a:r>
            <a:r>
              <a:rPr lang="en-US" u="sng" dirty="0">
                <a:hlinkClick r:id="rId2"/>
              </a:rPr>
              <a:t>Driver Manuals</a:t>
            </a:r>
            <a:r>
              <a:rPr lang="en-US" dirty="0"/>
              <a:t>,- the New Jersey Driver Manual and Motorcycle Manual (Section 10 of the New Jersey Driver Manual), along with the separate </a:t>
            </a:r>
            <a:r>
              <a:rPr lang="en-US" u="sng" dirty="0">
                <a:hlinkClick r:id="rId3"/>
              </a:rPr>
              <a:t>E-bike and Motorized Bicycle/Moped Manual</a:t>
            </a:r>
            <a:r>
              <a:rPr lang="en-US" dirty="0"/>
              <a:t>. </a:t>
            </a:r>
          </a:p>
          <a:p>
            <a:pPr lvl="1" fontAlgn="base"/>
            <a:r>
              <a:rPr lang="en-US" dirty="0"/>
              <a:t>Make an </a:t>
            </a:r>
            <a:r>
              <a:rPr lang="en-US" u="sng" dirty="0">
                <a:hlinkClick r:id="rId4"/>
              </a:rPr>
              <a:t>appointment</a:t>
            </a:r>
            <a:r>
              <a:rPr lang="en-US" dirty="0"/>
              <a:t> for an initial e-bike permit and complete an application (</a:t>
            </a:r>
            <a:r>
              <a:rPr lang="en-US" u="sng" dirty="0">
                <a:hlinkClick r:id="rId5"/>
              </a:rPr>
              <a:t>BA-208</a:t>
            </a:r>
            <a:r>
              <a:rPr lang="en-US" dirty="0"/>
              <a:t> form) for an e-bike permit. </a:t>
            </a:r>
          </a:p>
          <a:p>
            <a:pPr marL="0" indent="0" fontAlgn="base">
              <a:buNone/>
            </a:pPr>
            <a:r>
              <a:rPr lang="en-US" b="1" dirty="0"/>
              <a:t>Step 2:</a:t>
            </a:r>
            <a:r>
              <a:rPr lang="en-US" dirty="0"/>
              <a:t> </a:t>
            </a:r>
          </a:p>
          <a:p>
            <a:pPr lvl="1" fontAlgn="base"/>
            <a:r>
              <a:rPr lang="en-US" dirty="0"/>
              <a:t>Bring your </a:t>
            </a:r>
            <a:r>
              <a:rPr lang="en-US" u="sng" dirty="0">
                <a:hlinkClick r:id="rId6"/>
              </a:rPr>
              <a:t>6 Points of ID</a:t>
            </a:r>
            <a:r>
              <a:rPr lang="en-US" dirty="0">
                <a:hlinkClick r:id="rId6"/>
              </a:rPr>
              <a:t> </a:t>
            </a:r>
            <a:r>
              <a:rPr lang="en-US" dirty="0"/>
              <a:t>scheduled appointment as well as your </a:t>
            </a:r>
            <a:r>
              <a:rPr lang="en-US" u="sng" dirty="0">
                <a:hlinkClick r:id="rId7"/>
              </a:rPr>
              <a:t>parent consent form</a:t>
            </a:r>
            <a:r>
              <a:rPr lang="en-US" dirty="0"/>
              <a:t> if your parent or guardian are not with you. </a:t>
            </a:r>
          </a:p>
          <a:p>
            <a:pPr lvl="1" fontAlgn="base"/>
            <a:r>
              <a:rPr lang="en-US" dirty="0"/>
              <a:t>Pay the examination fee for the e-bike permit. </a:t>
            </a:r>
            <a:r>
              <a:rPr lang="en-US" i="1" dirty="0"/>
              <a:t>(Fee of $5 will be waived until January of 2027)</a:t>
            </a:r>
            <a:r>
              <a:rPr lang="en-US" dirty="0"/>
              <a:t> </a:t>
            </a:r>
          </a:p>
          <a:p>
            <a:pPr lvl="1" fontAlgn="base"/>
            <a:r>
              <a:rPr lang="en-US" dirty="0"/>
              <a:t>Pass the </a:t>
            </a:r>
            <a:r>
              <a:rPr lang="en-US" u="sng" dirty="0">
                <a:hlinkClick r:id="rId8"/>
              </a:rPr>
              <a:t>knowledge</a:t>
            </a:r>
            <a:r>
              <a:rPr lang="en-US" dirty="0"/>
              <a:t> and </a:t>
            </a:r>
            <a:r>
              <a:rPr lang="en-US" u="sng" dirty="0">
                <a:hlinkClick r:id="rId9"/>
              </a:rPr>
              <a:t>vision</a:t>
            </a:r>
            <a:r>
              <a:rPr lang="en-US" dirty="0"/>
              <a:t> tests to validate your e-bike permit. If you fail the knowledge test, you can retest in 7 days. </a:t>
            </a:r>
          </a:p>
          <a:p>
            <a:pPr marL="0" indent="0" fontAlgn="base">
              <a:buNone/>
            </a:pPr>
            <a:r>
              <a:rPr lang="en-US" b="1" dirty="0"/>
              <a:t>Step 3:</a:t>
            </a:r>
            <a:r>
              <a:rPr lang="en-US" dirty="0"/>
              <a:t> </a:t>
            </a:r>
          </a:p>
          <a:p>
            <a:pPr lvl="1" fontAlgn="base"/>
            <a:r>
              <a:rPr lang="en-US" dirty="0"/>
              <a:t>Practice operating the e-bike, unsupervised during daylight hours. </a:t>
            </a:r>
          </a:p>
          <a:p>
            <a:pPr lvl="1" fontAlgn="base"/>
            <a:r>
              <a:rPr lang="en-US" dirty="0"/>
              <a:t>Make an </a:t>
            </a:r>
            <a:r>
              <a:rPr lang="en-US" u="sng" dirty="0">
                <a:hlinkClick r:id="rId4"/>
              </a:rPr>
              <a:t>appointment</a:t>
            </a:r>
            <a:r>
              <a:rPr lang="en-US" dirty="0"/>
              <a:t> for a road test dated at least 20 days, and up to 45 days, from the date of your validated e-bike permit. </a:t>
            </a:r>
          </a:p>
          <a:p>
            <a:pPr marL="0" indent="0" fontAlgn="base">
              <a:buNone/>
            </a:pPr>
            <a:r>
              <a:rPr lang="en-US" b="1" dirty="0"/>
              <a:t>Step 4:</a:t>
            </a:r>
            <a:r>
              <a:rPr lang="en-US" dirty="0"/>
              <a:t> </a:t>
            </a:r>
          </a:p>
          <a:p>
            <a:pPr lvl="1" fontAlgn="base"/>
            <a:r>
              <a:rPr lang="en-US" dirty="0"/>
              <a:t>Bring to your road test: </a:t>
            </a:r>
          </a:p>
          <a:p>
            <a:pPr lvl="2" fontAlgn="base"/>
            <a:r>
              <a:rPr lang="en-US" dirty="0"/>
              <a:t>A registered e-bike with plate sticker affixed to the front fork, </a:t>
            </a:r>
          </a:p>
          <a:p>
            <a:pPr lvl="2" fontAlgn="base"/>
            <a:r>
              <a:rPr lang="en-US" dirty="0"/>
              <a:t>A helmet </a:t>
            </a:r>
          </a:p>
          <a:p>
            <a:pPr lvl="2" fontAlgn="base"/>
            <a:r>
              <a:rPr lang="en-US" dirty="0"/>
              <a:t>Your validated permit </a:t>
            </a:r>
          </a:p>
          <a:p>
            <a:pPr lvl="2" fontAlgn="base"/>
            <a:r>
              <a:rPr lang="en-US" dirty="0"/>
              <a:t>Your </a:t>
            </a:r>
            <a:r>
              <a:rPr lang="en-US" u="sng" dirty="0">
                <a:hlinkClick r:id="rId6"/>
              </a:rPr>
              <a:t>6 points of ID</a:t>
            </a:r>
            <a:r>
              <a:rPr lang="en-US" dirty="0"/>
              <a:t>. </a:t>
            </a:r>
          </a:p>
          <a:p>
            <a:pPr lvl="2" fontAlgn="base"/>
            <a:r>
              <a:rPr lang="en-US" dirty="0"/>
              <a:t>Insurance proof, if you will be using a motorized bicycle for the test </a:t>
            </a:r>
          </a:p>
          <a:p>
            <a:pPr fontAlgn="base"/>
            <a:r>
              <a:rPr lang="en-US" dirty="0"/>
              <a:t>If you pass the road test, take your validated permit, your </a:t>
            </a:r>
            <a:r>
              <a:rPr lang="en-US" u="sng" dirty="0">
                <a:hlinkClick r:id="rId6"/>
              </a:rPr>
              <a:t>6 Points of ID</a:t>
            </a:r>
            <a:r>
              <a:rPr lang="en-US" dirty="0"/>
              <a:t>, proof of address, and your test results score sheet to a licensing center to receive your e-bike license (no appointment required).  If you fail the road test, you can retest in 14 days. </a:t>
            </a:r>
          </a:p>
          <a:p>
            <a:pPr fontAlgn="base"/>
            <a:endParaRPr lang="en-US" dirty="0"/>
          </a:p>
        </p:txBody>
      </p:sp>
      <p:pic>
        <p:nvPicPr>
          <p:cNvPr id="8" name="Content Placeholder 7" descr="An image depicting a young Caucasian woman who works as a courier. She's delivering orders around the city on her e-scooter all the while wearing a protective mask.">
            <a:extLst>
              <a:ext uri="{FF2B5EF4-FFF2-40B4-BE49-F238E27FC236}">
                <a16:creationId xmlns:a16="http://schemas.microsoft.com/office/drawing/2014/main" id="{4A0A3576-89B0-2109-A6FB-C0CB88F5B524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37222" r="22869" b="-1"/>
          <a:stretch>
            <a:fillRect/>
          </a:stretch>
        </p:blipFill>
        <p:spPr>
          <a:xfrm>
            <a:off x="8091732" y="10"/>
            <a:ext cx="4100267" cy="6857990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D932E31-E6BC-D236-6ECC-03C4CA129EB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6312310"/>
            <a:ext cx="1221570" cy="54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620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705A2-FF7F-E6D4-59C7-E07DDCF27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9929" y="142569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sz="4300" dirty="0"/>
              <a:t>Retailers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FE38B-7121-1AB7-086F-D47180EFC4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19837" y="1513859"/>
            <a:ext cx="5448163" cy="4454322"/>
          </a:xfrm>
        </p:spPr>
        <p:txBody>
          <a:bodyPr/>
          <a:lstStyle/>
          <a:p>
            <a:r>
              <a:rPr lang="en-US" dirty="0"/>
              <a:t>Pursuant to state law, all sellers of e-bikes shall make the applicable registration forms available to individuals purchasing such bicycles. You can download and print out the registration forms for e-bikes and mopeds. </a:t>
            </a:r>
            <a:r>
              <a:rPr lang="en-US" u="sng" dirty="0">
                <a:hlinkClick r:id="rId2"/>
              </a:rPr>
              <a:t>Form BA-49EB</a:t>
            </a:r>
            <a:r>
              <a:rPr lang="en-US" dirty="0"/>
              <a:t> </a:t>
            </a:r>
          </a:p>
        </p:txBody>
      </p:sp>
      <p:pic>
        <p:nvPicPr>
          <p:cNvPr id="5" name="Content Placeholder 7" descr="High angle view of young woman working in a bicycle shop helping a teenage boy and his mother decide which bike to choose before purchasing it.">
            <a:extLst>
              <a:ext uri="{FF2B5EF4-FFF2-40B4-BE49-F238E27FC236}">
                <a16:creationId xmlns:a16="http://schemas.microsoft.com/office/drawing/2014/main" id="{68B66B02-25F9-15B5-0E5E-DE8EA5268E0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7495" r="33344" b="-2"/>
          <a:stretch>
            <a:fillRect/>
          </a:stretch>
        </p:blipFill>
        <p:spPr>
          <a:xfrm>
            <a:off x="20" y="1"/>
            <a:ext cx="4023340" cy="6858000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6FB726-F29F-B6AF-5046-A75D183A2C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1292" y="3013586"/>
            <a:ext cx="2875305" cy="37018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434E0A5-2DC9-D0F6-95A0-C4C636DA7B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3360" y="6018671"/>
            <a:ext cx="1926989" cy="860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74138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882</TotalTime>
  <Words>757</Words>
  <Application>Microsoft Office PowerPoint</Application>
  <PresentationFormat>Widescreen</PresentationFormat>
  <Paragraphs>64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Aptos</vt:lpstr>
      <vt:lpstr>Arial</vt:lpstr>
      <vt:lpstr>Trebuchet MS</vt:lpstr>
      <vt:lpstr>Wingdings 3</vt:lpstr>
      <vt:lpstr>Facet</vt:lpstr>
      <vt:lpstr>PowerPoint Presentation</vt:lpstr>
      <vt:lpstr>NJMVC E‑Bike Overview</vt:lpstr>
      <vt:lpstr>What is an E‑Bike </vt:lpstr>
      <vt:lpstr>E‑Bike Usage Requirements</vt:lpstr>
      <vt:lpstr>E-Bike Registration Process </vt:lpstr>
      <vt:lpstr>E-Bike Registration Process </vt:lpstr>
      <vt:lpstr>E-Bike License Process </vt:lpstr>
      <vt:lpstr>E-Bike License Process </vt:lpstr>
      <vt:lpstr>Retailers</vt:lpstr>
      <vt:lpstr>E-Bike Commercial Renters </vt:lpstr>
      <vt:lpstr>Forms and Resources</vt:lpstr>
      <vt:lpstr>Forms and Resources  </vt:lpstr>
    </vt:vector>
  </TitlesOfParts>
  <Company>NJMVC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Renda, Kelli</dc:creator>
  <cp:lastModifiedBy>Gerold, Blair [GOV]</cp:lastModifiedBy>
  <cp:revision>8</cp:revision>
  <dcterms:created xsi:type="dcterms:W3CDTF">2026-04-15T14:01:33Z</dcterms:created>
  <dcterms:modified xsi:type="dcterms:W3CDTF">2026-06-29T18:21:54Z</dcterms:modified>
</cp:coreProperties>
</file>