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48" r:id="rId6"/>
    <p:sldMasterId id="2147483662" r:id="rId7"/>
  </p:sldMasterIdLst>
  <p:notesMasterIdLst>
    <p:notesMasterId r:id="rId61"/>
  </p:notesMasterIdLst>
  <p:sldIdLst>
    <p:sldId id="857" r:id="rId8"/>
    <p:sldId id="871" r:id="rId9"/>
    <p:sldId id="850" r:id="rId10"/>
    <p:sldId id="342" r:id="rId11"/>
    <p:sldId id="852" r:id="rId12"/>
    <p:sldId id="853" r:id="rId13"/>
    <p:sldId id="854" r:id="rId14"/>
    <p:sldId id="855" r:id="rId15"/>
    <p:sldId id="343" r:id="rId16"/>
    <p:sldId id="866" r:id="rId17"/>
    <p:sldId id="601" r:id="rId18"/>
    <p:sldId id="609" r:id="rId19"/>
    <p:sldId id="608" r:id="rId20"/>
    <p:sldId id="610" r:id="rId21"/>
    <p:sldId id="611" r:id="rId22"/>
    <p:sldId id="612" r:id="rId23"/>
    <p:sldId id="613" r:id="rId24"/>
    <p:sldId id="617" r:id="rId25"/>
    <p:sldId id="618" r:id="rId26"/>
    <p:sldId id="621" r:id="rId27"/>
    <p:sldId id="842" r:id="rId28"/>
    <p:sldId id="838" r:id="rId29"/>
    <p:sldId id="781" r:id="rId30"/>
    <p:sldId id="624" r:id="rId31"/>
    <p:sldId id="803" r:id="rId32"/>
    <p:sldId id="804" r:id="rId33"/>
    <p:sldId id="723" r:id="rId34"/>
    <p:sldId id="806" r:id="rId35"/>
    <p:sldId id="805" r:id="rId36"/>
    <p:sldId id="867" r:id="rId37"/>
    <p:sldId id="865" r:id="rId38"/>
    <p:sldId id="808" r:id="rId39"/>
    <p:sldId id="845" r:id="rId40"/>
    <p:sldId id="846" r:id="rId41"/>
    <p:sldId id="847" r:id="rId42"/>
    <p:sldId id="810" r:id="rId43"/>
    <p:sldId id="809" r:id="rId44"/>
    <p:sldId id="851" r:id="rId45"/>
    <p:sldId id="812" r:id="rId46"/>
    <p:sldId id="848" r:id="rId47"/>
    <p:sldId id="822" r:id="rId48"/>
    <p:sldId id="815" r:id="rId49"/>
    <p:sldId id="813" r:id="rId50"/>
    <p:sldId id="849" r:id="rId51"/>
    <p:sldId id="816" r:id="rId52"/>
    <p:sldId id="823" r:id="rId53"/>
    <p:sldId id="784" r:id="rId54"/>
    <p:sldId id="795" r:id="rId55"/>
    <p:sldId id="700" r:id="rId56"/>
    <p:sldId id="800" r:id="rId57"/>
    <p:sldId id="801" r:id="rId58"/>
    <p:sldId id="703" r:id="rId59"/>
    <p:sldId id="86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46E5FE-10F1-F247-0F0F-D06412464791}" name="Fenton, Dave" initials="FD" userId="S::DAVE.FENTON@tetratech.com::10a1dda0-36e5-4850-876c-9d668201f7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9D16E-BB2A-FC43-BF83-1F36DBD2EF9C}" v="619" dt="2024-03-27T13:55:35.566"/>
    <p1510:client id="{4AA02EC9-4785-D010-124C-7BC4FEF6A6AC}" v="176" dt="2024-03-27T13:44:20.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83806" autoAdjust="0"/>
  </p:normalViewPr>
  <p:slideViewPr>
    <p:cSldViewPr snapToGrid="0">
      <p:cViewPr varScale="1">
        <p:scale>
          <a:sx n="56" d="100"/>
          <a:sy n="56" d="100"/>
        </p:scale>
        <p:origin x="1084" y="44"/>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302FB-A67D-40F4-B804-E29A7B3006C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3B21F7-C95C-416C-A9AE-2F754CCC80A1}">
      <dgm:prSet/>
      <dgm:spPr/>
      <dgm:t>
        <a:bodyPr/>
        <a:lstStyle/>
        <a:p>
          <a:pPr>
            <a:lnSpc>
              <a:spcPct val="100000"/>
            </a:lnSpc>
          </a:pPr>
          <a:r>
            <a:rPr lang="en-US"/>
            <a:t>Informal discussion stimulated by a scripted scenario.</a:t>
          </a:r>
        </a:p>
      </dgm:t>
    </dgm:pt>
    <dgm:pt modelId="{77D7E403-3B40-45E6-9421-C2B180908BB9}" type="parTrans" cxnId="{564D0EA7-3091-4B2C-8E97-FCE76EDA611B}">
      <dgm:prSet/>
      <dgm:spPr/>
      <dgm:t>
        <a:bodyPr/>
        <a:lstStyle/>
        <a:p>
          <a:endParaRPr lang="en-US"/>
        </a:p>
      </dgm:t>
    </dgm:pt>
    <dgm:pt modelId="{D2D5D2FE-1356-4A11-AAFD-E29E4152B6FF}" type="sibTrans" cxnId="{564D0EA7-3091-4B2C-8E97-FCE76EDA611B}">
      <dgm:prSet/>
      <dgm:spPr/>
      <dgm:t>
        <a:bodyPr/>
        <a:lstStyle/>
        <a:p>
          <a:endParaRPr lang="en-US"/>
        </a:p>
      </dgm:t>
    </dgm:pt>
    <dgm:pt modelId="{030D0BC0-A485-4E48-8F14-3E0F8757CDB9}">
      <dgm:prSet/>
      <dgm:spPr/>
      <dgm:t>
        <a:bodyPr/>
        <a:lstStyle/>
        <a:p>
          <a:pPr>
            <a:lnSpc>
              <a:spcPct val="100000"/>
            </a:lnSpc>
          </a:pPr>
          <a:r>
            <a:rPr lang="en-US"/>
            <a:t>No time pressures; low stress; promotes the free and open exchange of ideas.</a:t>
          </a:r>
        </a:p>
      </dgm:t>
    </dgm:pt>
    <dgm:pt modelId="{81703372-F30B-49B3-8B0B-B7BD88838B43}" type="parTrans" cxnId="{44F35800-6732-4EBF-B48F-904EF0278ACE}">
      <dgm:prSet/>
      <dgm:spPr/>
      <dgm:t>
        <a:bodyPr/>
        <a:lstStyle/>
        <a:p>
          <a:endParaRPr lang="en-US"/>
        </a:p>
      </dgm:t>
    </dgm:pt>
    <dgm:pt modelId="{85155911-EE95-48E8-A52C-EBDC29493D98}" type="sibTrans" cxnId="{44F35800-6732-4EBF-B48F-904EF0278ACE}">
      <dgm:prSet/>
      <dgm:spPr/>
      <dgm:t>
        <a:bodyPr/>
        <a:lstStyle/>
        <a:p>
          <a:endParaRPr lang="en-US"/>
        </a:p>
      </dgm:t>
    </dgm:pt>
    <dgm:pt modelId="{1B658FD0-40AF-4633-B3A2-7A854AE30A04}">
      <dgm:prSet/>
      <dgm:spPr/>
      <dgm:t>
        <a:bodyPr/>
        <a:lstStyle/>
        <a:p>
          <a:pPr>
            <a:lnSpc>
              <a:spcPct val="100000"/>
            </a:lnSpc>
          </a:pPr>
          <a:r>
            <a:rPr lang="en-US"/>
            <a:t>Familiarizes players with roles, functions, plans, and procedures.</a:t>
          </a:r>
        </a:p>
      </dgm:t>
    </dgm:pt>
    <dgm:pt modelId="{4B330903-F2BA-489B-B6C4-1443E874DBB8}" type="parTrans" cxnId="{C45B95A9-632B-4E30-950A-80FB4666CE59}">
      <dgm:prSet/>
      <dgm:spPr/>
      <dgm:t>
        <a:bodyPr/>
        <a:lstStyle/>
        <a:p>
          <a:endParaRPr lang="en-US"/>
        </a:p>
      </dgm:t>
    </dgm:pt>
    <dgm:pt modelId="{2DFC3411-EDBB-45CE-B2C9-372663BF5B46}" type="sibTrans" cxnId="{C45B95A9-632B-4E30-950A-80FB4666CE59}">
      <dgm:prSet/>
      <dgm:spPr/>
      <dgm:t>
        <a:bodyPr/>
        <a:lstStyle/>
        <a:p>
          <a:endParaRPr lang="en-US"/>
        </a:p>
      </dgm:t>
    </dgm:pt>
    <dgm:pt modelId="{C4CAFDA1-AA07-4471-88BF-34326D1305C8}">
      <dgm:prSet/>
      <dgm:spPr/>
      <dgm:t>
        <a:bodyPr/>
        <a:lstStyle/>
        <a:p>
          <a:pPr>
            <a:lnSpc>
              <a:spcPct val="100000"/>
            </a:lnSpc>
          </a:pPr>
          <a:r>
            <a:rPr lang="en-US"/>
            <a:t>Goal is constructive discussion from </a:t>
          </a:r>
          <a:r>
            <a:rPr lang="en-US" b="1" i="1"/>
            <a:t>all</a:t>
          </a:r>
          <a:r>
            <a:rPr lang="en-US"/>
            <a:t> participants</a:t>
          </a:r>
          <a:r>
            <a:rPr lang="en-US">
              <a:latin typeface="Calibri Light" panose="020F0302020204030204"/>
            </a:rPr>
            <a:t> </a:t>
          </a:r>
          <a:r>
            <a:rPr lang="en-US">
              <a:latin typeface="Calibri" panose="020F0502020204030204" pitchFamily="34" charset="0"/>
              <a:cs typeface="Calibri" panose="020F0502020204030204" pitchFamily="34" charset="0"/>
            </a:rPr>
            <a:t>seeking opportunity to improve policy, procedures, and plans.</a:t>
          </a:r>
        </a:p>
      </dgm:t>
    </dgm:pt>
    <dgm:pt modelId="{B34C9453-C069-462F-9F43-38F0FD2C8D47}" type="parTrans" cxnId="{B07FDC54-C6B2-4A4F-ADC4-BA120E51B01A}">
      <dgm:prSet/>
      <dgm:spPr/>
      <dgm:t>
        <a:bodyPr/>
        <a:lstStyle/>
        <a:p>
          <a:endParaRPr lang="en-US"/>
        </a:p>
      </dgm:t>
    </dgm:pt>
    <dgm:pt modelId="{9689129D-49FF-4A3F-A963-958D2DCF1324}" type="sibTrans" cxnId="{B07FDC54-C6B2-4A4F-ADC4-BA120E51B01A}">
      <dgm:prSet/>
      <dgm:spPr/>
      <dgm:t>
        <a:bodyPr/>
        <a:lstStyle/>
        <a:p>
          <a:endParaRPr lang="en-US"/>
        </a:p>
      </dgm:t>
    </dgm:pt>
    <dgm:pt modelId="{8DA75D1A-A73D-4AF1-82C0-D9BBBDE8DCA1}" type="pres">
      <dgm:prSet presAssocID="{9E1302FB-A67D-40F4-B804-E29A7B3006C0}" presName="root" presStyleCnt="0">
        <dgm:presLayoutVars>
          <dgm:dir/>
          <dgm:resizeHandles val="exact"/>
        </dgm:presLayoutVars>
      </dgm:prSet>
      <dgm:spPr/>
    </dgm:pt>
    <dgm:pt modelId="{79973021-D581-4A08-9D24-646603EF7A1B}" type="pres">
      <dgm:prSet presAssocID="{1A3B21F7-C95C-416C-A9AE-2F754CCC80A1}" presName="compNode" presStyleCnt="0"/>
      <dgm:spPr/>
    </dgm:pt>
    <dgm:pt modelId="{FD098032-6888-4EF8-941F-B1D9079058AE}" type="pres">
      <dgm:prSet presAssocID="{1A3B21F7-C95C-416C-A9AE-2F754CCC80A1}" presName="bgRect" presStyleLbl="bgShp" presStyleIdx="0" presStyleCnt="4"/>
      <dgm:spPr/>
    </dgm:pt>
    <dgm:pt modelId="{FF6CB084-4570-4B1A-982C-62B6BC86355B}" type="pres">
      <dgm:prSet presAssocID="{1A3B21F7-C95C-416C-A9AE-2F754CCC80A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Bubble"/>
        </a:ext>
      </dgm:extLst>
    </dgm:pt>
    <dgm:pt modelId="{ED86AF23-7571-454C-BD4C-43D111FEFE3E}" type="pres">
      <dgm:prSet presAssocID="{1A3B21F7-C95C-416C-A9AE-2F754CCC80A1}" presName="spaceRect" presStyleCnt="0"/>
      <dgm:spPr/>
    </dgm:pt>
    <dgm:pt modelId="{4FCCDE3F-C229-4890-98B3-E86D826F0F05}" type="pres">
      <dgm:prSet presAssocID="{1A3B21F7-C95C-416C-A9AE-2F754CCC80A1}" presName="parTx" presStyleLbl="revTx" presStyleIdx="0" presStyleCnt="4">
        <dgm:presLayoutVars>
          <dgm:chMax val="0"/>
          <dgm:chPref val="0"/>
        </dgm:presLayoutVars>
      </dgm:prSet>
      <dgm:spPr/>
    </dgm:pt>
    <dgm:pt modelId="{9BA8BF8E-FEA8-4072-8523-4A5ECE2196F2}" type="pres">
      <dgm:prSet presAssocID="{D2D5D2FE-1356-4A11-AAFD-E29E4152B6FF}" presName="sibTrans" presStyleCnt="0"/>
      <dgm:spPr/>
    </dgm:pt>
    <dgm:pt modelId="{A036DCC9-722A-41A5-9F84-2DAFEF02002F}" type="pres">
      <dgm:prSet presAssocID="{030D0BC0-A485-4E48-8F14-3E0F8757CDB9}" presName="compNode" presStyleCnt="0"/>
      <dgm:spPr/>
    </dgm:pt>
    <dgm:pt modelId="{2A6F83FA-59F6-4C58-B8C5-9B5BC1BC83DE}" type="pres">
      <dgm:prSet presAssocID="{030D0BC0-A485-4E48-8F14-3E0F8757CDB9}" presName="bgRect" presStyleLbl="bgShp" presStyleIdx="1" presStyleCnt="4"/>
      <dgm:spPr/>
    </dgm:pt>
    <dgm:pt modelId="{8BE05F8D-E8C9-4F3B-A200-1374F04A3337}" type="pres">
      <dgm:prSet presAssocID="{030D0BC0-A485-4E48-8F14-3E0F8757CDB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nimize"/>
        </a:ext>
      </dgm:extLst>
    </dgm:pt>
    <dgm:pt modelId="{DF6B4222-B0DF-49A9-B92A-1965E5E37E24}" type="pres">
      <dgm:prSet presAssocID="{030D0BC0-A485-4E48-8F14-3E0F8757CDB9}" presName="spaceRect" presStyleCnt="0"/>
      <dgm:spPr/>
    </dgm:pt>
    <dgm:pt modelId="{67C8ADF9-AC21-4174-B7B3-21FD540EE800}" type="pres">
      <dgm:prSet presAssocID="{030D0BC0-A485-4E48-8F14-3E0F8757CDB9}" presName="parTx" presStyleLbl="revTx" presStyleIdx="1" presStyleCnt="4">
        <dgm:presLayoutVars>
          <dgm:chMax val="0"/>
          <dgm:chPref val="0"/>
        </dgm:presLayoutVars>
      </dgm:prSet>
      <dgm:spPr/>
    </dgm:pt>
    <dgm:pt modelId="{4F6B23BB-A8CD-4E0E-8011-85EAA9AF5813}" type="pres">
      <dgm:prSet presAssocID="{85155911-EE95-48E8-A52C-EBDC29493D98}" presName="sibTrans" presStyleCnt="0"/>
      <dgm:spPr/>
    </dgm:pt>
    <dgm:pt modelId="{96866E35-BBFE-4198-BBA9-B2E83C969FF7}" type="pres">
      <dgm:prSet presAssocID="{1B658FD0-40AF-4633-B3A2-7A854AE30A04}" presName="compNode" presStyleCnt="0"/>
      <dgm:spPr/>
    </dgm:pt>
    <dgm:pt modelId="{7F8F2778-97F2-4D41-B8FB-1B712A88E821}" type="pres">
      <dgm:prSet presAssocID="{1B658FD0-40AF-4633-B3A2-7A854AE30A04}" presName="bgRect" presStyleLbl="bgShp" presStyleIdx="2" presStyleCnt="4"/>
      <dgm:spPr/>
    </dgm:pt>
    <dgm:pt modelId="{31EDCD64-0803-474E-BB0E-C4AD1FA83A48}" type="pres">
      <dgm:prSet presAssocID="{1B658FD0-40AF-4633-B3A2-7A854AE30A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B64A1B93-5B96-40D5-A046-57126B557BFD}" type="pres">
      <dgm:prSet presAssocID="{1B658FD0-40AF-4633-B3A2-7A854AE30A04}" presName="spaceRect" presStyleCnt="0"/>
      <dgm:spPr/>
    </dgm:pt>
    <dgm:pt modelId="{9BE2EC71-3450-4771-A663-60A652F53119}" type="pres">
      <dgm:prSet presAssocID="{1B658FD0-40AF-4633-B3A2-7A854AE30A04}" presName="parTx" presStyleLbl="revTx" presStyleIdx="2" presStyleCnt="4">
        <dgm:presLayoutVars>
          <dgm:chMax val="0"/>
          <dgm:chPref val="0"/>
        </dgm:presLayoutVars>
      </dgm:prSet>
      <dgm:spPr/>
    </dgm:pt>
    <dgm:pt modelId="{D0E28AC3-9040-4622-9BC5-2C25C73680CA}" type="pres">
      <dgm:prSet presAssocID="{2DFC3411-EDBB-45CE-B2C9-372663BF5B46}" presName="sibTrans" presStyleCnt="0"/>
      <dgm:spPr/>
    </dgm:pt>
    <dgm:pt modelId="{D01F5D62-DCB8-423D-92E4-89A0435A573D}" type="pres">
      <dgm:prSet presAssocID="{C4CAFDA1-AA07-4471-88BF-34326D1305C8}" presName="compNode" presStyleCnt="0"/>
      <dgm:spPr/>
    </dgm:pt>
    <dgm:pt modelId="{C770C78C-64F7-435D-A4D8-B34F22F9BF11}" type="pres">
      <dgm:prSet presAssocID="{C4CAFDA1-AA07-4471-88BF-34326D1305C8}" presName="bgRect" presStyleLbl="bgShp" presStyleIdx="3" presStyleCnt="4"/>
      <dgm:spPr/>
    </dgm:pt>
    <dgm:pt modelId="{D494D8CF-97BF-40DE-B3BE-B0C57A9278CB}" type="pres">
      <dgm:prSet presAssocID="{C4CAFDA1-AA07-4471-88BF-34326D1305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7BF1EF0F-C529-4D9C-A880-A8BBA97748D3}" type="pres">
      <dgm:prSet presAssocID="{C4CAFDA1-AA07-4471-88BF-34326D1305C8}" presName="spaceRect" presStyleCnt="0"/>
      <dgm:spPr/>
    </dgm:pt>
    <dgm:pt modelId="{9DA15FC9-D814-436C-A0FF-E76C0569DEDC}" type="pres">
      <dgm:prSet presAssocID="{C4CAFDA1-AA07-4471-88BF-34326D1305C8}" presName="parTx" presStyleLbl="revTx" presStyleIdx="3" presStyleCnt="4">
        <dgm:presLayoutVars>
          <dgm:chMax val="0"/>
          <dgm:chPref val="0"/>
        </dgm:presLayoutVars>
      </dgm:prSet>
      <dgm:spPr/>
    </dgm:pt>
  </dgm:ptLst>
  <dgm:cxnLst>
    <dgm:cxn modelId="{44F35800-6732-4EBF-B48F-904EF0278ACE}" srcId="{9E1302FB-A67D-40F4-B804-E29A7B3006C0}" destId="{030D0BC0-A485-4E48-8F14-3E0F8757CDB9}" srcOrd="1" destOrd="0" parTransId="{81703372-F30B-49B3-8B0B-B7BD88838B43}" sibTransId="{85155911-EE95-48E8-A52C-EBDC29493D98}"/>
    <dgm:cxn modelId="{0374020E-210B-401D-9F4C-6FBEFCF8E453}" type="presOf" srcId="{9E1302FB-A67D-40F4-B804-E29A7B3006C0}" destId="{8DA75D1A-A73D-4AF1-82C0-D9BBBDE8DCA1}" srcOrd="0" destOrd="0" presId="urn:microsoft.com/office/officeart/2018/2/layout/IconVerticalSolidList"/>
    <dgm:cxn modelId="{8F00B41E-628E-4B05-A665-F9B89C730F86}" type="presOf" srcId="{1B658FD0-40AF-4633-B3A2-7A854AE30A04}" destId="{9BE2EC71-3450-4771-A663-60A652F53119}" srcOrd="0" destOrd="0" presId="urn:microsoft.com/office/officeart/2018/2/layout/IconVerticalSolidList"/>
    <dgm:cxn modelId="{C50A3F53-626E-47F9-A48C-C72FF80067DC}" type="presOf" srcId="{C4CAFDA1-AA07-4471-88BF-34326D1305C8}" destId="{9DA15FC9-D814-436C-A0FF-E76C0569DEDC}" srcOrd="0" destOrd="0" presId="urn:microsoft.com/office/officeart/2018/2/layout/IconVerticalSolidList"/>
    <dgm:cxn modelId="{B07FDC54-C6B2-4A4F-ADC4-BA120E51B01A}" srcId="{9E1302FB-A67D-40F4-B804-E29A7B3006C0}" destId="{C4CAFDA1-AA07-4471-88BF-34326D1305C8}" srcOrd="3" destOrd="0" parTransId="{B34C9453-C069-462F-9F43-38F0FD2C8D47}" sibTransId="{9689129D-49FF-4A3F-A963-958D2DCF1324}"/>
    <dgm:cxn modelId="{564D0EA7-3091-4B2C-8E97-FCE76EDA611B}" srcId="{9E1302FB-A67D-40F4-B804-E29A7B3006C0}" destId="{1A3B21F7-C95C-416C-A9AE-2F754CCC80A1}" srcOrd="0" destOrd="0" parTransId="{77D7E403-3B40-45E6-9421-C2B180908BB9}" sibTransId="{D2D5D2FE-1356-4A11-AAFD-E29E4152B6FF}"/>
    <dgm:cxn modelId="{C45B95A9-632B-4E30-950A-80FB4666CE59}" srcId="{9E1302FB-A67D-40F4-B804-E29A7B3006C0}" destId="{1B658FD0-40AF-4633-B3A2-7A854AE30A04}" srcOrd="2" destOrd="0" parTransId="{4B330903-F2BA-489B-B6C4-1443E874DBB8}" sibTransId="{2DFC3411-EDBB-45CE-B2C9-372663BF5B46}"/>
    <dgm:cxn modelId="{3A794BBB-46CB-446C-AC6E-18F02B70B34F}" type="presOf" srcId="{1A3B21F7-C95C-416C-A9AE-2F754CCC80A1}" destId="{4FCCDE3F-C229-4890-98B3-E86D826F0F05}" srcOrd="0" destOrd="0" presId="urn:microsoft.com/office/officeart/2018/2/layout/IconVerticalSolidList"/>
    <dgm:cxn modelId="{A3EEDCDE-C336-4FB2-8239-30E976CAD9D4}" type="presOf" srcId="{030D0BC0-A485-4E48-8F14-3E0F8757CDB9}" destId="{67C8ADF9-AC21-4174-B7B3-21FD540EE800}" srcOrd="0" destOrd="0" presId="urn:microsoft.com/office/officeart/2018/2/layout/IconVerticalSolidList"/>
    <dgm:cxn modelId="{655107C3-76BB-4458-B0F5-F8D7C61F6C2D}" type="presParOf" srcId="{8DA75D1A-A73D-4AF1-82C0-D9BBBDE8DCA1}" destId="{79973021-D581-4A08-9D24-646603EF7A1B}" srcOrd="0" destOrd="0" presId="urn:microsoft.com/office/officeart/2018/2/layout/IconVerticalSolidList"/>
    <dgm:cxn modelId="{E961DFE2-528F-4C6E-A2F2-9CADFD533F8B}" type="presParOf" srcId="{79973021-D581-4A08-9D24-646603EF7A1B}" destId="{FD098032-6888-4EF8-941F-B1D9079058AE}" srcOrd="0" destOrd="0" presId="urn:microsoft.com/office/officeart/2018/2/layout/IconVerticalSolidList"/>
    <dgm:cxn modelId="{74571A4F-7462-4113-AFC1-FFDDD796F68E}" type="presParOf" srcId="{79973021-D581-4A08-9D24-646603EF7A1B}" destId="{FF6CB084-4570-4B1A-982C-62B6BC86355B}" srcOrd="1" destOrd="0" presId="urn:microsoft.com/office/officeart/2018/2/layout/IconVerticalSolidList"/>
    <dgm:cxn modelId="{4A6AF971-60DF-4788-B17E-146799736FC6}" type="presParOf" srcId="{79973021-D581-4A08-9D24-646603EF7A1B}" destId="{ED86AF23-7571-454C-BD4C-43D111FEFE3E}" srcOrd="2" destOrd="0" presId="urn:microsoft.com/office/officeart/2018/2/layout/IconVerticalSolidList"/>
    <dgm:cxn modelId="{845F0074-9C56-4253-9350-DCC87D53EB6E}" type="presParOf" srcId="{79973021-D581-4A08-9D24-646603EF7A1B}" destId="{4FCCDE3F-C229-4890-98B3-E86D826F0F05}" srcOrd="3" destOrd="0" presId="urn:microsoft.com/office/officeart/2018/2/layout/IconVerticalSolidList"/>
    <dgm:cxn modelId="{0DB8D09E-E7D0-4E02-BF7A-8016540833A4}" type="presParOf" srcId="{8DA75D1A-A73D-4AF1-82C0-D9BBBDE8DCA1}" destId="{9BA8BF8E-FEA8-4072-8523-4A5ECE2196F2}" srcOrd="1" destOrd="0" presId="urn:microsoft.com/office/officeart/2018/2/layout/IconVerticalSolidList"/>
    <dgm:cxn modelId="{7F930C2E-3F9A-465C-B8C2-45A6891EF782}" type="presParOf" srcId="{8DA75D1A-A73D-4AF1-82C0-D9BBBDE8DCA1}" destId="{A036DCC9-722A-41A5-9F84-2DAFEF02002F}" srcOrd="2" destOrd="0" presId="urn:microsoft.com/office/officeart/2018/2/layout/IconVerticalSolidList"/>
    <dgm:cxn modelId="{4BF61720-B92D-4285-A065-A79916AE31AB}" type="presParOf" srcId="{A036DCC9-722A-41A5-9F84-2DAFEF02002F}" destId="{2A6F83FA-59F6-4C58-B8C5-9B5BC1BC83DE}" srcOrd="0" destOrd="0" presId="urn:microsoft.com/office/officeart/2018/2/layout/IconVerticalSolidList"/>
    <dgm:cxn modelId="{6915BBE7-4CEA-485E-8E73-2757A722C615}" type="presParOf" srcId="{A036DCC9-722A-41A5-9F84-2DAFEF02002F}" destId="{8BE05F8D-E8C9-4F3B-A200-1374F04A3337}" srcOrd="1" destOrd="0" presId="urn:microsoft.com/office/officeart/2018/2/layout/IconVerticalSolidList"/>
    <dgm:cxn modelId="{FAA9693A-D28E-420F-9511-E54CA35D80C7}" type="presParOf" srcId="{A036DCC9-722A-41A5-9F84-2DAFEF02002F}" destId="{DF6B4222-B0DF-49A9-B92A-1965E5E37E24}" srcOrd="2" destOrd="0" presId="urn:microsoft.com/office/officeart/2018/2/layout/IconVerticalSolidList"/>
    <dgm:cxn modelId="{E621F75A-4460-45DD-B84A-61B430B36B9B}" type="presParOf" srcId="{A036DCC9-722A-41A5-9F84-2DAFEF02002F}" destId="{67C8ADF9-AC21-4174-B7B3-21FD540EE800}" srcOrd="3" destOrd="0" presId="urn:microsoft.com/office/officeart/2018/2/layout/IconVerticalSolidList"/>
    <dgm:cxn modelId="{A04AEFCC-940B-44C7-AF70-CF129B136566}" type="presParOf" srcId="{8DA75D1A-A73D-4AF1-82C0-D9BBBDE8DCA1}" destId="{4F6B23BB-A8CD-4E0E-8011-85EAA9AF5813}" srcOrd="3" destOrd="0" presId="urn:microsoft.com/office/officeart/2018/2/layout/IconVerticalSolidList"/>
    <dgm:cxn modelId="{4348643B-49F0-4EE1-AE74-45122CA99C0A}" type="presParOf" srcId="{8DA75D1A-A73D-4AF1-82C0-D9BBBDE8DCA1}" destId="{96866E35-BBFE-4198-BBA9-B2E83C969FF7}" srcOrd="4" destOrd="0" presId="urn:microsoft.com/office/officeart/2018/2/layout/IconVerticalSolidList"/>
    <dgm:cxn modelId="{32B32BBA-AEC8-4EF4-9956-10D76027F945}" type="presParOf" srcId="{96866E35-BBFE-4198-BBA9-B2E83C969FF7}" destId="{7F8F2778-97F2-4D41-B8FB-1B712A88E821}" srcOrd="0" destOrd="0" presId="urn:microsoft.com/office/officeart/2018/2/layout/IconVerticalSolidList"/>
    <dgm:cxn modelId="{E4A52EBA-B585-459B-BDCD-A87ADB3E39BD}" type="presParOf" srcId="{96866E35-BBFE-4198-BBA9-B2E83C969FF7}" destId="{31EDCD64-0803-474E-BB0E-C4AD1FA83A48}" srcOrd="1" destOrd="0" presId="urn:microsoft.com/office/officeart/2018/2/layout/IconVerticalSolidList"/>
    <dgm:cxn modelId="{7B377F3A-935D-416F-B179-2E5E2E2D0CE4}" type="presParOf" srcId="{96866E35-BBFE-4198-BBA9-B2E83C969FF7}" destId="{B64A1B93-5B96-40D5-A046-57126B557BFD}" srcOrd="2" destOrd="0" presId="urn:microsoft.com/office/officeart/2018/2/layout/IconVerticalSolidList"/>
    <dgm:cxn modelId="{759A8149-9E04-4A4C-B9E1-30527FBC0F7C}" type="presParOf" srcId="{96866E35-BBFE-4198-BBA9-B2E83C969FF7}" destId="{9BE2EC71-3450-4771-A663-60A652F53119}" srcOrd="3" destOrd="0" presId="urn:microsoft.com/office/officeart/2018/2/layout/IconVerticalSolidList"/>
    <dgm:cxn modelId="{174894BF-5B29-4D65-BA91-FEF9A1C0E444}" type="presParOf" srcId="{8DA75D1A-A73D-4AF1-82C0-D9BBBDE8DCA1}" destId="{D0E28AC3-9040-4622-9BC5-2C25C73680CA}" srcOrd="5" destOrd="0" presId="urn:microsoft.com/office/officeart/2018/2/layout/IconVerticalSolidList"/>
    <dgm:cxn modelId="{CCB173BB-1F4E-4092-9DFD-F17B2ABC3B6D}" type="presParOf" srcId="{8DA75D1A-A73D-4AF1-82C0-D9BBBDE8DCA1}" destId="{D01F5D62-DCB8-423D-92E4-89A0435A573D}" srcOrd="6" destOrd="0" presId="urn:microsoft.com/office/officeart/2018/2/layout/IconVerticalSolidList"/>
    <dgm:cxn modelId="{CD249A1B-FCEB-46D5-86FB-4A5D655D687E}" type="presParOf" srcId="{D01F5D62-DCB8-423D-92E4-89A0435A573D}" destId="{C770C78C-64F7-435D-A4D8-B34F22F9BF11}" srcOrd="0" destOrd="0" presId="urn:microsoft.com/office/officeart/2018/2/layout/IconVerticalSolidList"/>
    <dgm:cxn modelId="{744C5F56-5F74-4CA0-B3AC-2F90D99A3CD8}" type="presParOf" srcId="{D01F5D62-DCB8-423D-92E4-89A0435A573D}" destId="{D494D8CF-97BF-40DE-B3BE-B0C57A9278CB}" srcOrd="1" destOrd="0" presId="urn:microsoft.com/office/officeart/2018/2/layout/IconVerticalSolidList"/>
    <dgm:cxn modelId="{E009AB2F-635A-4747-B19E-EB323C0A3490}" type="presParOf" srcId="{D01F5D62-DCB8-423D-92E4-89A0435A573D}" destId="{7BF1EF0F-C529-4D9C-A880-A8BBA97748D3}" srcOrd="2" destOrd="0" presId="urn:microsoft.com/office/officeart/2018/2/layout/IconVerticalSolidList"/>
    <dgm:cxn modelId="{52009B0B-9433-479B-BCD2-2893EECB528A}" type="presParOf" srcId="{D01F5D62-DCB8-423D-92E4-89A0435A573D}" destId="{9DA15FC9-D814-436C-A0FF-E76C0569DED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5F9FC-6844-4044-B51A-3B92591B418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23806E2-80AA-4826-BA05-B38E28FBA2B3}">
      <dgm:prSet custT="1"/>
      <dgm:spPr/>
      <dgm:t>
        <a:bodyPr/>
        <a:lstStyle/>
        <a:p>
          <a:r>
            <a:rPr lang="en-US" sz="3200"/>
            <a:t>2.5-Hour Facilitated Tabletop Exercise (TTX):</a:t>
          </a:r>
        </a:p>
      </dgm:t>
    </dgm:pt>
    <dgm:pt modelId="{F3D52FAA-8CA9-47EF-ACF1-BB9879BFC4DA}" type="parTrans" cxnId="{44076A5D-CDD3-4BA6-83D0-9573AD91AFFB}">
      <dgm:prSet/>
      <dgm:spPr/>
      <dgm:t>
        <a:bodyPr/>
        <a:lstStyle/>
        <a:p>
          <a:endParaRPr lang="en-US"/>
        </a:p>
      </dgm:t>
    </dgm:pt>
    <dgm:pt modelId="{C85549AA-F134-4F50-8EF0-776C812BFB59}" type="sibTrans" cxnId="{44076A5D-CDD3-4BA6-83D0-9573AD91AFFB}">
      <dgm:prSet/>
      <dgm:spPr/>
      <dgm:t>
        <a:bodyPr/>
        <a:lstStyle/>
        <a:p>
          <a:endParaRPr lang="en-US"/>
        </a:p>
      </dgm:t>
    </dgm:pt>
    <dgm:pt modelId="{D0201E9B-03B0-4FD3-A0BA-E2F0EBEEBA23}">
      <dgm:prSet custT="1"/>
      <dgm:spPr/>
      <dgm:t>
        <a:bodyPr/>
        <a:lstStyle/>
        <a:p>
          <a:r>
            <a:rPr lang="en-US" sz="2800"/>
            <a:t>Module 1:  	Facility Notifications</a:t>
          </a:r>
        </a:p>
      </dgm:t>
    </dgm:pt>
    <dgm:pt modelId="{7B3A50D1-339B-499F-BBEC-EE07C240078E}" type="parTrans" cxnId="{47761F06-C859-4494-B85B-B2DF8A2B73A9}">
      <dgm:prSet/>
      <dgm:spPr/>
      <dgm:t>
        <a:bodyPr/>
        <a:lstStyle/>
        <a:p>
          <a:endParaRPr lang="en-US"/>
        </a:p>
      </dgm:t>
    </dgm:pt>
    <dgm:pt modelId="{20466182-AA11-4FA2-A857-63872BF3D04D}" type="sibTrans" cxnId="{47761F06-C859-4494-B85B-B2DF8A2B73A9}">
      <dgm:prSet/>
      <dgm:spPr/>
      <dgm:t>
        <a:bodyPr/>
        <a:lstStyle/>
        <a:p>
          <a:endParaRPr lang="en-US"/>
        </a:p>
      </dgm:t>
    </dgm:pt>
    <dgm:pt modelId="{CF7D8702-9819-4CD4-8B2C-6D9653AFED4C}">
      <dgm:prSet custT="1"/>
      <dgm:spPr/>
      <dgm:t>
        <a:bodyPr/>
        <a:lstStyle/>
        <a:p>
          <a:r>
            <a:rPr lang="en-US" sz="2800"/>
            <a:t>Module 2:  	Local Agency Notifications</a:t>
          </a:r>
        </a:p>
      </dgm:t>
    </dgm:pt>
    <dgm:pt modelId="{1092F453-87E1-4A1A-B0A5-063AA08CD729}" type="parTrans" cxnId="{60487795-CE98-45A6-9222-DE9AD68B6BAE}">
      <dgm:prSet/>
      <dgm:spPr/>
      <dgm:t>
        <a:bodyPr/>
        <a:lstStyle/>
        <a:p>
          <a:endParaRPr lang="en-US"/>
        </a:p>
      </dgm:t>
    </dgm:pt>
    <dgm:pt modelId="{481455E1-74AA-4556-90FE-51F325747AA4}" type="sibTrans" cxnId="{60487795-CE98-45A6-9222-DE9AD68B6BAE}">
      <dgm:prSet/>
      <dgm:spPr/>
      <dgm:t>
        <a:bodyPr/>
        <a:lstStyle/>
        <a:p>
          <a:endParaRPr lang="en-US"/>
        </a:p>
      </dgm:t>
    </dgm:pt>
    <dgm:pt modelId="{37D75B5C-853A-4E83-8340-2C52CD860A1B}">
      <dgm:prSet custT="1"/>
      <dgm:spPr/>
      <dgm:t>
        <a:bodyPr/>
        <a:lstStyle/>
        <a:p>
          <a:r>
            <a:rPr lang="en-US" sz="2800"/>
            <a:t>Module 3:  	Risk Assessment</a:t>
          </a:r>
        </a:p>
      </dgm:t>
    </dgm:pt>
    <dgm:pt modelId="{2E8C94FA-0815-49F4-B7D7-44777C8B3E7C}" type="parTrans" cxnId="{3A9C0575-1598-4390-BF09-8FC61F5039DF}">
      <dgm:prSet/>
      <dgm:spPr/>
      <dgm:t>
        <a:bodyPr/>
        <a:lstStyle/>
        <a:p>
          <a:endParaRPr lang="en-US"/>
        </a:p>
      </dgm:t>
    </dgm:pt>
    <dgm:pt modelId="{6C16A656-C97F-45BA-8DE6-88475BC39ECB}" type="sibTrans" cxnId="{3A9C0575-1598-4390-BF09-8FC61F5039DF}">
      <dgm:prSet/>
      <dgm:spPr/>
      <dgm:t>
        <a:bodyPr/>
        <a:lstStyle/>
        <a:p>
          <a:endParaRPr lang="en-US"/>
        </a:p>
      </dgm:t>
    </dgm:pt>
    <dgm:pt modelId="{04F0D098-556C-4F6D-A279-206412743FF9}">
      <dgm:prSet custT="1"/>
      <dgm:spPr/>
      <dgm:t>
        <a:bodyPr/>
        <a:lstStyle/>
        <a:p>
          <a:r>
            <a:rPr lang="en-US" sz="2800"/>
            <a:t>Module 4: 	Public Notification</a:t>
          </a:r>
        </a:p>
      </dgm:t>
    </dgm:pt>
    <dgm:pt modelId="{C5742F52-FC60-49A3-8A8C-B4E06B948E04}" type="parTrans" cxnId="{5F923475-5DAD-43C1-A2D7-D0F35E936FD6}">
      <dgm:prSet/>
      <dgm:spPr/>
      <dgm:t>
        <a:bodyPr/>
        <a:lstStyle/>
        <a:p>
          <a:endParaRPr lang="en-US"/>
        </a:p>
      </dgm:t>
    </dgm:pt>
    <dgm:pt modelId="{DE310E9F-E98A-48DF-A4E5-C6D1DC7E7AA3}" type="sibTrans" cxnId="{5F923475-5DAD-43C1-A2D7-D0F35E936FD6}">
      <dgm:prSet/>
      <dgm:spPr/>
      <dgm:t>
        <a:bodyPr/>
        <a:lstStyle/>
        <a:p>
          <a:endParaRPr lang="en-US"/>
        </a:p>
      </dgm:t>
    </dgm:pt>
    <dgm:pt modelId="{6058F2D8-D41B-49E8-9151-EF0C570C7AFC}">
      <dgm:prSet custT="1"/>
      <dgm:spPr/>
      <dgm:t>
        <a:bodyPr/>
        <a:lstStyle/>
        <a:p>
          <a:r>
            <a:rPr lang="en-US" sz="3200"/>
            <a:t>Each module is comprised of: </a:t>
          </a:r>
        </a:p>
      </dgm:t>
    </dgm:pt>
    <dgm:pt modelId="{4808C449-F883-4013-8FD5-19B7090CAF8E}" type="parTrans" cxnId="{4F0DAD61-1B44-4294-882B-0C5A51590F94}">
      <dgm:prSet/>
      <dgm:spPr/>
      <dgm:t>
        <a:bodyPr/>
        <a:lstStyle/>
        <a:p>
          <a:endParaRPr lang="en-US"/>
        </a:p>
      </dgm:t>
    </dgm:pt>
    <dgm:pt modelId="{C0DFAB39-2EAF-411F-B322-25A126A342CF}" type="sibTrans" cxnId="{4F0DAD61-1B44-4294-882B-0C5A51590F94}">
      <dgm:prSet/>
      <dgm:spPr/>
      <dgm:t>
        <a:bodyPr/>
        <a:lstStyle/>
        <a:p>
          <a:endParaRPr lang="en-US"/>
        </a:p>
      </dgm:t>
    </dgm:pt>
    <dgm:pt modelId="{076E2FF4-A7FF-4521-9D54-D4290890E3CA}">
      <dgm:prSet custT="1"/>
      <dgm:spPr/>
      <dgm:t>
        <a:bodyPr/>
        <a:lstStyle/>
        <a:p>
          <a:r>
            <a:rPr lang="en-US" sz="2800"/>
            <a:t>Open and active facilitated discussion </a:t>
          </a:r>
        </a:p>
      </dgm:t>
    </dgm:pt>
    <dgm:pt modelId="{52898F55-32D6-4CF4-9403-BF67393D1B72}" type="parTrans" cxnId="{22AB04D5-1F20-47D8-9D11-F6BEC9A4BF93}">
      <dgm:prSet/>
      <dgm:spPr/>
      <dgm:t>
        <a:bodyPr/>
        <a:lstStyle/>
        <a:p>
          <a:endParaRPr lang="en-US"/>
        </a:p>
      </dgm:t>
    </dgm:pt>
    <dgm:pt modelId="{D5BD3214-BDF7-4A5C-9DF5-2C0F8C5DC30A}" type="sibTrans" cxnId="{22AB04D5-1F20-47D8-9D11-F6BEC9A4BF93}">
      <dgm:prSet/>
      <dgm:spPr/>
      <dgm:t>
        <a:bodyPr/>
        <a:lstStyle/>
        <a:p>
          <a:endParaRPr lang="en-US"/>
        </a:p>
      </dgm:t>
    </dgm:pt>
    <dgm:pt modelId="{0BD86A52-89D9-49FE-97ED-E88E2843EE49}">
      <dgm:prSet custT="1"/>
      <dgm:spPr/>
      <dgm:t>
        <a:bodyPr/>
        <a:lstStyle/>
        <a:p>
          <a:r>
            <a:rPr lang="en-US" sz="2800"/>
            <a:t>Scenario update</a:t>
          </a:r>
        </a:p>
      </dgm:t>
    </dgm:pt>
    <dgm:pt modelId="{CFFD017A-6843-403B-A854-D4160CF89FED}" type="parTrans" cxnId="{FE863BB0-3D18-452F-9E94-1EE947047C1B}">
      <dgm:prSet/>
      <dgm:spPr/>
      <dgm:t>
        <a:bodyPr/>
        <a:lstStyle/>
        <a:p>
          <a:endParaRPr lang="en-US"/>
        </a:p>
      </dgm:t>
    </dgm:pt>
    <dgm:pt modelId="{0A78448B-8C12-4B39-9BCD-0B24B98FABF3}" type="sibTrans" cxnId="{FE863BB0-3D18-452F-9E94-1EE947047C1B}">
      <dgm:prSet/>
      <dgm:spPr/>
      <dgm:t>
        <a:bodyPr/>
        <a:lstStyle/>
        <a:p>
          <a:endParaRPr lang="en-US"/>
        </a:p>
      </dgm:t>
    </dgm:pt>
    <dgm:pt modelId="{A7C627FD-174C-40AF-9EF4-1B64E699A2EF}">
      <dgm:prSet custT="1"/>
      <dgm:spPr/>
      <dgm:t>
        <a:bodyPr/>
        <a:lstStyle/>
        <a:p>
          <a:r>
            <a:rPr lang="en-US" sz="2800"/>
            <a:t>Discussion of various issues </a:t>
          </a:r>
        </a:p>
      </dgm:t>
    </dgm:pt>
    <dgm:pt modelId="{6F648FE1-556D-4F77-97BF-8FCF4F19A2C2}" type="parTrans" cxnId="{93CBCDA8-0E51-4268-8B82-E847CF948E97}">
      <dgm:prSet/>
      <dgm:spPr/>
      <dgm:t>
        <a:bodyPr/>
        <a:lstStyle/>
        <a:p>
          <a:endParaRPr lang="en-US"/>
        </a:p>
      </dgm:t>
    </dgm:pt>
    <dgm:pt modelId="{E73C0CC5-187A-4DF9-BA6C-AE3A9D01B3DF}" type="sibTrans" cxnId="{93CBCDA8-0E51-4268-8B82-E847CF948E97}">
      <dgm:prSet/>
      <dgm:spPr/>
      <dgm:t>
        <a:bodyPr/>
        <a:lstStyle/>
        <a:p>
          <a:endParaRPr lang="en-US"/>
        </a:p>
      </dgm:t>
    </dgm:pt>
    <dgm:pt modelId="{4A3CF88C-CA1F-401E-9095-9564DE05C543}">
      <dgm:prSet custT="1"/>
      <dgm:spPr/>
      <dgm:t>
        <a:bodyPr/>
        <a:lstStyle/>
        <a:p>
          <a:r>
            <a:rPr lang="en-US" sz="2800"/>
            <a:t>Module 5:	Documentation and Investigation</a:t>
          </a:r>
          <a:endParaRPr lang="en-US" sz="2800">
            <a:highlight>
              <a:srgbClr val="FFFF00"/>
            </a:highlight>
          </a:endParaRPr>
        </a:p>
      </dgm:t>
    </dgm:pt>
    <dgm:pt modelId="{060DF21E-FABF-46C4-A561-40F282EE798B}" type="parTrans" cxnId="{CFB0487D-89A4-4AE5-9EAE-696B958BEAC2}">
      <dgm:prSet/>
      <dgm:spPr/>
      <dgm:t>
        <a:bodyPr/>
        <a:lstStyle/>
        <a:p>
          <a:endParaRPr lang="en-US"/>
        </a:p>
      </dgm:t>
    </dgm:pt>
    <dgm:pt modelId="{86BD15F1-5DBC-49D3-95B2-5982E3060AEF}" type="sibTrans" cxnId="{CFB0487D-89A4-4AE5-9EAE-696B958BEAC2}">
      <dgm:prSet/>
      <dgm:spPr/>
      <dgm:t>
        <a:bodyPr/>
        <a:lstStyle/>
        <a:p>
          <a:endParaRPr lang="en-US"/>
        </a:p>
      </dgm:t>
    </dgm:pt>
    <dgm:pt modelId="{E238A752-6050-4DFA-8AED-F5DAC20AF125}" type="pres">
      <dgm:prSet presAssocID="{9FC5F9FC-6844-4044-B51A-3B92591B418A}" presName="linear" presStyleCnt="0">
        <dgm:presLayoutVars>
          <dgm:dir/>
          <dgm:animLvl val="lvl"/>
          <dgm:resizeHandles val="exact"/>
        </dgm:presLayoutVars>
      </dgm:prSet>
      <dgm:spPr/>
    </dgm:pt>
    <dgm:pt modelId="{73F36EE6-C151-4A33-B616-0DB735A569E2}" type="pres">
      <dgm:prSet presAssocID="{223806E2-80AA-4826-BA05-B38E28FBA2B3}" presName="parentLin" presStyleCnt="0"/>
      <dgm:spPr/>
    </dgm:pt>
    <dgm:pt modelId="{207D9042-DC3F-4006-909A-26F0F73BF035}" type="pres">
      <dgm:prSet presAssocID="{223806E2-80AA-4826-BA05-B38E28FBA2B3}" presName="parentLeftMargin" presStyleLbl="node1" presStyleIdx="0" presStyleCnt="2"/>
      <dgm:spPr/>
    </dgm:pt>
    <dgm:pt modelId="{C93A8EFE-4F48-4A6E-8DA6-6743982B94BA}" type="pres">
      <dgm:prSet presAssocID="{223806E2-80AA-4826-BA05-B38E28FBA2B3}" presName="parentText" presStyleLbl="node1" presStyleIdx="0" presStyleCnt="2" custScaleX="112761">
        <dgm:presLayoutVars>
          <dgm:chMax val="0"/>
          <dgm:bulletEnabled val="1"/>
        </dgm:presLayoutVars>
      </dgm:prSet>
      <dgm:spPr/>
    </dgm:pt>
    <dgm:pt modelId="{9F131026-29DD-412F-BB33-C5513FBB787F}" type="pres">
      <dgm:prSet presAssocID="{223806E2-80AA-4826-BA05-B38E28FBA2B3}" presName="negativeSpace" presStyleCnt="0"/>
      <dgm:spPr/>
    </dgm:pt>
    <dgm:pt modelId="{F581767F-D518-4FC5-9C32-65B4F6972D3D}" type="pres">
      <dgm:prSet presAssocID="{223806E2-80AA-4826-BA05-B38E28FBA2B3}" presName="childText" presStyleLbl="conFgAcc1" presStyleIdx="0" presStyleCnt="2">
        <dgm:presLayoutVars>
          <dgm:bulletEnabled val="1"/>
        </dgm:presLayoutVars>
      </dgm:prSet>
      <dgm:spPr/>
    </dgm:pt>
    <dgm:pt modelId="{737C5499-3A0F-4966-9994-A5A46EAA884E}" type="pres">
      <dgm:prSet presAssocID="{C85549AA-F134-4F50-8EF0-776C812BFB59}" presName="spaceBetweenRectangles" presStyleCnt="0"/>
      <dgm:spPr/>
    </dgm:pt>
    <dgm:pt modelId="{C91E4C17-454E-4927-A1FD-E5E785624C14}" type="pres">
      <dgm:prSet presAssocID="{6058F2D8-D41B-49E8-9151-EF0C570C7AFC}" presName="parentLin" presStyleCnt="0"/>
      <dgm:spPr/>
    </dgm:pt>
    <dgm:pt modelId="{7ACF5EE7-0905-4D44-8D3B-C2D4E7506D48}" type="pres">
      <dgm:prSet presAssocID="{6058F2D8-D41B-49E8-9151-EF0C570C7AFC}" presName="parentLeftMargin" presStyleLbl="node1" presStyleIdx="0" presStyleCnt="2"/>
      <dgm:spPr/>
    </dgm:pt>
    <dgm:pt modelId="{36AC032D-FB42-436D-A2E0-B646C8F8BB3F}" type="pres">
      <dgm:prSet presAssocID="{6058F2D8-D41B-49E8-9151-EF0C570C7AFC}" presName="parentText" presStyleLbl="node1" presStyleIdx="1" presStyleCnt="2">
        <dgm:presLayoutVars>
          <dgm:chMax val="0"/>
          <dgm:bulletEnabled val="1"/>
        </dgm:presLayoutVars>
      </dgm:prSet>
      <dgm:spPr/>
    </dgm:pt>
    <dgm:pt modelId="{A8285B1F-9A08-4AAF-A898-0D13299A5F20}" type="pres">
      <dgm:prSet presAssocID="{6058F2D8-D41B-49E8-9151-EF0C570C7AFC}" presName="negativeSpace" presStyleCnt="0"/>
      <dgm:spPr/>
    </dgm:pt>
    <dgm:pt modelId="{4CA7B0C1-0C98-4C17-9AAA-63A4C17810DE}" type="pres">
      <dgm:prSet presAssocID="{6058F2D8-D41B-49E8-9151-EF0C570C7AFC}" presName="childText" presStyleLbl="conFgAcc1" presStyleIdx="1" presStyleCnt="2">
        <dgm:presLayoutVars>
          <dgm:bulletEnabled val="1"/>
        </dgm:presLayoutVars>
      </dgm:prSet>
      <dgm:spPr/>
    </dgm:pt>
  </dgm:ptLst>
  <dgm:cxnLst>
    <dgm:cxn modelId="{42EAEF05-69F0-44B6-BB4F-E045B94CE02E}" type="presOf" srcId="{0BD86A52-89D9-49FE-97ED-E88E2843EE49}" destId="{4CA7B0C1-0C98-4C17-9AAA-63A4C17810DE}" srcOrd="0" destOrd="1" presId="urn:microsoft.com/office/officeart/2005/8/layout/list1"/>
    <dgm:cxn modelId="{47761F06-C859-4494-B85B-B2DF8A2B73A9}" srcId="{223806E2-80AA-4826-BA05-B38E28FBA2B3}" destId="{D0201E9B-03B0-4FD3-A0BA-E2F0EBEEBA23}" srcOrd="0" destOrd="0" parTransId="{7B3A50D1-339B-499F-BBEC-EE07C240078E}" sibTransId="{20466182-AA11-4FA2-A857-63872BF3D04D}"/>
    <dgm:cxn modelId="{FDA10008-7773-4408-805B-258DD44081B2}" type="presOf" srcId="{D0201E9B-03B0-4FD3-A0BA-E2F0EBEEBA23}" destId="{F581767F-D518-4FC5-9C32-65B4F6972D3D}" srcOrd="0" destOrd="0" presId="urn:microsoft.com/office/officeart/2005/8/layout/list1"/>
    <dgm:cxn modelId="{DCFBBA10-FB30-461D-92AD-38A4B0344073}" type="presOf" srcId="{6058F2D8-D41B-49E8-9151-EF0C570C7AFC}" destId="{36AC032D-FB42-436D-A2E0-B646C8F8BB3F}" srcOrd="1" destOrd="0" presId="urn:microsoft.com/office/officeart/2005/8/layout/list1"/>
    <dgm:cxn modelId="{44076A5D-CDD3-4BA6-83D0-9573AD91AFFB}" srcId="{9FC5F9FC-6844-4044-B51A-3B92591B418A}" destId="{223806E2-80AA-4826-BA05-B38E28FBA2B3}" srcOrd="0" destOrd="0" parTransId="{F3D52FAA-8CA9-47EF-ACF1-BB9879BFC4DA}" sibTransId="{C85549AA-F134-4F50-8EF0-776C812BFB59}"/>
    <dgm:cxn modelId="{4F0DAD61-1B44-4294-882B-0C5A51590F94}" srcId="{9FC5F9FC-6844-4044-B51A-3B92591B418A}" destId="{6058F2D8-D41B-49E8-9151-EF0C570C7AFC}" srcOrd="1" destOrd="0" parTransId="{4808C449-F883-4013-8FD5-19B7090CAF8E}" sibTransId="{C0DFAB39-2EAF-411F-B322-25A126A342CF}"/>
    <dgm:cxn modelId="{6FF2B843-A711-40CB-B96B-595CBCF336AA}" type="presOf" srcId="{223806E2-80AA-4826-BA05-B38E28FBA2B3}" destId="{207D9042-DC3F-4006-909A-26F0F73BF035}" srcOrd="0" destOrd="0" presId="urn:microsoft.com/office/officeart/2005/8/layout/list1"/>
    <dgm:cxn modelId="{3A9C0575-1598-4390-BF09-8FC61F5039DF}" srcId="{223806E2-80AA-4826-BA05-B38E28FBA2B3}" destId="{37D75B5C-853A-4E83-8340-2C52CD860A1B}" srcOrd="2" destOrd="0" parTransId="{2E8C94FA-0815-49F4-B7D7-44777C8B3E7C}" sibTransId="{6C16A656-C97F-45BA-8DE6-88475BC39ECB}"/>
    <dgm:cxn modelId="{5F923475-5DAD-43C1-A2D7-D0F35E936FD6}" srcId="{223806E2-80AA-4826-BA05-B38E28FBA2B3}" destId="{04F0D098-556C-4F6D-A279-206412743FF9}" srcOrd="3" destOrd="0" parTransId="{C5742F52-FC60-49A3-8A8C-B4E06B948E04}" sibTransId="{DE310E9F-E98A-48DF-A4E5-C6D1DC7E7AA3}"/>
    <dgm:cxn modelId="{11645C59-20BA-4D8C-ADA2-2D94430E8FC9}" type="presOf" srcId="{A7C627FD-174C-40AF-9EF4-1B64E699A2EF}" destId="{4CA7B0C1-0C98-4C17-9AAA-63A4C17810DE}" srcOrd="0" destOrd="2" presId="urn:microsoft.com/office/officeart/2005/8/layout/list1"/>
    <dgm:cxn modelId="{CFB0487D-89A4-4AE5-9EAE-696B958BEAC2}" srcId="{223806E2-80AA-4826-BA05-B38E28FBA2B3}" destId="{4A3CF88C-CA1F-401E-9095-9564DE05C543}" srcOrd="4" destOrd="0" parTransId="{060DF21E-FABF-46C4-A561-40F282EE798B}" sibTransId="{86BD15F1-5DBC-49D3-95B2-5982E3060AEF}"/>
    <dgm:cxn modelId="{074FF67D-39E6-4D03-89D6-8FBF2041C065}" type="presOf" srcId="{4A3CF88C-CA1F-401E-9095-9564DE05C543}" destId="{F581767F-D518-4FC5-9C32-65B4F6972D3D}" srcOrd="0" destOrd="4" presId="urn:microsoft.com/office/officeart/2005/8/layout/list1"/>
    <dgm:cxn modelId="{2AAA2C93-719D-4451-80F0-55B2A42651E5}" type="presOf" srcId="{37D75B5C-853A-4E83-8340-2C52CD860A1B}" destId="{F581767F-D518-4FC5-9C32-65B4F6972D3D}" srcOrd="0" destOrd="2" presId="urn:microsoft.com/office/officeart/2005/8/layout/list1"/>
    <dgm:cxn modelId="{60487795-CE98-45A6-9222-DE9AD68B6BAE}" srcId="{223806E2-80AA-4826-BA05-B38E28FBA2B3}" destId="{CF7D8702-9819-4CD4-8B2C-6D9653AFED4C}" srcOrd="1" destOrd="0" parTransId="{1092F453-87E1-4A1A-B0A5-063AA08CD729}" sibTransId="{481455E1-74AA-4556-90FE-51F325747AA4}"/>
    <dgm:cxn modelId="{D06C8E9B-A8A7-4F64-9476-6D4D26441986}" type="presOf" srcId="{CF7D8702-9819-4CD4-8B2C-6D9653AFED4C}" destId="{F581767F-D518-4FC5-9C32-65B4F6972D3D}" srcOrd="0" destOrd="1" presId="urn:microsoft.com/office/officeart/2005/8/layout/list1"/>
    <dgm:cxn modelId="{93CBCDA8-0E51-4268-8B82-E847CF948E97}" srcId="{6058F2D8-D41B-49E8-9151-EF0C570C7AFC}" destId="{A7C627FD-174C-40AF-9EF4-1B64E699A2EF}" srcOrd="2" destOrd="0" parTransId="{6F648FE1-556D-4F77-97BF-8FCF4F19A2C2}" sibTransId="{E73C0CC5-187A-4DF9-BA6C-AE3A9D01B3DF}"/>
    <dgm:cxn modelId="{FE863BB0-3D18-452F-9E94-1EE947047C1B}" srcId="{6058F2D8-D41B-49E8-9151-EF0C570C7AFC}" destId="{0BD86A52-89D9-49FE-97ED-E88E2843EE49}" srcOrd="1" destOrd="0" parTransId="{CFFD017A-6843-403B-A854-D4160CF89FED}" sibTransId="{0A78448B-8C12-4B39-9BCD-0B24B98FABF3}"/>
    <dgm:cxn modelId="{D124E4B3-4B01-407A-9C16-EB6C65780ABE}" type="presOf" srcId="{6058F2D8-D41B-49E8-9151-EF0C570C7AFC}" destId="{7ACF5EE7-0905-4D44-8D3B-C2D4E7506D48}" srcOrd="0" destOrd="0" presId="urn:microsoft.com/office/officeart/2005/8/layout/list1"/>
    <dgm:cxn modelId="{A2AA2FB7-2463-49AD-A0BA-8225936070F3}" type="presOf" srcId="{9FC5F9FC-6844-4044-B51A-3B92591B418A}" destId="{E238A752-6050-4DFA-8AED-F5DAC20AF125}" srcOrd="0" destOrd="0" presId="urn:microsoft.com/office/officeart/2005/8/layout/list1"/>
    <dgm:cxn modelId="{0D03C8C5-C99E-4281-BFF7-414EA6ADEC0E}" type="presOf" srcId="{04F0D098-556C-4F6D-A279-206412743FF9}" destId="{F581767F-D518-4FC5-9C32-65B4F6972D3D}" srcOrd="0" destOrd="3" presId="urn:microsoft.com/office/officeart/2005/8/layout/list1"/>
    <dgm:cxn modelId="{22AB04D5-1F20-47D8-9D11-F6BEC9A4BF93}" srcId="{6058F2D8-D41B-49E8-9151-EF0C570C7AFC}" destId="{076E2FF4-A7FF-4521-9D54-D4290890E3CA}" srcOrd="0" destOrd="0" parTransId="{52898F55-32D6-4CF4-9403-BF67393D1B72}" sibTransId="{D5BD3214-BDF7-4A5C-9DF5-2C0F8C5DC30A}"/>
    <dgm:cxn modelId="{284D08D6-D40D-42F2-8747-5428B3367E6C}" type="presOf" srcId="{076E2FF4-A7FF-4521-9D54-D4290890E3CA}" destId="{4CA7B0C1-0C98-4C17-9AAA-63A4C17810DE}" srcOrd="0" destOrd="0" presId="urn:microsoft.com/office/officeart/2005/8/layout/list1"/>
    <dgm:cxn modelId="{FB2E5FDC-C211-4AC1-9AF7-315EB055DAB9}" type="presOf" srcId="{223806E2-80AA-4826-BA05-B38E28FBA2B3}" destId="{C93A8EFE-4F48-4A6E-8DA6-6743982B94BA}" srcOrd="1" destOrd="0" presId="urn:microsoft.com/office/officeart/2005/8/layout/list1"/>
    <dgm:cxn modelId="{6F275205-F871-4C20-99C5-C2FDD1594EDB}" type="presParOf" srcId="{E238A752-6050-4DFA-8AED-F5DAC20AF125}" destId="{73F36EE6-C151-4A33-B616-0DB735A569E2}" srcOrd="0" destOrd="0" presId="urn:microsoft.com/office/officeart/2005/8/layout/list1"/>
    <dgm:cxn modelId="{CE4DB984-7566-4802-A6E9-3B2FD7FF3584}" type="presParOf" srcId="{73F36EE6-C151-4A33-B616-0DB735A569E2}" destId="{207D9042-DC3F-4006-909A-26F0F73BF035}" srcOrd="0" destOrd="0" presId="urn:microsoft.com/office/officeart/2005/8/layout/list1"/>
    <dgm:cxn modelId="{F2E864FD-9B39-447F-9246-EAED5B4DF11A}" type="presParOf" srcId="{73F36EE6-C151-4A33-B616-0DB735A569E2}" destId="{C93A8EFE-4F48-4A6E-8DA6-6743982B94BA}" srcOrd="1" destOrd="0" presId="urn:microsoft.com/office/officeart/2005/8/layout/list1"/>
    <dgm:cxn modelId="{985D2AE6-FDA7-4D6B-B42C-4E29F54B3CBB}" type="presParOf" srcId="{E238A752-6050-4DFA-8AED-F5DAC20AF125}" destId="{9F131026-29DD-412F-BB33-C5513FBB787F}" srcOrd="1" destOrd="0" presId="urn:microsoft.com/office/officeart/2005/8/layout/list1"/>
    <dgm:cxn modelId="{921659AC-7FCF-4F67-BDA5-64C2E1915DEE}" type="presParOf" srcId="{E238A752-6050-4DFA-8AED-F5DAC20AF125}" destId="{F581767F-D518-4FC5-9C32-65B4F6972D3D}" srcOrd="2" destOrd="0" presId="urn:microsoft.com/office/officeart/2005/8/layout/list1"/>
    <dgm:cxn modelId="{77DF02F5-C968-4F34-BA8C-6924DF327619}" type="presParOf" srcId="{E238A752-6050-4DFA-8AED-F5DAC20AF125}" destId="{737C5499-3A0F-4966-9994-A5A46EAA884E}" srcOrd="3" destOrd="0" presId="urn:microsoft.com/office/officeart/2005/8/layout/list1"/>
    <dgm:cxn modelId="{38A942C1-AF33-4F06-809D-726AB5FBA244}" type="presParOf" srcId="{E238A752-6050-4DFA-8AED-F5DAC20AF125}" destId="{C91E4C17-454E-4927-A1FD-E5E785624C14}" srcOrd="4" destOrd="0" presId="urn:microsoft.com/office/officeart/2005/8/layout/list1"/>
    <dgm:cxn modelId="{DAD88B51-4F78-465A-BBC3-282A6799DCB8}" type="presParOf" srcId="{C91E4C17-454E-4927-A1FD-E5E785624C14}" destId="{7ACF5EE7-0905-4D44-8D3B-C2D4E7506D48}" srcOrd="0" destOrd="0" presId="urn:microsoft.com/office/officeart/2005/8/layout/list1"/>
    <dgm:cxn modelId="{824FA162-6D60-4EB3-ADC8-04D263F4872D}" type="presParOf" srcId="{C91E4C17-454E-4927-A1FD-E5E785624C14}" destId="{36AC032D-FB42-436D-A2E0-B646C8F8BB3F}" srcOrd="1" destOrd="0" presId="urn:microsoft.com/office/officeart/2005/8/layout/list1"/>
    <dgm:cxn modelId="{881F0446-BC33-4644-816C-96E5D0A37D0B}" type="presParOf" srcId="{E238A752-6050-4DFA-8AED-F5DAC20AF125}" destId="{A8285B1F-9A08-4AAF-A898-0D13299A5F20}" srcOrd="5" destOrd="0" presId="urn:microsoft.com/office/officeart/2005/8/layout/list1"/>
    <dgm:cxn modelId="{6BF159F7-D748-44B1-9A85-A8602170CEDE}" type="presParOf" srcId="{E238A752-6050-4DFA-8AED-F5DAC20AF125}" destId="{4CA7B0C1-0C98-4C17-9AAA-63A4C17810D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98032-6888-4EF8-941F-B1D9079058AE}">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CB084-4570-4B1A-982C-62B6BC86355B}">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CCDE3F-C229-4890-98B3-E86D826F0F05}">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Informal discussion stimulated by a scripted scenario.</a:t>
          </a:r>
        </a:p>
      </dsp:txBody>
      <dsp:txXfrm>
        <a:off x="1357965" y="2319"/>
        <a:ext cx="4887299" cy="1175727"/>
      </dsp:txXfrm>
    </dsp:sp>
    <dsp:sp modelId="{2A6F83FA-59F6-4C58-B8C5-9B5BC1BC83DE}">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05F8D-E8C9-4F3B-A200-1374F04A3337}">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C8ADF9-AC21-4174-B7B3-21FD540EE800}">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No time pressures; low stress; promotes the free and open exchange of ideas.</a:t>
          </a:r>
        </a:p>
      </dsp:txBody>
      <dsp:txXfrm>
        <a:off x="1357965" y="1471979"/>
        <a:ext cx="4887299" cy="1175727"/>
      </dsp:txXfrm>
    </dsp:sp>
    <dsp:sp modelId="{7F8F2778-97F2-4D41-B8FB-1B712A88E821}">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DCD64-0803-474E-BB0E-C4AD1FA83A48}">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E2EC71-3450-4771-A663-60A652F53119}">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Familiarizes players with roles, functions, plans, and procedures.</a:t>
          </a:r>
        </a:p>
      </dsp:txBody>
      <dsp:txXfrm>
        <a:off x="1357965" y="2941639"/>
        <a:ext cx="4887299" cy="1175727"/>
      </dsp:txXfrm>
    </dsp:sp>
    <dsp:sp modelId="{C770C78C-64F7-435D-A4D8-B34F22F9BF11}">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94D8CF-97BF-40DE-B3BE-B0C57A9278CB}">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A15FC9-D814-436C-A0FF-E76C0569DEDC}">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844550">
            <a:lnSpc>
              <a:spcPct val="100000"/>
            </a:lnSpc>
            <a:spcBef>
              <a:spcPct val="0"/>
            </a:spcBef>
            <a:spcAft>
              <a:spcPct val="35000"/>
            </a:spcAft>
            <a:buNone/>
          </a:pPr>
          <a:r>
            <a:rPr lang="en-US" sz="1900" kern="1200"/>
            <a:t>Goal is constructive discussion from </a:t>
          </a:r>
          <a:r>
            <a:rPr lang="en-US" sz="1900" b="1" i="1" kern="1200"/>
            <a:t>all</a:t>
          </a:r>
          <a:r>
            <a:rPr lang="en-US" sz="1900" kern="1200"/>
            <a:t> participants</a:t>
          </a:r>
          <a:r>
            <a:rPr lang="en-US" sz="1900" kern="1200">
              <a:latin typeface="Calibri Light" panose="020F0302020204030204"/>
            </a:rPr>
            <a:t> </a:t>
          </a:r>
          <a:r>
            <a:rPr lang="en-US" sz="1900" kern="1200">
              <a:latin typeface="Calibri" panose="020F0502020204030204" pitchFamily="34" charset="0"/>
              <a:cs typeface="Calibri" panose="020F0502020204030204" pitchFamily="34" charset="0"/>
            </a:rPr>
            <a:t>seeking opportunity to improve policy, procedures, and plans.</a:t>
          </a:r>
        </a:p>
      </dsp:txBody>
      <dsp:txXfrm>
        <a:off x="1357965" y="4411299"/>
        <a:ext cx="4887299" cy="11757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1767F-D518-4FC5-9C32-65B4F6972D3D}">
      <dsp:nvSpPr>
        <dsp:cNvPr id="0" name=""/>
        <dsp:cNvSpPr/>
      </dsp:nvSpPr>
      <dsp:spPr>
        <a:xfrm>
          <a:off x="0" y="230311"/>
          <a:ext cx="11038840" cy="27342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737" tIns="291592" rIns="856737"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Module 1:  	Facility Notifications</a:t>
          </a:r>
        </a:p>
        <a:p>
          <a:pPr marL="285750" lvl="1" indent="-285750" algn="l" defTabSz="1244600">
            <a:lnSpc>
              <a:spcPct val="90000"/>
            </a:lnSpc>
            <a:spcBef>
              <a:spcPct val="0"/>
            </a:spcBef>
            <a:spcAft>
              <a:spcPct val="15000"/>
            </a:spcAft>
            <a:buChar char="•"/>
          </a:pPr>
          <a:r>
            <a:rPr lang="en-US" sz="2800" kern="1200"/>
            <a:t>Module 2:  	Local Agency Notifications</a:t>
          </a:r>
        </a:p>
        <a:p>
          <a:pPr marL="285750" lvl="1" indent="-285750" algn="l" defTabSz="1244600">
            <a:lnSpc>
              <a:spcPct val="90000"/>
            </a:lnSpc>
            <a:spcBef>
              <a:spcPct val="0"/>
            </a:spcBef>
            <a:spcAft>
              <a:spcPct val="15000"/>
            </a:spcAft>
            <a:buChar char="•"/>
          </a:pPr>
          <a:r>
            <a:rPr lang="en-US" sz="2800" kern="1200"/>
            <a:t>Module 3:  	Risk Assessment</a:t>
          </a:r>
        </a:p>
        <a:p>
          <a:pPr marL="285750" lvl="1" indent="-285750" algn="l" defTabSz="1244600">
            <a:lnSpc>
              <a:spcPct val="90000"/>
            </a:lnSpc>
            <a:spcBef>
              <a:spcPct val="0"/>
            </a:spcBef>
            <a:spcAft>
              <a:spcPct val="15000"/>
            </a:spcAft>
            <a:buChar char="•"/>
          </a:pPr>
          <a:r>
            <a:rPr lang="en-US" sz="2800" kern="1200"/>
            <a:t>Module 4: 	Public Notification</a:t>
          </a:r>
        </a:p>
        <a:p>
          <a:pPr marL="285750" lvl="1" indent="-285750" algn="l" defTabSz="1244600">
            <a:lnSpc>
              <a:spcPct val="90000"/>
            </a:lnSpc>
            <a:spcBef>
              <a:spcPct val="0"/>
            </a:spcBef>
            <a:spcAft>
              <a:spcPct val="15000"/>
            </a:spcAft>
            <a:buChar char="•"/>
          </a:pPr>
          <a:r>
            <a:rPr lang="en-US" sz="2800" kern="1200"/>
            <a:t>Module 5:	Documentation and Investigation</a:t>
          </a:r>
          <a:endParaRPr lang="en-US" sz="2800" kern="1200">
            <a:highlight>
              <a:srgbClr val="FFFF00"/>
            </a:highlight>
          </a:endParaRPr>
        </a:p>
      </dsp:txBody>
      <dsp:txXfrm>
        <a:off x="0" y="230311"/>
        <a:ext cx="11038840" cy="2734200"/>
      </dsp:txXfrm>
    </dsp:sp>
    <dsp:sp modelId="{C93A8EFE-4F48-4A6E-8DA6-6743982B94BA}">
      <dsp:nvSpPr>
        <dsp:cNvPr id="0" name=""/>
        <dsp:cNvSpPr/>
      </dsp:nvSpPr>
      <dsp:spPr>
        <a:xfrm>
          <a:off x="551942" y="23671"/>
          <a:ext cx="8713254"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069" tIns="0" rIns="292069" bIns="0" numCol="1" spcCol="1270" anchor="ctr" anchorCtr="0">
          <a:noAutofit/>
        </a:bodyPr>
        <a:lstStyle/>
        <a:p>
          <a:pPr marL="0" lvl="0" indent="0" algn="l" defTabSz="1422400">
            <a:lnSpc>
              <a:spcPct val="90000"/>
            </a:lnSpc>
            <a:spcBef>
              <a:spcPct val="0"/>
            </a:spcBef>
            <a:spcAft>
              <a:spcPct val="35000"/>
            </a:spcAft>
            <a:buNone/>
          </a:pPr>
          <a:r>
            <a:rPr lang="en-US" sz="3200" kern="1200"/>
            <a:t>2.5-Hour Facilitated Tabletop Exercise (TTX):</a:t>
          </a:r>
        </a:p>
      </dsp:txBody>
      <dsp:txXfrm>
        <a:off x="572117" y="43846"/>
        <a:ext cx="8672904" cy="372930"/>
      </dsp:txXfrm>
    </dsp:sp>
    <dsp:sp modelId="{4CA7B0C1-0C98-4C17-9AAA-63A4C17810DE}">
      <dsp:nvSpPr>
        <dsp:cNvPr id="0" name=""/>
        <dsp:cNvSpPr/>
      </dsp:nvSpPr>
      <dsp:spPr>
        <a:xfrm>
          <a:off x="0" y="3246751"/>
          <a:ext cx="11038840" cy="1808099"/>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6737" tIns="291592" rIns="856737"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Open and active facilitated discussion </a:t>
          </a:r>
        </a:p>
        <a:p>
          <a:pPr marL="285750" lvl="1" indent="-285750" algn="l" defTabSz="1244600">
            <a:lnSpc>
              <a:spcPct val="90000"/>
            </a:lnSpc>
            <a:spcBef>
              <a:spcPct val="0"/>
            </a:spcBef>
            <a:spcAft>
              <a:spcPct val="15000"/>
            </a:spcAft>
            <a:buChar char="•"/>
          </a:pPr>
          <a:r>
            <a:rPr lang="en-US" sz="2800" kern="1200"/>
            <a:t>Scenario update</a:t>
          </a:r>
        </a:p>
        <a:p>
          <a:pPr marL="285750" lvl="1" indent="-285750" algn="l" defTabSz="1244600">
            <a:lnSpc>
              <a:spcPct val="90000"/>
            </a:lnSpc>
            <a:spcBef>
              <a:spcPct val="0"/>
            </a:spcBef>
            <a:spcAft>
              <a:spcPct val="15000"/>
            </a:spcAft>
            <a:buChar char="•"/>
          </a:pPr>
          <a:r>
            <a:rPr lang="en-US" sz="2800" kern="1200"/>
            <a:t>Discussion of various issues </a:t>
          </a:r>
        </a:p>
      </dsp:txBody>
      <dsp:txXfrm>
        <a:off x="0" y="3246751"/>
        <a:ext cx="11038840" cy="1808099"/>
      </dsp:txXfrm>
    </dsp:sp>
    <dsp:sp modelId="{36AC032D-FB42-436D-A2E0-B646C8F8BB3F}">
      <dsp:nvSpPr>
        <dsp:cNvPr id="0" name=""/>
        <dsp:cNvSpPr/>
      </dsp:nvSpPr>
      <dsp:spPr>
        <a:xfrm>
          <a:off x="551942" y="3040111"/>
          <a:ext cx="7727188" cy="4132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069" tIns="0" rIns="292069" bIns="0" numCol="1" spcCol="1270" anchor="ctr" anchorCtr="0">
          <a:noAutofit/>
        </a:bodyPr>
        <a:lstStyle/>
        <a:p>
          <a:pPr marL="0" lvl="0" indent="0" algn="l" defTabSz="1422400">
            <a:lnSpc>
              <a:spcPct val="90000"/>
            </a:lnSpc>
            <a:spcBef>
              <a:spcPct val="0"/>
            </a:spcBef>
            <a:spcAft>
              <a:spcPct val="35000"/>
            </a:spcAft>
            <a:buNone/>
          </a:pPr>
          <a:r>
            <a:rPr lang="en-US" sz="3200" kern="1200"/>
            <a:t>Each module is comprised of: </a:t>
          </a:r>
        </a:p>
      </dsp:txBody>
      <dsp:txXfrm>
        <a:off x="572117" y="3060286"/>
        <a:ext cx="7686838" cy="3729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C45FA-D458-46CD-BC37-52D6AD225242}"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8010B-42ED-4777-A7C7-4B4EAFE363B4}" type="slidenum">
              <a:rPr lang="en-US" smtClean="0"/>
              <a:t>‹#›</a:t>
            </a:fld>
            <a:endParaRPr lang="en-US"/>
          </a:p>
        </p:txBody>
      </p:sp>
    </p:spTree>
    <p:extLst>
      <p:ext uri="{BB962C8B-B14F-4D97-AF65-F5344CB8AC3E}">
        <p14:creationId xmlns:p14="http://schemas.microsoft.com/office/powerpoint/2010/main" val="385950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this slide during registration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5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a:t>
            </a:r>
          </a:p>
          <a:p>
            <a:endParaRPr lang="en-US"/>
          </a:p>
          <a:p>
            <a:r>
              <a:rPr lang="en-US"/>
              <a:t>Time goal – 30 seconds</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13</a:t>
            </a:fld>
            <a:endParaRPr lang="en-US"/>
          </a:p>
        </p:txBody>
      </p:sp>
    </p:spTree>
    <p:extLst>
      <p:ext uri="{BB962C8B-B14F-4D97-AF65-F5344CB8AC3E}">
        <p14:creationId xmlns:p14="http://schemas.microsoft.com/office/powerpoint/2010/main" val="378847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650" indent="-352650">
              <a:buClr>
                <a:schemeClr val="accent5">
                  <a:lumMod val="75000"/>
                </a:schemeClr>
              </a:buClr>
            </a:pPr>
            <a:r>
              <a:rPr lang="en-US"/>
              <a:t>Why Do We Exercise?</a:t>
            </a:r>
          </a:p>
          <a:p>
            <a:pPr marL="352650" indent="-352650">
              <a:buClr>
                <a:schemeClr val="accent5">
                  <a:lumMod val="75000"/>
                </a:schemeClr>
              </a:buClr>
            </a:pPr>
            <a:r>
              <a:rPr lang="en-US"/>
              <a:t>Time goal 30 seconds</a:t>
            </a:r>
          </a:p>
          <a:p>
            <a:pPr marL="346075" indent="-346075">
              <a:lnSpc>
                <a:spcPct val="100000"/>
              </a:lnSpc>
              <a:buClr>
                <a:schemeClr val="accent5">
                  <a:lumMod val="75000"/>
                </a:schemeClr>
              </a:buClr>
            </a:pPr>
            <a:endParaRPr lang="en-US"/>
          </a:p>
          <a:p>
            <a:pPr marL="346075" indent="-346075">
              <a:lnSpc>
                <a:spcPct val="100000"/>
              </a:lnSpc>
              <a:buClr>
                <a:schemeClr val="accent5">
                  <a:lumMod val="75000"/>
                </a:schemeClr>
              </a:buClr>
            </a:pPr>
            <a:r>
              <a:rPr lang="en-US"/>
              <a:t>Recognize roles and responsibilities.</a:t>
            </a:r>
          </a:p>
          <a:p>
            <a:pPr marL="346075" indent="-346075">
              <a:lnSpc>
                <a:spcPct val="100000"/>
              </a:lnSpc>
              <a:buClr>
                <a:schemeClr val="accent5">
                  <a:lumMod val="75000"/>
                </a:schemeClr>
              </a:buClr>
            </a:pPr>
            <a:r>
              <a:rPr lang="en-US"/>
              <a:t>Identify gaps in planning and preparedness.</a:t>
            </a:r>
          </a:p>
          <a:p>
            <a:pPr marL="346075" indent="-346075">
              <a:lnSpc>
                <a:spcPct val="100000"/>
              </a:lnSpc>
              <a:buClr>
                <a:schemeClr val="accent5">
                  <a:lumMod val="75000"/>
                </a:schemeClr>
              </a:buClr>
            </a:pPr>
            <a:r>
              <a:rPr lang="en-US"/>
              <a:t>Identify future training needs. </a:t>
            </a:r>
          </a:p>
          <a:p>
            <a:pPr marL="346075" indent="-346075">
              <a:lnSpc>
                <a:spcPct val="100000"/>
              </a:lnSpc>
              <a:buClr>
                <a:schemeClr val="accent5">
                  <a:lumMod val="75000"/>
                </a:schemeClr>
              </a:buClr>
            </a:pPr>
            <a:r>
              <a:rPr lang="en-US"/>
              <a:t>Promote inter-agency collaboration.</a:t>
            </a:r>
          </a:p>
          <a:p>
            <a:pPr marL="346075" indent="-346075">
              <a:lnSpc>
                <a:spcPct val="100000"/>
              </a:lnSpc>
              <a:buClr>
                <a:schemeClr val="accent5">
                  <a:lumMod val="75000"/>
                </a:schemeClr>
              </a:buClr>
            </a:pPr>
            <a:r>
              <a:rPr lang="en-US"/>
              <a:t>To meet regulatory and industry standards.</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14</a:t>
            </a:fld>
            <a:endParaRPr lang="en-US"/>
          </a:p>
        </p:txBody>
      </p:sp>
    </p:spTree>
    <p:extLst>
      <p:ext uri="{BB962C8B-B14F-4D97-AF65-F5344CB8AC3E}">
        <p14:creationId xmlns:p14="http://schemas.microsoft.com/office/powerpoint/2010/main" val="403119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81000" y="704850"/>
            <a:ext cx="6248400" cy="3514725"/>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rPr>
              <a:t>What is a TTX?</a:t>
            </a:r>
          </a:p>
          <a:p>
            <a:endParaRPr lang="en-US" altLang="en-US">
              <a:latin typeface="Arial" pitchFamily="34" charset="0"/>
            </a:endParaRPr>
          </a:p>
          <a:p>
            <a:pPr marL="352650" indent="-352650">
              <a:buClr>
                <a:schemeClr val="accent5">
                  <a:lumMod val="75000"/>
                </a:schemeClr>
              </a:buClr>
            </a:pPr>
            <a:r>
              <a:rPr lang="en-US"/>
              <a:t>Time goal 30 seconds</a:t>
            </a:r>
          </a:p>
          <a:p>
            <a:endParaRPr lang="en-US" altLang="en-US">
              <a:latin typeface="Arial" pitchFamily="34" charset="0"/>
            </a:endParaRPr>
          </a:p>
        </p:txBody>
      </p:sp>
    </p:spTree>
    <p:extLst>
      <p:ext uri="{BB962C8B-B14F-4D97-AF65-F5344CB8AC3E}">
        <p14:creationId xmlns:p14="http://schemas.microsoft.com/office/powerpoint/2010/main" val="22055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075" indent="-346075">
              <a:lnSpc>
                <a:spcPct val="100000"/>
              </a:lnSpc>
              <a:buClr>
                <a:srgbClr val="2F5597"/>
              </a:buClr>
            </a:pPr>
            <a:r>
              <a:rPr lang="en-US" sz="1200"/>
              <a:t>This is an open, low-stress, no-fault environment; varying viewpoints, and even disagreements, are expected. </a:t>
            </a:r>
          </a:p>
          <a:p>
            <a:pPr marL="346075" indent="-346075">
              <a:lnSpc>
                <a:spcPct val="100000"/>
              </a:lnSpc>
              <a:buClr>
                <a:srgbClr val="2F5597"/>
              </a:buClr>
            </a:pPr>
            <a:r>
              <a:rPr lang="en-US" sz="1200"/>
              <a:t>Responses are based on the current plans and capabilities of each agency or organization. </a:t>
            </a:r>
          </a:p>
          <a:p>
            <a:pPr marL="346075" indent="-346075">
              <a:lnSpc>
                <a:spcPct val="100000"/>
              </a:lnSpc>
              <a:buClr>
                <a:srgbClr val="2F5597"/>
              </a:buClr>
            </a:pPr>
            <a:r>
              <a:rPr lang="en-US" sz="1200"/>
              <a:t>Decisions are not precedent setting; consider different approaches and suggest improvements. </a:t>
            </a:r>
          </a:p>
          <a:p>
            <a:pPr marL="346075" indent="-346075">
              <a:lnSpc>
                <a:spcPct val="100000"/>
              </a:lnSpc>
              <a:buClr>
                <a:srgbClr val="2F5597"/>
              </a:buClr>
            </a:pPr>
            <a:r>
              <a:rPr lang="en-US" sz="1200"/>
              <a:t>Players are encouraged to discuss issues in depth. </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16</a:t>
            </a:fld>
            <a:endParaRPr lang="en-US"/>
          </a:p>
        </p:txBody>
      </p:sp>
    </p:spTree>
    <p:extLst>
      <p:ext uri="{BB962C8B-B14F-4D97-AF65-F5344CB8AC3E}">
        <p14:creationId xmlns:p14="http://schemas.microsoft.com/office/powerpoint/2010/main" val="261818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85000"/>
                    <a:lumOff val="15000"/>
                  </a:schemeClr>
                </a:solidFill>
                <a:latin typeface="Calibri" panose="020F0502020204030204" pitchFamily="34" charset="0"/>
              </a:rPr>
              <a:t>In any exercise, a number of assumptions and artificialities may be necessary to complete play in the time allotted. During the exercise, the following apply: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Time goal 30 seconds</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17</a:t>
            </a:fld>
            <a:endParaRPr lang="en-US"/>
          </a:p>
        </p:txBody>
      </p:sp>
    </p:spTree>
    <p:extLst>
      <p:ext uri="{BB962C8B-B14F-4D97-AF65-F5344CB8AC3E}">
        <p14:creationId xmlns:p14="http://schemas.microsoft.com/office/powerpoint/2010/main" val="1695774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Time goal 30 seconds</a:t>
            </a:r>
          </a:p>
          <a:p>
            <a:endParaRPr lang="en-US"/>
          </a:p>
        </p:txBody>
      </p:sp>
      <p:sp>
        <p:nvSpPr>
          <p:cNvPr id="4" name="Slide Number Placeholder 3"/>
          <p:cNvSpPr>
            <a:spLocks noGrp="1"/>
          </p:cNvSpPr>
          <p:nvPr>
            <p:ph type="sldNum" sz="quarter" idx="10"/>
          </p:nvPr>
        </p:nvSpPr>
        <p:spPr/>
        <p:txBody>
          <a:bodyPr/>
          <a:lstStyle/>
          <a:p>
            <a:fld id="{EFDD42FD-0935-4AA1-AF45-05F2EC27BAF2}" type="slidenum">
              <a:rPr lang="en-US" smtClean="0"/>
              <a:pPr/>
              <a:t>18</a:t>
            </a:fld>
            <a:endParaRPr lang="en-US"/>
          </a:p>
        </p:txBody>
      </p:sp>
    </p:spTree>
    <p:extLst>
      <p:ext uri="{BB962C8B-B14F-4D97-AF65-F5344CB8AC3E}">
        <p14:creationId xmlns:p14="http://schemas.microsoft.com/office/powerpoint/2010/main" val="266528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Time goal 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19</a:t>
            </a:fld>
            <a:endParaRPr lang="en-US"/>
          </a:p>
        </p:txBody>
      </p:sp>
    </p:spTree>
    <p:extLst>
      <p:ext uri="{BB962C8B-B14F-4D97-AF65-F5344CB8AC3E}">
        <p14:creationId xmlns:p14="http://schemas.microsoft.com/office/powerpoint/2010/main" val="3317805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1 – Facility Notifications </a:t>
            </a:r>
          </a:p>
          <a:p>
            <a:r>
              <a:rPr lang="en-US"/>
              <a:t>This is an index slide</a:t>
            </a:r>
          </a:p>
          <a:p>
            <a:endParaRPr lang="en-US"/>
          </a:p>
          <a:p>
            <a:r>
              <a:rPr lang="en-US"/>
              <a:t>Time goal for this Module is 15 minutes</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20</a:t>
            </a:fld>
            <a:endParaRPr lang="en-US"/>
          </a:p>
        </p:txBody>
      </p:sp>
    </p:spTree>
    <p:extLst>
      <p:ext uri="{BB962C8B-B14F-4D97-AF65-F5344CB8AC3E}">
        <p14:creationId xmlns:p14="http://schemas.microsoft.com/office/powerpoint/2010/main" val="3037437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21</a:t>
            </a:fld>
            <a:endParaRPr lang="en-US"/>
          </a:p>
        </p:txBody>
      </p:sp>
    </p:spTree>
    <p:extLst>
      <p:ext uri="{BB962C8B-B14F-4D97-AF65-F5344CB8AC3E}">
        <p14:creationId xmlns:p14="http://schemas.microsoft.com/office/powerpoint/2010/main" val="144087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23</a:t>
            </a:fld>
            <a:endParaRPr lang="en-US"/>
          </a:p>
        </p:txBody>
      </p:sp>
    </p:spTree>
    <p:extLst>
      <p:ext uri="{BB962C8B-B14F-4D97-AF65-F5344CB8AC3E}">
        <p14:creationId xmlns:p14="http://schemas.microsoft.com/office/powerpoint/2010/main" val="54239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3</a:t>
            </a:fld>
            <a:endParaRPr lang="en-US"/>
          </a:p>
        </p:txBody>
      </p:sp>
    </p:spTree>
    <p:extLst>
      <p:ext uri="{BB962C8B-B14F-4D97-AF65-F5344CB8AC3E}">
        <p14:creationId xmlns:p14="http://schemas.microsoft.com/office/powerpoint/2010/main" val="1699930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24</a:t>
            </a:fld>
            <a:endParaRPr lang="en-US"/>
          </a:p>
        </p:txBody>
      </p:sp>
    </p:spTree>
    <p:extLst>
      <p:ext uri="{BB962C8B-B14F-4D97-AF65-F5344CB8AC3E}">
        <p14:creationId xmlns:p14="http://schemas.microsoft.com/office/powerpoint/2010/main" val="1843518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26</a:t>
            </a:fld>
            <a:endParaRPr lang="en-US"/>
          </a:p>
        </p:txBody>
      </p:sp>
    </p:spTree>
    <p:extLst>
      <p:ext uri="{BB962C8B-B14F-4D97-AF65-F5344CB8AC3E}">
        <p14:creationId xmlns:p14="http://schemas.microsoft.com/office/powerpoint/2010/main" val="271613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2 – Local Agency Notifications</a:t>
            </a:r>
          </a:p>
          <a:p>
            <a:r>
              <a:rPr lang="en-US" dirty="0"/>
              <a:t>This is an index slide</a:t>
            </a:r>
          </a:p>
          <a:p>
            <a:endParaRPr lang="en-US" dirty="0"/>
          </a:p>
          <a:p>
            <a:r>
              <a:rPr lang="en-US" dirty="0"/>
              <a:t>Time goal for this Module is 30 minutes </a:t>
            </a:r>
          </a:p>
          <a:p>
            <a:r>
              <a:rPr lang="en-US" dirty="0"/>
              <a:t>(Start 9:15 a.m. – end 9:45 a.m.)</a:t>
            </a:r>
          </a:p>
          <a:p>
            <a:endParaRPr lang="en-US" dirty="0"/>
          </a:p>
        </p:txBody>
      </p:sp>
      <p:sp>
        <p:nvSpPr>
          <p:cNvPr id="4" name="Slide Number Placeholder 3"/>
          <p:cNvSpPr>
            <a:spLocks noGrp="1"/>
          </p:cNvSpPr>
          <p:nvPr>
            <p:ph type="sldNum" sz="quarter" idx="5"/>
          </p:nvPr>
        </p:nvSpPr>
        <p:spPr/>
        <p:txBody>
          <a:bodyPr/>
          <a:lstStyle/>
          <a:p>
            <a:fld id="{1F28010B-42ED-4777-A7C7-4B4EAFE363B4}" type="slidenum">
              <a:rPr lang="en-US" smtClean="0"/>
              <a:t>27</a:t>
            </a:fld>
            <a:endParaRPr lang="en-US"/>
          </a:p>
        </p:txBody>
      </p:sp>
    </p:spTree>
    <p:extLst>
      <p:ext uri="{BB962C8B-B14F-4D97-AF65-F5344CB8AC3E}">
        <p14:creationId xmlns:p14="http://schemas.microsoft.com/office/powerpoint/2010/main" val="31348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28</a:t>
            </a:fld>
            <a:endParaRPr lang="en-US"/>
          </a:p>
        </p:txBody>
      </p:sp>
    </p:spTree>
    <p:extLst>
      <p:ext uri="{BB962C8B-B14F-4D97-AF65-F5344CB8AC3E}">
        <p14:creationId xmlns:p14="http://schemas.microsoft.com/office/powerpoint/2010/main" val="3294764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29</a:t>
            </a:fld>
            <a:endParaRPr lang="en-US"/>
          </a:p>
        </p:txBody>
      </p:sp>
    </p:spTree>
    <p:extLst>
      <p:ext uri="{BB962C8B-B14F-4D97-AF65-F5344CB8AC3E}">
        <p14:creationId xmlns:p14="http://schemas.microsoft.com/office/powerpoint/2010/main" val="3448258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HazMat Incident Guide (1 of 2)</a:t>
            </a:r>
          </a:p>
          <a:p>
            <a:r>
              <a:rPr lang="en-US" b="1"/>
              <a:t>The hazmat incident guide is a card or programmed screen that is a national standard for dispatchers.</a:t>
            </a:r>
          </a:p>
          <a:p>
            <a:endParaRPr lang="en-US" b="1"/>
          </a:p>
          <a:p>
            <a:r>
              <a:rPr lang="en-US" b="1"/>
              <a:t>After discussion. facilitator asks the players: “How does this card compare with the Off-site ERP?  (pp9 &amp; 10 D.4.a through 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13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HazMat Incident Guide (2 of 2)</a:t>
            </a:r>
          </a:p>
          <a:p>
            <a:r>
              <a:rPr lang="en-US" b="1" dirty="0"/>
              <a:t>The hazmat incident guide is a card or programmed screen that is a national standard for dispatchers.</a:t>
            </a:r>
          </a:p>
          <a:p>
            <a:endParaRPr lang="en-US" b="1" dirty="0"/>
          </a:p>
          <a:p>
            <a:r>
              <a:rPr lang="en-US" b="1" dirty="0"/>
              <a:t>After discussion facilitator asks the players: “How does this card compare with the Off-site ERP?  (pp__ &amp; __ D.4. A through 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257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32</a:t>
            </a:fld>
            <a:endParaRPr lang="en-US"/>
          </a:p>
        </p:txBody>
      </p:sp>
    </p:spTree>
    <p:extLst>
      <p:ext uri="{BB962C8B-B14F-4D97-AF65-F5344CB8AC3E}">
        <p14:creationId xmlns:p14="http://schemas.microsoft.com/office/powerpoint/2010/main" val="1362558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33</a:t>
            </a:fld>
            <a:endParaRPr lang="en-US"/>
          </a:p>
        </p:txBody>
      </p:sp>
    </p:spTree>
    <p:extLst>
      <p:ext uri="{BB962C8B-B14F-4D97-AF65-F5344CB8AC3E}">
        <p14:creationId xmlns:p14="http://schemas.microsoft.com/office/powerpoint/2010/main" val="1017144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#7, add “or State”, if applicable</a:t>
            </a:r>
          </a:p>
          <a:p>
            <a:endParaRPr lang="en-US" dirty="0"/>
          </a:p>
          <a:p>
            <a:r>
              <a:rPr lang="en-US" dirty="0"/>
              <a:t>At the end of Module 2 (if time permits), call for a 15 minute break.</a:t>
            </a:r>
          </a:p>
          <a:p>
            <a:endParaRPr lang="en-US" dirty="0"/>
          </a:p>
          <a:p>
            <a:r>
              <a:rPr lang="en-US" dirty="0"/>
              <a:t>Scheduled </a:t>
            </a:r>
            <a:r>
              <a:rPr lang="en-US" b="1" dirty="0"/>
              <a:t>break</a:t>
            </a:r>
            <a:r>
              <a:rPr lang="en-US" dirty="0"/>
              <a:t> time is 9:45 a.m. till </a:t>
            </a:r>
            <a:r>
              <a:rPr lang="en-US" b="1" dirty="0"/>
              <a:t>10:00 a.m. </a:t>
            </a:r>
          </a:p>
          <a:p>
            <a:endParaRPr lang="en-US" dirty="0"/>
          </a:p>
        </p:txBody>
      </p:sp>
      <p:sp>
        <p:nvSpPr>
          <p:cNvPr id="4" name="Slide Number Placeholder 3"/>
          <p:cNvSpPr>
            <a:spLocks noGrp="1"/>
          </p:cNvSpPr>
          <p:nvPr>
            <p:ph type="sldNum" sz="quarter" idx="5"/>
          </p:nvPr>
        </p:nvSpPr>
        <p:spPr/>
        <p:txBody>
          <a:bodyPr/>
          <a:lstStyle/>
          <a:p>
            <a:fld id="{1F28010B-42ED-4777-A7C7-4B4EAFE363B4}" type="slidenum">
              <a:rPr lang="en-US" smtClean="0"/>
              <a:t>34</a:t>
            </a:fld>
            <a:endParaRPr lang="en-US"/>
          </a:p>
        </p:txBody>
      </p:sp>
    </p:spTree>
    <p:extLst>
      <p:ext uri="{BB962C8B-B14F-4D97-AF65-F5344CB8AC3E}">
        <p14:creationId xmlns:p14="http://schemas.microsoft.com/office/powerpoint/2010/main" val="379989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This is an index slide.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DO NOT conduct introductions here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just tell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what you’re going to tell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15 minutes allotted for this entire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section</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a:t>
            </a:fld>
            <a:endParaRPr lang="en-US"/>
          </a:p>
        </p:txBody>
      </p:sp>
    </p:spTree>
    <p:extLst>
      <p:ext uri="{BB962C8B-B14F-4D97-AF65-F5344CB8AC3E}">
        <p14:creationId xmlns:p14="http://schemas.microsoft.com/office/powerpoint/2010/main" val="334417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3 Risk Assessment</a:t>
            </a:r>
          </a:p>
          <a:p>
            <a:r>
              <a:rPr lang="en-US" dirty="0"/>
              <a:t>This is an index slide</a:t>
            </a:r>
          </a:p>
          <a:p>
            <a:endParaRPr lang="en-US" dirty="0"/>
          </a:p>
          <a:p>
            <a:r>
              <a:rPr lang="en-US" dirty="0"/>
              <a:t>After returning from break, begin Module 3.</a:t>
            </a:r>
          </a:p>
          <a:p>
            <a:r>
              <a:rPr lang="en-US" dirty="0"/>
              <a:t>(Module is scheduled for </a:t>
            </a:r>
            <a:r>
              <a:rPr lang="en-US" b="1" dirty="0"/>
              <a:t>30 minutes</a:t>
            </a:r>
            <a:r>
              <a:rPr lang="en-US" dirty="0"/>
              <a:t>, 10:00 a.m. till 10:30 a.m.)</a:t>
            </a:r>
          </a:p>
          <a:p>
            <a:endParaRPr lang="en-US" dirty="0"/>
          </a:p>
        </p:txBody>
      </p:sp>
      <p:sp>
        <p:nvSpPr>
          <p:cNvPr id="4" name="Slide Number Placeholder 3"/>
          <p:cNvSpPr>
            <a:spLocks noGrp="1"/>
          </p:cNvSpPr>
          <p:nvPr>
            <p:ph type="sldNum" sz="quarter" idx="5"/>
          </p:nvPr>
        </p:nvSpPr>
        <p:spPr/>
        <p:txBody>
          <a:bodyPr/>
          <a:lstStyle/>
          <a:p>
            <a:fld id="{1F28010B-42ED-4777-A7C7-4B4EAFE363B4}" type="slidenum">
              <a:rPr lang="en-US" smtClean="0"/>
              <a:t>35</a:t>
            </a:fld>
            <a:endParaRPr lang="en-US"/>
          </a:p>
        </p:txBody>
      </p:sp>
    </p:spTree>
    <p:extLst>
      <p:ext uri="{BB962C8B-B14F-4D97-AF65-F5344CB8AC3E}">
        <p14:creationId xmlns:p14="http://schemas.microsoft.com/office/powerpoint/2010/main" val="46658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36</a:t>
            </a:fld>
            <a:endParaRPr lang="en-US"/>
          </a:p>
        </p:txBody>
      </p:sp>
    </p:spTree>
    <p:extLst>
      <p:ext uri="{BB962C8B-B14F-4D97-AF65-F5344CB8AC3E}">
        <p14:creationId xmlns:p14="http://schemas.microsoft.com/office/powerpoint/2010/main" val="717457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CERES (new) – includes option to upload Tier2 information</a:t>
            </a:r>
          </a:p>
          <a:p>
            <a:endParaRPr lang="en-US"/>
          </a:p>
          <a:p>
            <a:r>
              <a:rPr lang="en-US"/>
              <a:t>Cameo (well known modeling program)</a:t>
            </a:r>
          </a:p>
          <a:p>
            <a:endParaRPr lang="en-US"/>
          </a:p>
          <a:p>
            <a:r>
              <a:rPr lang="en-US" err="1"/>
              <a:t>RMPComp</a:t>
            </a:r>
            <a:r>
              <a:rPr lang="en-US"/>
              <a:t> (less well known; available via internet)  RMP = Risk Management Program (EPA regulation 40 CFR 112R)</a:t>
            </a:r>
          </a:p>
          <a:p>
            <a:r>
              <a:rPr lang="en-US"/>
              <a:t>Reg requires facility to run “Worst case scenario” and “Alternate Scenario”.   </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37</a:t>
            </a:fld>
            <a:endParaRPr lang="en-US"/>
          </a:p>
        </p:txBody>
      </p:sp>
    </p:spTree>
    <p:extLst>
      <p:ext uri="{BB962C8B-B14F-4D97-AF65-F5344CB8AC3E}">
        <p14:creationId xmlns:p14="http://schemas.microsoft.com/office/powerpoint/2010/main" val="185037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28010B-42ED-4777-A7C7-4B4EAFE363B4}" type="slidenum">
              <a:rPr lang="en-US" smtClean="0"/>
              <a:t>38</a:t>
            </a:fld>
            <a:endParaRPr lang="en-US"/>
          </a:p>
        </p:txBody>
      </p:sp>
    </p:spTree>
    <p:extLst>
      <p:ext uri="{BB962C8B-B14F-4D97-AF65-F5344CB8AC3E}">
        <p14:creationId xmlns:p14="http://schemas.microsoft.com/office/powerpoint/2010/main" val="2068205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7F889F-6F05-463B-B2C0-84568FF37D2B}" type="slidenum">
              <a:rPr lang="en-US" smtClean="0"/>
              <a:pPr/>
              <a:t>39</a:t>
            </a:fld>
            <a:endParaRPr lang="en-US"/>
          </a:p>
        </p:txBody>
      </p:sp>
    </p:spTree>
    <p:extLst>
      <p:ext uri="{BB962C8B-B14F-4D97-AF65-F5344CB8AC3E}">
        <p14:creationId xmlns:p14="http://schemas.microsoft.com/office/powerpoint/2010/main" val="935688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4 Public Notifications</a:t>
            </a:r>
          </a:p>
          <a:p>
            <a:r>
              <a:rPr lang="en-US"/>
              <a:t>This is an index slide</a:t>
            </a:r>
          </a:p>
          <a:p>
            <a:endParaRPr lang="en-US"/>
          </a:p>
          <a:p>
            <a:r>
              <a:rPr lang="en-US"/>
              <a:t>(Module is scheduled for </a:t>
            </a:r>
            <a:r>
              <a:rPr lang="en-US" b="1"/>
              <a:t>30 minutes</a:t>
            </a:r>
            <a:r>
              <a:rPr lang="en-US"/>
              <a:t>, 10:30 a.m. till 11:00 a.m.)</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40</a:t>
            </a:fld>
            <a:endParaRPr lang="en-US"/>
          </a:p>
        </p:txBody>
      </p:sp>
    </p:spTree>
    <p:extLst>
      <p:ext uri="{BB962C8B-B14F-4D97-AF65-F5344CB8AC3E}">
        <p14:creationId xmlns:p14="http://schemas.microsoft.com/office/powerpoint/2010/main" val="2617746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41</a:t>
            </a:fld>
            <a:endParaRPr lang="en-US"/>
          </a:p>
        </p:txBody>
      </p:sp>
    </p:spTree>
    <p:extLst>
      <p:ext uri="{BB962C8B-B14F-4D97-AF65-F5344CB8AC3E}">
        <p14:creationId xmlns:p14="http://schemas.microsoft.com/office/powerpoint/2010/main" val="167601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42</a:t>
            </a:fld>
            <a:endParaRPr lang="en-US"/>
          </a:p>
        </p:txBody>
      </p:sp>
    </p:spTree>
    <p:extLst>
      <p:ext uri="{BB962C8B-B14F-4D97-AF65-F5344CB8AC3E}">
        <p14:creationId xmlns:p14="http://schemas.microsoft.com/office/powerpoint/2010/main" val="3480441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43</a:t>
            </a:fld>
            <a:endParaRPr lang="en-US"/>
          </a:p>
        </p:txBody>
      </p:sp>
    </p:spTree>
    <p:extLst>
      <p:ext uri="{BB962C8B-B14F-4D97-AF65-F5344CB8AC3E}">
        <p14:creationId xmlns:p14="http://schemas.microsoft.com/office/powerpoint/2010/main" val="134201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44</a:t>
            </a:fld>
            <a:endParaRPr lang="en-US"/>
          </a:p>
        </p:txBody>
      </p:sp>
    </p:spTree>
    <p:extLst>
      <p:ext uri="{BB962C8B-B14F-4D97-AF65-F5344CB8AC3E}">
        <p14:creationId xmlns:p14="http://schemas.microsoft.com/office/powerpoint/2010/main" val="190868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goal – 2 minutes</a:t>
            </a:r>
          </a:p>
          <a:p>
            <a:endParaRPr lang="en-US" dirty="0"/>
          </a:p>
          <a:p>
            <a:endParaRPr lang="en-US" dirty="0">
              <a:solidFill>
                <a:schemeClr val="tx1"/>
              </a:solidFill>
            </a:endParaRPr>
          </a:p>
          <a:p>
            <a:r>
              <a:rPr lang="en-US" dirty="0">
                <a:solidFill>
                  <a:schemeClr val="tx1"/>
                </a:solidFill>
              </a:rPr>
              <a:t>In early December 1984, methyl isocyanate, an extremely toxic chemical, escaped from a Union Carbide chemical plant in Bhopal, India. Thousands died and many more were injured. Some suffered permanent disabilities. Approximately six months later, a similar incident occurred in West Virginia.</a:t>
            </a:r>
          </a:p>
          <a:p>
            <a:endParaRPr lang="en-US" dirty="0">
              <a:solidFill>
                <a:schemeClr val="tx1"/>
              </a:solidFill>
            </a:endParaRPr>
          </a:p>
          <a:p>
            <a:r>
              <a:rPr lang="en-US" dirty="0">
                <a:solidFill>
                  <a:schemeClr val="tx1"/>
                </a:solidFill>
              </a:rPr>
              <a:t>Less than a year after the Bhopal tragedy, a small cloud of a toxic chemical leaked from another Union Carbide plant in West Virginia. Though there were no fatalities, this incident sent 134 individuals to the hospital. In the wake of these two accidents, there were demands for increased coordination and communication between the chemical industry and state, tribal, local, and federal partners. </a:t>
            </a:r>
          </a:p>
          <a:p>
            <a:endParaRPr lang="en-US" dirty="0">
              <a:solidFill>
                <a:schemeClr val="tx1"/>
              </a:solidFill>
            </a:endParaRPr>
          </a:p>
          <a:p>
            <a:pPr defTabSz="928299">
              <a:defRPr/>
            </a:pPr>
            <a:r>
              <a:rPr lang="en-US" dirty="0">
                <a:solidFill>
                  <a:schemeClr val="tx1"/>
                </a:solidFill>
              </a:rPr>
              <a:t>In response to these concerns, Congress passed the Emergency Planning and Community Right-to-Know Act in 1986. EPCRA establishes requirements for federal, state and local governments, Indian tribes, and industry regarding emergency planning and “Community Right-to-Know” reporting on hazardous and toxic chemicals. The Community Right-to-Know provisions help increase public’s knowledge and access to information on chemicals at individual facilities, their uses, and releases into the environment. States and communities, working with facilities, can use the information to improve chemical safety and protect public health and the environment. </a:t>
            </a:r>
          </a:p>
          <a:p>
            <a:endParaRPr lang="en-US"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31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45</a:t>
            </a:fld>
            <a:endParaRPr lang="en-US"/>
          </a:p>
        </p:txBody>
      </p:sp>
    </p:spTree>
    <p:extLst>
      <p:ext uri="{BB962C8B-B14F-4D97-AF65-F5344CB8AC3E}">
        <p14:creationId xmlns:p14="http://schemas.microsoft.com/office/powerpoint/2010/main" val="409006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5 – Documentation and Investigation</a:t>
            </a:r>
          </a:p>
          <a:p>
            <a:r>
              <a:rPr lang="en-US"/>
              <a:t>This is an index slide</a:t>
            </a:r>
          </a:p>
          <a:p>
            <a:endParaRPr lang="en-US"/>
          </a:p>
          <a:p>
            <a:r>
              <a:rPr lang="en-US"/>
              <a:t>(Module is scheduled for </a:t>
            </a:r>
            <a:r>
              <a:rPr lang="en-US" b="1"/>
              <a:t>15 minutes</a:t>
            </a:r>
            <a:r>
              <a:rPr lang="en-US"/>
              <a:t>, 11:00 a.m. till 11:15 a.m.)</a:t>
            </a:r>
          </a:p>
          <a:p>
            <a:endParaRPr lang="en-US"/>
          </a:p>
        </p:txBody>
      </p:sp>
      <p:sp>
        <p:nvSpPr>
          <p:cNvPr id="4" name="Slide Number Placeholder 3"/>
          <p:cNvSpPr>
            <a:spLocks noGrp="1"/>
          </p:cNvSpPr>
          <p:nvPr>
            <p:ph type="sldNum" sz="quarter" idx="5"/>
          </p:nvPr>
        </p:nvSpPr>
        <p:spPr/>
        <p:txBody>
          <a:bodyPr/>
          <a:lstStyle/>
          <a:p>
            <a:fld id="{1F28010B-42ED-4777-A7C7-4B4EAFE363B4}" type="slidenum">
              <a:rPr lang="en-US" smtClean="0"/>
              <a:t>46</a:t>
            </a:fld>
            <a:endParaRPr lang="en-US"/>
          </a:p>
        </p:txBody>
      </p:sp>
    </p:spTree>
    <p:extLst>
      <p:ext uri="{BB962C8B-B14F-4D97-AF65-F5344CB8AC3E}">
        <p14:creationId xmlns:p14="http://schemas.microsoft.com/office/powerpoint/2010/main" val="36760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47</a:t>
            </a:fld>
            <a:endParaRPr lang="en-US"/>
          </a:p>
        </p:txBody>
      </p:sp>
    </p:spTree>
    <p:extLst>
      <p:ext uri="{BB962C8B-B14F-4D97-AF65-F5344CB8AC3E}">
        <p14:creationId xmlns:p14="http://schemas.microsoft.com/office/powerpoint/2010/main" val="13134401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on facility host (_____________) and other principals? For closing remarks while people (hopefully) fill out the survey.</a:t>
            </a:r>
          </a:p>
          <a:p>
            <a:endParaRPr lang="en-US" dirty="0"/>
          </a:p>
          <a:p>
            <a:r>
              <a:rPr lang="en-US" dirty="0"/>
              <a:t>Dismiss audience</a:t>
            </a:r>
          </a:p>
          <a:p>
            <a:endParaRPr lang="en-US" dirty="0"/>
          </a:p>
          <a:p>
            <a:r>
              <a:rPr lang="en-US" b="1" dirty="0"/>
              <a:t>Ask evaluators to remain for evaluator Hot Wash? </a:t>
            </a:r>
          </a:p>
          <a:p>
            <a:endParaRPr lang="en-US"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49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[facility] representative, __________</a:t>
            </a:r>
          </a:p>
          <a:p>
            <a:r>
              <a:rPr lang="en-US" dirty="0"/>
              <a:t>Representative provided slides 7 &amp; 8</a:t>
            </a:r>
          </a:p>
          <a:p>
            <a:r>
              <a:rPr lang="en-US" dirty="0"/>
              <a:t>Time goal for all slides – 2 minutes</a:t>
            </a:r>
          </a:p>
          <a:p>
            <a:endParaRPr lang="en-US" dirty="0"/>
          </a:p>
        </p:txBody>
      </p:sp>
      <p:sp>
        <p:nvSpPr>
          <p:cNvPr id="4" name="Slide Number Placeholder 3"/>
          <p:cNvSpPr>
            <a:spLocks noGrp="1"/>
          </p:cNvSpPr>
          <p:nvPr>
            <p:ph type="sldNum" sz="quarter" idx="5"/>
          </p:nvPr>
        </p:nvSpPr>
        <p:spPr/>
        <p:txBody>
          <a:bodyPr/>
          <a:lstStyle/>
          <a:p>
            <a:fld id="{1F28010B-42ED-4777-A7C7-4B4EAFE363B4}" type="slidenum">
              <a:rPr lang="en-US" smtClean="0"/>
              <a:t>6</a:t>
            </a:fld>
            <a:endParaRPr lang="en-US"/>
          </a:p>
        </p:txBody>
      </p:sp>
    </p:spTree>
    <p:extLst>
      <p:ext uri="{BB962C8B-B14F-4D97-AF65-F5344CB8AC3E}">
        <p14:creationId xmlns:p14="http://schemas.microsoft.com/office/powerpoint/2010/main" val="226261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Facilitator introductions – &lt;1 minute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5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 for participant introductions</a:t>
            </a:r>
          </a:p>
          <a:p>
            <a:r>
              <a:rPr lang="en-US" dirty="0"/>
              <a:t>Icebreaker question? – Tell us something about you that nobody else in the room knows </a:t>
            </a:r>
            <a:r>
              <a:rPr lang="en-US" b="1" dirty="0"/>
              <a:t>(PG rated)</a:t>
            </a:r>
            <a:endParaRPr lang="en-US" b="1" dirty="0">
              <a:ea typeface="Calibri"/>
              <a:cs typeface="Calibri"/>
            </a:endParaRPr>
          </a:p>
          <a:p>
            <a:r>
              <a:rPr lang="en-US" dirty="0"/>
              <a:t>Time goal 5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8010B-42ED-4777-A7C7-4B4EAFE363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14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Exercise schedule</a:t>
            </a:r>
          </a:p>
          <a:p>
            <a:endParaRPr lang="en-US"/>
          </a:p>
          <a:p>
            <a:r>
              <a:rPr lang="en-US"/>
              <a:t>Time goal &lt;1 minute</a:t>
            </a:r>
          </a:p>
          <a:p>
            <a:endParaRPr lang="en-US"/>
          </a:p>
        </p:txBody>
      </p:sp>
      <p:sp>
        <p:nvSpPr>
          <p:cNvPr id="4" name="Slide Number Placeholder 3"/>
          <p:cNvSpPr>
            <a:spLocks noGrp="1"/>
          </p:cNvSpPr>
          <p:nvPr>
            <p:ph type="sldNum" sz="quarter" idx="5"/>
          </p:nvPr>
        </p:nvSpPr>
        <p:spPr/>
        <p:txBody>
          <a:bodyPr/>
          <a:lstStyle/>
          <a:p>
            <a:fld id="{C17F889F-6F05-463B-B2C0-84568FF37D2B}" type="slidenum">
              <a:rPr lang="en-US" smtClean="0"/>
              <a:pPr/>
              <a:t>11</a:t>
            </a:fld>
            <a:endParaRPr lang="en-US"/>
          </a:p>
        </p:txBody>
      </p:sp>
    </p:spTree>
    <p:extLst>
      <p:ext uri="{BB962C8B-B14F-4D97-AF65-F5344CB8AC3E}">
        <p14:creationId xmlns:p14="http://schemas.microsoft.com/office/powerpoint/2010/main" val="420725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04850"/>
            <a:ext cx="6248400" cy="3514725"/>
          </a:xfrm>
        </p:spPr>
      </p:sp>
      <p:sp>
        <p:nvSpPr>
          <p:cNvPr id="3" name="Notes Placeholder 2"/>
          <p:cNvSpPr>
            <a:spLocks noGrp="1"/>
          </p:cNvSpPr>
          <p:nvPr>
            <p:ph type="body" idx="1"/>
          </p:nvPr>
        </p:nvSpPr>
        <p:spPr/>
        <p:txBody>
          <a:bodyPr/>
          <a:lstStyle/>
          <a:p>
            <a:r>
              <a:rPr lang="en-US"/>
              <a:t>Admin Remarks</a:t>
            </a:r>
          </a:p>
          <a:p>
            <a:endParaRPr lang="en-US"/>
          </a:p>
          <a:p>
            <a:r>
              <a:rPr lang="en-US"/>
              <a:t>Time goal – 1 minute</a:t>
            </a:r>
          </a:p>
          <a:p>
            <a:endParaRPr lang="en-US"/>
          </a:p>
        </p:txBody>
      </p:sp>
      <p:sp>
        <p:nvSpPr>
          <p:cNvPr id="4" name="Slide Number Placeholder 3"/>
          <p:cNvSpPr>
            <a:spLocks noGrp="1"/>
          </p:cNvSpPr>
          <p:nvPr>
            <p:ph type="sldNum" sz="quarter" idx="10"/>
          </p:nvPr>
        </p:nvSpPr>
        <p:spPr/>
        <p:txBody>
          <a:bodyPr/>
          <a:lstStyle/>
          <a:p>
            <a:fld id="{C17F889F-6F05-463B-B2C0-84568FF37D2B}" type="slidenum">
              <a:rPr lang="en-US" smtClean="0"/>
              <a:pPr/>
              <a:t>12</a:t>
            </a:fld>
            <a:endParaRPr lang="en-US"/>
          </a:p>
        </p:txBody>
      </p:sp>
    </p:spTree>
    <p:extLst>
      <p:ext uri="{BB962C8B-B14F-4D97-AF65-F5344CB8AC3E}">
        <p14:creationId xmlns:p14="http://schemas.microsoft.com/office/powerpoint/2010/main" val="1038549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275873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128653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197581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0573B-21E0-E5D7-AAD0-443743E24C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444B8-4CEA-578F-1C1B-D6FFC4651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4AE53-AB1D-BA1A-9597-2FDA11CDFED9}"/>
              </a:ext>
            </a:extLst>
          </p:cNvPr>
          <p:cNvSpPr>
            <a:spLocks noGrp="1"/>
          </p:cNvSpPr>
          <p:nvPr>
            <p:ph type="dt" sz="half" idx="10"/>
          </p:nvPr>
        </p:nvSpPr>
        <p:spPr/>
        <p:txBody>
          <a:bodyPr/>
          <a:lstStyle/>
          <a:p>
            <a:fld id="{145B9D8C-5473-4B9B-A883-4CEAD5E24043}" type="datetimeFigureOut">
              <a:rPr lang="en-US" smtClean="0"/>
              <a:t>6/6/2024</a:t>
            </a:fld>
            <a:endParaRPr lang="en-US"/>
          </a:p>
        </p:txBody>
      </p:sp>
      <p:sp>
        <p:nvSpPr>
          <p:cNvPr id="5" name="Footer Placeholder 4">
            <a:extLst>
              <a:ext uri="{FF2B5EF4-FFF2-40B4-BE49-F238E27FC236}">
                <a16:creationId xmlns:a16="http://schemas.microsoft.com/office/drawing/2014/main" id="{BCA1A386-0302-C4F7-9408-6C7A920D1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3CD7C-BBF0-6EB4-768E-5F7B1A0AC1A7}"/>
              </a:ext>
            </a:extLst>
          </p:cNvPr>
          <p:cNvSpPr>
            <a:spLocks noGrp="1"/>
          </p:cNvSpPr>
          <p:nvPr>
            <p:ph type="sldNum" sz="quarter" idx="12"/>
          </p:nvPr>
        </p:nvSpPr>
        <p:spPr/>
        <p:txBody>
          <a:bodyPr/>
          <a:lstStyle/>
          <a:p>
            <a:fld id="{FBB89A0E-C3BB-43A0-B2D4-F775DC380D6D}" type="slidenum">
              <a:rPr lang="en-US" smtClean="0"/>
              <a:t>‹#›</a:t>
            </a:fld>
            <a:endParaRPr lang="en-US"/>
          </a:p>
        </p:txBody>
      </p:sp>
    </p:spTree>
    <p:extLst>
      <p:ext uri="{BB962C8B-B14F-4D97-AF65-F5344CB8AC3E}">
        <p14:creationId xmlns:p14="http://schemas.microsoft.com/office/powerpoint/2010/main" val="8876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64D7C5-8732-752D-FBB6-654DCE630FC2}"/>
              </a:ext>
            </a:extLst>
          </p:cNvPr>
          <p:cNvPicPr>
            <a:picLocks noChangeAspect="1"/>
          </p:cNvPicPr>
          <p:nvPr userDrawn="1"/>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29872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81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BCA218-7E64-6940-889A-805E5AE566A6}"/>
              </a:ext>
            </a:extLst>
          </p:cNvPr>
          <p:cNvPicPr>
            <a:picLocks noChangeAspect="1"/>
          </p:cNvPicPr>
          <p:nvPr userDrawn="1"/>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29509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3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87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1A580E-4B07-3422-9259-A8BE9AAC7B1D}"/>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3" name="Date Placeholder 2"/>
          <p:cNvSpPr>
            <a:spLocks noGrp="1"/>
          </p:cNvSpPr>
          <p:nvPr>
            <p:ph type="dt" sz="half" idx="10"/>
          </p:nvPr>
        </p:nvSpPr>
        <p:spPr/>
        <p:txBody>
          <a:bodyPr/>
          <a:lstStyle/>
          <a:p>
            <a:fld id="{3AA424AC-D18C-4884-8ADB-B43A479EA698}"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18856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262C0-F090-EECE-B800-EC86F89D5411}"/>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2" name="Date Placeholder 1"/>
          <p:cNvSpPr>
            <a:spLocks noGrp="1"/>
          </p:cNvSpPr>
          <p:nvPr>
            <p:ph type="dt" sz="half" idx="10"/>
          </p:nvPr>
        </p:nvSpPr>
        <p:spPr/>
        <p:txBody>
          <a:bodyPr/>
          <a:lstStyle/>
          <a:p>
            <a:fld id="{3AA424AC-D18C-4884-8ADB-B43A479EA698}" type="datetimeFigureOut">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388206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3720424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202919" y="284176"/>
            <a:ext cx="9784080" cy="150876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a:prstGeom prst="rect">
            <a:avLst/>
          </a:prstGeo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A424AC-D18C-4884-8ADB-B43A479EA69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73B4F-AEE1-445F-B380-4697BB440004}" type="slidenum">
              <a:rPr lang="en-US" smtClean="0"/>
              <a:t>‹#›</a:t>
            </a:fld>
            <a:endParaRPr lang="en-US"/>
          </a:p>
        </p:txBody>
      </p:sp>
      <p:pic>
        <p:nvPicPr>
          <p:cNvPr id="2" name="Picture 1">
            <a:extLst>
              <a:ext uri="{FF2B5EF4-FFF2-40B4-BE49-F238E27FC236}">
                <a16:creationId xmlns:a16="http://schemas.microsoft.com/office/drawing/2014/main" id="{699B74C1-3ACC-FD30-0A2E-DE448F6C500F}"/>
              </a:ext>
            </a:extLst>
          </p:cNvPr>
          <p:cNvPicPr>
            <a:picLocks noChangeAspect="1"/>
          </p:cNvPicPr>
          <p:nvPr userDrawn="1"/>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35674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4884" y="110402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5976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A424AC-D18C-4884-8ADB-B43A479EA698}" type="datetimeFigureOut">
              <a:rPr lang="en-US" smtClean="0"/>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138960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A424AC-D18C-4884-8ADB-B43A479EA69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221160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A424AC-D18C-4884-8ADB-B43A479EA698}" type="datetimeFigureOut">
              <a:rPr lang="en-US" smtClean="0"/>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129280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A424AC-D18C-4884-8ADB-B43A479EA698}" type="datetimeFigureOut">
              <a:rPr lang="en-US" smtClean="0"/>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421026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A424AC-D18C-4884-8ADB-B43A479EA698}" type="datetimeFigureOut">
              <a:rPr lang="en-US" smtClean="0"/>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43823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A424AC-D18C-4884-8ADB-B43A479EA69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487451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A424AC-D18C-4884-8ADB-B43A479EA698}" type="datetimeFigureOut">
              <a:rPr lang="en-US" smtClean="0"/>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373B4F-AEE1-445F-B380-4697BB440004}" type="slidenum">
              <a:rPr lang="en-US" smtClean="0"/>
              <a:t>‹#›</a:t>
            </a:fld>
            <a:endParaRPr lang="en-US"/>
          </a:p>
        </p:txBody>
      </p:sp>
    </p:spTree>
    <p:extLst>
      <p:ext uri="{BB962C8B-B14F-4D97-AF65-F5344CB8AC3E}">
        <p14:creationId xmlns:p14="http://schemas.microsoft.com/office/powerpoint/2010/main" val="85405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pn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424AC-D18C-4884-8ADB-B43A479EA698}" type="datetimeFigureOut">
              <a:rPr lang="en-US" smtClean="0"/>
              <a:t>6/6/2024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73B4F-AEE1-445F-B380-4697BB440004}" type="slidenum">
              <a:rPr lang="en-US" smtClean="0"/>
              <a:t>‹#›</a:t>
            </a:fld>
            <a:endParaRPr lang="en-US"/>
          </a:p>
        </p:txBody>
      </p:sp>
    </p:spTree>
    <p:extLst>
      <p:ext uri="{BB962C8B-B14F-4D97-AF65-F5344CB8AC3E}">
        <p14:creationId xmlns:p14="http://schemas.microsoft.com/office/powerpoint/2010/main" val="58610309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F01D0-31D2-06B4-0B76-E8E8D64242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FFFDD6-DDF8-31FD-56BC-2C311C7157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ADED3-89E7-A3D2-5792-EC8EA33CD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B9D8C-5473-4B9B-A883-4CEAD5E24043}" type="datetimeFigureOut">
              <a:rPr lang="en-US" smtClean="0"/>
              <a:t>6/6/2024</a:t>
            </a:fld>
            <a:endParaRPr lang="en-US"/>
          </a:p>
        </p:txBody>
      </p:sp>
      <p:sp>
        <p:nvSpPr>
          <p:cNvPr id="5" name="Footer Placeholder 4">
            <a:extLst>
              <a:ext uri="{FF2B5EF4-FFF2-40B4-BE49-F238E27FC236}">
                <a16:creationId xmlns:a16="http://schemas.microsoft.com/office/drawing/2014/main" id="{068AB5EE-33CF-E319-B9B5-87C2F0CE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8F7FC-5769-C937-647D-BE5248A01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89A0E-C3BB-43A0-B2D4-F775DC380D6D}" type="slidenum">
              <a:rPr lang="en-US" smtClean="0"/>
              <a:t>‹#›</a:t>
            </a:fld>
            <a:endParaRPr lang="en-US"/>
          </a:p>
        </p:txBody>
      </p:sp>
    </p:spTree>
    <p:extLst>
      <p:ext uri="{BB962C8B-B14F-4D97-AF65-F5344CB8AC3E}">
        <p14:creationId xmlns:p14="http://schemas.microsoft.com/office/powerpoint/2010/main" val="188321118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3AA424AC-D18C-4884-8ADB-B43A479EA698}" type="datetimeFigureOut">
              <a:rPr lang="en-US" smtClean="0"/>
              <a:t>6/6/2024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E373B4F-AEE1-445F-B380-4697BB440004}" type="slidenum">
              <a:rPr lang="en-US" smtClean="0"/>
              <a:t>‹#›</a:t>
            </a:fld>
            <a:endParaRPr lang="en-US"/>
          </a:p>
        </p:txBody>
      </p:sp>
      <p:pic>
        <p:nvPicPr>
          <p:cNvPr id="8" name="Picture 7">
            <a:extLst>
              <a:ext uri="{FF2B5EF4-FFF2-40B4-BE49-F238E27FC236}">
                <a16:creationId xmlns:a16="http://schemas.microsoft.com/office/drawing/2014/main" id="{F9A31673-18CA-5264-9B87-530AD5DBE9FD}"/>
              </a:ext>
            </a:extLst>
          </p:cNvPr>
          <p:cNvPicPr>
            <a:picLocks noChangeAspect="1"/>
          </p:cNvPicPr>
          <p:nvPr userDrawn="1"/>
        </p:nvPicPr>
        <p:blipFill>
          <a:blip r:embed="rId11"/>
          <a:stretch>
            <a:fillRect/>
          </a:stretch>
        </p:blipFill>
        <p:spPr>
          <a:xfrm>
            <a:off x="0" y="0"/>
            <a:ext cx="12192000" cy="6857999"/>
          </a:xfrm>
          <a:prstGeom prst="rect">
            <a:avLst/>
          </a:prstGeom>
        </p:spPr>
      </p:pic>
    </p:spTree>
    <p:extLst>
      <p:ext uri="{BB962C8B-B14F-4D97-AF65-F5344CB8AC3E}">
        <p14:creationId xmlns:p14="http://schemas.microsoft.com/office/powerpoint/2010/main" val="239882665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545D8EDA-6598-43D3-E2D3-CA10FF882CC3}"/>
              </a:ext>
            </a:extLst>
          </p:cNvPr>
          <p:cNvSpPr txBox="1">
            <a:spLocks/>
          </p:cNvSpPr>
          <p:nvPr/>
        </p:nvSpPr>
        <p:spPr>
          <a:xfrm>
            <a:off x="8350648" y="1038556"/>
            <a:ext cx="3905251" cy="330200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4400" b="1" dirty="0"/>
              <a:t>[</a:t>
            </a:r>
            <a:r>
              <a:rPr lang="en-US" sz="4400" b="1" dirty="0">
                <a:highlight>
                  <a:srgbClr val="00FF00"/>
                </a:highlight>
              </a:rPr>
              <a:t>TITLE</a:t>
            </a:r>
            <a:r>
              <a:rPr lang="en-US" sz="4400" b="1" dirty="0"/>
              <a:t>] </a:t>
            </a:r>
          </a:p>
          <a:p>
            <a:pPr marL="0" marR="0" lvl="0" indent="0" algn="l" defTabSz="914400" rtl="0" eaLnBrk="1" fontAlgn="auto" latinLnBrk="0" hangingPunct="1">
              <a:lnSpc>
                <a:spcPct val="85000"/>
              </a:lnSpc>
              <a:spcBef>
                <a:spcPct val="0"/>
              </a:spcBef>
              <a:spcAft>
                <a:spcPts val="0"/>
              </a:spcAft>
              <a:buClrTx/>
              <a:buSzTx/>
              <a:buFontTx/>
              <a:buNone/>
              <a:tabLst/>
              <a:defRPr/>
            </a:pPr>
            <a:r>
              <a:rPr lang="en-US" sz="4400" b="1" dirty="0"/>
              <a:t>EPCRA Tabletop Exercise</a:t>
            </a:r>
            <a:br>
              <a:rPr kumimoji="0" lang="en-US" sz="4400" b="1" i="0" u="none" strike="noStrike" kern="1200" cap="all" spc="0" normalizeH="0" baseline="0" noProof="0" dirty="0">
                <a:ln>
                  <a:noFill/>
                </a:ln>
                <a:solidFill>
                  <a:srgbClr val="FFFFFF"/>
                </a:solidFill>
                <a:effectLst/>
                <a:uLnTx/>
                <a:uFillTx/>
                <a:latin typeface="Corbel" panose="020B0503020204020204"/>
                <a:ea typeface="+mj-ea"/>
                <a:cs typeface="+mj-cs"/>
              </a:rPr>
            </a:br>
            <a:endParaRPr kumimoji="0" lang="en-US" sz="4400" b="1" i="0" u="none" strike="noStrike" kern="1200" cap="all" spc="0" normalizeH="0" baseline="0" noProof="0" dirty="0">
              <a:ln>
                <a:noFill/>
              </a:ln>
              <a:solidFill>
                <a:srgbClr val="FFFFFF"/>
              </a:solidFill>
              <a:effectLst/>
              <a:uLnTx/>
              <a:uFillTx/>
              <a:latin typeface="Corbel" panose="020B0503020204020204"/>
              <a:ea typeface="+mj-ea"/>
              <a:cs typeface="+mj-cs"/>
            </a:endParaRPr>
          </a:p>
        </p:txBody>
      </p:sp>
      <p:sp>
        <p:nvSpPr>
          <p:cNvPr id="10" name="Content Placeholder 9">
            <a:extLst>
              <a:ext uri="{FF2B5EF4-FFF2-40B4-BE49-F238E27FC236}">
                <a16:creationId xmlns:a16="http://schemas.microsoft.com/office/drawing/2014/main" id="{56417F30-7FF5-FAF0-2F92-E256FAA55EE7}"/>
              </a:ext>
            </a:extLst>
          </p:cNvPr>
          <p:cNvSpPr txBox="1">
            <a:spLocks noGrp="1"/>
          </p:cNvSpPr>
          <p:nvPr>
            <p:ph idx="4294967295"/>
          </p:nvPr>
        </p:nvSpPr>
        <p:spPr>
          <a:xfrm>
            <a:off x="8108023" y="4957997"/>
            <a:ext cx="3905252" cy="397032"/>
          </a:xfrm>
          <a:prstGeom prst="rect">
            <a:avLst/>
          </a:prstGeom>
          <a:noFill/>
        </p:spPr>
        <p:txBody>
          <a:bodyPr wrap="square">
            <a:spAutoFit/>
          </a:bodyPr>
          <a:lstStyle/>
          <a:p>
            <a:pPr marL="0" indent="0">
              <a:buNone/>
            </a:pPr>
            <a:r>
              <a:rPr lang="en-US" dirty="0"/>
              <a:t>Presented by [</a:t>
            </a:r>
            <a:r>
              <a:rPr lang="en-US" dirty="0">
                <a:highlight>
                  <a:srgbClr val="00FF00"/>
                </a:highlight>
              </a:rPr>
              <a:t>FACILITATOR</a:t>
            </a:r>
            <a:r>
              <a:rPr lang="en-US" dirty="0"/>
              <a:t>]</a:t>
            </a:r>
          </a:p>
        </p:txBody>
      </p:sp>
      <p:sp>
        <p:nvSpPr>
          <p:cNvPr id="11" name="TextBox 10">
            <a:extLst>
              <a:ext uri="{FF2B5EF4-FFF2-40B4-BE49-F238E27FC236}">
                <a16:creationId xmlns:a16="http://schemas.microsoft.com/office/drawing/2014/main" id="{B0F8F397-F91C-17F0-CA9B-FEF8DEC9541C}"/>
              </a:ext>
            </a:extLst>
          </p:cNvPr>
          <p:cNvSpPr txBox="1"/>
          <p:nvPr/>
        </p:nvSpPr>
        <p:spPr>
          <a:xfrm>
            <a:off x="2251728" y="6180347"/>
            <a:ext cx="370960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2C2C"/>
                </a:solidFill>
                <a:effectLst/>
                <a:uLnTx/>
                <a:uFillTx/>
                <a:latin typeface="Corbel" panose="020B0503020204020204"/>
                <a:ea typeface="+mn-ea"/>
                <a:cs typeface="+mn-cs"/>
              </a:rPr>
              <a:t>Sponsors and Participating Facility </a:t>
            </a:r>
            <a:endParaRPr kumimoji="0" lang="en-US" sz="1800" b="0" i="0" u="none" strike="noStrike" kern="1200" cap="none" spc="0" normalizeH="0" baseline="0" noProof="0" dirty="0">
              <a:ln>
                <a:noFill/>
              </a:ln>
              <a:solidFill>
                <a:srgbClr val="2C2C2C"/>
              </a:solidFill>
              <a:effectLst/>
              <a:uLnTx/>
              <a:uFillTx/>
              <a:latin typeface="Corbel" panose="020B0503020204020204"/>
              <a:ea typeface="+mn-ea"/>
              <a:cs typeface="+mn-cs"/>
            </a:endParaRPr>
          </a:p>
        </p:txBody>
      </p:sp>
      <p:pic>
        <p:nvPicPr>
          <p:cNvPr id="7" name="Picture 6">
            <a:extLst>
              <a:ext uri="{FF2B5EF4-FFF2-40B4-BE49-F238E27FC236}">
                <a16:creationId xmlns:a16="http://schemas.microsoft.com/office/drawing/2014/main" id="{3A7BA53F-7CE0-35E6-39B5-BB7752A6AE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528" y="557193"/>
            <a:ext cx="3200400" cy="3302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logo of a bird and a wave&#10;&#10;Description automatically generated">
            <a:extLst>
              <a:ext uri="{FF2B5EF4-FFF2-40B4-BE49-F238E27FC236}">
                <a16:creationId xmlns:a16="http://schemas.microsoft.com/office/drawing/2014/main" id="{C8620BC8-74BB-2B9E-FE60-FD50535DE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686" y="4018050"/>
            <a:ext cx="2251075" cy="2251075"/>
          </a:xfrm>
          <a:prstGeom prst="rect">
            <a:avLst/>
          </a:prstGeom>
        </p:spPr>
      </p:pic>
      <p:pic>
        <p:nvPicPr>
          <p:cNvPr id="13" name="Picture 12" descr="See the source image">
            <a:extLst>
              <a:ext uri="{FF2B5EF4-FFF2-40B4-BE49-F238E27FC236}">
                <a16:creationId xmlns:a16="http://schemas.microsoft.com/office/drawing/2014/main" id="{11FB39E9-35AA-A284-7AA9-DF0E3249788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42277" y="677653"/>
            <a:ext cx="3200400" cy="3171267"/>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F901BC-F566-46BD-E8B2-BA95F3B6065F}"/>
              </a:ext>
            </a:extLst>
          </p:cNvPr>
          <p:cNvSpPr txBox="1"/>
          <p:nvPr/>
        </p:nvSpPr>
        <p:spPr>
          <a:xfrm>
            <a:off x="1691979" y="168496"/>
            <a:ext cx="4820487" cy="430887"/>
          </a:xfrm>
          <a:prstGeom prst="rect">
            <a:avLst/>
          </a:prstGeom>
          <a:noFill/>
        </p:spPr>
        <p:txBody>
          <a:bodyPr wrap="none" rtlCol="0">
            <a:spAutoFit/>
          </a:bodyPr>
          <a:lstStyle/>
          <a:p>
            <a:r>
              <a:rPr lang="en-US" sz="2200" b="1" dirty="0">
                <a:solidFill>
                  <a:schemeClr val="bg1"/>
                </a:solidFill>
              </a:rPr>
              <a:t>[</a:t>
            </a:r>
            <a:r>
              <a:rPr lang="en-US" sz="2200" b="1" dirty="0">
                <a:solidFill>
                  <a:schemeClr val="bg1"/>
                </a:solidFill>
                <a:highlight>
                  <a:srgbClr val="00FF00"/>
                </a:highlight>
              </a:rPr>
              <a:t>SUBSTITUTE APPROPRIATE LOGOS</a:t>
            </a:r>
            <a:r>
              <a:rPr lang="en-US" sz="2200" b="1" dirty="0">
                <a:solidFill>
                  <a:schemeClr val="bg1"/>
                </a:solidFill>
              </a:rPr>
              <a:t>]</a:t>
            </a:r>
          </a:p>
        </p:txBody>
      </p:sp>
      <p:sp>
        <p:nvSpPr>
          <p:cNvPr id="6" name="TextBox 5">
            <a:extLst>
              <a:ext uri="{FF2B5EF4-FFF2-40B4-BE49-F238E27FC236}">
                <a16:creationId xmlns:a16="http://schemas.microsoft.com/office/drawing/2014/main" id="{1DC7E5A4-2078-5017-885C-3FB20A4C8B60}"/>
              </a:ext>
            </a:extLst>
          </p:cNvPr>
          <p:cNvSpPr txBox="1"/>
          <p:nvPr/>
        </p:nvSpPr>
        <p:spPr>
          <a:xfrm>
            <a:off x="570263" y="4928143"/>
            <a:ext cx="2257926" cy="430887"/>
          </a:xfrm>
          <a:prstGeom prst="rect">
            <a:avLst/>
          </a:prstGeom>
          <a:noFill/>
        </p:spPr>
        <p:txBody>
          <a:bodyPr wrap="none" rtlCol="0">
            <a:spAutoFit/>
          </a:bodyPr>
          <a:lstStyle/>
          <a:p>
            <a:r>
              <a:rPr lang="en-US" sz="2200" b="1" dirty="0">
                <a:solidFill>
                  <a:schemeClr val="bg1"/>
                </a:solidFill>
              </a:rPr>
              <a:t>[</a:t>
            </a:r>
            <a:r>
              <a:rPr lang="en-US" sz="2200" b="1" dirty="0">
                <a:solidFill>
                  <a:schemeClr val="bg1"/>
                </a:solidFill>
                <a:highlight>
                  <a:srgbClr val="00FF00"/>
                </a:highlight>
              </a:rPr>
              <a:t>COUNTY LOGO</a:t>
            </a:r>
            <a:r>
              <a:rPr lang="en-US" sz="2200" b="1" dirty="0">
                <a:solidFill>
                  <a:schemeClr val="bg1"/>
                </a:solidFill>
              </a:rPr>
              <a:t>]</a:t>
            </a:r>
          </a:p>
        </p:txBody>
      </p:sp>
      <p:sp>
        <p:nvSpPr>
          <p:cNvPr id="12" name="TextBox 11">
            <a:extLst>
              <a:ext uri="{FF2B5EF4-FFF2-40B4-BE49-F238E27FC236}">
                <a16:creationId xmlns:a16="http://schemas.microsoft.com/office/drawing/2014/main" id="{471BA3E6-CB14-AD9F-979F-10921FF92B4F}"/>
              </a:ext>
            </a:extLst>
          </p:cNvPr>
          <p:cNvSpPr txBox="1"/>
          <p:nvPr/>
        </p:nvSpPr>
        <p:spPr>
          <a:xfrm>
            <a:off x="5376258" y="4955009"/>
            <a:ext cx="2286075" cy="430887"/>
          </a:xfrm>
          <a:prstGeom prst="rect">
            <a:avLst/>
          </a:prstGeom>
          <a:noFill/>
        </p:spPr>
        <p:txBody>
          <a:bodyPr wrap="none" rtlCol="0">
            <a:spAutoFit/>
          </a:bodyPr>
          <a:lstStyle/>
          <a:p>
            <a:r>
              <a:rPr lang="en-US" sz="2200" b="1" dirty="0">
                <a:solidFill>
                  <a:schemeClr val="bg1"/>
                </a:solidFill>
              </a:rPr>
              <a:t>[</a:t>
            </a:r>
            <a:r>
              <a:rPr lang="en-US" sz="2200" b="1" dirty="0">
                <a:solidFill>
                  <a:schemeClr val="bg1"/>
                </a:solidFill>
                <a:highlight>
                  <a:srgbClr val="00FF00"/>
                </a:highlight>
              </a:rPr>
              <a:t>FACILITY LOGO</a:t>
            </a:r>
            <a:r>
              <a:rPr lang="en-US" sz="2200" b="1" dirty="0">
                <a:solidFill>
                  <a:schemeClr val="bg1"/>
                </a:solidFill>
              </a:rPr>
              <a:t>]</a:t>
            </a:r>
          </a:p>
        </p:txBody>
      </p:sp>
    </p:spTree>
    <p:extLst>
      <p:ext uri="{BB962C8B-B14F-4D97-AF65-F5344CB8AC3E}">
        <p14:creationId xmlns:p14="http://schemas.microsoft.com/office/powerpoint/2010/main" val="26131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466722" y="586855"/>
            <a:ext cx="3201366" cy="3387497"/>
          </a:xfrm>
        </p:spPr>
        <p:txBody>
          <a:bodyPr anchor="b">
            <a:normAutofit/>
          </a:bodyPr>
          <a:lstStyle/>
          <a:p>
            <a:pPr algn="r"/>
            <a:r>
              <a:rPr lang="en-US" b="1" dirty="0">
                <a:solidFill>
                  <a:srgbClr val="FFFFFF"/>
                </a:solidFill>
                <a:latin typeface="+mn-lt"/>
              </a:rPr>
              <a:t>Participants</a:t>
            </a:r>
          </a:p>
        </p:txBody>
      </p:sp>
      <p:sp>
        <p:nvSpPr>
          <p:cNvPr id="3" name="Text Placeholder 2">
            <a:extLst>
              <a:ext uri="{FF2B5EF4-FFF2-40B4-BE49-F238E27FC236}">
                <a16:creationId xmlns:a16="http://schemas.microsoft.com/office/drawing/2014/main" id="{A57C4E4D-4FEE-955F-23CD-1EBB2277F38C}"/>
              </a:ext>
            </a:extLst>
          </p:cNvPr>
          <p:cNvSpPr txBox="1">
            <a:spLocks/>
          </p:cNvSpPr>
          <p:nvPr/>
        </p:nvSpPr>
        <p:spPr>
          <a:xfrm>
            <a:off x="838200" y="3839370"/>
            <a:ext cx="10515600" cy="15001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Name?</a:t>
            </a:r>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Organization?</a:t>
            </a:r>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3200">
                <a:solidFill>
                  <a:prstClr val="black"/>
                </a:solidFill>
                <a:latin typeface="Calibri" panose="020F0502020204030204"/>
              </a:rPr>
              <a:t>Tell us something about you that nobody else in the room knows</a:t>
            </a: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4450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F9F0FB-C4D5-4F32-858F-63C80372ACD8}"/>
              </a:ext>
            </a:extLst>
          </p:cNvPr>
          <p:cNvSpPr>
            <a:spLocks noGrp="1"/>
          </p:cNvSpPr>
          <p:nvPr>
            <p:ph type="sldNum" sz="quarter" idx="12"/>
          </p:nvPr>
        </p:nvSpPr>
        <p:spPr/>
        <p:txBody>
          <a:bodyPr/>
          <a:lstStyle/>
          <a:p>
            <a:fld id="{110B9FE3-C304-CE48-A9B7-DC03ED22A9BC}" type="slidenum">
              <a:rPr lang="en-US" smtClean="0"/>
              <a:pPr/>
              <a:t>11</a:t>
            </a:fld>
            <a:endParaRPr lang="en-US"/>
          </a:p>
        </p:txBody>
      </p:sp>
      <p:sp>
        <p:nvSpPr>
          <p:cNvPr id="4" name="Title 3">
            <a:extLst>
              <a:ext uri="{FF2B5EF4-FFF2-40B4-BE49-F238E27FC236}">
                <a16:creationId xmlns:a16="http://schemas.microsoft.com/office/drawing/2014/main" id="{6F07D339-F27D-464E-B514-6D58D124522B}"/>
              </a:ext>
            </a:extLst>
          </p:cNvPr>
          <p:cNvSpPr>
            <a:spLocks noGrp="1"/>
          </p:cNvSpPr>
          <p:nvPr>
            <p:ph type="title"/>
          </p:nvPr>
        </p:nvSpPr>
        <p:spPr>
          <a:xfrm>
            <a:off x="1874725" y="633524"/>
            <a:ext cx="8229599" cy="1039858"/>
          </a:xfrm>
        </p:spPr>
        <p:txBody>
          <a:bodyPr>
            <a:normAutofit/>
          </a:bodyPr>
          <a:lstStyle/>
          <a:p>
            <a:pPr algn="ctr"/>
            <a:r>
              <a:rPr lang="en-US" sz="4000" b="1" dirty="0">
                <a:solidFill>
                  <a:srgbClr val="2F5597"/>
                </a:solidFill>
                <a:latin typeface="+mn-lt"/>
              </a:rPr>
              <a:t>Exercise Schedule</a:t>
            </a:r>
          </a:p>
        </p:txBody>
      </p:sp>
      <p:graphicFrame>
        <p:nvGraphicFramePr>
          <p:cNvPr id="7" name="Table 5">
            <a:extLst>
              <a:ext uri="{FF2B5EF4-FFF2-40B4-BE49-F238E27FC236}">
                <a16:creationId xmlns:a16="http://schemas.microsoft.com/office/drawing/2014/main" id="{A5BFA83C-5A30-4766-BBE3-C692FDF5F8FF}"/>
              </a:ext>
            </a:extLst>
          </p:cNvPr>
          <p:cNvGraphicFramePr>
            <a:graphicFrameLocks/>
          </p:cNvGraphicFramePr>
          <p:nvPr>
            <p:extLst>
              <p:ext uri="{D42A27DB-BD31-4B8C-83A1-F6EECF244321}">
                <p14:modId xmlns:p14="http://schemas.microsoft.com/office/powerpoint/2010/main" val="2868634929"/>
              </p:ext>
            </p:extLst>
          </p:nvPr>
        </p:nvGraphicFramePr>
        <p:xfrm>
          <a:off x="1171575" y="1728866"/>
          <a:ext cx="10096500" cy="4572000"/>
        </p:xfrm>
        <a:graphic>
          <a:graphicData uri="http://schemas.openxmlformats.org/drawingml/2006/table">
            <a:tbl>
              <a:tblPr firstRow="1" bandRow="1">
                <a:tableStyleId>{5C22544A-7EE6-4342-B048-85BDC9FD1C3A}</a:tableStyleId>
              </a:tblPr>
              <a:tblGrid>
                <a:gridCol w="4078302">
                  <a:extLst>
                    <a:ext uri="{9D8B030D-6E8A-4147-A177-3AD203B41FA5}">
                      <a16:colId xmlns:a16="http://schemas.microsoft.com/office/drawing/2014/main" val="2979721652"/>
                    </a:ext>
                  </a:extLst>
                </a:gridCol>
                <a:gridCol w="6018198">
                  <a:extLst>
                    <a:ext uri="{9D8B030D-6E8A-4147-A177-3AD203B41FA5}">
                      <a16:colId xmlns:a16="http://schemas.microsoft.com/office/drawing/2014/main" val="3485767897"/>
                    </a:ext>
                  </a:extLst>
                </a:gridCol>
              </a:tblGrid>
              <a:tr h="370840">
                <a:tc>
                  <a:txBody>
                    <a:bodyPr/>
                    <a:lstStyle/>
                    <a:p>
                      <a:pPr algn="ctr"/>
                      <a:r>
                        <a:rPr lang="en-US" sz="2400" b="1"/>
                        <a:t>Time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400" b="1"/>
                        <a:t>Activity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44589672"/>
                  </a:ext>
                </a:extLst>
              </a:tr>
              <a:tr h="370840">
                <a:tc>
                  <a:txBody>
                    <a:bodyPr/>
                    <a:lstStyle/>
                    <a:p>
                      <a:pPr>
                        <a:tabLst>
                          <a:tab pos="1377950" algn="l"/>
                          <a:tab pos="1709738" algn="l"/>
                        </a:tabLst>
                      </a:pPr>
                      <a:r>
                        <a:rPr lang="en-US" sz="2400" b="0"/>
                        <a:t>8:00 a.m. 	– 	8:45 a.m.</a:t>
                      </a:r>
                    </a:p>
                  </a:txBody>
                  <a:tcPr>
                    <a:lnL w="12700" cap="flat" cmpd="sng" algn="ctr">
                      <a:solidFill>
                        <a:schemeClr val="tx1"/>
                      </a:solidFill>
                      <a:prstDash val="solid"/>
                      <a:round/>
                      <a:headEnd type="none" w="med" len="med"/>
                      <a:tailEnd type="none" w="med" len="med"/>
                    </a:lnL>
                  </a:tcPr>
                </a:tc>
                <a:tc>
                  <a:txBody>
                    <a:bodyPr/>
                    <a:lstStyle/>
                    <a:p>
                      <a:r>
                        <a:rPr lang="en-US" sz="2400" b="0"/>
                        <a:t>Registration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47051743"/>
                  </a:ext>
                </a:extLst>
              </a:tr>
              <a:tr h="370840">
                <a:tc>
                  <a:txBody>
                    <a:bodyPr/>
                    <a:lstStyle/>
                    <a:p>
                      <a:pPr>
                        <a:tabLst>
                          <a:tab pos="1377950" algn="l"/>
                          <a:tab pos="1709738" algn="l"/>
                        </a:tabLst>
                      </a:pPr>
                      <a:r>
                        <a:rPr lang="en-US" sz="2400" b="0"/>
                        <a:t>8:45 a.m. 	– 	9:00 a.m.</a:t>
                      </a:r>
                    </a:p>
                  </a:txBody>
                  <a:tcPr>
                    <a:lnL w="12700" cap="flat" cmpd="sng" algn="ctr">
                      <a:solidFill>
                        <a:schemeClr val="tx1"/>
                      </a:solidFill>
                      <a:prstDash val="solid"/>
                      <a:round/>
                      <a:headEnd type="none" w="med" len="med"/>
                      <a:tailEnd type="none" w="med" len="med"/>
                    </a:lnL>
                  </a:tcPr>
                </a:tc>
                <a:tc>
                  <a:txBody>
                    <a:bodyPr/>
                    <a:lstStyle/>
                    <a:p>
                      <a:r>
                        <a:rPr lang="en-US" sz="2400" b="0"/>
                        <a:t>Welcome and Introductions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15322183"/>
                  </a:ext>
                </a:extLst>
              </a:tr>
              <a:tr h="370840">
                <a:tc>
                  <a:txBody>
                    <a:bodyPr/>
                    <a:lstStyle/>
                    <a:p>
                      <a:pPr>
                        <a:tabLst>
                          <a:tab pos="1377950" algn="l"/>
                          <a:tab pos="1709738" algn="l"/>
                        </a:tabLst>
                      </a:pPr>
                      <a:r>
                        <a:rPr lang="en-US" sz="2400" b="0"/>
                        <a:t>9:00 a.m. 	– 	9:15 a.m.</a:t>
                      </a:r>
                    </a:p>
                  </a:txBody>
                  <a:tcPr>
                    <a:lnL w="12700" cap="flat" cmpd="sng" algn="ctr">
                      <a:solidFill>
                        <a:schemeClr val="tx1"/>
                      </a:solidFill>
                      <a:prstDash val="solid"/>
                      <a:round/>
                      <a:headEnd type="none" w="med" len="med"/>
                      <a:tailEnd type="none" w="med" len="med"/>
                    </a:lnL>
                  </a:tcPr>
                </a:tc>
                <a:tc>
                  <a:txBody>
                    <a:bodyPr/>
                    <a:lstStyle/>
                    <a:p>
                      <a:r>
                        <a:rPr lang="en-US" sz="2400" b="0" dirty="0"/>
                        <a:t>Module 1: Facility Notifications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6337718"/>
                  </a:ext>
                </a:extLst>
              </a:tr>
              <a:tr h="370840">
                <a:tc>
                  <a:txBody>
                    <a:bodyPr/>
                    <a:lstStyle/>
                    <a:p>
                      <a:pPr>
                        <a:tabLst>
                          <a:tab pos="1377950" algn="l"/>
                          <a:tab pos="1709738" algn="l"/>
                        </a:tabLst>
                      </a:pPr>
                      <a:r>
                        <a:rPr lang="en-US" sz="2400" b="0"/>
                        <a:t>9:15 a.m. 	– 	9:45 a.m. </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Module 2: Local Agency Notifications</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49066269"/>
                  </a:ext>
                </a:extLst>
              </a:tr>
              <a:tr h="370840">
                <a:tc>
                  <a:txBody>
                    <a:bodyPr/>
                    <a:lstStyle/>
                    <a:p>
                      <a:pPr>
                        <a:tabLst>
                          <a:tab pos="1377950" algn="l"/>
                          <a:tab pos="1709738" algn="l"/>
                        </a:tabLst>
                      </a:pPr>
                      <a:r>
                        <a:rPr lang="en-US" sz="2400" b="0"/>
                        <a:t>9:45 a.m.   -    10:00 a.m.</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Break</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77338960"/>
                  </a:ext>
                </a:extLst>
              </a:tr>
              <a:tr h="370840">
                <a:tc>
                  <a:txBody>
                    <a:bodyPr/>
                    <a:lstStyle/>
                    <a:p>
                      <a:pPr>
                        <a:tabLst>
                          <a:tab pos="1371600" algn="l"/>
                        </a:tabLst>
                      </a:pPr>
                      <a:r>
                        <a:rPr lang="en-US" sz="2400" b="0"/>
                        <a:t>10:00 a.m.	–   10:30 a.m. </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Module 3: Risk Assessment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27568994"/>
                  </a:ext>
                </a:extLst>
              </a:tr>
              <a:tr h="228600">
                <a:tc>
                  <a:txBody>
                    <a:bodyPr/>
                    <a:lstStyle/>
                    <a:p>
                      <a:pPr>
                        <a:tabLst>
                          <a:tab pos="1709738" algn="l"/>
                        </a:tabLst>
                      </a:pPr>
                      <a:r>
                        <a:rPr lang="en-US" sz="2400" b="0"/>
                        <a:t>10:30 a.m.   – 	11:00 a.m. </a:t>
                      </a:r>
                    </a:p>
                  </a:txBody>
                  <a:tcPr anchor="ctr">
                    <a:lnL w="12700" cap="flat" cmpd="sng" algn="ctr">
                      <a:solidFill>
                        <a:schemeClr val="tx1"/>
                      </a:solidFill>
                      <a:prstDash val="solid"/>
                      <a:round/>
                      <a:headEnd type="none" w="med" len="med"/>
                      <a:tailEnd type="none" w="med" len="med"/>
                    </a:lnL>
                  </a:tcPr>
                </a:tc>
                <a:tc>
                  <a:txBody>
                    <a:bodyPr/>
                    <a:lstStyle/>
                    <a:p>
                      <a:r>
                        <a:rPr lang="en-US" sz="2400" b="0" dirty="0"/>
                        <a:t>Module 4: Public Notification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76562389"/>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09738" algn="l"/>
                        </a:tabLst>
                        <a:defRPr/>
                      </a:pPr>
                      <a:r>
                        <a:rPr lang="en-US" sz="2400" b="0"/>
                        <a:t>11:00 a.m.   – 	11:15 a.m.  </a:t>
                      </a:r>
                    </a:p>
                  </a:txBody>
                  <a:tcPr>
                    <a:lnL w="12700" cap="flat" cmpd="sng" algn="ctr">
                      <a:solidFill>
                        <a:schemeClr val="tx1"/>
                      </a:solidFill>
                      <a:prstDash val="solid"/>
                      <a:round/>
                      <a:headEnd type="none" w="med" len="med"/>
                      <a:tailEnd type="none" w="med" len="med"/>
                    </a:lnL>
                  </a:tcPr>
                </a:tc>
                <a:tc>
                  <a:txBody>
                    <a:bodyPr/>
                    <a:lstStyle/>
                    <a:p>
                      <a:r>
                        <a:rPr lang="en-US" sz="2400" b="0" dirty="0"/>
                        <a:t>Module 5: Documentation and Investigation</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43344031"/>
                  </a:ext>
                </a:extLst>
              </a:tr>
              <a:tr h="370840">
                <a:tc>
                  <a:txBody>
                    <a:bodyPr/>
                    <a:lstStyle/>
                    <a:p>
                      <a:pPr>
                        <a:tabLst>
                          <a:tab pos="1770063" algn="l"/>
                        </a:tabLst>
                      </a:pPr>
                      <a:r>
                        <a:rPr lang="en-US" sz="2400" b="0"/>
                        <a:t>11:15 a.m.   –   11:30 a.m.</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400" b="0" dirty="0"/>
                        <a:t>Hotwash and Closing Comments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8296987"/>
                  </a:ext>
                </a:extLst>
              </a:tr>
            </a:tbl>
          </a:graphicData>
        </a:graphic>
      </p:graphicFrame>
      <p:sp>
        <p:nvSpPr>
          <p:cNvPr id="2" name="TextBox 1">
            <a:extLst>
              <a:ext uri="{FF2B5EF4-FFF2-40B4-BE49-F238E27FC236}">
                <a16:creationId xmlns:a16="http://schemas.microsoft.com/office/drawing/2014/main" id="{29FEA98E-E108-504E-4154-2B1F3A230E69}"/>
              </a:ext>
            </a:extLst>
          </p:cNvPr>
          <p:cNvSpPr txBox="1"/>
          <p:nvPr/>
        </p:nvSpPr>
        <p:spPr>
          <a:xfrm>
            <a:off x="4127352" y="326301"/>
            <a:ext cx="3937296" cy="461665"/>
          </a:xfrm>
          <a:prstGeom prst="rect">
            <a:avLst/>
          </a:prstGeom>
          <a:noFill/>
        </p:spPr>
        <p:txBody>
          <a:bodyPr wrap="none" rtlCol="0">
            <a:spAutoFit/>
          </a:bodyPr>
          <a:lstStyle/>
          <a:p>
            <a:r>
              <a:rPr lang="en-US" sz="2400" b="1" dirty="0"/>
              <a:t>[</a:t>
            </a:r>
            <a:r>
              <a:rPr lang="en-US" sz="2400" b="1" dirty="0">
                <a:highlight>
                  <a:srgbClr val="00FF00"/>
                </a:highlight>
              </a:rPr>
              <a:t>ADJUST TIMES AS NEEDED</a:t>
            </a:r>
            <a:r>
              <a:rPr lang="en-US" sz="2400" b="1" dirty="0"/>
              <a:t>] </a:t>
            </a:r>
          </a:p>
        </p:txBody>
      </p:sp>
    </p:spTree>
    <p:extLst>
      <p:ext uri="{BB962C8B-B14F-4D97-AF65-F5344CB8AC3E}">
        <p14:creationId xmlns:p14="http://schemas.microsoft.com/office/powerpoint/2010/main" val="324849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0" name="Rectangle 1024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Title 4"/>
          <p:cNvSpPr>
            <a:spLocks noGrp="1"/>
          </p:cNvSpPr>
          <p:nvPr>
            <p:ph type="title"/>
          </p:nvPr>
        </p:nvSpPr>
        <p:spPr>
          <a:xfrm>
            <a:off x="772285" y="471540"/>
            <a:ext cx="5323715" cy="1642970"/>
          </a:xfrm>
        </p:spPr>
        <p:txBody>
          <a:bodyPr vert="horz" lIns="91440" tIns="45720" rIns="91440" bIns="45720" rtlCol="0" anchor="b">
            <a:normAutofit/>
          </a:bodyPr>
          <a:lstStyle/>
          <a:p>
            <a:pPr>
              <a:defRPr/>
            </a:pPr>
            <a:r>
              <a:rPr lang="en-US" sz="4000" b="1" kern="1200">
                <a:solidFill>
                  <a:srgbClr val="2F5597"/>
                </a:solidFill>
                <a:latin typeface="+mn-lt"/>
                <a:ea typeface="+mj-ea"/>
                <a:cs typeface="+mj-cs"/>
              </a:rPr>
              <a:t>Administrative</a:t>
            </a:r>
            <a:r>
              <a:rPr lang="en-US" sz="4000" b="1" kern="1200">
                <a:solidFill>
                  <a:schemeClr val="accent5">
                    <a:lumMod val="75000"/>
                  </a:schemeClr>
                </a:solidFill>
                <a:latin typeface="+mn-lt"/>
                <a:ea typeface="+mj-ea"/>
                <a:cs typeface="+mj-cs"/>
              </a:rPr>
              <a:t> Remarks</a:t>
            </a:r>
          </a:p>
        </p:txBody>
      </p:sp>
      <p:sp>
        <p:nvSpPr>
          <p:cNvPr id="8195" name="Content Placeholder 5"/>
          <p:cNvSpPr>
            <a:spLocks noGrp="1"/>
          </p:cNvSpPr>
          <p:nvPr>
            <p:ph sz="half" idx="1"/>
          </p:nvPr>
        </p:nvSpPr>
        <p:spPr>
          <a:xfrm>
            <a:off x="973080" y="2670830"/>
            <a:ext cx="5315189" cy="3535083"/>
          </a:xfrm>
        </p:spPr>
        <p:txBody>
          <a:bodyPr vert="horz" lIns="91440" tIns="45720" rIns="91440" bIns="45720" rtlCol="0" anchor="t">
            <a:normAutofit/>
          </a:bodyPr>
          <a:lstStyle/>
          <a:p>
            <a:pPr marL="457200" indent="-339725">
              <a:lnSpc>
                <a:spcPct val="100000"/>
              </a:lnSpc>
              <a:buClr>
                <a:schemeClr val="accent5">
                  <a:lumMod val="75000"/>
                </a:schemeClr>
              </a:buClr>
            </a:pPr>
            <a:r>
              <a:rPr lang="en-US" altLang="en-US" sz="3200"/>
              <a:t>Phones and radios on silent</a:t>
            </a:r>
          </a:p>
          <a:p>
            <a:pPr marL="457200" indent="-339725">
              <a:lnSpc>
                <a:spcPct val="100000"/>
              </a:lnSpc>
              <a:buClr>
                <a:schemeClr val="accent5">
                  <a:lumMod val="75000"/>
                </a:schemeClr>
              </a:buClr>
            </a:pPr>
            <a:r>
              <a:rPr lang="en-US" altLang="en-US" sz="3200"/>
              <a:t>Emergency procedures</a:t>
            </a:r>
          </a:p>
          <a:p>
            <a:pPr marL="457200" indent="-339725">
              <a:lnSpc>
                <a:spcPct val="100000"/>
              </a:lnSpc>
              <a:buClr>
                <a:schemeClr val="accent5">
                  <a:lumMod val="75000"/>
                </a:schemeClr>
              </a:buClr>
            </a:pPr>
            <a:r>
              <a:rPr lang="en-US" altLang="en-US" sz="3200"/>
              <a:t>Situation Manual</a:t>
            </a:r>
          </a:p>
          <a:p>
            <a:pPr marL="457200" indent="-339725">
              <a:lnSpc>
                <a:spcPct val="100000"/>
              </a:lnSpc>
              <a:buClr>
                <a:schemeClr val="accent5">
                  <a:lumMod val="75000"/>
                </a:schemeClr>
              </a:buClr>
            </a:pPr>
            <a:r>
              <a:rPr lang="en-US" altLang="en-US" sz="3200"/>
              <a:t>Participant Feedback Form</a:t>
            </a:r>
          </a:p>
        </p:txBody>
      </p:sp>
      <p:sp>
        <p:nvSpPr>
          <p:cNvPr id="10252" name="Rectangle 1025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4" name="Rectangle 1025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6" name="Rectangle 1025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8" name="Rectangle 1025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812298-EEE4-9C0F-020E-26D7D1CAED9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58450" y="650631"/>
            <a:ext cx="4361266" cy="5642668"/>
          </a:xfrm>
          <a:prstGeom prst="rect">
            <a:avLst/>
          </a:prstGeom>
          <a:ln w="19050">
            <a:solidFill>
              <a:schemeClr val="tx1"/>
            </a:solidFill>
          </a:ln>
          <a:effectLst>
            <a:outerShdw blurRad="50800" dist="38100" dir="10800000" algn="r" rotWithShape="0">
              <a:prstClr val="black">
                <a:alpha val="40000"/>
              </a:prstClr>
            </a:outerShdw>
          </a:effectLst>
        </p:spPr>
      </p:pic>
      <p:sp>
        <p:nvSpPr>
          <p:cNvPr id="2" name="TextBox 1">
            <a:extLst>
              <a:ext uri="{FF2B5EF4-FFF2-40B4-BE49-F238E27FC236}">
                <a16:creationId xmlns:a16="http://schemas.microsoft.com/office/drawing/2014/main" id="{789B3406-1A57-1609-8A0F-BF353C62D929}"/>
              </a:ext>
            </a:extLst>
          </p:cNvPr>
          <p:cNvSpPr txBox="1"/>
          <p:nvPr/>
        </p:nvSpPr>
        <p:spPr>
          <a:xfrm>
            <a:off x="5254974" y="141639"/>
            <a:ext cx="6960880" cy="461665"/>
          </a:xfrm>
          <a:prstGeom prst="rect">
            <a:avLst/>
          </a:prstGeom>
          <a:noFill/>
        </p:spPr>
        <p:txBody>
          <a:bodyPr wrap="none" rtlCol="0">
            <a:spAutoFit/>
          </a:bodyPr>
          <a:lstStyle/>
          <a:p>
            <a:r>
              <a:rPr lang="en-US" sz="2400" b="1" dirty="0"/>
              <a:t>[</a:t>
            </a:r>
            <a:r>
              <a:rPr lang="en-US" sz="2400" b="1" dirty="0">
                <a:highlight>
                  <a:srgbClr val="00FF00"/>
                </a:highlight>
              </a:rPr>
              <a:t>SUBSTITUTE YOUR SITUATION MANUAL TITLE PAGE</a:t>
            </a:r>
            <a:r>
              <a:rPr lang="en-US" sz="2400" b="1" dirty="0"/>
              <a:t>]</a:t>
            </a:r>
            <a:r>
              <a:rPr lang="en-US" sz="2400" b="1" dirty="0">
                <a:highlight>
                  <a:srgbClr val="00FF00"/>
                </a:highlight>
              </a:rPr>
              <a:t> </a:t>
            </a:r>
          </a:p>
        </p:txBody>
      </p:sp>
    </p:spTree>
    <p:extLst>
      <p:ext uri="{BB962C8B-B14F-4D97-AF65-F5344CB8AC3E}">
        <p14:creationId xmlns:p14="http://schemas.microsoft.com/office/powerpoint/2010/main" val="90157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66722" y="586855"/>
            <a:ext cx="3201366" cy="3387497"/>
          </a:xfrm>
        </p:spPr>
        <p:txBody>
          <a:bodyPr anchor="b">
            <a:normAutofit/>
          </a:bodyPr>
          <a:lstStyle/>
          <a:p>
            <a:pPr algn="r"/>
            <a:r>
              <a:rPr lang="en-US" b="1">
                <a:solidFill>
                  <a:srgbClr val="FFFFFF"/>
                </a:solidFill>
                <a:latin typeface="+mn-lt"/>
              </a:rPr>
              <a:t>Purpose</a:t>
            </a:r>
          </a:p>
        </p:txBody>
      </p:sp>
      <p:sp>
        <p:nvSpPr>
          <p:cNvPr id="2" name="Content Placeholder 1"/>
          <p:cNvSpPr>
            <a:spLocks noGrp="1"/>
          </p:cNvSpPr>
          <p:nvPr>
            <p:ph idx="1"/>
          </p:nvPr>
        </p:nvSpPr>
        <p:spPr>
          <a:xfrm>
            <a:off x="4660130" y="1030993"/>
            <a:ext cx="6632804" cy="5546047"/>
          </a:xfrm>
        </p:spPr>
        <p:txBody>
          <a:bodyPr anchor="ctr">
            <a:normAutofit/>
          </a:bodyPr>
          <a:lstStyle/>
          <a:p>
            <a:pPr marL="0" marR="0" indent="0">
              <a:spcBef>
                <a:spcPts val="0"/>
              </a:spcBef>
              <a:spcAft>
                <a:spcPts val="0"/>
              </a:spcAft>
              <a:buNone/>
            </a:pPr>
            <a:r>
              <a:rPr lang="en-US" sz="3200" i="1" dirty="0"/>
              <a:t>Evaluate player actions against [</a:t>
            </a:r>
            <a:r>
              <a:rPr lang="en-US" sz="3200" i="1" dirty="0">
                <a:effectLst/>
                <a:highlight>
                  <a:srgbClr val="00FF00"/>
                </a:highlight>
                <a:ea typeface="Times New Roman" panose="02020603050405020304" pitchFamily="18" charset="0"/>
                <a:cs typeface="Times New Roman"/>
              </a:rPr>
              <a:t>County</a:t>
            </a:r>
            <a:r>
              <a:rPr lang="en-US" sz="3200" i="1" dirty="0">
                <a:effectLst/>
                <a:ea typeface="Times New Roman" panose="02020603050405020304" pitchFamily="18" charset="0"/>
                <a:cs typeface="Times New Roman"/>
              </a:rPr>
              <a:t>] Emergency Planning District’s Offsite Emergency Response Plan </a:t>
            </a:r>
            <a:r>
              <a:rPr lang="en-US" sz="3200" i="1" dirty="0"/>
              <a:t>for a release of a hazardous material.</a:t>
            </a:r>
            <a:endParaRPr lang="en-US" sz="3200" i="1" dirty="0">
              <a:ea typeface="Calibri"/>
              <a:cs typeface="Calibri"/>
            </a:endParaRPr>
          </a:p>
        </p:txBody>
      </p:sp>
    </p:spTree>
    <p:extLst>
      <p:ext uri="{BB962C8B-B14F-4D97-AF65-F5344CB8AC3E}">
        <p14:creationId xmlns:p14="http://schemas.microsoft.com/office/powerpoint/2010/main" val="99224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small, sitting, holding&#10;&#10;Description automatically generated">
            <a:extLst>
              <a:ext uri="{FF2B5EF4-FFF2-40B4-BE49-F238E27FC236}">
                <a16:creationId xmlns:a16="http://schemas.microsoft.com/office/drawing/2014/main" id="{09A345AF-D049-4747-A0ED-693757290570}"/>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399867" y="633426"/>
            <a:ext cx="4789084" cy="1899912"/>
          </a:xfrm>
        </p:spPr>
        <p:txBody>
          <a:bodyPr>
            <a:normAutofit/>
          </a:bodyPr>
          <a:lstStyle/>
          <a:p>
            <a:r>
              <a:rPr lang="en-US" sz="4000" b="1">
                <a:solidFill>
                  <a:srgbClr val="2F5597"/>
                </a:solidFill>
                <a:latin typeface="+mn-lt"/>
              </a:rPr>
              <a:t>Why Do We Exercise?</a:t>
            </a:r>
          </a:p>
        </p:txBody>
      </p:sp>
      <p:sp>
        <p:nvSpPr>
          <p:cNvPr id="2" name="Content Placeholder 1"/>
          <p:cNvSpPr>
            <a:spLocks noGrp="1"/>
          </p:cNvSpPr>
          <p:nvPr>
            <p:ph idx="1"/>
          </p:nvPr>
        </p:nvSpPr>
        <p:spPr>
          <a:xfrm>
            <a:off x="7945757" y="2533338"/>
            <a:ext cx="3998734" cy="4123167"/>
          </a:xfrm>
        </p:spPr>
        <p:txBody>
          <a:bodyPr>
            <a:noAutofit/>
          </a:bodyPr>
          <a:lstStyle/>
          <a:p>
            <a:pPr marL="346075" indent="-346075">
              <a:lnSpc>
                <a:spcPct val="100000"/>
              </a:lnSpc>
              <a:buClr>
                <a:schemeClr val="accent5">
                  <a:lumMod val="75000"/>
                </a:schemeClr>
              </a:buClr>
            </a:pPr>
            <a:r>
              <a:rPr lang="en-US"/>
              <a:t>Recognize roles and responsibilities.</a:t>
            </a:r>
          </a:p>
          <a:p>
            <a:pPr marL="346075" indent="-346075">
              <a:lnSpc>
                <a:spcPct val="100000"/>
              </a:lnSpc>
              <a:buClr>
                <a:schemeClr val="accent5">
                  <a:lumMod val="75000"/>
                </a:schemeClr>
              </a:buClr>
            </a:pPr>
            <a:r>
              <a:rPr lang="en-US"/>
              <a:t>Identify gaps.</a:t>
            </a:r>
          </a:p>
          <a:p>
            <a:pPr marL="346075" indent="-346075">
              <a:lnSpc>
                <a:spcPct val="100000"/>
              </a:lnSpc>
              <a:buClr>
                <a:schemeClr val="accent5">
                  <a:lumMod val="75000"/>
                </a:schemeClr>
              </a:buClr>
            </a:pPr>
            <a:r>
              <a:rPr lang="en-US"/>
              <a:t>Identify future needs. </a:t>
            </a:r>
          </a:p>
          <a:p>
            <a:pPr marL="346075" indent="-346075">
              <a:lnSpc>
                <a:spcPct val="100000"/>
              </a:lnSpc>
              <a:buClr>
                <a:schemeClr val="accent5">
                  <a:lumMod val="75000"/>
                </a:schemeClr>
              </a:buClr>
            </a:pPr>
            <a:r>
              <a:rPr lang="en-US"/>
              <a:t>Promote collaboration.</a:t>
            </a:r>
          </a:p>
          <a:p>
            <a:pPr marL="346075" indent="-346075">
              <a:lnSpc>
                <a:spcPct val="100000"/>
              </a:lnSpc>
              <a:buClr>
                <a:schemeClr val="accent5">
                  <a:lumMod val="75000"/>
                </a:schemeClr>
              </a:buClr>
            </a:pPr>
            <a:r>
              <a:rPr lang="en-US"/>
              <a:t>Meet regulatory and industry standards.</a:t>
            </a:r>
          </a:p>
        </p:txBody>
      </p:sp>
    </p:spTree>
    <p:extLst>
      <p:ext uri="{BB962C8B-B14F-4D97-AF65-F5344CB8AC3E}">
        <p14:creationId xmlns:p14="http://schemas.microsoft.com/office/powerpoint/2010/main" val="1760358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10802" name="Rectangle 191080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10786" name="Rectangle 2"/>
          <p:cNvSpPr>
            <a:spLocks noGrp="1" noChangeArrowheads="1"/>
          </p:cNvSpPr>
          <p:nvPr>
            <p:ph type="title"/>
          </p:nvPr>
        </p:nvSpPr>
        <p:spPr>
          <a:xfrm>
            <a:off x="479394" y="1070800"/>
            <a:ext cx="3939688" cy="5583126"/>
          </a:xfrm>
        </p:spPr>
        <p:txBody>
          <a:bodyPr>
            <a:normAutofit/>
          </a:bodyPr>
          <a:lstStyle/>
          <a:p>
            <a:pPr eaLnBrk="1" hangingPunct="1">
              <a:tabLst>
                <a:tab pos="2909888" algn="l"/>
              </a:tabLst>
              <a:defRPr/>
            </a:pPr>
            <a:r>
              <a:rPr lang="en-US" sz="5400" b="1">
                <a:latin typeface="+mn-lt"/>
              </a:rPr>
              <a:t>What is a Tabletop Exercise (TTX)?</a:t>
            </a:r>
            <a:endParaRPr lang="en-US" sz="5400" b="1">
              <a:latin typeface="+mn-lt"/>
              <a:cs typeface="Calibri"/>
            </a:endParaRPr>
          </a:p>
        </p:txBody>
      </p:sp>
      <p:cxnSp>
        <p:nvCxnSpPr>
          <p:cNvPr id="1910804" name="Straight Connector 191080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910797" name="Content Placeholder 1">
            <a:extLst>
              <a:ext uri="{FF2B5EF4-FFF2-40B4-BE49-F238E27FC236}">
                <a16:creationId xmlns:a16="http://schemas.microsoft.com/office/drawing/2014/main" id="{7BC68C7A-D59E-6BBA-26AE-38241B7E3FF1}"/>
              </a:ext>
            </a:extLst>
          </p:cNvPr>
          <p:cNvGraphicFramePr>
            <a:graphicFrameLocks noGrp="1"/>
          </p:cNvGraphicFramePr>
          <p:nvPr>
            <p:ph idx="1"/>
            <p:extLst>
              <p:ext uri="{D42A27DB-BD31-4B8C-83A1-F6EECF244321}">
                <p14:modId xmlns:p14="http://schemas.microsoft.com/office/powerpoint/2010/main" val="939070317"/>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135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8200" y="365125"/>
            <a:ext cx="10515600" cy="1325563"/>
          </a:xfrm>
        </p:spPr>
        <p:txBody>
          <a:bodyPr>
            <a:normAutofit/>
          </a:bodyPr>
          <a:lstStyle/>
          <a:p>
            <a:r>
              <a:rPr lang="en-US" sz="4000" b="1">
                <a:solidFill>
                  <a:srgbClr val="2F5597"/>
                </a:solidFill>
                <a:latin typeface="+mn-lt"/>
              </a:rPr>
              <a:t>Exercise Ground Rules</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525272" y="1984693"/>
            <a:ext cx="11138408" cy="4031070"/>
          </a:xfrm>
        </p:spPr>
        <p:txBody>
          <a:bodyPr>
            <a:normAutofit/>
          </a:bodyPr>
          <a:lstStyle/>
          <a:p>
            <a:pPr marL="346075" indent="-346075">
              <a:lnSpc>
                <a:spcPct val="100000"/>
              </a:lnSpc>
              <a:buClr>
                <a:srgbClr val="2F5597"/>
              </a:buClr>
            </a:pPr>
            <a:r>
              <a:rPr lang="en-US" sz="3200"/>
              <a:t>Open, low-stress, no-fault environment with varying viewpoints. </a:t>
            </a:r>
          </a:p>
          <a:p>
            <a:pPr marL="346075" indent="-346075">
              <a:lnSpc>
                <a:spcPct val="100000"/>
              </a:lnSpc>
              <a:buClr>
                <a:srgbClr val="2F5597"/>
              </a:buClr>
            </a:pPr>
            <a:r>
              <a:rPr lang="en-US" sz="3200"/>
              <a:t>Responses are based on the current plans and capabilities. </a:t>
            </a:r>
          </a:p>
          <a:p>
            <a:pPr marL="346075" indent="-346075">
              <a:lnSpc>
                <a:spcPct val="100000"/>
              </a:lnSpc>
              <a:buClr>
                <a:srgbClr val="2F5597"/>
              </a:buClr>
            </a:pPr>
            <a:r>
              <a:rPr lang="en-US" sz="3200"/>
              <a:t>Decisions are not precedent setting. </a:t>
            </a:r>
          </a:p>
          <a:p>
            <a:pPr marL="346075" indent="-346075">
              <a:lnSpc>
                <a:spcPct val="100000"/>
              </a:lnSpc>
              <a:buClr>
                <a:srgbClr val="2F5597"/>
              </a:buClr>
            </a:pPr>
            <a:r>
              <a:rPr lang="en-US" sz="3200"/>
              <a:t>Players are encouraged to discuss issues in depth. </a:t>
            </a:r>
          </a:p>
          <a:p>
            <a:pPr>
              <a:buClr>
                <a:srgbClr val="2F5597"/>
              </a:buClr>
            </a:pPr>
            <a:endParaRPr lang="en-US" sz="2200"/>
          </a:p>
        </p:txBody>
      </p:sp>
    </p:spTree>
    <p:extLst>
      <p:ext uri="{BB962C8B-B14F-4D97-AF65-F5344CB8AC3E}">
        <p14:creationId xmlns:p14="http://schemas.microsoft.com/office/powerpoint/2010/main" val="1502234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41248" y="548640"/>
            <a:ext cx="3600860" cy="5431536"/>
          </a:xfrm>
        </p:spPr>
        <p:txBody>
          <a:bodyPr vert="horz" lIns="91440" tIns="45720" rIns="91440" bIns="45720" rtlCol="0" anchor="ctr">
            <a:normAutofit/>
          </a:bodyPr>
          <a:lstStyle/>
          <a:p>
            <a:pPr algn="ctr"/>
            <a:r>
              <a:rPr lang="en-US" sz="4000" b="1" kern="1200">
                <a:solidFill>
                  <a:srgbClr val="2F5597"/>
                </a:solidFill>
                <a:latin typeface="+mn-lt"/>
                <a:ea typeface="+mj-ea"/>
                <a:cs typeface="+mj-cs"/>
              </a:rPr>
              <a:t>Assumptions &amp; Artificialities</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p:cNvSpPr>
            <a:spLocks noChangeArrowheads="1"/>
          </p:cNvSpPr>
          <p:nvPr/>
        </p:nvSpPr>
        <p:spPr bwMode="auto">
          <a:xfrm>
            <a:off x="5126419" y="548640"/>
            <a:ext cx="6224334" cy="6309360"/>
          </a:xfrm>
          <a:prstGeom prst="rect">
            <a:avLst/>
          </a:prstGeom>
        </p:spPr>
        <p:txBody>
          <a:bodyPr vert="horz" lIns="91440" tIns="45720" rIns="91440" bIns="45720" rtlCol="0" anchor="ctr">
            <a:normAutofit/>
          </a:bodyPr>
          <a:lstStyle/>
          <a:p>
            <a:pPr marL="574675" lvl="1" indent="-400050" fontAlgn="auto">
              <a:spcBef>
                <a:spcPts val="1000"/>
              </a:spcBef>
              <a:buClr>
                <a:schemeClr val="accent5">
                  <a:lumMod val="75000"/>
                </a:schemeClr>
              </a:buClr>
              <a:buFont typeface="Arial" panose="020B0604020202020204" pitchFamily="34" charset="0"/>
              <a:buChar char="•"/>
              <a:defRPr/>
            </a:pPr>
            <a:r>
              <a:rPr lang="en-US" sz="3200"/>
              <a:t>The scenario is plausible, and events occur as presented.</a:t>
            </a:r>
          </a:p>
          <a:p>
            <a:pPr marL="574675" lvl="1" indent="-400050" fontAlgn="auto">
              <a:spcBef>
                <a:spcPts val="1000"/>
              </a:spcBef>
              <a:buClr>
                <a:schemeClr val="accent5">
                  <a:lumMod val="75000"/>
                </a:schemeClr>
              </a:buClr>
              <a:buFont typeface="Arial" panose="020B0604020202020204" pitchFamily="34" charset="0"/>
              <a:buChar char="•"/>
              <a:defRPr/>
            </a:pPr>
            <a:r>
              <a:rPr lang="en-US" sz="3200"/>
              <a:t>Minor details do not matter.</a:t>
            </a:r>
          </a:p>
          <a:p>
            <a:pPr marL="574675" lvl="1" indent="-400050" fontAlgn="auto">
              <a:spcBef>
                <a:spcPts val="1000"/>
              </a:spcBef>
              <a:buClr>
                <a:schemeClr val="accent5">
                  <a:lumMod val="75000"/>
                </a:schemeClr>
              </a:buClr>
              <a:buFont typeface="Arial" panose="020B0604020202020204" pitchFamily="34" charset="0"/>
              <a:buChar char="•"/>
              <a:defRPr/>
            </a:pPr>
            <a:r>
              <a:rPr lang="en-US" sz="3200"/>
              <a:t>There are no “hidden agendas” or “trick” questions.</a:t>
            </a:r>
          </a:p>
          <a:p>
            <a:pPr marL="574675" lvl="1" indent="-400050" fontAlgn="auto">
              <a:spcBef>
                <a:spcPts val="1000"/>
              </a:spcBef>
              <a:buClr>
                <a:schemeClr val="accent5">
                  <a:lumMod val="75000"/>
                </a:schemeClr>
              </a:buClr>
              <a:buFont typeface="Arial" panose="020B0604020202020204" pitchFamily="34" charset="0"/>
              <a:buChar char="•"/>
              <a:defRPr/>
            </a:pPr>
            <a:r>
              <a:rPr lang="en-US" sz="3200"/>
              <a:t>Assume cooperation and support from non-participating departments.</a:t>
            </a:r>
          </a:p>
        </p:txBody>
      </p:sp>
      <p:sp>
        <p:nvSpPr>
          <p:cNvPr id="3" name="Slide Number Placeholder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10B9FE3-C304-CE48-A9B7-DC03ED22A9BC}" type="slidenum">
              <a:rPr lang="en-US" smtClean="0"/>
              <a:pPr>
                <a:spcAft>
                  <a:spcPts val="600"/>
                </a:spcAft>
              </a:pPr>
              <a:t>17</a:t>
            </a:fld>
            <a:endParaRPr lang="en-US"/>
          </a:p>
        </p:txBody>
      </p:sp>
    </p:spTree>
    <p:extLst>
      <p:ext uri="{BB962C8B-B14F-4D97-AF65-F5344CB8AC3E}">
        <p14:creationId xmlns:p14="http://schemas.microsoft.com/office/powerpoint/2010/main" val="391936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5055" y="377010"/>
            <a:ext cx="10515600" cy="759459"/>
          </a:xfrm>
        </p:spPr>
        <p:txBody>
          <a:bodyPr>
            <a:normAutofit/>
          </a:bodyPr>
          <a:lstStyle/>
          <a:p>
            <a:r>
              <a:rPr lang="en-US" b="1" dirty="0">
                <a:solidFill>
                  <a:srgbClr val="2F5597"/>
                </a:solidFill>
                <a:latin typeface="+mn-lt"/>
              </a:rPr>
              <a:t>Scope</a:t>
            </a:r>
          </a:p>
        </p:txBody>
      </p:sp>
      <p:graphicFrame>
        <p:nvGraphicFramePr>
          <p:cNvPr id="22" name="Content Placeholder 2">
            <a:extLst>
              <a:ext uri="{FF2B5EF4-FFF2-40B4-BE49-F238E27FC236}">
                <a16:creationId xmlns:a16="http://schemas.microsoft.com/office/drawing/2014/main" id="{67E5E32F-06E9-58E6-F5E9-17576FFF1B4B}"/>
              </a:ext>
            </a:extLst>
          </p:cNvPr>
          <p:cNvGraphicFramePr>
            <a:graphicFrameLocks noGrp="1"/>
          </p:cNvGraphicFramePr>
          <p:nvPr>
            <p:ph idx="1"/>
            <p:extLst>
              <p:ext uri="{D42A27DB-BD31-4B8C-83A1-F6EECF244321}">
                <p14:modId xmlns:p14="http://schemas.microsoft.com/office/powerpoint/2010/main" val="2378494883"/>
              </p:ext>
            </p:extLst>
          </p:nvPr>
        </p:nvGraphicFramePr>
        <p:xfrm>
          <a:off x="575055" y="1345474"/>
          <a:ext cx="11038840" cy="507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DBE4599E-0C96-89F1-006B-D14D9DCCDABC}"/>
              </a:ext>
            </a:extLst>
          </p:cNvPr>
          <p:cNvSpPr txBox="1"/>
          <p:nvPr/>
        </p:nvSpPr>
        <p:spPr>
          <a:xfrm>
            <a:off x="3340914" y="326301"/>
            <a:ext cx="5297219" cy="461665"/>
          </a:xfrm>
          <a:prstGeom prst="rect">
            <a:avLst/>
          </a:prstGeom>
          <a:noFill/>
        </p:spPr>
        <p:txBody>
          <a:bodyPr wrap="none" rtlCol="0">
            <a:spAutoFit/>
          </a:bodyPr>
          <a:lstStyle/>
          <a:p>
            <a:r>
              <a:rPr lang="en-US" sz="2400" b="1" dirty="0"/>
              <a:t>[</a:t>
            </a:r>
            <a:r>
              <a:rPr lang="en-US" sz="2400" b="1" dirty="0">
                <a:highlight>
                  <a:srgbClr val="00FF00"/>
                </a:highlight>
              </a:rPr>
              <a:t>ADJUST TIMES/ACTIVITIES AS NEEDED</a:t>
            </a:r>
            <a:r>
              <a:rPr lang="en-US" sz="2400" b="1" dirty="0"/>
              <a:t>]</a:t>
            </a:r>
            <a:r>
              <a:rPr lang="en-US" sz="2400" b="1" dirty="0">
                <a:highlight>
                  <a:srgbClr val="00FF00"/>
                </a:highlight>
              </a:rPr>
              <a:t> </a:t>
            </a:r>
          </a:p>
        </p:txBody>
      </p:sp>
    </p:spTree>
    <p:extLst>
      <p:ext uri="{BB962C8B-B14F-4D97-AF65-F5344CB8AC3E}">
        <p14:creationId xmlns:p14="http://schemas.microsoft.com/office/powerpoint/2010/main" val="428850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b="1">
                <a:latin typeface="+mn-lt"/>
              </a:rPr>
              <a:t>Capabilities to be Evaluated</a:t>
            </a:r>
          </a:p>
        </p:txBody>
      </p:sp>
      <p:sp>
        <p:nvSpPr>
          <p:cNvPr id="36"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83F474-A5F4-40C3-8F1D-4773452FDA26}"/>
              </a:ext>
            </a:extLst>
          </p:cNvPr>
          <p:cNvSpPr txBox="1"/>
          <p:nvPr/>
        </p:nvSpPr>
        <p:spPr>
          <a:xfrm>
            <a:off x="5709920" y="1997839"/>
            <a:ext cx="6082891" cy="2369880"/>
          </a:xfrm>
          <a:prstGeom prst="rect">
            <a:avLst/>
          </a:prstGeom>
          <a:noFill/>
        </p:spPr>
        <p:txBody>
          <a:bodyPr wrap="square" rtlCol="0">
            <a:spAutoFit/>
          </a:bodyPr>
          <a:lstStyle/>
          <a:p>
            <a:pPr marL="461963" marR="160020" lvl="0" indent="-461963">
              <a:spcBef>
                <a:spcPts val="600"/>
              </a:spcBef>
              <a:spcAft>
                <a:spcPts val="600"/>
              </a:spcAft>
              <a:buClr>
                <a:srgbClr val="0070C0"/>
              </a:buClr>
              <a:buFont typeface="Symbol" panose="05050102010706020507" pitchFamily="18" charset="2"/>
              <a:buChar char=""/>
            </a:pPr>
            <a:r>
              <a:rPr lang="en-US" sz="3200">
                <a:solidFill>
                  <a:schemeClr val="bg1"/>
                </a:solidFill>
                <a:effectLst/>
                <a:ea typeface="Times New Roman" panose="02020603050405020304" pitchFamily="18" charset="0"/>
              </a:rPr>
              <a:t>Public Information and Warning</a:t>
            </a:r>
          </a:p>
          <a:p>
            <a:pPr marL="461963" marR="160020" lvl="0" indent="-461963">
              <a:spcBef>
                <a:spcPts val="600"/>
              </a:spcBef>
              <a:spcAft>
                <a:spcPts val="600"/>
              </a:spcAft>
              <a:buClr>
                <a:srgbClr val="0070C0"/>
              </a:buClr>
              <a:buFont typeface="Symbol" panose="05050102010706020507" pitchFamily="18" charset="2"/>
              <a:buChar char=""/>
            </a:pPr>
            <a:r>
              <a:rPr lang="en-US" sz="3200">
                <a:solidFill>
                  <a:schemeClr val="bg1"/>
                </a:solidFill>
                <a:effectLst/>
                <a:ea typeface="Times New Roman" panose="02020603050405020304" pitchFamily="18" charset="0"/>
              </a:rPr>
              <a:t>Environmental Response/ Health and Safety</a:t>
            </a:r>
          </a:p>
          <a:p>
            <a:pPr marL="461963" marR="160020" lvl="0" indent="-461963">
              <a:spcBef>
                <a:spcPts val="600"/>
              </a:spcBef>
              <a:spcAft>
                <a:spcPts val="600"/>
              </a:spcAft>
              <a:buClr>
                <a:srgbClr val="0070C0"/>
              </a:buClr>
              <a:buFont typeface="Symbol" panose="05050102010706020507" pitchFamily="18" charset="2"/>
              <a:buChar char=""/>
            </a:pPr>
            <a:r>
              <a:rPr lang="en-US" sz="3200">
                <a:solidFill>
                  <a:schemeClr val="bg1"/>
                </a:solidFill>
                <a:effectLst/>
                <a:ea typeface="Times New Roman" panose="02020603050405020304" pitchFamily="18" charset="0"/>
              </a:rPr>
              <a:t>Situational Assessment</a:t>
            </a:r>
            <a:endParaRPr lang="en-US" sz="3200">
              <a:solidFill>
                <a:schemeClr val="bg1"/>
              </a:solidFill>
            </a:endParaRPr>
          </a:p>
        </p:txBody>
      </p:sp>
    </p:spTree>
    <p:extLst>
      <p:ext uri="{BB962C8B-B14F-4D97-AF65-F5344CB8AC3E}">
        <p14:creationId xmlns:p14="http://schemas.microsoft.com/office/powerpoint/2010/main" val="260572153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A62C0D-89DF-EB04-8376-80F3C88BE3E6}"/>
              </a:ext>
            </a:extLst>
          </p:cNvPr>
          <p:cNvSpPr>
            <a:spLocks noGrp="1"/>
          </p:cNvSpPr>
          <p:nvPr>
            <p:ph type="body" sz="half" idx="2"/>
          </p:nvPr>
        </p:nvSpPr>
        <p:spPr>
          <a:xfrm>
            <a:off x="1002625" y="1627341"/>
            <a:ext cx="10818466" cy="360331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The materials for this exercise were developed in accordance with FEMA Homeland Security Exercise and Evaluation Program (HSEEP) guidelines in coordination with the U.S. Environmental Protection Agency (EPA) Region 2, New Jersey Office of Emergency Management (NJOEM), New Jersey Department of Protection (NJDEP), Burlington County OEM, Gloucester County OEM, and Middlesex County OEM.</a:t>
            </a:r>
          </a:p>
          <a:p>
            <a:endParaRPr lang="en-US" dirty="0"/>
          </a:p>
        </p:txBody>
      </p:sp>
    </p:spTree>
    <p:extLst>
      <p:ext uri="{BB962C8B-B14F-4D97-AF65-F5344CB8AC3E}">
        <p14:creationId xmlns:p14="http://schemas.microsoft.com/office/powerpoint/2010/main" val="367458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4089" y="1114154"/>
            <a:ext cx="10589904" cy="3210269"/>
          </a:xfrm>
        </p:spPr>
        <p:txBody>
          <a:bodyPr vert="horz" lIns="91440" tIns="45720" rIns="91440" bIns="45720" rtlCol="0" anchor="ctr">
            <a:normAutofit/>
          </a:bodyPr>
          <a:lstStyle/>
          <a:p>
            <a:r>
              <a:rPr lang="en-US" sz="4400" b="1" kern="1200">
                <a:solidFill>
                  <a:schemeClr val="tx1"/>
                </a:solidFill>
                <a:latin typeface="+mn-lt"/>
                <a:ea typeface="+mj-ea"/>
                <a:cs typeface="+mj-cs"/>
              </a:rPr>
              <a:t>Start of Exercise (STARTEX)</a:t>
            </a:r>
            <a:br>
              <a:rPr lang="en-US" sz="4400" b="1" kern="1200">
                <a:solidFill>
                  <a:schemeClr val="tx1"/>
                </a:solidFill>
                <a:latin typeface="+mn-lt"/>
                <a:ea typeface="+mj-ea"/>
                <a:cs typeface="+mj-cs"/>
              </a:rPr>
            </a:br>
            <a:br>
              <a:rPr lang="en-US" sz="4400" b="1" kern="1200">
                <a:solidFill>
                  <a:schemeClr val="tx1"/>
                </a:solidFill>
                <a:latin typeface="+mn-lt"/>
                <a:ea typeface="+mj-ea"/>
                <a:cs typeface="+mj-cs"/>
              </a:rPr>
            </a:br>
            <a:r>
              <a:rPr lang="en-US" sz="4400" b="1" kern="1200">
                <a:solidFill>
                  <a:schemeClr val="accent5">
                    <a:lumMod val="75000"/>
                  </a:schemeClr>
                </a:solidFill>
                <a:latin typeface="+mn-lt"/>
                <a:ea typeface="+mj-ea"/>
                <a:cs typeface="+mj-cs"/>
              </a:rPr>
              <a:t>Module 1:  Facility Notifications</a:t>
            </a:r>
          </a:p>
        </p:txBody>
      </p:sp>
      <p:grpSp>
        <p:nvGrpSpPr>
          <p:cNvPr id="53" name="Group 52">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5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8B0EA8-E342-2400-DB46-E03A8D5FED45}"/>
              </a:ext>
            </a:extLst>
          </p:cNvPr>
          <p:cNvSpPr txBox="1"/>
          <p:nvPr/>
        </p:nvSpPr>
        <p:spPr>
          <a:xfrm>
            <a:off x="11161989" y="115620"/>
            <a:ext cx="788275" cy="369332"/>
          </a:xfrm>
          <a:prstGeom prst="rect">
            <a:avLst/>
          </a:prstGeom>
          <a:noFill/>
        </p:spPr>
        <p:txBody>
          <a:bodyPr wrap="square" rtlCol="0">
            <a:spAutoFit/>
          </a:bodyPr>
          <a:lstStyle/>
          <a:p>
            <a:r>
              <a:rPr lang="en-US">
                <a:solidFill>
                  <a:srgbClr val="606060">
                    <a:lumMod val="60000"/>
                    <a:lumOff val="40000"/>
                  </a:srgbClr>
                </a:solidFill>
                <a:latin typeface="Corbel" panose="020B0503020204020204"/>
              </a:rPr>
              <a:t>Index</a:t>
            </a:r>
          </a:p>
        </p:txBody>
      </p:sp>
    </p:spTree>
    <p:extLst>
      <p:ext uri="{BB962C8B-B14F-4D97-AF65-F5344CB8AC3E}">
        <p14:creationId xmlns:p14="http://schemas.microsoft.com/office/powerpoint/2010/main" val="2004829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6B76FDF-962D-75B7-261A-214345959394}"/>
              </a:ext>
            </a:extLst>
          </p:cNvPr>
          <p:cNvPicPr>
            <a:picLocks noChangeAspect="1" noChangeArrowheads="1"/>
          </p:cNvPicPr>
          <p:nvPr/>
        </p:nvPicPr>
        <p:blipFill>
          <a:blip r:embed="rId3">
            <a:alphaModFix amt="23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F64796B-95ED-C1CC-5432-9380D054114E}"/>
              </a:ext>
            </a:extLst>
          </p:cNvPr>
          <p:cNvSpPr>
            <a:spLocks noGrp="1"/>
          </p:cNvSpPr>
          <p:nvPr>
            <p:ph type="title"/>
          </p:nvPr>
        </p:nvSpPr>
        <p:spPr>
          <a:xfrm>
            <a:off x="563362" y="4201994"/>
            <a:ext cx="3290887" cy="557894"/>
          </a:xfrm>
        </p:spPr>
        <p:txBody>
          <a:bodyPr vert="horz" lIns="91440" tIns="45720" rIns="91440" bIns="45720" rtlCol="0" anchor="ctr">
            <a:noAutofit/>
          </a:bodyPr>
          <a:lstStyle/>
          <a:p>
            <a:r>
              <a:rPr lang="en-US" sz="4800" b="1">
                <a:solidFill>
                  <a:srgbClr val="0070C0"/>
                </a:solidFill>
                <a:latin typeface="+mn-lt"/>
              </a:rPr>
              <a:t>Scenario</a:t>
            </a:r>
            <a:endParaRPr lang="en-US" sz="4800" b="1" i="1">
              <a:solidFill>
                <a:srgbClr val="0070C0"/>
              </a:solidFill>
              <a:latin typeface="+mn-lt"/>
            </a:endParaRPr>
          </a:p>
        </p:txBody>
      </p:sp>
      <p:sp>
        <p:nvSpPr>
          <p:cNvPr id="3" name="Content Placeholder 2">
            <a:extLst>
              <a:ext uri="{FF2B5EF4-FFF2-40B4-BE49-F238E27FC236}">
                <a16:creationId xmlns:a16="http://schemas.microsoft.com/office/drawing/2014/main" id="{B42C1065-F2C6-FB49-0B3F-6325F0F84229}"/>
              </a:ext>
            </a:extLst>
          </p:cNvPr>
          <p:cNvSpPr>
            <a:spLocks noGrp="1"/>
          </p:cNvSpPr>
          <p:nvPr>
            <p:ph idx="1"/>
          </p:nvPr>
        </p:nvSpPr>
        <p:spPr>
          <a:xfrm>
            <a:off x="4267201" y="1749307"/>
            <a:ext cx="7635824" cy="2670293"/>
          </a:xfrm>
        </p:spPr>
        <p:txBody>
          <a:bodyPr anchor="ctr">
            <a:noAutofit/>
          </a:bodyPr>
          <a:lstStyle/>
          <a:p>
            <a:pPr marL="339725" indent="-339725">
              <a:lnSpc>
                <a:spcPct val="100000"/>
              </a:lnSpc>
              <a:spcBef>
                <a:spcPts val="1200"/>
              </a:spcBef>
              <a:buClr>
                <a:srgbClr val="2F5597"/>
              </a:buClr>
            </a:pPr>
            <a:r>
              <a:rPr lang="en-US" sz="3200" dirty="0">
                <a:effectLst/>
                <a:ea typeface="Times New Roman" panose="02020603050405020304" pitchFamily="18" charset="0"/>
                <a:cs typeface="Arial"/>
              </a:rPr>
              <a:t>Typical early [</a:t>
            </a:r>
            <a:r>
              <a:rPr lang="en-US" sz="3200" dirty="0">
                <a:effectLst/>
                <a:highlight>
                  <a:srgbClr val="00FF00"/>
                </a:highlight>
                <a:ea typeface="Times New Roman" panose="02020603050405020304" pitchFamily="18" charset="0"/>
                <a:cs typeface="Arial"/>
              </a:rPr>
              <a:t>season</a:t>
            </a:r>
            <a:r>
              <a:rPr lang="en-US" sz="3200" dirty="0">
                <a:effectLst/>
                <a:ea typeface="Times New Roman" panose="02020603050405020304" pitchFamily="18" charset="0"/>
                <a:cs typeface="Arial"/>
              </a:rPr>
              <a:t>] [</a:t>
            </a:r>
            <a:r>
              <a:rPr lang="en-US" sz="3200" dirty="0">
                <a:effectLst/>
                <a:highlight>
                  <a:srgbClr val="00FF00"/>
                </a:highlight>
                <a:ea typeface="Times New Roman" panose="02020603050405020304" pitchFamily="18" charset="0"/>
                <a:cs typeface="Arial"/>
              </a:rPr>
              <a:t>morning/night</a:t>
            </a:r>
            <a:r>
              <a:rPr lang="en-US" sz="3200" dirty="0">
                <a:effectLst/>
                <a:ea typeface="Times New Roman" panose="02020603050405020304" pitchFamily="18" charset="0"/>
                <a:cs typeface="Arial"/>
              </a:rPr>
              <a:t>] in</a:t>
            </a:r>
            <a:r>
              <a:rPr lang="en-US" sz="3200" dirty="0">
                <a:ea typeface="Times New Roman" panose="02020603050405020304" pitchFamily="18" charset="0"/>
                <a:cs typeface="Arial"/>
              </a:rPr>
              <a:t> [</a:t>
            </a:r>
            <a:r>
              <a:rPr lang="en-US" sz="3200" dirty="0">
                <a:highlight>
                  <a:srgbClr val="00FF00"/>
                </a:highlight>
                <a:ea typeface="Times New Roman" panose="02020603050405020304" pitchFamily="18" charset="0"/>
                <a:cs typeface="Arial"/>
              </a:rPr>
              <a:t>COUNTY</a:t>
            </a:r>
            <a:r>
              <a:rPr lang="en-US" sz="3200" dirty="0">
                <a:ea typeface="Times New Roman" panose="02020603050405020304" pitchFamily="18" charset="0"/>
                <a:cs typeface="Arial"/>
              </a:rPr>
              <a:t>].</a:t>
            </a:r>
          </a:p>
          <a:p>
            <a:pPr marL="339725" indent="-339725">
              <a:lnSpc>
                <a:spcPct val="100000"/>
              </a:lnSpc>
              <a:spcBef>
                <a:spcPts val="1200"/>
              </a:spcBef>
              <a:buClr>
                <a:srgbClr val="2F5597"/>
              </a:buClr>
            </a:pPr>
            <a:r>
              <a:rPr lang="en-US" sz="3200" dirty="0">
                <a:effectLst/>
                <a:ea typeface="Times New Roman" panose="02020603050405020304" pitchFamily="18" charset="0"/>
                <a:cs typeface="Arial"/>
              </a:rPr>
              <a:t>Employees at the </a:t>
            </a:r>
            <a:r>
              <a:rPr lang="en-US" sz="3200" dirty="0">
                <a:ea typeface="Times New Roman" panose="02020603050405020304" pitchFamily="18" charset="0"/>
                <a:cs typeface="Arial"/>
              </a:rPr>
              <a:t>[</a:t>
            </a:r>
            <a:r>
              <a:rPr lang="en-US" sz="3200" dirty="0">
                <a:highlight>
                  <a:srgbClr val="00FF00"/>
                </a:highlight>
                <a:ea typeface="Times New Roman" panose="02020603050405020304" pitchFamily="18" charset="0"/>
                <a:cs typeface="Arial"/>
              </a:rPr>
              <a:t>MUNCIPALITY</a:t>
            </a:r>
            <a:r>
              <a:rPr lang="en-US" sz="3200" dirty="0">
                <a:ea typeface="Times New Roman" panose="02020603050405020304" pitchFamily="18" charset="0"/>
                <a:cs typeface="Arial"/>
              </a:rPr>
              <a:t>]</a:t>
            </a:r>
            <a:r>
              <a:rPr lang="en-US" sz="3200" dirty="0">
                <a:effectLst/>
                <a:ea typeface="Times New Roman" panose="02020603050405020304" pitchFamily="18" charset="0"/>
                <a:cs typeface="Arial"/>
              </a:rPr>
              <a:t> [</a:t>
            </a:r>
            <a:r>
              <a:rPr lang="en-US" sz="3200" dirty="0">
                <a:effectLst/>
                <a:highlight>
                  <a:srgbClr val="00FF00"/>
                </a:highlight>
                <a:ea typeface="Times New Roman" panose="02020603050405020304" pitchFamily="18" charset="0"/>
                <a:cs typeface="Arial"/>
              </a:rPr>
              <a:t>FACILITY</a:t>
            </a:r>
            <a:r>
              <a:rPr lang="en-US" sz="3200" dirty="0">
                <a:effectLst/>
                <a:ea typeface="Times New Roman" panose="02020603050405020304" pitchFamily="18" charset="0"/>
                <a:cs typeface="Arial"/>
              </a:rPr>
              <a:t>] are about to change shifts.</a:t>
            </a:r>
          </a:p>
          <a:p>
            <a:pPr marL="339725" indent="-339725">
              <a:lnSpc>
                <a:spcPct val="100000"/>
              </a:lnSpc>
              <a:spcBef>
                <a:spcPts val="1200"/>
              </a:spcBef>
              <a:buClr>
                <a:srgbClr val="2F5597"/>
              </a:buClr>
            </a:pPr>
            <a:r>
              <a:rPr lang="en-US" sz="3200" dirty="0">
                <a:ea typeface="Times New Roman" panose="02020603050405020304" pitchFamily="18" charset="0"/>
                <a:cs typeface="Arial"/>
              </a:rPr>
              <a:t>Approximately [</a:t>
            </a:r>
            <a:r>
              <a:rPr lang="en-US" sz="3200" dirty="0">
                <a:highlight>
                  <a:srgbClr val="00FF00"/>
                </a:highlight>
                <a:ea typeface="Times New Roman" panose="02020603050405020304" pitchFamily="18" charset="0"/>
                <a:cs typeface="Arial"/>
              </a:rPr>
              <a:t>388</a:t>
            </a:r>
            <a:r>
              <a:rPr lang="en-US" sz="3200" dirty="0">
                <a:ea typeface="Times New Roman" panose="02020603050405020304" pitchFamily="18" charset="0"/>
                <a:cs typeface="Arial"/>
              </a:rPr>
              <a:t>] employees at the site.</a:t>
            </a:r>
            <a:endParaRPr lang="en-US" sz="3200" dirty="0">
              <a:effectLst/>
              <a:ea typeface="Times New Roman" panose="02020603050405020304" pitchFamily="18" charset="0"/>
              <a:cs typeface="Arial"/>
            </a:endParaRPr>
          </a:p>
        </p:txBody>
      </p:sp>
      <p:sp>
        <p:nvSpPr>
          <p:cNvPr id="5" name="Title 3">
            <a:extLst>
              <a:ext uri="{FF2B5EF4-FFF2-40B4-BE49-F238E27FC236}">
                <a16:creationId xmlns:a16="http://schemas.microsoft.com/office/drawing/2014/main" id="{04792876-BED2-6005-8415-166AED368EDD}"/>
              </a:ext>
            </a:extLst>
          </p:cNvPr>
          <p:cNvSpPr txBox="1">
            <a:spLocks/>
          </p:cNvSpPr>
          <p:nvPr/>
        </p:nvSpPr>
        <p:spPr>
          <a:xfrm>
            <a:off x="481012" y="5251269"/>
            <a:ext cx="3290887" cy="818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mn-lt"/>
              </a:rPr>
              <a:t>[</a:t>
            </a:r>
            <a:r>
              <a:rPr lang="en-US" sz="2800" dirty="0">
                <a:highlight>
                  <a:srgbClr val="00FF00"/>
                </a:highlight>
                <a:latin typeface="+mn-lt"/>
              </a:rPr>
              <a:t>DATE</a:t>
            </a:r>
            <a:r>
              <a:rPr lang="en-US" sz="2800" dirty="0">
                <a:latin typeface="+mn-lt"/>
              </a:rPr>
              <a:t>]</a:t>
            </a:r>
          </a:p>
          <a:p>
            <a:r>
              <a:rPr lang="en-US" sz="2800" dirty="0">
                <a:latin typeface="+mn-lt"/>
              </a:rPr>
              <a:t>[</a:t>
            </a:r>
            <a:r>
              <a:rPr lang="en-US" sz="2800" dirty="0">
                <a:highlight>
                  <a:srgbClr val="00FF00"/>
                </a:highlight>
                <a:latin typeface="+mn-lt"/>
              </a:rPr>
              <a:t>TIME</a:t>
            </a:r>
            <a:r>
              <a:rPr lang="en-US" sz="2800" dirty="0">
                <a:latin typeface="+mn-lt"/>
              </a:rPr>
              <a:t>]</a:t>
            </a:r>
          </a:p>
        </p:txBody>
      </p:sp>
    </p:spTree>
    <p:extLst>
      <p:ext uri="{BB962C8B-B14F-4D97-AF65-F5344CB8AC3E}">
        <p14:creationId xmlns:p14="http://schemas.microsoft.com/office/powerpoint/2010/main" val="2031724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84BDCB-A70E-5449-C3A5-A1B2CCBAE5E6}"/>
              </a:ext>
            </a:extLst>
          </p:cNvPr>
          <p:cNvSpPr txBox="1"/>
          <p:nvPr/>
        </p:nvSpPr>
        <p:spPr>
          <a:xfrm>
            <a:off x="640080" y="4419600"/>
            <a:ext cx="10908792" cy="1203960"/>
          </a:xfrm>
          <a:prstGeom prst="rect">
            <a:avLst/>
          </a:prstGeom>
        </p:spPr>
        <p:txBody>
          <a:bodyPr vert="horz" lIns="91440" tIns="45720" rIns="91440" bIns="45720" rtlCol="0" anchor="ctr">
            <a:normAutofit/>
          </a:bodyPr>
          <a:lstStyle/>
          <a:p>
            <a:pPr indent="-228600" algn="ctr">
              <a:lnSpc>
                <a:spcPct val="90000"/>
              </a:lnSpc>
              <a:spcBef>
                <a:spcPct val="0"/>
              </a:spcBef>
              <a:spcAft>
                <a:spcPts val="600"/>
              </a:spcAft>
            </a:pPr>
            <a:endParaRPr lang="en-US" sz="3600" kern="1200" dirty="0">
              <a:solidFill>
                <a:schemeClr val="tx1"/>
              </a:solidFill>
              <a:latin typeface="+mj-lt"/>
              <a:ea typeface="+mj-ea"/>
              <a:cs typeface="+mj-cs"/>
            </a:endParaRPr>
          </a:p>
          <a:p>
            <a:pPr algn="ctr">
              <a:lnSpc>
                <a:spcPct val="90000"/>
              </a:lnSpc>
              <a:spcBef>
                <a:spcPct val="0"/>
              </a:spcBef>
              <a:spcAft>
                <a:spcPts val="600"/>
              </a:spcAft>
            </a:pPr>
            <a:r>
              <a:rPr lang="en-US" sz="3600" b="1" dirty="0">
                <a:latin typeface="+mj-lt"/>
                <a:ea typeface="+mj-ea"/>
                <a:cs typeface="+mj-cs"/>
              </a:rPr>
              <a:t>[</a:t>
            </a:r>
            <a:r>
              <a:rPr lang="en-US" sz="3600" b="1" dirty="0">
                <a:highlight>
                  <a:srgbClr val="00FF00"/>
                </a:highlight>
                <a:latin typeface="+mj-lt"/>
                <a:ea typeface="+mj-ea"/>
                <a:cs typeface="+mj-cs"/>
              </a:rPr>
              <a:t>FACILITY NAME</a:t>
            </a:r>
            <a:r>
              <a:rPr lang="en-US" sz="3600" b="1" dirty="0">
                <a:latin typeface="+mj-lt"/>
                <a:ea typeface="+mj-ea"/>
                <a:cs typeface="+mj-cs"/>
              </a:rPr>
              <a:t>]</a:t>
            </a:r>
          </a:p>
        </p:txBody>
      </p:sp>
      <p:pic>
        <p:nvPicPr>
          <p:cNvPr id="9" name="Picture 8">
            <a:extLst>
              <a:ext uri="{FF2B5EF4-FFF2-40B4-BE49-F238E27FC236}">
                <a16:creationId xmlns:a16="http://schemas.microsoft.com/office/drawing/2014/main" id="{CA0942A3-8699-F862-FBB9-4D74EC8FF576}"/>
              </a:ext>
            </a:extLst>
          </p:cNvPr>
          <p:cNvPicPr>
            <a:picLocks noChangeAspect="1"/>
          </p:cNvPicPr>
          <p:nvPr/>
        </p:nvPicPr>
        <p:blipFill rotWithShape="1">
          <a:blip r:embed="rId2"/>
          <a:srcRect l="91" r="1"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5" name="Picture 4">
            <a:extLst>
              <a:ext uri="{FF2B5EF4-FFF2-40B4-BE49-F238E27FC236}">
                <a16:creationId xmlns:a16="http://schemas.microsoft.com/office/drawing/2014/main" id="{D867F028-66C9-818F-FC99-90BA4F6229F0}"/>
              </a:ext>
            </a:extLst>
          </p:cNvPr>
          <p:cNvPicPr>
            <a:picLocks noChangeAspect="1"/>
          </p:cNvPicPr>
          <p:nvPr/>
        </p:nvPicPr>
        <p:blipFill rotWithShape="1">
          <a:blip r:embed="rId3"/>
          <a:srcRect l="9801" r="14265" b="-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22"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744F2D-83A2-ECA7-F6AE-3B39A2E4F3AE}"/>
              </a:ext>
            </a:extLst>
          </p:cNvPr>
          <p:cNvSpPr txBox="1"/>
          <p:nvPr/>
        </p:nvSpPr>
        <p:spPr>
          <a:xfrm>
            <a:off x="3600909" y="1742754"/>
            <a:ext cx="4987134" cy="461665"/>
          </a:xfrm>
          <a:prstGeom prst="rect">
            <a:avLst/>
          </a:prstGeom>
          <a:noFill/>
        </p:spPr>
        <p:txBody>
          <a:bodyPr wrap="none" rtlCol="0">
            <a:spAutoFit/>
          </a:bodyPr>
          <a:lstStyle/>
          <a:p>
            <a:r>
              <a:rPr lang="en-US" sz="2400" b="1" dirty="0"/>
              <a:t>[</a:t>
            </a:r>
            <a:r>
              <a:rPr lang="en-US" sz="2400" b="1" dirty="0">
                <a:highlight>
                  <a:srgbClr val="00FF00"/>
                </a:highlight>
              </a:rPr>
              <a:t>SUBSTITUTE FACILITY PICTURE/MAP</a:t>
            </a:r>
            <a:r>
              <a:rPr lang="en-US" sz="2400" b="1" dirty="0"/>
              <a:t>]</a:t>
            </a:r>
          </a:p>
        </p:txBody>
      </p:sp>
    </p:spTree>
    <p:extLst>
      <p:ext uri="{BB962C8B-B14F-4D97-AF65-F5344CB8AC3E}">
        <p14:creationId xmlns:p14="http://schemas.microsoft.com/office/powerpoint/2010/main" val="3018962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E2799A-84AE-3727-BD25-120E1F80430D}"/>
              </a:ext>
            </a:extLst>
          </p:cNvPr>
          <p:cNvPicPr>
            <a:picLocks noChangeAspect="1"/>
          </p:cNvPicPr>
          <p:nvPr/>
        </p:nvPicPr>
        <p:blipFill rotWithShape="1">
          <a:blip r:embed="rId3">
            <a:extLst>
              <a:ext uri="{28A0092B-C50C-407E-A947-70E740481C1C}">
                <a14:useLocalDpi xmlns:a14="http://schemas.microsoft.com/office/drawing/2010/main" val="0"/>
              </a:ext>
            </a:extLst>
          </a:blip>
          <a:srcRect l="10697" r="10696" b="-1"/>
          <a:stretch/>
        </p:blipFill>
        <p:spPr>
          <a:xfrm>
            <a:off x="2522356" y="10"/>
            <a:ext cx="9669642" cy="6857990"/>
          </a:xfrm>
          <a:prstGeom prst="rect">
            <a:avLst/>
          </a:prstGeom>
        </p:spPr>
      </p:pic>
      <p:sp>
        <p:nvSpPr>
          <p:cNvPr id="4115" name="Rectangle 41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838200" y="365125"/>
            <a:ext cx="3822189" cy="1899912"/>
          </a:xfrm>
        </p:spPr>
        <p:txBody>
          <a:bodyPr>
            <a:normAutofit/>
          </a:bodyPr>
          <a:lstStyle/>
          <a:p>
            <a:r>
              <a:rPr lang="en-US" sz="4000" b="1">
                <a:latin typeface="+mn-lt"/>
              </a:rPr>
              <a:t>Scenario </a:t>
            </a:r>
            <a:r>
              <a:rPr lang="en-US" sz="4000" i="1">
                <a:latin typeface="+mn-lt"/>
              </a:rPr>
              <a:t>(cont.)</a:t>
            </a:r>
          </a:p>
        </p:txBody>
      </p:sp>
      <p:sp>
        <p:nvSpPr>
          <p:cNvPr id="2" name="Content Placeholder 1"/>
          <p:cNvSpPr>
            <a:spLocks noGrp="1"/>
          </p:cNvSpPr>
          <p:nvPr>
            <p:ph idx="1"/>
          </p:nvPr>
        </p:nvSpPr>
        <p:spPr>
          <a:xfrm>
            <a:off x="274320" y="2265037"/>
            <a:ext cx="4500880" cy="3742762"/>
          </a:xfrm>
        </p:spPr>
        <p:txBody>
          <a:bodyPr>
            <a:noAutofit/>
          </a:bodyPr>
          <a:lstStyle/>
          <a:p>
            <a:pPr marL="339725" marR="0" indent="-339725">
              <a:spcBef>
                <a:spcPts val="1200"/>
              </a:spcBef>
              <a:buClr>
                <a:srgbClr val="2F5597"/>
              </a:buClr>
            </a:pPr>
            <a:r>
              <a:rPr lang="en-US" sz="2400" dirty="0">
                <a:effectLst/>
                <a:ea typeface="Times New Roman" panose="02020603050405020304" pitchFamily="18" charset="0"/>
              </a:rPr>
              <a:t>Sour crude oil, containing hydrogen sulfide (H2S), begins to leak from a flange of the 30-inch </a:t>
            </a:r>
            <a:r>
              <a:rPr lang="en-US" sz="2400" dirty="0">
                <a:ea typeface="Times New Roman" panose="02020603050405020304" pitchFamily="18" charset="0"/>
              </a:rPr>
              <a:t>ship-to-shore transfer line</a:t>
            </a:r>
            <a:r>
              <a:rPr lang="en-US" sz="2400" dirty="0">
                <a:effectLst/>
                <a:ea typeface="Times New Roman" panose="02020603050405020304" pitchFamily="18" charset="0"/>
              </a:rPr>
              <a:t>. </a:t>
            </a:r>
          </a:p>
          <a:p>
            <a:pPr marL="339725" marR="0" indent="-339725">
              <a:spcBef>
                <a:spcPts val="1200"/>
              </a:spcBef>
              <a:buClr>
                <a:srgbClr val="2F5597"/>
              </a:buClr>
            </a:pPr>
            <a:r>
              <a:rPr lang="en-US" sz="2400" dirty="0">
                <a:effectLst/>
                <a:ea typeface="Times New Roman" panose="02020603050405020304" pitchFamily="18" charset="0"/>
              </a:rPr>
              <a:t>Operator notices the leak.  </a:t>
            </a:r>
          </a:p>
          <a:p>
            <a:pPr marL="339725" marR="0" indent="-339725">
              <a:spcBef>
                <a:spcPts val="1200"/>
              </a:spcBef>
              <a:buClr>
                <a:srgbClr val="2F5597"/>
              </a:buClr>
            </a:pPr>
            <a:r>
              <a:rPr lang="en-US" sz="2400" dirty="0">
                <a:effectLst/>
                <a:ea typeface="Times New Roman" panose="02020603050405020304" pitchFamily="18" charset="0"/>
              </a:rPr>
              <a:t>Operator determines the leak cannot be controlled manually and unsafe for internal HAZMAT Team response.</a:t>
            </a:r>
          </a:p>
        </p:txBody>
      </p:sp>
      <p:sp>
        <p:nvSpPr>
          <p:cNvPr id="3" name="TextBox 2">
            <a:extLst>
              <a:ext uri="{FF2B5EF4-FFF2-40B4-BE49-F238E27FC236}">
                <a16:creationId xmlns:a16="http://schemas.microsoft.com/office/drawing/2014/main" id="{C452EC62-A1DF-1FD0-0B87-3E3890A12EEC}"/>
              </a:ext>
            </a:extLst>
          </p:cNvPr>
          <p:cNvSpPr txBox="1"/>
          <p:nvPr/>
        </p:nvSpPr>
        <p:spPr>
          <a:xfrm>
            <a:off x="7546282" y="134292"/>
            <a:ext cx="4528804" cy="461665"/>
          </a:xfrm>
          <a:prstGeom prst="rect">
            <a:avLst/>
          </a:prstGeom>
          <a:noFill/>
        </p:spPr>
        <p:txBody>
          <a:bodyPr wrap="none" rtlCol="0">
            <a:spAutoFit/>
          </a:bodyPr>
          <a:lstStyle/>
          <a:p>
            <a:r>
              <a:rPr lang="en-US" sz="2400" b="1" dirty="0"/>
              <a:t>[</a:t>
            </a:r>
            <a:r>
              <a:rPr lang="en-US" sz="2400" b="1" dirty="0">
                <a:highlight>
                  <a:srgbClr val="00FF00"/>
                </a:highlight>
              </a:rPr>
              <a:t>SUBSTITUTE FACILITY SCENARIO</a:t>
            </a:r>
            <a:r>
              <a:rPr lang="en-US" sz="2400" b="1" dirty="0"/>
              <a:t>]</a:t>
            </a:r>
            <a:r>
              <a:rPr lang="en-US" sz="2400" b="1" dirty="0">
                <a:highlight>
                  <a:srgbClr val="00FF00"/>
                </a:highlight>
              </a:rPr>
              <a:t> </a:t>
            </a:r>
          </a:p>
        </p:txBody>
      </p:sp>
    </p:spTree>
    <p:extLst>
      <p:ext uri="{BB962C8B-B14F-4D97-AF65-F5344CB8AC3E}">
        <p14:creationId xmlns:p14="http://schemas.microsoft.com/office/powerpoint/2010/main" val="246289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02893" y="764887"/>
            <a:ext cx="4087306" cy="1645041"/>
          </a:xfrm>
        </p:spPr>
        <p:txBody>
          <a:bodyPr vert="horz" lIns="91440" tIns="45720" rIns="91440" bIns="45720" rtlCol="0" anchor="b">
            <a:normAutofit/>
          </a:bodyPr>
          <a:lstStyle/>
          <a:p>
            <a:r>
              <a:rPr lang="en-US" sz="5400" b="1"/>
              <a:t>Discussion Questions</a:t>
            </a:r>
          </a:p>
        </p:txBody>
      </p:sp>
      <p:sp>
        <p:nvSpPr>
          <p:cNvPr id="2" name="Content Placeholder 1"/>
          <p:cNvSpPr>
            <a:spLocks noGrp="1"/>
          </p:cNvSpPr>
          <p:nvPr>
            <p:ph idx="1"/>
          </p:nvPr>
        </p:nvSpPr>
        <p:spPr>
          <a:xfrm>
            <a:off x="7602893" y="2854234"/>
            <a:ext cx="4363865" cy="3115491"/>
          </a:xfrm>
        </p:spPr>
        <p:txBody>
          <a:bodyPr vert="horz" lIns="91440" tIns="45720" rIns="91440" bIns="45720" rtlCol="0" anchor="t">
            <a:normAutofit/>
          </a:bodyPr>
          <a:lstStyle/>
          <a:p>
            <a:pPr marL="461963" lvl="2" indent="-461963">
              <a:lnSpc>
                <a:spcPct val="100000"/>
              </a:lnSpc>
              <a:spcBef>
                <a:spcPts val="0"/>
              </a:spcBef>
              <a:buClr>
                <a:schemeClr val="accent5">
                  <a:lumMod val="75000"/>
                </a:schemeClr>
              </a:buClr>
              <a:buNone/>
            </a:pPr>
            <a:r>
              <a:rPr lang="en-US" sz="2400">
                <a:effectLst/>
                <a:latin typeface="Arial" panose="020B0604020202020204" pitchFamily="34" charset="0"/>
                <a:cs typeface="Arial" panose="020B0604020202020204" pitchFamily="34" charset="0"/>
              </a:rPr>
              <a:t>1.	</a:t>
            </a:r>
            <a:r>
              <a:rPr lang="en-US" sz="3200">
                <a:effectLst/>
                <a:latin typeface="Arial" panose="020B0604020202020204" pitchFamily="34" charset="0"/>
                <a:ea typeface="Times New Roman" panose="02020603050405020304" pitchFamily="18" charset="0"/>
                <a:cs typeface="Arial" panose="020B0604020202020204" pitchFamily="34" charset="0"/>
              </a:rPr>
              <a:t>What notifications will be made by the plant, and who will make these notifications?</a:t>
            </a:r>
          </a:p>
        </p:txBody>
      </p:sp>
      <p:sp>
        <p:nvSpPr>
          <p:cNvPr id="6169" name="Freeform: Shape 616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2" descr="See the source image">
            <a:extLst>
              <a:ext uri="{FF2B5EF4-FFF2-40B4-BE49-F238E27FC236}">
                <a16:creationId xmlns:a16="http://schemas.microsoft.com/office/drawing/2014/main" id="{A267470D-CCF2-47F0-9590-258609D0DA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13" r="13683" b="3"/>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36359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F64796B-95ED-C1CC-5432-9380D054114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b="1">
                <a:latin typeface="+mn-lt"/>
              </a:rPr>
              <a:t>Discussion Questions </a:t>
            </a:r>
            <a:r>
              <a:rPr lang="en-US" sz="4600" i="1">
                <a:latin typeface="+mn-lt"/>
              </a:rPr>
              <a:t>(cont.)</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2C1065-F2C6-FB49-0B3F-6325F0F84229}"/>
              </a:ext>
            </a:extLst>
          </p:cNvPr>
          <p:cNvSpPr>
            <a:spLocks noGrp="1"/>
          </p:cNvSpPr>
          <p:nvPr>
            <p:ph idx="1"/>
          </p:nvPr>
        </p:nvSpPr>
        <p:spPr>
          <a:xfrm>
            <a:off x="640080" y="2872899"/>
            <a:ext cx="4243589" cy="3320668"/>
          </a:xfrm>
        </p:spPr>
        <p:txBody>
          <a:bodyPr>
            <a:normAutofit/>
          </a:bodyPr>
          <a:lstStyle/>
          <a:p>
            <a:pPr marL="457200" marR="0" lvl="0" indent="-457200">
              <a:spcBef>
                <a:spcPts val="1200"/>
              </a:spcBef>
              <a:spcAft>
                <a:spcPts val="0"/>
              </a:spcAft>
              <a:buFont typeface="+mj-lt"/>
              <a:buAutoNum type="arabicPeriod" startAt="2"/>
            </a:pPr>
            <a:r>
              <a:rPr lang="en-US">
                <a:effectLst/>
                <a:ea typeface="Times New Roman" panose="02020603050405020304" pitchFamily="18" charset="0"/>
                <a:cs typeface="Arial" panose="020B0604020202020204" pitchFamily="34" charset="0"/>
              </a:rPr>
              <a:t>Will employees be instructed to evacuate or shelter-in-place (SIP)? Who makes this determination and how?</a:t>
            </a:r>
          </a:p>
          <a:p>
            <a:pPr marL="457200" marR="0" lvl="0" indent="-457200">
              <a:spcBef>
                <a:spcPts val="1200"/>
              </a:spcBef>
              <a:spcAft>
                <a:spcPts val="0"/>
              </a:spcAft>
              <a:buFont typeface="+mj-lt"/>
              <a:buAutoNum type="arabicPeriod" startAt="2"/>
            </a:pPr>
            <a:r>
              <a:rPr lang="en-US">
                <a:effectLst/>
                <a:ea typeface="Times New Roman" panose="02020603050405020304" pitchFamily="18" charset="0"/>
                <a:cs typeface="Arial" panose="020B0604020202020204" pitchFamily="34" charset="0"/>
              </a:rPr>
              <a:t>How will employees be notified whether to evacuate or SIP?</a:t>
            </a:r>
          </a:p>
        </p:txBody>
      </p:sp>
      <p:pic>
        <p:nvPicPr>
          <p:cNvPr id="1026" name="Picture 2" descr="Paulsboro Refinery">
            <a:extLst>
              <a:ext uri="{FF2B5EF4-FFF2-40B4-BE49-F238E27FC236}">
                <a16:creationId xmlns:a16="http://schemas.microsoft.com/office/drawing/2014/main" id="{073BCB80-3942-27A9-DFF1-F422300F73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84" r="11620"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6882CD-126B-6282-9936-B936E49028CE}"/>
              </a:ext>
            </a:extLst>
          </p:cNvPr>
          <p:cNvSpPr txBox="1"/>
          <p:nvPr/>
        </p:nvSpPr>
        <p:spPr>
          <a:xfrm>
            <a:off x="5994966" y="228655"/>
            <a:ext cx="4129079" cy="461665"/>
          </a:xfrm>
          <a:prstGeom prst="rect">
            <a:avLst/>
          </a:prstGeom>
          <a:noFill/>
        </p:spPr>
        <p:txBody>
          <a:bodyPr wrap="none" rtlCol="0">
            <a:spAutoFit/>
          </a:bodyPr>
          <a:lstStyle/>
          <a:p>
            <a:r>
              <a:rPr lang="en-US" sz="2400" b="1" dirty="0"/>
              <a:t>[</a:t>
            </a:r>
            <a:r>
              <a:rPr lang="en-US" sz="2400" b="1" dirty="0">
                <a:highlight>
                  <a:srgbClr val="00FF00"/>
                </a:highlight>
              </a:rPr>
              <a:t>SUBSTITUTE FACILITY PHOTO</a:t>
            </a:r>
            <a:r>
              <a:rPr lang="en-US" sz="2400" b="1" dirty="0"/>
              <a:t>] </a:t>
            </a:r>
          </a:p>
        </p:txBody>
      </p:sp>
    </p:spTree>
    <p:extLst>
      <p:ext uri="{BB962C8B-B14F-4D97-AF65-F5344CB8AC3E}">
        <p14:creationId xmlns:p14="http://schemas.microsoft.com/office/powerpoint/2010/main" val="243592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B4EEA-A0CB-137D-C966-5914128730D6}"/>
              </a:ext>
            </a:extLst>
          </p:cNvPr>
          <p:cNvPicPr>
            <a:picLocks noChangeAspect="1" noChangeArrowheads="1"/>
          </p:cNvPicPr>
          <p:nvPr/>
        </p:nvPicPr>
        <p:blipFill rotWithShape="1">
          <a:blip r:embed="rId3"/>
          <a:srcRect t="2718" b="2718"/>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6D469A-115E-3F66-9418-DC6883313081}"/>
              </a:ext>
            </a:extLst>
          </p:cNvPr>
          <p:cNvSpPr>
            <a:spLocks noGrp="1"/>
          </p:cNvSpPr>
          <p:nvPr>
            <p:ph type="title"/>
          </p:nvPr>
        </p:nvSpPr>
        <p:spPr>
          <a:xfrm>
            <a:off x="7531610" y="365125"/>
            <a:ext cx="3822189" cy="1899912"/>
          </a:xfrm>
        </p:spPr>
        <p:txBody>
          <a:bodyPr vert="horz" lIns="91440" tIns="45720" rIns="91440" bIns="45720" rtlCol="0">
            <a:normAutofit/>
          </a:bodyPr>
          <a:lstStyle/>
          <a:p>
            <a:r>
              <a:rPr lang="en-US" sz="4000" b="1" dirty="0">
                <a:latin typeface="+mn-lt"/>
              </a:rPr>
              <a:t>Discussion Questions </a:t>
            </a:r>
            <a:r>
              <a:rPr lang="en-US" sz="4000" i="1" dirty="0">
                <a:latin typeface="+mn-lt"/>
              </a:rPr>
              <a:t>(cont.)</a:t>
            </a:r>
          </a:p>
        </p:txBody>
      </p:sp>
      <p:sp>
        <p:nvSpPr>
          <p:cNvPr id="3" name="Content Placeholder 2">
            <a:extLst>
              <a:ext uri="{FF2B5EF4-FFF2-40B4-BE49-F238E27FC236}">
                <a16:creationId xmlns:a16="http://schemas.microsoft.com/office/drawing/2014/main" id="{5548A9FF-182A-02B3-A94A-66EE2DAD64A3}"/>
              </a:ext>
            </a:extLst>
          </p:cNvPr>
          <p:cNvSpPr>
            <a:spLocks noGrp="1"/>
          </p:cNvSpPr>
          <p:nvPr>
            <p:ph idx="1"/>
          </p:nvPr>
        </p:nvSpPr>
        <p:spPr>
          <a:xfrm>
            <a:off x="6701246" y="2434201"/>
            <a:ext cx="5120640" cy="3742762"/>
          </a:xfrm>
        </p:spPr>
        <p:txBody>
          <a:bodyPr vert="horz" lIns="91440" tIns="45720" rIns="91440" bIns="45720" rtlCol="0" anchor="t">
            <a:noAutofit/>
          </a:bodyPr>
          <a:lstStyle/>
          <a:p>
            <a:pPr marL="514350" marR="0" lvl="0" indent="-514350">
              <a:spcBef>
                <a:spcPts val="1200"/>
              </a:spcBef>
              <a:spcAft>
                <a:spcPts val="0"/>
              </a:spcAft>
              <a:buFont typeface="+mj-lt"/>
              <a:buAutoNum type="arabicPeriod" startAt="4"/>
            </a:pPr>
            <a:r>
              <a:rPr lang="en-US" sz="2400" dirty="0">
                <a:effectLst/>
                <a:ea typeface="Times New Roman" panose="02020603050405020304" pitchFamily="18" charset="0"/>
                <a:cs typeface="Arial"/>
              </a:rPr>
              <a:t>If it is determined that evacuation is necessary, what instructions will be provided to employees? If the decision is made to SIP, what instructions will be provided?</a:t>
            </a:r>
          </a:p>
          <a:p>
            <a:pPr marL="514350" marR="0" lvl="0" indent="-514350">
              <a:spcBef>
                <a:spcPts val="1200"/>
              </a:spcBef>
              <a:spcAft>
                <a:spcPts val="0"/>
              </a:spcAft>
              <a:buFont typeface="+mj-lt"/>
              <a:buAutoNum type="arabicPeriod" startAt="4"/>
            </a:pPr>
            <a:r>
              <a:rPr lang="en-US" sz="2400" dirty="0">
                <a:effectLst/>
                <a:ea typeface="Times New Roman" panose="02020603050405020304" pitchFamily="18" charset="0"/>
                <a:cs typeface="Arial"/>
              </a:rPr>
              <a:t>How will employees, contractors, and visitors be accounted for?</a:t>
            </a:r>
          </a:p>
          <a:p>
            <a:pPr marL="514350" indent="-514350">
              <a:spcBef>
                <a:spcPts val="1200"/>
              </a:spcBef>
              <a:buFont typeface="+mj-lt"/>
              <a:buAutoNum type="arabicPeriod" startAt="4"/>
            </a:pPr>
            <a:r>
              <a:rPr lang="en-US" sz="2400" dirty="0">
                <a:effectLst/>
                <a:ea typeface="Times New Roman" panose="02020603050405020304" pitchFamily="18" charset="0"/>
                <a:cs typeface="Arial"/>
              </a:rPr>
              <a:t>Who will assume the role of</a:t>
            </a:r>
            <a:r>
              <a:rPr lang="en-US" sz="2400" dirty="0">
                <a:ea typeface="Times New Roman" panose="02020603050405020304" pitchFamily="18" charset="0"/>
                <a:cs typeface="Arial"/>
              </a:rPr>
              <a:t> [</a:t>
            </a:r>
            <a:r>
              <a:rPr lang="en-US" sz="2400" dirty="0">
                <a:highlight>
                  <a:srgbClr val="00FF00"/>
                </a:highlight>
                <a:ea typeface="Times New Roman" panose="02020603050405020304" pitchFamily="18" charset="0"/>
                <a:cs typeface="Arial"/>
              </a:rPr>
              <a:t>MUNICIPALITY </a:t>
            </a:r>
            <a:r>
              <a:rPr lang="en-US" sz="2400" dirty="0">
                <a:effectLst/>
                <a:highlight>
                  <a:srgbClr val="00FF00"/>
                </a:highlight>
                <a:ea typeface="Times New Roman" panose="02020603050405020304" pitchFamily="18" charset="0"/>
                <a:cs typeface="Arial"/>
              </a:rPr>
              <a:t>FACILITY</a:t>
            </a:r>
            <a:r>
              <a:rPr lang="en-US" sz="2400" dirty="0">
                <a:effectLst/>
                <a:ea typeface="Times New Roman" panose="02020603050405020304" pitchFamily="18" charset="0"/>
                <a:cs typeface="Arial"/>
              </a:rPr>
              <a:t>] Incident Commander (IC)?</a:t>
            </a:r>
          </a:p>
        </p:txBody>
      </p:sp>
      <p:sp>
        <p:nvSpPr>
          <p:cNvPr id="2" name="TextBox 1">
            <a:extLst>
              <a:ext uri="{FF2B5EF4-FFF2-40B4-BE49-F238E27FC236}">
                <a16:creationId xmlns:a16="http://schemas.microsoft.com/office/drawing/2014/main" id="{10967C79-D1D8-D499-3EFF-9C8C62DC452E}"/>
              </a:ext>
            </a:extLst>
          </p:cNvPr>
          <p:cNvSpPr txBox="1"/>
          <p:nvPr/>
        </p:nvSpPr>
        <p:spPr>
          <a:xfrm>
            <a:off x="387169" y="134292"/>
            <a:ext cx="4060150" cy="461665"/>
          </a:xfrm>
          <a:prstGeom prst="rect">
            <a:avLst/>
          </a:prstGeom>
          <a:noFill/>
        </p:spPr>
        <p:txBody>
          <a:bodyPr wrap="none" rtlCol="0">
            <a:spAutoFit/>
          </a:bodyPr>
          <a:lstStyle/>
          <a:p>
            <a:r>
              <a:rPr lang="en-US" sz="2400" b="1" dirty="0"/>
              <a:t>[</a:t>
            </a:r>
            <a:r>
              <a:rPr lang="en-US" sz="2400" b="1" dirty="0">
                <a:highlight>
                  <a:srgbClr val="00FF00"/>
                </a:highlight>
              </a:rPr>
              <a:t>SUBSTITUTE FACILITY PHOTO</a:t>
            </a:r>
            <a:r>
              <a:rPr lang="en-US" sz="2400" b="1" dirty="0"/>
              <a:t>]</a:t>
            </a:r>
          </a:p>
        </p:txBody>
      </p:sp>
    </p:spTree>
    <p:extLst>
      <p:ext uri="{BB962C8B-B14F-4D97-AF65-F5344CB8AC3E}">
        <p14:creationId xmlns:p14="http://schemas.microsoft.com/office/powerpoint/2010/main" val="3446825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12965" y="994120"/>
            <a:ext cx="10271166" cy="3210269"/>
          </a:xfrm>
        </p:spPr>
        <p:txBody>
          <a:bodyPr vert="horz" lIns="91440" tIns="45720" rIns="91440" bIns="45720" rtlCol="0" anchor="ctr">
            <a:normAutofit/>
          </a:bodyPr>
          <a:lstStyle/>
          <a:p>
            <a:br>
              <a:rPr lang="en-US" sz="4400" b="1" kern="1200">
                <a:solidFill>
                  <a:schemeClr val="tx1"/>
                </a:solidFill>
                <a:latin typeface="+mn-lt"/>
                <a:ea typeface="+mj-ea"/>
                <a:cs typeface="+mj-cs"/>
              </a:rPr>
            </a:br>
            <a:br>
              <a:rPr lang="en-US" sz="4400" b="1" kern="1200">
                <a:solidFill>
                  <a:schemeClr val="tx1"/>
                </a:solidFill>
                <a:latin typeface="+mn-lt"/>
                <a:ea typeface="+mj-ea"/>
                <a:cs typeface="+mj-cs"/>
              </a:rPr>
            </a:br>
            <a:r>
              <a:rPr lang="en-US" sz="4400" b="1" kern="1200">
                <a:solidFill>
                  <a:schemeClr val="accent5">
                    <a:lumMod val="75000"/>
                  </a:schemeClr>
                </a:solidFill>
                <a:latin typeface="+mn-lt"/>
                <a:ea typeface="+mj-ea"/>
                <a:cs typeface="+mj-cs"/>
              </a:rPr>
              <a:t>Module </a:t>
            </a:r>
            <a:r>
              <a:rPr lang="en-US" sz="4400" b="1">
                <a:solidFill>
                  <a:schemeClr val="accent5">
                    <a:lumMod val="75000"/>
                  </a:schemeClr>
                </a:solidFill>
                <a:latin typeface="+mn-lt"/>
              </a:rPr>
              <a:t>2</a:t>
            </a:r>
            <a:r>
              <a:rPr lang="en-US" sz="4400" b="1" kern="1200">
                <a:solidFill>
                  <a:schemeClr val="accent5">
                    <a:lumMod val="75000"/>
                  </a:schemeClr>
                </a:solidFill>
                <a:latin typeface="+mn-lt"/>
                <a:ea typeface="+mj-ea"/>
                <a:cs typeface="+mj-cs"/>
              </a:rPr>
              <a:t>:  </a:t>
            </a:r>
            <a:r>
              <a:rPr lang="en-US" sz="4400" b="1">
                <a:solidFill>
                  <a:schemeClr val="accent5">
                    <a:lumMod val="75000"/>
                  </a:schemeClr>
                </a:solidFill>
                <a:latin typeface="+mn-lt"/>
              </a:rPr>
              <a:t>Local Agency Notifications</a:t>
            </a:r>
            <a:endParaRPr lang="en-US" sz="4400" b="1" kern="1200">
              <a:solidFill>
                <a:schemeClr val="accent5">
                  <a:lumMod val="75000"/>
                </a:schemeClr>
              </a:solidFill>
              <a:latin typeface="+mn-lt"/>
              <a:ea typeface="+mj-ea"/>
              <a:cs typeface="+mj-cs"/>
            </a:endParaRPr>
          </a:p>
        </p:txBody>
      </p:sp>
      <p:grpSp>
        <p:nvGrpSpPr>
          <p:cNvPr id="53" name="Group 52">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5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2F4DDE-F81D-80F6-ADDA-62BE9D5D2163}"/>
              </a:ext>
            </a:extLst>
          </p:cNvPr>
          <p:cNvSpPr txBox="1"/>
          <p:nvPr/>
        </p:nvSpPr>
        <p:spPr>
          <a:xfrm>
            <a:off x="11161989" y="115620"/>
            <a:ext cx="788275" cy="369332"/>
          </a:xfrm>
          <a:prstGeom prst="rect">
            <a:avLst/>
          </a:prstGeom>
          <a:noFill/>
        </p:spPr>
        <p:txBody>
          <a:bodyPr wrap="square" rtlCol="0">
            <a:spAutoFit/>
          </a:bodyPr>
          <a:lstStyle/>
          <a:p>
            <a:r>
              <a:rPr lang="en-US">
                <a:solidFill>
                  <a:srgbClr val="606060">
                    <a:lumMod val="60000"/>
                    <a:lumOff val="40000"/>
                  </a:srgbClr>
                </a:solidFill>
                <a:latin typeface="Corbel" panose="020B0503020204020204"/>
              </a:rPr>
              <a:t>Index</a:t>
            </a:r>
          </a:p>
        </p:txBody>
      </p:sp>
    </p:spTree>
    <p:extLst>
      <p:ext uri="{BB962C8B-B14F-4D97-AF65-F5344CB8AC3E}">
        <p14:creationId xmlns:p14="http://schemas.microsoft.com/office/powerpoint/2010/main" val="279948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w-Orleans@2x">
            <a:extLst>
              <a:ext uri="{FF2B5EF4-FFF2-40B4-BE49-F238E27FC236}">
                <a16:creationId xmlns:a16="http://schemas.microsoft.com/office/drawing/2014/main" id="{BC7FC56E-ADCB-BE11-12EC-43692CBD4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0" r="12110" b="219"/>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6" name="Rectangle 615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0" name="Rectangle 615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FBDCA4D-0349-4983-C5D8-776F6F1BB346}"/>
              </a:ext>
            </a:extLst>
          </p:cNvPr>
          <p:cNvSpPr txBox="1"/>
          <p:nvPr/>
        </p:nvSpPr>
        <p:spPr>
          <a:xfrm>
            <a:off x="424815" y="2793019"/>
            <a:ext cx="4145488" cy="3724586"/>
          </a:xfrm>
          <a:prstGeom prst="rect">
            <a:avLst/>
          </a:prstGeom>
        </p:spPr>
        <p:txBody>
          <a:bodyPr vert="horz" lIns="91440" tIns="45720" rIns="91440" bIns="45720" rtlCol="0" anchor="t">
            <a:normAutofit/>
          </a:bodyPr>
          <a:lstStyle/>
          <a:p>
            <a:pPr marR="0">
              <a:lnSpc>
                <a:spcPct val="90000"/>
              </a:lnSpc>
              <a:spcBef>
                <a:spcPts val="0"/>
              </a:spcBef>
              <a:spcAft>
                <a:spcPts val="600"/>
              </a:spcAft>
            </a:pPr>
            <a:r>
              <a:rPr lang="en-US" sz="4000" b="1" dirty="0">
                <a:solidFill>
                  <a:srgbClr val="0070C0"/>
                </a:solidFill>
                <a:effectLst/>
              </a:rPr>
              <a:t>Scenario</a:t>
            </a:r>
          </a:p>
          <a:p>
            <a:pPr marR="0">
              <a:lnSpc>
                <a:spcPct val="90000"/>
              </a:lnSpc>
              <a:spcBef>
                <a:spcPts val="0"/>
              </a:spcBef>
              <a:spcAft>
                <a:spcPts val="600"/>
              </a:spcAft>
            </a:pPr>
            <a:endParaRPr lang="en-US" sz="1700" b="1" dirty="0">
              <a:effectLst/>
            </a:endParaRPr>
          </a:p>
          <a:p>
            <a:pPr marR="0">
              <a:lnSpc>
                <a:spcPct val="90000"/>
              </a:lnSpc>
              <a:spcBef>
                <a:spcPts val="0"/>
              </a:spcBef>
              <a:spcAft>
                <a:spcPts val="600"/>
              </a:spcAft>
            </a:pPr>
            <a:r>
              <a:rPr lang="en-US" sz="2800" b="1" dirty="0">
                <a:effectLst/>
              </a:rPr>
              <a:t>9:15 a.m.</a:t>
            </a:r>
            <a:endParaRPr lang="en-US" sz="2800" dirty="0">
              <a:effectLst/>
            </a:endParaRPr>
          </a:p>
          <a:p>
            <a:pPr marR="0">
              <a:lnSpc>
                <a:spcPct val="90000"/>
              </a:lnSpc>
              <a:spcBef>
                <a:spcPts val="0"/>
              </a:spcBef>
              <a:spcAft>
                <a:spcPts val="600"/>
              </a:spcAft>
            </a:pPr>
            <a:endParaRPr lang="en-US" sz="2800" dirty="0">
              <a:effectLst/>
            </a:endParaRPr>
          </a:p>
          <a:p>
            <a:pPr marR="0">
              <a:lnSpc>
                <a:spcPct val="90000"/>
              </a:lnSpc>
              <a:spcBef>
                <a:spcPts val="0"/>
              </a:spcBef>
              <a:spcAft>
                <a:spcPts val="600"/>
              </a:spcAft>
            </a:pPr>
            <a:r>
              <a:rPr lang="en-US" sz="2800" dirty="0">
                <a:effectLst/>
              </a:rPr>
              <a:t>A representative from the [</a:t>
            </a:r>
            <a:r>
              <a:rPr lang="en-US" sz="2800" dirty="0">
                <a:effectLst/>
                <a:highlight>
                  <a:srgbClr val="00FF00"/>
                </a:highlight>
              </a:rPr>
              <a:t>FACILITY</a:t>
            </a:r>
            <a:r>
              <a:rPr lang="en-US" sz="2800" dirty="0">
                <a:effectLst/>
              </a:rPr>
              <a:t>] calls 9-1-1 to report the [</a:t>
            </a:r>
            <a:r>
              <a:rPr lang="en-US" sz="2800" dirty="0">
                <a:effectLst/>
                <a:highlight>
                  <a:srgbClr val="00FF00"/>
                </a:highlight>
              </a:rPr>
              <a:t>CHEMICAL NAME</a:t>
            </a:r>
            <a:r>
              <a:rPr lang="en-US" sz="2800" dirty="0">
                <a:effectLst/>
              </a:rPr>
              <a:t>] release. </a:t>
            </a:r>
          </a:p>
        </p:txBody>
      </p:sp>
    </p:spTree>
    <p:extLst>
      <p:ext uri="{BB962C8B-B14F-4D97-AF65-F5344CB8AC3E}">
        <p14:creationId xmlns:p14="http://schemas.microsoft.com/office/powerpoint/2010/main" val="195091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8" name="Rectangle 819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FCC638F-5F61-B986-2C79-7469D2951B81}"/>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sz="4800" b="1">
                <a:solidFill>
                  <a:schemeClr val="accent1">
                    <a:lumMod val="50000"/>
                  </a:schemeClr>
                </a:solidFill>
              </a:rPr>
              <a:t>Discussion Questions</a:t>
            </a:r>
            <a:endParaRPr lang="en-US" sz="4800" b="1" i="1">
              <a:solidFill>
                <a:schemeClr val="accent1">
                  <a:lumMod val="50000"/>
                </a:schemeClr>
              </a:solidFill>
            </a:endParaRPr>
          </a:p>
        </p:txBody>
      </p:sp>
      <p:pic>
        <p:nvPicPr>
          <p:cNvPr id="8194" name="Picture 2" descr="Burlington County Central Communications completes move back to upgraded call center in Westampton">
            <a:extLst>
              <a:ext uri="{FF2B5EF4-FFF2-40B4-BE49-F238E27FC236}">
                <a16:creationId xmlns:a16="http://schemas.microsoft.com/office/drawing/2014/main" id="{14A4E37D-078D-C64D-D3A4-71E04D07E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33" b="17810"/>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820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A2E01C-F423-8A88-F302-13DBEAAED4F2}"/>
              </a:ext>
            </a:extLst>
          </p:cNvPr>
          <p:cNvSpPr>
            <a:spLocks noGrp="1"/>
          </p:cNvSpPr>
          <p:nvPr>
            <p:ph idx="1"/>
          </p:nvPr>
        </p:nvSpPr>
        <p:spPr>
          <a:xfrm>
            <a:off x="4654294" y="4777739"/>
            <a:ext cx="6897626" cy="1399223"/>
          </a:xfrm>
        </p:spPr>
        <p:txBody>
          <a:bodyPr vert="horz" lIns="91440" tIns="45720" rIns="91440" bIns="45720" rtlCol="0" anchor="ctr">
            <a:normAutofit/>
          </a:bodyPr>
          <a:lstStyle/>
          <a:p>
            <a:pPr marL="457200" marR="0" lvl="0" indent="-457200">
              <a:spcAft>
                <a:spcPts val="0"/>
              </a:spcAft>
              <a:buClr>
                <a:srgbClr val="2F5597"/>
              </a:buClr>
              <a:buFont typeface="+mj-lt"/>
              <a:buAutoNum type="arabicPeriod"/>
            </a:pPr>
            <a:r>
              <a:rPr lang="en-US">
                <a:effectLst/>
              </a:rPr>
              <a:t>What information should the 9-1-1 Dispatcher obtain from the caller?</a:t>
            </a:r>
          </a:p>
        </p:txBody>
      </p:sp>
    </p:spTree>
    <p:extLst>
      <p:ext uri="{BB962C8B-B14F-4D97-AF65-F5344CB8AC3E}">
        <p14:creationId xmlns:p14="http://schemas.microsoft.com/office/powerpoint/2010/main" val="8701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finery-2@2x">
            <a:extLst>
              <a:ext uri="{FF2B5EF4-FFF2-40B4-BE49-F238E27FC236}">
                <a16:creationId xmlns:a16="http://schemas.microsoft.com/office/drawing/2014/main" id="{8AA4D037-4A9A-BAB9-FE8C-F487526231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70" r="-2" b="-2"/>
          <a:stretch/>
        </p:blipFill>
        <p:spPr bwMode="auto">
          <a:xfrm>
            <a:off x="-1" y="190"/>
            <a:ext cx="8128855" cy="5291194"/>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6F2918-CE16-3530-AAA6-056529E539EA}"/>
              </a:ext>
            </a:extLst>
          </p:cNvPr>
          <p:cNvSpPr>
            <a:spLocks noGrp="1"/>
          </p:cNvSpPr>
          <p:nvPr>
            <p:ph type="ctrTitle"/>
          </p:nvPr>
        </p:nvSpPr>
        <p:spPr>
          <a:xfrm>
            <a:off x="187097" y="5604882"/>
            <a:ext cx="7091299" cy="898581"/>
          </a:xfrm>
        </p:spPr>
        <p:txBody>
          <a:bodyPr anchor="ctr">
            <a:noAutofit/>
          </a:bodyPr>
          <a:lstStyle/>
          <a:p>
            <a:pPr>
              <a:lnSpc>
                <a:spcPct val="100000"/>
              </a:lnSpc>
            </a:pPr>
            <a:r>
              <a:rPr lang="en-US" sz="3600" b="1" dirty="0">
                <a:solidFill>
                  <a:srgbClr val="FFFFFF"/>
                </a:solidFill>
              </a:rPr>
              <a:t>[</a:t>
            </a:r>
            <a:r>
              <a:rPr lang="en-US" sz="3600" b="1" dirty="0">
                <a:solidFill>
                  <a:srgbClr val="FFFFFF"/>
                </a:solidFill>
                <a:highlight>
                  <a:srgbClr val="00FF00"/>
                </a:highlight>
              </a:rPr>
              <a:t>EXERCISE TITLE</a:t>
            </a:r>
            <a:r>
              <a:rPr lang="en-US" sz="3600" b="1" dirty="0">
                <a:solidFill>
                  <a:srgbClr val="FFFFFF"/>
                </a:solidFill>
              </a:rPr>
              <a:t>]</a:t>
            </a:r>
            <a:br>
              <a:rPr lang="en-US" sz="3600" b="1" dirty="0">
                <a:solidFill>
                  <a:srgbClr val="FFFFFF"/>
                </a:solidFill>
                <a:highlight>
                  <a:srgbClr val="00FF00"/>
                </a:highlight>
              </a:rPr>
            </a:br>
            <a:r>
              <a:rPr lang="en-US" sz="3600" b="1" dirty="0">
                <a:solidFill>
                  <a:srgbClr val="FFFFFF"/>
                </a:solidFill>
              </a:rPr>
              <a:t>Local Emergency Planning Committee Tabletop Exercise</a:t>
            </a:r>
          </a:p>
        </p:txBody>
      </p:sp>
      <p:sp>
        <p:nvSpPr>
          <p:cNvPr id="1037" name="Rectangle 103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0BFF588-309A-AFAE-8F17-6889EA3595EE}"/>
              </a:ext>
            </a:extLst>
          </p:cNvPr>
          <p:cNvSpPr>
            <a:spLocks noGrp="1"/>
          </p:cNvSpPr>
          <p:nvPr>
            <p:ph type="subTitle" idx="1"/>
          </p:nvPr>
        </p:nvSpPr>
        <p:spPr>
          <a:xfrm>
            <a:off x="8571507" y="5669430"/>
            <a:ext cx="3291839" cy="830453"/>
          </a:xfrm>
        </p:spPr>
        <p:txBody>
          <a:bodyPr anchor="ctr">
            <a:normAutofit/>
          </a:bodyPr>
          <a:lstStyle/>
          <a:p>
            <a:r>
              <a:rPr lang="en-US" sz="3200" dirty="0">
                <a:solidFill>
                  <a:srgbClr val="FFFFFF"/>
                </a:solidFill>
              </a:rPr>
              <a:t>[</a:t>
            </a:r>
            <a:r>
              <a:rPr lang="en-US" sz="3200" dirty="0">
                <a:solidFill>
                  <a:srgbClr val="FFFFFF"/>
                </a:solidFill>
                <a:highlight>
                  <a:srgbClr val="00FF00"/>
                </a:highlight>
              </a:rPr>
              <a:t>DATE</a:t>
            </a:r>
            <a:r>
              <a:rPr lang="en-US" sz="3200" dirty="0">
                <a:solidFill>
                  <a:srgbClr val="FFFFFF"/>
                </a:solidFill>
              </a:rPr>
              <a:t>]</a:t>
            </a:r>
          </a:p>
        </p:txBody>
      </p:sp>
      <p:pic>
        <p:nvPicPr>
          <p:cNvPr id="1026" name="Picture 2" descr="GLOUCESTER COUNTY | NJ Joint Council of County Special Services School ...">
            <a:extLst>
              <a:ext uri="{FF2B5EF4-FFF2-40B4-BE49-F238E27FC236}">
                <a16:creationId xmlns:a16="http://schemas.microsoft.com/office/drawing/2014/main" id="{57F35793-EFA4-15E8-C374-3378EC899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7861"/>
          <a:stretch/>
        </p:blipFill>
        <p:spPr bwMode="auto">
          <a:xfrm>
            <a:off x="8321682" y="251209"/>
            <a:ext cx="3677492" cy="4789155"/>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5CE9B860-0C1C-DFB6-505F-4C21A47079C9}"/>
              </a:ext>
            </a:extLst>
          </p:cNvPr>
          <p:cNvSpPr/>
          <p:nvPr/>
        </p:nvSpPr>
        <p:spPr>
          <a:xfrm>
            <a:off x="9455973" y="3341145"/>
            <a:ext cx="161364" cy="17570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0FE6BA-A3E3-E91D-99F3-9C3710FFC9A1}"/>
              </a:ext>
            </a:extLst>
          </p:cNvPr>
          <p:cNvSpPr txBox="1"/>
          <p:nvPr/>
        </p:nvSpPr>
        <p:spPr>
          <a:xfrm>
            <a:off x="5913384" y="2549172"/>
            <a:ext cx="4247042" cy="369332"/>
          </a:xfrm>
          <a:prstGeom prst="rect">
            <a:avLst/>
          </a:prstGeom>
          <a:noFill/>
        </p:spPr>
        <p:txBody>
          <a:bodyPr wrap="square" rtlCol="0">
            <a:spAutoFit/>
          </a:bodyPr>
          <a:lstStyle/>
          <a:p>
            <a:r>
              <a:rPr lang="en-US" dirty="0"/>
              <a:t>[</a:t>
            </a:r>
            <a:r>
              <a:rPr lang="en-US" dirty="0">
                <a:highlight>
                  <a:srgbClr val="00FF00"/>
                </a:highlight>
              </a:rPr>
              <a:t>Insert facility picture and district map/pin</a:t>
            </a:r>
            <a:r>
              <a:rPr lang="en-US" dirty="0"/>
              <a:t>]</a:t>
            </a:r>
            <a:endParaRPr lang="en-US" sz="1800" dirty="0"/>
          </a:p>
        </p:txBody>
      </p:sp>
    </p:spTree>
    <p:extLst>
      <p:ext uri="{BB962C8B-B14F-4D97-AF65-F5344CB8AC3E}">
        <p14:creationId xmlns:p14="http://schemas.microsoft.com/office/powerpoint/2010/main" val="415660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2FE2F9-D78E-31D2-1CCC-45A5E7116DDD}"/>
              </a:ext>
            </a:extLst>
          </p:cNvPr>
          <p:cNvSpPr txBox="1"/>
          <p:nvPr/>
        </p:nvSpPr>
        <p:spPr>
          <a:xfrm>
            <a:off x="273272" y="6348241"/>
            <a:ext cx="79878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C2C2C"/>
                </a:solidFill>
                <a:effectLst/>
                <a:uLnTx/>
                <a:uFillTx/>
                <a:latin typeface="Corbel" panose="020B0503020204020204"/>
                <a:ea typeface="+mn-ea"/>
                <a:cs typeface="+mn-cs"/>
              </a:rPr>
              <a:t>Source: State of New Jersey Emergency Medical Dispatch </a:t>
            </a:r>
            <a:r>
              <a:rPr kumimoji="0" lang="en-US" sz="1800" b="0" i="0" u="none" strike="noStrike" kern="1200" cap="none" spc="0" normalizeH="0" baseline="0" noProof="0" err="1">
                <a:ln>
                  <a:noFill/>
                </a:ln>
                <a:solidFill>
                  <a:srgbClr val="2C2C2C"/>
                </a:solidFill>
                <a:effectLst/>
                <a:uLnTx/>
                <a:uFillTx/>
                <a:latin typeface="Corbel" panose="020B0503020204020204"/>
                <a:ea typeface="+mn-ea"/>
                <a:cs typeface="+mn-cs"/>
              </a:rPr>
              <a:t>Guidecards</a:t>
            </a:r>
            <a:r>
              <a:rPr kumimoji="0" lang="en-US" sz="1800" b="0" i="0" u="none" strike="noStrike" kern="1200" cap="none" spc="0" normalizeH="0" baseline="0" noProof="0">
                <a:ln>
                  <a:noFill/>
                </a:ln>
                <a:solidFill>
                  <a:srgbClr val="2C2C2C"/>
                </a:solidFill>
                <a:effectLst/>
                <a:uLnTx/>
                <a:uFillTx/>
                <a:latin typeface="Corbel" panose="020B0503020204020204"/>
                <a:ea typeface="+mn-ea"/>
                <a:cs typeface="+mn-cs"/>
              </a:rPr>
              <a:t> – 2/11/2020</a:t>
            </a:r>
          </a:p>
        </p:txBody>
      </p:sp>
      <p:sp>
        <p:nvSpPr>
          <p:cNvPr id="11" name="TextBox 10">
            <a:extLst>
              <a:ext uri="{FF2B5EF4-FFF2-40B4-BE49-F238E27FC236}">
                <a16:creationId xmlns:a16="http://schemas.microsoft.com/office/drawing/2014/main" id="{A4028CB6-AA89-D0FB-2DAA-71A3DB848D76}"/>
              </a:ext>
            </a:extLst>
          </p:cNvPr>
          <p:cNvSpPr txBox="1"/>
          <p:nvPr/>
        </p:nvSpPr>
        <p:spPr>
          <a:xfrm>
            <a:off x="10583917" y="1051034"/>
            <a:ext cx="129277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bel" panose="020B0503020204020204"/>
                <a:ea typeface="+mn-ea"/>
                <a:cs typeface="+mn-cs"/>
              </a:rPr>
              <a:t>NJ EMD Guide (1 of 2)</a:t>
            </a:r>
          </a:p>
        </p:txBody>
      </p:sp>
      <p:pic>
        <p:nvPicPr>
          <p:cNvPr id="2" name="Picture 1" descr="A close-up of a diagram&#10;&#10;Description automatically generated">
            <a:extLst>
              <a:ext uri="{FF2B5EF4-FFF2-40B4-BE49-F238E27FC236}">
                <a16:creationId xmlns:a16="http://schemas.microsoft.com/office/drawing/2014/main" id="{A0F676B8-4CD7-A3E2-1D23-466C1046CABA}"/>
              </a:ext>
            </a:extLst>
          </p:cNvPr>
          <p:cNvPicPr>
            <a:picLocks noChangeAspect="1"/>
          </p:cNvPicPr>
          <p:nvPr/>
        </p:nvPicPr>
        <p:blipFill rotWithShape="1">
          <a:blip r:embed="rId3">
            <a:extLst>
              <a:ext uri="{28A0092B-C50C-407E-A947-70E740481C1C}">
                <a14:useLocalDpi xmlns:a14="http://schemas.microsoft.com/office/drawing/2010/main" val="0"/>
              </a:ext>
            </a:extLst>
          </a:blip>
          <a:srcRect l="18346" t="50205" r="20559" b="1348"/>
          <a:stretch/>
        </p:blipFill>
        <p:spPr>
          <a:xfrm>
            <a:off x="115612" y="140430"/>
            <a:ext cx="9858706" cy="6039654"/>
          </a:xfrm>
          <a:prstGeom prst="rect">
            <a:avLst/>
          </a:prstGeom>
        </p:spPr>
      </p:pic>
    </p:spTree>
    <p:extLst>
      <p:ext uri="{BB962C8B-B14F-4D97-AF65-F5344CB8AC3E}">
        <p14:creationId xmlns:p14="http://schemas.microsoft.com/office/powerpoint/2010/main" val="98716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hazard warning card&#10;&#10;Description automatically generated">
            <a:extLst>
              <a:ext uri="{FF2B5EF4-FFF2-40B4-BE49-F238E27FC236}">
                <a16:creationId xmlns:a16="http://schemas.microsoft.com/office/drawing/2014/main" id="{9B535E6F-0D8A-D1E6-4675-A0A1479B5C94}"/>
              </a:ext>
            </a:extLst>
          </p:cNvPr>
          <p:cNvPicPr>
            <a:picLocks noChangeAspect="1"/>
          </p:cNvPicPr>
          <p:nvPr/>
        </p:nvPicPr>
        <p:blipFill rotWithShape="1">
          <a:blip r:embed="rId3">
            <a:extLst>
              <a:ext uri="{28A0092B-C50C-407E-A947-70E740481C1C}">
                <a14:useLocalDpi xmlns:a14="http://schemas.microsoft.com/office/drawing/2010/main" val="0"/>
              </a:ext>
            </a:extLst>
          </a:blip>
          <a:srcRect l="20275" r="19801" b="50000"/>
          <a:stretch/>
        </p:blipFill>
        <p:spPr>
          <a:xfrm>
            <a:off x="483476" y="140427"/>
            <a:ext cx="9743090" cy="6281980"/>
          </a:xfrm>
          <a:prstGeom prst="rect">
            <a:avLst/>
          </a:prstGeom>
        </p:spPr>
      </p:pic>
      <p:sp>
        <p:nvSpPr>
          <p:cNvPr id="8" name="TextBox 7">
            <a:extLst>
              <a:ext uri="{FF2B5EF4-FFF2-40B4-BE49-F238E27FC236}">
                <a16:creationId xmlns:a16="http://schemas.microsoft.com/office/drawing/2014/main" id="{DF2FE2F9-D78E-31D2-1CCC-45A5E7116DDD}"/>
              </a:ext>
            </a:extLst>
          </p:cNvPr>
          <p:cNvSpPr txBox="1"/>
          <p:nvPr/>
        </p:nvSpPr>
        <p:spPr>
          <a:xfrm>
            <a:off x="273272" y="6348241"/>
            <a:ext cx="79878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C2C2C"/>
                </a:solidFill>
                <a:effectLst/>
                <a:uLnTx/>
                <a:uFillTx/>
                <a:latin typeface="Corbel" panose="020B0503020204020204"/>
                <a:ea typeface="+mn-ea"/>
                <a:cs typeface="+mn-cs"/>
              </a:rPr>
              <a:t>Source: State of New Jersey Emergency Medical Dispatch </a:t>
            </a:r>
            <a:r>
              <a:rPr kumimoji="0" lang="en-US" sz="1800" b="0" i="0" u="none" strike="noStrike" kern="1200" cap="none" spc="0" normalizeH="0" baseline="0" noProof="0" err="1">
                <a:ln>
                  <a:noFill/>
                </a:ln>
                <a:solidFill>
                  <a:srgbClr val="2C2C2C"/>
                </a:solidFill>
                <a:effectLst/>
                <a:uLnTx/>
                <a:uFillTx/>
                <a:latin typeface="Corbel" panose="020B0503020204020204"/>
                <a:ea typeface="+mn-ea"/>
                <a:cs typeface="+mn-cs"/>
              </a:rPr>
              <a:t>Guidecards</a:t>
            </a:r>
            <a:r>
              <a:rPr kumimoji="0" lang="en-US" sz="1800" b="0" i="0" u="none" strike="noStrike" kern="1200" cap="none" spc="0" normalizeH="0" baseline="0" noProof="0">
                <a:ln>
                  <a:noFill/>
                </a:ln>
                <a:solidFill>
                  <a:srgbClr val="2C2C2C"/>
                </a:solidFill>
                <a:effectLst/>
                <a:uLnTx/>
                <a:uFillTx/>
                <a:latin typeface="Corbel" panose="020B0503020204020204"/>
                <a:ea typeface="+mn-ea"/>
                <a:cs typeface="+mn-cs"/>
              </a:rPr>
              <a:t> – 2/11/2020</a:t>
            </a:r>
          </a:p>
        </p:txBody>
      </p:sp>
      <p:sp>
        <p:nvSpPr>
          <p:cNvPr id="11" name="TextBox 10">
            <a:extLst>
              <a:ext uri="{FF2B5EF4-FFF2-40B4-BE49-F238E27FC236}">
                <a16:creationId xmlns:a16="http://schemas.microsoft.com/office/drawing/2014/main" id="{A4028CB6-AA89-D0FB-2DAA-71A3DB848D76}"/>
              </a:ext>
            </a:extLst>
          </p:cNvPr>
          <p:cNvSpPr txBox="1"/>
          <p:nvPr/>
        </p:nvSpPr>
        <p:spPr>
          <a:xfrm>
            <a:off x="10583917" y="1051034"/>
            <a:ext cx="129277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bel" panose="020B0503020204020204"/>
                <a:ea typeface="+mn-ea"/>
                <a:cs typeface="+mn-cs"/>
              </a:rPr>
              <a:t>NJ EMD Guide (2 of 2)</a:t>
            </a:r>
          </a:p>
        </p:txBody>
      </p:sp>
    </p:spTree>
    <p:extLst>
      <p:ext uri="{BB962C8B-B14F-4D97-AF65-F5344CB8AC3E}">
        <p14:creationId xmlns:p14="http://schemas.microsoft.com/office/powerpoint/2010/main" val="138053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itting at a desk with several computer screens&#10;&#10;Description automatically generated">
            <a:extLst>
              <a:ext uri="{FF2B5EF4-FFF2-40B4-BE49-F238E27FC236}">
                <a16:creationId xmlns:a16="http://schemas.microsoft.com/office/drawing/2014/main" id="{12F166EC-9D26-D945-3C48-2119AE1221DA}"/>
              </a:ext>
            </a:extLst>
          </p:cNvPr>
          <p:cNvPicPr>
            <a:picLocks noChangeAspect="1"/>
          </p:cNvPicPr>
          <p:nvPr/>
        </p:nvPicPr>
        <p:blipFill rotWithShape="1">
          <a:blip r:embed="rId3"/>
          <a:srcRect b="5119"/>
          <a:stretch/>
        </p:blipFill>
        <p:spPr>
          <a:xfrm>
            <a:off x="2522356" y="10"/>
            <a:ext cx="9669642" cy="6857990"/>
          </a:xfrm>
          <a:prstGeom prst="rect">
            <a:avLst/>
          </a:prstGeom>
        </p:spPr>
      </p:pic>
      <p:sp>
        <p:nvSpPr>
          <p:cNvPr id="9230" name="Rectangle 92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BDCA4D-0349-4983-C5D8-776F6F1BB346}"/>
              </a:ext>
            </a:extLst>
          </p:cNvPr>
          <p:cNvSpPr txBox="1"/>
          <p:nvPr/>
        </p:nvSpPr>
        <p:spPr>
          <a:xfrm>
            <a:off x="472439" y="1453115"/>
            <a:ext cx="5362877" cy="4725615"/>
          </a:xfrm>
          <a:prstGeom prst="rect">
            <a:avLst/>
          </a:prstGeom>
        </p:spPr>
        <p:txBody>
          <a:bodyPr vert="horz" lIns="91440" tIns="45720" rIns="91440" bIns="45720" rtlCol="0" anchor="t">
            <a:normAutofit fontScale="77500" lnSpcReduction="20000"/>
          </a:bodyPr>
          <a:lstStyle/>
          <a:p>
            <a:pPr marR="0">
              <a:lnSpc>
                <a:spcPct val="90000"/>
              </a:lnSpc>
              <a:spcBef>
                <a:spcPts val="0"/>
              </a:spcBef>
              <a:spcAft>
                <a:spcPts val="600"/>
              </a:spcAft>
            </a:pPr>
            <a:r>
              <a:rPr lang="en-US" sz="4200" b="1" dirty="0">
                <a:solidFill>
                  <a:schemeClr val="accent1">
                    <a:lumMod val="50000"/>
                  </a:schemeClr>
                </a:solidFill>
                <a:effectLst/>
              </a:rPr>
              <a:t>Discussion Questions </a:t>
            </a:r>
            <a:r>
              <a:rPr lang="en-US" sz="3600" i="1" dirty="0">
                <a:solidFill>
                  <a:schemeClr val="accent1">
                    <a:lumMod val="50000"/>
                  </a:schemeClr>
                </a:solidFill>
                <a:effectLst/>
              </a:rPr>
              <a:t>(cont.)</a:t>
            </a:r>
          </a:p>
          <a:p>
            <a:pPr marL="0" marR="0" indent="-228600">
              <a:lnSpc>
                <a:spcPct val="90000"/>
              </a:lnSpc>
              <a:spcBef>
                <a:spcPts val="0"/>
              </a:spcBef>
              <a:spcAft>
                <a:spcPts val="600"/>
              </a:spcAft>
              <a:buFont typeface="Arial" panose="020B0604020202020204" pitchFamily="34" charset="0"/>
              <a:buChar char="•"/>
            </a:pPr>
            <a:endParaRPr lang="en-US" sz="2000" b="1" dirty="0"/>
          </a:p>
          <a:p>
            <a:pPr marL="457200" indent="-457200">
              <a:lnSpc>
                <a:spcPct val="120000"/>
              </a:lnSpc>
              <a:spcBef>
                <a:spcPts val="1200"/>
              </a:spcBef>
              <a:buClr>
                <a:srgbClr val="2F5597"/>
              </a:buClr>
              <a:buFont typeface="+mj-lt"/>
              <a:buAutoNum type="arabicPeriod" startAt="2"/>
            </a:pPr>
            <a:r>
              <a:rPr lang="en-US" sz="3300" dirty="0">
                <a:effectLst/>
              </a:rPr>
              <a:t>What notifications will the 9-1-1 comms center make?</a:t>
            </a:r>
            <a:r>
              <a:rPr lang="en-US" sz="3300" dirty="0"/>
              <a:t> </a:t>
            </a:r>
            <a:endParaRPr lang="en-US" sz="3300" dirty="0">
              <a:effectLst/>
              <a:ea typeface="Calibri"/>
              <a:cs typeface="Calibri"/>
            </a:endParaRPr>
          </a:p>
          <a:p>
            <a:pPr marL="457200" indent="-457200">
              <a:lnSpc>
                <a:spcPct val="120000"/>
              </a:lnSpc>
              <a:spcBef>
                <a:spcPts val="1200"/>
              </a:spcBef>
              <a:buClr>
                <a:srgbClr val="2F5597"/>
              </a:buClr>
              <a:buFont typeface="+mj-lt"/>
              <a:buAutoNum type="arabicPeriod" startAt="2"/>
            </a:pPr>
            <a:r>
              <a:rPr lang="en-US" sz="3300" dirty="0">
                <a:effectLst/>
              </a:rPr>
              <a:t>If the </a:t>
            </a:r>
            <a:r>
              <a:rPr lang="en-US" sz="3600" dirty="0">
                <a:effectLst/>
              </a:rPr>
              <a:t>[</a:t>
            </a:r>
            <a:r>
              <a:rPr lang="en-US" sz="3600" dirty="0">
                <a:effectLst/>
                <a:highlight>
                  <a:srgbClr val="00FF00"/>
                </a:highlight>
              </a:rPr>
              <a:t>CHEMICAL NAME</a:t>
            </a:r>
            <a:r>
              <a:rPr lang="en-US" sz="3600" dirty="0">
                <a:effectLst/>
              </a:rPr>
              <a:t>] </a:t>
            </a:r>
            <a:r>
              <a:rPr lang="en-US" sz="3300" dirty="0">
                <a:effectLst/>
              </a:rPr>
              <a:t>release was reported to the 9-1-1 comms center by someone other than a </a:t>
            </a:r>
            <a:r>
              <a:rPr lang="en-US" sz="3300" dirty="0"/>
              <a:t>[</a:t>
            </a:r>
            <a:r>
              <a:rPr lang="en-US" sz="3300" dirty="0">
                <a:highlight>
                  <a:srgbClr val="00FF00"/>
                </a:highlight>
              </a:rPr>
              <a:t>MUNICIPALITY</a:t>
            </a:r>
            <a:r>
              <a:rPr lang="en-US" sz="3300" dirty="0"/>
              <a:t>] representative</a:t>
            </a:r>
            <a:r>
              <a:rPr lang="en-US" sz="3300" dirty="0">
                <a:effectLst/>
              </a:rPr>
              <a:t>, what notifications would the 9-1-1 comms center make?</a:t>
            </a:r>
            <a:r>
              <a:rPr lang="en-US" sz="3300" dirty="0"/>
              <a:t> </a:t>
            </a:r>
            <a:endParaRPr lang="en-US" sz="3300" dirty="0">
              <a:effectLst/>
              <a:ea typeface="Calibri"/>
              <a:cs typeface="Calibri"/>
            </a:endParaRPr>
          </a:p>
        </p:txBody>
      </p:sp>
    </p:spTree>
    <p:extLst>
      <p:ext uri="{BB962C8B-B14F-4D97-AF65-F5344CB8AC3E}">
        <p14:creationId xmlns:p14="http://schemas.microsoft.com/office/powerpoint/2010/main" val="2411090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E1DF9-3D5A-0491-8A90-BF8B6DDB47A9}"/>
              </a:ext>
            </a:extLst>
          </p:cNvPr>
          <p:cNvPicPr>
            <a:picLocks noChangeAspect="1"/>
          </p:cNvPicPr>
          <p:nvPr/>
        </p:nvPicPr>
        <p:blipFill rotWithShape="1">
          <a:blip r:embed="rId3"/>
          <a:srcRect l="20134" r="2647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EFBDCA4D-0349-4983-C5D8-776F6F1BB346}"/>
              </a:ext>
            </a:extLst>
          </p:cNvPr>
          <p:cNvSpPr txBox="1"/>
          <p:nvPr/>
        </p:nvSpPr>
        <p:spPr>
          <a:xfrm>
            <a:off x="585813" y="3880430"/>
            <a:ext cx="11020373" cy="2472745"/>
          </a:xfrm>
          <a:prstGeom prst="rect">
            <a:avLst/>
          </a:prstGeom>
        </p:spPr>
        <p:txBody>
          <a:bodyPr vert="horz" lIns="91440" tIns="45720" rIns="91440" bIns="45720" rtlCol="0" anchor="ctr">
            <a:normAutofit fontScale="92500" lnSpcReduction="20000"/>
          </a:bodyPr>
          <a:lstStyle/>
          <a:p>
            <a:pPr marR="0">
              <a:lnSpc>
                <a:spcPct val="90000"/>
              </a:lnSpc>
              <a:spcBef>
                <a:spcPts val="0"/>
              </a:spcBef>
              <a:spcAft>
                <a:spcPts val="600"/>
              </a:spcAft>
            </a:pPr>
            <a:r>
              <a:rPr lang="en-US" sz="4600" b="1">
                <a:solidFill>
                  <a:schemeClr val="accent1">
                    <a:lumMod val="50000"/>
                  </a:schemeClr>
                </a:solidFill>
                <a:effectLst/>
              </a:rPr>
              <a:t>Discussion Questions </a:t>
            </a:r>
            <a:r>
              <a:rPr lang="en-US" sz="3600" i="1">
                <a:solidFill>
                  <a:schemeClr val="accent1">
                    <a:lumMod val="50000"/>
                  </a:schemeClr>
                </a:solidFill>
                <a:effectLst/>
              </a:rPr>
              <a:t>(cont.)</a:t>
            </a:r>
          </a:p>
          <a:p>
            <a:pPr marL="0" marR="0" indent="-228600">
              <a:lnSpc>
                <a:spcPct val="90000"/>
              </a:lnSpc>
              <a:spcBef>
                <a:spcPts val="0"/>
              </a:spcBef>
              <a:spcAft>
                <a:spcPts val="600"/>
              </a:spcAft>
              <a:buFont typeface="Arial" panose="020B0604020202020204" pitchFamily="34" charset="0"/>
              <a:buChar char="•"/>
            </a:pPr>
            <a:endParaRPr lang="en-US" b="1"/>
          </a:p>
          <a:p>
            <a:pPr marL="457200" marR="0" lvl="0" indent="-457200">
              <a:lnSpc>
                <a:spcPct val="110000"/>
              </a:lnSpc>
              <a:spcBef>
                <a:spcPts val="1200"/>
              </a:spcBef>
              <a:spcAft>
                <a:spcPts val="0"/>
              </a:spcAft>
              <a:buClr>
                <a:srgbClr val="2F5597"/>
              </a:buClr>
              <a:buFont typeface="+mj-lt"/>
              <a:buAutoNum type="arabicPeriod" startAt="4"/>
            </a:pPr>
            <a:r>
              <a:rPr lang="en-US" sz="3300">
                <a:effectLst/>
              </a:rPr>
              <a:t>How will the LEPC </a:t>
            </a:r>
            <a:r>
              <a:rPr lang="en-US" sz="3300"/>
              <a:t>Community E</a:t>
            </a:r>
            <a:r>
              <a:rPr lang="en-US" sz="3300">
                <a:effectLst/>
              </a:rPr>
              <a:t>mergency </a:t>
            </a:r>
            <a:r>
              <a:rPr lang="en-US" sz="3300"/>
              <a:t>Coordinator be notified? </a:t>
            </a:r>
          </a:p>
          <a:p>
            <a:pPr marL="457200" marR="0" lvl="0" indent="-457200">
              <a:lnSpc>
                <a:spcPct val="110000"/>
              </a:lnSpc>
              <a:spcBef>
                <a:spcPts val="1200"/>
              </a:spcBef>
              <a:spcAft>
                <a:spcPts val="0"/>
              </a:spcAft>
              <a:buClr>
                <a:srgbClr val="2F5597"/>
              </a:buClr>
              <a:buFont typeface="+mj-lt"/>
              <a:buAutoNum type="arabicPeriod" startAt="4"/>
            </a:pPr>
            <a:r>
              <a:rPr lang="en-US" sz="3300">
                <a:effectLst/>
              </a:rPr>
              <a:t>What notifications will the LEPC Emergency Coordinator make?</a:t>
            </a:r>
          </a:p>
        </p:txBody>
      </p:sp>
    </p:spTree>
    <p:extLst>
      <p:ext uri="{BB962C8B-B14F-4D97-AF65-F5344CB8AC3E}">
        <p14:creationId xmlns:p14="http://schemas.microsoft.com/office/powerpoint/2010/main" val="448191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27696205-ECDE-7B16-7651-7ABF458B4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6"/>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8" name="Rectangle 308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BDCA4D-0349-4983-C5D8-776F6F1BB346}"/>
              </a:ext>
            </a:extLst>
          </p:cNvPr>
          <p:cNvSpPr txBox="1"/>
          <p:nvPr/>
        </p:nvSpPr>
        <p:spPr>
          <a:xfrm>
            <a:off x="6324600" y="859971"/>
            <a:ext cx="5643880" cy="5508172"/>
          </a:xfrm>
          <a:prstGeom prst="rect">
            <a:avLst/>
          </a:prstGeom>
        </p:spPr>
        <p:txBody>
          <a:bodyPr vert="horz" lIns="91440" tIns="45720" rIns="91440" bIns="45720" rtlCol="0" anchor="t">
            <a:normAutofit lnSpcReduction="10000"/>
          </a:bodyPr>
          <a:lstStyle/>
          <a:p>
            <a:pPr marR="0">
              <a:lnSpc>
                <a:spcPct val="90000"/>
              </a:lnSpc>
              <a:spcBef>
                <a:spcPts val="0"/>
              </a:spcBef>
              <a:spcAft>
                <a:spcPts val="600"/>
              </a:spcAft>
            </a:pPr>
            <a:r>
              <a:rPr lang="en-US" sz="2800" b="1" dirty="0">
                <a:effectLst/>
              </a:rPr>
              <a:t>Discussion Questions </a:t>
            </a:r>
            <a:r>
              <a:rPr lang="en-US" sz="2800" i="1" dirty="0">
                <a:effectLst/>
              </a:rPr>
              <a:t>(cont.)</a:t>
            </a:r>
            <a:endParaRPr lang="en-US" dirty="0"/>
          </a:p>
          <a:p>
            <a:pPr marL="0" marR="0" indent="-228600">
              <a:lnSpc>
                <a:spcPct val="90000"/>
              </a:lnSpc>
              <a:spcBef>
                <a:spcPts val="0"/>
              </a:spcBef>
              <a:spcAft>
                <a:spcPts val="600"/>
              </a:spcAft>
              <a:buFont typeface="Arial" panose="020B0604020202020204" pitchFamily="34" charset="0"/>
              <a:buChar char="•"/>
            </a:pPr>
            <a:endParaRPr lang="en-US" sz="2800" b="1" dirty="0"/>
          </a:p>
          <a:p>
            <a:pPr marL="742950" indent="-514350">
              <a:lnSpc>
                <a:spcPct val="90000"/>
              </a:lnSpc>
              <a:spcBef>
                <a:spcPts val="1200"/>
              </a:spcBef>
              <a:buClr>
                <a:srgbClr val="2F5597"/>
              </a:buClr>
              <a:buFont typeface="+mj-lt"/>
              <a:buAutoNum type="arabicPeriod" startAt="6"/>
            </a:pPr>
            <a:r>
              <a:rPr lang="en-US" sz="2800" dirty="0">
                <a:effectLst/>
              </a:rPr>
              <a:t>Once notified, who will the </a:t>
            </a:r>
            <a:r>
              <a:rPr lang="en-US" sz="2800" dirty="0"/>
              <a:t>[</a:t>
            </a:r>
            <a:r>
              <a:rPr lang="en-US" sz="2800" dirty="0">
                <a:highlight>
                  <a:srgbClr val="00FF00"/>
                </a:highlight>
              </a:rPr>
              <a:t>COUNTY</a:t>
            </a:r>
            <a:r>
              <a:rPr lang="en-US" sz="2800" dirty="0"/>
              <a:t>] </a:t>
            </a:r>
            <a:r>
              <a:rPr lang="en-US" sz="2800" dirty="0">
                <a:effectLst/>
              </a:rPr>
              <a:t>OEM notify?</a:t>
            </a:r>
            <a:endParaRPr lang="en-US" sz="2800" dirty="0">
              <a:effectLst/>
              <a:ea typeface="Calibri"/>
              <a:cs typeface="Calibri"/>
            </a:endParaRPr>
          </a:p>
          <a:p>
            <a:pPr marL="742950" marR="0" lvl="0" indent="-514350">
              <a:lnSpc>
                <a:spcPct val="90000"/>
              </a:lnSpc>
              <a:spcBef>
                <a:spcPts val="1200"/>
              </a:spcBef>
              <a:spcAft>
                <a:spcPts val="0"/>
              </a:spcAft>
              <a:buClr>
                <a:srgbClr val="2F5597"/>
              </a:buClr>
              <a:buFont typeface="+mj-lt"/>
              <a:buAutoNum type="arabicPeriod" startAt="6"/>
            </a:pPr>
            <a:r>
              <a:rPr lang="en-US" sz="2800" dirty="0"/>
              <a:t>What</a:t>
            </a:r>
            <a:r>
              <a:rPr lang="en-US" sz="2800" dirty="0">
                <a:effectLst/>
              </a:rPr>
              <a:t> agency is responsible for notifying adjoining jurisdictions, counties, or states of the release?</a:t>
            </a:r>
            <a:endParaRPr lang="en-US" sz="2800" dirty="0">
              <a:effectLst/>
              <a:cs typeface="Calibri"/>
            </a:endParaRPr>
          </a:p>
          <a:p>
            <a:pPr marL="742950" marR="0" lvl="0" indent="-514350">
              <a:lnSpc>
                <a:spcPct val="90000"/>
              </a:lnSpc>
              <a:spcBef>
                <a:spcPts val="1200"/>
              </a:spcBef>
              <a:spcAft>
                <a:spcPts val="0"/>
              </a:spcAft>
              <a:buClr>
                <a:srgbClr val="2F5597"/>
              </a:buClr>
              <a:buFont typeface="+mj-lt"/>
              <a:buAutoNum type="arabicPeriod" startAt="6"/>
            </a:pPr>
            <a:r>
              <a:rPr lang="en-US" sz="2800" dirty="0">
                <a:effectLst/>
              </a:rPr>
              <a:t>Who will contact local hospitals to advise them to prepare to receive potentially contaminated victims?</a:t>
            </a:r>
            <a:endParaRPr lang="en-US" sz="2800" dirty="0">
              <a:effectLst/>
              <a:cs typeface="Calibri"/>
            </a:endParaRPr>
          </a:p>
          <a:p>
            <a:pPr marL="742950" indent="-514350">
              <a:lnSpc>
                <a:spcPct val="90000"/>
              </a:lnSpc>
              <a:spcBef>
                <a:spcPts val="1200"/>
              </a:spcBef>
              <a:buClr>
                <a:srgbClr val="2F5597"/>
              </a:buClr>
              <a:buAutoNum type="arabicPeriod" startAt="6"/>
            </a:pPr>
            <a:r>
              <a:rPr lang="en-US" sz="2800" dirty="0">
                <a:cs typeface="Calibri"/>
              </a:rPr>
              <a:t>What are their capabilities?</a:t>
            </a:r>
            <a:endParaRPr lang="en-US" sz="2800" dirty="0">
              <a:ea typeface="Calibri"/>
              <a:cs typeface="Calibri"/>
            </a:endParaRPr>
          </a:p>
        </p:txBody>
      </p:sp>
      <p:sp>
        <p:nvSpPr>
          <p:cNvPr id="20" name="TextBox 19">
            <a:extLst>
              <a:ext uri="{FF2B5EF4-FFF2-40B4-BE49-F238E27FC236}">
                <a16:creationId xmlns:a16="http://schemas.microsoft.com/office/drawing/2014/main" id="{709B8E60-D083-84FC-03EB-A9BB34547265}"/>
              </a:ext>
            </a:extLst>
          </p:cNvPr>
          <p:cNvSpPr txBox="1"/>
          <p:nvPr/>
        </p:nvSpPr>
        <p:spPr>
          <a:xfrm>
            <a:off x="1547132" y="310634"/>
            <a:ext cx="6098720" cy="369332"/>
          </a:xfrm>
          <a:prstGeom prst="rect">
            <a:avLst/>
          </a:prstGeom>
          <a:noFill/>
        </p:spPr>
        <p:txBody>
          <a:bodyPr wrap="square">
            <a:spAutoFit/>
          </a:bodyPr>
          <a:lstStyle/>
          <a:p>
            <a:r>
              <a:rPr lang="en-US" sz="1800" b="1" dirty="0"/>
              <a:t>[</a:t>
            </a:r>
            <a:r>
              <a:rPr lang="en-US" sz="1800" b="1" dirty="0">
                <a:highlight>
                  <a:srgbClr val="00FF00"/>
                </a:highlight>
              </a:rPr>
              <a:t>SUBSTITUTE </a:t>
            </a:r>
            <a:r>
              <a:rPr lang="en-US" b="1" dirty="0">
                <a:highlight>
                  <a:srgbClr val="00FF00"/>
                </a:highlight>
              </a:rPr>
              <a:t>HOSPITAL PICTURE</a:t>
            </a:r>
            <a:r>
              <a:rPr lang="en-US" b="1" dirty="0"/>
              <a:t>]</a:t>
            </a:r>
            <a:endParaRPr lang="en-US" sz="1800" b="1" dirty="0"/>
          </a:p>
        </p:txBody>
      </p:sp>
    </p:spTree>
    <p:extLst>
      <p:ext uri="{BB962C8B-B14F-4D97-AF65-F5344CB8AC3E}">
        <p14:creationId xmlns:p14="http://schemas.microsoft.com/office/powerpoint/2010/main" val="4168798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12965" y="994120"/>
            <a:ext cx="10271166" cy="3210269"/>
          </a:xfrm>
        </p:spPr>
        <p:txBody>
          <a:bodyPr vert="horz" lIns="91440" tIns="45720" rIns="91440" bIns="45720" rtlCol="0" anchor="ctr">
            <a:normAutofit/>
          </a:bodyPr>
          <a:lstStyle/>
          <a:p>
            <a:br>
              <a:rPr lang="en-US" sz="4400" b="1" kern="1200">
                <a:solidFill>
                  <a:schemeClr val="tx1"/>
                </a:solidFill>
                <a:latin typeface="+mn-lt"/>
                <a:ea typeface="+mj-ea"/>
                <a:cs typeface="+mj-cs"/>
              </a:rPr>
            </a:br>
            <a:br>
              <a:rPr lang="en-US" sz="4400" b="1" kern="1200">
                <a:solidFill>
                  <a:schemeClr val="tx1"/>
                </a:solidFill>
                <a:latin typeface="+mn-lt"/>
                <a:ea typeface="+mj-ea"/>
                <a:cs typeface="+mj-cs"/>
              </a:rPr>
            </a:br>
            <a:r>
              <a:rPr lang="en-US" sz="4400" b="1" kern="1200">
                <a:solidFill>
                  <a:schemeClr val="accent5">
                    <a:lumMod val="75000"/>
                  </a:schemeClr>
                </a:solidFill>
                <a:latin typeface="+mn-lt"/>
                <a:ea typeface="+mj-ea"/>
                <a:cs typeface="+mj-cs"/>
              </a:rPr>
              <a:t>Module 3:  </a:t>
            </a:r>
            <a:r>
              <a:rPr lang="en-US" sz="4400" b="1">
                <a:solidFill>
                  <a:schemeClr val="accent5">
                    <a:lumMod val="75000"/>
                  </a:schemeClr>
                </a:solidFill>
                <a:latin typeface="+mn-lt"/>
              </a:rPr>
              <a:t>Risk Assessment</a:t>
            </a:r>
            <a:endParaRPr lang="en-US" sz="4400" b="1" kern="1200">
              <a:solidFill>
                <a:schemeClr val="accent5">
                  <a:lumMod val="75000"/>
                </a:schemeClr>
              </a:solidFill>
              <a:latin typeface="+mn-lt"/>
              <a:ea typeface="+mj-ea"/>
              <a:cs typeface="+mj-cs"/>
            </a:endParaRPr>
          </a:p>
        </p:txBody>
      </p:sp>
      <p:grpSp>
        <p:nvGrpSpPr>
          <p:cNvPr id="53" name="Group 52">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5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66F71F-71E0-834D-929E-06BD9597B22F}"/>
              </a:ext>
            </a:extLst>
          </p:cNvPr>
          <p:cNvPicPr>
            <a:picLocks noChangeAspect="1"/>
          </p:cNvPicPr>
          <p:nvPr/>
        </p:nvPicPr>
        <p:blipFill>
          <a:blip r:embed="rId3"/>
          <a:stretch>
            <a:fillRect/>
          </a:stretch>
        </p:blipFill>
        <p:spPr>
          <a:xfrm>
            <a:off x="11215680" y="120537"/>
            <a:ext cx="835224" cy="499915"/>
          </a:xfrm>
          <a:prstGeom prst="rect">
            <a:avLst/>
          </a:prstGeom>
        </p:spPr>
      </p:pic>
    </p:spTree>
    <p:extLst>
      <p:ext uri="{BB962C8B-B14F-4D97-AF65-F5344CB8AC3E}">
        <p14:creationId xmlns:p14="http://schemas.microsoft.com/office/powerpoint/2010/main" val="1951488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96" name="Rectangle 1129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29BF83-F1B0-3B46-0652-17698190289B}"/>
              </a:ext>
            </a:extLst>
          </p:cNvPr>
          <p:cNvSpPr txBox="1"/>
          <p:nvPr/>
        </p:nvSpPr>
        <p:spPr>
          <a:xfrm>
            <a:off x="640080" y="325369"/>
            <a:ext cx="4368602" cy="1956841"/>
          </a:xfrm>
          <a:prstGeom prst="rect">
            <a:avLst/>
          </a:prstGeom>
        </p:spPr>
        <p:txBody>
          <a:bodyPr vert="horz" lIns="91440" tIns="45720" rIns="91440" bIns="45720" rtlCol="0" anchor="b">
            <a:normAutofit/>
          </a:bodyPr>
          <a:lstStyle/>
          <a:p>
            <a:pPr marR="0">
              <a:lnSpc>
                <a:spcPct val="90000"/>
              </a:lnSpc>
              <a:spcBef>
                <a:spcPct val="0"/>
              </a:spcBef>
              <a:spcAft>
                <a:spcPts val="600"/>
              </a:spcAft>
            </a:pPr>
            <a:r>
              <a:rPr lang="en-US" sz="5400" b="1">
                <a:solidFill>
                  <a:srgbClr val="2F5597"/>
                </a:solidFill>
                <a:effectLst/>
                <a:latin typeface="+mj-lt"/>
                <a:ea typeface="+mj-ea"/>
                <a:cs typeface="+mj-cs"/>
              </a:rPr>
              <a:t>Scenario</a:t>
            </a:r>
            <a:endParaRPr lang="en-US" sz="5400" b="1" i="1">
              <a:solidFill>
                <a:srgbClr val="2F5597"/>
              </a:solidFill>
              <a:effectLst/>
              <a:latin typeface="+mj-lt"/>
              <a:ea typeface="+mj-ea"/>
              <a:cs typeface="+mj-cs"/>
            </a:endParaRPr>
          </a:p>
        </p:txBody>
      </p:sp>
      <p:sp>
        <p:nvSpPr>
          <p:cNvPr id="1129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BDCA4D-0349-4983-C5D8-776F6F1BB346}"/>
              </a:ext>
            </a:extLst>
          </p:cNvPr>
          <p:cNvSpPr txBox="1"/>
          <p:nvPr/>
        </p:nvSpPr>
        <p:spPr>
          <a:xfrm>
            <a:off x="640080" y="2872899"/>
            <a:ext cx="4670097" cy="3491324"/>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effectLst/>
              </a:rPr>
              <a:t>10:00 a.m.</a:t>
            </a:r>
            <a:endParaRPr lang="en-US" sz="2800" dirty="0">
              <a:effectLst/>
            </a:endParaRPr>
          </a:p>
          <a:p>
            <a:pPr marR="0" indent="-228600">
              <a:lnSpc>
                <a:spcPct val="90000"/>
              </a:lnSpc>
              <a:spcAft>
                <a:spcPts val="600"/>
              </a:spcAft>
              <a:buFont typeface="Arial" panose="020B0604020202020204" pitchFamily="34" charset="0"/>
              <a:buChar char="•"/>
            </a:pPr>
            <a:endParaRPr lang="en-US" sz="2800" dirty="0">
              <a:effectLst/>
            </a:endParaRPr>
          </a:p>
          <a:p>
            <a:pPr>
              <a:lnSpc>
                <a:spcPct val="90000"/>
              </a:lnSpc>
              <a:spcAft>
                <a:spcPts val="600"/>
              </a:spcAft>
            </a:pPr>
            <a:r>
              <a:rPr lang="en-US" sz="2800" dirty="0">
                <a:effectLst/>
              </a:rPr>
              <a:t>9-1-1 comms center has completed all necessary notifications and has dispatched the </a:t>
            </a:r>
            <a:r>
              <a:rPr lang="en-US" sz="2800" dirty="0"/>
              <a:t>[</a:t>
            </a:r>
            <a:r>
              <a:rPr lang="en-US" sz="2800" dirty="0">
                <a:highlight>
                  <a:srgbClr val="00FF00"/>
                </a:highlight>
              </a:rPr>
              <a:t>MUNICIPALITY</a:t>
            </a:r>
            <a:r>
              <a:rPr lang="en-US" sz="2800" dirty="0"/>
              <a:t>] </a:t>
            </a:r>
            <a:r>
              <a:rPr lang="en-US" sz="2800" dirty="0">
                <a:effectLst/>
              </a:rPr>
              <a:t>Fire Company and </a:t>
            </a:r>
            <a:r>
              <a:rPr lang="en-US" sz="2800" dirty="0"/>
              <a:t>[</a:t>
            </a:r>
            <a:r>
              <a:rPr lang="en-US" sz="2800" dirty="0">
                <a:highlight>
                  <a:srgbClr val="00FF00"/>
                </a:highlight>
              </a:rPr>
              <a:t>COUNTY</a:t>
            </a:r>
            <a:r>
              <a:rPr lang="en-US" sz="2800" dirty="0"/>
              <a:t>] </a:t>
            </a:r>
            <a:r>
              <a:rPr lang="en-US" sz="2800" dirty="0">
                <a:effectLst/>
              </a:rPr>
              <a:t>HAZMAT Team to the [</a:t>
            </a:r>
            <a:r>
              <a:rPr lang="en-US" sz="2800" dirty="0">
                <a:effectLst/>
                <a:highlight>
                  <a:srgbClr val="00FF00"/>
                </a:highlight>
              </a:rPr>
              <a:t>FACILITY</a:t>
            </a:r>
            <a:r>
              <a:rPr lang="en-US" sz="2800" dirty="0">
                <a:effectLst/>
              </a:rPr>
              <a:t>].</a:t>
            </a:r>
            <a:endParaRPr lang="en-US" sz="2800" dirty="0">
              <a:effectLst/>
              <a:ea typeface="Calibri"/>
              <a:cs typeface="Calibri"/>
            </a:endParaRPr>
          </a:p>
        </p:txBody>
      </p:sp>
      <p:pic>
        <p:nvPicPr>
          <p:cNvPr id="4100" name="Picture 4" descr="NEW Hazmat">
            <a:extLst>
              <a:ext uri="{FF2B5EF4-FFF2-40B4-BE49-F238E27FC236}">
                <a16:creationId xmlns:a16="http://schemas.microsoft.com/office/drawing/2014/main" id="{CFF06534-7177-9B46-EABF-4DC93E539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39" b="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3FAD3E-0038-D15E-B71E-0D4F576EA4C0}"/>
              </a:ext>
            </a:extLst>
          </p:cNvPr>
          <p:cNvSpPr txBox="1"/>
          <p:nvPr/>
        </p:nvSpPr>
        <p:spPr>
          <a:xfrm>
            <a:off x="3956102" y="262944"/>
            <a:ext cx="3933128" cy="461665"/>
          </a:xfrm>
          <a:prstGeom prst="rect">
            <a:avLst/>
          </a:prstGeom>
          <a:noFill/>
        </p:spPr>
        <p:txBody>
          <a:bodyPr wrap="none" rtlCol="0">
            <a:spAutoFit/>
          </a:bodyPr>
          <a:lstStyle/>
          <a:p>
            <a:r>
              <a:rPr lang="en-US" sz="2400" b="1" dirty="0"/>
              <a:t>[</a:t>
            </a:r>
            <a:r>
              <a:rPr lang="en-US" sz="2400" b="1" dirty="0">
                <a:highlight>
                  <a:srgbClr val="00FF00"/>
                </a:highlight>
              </a:rPr>
              <a:t>SUBSTITUTE AGENCY LOGO</a:t>
            </a:r>
            <a:r>
              <a:rPr lang="en-US" sz="2400" b="1" dirty="0"/>
              <a:t>] </a:t>
            </a:r>
          </a:p>
        </p:txBody>
      </p:sp>
    </p:spTree>
    <p:extLst>
      <p:ext uri="{BB962C8B-B14F-4D97-AF65-F5344CB8AC3E}">
        <p14:creationId xmlns:p14="http://schemas.microsoft.com/office/powerpoint/2010/main" val="750926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6D469A-115E-3F66-9418-DC6883313081}"/>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b="1">
                <a:solidFill>
                  <a:srgbClr val="2F5597"/>
                </a:solidFill>
                <a:latin typeface="+mn-lt"/>
              </a:rPr>
              <a:t>Discussion Questions</a:t>
            </a:r>
            <a:endParaRPr lang="en-US" sz="5400" b="1" i="1">
              <a:solidFill>
                <a:srgbClr val="2F5597"/>
              </a:solidFill>
              <a:latin typeface="+mn-lt"/>
            </a:endParaRP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48A9FF-182A-02B3-A94A-66EE2DAD64A3}"/>
              </a:ext>
            </a:extLst>
          </p:cNvPr>
          <p:cNvSpPr>
            <a:spLocks noGrp="1"/>
          </p:cNvSpPr>
          <p:nvPr>
            <p:ph idx="1"/>
          </p:nvPr>
        </p:nvSpPr>
        <p:spPr>
          <a:xfrm>
            <a:off x="536461" y="4536356"/>
            <a:ext cx="11507494" cy="2134915"/>
          </a:xfrm>
        </p:spPr>
        <p:txBody>
          <a:bodyPr anchor="t">
            <a:noAutofit/>
          </a:bodyPr>
          <a:lstStyle/>
          <a:p>
            <a:pPr marL="457200" indent="-457200">
              <a:lnSpc>
                <a:spcPct val="100000"/>
              </a:lnSpc>
              <a:spcBef>
                <a:spcPts val="1200"/>
              </a:spcBef>
              <a:buClr>
                <a:srgbClr val="2F5597"/>
              </a:buClr>
              <a:buFont typeface="+mj-lt"/>
              <a:buAutoNum type="arabicPeriod"/>
            </a:pPr>
            <a:r>
              <a:rPr lang="en-US" sz="2600">
                <a:effectLst/>
                <a:ea typeface="Times New Roman" panose="02020603050405020304" pitchFamily="18" charset="0"/>
                <a:cs typeface="Arial" panose="020B0604020202020204" pitchFamily="34" charset="0"/>
              </a:rPr>
              <a:t>What entity will lead the response? </a:t>
            </a:r>
          </a:p>
          <a:p>
            <a:pPr marL="457200" indent="-457200">
              <a:lnSpc>
                <a:spcPct val="100000"/>
              </a:lnSpc>
              <a:spcBef>
                <a:spcPts val="1200"/>
              </a:spcBef>
              <a:buClr>
                <a:srgbClr val="2F5597"/>
              </a:buClr>
              <a:buFont typeface="+mj-lt"/>
              <a:buAutoNum type="arabicPeriod"/>
            </a:pPr>
            <a:r>
              <a:rPr lang="en-US" sz="2600">
                <a:effectLst/>
                <a:ea typeface="Times New Roman" panose="02020603050405020304" pitchFamily="18" charset="0"/>
                <a:cs typeface="Arial" panose="020B0604020202020204" pitchFamily="34" charset="0"/>
              </a:rPr>
              <a:t>What initial isolation distance will be established? Who will make this determination and what resource(s) would be used to make this determination? </a:t>
            </a:r>
          </a:p>
          <a:p>
            <a:pPr marL="457200" indent="-457200">
              <a:lnSpc>
                <a:spcPct val="100000"/>
              </a:lnSpc>
              <a:spcBef>
                <a:spcPts val="1200"/>
              </a:spcBef>
              <a:buClr>
                <a:srgbClr val="2F5597"/>
              </a:buClr>
              <a:buFont typeface="+mj-lt"/>
              <a:buAutoNum type="arabicPeriod"/>
            </a:pPr>
            <a:r>
              <a:rPr lang="en-US" sz="2600">
                <a:effectLst/>
                <a:ea typeface="Times New Roman" panose="02020603050405020304" pitchFamily="18" charset="0"/>
                <a:cs typeface="Arial" panose="020B0604020202020204" pitchFamily="34" charset="0"/>
              </a:rPr>
              <a:t>Who will conduct plume modeling and what resource(s) will be used? </a:t>
            </a:r>
          </a:p>
        </p:txBody>
      </p:sp>
      <p:pic>
        <p:nvPicPr>
          <p:cNvPr id="6" name="Picture 2" descr="See the source image">
            <a:extLst>
              <a:ext uri="{FF2B5EF4-FFF2-40B4-BE49-F238E27FC236}">
                <a16:creationId xmlns:a16="http://schemas.microsoft.com/office/drawing/2014/main" id="{763CF888-5C25-8C07-D821-E5029FC628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0872" y="389945"/>
            <a:ext cx="6959305" cy="395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50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FFB329-6250-9C85-6C11-F75E89F66CCE}"/>
              </a:ext>
            </a:extLst>
          </p:cNvPr>
          <p:cNvPicPr>
            <a:picLocks noChangeAspect="1"/>
          </p:cNvPicPr>
          <p:nvPr/>
        </p:nvPicPr>
        <p:blipFill>
          <a:blip r:embed="rId3"/>
          <a:stretch>
            <a:fillRect/>
          </a:stretch>
        </p:blipFill>
        <p:spPr>
          <a:xfrm>
            <a:off x="889464" y="678103"/>
            <a:ext cx="3927602" cy="5571066"/>
          </a:xfrm>
          <a:prstGeom prst="rect">
            <a:avLst/>
          </a:prstGeom>
        </p:spPr>
      </p:pic>
      <p:grpSp>
        <p:nvGrpSpPr>
          <p:cNvPr id="12" name="Group 11">
            <a:extLst>
              <a:ext uri="{FF2B5EF4-FFF2-40B4-BE49-F238E27FC236}">
                <a16:creationId xmlns:a16="http://schemas.microsoft.com/office/drawing/2014/main" id="{CF1962E0-013A-5106-B6FA-1CC29345561A}"/>
              </a:ext>
            </a:extLst>
          </p:cNvPr>
          <p:cNvGrpSpPr/>
          <p:nvPr/>
        </p:nvGrpSpPr>
        <p:grpSpPr>
          <a:xfrm>
            <a:off x="5233184" y="807820"/>
            <a:ext cx="6347333" cy="5469465"/>
            <a:chOff x="1139022" y="-334626"/>
            <a:chExt cx="9115511" cy="7527253"/>
          </a:xfrm>
        </p:grpSpPr>
        <p:pic>
          <p:nvPicPr>
            <p:cNvPr id="5" name="Picture 4">
              <a:extLst>
                <a:ext uri="{FF2B5EF4-FFF2-40B4-BE49-F238E27FC236}">
                  <a16:creationId xmlns:a16="http://schemas.microsoft.com/office/drawing/2014/main" id="{014001E2-FC60-E6E1-8554-2CF0B25E48B1}"/>
                </a:ext>
              </a:extLst>
            </p:cNvPr>
            <p:cNvPicPr>
              <a:picLocks noChangeAspect="1"/>
            </p:cNvPicPr>
            <p:nvPr/>
          </p:nvPicPr>
          <p:blipFill>
            <a:blip r:embed="rId4"/>
            <a:stretch>
              <a:fillRect/>
            </a:stretch>
          </p:blipFill>
          <p:spPr>
            <a:xfrm>
              <a:off x="1546101" y="-334626"/>
              <a:ext cx="8708432" cy="7527253"/>
            </a:xfrm>
            <a:prstGeom prst="rect">
              <a:avLst/>
            </a:prstGeom>
          </p:spPr>
        </p:pic>
        <p:grpSp>
          <p:nvGrpSpPr>
            <p:cNvPr id="11" name="Group 10">
              <a:extLst>
                <a:ext uri="{FF2B5EF4-FFF2-40B4-BE49-F238E27FC236}">
                  <a16:creationId xmlns:a16="http://schemas.microsoft.com/office/drawing/2014/main" id="{3F497C82-B0D6-7A64-C088-BFD56804D038}"/>
                </a:ext>
              </a:extLst>
            </p:cNvPr>
            <p:cNvGrpSpPr/>
            <p:nvPr/>
          </p:nvGrpSpPr>
          <p:grpSpPr>
            <a:xfrm>
              <a:off x="1139022" y="687680"/>
              <a:ext cx="8245688" cy="5327452"/>
              <a:chOff x="3341895" y="641402"/>
              <a:chExt cx="8245688" cy="5327452"/>
            </a:xfrm>
          </p:grpSpPr>
          <p:sp>
            <p:nvSpPr>
              <p:cNvPr id="6" name="Oval 5">
                <a:extLst>
                  <a:ext uri="{FF2B5EF4-FFF2-40B4-BE49-F238E27FC236}">
                    <a16:creationId xmlns:a16="http://schemas.microsoft.com/office/drawing/2014/main" id="{08CD4D98-F79F-1881-71F6-96074ED339C8}"/>
                  </a:ext>
                </a:extLst>
              </p:cNvPr>
              <p:cNvSpPr/>
              <p:nvPr/>
            </p:nvSpPr>
            <p:spPr>
              <a:xfrm rot="7136655">
                <a:off x="4801013" y="-817716"/>
                <a:ext cx="5327452" cy="8245688"/>
              </a:xfrm>
              <a:prstGeom prst="ellipse">
                <a:avLst/>
              </a:prstGeom>
              <a:solidFill>
                <a:srgbClr val="FFFF00">
                  <a:alpha val="2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77945C-84BF-91C2-065B-2FDFEA63191B}"/>
                  </a:ext>
                </a:extLst>
              </p:cNvPr>
              <p:cNvSpPr/>
              <p:nvPr/>
            </p:nvSpPr>
            <p:spPr>
              <a:xfrm rot="18223087">
                <a:off x="5025259" y="274834"/>
                <a:ext cx="4134140" cy="5672345"/>
              </a:xfrm>
              <a:prstGeom prst="ellipse">
                <a:avLst/>
              </a:prstGeom>
              <a:solidFill>
                <a:schemeClr val="accent2">
                  <a:lumMod val="75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24B71A1-7A86-66D7-B251-ABD5B481A512}"/>
                  </a:ext>
                </a:extLst>
              </p:cNvPr>
              <p:cNvSpPr/>
              <p:nvPr/>
            </p:nvSpPr>
            <p:spPr>
              <a:xfrm rot="18295726">
                <a:off x="5233911" y="-409935"/>
                <a:ext cx="4382143" cy="7446295"/>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147A8436-914B-5629-B717-ECB071D7E2CC}"/>
              </a:ext>
            </a:extLst>
          </p:cNvPr>
          <p:cNvSpPr txBox="1"/>
          <p:nvPr/>
        </p:nvSpPr>
        <p:spPr>
          <a:xfrm>
            <a:off x="6502871" y="2877856"/>
            <a:ext cx="3738834" cy="1569660"/>
          </a:xfrm>
          <a:prstGeom prst="rect">
            <a:avLst/>
          </a:prstGeom>
          <a:noFill/>
        </p:spPr>
        <p:txBody>
          <a:bodyPr wrap="square" rtlCol="0">
            <a:spAutoFit/>
          </a:bodyPr>
          <a:lstStyle/>
          <a:p>
            <a:r>
              <a:rPr lang="en-US" sz="2400">
                <a:solidFill>
                  <a:schemeClr val="bg2"/>
                </a:solidFill>
              </a:rPr>
              <a:t>According to the plume model, the plume is heading in a southeast direction toward a residential area.</a:t>
            </a:r>
          </a:p>
        </p:txBody>
      </p:sp>
      <p:sp>
        <p:nvSpPr>
          <p:cNvPr id="4" name="TextBox 3">
            <a:extLst>
              <a:ext uri="{FF2B5EF4-FFF2-40B4-BE49-F238E27FC236}">
                <a16:creationId xmlns:a16="http://schemas.microsoft.com/office/drawing/2014/main" id="{3C3B3F4A-22A2-4DEB-4846-31C161BF9BAB}"/>
              </a:ext>
            </a:extLst>
          </p:cNvPr>
          <p:cNvSpPr txBox="1"/>
          <p:nvPr/>
        </p:nvSpPr>
        <p:spPr>
          <a:xfrm>
            <a:off x="5487560" y="249227"/>
            <a:ext cx="6323462" cy="461665"/>
          </a:xfrm>
          <a:prstGeom prst="rect">
            <a:avLst/>
          </a:prstGeom>
          <a:noFill/>
        </p:spPr>
        <p:txBody>
          <a:bodyPr wrap="none" rtlCol="0">
            <a:spAutoFit/>
          </a:bodyPr>
          <a:lstStyle/>
          <a:p>
            <a:r>
              <a:rPr lang="en-US" sz="2400" b="1" dirty="0"/>
              <a:t>[</a:t>
            </a:r>
            <a:r>
              <a:rPr lang="en-US" sz="2400" b="1" dirty="0">
                <a:highlight>
                  <a:srgbClr val="00FF00"/>
                </a:highlight>
              </a:rPr>
              <a:t>SUBSTITUTE APPROPRIATE PLUME MODELING</a:t>
            </a:r>
            <a:r>
              <a:rPr lang="en-US" sz="2400" b="1" dirty="0"/>
              <a:t>] </a:t>
            </a:r>
          </a:p>
        </p:txBody>
      </p:sp>
    </p:spTree>
    <p:extLst>
      <p:ext uri="{BB962C8B-B14F-4D97-AF65-F5344CB8AC3E}">
        <p14:creationId xmlns:p14="http://schemas.microsoft.com/office/powerpoint/2010/main" val="1668841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refighter holding binoculars&#10;&#10;Description automatically generated">
            <a:extLst>
              <a:ext uri="{FF2B5EF4-FFF2-40B4-BE49-F238E27FC236}">
                <a16:creationId xmlns:a16="http://schemas.microsoft.com/office/drawing/2014/main" id="{10B38B1A-682B-8657-2927-9900055F85BE}"/>
              </a:ext>
            </a:extLst>
          </p:cNvPr>
          <p:cNvPicPr>
            <a:picLocks noChangeAspect="1"/>
          </p:cNvPicPr>
          <p:nvPr/>
        </p:nvPicPr>
        <p:blipFill rotWithShape="1">
          <a:blip r:embed="rId3"/>
          <a:srcRect t="11941" b="13206"/>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609739" y="2685750"/>
            <a:ext cx="5020352" cy="3742762"/>
          </a:xfrm>
        </p:spPr>
        <p:txBody>
          <a:bodyPr vert="horz" lIns="91440" tIns="45720" rIns="91440" bIns="45720" rtlCol="0">
            <a:normAutofit fontScale="92500" lnSpcReduction="20000"/>
          </a:bodyPr>
          <a:lstStyle/>
          <a:p>
            <a:pPr marL="457200" marR="0" lvl="0" indent="-457200">
              <a:lnSpc>
                <a:spcPct val="100000"/>
              </a:lnSpc>
              <a:spcBef>
                <a:spcPts val="1200"/>
              </a:spcBef>
              <a:spcAft>
                <a:spcPts val="0"/>
              </a:spcAft>
              <a:buClr>
                <a:srgbClr val="2F5597"/>
              </a:buClr>
              <a:buFont typeface="Arial" panose="020B0604020202020204" pitchFamily="34" charset="0"/>
              <a:buAutoNum type="arabicPeriod" startAt="4"/>
            </a:pPr>
            <a:r>
              <a:rPr lang="en-US" sz="3200">
                <a:effectLst/>
                <a:ea typeface="Times New Roman" panose="02020603050405020304" pitchFamily="18" charset="0"/>
              </a:rPr>
              <a:t>Who will decide whether members of the impacted community should evacuate or SIP? How is this decision made?</a:t>
            </a:r>
          </a:p>
          <a:p>
            <a:pPr marL="457200" marR="0" lvl="0" indent="-457200">
              <a:lnSpc>
                <a:spcPct val="100000"/>
              </a:lnSpc>
              <a:spcBef>
                <a:spcPts val="1200"/>
              </a:spcBef>
              <a:spcAft>
                <a:spcPts val="0"/>
              </a:spcAft>
              <a:buClr>
                <a:srgbClr val="2F5597"/>
              </a:buClr>
              <a:buFont typeface="Arial" panose="020B0604020202020204" pitchFamily="34" charset="0"/>
              <a:buAutoNum type="arabicPeriod" startAt="4"/>
            </a:pPr>
            <a:r>
              <a:rPr lang="en-US" sz="3200">
                <a:effectLst/>
                <a:ea typeface="Times New Roman" panose="02020603050405020304" pitchFamily="18" charset="0"/>
              </a:rPr>
              <a:t>What role does the LEPC have in determining or supporting whether residents evacuate or SIP?</a:t>
            </a:r>
          </a:p>
          <a:p>
            <a:pPr marL="342900" marR="0" lvl="0" indent="-342900">
              <a:spcBef>
                <a:spcPts val="0"/>
              </a:spcBef>
              <a:spcAft>
                <a:spcPts val="600"/>
              </a:spcAft>
              <a:buFont typeface="Arial" panose="020B0604020202020204" pitchFamily="34" charset="0"/>
              <a:buAutoNum type="arabicPeriod" startAt="5"/>
            </a:pPr>
            <a:endParaRPr lang="en-US" sz="2000">
              <a:effectLst/>
              <a:latin typeface="Times New Roman" panose="02020603050405020304" pitchFamily="18" charset="0"/>
              <a:ea typeface="Times New Roman" panose="02020603050405020304" pitchFamily="18" charset="0"/>
            </a:endParaRPr>
          </a:p>
        </p:txBody>
      </p:sp>
      <p:sp>
        <p:nvSpPr>
          <p:cNvPr id="3" name="Title 3">
            <a:extLst>
              <a:ext uri="{FF2B5EF4-FFF2-40B4-BE49-F238E27FC236}">
                <a16:creationId xmlns:a16="http://schemas.microsoft.com/office/drawing/2014/main" id="{2C216D97-F0D7-FBB0-9480-1FE412C1D154}"/>
              </a:ext>
            </a:extLst>
          </p:cNvPr>
          <p:cNvSpPr>
            <a:spLocks noGrp="1"/>
          </p:cNvSpPr>
          <p:nvPr>
            <p:ph type="title"/>
          </p:nvPr>
        </p:nvSpPr>
        <p:spPr>
          <a:xfrm>
            <a:off x="609739" y="429488"/>
            <a:ext cx="3771111" cy="2452687"/>
          </a:xfrm>
        </p:spPr>
        <p:txBody>
          <a:bodyPr vert="horz" lIns="91440" tIns="45720" rIns="91440" bIns="45720" rtlCol="0" anchor="ctr">
            <a:normAutofit/>
          </a:bodyPr>
          <a:lstStyle/>
          <a:p>
            <a:r>
              <a:rPr lang="en-US" sz="4000" b="1">
                <a:solidFill>
                  <a:srgbClr val="2F5597"/>
                </a:solidFill>
                <a:latin typeface="+mn-lt"/>
                <a:cs typeface="Arial" panose="020B0604020202020204" pitchFamily="34" charset="0"/>
              </a:rPr>
              <a:t>Discussion Questions </a:t>
            </a:r>
            <a:r>
              <a:rPr lang="en-US" sz="3600" b="1" i="1">
                <a:solidFill>
                  <a:srgbClr val="2F5597"/>
                </a:solidFill>
                <a:latin typeface="+mn-lt"/>
                <a:cs typeface="Arial" panose="020B0604020202020204" pitchFamily="34" charset="0"/>
              </a:rPr>
              <a:t>(cont.)</a:t>
            </a:r>
            <a:endParaRPr lang="en-US" sz="3600" b="1">
              <a:solidFill>
                <a:srgbClr val="2F5597"/>
              </a:solidFill>
              <a:latin typeface="+mn-lt"/>
              <a:cs typeface="Arial" panose="020B0604020202020204" pitchFamily="34" charset="0"/>
            </a:endParaRPr>
          </a:p>
        </p:txBody>
      </p:sp>
    </p:spTree>
    <p:extLst>
      <p:ext uri="{BB962C8B-B14F-4D97-AF65-F5344CB8AC3E}">
        <p14:creationId xmlns:p14="http://schemas.microsoft.com/office/powerpoint/2010/main" val="415838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1C9BF0-2058-40A7-A7A4-B5BDDB748B27}"/>
              </a:ext>
            </a:extLst>
          </p:cNvPr>
          <p:cNvSpPr>
            <a:spLocks noGrp="1"/>
          </p:cNvSpPr>
          <p:nvPr>
            <p:ph type="title"/>
          </p:nvPr>
        </p:nvSpPr>
        <p:spPr>
          <a:xfrm>
            <a:off x="1329766" y="1146412"/>
            <a:ext cx="9014348" cy="2402006"/>
          </a:xfrm>
        </p:spPr>
        <p:txBody>
          <a:bodyPr vert="horz" lIns="91440" tIns="45720" rIns="91440" bIns="45720" rtlCol="0" anchor="b">
            <a:normAutofit/>
          </a:bodyPr>
          <a:lstStyle/>
          <a:p>
            <a:r>
              <a:rPr lang="en-US" sz="4400" b="1" kern="1200">
                <a:solidFill>
                  <a:srgbClr val="2F5597"/>
                </a:solidFill>
                <a:latin typeface="+mn-lt"/>
                <a:ea typeface="+mj-ea"/>
                <a:cs typeface="+mj-cs"/>
              </a:rPr>
              <a:t>Introductions</a:t>
            </a:r>
          </a:p>
        </p:txBody>
      </p:sp>
      <p:sp>
        <p:nvSpPr>
          <p:cNvPr id="162" name="Rectangle 16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4445A6-AEAA-3C3E-4BFC-40A6797F867D}"/>
              </a:ext>
            </a:extLst>
          </p:cNvPr>
          <p:cNvSpPr txBox="1"/>
          <p:nvPr/>
        </p:nvSpPr>
        <p:spPr>
          <a:xfrm>
            <a:off x="11161989" y="115620"/>
            <a:ext cx="788275" cy="369332"/>
          </a:xfrm>
          <a:prstGeom prst="rect">
            <a:avLst/>
          </a:prstGeom>
          <a:noFill/>
        </p:spPr>
        <p:txBody>
          <a:bodyPr wrap="square" rtlCol="0">
            <a:spAutoFit/>
          </a:bodyPr>
          <a:lstStyle/>
          <a:p>
            <a:pPr defTabSz="457200"/>
            <a:r>
              <a:rPr lang="en-US">
                <a:solidFill>
                  <a:srgbClr val="606060">
                    <a:lumMod val="60000"/>
                    <a:lumOff val="40000"/>
                  </a:srgbClr>
                </a:solidFill>
                <a:latin typeface="Corbel" panose="020B0503020204020204"/>
              </a:rPr>
              <a:t>Index</a:t>
            </a:r>
          </a:p>
        </p:txBody>
      </p:sp>
    </p:spTree>
    <p:extLst>
      <p:ext uri="{BB962C8B-B14F-4D97-AF65-F5344CB8AC3E}">
        <p14:creationId xmlns:p14="http://schemas.microsoft.com/office/powerpoint/2010/main" val="1869781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12965" y="994120"/>
            <a:ext cx="10271166" cy="3210269"/>
          </a:xfrm>
        </p:spPr>
        <p:txBody>
          <a:bodyPr vert="horz" lIns="91440" tIns="45720" rIns="91440" bIns="45720" rtlCol="0" anchor="ctr">
            <a:normAutofit/>
          </a:bodyPr>
          <a:lstStyle/>
          <a:p>
            <a:br>
              <a:rPr lang="en-US" sz="4400" b="1" kern="1200">
                <a:solidFill>
                  <a:schemeClr val="tx1"/>
                </a:solidFill>
                <a:latin typeface="+mn-lt"/>
                <a:ea typeface="+mj-ea"/>
                <a:cs typeface="+mj-cs"/>
              </a:rPr>
            </a:br>
            <a:br>
              <a:rPr lang="en-US" sz="4400" b="1" kern="1200">
                <a:solidFill>
                  <a:schemeClr val="tx1"/>
                </a:solidFill>
                <a:latin typeface="+mn-lt"/>
                <a:ea typeface="+mj-ea"/>
                <a:cs typeface="+mj-cs"/>
              </a:rPr>
            </a:br>
            <a:r>
              <a:rPr lang="en-US" sz="4400" b="1" kern="1200">
                <a:solidFill>
                  <a:schemeClr val="accent5">
                    <a:lumMod val="75000"/>
                  </a:schemeClr>
                </a:solidFill>
                <a:latin typeface="+mn-lt"/>
                <a:ea typeface="+mj-ea"/>
                <a:cs typeface="+mj-cs"/>
              </a:rPr>
              <a:t>Module 4:  </a:t>
            </a:r>
            <a:r>
              <a:rPr lang="en-US" sz="4400" b="1">
                <a:solidFill>
                  <a:schemeClr val="accent5">
                    <a:lumMod val="75000"/>
                  </a:schemeClr>
                </a:solidFill>
                <a:latin typeface="+mn-lt"/>
              </a:rPr>
              <a:t>Public Notification</a:t>
            </a:r>
            <a:endParaRPr lang="en-US" sz="4400" b="1" kern="1200">
              <a:solidFill>
                <a:schemeClr val="accent5">
                  <a:lumMod val="75000"/>
                </a:schemeClr>
              </a:solidFill>
              <a:latin typeface="+mn-lt"/>
              <a:ea typeface="+mj-ea"/>
              <a:cs typeface="+mj-cs"/>
            </a:endParaRPr>
          </a:p>
        </p:txBody>
      </p:sp>
      <p:grpSp>
        <p:nvGrpSpPr>
          <p:cNvPr id="53" name="Group 52">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5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DA3BFB-D381-A1A1-BBDE-B8FEF2901290}"/>
              </a:ext>
            </a:extLst>
          </p:cNvPr>
          <p:cNvPicPr>
            <a:picLocks noChangeAspect="1"/>
          </p:cNvPicPr>
          <p:nvPr/>
        </p:nvPicPr>
        <p:blipFill>
          <a:blip r:embed="rId3"/>
          <a:stretch>
            <a:fillRect/>
          </a:stretch>
        </p:blipFill>
        <p:spPr>
          <a:xfrm>
            <a:off x="11215680" y="120537"/>
            <a:ext cx="835224" cy="499915"/>
          </a:xfrm>
          <a:prstGeom prst="rect">
            <a:avLst/>
          </a:prstGeom>
        </p:spPr>
      </p:pic>
    </p:spTree>
    <p:extLst>
      <p:ext uri="{BB962C8B-B14F-4D97-AF65-F5344CB8AC3E}">
        <p14:creationId xmlns:p14="http://schemas.microsoft.com/office/powerpoint/2010/main" val="1021974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 destroys abandoned Dorr St. structure - The Blade">
            <a:extLst>
              <a:ext uri="{FF2B5EF4-FFF2-40B4-BE49-F238E27FC236}">
                <a16:creationId xmlns:a16="http://schemas.microsoft.com/office/drawing/2014/main" id="{B04FA6B6-D20B-DA8F-D8C2-5D73C86626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BDCA4D-0349-4983-C5D8-776F6F1BB346}"/>
              </a:ext>
            </a:extLst>
          </p:cNvPr>
          <p:cNvSpPr txBox="1"/>
          <p:nvPr/>
        </p:nvSpPr>
        <p:spPr>
          <a:xfrm>
            <a:off x="367937" y="992775"/>
            <a:ext cx="4844143" cy="5617019"/>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4400" b="1">
                <a:solidFill>
                  <a:srgbClr val="2F5597"/>
                </a:solidFill>
                <a:effectLst/>
              </a:rPr>
              <a:t>Scenario</a:t>
            </a:r>
          </a:p>
          <a:p>
            <a:pPr marL="0" marR="0" indent="-228600">
              <a:lnSpc>
                <a:spcPct val="90000"/>
              </a:lnSpc>
              <a:spcBef>
                <a:spcPts val="0"/>
              </a:spcBef>
              <a:spcAft>
                <a:spcPts val="600"/>
              </a:spcAft>
              <a:buFont typeface="Arial" panose="020B0604020202020204" pitchFamily="34" charset="0"/>
              <a:buChar char="•"/>
            </a:pPr>
            <a:endParaRPr lang="en-US" sz="2800" b="1">
              <a:solidFill>
                <a:srgbClr val="2F5597"/>
              </a:solidFill>
            </a:endParaRPr>
          </a:p>
          <a:p>
            <a:pPr marR="0">
              <a:lnSpc>
                <a:spcPct val="90000"/>
              </a:lnSpc>
              <a:spcBef>
                <a:spcPts val="0"/>
              </a:spcBef>
              <a:spcAft>
                <a:spcPts val="0"/>
              </a:spcAft>
            </a:pPr>
            <a:r>
              <a:rPr lang="en-US" sz="3200" b="1">
                <a:solidFill>
                  <a:srgbClr val="2F5597"/>
                </a:solidFill>
                <a:effectLst/>
              </a:rPr>
              <a:t>10:30 a.m.</a:t>
            </a:r>
          </a:p>
          <a:p>
            <a:pPr marR="0">
              <a:spcBef>
                <a:spcPts val="0"/>
              </a:spcBef>
              <a:spcAft>
                <a:spcPts val="0"/>
              </a:spcAft>
            </a:pPr>
            <a:endParaRPr lang="en-US" sz="3200">
              <a:effectLst/>
            </a:endParaRPr>
          </a:p>
          <a:p>
            <a:pPr marL="0" marR="0">
              <a:spcBef>
                <a:spcPts val="0"/>
              </a:spcBef>
              <a:spcAft>
                <a:spcPts val="0"/>
              </a:spcAft>
            </a:pPr>
            <a:r>
              <a:rPr lang="en-US" sz="3200">
                <a:effectLst/>
                <a:ea typeface="Times New Roman" panose="02020603050405020304" pitchFamily="18" charset="0"/>
              </a:rPr>
              <a:t>The decision has been made to have residents shelter-in-place in the impacted area.</a:t>
            </a:r>
          </a:p>
        </p:txBody>
      </p:sp>
    </p:spTree>
    <p:extLst>
      <p:ext uri="{BB962C8B-B14F-4D97-AF65-F5344CB8AC3E}">
        <p14:creationId xmlns:p14="http://schemas.microsoft.com/office/powerpoint/2010/main" val="3904847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2" name="Rectangle 617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83B92A80-0FC9-3D7A-2E58-4CA937B8FC4F}"/>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sz="4800" b="1">
                <a:latin typeface="+mn-lt"/>
                <a:cs typeface="Arial" panose="020B0604020202020204" pitchFamily="34" charset="0"/>
              </a:rPr>
              <a:t>Discussion Questions</a:t>
            </a:r>
          </a:p>
        </p:txBody>
      </p:sp>
      <p:pic>
        <p:nvPicPr>
          <p:cNvPr id="6" name="Picture 5" descr="A black truck with a ladder&#10;&#10;Description automatically generated">
            <a:extLst>
              <a:ext uri="{FF2B5EF4-FFF2-40B4-BE49-F238E27FC236}">
                <a16:creationId xmlns:a16="http://schemas.microsoft.com/office/drawing/2014/main" id="{5BC678A9-AF9F-B860-CE94-BF8478B8BD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167" b="2582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174"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
            <a:extLst>
              <a:ext uri="{FF2B5EF4-FFF2-40B4-BE49-F238E27FC236}">
                <a16:creationId xmlns:a16="http://schemas.microsoft.com/office/drawing/2014/main" id="{3B93EF12-E667-85E8-7770-A80F5FE48E00}"/>
              </a:ext>
            </a:extLst>
          </p:cNvPr>
          <p:cNvSpPr>
            <a:spLocks noGrp="1"/>
          </p:cNvSpPr>
          <p:nvPr>
            <p:ph idx="1"/>
          </p:nvPr>
        </p:nvSpPr>
        <p:spPr>
          <a:xfrm>
            <a:off x="4654294" y="4777739"/>
            <a:ext cx="6897626" cy="1795183"/>
          </a:xfrm>
        </p:spPr>
        <p:txBody>
          <a:bodyPr vert="horz" lIns="91440" tIns="45720" rIns="91440" bIns="45720" rtlCol="0" anchor="ctr">
            <a:noAutofit/>
          </a:bodyPr>
          <a:lstStyle/>
          <a:p>
            <a:pPr marL="457200" marR="0" lvl="0" indent="-457200">
              <a:spcBef>
                <a:spcPts val="1200"/>
              </a:spcBef>
              <a:spcAft>
                <a:spcPts val="0"/>
              </a:spcAft>
              <a:buClr>
                <a:srgbClr val="2F5597"/>
              </a:buClr>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Who is responsible for notifying affected residents they should SIP?</a:t>
            </a:r>
          </a:p>
          <a:p>
            <a:pPr marL="457200" marR="0" lvl="0" indent="-457200">
              <a:spcBef>
                <a:spcPts val="1200"/>
              </a:spcBef>
              <a:spcAft>
                <a:spcPts val="0"/>
              </a:spcAft>
              <a:buClr>
                <a:srgbClr val="2F5597"/>
              </a:buClr>
              <a:buFont typeface="+mj-lt"/>
              <a:buAutoNum type="arabicPeriod"/>
            </a:pPr>
            <a:r>
              <a:rPr lang="en-US" sz="2400">
                <a:effectLst/>
                <a:latin typeface="Arial" panose="020B0604020202020204" pitchFamily="34" charset="0"/>
                <a:ea typeface="Times New Roman" panose="02020603050405020304" pitchFamily="18" charset="0"/>
                <a:cs typeface="Arial" panose="020B0604020202020204" pitchFamily="34" charset="0"/>
              </a:rPr>
              <a:t>What method(s) will be used to provide the public with SIP instructions? What specific instructions will be provided?</a:t>
            </a:r>
          </a:p>
        </p:txBody>
      </p:sp>
      <p:sp>
        <p:nvSpPr>
          <p:cNvPr id="2" name="TextBox 1">
            <a:extLst>
              <a:ext uri="{FF2B5EF4-FFF2-40B4-BE49-F238E27FC236}">
                <a16:creationId xmlns:a16="http://schemas.microsoft.com/office/drawing/2014/main" id="{74096B2A-AA18-7630-D335-9063C6F878C5}"/>
              </a:ext>
            </a:extLst>
          </p:cNvPr>
          <p:cNvSpPr txBox="1"/>
          <p:nvPr/>
        </p:nvSpPr>
        <p:spPr>
          <a:xfrm>
            <a:off x="3912179" y="207264"/>
            <a:ext cx="4364593" cy="461665"/>
          </a:xfrm>
          <a:prstGeom prst="rect">
            <a:avLst/>
          </a:prstGeom>
          <a:noFill/>
        </p:spPr>
        <p:txBody>
          <a:bodyPr wrap="none" rtlCol="0">
            <a:spAutoFit/>
          </a:bodyPr>
          <a:lstStyle/>
          <a:p>
            <a:r>
              <a:rPr lang="en-US" sz="2400" b="1" dirty="0"/>
              <a:t>[</a:t>
            </a:r>
            <a:r>
              <a:rPr lang="en-US" sz="2400" b="1" dirty="0">
                <a:highlight>
                  <a:srgbClr val="00FF00"/>
                </a:highlight>
              </a:rPr>
              <a:t>SUBSTITUTE RELEVANT PHOTO</a:t>
            </a:r>
            <a:r>
              <a:rPr lang="en-US" sz="2400" b="1" dirty="0"/>
              <a:t>] </a:t>
            </a:r>
          </a:p>
        </p:txBody>
      </p:sp>
    </p:spTree>
    <p:extLst>
      <p:ext uri="{BB962C8B-B14F-4D97-AF65-F5344CB8AC3E}">
        <p14:creationId xmlns:p14="http://schemas.microsoft.com/office/powerpoint/2010/main" val="3197069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76656" y="4777739"/>
            <a:ext cx="3382414" cy="1412119"/>
          </a:xfrm>
        </p:spPr>
        <p:txBody>
          <a:bodyPr vert="horz" lIns="91440" tIns="45720" rIns="91440" bIns="45720" rtlCol="0">
            <a:normAutofit fontScale="90000"/>
          </a:bodyPr>
          <a:lstStyle/>
          <a:p>
            <a:r>
              <a:rPr lang="en-US" sz="4000" b="1">
                <a:solidFill>
                  <a:schemeClr val="accent1">
                    <a:lumMod val="50000"/>
                  </a:schemeClr>
                </a:solidFill>
                <a:latin typeface="+mn-lt"/>
                <a:cs typeface="Arial" panose="020B0604020202020204" pitchFamily="34" charset="0"/>
              </a:rPr>
              <a:t>Discussion Questions </a:t>
            </a:r>
            <a:r>
              <a:rPr lang="en-US" sz="3400" i="1">
                <a:latin typeface="+mn-lt"/>
                <a:cs typeface="Arial" panose="020B0604020202020204" pitchFamily="34" charset="0"/>
              </a:rPr>
              <a:t>(cont.)</a:t>
            </a:r>
          </a:p>
        </p:txBody>
      </p:sp>
      <p:pic>
        <p:nvPicPr>
          <p:cNvPr id="5" name="Picture 2" descr="See the source image">
            <a:extLst>
              <a:ext uri="{FF2B5EF4-FFF2-40B4-BE49-F238E27FC236}">
                <a16:creationId xmlns:a16="http://schemas.microsoft.com/office/drawing/2014/main" id="{D8C5EBE0-E5B8-90A2-21EA-B5DCF5457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762"/>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4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99976" y="5008603"/>
            <a:ext cx="7592023" cy="1399223"/>
          </a:xfrm>
        </p:spPr>
        <p:txBody>
          <a:bodyPr vert="horz" lIns="91440" tIns="45720" rIns="91440" bIns="45720" rtlCol="0" anchor="ctr">
            <a:noAutofit/>
          </a:bodyPr>
          <a:lstStyle/>
          <a:p>
            <a:pPr marL="457200" marR="0" indent="-457200">
              <a:spcBef>
                <a:spcPts val="1200"/>
              </a:spcBef>
              <a:spcAft>
                <a:spcPts val="0"/>
              </a:spcAft>
              <a:buClr>
                <a:srgbClr val="2F5597"/>
              </a:buClr>
              <a:buFont typeface="+mj-lt"/>
              <a:buAutoNum type="arabicPeriod" startAt="3"/>
            </a:pPr>
            <a:r>
              <a:rPr lang="en-US" sz="2400">
                <a:effectLst/>
                <a:latin typeface="Arial" panose="020B0604020202020204" pitchFamily="34" charset="0"/>
                <a:ea typeface="Times New Roman" panose="02020603050405020304" pitchFamily="18" charset="0"/>
                <a:cs typeface="Arial" panose="020B0604020202020204" pitchFamily="34" charset="0"/>
              </a:rPr>
              <a:t>How will individuals with disabilities, access and/or functional needs, language restrictions, and other vulnerabilities receive shelter-in-place instructions?</a:t>
            </a:r>
          </a:p>
          <a:p>
            <a:pPr marL="457200" marR="0" indent="-457200">
              <a:spcBef>
                <a:spcPts val="1200"/>
              </a:spcBef>
              <a:spcAft>
                <a:spcPts val="0"/>
              </a:spcAft>
              <a:buClr>
                <a:srgbClr val="2F5597"/>
              </a:buClr>
              <a:buFont typeface="+mj-lt"/>
              <a:buAutoNum type="arabicPeriod" startAt="3"/>
            </a:pPr>
            <a:r>
              <a:rPr lang="en-US" sz="2400">
                <a:effectLst/>
                <a:latin typeface="Arial" panose="020B0604020202020204" pitchFamily="34" charset="0"/>
                <a:ea typeface="Times New Roman" panose="02020603050405020304" pitchFamily="18" charset="0"/>
                <a:cs typeface="Arial" panose="020B0604020202020204" pitchFamily="34" charset="0"/>
              </a:rPr>
              <a:t>Besides the public, what additional stakeholders need to be notified and who will notify them?</a:t>
            </a:r>
          </a:p>
        </p:txBody>
      </p:sp>
    </p:spTree>
    <p:extLst>
      <p:ext uri="{BB962C8B-B14F-4D97-AF65-F5344CB8AC3E}">
        <p14:creationId xmlns:p14="http://schemas.microsoft.com/office/powerpoint/2010/main" val="2721109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ee the source image">
            <a:extLst>
              <a:ext uri="{FF2B5EF4-FFF2-40B4-BE49-F238E27FC236}">
                <a16:creationId xmlns:a16="http://schemas.microsoft.com/office/drawing/2014/main" id="{2FACB24E-87A4-F2A9-A34D-4B9B49E59F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2" r="9734"/>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32" name="Rectangle 92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BDCA4D-0349-4983-C5D8-776F6F1BB346}"/>
              </a:ext>
            </a:extLst>
          </p:cNvPr>
          <p:cNvSpPr txBox="1"/>
          <p:nvPr/>
        </p:nvSpPr>
        <p:spPr>
          <a:xfrm>
            <a:off x="407125" y="1455130"/>
            <a:ext cx="5536475" cy="4528291"/>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4000" b="1" dirty="0">
                <a:solidFill>
                  <a:schemeClr val="accent1">
                    <a:lumMod val="50000"/>
                  </a:schemeClr>
                </a:solidFill>
                <a:effectLst/>
              </a:rPr>
              <a:t>Scenario</a:t>
            </a:r>
          </a:p>
          <a:p>
            <a:pPr marR="0">
              <a:lnSpc>
                <a:spcPct val="90000"/>
              </a:lnSpc>
              <a:spcBef>
                <a:spcPts val="0"/>
              </a:spcBef>
              <a:spcAft>
                <a:spcPts val="0"/>
              </a:spcAft>
            </a:pPr>
            <a:endParaRPr lang="en-US" sz="2800" b="1" dirty="0">
              <a:effectLst/>
            </a:endParaRPr>
          </a:p>
          <a:p>
            <a:pPr marR="0">
              <a:lnSpc>
                <a:spcPct val="90000"/>
              </a:lnSpc>
              <a:spcBef>
                <a:spcPts val="0"/>
              </a:spcBef>
              <a:spcAft>
                <a:spcPts val="0"/>
              </a:spcAft>
            </a:pPr>
            <a:r>
              <a:rPr lang="en-US" sz="2800" b="1" dirty="0">
                <a:effectLst/>
              </a:rPr>
              <a:t>10:45 a.m.</a:t>
            </a:r>
          </a:p>
          <a:p>
            <a:pPr marR="0" indent="-228600">
              <a:lnSpc>
                <a:spcPct val="90000"/>
              </a:lnSpc>
              <a:spcBef>
                <a:spcPts val="1200"/>
              </a:spcBef>
              <a:spcAft>
                <a:spcPts val="0"/>
              </a:spcAft>
              <a:buFont typeface="Arial" panose="020B0604020202020204" pitchFamily="34" charset="0"/>
              <a:buChar char="•"/>
            </a:pPr>
            <a:endParaRPr lang="en-US" sz="2800" dirty="0">
              <a:effectLst/>
            </a:endParaRPr>
          </a:p>
          <a:p>
            <a:pPr marL="342900" marR="0" indent="-228600">
              <a:lnSpc>
                <a:spcPct val="90000"/>
              </a:lnSpc>
              <a:spcBef>
                <a:spcPts val="1200"/>
              </a:spcBef>
              <a:spcAft>
                <a:spcPts val="0"/>
              </a:spcAft>
              <a:buClr>
                <a:srgbClr val="2F5597"/>
              </a:buClr>
              <a:buFont typeface="Arial" panose="020B0604020202020204" pitchFamily="34" charset="0"/>
              <a:buChar char="•"/>
            </a:pPr>
            <a:r>
              <a:rPr lang="en-US" sz="2800" dirty="0">
                <a:effectLst/>
              </a:rPr>
              <a:t>A rumor is started on social media that [</a:t>
            </a:r>
            <a:r>
              <a:rPr lang="en-US" sz="2800" dirty="0">
                <a:effectLst/>
                <a:highlight>
                  <a:srgbClr val="00FF00"/>
                </a:highlight>
              </a:rPr>
              <a:t>__ people are deceased and _____ sickened by the air release</a:t>
            </a:r>
            <a:r>
              <a:rPr lang="en-US" sz="2800" dirty="0">
                <a:effectLst/>
              </a:rPr>
              <a:t>]. </a:t>
            </a:r>
          </a:p>
          <a:p>
            <a:pPr marL="342900" marR="0" indent="-228600">
              <a:lnSpc>
                <a:spcPct val="90000"/>
              </a:lnSpc>
              <a:spcBef>
                <a:spcPts val="1200"/>
              </a:spcBef>
              <a:spcAft>
                <a:spcPts val="0"/>
              </a:spcAft>
              <a:buClr>
                <a:srgbClr val="2F5597"/>
              </a:buClr>
              <a:buFont typeface="Arial" panose="020B0604020202020204" pitchFamily="34" charset="0"/>
              <a:buChar char="•"/>
            </a:pPr>
            <a:r>
              <a:rPr lang="en-US" sz="2800" dirty="0">
                <a:effectLst/>
              </a:rPr>
              <a:t> 9-1-1 staff are overwhelmed with requests for emerge­ncy services.</a:t>
            </a:r>
          </a:p>
        </p:txBody>
      </p:sp>
    </p:spTree>
    <p:extLst>
      <p:ext uri="{BB962C8B-B14F-4D97-AF65-F5344CB8AC3E}">
        <p14:creationId xmlns:p14="http://schemas.microsoft.com/office/powerpoint/2010/main" val="2255862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381102" y="504454"/>
            <a:ext cx="4543696" cy="1938076"/>
          </a:xfrm>
        </p:spPr>
        <p:txBody>
          <a:bodyPr vert="horz" lIns="91440" tIns="45720" rIns="91440" bIns="45720" rtlCol="0">
            <a:normAutofit/>
          </a:bodyPr>
          <a:lstStyle/>
          <a:p>
            <a:r>
              <a:rPr lang="en-US" sz="4000" b="1">
                <a:solidFill>
                  <a:srgbClr val="2F5597"/>
                </a:solidFill>
                <a:latin typeface="+mn-lt"/>
                <a:cs typeface="Arial" panose="020B0604020202020204" pitchFamily="34" charset="0"/>
              </a:rPr>
              <a:t>Discussion Questions </a:t>
            </a:r>
            <a:r>
              <a:rPr lang="en-US" sz="3600" i="1">
                <a:latin typeface="+mn-lt"/>
                <a:cs typeface="Arial" panose="020B0604020202020204" pitchFamily="34" charset="0"/>
              </a:rPr>
              <a:t>(cont.)</a:t>
            </a:r>
            <a:endParaRPr lang="en-US" sz="3600">
              <a:latin typeface="+mn-lt"/>
              <a:cs typeface="Arial" panose="020B0604020202020204" pitchFamily="34" charset="0"/>
            </a:endParaRPr>
          </a:p>
        </p:txBody>
      </p:sp>
      <p:sp>
        <p:nvSpPr>
          <p:cNvPr id="2" name="Content Placeholder 1"/>
          <p:cNvSpPr>
            <a:spLocks noGrp="1"/>
          </p:cNvSpPr>
          <p:nvPr>
            <p:ph idx="1"/>
          </p:nvPr>
        </p:nvSpPr>
        <p:spPr>
          <a:xfrm>
            <a:off x="381102" y="3020174"/>
            <a:ext cx="5000795" cy="3694373"/>
          </a:xfrm>
        </p:spPr>
        <p:txBody>
          <a:bodyPr vert="horz" lIns="91440" tIns="45720" rIns="91440" bIns="45720" rtlCol="0">
            <a:normAutofit/>
          </a:bodyPr>
          <a:lstStyle/>
          <a:p>
            <a:pPr marL="457200" marR="0" lvl="0" indent="-457200">
              <a:spcBef>
                <a:spcPts val="1200"/>
              </a:spcBef>
              <a:spcAft>
                <a:spcPts val="0"/>
              </a:spcAft>
              <a:buClr>
                <a:srgbClr val="2F5597"/>
              </a:buClr>
              <a:buFont typeface="+mj-lt"/>
              <a:buAutoNum type="arabicPeriod" startAt="5"/>
            </a:pPr>
            <a:r>
              <a:rPr lang="en-US">
                <a:effectLst/>
                <a:ea typeface="Times New Roman" panose="02020603050405020304" pitchFamily="18" charset="0"/>
                <a:cs typeface="Arial" panose="020B0604020202020204" pitchFamily="34" charset="0"/>
              </a:rPr>
              <a:t>How will social media be monitored to address rumors and false/inaccurate information?</a:t>
            </a:r>
            <a:endParaRPr lang="en-US">
              <a:effectLst/>
              <a:ea typeface="Times New Roman" panose="02020603050405020304" pitchFamily="18" charset="0"/>
            </a:endParaRPr>
          </a:p>
          <a:p>
            <a:pPr marL="457200" marR="0" lvl="0" indent="-457200">
              <a:spcBef>
                <a:spcPts val="1200"/>
              </a:spcBef>
              <a:spcAft>
                <a:spcPts val="0"/>
              </a:spcAft>
              <a:buClr>
                <a:srgbClr val="2F5597"/>
              </a:buClr>
              <a:buFont typeface="+mj-lt"/>
              <a:buAutoNum type="arabicPeriod" startAt="5"/>
            </a:pPr>
            <a:r>
              <a:rPr lang="en-US" spc="-15">
                <a:effectLst/>
                <a:ea typeface="Times New Roman" panose="02020603050405020304" pitchFamily="18" charset="0"/>
                <a:cs typeface="Times New Roman" panose="02020603050405020304" pitchFamily="18" charset="0"/>
              </a:rPr>
              <a:t>How would 9-1-1 deal with the surge of calls coming in?</a:t>
            </a:r>
            <a:endParaRPr lang="en-US">
              <a:effectLst/>
              <a:ea typeface="Times New Roman" panose="02020603050405020304" pitchFamily="18" charset="0"/>
              <a:cs typeface="Arial" panose="020B0604020202020204" pitchFamily="34" charset="0"/>
            </a:endParaRPr>
          </a:p>
        </p:txBody>
      </p:sp>
      <p:pic>
        <p:nvPicPr>
          <p:cNvPr id="3" name="Picture 2" descr="A person using a computer&#10;&#10;Description automatically generated with medium confidence">
            <a:extLst>
              <a:ext uri="{FF2B5EF4-FFF2-40B4-BE49-F238E27FC236}">
                <a16:creationId xmlns:a16="http://schemas.microsoft.com/office/drawing/2014/main" id="{8764428C-4DFA-72A2-B482-7CE7BE01ACF1}"/>
              </a:ext>
            </a:extLst>
          </p:cNvPr>
          <p:cNvPicPr>
            <a:picLocks noChangeAspect="1"/>
          </p:cNvPicPr>
          <p:nvPr/>
        </p:nvPicPr>
        <p:blipFill rotWithShape="1">
          <a:blip r:embed="rId3"/>
          <a:srcRect r="-1" b="8660"/>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6" descr="See the source image">
            <a:extLst>
              <a:ext uri="{FF2B5EF4-FFF2-40B4-BE49-F238E27FC236}">
                <a16:creationId xmlns:a16="http://schemas.microsoft.com/office/drawing/2014/main" id="{13FB9944-E0BB-9548-2791-B06D4820F2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982" b="20505"/>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30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4716" y="994120"/>
            <a:ext cx="10611851" cy="3210269"/>
          </a:xfrm>
        </p:spPr>
        <p:txBody>
          <a:bodyPr vert="horz" lIns="91440" tIns="45720" rIns="91440" bIns="45720" rtlCol="0" anchor="ctr">
            <a:normAutofit/>
          </a:bodyPr>
          <a:lstStyle/>
          <a:p>
            <a:br>
              <a:rPr lang="en-US" sz="4400" b="1" kern="1200">
                <a:solidFill>
                  <a:schemeClr val="tx1"/>
                </a:solidFill>
                <a:latin typeface="+mn-lt"/>
                <a:ea typeface="+mj-ea"/>
                <a:cs typeface="+mj-cs"/>
              </a:rPr>
            </a:br>
            <a:br>
              <a:rPr lang="en-US" sz="4400" b="1" kern="1200">
                <a:solidFill>
                  <a:schemeClr val="tx1"/>
                </a:solidFill>
                <a:latin typeface="+mn-lt"/>
                <a:ea typeface="+mj-ea"/>
                <a:cs typeface="+mj-cs"/>
              </a:rPr>
            </a:br>
            <a:r>
              <a:rPr lang="en-US" sz="4400" b="1" kern="1200">
                <a:solidFill>
                  <a:schemeClr val="accent5">
                    <a:lumMod val="75000"/>
                  </a:schemeClr>
                </a:solidFill>
                <a:latin typeface="+mn-lt"/>
                <a:ea typeface="+mj-ea"/>
                <a:cs typeface="+mj-cs"/>
              </a:rPr>
              <a:t>Module 5:  Documentation and Investigation</a:t>
            </a:r>
          </a:p>
        </p:txBody>
      </p:sp>
      <p:grpSp>
        <p:nvGrpSpPr>
          <p:cNvPr id="53" name="Group 52">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54"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2338A5-D8E9-F72E-ABA8-612322DCF8DE}"/>
              </a:ext>
            </a:extLst>
          </p:cNvPr>
          <p:cNvPicPr>
            <a:picLocks noChangeAspect="1"/>
          </p:cNvPicPr>
          <p:nvPr/>
        </p:nvPicPr>
        <p:blipFill>
          <a:blip r:embed="rId3"/>
          <a:stretch>
            <a:fillRect/>
          </a:stretch>
        </p:blipFill>
        <p:spPr>
          <a:xfrm>
            <a:off x="11215680" y="120537"/>
            <a:ext cx="835224" cy="499915"/>
          </a:xfrm>
          <a:prstGeom prst="rect">
            <a:avLst/>
          </a:prstGeom>
        </p:spPr>
      </p:pic>
    </p:spTree>
    <p:extLst>
      <p:ext uri="{BB962C8B-B14F-4D97-AF65-F5344CB8AC3E}">
        <p14:creationId xmlns:p14="http://schemas.microsoft.com/office/powerpoint/2010/main" val="3342879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99609" y="679731"/>
            <a:ext cx="4171994" cy="1958966"/>
          </a:xfrm>
        </p:spPr>
        <p:txBody>
          <a:bodyPr vert="horz" lIns="91440" tIns="45720" rIns="91440" bIns="45720" rtlCol="0" anchor="b">
            <a:normAutofit/>
          </a:bodyPr>
          <a:lstStyle/>
          <a:p>
            <a:r>
              <a:rPr lang="en-US" sz="6000" b="1" kern="1200">
                <a:solidFill>
                  <a:srgbClr val="2F5597"/>
                </a:solidFill>
                <a:latin typeface="+mj-lt"/>
                <a:ea typeface="+mj-ea"/>
                <a:cs typeface="+mj-cs"/>
              </a:rPr>
              <a:t>Scenario</a:t>
            </a:r>
          </a:p>
        </p:txBody>
      </p:sp>
      <p:sp>
        <p:nvSpPr>
          <p:cNvPr id="2" name="Content Placeholder 1"/>
          <p:cNvSpPr>
            <a:spLocks noGrp="1"/>
          </p:cNvSpPr>
          <p:nvPr>
            <p:ph idx="1"/>
          </p:nvPr>
        </p:nvSpPr>
        <p:spPr>
          <a:xfrm>
            <a:off x="496188" y="3428682"/>
            <a:ext cx="4690848" cy="1035781"/>
          </a:xfrm>
        </p:spPr>
        <p:txBody>
          <a:bodyPr vert="horz" lIns="91440" tIns="45720" rIns="91440" bIns="45720" rtlCol="0" anchor="t">
            <a:noAutofit/>
          </a:bodyPr>
          <a:lstStyle/>
          <a:p>
            <a:pPr marL="0" indent="0">
              <a:spcAft>
                <a:spcPts val="600"/>
              </a:spcAft>
              <a:buNone/>
            </a:pPr>
            <a:r>
              <a:rPr lang="en-US" kern="1200" dirty="0">
                <a:effectLst/>
                <a:latin typeface="+mn-lt"/>
                <a:ea typeface="+mn-ea"/>
                <a:cs typeface="+mn-cs"/>
              </a:rPr>
              <a:t>It has now been 30 days since </a:t>
            </a:r>
            <a:r>
              <a:rPr lang="en-US" dirty="0"/>
              <a:t>[</a:t>
            </a:r>
            <a:r>
              <a:rPr lang="en-US" dirty="0">
                <a:highlight>
                  <a:srgbClr val="00FF00"/>
                </a:highlight>
              </a:rPr>
              <a:t>MUNCIPALITY FACILITY</a:t>
            </a:r>
            <a:r>
              <a:rPr lang="en-US" dirty="0"/>
              <a:t>]</a:t>
            </a:r>
            <a:r>
              <a:rPr lang="en-US" kern="1200" dirty="0">
                <a:effectLst/>
                <a:latin typeface="+mn-lt"/>
                <a:ea typeface="+mn-ea"/>
                <a:cs typeface="+mn-cs"/>
              </a:rPr>
              <a:t> first reported the [</a:t>
            </a:r>
            <a:r>
              <a:rPr lang="en-US" kern="1200" dirty="0">
                <a:effectLst/>
                <a:highlight>
                  <a:srgbClr val="00FF00"/>
                </a:highlight>
                <a:latin typeface="+mn-lt"/>
                <a:ea typeface="+mn-ea"/>
                <a:cs typeface="+mn-cs"/>
              </a:rPr>
              <a:t>CHEMICAL NAME</a:t>
            </a:r>
            <a:r>
              <a:rPr lang="en-US" dirty="0"/>
              <a:t>]</a:t>
            </a:r>
            <a:r>
              <a:rPr lang="en-US" kern="1200" dirty="0">
                <a:effectLst/>
                <a:latin typeface="+mn-lt"/>
                <a:ea typeface="+mn-ea"/>
                <a:cs typeface="+mn-cs"/>
              </a:rPr>
              <a:t> release from their facility.</a:t>
            </a:r>
          </a:p>
        </p:txBody>
      </p:sp>
      <p:grpSp>
        <p:nvGrpSpPr>
          <p:cNvPr id="12297" name="Group 1229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298" name="Straight Connector 1229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299" name="Rectangle 1229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1" name="Rectangle 1230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mage result for 30 days">
            <a:extLst>
              <a:ext uri="{FF2B5EF4-FFF2-40B4-BE49-F238E27FC236}">
                <a16:creationId xmlns:a16="http://schemas.microsoft.com/office/drawing/2014/main" id="{8D40490D-0827-651D-F433-FCC29CE6C57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85722" y="557360"/>
            <a:ext cx="5318529" cy="563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8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5" name="Rectangle 2056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768BB-8766-4622-BECF-E8482F5D27B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b="1" kern="1200">
                <a:solidFill>
                  <a:srgbClr val="2F5597"/>
                </a:solidFill>
                <a:latin typeface="Arial" panose="020B0604020202020204" pitchFamily="34" charset="0"/>
                <a:cs typeface="Arial" panose="020B0604020202020204" pitchFamily="34" charset="0"/>
              </a:rPr>
              <a:t>Discussion </a:t>
            </a:r>
            <a:br>
              <a:rPr lang="en-US" sz="4800" b="1" kern="1200">
                <a:solidFill>
                  <a:srgbClr val="2F5597"/>
                </a:solidFill>
                <a:latin typeface="Arial" panose="020B0604020202020204" pitchFamily="34" charset="0"/>
                <a:cs typeface="Arial" panose="020B0604020202020204" pitchFamily="34" charset="0"/>
              </a:rPr>
            </a:br>
            <a:r>
              <a:rPr lang="en-US" sz="4800" b="1" kern="1200">
                <a:solidFill>
                  <a:srgbClr val="2F5597"/>
                </a:solidFill>
                <a:latin typeface="Arial" panose="020B0604020202020204" pitchFamily="34" charset="0"/>
                <a:cs typeface="Arial" panose="020B0604020202020204" pitchFamily="34" charset="0"/>
              </a:rPr>
              <a:t>Questions</a:t>
            </a:r>
            <a:endParaRPr lang="en-US" sz="4800" i="1" kern="1200">
              <a:solidFill>
                <a:srgbClr val="2F5597"/>
              </a:solidFill>
              <a:latin typeface="Arial" panose="020B0604020202020204" pitchFamily="34" charset="0"/>
              <a:cs typeface="Arial" panose="020B0604020202020204" pitchFamily="34" charset="0"/>
            </a:endParaRPr>
          </a:p>
        </p:txBody>
      </p:sp>
      <p:sp>
        <p:nvSpPr>
          <p:cNvPr id="2056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8C206E-17ED-4C25-80D8-7B245C36FDBE}"/>
              </a:ext>
            </a:extLst>
          </p:cNvPr>
          <p:cNvSpPr>
            <a:spLocks noGrp="1"/>
          </p:cNvSpPr>
          <p:nvPr>
            <p:ph idx="1"/>
          </p:nvPr>
        </p:nvSpPr>
        <p:spPr>
          <a:xfrm>
            <a:off x="640080" y="2872899"/>
            <a:ext cx="5201524" cy="3320668"/>
          </a:xfrm>
        </p:spPr>
        <p:txBody>
          <a:bodyPr vert="horz" lIns="91440" tIns="45720" rIns="91440" bIns="45720" rtlCol="0" anchor="t">
            <a:noAutofit/>
          </a:bodyPr>
          <a:lstStyle/>
          <a:p>
            <a:pPr marL="457200" marR="0" indent="-457200">
              <a:spcBef>
                <a:spcPts val="1200"/>
              </a:spcBef>
              <a:spcAft>
                <a:spcPts val="0"/>
              </a:spcAft>
              <a:buClr>
                <a:srgbClr val="2F5597"/>
              </a:buClr>
              <a:buFont typeface="+mj-lt"/>
              <a:buAutoNum type="arabicPeriod"/>
            </a:pPr>
            <a:r>
              <a:rPr lang="en-US" sz="2400" dirty="0">
                <a:effectLst/>
                <a:ea typeface="Times New Roman" panose="02020603050405020304" pitchFamily="18" charset="0"/>
              </a:rPr>
              <a:t>What follow-up reporting is the [</a:t>
            </a:r>
            <a:r>
              <a:rPr lang="en-US" sz="2400" dirty="0">
                <a:effectLst/>
                <a:highlight>
                  <a:srgbClr val="00FF00"/>
                </a:highlight>
                <a:ea typeface="Times New Roman" panose="02020603050405020304" pitchFamily="18" charset="0"/>
              </a:rPr>
              <a:t>FACILITY</a:t>
            </a:r>
            <a:r>
              <a:rPr lang="en-US" sz="2400" dirty="0">
                <a:effectLst/>
                <a:ea typeface="Times New Roman" panose="02020603050405020304" pitchFamily="18" charset="0"/>
              </a:rPr>
              <a:t>] required to make and to what agency(</a:t>
            </a:r>
            <a:r>
              <a:rPr lang="en-US" sz="2400" dirty="0" err="1">
                <a:effectLst/>
                <a:ea typeface="Times New Roman" panose="02020603050405020304" pitchFamily="18" charset="0"/>
              </a:rPr>
              <a:t>ies</a:t>
            </a:r>
            <a:r>
              <a:rPr lang="en-US" sz="2400" dirty="0">
                <a:effectLst/>
                <a:ea typeface="Times New Roman" panose="02020603050405020304" pitchFamily="18" charset="0"/>
              </a:rPr>
              <a:t>)?</a:t>
            </a:r>
          </a:p>
          <a:p>
            <a:pPr marL="457200" indent="-457200">
              <a:spcBef>
                <a:spcPts val="1200"/>
              </a:spcBef>
              <a:buClr>
                <a:srgbClr val="2F5597"/>
              </a:buClr>
              <a:buFont typeface="+mj-lt"/>
              <a:buAutoNum type="arabicPeriod"/>
            </a:pPr>
            <a:r>
              <a:rPr lang="en-US" sz="2400" dirty="0">
                <a:effectLst/>
                <a:ea typeface="Times New Roman" panose="02020603050405020304" pitchFamily="18" charset="0"/>
              </a:rPr>
              <a:t>How will the</a:t>
            </a:r>
            <a:r>
              <a:rPr lang="en-US" sz="2400" dirty="0">
                <a:ea typeface="Times New Roman" panose="02020603050405020304" pitchFamily="18" charset="0"/>
              </a:rPr>
              <a:t> [</a:t>
            </a:r>
            <a:r>
              <a:rPr lang="en-US" sz="2400" dirty="0">
                <a:highlight>
                  <a:srgbClr val="00FF00"/>
                </a:highlight>
                <a:ea typeface="Times New Roman" panose="02020603050405020304" pitchFamily="18" charset="0"/>
              </a:rPr>
              <a:t>COUNTY</a:t>
            </a:r>
            <a:r>
              <a:rPr lang="en-US" sz="2400" dirty="0">
                <a:ea typeface="Times New Roman" panose="02020603050405020304" pitchFamily="18" charset="0"/>
              </a:rPr>
              <a:t>] </a:t>
            </a:r>
            <a:r>
              <a:rPr lang="en-US" sz="2400" dirty="0">
                <a:effectLst/>
                <a:ea typeface="Times New Roman" panose="02020603050405020304" pitchFamily="18" charset="0"/>
              </a:rPr>
              <a:t>LEPC document and evaluate the [</a:t>
            </a:r>
            <a:r>
              <a:rPr lang="en-US" sz="2400" dirty="0">
                <a:highlight>
                  <a:srgbClr val="00FF00"/>
                </a:highlight>
                <a:ea typeface="Times New Roman" panose="02020603050405020304" pitchFamily="18" charset="0"/>
              </a:rPr>
              <a:t>CHEMICAL</a:t>
            </a:r>
            <a:r>
              <a:rPr lang="en-US" sz="2400" dirty="0">
                <a:ea typeface="Times New Roman" panose="02020603050405020304" pitchFamily="18" charset="0"/>
              </a:rPr>
              <a:t>] </a:t>
            </a:r>
            <a:r>
              <a:rPr lang="en-US" sz="2400" dirty="0">
                <a:effectLst/>
                <a:ea typeface="Times New Roman" panose="02020603050405020304" pitchFamily="18" charset="0"/>
              </a:rPr>
              <a:t>release incident?</a:t>
            </a:r>
            <a:endParaRPr lang="en-US" sz="2400" dirty="0">
              <a:effectLst/>
              <a:ea typeface="Times New Roman" panose="02020603050405020304" pitchFamily="18" charset="0"/>
              <a:cs typeface="Calibri"/>
            </a:endParaRPr>
          </a:p>
          <a:p>
            <a:pPr marL="457200" marR="0" indent="-457200">
              <a:spcBef>
                <a:spcPts val="1200"/>
              </a:spcBef>
              <a:spcAft>
                <a:spcPts val="0"/>
              </a:spcAft>
              <a:buClr>
                <a:srgbClr val="2F5597"/>
              </a:buClr>
              <a:buFont typeface="+mj-lt"/>
              <a:buAutoNum type="arabicPeriod"/>
            </a:pPr>
            <a:r>
              <a:rPr lang="en-US" sz="2400" dirty="0">
                <a:effectLst/>
                <a:ea typeface="Times New Roman" panose="02020603050405020304" pitchFamily="18" charset="0"/>
              </a:rPr>
              <a:t>Who will be responsible for sharing information about the incident to the public and other stakeholders? </a:t>
            </a:r>
            <a:endParaRPr lang="en-US" sz="2400" dirty="0">
              <a:effectLst/>
              <a:ea typeface="Times New Roman" panose="02020603050405020304" pitchFamily="18" charset="0"/>
              <a:cs typeface="Calibri"/>
            </a:endParaRPr>
          </a:p>
        </p:txBody>
      </p:sp>
      <p:pic>
        <p:nvPicPr>
          <p:cNvPr id="13322" name="Picture 10">
            <a:extLst>
              <a:ext uri="{FF2B5EF4-FFF2-40B4-BE49-F238E27FC236}">
                <a16:creationId xmlns:a16="http://schemas.microsoft.com/office/drawing/2014/main" id="{446A4CB7-74D8-0FF8-1FAF-6DE1A1488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1055" y="1807899"/>
            <a:ext cx="5255473" cy="348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187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E2EB4A-730A-41AE-90C4-93F2056BDED9}"/>
              </a:ext>
            </a:extLst>
          </p:cNvPr>
          <p:cNvSpPr>
            <a:spLocks noGrp="1"/>
          </p:cNvSpPr>
          <p:nvPr>
            <p:ph type="ctrTitle"/>
          </p:nvPr>
        </p:nvSpPr>
        <p:spPr>
          <a:xfrm>
            <a:off x="2063408" y="2203964"/>
            <a:ext cx="8365370" cy="2943432"/>
          </a:xfrm>
        </p:spPr>
        <p:txBody>
          <a:bodyPr>
            <a:normAutofit/>
          </a:bodyPr>
          <a:lstStyle/>
          <a:p>
            <a:r>
              <a:rPr lang="en-US" sz="6800" b="1">
                <a:solidFill>
                  <a:schemeClr val="accent5">
                    <a:lumMod val="75000"/>
                  </a:schemeClr>
                </a:solidFill>
                <a:latin typeface="+mn-lt"/>
              </a:rPr>
              <a:t>ENDEX</a:t>
            </a:r>
            <a:br>
              <a:rPr lang="en-US" sz="6800" b="1">
                <a:latin typeface="+mn-lt"/>
              </a:rPr>
            </a:br>
            <a:br>
              <a:rPr lang="en-US" sz="6800" b="1">
                <a:latin typeface="+mn-lt"/>
              </a:rPr>
            </a:br>
            <a:r>
              <a:rPr lang="en-US" sz="6800" b="1">
                <a:solidFill>
                  <a:srgbClr val="C00000"/>
                </a:solidFill>
                <a:latin typeface="+mn-lt"/>
              </a:rPr>
              <a:t>Hotwash</a:t>
            </a:r>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4"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416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up of a sign&#10;&#10;Description automatically generated">
            <a:extLst>
              <a:ext uri="{FF2B5EF4-FFF2-40B4-BE49-F238E27FC236}">
                <a16:creationId xmlns:a16="http://schemas.microsoft.com/office/drawing/2014/main" id="{4405066A-A165-7873-1343-0260ACE78801}"/>
              </a:ext>
            </a:extLst>
          </p:cNvPr>
          <p:cNvPicPr>
            <a:picLocks noChangeAspect="1"/>
          </p:cNvPicPr>
          <p:nvPr/>
        </p:nvPicPr>
        <p:blipFill rotWithShape="1">
          <a:blip r:embed="rId3">
            <a:extLst>
              <a:ext uri="{28A0092B-C50C-407E-A947-70E740481C1C}">
                <a14:useLocalDpi xmlns:a14="http://schemas.microsoft.com/office/drawing/2010/main" val="0"/>
              </a:ext>
            </a:extLst>
          </a:blip>
          <a:srcRect t="17052" b="5677"/>
          <a:stretch/>
        </p:blipFill>
        <p:spPr>
          <a:xfrm>
            <a:off x="4287797" y="10"/>
            <a:ext cx="7924800" cy="3383270"/>
          </a:xfrm>
          <a:prstGeom prst="rect">
            <a:avLst/>
          </a:prstGeom>
        </p:spPr>
      </p:pic>
      <p:pic>
        <p:nvPicPr>
          <p:cNvPr id="5" name="Picture 4" descr="A group of people standing in front of a crowd&#10;&#10;Description generated with very high confidence">
            <a:extLst>
              <a:ext uri="{FF2B5EF4-FFF2-40B4-BE49-F238E27FC236}">
                <a16:creationId xmlns:a16="http://schemas.microsoft.com/office/drawing/2014/main" id="{D7D6F6AD-788D-1BFE-0130-CADE504ED784}"/>
              </a:ext>
            </a:extLst>
          </p:cNvPr>
          <p:cNvPicPr>
            <a:picLocks noChangeAspect="1"/>
          </p:cNvPicPr>
          <p:nvPr/>
        </p:nvPicPr>
        <p:blipFill rotWithShape="1">
          <a:blip r:embed="rId4"/>
          <a:srcRect t="20638" r="2" b="20640"/>
          <a:stretch/>
        </p:blipFill>
        <p:spPr>
          <a:xfrm>
            <a:off x="4650916" y="3474720"/>
            <a:ext cx="7555832" cy="3383280"/>
          </a:xfrm>
          <a:prstGeom prst="rect">
            <a:avLst/>
          </a:prstGeom>
        </p:spPr>
      </p:pic>
      <p:sp useBgFill="1">
        <p:nvSpPr>
          <p:cNvPr id="24" name="Freeform: Shape 1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7EABDE-85BA-1B73-7C4E-4C915B7D10AA}"/>
              </a:ext>
            </a:extLst>
          </p:cNvPr>
          <p:cNvSpPr>
            <a:spLocks noGrp="1"/>
          </p:cNvSpPr>
          <p:nvPr>
            <p:ph type="title"/>
          </p:nvPr>
        </p:nvSpPr>
        <p:spPr>
          <a:xfrm>
            <a:off x="381921" y="1515731"/>
            <a:ext cx="4532278" cy="2784458"/>
          </a:xfrm>
        </p:spPr>
        <p:txBody>
          <a:bodyPr vert="horz" lIns="91440" tIns="45720" rIns="91440" bIns="45720" rtlCol="0" anchor="b">
            <a:normAutofit/>
          </a:bodyPr>
          <a:lstStyle/>
          <a:p>
            <a:pPr>
              <a:spcBef>
                <a:spcPts val="1200"/>
              </a:spcBef>
            </a:pPr>
            <a:r>
              <a:rPr lang="en-US" sz="4800" b="1" kern="1200" dirty="0">
                <a:solidFill>
                  <a:srgbClr val="2F5597"/>
                </a:solidFill>
                <a:latin typeface="+mj-lt"/>
                <a:ea typeface="+mj-ea"/>
                <a:cs typeface="+mj-cs"/>
              </a:rPr>
              <a:t>LEPC Introduction </a:t>
            </a:r>
            <a:br>
              <a:rPr lang="en-US" sz="4100" kern="1200" dirty="0">
                <a:solidFill>
                  <a:schemeClr val="tx1"/>
                </a:solidFill>
                <a:latin typeface="+mj-lt"/>
                <a:ea typeface="+mj-ea"/>
                <a:cs typeface="+mj-cs"/>
              </a:rPr>
            </a:br>
            <a:r>
              <a:rPr lang="en-US" sz="2800" i="1" kern="1200" dirty="0">
                <a:solidFill>
                  <a:schemeClr val="tx1"/>
                </a:solidFill>
                <a:latin typeface="+mj-lt"/>
                <a:ea typeface="+mj-ea"/>
                <a:cs typeface="+mj-cs"/>
              </a:rPr>
              <a:t>Presenter: [</a:t>
            </a:r>
            <a:r>
              <a:rPr lang="en-US" sz="2800" i="1" kern="1200" dirty="0">
                <a:solidFill>
                  <a:schemeClr val="tx1"/>
                </a:solidFill>
                <a:highlight>
                  <a:srgbClr val="00FF00"/>
                </a:highlight>
                <a:latin typeface="+mj-lt"/>
                <a:ea typeface="+mj-ea"/>
                <a:cs typeface="+mj-cs"/>
              </a:rPr>
              <a:t>NAME</a:t>
            </a:r>
            <a:r>
              <a:rPr lang="en-US" sz="2800" i="1" kern="1200" dirty="0">
                <a:solidFill>
                  <a:schemeClr val="tx1"/>
                </a:solidFill>
                <a:latin typeface="+mj-lt"/>
                <a:ea typeface="+mj-ea"/>
                <a:cs typeface="+mj-cs"/>
              </a:rPr>
              <a:t>], [</a:t>
            </a:r>
            <a:r>
              <a:rPr lang="en-US" sz="2800" i="1" kern="1200" dirty="0">
                <a:solidFill>
                  <a:schemeClr val="tx1"/>
                </a:solidFill>
                <a:highlight>
                  <a:srgbClr val="00FF00"/>
                </a:highlight>
                <a:latin typeface="+mj-lt"/>
                <a:ea typeface="+mj-ea"/>
                <a:cs typeface="+mj-cs"/>
              </a:rPr>
              <a:t>TITLE</a:t>
            </a:r>
            <a:r>
              <a:rPr lang="en-US" sz="2800" i="1" kern="1200" dirty="0">
                <a:solidFill>
                  <a:schemeClr val="tx1"/>
                </a:solidFill>
                <a:latin typeface="+mj-lt"/>
                <a:ea typeface="+mj-ea"/>
                <a:cs typeface="+mj-cs"/>
              </a:rPr>
              <a:t>]</a:t>
            </a:r>
            <a:br>
              <a:rPr lang="en-US" sz="4100" kern="1200" dirty="0">
                <a:solidFill>
                  <a:schemeClr val="tx1"/>
                </a:solidFill>
                <a:highlight>
                  <a:srgbClr val="00FF00"/>
                </a:highlight>
                <a:latin typeface="+mj-lt"/>
                <a:ea typeface="+mj-ea"/>
                <a:cs typeface="+mj-cs"/>
              </a:rPr>
            </a:br>
            <a:endParaRPr lang="en-US" sz="4100" kern="1200" dirty="0">
              <a:solidFill>
                <a:schemeClr val="tx1"/>
              </a:solidFill>
              <a:highlight>
                <a:srgbClr val="00FF00"/>
              </a:highlight>
              <a:latin typeface="+mj-lt"/>
              <a:ea typeface="+mj-ea"/>
              <a:cs typeface="+mj-cs"/>
            </a:endParaRPr>
          </a:p>
        </p:txBody>
      </p:sp>
      <p:sp>
        <p:nvSpPr>
          <p:cNvPr id="3" name="Text Placeholder 2">
            <a:extLst>
              <a:ext uri="{FF2B5EF4-FFF2-40B4-BE49-F238E27FC236}">
                <a16:creationId xmlns:a16="http://schemas.microsoft.com/office/drawing/2014/main" id="{5253A7D7-49DD-7301-A775-25B2955EB806}"/>
              </a:ext>
            </a:extLst>
          </p:cNvPr>
          <p:cNvSpPr>
            <a:spLocks noGrp="1"/>
          </p:cNvSpPr>
          <p:nvPr>
            <p:ph type="body" idx="1"/>
          </p:nvPr>
        </p:nvSpPr>
        <p:spPr>
          <a:xfrm>
            <a:off x="398722" y="3922485"/>
            <a:ext cx="4991878" cy="2084162"/>
          </a:xfrm>
        </p:spPr>
        <p:txBody>
          <a:bodyPr vert="horz" lIns="91440" tIns="45720" rIns="91440" bIns="45720" rtlCol="0">
            <a:noAutofit/>
          </a:bodyPr>
          <a:lstStyle/>
          <a:p>
            <a:pPr marL="346075" indent="-346075">
              <a:lnSpc>
                <a:spcPct val="100000"/>
              </a:lnSpc>
              <a:spcBef>
                <a:spcPts val="0"/>
              </a:spcBef>
              <a:buClr>
                <a:srgbClr val="2F5597"/>
              </a:buClr>
              <a:buFont typeface="Arial" panose="020B0604020202020204" pitchFamily="34" charset="0"/>
              <a:buChar char="•"/>
            </a:pPr>
            <a:r>
              <a:rPr lang="en-US" kern="1200" dirty="0">
                <a:solidFill>
                  <a:schemeClr val="tx1"/>
                </a:solidFill>
                <a:latin typeface="+mn-lt"/>
                <a:ea typeface="+mn-ea"/>
                <a:cs typeface="+mn-cs"/>
              </a:rPr>
              <a:t>What is a Local Emergency Planning Committee (LEPC)?</a:t>
            </a:r>
          </a:p>
          <a:p>
            <a:pPr marL="346075" indent="-346075">
              <a:lnSpc>
                <a:spcPct val="100000"/>
              </a:lnSpc>
              <a:spcBef>
                <a:spcPts val="1800"/>
              </a:spcBef>
              <a:buClr>
                <a:srgbClr val="2F5597"/>
              </a:buClr>
              <a:buFont typeface="Arial" panose="020B0604020202020204" pitchFamily="34" charset="0"/>
              <a:buChar char="•"/>
            </a:pPr>
            <a:r>
              <a:rPr lang="en-US" kern="1200" dirty="0">
                <a:solidFill>
                  <a:schemeClr val="tx1"/>
                </a:solidFill>
                <a:latin typeface="+mn-lt"/>
                <a:ea typeface="+mn-ea"/>
                <a:cs typeface="+mn-cs"/>
              </a:rPr>
              <a:t>What is the Emergency Planning and Community Right-to-Know Act?</a:t>
            </a:r>
          </a:p>
        </p:txBody>
      </p:sp>
      <p:cxnSp>
        <p:nvCxnSpPr>
          <p:cNvPr id="7" name="Straight Connector 6">
            <a:extLst>
              <a:ext uri="{FF2B5EF4-FFF2-40B4-BE49-F238E27FC236}">
                <a16:creationId xmlns:a16="http://schemas.microsoft.com/office/drawing/2014/main" id="{69E9CC25-1EB8-351D-1B37-7B98D360A410}"/>
              </a:ext>
            </a:extLst>
          </p:cNvPr>
          <p:cNvCxnSpPr>
            <a:cxnSpLocks/>
          </p:cNvCxnSpPr>
          <p:nvPr/>
        </p:nvCxnSpPr>
        <p:spPr>
          <a:xfrm>
            <a:off x="674033" y="1233205"/>
            <a:ext cx="3267772" cy="0"/>
          </a:xfrm>
          <a:prstGeom prst="line">
            <a:avLst/>
          </a:prstGeom>
          <a:ln w="57150">
            <a:solidFill>
              <a:srgbClr val="2F559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445592-110A-A584-F0EF-6510784809B3}"/>
              </a:ext>
            </a:extLst>
          </p:cNvPr>
          <p:cNvSpPr txBox="1"/>
          <p:nvPr/>
        </p:nvSpPr>
        <p:spPr>
          <a:xfrm>
            <a:off x="7285399" y="2517141"/>
            <a:ext cx="49124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Bhopal, India, 1984</a:t>
            </a:r>
          </a:p>
        </p:txBody>
      </p:sp>
    </p:spTree>
    <p:extLst>
      <p:ext uri="{BB962C8B-B14F-4D97-AF65-F5344CB8AC3E}">
        <p14:creationId xmlns:p14="http://schemas.microsoft.com/office/powerpoint/2010/main" val="615324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4"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A148163F-AD3B-425F-9596-74F021D643A5}"/>
              </a:ext>
            </a:extLst>
          </p:cNvPr>
          <p:cNvSpPr txBox="1">
            <a:spLocks/>
          </p:cNvSpPr>
          <p:nvPr/>
        </p:nvSpPr>
        <p:spPr>
          <a:xfrm>
            <a:off x="644575" y="688373"/>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accent5">
                    <a:lumMod val="75000"/>
                  </a:schemeClr>
                </a:solidFill>
                <a:latin typeface="+mn-lt"/>
              </a:rPr>
              <a:t>Exercise Hotwash </a:t>
            </a:r>
            <a:br>
              <a:rPr lang="en-US" b="1"/>
            </a:br>
            <a:endParaRPr lang="en-US" b="1"/>
          </a:p>
        </p:txBody>
      </p:sp>
      <p:sp>
        <p:nvSpPr>
          <p:cNvPr id="38" name="Content Placeholder 1">
            <a:extLst>
              <a:ext uri="{FF2B5EF4-FFF2-40B4-BE49-F238E27FC236}">
                <a16:creationId xmlns:a16="http://schemas.microsoft.com/office/drawing/2014/main" id="{2A0F9A47-E955-4AA0-9F09-4C87E05CC9C1}"/>
              </a:ext>
            </a:extLst>
          </p:cNvPr>
          <p:cNvSpPr txBox="1">
            <a:spLocks/>
          </p:cNvSpPr>
          <p:nvPr/>
        </p:nvSpPr>
        <p:spPr>
          <a:xfrm>
            <a:off x="1340859" y="1747409"/>
            <a:ext cx="9510281" cy="6618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800"/>
              </a:spcAft>
              <a:buClr>
                <a:schemeClr val="tx2"/>
              </a:buClr>
              <a:buNone/>
              <a:defRPr/>
            </a:pPr>
            <a:r>
              <a:rPr lang="en-US" sz="3200">
                <a:solidFill>
                  <a:schemeClr val="tx1">
                    <a:lumMod val="85000"/>
                    <a:lumOff val="15000"/>
                  </a:schemeClr>
                </a:solidFill>
              </a:rPr>
              <a:t>Identify strengths to be maintained and/or enhanced</a:t>
            </a:r>
          </a:p>
        </p:txBody>
      </p:sp>
      <p:pic>
        <p:nvPicPr>
          <p:cNvPr id="14338" name="Picture 2" descr="Why should you bother identifying your strengths? (And how?) - Zoomly">
            <a:extLst>
              <a:ext uri="{FF2B5EF4-FFF2-40B4-BE49-F238E27FC236}">
                <a16:creationId xmlns:a16="http://schemas.microsoft.com/office/drawing/2014/main" id="{F49EC037-69C0-9ECF-E162-64BC80BC0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32" y="2836720"/>
            <a:ext cx="5161735" cy="386585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697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4"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
            <a:extLst>
              <a:ext uri="{FF2B5EF4-FFF2-40B4-BE49-F238E27FC236}">
                <a16:creationId xmlns:a16="http://schemas.microsoft.com/office/drawing/2014/main" id="{A148163F-AD3B-425F-9596-74F021D643A5}"/>
              </a:ext>
            </a:extLst>
          </p:cNvPr>
          <p:cNvSpPr txBox="1">
            <a:spLocks/>
          </p:cNvSpPr>
          <p:nvPr/>
        </p:nvSpPr>
        <p:spPr>
          <a:xfrm>
            <a:off x="644575" y="62914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accent5">
                    <a:lumMod val="75000"/>
                  </a:schemeClr>
                </a:solidFill>
                <a:latin typeface="+mn-lt"/>
              </a:rPr>
              <a:t>Exercise Hotwash </a:t>
            </a:r>
            <a:br>
              <a:rPr lang="en-US" b="1"/>
            </a:br>
            <a:endParaRPr lang="en-US" b="1"/>
          </a:p>
        </p:txBody>
      </p:sp>
      <p:sp>
        <p:nvSpPr>
          <p:cNvPr id="38" name="Content Placeholder 1">
            <a:extLst>
              <a:ext uri="{FF2B5EF4-FFF2-40B4-BE49-F238E27FC236}">
                <a16:creationId xmlns:a16="http://schemas.microsoft.com/office/drawing/2014/main" id="{2A0F9A47-E955-4AA0-9F09-4C87E05CC9C1}"/>
              </a:ext>
            </a:extLst>
          </p:cNvPr>
          <p:cNvSpPr txBox="1">
            <a:spLocks/>
          </p:cNvSpPr>
          <p:nvPr/>
        </p:nvSpPr>
        <p:spPr>
          <a:xfrm>
            <a:off x="1188720" y="1538558"/>
            <a:ext cx="9510281" cy="66188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800"/>
              </a:spcAft>
              <a:buClr>
                <a:schemeClr val="tx2"/>
              </a:buClr>
              <a:buNone/>
              <a:defRPr/>
            </a:pPr>
            <a:r>
              <a:rPr lang="en-US" sz="3200">
                <a:solidFill>
                  <a:schemeClr val="tx1">
                    <a:lumMod val="85000"/>
                    <a:lumOff val="15000"/>
                  </a:schemeClr>
                </a:solidFill>
              </a:rPr>
              <a:t>Identify opportunities to strengthen preparedness, response, and/or recovery capabilities</a:t>
            </a:r>
          </a:p>
        </p:txBody>
      </p:sp>
      <p:pic>
        <p:nvPicPr>
          <p:cNvPr id="15362" name="Picture 2" descr="How to Identify Improvements &amp; Opportunities">
            <a:extLst>
              <a:ext uri="{FF2B5EF4-FFF2-40B4-BE49-F238E27FC236}">
                <a16:creationId xmlns:a16="http://schemas.microsoft.com/office/drawing/2014/main" id="{E4B81E8E-8542-165D-6FEC-5A48DEF56A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677" y="2864122"/>
            <a:ext cx="5470645" cy="362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027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27" name="Rectangle 30726">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DCBC37-C5D9-4918-8FAF-D39E0D0317C0}"/>
              </a:ext>
            </a:extLst>
          </p:cNvPr>
          <p:cNvSpPr>
            <a:spLocks noGrp="1"/>
          </p:cNvSpPr>
          <p:nvPr>
            <p:ph type="title"/>
          </p:nvPr>
        </p:nvSpPr>
        <p:spPr>
          <a:xfrm>
            <a:off x="478965" y="1661564"/>
            <a:ext cx="5115203" cy="3210269"/>
          </a:xfrm>
        </p:spPr>
        <p:txBody>
          <a:bodyPr vert="horz" lIns="91440" tIns="45720" rIns="91440" bIns="45720" rtlCol="0" anchor="ctr">
            <a:normAutofit/>
          </a:bodyPr>
          <a:lstStyle/>
          <a:p>
            <a:pPr>
              <a:buClr>
                <a:schemeClr val="accent5">
                  <a:lumMod val="75000"/>
                </a:schemeClr>
              </a:buClr>
            </a:pPr>
            <a:r>
              <a:rPr lang="en-US" sz="4100" b="1" kern="1200" dirty="0">
                <a:solidFill>
                  <a:schemeClr val="accent5">
                    <a:lumMod val="75000"/>
                  </a:schemeClr>
                </a:solidFill>
                <a:latin typeface="+mn-lt"/>
                <a:ea typeface="+mj-ea"/>
                <a:cs typeface="+mj-cs"/>
              </a:rPr>
              <a:t>Participant Feedback</a:t>
            </a:r>
            <a:br>
              <a:rPr lang="en-US" sz="4100" b="1" dirty="0">
                <a:solidFill>
                  <a:schemeClr val="accent5">
                    <a:lumMod val="75000"/>
                  </a:schemeClr>
                </a:solidFill>
                <a:latin typeface="+mn-lt"/>
              </a:rPr>
            </a:br>
            <a:br>
              <a:rPr lang="en-US" sz="4100" b="1" dirty="0">
                <a:solidFill>
                  <a:schemeClr val="accent5">
                    <a:lumMod val="75000"/>
                  </a:schemeClr>
                </a:solidFill>
                <a:latin typeface="+mn-lt"/>
              </a:rPr>
            </a:br>
            <a:r>
              <a:rPr lang="en-US" sz="4100" b="1" kern="1200" dirty="0">
                <a:solidFill>
                  <a:schemeClr val="accent5">
                    <a:lumMod val="75000"/>
                  </a:schemeClr>
                </a:solidFill>
                <a:latin typeface="+mn-lt"/>
                <a:ea typeface="+mj-ea"/>
                <a:cs typeface="+mj-cs"/>
              </a:rPr>
              <a:t>Closing Remarks</a:t>
            </a:r>
          </a:p>
        </p:txBody>
      </p:sp>
      <p:grpSp>
        <p:nvGrpSpPr>
          <p:cNvPr id="30729" name="Group 30728">
            <a:extLst>
              <a:ext uri="{FF2B5EF4-FFF2-40B4-BE49-F238E27FC236}">
                <a16:creationId xmlns:a16="http://schemas.microsoft.com/office/drawing/2014/main" id="{BEB2E44E-30A6-416E-A45D-B1E3286295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414016"/>
            <a:ext cx="232963" cy="1340860"/>
            <a:chOff x="56167" y="2050133"/>
            <a:chExt cx="232963" cy="1340860"/>
          </a:xfrm>
        </p:grpSpPr>
        <p:sp>
          <p:nvSpPr>
            <p:cNvPr id="30730" name="Rectangle 2">
              <a:extLst>
                <a:ext uri="{FF2B5EF4-FFF2-40B4-BE49-F238E27FC236}">
                  <a16:creationId xmlns:a16="http://schemas.microsoft.com/office/drawing/2014/main" id="{FC3F1FAE-BAA2-4238-87B4-F57CD6E0D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1" name="Rectangle 59">
              <a:extLst>
                <a:ext uri="{FF2B5EF4-FFF2-40B4-BE49-F238E27FC236}">
                  <a16:creationId xmlns:a16="http://schemas.microsoft.com/office/drawing/2014/main" id="{089CF776-26E3-443A-9B0A-EBD6CE7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61989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2" name="Rectangle 2">
              <a:extLst>
                <a:ext uri="{FF2B5EF4-FFF2-40B4-BE49-F238E27FC236}">
                  <a16:creationId xmlns:a16="http://schemas.microsoft.com/office/drawing/2014/main" id="{1F6F9BAB-A8A1-4A62-86FC-5B3157A6E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3" name="Rectangle 59">
              <a:extLst>
                <a:ext uri="{FF2B5EF4-FFF2-40B4-BE49-F238E27FC236}">
                  <a16:creationId xmlns:a16="http://schemas.microsoft.com/office/drawing/2014/main" id="{7A2B6B81-FF9A-43F6-A1AE-917DAA4B0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47777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4" name="Rectangle 2">
              <a:extLst>
                <a:ext uri="{FF2B5EF4-FFF2-40B4-BE49-F238E27FC236}">
                  <a16:creationId xmlns:a16="http://schemas.microsoft.com/office/drawing/2014/main" id="{49817315-151B-4CB1-A230-5A36AF7FB4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5" name="Rectangle 59">
              <a:extLst>
                <a:ext uri="{FF2B5EF4-FFF2-40B4-BE49-F238E27FC236}">
                  <a16:creationId xmlns:a16="http://schemas.microsoft.com/office/drawing/2014/main" id="{6CC335AB-9541-4183-93A8-9687D50AB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33566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6" name="Rectangle 2">
              <a:extLst>
                <a:ext uri="{FF2B5EF4-FFF2-40B4-BE49-F238E27FC236}">
                  <a16:creationId xmlns:a16="http://schemas.microsoft.com/office/drawing/2014/main" id="{ED940D30-BF06-4C7A-8790-F0D998247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7" name="Rectangle 59">
              <a:extLst>
                <a:ext uri="{FF2B5EF4-FFF2-40B4-BE49-F238E27FC236}">
                  <a16:creationId xmlns:a16="http://schemas.microsoft.com/office/drawing/2014/main" id="{A52173BB-5BB4-4AB9-AC66-79CF7406D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19355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8" name="Rectangle 2">
              <a:extLst>
                <a:ext uri="{FF2B5EF4-FFF2-40B4-BE49-F238E27FC236}">
                  <a16:creationId xmlns:a16="http://schemas.microsoft.com/office/drawing/2014/main" id="{CD8A6114-D58C-4BB6-9AFE-064C927F3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39" name="Rectangle 59">
              <a:extLst>
                <a:ext uri="{FF2B5EF4-FFF2-40B4-BE49-F238E27FC236}">
                  <a16:creationId xmlns:a16="http://schemas.microsoft.com/office/drawing/2014/main" id="{B4E88F94-25A1-4836-8BB3-4271B636B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05143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0" name="Rectangle 2">
              <a:extLst>
                <a:ext uri="{FF2B5EF4-FFF2-40B4-BE49-F238E27FC236}">
                  <a16:creationId xmlns:a16="http://schemas.microsoft.com/office/drawing/2014/main" id="{25A83C54-E0E4-4E8A-9EE6-C17D26417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1" name="Rectangle 59">
              <a:extLst>
                <a:ext uri="{FF2B5EF4-FFF2-40B4-BE49-F238E27FC236}">
                  <a16:creationId xmlns:a16="http://schemas.microsoft.com/office/drawing/2014/main" id="{0675818B-7A46-4DED-BBFC-4697A4C04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0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2" name="Rectangle 2">
              <a:extLst>
                <a:ext uri="{FF2B5EF4-FFF2-40B4-BE49-F238E27FC236}">
                  <a16:creationId xmlns:a16="http://schemas.microsoft.com/office/drawing/2014/main" id="{AF3B1214-DA5A-4076-BE6B-3D9D3ECC6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3" name="Rectangle 59">
              <a:extLst>
                <a:ext uri="{FF2B5EF4-FFF2-40B4-BE49-F238E27FC236}">
                  <a16:creationId xmlns:a16="http://schemas.microsoft.com/office/drawing/2014/main" id="{9E008EA5-BFDE-4E41-A137-7528BC706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8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4" name="Rectangle 2">
              <a:extLst>
                <a:ext uri="{FF2B5EF4-FFF2-40B4-BE49-F238E27FC236}">
                  <a16:creationId xmlns:a16="http://schemas.microsoft.com/office/drawing/2014/main" id="{46544C80-52A4-45E4-BFA9-EF2DF3498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5" name="Rectangle 59">
              <a:extLst>
                <a:ext uri="{FF2B5EF4-FFF2-40B4-BE49-F238E27FC236}">
                  <a16:creationId xmlns:a16="http://schemas.microsoft.com/office/drawing/2014/main" id="{905E3B05-2EB1-44FB-ADE8-F4CD5217A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6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6" name="Rectangle 2">
              <a:extLst>
                <a:ext uri="{FF2B5EF4-FFF2-40B4-BE49-F238E27FC236}">
                  <a16:creationId xmlns:a16="http://schemas.microsoft.com/office/drawing/2014/main" id="{02542866-00BE-41E8-955D-E3B4E6E03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7" name="Rectangle 59">
              <a:extLst>
                <a:ext uri="{FF2B5EF4-FFF2-40B4-BE49-F238E27FC236}">
                  <a16:creationId xmlns:a16="http://schemas.microsoft.com/office/drawing/2014/main" id="{ADC9572A-D4F6-4C5A-B2C8-C00E855CB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8" name="Rectangle 2">
              <a:extLst>
                <a:ext uri="{FF2B5EF4-FFF2-40B4-BE49-F238E27FC236}">
                  <a16:creationId xmlns:a16="http://schemas.microsoft.com/office/drawing/2014/main" id="{BBF83543-D986-4CD0-A24E-9802847B8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600"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9" name="Rectangle 59">
              <a:extLst>
                <a:ext uri="{FF2B5EF4-FFF2-40B4-BE49-F238E27FC236}">
                  <a16:creationId xmlns:a16="http://schemas.microsoft.com/office/drawing/2014/main" id="{15E8B8C4-D90E-4DC6-BA2D-D21C33318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0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51" name="Rectangle 3075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4472"/>
            <a:ext cx="5291468" cy="1490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See the source image">
            <a:extLst>
              <a:ext uri="{FF2B5EF4-FFF2-40B4-BE49-F238E27FC236}">
                <a16:creationId xmlns:a16="http://schemas.microsoft.com/office/drawing/2014/main" id="{42213404-C7B4-47F0-B01B-613B02C073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94168" y="560819"/>
            <a:ext cx="6251468" cy="5204347"/>
          </a:xfrm>
          <a:prstGeom prst="rect">
            <a:avLst/>
          </a:prstGeom>
          <a:noFill/>
          <a:extLst>
            <a:ext uri="{909E8E84-426E-40DD-AFC4-6F175D3DCCD1}">
              <a14:hiddenFill xmlns:a14="http://schemas.microsoft.com/office/drawing/2010/main">
                <a:solidFill>
                  <a:srgbClr val="FFFFFF"/>
                </a:solidFill>
              </a14:hiddenFill>
            </a:ext>
          </a:extLst>
        </p:spPr>
      </p:pic>
      <p:sp>
        <p:nvSpPr>
          <p:cNvPr id="30753" name="Rectangle 30752">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5852160" cy="356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22D04C7-F748-0569-CE73-279259C207CA}"/>
              </a:ext>
            </a:extLst>
          </p:cNvPr>
          <p:cNvSpPr txBox="1"/>
          <p:nvPr/>
        </p:nvSpPr>
        <p:spPr>
          <a:xfrm>
            <a:off x="8697868" y="1092834"/>
            <a:ext cx="2605438" cy="923330"/>
          </a:xfrm>
          <a:prstGeom prst="rect">
            <a:avLst/>
          </a:prstGeom>
          <a:noFill/>
        </p:spPr>
        <p:txBody>
          <a:bodyPr wrap="square" rtlCol="0">
            <a:spAutoFit/>
          </a:bodyPr>
          <a:lstStyle/>
          <a:p>
            <a:pPr algn="ctr"/>
            <a:r>
              <a:rPr lang="en-US" dirty="0"/>
              <a:t>[</a:t>
            </a:r>
            <a:r>
              <a:rPr lang="en-US" dirty="0">
                <a:highlight>
                  <a:srgbClr val="00FF00"/>
                </a:highlight>
              </a:rPr>
              <a:t>INSERT SURVEY COLLECTION METHOD PICTURE/LOGO</a:t>
            </a:r>
            <a:r>
              <a:rPr lang="en-US" dirty="0"/>
              <a:t>]</a:t>
            </a:r>
          </a:p>
        </p:txBody>
      </p:sp>
    </p:spTree>
    <p:extLst>
      <p:ext uri="{BB962C8B-B14F-4D97-AF65-F5344CB8AC3E}">
        <p14:creationId xmlns:p14="http://schemas.microsoft.com/office/powerpoint/2010/main" val="11565771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52" y="4693920"/>
            <a:ext cx="11618976" cy="1344168"/>
          </a:xfrm>
          <a:prstGeom prst="rect">
            <a:avLst/>
          </a:prstGeom>
        </p:spPr>
        <p:txBody>
          <a:bodyPr vert="horz" lIns="91440" tIns="45720" rIns="91440" bIns="45720" rtlCol="0" anchor="b">
            <a:noAutofit/>
          </a:bodyPr>
          <a:lstStyle/>
          <a:p>
            <a:r>
              <a:rPr lang="en-US" sz="6000" b="1" kern="1200" dirty="0">
                <a:solidFill>
                  <a:schemeClr val="tx1"/>
                </a:solidFill>
                <a:latin typeface="+mj-lt"/>
                <a:ea typeface="+mj-ea"/>
                <a:cs typeface="+mj-cs"/>
              </a:rPr>
              <a:t>Thank you for participating!</a:t>
            </a:r>
          </a:p>
        </p:txBody>
      </p:sp>
      <p:sp>
        <p:nvSpPr>
          <p:cNvPr id="4" name="TextBox 3">
            <a:extLst>
              <a:ext uri="{FF2B5EF4-FFF2-40B4-BE49-F238E27FC236}">
                <a16:creationId xmlns:a16="http://schemas.microsoft.com/office/drawing/2014/main" id="{F6D280CF-6849-B788-8EF2-25A1EF2CF461}"/>
              </a:ext>
            </a:extLst>
          </p:cNvPr>
          <p:cNvSpPr txBox="1"/>
          <p:nvPr/>
        </p:nvSpPr>
        <p:spPr>
          <a:xfrm>
            <a:off x="7827264" y="179622"/>
            <a:ext cx="4169664" cy="83099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2C2C2C"/>
                </a:solidFill>
                <a:latin typeface="Calibri"/>
                <a:ea typeface="Calibri"/>
                <a:cs typeface="Calibri"/>
              </a:rPr>
              <a:t>[</a:t>
            </a:r>
            <a:r>
              <a:rPr lang="en-US" sz="2400" dirty="0">
                <a:solidFill>
                  <a:srgbClr val="2C2C2C"/>
                </a:solidFill>
                <a:highlight>
                  <a:srgbClr val="00FF00"/>
                </a:highlight>
                <a:latin typeface="Calibri"/>
                <a:ea typeface="Calibri"/>
                <a:cs typeface="Calibri"/>
              </a:rPr>
              <a:t>COUNTY</a:t>
            </a:r>
            <a:r>
              <a:rPr lang="en-US" sz="2400" dirty="0">
                <a:solidFill>
                  <a:srgbClr val="2C2C2C"/>
                </a:solidFill>
                <a:latin typeface="Calibri"/>
                <a:ea typeface="Calibri"/>
                <a:cs typeface="Calibri"/>
              </a:rPr>
              <a:t>]</a:t>
            </a:r>
            <a:r>
              <a:rPr kumimoji="0" lang="en-US" sz="2400" b="0" i="0" u="none" strike="noStrike" kern="1200" cap="none" spc="0" normalizeH="0" baseline="0" noProof="0" dirty="0">
                <a:ln>
                  <a:noFill/>
                </a:ln>
                <a:solidFill>
                  <a:srgbClr val="2C2C2C"/>
                </a:solidFill>
                <a:effectLst/>
                <a:uLnTx/>
                <a:uFillTx/>
                <a:latin typeface="Calibri"/>
                <a:ea typeface="Calibri"/>
                <a:cs typeface="Calibri"/>
              </a:rPr>
              <a:t> TTX Participant Feedback Survey</a:t>
            </a:r>
          </a:p>
        </p:txBody>
      </p:sp>
      <p:sp>
        <p:nvSpPr>
          <p:cNvPr id="5" name="Title 3">
            <a:extLst>
              <a:ext uri="{FF2B5EF4-FFF2-40B4-BE49-F238E27FC236}">
                <a16:creationId xmlns:a16="http://schemas.microsoft.com/office/drawing/2014/main" id="{D0FFD42C-6F81-F26B-AE99-3A4C61DD6EBD}"/>
              </a:ext>
            </a:extLst>
          </p:cNvPr>
          <p:cNvSpPr txBox="1">
            <a:spLocks/>
          </p:cNvSpPr>
          <p:nvPr/>
        </p:nvSpPr>
        <p:spPr>
          <a:xfrm>
            <a:off x="600885" y="506581"/>
            <a:ext cx="6458283" cy="321026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
                <a:srgbClr val="47BFCD">
                  <a:lumMod val="75000"/>
                </a:srgbClr>
              </a:buClr>
              <a:buSzTx/>
              <a:buFontTx/>
              <a:buNone/>
              <a:tabLst/>
              <a:defRPr/>
            </a:pPr>
            <a:r>
              <a:rPr kumimoji="0" lang="en-US" sz="4100" b="1" i="0" u="none" strike="noStrike" kern="1200" cap="all" spc="0" normalizeH="0" baseline="0" noProof="0" dirty="0">
                <a:ln>
                  <a:noFill/>
                </a:ln>
                <a:solidFill>
                  <a:srgbClr val="2C2C2C"/>
                </a:solidFill>
                <a:effectLst/>
                <a:uLnTx/>
                <a:uFillTx/>
                <a:latin typeface="Corbel" panose="020B0503020204020204"/>
                <a:ea typeface="+mj-ea"/>
                <a:cs typeface="+mj-cs"/>
              </a:rPr>
              <a:t>Participant Feedback</a:t>
            </a:r>
            <a:br>
              <a:rPr kumimoji="0" lang="en-US" sz="4100" b="1" i="0" u="none" strike="noStrike" kern="1200" cap="all" spc="0" normalizeH="0" baseline="0" noProof="0" dirty="0">
                <a:ln>
                  <a:noFill/>
                </a:ln>
                <a:solidFill>
                  <a:srgbClr val="2C2C2C"/>
                </a:solidFill>
                <a:effectLst/>
                <a:uLnTx/>
                <a:uFillTx/>
                <a:latin typeface="Corbel" panose="020B0503020204020204"/>
                <a:ea typeface="+mj-ea"/>
                <a:cs typeface="+mj-cs"/>
              </a:rPr>
            </a:br>
            <a:br>
              <a:rPr kumimoji="0" lang="en-US" sz="4100" b="1" i="0" u="none" strike="noStrike" kern="1200" cap="all" spc="0" normalizeH="0" baseline="0" noProof="0" dirty="0">
                <a:ln>
                  <a:noFill/>
                </a:ln>
                <a:solidFill>
                  <a:srgbClr val="2C2C2C"/>
                </a:solidFill>
                <a:effectLst/>
                <a:uLnTx/>
                <a:uFillTx/>
                <a:latin typeface="Corbel" panose="020B0503020204020204"/>
                <a:ea typeface="+mj-ea"/>
                <a:cs typeface="+mj-cs"/>
              </a:rPr>
            </a:br>
            <a:r>
              <a:rPr kumimoji="0" lang="en-US" sz="4100" b="1" i="0" u="none" strike="noStrike" kern="1200" cap="all" spc="0" normalizeH="0" baseline="0" noProof="0" dirty="0">
                <a:ln>
                  <a:noFill/>
                </a:ln>
                <a:solidFill>
                  <a:srgbClr val="2C2C2C"/>
                </a:solidFill>
                <a:effectLst/>
                <a:uLnTx/>
                <a:uFillTx/>
                <a:latin typeface="Corbel" panose="020B0503020204020204"/>
                <a:ea typeface="+mj-ea"/>
                <a:cs typeface="+mj-cs"/>
              </a:rPr>
              <a:t>Closing Remarks</a:t>
            </a:r>
          </a:p>
        </p:txBody>
      </p:sp>
      <p:sp>
        <p:nvSpPr>
          <p:cNvPr id="6" name="TextBox 5">
            <a:extLst>
              <a:ext uri="{FF2B5EF4-FFF2-40B4-BE49-F238E27FC236}">
                <a16:creationId xmlns:a16="http://schemas.microsoft.com/office/drawing/2014/main" id="{C3D26FFD-A555-955D-9AED-F24BFEF41447}"/>
              </a:ext>
            </a:extLst>
          </p:cNvPr>
          <p:cNvSpPr txBox="1"/>
          <p:nvPr/>
        </p:nvSpPr>
        <p:spPr>
          <a:xfrm>
            <a:off x="8242694" y="2254859"/>
            <a:ext cx="3348421" cy="1200329"/>
          </a:xfrm>
          <a:prstGeom prst="rect">
            <a:avLst/>
          </a:prstGeom>
          <a:noFill/>
        </p:spPr>
        <p:txBody>
          <a:bodyPr wrap="square" rtlCol="0">
            <a:spAutoFit/>
          </a:bodyPr>
          <a:lstStyle/>
          <a:p>
            <a:pPr algn="ctr"/>
            <a:r>
              <a:rPr lang="en-US" sz="2400" dirty="0">
                <a:solidFill>
                  <a:schemeClr val="bg1"/>
                </a:solidFill>
              </a:rPr>
              <a:t>[</a:t>
            </a:r>
            <a:r>
              <a:rPr lang="en-US" sz="2400" dirty="0">
                <a:solidFill>
                  <a:schemeClr val="bg1"/>
                </a:solidFill>
                <a:highlight>
                  <a:srgbClr val="00FF00"/>
                </a:highlight>
              </a:rPr>
              <a:t>INSERT QR CODE TO SURVEY COLLECTION METHOD</a:t>
            </a:r>
            <a:r>
              <a:rPr lang="en-US" sz="2400" dirty="0">
                <a:solidFill>
                  <a:schemeClr val="bg1"/>
                </a:solidFill>
              </a:rPr>
              <a:t>]</a:t>
            </a:r>
          </a:p>
        </p:txBody>
      </p:sp>
    </p:spTree>
    <p:extLst>
      <p:ext uri="{BB962C8B-B14F-4D97-AF65-F5344CB8AC3E}">
        <p14:creationId xmlns:p14="http://schemas.microsoft.com/office/powerpoint/2010/main" val="357777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ACBE53-33D7-23D9-1640-8BEDE403956E}"/>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Facility Overview</a:t>
            </a:r>
          </a:p>
        </p:txBody>
      </p:sp>
      <p:sp>
        <p:nvSpPr>
          <p:cNvPr id="3" name="Text Placeholder 2">
            <a:extLst>
              <a:ext uri="{FF2B5EF4-FFF2-40B4-BE49-F238E27FC236}">
                <a16:creationId xmlns:a16="http://schemas.microsoft.com/office/drawing/2014/main" id="{29CCB187-2AE8-EFFE-F901-7EBE71104716}"/>
              </a:ext>
            </a:extLst>
          </p:cNvPr>
          <p:cNvSpPr txBox="1">
            <a:spLocks/>
          </p:cNvSpPr>
          <p:nvPr/>
        </p:nvSpPr>
        <p:spPr>
          <a:xfrm>
            <a:off x="344487" y="3879568"/>
            <a:ext cx="11503025" cy="4936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solidFill>
                  <a:schemeClr val="bg1"/>
                </a:solidFill>
                <a:latin typeface="Calibri Light" panose="020F0302020204030204" pitchFamily="34" charset="0"/>
                <a:cs typeface="Calibri Light" panose="020F0302020204030204" pitchFamily="34" charset="0"/>
              </a:rPr>
              <a:t>Presenter: [</a:t>
            </a:r>
            <a:r>
              <a:rPr lang="en-US" i="1" dirty="0">
                <a:solidFill>
                  <a:schemeClr val="bg1"/>
                </a:solidFill>
                <a:highlight>
                  <a:srgbClr val="00FF00"/>
                </a:highlight>
                <a:latin typeface="Calibri Light" panose="020F0302020204030204" pitchFamily="34" charset="0"/>
                <a:cs typeface="Calibri Light" panose="020F0302020204030204" pitchFamily="34" charset="0"/>
              </a:rPr>
              <a:t>NAME</a:t>
            </a:r>
            <a:r>
              <a:rPr lang="en-US" i="1" dirty="0">
                <a:solidFill>
                  <a:schemeClr val="bg1"/>
                </a:solidFill>
                <a:latin typeface="Calibri Light" panose="020F0302020204030204" pitchFamily="34" charset="0"/>
                <a:cs typeface="Calibri Light" panose="020F0302020204030204" pitchFamily="34" charset="0"/>
              </a:rPr>
              <a:t>], [</a:t>
            </a:r>
            <a:r>
              <a:rPr lang="en-US" i="1" dirty="0">
                <a:solidFill>
                  <a:schemeClr val="bg1"/>
                </a:solidFill>
                <a:highlight>
                  <a:srgbClr val="00FF00"/>
                </a:highlight>
                <a:latin typeface="Calibri Light" panose="020F0302020204030204" pitchFamily="34" charset="0"/>
                <a:cs typeface="Calibri Light" panose="020F0302020204030204" pitchFamily="34" charset="0"/>
              </a:rPr>
              <a:t>FACILITY</a:t>
            </a:r>
            <a:r>
              <a:rPr lang="en-US" i="1" dirty="0">
                <a:solidFill>
                  <a:schemeClr val="bg1"/>
                </a:solidFill>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83570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4F121-DAE6-441F-696B-055570B311AA}"/>
              </a:ext>
            </a:extLst>
          </p:cNvPr>
          <p:cNvPicPr>
            <a:picLocks noChangeAspect="1"/>
          </p:cNvPicPr>
          <p:nvPr/>
        </p:nvPicPr>
        <p:blipFill>
          <a:blip r:embed="rId2"/>
          <a:stretch>
            <a:fill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10CB6E56-8B9E-1150-8ECB-AB01535EBB90}"/>
              </a:ext>
            </a:extLst>
          </p:cNvPr>
          <p:cNvSpPr txBox="1"/>
          <p:nvPr/>
        </p:nvSpPr>
        <p:spPr>
          <a:xfrm>
            <a:off x="0" y="160639"/>
            <a:ext cx="5365058" cy="461665"/>
          </a:xfrm>
          <a:prstGeom prst="rect">
            <a:avLst/>
          </a:prstGeom>
          <a:noFill/>
        </p:spPr>
        <p:txBody>
          <a:bodyPr wrap="none" rtlCol="0">
            <a:spAutoFit/>
          </a:bodyPr>
          <a:lstStyle/>
          <a:p>
            <a:r>
              <a:rPr lang="en-US" sz="2400" b="1" dirty="0"/>
              <a:t>[</a:t>
            </a:r>
            <a:r>
              <a:rPr lang="en-US" sz="2400" b="1" dirty="0">
                <a:highlight>
                  <a:srgbClr val="00FF00"/>
                </a:highlight>
              </a:rPr>
              <a:t>SUBSTITUTE RELEVANT FACILITY FACTS</a:t>
            </a:r>
            <a:r>
              <a:rPr lang="en-US" sz="2400" b="1" dirty="0"/>
              <a:t>] </a:t>
            </a:r>
          </a:p>
        </p:txBody>
      </p:sp>
    </p:spTree>
    <p:extLst>
      <p:ext uri="{BB962C8B-B14F-4D97-AF65-F5344CB8AC3E}">
        <p14:creationId xmlns:p14="http://schemas.microsoft.com/office/powerpoint/2010/main" val="1956216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CFA091-FA19-A87D-82A2-9E680ADE4024}"/>
              </a:ext>
            </a:extLst>
          </p:cNvPr>
          <p:cNvPicPr>
            <a:picLocks noChangeAspect="1"/>
          </p:cNvPicPr>
          <p:nvPr/>
        </p:nvPicPr>
        <p:blipFill>
          <a:blip r:embed="rId2"/>
          <a:stretch>
            <a:fillRect/>
          </a:stretch>
        </p:blipFill>
        <p:spPr>
          <a:xfrm>
            <a:off x="-24345" y="-628867"/>
            <a:ext cx="12194311" cy="8139371"/>
          </a:xfrm>
          <a:prstGeom prst="rect">
            <a:avLst/>
          </a:prstGeom>
        </p:spPr>
      </p:pic>
      <p:sp>
        <p:nvSpPr>
          <p:cNvPr id="2" name="TextBox 1">
            <a:extLst>
              <a:ext uri="{FF2B5EF4-FFF2-40B4-BE49-F238E27FC236}">
                <a16:creationId xmlns:a16="http://schemas.microsoft.com/office/drawing/2014/main" id="{5389089A-C006-B515-1C5B-1E12EB5E42DD}"/>
              </a:ext>
            </a:extLst>
          </p:cNvPr>
          <p:cNvSpPr txBox="1"/>
          <p:nvPr/>
        </p:nvSpPr>
        <p:spPr>
          <a:xfrm>
            <a:off x="160637" y="-461451"/>
            <a:ext cx="5508944" cy="461665"/>
          </a:xfrm>
          <a:prstGeom prst="rect">
            <a:avLst/>
          </a:prstGeom>
          <a:noFill/>
        </p:spPr>
        <p:txBody>
          <a:bodyPr wrap="none" rtlCol="0">
            <a:spAutoFit/>
          </a:bodyPr>
          <a:lstStyle/>
          <a:p>
            <a:r>
              <a:rPr lang="en-US" sz="2400" b="1" dirty="0"/>
              <a:t>[</a:t>
            </a:r>
            <a:r>
              <a:rPr lang="en-US" sz="2400" b="1" dirty="0">
                <a:highlight>
                  <a:srgbClr val="00FF00"/>
                </a:highlight>
              </a:rPr>
              <a:t>SUBSTITUTE RELEVANT FACILITY PHOTO</a:t>
            </a:r>
            <a:r>
              <a:rPr lang="en-US" sz="2400" b="1" dirty="0"/>
              <a:t>]</a:t>
            </a:r>
            <a:r>
              <a:rPr lang="en-US" sz="2400" b="1" dirty="0">
                <a:highlight>
                  <a:srgbClr val="00FF00"/>
                </a:highlight>
              </a:rPr>
              <a:t> </a:t>
            </a:r>
          </a:p>
        </p:txBody>
      </p:sp>
    </p:spTree>
    <p:extLst>
      <p:ext uri="{BB962C8B-B14F-4D97-AF65-F5344CB8AC3E}">
        <p14:creationId xmlns:p14="http://schemas.microsoft.com/office/powerpoint/2010/main" val="1398635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ECB3C5-175F-4A8D-892E-7AEC11E0CC83}"/>
              </a:ext>
            </a:extLst>
          </p:cNvPr>
          <p:cNvSpPr>
            <a:spLocks noGrp="1"/>
          </p:cNvSpPr>
          <p:nvPr>
            <p:ph type="title"/>
          </p:nvPr>
        </p:nvSpPr>
        <p:spPr>
          <a:xfrm>
            <a:off x="771893" y="986621"/>
            <a:ext cx="4412021" cy="3030724"/>
          </a:xfrm>
        </p:spPr>
        <p:txBody>
          <a:bodyPr vert="horz" lIns="91440" tIns="45720" rIns="91440" bIns="45720" rtlCol="0" anchor="b">
            <a:normAutofit/>
          </a:bodyPr>
          <a:lstStyle/>
          <a:p>
            <a:pPr algn="r"/>
            <a:r>
              <a:rPr lang="en-US" sz="4000" b="1" kern="1200">
                <a:solidFill>
                  <a:srgbClr val="FFFFFF"/>
                </a:solidFill>
                <a:latin typeface="+mn-lt"/>
                <a:ea typeface="+mj-ea"/>
                <a:cs typeface="+mj-cs"/>
              </a:rPr>
              <a:t>Facilitators</a:t>
            </a:r>
          </a:p>
        </p:txBody>
      </p:sp>
      <p:sp>
        <p:nvSpPr>
          <p:cNvPr id="7" name="Content Placeholder 4">
            <a:extLst>
              <a:ext uri="{FF2B5EF4-FFF2-40B4-BE49-F238E27FC236}">
                <a16:creationId xmlns:a16="http://schemas.microsoft.com/office/drawing/2014/main" id="{A5051390-7100-1E9B-4E9F-9BF764E5413A}"/>
              </a:ext>
            </a:extLst>
          </p:cNvPr>
          <p:cNvSpPr>
            <a:spLocks noGrp="1"/>
          </p:cNvSpPr>
          <p:nvPr/>
        </p:nvSpPr>
        <p:spPr>
          <a:xfrm>
            <a:off x="5834744" y="1991806"/>
            <a:ext cx="6615154" cy="2591683"/>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
                <a:prstClr val="black"/>
              </a:buClr>
              <a:buSzTx/>
              <a:buFont typeface="Wingdings" pitchFamily="2" charset="2"/>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6075" marR="0" lvl="0" indent="-346075" algn="l" defTabSz="914400" rtl="0" eaLnBrk="1" fontAlgn="auto" latinLnBrk="0" hangingPunct="1">
              <a:lnSpc>
                <a:spcPct val="107000"/>
              </a:lnSpc>
              <a:spcBef>
                <a:spcPts val="0"/>
              </a:spcBef>
              <a:spcAft>
                <a:spcPts val="800"/>
              </a:spcAft>
              <a:buClr>
                <a:srgbClr val="2F5597"/>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Calibri" panose="020F0502020204030204" pitchFamily="34" charset="0"/>
              </a:rPr>
              <a:t>NAME</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2800"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AFFILIATION</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6075" marR="0" lvl="0" indent="-346075" algn="l" defTabSz="914400" rtl="0" eaLnBrk="1" fontAlgn="auto" latinLnBrk="0" hangingPunct="1">
              <a:lnSpc>
                <a:spcPct val="107000"/>
              </a:lnSpc>
              <a:spcBef>
                <a:spcPts val="0"/>
              </a:spcBef>
              <a:spcAft>
                <a:spcPts val="800"/>
              </a:spcAft>
              <a:buClr>
                <a:srgbClr val="2F5597"/>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b="1" i="0" u="none" strike="noStrike" kern="1200" cap="none" spc="0" normalizeH="0" baseline="0" noProof="0" dirty="0">
                <a:ln>
                  <a:noFill/>
                </a:ln>
                <a:solidFill>
                  <a:prstClr val="black"/>
                </a:solidFill>
                <a:effectLst/>
                <a:highlight>
                  <a:srgbClr val="00FF00"/>
                </a:highlight>
                <a:uLnTx/>
                <a:uFillTx/>
                <a:latin typeface="Calibri" panose="020F0502020204030204" pitchFamily="34" charset="0"/>
                <a:ea typeface="Calibri" panose="020F0502020204030204" pitchFamily="34" charset="0"/>
                <a:cs typeface="Calibri" panose="020F0502020204030204" pitchFamily="34" charset="0"/>
              </a:rPr>
              <a:t>NAME</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2800" dirty="0">
                <a:solidFill>
                  <a:prstClr val="black"/>
                </a:solidFill>
                <a:highlight>
                  <a:srgbClr val="00FF00"/>
                </a:highlight>
                <a:latin typeface="Calibri" panose="020F0502020204030204" pitchFamily="34" charset="0"/>
                <a:ea typeface="Calibri" panose="020F0502020204030204" pitchFamily="34" charset="0"/>
                <a:cs typeface="Calibri" panose="020F0502020204030204" pitchFamily="34" charset="0"/>
              </a:rPr>
              <a:t>AFFILIATION</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
                <a:prstClr val="black"/>
              </a:buClr>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200"/>
              </a:spcAft>
              <a:buClr>
                <a:prstClr val="black"/>
              </a:buClr>
              <a:buSzTx/>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400" b="0" i="0" u="none" strike="noStrike" kern="1200" cap="none" spc="0" normalizeH="0" baseline="0" noProof="0" dirty="0">
                <a:ln>
                  <a:noFill/>
                </a:ln>
                <a:solidFill>
                  <a:srgbClr val="000000"/>
                </a:solidFill>
                <a:effectLst/>
                <a:highlight>
                  <a:srgbClr val="00FF00"/>
                </a:highlight>
                <a:uLnTx/>
                <a:uFillTx/>
                <a:latin typeface="Calibri" panose="020F0502020204030204" pitchFamily="34" charset="0"/>
                <a:ea typeface="Calibri" panose="020F0502020204030204" pitchFamily="34" charset="0"/>
                <a:cs typeface="Calibri" panose="020F0502020204030204" pitchFamily="34" charset="0"/>
              </a:rPr>
              <a:t>ROLES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
                <a:prstClr val="black"/>
              </a:buClr>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E8F4B8EF-795C-DC08-2E29-80720ACD41EF}"/>
              </a:ext>
            </a:extLst>
          </p:cNvPr>
          <p:cNvSpPr txBox="1"/>
          <p:nvPr/>
        </p:nvSpPr>
        <p:spPr>
          <a:xfrm>
            <a:off x="6096000" y="737537"/>
            <a:ext cx="2836482" cy="461665"/>
          </a:xfrm>
          <a:prstGeom prst="rect">
            <a:avLst/>
          </a:prstGeom>
          <a:noFill/>
        </p:spPr>
        <p:txBody>
          <a:bodyPr wrap="none" rtlCol="0">
            <a:spAutoFit/>
          </a:bodyPr>
          <a:lstStyle/>
          <a:p>
            <a:r>
              <a:rPr lang="en-US" sz="2400" b="1" dirty="0"/>
              <a:t>[</a:t>
            </a:r>
            <a:r>
              <a:rPr lang="en-US" sz="2400" b="1" dirty="0">
                <a:highlight>
                  <a:srgbClr val="00FF00"/>
                </a:highlight>
              </a:rPr>
              <a:t>FACILITATOR LOGO</a:t>
            </a:r>
            <a:r>
              <a:rPr lang="en-US" sz="2400" b="1" dirty="0"/>
              <a:t>]</a:t>
            </a:r>
            <a:r>
              <a:rPr lang="en-US" sz="2400" b="1" dirty="0">
                <a:highlight>
                  <a:srgbClr val="00FF00"/>
                </a:highlight>
              </a:rPr>
              <a:t> </a:t>
            </a:r>
          </a:p>
        </p:txBody>
      </p:sp>
    </p:spTree>
    <p:extLst>
      <p:ext uri="{BB962C8B-B14F-4D97-AF65-F5344CB8AC3E}">
        <p14:creationId xmlns:p14="http://schemas.microsoft.com/office/powerpoint/2010/main" val="247802566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nded">
  <a:themeElements>
    <a:clrScheme name="Banded">
      <a:dk1>
        <a:srgbClr val="2C2C2C"/>
      </a:dk1>
      <a:lt1>
        <a:srgbClr val="FFFFFF"/>
      </a:lt1>
      <a:dk2>
        <a:srgbClr val="606060"/>
      </a:dk2>
      <a:lt2>
        <a:srgbClr val="EDEDED"/>
      </a:lt2>
      <a:accent1>
        <a:srgbClr val="FFC000"/>
      </a:accent1>
      <a:accent2>
        <a:srgbClr val="A5D028"/>
      </a:accent2>
      <a:accent3>
        <a:srgbClr val="0CC978"/>
      </a:accent3>
      <a:accent4>
        <a:srgbClr val="099BDD"/>
      </a:accent4>
      <a:accent5>
        <a:srgbClr val="47BFCD"/>
      </a:accent5>
      <a:accent6>
        <a:srgbClr val="DD7C15"/>
      </a:accent6>
      <a:hlink>
        <a:srgbClr val="FF9933"/>
      </a:hlink>
      <a:folHlink>
        <a:srgbClr val="B2B2B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EB55F1B0A3674687F0A0CC21D26BF4" ma:contentTypeVersion="10" ma:contentTypeDescription="Create a new document." ma:contentTypeScope="" ma:versionID="31ecb8c353d4d8658d54ecd777a42f13">
  <xsd:schema xmlns:xsd="http://www.w3.org/2001/XMLSchema" xmlns:xs="http://www.w3.org/2001/XMLSchema" xmlns:p="http://schemas.microsoft.com/office/2006/metadata/properties" xmlns:ns2="570b4c9d-adf7-4450-9d4b-41a4f01a9497" xmlns:ns3="9cc32332-facb-4ac8-ad01-301ed8d90b34" targetNamespace="http://schemas.microsoft.com/office/2006/metadata/properties" ma:root="true" ma:fieldsID="950b4a09221fa2ce97ac11a0c562e6cc" ns2:_="" ns3:_="">
    <xsd:import namespace="570b4c9d-adf7-4450-9d4b-41a4f01a9497"/>
    <xsd:import namespace="9cc32332-facb-4ac8-ad01-301ed8d90b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b4c9d-adf7-4450-9d4b-41a4f01a9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fb2afa-0461-4a25-b7e7-e28982f86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c32332-facb-4ac8-ad01-301ed8d90b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613729-aed4-4c0f-9285-f4ee866a0ad5}" ma:internalName="TaxCatchAll" ma:showField="CatchAllData" ma:web="9cc32332-facb-4ac8-ad01-301ed8d90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0b4c9d-adf7-4450-9d4b-41a4f01a9497">
      <Terms xmlns="http://schemas.microsoft.com/office/infopath/2007/PartnerControls"/>
    </lcf76f155ced4ddcb4097134ff3c332f>
    <TaxCatchAll xmlns="9cc32332-facb-4ac8-ad01-301ed8d90b3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9ABA5E-8956-4CB4-93D5-FE06D7219A35}">
  <ds:schemaRefs>
    <ds:schemaRef ds:uri="570b4c9d-adf7-4450-9d4b-41a4f01a9497"/>
    <ds:schemaRef ds:uri="9cc32332-facb-4ac8-ad01-301ed8d90b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C628E-494E-4A1A-901E-BD9FDFA58A12}">
  <ds:schemaRefs>
    <ds:schemaRef ds:uri="ESRI.ArcGIS.Mapping.OfficeIntegration.PowerPointInfo"/>
  </ds:schemaRefs>
</ds:datastoreItem>
</file>

<file path=customXml/itemProps3.xml><?xml version="1.0" encoding="utf-8"?>
<ds:datastoreItem xmlns:ds="http://schemas.openxmlformats.org/officeDocument/2006/customXml" ds:itemID="{9BE45EB5-666A-41DD-93AB-F43DFDEF1A88}">
  <ds:schemaRefs>
    <ds:schemaRef ds:uri="570b4c9d-adf7-4450-9d4b-41a4f01a9497"/>
    <ds:schemaRef ds:uri="9cc32332-facb-4ac8-ad01-301ed8d90b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E086DCBE-ABCF-40B5-871A-D5352DEBC9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236</TotalTime>
  <Words>2567</Words>
  <Application>Microsoft Office PowerPoint</Application>
  <PresentationFormat>Widescreen</PresentationFormat>
  <Paragraphs>346</Paragraphs>
  <Slides>53</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53</vt:i4>
      </vt:variant>
    </vt:vector>
  </HeadingPairs>
  <TitlesOfParts>
    <vt:vector size="63" baseType="lpstr">
      <vt:lpstr>Arial</vt:lpstr>
      <vt:lpstr>Calibri</vt:lpstr>
      <vt:lpstr>Calibri Light</vt:lpstr>
      <vt:lpstr>Corbel</vt:lpstr>
      <vt:lpstr>Symbol</vt:lpstr>
      <vt:lpstr>Times New Roman</vt:lpstr>
      <vt:lpstr>Wingdings</vt:lpstr>
      <vt:lpstr>Office Theme</vt:lpstr>
      <vt:lpstr>Office Theme</vt:lpstr>
      <vt:lpstr>Banded</vt:lpstr>
      <vt:lpstr>PowerPoint Presentation</vt:lpstr>
      <vt:lpstr>PowerPoint Presentation</vt:lpstr>
      <vt:lpstr>[EXERCISE TITLE] Local Emergency Planning Committee Tabletop Exercise</vt:lpstr>
      <vt:lpstr>Introductions</vt:lpstr>
      <vt:lpstr>LEPC Introduction  Presenter: [NAME], [TITLE] </vt:lpstr>
      <vt:lpstr>Facility Overview</vt:lpstr>
      <vt:lpstr>PowerPoint Presentation</vt:lpstr>
      <vt:lpstr>PowerPoint Presentation</vt:lpstr>
      <vt:lpstr>Facilitators</vt:lpstr>
      <vt:lpstr>Participants</vt:lpstr>
      <vt:lpstr>Exercise Schedule</vt:lpstr>
      <vt:lpstr>Administrative Remarks</vt:lpstr>
      <vt:lpstr>Purpose</vt:lpstr>
      <vt:lpstr>Why Do We Exercise?</vt:lpstr>
      <vt:lpstr>What is a Tabletop Exercise (TTX)?</vt:lpstr>
      <vt:lpstr>Exercise Ground Rules</vt:lpstr>
      <vt:lpstr>Assumptions &amp; Artificialities</vt:lpstr>
      <vt:lpstr>Scope</vt:lpstr>
      <vt:lpstr>Capabilities to be Evaluated</vt:lpstr>
      <vt:lpstr>Start of Exercise (STARTEX)  Module 1:  Facility Notifications</vt:lpstr>
      <vt:lpstr>Scenario</vt:lpstr>
      <vt:lpstr>PowerPoint Presentation</vt:lpstr>
      <vt:lpstr>Scenario (cont.)</vt:lpstr>
      <vt:lpstr>Discussion Questions</vt:lpstr>
      <vt:lpstr>Discussion Questions (cont.)</vt:lpstr>
      <vt:lpstr>Discussion Questions (cont.)</vt:lpstr>
      <vt:lpstr>  Module 2:  Local Agency Notifications</vt:lpstr>
      <vt:lpstr>PowerPoint Presentation</vt:lpstr>
      <vt:lpstr>Discussion Questions</vt:lpstr>
      <vt:lpstr>PowerPoint Presentation</vt:lpstr>
      <vt:lpstr>PowerPoint Presentation</vt:lpstr>
      <vt:lpstr>PowerPoint Presentation</vt:lpstr>
      <vt:lpstr>PowerPoint Presentation</vt:lpstr>
      <vt:lpstr>PowerPoint Presentation</vt:lpstr>
      <vt:lpstr>  Module 3:  Risk Assessment</vt:lpstr>
      <vt:lpstr>PowerPoint Presentation</vt:lpstr>
      <vt:lpstr>Discussion Questions</vt:lpstr>
      <vt:lpstr>PowerPoint Presentation</vt:lpstr>
      <vt:lpstr>Discussion Questions (cont.)</vt:lpstr>
      <vt:lpstr>  Module 4:  Public Notification</vt:lpstr>
      <vt:lpstr>PowerPoint Presentation</vt:lpstr>
      <vt:lpstr>Discussion Questions</vt:lpstr>
      <vt:lpstr>Discussion Questions (cont.)</vt:lpstr>
      <vt:lpstr>PowerPoint Presentation</vt:lpstr>
      <vt:lpstr>Discussion Questions (cont.)</vt:lpstr>
      <vt:lpstr>  Module 5:  Documentation and Investigation</vt:lpstr>
      <vt:lpstr>Scenario</vt:lpstr>
      <vt:lpstr>Discussion  Questions</vt:lpstr>
      <vt:lpstr>ENDEX  Hotwash</vt:lpstr>
      <vt:lpstr>PowerPoint Presentation</vt:lpstr>
      <vt:lpstr>PowerPoint Presentation</vt:lpstr>
      <vt:lpstr>Participant Feedback  Closing Remarks</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 County, Illinois Extremely Hazardous Substance Release Tabletop Exercise</dc:title>
  <dc:creator>Garrison, Barb</dc:creator>
  <cp:lastModifiedBy>Alex Ruffalo</cp:lastModifiedBy>
  <cp:revision>16</cp:revision>
  <dcterms:created xsi:type="dcterms:W3CDTF">2020-06-30T10:16:43Z</dcterms:created>
  <dcterms:modified xsi:type="dcterms:W3CDTF">2024-06-06T14:44:33Z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0x01010072EB55F1B0A3674687F0A0CC21D26BF4</vt:lpwstr>
  </property>
  <property fmtid="{D5CDD505-2E9C-101B-9397-08002B2CF9AE}" pid="3" name="MediaServiceImageTags">
    <vt:lpwstr/>
  </property>
</Properties>
</file>