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handoutMasterIdLst>
    <p:handoutMasterId r:id="rId23"/>
  </p:handoutMasterIdLst>
  <p:sldIdLst>
    <p:sldId id="256" r:id="rId2"/>
    <p:sldId id="294" r:id="rId3"/>
    <p:sldId id="295" r:id="rId4"/>
    <p:sldId id="296" r:id="rId5"/>
    <p:sldId id="297" r:id="rId6"/>
    <p:sldId id="265"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54" r:id="rId2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60" autoAdjust="0"/>
    <p:restoredTop sz="94591" autoAdjust="0"/>
  </p:normalViewPr>
  <p:slideViewPr>
    <p:cSldViewPr snapToGrid="0" snapToObjects="1" showGuides="1">
      <p:cViewPr varScale="1">
        <p:scale>
          <a:sx n="53" d="100"/>
          <a:sy n="53" d="100"/>
        </p:scale>
        <p:origin x="36"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52" d="100"/>
          <a:sy n="52" d="100"/>
        </p:scale>
        <p:origin x="2640"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E7B23AA-C573-B74E-83AF-665C9B5710CD}" type="datetimeFigureOut">
              <a:rPr lang="en-US" smtClean="0"/>
              <a:t>8/12/2023</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D1ABCD1-5A39-F24E-821A-8EED7947EEC8}" type="slidenum">
              <a:rPr lang="en-US" smtClean="0"/>
              <a:t>‹#›</a:t>
            </a:fld>
            <a:endParaRPr lang="en-US"/>
          </a:p>
        </p:txBody>
      </p:sp>
    </p:spTree>
    <p:extLst>
      <p:ext uri="{BB962C8B-B14F-4D97-AF65-F5344CB8AC3E}">
        <p14:creationId xmlns:p14="http://schemas.microsoft.com/office/powerpoint/2010/main" val="1359848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937CC6B-311A-5E4A-90DA-4B726E3C28D4}" type="datetimeFigureOut">
              <a:rPr lang="en-US" smtClean="0"/>
              <a:t>8/12/2023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7B27BA0-A507-3C43-AA7D-3C92FFDAD266}" type="slidenum">
              <a:rPr lang="en-US" smtClean="0"/>
              <a:t>‹#›</a:t>
            </a:fld>
            <a:endParaRPr lang="en-US"/>
          </a:p>
        </p:txBody>
      </p:sp>
    </p:spTree>
    <p:extLst>
      <p:ext uri="{BB962C8B-B14F-4D97-AF65-F5344CB8AC3E}">
        <p14:creationId xmlns:p14="http://schemas.microsoft.com/office/powerpoint/2010/main" val="203908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B27BA0-A507-3C43-AA7D-3C92FFDAD266}" type="slidenum">
              <a:rPr lang="en-US" smtClean="0"/>
              <a:t>1</a:t>
            </a:fld>
            <a:endParaRPr lang="en-US"/>
          </a:p>
        </p:txBody>
      </p:sp>
    </p:spTree>
    <p:extLst>
      <p:ext uri="{BB962C8B-B14F-4D97-AF65-F5344CB8AC3E}">
        <p14:creationId xmlns:p14="http://schemas.microsoft.com/office/powerpoint/2010/main" val="2358542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27BA0-A507-3C43-AA7D-3C92FFDAD266}" type="slidenum">
              <a:rPr lang="en-US" smtClean="0"/>
              <a:t>2</a:t>
            </a:fld>
            <a:endParaRPr lang="en-US"/>
          </a:p>
        </p:txBody>
      </p:sp>
    </p:spTree>
    <p:extLst>
      <p:ext uri="{BB962C8B-B14F-4D97-AF65-F5344CB8AC3E}">
        <p14:creationId xmlns:p14="http://schemas.microsoft.com/office/powerpoint/2010/main" val="9785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27BA0-A507-3C43-AA7D-3C92FFDAD266}" type="slidenum">
              <a:rPr lang="en-US" smtClean="0"/>
              <a:t>6</a:t>
            </a:fld>
            <a:endParaRPr lang="en-US"/>
          </a:p>
        </p:txBody>
      </p:sp>
    </p:spTree>
    <p:extLst>
      <p:ext uri="{BB962C8B-B14F-4D97-AF65-F5344CB8AC3E}">
        <p14:creationId xmlns:p14="http://schemas.microsoft.com/office/powerpoint/2010/main" val="1197919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27BA0-A507-3C43-AA7D-3C92FFDAD266}" type="slidenum">
              <a:rPr lang="en-US" smtClean="0"/>
              <a:t>20</a:t>
            </a:fld>
            <a:endParaRPr lang="en-US"/>
          </a:p>
        </p:txBody>
      </p:sp>
    </p:spTree>
    <p:extLst>
      <p:ext uri="{BB962C8B-B14F-4D97-AF65-F5344CB8AC3E}">
        <p14:creationId xmlns:p14="http://schemas.microsoft.com/office/powerpoint/2010/main" val="2479654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5787483"/>
            <a:ext cx="9144000" cy="10705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46049" y="2620636"/>
            <a:ext cx="8184995" cy="1023237"/>
          </a:xfrm>
        </p:spPr>
        <p:txBody>
          <a:bodyPr anchor="b">
            <a:normAutofit/>
          </a:bodyPr>
          <a:lstStyle>
            <a:lvl1pPr algn="ctr">
              <a:defRPr sz="4800" b="0" i="0">
                <a:solidFill>
                  <a:schemeClr val="bg2"/>
                </a:solidFill>
                <a:latin typeface="Arial" charset="0"/>
                <a:ea typeface="Arial" charset="0"/>
                <a:cs typeface="Arial"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6049" y="3735948"/>
            <a:ext cx="8184995"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5570" y="636401"/>
            <a:ext cx="5092860" cy="1287040"/>
          </a:xfrm>
          <a:prstGeom prst="rect">
            <a:avLst/>
          </a:prstGeom>
        </p:spPr>
      </p:pic>
      <p:sp>
        <p:nvSpPr>
          <p:cNvPr id="15" name="Footer Placeholder 4"/>
          <p:cNvSpPr txBox="1">
            <a:spLocks/>
          </p:cNvSpPr>
          <p:nvPr userDrawn="1"/>
        </p:nvSpPr>
        <p:spPr>
          <a:xfrm>
            <a:off x="479500" y="5888038"/>
            <a:ext cx="828349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a:t>
            </a:r>
            <a:r>
              <a:rPr lang="en-US" sz="1800" dirty="0" err="1" smtClean="0"/>
              <a:t>PBPstrong</a:t>
            </a:r>
            <a:r>
              <a:rPr lang="en-US" sz="1800" dirty="0" smtClean="0"/>
              <a:t> | probonopartner.org</a:t>
            </a:r>
            <a:endParaRPr lang="en-US" sz="1800" dirty="0"/>
          </a:p>
        </p:txBody>
      </p:sp>
      <p:sp>
        <p:nvSpPr>
          <p:cNvPr id="16" name="Rectangle 6"/>
          <p:cNvSpPr txBox="1">
            <a:spLocks noChangeArrowheads="1"/>
          </p:cNvSpPr>
          <p:nvPr userDrawn="1"/>
        </p:nvSpPr>
        <p:spPr>
          <a:xfrm>
            <a:off x="479501" y="6248400"/>
            <a:ext cx="8697952" cy="457200"/>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mn-lt"/>
                <a:ea typeface="Arial Rounded MT Bold" charset="0"/>
                <a:cs typeface="Arial Rounded MT Bold"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 2023 Pro Bono Partnership. All rights reserved. No further use, copying, dissemination, </a:t>
            </a:r>
            <a:br>
              <a:rPr lang="en-US" dirty="0" smtClean="0"/>
            </a:br>
            <a:r>
              <a:rPr lang="en-US" dirty="0" smtClean="0"/>
              <a:t>distribution or publication is permitted without express written permission of Pro Bono Partnership.</a:t>
            </a:r>
            <a:endParaRPr lang="en-US" b="1" dirty="0"/>
          </a:p>
        </p:txBody>
      </p:sp>
      <p:sp>
        <p:nvSpPr>
          <p:cNvPr id="17" name="Subtitle 2"/>
          <p:cNvSpPr txBox="1">
            <a:spLocks/>
          </p:cNvSpPr>
          <p:nvPr userDrawn="1"/>
        </p:nvSpPr>
        <p:spPr>
          <a:xfrm>
            <a:off x="446049" y="2108723"/>
            <a:ext cx="818499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dirty="0" smtClean="0">
                <a:solidFill>
                  <a:schemeClr val="bg2"/>
                </a:solidFill>
              </a:rPr>
              <a:t>Volunteer Lawyers Strengthening Nonprofits &amp; Our Communities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Tree>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3648" userDrawn="1">
          <p15:clr>
            <a:srgbClr val="FBAE40"/>
          </p15:clr>
        </p15:guide>
        <p15:guide id="2" pos="3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11153"/>
            <a:ext cx="9144000" cy="17256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196" y="344624"/>
            <a:ext cx="8058153" cy="1225145"/>
          </a:xfrm>
        </p:spPr>
        <p:txBody>
          <a:bodyPr anchor="b" anchorCtr="0">
            <a:normAutofit/>
          </a:bodyPr>
          <a:lstStyle>
            <a:lvl1pPr fontAlgn="b">
              <a:lnSpc>
                <a:spcPct val="80000"/>
              </a:lnSpc>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926" y="1824992"/>
            <a:ext cx="8353657" cy="3810092"/>
          </a:xfrm>
        </p:spPr>
        <p:txBody>
          <a:bodyPr/>
          <a:lstStyle>
            <a:lvl1pPr>
              <a:buClr>
                <a:schemeClr val="tx2"/>
              </a:buClr>
              <a:defRPr sz="2400"/>
            </a:lvl1pPr>
            <a:lvl2pPr>
              <a:buClr>
                <a:schemeClr val="tx2"/>
              </a:buClr>
              <a:defRPr sz="2000"/>
            </a:lvl2pPr>
            <a:lvl3pPr>
              <a:buClr>
                <a:schemeClr val="tx2"/>
              </a:buClr>
              <a:defRPr sz="1800"/>
            </a:lvl3pPr>
            <a:lvl4pPr>
              <a:buClr>
                <a:schemeClr val="tx2"/>
              </a:buClr>
              <a:defRPr/>
            </a:lvl4pPr>
            <a:lvl5pPr>
              <a:buClr>
                <a:schemeClr val="tx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probonopartner.org</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12"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1" name="Rectangle 10"/>
          <p:cNvSpPr/>
          <p:nvPr userDrawn="1"/>
        </p:nvSpPr>
        <p:spPr>
          <a:xfrm>
            <a:off x="0" y="-11153"/>
            <a:ext cx="9144000" cy="17256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457196" y="344624"/>
            <a:ext cx="8058153" cy="1225145"/>
          </a:xfrm>
        </p:spPr>
        <p:txBody>
          <a:bodyPr anchor="b" anchorCtr="0">
            <a:normAutofit/>
          </a:bodyPr>
          <a:lstStyle>
            <a:lvl1pPr fontAlgn="b">
              <a:lnSpc>
                <a:spcPct val="80000"/>
              </a:lnSpc>
              <a:defRPr sz="3600">
                <a:solidFill>
                  <a:schemeClr val="bg1"/>
                </a:solidFill>
              </a:defRPr>
            </a:lvl1pPr>
          </a:lstStyle>
          <a:p>
            <a:r>
              <a:rPr lang="en-US" dirty="0" smtClean="0"/>
              <a:t>Click to edit Master title style</a:t>
            </a:r>
            <a:endParaRPr lang="en-US" dirty="0"/>
          </a:p>
        </p:txBody>
      </p:sp>
      <p:sp>
        <p:nvSpPr>
          <p:cNvPr id="15" name="Content Placeholder 2"/>
          <p:cNvSpPr>
            <a:spLocks noGrp="1"/>
          </p:cNvSpPr>
          <p:nvPr>
            <p:ph idx="1"/>
          </p:nvPr>
        </p:nvSpPr>
        <p:spPr>
          <a:xfrm>
            <a:off x="473926" y="1824992"/>
            <a:ext cx="8353657" cy="3810092"/>
          </a:xfrm>
        </p:spPr>
        <p:txBody>
          <a:bodyPr numCol="2" spcCol="137160"/>
          <a:lstStyle>
            <a:lvl1pPr>
              <a:buClr>
                <a:schemeClr val="tx2"/>
              </a:buClr>
              <a:defRPr sz="2400"/>
            </a:lvl1pPr>
            <a:lvl2pPr>
              <a:buClr>
                <a:schemeClr val="tx2"/>
              </a:buClr>
              <a:defRPr sz="2000"/>
            </a:lvl2pPr>
            <a:lvl3pPr>
              <a:buClr>
                <a:schemeClr val="tx2"/>
              </a:buClr>
              <a:defRPr sz="1800"/>
            </a:lvl3pPr>
            <a:lvl4pPr>
              <a:buClr>
                <a:schemeClr val="tx2"/>
              </a:buClr>
              <a:defRPr/>
            </a:lvl4pPr>
            <a:lvl5pPr>
              <a:buClr>
                <a:schemeClr val="tx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#PBPNY | </a:t>
            </a:r>
            <a:r>
              <a:rPr lang="en-US" dirty="0" err="1" smtClean="0"/>
              <a:t>probonopartner.org</a:t>
            </a:r>
            <a:endParaRPr lang="en-US"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20"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9" name="Rectangle 18"/>
          <p:cNvSpPr/>
          <p:nvPr userDrawn="1"/>
        </p:nvSpPr>
        <p:spPr>
          <a:xfrm>
            <a:off x="0" y="-11152"/>
            <a:ext cx="9144000" cy="5667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647700"/>
            <a:ext cx="9144000" cy="52785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6062" y="1714500"/>
            <a:ext cx="8151877" cy="1953204"/>
          </a:xfrm>
        </p:spPr>
        <p:txBody>
          <a:bodyPr anchor="b">
            <a:normAutofit/>
          </a:bodyPr>
          <a:lstStyle>
            <a:lvl1pPr algn="ctr">
              <a:defRPr sz="5400">
                <a:solidFill>
                  <a:schemeClr val="bg1"/>
                </a:solidFill>
              </a:defRPr>
            </a:lvl1pPr>
          </a:lstStyle>
          <a:p>
            <a:r>
              <a:rPr lang="en-US" dirty="0" smtClean="0"/>
              <a:t>Click to edit Master title style</a:t>
            </a:r>
            <a:endParaRPr lang="en-US" dirty="0"/>
          </a:p>
        </p:txBody>
      </p:sp>
      <p:sp>
        <p:nvSpPr>
          <p:cNvPr id="10"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#PBPNY | </a:t>
            </a:r>
            <a:r>
              <a:rPr lang="en-US" dirty="0" err="1" smtClean="0"/>
              <a:t>probonopartner.org</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20"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2" name="Rectangle 11"/>
          <p:cNvSpPr/>
          <p:nvPr userDrawn="1"/>
        </p:nvSpPr>
        <p:spPr>
          <a:xfrm>
            <a:off x="0" y="-11152"/>
            <a:ext cx="9144000" cy="5667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47700"/>
            <a:ext cx="9144000" cy="5278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496062" y="1714500"/>
            <a:ext cx="8151877" cy="1953204"/>
          </a:xfrm>
        </p:spPr>
        <p:txBody>
          <a:bodyPr anchor="b">
            <a:normAutofit/>
          </a:bodyPr>
          <a:lstStyle>
            <a:lvl1pPr algn="ctr">
              <a:defRPr sz="5400">
                <a:solidFill>
                  <a:schemeClr val="bg1"/>
                </a:solidFill>
              </a:defRPr>
            </a:lvl1pPr>
          </a:lstStyle>
          <a:p>
            <a:r>
              <a:rPr lang="en-US" dirty="0" smtClean="0"/>
              <a:t>Click to edit Master title style</a:t>
            </a:r>
            <a:endParaRPr lang="en-US" dirty="0"/>
          </a:p>
        </p:txBody>
      </p:sp>
      <p:sp>
        <p:nvSpPr>
          <p:cNvPr id="18"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#PBPNY | </a:t>
            </a:r>
            <a:r>
              <a:rPr lang="en-US" dirty="0" err="1" smtClean="0"/>
              <a:t>probonopartner.org</a:t>
            </a:r>
            <a:endParaRPr lang="en-US"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24" name="Rectangle 23"/>
          <p:cNvSpPr/>
          <p:nvPr userDrawn="1"/>
        </p:nvSpPr>
        <p:spPr>
          <a:xfrm>
            <a:off x="6898510" y="6018353"/>
            <a:ext cx="1250066" cy="707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12" name="Rectangle 11"/>
          <p:cNvSpPr/>
          <p:nvPr userDrawn="1"/>
        </p:nvSpPr>
        <p:spPr>
          <a:xfrm>
            <a:off x="0" y="-11152"/>
            <a:ext cx="9144000" cy="5667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647700"/>
            <a:ext cx="9144000" cy="52785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a:xfrm>
            <a:off x="496062" y="1714500"/>
            <a:ext cx="8151877" cy="1953204"/>
          </a:xfrm>
        </p:spPr>
        <p:txBody>
          <a:bodyPr anchor="b">
            <a:normAutofit/>
          </a:bodyPr>
          <a:lstStyle>
            <a:lvl1pPr algn="ctr">
              <a:defRPr sz="5400">
                <a:solidFill>
                  <a:schemeClr val="bg1"/>
                </a:solidFill>
              </a:defRPr>
            </a:lvl1pPr>
          </a:lstStyle>
          <a:p>
            <a:r>
              <a:rPr lang="en-US" dirty="0" smtClean="0"/>
              <a:t>Click to edit Master title style</a:t>
            </a:r>
            <a:endParaRPr lang="en-US" dirty="0"/>
          </a:p>
        </p:txBody>
      </p:sp>
      <p:sp>
        <p:nvSpPr>
          <p:cNvPr id="19"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#PBPNY | </a:t>
            </a:r>
            <a:r>
              <a:rPr lang="en-US" dirty="0" err="1" smtClean="0"/>
              <a:t>probonopartner.org</a:t>
            </a:r>
            <a:endParaRPr lang="en-US" dirty="0"/>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23" name="Picture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25" name="Rectangle 24"/>
          <p:cNvSpPr/>
          <p:nvPr userDrawn="1"/>
        </p:nvSpPr>
        <p:spPr>
          <a:xfrm>
            <a:off x="6886935" y="6018353"/>
            <a:ext cx="763931" cy="707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8190534" y="6018353"/>
            <a:ext cx="763931" cy="707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2" name="Rectangle 11"/>
          <p:cNvSpPr/>
          <p:nvPr userDrawn="1"/>
        </p:nvSpPr>
        <p:spPr>
          <a:xfrm>
            <a:off x="0" y="-11152"/>
            <a:ext cx="9144000" cy="5667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47700"/>
            <a:ext cx="9144000" cy="5278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496062" y="1714500"/>
            <a:ext cx="8151877" cy="1953204"/>
          </a:xfrm>
        </p:spPr>
        <p:txBody>
          <a:bodyPr anchor="b">
            <a:normAutofit/>
          </a:bodyPr>
          <a:lstStyle>
            <a:lvl1pPr algn="ctr">
              <a:defRPr sz="5400">
                <a:solidFill>
                  <a:schemeClr val="bg1"/>
                </a:solidFill>
              </a:defRPr>
            </a:lvl1pPr>
          </a:lstStyle>
          <a:p>
            <a:r>
              <a:rPr lang="en-US" dirty="0" smtClean="0"/>
              <a:t>Click to edit Master title style</a:t>
            </a:r>
            <a:endParaRPr lang="en-US" dirty="0"/>
          </a:p>
        </p:txBody>
      </p:sp>
      <p:sp>
        <p:nvSpPr>
          <p:cNvPr id="18"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#PBPNY | </a:t>
            </a:r>
            <a:r>
              <a:rPr lang="en-US" dirty="0" err="1" smtClean="0"/>
              <a:t>probonopartner.org</a:t>
            </a:r>
            <a:endParaRPr lang="en-US" dirty="0"/>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24" name="Rectangle 23"/>
          <p:cNvSpPr/>
          <p:nvPr userDrawn="1"/>
        </p:nvSpPr>
        <p:spPr>
          <a:xfrm>
            <a:off x="7685588" y="6018353"/>
            <a:ext cx="1250066" cy="707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Rectangle 8"/>
          <p:cNvSpPr/>
          <p:nvPr userDrawn="1"/>
        </p:nvSpPr>
        <p:spPr>
          <a:xfrm>
            <a:off x="0" y="-11153"/>
            <a:ext cx="9144000" cy="17256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p:nvPr>
        </p:nvSpPr>
        <p:spPr>
          <a:xfrm>
            <a:off x="457196" y="344624"/>
            <a:ext cx="8058153" cy="1225145"/>
          </a:xfrm>
        </p:spPr>
        <p:txBody>
          <a:bodyPr anchor="b" anchorCtr="0">
            <a:normAutofit/>
          </a:bodyPr>
          <a:lstStyle>
            <a:lvl1pPr fontAlgn="b">
              <a:lnSpc>
                <a:spcPct val="80000"/>
              </a:lnSpc>
              <a:defRPr sz="3600">
                <a:solidFill>
                  <a:schemeClr val="bg1"/>
                </a:solidFill>
              </a:defRPr>
            </a:lvl1pPr>
          </a:lstStyle>
          <a:p>
            <a:r>
              <a:rPr lang="en-US" dirty="0" smtClean="0"/>
              <a:t>Click to edit Master title style</a:t>
            </a:r>
            <a:endParaRPr lang="en-US" dirty="0"/>
          </a:p>
        </p:txBody>
      </p:sp>
      <p:sp>
        <p:nvSpPr>
          <p:cNvPr id="12" name="Content Placeholder 2"/>
          <p:cNvSpPr>
            <a:spLocks noGrp="1"/>
          </p:cNvSpPr>
          <p:nvPr>
            <p:ph idx="1"/>
          </p:nvPr>
        </p:nvSpPr>
        <p:spPr>
          <a:xfrm>
            <a:off x="473926" y="1824992"/>
            <a:ext cx="8353657" cy="3810092"/>
          </a:xfrm>
        </p:spPr>
        <p:txBody>
          <a:bodyPr/>
          <a:lstStyle>
            <a:lvl1pPr>
              <a:buClr>
                <a:schemeClr val="tx2"/>
              </a:buClr>
              <a:defRPr sz="2400"/>
            </a:lvl1pPr>
            <a:lvl2pPr>
              <a:buClr>
                <a:schemeClr val="tx2"/>
              </a:buClr>
              <a:defRPr sz="2000"/>
            </a:lvl2pPr>
            <a:lvl3pPr>
              <a:buClr>
                <a:schemeClr val="tx2"/>
              </a:buClr>
              <a:defRPr sz="1800"/>
            </a:lvl3pPr>
            <a:lvl4pPr>
              <a:buClr>
                <a:schemeClr val="tx2"/>
              </a:buClr>
              <a:defRPr/>
            </a:lvl4pPr>
            <a:lvl5pPr>
              <a:buClr>
                <a:schemeClr val="tx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#PBPNY | </a:t>
            </a:r>
            <a:r>
              <a:rPr lang="en-US" dirty="0" err="1" smtClean="0"/>
              <a:t>probonopartner.org</a:t>
            </a:r>
            <a:endParaRPr lang="en-US"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20"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987" y="6186294"/>
            <a:ext cx="1648424" cy="416581"/>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3897" y="6206802"/>
            <a:ext cx="1388603" cy="375565"/>
          </a:xfrm>
          <a:prstGeom prst="rect">
            <a:avLst/>
          </a:prstGeom>
        </p:spPr>
      </p:pic>
      <p:sp>
        <p:nvSpPr>
          <p:cNvPr id="18" name="Rectangle 17"/>
          <p:cNvSpPr/>
          <p:nvPr userDrawn="1"/>
        </p:nvSpPr>
        <p:spPr>
          <a:xfrm>
            <a:off x="0" y="-11152"/>
            <a:ext cx="9144000" cy="5667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ooter Placeholder 4"/>
          <p:cNvSpPr>
            <a:spLocks noGrp="1"/>
          </p:cNvSpPr>
          <p:nvPr>
            <p:ph type="ftr" sz="quarter" idx="11"/>
          </p:nvPr>
        </p:nvSpPr>
        <p:spPr>
          <a:xfrm>
            <a:off x="479500" y="89402"/>
            <a:ext cx="8283499" cy="365125"/>
          </a:xfrm>
        </p:spPr>
        <p:txBody>
          <a:bodyPr/>
          <a:lstStyle>
            <a:lvl1pPr algn="l">
              <a:defRPr>
                <a:solidFill>
                  <a:schemeClr val="bg1"/>
                </a:solidFill>
              </a:defRPr>
            </a:lvl1pPr>
          </a:lstStyle>
          <a:p>
            <a:r>
              <a:rPr lang="en-US" dirty="0" smtClean="0"/>
              <a:t>#</a:t>
            </a:r>
            <a:r>
              <a:rPr lang="en-US" dirty="0" err="1" smtClean="0"/>
              <a:t>PBPstrong</a:t>
            </a:r>
            <a:r>
              <a:rPr lang="en-US" dirty="0" smtClean="0"/>
              <a:t> | #PBPNY | </a:t>
            </a:r>
            <a:r>
              <a:rPr lang="en-US" dirty="0" err="1" smtClean="0"/>
              <a:t>probonopartner.org</a:t>
            </a:r>
            <a:endParaRPr lang="en-US" dirty="0"/>
          </a:p>
        </p:txBody>
      </p:sp>
      <p:sp>
        <p:nvSpPr>
          <p:cNvPr id="20" name="Slide Number Placeholder 5"/>
          <p:cNvSpPr>
            <a:spLocks noGrp="1"/>
          </p:cNvSpPr>
          <p:nvPr>
            <p:ph type="sldNum" sz="quarter" idx="12"/>
          </p:nvPr>
        </p:nvSpPr>
        <p:spPr>
          <a:xfrm>
            <a:off x="3543300" y="6344776"/>
            <a:ext cx="2057400" cy="365125"/>
          </a:xfrm>
        </p:spPr>
        <p:txBody>
          <a:bodyPr/>
          <a:lstStyle>
            <a:lvl1pPr algn="ctr">
              <a:defRPr>
                <a:solidFill>
                  <a:schemeClr val="tx1"/>
                </a:solidFill>
              </a:defRPr>
            </a:lvl1pPr>
          </a:lstStyle>
          <a:p>
            <a:fld id="{E2F5E219-22AC-1040-84E1-E1D5071A76D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46770"/>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#PBPstrong | #PBPNY | probonopartner.org</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5E219-22AC-1040-84E1-E1D5071A76DB}" type="slidenum">
              <a:rPr lang="en-US" smtClean="0"/>
              <a:t>‹#›</a:t>
            </a:fld>
            <a:endParaRPr lang="en-US"/>
          </a:p>
        </p:txBody>
      </p:sp>
    </p:spTree>
    <p:extLst>
      <p:ext uri="{BB962C8B-B14F-4D97-AF65-F5344CB8AC3E}">
        <p14:creationId xmlns:p14="http://schemas.microsoft.com/office/powerpoint/2010/main" val="1300581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6" r:id="rId3"/>
    <p:sldLayoutId id="2147483672" r:id="rId4"/>
    <p:sldLayoutId id="2147483673" r:id="rId5"/>
    <p:sldLayoutId id="2147483675" r:id="rId6"/>
    <p:sldLayoutId id="2147483674" r:id="rId7"/>
    <p:sldLayoutId id="2147483666" r:id="rId8"/>
    <p:sldLayoutId id="2147483667" r:id="rId9"/>
  </p:sldLayoutIdLst>
  <p:hf hdr="0" dt="0"/>
  <p:txStyles>
    <p:titleStyle>
      <a:lvl1pPr algn="l" defTabSz="914400" rtl="0" eaLnBrk="1" latinLnBrk="0" hangingPunct="1">
        <a:lnSpc>
          <a:spcPct val="90000"/>
        </a:lnSpc>
        <a:spcBef>
          <a:spcPct val="0"/>
        </a:spcBef>
        <a:buNone/>
        <a:defRPr sz="4400"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360" userDrawn="1">
          <p15:clr>
            <a:srgbClr val="F26B43"/>
          </p15:clr>
        </p15:guide>
        <p15:guide id="4" pos="5520" userDrawn="1">
          <p15:clr>
            <a:srgbClr val="F26B43"/>
          </p15:clr>
        </p15:guide>
        <p15:guide id="5" orient="horz" pos="144" userDrawn="1">
          <p15:clr>
            <a:srgbClr val="F26B43"/>
          </p15:clr>
        </p15:guide>
        <p15:guide id="6" orient="horz" pos="408" userDrawn="1">
          <p15:clr>
            <a:srgbClr val="F26B43"/>
          </p15:clr>
        </p15:guide>
        <p15:guide id="7" orient="horz" pos="1080" userDrawn="1">
          <p15:clr>
            <a:srgbClr val="F26B43"/>
          </p15:clr>
        </p15:guide>
        <p15:guide id="9" orient="horz" pos="3648" userDrawn="1">
          <p15:clr>
            <a:srgbClr val="F26B43"/>
          </p15:clr>
        </p15:guide>
        <p15:guide id="10" orient="horz" pos="4152" userDrawn="1">
          <p15:clr>
            <a:srgbClr val="F26B43"/>
          </p15:clr>
        </p15:guide>
        <p15:guide id="11" pos="5400" userDrawn="1">
          <p15:clr>
            <a:srgbClr val="F26B43"/>
          </p15:clr>
        </p15:guide>
        <p15:guide id="12"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akilduff@probonopartner.org" TargetMode="External"/><Relationship Id="rId5" Type="http://schemas.openxmlformats.org/officeDocument/2006/relationships/hyperlink" Target="mailto:khansen@probonopartner.org" TargetMode="Externa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hyperlink" Target="http://www.probonopartn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b="1" dirty="0"/>
              <a:t>Corporate Housekeeping</a:t>
            </a:r>
            <a:br>
              <a:rPr lang="en-US" sz="4400" b="1" dirty="0"/>
            </a:br>
            <a:r>
              <a:rPr lang="en-US" sz="3600" b="1" dirty="0"/>
              <a:t>Project ATLAS</a:t>
            </a:r>
            <a:endParaRPr lang="en-US" sz="2700" dirty="0"/>
          </a:p>
        </p:txBody>
      </p:sp>
      <p:sp>
        <p:nvSpPr>
          <p:cNvPr id="3" name="Subtitle 2"/>
          <p:cNvSpPr>
            <a:spLocks noGrp="1"/>
          </p:cNvSpPr>
          <p:nvPr>
            <p:ph type="subTitle" idx="1"/>
          </p:nvPr>
        </p:nvSpPr>
        <p:spPr/>
        <p:txBody>
          <a:bodyPr>
            <a:normAutofit fontScale="77500" lnSpcReduction="20000"/>
          </a:bodyPr>
          <a:lstStyle/>
          <a:p>
            <a:r>
              <a:rPr lang="en-US" dirty="0" smtClean="0"/>
              <a:t>Kent E. Hansen, Esq. </a:t>
            </a:r>
          </a:p>
          <a:p>
            <a:r>
              <a:rPr lang="en-US" dirty="0" smtClean="0"/>
              <a:t>Senior Staff Attorney </a:t>
            </a:r>
          </a:p>
          <a:p>
            <a:r>
              <a:rPr lang="en-US" dirty="0" smtClean="0"/>
              <a:t>Alexandra E. Kilduff, Esq. </a:t>
            </a:r>
          </a:p>
          <a:p>
            <a:r>
              <a:rPr lang="en-US" dirty="0" smtClean="0"/>
              <a:t>Staff Attorney</a:t>
            </a:r>
          </a:p>
          <a:p>
            <a:r>
              <a:rPr lang="en-US" smtClean="0"/>
              <a:t>August 16, </a:t>
            </a:r>
            <a:r>
              <a:rPr lang="en-US" dirty="0" smtClean="0"/>
              <a:t>2023</a:t>
            </a:r>
            <a:endParaRPr lang="en-US" dirty="0"/>
          </a:p>
        </p:txBody>
      </p:sp>
    </p:spTree>
    <p:extLst>
      <p:ext uri="{BB962C8B-B14F-4D97-AF65-F5344CB8AC3E}">
        <p14:creationId xmlns:p14="http://schemas.microsoft.com/office/powerpoint/2010/main" val="91684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Housekeeping </a:t>
            </a:r>
            <a:r>
              <a:rPr lang="en-US" b="1" dirty="0" smtClean="0"/>
              <a:t>Basics</a:t>
            </a:r>
            <a:endParaRPr lang="en-US" dirty="0"/>
          </a:p>
        </p:txBody>
      </p:sp>
      <p:sp>
        <p:nvSpPr>
          <p:cNvPr id="3" name="Content Placeholder 2"/>
          <p:cNvSpPr>
            <a:spLocks noGrp="1"/>
          </p:cNvSpPr>
          <p:nvPr>
            <p:ph idx="1"/>
          </p:nvPr>
        </p:nvSpPr>
        <p:spPr>
          <a:xfrm>
            <a:off x="473926" y="1824991"/>
            <a:ext cx="8353657" cy="4271009"/>
          </a:xfrm>
        </p:spPr>
        <p:txBody>
          <a:bodyPr numCol="1"/>
          <a:lstStyle/>
          <a:p>
            <a:pPr marL="457200" indent="-457200">
              <a:defRPr/>
            </a:pPr>
            <a:r>
              <a:rPr lang="en-US" dirty="0">
                <a:solidFill>
                  <a:schemeClr val="bg2"/>
                </a:solidFill>
              </a:rPr>
              <a:t>Hold Board and membership meetings</a:t>
            </a:r>
          </a:p>
          <a:p>
            <a:pPr marL="457200" indent="-457200">
              <a:defRPr/>
            </a:pPr>
            <a:r>
              <a:rPr lang="en-US" dirty="0">
                <a:solidFill>
                  <a:schemeClr val="bg2"/>
                </a:solidFill>
              </a:rPr>
              <a:t>Conduct meetings consistent with bylaws and statutory requirements</a:t>
            </a:r>
          </a:p>
          <a:p>
            <a:pPr marL="457200" indent="-457200">
              <a:defRPr/>
            </a:pPr>
            <a:r>
              <a:rPr lang="en-US" dirty="0">
                <a:solidFill>
                  <a:schemeClr val="bg2"/>
                </a:solidFill>
              </a:rPr>
              <a:t>Provide trustees with relevant information in advance of meetings</a:t>
            </a:r>
          </a:p>
          <a:p>
            <a:pPr marL="457200" indent="-457200">
              <a:defRPr/>
            </a:pPr>
            <a:r>
              <a:rPr lang="en-US" dirty="0">
                <a:solidFill>
                  <a:schemeClr val="bg2"/>
                </a:solidFill>
              </a:rPr>
              <a:t>Record and retain meeting minutes</a:t>
            </a:r>
          </a:p>
          <a:p>
            <a:pPr marL="457200" indent="-457200">
              <a:defRPr/>
            </a:pPr>
            <a:r>
              <a:rPr lang="en-US" dirty="0">
                <a:solidFill>
                  <a:schemeClr val="bg2"/>
                </a:solidFill>
              </a:rPr>
              <a:t>Maintain corporate records</a:t>
            </a:r>
          </a:p>
          <a:p>
            <a:pPr marL="457200" indent="-457200">
              <a:defRPr/>
            </a:pPr>
            <a:r>
              <a:rPr lang="en-US" dirty="0">
                <a:solidFill>
                  <a:schemeClr val="bg2"/>
                </a:solidFill>
              </a:rPr>
              <a:t>Create a corporate calendar with meetings, periodic state and federal filings, and other significant information</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10</a:t>
            </a:fld>
            <a:endParaRPr lang="en-US" dirty="0"/>
          </a:p>
        </p:txBody>
      </p:sp>
    </p:spTree>
    <p:extLst>
      <p:ext uri="{BB962C8B-B14F-4D97-AF65-F5344CB8AC3E}">
        <p14:creationId xmlns:p14="http://schemas.microsoft.com/office/powerpoint/2010/main" val="152303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Board </a:t>
            </a:r>
            <a:r>
              <a:rPr lang="en-US" b="1" dirty="0" smtClean="0"/>
              <a:t>Meetings</a:t>
            </a:r>
            <a:endParaRPr lang="en-US" dirty="0"/>
          </a:p>
        </p:txBody>
      </p:sp>
      <p:sp>
        <p:nvSpPr>
          <p:cNvPr id="3" name="Content Placeholder 2"/>
          <p:cNvSpPr>
            <a:spLocks noGrp="1"/>
          </p:cNvSpPr>
          <p:nvPr>
            <p:ph idx="1"/>
          </p:nvPr>
        </p:nvSpPr>
        <p:spPr>
          <a:xfrm>
            <a:off x="473926" y="1824991"/>
            <a:ext cx="8353657" cy="4231680"/>
          </a:xfrm>
        </p:spPr>
        <p:txBody>
          <a:bodyPr numCol="1">
            <a:normAutofit fontScale="92500" lnSpcReduction="20000"/>
          </a:bodyPr>
          <a:lstStyle/>
          <a:p>
            <a:pPr>
              <a:defRPr/>
            </a:pPr>
            <a:r>
              <a:rPr lang="en-US" dirty="0">
                <a:solidFill>
                  <a:schemeClr val="bg2"/>
                </a:solidFill>
              </a:rPr>
              <a:t>Conduct in accordance with Certificate of Incorporation, Bylaws, and </a:t>
            </a:r>
            <a:r>
              <a:rPr lang="en-US" dirty="0" smtClean="0">
                <a:solidFill>
                  <a:schemeClr val="bg2"/>
                </a:solidFill>
              </a:rPr>
              <a:t>statutes</a:t>
            </a:r>
            <a:endParaRPr lang="en-US" dirty="0">
              <a:solidFill>
                <a:schemeClr val="bg2"/>
              </a:solidFill>
            </a:endParaRPr>
          </a:p>
          <a:p>
            <a:pPr>
              <a:defRPr/>
            </a:pPr>
            <a:endParaRPr lang="en-US" sz="900" dirty="0">
              <a:solidFill>
                <a:schemeClr val="bg2"/>
              </a:solidFill>
            </a:endParaRPr>
          </a:p>
          <a:p>
            <a:pPr>
              <a:defRPr/>
            </a:pPr>
            <a:r>
              <a:rPr lang="en-US" dirty="0">
                <a:solidFill>
                  <a:schemeClr val="bg2"/>
                </a:solidFill>
              </a:rPr>
              <a:t>Board to decide:</a:t>
            </a:r>
          </a:p>
          <a:p>
            <a:pPr marL="914400" lvl="1" indent="-457200">
              <a:defRPr/>
            </a:pPr>
            <a:r>
              <a:rPr lang="en-US" dirty="0">
                <a:solidFill>
                  <a:schemeClr val="bg2"/>
                </a:solidFill>
              </a:rPr>
              <a:t>Number of meetings to be held </a:t>
            </a:r>
            <a:r>
              <a:rPr lang="en-US" dirty="0" smtClean="0">
                <a:solidFill>
                  <a:schemeClr val="bg2"/>
                </a:solidFill>
              </a:rPr>
              <a:t>annually</a:t>
            </a:r>
          </a:p>
          <a:p>
            <a:pPr marL="457200" lvl="1" indent="0">
              <a:buNone/>
              <a:defRPr/>
            </a:pPr>
            <a:endParaRPr lang="en-US" dirty="0">
              <a:solidFill>
                <a:schemeClr val="bg2"/>
              </a:solidFill>
            </a:endParaRPr>
          </a:p>
          <a:p>
            <a:pPr marL="914400" lvl="1" indent="-457200">
              <a:defRPr/>
            </a:pPr>
            <a:r>
              <a:rPr lang="en-US" dirty="0">
                <a:solidFill>
                  <a:schemeClr val="bg2"/>
                </a:solidFill>
              </a:rPr>
              <a:t>Organizational meeting schedule (elect Board, officers, appoint committees, etc</a:t>
            </a:r>
            <a:r>
              <a:rPr lang="en-US" dirty="0" smtClean="0">
                <a:solidFill>
                  <a:schemeClr val="bg2"/>
                </a:solidFill>
              </a:rPr>
              <a:t>.)</a:t>
            </a:r>
          </a:p>
          <a:p>
            <a:pPr marL="457200" lvl="1" indent="0">
              <a:buNone/>
              <a:defRPr/>
            </a:pPr>
            <a:endParaRPr lang="en-US" dirty="0">
              <a:solidFill>
                <a:schemeClr val="bg2"/>
              </a:solidFill>
            </a:endParaRPr>
          </a:p>
          <a:p>
            <a:pPr marL="914400" lvl="1" indent="-457200">
              <a:defRPr/>
            </a:pPr>
            <a:r>
              <a:rPr lang="en-US" dirty="0">
                <a:solidFill>
                  <a:schemeClr val="bg2"/>
                </a:solidFill>
              </a:rPr>
              <a:t>Quorum </a:t>
            </a:r>
            <a:r>
              <a:rPr lang="en-US" dirty="0" smtClean="0">
                <a:solidFill>
                  <a:schemeClr val="bg2"/>
                </a:solidFill>
              </a:rPr>
              <a:t>requirements</a:t>
            </a:r>
          </a:p>
          <a:p>
            <a:pPr marL="457200" lvl="1" indent="0">
              <a:buNone/>
              <a:defRPr/>
            </a:pPr>
            <a:endParaRPr lang="en-US" dirty="0">
              <a:solidFill>
                <a:schemeClr val="bg2"/>
              </a:solidFill>
            </a:endParaRPr>
          </a:p>
          <a:p>
            <a:pPr marL="914400" lvl="1" indent="-457200">
              <a:defRPr/>
            </a:pPr>
            <a:r>
              <a:rPr lang="en-US" dirty="0">
                <a:solidFill>
                  <a:schemeClr val="bg2"/>
                </a:solidFill>
              </a:rPr>
              <a:t>How meetings will be organized and </a:t>
            </a:r>
            <a:r>
              <a:rPr lang="en-US" dirty="0" smtClean="0">
                <a:solidFill>
                  <a:schemeClr val="bg2"/>
                </a:solidFill>
              </a:rPr>
              <a:t>run</a:t>
            </a:r>
          </a:p>
          <a:p>
            <a:pPr marL="457200" lvl="1" indent="0">
              <a:buNone/>
              <a:defRPr/>
            </a:pPr>
            <a:endParaRPr lang="en-US" dirty="0">
              <a:solidFill>
                <a:schemeClr val="bg2"/>
              </a:solidFill>
            </a:endParaRPr>
          </a:p>
          <a:p>
            <a:pPr marL="914400" lvl="1" indent="-457200">
              <a:defRPr/>
            </a:pPr>
            <a:r>
              <a:rPr lang="en-US" dirty="0">
                <a:solidFill>
                  <a:schemeClr val="bg2"/>
                </a:solidFill>
              </a:rPr>
              <a:t>Information required at each meeting (at a minimum, what is necessary for the Board to meet its legal and fiduciary duties)</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11</a:t>
            </a:fld>
            <a:endParaRPr lang="en-US" dirty="0"/>
          </a:p>
        </p:txBody>
      </p:sp>
    </p:spTree>
    <p:extLst>
      <p:ext uri="{BB962C8B-B14F-4D97-AF65-F5344CB8AC3E}">
        <p14:creationId xmlns:p14="http://schemas.microsoft.com/office/powerpoint/2010/main" val="343583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Board </a:t>
            </a:r>
            <a:r>
              <a:rPr lang="en-US" b="1" dirty="0" smtClean="0"/>
              <a:t>Meetings-Agenda</a:t>
            </a:r>
            <a:endParaRPr lang="en-US" dirty="0"/>
          </a:p>
        </p:txBody>
      </p:sp>
      <p:sp>
        <p:nvSpPr>
          <p:cNvPr id="3" name="Content Placeholder 2"/>
          <p:cNvSpPr>
            <a:spLocks noGrp="1"/>
          </p:cNvSpPr>
          <p:nvPr>
            <p:ph idx="1"/>
          </p:nvPr>
        </p:nvSpPr>
        <p:spPr/>
        <p:txBody>
          <a:bodyPr numCol="1">
            <a:normAutofit fontScale="92500" lnSpcReduction="10000"/>
          </a:bodyPr>
          <a:lstStyle/>
          <a:p>
            <a:pPr>
              <a:lnSpc>
                <a:spcPct val="150000"/>
              </a:lnSpc>
              <a:defRPr/>
            </a:pPr>
            <a:r>
              <a:rPr lang="en-US" sz="2800" dirty="0">
                <a:solidFill>
                  <a:schemeClr val="bg2"/>
                </a:solidFill>
              </a:rPr>
              <a:t>Agenda</a:t>
            </a:r>
          </a:p>
          <a:p>
            <a:pPr marL="914400" lvl="1" indent="-457200">
              <a:lnSpc>
                <a:spcPct val="150000"/>
              </a:lnSpc>
              <a:defRPr/>
            </a:pPr>
            <a:r>
              <a:rPr lang="en-US" sz="2800" dirty="0">
                <a:solidFill>
                  <a:schemeClr val="bg2"/>
                </a:solidFill>
              </a:rPr>
              <a:t>Send in advance</a:t>
            </a:r>
          </a:p>
          <a:p>
            <a:pPr marL="914400" lvl="1" indent="-457200">
              <a:lnSpc>
                <a:spcPct val="150000"/>
              </a:lnSpc>
              <a:defRPr/>
            </a:pPr>
            <a:r>
              <a:rPr lang="en-US" sz="2800" dirty="0">
                <a:solidFill>
                  <a:schemeClr val="bg2"/>
                </a:solidFill>
              </a:rPr>
              <a:t>Matters to be considered</a:t>
            </a:r>
          </a:p>
          <a:p>
            <a:pPr marL="914400" lvl="1" indent="-457200">
              <a:lnSpc>
                <a:spcPct val="150000"/>
              </a:lnSpc>
              <a:defRPr/>
            </a:pPr>
            <a:r>
              <a:rPr lang="en-US" sz="2800" dirty="0">
                <a:solidFill>
                  <a:schemeClr val="bg2"/>
                </a:solidFill>
              </a:rPr>
              <a:t>Consent agenda</a:t>
            </a:r>
          </a:p>
          <a:p>
            <a:pPr marL="914400" lvl="1" indent="-457200">
              <a:lnSpc>
                <a:spcPct val="150000"/>
              </a:lnSpc>
              <a:defRPr/>
            </a:pPr>
            <a:r>
              <a:rPr lang="en-US" sz="2800" dirty="0">
                <a:solidFill>
                  <a:schemeClr val="bg2"/>
                </a:solidFill>
              </a:rPr>
              <a:t>Committee reports</a:t>
            </a:r>
          </a:p>
          <a:p>
            <a:pPr marL="914400" lvl="1" indent="-457200">
              <a:lnSpc>
                <a:spcPct val="150000"/>
              </a:lnSpc>
              <a:defRPr/>
            </a:pPr>
            <a:r>
              <a:rPr lang="en-US" sz="2800" dirty="0">
                <a:solidFill>
                  <a:schemeClr val="bg2"/>
                </a:solidFill>
              </a:rPr>
              <a:t>Conflicts of interest</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12</a:t>
            </a:fld>
            <a:endParaRPr lang="en-US" dirty="0"/>
          </a:p>
        </p:txBody>
      </p:sp>
    </p:spTree>
    <p:extLst>
      <p:ext uri="{BB962C8B-B14F-4D97-AF65-F5344CB8AC3E}">
        <p14:creationId xmlns:p14="http://schemas.microsoft.com/office/powerpoint/2010/main" val="281778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Board </a:t>
            </a:r>
            <a:r>
              <a:rPr lang="en-US" b="1" dirty="0" smtClean="0"/>
              <a:t>Meetings-Materials</a:t>
            </a:r>
            <a:endParaRPr lang="en-US" dirty="0"/>
          </a:p>
        </p:txBody>
      </p:sp>
      <p:sp>
        <p:nvSpPr>
          <p:cNvPr id="3" name="Content Placeholder 2"/>
          <p:cNvSpPr>
            <a:spLocks noGrp="1"/>
          </p:cNvSpPr>
          <p:nvPr>
            <p:ph idx="1"/>
          </p:nvPr>
        </p:nvSpPr>
        <p:spPr>
          <a:xfrm>
            <a:off x="473926" y="1824991"/>
            <a:ext cx="8353657" cy="4162854"/>
          </a:xfrm>
        </p:spPr>
        <p:txBody>
          <a:bodyPr numCol="1">
            <a:normAutofit/>
          </a:bodyPr>
          <a:lstStyle/>
          <a:p>
            <a:pPr>
              <a:lnSpc>
                <a:spcPct val="150000"/>
              </a:lnSpc>
              <a:defRPr/>
            </a:pPr>
            <a:r>
              <a:rPr lang="en-US" sz="2800" dirty="0">
                <a:solidFill>
                  <a:schemeClr val="bg2"/>
                </a:solidFill>
              </a:rPr>
              <a:t>Meeting </a:t>
            </a:r>
            <a:r>
              <a:rPr lang="en-US" sz="2800" dirty="0" smtClean="0">
                <a:solidFill>
                  <a:schemeClr val="bg2"/>
                </a:solidFill>
              </a:rPr>
              <a:t>Materials</a:t>
            </a:r>
            <a:endParaRPr lang="en-US" sz="2800" dirty="0">
              <a:solidFill>
                <a:schemeClr val="bg2"/>
              </a:solidFill>
            </a:endParaRPr>
          </a:p>
          <a:p>
            <a:pPr marL="914400" lvl="1" indent="-457200">
              <a:defRPr/>
            </a:pPr>
            <a:r>
              <a:rPr lang="en-US" sz="2800" dirty="0">
                <a:solidFill>
                  <a:schemeClr val="bg2"/>
                </a:solidFill>
              </a:rPr>
              <a:t>Unless confidential, send in advance with Agenda, allowing for effective Board </a:t>
            </a:r>
            <a:r>
              <a:rPr lang="en-US" sz="2800" dirty="0" smtClean="0">
                <a:solidFill>
                  <a:schemeClr val="bg2"/>
                </a:solidFill>
              </a:rPr>
              <a:t>review</a:t>
            </a:r>
          </a:p>
          <a:p>
            <a:pPr marL="457200" lvl="1" indent="0">
              <a:buNone/>
              <a:defRPr/>
            </a:pPr>
            <a:endParaRPr lang="en-US" sz="2800" dirty="0">
              <a:solidFill>
                <a:schemeClr val="bg2"/>
              </a:solidFill>
            </a:endParaRPr>
          </a:p>
          <a:p>
            <a:pPr marL="914400" lvl="1" indent="-457200">
              <a:defRPr/>
            </a:pPr>
            <a:r>
              <a:rPr lang="en-US" sz="2800" dirty="0">
                <a:solidFill>
                  <a:schemeClr val="bg2"/>
                </a:solidFill>
              </a:rPr>
              <a:t>Unless confidential, include draft resolutions for action proposed to be taken at the meeting</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13</a:t>
            </a:fld>
            <a:endParaRPr lang="en-US" dirty="0"/>
          </a:p>
        </p:txBody>
      </p:sp>
    </p:spTree>
    <p:extLst>
      <p:ext uri="{BB962C8B-B14F-4D97-AF65-F5344CB8AC3E}">
        <p14:creationId xmlns:p14="http://schemas.microsoft.com/office/powerpoint/2010/main" val="3116423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Board </a:t>
            </a:r>
            <a:r>
              <a:rPr lang="en-US" b="1" dirty="0" smtClean="0"/>
              <a:t>Meetings-Conduct</a:t>
            </a:r>
            <a:endParaRPr lang="en-US" dirty="0"/>
          </a:p>
        </p:txBody>
      </p:sp>
      <p:sp>
        <p:nvSpPr>
          <p:cNvPr id="3" name="Content Placeholder 2"/>
          <p:cNvSpPr>
            <a:spLocks noGrp="1"/>
          </p:cNvSpPr>
          <p:nvPr>
            <p:ph idx="1"/>
          </p:nvPr>
        </p:nvSpPr>
        <p:spPr>
          <a:xfrm>
            <a:off x="473926" y="1824991"/>
            <a:ext cx="8353657" cy="4172685"/>
          </a:xfrm>
        </p:spPr>
        <p:txBody>
          <a:bodyPr numCol="1">
            <a:normAutofit lnSpcReduction="10000"/>
          </a:bodyPr>
          <a:lstStyle/>
          <a:p>
            <a:pPr marL="457200" indent="-457200">
              <a:defRPr/>
            </a:pPr>
            <a:r>
              <a:rPr lang="en-US" dirty="0">
                <a:solidFill>
                  <a:schemeClr val="bg2"/>
                </a:solidFill>
              </a:rPr>
              <a:t>Every meeting should have operations and finance </a:t>
            </a:r>
            <a:r>
              <a:rPr lang="en-US" dirty="0" smtClean="0">
                <a:solidFill>
                  <a:schemeClr val="bg2"/>
                </a:solidFill>
              </a:rPr>
              <a:t>reviews</a:t>
            </a:r>
          </a:p>
          <a:p>
            <a:pPr marL="0" indent="0">
              <a:buNone/>
              <a:defRPr/>
            </a:pPr>
            <a:endParaRPr lang="en-US" dirty="0">
              <a:solidFill>
                <a:schemeClr val="bg2"/>
              </a:solidFill>
            </a:endParaRPr>
          </a:p>
          <a:p>
            <a:pPr marL="457200" indent="-457200">
              <a:defRPr/>
            </a:pPr>
            <a:r>
              <a:rPr lang="en-US" dirty="0">
                <a:solidFill>
                  <a:schemeClr val="bg2"/>
                </a:solidFill>
              </a:rPr>
              <a:t>Appropriate personnel should be scheduled as necessary to provide relevant information to the </a:t>
            </a:r>
            <a:r>
              <a:rPr lang="en-US" dirty="0" smtClean="0">
                <a:solidFill>
                  <a:schemeClr val="bg2"/>
                </a:solidFill>
              </a:rPr>
              <a:t>Board</a:t>
            </a:r>
          </a:p>
          <a:p>
            <a:pPr marL="0" indent="0">
              <a:buNone/>
              <a:defRPr/>
            </a:pPr>
            <a:endParaRPr lang="en-US" dirty="0">
              <a:solidFill>
                <a:schemeClr val="bg2"/>
              </a:solidFill>
            </a:endParaRPr>
          </a:p>
          <a:p>
            <a:pPr marL="457200" indent="-457200">
              <a:defRPr/>
            </a:pPr>
            <a:r>
              <a:rPr lang="en-US" dirty="0">
                <a:solidFill>
                  <a:schemeClr val="bg2"/>
                </a:solidFill>
              </a:rPr>
              <a:t>Allot sufficient time for discussion of all Agenda items, including review of materials not provided in advance of the </a:t>
            </a:r>
            <a:r>
              <a:rPr lang="en-US" dirty="0" smtClean="0">
                <a:solidFill>
                  <a:schemeClr val="bg2"/>
                </a:solidFill>
              </a:rPr>
              <a:t>meeting</a:t>
            </a:r>
          </a:p>
          <a:p>
            <a:pPr marL="0" indent="0">
              <a:buNone/>
              <a:defRPr/>
            </a:pPr>
            <a:endParaRPr lang="en-US" dirty="0">
              <a:solidFill>
                <a:schemeClr val="bg2"/>
              </a:solidFill>
            </a:endParaRPr>
          </a:p>
          <a:p>
            <a:pPr marL="457200" indent="-457200">
              <a:defRPr/>
            </a:pPr>
            <a:r>
              <a:rPr lang="en-US" dirty="0">
                <a:solidFill>
                  <a:schemeClr val="bg2"/>
                </a:solidFill>
              </a:rPr>
              <a:t>Consider executive session for confidential matters</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14</a:t>
            </a:fld>
            <a:endParaRPr lang="en-US" dirty="0"/>
          </a:p>
        </p:txBody>
      </p:sp>
    </p:spTree>
    <p:extLst>
      <p:ext uri="{BB962C8B-B14F-4D97-AF65-F5344CB8AC3E}">
        <p14:creationId xmlns:p14="http://schemas.microsoft.com/office/powerpoint/2010/main" val="2889600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b="1" dirty="0"/>
              <a:t>Board Action </a:t>
            </a:r>
            <a:r>
              <a:rPr lang="en-US" b="1" dirty="0" smtClean="0"/>
              <a:t>and Documentation</a:t>
            </a:r>
            <a:endParaRPr lang="en-US" dirty="0"/>
          </a:p>
        </p:txBody>
      </p:sp>
      <p:sp>
        <p:nvSpPr>
          <p:cNvPr id="3" name="Content Placeholder 2"/>
          <p:cNvSpPr>
            <a:spLocks noGrp="1"/>
          </p:cNvSpPr>
          <p:nvPr>
            <p:ph idx="1"/>
          </p:nvPr>
        </p:nvSpPr>
        <p:spPr/>
        <p:txBody>
          <a:bodyPr numCol="1">
            <a:normAutofit lnSpcReduction="10000"/>
          </a:bodyPr>
          <a:lstStyle/>
          <a:p>
            <a:pPr marL="457200" indent="-457200">
              <a:defRPr/>
            </a:pPr>
            <a:r>
              <a:rPr lang="en-US" dirty="0" smtClean="0">
                <a:solidFill>
                  <a:schemeClr val="bg2"/>
                </a:solidFill>
              </a:rPr>
              <a:t>Minutes</a:t>
            </a:r>
          </a:p>
          <a:p>
            <a:pPr marL="0" indent="0">
              <a:buNone/>
              <a:defRPr/>
            </a:pPr>
            <a:endParaRPr lang="en-US" dirty="0">
              <a:solidFill>
                <a:schemeClr val="bg2"/>
              </a:solidFill>
            </a:endParaRPr>
          </a:p>
          <a:p>
            <a:pPr marL="457200" indent="-457200">
              <a:defRPr/>
            </a:pPr>
            <a:r>
              <a:rPr lang="en-US" dirty="0">
                <a:solidFill>
                  <a:schemeClr val="bg2"/>
                </a:solidFill>
              </a:rPr>
              <a:t>Corporate </a:t>
            </a:r>
            <a:r>
              <a:rPr lang="en-US" dirty="0" smtClean="0">
                <a:solidFill>
                  <a:schemeClr val="bg2"/>
                </a:solidFill>
              </a:rPr>
              <a:t>resolutions</a:t>
            </a:r>
          </a:p>
          <a:p>
            <a:pPr marL="0" indent="0">
              <a:buNone/>
              <a:defRPr/>
            </a:pPr>
            <a:endParaRPr lang="en-US" dirty="0">
              <a:solidFill>
                <a:schemeClr val="bg2"/>
              </a:solidFill>
            </a:endParaRPr>
          </a:p>
          <a:p>
            <a:pPr marL="457200" indent="-457200">
              <a:defRPr/>
            </a:pPr>
            <a:r>
              <a:rPr lang="en-US" dirty="0">
                <a:solidFill>
                  <a:schemeClr val="bg2"/>
                </a:solidFill>
              </a:rPr>
              <a:t>Unanimous written </a:t>
            </a:r>
            <a:r>
              <a:rPr lang="en-US" dirty="0" smtClean="0">
                <a:solidFill>
                  <a:schemeClr val="bg2"/>
                </a:solidFill>
              </a:rPr>
              <a:t>consent</a:t>
            </a:r>
          </a:p>
          <a:p>
            <a:pPr marL="0" indent="0">
              <a:buNone/>
              <a:defRPr/>
            </a:pPr>
            <a:endParaRPr lang="en-US" dirty="0">
              <a:solidFill>
                <a:schemeClr val="bg2"/>
              </a:solidFill>
            </a:endParaRPr>
          </a:p>
          <a:p>
            <a:pPr marL="457200" indent="-457200">
              <a:defRPr/>
            </a:pPr>
            <a:r>
              <a:rPr lang="en-US" dirty="0">
                <a:solidFill>
                  <a:schemeClr val="bg2"/>
                </a:solidFill>
              </a:rPr>
              <a:t>Procedures for documenting conflicts of </a:t>
            </a:r>
            <a:r>
              <a:rPr lang="en-US" dirty="0" smtClean="0">
                <a:solidFill>
                  <a:schemeClr val="bg2"/>
                </a:solidFill>
              </a:rPr>
              <a:t>interest</a:t>
            </a:r>
          </a:p>
          <a:p>
            <a:pPr marL="0" indent="0">
              <a:buNone/>
              <a:defRPr/>
            </a:pPr>
            <a:endParaRPr lang="en-US" dirty="0">
              <a:solidFill>
                <a:schemeClr val="bg2"/>
              </a:solidFill>
            </a:endParaRPr>
          </a:p>
          <a:p>
            <a:pPr marL="457200" indent="-457200">
              <a:defRPr/>
            </a:pPr>
            <a:r>
              <a:rPr lang="en-US" dirty="0">
                <a:solidFill>
                  <a:schemeClr val="bg2"/>
                </a:solidFill>
              </a:rPr>
              <a:t>Procedures for documenting dissent by a Board member</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15</a:t>
            </a:fld>
            <a:endParaRPr lang="en-US" dirty="0"/>
          </a:p>
        </p:txBody>
      </p:sp>
    </p:spTree>
    <p:extLst>
      <p:ext uri="{BB962C8B-B14F-4D97-AF65-F5344CB8AC3E}">
        <p14:creationId xmlns:p14="http://schemas.microsoft.com/office/powerpoint/2010/main" val="3801440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Minutes</a:t>
            </a:r>
            <a:endParaRPr lang="en-US" dirty="0"/>
          </a:p>
        </p:txBody>
      </p:sp>
      <p:sp>
        <p:nvSpPr>
          <p:cNvPr id="3" name="Content Placeholder 2"/>
          <p:cNvSpPr>
            <a:spLocks noGrp="1"/>
          </p:cNvSpPr>
          <p:nvPr>
            <p:ph idx="1"/>
          </p:nvPr>
        </p:nvSpPr>
        <p:spPr>
          <a:xfrm>
            <a:off x="473926" y="1824992"/>
            <a:ext cx="8353657" cy="4202182"/>
          </a:xfrm>
        </p:spPr>
        <p:txBody>
          <a:bodyPr numCol="1">
            <a:normAutofit/>
          </a:bodyPr>
          <a:lstStyle/>
          <a:p>
            <a:pPr>
              <a:defRPr/>
            </a:pPr>
            <a:r>
              <a:rPr lang="en-US" dirty="0">
                <a:solidFill>
                  <a:schemeClr val="bg2"/>
                </a:solidFill>
              </a:rPr>
              <a:t> </a:t>
            </a:r>
            <a:r>
              <a:rPr lang="en-US" dirty="0" smtClean="0">
                <a:solidFill>
                  <a:schemeClr val="bg2"/>
                </a:solidFill>
              </a:rPr>
              <a:t>  Purposes</a:t>
            </a:r>
            <a:endParaRPr lang="en-US" dirty="0">
              <a:solidFill>
                <a:schemeClr val="bg2"/>
              </a:solidFill>
            </a:endParaRPr>
          </a:p>
          <a:p>
            <a:pPr marL="457200" indent="-457200">
              <a:defRPr/>
            </a:pPr>
            <a:r>
              <a:rPr lang="en-US" dirty="0">
                <a:solidFill>
                  <a:schemeClr val="bg2"/>
                </a:solidFill>
              </a:rPr>
              <a:t>Document actions of the Board</a:t>
            </a:r>
          </a:p>
          <a:p>
            <a:pPr marL="457200" indent="-457200">
              <a:defRPr/>
            </a:pPr>
            <a:r>
              <a:rPr lang="en-US" dirty="0">
                <a:solidFill>
                  <a:schemeClr val="bg2"/>
                </a:solidFill>
              </a:rPr>
              <a:t>Are a legal document that can be used as evidence</a:t>
            </a:r>
          </a:p>
          <a:p>
            <a:pPr marL="457200" indent="-457200">
              <a:defRPr/>
            </a:pPr>
            <a:r>
              <a:rPr lang="en-US" dirty="0">
                <a:solidFill>
                  <a:schemeClr val="bg2"/>
                </a:solidFill>
              </a:rPr>
              <a:t>Document performance of the Board in meeting its legal and fiduciary duties</a:t>
            </a:r>
          </a:p>
          <a:p>
            <a:pPr marL="457200" indent="-457200">
              <a:defRPr/>
            </a:pPr>
            <a:r>
              <a:rPr lang="en-US" dirty="0">
                <a:solidFill>
                  <a:schemeClr val="bg2"/>
                </a:solidFill>
              </a:rPr>
              <a:t>Demonstrate that the Board is engaged</a:t>
            </a:r>
          </a:p>
          <a:p>
            <a:pPr marL="457200" indent="-457200">
              <a:defRPr/>
            </a:pPr>
            <a:r>
              <a:rPr lang="en-US" dirty="0">
                <a:solidFill>
                  <a:schemeClr val="bg2"/>
                </a:solidFill>
              </a:rPr>
              <a:t>Document the proper handling of sensitive situations and transactions</a:t>
            </a:r>
          </a:p>
          <a:p>
            <a:pPr marL="457200" indent="-457200">
              <a:defRPr/>
            </a:pPr>
            <a:r>
              <a:rPr lang="en-US" dirty="0">
                <a:solidFill>
                  <a:schemeClr val="bg2"/>
                </a:solidFill>
              </a:rPr>
              <a:t>Comply with state requirements and IRS expectations (Form 990; IRS audit)</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16</a:t>
            </a:fld>
            <a:endParaRPr lang="en-US" dirty="0"/>
          </a:p>
        </p:txBody>
      </p:sp>
    </p:spTree>
    <p:extLst>
      <p:ext uri="{BB962C8B-B14F-4D97-AF65-F5344CB8AC3E}">
        <p14:creationId xmlns:p14="http://schemas.microsoft.com/office/powerpoint/2010/main" val="721153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Minutes </a:t>
            </a:r>
            <a:r>
              <a:rPr lang="en-US" sz="3200" b="1" dirty="0" smtClean="0"/>
              <a:t>(cont’d) </a:t>
            </a:r>
            <a:endParaRPr lang="en-US" sz="3200" dirty="0"/>
          </a:p>
        </p:txBody>
      </p:sp>
      <p:sp>
        <p:nvSpPr>
          <p:cNvPr id="3" name="Content Placeholder 2"/>
          <p:cNvSpPr>
            <a:spLocks noGrp="1"/>
          </p:cNvSpPr>
          <p:nvPr>
            <p:ph idx="1"/>
          </p:nvPr>
        </p:nvSpPr>
        <p:spPr>
          <a:xfrm>
            <a:off x="473926" y="1824992"/>
            <a:ext cx="8353657" cy="4113692"/>
          </a:xfrm>
        </p:spPr>
        <p:txBody>
          <a:bodyPr numCol="1">
            <a:normAutofit fontScale="92500" lnSpcReduction="10000"/>
          </a:bodyPr>
          <a:lstStyle/>
          <a:p>
            <a:pPr>
              <a:defRPr/>
            </a:pPr>
            <a:r>
              <a:rPr lang="en-US" dirty="0" smtClean="0">
                <a:solidFill>
                  <a:schemeClr val="bg2"/>
                </a:solidFill>
              </a:rPr>
              <a:t>   Preparation</a:t>
            </a:r>
          </a:p>
          <a:p>
            <a:pPr marL="0" indent="0">
              <a:buNone/>
              <a:defRPr/>
            </a:pPr>
            <a:endParaRPr lang="en-US" dirty="0">
              <a:solidFill>
                <a:schemeClr val="bg2"/>
              </a:solidFill>
            </a:endParaRPr>
          </a:p>
          <a:p>
            <a:pPr marL="457200" indent="-457200">
              <a:defRPr/>
            </a:pPr>
            <a:r>
              <a:rPr lang="en-US" dirty="0">
                <a:solidFill>
                  <a:schemeClr val="bg2"/>
                </a:solidFill>
              </a:rPr>
              <a:t>Reflect compliance with procedural matters (date, who attended, who chaired, etc</a:t>
            </a:r>
            <a:r>
              <a:rPr lang="en-US" dirty="0" smtClean="0">
                <a:solidFill>
                  <a:schemeClr val="bg2"/>
                </a:solidFill>
              </a:rPr>
              <a:t>.)</a:t>
            </a:r>
          </a:p>
          <a:p>
            <a:pPr marL="0" indent="0">
              <a:buNone/>
              <a:defRPr/>
            </a:pPr>
            <a:endParaRPr lang="en-US" dirty="0">
              <a:solidFill>
                <a:schemeClr val="bg2"/>
              </a:solidFill>
            </a:endParaRPr>
          </a:p>
          <a:p>
            <a:pPr marL="457200" indent="-457200">
              <a:defRPr/>
            </a:pPr>
            <a:r>
              <a:rPr lang="en-US" dirty="0">
                <a:solidFill>
                  <a:schemeClr val="bg2"/>
                </a:solidFill>
              </a:rPr>
              <a:t>Keep minutes short; reflect matters considered and decisions </a:t>
            </a:r>
            <a:r>
              <a:rPr lang="en-US" dirty="0" smtClean="0">
                <a:solidFill>
                  <a:schemeClr val="bg2"/>
                </a:solidFill>
              </a:rPr>
              <a:t>made</a:t>
            </a:r>
          </a:p>
          <a:p>
            <a:pPr marL="0" indent="0">
              <a:buNone/>
              <a:defRPr/>
            </a:pPr>
            <a:endParaRPr lang="en-US" dirty="0">
              <a:solidFill>
                <a:schemeClr val="bg2"/>
              </a:solidFill>
            </a:endParaRPr>
          </a:p>
          <a:p>
            <a:pPr marL="457200" indent="-457200">
              <a:defRPr/>
            </a:pPr>
            <a:r>
              <a:rPr lang="en-US" dirty="0">
                <a:solidFill>
                  <a:schemeClr val="bg2"/>
                </a:solidFill>
              </a:rPr>
              <a:t>Don’t make a </a:t>
            </a:r>
            <a:r>
              <a:rPr lang="en-US" dirty="0" smtClean="0">
                <a:solidFill>
                  <a:schemeClr val="bg2"/>
                </a:solidFill>
              </a:rPr>
              <a:t>transcript</a:t>
            </a:r>
          </a:p>
          <a:p>
            <a:pPr marL="0" indent="0">
              <a:buNone/>
              <a:defRPr/>
            </a:pPr>
            <a:endParaRPr lang="en-US" dirty="0">
              <a:solidFill>
                <a:schemeClr val="bg2"/>
              </a:solidFill>
            </a:endParaRPr>
          </a:p>
          <a:p>
            <a:pPr marL="457200" indent="-457200">
              <a:defRPr/>
            </a:pPr>
            <a:r>
              <a:rPr lang="en-US" dirty="0">
                <a:solidFill>
                  <a:schemeClr val="bg2"/>
                </a:solidFill>
              </a:rPr>
              <a:t>Special situations may require somewhat more detail</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17</a:t>
            </a:fld>
            <a:endParaRPr lang="en-US" dirty="0"/>
          </a:p>
        </p:txBody>
      </p:sp>
    </p:spTree>
    <p:extLst>
      <p:ext uri="{BB962C8B-B14F-4D97-AF65-F5344CB8AC3E}">
        <p14:creationId xmlns:p14="http://schemas.microsoft.com/office/powerpoint/2010/main" val="4279123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Minutes </a:t>
            </a:r>
            <a:r>
              <a:rPr lang="en-US" sz="3200" b="1" dirty="0" smtClean="0"/>
              <a:t>(cont’d)</a:t>
            </a:r>
            <a:endParaRPr lang="en-US" sz="3200" b="1" dirty="0"/>
          </a:p>
        </p:txBody>
      </p:sp>
      <p:sp>
        <p:nvSpPr>
          <p:cNvPr id="3" name="Content Placeholder 2"/>
          <p:cNvSpPr>
            <a:spLocks noGrp="1"/>
          </p:cNvSpPr>
          <p:nvPr>
            <p:ph idx="1"/>
          </p:nvPr>
        </p:nvSpPr>
        <p:spPr>
          <a:xfrm>
            <a:off x="473926" y="1824992"/>
            <a:ext cx="8353657" cy="4035034"/>
          </a:xfrm>
        </p:spPr>
        <p:txBody>
          <a:bodyPr numCol="1"/>
          <a:lstStyle/>
          <a:p>
            <a:pPr marL="457200" indent="-457200">
              <a:defRPr/>
            </a:pPr>
            <a:r>
              <a:rPr lang="en-US" dirty="0">
                <a:solidFill>
                  <a:schemeClr val="bg2"/>
                </a:solidFill>
              </a:rPr>
              <a:t>Minutes for committee meetings should follow the same practices</a:t>
            </a:r>
          </a:p>
          <a:p>
            <a:pPr marL="457200" indent="-457200">
              <a:defRPr/>
            </a:pPr>
            <a:r>
              <a:rPr lang="en-US" dirty="0">
                <a:solidFill>
                  <a:schemeClr val="bg2"/>
                </a:solidFill>
              </a:rPr>
              <a:t>Minutes should be the exclusive record of the meeting; notes of Board members should be collected and destroyed</a:t>
            </a:r>
          </a:p>
          <a:p>
            <a:pPr marL="457200" indent="-457200">
              <a:defRPr/>
            </a:pPr>
            <a:r>
              <a:rPr lang="en-US" dirty="0">
                <a:solidFill>
                  <a:schemeClr val="bg2"/>
                </a:solidFill>
              </a:rPr>
              <a:t>Minutes must be approved by the Board</a:t>
            </a:r>
          </a:p>
          <a:p>
            <a:pPr marL="457200" indent="-457200">
              <a:defRPr/>
            </a:pPr>
            <a:r>
              <a:rPr lang="en-US" dirty="0">
                <a:solidFill>
                  <a:schemeClr val="bg2"/>
                </a:solidFill>
              </a:rPr>
              <a:t>Minutes are retained permanently</a:t>
            </a:r>
          </a:p>
          <a:p>
            <a:pPr marL="457200" indent="-457200">
              <a:defRPr/>
            </a:pPr>
            <a:r>
              <a:rPr lang="en-US" dirty="0">
                <a:solidFill>
                  <a:schemeClr val="bg2"/>
                </a:solidFill>
              </a:rPr>
              <a:t>Store in a central location; more than one person should have access</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18</a:t>
            </a:fld>
            <a:endParaRPr lang="en-US" dirty="0"/>
          </a:p>
        </p:txBody>
      </p:sp>
    </p:spTree>
    <p:extLst>
      <p:ext uri="{BB962C8B-B14F-4D97-AF65-F5344CB8AC3E}">
        <p14:creationId xmlns:p14="http://schemas.microsoft.com/office/powerpoint/2010/main" val="1509498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Corporate </a:t>
            </a:r>
            <a:r>
              <a:rPr lang="en-US" b="1" dirty="0" smtClean="0"/>
              <a:t>Records</a:t>
            </a:r>
            <a:endParaRPr lang="en-US" dirty="0"/>
          </a:p>
        </p:txBody>
      </p:sp>
      <p:sp>
        <p:nvSpPr>
          <p:cNvPr id="3" name="Content Placeholder 2"/>
          <p:cNvSpPr>
            <a:spLocks noGrp="1"/>
          </p:cNvSpPr>
          <p:nvPr>
            <p:ph idx="1"/>
          </p:nvPr>
        </p:nvSpPr>
        <p:spPr>
          <a:xfrm>
            <a:off x="473926" y="1824991"/>
            <a:ext cx="8353657" cy="4153021"/>
          </a:xfrm>
        </p:spPr>
        <p:txBody>
          <a:bodyPr numCol="1">
            <a:normAutofit fontScale="85000" lnSpcReduction="20000"/>
          </a:bodyPr>
          <a:lstStyle/>
          <a:p>
            <a:pPr marL="457200" indent="-457200">
              <a:defRPr/>
            </a:pPr>
            <a:r>
              <a:rPr lang="en-US" dirty="0">
                <a:solidFill>
                  <a:schemeClr val="bg2"/>
                </a:solidFill>
              </a:rPr>
              <a:t>Minutes of Board and committees (including resolutions adopted) and action by written </a:t>
            </a:r>
            <a:r>
              <a:rPr lang="en-US" dirty="0" smtClean="0">
                <a:solidFill>
                  <a:schemeClr val="bg2"/>
                </a:solidFill>
              </a:rPr>
              <a:t>consent</a:t>
            </a:r>
          </a:p>
          <a:p>
            <a:pPr marL="0" indent="0">
              <a:buNone/>
              <a:defRPr/>
            </a:pPr>
            <a:endParaRPr lang="en-US" dirty="0">
              <a:solidFill>
                <a:schemeClr val="bg2"/>
              </a:solidFill>
            </a:endParaRPr>
          </a:p>
          <a:p>
            <a:pPr marL="457200" indent="-457200">
              <a:defRPr/>
            </a:pPr>
            <a:r>
              <a:rPr lang="en-US" dirty="0">
                <a:solidFill>
                  <a:schemeClr val="bg2"/>
                </a:solidFill>
              </a:rPr>
              <a:t>Certificate of </a:t>
            </a:r>
            <a:r>
              <a:rPr lang="en-US" dirty="0" smtClean="0">
                <a:solidFill>
                  <a:schemeClr val="bg2"/>
                </a:solidFill>
              </a:rPr>
              <a:t>Incorporation</a:t>
            </a:r>
          </a:p>
          <a:p>
            <a:pPr marL="0" indent="0">
              <a:buNone/>
              <a:defRPr/>
            </a:pPr>
            <a:endParaRPr lang="en-US" dirty="0">
              <a:solidFill>
                <a:schemeClr val="bg2"/>
              </a:solidFill>
            </a:endParaRPr>
          </a:p>
          <a:p>
            <a:pPr marL="457200" indent="-457200">
              <a:defRPr/>
            </a:pPr>
            <a:r>
              <a:rPr lang="en-US" dirty="0" smtClean="0">
                <a:solidFill>
                  <a:schemeClr val="bg2"/>
                </a:solidFill>
              </a:rPr>
              <a:t>Bylaws</a:t>
            </a:r>
          </a:p>
          <a:p>
            <a:pPr marL="0" indent="0">
              <a:buNone/>
              <a:defRPr/>
            </a:pPr>
            <a:endParaRPr lang="en-US" dirty="0">
              <a:solidFill>
                <a:schemeClr val="bg2"/>
              </a:solidFill>
            </a:endParaRPr>
          </a:p>
          <a:p>
            <a:pPr marL="457200" indent="-457200">
              <a:defRPr/>
            </a:pPr>
            <a:r>
              <a:rPr lang="en-US" dirty="0">
                <a:solidFill>
                  <a:schemeClr val="bg2"/>
                </a:solidFill>
              </a:rPr>
              <a:t>IRS determination </a:t>
            </a:r>
            <a:r>
              <a:rPr lang="en-US" dirty="0" smtClean="0">
                <a:solidFill>
                  <a:schemeClr val="bg2"/>
                </a:solidFill>
              </a:rPr>
              <a:t>letter</a:t>
            </a:r>
          </a:p>
          <a:p>
            <a:pPr marL="0" indent="0">
              <a:buNone/>
              <a:defRPr/>
            </a:pPr>
            <a:endParaRPr lang="en-US" dirty="0">
              <a:solidFill>
                <a:schemeClr val="bg2"/>
              </a:solidFill>
            </a:endParaRPr>
          </a:p>
          <a:p>
            <a:pPr marL="457200" indent="-457200">
              <a:defRPr/>
            </a:pPr>
            <a:r>
              <a:rPr lang="en-US" dirty="0">
                <a:solidFill>
                  <a:schemeClr val="bg2"/>
                </a:solidFill>
              </a:rPr>
              <a:t>Form 1023 and supporting </a:t>
            </a:r>
            <a:r>
              <a:rPr lang="en-US" dirty="0" smtClean="0">
                <a:solidFill>
                  <a:schemeClr val="bg2"/>
                </a:solidFill>
              </a:rPr>
              <a:t>documentation</a:t>
            </a:r>
          </a:p>
          <a:p>
            <a:pPr marL="0" indent="0">
              <a:buNone/>
              <a:defRPr/>
            </a:pPr>
            <a:endParaRPr lang="en-US" dirty="0">
              <a:solidFill>
                <a:schemeClr val="bg2"/>
              </a:solidFill>
            </a:endParaRPr>
          </a:p>
          <a:p>
            <a:pPr marL="457200" indent="-457200">
              <a:defRPr/>
            </a:pPr>
            <a:r>
              <a:rPr lang="en-US" dirty="0">
                <a:solidFill>
                  <a:schemeClr val="bg2"/>
                </a:solidFill>
              </a:rPr>
              <a:t>Forms 990 for the three most recent years</a:t>
            </a: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19</a:t>
            </a:fld>
            <a:endParaRPr lang="en-US" dirty="0"/>
          </a:p>
        </p:txBody>
      </p:sp>
    </p:spTree>
    <p:extLst>
      <p:ext uri="{BB962C8B-B14F-4D97-AF65-F5344CB8AC3E}">
        <p14:creationId xmlns:p14="http://schemas.microsoft.com/office/powerpoint/2010/main" val="2548522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Disclaimer</a:t>
            </a:r>
          </a:p>
        </p:txBody>
      </p:sp>
      <p:sp>
        <p:nvSpPr>
          <p:cNvPr id="5" name="Slide Number Placeholder 4"/>
          <p:cNvSpPr>
            <a:spLocks noGrp="1"/>
          </p:cNvSpPr>
          <p:nvPr>
            <p:ph type="sldNum" sz="quarter" idx="12"/>
          </p:nvPr>
        </p:nvSpPr>
        <p:spPr/>
        <p:txBody>
          <a:bodyPr/>
          <a:lstStyle/>
          <a:p>
            <a:fld id="{E2F5E219-22AC-1040-84E1-E1D5071A76DB}" type="slidenum">
              <a:rPr lang="en-US" smtClean="0"/>
              <a:pPr/>
              <a:t>2</a:t>
            </a:fld>
            <a:endParaRPr lang="en-US" dirty="0"/>
          </a:p>
        </p:txBody>
      </p:sp>
      <p:sp>
        <p:nvSpPr>
          <p:cNvPr id="7" name="Content Placeholder 2"/>
          <p:cNvSpPr>
            <a:spLocks noGrp="1"/>
          </p:cNvSpPr>
          <p:nvPr>
            <p:ph idx="1"/>
          </p:nvPr>
        </p:nvSpPr>
        <p:spPr/>
        <p:txBody>
          <a:bodyPr>
            <a:normAutofit fontScale="85000" lnSpcReduction="20000"/>
          </a:bodyPr>
          <a:lstStyle/>
          <a:p>
            <a:pPr marL="0" indent="0" algn="just">
              <a:lnSpc>
                <a:spcPct val="100000"/>
              </a:lnSpc>
              <a:buNone/>
              <a:defRPr/>
            </a:pPr>
            <a:r>
              <a:rPr lang="en-US" dirty="0">
                <a:solidFill>
                  <a:schemeClr val="bg2"/>
                </a:solidFill>
                <a:cs typeface="Times New Roman" pitchFamily="18" charset="0"/>
              </a:rPr>
              <a:t>This presentation is provided as a general informational service to clients and friends of Pro Bono Partnership. It should </a:t>
            </a:r>
            <a:r>
              <a:rPr lang="en-US" b="1" dirty="0">
                <a:solidFill>
                  <a:schemeClr val="bg2"/>
                </a:solidFill>
                <a:cs typeface="Times New Roman" pitchFamily="18" charset="0"/>
              </a:rPr>
              <a:t>not</a:t>
            </a:r>
            <a:r>
              <a:rPr lang="en-US" dirty="0">
                <a:solidFill>
                  <a:schemeClr val="bg2"/>
                </a:solidFill>
                <a:cs typeface="Times New Roman" pitchFamily="18" charset="0"/>
              </a:rPr>
              <a:t> be construed as, and does not constitute, </a:t>
            </a:r>
            <a:r>
              <a:rPr lang="en-US" b="1" dirty="0">
                <a:solidFill>
                  <a:schemeClr val="bg2"/>
                </a:solidFill>
                <a:cs typeface="Times New Roman" pitchFamily="18" charset="0"/>
              </a:rPr>
              <a:t>legal advice </a:t>
            </a:r>
            <a:r>
              <a:rPr lang="en-US" dirty="0">
                <a:solidFill>
                  <a:schemeClr val="bg2"/>
                </a:solidFill>
                <a:cs typeface="Times New Roman" pitchFamily="18" charset="0"/>
              </a:rPr>
              <a:t>on any specific matter, </a:t>
            </a:r>
            <a:r>
              <a:rPr lang="en-US" b="1" dirty="0">
                <a:solidFill>
                  <a:schemeClr val="bg2"/>
                </a:solidFill>
                <a:cs typeface="Times New Roman" pitchFamily="18" charset="0"/>
              </a:rPr>
              <a:t>nor</a:t>
            </a:r>
            <a:r>
              <a:rPr lang="en-US" dirty="0">
                <a:solidFill>
                  <a:schemeClr val="bg2"/>
                </a:solidFill>
                <a:cs typeface="Times New Roman" pitchFamily="18" charset="0"/>
              </a:rPr>
              <a:t> does this presentation create an </a:t>
            </a:r>
            <a:r>
              <a:rPr lang="en-US" b="1" dirty="0">
                <a:solidFill>
                  <a:schemeClr val="bg2"/>
                </a:solidFill>
                <a:cs typeface="Times New Roman" pitchFamily="18" charset="0"/>
              </a:rPr>
              <a:t>attorney-client relationship</a:t>
            </a:r>
            <a:r>
              <a:rPr lang="en-US" dirty="0">
                <a:solidFill>
                  <a:schemeClr val="bg2"/>
                </a:solidFill>
                <a:cs typeface="Times New Roman" pitchFamily="18" charset="0"/>
              </a:rPr>
              <a:t>.  You should seek advice based on your particular circumstances from an independent legal advisor</a:t>
            </a:r>
            <a:r>
              <a:rPr lang="en-US" dirty="0" smtClean="0">
                <a:solidFill>
                  <a:schemeClr val="bg2"/>
                </a:solidFill>
                <a:cs typeface="Times New Roman" pitchFamily="18" charset="0"/>
              </a:rPr>
              <a:t>.</a:t>
            </a:r>
          </a:p>
          <a:p>
            <a:pPr marL="0" indent="0" algn="just">
              <a:lnSpc>
                <a:spcPct val="100000"/>
              </a:lnSpc>
              <a:buNone/>
              <a:defRPr/>
            </a:pPr>
            <a:endParaRPr lang="en-US" dirty="0">
              <a:solidFill>
                <a:schemeClr val="bg2"/>
              </a:solidFill>
              <a:cs typeface="Times New Roman" pitchFamily="18" charset="0"/>
            </a:endParaRPr>
          </a:p>
          <a:p>
            <a:pPr marL="0" indent="0" algn="just">
              <a:lnSpc>
                <a:spcPct val="100000"/>
              </a:lnSpc>
              <a:buNone/>
              <a:defRPr/>
            </a:pPr>
            <a:r>
              <a:rPr lang="en-US" u="sng" dirty="0">
                <a:solidFill>
                  <a:schemeClr val="bg2"/>
                </a:solidFill>
              </a:rPr>
              <a:t>IRS Circular 230 Disclosure</a:t>
            </a:r>
            <a:r>
              <a:rPr lang="en-US" dirty="0">
                <a:solidFill>
                  <a:schemeClr val="bg2"/>
                </a:solidFill>
              </a:rPr>
              <a:t>: To ensure compliance with requirements imposed by the IRS, we inform you that any tax advice contained in this communication (including any attachments) is not intended or written to be used, and cannot be used, for the purpose of (</a:t>
            </a:r>
            <a:r>
              <a:rPr lang="en-US" dirty="0" err="1">
                <a:solidFill>
                  <a:schemeClr val="bg2"/>
                </a:solidFill>
              </a:rPr>
              <a:t>i</a:t>
            </a:r>
            <a:r>
              <a:rPr lang="en-US" dirty="0">
                <a:solidFill>
                  <a:schemeClr val="bg2"/>
                </a:solidFill>
              </a:rPr>
              <a:t>) avoiding penalties under the Internal Revenue Code or (ii) promoting, marketing, or recommending to another party any transaction or matter addressed herein.  </a:t>
            </a:r>
          </a:p>
          <a:p>
            <a:pPr marL="0" indent="0" algn="just">
              <a:lnSpc>
                <a:spcPct val="100000"/>
              </a:lnSpc>
              <a:buNone/>
              <a:defRPr/>
            </a:pPr>
            <a:endParaRPr lang="en-US" dirty="0">
              <a:solidFill>
                <a:schemeClr val="bg2"/>
              </a:solidFill>
              <a:cs typeface="Times New Roman" pitchFamily="18" charset="0"/>
            </a:endParaRPr>
          </a:p>
        </p:txBody>
      </p:sp>
    </p:spTree>
    <p:extLst>
      <p:ext uri="{BB962C8B-B14F-4D97-AF65-F5344CB8AC3E}">
        <p14:creationId xmlns:p14="http://schemas.microsoft.com/office/powerpoint/2010/main" val="2553336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For More Information</a:t>
            </a:r>
          </a:p>
        </p:txBody>
      </p:sp>
      <p:sp>
        <p:nvSpPr>
          <p:cNvPr id="10" name="Slide Number Placeholder 9"/>
          <p:cNvSpPr>
            <a:spLocks noGrp="1"/>
          </p:cNvSpPr>
          <p:nvPr>
            <p:ph type="sldNum" sz="quarter" idx="12"/>
          </p:nvPr>
        </p:nvSpPr>
        <p:spPr/>
        <p:txBody>
          <a:bodyPr/>
          <a:lstStyle/>
          <a:p>
            <a:fld id="{E2F5E219-22AC-1040-84E1-E1D5071A76DB}" type="slidenum">
              <a:rPr lang="en-US" smtClean="0"/>
              <a:pPr/>
              <a:t>20</a:t>
            </a:fld>
            <a:endParaRPr lang="en-US" dirty="0"/>
          </a:p>
        </p:txBody>
      </p:sp>
      <p:pic>
        <p:nvPicPr>
          <p:cNvPr id="7" name="Picture 6" descr="https://www.probonopartner.org/wp-content/uploads/2018/08/AliK-700x243.png"/>
          <p:cNvPicPr>
            <a:picLocks noChangeAspect="1" noChangeArrowheads="1"/>
          </p:cNvPicPr>
          <p:nvPr/>
        </p:nvPicPr>
        <p:blipFill rotWithShape="1">
          <a:blip r:embed="rId3">
            <a:extLst>
              <a:ext uri="{28A0092B-C50C-407E-A947-70E740481C1C}">
                <a14:useLocalDpi xmlns:a14="http://schemas.microsoft.com/office/drawing/2010/main" val="0"/>
              </a:ext>
            </a:extLst>
          </a:blip>
          <a:srcRect l="69199" r="2721"/>
          <a:stretch/>
        </p:blipFill>
        <p:spPr bwMode="auto">
          <a:xfrm>
            <a:off x="4949314" y="2027932"/>
            <a:ext cx="1658959" cy="205143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12176"/>
          <a:stretch/>
        </p:blipFill>
        <p:spPr>
          <a:xfrm>
            <a:off x="364026" y="2029038"/>
            <a:ext cx="1671018" cy="2050324"/>
          </a:xfrm>
          <a:prstGeom prst="rect">
            <a:avLst/>
          </a:prstGeom>
        </p:spPr>
      </p:pic>
      <p:sp>
        <p:nvSpPr>
          <p:cNvPr id="4" name="TextBox 3"/>
          <p:cNvSpPr txBox="1"/>
          <p:nvPr/>
        </p:nvSpPr>
        <p:spPr>
          <a:xfrm>
            <a:off x="364026" y="4188623"/>
            <a:ext cx="3328223" cy="923330"/>
          </a:xfrm>
          <a:prstGeom prst="rect">
            <a:avLst/>
          </a:prstGeom>
          <a:noFill/>
        </p:spPr>
        <p:txBody>
          <a:bodyPr wrap="square" rtlCol="0">
            <a:spAutoFit/>
          </a:bodyPr>
          <a:lstStyle/>
          <a:p>
            <a:r>
              <a:rPr lang="en-US" dirty="0" smtClean="0">
                <a:solidFill>
                  <a:schemeClr val="bg2"/>
                </a:solidFill>
              </a:rPr>
              <a:t>Kent E. Hansen, Esq. </a:t>
            </a:r>
          </a:p>
          <a:p>
            <a:r>
              <a:rPr lang="en-US" dirty="0" smtClean="0">
                <a:solidFill>
                  <a:schemeClr val="bg2"/>
                </a:solidFill>
                <a:hlinkClick r:id="rId5"/>
              </a:rPr>
              <a:t>khansen@probonopartner.org</a:t>
            </a:r>
            <a:endParaRPr lang="en-US" dirty="0" smtClean="0">
              <a:solidFill>
                <a:schemeClr val="bg2"/>
              </a:solidFill>
            </a:endParaRPr>
          </a:p>
          <a:p>
            <a:r>
              <a:rPr lang="en-US" dirty="0" smtClean="0">
                <a:solidFill>
                  <a:schemeClr val="bg2"/>
                </a:solidFill>
              </a:rPr>
              <a:t>(973) 240-6955 X 304</a:t>
            </a:r>
            <a:endParaRPr lang="en-US" dirty="0">
              <a:solidFill>
                <a:schemeClr val="bg2"/>
              </a:solidFill>
            </a:endParaRPr>
          </a:p>
        </p:txBody>
      </p:sp>
      <p:sp>
        <p:nvSpPr>
          <p:cNvPr id="14" name="TextBox 13"/>
          <p:cNvSpPr txBox="1"/>
          <p:nvPr/>
        </p:nvSpPr>
        <p:spPr>
          <a:xfrm>
            <a:off x="4944161" y="4188623"/>
            <a:ext cx="3328223" cy="923330"/>
          </a:xfrm>
          <a:prstGeom prst="rect">
            <a:avLst/>
          </a:prstGeom>
          <a:noFill/>
        </p:spPr>
        <p:txBody>
          <a:bodyPr wrap="square" rtlCol="0">
            <a:spAutoFit/>
          </a:bodyPr>
          <a:lstStyle/>
          <a:p>
            <a:r>
              <a:rPr lang="en-US" dirty="0" smtClean="0">
                <a:solidFill>
                  <a:schemeClr val="bg2"/>
                </a:solidFill>
              </a:rPr>
              <a:t>Alexandra E. Kilduff, Esq. </a:t>
            </a:r>
          </a:p>
          <a:p>
            <a:r>
              <a:rPr lang="en-US" dirty="0" smtClean="0">
                <a:solidFill>
                  <a:schemeClr val="bg2"/>
                </a:solidFill>
                <a:hlinkClick r:id="rId6"/>
              </a:rPr>
              <a:t>akilduff@probonopartner.org</a:t>
            </a:r>
            <a:endParaRPr lang="en-US" dirty="0" smtClean="0">
              <a:solidFill>
                <a:schemeClr val="bg2"/>
              </a:solidFill>
            </a:endParaRPr>
          </a:p>
          <a:p>
            <a:r>
              <a:rPr lang="en-US" dirty="0" smtClean="0">
                <a:solidFill>
                  <a:schemeClr val="bg2"/>
                </a:solidFill>
              </a:rPr>
              <a:t>(973) 240-6955 X 305</a:t>
            </a:r>
            <a:endParaRPr lang="en-US" dirty="0">
              <a:solidFill>
                <a:schemeClr val="bg2"/>
              </a:solidFill>
            </a:endParaRPr>
          </a:p>
        </p:txBody>
      </p:sp>
    </p:spTree>
    <p:extLst>
      <p:ext uri="{BB962C8B-B14F-4D97-AF65-F5344CB8AC3E}">
        <p14:creationId xmlns:p14="http://schemas.microsoft.com/office/powerpoint/2010/main" val="159870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Pro Bono Partnership? </a:t>
            </a:r>
          </a:p>
        </p:txBody>
      </p:sp>
      <p:sp>
        <p:nvSpPr>
          <p:cNvPr id="5" name="Slide Number Placeholder 4"/>
          <p:cNvSpPr>
            <a:spLocks noGrp="1"/>
          </p:cNvSpPr>
          <p:nvPr>
            <p:ph type="sldNum" sz="quarter" idx="12"/>
          </p:nvPr>
        </p:nvSpPr>
        <p:spPr/>
        <p:txBody>
          <a:bodyPr/>
          <a:lstStyle/>
          <a:p>
            <a:fld id="{E2F5E219-22AC-1040-84E1-E1D5071A76DB}" type="slidenum">
              <a:rPr lang="en-US" smtClean="0"/>
              <a:pPr/>
              <a:t>3</a:t>
            </a:fld>
            <a:endParaRPr lang="en-US" dirty="0"/>
          </a:p>
        </p:txBody>
      </p:sp>
      <p:sp>
        <p:nvSpPr>
          <p:cNvPr id="6" name="Content Placeholder 2"/>
          <p:cNvSpPr>
            <a:spLocks noGrp="1"/>
          </p:cNvSpPr>
          <p:nvPr>
            <p:ph idx="1"/>
          </p:nvPr>
        </p:nvSpPr>
        <p:spPr/>
        <p:txBody>
          <a:bodyPr>
            <a:normAutofit fontScale="92500" lnSpcReduction="20000"/>
          </a:bodyPr>
          <a:lstStyle/>
          <a:p>
            <a:pPr marL="342900" indent="-342900" algn="just">
              <a:lnSpc>
                <a:spcPct val="100000"/>
              </a:lnSpc>
              <a:spcBef>
                <a:spcPts val="0"/>
              </a:spcBef>
            </a:pPr>
            <a:r>
              <a:rPr lang="en-US" dirty="0">
                <a:solidFill>
                  <a:schemeClr val="bg2"/>
                </a:solidFill>
              </a:rPr>
              <a:t>A 501(c)(3) legal services organization that provides free business legal services for nonprofit organizations, through the services of our staff and corporate and private attorney volunteers</a:t>
            </a:r>
          </a:p>
          <a:p>
            <a:pPr marL="342900" indent="-342900" algn="just">
              <a:lnSpc>
                <a:spcPct val="100000"/>
              </a:lnSpc>
              <a:spcBef>
                <a:spcPts val="0"/>
              </a:spcBef>
            </a:pPr>
            <a:endParaRPr lang="en-US" dirty="0">
              <a:solidFill>
                <a:schemeClr val="bg2"/>
              </a:solidFill>
            </a:endParaRPr>
          </a:p>
          <a:p>
            <a:pPr marL="342900" indent="-342900" algn="just">
              <a:lnSpc>
                <a:spcPct val="100000"/>
              </a:lnSpc>
              <a:spcBef>
                <a:spcPts val="0"/>
              </a:spcBef>
            </a:pPr>
            <a:r>
              <a:rPr lang="en-US" dirty="0">
                <a:solidFill>
                  <a:schemeClr val="bg2"/>
                </a:solidFill>
              </a:rPr>
              <a:t>Serving CT, NJ and NY, excluding </a:t>
            </a:r>
            <a:r>
              <a:rPr lang="en-US" dirty="0" smtClean="0">
                <a:solidFill>
                  <a:schemeClr val="bg2"/>
                </a:solidFill>
              </a:rPr>
              <a:t>NYC</a:t>
            </a:r>
          </a:p>
          <a:p>
            <a:pPr marL="342900" indent="-342900" algn="just">
              <a:lnSpc>
                <a:spcPct val="100000"/>
              </a:lnSpc>
              <a:spcBef>
                <a:spcPts val="0"/>
              </a:spcBef>
            </a:pPr>
            <a:endParaRPr lang="en-US" dirty="0" smtClean="0">
              <a:solidFill>
                <a:schemeClr val="bg2"/>
              </a:solidFill>
            </a:endParaRPr>
          </a:p>
          <a:p>
            <a:pPr marL="342900" indent="-342900" algn="just">
              <a:lnSpc>
                <a:spcPct val="100000"/>
              </a:lnSpc>
              <a:spcBef>
                <a:spcPts val="0"/>
              </a:spcBef>
            </a:pPr>
            <a:r>
              <a:rPr lang="en-US" dirty="0">
                <a:solidFill>
                  <a:schemeClr val="bg2"/>
                </a:solidFill>
              </a:rPr>
              <a:t>We make it easy for attorneys to volunteer their expertise and to connect with nonprofits in their </a:t>
            </a:r>
            <a:r>
              <a:rPr lang="en-US" dirty="0" smtClean="0">
                <a:solidFill>
                  <a:schemeClr val="bg2"/>
                </a:solidFill>
              </a:rPr>
              <a:t>communities</a:t>
            </a:r>
            <a:endParaRPr lang="en-US" dirty="0">
              <a:solidFill>
                <a:schemeClr val="bg2"/>
              </a:solidFill>
            </a:endParaRPr>
          </a:p>
          <a:p>
            <a:pPr marL="0" indent="0" algn="just">
              <a:lnSpc>
                <a:spcPct val="100000"/>
              </a:lnSpc>
              <a:spcBef>
                <a:spcPts val="0"/>
              </a:spcBef>
              <a:buNone/>
            </a:pPr>
            <a:endParaRPr lang="en-US" u="sng" dirty="0">
              <a:solidFill>
                <a:schemeClr val="bg2"/>
              </a:solidFill>
            </a:endParaRPr>
          </a:p>
          <a:p>
            <a:pPr marL="342900" indent="-342900" algn="just">
              <a:lnSpc>
                <a:spcPct val="100000"/>
              </a:lnSpc>
            </a:pPr>
            <a:r>
              <a:rPr lang="en-US" dirty="0">
                <a:solidFill>
                  <a:schemeClr val="bg2"/>
                </a:solidFill>
              </a:rPr>
              <a:t>To apply, visit </a:t>
            </a:r>
            <a:r>
              <a:rPr lang="en-US" u="sng" dirty="0">
                <a:solidFill>
                  <a:schemeClr val="bg2"/>
                </a:solidFill>
                <a:hlinkClick r:id="rId2"/>
              </a:rPr>
              <a:t>www.probonopartner.org</a:t>
            </a:r>
            <a:r>
              <a:rPr lang="en-US" dirty="0">
                <a:solidFill>
                  <a:schemeClr val="bg2"/>
                </a:solidFill>
              </a:rPr>
              <a:t> and click on “Request Legal Assistance”</a:t>
            </a:r>
          </a:p>
          <a:p>
            <a:pPr marL="0" indent="0">
              <a:buNone/>
            </a:pPr>
            <a:endParaRPr lang="en-US" dirty="0"/>
          </a:p>
        </p:txBody>
      </p:sp>
    </p:spTree>
    <p:extLst>
      <p:ext uri="{BB962C8B-B14F-4D97-AF65-F5344CB8AC3E}">
        <p14:creationId xmlns:p14="http://schemas.microsoft.com/office/powerpoint/2010/main" val="236748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Who Do We Serve? </a:t>
            </a:r>
          </a:p>
        </p:txBody>
      </p:sp>
      <p:sp>
        <p:nvSpPr>
          <p:cNvPr id="5" name="Slide Number Placeholder 4"/>
          <p:cNvSpPr>
            <a:spLocks noGrp="1"/>
          </p:cNvSpPr>
          <p:nvPr>
            <p:ph type="sldNum" sz="quarter" idx="12"/>
          </p:nvPr>
        </p:nvSpPr>
        <p:spPr/>
        <p:txBody>
          <a:bodyPr/>
          <a:lstStyle/>
          <a:p>
            <a:fld id="{E2F5E219-22AC-1040-84E1-E1D5071A76DB}" type="slidenum">
              <a:rPr lang="en-US" smtClean="0"/>
              <a:pPr/>
              <a:t>4</a:t>
            </a:fld>
            <a:endParaRPr lang="en-US" dirty="0"/>
          </a:p>
        </p:txBody>
      </p:sp>
      <p:sp>
        <p:nvSpPr>
          <p:cNvPr id="6" name="Content Placeholder 2"/>
          <p:cNvSpPr>
            <a:spLocks noGrp="1"/>
          </p:cNvSpPr>
          <p:nvPr>
            <p:ph idx="1"/>
          </p:nvPr>
        </p:nvSpPr>
        <p:spPr/>
        <p:txBody>
          <a:bodyPr>
            <a:normAutofit fontScale="85000" lnSpcReduction="20000"/>
          </a:bodyPr>
          <a:lstStyle/>
          <a:p>
            <a:pPr marL="342900" indent="-342900" algn="just">
              <a:lnSpc>
                <a:spcPct val="120000"/>
              </a:lnSpc>
            </a:pPr>
            <a:r>
              <a:rPr lang="en-US" sz="2600" dirty="0">
                <a:solidFill>
                  <a:schemeClr val="bg2"/>
                </a:solidFill>
              </a:rPr>
              <a:t>Nonprofit 501(c)(3) organizations (or seeking 501(c)(3) status), serving the disadvantaged or enhancing the quality of life through important social, civic, arts, educational, or environmental programs or services</a:t>
            </a:r>
          </a:p>
          <a:p>
            <a:pPr marL="0" indent="0" algn="just">
              <a:lnSpc>
                <a:spcPct val="120000"/>
              </a:lnSpc>
              <a:buNone/>
            </a:pPr>
            <a:endParaRPr lang="en-US" sz="2600" dirty="0">
              <a:solidFill>
                <a:schemeClr val="bg2"/>
              </a:solidFill>
            </a:endParaRPr>
          </a:p>
          <a:p>
            <a:pPr marL="342900" indent="-342900" algn="just">
              <a:lnSpc>
                <a:spcPct val="120000"/>
              </a:lnSpc>
            </a:pPr>
            <a:r>
              <a:rPr lang="en-US" sz="2600" dirty="0">
                <a:solidFill>
                  <a:schemeClr val="bg2"/>
                </a:solidFill>
              </a:rPr>
              <a:t>Seeking transactional (i.e. non-litigation) legal assistance</a:t>
            </a:r>
          </a:p>
          <a:p>
            <a:pPr marL="0" indent="0" algn="just">
              <a:lnSpc>
                <a:spcPct val="120000"/>
              </a:lnSpc>
              <a:buNone/>
            </a:pPr>
            <a:endParaRPr lang="en-US" sz="2600" dirty="0">
              <a:solidFill>
                <a:schemeClr val="bg2"/>
              </a:solidFill>
            </a:endParaRPr>
          </a:p>
          <a:p>
            <a:pPr marL="342900" indent="-342900" algn="just">
              <a:lnSpc>
                <a:spcPct val="120000"/>
              </a:lnSpc>
            </a:pPr>
            <a:r>
              <a:rPr lang="en-US" sz="2600" dirty="0">
                <a:solidFill>
                  <a:schemeClr val="bg2"/>
                </a:solidFill>
              </a:rPr>
              <a:t>Unable to pay for legal services without significantly impacting resources for programs</a:t>
            </a:r>
          </a:p>
          <a:p>
            <a:pPr>
              <a:lnSpc>
                <a:spcPct val="120000"/>
              </a:lnSpc>
            </a:pPr>
            <a:endParaRPr lang="en-US" dirty="0"/>
          </a:p>
        </p:txBody>
      </p:sp>
    </p:spTree>
    <p:extLst>
      <p:ext uri="{BB962C8B-B14F-4D97-AF65-F5344CB8AC3E}">
        <p14:creationId xmlns:p14="http://schemas.microsoft.com/office/powerpoint/2010/main" val="136325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Assistance Is Available? </a:t>
            </a:r>
          </a:p>
        </p:txBody>
      </p:sp>
      <p:sp>
        <p:nvSpPr>
          <p:cNvPr id="5" name="Slide Number Placeholder 4"/>
          <p:cNvSpPr>
            <a:spLocks noGrp="1"/>
          </p:cNvSpPr>
          <p:nvPr>
            <p:ph type="sldNum" sz="quarter" idx="12"/>
          </p:nvPr>
        </p:nvSpPr>
        <p:spPr/>
        <p:txBody>
          <a:bodyPr/>
          <a:lstStyle/>
          <a:p>
            <a:fld id="{E2F5E219-22AC-1040-84E1-E1D5071A76DB}" type="slidenum">
              <a:rPr lang="en-US" smtClean="0"/>
              <a:pPr/>
              <a:t>5</a:t>
            </a:fld>
            <a:endParaRPr lang="en-US" dirty="0"/>
          </a:p>
        </p:txBody>
      </p:sp>
      <p:sp>
        <p:nvSpPr>
          <p:cNvPr id="6" name="Content Placeholder 2"/>
          <p:cNvSpPr>
            <a:spLocks noGrp="1"/>
          </p:cNvSpPr>
          <p:nvPr>
            <p:ph idx="1"/>
          </p:nvPr>
        </p:nvSpPr>
        <p:spPr>
          <a:xfrm>
            <a:off x="473926" y="1824991"/>
            <a:ext cx="8353657" cy="4142671"/>
          </a:xfrm>
        </p:spPr>
        <p:txBody>
          <a:bodyPr>
            <a:normAutofit fontScale="77500" lnSpcReduction="20000"/>
          </a:bodyPr>
          <a:lstStyle/>
          <a:p>
            <a:pPr marL="60325" indent="-60325" algn="just">
              <a:lnSpc>
                <a:spcPct val="120000"/>
              </a:lnSpc>
              <a:spcBef>
                <a:spcPts val="0"/>
              </a:spcBef>
            </a:pPr>
            <a:r>
              <a:rPr lang="en-US" sz="2000" dirty="0"/>
              <a:t> </a:t>
            </a:r>
            <a:r>
              <a:rPr lang="en-US" sz="2000" dirty="0">
                <a:solidFill>
                  <a:schemeClr val="bg2"/>
                </a:solidFill>
              </a:rPr>
              <a:t>Non-litigation, business law matters, in areas such as:</a:t>
            </a:r>
          </a:p>
          <a:p>
            <a:pPr marL="60325" indent="-60325" algn="just">
              <a:lnSpc>
                <a:spcPct val="120000"/>
              </a:lnSpc>
              <a:spcBef>
                <a:spcPts val="0"/>
              </a:spcBef>
            </a:pPr>
            <a:endParaRPr lang="en-US" sz="2000" dirty="0">
              <a:solidFill>
                <a:schemeClr val="bg2"/>
              </a:solidFill>
            </a:endParaRPr>
          </a:p>
          <a:p>
            <a:pPr lvl="1" algn="just">
              <a:lnSpc>
                <a:spcPct val="120000"/>
              </a:lnSpc>
              <a:spcBef>
                <a:spcPts val="0"/>
              </a:spcBef>
              <a:buSzPct val="125000"/>
              <a:buFontTx/>
              <a:buChar char="•"/>
            </a:pPr>
            <a:r>
              <a:rPr lang="en-US" dirty="0">
                <a:solidFill>
                  <a:schemeClr val="bg2"/>
                </a:solidFill>
              </a:rPr>
              <a:t>Corporate structure and governance</a:t>
            </a:r>
          </a:p>
          <a:p>
            <a:pPr lvl="1" algn="just">
              <a:lnSpc>
                <a:spcPct val="120000"/>
              </a:lnSpc>
              <a:spcBef>
                <a:spcPts val="0"/>
              </a:spcBef>
              <a:buSzPct val="125000"/>
              <a:buFontTx/>
              <a:buChar char="•"/>
            </a:pPr>
            <a:endParaRPr lang="en-US" dirty="0">
              <a:solidFill>
                <a:schemeClr val="bg2"/>
              </a:solidFill>
            </a:endParaRPr>
          </a:p>
          <a:p>
            <a:pPr lvl="1" algn="just">
              <a:lnSpc>
                <a:spcPct val="120000"/>
              </a:lnSpc>
              <a:spcBef>
                <a:spcPts val="0"/>
              </a:spcBef>
              <a:buSzPct val="125000"/>
              <a:buFontTx/>
              <a:buChar char="•"/>
            </a:pPr>
            <a:r>
              <a:rPr lang="en-US" dirty="0">
                <a:solidFill>
                  <a:schemeClr val="bg2"/>
                </a:solidFill>
              </a:rPr>
              <a:t>Contracts</a:t>
            </a:r>
          </a:p>
          <a:p>
            <a:pPr lvl="1" algn="just">
              <a:lnSpc>
                <a:spcPct val="120000"/>
              </a:lnSpc>
              <a:spcBef>
                <a:spcPts val="0"/>
              </a:spcBef>
              <a:buSzPct val="125000"/>
              <a:buFontTx/>
              <a:buChar char="•"/>
            </a:pPr>
            <a:endParaRPr lang="en-US" dirty="0">
              <a:solidFill>
                <a:schemeClr val="bg2"/>
              </a:solidFill>
            </a:endParaRPr>
          </a:p>
          <a:p>
            <a:pPr lvl="1" algn="just">
              <a:lnSpc>
                <a:spcPct val="120000"/>
              </a:lnSpc>
              <a:spcBef>
                <a:spcPts val="0"/>
              </a:spcBef>
              <a:buSzPct val="125000"/>
              <a:buFontTx/>
              <a:buChar char="•"/>
            </a:pPr>
            <a:r>
              <a:rPr lang="en-US" dirty="0">
                <a:solidFill>
                  <a:schemeClr val="bg2"/>
                </a:solidFill>
              </a:rPr>
              <a:t>Employment law</a:t>
            </a:r>
          </a:p>
          <a:p>
            <a:pPr lvl="1" algn="just">
              <a:lnSpc>
                <a:spcPct val="120000"/>
              </a:lnSpc>
              <a:spcBef>
                <a:spcPts val="0"/>
              </a:spcBef>
              <a:buSzPct val="125000"/>
              <a:buFontTx/>
              <a:buChar char="•"/>
            </a:pPr>
            <a:endParaRPr lang="en-US" dirty="0">
              <a:solidFill>
                <a:schemeClr val="bg2"/>
              </a:solidFill>
            </a:endParaRPr>
          </a:p>
          <a:p>
            <a:pPr lvl="1" algn="just">
              <a:lnSpc>
                <a:spcPct val="120000"/>
              </a:lnSpc>
              <a:spcBef>
                <a:spcPts val="0"/>
              </a:spcBef>
              <a:buSzPct val="125000"/>
              <a:buFontTx/>
              <a:buChar char="•"/>
            </a:pPr>
            <a:r>
              <a:rPr lang="en-US" dirty="0">
                <a:solidFill>
                  <a:schemeClr val="bg2"/>
                </a:solidFill>
              </a:rPr>
              <a:t>Intellectual property law</a:t>
            </a:r>
          </a:p>
          <a:p>
            <a:pPr lvl="1" algn="just">
              <a:lnSpc>
                <a:spcPct val="120000"/>
              </a:lnSpc>
              <a:spcBef>
                <a:spcPts val="0"/>
              </a:spcBef>
              <a:buSzPct val="125000"/>
              <a:buFontTx/>
              <a:buChar char="•"/>
            </a:pPr>
            <a:endParaRPr lang="en-US" dirty="0">
              <a:solidFill>
                <a:schemeClr val="bg2"/>
              </a:solidFill>
            </a:endParaRPr>
          </a:p>
          <a:p>
            <a:pPr lvl="1" algn="just">
              <a:lnSpc>
                <a:spcPct val="120000"/>
              </a:lnSpc>
              <a:spcBef>
                <a:spcPts val="0"/>
              </a:spcBef>
              <a:buSzPct val="125000"/>
              <a:buFontTx/>
              <a:buChar char="•"/>
            </a:pPr>
            <a:r>
              <a:rPr lang="en-US" dirty="0">
                <a:solidFill>
                  <a:schemeClr val="bg2"/>
                </a:solidFill>
              </a:rPr>
              <a:t>Real estate (including lease reviews)</a:t>
            </a:r>
          </a:p>
          <a:p>
            <a:pPr lvl="1" algn="just">
              <a:lnSpc>
                <a:spcPct val="120000"/>
              </a:lnSpc>
              <a:spcBef>
                <a:spcPts val="0"/>
              </a:spcBef>
              <a:buSzPct val="125000"/>
              <a:buFontTx/>
              <a:buChar char="•"/>
            </a:pPr>
            <a:endParaRPr lang="en-US" dirty="0">
              <a:solidFill>
                <a:schemeClr val="bg2"/>
              </a:solidFill>
            </a:endParaRPr>
          </a:p>
          <a:p>
            <a:pPr lvl="1" algn="just">
              <a:lnSpc>
                <a:spcPct val="120000"/>
              </a:lnSpc>
              <a:spcBef>
                <a:spcPts val="0"/>
              </a:spcBef>
              <a:buSzPct val="125000"/>
              <a:buFontTx/>
              <a:buChar char="•"/>
            </a:pPr>
            <a:r>
              <a:rPr lang="en-US" dirty="0">
                <a:solidFill>
                  <a:schemeClr val="bg2"/>
                </a:solidFill>
              </a:rPr>
              <a:t>Regulatory compliance (e.g., registration, annual reporting, charitable solicitation rules, lobbying)</a:t>
            </a:r>
          </a:p>
          <a:p>
            <a:pPr marL="457200" lvl="1" indent="0" algn="just">
              <a:lnSpc>
                <a:spcPct val="120000"/>
              </a:lnSpc>
              <a:spcBef>
                <a:spcPts val="0"/>
              </a:spcBef>
              <a:buSzPct val="125000"/>
              <a:buNone/>
            </a:pPr>
            <a:endParaRPr lang="en-US" dirty="0">
              <a:solidFill>
                <a:schemeClr val="bg2"/>
              </a:solidFill>
            </a:endParaRPr>
          </a:p>
          <a:p>
            <a:pPr lvl="1" algn="just">
              <a:lnSpc>
                <a:spcPct val="120000"/>
              </a:lnSpc>
              <a:spcBef>
                <a:spcPts val="0"/>
              </a:spcBef>
              <a:buSzPct val="125000"/>
              <a:buFontTx/>
              <a:buChar char="•"/>
            </a:pPr>
            <a:r>
              <a:rPr lang="en-US" dirty="0">
                <a:solidFill>
                  <a:schemeClr val="bg2"/>
                </a:solidFill>
              </a:rPr>
              <a:t>Tax law and tax-exempt status</a:t>
            </a:r>
          </a:p>
        </p:txBody>
      </p:sp>
    </p:spTree>
    <p:extLst>
      <p:ext uri="{BB962C8B-B14F-4D97-AF65-F5344CB8AC3E}">
        <p14:creationId xmlns:p14="http://schemas.microsoft.com/office/powerpoint/2010/main" val="80817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6" y="344624"/>
            <a:ext cx="8058153" cy="1166542"/>
          </a:xfrm>
        </p:spPr>
        <p:txBody>
          <a:bodyPr/>
          <a:lstStyle/>
          <a:p>
            <a:pPr algn="ctr">
              <a:defRPr/>
            </a:pPr>
            <a:r>
              <a:rPr lang="en-US" b="1" kern="0" dirty="0" smtClean="0"/>
              <a:t>    Types </a:t>
            </a:r>
            <a:r>
              <a:rPr lang="en-US" b="1" kern="0" dirty="0"/>
              <a:t>of Partnership Clients</a:t>
            </a:r>
          </a:p>
        </p:txBody>
      </p:sp>
      <p:sp>
        <p:nvSpPr>
          <p:cNvPr id="5" name="Slide Number Placeholder 4"/>
          <p:cNvSpPr>
            <a:spLocks noGrp="1"/>
          </p:cNvSpPr>
          <p:nvPr>
            <p:ph type="sldNum" sz="quarter" idx="12"/>
          </p:nvPr>
        </p:nvSpPr>
        <p:spPr/>
        <p:txBody>
          <a:bodyPr/>
          <a:lstStyle/>
          <a:p>
            <a:fld id="{E2F5E219-22AC-1040-84E1-E1D5071A76DB}" type="slidenum">
              <a:rPr lang="en-US" smtClean="0"/>
              <a:pPr/>
              <a:t>6</a:t>
            </a:fld>
            <a:endParaRPr lang="en-US" dirty="0"/>
          </a:p>
        </p:txBody>
      </p:sp>
      <p:pic>
        <p:nvPicPr>
          <p:cNvPr id="9" name="Content Placeholder 8"/>
          <p:cNvPicPr>
            <a:picLocks noGrp="1" noChangeAspect="1"/>
          </p:cNvPicPr>
          <p:nvPr>
            <p:ph idx="1"/>
          </p:nvPr>
        </p:nvPicPr>
        <p:blipFill>
          <a:blip r:embed="rId3"/>
          <a:stretch>
            <a:fillRect/>
          </a:stretch>
        </p:blipFill>
        <p:spPr>
          <a:xfrm>
            <a:off x="1828800" y="2034676"/>
            <a:ext cx="5486400" cy="3571487"/>
          </a:xfrm>
          <a:prstGeom prst="rect">
            <a:avLst/>
          </a:prstGeom>
        </p:spPr>
      </p:pic>
    </p:spTree>
    <p:extLst>
      <p:ext uri="{BB962C8B-B14F-4D97-AF65-F5344CB8AC3E}">
        <p14:creationId xmlns:p14="http://schemas.microsoft.com/office/powerpoint/2010/main" val="1500170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defRPr/>
            </a:pPr>
            <a:r>
              <a:rPr lang="en-US" b="1" dirty="0" smtClean="0"/>
              <a:t/>
            </a:r>
            <a:br>
              <a:rPr lang="en-US" b="1" dirty="0" smtClean="0"/>
            </a:br>
            <a:r>
              <a:rPr lang="en-US" b="1" dirty="0" smtClean="0"/>
              <a:t>Implement </a:t>
            </a:r>
            <a:r>
              <a:rPr lang="en-US" b="1" dirty="0"/>
              <a:t>and Document</a:t>
            </a:r>
            <a:br>
              <a:rPr lang="en-US" b="1" dirty="0"/>
            </a:br>
            <a:r>
              <a:rPr lang="en-US" b="1" dirty="0"/>
              <a:t>Your Good Governance</a:t>
            </a:r>
            <a:r>
              <a:rPr lang="en-US" b="1" kern="0" dirty="0"/>
              <a:t/>
            </a:r>
            <a:br>
              <a:rPr lang="en-US" b="1" kern="0" dirty="0"/>
            </a:br>
            <a:endParaRPr lang="en-US" dirty="0"/>
          </a:p>
        </p:txBody>
      </p:sp>
      <p:sp>
        <p:nvSpPr>
          <p:cNvPr id="3" name="Content Placeholder 2"/>
          <p:cNvSpPr>
            <a:spLocks noGrp="1"/>
          </p:cNvSpPr>
          <p:nvPr>
            <p:ph idx="1"/>
          </p:nvPr>
        </p:nvSpPr>
        <p:spPr>
          <a:xfrm>
            <a:off x="473926" y="1824991"/>
            <a:ext cx="8353657" cy="4251343"/>
          </a:xfrm>
        </p:spPr>
        <p:txBody>
          <a:bodyPr numCol="1">
            <a:normAutofit/>
          </a:bodyPr>
          <a:lstStyle/>
          <a:p>
            <a:r>
              <a:rPr lang="en-US" dirty="0" smtClean="0">
                <a:solidFill>
                  <a:schemeClr val="bg2"/>
                </a:solidFill>
                <a:latin typeface="+mj-lt"/>
              </a:rPr>
              <a:t>Role of the Board </a:t>
            </a:r>
          </a:p>
          <a:p>
            <a:r>
              <a:rPr lang="en-US" dirty="0">
                <a:solidFill>
                  <a:schemeClr val="bg2"/>
                </a:solidFill>
                <a:latin typeface="+mj-lt"/>
              </a:rPr>
              <a:t>What Is </a:t>
            </a:r>
            <a:r>
              <a:rPr lang="en-US" dirty="0" smtClean="0">
                <a:solidFill>
                  <a:schemeClr val="bg2"/>
                </a:solidFill>
                <a:latin typeface="+mj-lt"/>
              </a:rPr>
              <a:t>Corporate Housekeeping</a:t>
            </a:r>
            <a:r>
              <a:rPr lang="en-US" dirty="0">
                <a:solidFill>
                  <a:schemeClr val="bg2"/>
                </a:solidFill>
                <a:latin typeface="+mj-lt"/>
              </a:rPr>
              <a:t>?</a:t>
            </a:r>
            <a:endParaRPr lang="en-US" kern="0" dirty="0">
              <a:solidFill>
                <a:schemeClr val="bg2"/>
              </a:solidFill>
              <a:latin typeface="+mj-lt"/>
            </a:endParaRPr>
          </a:p>
          <a:p>
            <a:r>
              <a:rPr lang="en-US" dirty="0">
                <a:solidFill>
                  <a:schemeClr val="bg2"/>
                </a:solidFill>
                <a:latin typeface="+mj-lt"/>
              </a:rPr>
              <a:t>Housekeeping Basics</a:t>
            </a:r>
            <a:endParaRPr lang="en-US" kern="0" dirty="0">
              <a:solidFill>
                <a:schemeClr val="bg2"/>
              </a:solidFill>
              <a:latin typeface="+mj-lt"/>
            </a:endParaRPr>
          </a:p>
          <a:p>
            <a:r>
              <a:rPr lang="en-US" dirty="0">
                <a:solidFill>
                  <a:schemeClr val="bg2"/>
                </a:solidFill>
                <a:latin typeface="+mj-lt"/>
              </a:rPr>
              <a:t>Board </a:t>
            </a:r>
            <a:r>
              <a:rPr lang="en-US" dirty="0" smtClean="0">
                <a:solidFill>
                  <a:schemeClr val="bg2"/>
                </a:solidFill>
                <a:latin typeface="+mj-lt"/>
              </a:rPr>
              <a:t>Meetings</a:t>
            </a:r>
          </a:p>
          <a:p>
            <a:pPr lvl="1"/>
            <a:r>
              <a:rPr lang="en-US" kern="0" dirty="0" smtClean="0">
                <a:solidFill>
                  <a:schemeClr val="bg2"/>
                </a:solidFill>
                <a:latin typeface="+mj-lt"/>
              </a:rPr>
              <a:t>Agendas</a:t>
            </a:r>
          </a:p>
          <a:p>
            <a:pPr lvl="1"/>
            <a:r>
              <a:rPr lang="en-US" kern="0" dirty="0" smtClean="0">
                <a:solidFill>
                  <a:schemeClr val="bg2"/>
                </a:solidFill>
                <a:latin typeface="+mj-lt"/>
              </a:rPr>
              <a:t>Materials </a:t>
            </a:r>
          </a:p>
          <a:p>
            <a:pPr lvl="1"/>
            <a:r>
              <a:rPr lang="en-US" kern="0" dirty="0" smtClean="0">
                <a:solidFill>
                  <a:schemeClr val="bg2"/>
                </a:solidFill>
                <a:latin typeface="+mj-lt"/>
              </a:rPr>
              <a:t>Conduct</a:t>
            </a:r>
          </a:p>
          <a:p>
            <a:r>
              <a:rPr lang="en-US" dirty="0" smtClean="0">
                <a:solidFill>
                  <a:schemeClr val="bg2"/>
                </a:solidFill>
                <a:latin typeface="+mj-lt"/>
              </a:rPr>
              <a:t>Board </a:t>
            </a:r>
            <a:r>
              <a:rPr lang="en-US" dirty="0">
                <a:solidFill>
                  <a:schemeClr val="bg2"/>
                </a:solidFill>
                <a:latin typeface="+mj-lt"/>
              </a:rPr>
              <a:t>Action </a:t>
            </a:r>
            <a:r>
              <a:rPr lang="en-US" dirty="0" smtClean="0">
                <a:solidFill>
                  <a:schemeClr val="bg2"/>
                </a:solidFill>
                <a:latin typeface="+mj-lt"/>
              </a:rPr>
              <a:t>and Documentation</a:t>
            </a:r>
          </a:p>
          <a:p>
            <a:pPr lvl="1"/>
            <a:r>
              <a:rPr lang="en-US" dirty="0">
                <a:solidFill>
                  <a:schemeClr val="bg2"/>
                </a:solidFill>
                <a:latin typeface="+mj-lt"/>
              </a:rPr>
              <a:t>Minutes</a:t>
            </a:r>
            <a:endParaRPr lang="en-US" kern="0" dirty="0">
              <a:solidFill>
                <a:schemeClr val="bg2"/>
              </a:solidFill>
              <a:latin typeface="+mj-lt"/>
            </a:endParaRPr>
          </a:p>
          <a:p>
            <a:pPr lvl="1"/>
            <a:r>
              <a:rPr lang="en-US" dirty="0">
                <a:solidFill>
                  <a:schemeClr val="bg2"/>
                </a:solidFill>
                <a:latin typeface="+mj-lt"/>
              </a:rPr>
              <a:t>Corporate Records</a:t>
            </a:r>
            <a:endParaRPr lang="en-US" kern="0" dirty="0">
              <a:solidFill>
                <a:schemeClr val="bg2"/>
              </a:solidFill>
              <a:latin typeface="+mj-lt"/>
            </a:endParaRPr>
          </a:p>
          <a:p>
            <a:pPr lvl="1"/>
            <a:endParaRPr lang="en-US" b="1" kern="0" dirty="0"/>
          </a:p>
          <a:p>
            <a:endParaRPr lang="en-US" b="1" kern="0" dirty="0"/>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7</a:t>
            </a:fld>
            <a:endParaRPr lang="en-US" dirty="0"/>
          </a:p>
        </p:txBody>
      </p:sp>
    </p:spTree>
    <p:extLst>
      <p:ext uri="{BB962C8B-B14F-4D97-AF65-F5344CB8AC3E}">
        <p14:creationId xmlns:p14="http://schemas.microsoft.com/office/powerpoint/2010/main" val="319856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Role of the </a:t>
            </a:r>
            <a:r>
              <a:rPr lang="en-US" b="1" dirty="0" smtClean="0"/>
              <a:t>Board in </a:t>
            </a:r>
            <a:r>
              <a:rPr lang="en-US" b="1" dirty="0"/>
              <a:t/>
            </a:r>
            <a:br>
              <a:rPr lang="en-US" b="1" dirty="0"/>
            </a:br>
            <a:r>
              <a:rPr lang="en-US" b="1" dirty="0"/>
              <a:t>Corporate Governance</a:t>
            </a:r>
            <a:endParaRPr lang="en-US" dirty="0"/>
          </a:p>
        </p:txBody>
      </p:sp>
      <p:sp>
        <p:nvSpPr>
          <p:cNvPr id="3" name="Content Placeholder 2"/>
          <p:cNvSpPr>
            <a:spLocks noGrp="1"/>
          </p:cNvSpPr>
          <p:nvPr>
            <p:ph idx="1"/>
          </p:nvPr>
        </p:nvSpPr>
        <p:spPr>
          <a:xfrm>
            <a:off x="473926" y="1824992"/>
            <a:ext cx="8353657" cy="4192350"/>
          </a:xfrm>
        </p:spPr>
        <p:txBody>
          <a:bodyPr numCol="1">
            <a:normAutofit fontScale="92500" lnSpcReduction="10000"/>
          </a:bodyPr>
          <a:lstStyle/>
          <a:p>
            <a:r>
              <a:rPr lang="en-US" altLang="en-US" dirty="0">
                <a:solidFill>
                  <a:schemeClr val="bg2"/>
                </a:solidFill>
              </a:rPr>
              <a:t>Establish the framework for good </a:t>
            </a:r>
            <a:r>
              <a:rPr lang="en-US" altLang="en-US" dirty="0" smtClean="0">
                <a:solidFill>
                  <a:schemeClr val="bg2"/>
                </a:solidFill>
              </a:rPr>
              <a:t>governance</a:t>
            </a:r>
          </a:p>
          <a:p>
            <a:pPr marL="0" indent="0">
              <a:buNone/>
            </a:pPr>
            <a:endParaRPr lang="en-US" altLang="en-US" dirty="0">
              <a:solidFill>
                <a:schemeClr val="bg2"/>
              </a:solidFill>
            </a:endParaRPr>
          </a:p>
          <a:p>
            <a:r>
              <a:rPr lang="en-US" altLang="en-US" dirty="0">
                <a:solidFill>
                  <a:schemeClr val="bg2"/>
                </a:solidFill>
              </a:rPr>
              <a:t>Governance comprises the principles, policies, and procedures by which the nonprofit is organized and </a:t>
            </a:r>
            <a:r>
              <a:rPr lang="en-US" altLang="en-US" dirty="0" smtClean="0">
                <a:solidFill>
                  <a:schemeClr val="bg2"/>
                </a:solidFill>
              </a:rPr>
              <a:t>operated</a:t>
            </a:r>
          </a:p>
          <a:p>
            <a:pPr marL="0" indent="0">
              <a:buNone/>
            </a:pPr>
            <a:endParaRPr lang="en-US" altLang="en-US" dirty="0">
              <a:solidFill>
                <a:schemeClr val="bg2"/>
              </a:solidFill>
            </a:endParaRPr>
          </a:p>
          <a:p>
            <a:r>
              <a:rPr lang="en-US" altLang="en-US" dirty="0">
                <a:solidFill>
                  <a:schemeClr val="bg2"/>
                </a:solidFill>
              </a:rPr>
              <a:t>Make sure the mission is being </a:t>
            </a:r>
            <a:r>
              <a:rPr lang="en-US" altLang="en-US" dirty="0" smtClean="0">
                <a:solidFill>
                  <a:schemeClr val="bg2"/>
                </a:solidFill>
              </a:rPr>
              <a:t>fulfilled</a:t>
            </a:r>
          </a:p>
          <a:p>
            <a:pPr marL="0" indent="0">
              <a:buNone/>
            </a:pPr>
            <a:endParaRPr lang="en-US" altLang="en-US" dirty="0">
              <a:solidFill>
                <a:schemeClr val="bg2"/>
              </a:solidFill>
            </a:endParaRPr>
          </a:p>
          <a:p>
            <a:r>
              <a:rPr lang="en-US" altLang="en-US" dirty="0">
                <a:solidFill>
                  <a:schemeClr val="bg2"/>
                </a:solidFill>
              </a:rPr>
              <a:t>Be good stewards of the nonprofit’s </a:t>
            </a:r>
            <a:r>
              <a:rPr lang="en-US" altLang="en-US" dirty="0" smtClean="0">
                <a:solidFill>
                  <a:schemeClr val="bg2"/>
                </a:solidFill>
              </a:rPr>
              <a:t>assets</a:t>
            </a:r>
          </a:p>
          <a:p>
            <a:pPr marL="0" indent="0">
              <a:buNone/>
            </a:pPr>
            <a:endParaRPr lang="en-US" altLang="en-US" dirty="0">
              <a:solidFill>
                <a:schemeClr val="bg2"/>
              </a:solidFill>
            </a:endParaRPr>
          </a:p>
          <a:p>
            <a:r>
              <a:rPr lang="en-US" altLang="en-US" dirty="0">
                <a:solidFill>
                  <a:schemeClr val="bg2"/>
                </a:solidFill>
              </a:rPr>
              <a:t>See that the organization is being managed well; don’t manage it, unless there is no staff</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8</a:t>
            </a:fld>
            <a:endParaRPr lang="en-US" dirty="0"/>
          </a:p>
        </p:txBody>
      </p:sp>
    </p:spTree>
    <p:extLst>
      <p:ext uri="{BB962C8B-B14F-4D97-AF65-F5344CB8AC3E}">
        <p14:creationId xmlns:p14="http://schemas.microsoft.com/office/powerpoint/2010/main" val="263000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Corporate Housekeeping</a:t>
            </a:r>
            <a:r>
              <a:rPr lang="en-US" b="1" dirty="0" smtClean="0"/>
              <a:t>?</a:t>
            </a:r>
            <a:endParaRPr lang="en-US" dirty="0"/>
          </a:p>
        </p:txBody>
      </p:sp>
      <p:sp>
        <p:nvSpPr>
          <p:cNvPr id="3" name="Content Placeholder 2"/>
          <p:cNvSpPr>
            <a:spLocks noGrp="1"/>
          </p:cNvSpPr>
          <p:nvPr>
            <p:ph idx="1"/>
          </p:nvPr>
        </p:nvSpPr>
        <p:spPr>
          <a:xfrm>
            <a:off x="473926" y="1824992"/>
            <a:ext cx="8353657" cy="4192350"/>
          </a:xfrm>
        </p:spPr>
        <p:txBody>
          <a:bodyPr numCol="1">
            <a:normAutofit/>
          </a:bodyPr>
          <a:lstStyle/>
          <a:p>
            <a:pPr>
              <a:buFont typeface="Wingdings" pitchFamily="2" charset="2"/>
              <a:buNone/>
              <a:defRPr/>
            </a:pPr>
            <a:r>
              <a:rPr lang="en-US" altLang="en-US" dirty="0">
                <a:solidFill>
                  <a:schemeClr val="bg2"/>
                </a:solidFill>
              </a:rPr>
              <a:t>Effective corporate housekeeping provides:</a:t>
            </a:r>
          </a:p>
          <a:p>
            <a:pPr marL="342900" indent="-342900">
              <a:defRPr/>
            </a:pPr>
            <a:r>
              <a:rPr lang="en-US" altLang="en-US" dirty="0">
                <a:solidFill>
                  <a:schemeClr val="bg2"/>
                </a:solidFill>
              </a:rPr>
              <a:t>a process for developing, implementing, and maintaining good corporate </a:t>
            </a:r>
            <a:r>
              <a:rPr lang="en-US" altLang="en-US" dirty="0" smtClean="0">
                <a:solidFill>
                  <a:schemeClr val="bg2"/>
                </a:solidFill>
              </a:rPr>
              <a:t>governance</a:t>
            </a:r>
          </a:p>
          <a:p>
            <a:pPr marL="0" indent="0">
              <a:buNone/>
              <a:defRPr/>
            </a:pPr>
            <a:endParaRPr lang="en-US" altLang="en-US" dirty="0">
              <a:solidFill>
                <a:schemeClr val="bg2"/>
              </a:solidFill>
            </a:endParaRPr>
          </a:p>
          <a:p>
            <a:pPr marL="342900" indent="-342900">
              <a:defRPr/>
            </a:pPr>
            <a:r>
              <a:rPr lang="en-US" altLang="en-US" dirty="0">
                <a:solidFill>
                  <a:schemeClr val="bg2"/>
                </a:solidFill>
              </a:rPr>
              <a:t>a process for oversight and management of the corporation’s </a:t>
            </a:r>
            <a:r>
              <a:rPr lang="en-US" altLang="en-US" dirty="0" smtClean="0">
                <a:solidFill>
                  <a:schemeClr val="bg2"/>
                </a:solidFill>
              </a:rPr>
              <a:t>operations</a:t>
            </a:r>
          </a:p>
          <a:p>
            <a:pPr marL="0" indent="0">
              <a:buNone/>
              <a:defRPr/>
            </a:pPr>
            <a:endParaRPr lang="en-US" altLang="en-US" dirty="0">
              <a:solidFill>
                <a:schemeClr val="bg2"/>
              </a:solidFill>
            </a:endParaRPr>
          </a:p>
          <a:p>
            <a:pPr marL="342900" indent="-342900">
              <a:defRPr/>
            </a:pPr>
            <a:r>
              <a:rPr lang="en-US" altLang="en-US" dirty="0">
                <a:solidFill>
                  <a:schemeClr val="bg2"/>
                </a:solidFill>
              </a:rPr>
              <a:t>a method for documenting a Board’s activities in meeting its legal and fiduciary duties to the corporation, both at Board meetings and at other times</a:t>
            </a:r>
            <a:endParaRPr lang="en-US" dirty="0">
              <a:solidFill>
                <a:schemeClr val="bg2"/>
              </a:solidFill>
            </a:endParaRPr>
          </a:p>
          <a:p>
            <a:endParaRPr lang="en-US" dirty="0"/>
          </a:p>
        </p:txBody>
      </p:sp>
      <p:sp>
        <p:nvSpPr>
          <p:cNvPr id="4" name="Footer Placeholder 3"/>
          <p:cNvSpPr>
            <a:spLocks noGrp="1"/>
          </p:cNvSpPr>
          <p:nvPr>
            <p:ph type="ftr" sz="quarter" idx="11"/>
          </p:nvPr>
        </p:nvSpPr>
        <p:spPr/>
        <p:txBody>
          <a:bodyPr/>
          <a:lstStyle/>
          <a:p>
            <a:r>
              <a:rPr lang="en-US" smtClean="0"/>
              <a:t>#PBPstrong | #PBPNY | probonopartner.org</a:t>
            </a:r>
            <a:endParaRPr lang="en-US" dirty="0"/>
          </a:p>
        </p:txBody>
      </p:sp>
      <p:sp>
        <p:nvSpPr>
          <p:cNvPr id="5" name="Slide Number Placeholder 4"/>
          <p:cNvSpPr>
            <a:spLocks noGrp="1"/>
          </p:cNvSpPr>
          <p:nvPr>
            <p:ph type="sldNum" sz="quarter" idx="12"/>
          </p:nvPr>
        </p:nvSpPr>
        <p:spPr/>
        <p:txBody>
          <a:bodyPr/>
          <a:lstStyle/>
          <a:p>
            <a:fld id="{E2F5E219-22AC-1040-84E1-E1D5071A76DB}" type="slidenum">
              <a:rPr lang="en-US" smtClean="0"/>
              <a:pPr/>
              <a:t>9</a:t>
            </a:fld>
            <a:endParaRPr lang="en-US" dirty="0"/>
          </a:p>
        </p:txBody>
      </p:sp>
    </p:spTree>
    <p:extLst>
      <p:ext uri="{BB962C8B-B14F-4D97-AF65-F5344CB8AC3E}">
        <p14:creationId xmlns:p14="http://schemas.microsoft.com/office/powerpoint/2010/main" val="1671002183"/>
      </p:ext>
    </p:extLst>
  </p:cSld>
  <p:clrMapOvr>
    <a:masterClrMapping/>
  </p:clrMapOvr>
</p:sld>
</file>

<file path=ppt/theme/theme1.xml><?xml version="1.0" encoding="utf-8"?>
<a:theme xmlns:a="http://schemas.openxmlformats.org/drawingml/2006/main" name="Office Theme">
  <a:themeElements>
    <a:clrScheme name="PBP">
      <a:dk1>
        <a:srgbClr val="000000"/>
      </a:dk1>
      <a:lt1>
        <a:srgbClr val="FFFFFF"/>
      </a:lt1>
      <a:dk2>
        <a:srgbClr val="8E91C1"/>
      </a:dk2>
      <a:lt2>
        <a:srgbClr val="1D4681"/>
      </a:lt2>
      <a:accent1>
        <a:srgbClr val="EC008C"/>
      </a:accent1>
      <a:accent2>
        <a:srgbClr val="8DC63F"/>
      </a:accent2>
      <a:accent3>
        <a:srgbClr val="00A3E0"/>
      </a:accent3>
      <a:accent4>
        <a:srgbClr val="000000"/>
      </a:accent4>
      <a:accent5>
        <a:srgbClr val="1D457F"/>
      </a:accent5>
      <a:accent6>
        <a:srgbClr val="8E91C1"/>
      </a:accent6>
      <a:hlink>
        <a:srgbClr val="1D4580"/>
      </a:hlink>
      <a:folHlink>
        <a:srgbClr val="8E92C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10020</TotalTime>
  <Words>1000</Words>
  <Application>Microsoft Office PowerPoint</Application>
  <PresentationFormat>On-screen Show (4:3)</PresentationFormat>
  <Paragraphs>199</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Rounded MT Bold</vt:lpstr>
      <vt:lpstr>Calibri</vt:lpstr>
      <vt:lpstr>Times New Roman</vt:lpstr>
      <vt:lpstr>Wingdings</vt:lpstr>
      <vt:lpstr>Office Theme</vt:lpstr>
      <vt:lpstr>Corporate Housekeeping Project ATLAS</vt:lpstr>
      <vt:lpstr>Disclaimer</vt:lpstr>
      <vt:lpstr>What Is Pro Bono Partnership? </vt:lpstr>
      <vt:lpstr>Who Do We Serve? </vt:lpstr>
      <vt:lpstr>What Assistance Is Available? </vt:lpstr>
      <vt:lpstr>    Types of Partnership Clients</vt:lpstr>
      <vt:lpstr> Implement and Document Your Good Governance </vt:lpstr>
      <vt:lpstr>Role of the Board in  Corporate Governance</vt:lpstr>
      <vt:lpstr>What Is Corporate Housekeeping?</vt:lpstr>
      <vt:lpstr>Housekeeping Basics</vt:lpstr>
      <vt:lpstr>Board Meetings</vt:lpstr>
      <vt:lpstr>Board Meetings-Agenda</vt:lpstr>
      <vt:lpstr>Board Meetings-Materials</vt:lpstr>
      <vt:lpstr>Board Meetings-Conduct</vt:lpstr>
      <vt:lpstr>Board Action and Documentation</vt:lpstr>
      <vt:lpstr>Minutes</vt:lpstr>
      <vt:lpstr>Minutes (cont’d) </vt:lpstr>
      <vt:lpstr>Minutes (cont’d)</vt:lpstr>
      <vt:lpstr>Corporate Records</vt:lpstr>
      <vt:lpstr>For More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Kent Hansen</cp:lastModifiedBy>
  <cp:revision>347</cp:revision>
  <cp:lastPrinted>2021-04-28T13:48:11Z</cp:lastPrinted>
  <dcterms:created xsi:type="dcterms:W3CDTF">2018-03-12T21:39:37Z</dcterms:created>
  <dcterms:modified xsi:type="dcterms:W3CDTF">2023-08-12T15:05:10Z</dcterms:modified>
</cp:coreProperties>
</file>