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notesMasterIdLst>
    <p:notesMasterId r:id="rId29"/>
  </p:notesMasterIdLst>
  <p:sldIdLst>
    <p:sldId id="256" r:id="rId2"/>
    <p:sldId id="257" r:id="rId3"/>
    <p:sldId id="275" r:id="rId4"/>
    <p:sldId id="258" r:id="rId5"/>
    <p:sldId id="259" r:id="rId6"/>
    <p:sldId id="278" r:id="rId7"/>
    <p:sldId id="260" r:id="rId8"/>
    <p:sldId id="261" r:id="rId9"/>
    <p:sldId id="262" r:id="rId10"/>
    <p:sldId id="276" r:id="rId11"/>
    <p:sldId id="263" r:id="rId12"/>
    <p:sldId id="279" r:id="rId13"/>
    <p:sldId id="280" r:id="rId14"/>
    <p:sldId id="264" r:id="rId15"/>
    <p:sldId id="265" r:id="rId16"/>
    <p:sldId id="266" r:id="rId17"/>
    <p:sldId id="267" r:id="rId18"/>
    <p:sldId id="268" r:id="rId19"/>
    <p:sldId id="269" r:id="rId20"/>
    <p:sldId id="270" r:id="rId21"/>
    <p:sldId id="273" r:id="rId22"/>
    <p:sldId id="271" r:id="rId23"/>
    <p:sldId id="272" r:id="rId24"/>
    <p:sldId id="282" r:id="rId25"/>
    <p:sldId id="274" r:id="rId26"/>
    <p:sldId id="277" r:id="rId27"/>
    <p:sldId id="283" r:id="rId28"/>
  </p:sldIdLst>
  <p:sldSz cx="12192000" cy="6858000"/>
  <p:notesSz cx="7010400" cy="9296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000" autoAdjust="0"/>
    <p:restoredTop sz="70985" autoAdjust="0"/>
  </p:normalViewPr>
  <p:slideViewPr>
    <p:cSldViewPr snapToGrid="0">
      <p:cViewPr varScale="1">
        <p:scale>
          <a:sx n="81" d="100"/>
          <a:sy n="81" d="100"/>
        </p:scale>
        <p:origin x="1752" y="9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6F65688-CBE9-4EEC-A6F5-76B7CF31996A}" type="doc">
      <dgm:prSet loTypeId="urn:microsoft.com/office/officeart/2005/8/layout/cycle6" loCatId="relationship" qsTypeId="urn:microsoft.com/office/officeart/2005/8/quickstyle/simple1" qsCatId="simple" csTypeId="urn:microsoft.com/office/officeart/2005/8/colors/accent1_2" csCatId="accent1" phldr="1"/>
      <dgm:spPr/>
      <dgm:t>
        <a:bodyPr/>
        <a:lstStyle/>
        <a:p>
          <a:endParaRPr lang="en-US"/>
        </a:p>
      </dgm:t>
    </dgm:pt>
    <dgm:pt modelId="{94F1F77B-4E6A-4045-B5F6-AFE9E4FC826D}">
      <dgm:prSet phldrT="[Text]"/>
      <dgm:spPr/>
      <dgm:t>
        <a:bodyPr/>
        <a:lstStyle/>
        <a:p>
          <a:r>
            <a:rPr lang="en-US" dirty="0"/>
            <a:t>Recruitment</a:t>
          </a:r>
        </a:p>
      </dgm:t>
    </dgm:pt>
    <dgm:pt modelId="{C7F6968A-726A-4B82-90DD-33920100CF2B}" type="parTrans" cxnId="{9BBEE3AD-112E-4CF7-A4B7-4C05354D2C3B}">
      <dgm:prSet/>
      <dgm:spPr/>
      <dgm:t>
        <a:bodyPr/>
        <a:lstStyle/>
        <a:p>
          <a:endParaRPr lang="en-US"/>
        </a:p>
      </dgm:t>
    </dgm:pt>
    <dgm:pt modelId="{D2B1AC1B-1993-4A4E-BA85-467AF48C867F}" type="sibTrans" cxnId="{9BBEE3AD-112E-4CF7-A4B7-4C05354D2C3B}">
      <dgm:prSet/>
      <dgm:spPr/>
      <dgm:t>
        <a:bodyPr/>
        <a:lstStyle/>
        <a:p>
          <a:endParaRPr lang="en-US"/>
        </a:p>
      </dgm:t>
    </dgm:pt>
    <dgm:pt modelId="{A7BC0B5A-A1B4-4CAE-9574-81AF399F82B3}">
      <dgm:prSet phldrT="[Text]"/>
      <dgm:spPr/>
      <dgm:t>
        <a:bodyPr/>
        <a:lstStyle/>
        <a:p>
          <a:r>
            <a:rPr lang="en-US" dirty="0"/>
            <a:t>Screening</a:t>
          </a:r>
        </a:p>
      </dgm:t>
    </dgm:pt>
    <dgm:pt modelId="{EFF38B27-816C-48EF-928C-ADEA645DAAC4}" type="parTrans" cxnId="{C381507E-F8FC-484E-9594-D9722FC3A7D5}">
      <dgm:prSet/>
      <dgm:spPr/>
      <dgm:t>
        <a:bodyPr/>
        <a:lstStyle/>
        <a:p>
          <a:endParaRPr lang="en-US"/>
        </a:p>
      </dgm:t>
    </dgm:pt>
    <dgm:pt modelId="{756D7E33-7BBD-4F74-8985-E16B950818EC}" type="sibTrans" cxnId="{C381507E-F8FC-484E-9594-D9722FC3A7D5}">
      <dgm:prSet/>
      <dgm:spPr/>
      <dgm:t>
        <a:bodyPr/>
        <a:lstStyle/>
        <a:p>
          <a:endParaRPr lang="en-US"/>
        </a:p>
      </dgm:t>
    </dgm:pt>
    <dgm:pt modelId="{E4DD8B6B-2CAA-408D-B93A-E0C787CF0F71}">
      <dgm:prSet phldrT="[Text]"/>
      <dgm:spPr/>
      <dgm:t>
        <a:bodyPr/>
        <a:lstStyle/>
        <a:p>
          <a:r>
            <a:rPr lang="en-US" dirty="0"/>
            <a:t>Enrollment</a:t>
          </a:r>
        </a:p>
      </dgm:t>
    </dgm:pt>
    <dgm:pt modelId="{F23067A1-901C-41E7-BCAE-15E701D50CEC}" type="parTrans" cxnId="{ADC2F6DA-5163-41CA-881D-3A383FA94C6B}">
      <dgm:prSet/>
      <dgm:spPr/>
      <dgm:t>
        <a:bodyPr/>
        <a:lstStyle/>
        <a:p>
          <a:endParaRPr lang="en-US"/>
        </a:p>
      </dgm:t>
    </dgm:pt>
    <dgm:pt modelId="{0F0CC1E9-7AAF-4A31-A559-D1AF3EF9070F}" type="sibTrans" cxnId="{ADC2F6DA-5163-41CA-881D-3A383FA94C6B}">
      <dgm:prSet/>
      <dgm:spPr/>
      <dgm:t>
        <a:bodyPr/>
        <a:lstStyle/>
        <a:p>
          <a:endParaRPr lang="en-US"/>
        </a:p>
      </dgm:t>
    </dgm:pt>
    <dgm:pt modelId="{9DE90403-D3D2-4350-B7C2-17E6573F5A0C}">
      <dgm:prSet phldrT="[Text]"/>
      <dgm:spPr/>
      <dgm:t>
        <a:bodyPr/>
        <a:lstStyle/>
        <a:p>
          <a:r>
            <a:rPr lang="en-US" dirty="0"/>
            <a:t>Orientation &amp; Training</a:t>
          </a:r>
        </a:p>
      </dgm:t>
    </dgm:pt>
    <dgm:pt modelId="{6E0ED3A1-6830-4184-825F-68D8183E117A}" type="parTrans" cxnId="{6E311D26-3631-41EA-8585-C1951E805D03}">
      <dgm:prSet/>
      <dgm:spPr/>
      <dgm:t>
        <a:bodyPr/>
        <a:lstStyle/>
        <a:p>
          <a:endParaRPr lang="en-US"/>
        </a:p>
      </dgm:t>
    </dgm:pt>
    <dgm:pt modelId="{A8858BEB-36F9-4C59-846A-611B16D42483}" type="sibTrans" cxnId="{6E311D26-3631-41EA-8585-C1951E805D03}">
      <dgm:prSet/>
      <dgm:spPr/>
      <dgm:t>
        <a:bodyPr/>
        <a:lstStyle/>
        <a:p>
          <a:endParaRPr lang="en-US"/>
        </a:p>
      </dgm:t>
    </dgm:pt>
    <dgm:pt modelId="{29D4160C-195E-45BF-8B76-FA1FFF2A4049}">
      <dgm:prSet phldrT="[Text]"/>
      <dgm:spPr/>
      <dgm:t>
        <a:bodyPr/>
        <a:lstStyle/>
        <a:p>
          <a:r>
            <a:rPr lang="en-US" dirty="0"/>
            <a:t>Continuous Support</a:t>
          </a:r>
        </a:p>
      </dgm:t>
    </dgm:pt>
    <dgm:pt modelId="{5688C164-8848-4E23-BEA8-1D2DE716BD06}" type="parTrans" cxnId="{BF9BF3C9-0078-4896-A1C0-E6FD9A56E684}">
      <dgm:prSet/>
      <dgm:spPr/>
      <dgm:t>
        <a:bodyPr/>
        <a:lstStyle/>
        <a:p>
          <a:endParaRPr lang="en-US"/>
        </a:p>
      </dgm:t>
    </dgm:pt>
    <dgm:pt modelId="{A63D5F69-67F3-4B96-9F2B-C350C49F94C2}" type="sibTrans" cxnId="{BF9BF3C9-0078-4896-A1C0-E6FD9A56E684}">
      <dgm:prSet/>
      <dgm:spPr/>
      <dgm:t>
        <a:bodyPr/>
        <a:lstStyle/>
        <a:p>
          <a:endParaRPr lang="en-US"/>
        </a:p>
      </dgm:t>
    </dgm:pt>
    <dgm:pt modelId="{925288D1-8A5C-49D8-BCCF-BCC74DD43CA9}">
      <dgm:prSet phldrT="[Text]"/>
      <dgm:spPr/>
      <dgm:t>
        <a:bodyPr/>
        <a:lstStyle/>
        <a:p>
          <a:r>
            <a:rPr lang="en-US" dirty="0"/>
            <a:t>Acceptance</a:t>
          </a:r>
        </a:p>
      </dgm:t>
    </dgm:pt>
    <dgm:pt modelId="{BCA20EF1-0D20-4CA2-9E35-18CA57B8FF78}" type="parTrans" cxnId="{24FF90DC-7266-4D30-80CC-3185A9586F4C}">
      <dgm:prSet/>
      <dgm:spPr/>
      <dgm:t>
        <a:bodyPr/>
        <a:lstStyle/>
        <a:p>
          <a:endParaRPr lang="en-US"/>
        </a:p>
      </dgm:t>
    </dgm:pt>
    <dgm:pt modelId="{BD2789C8-F4D1-4F64-A524-B5F84919AC08}" type="sibTrans" cxnId="{24FF90DC-7266-4D30-80CC-3185A9586F4C}">
      <dgm:prSet/>
      <dgm:spPr/>
      <dgm:t>
        <a:bodyPr/>
        <a:lstStyle/>
        <a:p>
          <a:endParaRPr lang="en-US"/>
        </a:p>
      </dgm:t>
    </dgm:pt>
    <dgm:pt modelId="{B0F3DFCB-F952-4E03-B857-0E447E2DFB15}">
      <dgm:prSet phldrT="[Text]"/>
      <dgm:spPr/>
      <dgm:t>
        <a:bodyPr/>
        <a:lstStyle/>
        <a:p>
          <a:r>
            <a:rPr lang="en-US" dirty="0"/>
            <a:t>Exit</a:t>
          </a:r>
        </a:p>
      </dgm:t>
    </dgm:pt>
    <dgm:pt modelId="{383B3890-ADEA-42F1-A313-A19F29350A28}" type="parTrans" cxnId="{9518BA89-2E40-4DEB-A6BC-671DD0F05EA1}">
      <dgm:prSet/>
      <dgm:spPr/>
      <dgm:t>
        <a:bodyPr/>
        <a:lstStyle/>
        <a:p>
          <a:endParaRPr lang="en-US"/>
        </a:p>
      </dgm:t>
    </dgm:pt>
    <dgm:pt modelId="{A931F6B9-7FF3-4B63-8D75-CC4553DFA3AB}" type="sibTrans" cxnId="{9518BA89-2E40-4DEB-A6BC-671DD0F05EA1}">
      <dgm:prSet/>
      <dgm:spPr/>
      <dgm:t>
        <a:bodyPr/>
        <a:lstStyle/>
        <a:p>
          <a:endParaRPr lang="en-US"/>
        </a:p>
      </dgm:t>
    </dgm:pt>
    <dgm:pt modelId="{9F6B7B31-4270-4866-88D7-A39649996333}" type="pres">
      <dgm:prSet presAssocID="{76F65688-CBE9-4EEC-A6F5-76B7CF31996A}" presName="cycle" presStyleCnt="0">
        <dgm:presLayoutVars>
          <dgm:dir/>
          <dgm:resizeHandles val="exact"/>
        </dgm:presLayoutVars>
      </dgm:prSet>
      <dgm:spPr/>
      <dgm:t>
        <a:bodyPr/>
        <a:lstStyle/>
        <a:p>
          <a:endParaRPr lang="en-US"/>
        </a:p>
      </dgm:t>
    </dgm:pt>
    <dgm:pt modelId="{23875BC6-1080-4A1E-B3DA-61291789F639}" type="pres">
      <dgm:prSet presAssocID="{94F1F77B-4E6A-4045-B5F6-AFE9E4FC826D}" presName="node" presStyleLbl="node1" presStyleIdx="0" presStyleCnt="7">
        <dgm:presLayoutVars>
          <dgm:bulletEnabled val="1"/>
        </dgm:presLayoutVars>
      </dgm:prSet>
      <dgm:spPr/>
      <dgm:t>
        <a:bodyPr/>
        <a:lstStyle/>
        <a:p>
          <a:endParaRPr lang="en-US"/>
        </a:p>
      </dgm:t>
    </dgm:pt>
    <dgm:pt modelId="{3FE74A02-993F-4ADE-BB07-1BF089C54C8B}" type="pres">
      <dgm:prSet presAssocID="{94F1F77B-4E6A-4045-B5F6-AFE9E4FC826D}" presName="spNode" presStyleCnt="0"/>
      <dgm:spPr/>
    </dgm:pt>
    <dgm:pt modelId="{A6191F1B-E05A-475E-BC0E-E2B4FC07E9DF}" type="pres">
      <dgm:prSet presAssocID="{D2B1AC1B-1993-4A4E-BA85-467AF48C867F}" presName="sibTrans" presStyleLbl="sibTrans1D1" presStyleIdx="0" presStyleCnt="7"/>
      <dgm:spPr/>
      <dgm:t>
        <a:bodyPr/>
        <a:lstStyle/>
        <a:p>
          <a:endParaRPr lang="en-US"/>
        </a:p>
      </dgm:t>
    </dgm:pt>
    <dgm:pt modelId="{5BD2A656-3D96-43F3-9239-0D99F66DC38E}" type="pres">
      <dgm:prSet presAssocID="{A7BC0B5A-A1B4-4CAE-9574-81AF399F82B3}" presName="node" presStyleLbl="node1" presStyleIdx="1" presStyleCnt="7">
        <dgm:presLayoutVars>
          <dgm:bulletEnabled val="1"/>
        </dgm:presLayoutVars>
      </dgm:prSet>
      <dgm:spPr/>
      <dgm:t>
        <a:bodyPr/>
        <a:lstStyle/>
        <a:p>
          <a:endParaRPr lang="en-US"/>
        </a:p>
      </dgm:t>
    </dgm:pt>
    <dgm:pt modelId="{5931703B-3558-449A-B523-9DC0E15603C0}" type="pres">
      <dgm:prSet presAssocID="{A7BC0B5A-A1B4-4CAE-9574-81AF399F82B3}" presName="spNode" presStyleCnt="0"/>
      <dgm:spPr/>
    </dgm:pt>
    <dgm:pt modelId="{F9B13B64-5462-46A3-8608-DC5F5F22FEA1}" type="pres">
      <dgm:prSet presAssocID="{756D7E33-7BBD-4F74-8985-E16B950818EC}" presName="sibTrans" presStyleLbl="sibTrans1D1" presStyleIdx="1" presStyleCnt="7"/>
      <dgm:spPr/>
      <dgm:t>
        <a:bodyPr/>
        <a:lstStyle/>
        <a:p>
          <a:endParaRPr lang="en-US"/>
        </a:p>
      </dgm:t>
    </dgm:pt>
    <dgm:pt modelId="{9B4C33F4-DD99-442B-81DC-DF20BAFADC2A}" type="pres">
      <dgm:prSet presAssocID="{925288D1-8A5C-49D8-BCCF-BCC74DD43CA9}" presName="node" presStyleLbl="node1" presStyleIdx="2" presStyleCnt="7">
        <dgm:presLayoutVars>
          <dgm:bulletEnabled val="1"/>
        </dgm:presLayoutVars>
      </dgm:prSet>
      <dgm:spPr/>
      <dgm:t>
        <a:bodyPr/>
        <a:lstStyle/>
        <a:p>
          <a:endParaRPr lang="en-US"/>
        </a:p>
      </dgm:t>
    </dgm:pt>
    <dgm:pt modelId="{21CB81CF-FEF8-44F0-A6B0-22CFF313E8C1}" type="pres">
      <dgm:prSet presAssocID="{925288D1-8A5C-49D8-BCCF-BCC74DD43CA9}" presName="spNode" presStyleCnt="0"/>
      <dgm:spPr/>
    </dgm:pt>
    <dgm:pt modelId="{986405F2-FF1E-4D4E-ADC7-407FF084C8EE}" type="pres">
      <dgm:prSet presAssocID="{BD2789C8-F4D1-4F64-A524-B5F84919AC08}" presName="sibTrans" presStyleLbl="sibTrans1D1" presStyleIdx="2" presStyleCnt="7"/>
      <dgm:spPr/>
      <dgm:t>
        <a:bodyPr/>
        <a:lstStyle/>
        <a:p>
          <a:endParaRPr lang="en-US"/>
        </a:p>
      </dgm:t>
    </dgm:pt>
    <dgm:pt modelId="{2810AE5B-7BF9-4AC4-BA29-CB53E943A094}" type="pres">
      <dgm:prSet presAssocID="{E4DD8B6B-2CAA-408D-B93A-E0C787CF0F71}" presName="node" presStyleLbl="node1" presStyleIdx="3" presStyleCnt="7">
        <dgm:presLayoutVars>
          <dgm:bulletEnabled val="1"/>
        </dgm:presLayoutVars>
      </dgm:prSet>
      <dgm:spPr/>
      <dgm:t>
        <a:bodyPr/>
        <a:lstStyle/>
        <a:p>
          <a:endParaRPr lang="en-US"/>
        </a:p>
      </dgm:t>
    </dgm:pt>
    <dgm:pt modelId="{C85BBA28-0BEA-4807-B1B9-B196782625F8}" type="pres">
      <dgm:prSet presAssocID="{E4DD8B6B-2CAA-408D-B93A-E0C787CF0F71}" presName="spNode" presStyleCnt="0"/>
      <dgm:spPr/>
    </dgm:pt>
    <dgm:pt modelId="{23EBAFFF-38C5-4BB7-BFEC-5731D758EDE3}" type="pres">
      <dgm:prSet presAssocID="{0F0CC1E9-7AAF-4A31-A559-D1AF3EF9070F}" presName="sibTrans" presStyleLbl="sibTrans1D1" presStyleIdx="3" presStyleCnt="7"/>
      <dgm:spPr/>
      <dgm:t>
        <a:bodyPr/>
        <a:lstStyle/>
        <a:p>
          <a:endParaRPr lang="en-US"/>
        </a:p>
      </dgm:t>
    </dgm:pt>
    <dgm:pt modelId="{A4277860-95AE-4D9D-86A5-7CFE1AC53F40}" type="pres">
      <dgm:prSet presAssocID="{9DE90403-D3D2-4350-B7C2-17E6573F5A0C}" presName="node" presStyleLbl="node1" presStyleIdx="4" presStyleCnt="7">
        <dgm:presLayoutVars>
          <dgm:bulletEnabled val="1"/>
        </dgm:presLayoutVars>
      </dgm:prSet>
      <dgm:spPr/>
      <dgm:t>
        <a:bodyPr/>
        <a:lstStyle/>
        <a:p>
          <a:endParaRPr lang="en-US"/>
        </a:p>
      </dgm:t>
    </dgm:pt>
    <dgm:pt modelId="{166A2784-651C-4EE4-90B3-E6537128F1D8}" type="pres">
      <dgm:prSet presAssocID="{9DE90403-D3D2-4350-B7C2-17E6573F5A0C}" presName="spNode" presStyleCnt="0"/>
      <dgm:spPr/>
    </dgm:pt>
    <dgm:pt modelId="{26EFA3C2-AA7F-41C4-9685-8F7A94A014B7}" type="pres">
      <dgm:prSet presAssocID="{A8858BEB-36F9-4C59-846A-611B16D42483}" presName="sibTrans" presStyleLbl="sibTrans1D1" presStyleIdx="4" presStyleCnt="7"/>
      <dgm:spPr/>
      <dgm:t>
        <a:bodyPr/>
        <a:lstStyle/>
        <a:p>
          <a:endParaRPr lang="en-US"/>
        </a:p>
      </dgm:t>
    </dgm:pt>
    <dgm:pt modelId="{AE43A2E1-871D-4B65-81E0-C941746BD178}" type="pres">
      <dgm:prSet presAssocID="{29D4160C-195E-45BF-8B76-FA1FFF2A4049}" presName="node" presStyleLbl="node1" presStyleIdx="5" presStyleCnt="7">
        <dgm:presLayoutVars>
          <dgm:bulletEnabled val="1"/>
        </dgm:presLayoutVars>
      </dgm:prSet>
      <dgm:spPr/>
      <dgm:t>
        <a:bodyPr/>
        <a:lstStyle/>
        <a:p>
          <a:endParaRPr lang="en-US"/>
        </a:p>
      </dgm:t>
    </dgm:pt>
    <dgm:pt modelId="{A0113110-1528-423A-87F8-BED85274F805}" type="pres">
      <dgm:prSet presAssocID="{29D4160C-195E-45BF-8B76-FA1FFF2A4049}" presName="spNode" presStyleCnt="0"/>
      <dgm:spPr/>
    </dgm:pt>
    <dgm:pt modelId="{09A1C3C0-3BDF-44BD-8938-AC71C118DC48}" type="pres">
      <dgm:prSet presAssocID="{A63D5F69-67F3-4B96-9F2B-C350C49F94C2}" presName="sibTrans" presStyleLbl="sibTrans1D1" presStyleIdx="5" presStyleCnt="7"/>
      <dgm:spPr/>
      <dgm:t>
        <a:bodyPr/>
        <a:lstStyle/>
        <a:p>
          <a:endParaRPr lang="en-US"/>
        </a:p>
      </dgm:t>
    </dgm:pt>
    <dgm:pt modelId="{A0D2B8D7-C78E-4EC0-8346-E69DEB25682C}" type="pres">
      <dgm:prSet presAssocID="{B0F3DFCB-F952-4E03-B857-0E447E2DFB15}" presName="node" presStyleLbl="node1" presStyleIdx="6" presStyleCnt="7">
        <dgm:presLayoutVars>
          <dgm:bulletEnabled val="1"/>
        </dgm:presLayoutVars>
      </dgm:prSet>
      <dgm:spPr/>
      <dgm:t>
        <a:bodyPr/>
        <a:lstStyle/>
        <a:p>
          <a:endParaRPr lang="en-US"/>
        </a:p>
      </dgm:t>
    </dgm:pt>
    <dgm:pt modelId="{91648A4F-0046-40D7-B363-B38D532755FE}" type="pres">
      <dgm:prSet presAssocID="{B0F3DFCB-F952-4E03-B857-0E447E2DFB15}" presName="spNode" presStyleCnt="0"/>
      <dgm:spPr/>
    </dgm:pt>
    <dgm:pt modelId="{14F7C159-13CA-417E-9A59-AFFE82619E96}" type="pres">
      <dgm:prSet presAssocID="{A931F6B9-7FF3-4B63-8D75-CC4553DFA3AB}" presName="sibTrans" presStyleLbl="sibTrans1D1" presStyleIdx="6" presStyleCnt="7"/>
      <dgm:spPr/>
      <dgm:t>
        <a:bodyPr/>
        <a:lstStyle/>
        <a:p>
          <a:endParaRPr lang="en-US"/>
        </a:p>
      </dgm:t>
    </dgm:pt>
  </dgm:ptLst>
  <dgm:cxnLst>
    <dgm:cxn modelId="{CAE1BC25-89E4-431B-8FD9-770D398C0E3D}" type="presOf" srcId="{B0F3DFCB-F952-4E03-B857-0E447E2DFB15}" destId="{A0D2B8D7-C78E-4EC0-8346-E69DEB25682C}" srcOrd="0" destOrd="0" presId="urn:microsoft.com/office/officeart/2005/8/layout/cycle6"/>
    <dgm:cxn modelId="{9D9005E0-A710-4F94-8E5D-2CE3E94F5D08}" type="presOf" srcId="{76F65688-CBE9-4EEC-A6F5-76B7CF31996A}" destId="{9F6B7B31-4270-4866-88D7-A39649996333}" srcOrd="0" destOrd="0" presId="urn:microsoft.com/office/officeart/2005/8/layout/cycle6"/>
    <dgm:cxn modelId="{C2FCBFF8-6D41-4ACC-9B72-E64F5551604C}" type="presOf" srcId="{925288D1-8A5C-49D8-BCCF-BCC74DD43CA9}" destId="{9B4C33F4-DD99-442B-81DC-DF20BAFADC2A}" srcOrd="0" destOrd="0" presId="urn:microsoft.com/office/officeart/2005/8/layout/cycle6"/>
    <dgm:cxn modelId="{39628EBE-4A47-477C-8A86-4B617DD52A0E}" type="presOf" srcId="{A8858BEB-36F9-4C59-846A-611B16D42483}" destId="{26EFA3C2-AA7F-41C4-9685-8F7A94A014B7}" srcOrd="0" destOrd="0" presId="urn:microsoft.com/office/officeart/2005/8/layout/cycle6"/>
    <dgm:cxn modelId="{B1ED06AE-185C-4B3D-8AAE-3CAB5130E2EF}" type="presOf" srcId="{A7BC0B5A-A1B4-4CAE-9574-81AF399F82B3}" destId="{5BD2A656-3D96-43F3-9239-0D99F66DC38E}" srcOrd="0" destOrd="0" presId="urn:microsoft.com/office/officeart/2005/8/layout/cycle6"/>
    <dgm:cxn modelId="{24FF90DC-7266-4D30-80CC-3185A9586F4C}" srcId="{76F65688-CBE9-4EEC-A6F5-76B7CF31996A}" destId="{925288D1-8A5C-49D8-BCCF-BCC74DD43CA9}" srcOrd="2" destOrd="0" parTransId="{BCA20EF1-0D20-4CA2-9E35-18CA57B8FF78}" sibTransId="{BD2789C8-F4D1-4F64-A524-B5F84919AC08}"/>
    <dgm:cxn modelId="{C1B7EA4E-F939-4D6F-8C40-992324FEAAD3}" type="presOf" srcId="{29D4160C-195E-45BF-8B76-FA1FFF2A4049}" destId="{AE43A2E1-871D-4B65-81E0-C941746BD178}" srcOrd="0" destOrd="0" presId="urn:microsoft.com/office/officeart/2005/8/layout/cycle6"/>
    <dgm:cxn modelId="{4E69A26C-378E-473C-B66C-27C5933A9427}" type="presOf" srcId="{A931F6B9-7FF3-4B63-8D75-CC4553DFA3AB}" destId="{14F7C159-13CA-417E-9A59-AFFE82619E96}" srcOrd="0" destOrd="0" presId="urn:microsoft.com/office/officeart/2005/8/layout/cycle6"/>
    <dgm:cxn modelId="{BF9BF3C9-0078-4896-A1C0-E6FD9A56E684}" srcId="{76F65688-CBE9-4EEC-A6F5-76B7CF31996A}" destId="{29D4160C-195E-45BF-8B76-FA1FFF2A4049}" srcOrd="5" destOrd="0" parTransId="{5688C164-8848-4E23-BEA8-1D2DE716BD06}" sibTransId="{A63D5F69-67F3-4B96-9F2B-C350C49F94C2}"/>
    <dgm:cxn modelId="{BA49E53C-0D98-4B4B-9363-1AD866663CCA}" type="presOf" srcId="{0F0CC1E9-7AAF-4A31-A559-D1AF3EF9070F}" destId="{23EBAFFF-38C5-4BB7-BFEC-5731D758EDE3}" srcOrd="0" destOrd="0" presId="urn:microsoft.com/office/officeart/2005/8/layout/cycle6"/>
    <dgm:cxn modelId="{F4647935-D489-4DA0-A6B9-B191BBCE3F95}" type="presOf" srcId="{D2B1AC1B-1993-4A4E-BA85-467AF48C867F}" destId="{A6191F1B-E05A-475E-BC0E-E2B4FC07E9DF}" srcOrd="0" destOrd="0" presId="urn:microsoft.com/office/officeart/2005/8/layout/cycle6"/>
    <dgm:cxn modelId="{79FEAD86-4B70-43EA-90D7-EA291E3A49E7}" type="presOf" srcId="{E4DD8B6B-2CAA-408D-B93A-E0C787CF0F71}" destId="{2810AE5B-7BF9-4AC4-BA29-CB53E943A094}" srcOrd="0" destOrd="0" presId="urn:microsoft.com/office/officeart/2005/8/layout/cycle6"/>
    <dgm:cxn modelId="{9BBEE3AD-112E-4CF7-A4B7-4C05354D2C3B}" srcId="{76F65688-CBE9-4EEC-A6F5-76B7CF31996A}" destId="{94F1F77B-4E6A-4045-B5F6-AFE9E4FC826D}" srcOrd="0" destOrd="0" parTransId="{C7F6968A-726A-4B82-90DD-33920100CF2B}" sibTransId="{D2B1AC1B-1993-4A4E-BA85-467AF48C867F}"/>
    <dgm:cxn modelId="{ACA1FC90-5C31-4FD6-8A63-21A4A02086ED}" type="presOf" srcId="{756D7E33-7BBD-4F74-8985-E16B950818EC}" destId="{F9B13B64-5462-46A3-8608-DC5F5F22FEA1}" srcOrd="0" destOrd="0" presId="urn:microsoft.com/office/officeart/2005/8/layout/cycle6"/>
    <dgm:cxn modelId="{54912B7F-5872-4A75-B933-46F03C237BEC}" type="presOf" srcId="{9DE90403-D3D2-4350-B7C2-17E6573F5A0C}" destId="{A4277860-95AE-4D9D-86A5-7CFE1AC53F40}" srcOrd="0" destOrd="0" presId="urn:microsoft.com/office/officeart/2005/8/layout/cycle6"/>
    <dgm:cxn modelId="{367F5526-0032-43DB-BF5B-40646E5D894E}" type="presOf" srcId="{A63D5F69-67F3-4B96-9F2B-C350C49F94C2}" destId="{09A1C3C0-3BDF-44BD-8938-AC71C118DC48}" srcOrd="0" destOrd="0" presId="urn:microsoft.com/office/officeart/2005/8/layout/cycle6"/>
    <dgm:cxn modelId="{DB1617C4-C03B-49C5-9017-03FDF83EA71E}" type="presOf" srcId="{94F1F77B-4E6A-4045-B5F6-AFE9E4FC826D}" destId="{23875BC6-1080-4A1E-B3DA-61291789F639}" srcOrd="0" destOrd="0" presId="urn:microsoft.com/office/officeart/2005/8/layout/cycle6"/>
    <dgm:cxn modelId="{9518BA89-2E40-4DEB-A6BC-671DD0F05EA1}" srcId="{76F65688-CBE9-4EEC-A6F5-76B7CF31996A}" destId="{B0F3DFCB-F952-4E03-B857-0E447E2DFB15}" srcOrd="6" destOrd="0" parTransId="{383B3890-ADEA-42F1-A313-A19F29350A28}" sibTransId="{A931F6B9-7FF3-4B63-8D75-CC4553DFA3AB}"/>
    <dgm:cxn modelId="{C381507E-F8FC-484E-9594-D9722FC3A7D5}" srcId="{76F65688-CBE9-4EEC-A6F5-76B7CF31996A}" destId="{A7BC0B5A-A1B4-4CAE-9574-81AF399F82B3}" srcOrd="1" destOrd="0" parTransId="{EFF38B27-816C-48EF-928C-ADEA645DAAC4}" sibTransId="{756D7E33-7BBD-4F74-8985-E16B950818EC}"/>
    <dgm:cxn modelId="{ADC2F6DA-5163-41CA-881D-3A383FA94C6B}" srcId="{76F65688-CBE9-4EEC-A6F5-76B7CF31996A}" destId="{E4DD8B6B-2CAA-408D-B93A-E0C787CF0F71}" srcOrd="3" destOrd="0" parTransId="{F23067A1-901C-41E7-BCAE-15E701D50CEC}" sibTransId="{0F0CC1E9-7AAF-4A31-A559-D1AF3EF9070F}"/>
    <dgm:cxn modelId="{F773B2B7-ABFF-4D27-9607-CF29C1354518}" type="presOf" srcId="{BD2789C8-F4D1-4F64-A524-B5F84919AC08}" destId="{986405F2-FF1E-4D4E-ADC7-407FF084C8EE}" srcOrd="0" destOrd="0" presId="urn:microsoft.com/office/officeart/2005/8/layout/cycle6"/>
    <dgm:cxn modelId="{6E311D26-3631-41EA-8585-C1951E805D03}" srcId="{76F65688-CBE9-4EEC-A6F5-76B7CF31996A}" destId="{9DE90403-D3D2-4350-B7C2-17E6573F5A0C}" srcOrd="4" destOrd="0" parTransId="{6E0ED3A1-6830-4184-825F-68D8183E117A}" sibTransId="{A8858BEB-36F9-4C59-846A-611B16D42483}"/>
    <dgm:cxn modelId="{4136C39D-9591-4426-8A1F-41D543821EA5}" type="presParOf" srcId="{9F6B7B31-4270-4866-88D7-A39649996333}" destId="{23875BC6-1080-4A1E-B3DA-61291789F639}" srcOrd="0" destOrd="0" presId="urn:microsoft.com/office/officeart/2005/8/layout/cycle6"/>
    <dgm:cxn modelId="{1D3F1EC0-E80D-4AF7-B52E-3A338D1CD46C}" type="presParOf" srcId="{9F6B7B31-4270-4866-88D7-A39649996333}" destId="{3FE74A02-993F-4ADE-BB07-1BF089C54C8B}" srcOrd="1" destOrd="0" presId="urn:microsoft.com/office/officeart/2005/8/layout/cycle6"/>
    <dgm:cxn modelId="{32AB3EA7-441D-4D41-B337-B7BD0EDE246F}" type="presParOf" srcId="{9F6B7B31-4270-4866-88D7-A39649996333}" destId="{A6191F1B-E05A-475E-BC0E-E2B4FC07E9DF}" srcOrd="2" destOrd="0" presId="urn:microsoft.com/office/officeart/2005/8/layout/cycle6"/>
    <dgm:cxn modelId="{61250595-0662-41D8-B639-066BF4BFAC19}" type="presParOf" srcId="{9F6B7B31-4270-4866-88D7-A39649996333}" destId="{5BD2A656-3D96-43F3-9239-0D99F66DC38E}" srcOrd="3" destOrd="0" presId="urn:microsoft.com/office/officeart/2005/8/layout/cycle6"/>
    <dgm:cxn modelId="{731F9F00-2739-4924-B5E8-4EDF9DB65425}" type="presParOf" srcId="{9F6B7B31-4270-4866-88D7-A39649996333}" destId="{5931703B-3558-449A-B523-9DC0E15603C0}" srcOrd="4" destOrd="0" presId="urn:microsoft.com/office/officeart/2005/8/layout/cycle6"/>
    <dgm:cxn modelId="{0D1B07A9-694B-4278-B767-059177D5B600}" type="presParOf" srcId="{9F6B7B31-4270-4866-88D7-A39649996333}" destId="{F9B13B64-5462-46A3-8608-DC5F5F22FEA1}" srcOrd="5" destOrd="0" presId="urn:microsoft.com/office/officeart/2005/8/layout/cycle6"/>
    <dgm:cxn modelId="{377ADDBE-397D-4F39-BE19-B3F8D646F5CA}" type="presParOf" srcId="{9F6B7B31-4270-4866-88D7-A39649996333}" destId="{9B4C33F4-DD99-442B-81DC-DF20BAFADC2A}" srcOrd="6" destOrd="0" presId="urn:microsoft.com/office/officeart/2005/8/layout/cycle6"/>
    <dgm:cxn modelId="{26ED28CB-9693-4CE1-9BB2-70442FDD7BC1}" type="presParOf" srcId="{9F6B7B31-4270-4866-88D7-A39649996333}" destId="{21CB81CF-FEF8-44F0-A6B0-22CFF313E8C1}" srcOrd="7" destOrd="0" presId="urn:microsoft.com/office/officeart/2005/8/layout/cycle6"/>
    <dgm:cxn modelId="{8C6E50D8-CFF3-4067-8CAF-D9FD84FBD32C}" type="presParOf" srcId="{9F6B7B31-4270-4866-88D7-A39649996333}" destId="{986405F2-FF1E-4D4E-ADC7-407FF084C8EE}" srcOrd="8" destOrd="0" presId="urn:microsoft.com/office/officeart/2005/8/layout/cycle6"/>
    <dgm:cxn modelId="{8B9CDB84-BF32-4784-BDA4-482635719993}" type="presParOf" srcId="{9F6B7B31-4270-4866-88D7-A39649996333}" destId="{2810AE5B-7BF9-4AC4-BA29-CB53E943A094}" srcOrd="9" destOrd="0" presId="urn:microsoft.com/office/officeart/2005/8/layout/cycle6"/>
    <dgm:cxn modelId="{1815E6E4-3362-44F3-8AC2-01E3A875ADEC}" type="presParOf" srcId="{9F6B7B31-4270-4866-88D7-A39649996333}" destId="{C85BBA28-0BEA-4807-B1B9-B196782625F8}" srcOrd="10" destOrd="0" presId="urn:microsoft.com/office/officeart/2005/8/layout/cycle6"/>
    <dgm:cxn modelId="{7648C1EC-E707-4EF5-9CCD-7DD42A51B3AB}" type="presParOf" srcId="{9F6B7B31-4270-4866-88D7-A39649996333}" destId="{23EBAFFF-38C5-4BB7-BFEC-5731D758EDE3}" srcOrd="11" destOrd="0" presId="urn:microsoft.com/office/officeart/2005/8/layout/cycle6"/>
    <dgm:cxn modelId="{2D758C4C-8753-45E4-A2C7-64DFB8BF9DA6}" type="presParOf" srcId="{9F6B7B31-4270-4866-88D7-A39649996333}" destId="{A4277860-95AE-4D9D-86A5-7CFE1AC53F40}" srcOrd="12" destOrd="0" presId="urn:microsoft.com/office/officeart/2005/8/layout/cycle6"/>
    <dgm:cxn modelId="{6A5345C6-C6A7-48AE-A675-E32F7A7D8A0B}" type="presParOf" srcId="{9F6B7B31-4270-4866-88D7-A39649996333}" destId="{166A2784-651C-4EE4-90B3-E6537128F1D8}" srcOrd="13" destOrd="0" presId="urn:microsoft.com/office/officeart/2005/8/layout/cycle6"/>
    <dgm:cxn modelId="{CD890479-9C09-4CEB-BFB9-6EFC1EB6F832}" type="presParOf" srcId="{9F6B7B31-4270-4866-88D7-A39649996333}" destId="{26EFA3C2-AA7F-41C4-9685-8F7A94A014B7}" srcOrd="14" destOrd="0" presId="urn:microsoft.com/office/officeart/2005/8/layout/cycle6"/>
    <dgm:cxn modelId="{54804EE5-6E4E-4135-B749-28FC9C996CCB}" type="presParOf" srcId="{9F6B7B31-4270-4866-88D7-A39649996333}" destId="{AE43A2E1-871D-4B65-81E0-C941746BD178}" srcOrd="15" destOrd="0" presId="urn:microsoft.com/office/officeart/2005/8/layout/cycle6"/>
    <dgm:cxn modelId="{4F5E0A3D-2A3C-413C-92A8-E9873636187B}" type="presParOf" srcId="{9F6B7B31-4270-4866-88D7-A39649996333}" destId="{A0113110-1528-423A-87F8-BED85274F805}" srcOrd="16" destOrd="0" presId="urn:microsoft.com/office/officeart/2005/8/layout/cycle6"/>
    <dgm:cxn modelId="{6E756972-B0B0-4B2B-B7CA-1A9B0E9CE916}" type="presParOf" srcId="{9F6B7B31-4270-4866-88D7-A39649996333}" destId="{09A1C3C0-3BDF-44BD-8938-AC71C118DC48}" srcOrd="17" destOrd="0" presId="urn:microsoft.com/office/officeart/2005/8/layout/cycle6"/>
    <dgm:cxn modelId="{7D5FE298-BAA9-4F94-89C1-23605EAC3477}" type="presParOf" srcId="{9F6B7B31-4270-4866-88D7-A39649996333}" destId="{A0D2B8D7-C78E-4EC0-8346-E69DEB25682C}" srcOrd="18" destOrd="0" presId="urn:microsoft.com/office/officeart/2005/8/layout/cycle6"/>
    <dgm:cxn modelId="{D13BCD42-A7A9-42FB-975E-CCEA28E98023}" type="presParOf" srcId="{9F6B7B31-4270-4866-88D7-A39649996333}" destId="{91648A4F-0046-40D7-B363-B38D532755FE}" srcOrd="19" destOrd="0" presId="urn:microsoft.com/office/officeart/2005/8/layout/cycle6"/>
    <dgm:cxn modelId="{2E0DC71D-B8ED-4B14-9A3D-871E730DDC49}" type="presParOf" srcId="{9F6B7B31-4270-4866-88D7-A39649996333}" destId="{14F7C159-13CA-417E-9A59-AFFE82619E96}" srcOrd="20" destOrd="0" presId="urn:microsoft.com/office/officeart/2005/8/layout/cycle6"/>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3875BC6-1080-4A1E-B3DA-61291789F639}">
      <dsp:nvSpPr>
        <dsp:cNvPr id="0" name=""/>
        <dsp:cNvSpPr/>
      </dsp:nvSpPr>
      <dsp:spPr>
        <a:xfrm>
          <a:off x="1991663" y="1007"/>
          <a:ext cx="1058609" cy="688096"/>
        </a:xfrm>
        <a:prstGeom prst="roundRect">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lvl="0" algn="ctr" defTabSz="488950">
            <a:lnSpc>
              <a:spcPct val="90000"/>
            </a:lnSpc>
            <a:spcBef>
              <a:spcPct val="0"/>
            </a:spcBef>
            <a:spcAft>
              <a:spcPct val="35000"/>
            </a:spcAft>
          </a:pPr>
          <a:r>
            <a:rPr lang="en-US" sz="1100" kern="1200" dirty="0"/>
            <a:t>Recruitment</a:t>
          </a:r>
        </a:p>
      </dsp:txBody>
      <dsp:txXfrm>
        <a:off x="2025253" y="34597"/>
        <a:ext cx="991429" cy="620916"/>
      </dsp:txXfrm>
    </dsp:sp>
    <dsp:sp modelId="{A6191F1B-E05A-475E-BC0E-E2B4FC07E9DF}">
      <dsp:nvSpPr>
        <dsp:cNvPr id="0" name=""/>
        <dsp:cNvSpPr/>
      </dsp:nvSpPr>
      <dsp:spPr>
        <a:xfrm>
          <a:off x="559157" y="345055"/>
          <a:ext cx="3923621" cy="3923621"/>
        </a:xfrm>
        <a:custGeom>
          <a:avLst/>
          <a:gdLst/>
          <a:ahLst/>
          <a:cxnLst/>
          <a:rect l="0" t="0" r="0" b="0"/>
          <a:pathLst>
            <a:path>
              <a:moveTo>
                <a:pt x="2498102" y="74725"/>
              </a:moveTo>
              <a:arcTo wR="1961810" hR="1961810" stAng="17151879" swAng="1254102"/>
            </a:path>
          </a:pathLst>
        </a:custGeom>
        <a:noFill/>
        <a:ln w="9525" cap="rnd" cmpd="sng" algn="ctr">
          <a:solidFill>
            <a:schemeClr val="accent1">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5BD2A656-3D96-43F3-9239-0D99F66DC38E}">
      <dsp:nvSpPr>
        <dsp:cNvPr id="0" name=""/>
        <dsp:cNvSpPr/>
      </dsp:nvSpPr>
      <dsp:spPr>
        <a:xfrm>
          <a:off x="3525468" y="739649"/>
          <a:ext cx="1058609" cy="688096"/>
        </a:xfrm>
        <a:prstGeom prst="roundRect">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lvl="0" algn="ctr" defTabSz="488950">
            <a:lnSpc>
              <a:spcPct val="90000"/>
            </a:lnSpc>
            <a:spcBef>
              <a:spcPct val="0"/>
            </a:spcBef>
            <a:spcAft>
              <a:spcPct val="35000"/>
            </a:spcAft>
          </a:pPr>
          <a:r>
            <a:rPr lang="en-US" sz="1100" kern="1200" dirty="0"/>
            <a:t>Screening</a:t>
          </a:r>
        </a:p>
      </dsp:txBody>
      <dsp:txXfrm>
        <a:off x="3559058" y="773239"/>
        <a:ext cx="991429" cy="620916"/>
      </dsp:txXfrm>
    </dsp:sp>
    <dsp:sp modelId="{F9B13B64-5462-46A3-8608-DC5F5F22FEA1}">
      <dsp:nvSpPr>
        <dsp:cNvPr id="0" name=""/>
        <dsp:cNvSpPr/>
      </dsp:nvSpPr>
      <dsp:spPr>
        <a:xfrm>
          <a:off x="559157" y="345055"/>
          <a:ext cx="3923621" cy="3923621"/>
        </a:xfrm>
        <a:custGeom>
          <a:avLst/>
          <a:gdLst/>
          <a:ahLst/>
          <a:cxnLst/>
          <a:rect l="0" t="0" r="0" b="0"/>
          <a:pathLst>
            <a:path>
              <a:moveTo>
                <a:pt x="3720048" y="1091579"/>
              </a:moveTo>
              <a:arcTo wR="1961810" hR="1961810" stAng="20020027" swAng="1724712"/>
            </a:path>
          </a:pathLst>
        </a:custGeom>
        <a:noFill/>
        <a:ln w="9525" cap="rnd" cmpd="sng" algn="ctr">
          <a:solidFill>
            <a:schemeClr val="accent1">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9B4C33F4-DD99-442B-81DC-DF20BAFADC2A}">
      <dsp:nvSpPr>
        <dsp:cNvPr id="0" name=""/>
        <dsp:cNvSpPr/>
      </dsp:nvSpPr>
      <dsp:spPr>
        <a:xfrm>
          <a:off x="3904287" y="2399362"/>
          <a:ext cx="1058609" cy="688096"/>
        </a:xfrm>
        <a:prstGeom prst="roundRect">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lvl="0" algn="ctr" defTabSz="488950">
            <a:lnSpc>
              <a:spcPct val="90000"/>
            </a:lnSpc>
            <a:spcBef>
              <a:spcPct val="0"/>
            </a:spcBef>
            <a:spcAft>
              <a:spcPct val="35000"/>
            </a:spcAft>
          </a:pPr>
          <a:r>
            <a:rPr lang="en-US" sz="1100" kern="1200" dirty="0"/>
            <a:t>Acceptance</a:t>
          </a:r>
        </a:p>
      </dsp:txBody>
      <dsp:txXfrm>
        <a:off x="3937877" y="2432952"/>
        <a:ext cx="991429" cy="620916"/>
      </dsp:txXfrm>
    </dsp:sp>
    <dsp:sp modelId="{986405F2-FF1E-4D4E-ADC7-407FF084C8EE}">
      <dsp:nvSpPr>
        <dsp:cNvPr id="0" name=""/>
        <dsp:cNvSpPr/>
      </dsp:nvSpPr>
      <dsp:spPr>
        <a:xfrm>
          <a:off x="559157" y="345055"/>
          <a:ext cx="3923621" cy="3923621"/>
        </a:xfrm>
        <a:custGeom>
          <a:avLst/>
          <a:gdLst/>
          <a:ahLst/>
          <a:cxnLst/>
          <a:rect l="0" t="0" r="0" b="0"/>
          <a:pathLst>
            <a:path>
              <a:moveTo>
                <a:pt x="3758501" y="2749595"/>
              </a:moveTo>
              <a:arcTo wR="1961810" hR="1961810" stAng="1420544" swAng="1356814"/>
            </a:path>
          </a:pathLst>
        </a:custGeom>
        <a:noFill/>
        <a:ln w="9525" cap="rnd" cmpd="sng" algn="ctr">
          <a:solidFill>
            <a:schemeClr val="accent1">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2810AE5B-7BF9-4AC4-BA29-CB53E943A094}">
      <dsp:nvSpPr>
        <dsp:cNvPr id="0" name=""/>
        <dsp:cNvSpPr/>
      </dsp:nvSpPr>
      <dsp:spPr>
        <a:xfrm>
          <a:off x="2842861" y="3730348"/>
          <a:ext cx="1058609" cy="688096"/>
        </a:xfrm>
        <a:prstGeom prst="roundRect">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lvl="0" algn="ctr" defTabSz="488950">
            <a:lnSpc>
              <a:spcPct val="90000"/>
            </a:lnSpc>
            <a:spcBef>
              <a:spcPct val="0"/>
            </a:spcBef>
            <a:spcAft>
              <a:spcPct val="35000"/>
            </a:spcAft>
          </a:pPr>
          <a:r>
            <a:rPr lang="en-US" sz="1100" kern="1200" dirty="0"/>
            <a:t>Enrollment</a:t>
          </a:r>
        </a:p>
      </dsp:txBody>
      <dsp:txXfrm>
        <a:off x="2876451" y="3763938"/>
        <a:ext cx="991429" cy="620916"/>
      </dsp:txXfrm>
    </dsp:sp>
    <dsp:sp modelId="{23EBAFFF-38C5-4BB7-BFEC-5731D758EDE3}">
      <dsp:nvSpPr>
        <dsp:cNvPr id="0" name=""/>
        <dsp:cNvSpPr/>
      </dsp:nvSpPr>
      <dsp:spPr>
        <a:xfrm>
          <a:off x="559157" y="345055"/>
          <a:ext cx="3923621" cy="3923621"/>
        </a:xfrm>
        <a:custGeom>
          <a:avLst/>
          <a:gdLst/>
          <a:ahLst/>
          <a:cxnLst/>
          <a:rect l="0" t="0" r="0" b="0"/>
          <a:pathLst>
            <a:path>
              <a:moveTo>
                <a:pt x="2277351" y="3898079"/>
              </a:moveTo>
              <a:arcTo wR="1961810" hR="1961810" stAng="4844655" swAng="1110689"/>
            </a:path>
          </a:pathLst>
        </a:custGeom>
        <a:noFill/>
        <a:ln w="9525" cap="rnd" cmpd="sng" algn="ctr">
          <a:solidFill>
            <a:schemeClr val="accent1">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A4277860-95AE-4D9D-86A5-7CFE1AC53F40}">
      <dsp:nvSpPr>
        <dsp:cNvPr id="0" name=""/>
        <dsp:cNvSpPr/>
      </dsp:nvSpPr>
      <dsp:spPr>
        <a:xfrm>
          <a:off x="1140465" y="3730348"/>
          <a:ext cx="1058609" cy="688096"/>
        </a:xfrm>
        <a:prstGeom prst="roundRect">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lvl="0" algn="ctr" defTabSz="488950">
            <a:lnSpc>
              <a:spcPct val="90000"/>
            </a:lnSpc>
            <a:spcBef>
              <a:spcPct val="0"/>
            </a:spcBef>
            <a:spcAft>
              <a:spcPct val="35000"/>
            </a:spcAft>
          </a:pPr>
          <a:r>
            <a:rPr lang="en-US" sz="1100" kern="1200" dirty="0"/>
            <a:t>Orientation &amp; Training</a:t>
          </a:r>
        </a:p>
      </dsp:txBody>
      <dsp:txXfrm>
        <a:off x="1174055" y="3763938"/>
        <a:ext cx="991429" cy="620916"/>
      </dsp:txXfrm>
    </dsp:sp>
    <dsp:sp modelId="{26EFA3C2-AA7F-41C4-9685-8F7A94A014B7}">
      <dsp:nvSpPr>
        <dsp:cNvPr id="0" name=""/>
        <dsp:cNvSpPr/>
      </dsp:nvSpPr>
      <dsp:spPr>
        <a:xfrm>
          <a:off x="559157" y="345055"/>
          <a:ext cx="3923621" cy="3923621"/>
        </a:xfrm>
        <a:custGeom>
          <a:avLst/>
          <a:gdLst/>
          <a:ahLst/>
          <a:cxnLst/>
          <a:rect l="0" t="0" r="0" b="0"/>
          <a:pathLst>
            <a:path>
              <a:moveTo>
                <a:pt x="606165" y="3379882"/>
              </a:moveTo>
              <a:arcTo wR="1961810" hR="1961810" stAng="8022642" swAng="1356814"/>
            </a:path>
          </a:pathLst>
        </a:custGeom>
        <a:noFill/>
        <a:ln w="9525" cap="rnd" cmpd="sng" algn="ctr">
          <a:solidFill>
            <a:schemeClr val="accent1">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AE43A2E1-871D-4B65-81E0-C941746BD178}">
      <dsp:nvSpPr>
        <dsp:cNvPr id="0" name=""/>
        <dsp:cNvSpPr/>
      </dsp:nvSpPr>
      <dsp:spPr>
        <a:xfrm>
          <a:off x="79039" y="2399362"/>
          <a:ext cx="1058609" cy="688096"/>
        </a:xfrm>
        <a:prstGeom prst="roundRect">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lvl="0" algn="ctr" defTabSz="488950">
            <a:lnSpc>
              <a:spcPct val="90000"/>
            </a:lnSpc>
            <a:spcBef>
              <a:spcPct val="0"/>
            </a:spcBef>
            <a:spcAft>
              <a:spcPct val="35000"/>
            </a:spcAft>
          </a:pPr>
          <a:r>
            <a:rPr lang="en-US" sz="1100" kern="1200" dirty="0"/>
            <a:t>Continuous Support</a:t>
          </a:r>
        </a:p>
      </dsp:txBody>
      <dsp:txXfrm>
        <a:off x="112629" y="2432952"/>
        <a:ext cx="991429" cy="620916"/>
      </dsp:txXfrm>
    </dsp:sp>
    <dsp:sp modelId="{09A1C3C0-3BDF-44BD-8938-AC71C118DC48}">
      <dsp:nvSpPr>
        <dsp:cNvPr id="0" name=""/>
        <dsp:cNvSpPr/>
      </dsp:nvSpPr>
      <dsp:spPr>
        <a:xfrm>
          <a:off x="559157" y="345055"/>
          <a:ext cx="3923621" cy="3923621"/>
        </a:xfrm>
        <a:custGeom>
          <a:avLst/>
          <a:gdLst/>
          <a:ahLst/>
          <a:cxnLst/>
          <a:rect l="0" t="0" r="0" b="0"/>
          <a:pathLst>
            <a:path>
              <a:moveTo>
                <a:pt x="1738" y="2044384"/>
              </a:moveTo>
              <a:arcTo wR="1961810" hR="1961810" stAng="10655260" swAng="1724712"/>
            </a:path>
          </a:pathLst>
        </a:custGeom>
        <a:noFill/>
        <a:ln w="9525" cap="rnd" cmpd="sng" algn="ctr">
          <a:solidFill>
            <a:schemeClr val="accent1">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A0D2B8D7-C78E-4EC0-8346-E69DEB25682C}">
      <dsp:nvSpPr>
        <dsp:cNvPr id="0" name=""/>
        <dsp:cNvSpPr/>
      </dsp:nvSpPr>
      <dsp:spPr>
        <a:xfrm>
          <a:off x="457858" y="739649"/>
          <a:ext cx="1058609" cy="688096"/>
        </a:xfrm>
        <a:prstGeom prst="roundRect">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lvl="0" algn="ctr" defTabSz="488950">
            <a:lnSpc>
              <a:spcPct val="90000"/>
            </a:lnSpc>
            <a:spcBef>
              <a:spcPct val="0"/>
            </a:spcBef>
            <a:spcAft>
              <a:spcPct val="35000"/>
            </a:spcAft>
          </a:pPr>
          <a:r>
            <a:rPr lang="en-US" sz="1100" kern="1200" dirty="0"/>
            <a:t>Exit</a:t>
          </a:r>
        </a:p>
      </dsp:txBody>
      <dsp:txXfrm>
        <a:off x="491448" y="773239"/>
        <a:ext cx="991429" cy="620916"/>
      </dsp:txXfrm>
    </dsp:sp>
    <dsp:sp modelId="{14F7C159-13CA-417E-9A59-AFFE82619E96}">
      <dsp:nvSpPr>
        <dsp:cNvPr id="0" name=""/>
        <dsp:cNvSpPr/>
      </dsp:nvSpPr>
      <dsp:spPr>
        <a:xfrm>
          <a:off x="559157" y="345055"/>
          <a:ext cx="3923621" cy="3923621"/>
        </a:xfrm>
        <a:custGeom>
          <a:avLst/>
          <a:gdLst/>
          <a:ahLst/>
          <a:cxnLst/>
          <a:rect l="0" t="0" r="0" b="0"/>
          <a:pathLst>
            <a:path>
              <a:moveTo>
                <a:pt x="787562" y="390237"/>
              </a:moveTo>
              <a:arcTo wR="1961810" hR="1961810" stAng="13994019" swAng="1254102"/>
            </a:path>
          </a:pathLst>
        </a:custGeom>
        <a:noFill/>
        <a:ln w="9525" cap="rnd" cmpd="sng" algn="ctr">
          <a:solidFill>
            <a:schemeClr val="accent1">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cycle6">
  <dgm:title val=""/>
  <dgm:desc val=""/>
  <dgm:catLst>
    <dgm:cat type="cycle" pri="4000"/>
    <dgm:cat type="relationship" pri="24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hoose name="Name9">
      <dgm:if name="Name10" func="var" arg="dir" op="equ" val="norm">
        <dgm:constrLst>
          <dgm:constr type="w" for="ch" forName="node" refType="w"/>
          <dgm:constr type="w" for="ch" ptType="sibTrans" refType="w" refFor="ch" refForName="node" op="equ" fact="0.3"/>
          <dgm:constr type="diam" for="ch" ptType="sibTrans" refType="diam" op="equ"/>
          <dgm:constr type="sibSp" refType="w" refFor="ch" refForName="node" op="equ" fact="0.15"/>
          <dgm:constr type="w" for="ch" forName="spNode" refType="sibSp" fact="1.6"/>
          <dgm:constr type="primFontSz" for="ch" forName="node" op="equ" val="65"/>
        </dgm:constrLst>
      </dgm:if>
      <dgm:else name="Name11">
        <dgm:constrLst>
          <dgm:constr type="w" for="ch" forName="node" refType="w"/>
          <dgm:constr type="w" for="ch" ptType="sibTrans" refType="w" refFor="ch" refForName="node" op="equ" fact="0.3"/>
          <dgm:constr type="diam" for="ch" ptType="sibTrans" refType="diam" op="equ" fact="-1"/>
          <dgm:constr type="sibSp" refType="w" refFor="ch" refForName="node" op="equ" fact="0.15"/>
          <dgm:constr type="w" for="ch" forName="spNode" refType="sibSp" fact="1.6"/>
          <dgm:constr type="primFontSz" for="ch" forName="node" op="equ" val="65"/>
        </dgm:constrLst>
      </dgm:else>
    </dgm:choose>
    <dgm:ruleLst/>
    <dgm:forEach name="Name12" axis="ch" ptType="node">
      <dgm:layoutNode name="node">
        <dgm:varLst>
          <dgm:bulletEnabled val="1"/>
        </dgm:varLst>
        <dgm:alg type="tx"/>
        <dgm:shape xmlns:r="http://schemas.openxmlformats.org/officeDocument/2006/relationships" type="roundRect" r:blip="">
          <dgm:adjLst/>
        </dgm:shape>
        <dgm:presOf axis="desOrSelf" ptType="node"/>
        <dgm:constrLst>
          <dgm:constr type="h" refType="w" fact="0.65"/>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3">
        <dgm:if name="Name14" axis="par ch" ptType="doc node" func="cnt" op="gt" val="1">
          <dgm:layoutNode name="spNode">
            <dgm:alg type="sp"/>
            <dgm:shape xmlns:r="http://schemas.openxmlformats.org/officeDocument/2006/relationships" r:blip="">
              <dgm:adjLst/>
            </dgm:shape>
            <dgm:presOf/>
            <dgm:constrLst>
              <dgm:constr type="h" refType="w"/>
            </dgm:constrLst>
            <dgm:ruleLst/>
          </dgm:layoutNode>
          <dgm:forEach name="Name15" axis="followSib" ptType="sibTrans" hideLastTrans="0" cnt="1">
            <dgm:layoutNode name="sibTrans">
              <dgm:alg type="conn">
                <dgm:param type="dim" val="1D"/>
                <dgm:param type="connRout" val="curve"/>
                <dgm:param type="begPts" val="radial"/>
                <dgm:param type="endPts" val="radial"/>
                <dgm:param type="endSty" val="noArr"/>
              </dgm:alg>
              <dgm:shape xmlns:r="http://schemas.openxmlformats.org/officeDocument/2006/relationships" type="conn" r:blip="">
                <dgm:adjLst/>
              </dgm:shape>
              <dgm:presOf axis="self"/>
              <dgm:constrLst>
                <dgm:constr type="h" refType="w" fact="0.65"/>
                <dgm:constr type="connDist"/>
                <dgm:constr type="begPad" refType="connDist" fact="0.01"/>
                <dgm:constr type="endPad" refType="connDist" fact="0.01"/>
              </dgm:constrLst>
              <dgm:ruleLst/>
            </dgm:layoutNode>
          </dgm:forEach>
        </dgm:if>
        <dgm:else name="Name16"/>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016E9FE5-B6CD-4C93-B923-733A40A81CA1}" type="datetimeFigureOut">
              <a:rPr lang="en-US" smtClean="0"/>
              <a:t>10/3/2022</a:t>
            </a:fld>
            <a:endParaRPr lang="en-US"/>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43D8D6B8-5EE6-4778-8E91-88F8F215BFC8}" type="slidenum">
              <a:rPr lang="en-US" smtClean="0"/>
              <a:t>‹#›</a:t>
            </a:fld>
            <a:endParaRPr lang="en-US"/>
          </a:p>
        </p:txBody>
      </p:sp>
    </p:spTree>
    <p:extLst>
      <p:ext uri="{BB962C8B-B14F-4D97-AF65-F5344CB8AC3E}">
        <p14:creationId xmlns:p14="http://schemas.microsoft.com/office/powerpoint/2010/main" val="360910206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Welcome</a:t>
            </a:r>
            <a:r>
              <a:rPr lang="en-US" baseline="0" dirty="0" smtClean="0"/>
              <a:t> to AmeriCorps 101. You’re on the path to gain more information about AmeriCorps! We here at the State Commission are always excited to expand our portfolio of service programs in our state. We’ll take questions at the end of the presentation, but feel free to put questions in the chat as we go along. </a:t>
            </a:r>
          </a:p>
          <a:p>
            <a:endParaRPr lang="en-US" baseline="0" dirty="0" smtClean="0"/>
          </a:p>
          <a:p>
            <a:pPr defTabSz="931774">
              <a:defRPr/>
            </a:pPr>
            <a:r>
              <a:rPr lang="en-US" dirty="0" smtClean="0"/>
              <a:t>I’m one of those people who did not know</a:t>
            </a:r>
            <a:r>
              <a:rPr lang="en-US" baseline="0" dirty="0" smtClean="0"/>
              <a:t> what it was. In my former positions, I’ve seem AmeriCorps on resumes, but never really focused on it. After a year and a half, working with AmeriCorps programs in New Jersey and meeting with my colleagues in other states, I have become such a cheerleader for AmeriCorps. It is a rewarding experience for the organizations, members, state commission and communities for which our portfolio of programs are serving. It clearly is a win-win-win-win situation.</a:t>
            </a:r>
          </a:p>
          <a:p>
            <a:endParaRPr lang="en-US" dirty="0"/>
          </a:p>
        </p:txBody>
      </p:sp>
      <p:sp>
        <p:nvSpPr>
          <p:cNvPr id="4" name="Slide Number Placeholder 3"/>
          <p:cNvSpPr>
            <a:spLocks noGrp="1"/>
          </p:cNvSpPr>
          <p:nvPr>
            <p:ph type="sldNum" sz="quarter" idx="10"/>
          </p:nvPr>
        </p:nvSpPr>
        <p:spPr/>
        <p:txBody>
          <a:bodyPr/>
          <a:lstStyle/>
          <a:p>
            <a:fld id="{43D8D6B8-5EE6-4778-8E91-88F8F215BFC8}" type="slidenum">
              <a:rPr lang="en-US" smtClean="0"/>
              <a:t>1</a:t>
            </a:fld>
            <a:endParaRPr lang="en-US"/>
          </a:p>
        </p:txBody>
      </p:sp>
    </p:spTree>
    <p:extLst>
      <p:ext uri="{BB962C8B-B14F-4D97-AF65-F5344CB8AC3E}">
        <p14:creationId xmlns:p14="http://schemas.microsoft.com/office/powerpoint/2010/main" val="95625585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Do you all remember</a:t>
            </a:r>
            <a:r>
              <a:rPr lang="en-US" baseline="0" dirty="0" smtClean="0"/>
              <a:t> this movie? This was a great scene… I want to take a moment to show you the money!</a:t>
            </a:r>
          </a:p>
          <a:p>
            <a:endParaRPr lang="en-US" baseline="0" dirty="0" smtClean="0"/>
          </a:p>
          <a:p>
            <a:r>
              <a:rPr lang="en-US" baseline="0" dirty="0" smtClean="0"/>
              <a:t>It all starts with the federal government, it will fund two National Service entities: AmeriCorps and Senior Corps (not listed). AmeriCorps State and National will then fund NCCC, or National Civilian Community Corps: </a:t>
            </a:r>
            <a:r>
              <a:rPr lang="en-US" dirty="0"/>
              <a:t> National Civilian Community Corps (NCCC) members range from ages 18 to 24 and serve in a 10-month team-based residential program (teams usually include 10-14 individuals) to complete a variety of projects in the areas of education, disaster services, the environment, and other unmet needs. NCCC members often travel to projects throughout their region.  You may either apply for the Fall Class, which begins in the September/October timeframe, or apply for the Winter Class, which begins in January.\</a:t>
            </a:r>
          </a:p>
          <a:p>
            <a:endParaRPr lang="en-US" baseline="0" dirty="0" smtClean="0"/>
          </a:p>
          <a:p>
            <a:r>
              <a:rPr lang="en-US" baseline="0" dirty="0" smtClean="0"/>
              <a:t>Vista: </a:t>
            </a:r>
            <a:r>
              <a:rPr lang="en-US" dirty="0"/>
              <a:t> perform capacity building activities, over a course of a year, through private non-profit organizations and public agencies.  VISTA members address issues related to poverty, such as public health, education, the environment, public safety, and employment, by developing and mobilizing resources that create long-term sustainable benefits at a community level.</a:t>
            </a:r>
          </a:p>
          <a:p>
            <a:endParaRPr lang="en-US" baseline="0" dirty="0" smtClean="0"/>
          </a:p>
          <a:p>
            <a:r>
              <a:rPr lang="en-US" baseline="0" dirty="0" smtClean="0"/>
              <a:t>AmeriCorps: what you’re thinking of applying to; </a:t>
            </a:r>
            <a:r>
              <a:rPr lang="en-US" dirty="0"/>
              <a:t>State and National members, ages 17 and older, serve in either teams or individually through national and community-based private and public organizations.  Members help solve community problems through direct and indirect service, in the areas of education, public safety, the environment, and other human needs such as health and housing.</a:t>
            </a:r>
          </a:p>
          <a:p>
            <a:endParaRPr lang="en-US" dirty="0"/>
          </a:p>
          <a:p>
            <a:r>
              <a:rPr lang="en-US" dirty="0" smtClean="0"/>
              <a:t>State Service Commissions provide CNCS funding to single state AmeriCorps programs operating within their states. Commissions make AmeriCorps awards through a competitive process at the national level or through a state-based formula grant competition.</a:t>
            </a:r>
            <a:endParaRPr lang="en-US" dirty="0"/>
          </a:p>
        </p:txBody>
      </p:sp>
      <p:sp>
        <p:nvSpPr>
          <p:cNvPr id="4" name="Slide Number Placeholder 3"/>
          <p:cNvSpPr>
            <a:spLocks noGrp="1"/>
          </p:cNvSpPr>
          <p:nvPr>
            <p:ph type="sldNum" sz="quarter" idx="10"/>
          </p:nvPr>
        </p:nvSpPr>
        <p:spPr/>
        <p:txBody>
          <a:bodyPr/>
          <a:lstStyle/>
          <a:p>
            <a:fld id="{43D8D6B8-5EE6-4778-8E91-88F8F215BFC8}" type="slidenum">
              <a:rPr lang="en-US" smtClean="0"/>
              <a:t>10</a:t>
            </a:fld>
            <a:endParaRPr lang="en-US"/>
          </a:p>
        </p:txBody>
      </p:sp>
    </p:spTree>
    <p:extLst>
      <p:ext uri="{BB962C8B-B14F-4D97-AF65-F5344CB8AC3E}">
        <p14:creationId xmlns:p14="http://schemas.microsoft.com/office/powerpoint/2010/main" val="193517299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Many programs have members serving in schools and supporting</a:t>
            </a:r>
            <a:r>
              <a:rPr lang="en-US" baseline="0" dirty="0" smtClean="0"/>
              <a:t> students’ improvement with attendance and engagement.</a:t>
            </a:r>
          </a:p>
          <a:p>
            <a:endParaRPr lang="en-US" baseline="0" dirty="0" smtClean="0"/>
          </a:p>
          <a:p>
            <a:r>
              <a:rPr lang="en-US" baseline="0" dirty="0" smtClean="0"/>
              <a:t>Programs serve as a pathway to employment opportunities and help develop vital work skills and financial stability.</a:t>
            </a:r>
          </a:p>
          <a:p>
            <a:endParaRPr lang="en-US" baseline="0" dirty="0" smtClean="0"/>
          </a:p>
          <a:p>
            <a:r>
              <a:rPr lang="en-US" baseline="0" dirty="0" smtClean="0"/>
              <a:t>Members over thousands of acres of public lands throughout the state to help conserve natural habitats, protect clean air and water and promote energy efficiency.</a:t>
            </a:r>
          </a:p>
          <a:p>
            <a:endParaRPr lang="en-US" baseline="0" dirty="0" smtClean="0"/>
          </a:p>
          <a:p>
            <a:r>
              <a:rPr lang="en-US" baseline="0" dirty="0" smtClean="0"/>
              <a:t>Programs also build capacity at food banks and combat the opioid crisis, tackle homelessness and address food insecurity</a:t>
            </a:r>
          </a:p>
          <a:p>
            <a:endParaRPr lang="en-US" baseline="0" dirty="0" smtClean="0"/>
          </a:p>
          <a:p>
            <a:r>
              <a:rPr lang="en-US" baseline="0" dirty="0" smtClean="0"/>
              <a:t>Your organization probably has a good idea of what impact you’d like to make in your targeted community. We’ll go over terms and conditions a little later! That’s when we’ll talk about Theory of Change, Logic Models, Data Collection and Performance Measures. </a:t>
            </a:r>
            <a:endParaRPr lang="en-US" dirty="0"/>
          </a:p>
        </p:txBody>
      </p:sp>
      <p:sp>
        <p:nvSpPr>
          <p:cNvPr id="4" name="Slide Number Placeholder 3"/>
          <p:cNvSpPr>
            <a:spLocks noGrp="1"/>
          </p:cNvSpPr>
          <p:nvPr>
            <p:ph type="sldNum" sz="quarter" idx="10"/>
          </p:nvPr>
        </p:nvSpPr>
        <p:spPr/>
        <p:txBody>
          <a:bodyPr/>
          <a:lstStyle/>
          <a:p>
            <a:fld id="{ED02E742-AF22-40F0-BA40-AB5999D65FA5}" type="slidenum">
              <a:rPr lang="en-US" smtClean="0"/>
              <a:t>11</a:t>
            </a:fld>
            <a:endParaRPr lang="en-US"/>
          </a:p>
        </p:txBody>
      </p:sp>
    </p:spTree>
    <p:extLst>
      <p:ext uri="{BB962C8B-B14F-4D97-AF65-F5344CB8AC3E}">
        <p14:creationId xmlns:p14="http://schemas.microsoft.com/office/powerpoint/2010/main" val="84501138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If a member is 17,</a:t>
            </a:r>
            <a:r>
              <a:rPr lang="en-US" baseline="0" dirty="0" smtClean="0"/>
              <a:t> there must be parental consent. </a:t>
            </a:r>
          </a:p>
          <a:p>
            <a:endParaRPr lang="en-US" baseline="0" dirty="0" smtClean="0"/>
          </a:p>
          <a:p>
            <a:r>
              <a:rPr lang="en-US" baseline="0" dirty="0" smtClean="0"/>
              <a:t>All these requirements must be verified prior to service.</a:t>
            </a:r>
          </a:p>
          <a:p>
            <a:endParaRPr lang="en-US" baseline="0" dirty="0" smtClean="0"/>
          </a:p>
          <a:p>
            <a:r>
              <a:rPr lang="en-US" baseline="0" dirty="0" smtClean="0"/>
              <a:t>A prospective member would be found ineligible if they refuse to participate in a background check. </a:t>
            </a:r>
            <a:endParaRPr lang="en-US" dirty="0"/>
          </a:p>
        </p:txBody>
      </p:sp>
      <p:sp>
        <p:nvSpPr>
          <p:cNvPr id="4" name="Slide Number Placeholder 3"/>
          <p:cNvSpPr>
            <a:spLocks noGrp="1"/>
          </p:cNvSpPr>
          <p:nvPr>
            <p:ph type="sldNum" sz="quarter" idx="10"/>
          </p:nvPr>
        </p:nvSpPr>
        <p:spPr/>
        <p:txBody>
          <a:bodyPr/>
          <a:lstStyle/>
          <a:p>
            <a:fld id="{43D8D6B8-5EE6-4778-8E91-88F8F215BFC8}" type="slidenum">
              <a:rPr lang="en-US" smtClean="0"/>
              <a:t>12</a:t>
            </a:fld>
            <a:endParaRPr lang="en-US"/>
          </a:p>
        </p:txBody>
      </p:sp>
    </p:spTree>
    <p:extLst>
      <p:ext uri="{BB962C8B-B14F-4D97-AF65-F5344CB8AC3E}">
        <p14:creationId xmlns:p14="http://schemas.microsoft.com/office/powerpoint/2010/main" val="71913285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National Service Criminal History Checks (NSCHC) is a baseline screening requirement established by law to protect the beneficiaries of national service.</a:t>
            </a:r>
          </a:p>
          <a:p>
            <a:endParaRPr lang="en-US" baseline="0" dirty="0" smtClean="0"/>
          </a:p>
          <a:p>
            <a:pPr defTabSz="931774">
              <a:defRPr/>
            </a:pPr>
            <a:r>
              <a:rPr lang="en-US" dirty="0" err="1" smtClean="0"/>
              <a:t>Truescreen</a:t>
            </a:r>
            <a:r>
              <a:rPr lang="en-US" dirty="0" smtClean="0"/>
              <a:t> is a vendor approved by AmeriCorps to provide </a:t>
            </a:r>
            <a:r>
              <a:rPr lang="en-US" dirty="0"/>
              <a:t>National Sex Offender Public Website</a:t>
            </a:r>
            <a:r>
              <a:rPr lang="en-US" dirty="0" smtClean="0"/>
              <a:t> and state criminal history checks; research source-level documentation when needed; make adjudication recommendations to recipients; facilitate compliance with the Fair Credit Reporting Act (FCRA), including pre-adverse and adverse action notices; provide time records of relevant compliance steps like adjudication; and maintain records for up to 7 years. </a:t>
            </a:r>
          </a:p>
          <a:p>
            <a:pPr defTabSz="931774">
              <a:defRPr/>
            </a:pPr>
            <a:endParaRPr lang="en-US" dirty="0" smtClean="0"/>
          </a:p>
          <a:p>
            <a:r>
              <a:rPr lang="en-US" dirty="0" err="1" smtClean="0"/>
              <a:t>Fieldprint</a:t>
            </a:r>
            <a:r>
              <a:rPr lang="en-US" dirty="0" smtClean="0"/>
              <a:t> is one of a limited number of vendors, approved by the FBI to offer expedited access to the FBI’s national criminal history information. </a:t>
            </a:r>
            <a:r>
              <a:rPr lang="en-US" dirty="0" err="1" smtClean="0"/>
              <a:t>Fieldprint</a:t>
            </a:r>
            <a:r>
              <a:rPr lang="en-US" dirty="0" smtClean="0"/>
              <a:t> is a vendor approved by AmeriCorps to provide fingerprint FBI checks and make adjudication recommendations.</a:t>
            </a:r>
          </a:p>
          <a:p>
            <a:endParaRPr lang="en-US" dirty="0" smtClean="0"/>
          </a:p>
          <a:p>
            <a:pPr defTabSz="931774">
              <a:defRPr/>
            </a:pPr>
            <a:r>
              <a:rPr lang="en-US" dirty="0" smtClean="0"/>
              <a:t>Please</a:t>
            </a:r>
            <a:r>
              <a:rPr lang="en-US" baseline="0" dirty="0" smtClean="0"/>
              <a:t> be advised… under no circumstances should an individual serve without conducting background checks and having them approved by New Jersey AmeriCorps Compliance Officer Vanessa McCall.  Anyone receiving any AmeriCorps grant dollars (in salary or living allowance) must have background checks done. </a:t>
            </a:r>
            <a:r>
              <a:rPr lang="en-US" b="1" spc="-10" dirty="0">
                <a:latin typeface="Century Gothic" panose="020B0502020202020204" pitchFamily="34" charset="0"/>
                <a:cs typeface="Corbel"/>
              </a:rPr>
              <a:t>Staff on the grant must also have background checks prior to the commencement of the grant. When staff changes, the new staff must be cleared as well.</a:t>
            </a:r>
          </a:p>
          <a:p>
            <a:endParaRPr lang="en-US" dirty="0" smtClean="0"/>
          </a:p>
          <a:p>
            <a:endParaRPr lang="en-US" dirty="0" smtClean="0"/>
          </a:p>
        </p:txBody>
      </p:sp>
      <p:sp>
        <p:nvSpPr>
          <p:cNvPr id="4" name="Slide Number Placeholder 3"/>
          <p:cNvSpPr>
            <a:spLocks noGrp="1"/>
          </p:cNvSpPr>
          <p:nvPr>
            <p:ph type="sldNum" sz="quarter" idx="10"/>
          </p:nvPr>
        </p:nvSpPr>
        <p:spPr/>
        <p:txBody>
          <a:bodyPr/>
          <a:lstStyle/>
          <a:p>
            <a:fld id="{43D8D6B8-5EE6-4778-8E91-88F8F215BFC8}" type="slidenum">
              <a:rPr lang="en-US" smtClean="0"/>
              <a:t>13</a:t>
            </a:fld>
            <a:endParaRPr lang="en-US"/>
          </a:p>
        </p:txBody>
      </p:sp>
    </p:spTree>
    <p:extLst>
      <p:ext uri="{BB962C8B-B14F-4D97-AF65-F5344CB8AC3E}">
        <p14:creationId xmlns:p14="http://schemas.microsoft.com/office/powerpoint/2010/main" val="229596450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Child Care: Child care is available for qualified, active, full-time</a:t>
            </a:r>
            <a:r>
              <a:rPr lang="en-US" baseline="0" dirty="0" smtClean="0"/>
              <a:t> members who need this benefit to serve. </a:t>
            </a:r>
            <a:endParaRPr lang="en-US" dirty="0" smtClean="0"/>
          </a:p>
          <a:p>
            <a:endParaRPr lang="en-US" dirty="0" smtClean="0"/>
          </a:p>
          <a:p>
            <a:r>
              <a:rPr lang="en-US" dirty="0" smtClean="0"/>
              <a:t>Health Insurance: Full</a:t>
            </a:r>
            <a:r>
              <a:rPr lang="en-US" baseline="0" dirty="0" smtClean="0"/>
              <a:t> Time members are offered supplemental health insurance.</a:t>
            </a:r>
          </a:p>
          <a:p>
            <a:endParaRPr lang="en-US" dirty="0" smtClean="0"/>
          </a:p>
          <a:p>
            <a:r>
              <a:rPr lang="en-US" dirty="0" smtClean="0"/>
              <a:t>Loan</a:t>
            </a:r>
            <a:r>
              <a:rPr lang="en-US" baseline="0" dirty="0" smtClean="0"/>
              <a:t> Forbearance is temporarily postponing your obligation to make payments on your student loan. As a member, you may be eligible for forbearance on your qualified student loans during your term of service. </a:t>
            </a:r>
          </a:p>
          <a:p>
            <a:endParaRPr lang="en-US" baseline="0" dirty="0" smtClean="0"/>
          </a:p>
          <a:p>
            <a:r>
              <a:rPr lang="en-US" baseline="0" dirty="0" smtClean="0"/>
              <a:t>Living Allowance: Receive a modest living allowance to cover basic expenses during your service term</a:t>
            </a:r>
          </a:p>
          <a:p>
            <a:endParaRPr lang="en-US" baseline="0" dirty="0" smtClean="0"/>
          </a:p>
          <a:p>
            <a:r>
              <a:rPr lang="en-US" baseline="0" dirty="0" smtClean="0"/>
              <a:t>Educational Award: The Segal AmeriCorps Educational Award is offered to those who complete a term of service and can be used to pay for a range of educational expenses like repaying qualified student loans or future tuition payments. You can earn up to two full educational awards within multiple service terms. </a:t>
            </a:r>
          </a:p>
          <a:p>
            <a:endParaRPr lang="en-US" baseline="0" dirty="0" smtClean="0"/>
          </a:p>
          <a:p>
            <a:pPr defTabSz="949478"/>
            <a:r>
              <a:rPr lang="en-US" baseline="0" dirty="0" smtClean="0"/>
              <a:t>Interest Accrual, upon completion of service, you may be eligible for all or a portion of the interest that accumulated on your qualified student loan or loans during your term of service. These payments are made in addition to the educational award and are not deducted from your educational award balance. </a:t>
            </a:r>
          </a:p>
          <a:p>
            <a:endParaRPr lang="en-US" dirty="0"/>
          </a:p>
        </p:txBody>
      </p:sp>
      <p:sp>
        <p:nvSpPr>
          <p:cNvPr id="4" name="Slide Number Placeholder 3"/>
          <p:cNvSpPr>
            <a:spLocks noGrp="1"/>
          </p:cNvSpPr>
          <p:nvPr>
            <p:ph type="sldNum" sz="quarter" idx="10"/>
          </p:nvPr>
        </p:nvSpPr>
        <p:spPr/>
        <p:txBody>
          <a:bodyPr/>
          <a:lstStyle/>
          <a:p>
            <a:fld id="{ED02E742-AF22-40F0-BA40-AB5999D65FA5}" type="slidenum">
              <a:rPr lang="en-US" smtClean="0"/>
              <a:t>14</a:t>
            </a:fld>
            <a:endParaRPr lang="en-US"/>
          </a:p>
        </p:txBody>
      </p:sp>
    </p:spTree>
    <p:extLst>
      <p:ext uri="{BB962C8B-B14F-4D97-AF65-F5344CB8AC3E}">
        <p14:creationId xmlns:p14="http://schemas.microsoft.com/office/powerpoint/2010/main" val="243663279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Upon</a:t>
            </a:r>
            <a:r>
              <a:rPr lang="en-US" baseline="0" dirty="0" smtClean="0"/>
              <a:t> completion of their terms of service, members are eligible for an Educational Award. </a:t>
            </a:r>
          </a:p>
          <a:p>
            <a:endParaRPr lang="en-US" baseline="0" dirty="0" smtClean="0"/>
          </a:p>
          <a:p>
            <a:r>
              <a:rPr lang="en-US" baseline="0" dirty="0" smtClean="0"/>
              <a:t>The amount of the award corresponds to the slot type they have agreed to serve. Upon enrollment, your program director will have not only worked our their weekly living allowance or stipend, but also the total educational award amount they’ll receive. </a:t>
            </a:r>
          </a:p>
          <a:p>
            <a:endParaRPr lang="en-US" baseline="0" dirty="0" smtClean="0"/>
          </a:p>
          <a:p>
            <a:r>
              <a:rPr lang="en-US" baseline="0" dirty="0" smtClean="0"/>
              <a:t>Members have up to seven years to use the award and it can be used at more than one institution and can help pay more than one loan. </a:t>
            </a:r>
          </a:p>
          <a:p>
            <a:endParaRPr lang="en-US" baseline="0" dirty="0" smtClean="0"/>
          </a:p>
          <a:p>
            <a:r>
              <a:rPr lang="en-US" baseline="0" dirty="0" smtClean="0"/>
              <a:t>If a member is 55 years old or older, the educational award can be transferred once to a child, grandchild, foster child or step child and is held for up to 10 years!</a:t>
            </a:r>
            <a:endParaRPr lang="en-US" dirty="0"/>
          </a:p>
        </p:txBody>
      </p:sp>
      <p:sp>
        <p:nvSpPr>
          <p:cNvPr id="4" name="Slide Number Placeholder 3"/>
          <p:cNvSpPr>
            <a:spLocks noGrp="1"/>
          </p:cNvSpPr>
          <p:nvPr>
            <p:ph type="sldNum" sz="quarter" idx="10"/>
          </p:nvPr>
        </p:nvSpPr>
        <p:spPr/>
        <p:txBody>
          <a:bodyPr/>
          <a:lstStyle/>
          <a:p>
            <a:fld id="{ED02E742-AF22-40F0-BA40-AB5999D65FA5}" type="slidenum">
              <a:rPr lang="en-US" smtClean="0"/>
              <a:t>15</a:t>
            </a:fld>
            <a:endParaRPr lang="en-US"/>
          </a:p>
        </p:txBody>
      </p:sp>
    </p:spTree>
    <p:extLst>
      <p:ext uri="{BB962C8B-B14F-4D97-AF65-F5344CB8AC3E}">
        <p14:creationId xmlns:p14="http://schemas.microsoft.com/office/powerpoint/2010/main" val="13112452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You’ll see here, depending on the typ</a:t>
            </a:r>
            <a:r>
              <a:rPr lang="en-US" baseline="0" dirty="0" smtClean="0"/>
              <a:t>e of member, the educational award reflects that term of service. </a:t>
            </a:r>
          </a:p>
          <a:p>
            <a:endParaRPr lang="en-US" baseline="0" dirty="0" smtClean="0"/>
          </a:p>
          <a:p>
            <a:r>
              <a:rPr lang="en-US" baseline="0" dirty="0" smtClean="0"/>
              <a:t>Again, members can earn up to two full educational awards within multiple service terms. (For example, a member can serve four half-time slots, that would equal two full0time educational awards.)</a:t>
            </a:r>
            <a:endParaRPr lang="en-US" dirty="0"/>
          </a:p>
        </p:txBody>
      </p:sp>
      <p:sp>
        <p:nvSpPr>
          <p:cNvPr id="4" name="Slide Number Placeholder 3"/>
          <p:cNvSpPr>
            <a:spLocks noGrp="1"/>
          </p:cNvSpPr>
          <p:nvPr>
            <p:ph type="sldNum" sz="quarter" idx="10"/>
          </p:nvPr>
        </p:nvSpPr>
        <p:spPr/>
        <p:txBody>
          <a:bodyPr/>
          <a:lstStyle/>
          <a:p>
            <a:fld id="{ED02E742-AF22-40F0-BA40-AB5999D65FA5}" type="slidenum">
              <a:rPr lang="en-US" smtClean="0"/>
              <a:t>16</a:t>
            </a:fld>
            <a:endParaRPr lang="en-US"/>
          </a:p>
        </p:txBody>
      </p:sp>
    </p:spTree>
    <p:extLst>
      <p:ext uri="{BB962C8B-B14F-4D97-AF65-F5344CB8AC3E}">
        <p14:creationId xmlns:p14="http://schemas.microsoft.com/office/powerpoint/2010/main" val="29457582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Here</a:t>
            </a:r>
            <a:r>
              <a:rPr lang="en-US" baseline="0" dirty="0" smtClean="0"/>
              <a:t> is a list of colleges and universities in New Jersey that provide a match to the educational award. A full list of schools throughout the country can be found on the AmeriCorps website. </a:t>
            </a:r>
            <a:endParaRPr lang="en-US" dirty="0"/>
          </a:p>
        </p:txBody>
      </p:sp>
      <p:sp>
        <p:nvSpPr>
          <p:cNvPr id="4" name="Slide Number Placeholder 3"/>
          <p:cNvSpPr>
            <a:spLocks noGrp="1"/>
          </p:cNvSpPr>
          <p:nvPr>
            <p:ph type="sldNum" sz="quarter" idx="10"/>
          </p:nvPr>
        </p:nvSpPr>
        <p:spPr/>
        <p:txBody>
          <a:bodyPr/>
          <a:lstStyle/>
          <a:p>
            <a:fld id="{ED02E742-AF22-40F0-BA40-AB5999D65FA5}" type="slidenum">
              <a:rPr lang="en-US" smtClean="0"/>
              <a:t>17</a:t>
            </a:fld>
            <a:endParaRPr lang="en-US"/>
          </a:p>
        </p:txBody>
      </p:sp>
    </p:spTree>
    <p:extLst>
      <p:ext uri="{BB962C8B-B14F-4D97-AF65-F5344CB8AC3E}">
        <p14:creationId xmlns:p14="http://schemas.microsoft.com/office/powerpoint/2010/main" val="200663781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Remember, members</a:t>
            </a:r>
            <a:r>
              <a:rPr lang="en-US" baseline="0" dirty="0" smtClean="0"/>
              <a:t> can serve up to two full-time slots… so that can be broken down in various slot types. These terms do not have to be consecutive, when thinking of earning the educational award. </a:t>
            </a:r>
          </a:p>
          <a:p>
            <a:endParaRPr lang="en-US" baseline="0" dirty="0" smtClean="0"/>
          </a:p>
          <a:p>
            <a:r>
              <a:rPr lang="en-US" baseline="0" dirty="0" smtClean="0"/>
              <a:t>Please remember also that members’ terms of service cannot exceed 365 days. Most of our veteran programs schedule in holidays and time-off and likely end within nine or 10 months. </a:t>
            </a:r>
            <a:endParaRPr lang="en-US" dirty="0"/>
          </a:p>
        </p:txBody>
      </p:sp>
      <p:sp>
        <p:nvSpPr>
          <p:cNvPr id="4" name="Slide Number Placeholder 3"/>
          <p:cNvSpPr>
            <a:spLocks noGrp="1"/>
          </p:cNvSpPr>
          <p:nvPr>
            <p:ph type="sldNum" sz="quarter" idx="10"/>
          </p:nvPr>
        </p:nvSpPr>
        <p:spPr/>
        <p:txBody>
          <a:bodyPr/>
          <a:lstStyle/>
          <a:p>
            <a:fld id="{ED02E742-AF22-40F0-BA40-AB5999D65FA5}" type="slidenum">
              <a:rPr lang="en-US" smtClean="0"/>
              <a:t>18</a:t>
            </a:fld>
            <a:endParaRPr lang="en-US"/>
          </a:p>
        </p:txBody>
      </p:sp>
    </p:spTree>
    <p:extLst>
      <p:ext uri="{BB962C8B-B14F-4D97-AF65-F5344CB8AC3E}">
        <p14:creationId xmlns:p14="http://schemas.microsoft.com/office/powerpoint/2010/main" val="226892809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You may not know the</a:t>
            </a:r>
            <a:r>
              <a:rPr lang="en-US" baseline="0" dirty="0" smtClean="0"/>
              <a:t> comic strip, Dilbert. It was first published in 1989 and famous for its satirical office humor about a white-collar, micromanaged office. </a:t>
            </a:r>
          </a:p>
          <a:p>
            <a:endParaRPr lang="en-US" baseline="0" dirty="0" smtClean="0"/>
          </a:p>
          <a:p>
            <a:r>
              <a:rPr lang="en-US" baseline="0" dirty="0" smtClean="0"/>
              <a:t>AmeriCorps funds come from the federal government and require a lot of administrative reporting. Most will fall on your program directors and site supervisors. One of the most important of all program staff and members’ responsibilities is completing timesheets. Members should identify their service activities in their timesheets. And don’t forget to sign them! If timesheets are not submitted properly and regularly, it may negatively effect members’ in-service and post-service benefits (your living allowance and educational award) and create a disallowance for the programs. Any of the AmeriCorps funds used improperly, which we’ll cover in Terms &amp; Conditions, will result in a disallowance. The funds will have to be paid back and a fine may be implemented. </a:t>
            </a:r>
            <a:endParaRPr lang="en-US" dirty="0"/>
          </a:p>
        </p:txBody>
      </p:sp>
      <p:sp>
        <p:nvSpPr>
          <p:cNvPr id="4" name="Slide Number Placeholder 3"/>
          <p:cNvSpPr>
            <a:spLocks noGrp="1"/>
          </p:cNvSpPr>
          <p:nvPr>
            <p:ph type="sldNum" sz="quarter" idx="10"/>
          </p:nvPr>
        </p:nvSpPr>
        <p:spPr/>
        <p:txBody>
          <a:bodyPr/>
          <a:lstStyle/>
          <a:p>
            <a:fld id="{ED02E742-AF22-40F0-BA40-AB5999D65FA5}" type="slidenum">
              <a:rPr lang="en-US" smtClean="0"/>
              <a:t>19</a:t>
            </a:fld>
            <a:endParaRPr lang="en-US"/>
          </a:p>
        </p:txBody>
      </p:sp>
    </p:spTree>
    <p:extLst>
      <p:ext uri="{BB962C8B-B14F-4D97-AF65-F5344CB8AC3E}">
        <p14:creationId xmlns:p14="http://schemas.microsoft.com/office/powerpoint/2010/main" val="114269324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We’ll be focusing on the topics above to better acquaint you with AmeriCorps.</a:t>
            </a:r>
          </a:p>
          <a:p>
            <a:endParaRPr lang="en-US" baseline="0" dirty="0" smtClean="0"/>
          </a:p>
          <a:p>
            <a:r>
              <a:rPr lang="en-US" baseline="0" dirty="0" smtClean="0"/>
              <a:t>This portion of the day will concentrate on general information about AmeriCorps… </a:t>
            </a:r>
          </a:p>
          <a:p>
            <a:endParaRPr lang="en-US" baseline="0" dirty="0" smtClean="0"/>
          </a:p>
          <a:p>
            <a:endParaRPr lang="en-US" dirty="0" smtClean="0"/>
          </a:p>
          <a:p>
            <a:endParaRPr lang="en-US" dirty="0"/>
          </a:p>
        </p:txBody>
      </p:sp>
      <p:sp>
        <p:nvSpPr>
          <p:cNvPr id="4" name="Slide Number Placeholder 3"/>
          <p:cNvSpPr>
            <a:spLocks noGrp="1"/>
          </p:cNvSpPr>
          <p:nvPr>
            <p:ph type="sldNum" sz="quarter" idx="10"/>
          </p:nvPr>
        </p:nvSpPr>
        <p:spPr/>
        <p:txBody>
          <a:bodyPr/>
          <a:lstStyle/>
          <a:p>
            <a:fld id="{43D8D6B8-5EE6-4778-8E91-88F8F215BFC8}" type="slidenum">
              <a:rPr lang="en-US" smtClean="0"/>
              <a:t>2</a:t>
            </a:fld>
            <a:endParaRPr lang="en-US"/>
          </a:p>
        </p:txBody>
      </p:sp>
    </p:spTree>
    <p:extLst>
      <p:ext uri="{BB962C8B-B14F-4D97-AF65-F5344CB8AC3E}">
        <p14:creationId xmlns:p14="http://schemas.microsoft.com/office/powerpoint/2010/main" val="361425736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You</a:t>
            </a:r>
            <a:r>
              <a:rPr lang="en-US" baseline="0" dirty="0" smtClean="0"/>
              <a:t> should conduct performance evaluations during members’ term of service. All of members will have an End of Year evaluation, but some of them, especially those serving in a full-time slot, will have a mid-year evaluation.</a:t>
            </a:r>
          </a:p>
          <a:p>
            <a:endParaRPr lang="en-US" baseline="0" dirty="0" smtClean="0"/>
          </a:p>
          <a:p>
            <a:r>
              <a:rPr lang="en-US" baseline="0" dirty="0" smtClean="0"/>
              <a:t>This will be based on conduct, attitude, execution of duties, ability to meet deadlines, problem-solving skills, teamwork and overall client interactions. The purpose of the evaluations is to track members’ personal and professional growth! </a:t>
            </a:r>
          </a:p>
          <a:p>
            <a:endParaRPr lang="en-US" baseline="0" dirty="0" smtClean="0"/>
          </a:p>
        </p:txBody>
      </p:sp>
      <p:sp>
        <p:nvSpPr>
          <p:cNvPr id="4" name="Slide Number Placeholder 3"/>
          <p:cNvSpPr>
            <a:spLocks noGrp="1"/>
          </p:cNvSpPr>
          <p:nvPr>
            <p:ph type="sldNum" sz="quarter" idx="10"/>
          </p:nvPr>
        </p:nvSpPr>
        <p:spPr/>
        <p:txBody>
          <a:bodyPr/>
          <a:lstStyle/>
          <a:p>
            <a:fld id="{ED02E742-AF22-40F0-BA40-AB5999D65FA5}" type="slidenum">
              <a:rPr lang="en-US" smtClean="0"/>
              <a:t>20</a:t>
            </a:fld>
            <a:endParaRPr lang="en-US"/>
          </a:p>
        </p:txBody>
      </p:sp>
    </p:spTree>
    <p:extLst>
      <p:ext uri="{BB962C8B-B14F-4D97-AF65-F5344CB8AC3E}">
        <p14:creationId xmlns:p14="http://schemas.microsoft.com/office/powerpoint/2010/main" val="206454686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 is the typical timeline as a member.</a:t>
            </a:r>
          </a:p>
          <a:p>
            <a:endParaRPr lang="en-US" dirty="0" smtClean="0"/>
          </a:p>
          <a:p>
            <a:r>
              <a:rPr lang="en-US" dirty="0" smtClean="0"/>
              <a:t>Recruitment, some say, should be all-year</a:t>
            </a:r>
            <a:r>
              <a:rPr lang="en-US" baseline="0" dirty="0" smtClean="0"/>
              <a:t> round. This is the opportunity to spread the word about your program at career fairs, websites, such as Indeed, flyers in the community, etc. Recruitment is a tough concept when you compare service to hourly employment. </a:t>
            </a:r>
          </a:p>
          <a:p>
            <a:endParaRPr lang="en-US" baseline="0" dirty="0" smtClean="0"/>
          </a:p>
          <a:p>
            <a:r>
              <a:rPr lang="en-US" baseline="0" dirty="0" smtClean="0"/>
              <a:t>Screening…. Your recruitment efforts have been successful! You have potential members! What now? Screen them! If approved for your operational grant, you’ll be responsible for the number of members your application dictates. BUT, it’s important to find quality members who will complete their term of service. </a:t>
            </a:r>
          </a:p>
          <a:p>
            <a:endParaRPr lang="en-US" baseline="0" dirty="0" smtClean="0">
              <a:solidFill>
                <a:srgbClr val="FF0000"/>
              </a:solidFill>
            </a:endParaRPr>
          </a:p>
          <a:p>
            <a:r>
              <a:rPr lang="en-US" baseline="0" dirty="0" smtClean="0">
                <a:solidFill>
                  <a:srgbClr val="FF0000"/>
                </a:solidFill>
              </a:rPr>
              <a:t>Acceptance will be the first endeavor into your </a:t>
            </a:r>
            <a:r>
              <a:rPr lang="en-US" baseline="0" dirty="0" err="1" smtClean="0">
                <a:solidFill>
                  <a:srgbClr val="FF0000"/>
                </a:solidFill>
              </a:rPr>
              <a:t>MyAmeriCorps</a:t>
            </a:r>
            <a:r>
              <a:rPr lang="en-US" baseline="0" dirty="0" smtClean="0">
                <a:solidFill>
                  <a:srgbClr val="FF0000"/>
                </a:solidFill>
              </a:rPr>
              <a:t> portal in eGrants. You’ll use this web-based portal to send an invitation to service. Once the individual accepts, a series of verifications will start (as we discussed earlier in eligibility requirements) and Enrollment begins. Enrollment should be done in eight days before the start of service – this is an AmeriCorps requirement. </a:t>
            </a:r>
            <a:endParaRPr lang="en-US" dirty="0" smtClean="0">
              <a:solidFill>
                <a:srgbClr val="FF0000"/>
              </a:solidFill>
            </a:endParaRPr>
          </a:p>
          <a:p>
            <a:endParaRPr lang="en-US" dirty="0" smtClean="0"/>
          </a:p>
          <a:p>
            <a:r>
              <a:rPr lang="en-US" baseline="0" dirty="0" smtClean="0"/>
              <a:t>It is your responsibility as the program/organization to onboard your members – this is your opportunity to teach them about AmeriCorps, your organization and if applicable, their sites. AmeriCorps is also about the members’ experience, no more than 20 percent of their service time should be dedicated to training on various skills to that can translate to great job opportunities or service projects in the future. . </a:t>
            </a:r>
          </a:p>
          <a:p>
            <a:endParaRPr lang="en-US" baseline="0" dirty="0" smtClean="0"/>
          </a:p>
          <a:p>
            <a:r>
              <a:rPr lang="en-US" baseline="0" dirty="0" smtClean="0"/>
              <a:t>Program directors and site supervisors are also responsible for providing continuous support to members. Successful programs meet regularly with members to discuss all aspects of their service, which can also mean how their personal lives are going. </a:t>
            </a:r>
          </a:p>
          <a:p>
            <a:endParaRPr lang="en-US" baseline="0" dirty="0" smtClean="0"/>
          </a:p>
          <a:p>
            <a:r>
              <a:rPr lang="en-US" baseline="0" dirty="0" smtClean="0"/>
              <a:t>Exiting members correctly is very important. AmeriCorps requires all members to be exited within 30 days of their last day of service. </a:t>
            </a:r>
          </a:p>
        </p:txBody>
      </p:sp>
      <p:sp>
        <p:nvSpPr>
          <p:cNvPr id="4" name="Slide Number Placeholder 3"/>
          <p:cNvSpPr>
            <a:spLocks noGrp="1"/>
          </p:cNvSpPr>
          <p:nvPr>
            <p:ph type="sldNum" sz="quarter" idx="10"/>
          </p:nvPr>
        </p:nvSpPr>
        <p:spPr/>
        <p:txBody>
          <a:bodyPr/>
          <a:lstStyle/>
          <a:p>
            <a:fld id="{ED02E742-AF22-40F0-BA40-AB5999D65FA5}" type="slidenum">
              <a:rPr lang="en-US" smtClean="0"/>
              <a:t>21</a:t>
            </a:fld>
            <a:endParaRPr lang="en-US"/>
          </a:p>
        </p:txBody>
      </p:sp>
    </p:spTree>
    <p:extLst>
      <p:ext uri="{BB962C8B-B14F-4D97-AF65-F5344CB8AC3E}">
        <p14:creationId xmlns:p14="http://schemas.microsoft.com/office/powerpoint/2010/main" val="327799738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You’ve all signed your</a:t>
            </a:r>
            <a:r>
              <a:rPr lang="en-US" baseline="0" dirty="0" smtClean="0"/>
              <a:t>  Member Contracts, which outline your start date, end date and living allowance / stipend. You agreed to the terms outlined in the contract in order to receive your living allowance and ultimately your education award. </a:t>
            </a:r>
          </a:p>
          <a:p>
            <a:endParaRPr lang="en-US" baseline="0" dirty="0" smtClean="0"/>
          </a:p>
          <a:p>
            <a:r>
              <a:rPr lang="en-US" baseline="0" dirty="0" smtClean="0"/>
              <a:t>With the expectation that you’re completing your term of service, there are other reasons for exits. You can be released for cause (e.g., prohibited activities we’ll talk about shortly) or for a Compelling Personal Circumstance. </a:t>
            </a:r>
          </a:p>
          <a:p>
            <a:endParaRPr lang="en-US" baseline="0" dirty="0" smtClean="0"/>
          </a:p>
          <a:p>
            <a:r>
              <a:rPr lang="en-US" dirty="0" smtClean="0"/>
              <a:t>CPC is defined by a circumstance</a:t>
            </a:r>
            <a:r>
              <a:rPr lang="en-US" baseline="0" dirty="0" smtClean="0"/>
              <a:t> beyond your control, such as an educational program and the site is closed due to an unforeseen reason).</a:t>
            </a:r>
          </a:p>
          <a:p>
            <a:endParaRPr lang="en-US" baseline="0" dirty="0" smtClean="0"/>
          </a:p>
          <a:p>
            <a:r>
              <a:rPr lang="en-US" baseline="0" dirty="0" smtClean="0"/>
              <a:t>Your program director will be the best to discuss reason for exiting. </a:t>
            </a:r>
            <a:endParaRPr lang="en-US" dirty="0"/>
          </a:p>
        </p:txBody>
      </p:sp>
      <p:sp>
        <p:nvSpPr>
          <p:cNvPr id="4" name="Slide Number Placeholder 3"/>
          <p:cNvSpPr>
            <a:spLocks noGrp="1"/>
          </p:cNvSpPr>
          <p:nvPr>
            <p:ph type="sldNum" sz="quarter" idx="10"/>
          </p:nvPr>
        </p:nvSpPr>
        <p:spPr/>
        <p:txBody>
          <a:bodyPr/>
          <a:lstStyle/>
          <a:p>
            <a:fld id="{ED02E742-AF22-40F0-BA40-AB5999D65FA5}" type="slidenum">
              <a:rPr lang="en-US" smtClean="0"/>
              <a:t>22</a:t>
            </a:fld>
            <a:endParaRPr lang="en-US"/>
          </a:p>
        </p:txBody>
      </p:sp>
    </p:spTree>
    <p:extLst>
      <p:ext uri="{BB962C8B-B14F-4D97-AF65-F5344CB8AC3E}">
        <p14:creationId xmlns:p14="http://schemas.microsoft.com/office/powerpoint/2010/main" val="15907393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Prohibited activities</a:t>
            </a:r>
            <a:r>
              <a:rPr lang="en-US" baseline="0" dirty="0" smtClean="0"/>
              <a:t> – while charging time to the AmeriCorps program, accumulating service or training hours, or otherwise performing activities supported by the AmeriCorps program and staff, members may not engage in the following activities.</a:t>
            </a:r>
          </a:p>
          <a:p>
            <a:endParaRPr lang="en-US" baseline="0" dirty="0" smtClean="0"/>
          </a:p>
          <a:p>
            <a:r>
              <a:rPr lang="en-US" baseline="0" dirty="0" smtClean="0"/>
              <a:t>You may exercise your rights as private citizens, but no on AmeriCorps time or wearing AmeriCorps gear. </a:t>
            </a:r>
          </a:p>
          <a:p>
            <a:endParaRPr lang="en-US" baseline="0" dirty="0" smtClean="0"/>
          </a:p>
          <a:p>
            <a:r>
              <a:rPr lang="en-US" baseline="0" dirty="0" smtClean="0"/>
              <a:t>Census and Election/Polling activities has been added this year. Members may not participate in any thing related to these activities during hours of service. </a:t>
            </a:r>
          </a:p>
          <a:p>
            <a:endParaRPr lang="en-US" dirty="0"/>
          </a:p>
        </p:txBody>
      </p:sp>
      <p:sp>
        <p:nvSpPr>
          <p:cNvPr id="4" name="Slide Number Placeholder 3"/>
          <p:cNvSpPr>
            <a:spLocks noGrp="1"/>
          </p:cNvSpPr>
          <p:nvPr>
            <p:ph type="sldNum" sz="quarter" idx="10"/>
          </p:nvPr>
        </p:nvSpPr>
        <p:spPr/>
        <p:txBody>
          <a:bodyPr/>
          <a:lstStyle/>
          <a:p>
            <a:fld id="{ED02E742-AF22-40F0-BA40-AB5999D65FA5}" type="slidenum">
              <a:rPr lang="en-US" smtClean="0"/>
              <a:t>23</a:t>
            </a:fld>
            <a:endParaRPr lang="en-US"/>
          </a:p>
        </p:txBody>
      </p:sp>
    </p:spTree>
    <p:extLst>
      <p:ext uri="{BB962C8B-B14F-4D97-AF65-F5344CB8AC3E}">
        <p14:creationId xmlns:p14="http://schemas.microsoft.com/office/powerpoint/2010/main" val="197302377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fontScale="85000" lnSpcReduction="20000"/>
          </a:bodyPr>
          <a:lstStyle/>
          <a:p>
            <a:pPr defTabSz="931774">
              <a:defRPr/>
            </a:pPr>
            <a:r>
              <a:rPr lang="en-US" spc="-5" dirty="0">
                <a:latin typeface="Century Gothic" panose="020B0502020202020204" pitchFamily="34" charset="0"/>
                <a:cs typeface="Corbel"/>
              </a:rPr>
              <a:t>Funding can not be used to duplicate </a:t>
            </a:r>
            <a:r>
              <a:rPr lang="en-US" dirty="0">
                <a:latin typeface="Century Gothic" panose="020B0502020202020204" pitchFamily="34" charset="0"/>
                <a:cs typeface="Corbel"/>
              </a:rPr>
              <a:t>an </a:t>
            </a:r>
            <a:r>
              <a:rPr lang="en-US" spc="-10" dirty="0">
                <a:latin typeface="Century Gothic" panose="020B0502020202020204" pitchFamily="34" charset="0"/>
                <a:cs typeface="Corbel"/>
              </a:rPr>
              <a:t>activity</a:t>
            </a:r>
            <a:r>
              <a:rPr lang="en-US" spc="41" dirty="0">
                <a:latin typeface="Century Gothic" panose="020B0502020202020204" pitchFamily="34" charset="0"/>
                <a:cs typeface="Corbel"/>
              </a:rPr>
              <a:t> </a:t>
            </a:r>
            <a:r>
              <a:rPr lang="en-US" spc="-10" dirty="0">
                <a:latin typeface="Century Gothic" panose="020B0502020202020204" pitchFamily="34" charset="0"/>
                <a:cs typeface="Corbel"/>
              </a:rPr>
              <a:t>that</a:t>
            </a:r>
            <a:r>
              <a:rPr lang="en-US" spc="10" dirty="0">
                <a:latin typeface="Century Gothic" panose="020B0502020202020204" pitchFamily="34" charset="0"/>
                <a:cs typeface="Corbel"/>
              </a:rPr>
              <a:t> </a:t>
            </a:r>
            <a:r>
              <a:rPr lang="en-US" spc="-5" dirty="0">
                <a:latin typeface="Century Gothic" panose="020B0502020202020204" pitchFamily="34" charset="0"/>
                <a:cs typeface="Corbel"/>
              </a:rPr>
              <a:t>is</a:t>
            </a:r>
            <a:r>
              <a:rPr lang="en-US" spc="15" dirty="0">
                <a:latin typeface="Century Gothic" panose="020B0502020202020204" pitchFamily="34" charset="0"/>
                <a:cs typeface="Corbel"/>
              </a:rPr>
              <a:t> </a:t>
            </a:r>
            <a:r>
              <a:rPr lang="en-US" spc="-5" dirty="0">
                <a:latin typeface="Century Gothic" panose="020B0502020202020204" pitchFamily="34" charset="0"/>
                <a:cs typeface="Corbel"/>
              </a:rPr>
              <a:t>already</a:t>
            </a:r>
            <a:r>
              <a:rPr lang="en-US" spc="10" dirty="0">
                <a:latin typeface="Century Gothic" panose="020B0502020202020204" pitchFamily="34" charset="0"/>
                <a:cs typeface="Corbel"/>
              </a:rPr>
              <a:t> </a:t>
            </a:r>
            <a:r>
              <a:rPr lang="en-US" spc="-5" dirty="0">
                <a:latin typeface="Century Gothic" panose="020B0502020202020204" pitchFamily="34" charset="0"/>
                <a:cs typeface="Corbel"/>
              </a:rPr>
              <a:t>available</a:t>
            </a:r>
            <a:r>
              <a:rPr lang="en-US" spc="46" dirty="0">
                <a:latin typeface="Century Gothic" panose="020B0502020202020204" pitchFamily="34" charset="0"/>
                <a:cs typeface="Corbel"/>
              </a:rPr>
              <a:t> </a:t>
            </a:r>
            <a:r>
              <a:rPr lang="en-US" spc="-5" dirty="0">
                <a:latin typeface="Century Gothic" panose="020B0502020202020204" pitchFamily="34" charset="0"/>
                <a:cs typeface="Corbel"/>
              </a:rPr>
              <a:t>in</a:t>
            </a:r>
            <a:r>
              <a:rPr lang="en-US" spc="10" dirty="0">
                <a:latin typeface="Century Gothic" panose="020B0502020202020204" pitchFamily="34" charset="0"/>
                <a:cs typeface="Corbel"/>
              </a:rPr>
              <a:t> </a:t>
            </a:r>
            <a:r>
              <a:rPr lang="en-US" spc="-10" dirty="0">
                <a:latin typeface="Century Gothic" panose="020B0502020202020204" pitchFamily="34" charset="0"/>
                <a:cs typeface="Corbel"/>
              </a:rPr>
              <a:t>the</a:t>
            </a:r>
            <a:r>
              <a:rPr lang="en-US" spc="5" dirty="0">
                <a:latin typeface="Century Gothic" panose="020B0502020202020204" pitchFamily="34" charset="0"/>
                <a:cs typeface="Corbel"/>
              </a:rPr>
              <a:t> </a:t>
            </a:r>
            <a:r>
              <a:rPr lang="en-US" spc="-5" dirty="0">
                <a:latin typeface="Century Gothic" panose="020B0502020202020204" pitchFamily="34" charset="0"/>
                <a:cs typeface="Corbel"/>
              </a:rPr>
              <a:t>area </a:t>
            </a:r>
            <a:r>
              <a:rPr lang="en-US" dirty="0">
                <a:latin typeface="Century Gothic" panose="020B0502020202020204" pitchFamily="34" charset="0"/>
                <a:cs typeface="Corbel"/>
              </a:rPr>
              <a:t>of</a:t>
            </a:r>
            <a:r>
              <a:rPr lang="en-US" spc="-15" dirty="0">
                <a:latin typeface="Century Gothic" panose="020B0502020202020204" pitchFamily="34" charset="0"/>
                <a:cs typeface="Corbel"/>
              </a:rPr>
              <a:t> </a:t>
            </a:r>
            <a:r>
              <a:rPr lang="en-US" dirty="0">
                <a:latin typeface="Century Gothic" panose="020B0502020202020204" pitchFamily="34" charset="0"/>
                <a:cs typeface="Corbel"/>
              </a:rPr>
              <a:t>a </a:t>
            </a:r>
            <a:r>
              <a:rPr lang="en-US" spc="-5" dirty="0">
                <a:latin typeface="Century Gothic" panose="020B0502020202020204" pitchFamily="34" charset="0"/>
                <a:cs typeface="Corbel"/>
              </a:rPr>
              <a:t>program. </a:t>
            </a:r>
            <a:r>
              <a:rPr lang="en-US" spc="-474" dirty="0">
                <a:latin typeface="Century Gothic" panose="020B0502020202020204" pitchFamily="34" charset="0"/>
                <a:cs typeface="Corbel"/>
              </a:rPr>
              <a:t> </a:t>
            </a:r>
            <a:r>
              <a:rPr lang="en-US" spc="-5" dirty="0">
                <a:latin typeface="Century Gothic" panose="020B0502020202020204" pitchFamily="34" charset="0"/>
                <a:cs typeface="Corbel"/>
              </a:rPr>
              <a:t>AmeriCorps Agency assistance will</a:t>
            </a:r>
            <a:r>
              <a:rPr lang="en-US" spc="31" dirty="0">
                <a:latin typeface="Century Gothic" panose="020B0502020202020204" pitchFamily="34" charset="0"/>
                <a:cs typeface="Corbel"/>
              </a:rPr>
              <a:t> </a:t>
            </a:r>
            <a:r>
              <a:rPr lang="en-US" spc="-5" dirty="0">
                <a:latin typeface="Century Gothic" panose="020B0502020202020204" pitchFamily="34" charset="0"/>
                <a:cs typeface="Corbel"/>
              </a:rPr>
              <a:t>not</a:t>
            </a:r>
            <a:r>
              <a:rPr lang="en-US" spc="-10" dirty="0">
                <a:latin typeface="Century Gothic" panose="020B0502020202020204" pitchFamily="34" charset="0"/>
                <a:cs typeface="Corbel"/>
              </a:rPr>
              <a:t> </a:t>
            </a:r>
            <a:r>
              <a:rPr lang="en-US" spc="-5" dirty="0">
                <a:latin typeface="Century Gothic" panose="020B0502020202020204" pitchFamily="34" charset="0"/>
                <a:cs typeface="Corbel"/>
              </a:rPr>
              <a:t>be</a:t>
            </a:r>
            <a:r>
              <a:rPr lang="en-US" spc="5" dirty="0">
                <a:latin typeface="Century Gothic" panose="020B0502020202020204" pitchFamily="34" charset="0"/>
                <a:cs typeface="Corbel"/>
              </a:rPr>
              <a:t> </a:t>
            </a:r>
            <a:r>
              <a:rPr lang="en-US" spc="-5" dirty="0">
                <a:latin typeface="Century Gothic" panose="020B0502020202020204" pitchFamily="34" charset="0"/>
                <a:cs typeface="Corbel"/>
              </a:rPr>
              <a:t>provided</a:t>
            </a:r>
            <a:r>
              <a:rPr lang="en-US" spc="10" dirty="0">
                <a:latin typeface="Century Gothic" panose="020B0502020202020204" pitchFamily="34" charset="0"/>
                <a:cs typeface="Corbel"/>
              </a:rPr>
              <a:t> </a:t>
            </a:r>
            <a:r>
              <a:rPr lang="en-US" spc="-5" dirty="0">
                <a:latin typeface="Century Gothic" panose="020B0502020202020204" pitchFamily="34" charset="0"/>
                <a:cs typeface="Corbel"/>
              </a:rPr>
              <a:t>to</a:t>
            </a:r>
            <a:r>
              <a:rPr lang="en-US" spc="-10" dirty="0">
                <a:latin typeface="Century Gothic" panose="020B0502020202020204" pitchFamily="34" charset="0"/>
                <a:cs typeface="Corbel"/>
              </a:rPr>
              <a:t> </a:t>
            </a:r>
            <a:r>
              <a:rPr lang="en-US" dirty="0">
                <a:latin typeface="Century Gothic" panose="020B0502020202020204" pitchFamily="34" charset="0"/>
                <a:cs typeface="Corbel"/>
              </a:rPr>
              <a:t>a</a:t>
            </a:r>
            <a:r>
              <a:rPr lang="en-US" spc="-5" dirty="0">
                <a:latin typeface="Century Gothic" panose="020B0502020202020204" pitchFamily="34" charset="0"/>
                <a:cs typeface="Corbel"/>
              </a:rPr>
              <a:t> private nonprofit </a:t>
            </a:r>
            <a:r>
              <a:rPr lang="en-US" spc="-10" dirty="0">
                <a:latin typeface="Century Gothic" panose="020B0502020202020204" pitchFamily="34" charset="0"/>
                <a:cs typeface="Corbel"/>
              </a:rPr>
              <a:t>entity</a:t>
            </a:r>
            <a:r>
              <a:rPr lang="en-US" spc="31" dirty="0">
                <a:latin typeface="Century Gothic" panose="020B0502020202020204" pitchFamily="34" charset="0"/>
                <a:cs typeface="Corbel"/>
              </a:rPr>
              <a:t> </a:t>
            </a:r>
            <a:r>
              <a:rPr lang="en-US" spc="-5" dirty="0">
                <a:latin typeface="Century Gothic" panose="020B0502020202020204" pitchFamily="34" charset="0"/>
                <a:cs typeface="Corbel"/>
              </a:rPr>
              <a:t>to</a:t>
            </a:r>
            <a:r>
              <a:rPr lang="en-US" spc="-10" dirty="0">
                <a:latin typeface="Century Gothic" panose="020B0502020202020204" pitchFamily="34" charset="0"/>
                <a:cs typeface="Corbel"/>
              </a:rPr>
              <a:t> </a:t>
            </a:r>
            <a:r>
              <a:rPr lang="en-US" spc="-5" dirty="0">
                <a:latin typeface="Century Gothic" panose="020B0502020202020204" pitchFamily="34" charset="0"/>
                <a:cs typeface="Corbel"/>
              </a:rPr>
              <a:t>conduct</a:t>
            </a:r>
            <a:r>
              <a:rPr lang="en-US" spc="-15" dirty="0">
                <a:latin typeface="Century Gothic" panose="020B0502020202020204" pitchFamily="34" charset="0"/>
                <a:cs typeface="Corbel"/>
              </a:rPr>
              <a:t> </a:t>
            </a:r>
            <a:r>
              <a:rPr lang="en-US" spc="-10" dirty="0">
                <a:latin typeface="Century Gothic" panose="020B0502020202020204" pitchFamily="34" charset="0"/>
                <a:cs typeface="Corbel"/>
              </a:rPr>
              <a:t>activities</a:t>
            </a:r>
            <a:r>
              <a:rPr lang="en-US" spc="46" dirty="0">
                <a:latin typeface="Century Gothic" panose="020B0502020202020204" pitchFamily="34" charset="0"/>
                <a:cs typeface="Corbel"/>
              </a:rPr>
              <a:t> </a:t>
            </a:r>
            <a:r>
              <a:rPr lang="en-US" spc="-10" dirty="0">
                <a:latin typeface="Century Gothic" panose="020B0502020202020204" pitchFamily="34" charset="0"/>
                <a:cs typeface="Corbel"/>
              </a:rPr>
              <a:t>that</a:t>
            </a:r>
            <a:r>
              <a:rPr lang="en-US" spc="10" dirty="0">
                <a:latin typeface="Century Gothic" panose="020B0502020202020204" pitchFamily="34" charset="0"/>
                <a:cs typeface="Corbel"/>
              </a:rPr>
              <a:t> </a:t>
            </a:r>
            <a:r>
              <a:rPr lang="en-US" dirty="0">
                <a:latin typeface="Century Gothic" panose="020B0502020202020204" pitchFamily="34" charset="0"/>
                <a:cs typeface="Corbel"/>
              </a:rPr>
              <a:t>are</a:t>
            </a:r>
            <a:r>
              <a:rPr lang="en-US" spc="-10" dirty="0">
                <a:latin typeface="Century Gothic" panose="020B0502020202020204" pitchFamily="34" charset="0"/>
                <a:cs typeface="Corbel"/>
              </a:rPr>
              <a:t> the</a:t>
            </a:r>
            <a:r>
              <a:rPr lang="en-US" spc="20" dirty="0">
                <a:latin typeface="Century Gothic" panose="020B0502020202020204" pitchFamily="34" charset="0"/>
                <a:cs typeface="Corbel"/>
              </a:rPr>
              <a:t> </a:t>
            </a:r>
            <a:r>
              <a:rPr lang="en-US" dirty="0">
                <a:latin typeface="Century Gothic" panose="020B0502020202020204" pitchFamily="34" charset="0"/>
                <a:cs typeface="Corbel"/>
              </a:rPr>
              <a:t>same</a:t>
            </a:r>
            <a:r>
              <a:rPr lang="en-US" spc="-10" dirty="0">
                <a:latin typeface="Century Gothic" panose="020B0502020202020204" pitchFamily="34" charset="0"/>
                <a:cs typeface="Corbel"/>
              </a:rPr>
              <a:t> </a:t>
            </a:r>
            <a:r>
              <a:rPr lang="en-US" dirty="0">
                <a:latin typeface="Century Gothic" panose="020B0502020202020204" pitchFamily="34" charset="0"/>
                <a:cs typeface="Corbel"/>
              </a:rPr>
              <a:t>or </a:t>
            </a:r>
            <a:r>
              <a:rPr lang="en-US" spc="-5" dirty="0">
                <a:latin typeface="Century Gothic" panose="020B0502020202020204" pitchFamily="34" charset="0"/>
                <a:cs typeface="Corbel"/>
              </a:rPr>
              <a:t>substantially</a:t>
            </a:r>
            <a:r>
              <a:rPr lang="en-US" spc="51" dirty="0">
                <a:latin typeface="Century Gothic" panose="020B0502020202020204" pitchFamily="34" charset="0"/>
                <a:cs typeface="Corbel"/>
              </a:rPr>
              <a:t> </a:t>
            </a:r>
            <a:r>
              <a:rPr lang="en-US" spc="-5" dirty="0">
                <a:latin typeface="Century Gothic" panose="020B0502020202020204" pitchFamily="34" charset="0"/>
                <a:cs typeface="Corbel"/>
              </a:rPr>
              <a:t>equivalent</a:t>
            </a:r>
            <a:r>
              <a:rPr lang="en-US" spc="15" dirty="0">
                <a:latin typeface="Century Gothic" panose="020B0502020202020204" pitchFamily="34" charset="0"/>
                <a:cs typeface="Corbel"/>
              </a:rPr>
              <a:t> </a:t>
            </a:r>
            <a:r>
              <a:rPr lang="en-US" spc="-5" dirty="0">
                <a:latin typeface="Century Gothic" panose="020B0502020202020204" pitchFamily="34" charset="0"/>
                <a:cs typeface="Corbel"/>
              </a:rPr>
              <a:t>to</a:t>
            </a:r>
            <a:r>
              <a:rPr lang="en-US" spc="5" dirty="0">
                <a:latin typeface="Century Gothic" panose="020B0502020202020204" pitchFamily="34" charset="0"/>
                <a:cs typeface="Corbel"/>
              </a:rPr>
              <a:t> </a:t>
            </a:r>
            <a:r>
              <a:rPr lang="en-US" spc="-10" dirty="0">
                <a:latin typeface="Century Gothic" panose="020B0502020202020204" pitchFamily="34" charset="0"/>
                <a:cs typeface="Corbel"/>
              </a:rPr>
              <a:t>activities</a:t>
            </a:r>
            <a:r>
              <a:rPr lang="en-US" spc="46" dirty="0">
                <a:latin typeface="Century Gothic" panose="020B0502020202020204" pitchFamily="34" charset="0"/>
                <a:cs typeface="Corbel"/>
              </a:rPr>
              <a:t> </a:t>
            </a:r>
            <a:r>
              <a:rPr lang="en-US" spc="-5" dirty="0">
                <a:latin typeface="Century Gothic" panose="020B0502020202020204" pitchFamily="34" charset="0"/>
                <a:cs typeface="Corbel"/>
              </a:rPr>
              <a:t>provided</a:t>
            </a:r>
            <a:r>
              <a:rPr lang="en-US" spc="10" dirty="0">
                <a:latin typeface="Century Gothic" panose="020B0502020202020204" pitchFamily="34" charset="0"/>
                <a:cs typeface="Corbel"/>
              </a:rPr>
              <a:t> </a:t>
            </a:r>
            <a:r>
              <a:rPr lang="en-US" spc="-5" dirty="0">
                <a:latin typeface="Century Gothic" panose="020B0502020202020204" pitchFamily="34" charset="0"/>
                <a:cs typeface="Corbel"/>
              </a:rPr>
              <a:t>by</a:t>
            </a:r>
            <a:r>
              <a:rPr lang="en-US" spc="-10" dirty="0">
                <a:latin typeface="Century Gothic" panose="020B0502020202020204" pitchFamily="34" charset="0"/>
                <a:cs typeface="Corbel"/>
              </a:rPr>
              <a:t> </a:t>
            </a:r>
            <a:r>
              <a:rPr lang="en-US" dirty="0">
                <a:latin typeface="Century Gothic" panose="020B0502020202020204" pitchFamily="34" charset="0"/>
                <a:cs typeface="Corbel"/>
              </a:rPr>
              <a:t>a</a:t>
            </a:r>
            <a:r>
              <a:rPr lang="en-US" spc="-61" dirty="0">
                <a:latin typeface="Century Gothic" panose="020B0502020202020204" pitchFamily="34" charset="0"/>
                <a:cs typeface="Corbel"/>
              </a:rPr>
              <a:t> </a:t>
            </a:r>
            <a:r>
              <a:rPr lang="en-US" spc="-5" dirty="0">
                <a:latin typeface="Century Gothic" panose="020B0502020202020204" pitchFamily="34" charset="0"/>
                <a:cs typeface="Corbel"/>
              </a:rPr>
              <a:t>State</a:t>
            </a:r>
            <a:r>
              <a:rPr lang="en-US" spc="20" dirty="0">
                <a:latin typeface="Century Gothic" panose="020B0502020202020204" pitchFamily="34" charset="0"/>
                <a:cs typeface="Corbel"/>
              </a:rPr>
              <a:t> </a:t>
            </a:r>
            <a:r>
              <a:rPr lang="en-US" dirty="0">
                <a:latin typeface="Century Gothic" panose="020B0502020202020204" pitchFamily="34" charset="0"/>
                <a:cs typeface="Corbel"/>
              </a:rPr>
              <a:t>or </a:t>
            </a:r>
            <a:r>
              <a:rPr lang="en-US" spc="5" dirty="0">
                <a:latin typeface="Century Gothic" panose="020B0502020202020204" pitchFamily="34" charset="0"/>
                <a:cs typeface="Corbel"/>
              </a:rPr>
              <a:t> </a:t>
            </a:r>
            <a:r>
              <a:rPr lang="en-US" dirty="0">
                <a:latin typeface="Century Gothic" panose="020B0502020202020204" pitchFamily="34" charset="0"/>
                <a:cs typeface="Corbel"/>
              </a:rPr>
              <a:t>local</a:t>
            </a:r>
            <a:r>
              <a:rPr lang="en-US" spc="36" dirty="0">
                <a:latin typeface="Century Gothic" panose="020B0502020202020204" pitchFamily="34" charset="0"/>
                <a:cs typeface="Corbel"/>
              </a:rPr>
              <a:t> </a:t>
            </a:r>
            <a:r>
              <a:rPr lang="en-US" spc="-5" dirty="0">
                <a:latin typeface="Century Gothic" panose="020B0502020202020204" pitchFamily="34" charset="0"/>
                <a:cs typeface="Corbel"/>
              </a:rPr>
              <a:t>government</a:t>
            </a:r>
            <a:r>
              <a:rPr lang="en-US" spc="36" dirty="0">
                <a:latin typeface="Century Gothic" panose="020B0502020202020204" pitchFamily="34" charset="0"/>
                <a:cs typeface="Corbel"/>
              </a:rPr>
              <a:t> </a:t>
            </a:r>
            <a:r>
              <a:rPr lang="en-US" spc="-5" dirty="0">
                <a:latin typeface="Century Gothic" panose="020B0502020202020204" pitchFamily="34" charset="0"/>
                <a:cs typeface="Corbel"/>
              </a:rPr>
              <a:t>agency</a:t>
            </a:r>
            <a:r>
              <a:rPr lang="en-US" spc="46" dirty="0">
                <a:latin typeface="Century Gothic" panose="020B0502020202020204" pitchFamily="34" charset="0"/>
                <a:cs typeface="Corbel"/>
              </a:rPr>
              <a:t> </a:t>
            </a:r>
            <a:r>
              <a:rPr lang="en-US" spc="-5" dirty="0">
                <a:latin typeface="Century Gothic" panose="020B0502020202020204" pitchFamily="34" charset="0"/>
                <a:cs typeface="Corbel"/>
              </a:rPr>
              <a:t>in</a:t>
            </a:r>
            <a:r>
              <a:rPr lang="en-US" spc="41" dirty="0">
                <a:latin typeface="Century Gothic" panose="020B0502020202020204" pitchFamily="34" charset="0"/>
                <a:cs typeface="Corbel"/>
              </a:rPr>
              <a:t> </a:t>
            </a:r>
            <a:r>
              <a:rPr lang="en-US" spc="-5" dirty="0">
                <a:latin typeface="Century Gothic" panose="020B0502020202020204" pitchFamily="34" charset="0"/>
                <a:cs typeface="Corbel"/>
              </a:rPr>
              <a:t>which</a:t>
            </a:r>
            <a:r>
              <a:rPr lang="en-US" spc="51" dirty="0">
                <a:latin typeface="Century Gothic" panose="020B0502020202020204" pitchFamily="34" charset="0"/>
                <a:cs typeface="Corbel"/>
              </a:rPr>
              <a:t> </a:t>
            </a:r>
            <a:r>
              <a:rPr lang="en-US" dirty="0">
                <a:latin typeface="Century Gothic" panose="020B0502020202020204" pitchFamily="34" charset="0"/>
                <a:cs typeface="Corbel"/>
              </a:rPr>
              <a:t>such</a:t>
            </a:r>
            <a:r>
              <a:rPr lang="en-US" spc="25" dirty="0">
                <a:latin typeface="Century Gothic" panose="020B0502020202020204" pitchFamily="34" charset="0"/>
                <a:cs typeface="Corbel"/>
              </a:rPr>
              <a:t> </a:t>
            </a:r>
            <a:r>
              <a:rPr lang="en-US" spc="-10" dirty="0">
                <a:latin typeface="Century Gothic" panose="020B0502020202020204" pitchFamily="34" charset="0"/>
                <a:cs typeface="Corbel"/>
              </a:rPr>
              <a:t>entity</a:t>
            </a:r>
            <a:r>
              <a:rPr lang="en-US" spc="71" dirty="0">
                <a:latin typeface="Century Gothic" panose="020B0502020202020204" pitchFamily="34" charset="0"/>
                <a:cs typeface="Corbel"/>
              </a:rPr>
              <a:t> </a:t>
            </a:r>
            <a:r>
              <a:rPr lang="en-US" dirty="0">
                <a:latin typeface="Century Gothic" panose="020B0502020202020204" pitchFamily="34" charset="0"/>
                <a:cs typeface="Corbel"/>
              </a:rPr>
              <a:t>resides</a:t>
            </a:r>
            <a:r>
              <a:rPr lang="en-US" spc="5" dirty="0">
                <a:latin typeface="Century Gothic" panose="020B0502020202020204" pitchFamily="34" charset="0"/>
                <a:cs typeface="Corbel"/>
              </a:rPr>
              <a:t> </a:t>
            </a:r>
            <a:r>
              <a:rPr lang="en-US" spc="-5" dirty="0">
                <a:latin typeface="Century Gothic" panose="020B0502020202020204" pitchFamily="34" charset="0"/>
                <a:cs typeface="Corbel"/>
              </a:rPr>
              <a:t>unless</a:t>
            </a:r>
            <a:r>
              <a:rPr lang="en-US" dirty="0">
                <a:latin typeface="Century Gothic" panose="020B0502020202020204" pitchFamily="34" charset="0"/>
                <a:cs typeface="Corbel"/>
              </a:rPr>
              <a:t> </a:t>
            </a:r>
            <a:r>
              <a:rPr lang="en-US" spc="-10" dirty="0">
                <a:latin typeface="Century Gothic" panose="020B0502020202020204" pitchFamily="34" charset="0"/>
                <a:cs typeface="Corbel"/>
              </a:rPr>
              <a:t>the</a:t>
            </a:r>
            <a:r>
              <a:rPr lang="en-US" spc="15" dirty="0">
                <a:latin typeface="Century Gothic" panose="020B0502020202020204" pitchFamily="34" charset="0"/>
                <a:cs typeface="Corbel"/>
              </a:rPr>
              <a:t> </a:t>
            </a:r>
            <a:r>
              <a:rPr lang="en-US" spc="-10" dirty="0">
                <a:latin typeface="Century Gothic" panose="020B0502020202020204" pitchFamily="34" charset="0"/>
                <a:cs typeface="Corbel"/>
              </a:rPr>
              <a:t>entity</a:t>
            </a:r>
            <a:r>
              <a:rPr lang="en-US" spc="25" dirty="0">
                <a:latin typeface="Century Gothic" panose="020B0502020202020204" pitchFamily="34" charset="0"/>
                <a:cs typeface="Corbel"/>
              </a:rPr>
              <a:t> </a:t>
            </a:r>
            <a:r>
              <a:rPr lang="en-US" spc="-5" dirty="0">
                <a:latin typeface="Century Gothic" panose="020B0502020202020204" pitchFamily="34" charset="0"/>
                <a:cs typeface="Corbel"/>
              </a:rPr>
              <a:t>complies</a:t>
            </a:r>
            <a:r>
              <a:rPr lang="en-US" dirty="0">
                <a:latin typeface="Century Gothic" panose="020B0502020202020204" pitchFamily="34" charset="0"/>
                <a:cs typeface="Corbel"/>
              </a:rPr>
              <a:t> </a:t>
            </a:r>
            <a:r>
              <a:rPr lang="en-US" spc="-5" dirty="0">
                <a:latin typeface="Century Gothic" panose="020B0502020202020204" pitchFamily="34" charset="0"/>
                <a:cs typeface="Corbel"/>
              </a:rPr>
              <a:t>with</a:t>
            </a:r>
            <a:r>
              <a:rPr lang="en-US" spc="15" dirty="0">
                <a:latin typeface="Century Gothic" panose="020B0502020202020204" pitchFamily="34" charset="0"/>
                <a:cs typeface="Corbel"/>
              </a:rPr>
              <a:t> </a:t>
            </a:r>
            <a:r>
              <a:rPr lang="en-US" spc="-10" dirty="0">
                <a:latin typeface="Century Gothic" panose="020B0502020202020204" pitchFamily="34" charset="0"/>
                <a:cs typeface="Corbel"/>
              </a:rPr>
              <a:t>the</a:t>
            </a:r>
            <a:r>
              <a:rPr lang="en-US" spc="15" dirty="0">
                <a:latin typeface="Century Gothic" panose="020B0502020202020204" pitchFamily="34" charset="0"/>
                <a:cs typeface="Corbel"/>
              </a:rPr>
              <a:t> </a:t>
            </a:r>
            <a:r>
              <a:rPr lang="en-US" spc="-5" dirty="0">
                <a:latin typeface="Century Gothic" panose="020B0502020202020204" pitchFamily="34" charset="0"/>
                <a:cs typeface="Corbel"/>
              </a:rPr>
              <a:t>“</a:t>
            </a:r>
            <a:r>
              <a:rPr lang="en-US" spc="-5" dirty="0" err="1">
                <a:latin typeface="Century Gothic" panose="020B0502020202020204" pitchFamily="34" charset="0"/>
                <a:cs typeface="Corbel"/>
              </a:rPr>
              <a:t>nondisplacement</a:t>
            </a:r>
            <a:r>
              <a:rPr lang="en-US" spc="-5" dirty="0">
                <a:latin typeface="Century Gothic" panose="020B0502020202020204" pitchFamily="34" charset="0"/>
                <a:cs typeface="Corbel"/>
              </a:rPr>
              <a:t>”</a:t>
            </a:r>
            <a:r>
              <a:rPr lang="en-US" spc="15" dirty="0">
                <a:latin typeface="Century Gothic" panose="020B0502020202020204" pitchFamily="34" charset="0"/>
                <a:cs typeface="Corbel"/>
              </a:rPr>
              <a:t> </a:t>
            </a:r>
            <a:r>
              <a:rPr lang="en-US" dirty="0">
                <a:latin typeface="Century Gothic" panose="020B0502020202020204" pitchFamily="34" charset="0"/>
                <a:cs typeface="Corbel"/>
              </a:rPr>
              <a:t>requirements.</a:t>
            </a:r>
          </a:p>
          <a:p>
            <a:pPr defTabSz="931774">
              <a:defRPr/>
            </a:pPr>
            <a:endParaRPr lang="en-US" spc="-5" dirty="0">
              <a:latin typeface="Century Gothic" panose="020B0502020202020204" pitchFamily="34" charset="0"/>
              <a:cs typeface="Corbel"/>
            </a:endParaRPr>
          </a:p>
          <a:p>
            <a:pPr defTabSz="931774">
              <a:defRPr/>
            </a:pPr>
            <a:r>
              <a:rPr lang="en-US" sz="2000" spc="-5" dirty="0">
                <a:latin typeface="Century Gothic" panose="020B0502020202020204" pitchFamily="34" charset="0"/>
                <a:cs typeface="Corbel"/>
              </a:rPr>
              <a:t>Members are not allowed to perform an employee’s duties or otherwise displace employees. Please refer to the Mandatory Supplemental Guidance for  a full listing of </a:t>
            </a:r>
            <a:r>
              <a:rPr lang="en-US" sz="2000" spc="-5" dirty="0" err="1">
                <a:latin typeface="Century Gothic" panose="020B0502020202020204" pitchFamily="34" charset="0"/>
                <a:cs typeface="Corbel"/>
              </a:rPr>
              <a:t>nondisplacement</a:t>
            </a:r>
            <a:r>
              <a:rPr lang="en-US" sz="2000" spc="-5" dirty="0">
                <a:latin typeface="Century Gothic" panose="020B0502020202020204" pitchFamily="34" charset="0"/>
                <a:cs typeface="Corbel"/>
              </a:rPr>
              <a:t> regulations</a:t>
            </a:r>
          </a:p>
          <a:p>
            <a:pPr defTabSz="931774">
              <a:defRPr/>
            </a:pPr>
            <a:endParaRPr lang="en-US" sz="2000" spc="-5" dirty="0">
              <a:latin typeface="Century Gothic" panose="020B0502020202020204" pitchFamily="34" charset="0"/>
              <a:cs typeface="Corbel"/>
            </a:endParaRPr>
          </a:p>
          <a:p>
            <a:pPr defTabSz="931774">
              <a:defRPr/>
            </a:pPr>
            <a:r>
              <a:rPr lang="en-US" sz="2000" spc="-5" dirty="0">
                <a:solidFill>
                  <a:srgbClr val="101010"/>
                </a:solidFill>
                <a:latin typeface="Century Gothic" panose="020B0502020202020204" pitchFamily="34" charset="0"/>
                <a:cs typeface="Corbel"/>
              </a:rPr>
              <a:t>Each program is required to have an </a:t>
            </a:r>
            <a:r>
              <a:rPr lang="en-US" sz="2000" b="1" spc="-5" dirty="0">
                <a:solidFill>
                  <a:srgbClr val="101010"/>
                </a:solidFill>
                <a:latin typeface="Century Gothic" panose="020B0502020202020204" pitchFamily="34" charset="0"/>
                <a:cs typeface="Corbel"/>
              </a:rPr>
              <a:t>onsite </a:t>
            </a:r>
            <a:r>
              <a:rPr lang="en-US" sz="2000" u="heavy" spc="-5" dirty="0">
                <a:solidFill>
                  <a:srgbClr val="101010"/>
                </a:solidFill>
                <a:uFill>
                  <a:solidFill>
                    <a:srgbClr val="101010"/>
                  </a:solidFill>
                </a:uFill>
                <a:latin typeface="Century Gothic" panose="020B0502020202020204" pitchFamily="34" charset="0"/>
                <a:cs typeface="Corbel"/>
              </a:rPr>
              <a:t>qualified supervisor</a:t>
            </a:r>
            <a:r>
              <a:rPr lang="en-US" sz="2000" spc="-5" dirty="0">
                <a:solidFill>
                  <a:srgbClr val="101010"/>
                </a:solidFill>
                <a:latin typeface="Century Gothic" panose="020B0502020202020204" pitchFamily="34" charset="0"/>
                <a:cs typeface="Corbel"/>
              </a:rPr>
              <a:t> to provide members</a:t>
            </a:r>
            <a:r>
              <a:rPr lang="en-US" sz="2000" dirty="0">
                <a:solidFill>
                  <a:srgbClr val="101010"/>
                </a:solidFill>
                <a:latin typeface="Century Gothic" panose="020B0502020202020204" pitchFamily="34" charset="0"/>
                <a:cs typeface="Corbel"/>
              </a:rPr>
              <a:t> </a:t>
            </a:r>
            <a:r>
              <a:rPr lang="en-US" sz="2000" spc="-5" dirty="0">
                <a:solidFill>
                  <a:srgbClr val="101010"/>
                </a:solidFill>
                <a:latin typeface="Century Gothic" panose="020B0502020202020204" pitchFamily="34" charset="0"/>
                <a:cs typeface="Corbel"/>
              </a:rPr>
              <a:t>with regular and adequate oversight on </a:t>
            </a:r>
            <a:r>
              <a:rPr lang="en-US" sz="2000" dirty="0">
                <a:solidFill>
                  <a:srgbClr val="101010"/>
                </a:solidFill>
                <a:latin typeface="Century Gothic" panose="020B0502020202020204" pitchFamily="34" charset="0"/>
                <a:cs typeface="Corbel"/>
              </a:rPr>
              <a:t>a </a:t>
            </a:r>
            <a:r>
              <a:rPr lang="en-US" sz="2000" spc="5" dirty="0">
                <a:solidFill>
                  <a:srgbClr val="101010"/>
                </a:solidFill>
                <a:latin typeface="Century Gothic" panose="020B0502020202020204" pitchFamily="34" charset="0"/>
                <a:cs typeface="Corbel"/>
              </a:rPr>
              <a:t> </a:t>
            </a:r>
            <a:r>
              <a:rPr lang="en-US" sz="2000" spc="-5" dirty="0">
                <a:solidFill>
                  <a:srgbClr val="101010"/>
                </a:solidFill>
                <a:latin typeface="Century Gothic" panose="020B0502020202020204" pitchFamily="34" charset="0"/>
                <a:cs typeface="Corbel"/>
              </a:rPr>
              <a:t>daily</a:t>
            </a:r>
            <a:r>
              <a:rPr lang="en-US" sz="2000" spc="20" dirty="0">
                <a:solidFill>
                  <a:srgbClr val="101010"/>
                </a:solidFill>
                <a:latin typeface="Century Gothic" panose="020B0502020202020204" pitchFamily="34" charset="0"/>
                <a:cs typeface="Corbel"/>
              </a:rPr>
              <a:t> </a:t>
            </a:r>
            <a:r>
              <a:rPr lang="en-US" sz="2000" spc="-5" dirty="0">
                <a:solidFill>
                  <a:srgbClr val="101010"/>
                </a:solidFill>
                <a:latin typeface="Century Gothic" panose="020B0502020202020204" pitchFamily="34" charset="0"/>
                <a:cs typeface="Corbel"/>
              </a:rPr>
              <a:t>basis,</a:t>
            </a:r>
            <a:r>
              <a:rPr lang="en-US" sz="2000" spc="-10" dirty="0">
                <a:solidFill>
                  <a:srgbClr val="101010"/>
                </a:solidFill>
                <a:latin typeface="Century Gothic" panose="020B0502020202020204" pitchFamily="34" charset="0"/>
                <a:cs typeface="Corbel"/>
              </a:rPr>
              <a:t> </a:t>
            </a:r>
            <a:r>
              <a:rPr lang="en-US" sz="2000" spc="-5" dirty="0">
                <a:solidFill>
                  <a:srgbClr val="101010"/>
                </a:solidFill>
                <a:latin typeface="Century Gothic" panose="020B0502020202020204" pitchFamily="34" charset="0"/>
                <a:cs typeface="Corbel"/>
              </a:rPr>
              <a:t>including</a:t>
            </a:r>
            <a:r>
              <a:rPr lang="en-US" sz="2000" spc="15" dirty="0">
                <a:solidFill>
                  <a:srgbClr val="101010"/>
                </a:solidFill>
                <a:latin typeface="Century Gothic" panose="020B0502020202020204" pitchFamily="34" charset="0"/>
                <a:cs typeface="Corbel"/>
              </a:rPr>
              <a:t> </a:t>
            </a:r>
            <a:r>
              <a:rPr lang="en-US" sz="2000" spc="-5" dirty="0">
                <a:solidFill>
                  <a:srgbClr val="101010"/>
                </a:solidFill>
                <a:latin typeface="Century Gothic" panose="020B0502020202020204" pitchFamily="34" charset="0"/>
                <a:cs typeface="Corbel"/>
              </a:rPr>
              <a:t>certifying time</a:t>
            </a:r>
            <a:r>
              <a:rPr lang="en-US" sz="2000" spc="10" dirty="0">
                <a:solidFill>
                  <a:srgbClr val="101010"/>
                </a:solidFill>
                <a:latin typeface="Century Gothic" panose="020B0502020202020204" pitchFamily="34" charset="0"/>
                <a:cs typeface="Corbel"/>
              </a:rPr>
              <a:t> </a:t>
            </a:r>
            <a:r>
              <a:rPr lang="en-US" sz="2000" spc="-5" dirty="0">
                <a:solidFill>
                  <a:srgbClr val="101010"/>
                </a:solidFill>
                <a:latin typeface="Century Gothic" panose="020B0502020202020204" pitchFamily="34" charset="0"/>
                <a:cs typeface="Corbel"/>
              </a:rPr>
              <a:t>sheets.</a:t>
            </a:r>
          </a:p>
          <a:p>
            <a:pPr defTabSz="931774">
              <a:defRPr/>
            </a:pPr>
            <a:endParaRPr lang="en-US" sz="2000" spc="-5" dirty="0">
              <a:solidFill>
                <a:srgbClr val="101010"/>
              </a:solidFill>
              <a:latin typeface="Century Gothic" panose="020B0502020202020204" pitchFamily="34" charset="0"/>
              <a:cs typeface="Corbel"/>
            </a:endParaRPr>
          </a:p>
          <a:p>
            <a:pPr defTabSz="931774">
              <a:defRPr/>
            </a:pPr>
            <a:r>
              <a:rPr lang="en-US" sz="2000" b="1" u="sng" dirty="0">
                <a:latin typeface="Century Gothic" panose="020B0502020202020204" pitchFamily="34" charset="0"/>
                <a:cs typeface="Corbel"/>
              </a:rPr>
              <a:t>Members are prohibited from supervising another member.</a:t>
            </a:r>
          </a:p>
          <a:p>
            <a:pPr defTabSz="931774">
              <a:defRPr/>
            </a:pPr>
            <a:endParaRPr lang="en-US" sz="2000" dirty="0">
              <a:latin typeface="Century Gothic" panose="020B0502020202020204" pitchFamily="34" charset="0"/>
              <a:cs typeface="Corbel"/>
            </a:endParaRPr>
          </a:p>
          <a:p>
            <a:pPr defTabSz="931774">
              <a:defRPr/>
            </a:pPr>
            <a:endParaRPr lang="en-US" sz="2000" spc="-5" dirty="0">
              <a:latin typeface="Century Gothic" panose="020B0502020202020204" pitchFamily="34" charset="0"/>
              <a:cs typeface="Corbel"/>
            </a:endParaRPr>
          </a:p>
          <a:p>
            <a:endParaRPr dirty="0"/>
          </a:p>
        </p:txBody>
      </p:sp>
    </p:spTree>
    <p:extLst>
      <p:ext uri="{BB962C8B-B14F-4D97-AF65-F5344CB8AC3E}">
        <p14:creationId xmlns:p14="http://schemas.microsoft.com/office/powerpoint/2010/main" val="252667213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Soon</a:t>
            </a:r>
            <a:r>
              <a:rPr lang="en-US" baseline="0" dirty="0" smtClean="0"/>
              <a:t> after the beginning of the program year, the state commission will hold a training opportunity to talk to members about AmeriCorps, similar to this presentation, but also talk about what they should expect. The pledge can be a moving experience for members as they embark on their journey of service. </a:t>
            </a:r>
            <a:endParaRPr lang="en-US" dirty="0"/>
          </a:p>
        </p:txBody>
      </p:sp>
      <p:sp>
        <p:nvSpPr>
          <p:cNvPr id="4" name="Slide Number Placeholder 3"/>
          <p:cNvSpPr>
            <a:spLocks noGrp="1"/>
          </p:cNvSpPr>
          <p:nvPr>
            <p:ph type="sldNum" sz="quarter" idx="10"/>
          </p:nvPr>
        </p:nvSpPr>
        <p:spPr/>
        <p:txBody>
          <a:bodyPr/>
          <a:lstStyle/>
          <a:p>
            <a:fld id="{ED02E742-AF22-40F0-BA40-AB5999D65FA5}" type="slidenum">
              <a:rPr lang="en-US" smtClean="0"/>
              <a:t>25</a:t>
            </a:fld>
            <a:endParaRPr lang="en-US"/>
          </a:p>
        </p:txBody>
      </p:sp>
    </p:spTree>
    <p:extLst>
      <p:ext uri="{BB962C8B-B14F-4D97-AF65-F5344CB8AC3E}">
        <p14:creationId xmlns:p14="http://schemas.microsoft.com/office/powerpoint/2010/main" val="81901213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 wanted to end with another</a:t>
            </a:r>
            <a:r>
              <a:rPr lang="en-US" baseline="0" dirty="0" smtClean="0"/>
              <a:t> quick vide by AmeriCorps. </a:t>
            </a:r>
            <a:endParaRPr lang="en-US" dirty="0"/>
          </a:p>
        </p:txBody>
      </p:sp>
      <p:sp>
        <p:nvSpPr>
          <p:cNvPr id="4" name="Slide Number Placeholder 3"/>
          <p:cNvSpPr>
            <a:spLocks noGrp="1"/>
          </p:cNvSpPr>
          <p:nvPr>
            <p:ph type="sldNum" sz="quarter" idx="10"/>
          </p:nvPr>
        </p:nvSpPr>
        <p:spPr/>
        <p:txBody>
          <a:bodyPr/>
          <a:lstStyle/>
          <a:p>
            <a:fld id="{43D8D6B8-5EE6-4778-8E91-88F8F215BFC8}" type="slidenum">
              <a:rPr lang="en-US" smtClean="0"/>
              <a:t>26</a:t>
            </a:fld>
            <a:endParaRPr lang="en-US"/>
          </a:p>
        </p:txBody>
      </p:sp>
    </p:spTree>
    <p:extLst>
      <p:ext uri="{BB962C8B-B14F-4D97-AF65-F5344CB8AC3E}">
        <p14:creationId xmlns:p14="http://schemas.microsoft.com/office/powerpoint/2010/main" val="980797172"/>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Thank you for participating in AmeriCorps</a:t>
            </a:r>
            <a:r>
              <a:rPr lang="en-US" baseline="0" dirty="0" smtClean="0"/>
              <a:t> 101. It was my absolute pleasure to talk about AmeriCorps with you. </a:t>
            </a:r>
          </a:p>
        </p:txBody>
      </p:sp>
      <p:sp>
        <p:nvSpPr>
          <p:cNvPr id="4" name="Slide Number Placeholder 3"/>
          <p:cNvSpPr>
            <a:spLocks noGrp="1"/>
          </p:cNvSpPr>
          <p:nvPr>
            <p:ph type="sldNum" sz="quarter" idx="10"/>
          </p:nvPr>
        </p:nvSpPr>
        <p:spPr/>
        <p:txBody>
          <a:bodyPr/>
          <a:lstStyle/>
          <a:p>
            <a:fld id="{43D8D6B8-5EE6-4778-8E91-88F8F215BFC8}" type="slidenum">
              <a:rPr lang="en-US" smtClean="0"/>
              <a:t>27</a:t>
            </a:fld>
            <a:endParaRPr lang="en-US"/>
          </a:p>
        </p:txBody>
      </p:sp>
    </p:spTree>
    <p:extLst>
      <p:ext uri="{BB962C8B-B14F-4D97-AF65-F5344CB8AC3E}">
        <p14:creationId xmlns:p14="http://schemas.microsoft.com/office/powerpoint/2010/main" val="36087396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43874"/>
            <a:r>
              <a:rPr lang="en-US" dirty="0" smtClean="0"/>
              <a:t>I’ll be touching on these topics, but a</a:t>
            </a:r>
            <a:r>
              <a:rPr lang="en-US" baseline="0" dirty="0" smtClean="0"/>
              <a:t> larger deep dive will be presented in a different training. </a:t>
            </a:r>
            <a:endParaRPr lang="en-US" dirty="0"/>
          </a:p>
        </p:txBody>
      </p:sp>
    </p:spTree>
    <p:extLst>
      <p:ext uri="{BB962C8B-B14F-4D97-AF65-F5344CB8AC3E}">
        <p14:creationId xmlns:p14="http://schemas.microsoft.com/office/powerpoint/2010/main" val="230344426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582863" y="871538"/>
            <a:ext cx="4181475" cy="2352675"/>
          </a:xfrm>
          <a:prstGeom prst="rect">
            <a:avLst/>
          </a:prstGeom>
          <a:noFill/>
          <a:ln w="12700">
            <a:solidFill>
              <a:prstClr val="black"/>
            </a:solidFill>
          </a:ln>
        </p:spPr>
      </p:sp>
      <p:sp>
        <p:nvSpPr>
          <p:cNvPr id="3" name="Notes Placeholder 2"/>
          <p:cNvSpPr>
            <a:spLocks noGrp="1"/>
          </p:cNvSpPr>
          <p:nvPr>
            <p:ph type="body" idx="1"/>
          </p:nvPr>
        </p:nvSpPr>
        <p:spPr>
          <a:xfrm>
            <a:off x="934720" y="3355420"/>
            <a:ext cx="7477760" cy="2745343"/>
          </a:xfrm>
          <a:prstGeom prst="rect">
            <a:avLst/>
          </a:prstGeom>
        </p:spPr>
        <p:txBody>
          <a:bodyPr/>
          <a:lstStyle/>
          <a:p>
            <a:r>
              <a:rPr lang="en-US" dirty="0" smtClean="0"/>
              <a:t>Let’s start with this short</a:t>
            </a:r>
            <a:r>
              <a:rPr lang="en-US" baseline="0" dirty="0" smtClean="0"/>
              <a:t> </a:t>
            </a:r>
            <a:r>
              <a:rPr lang="en-US" dirty="0" smtClean="0"/>
              <a:t>video.</a:t>
            </a:r>
            <a:r>
              <a:rPr lang="en-US" baseline="0" dirty="0" smtClean="0"/>
              <a:t> It defines AmeriCorps really well! </a:t>
            </a:r>
            <a:endParaRPr lang="en-US" dirty="0"/>
          </a:p>
        </p:txBody>
      </p:sp>
    </p:spTree>
    <p:extLst>
      <p:ext uri="{BB962C8B-B14F-4D97-AF65-F5344CB8AC3E}">
        <p14:creationId xmlns:p14="http://schemas.microsoft.com/office/powerpoint/2010/main" val="333328472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So, let’s recap! </a:t>
            </a:r>
          </a:p>
          <a:p>
            <a:endParaRPr lang="en-US" dirty="0" smtClean="0"/>
          </a:p>
          <a:p>
            <a:r>
              <a:rPr lang="en-US" dirty="0" smtClean="0"/>
              <a:t>It’s not a job,</a:t>
            </a:r>
            <a:r>
              <a:rPr lang="en-US" baseline="0" dirty="0" smtClean="0"/>
              <a:t> internship or volunteering opportunity – it is service</a:t>
            </a:r>
          </a:p>
          <a:p>
            <a:endParaRPr lang="en-US" baseline="0" dirty="0" smtClean="0"/>
          </a:p>
          <a:p>
            <a:r>
              <a:rPr lang="en-US" baseline="0" dirty="0" smtClean="0"/>
              <a:t>You will be recruiting MEMBERS, not employees, interns or volunteers</a:t>
            </a:r>
          </a:p>
          <a:p>
            <a:endParaRPr lang="en-US" baseline="0" dirty="0" smtClean="0"/>
          </a:p>
          <a:p>
            <a:r>
              <a:rPr lang="en-US" baseline="0" dirty="0" smtClean="0"/>
              <a:t>Members do not earn wages or a salary, you are receiving a living allowance or a stipend</a:t>
            </a:r>
          </a:p>
          <a:p>
            <a:endParaRPr lang="en-US" baseline="0" dirty="0" smtClean="0"/>
          </a:p>
          <a:p>
            <a:r>
              <a:rPr lang="en-US" baseline="0" dirty="0" smtClean="0"/>
              <a:t>You are not developing a program to have members fill in vacancies, you are utilizing their service to create a change or impact in the community. </a:t>
            </a:r>
            <a:endParaRPr lang="en-US" dirty="0"/>
          </a:p>
        </p:txBody>
      </p:sp>
      <p:sp>
        <p:nvSpPr>
          <p:cNvPr id="4" name="Slide Number Placeholder 3"/>
          <p:cNvSpPr>
            <a:spLocks noGrp="1"/>
          </p:cNvSpPr>
          <p:nvPr>
            <p:ph type="sldNum" sz="quarter" idx="10"/>
          </p:nvPr>
        </p:nvSpPr>
        <p:spPr/>
        <p:txBody>
          <a:bodyPr/>
          <a:lstStyle/>
          <a:p>
            <a:fld id="{ED02E742-AF22-40F0-BA40-AB5999D65FA5}" type="slidenum">
              <a:rPr lang="en-US" smtClean="0"/>
              <a:t>5</a:t>
            </a:fld>
            <a:endParaRPr lang="en-US"/>
          </a:p>
        </p:txBody>
      </p:sp>
    </p:spTree>
    <p:extLst>
      <p:ext uri="{BB962C8B-B14F-4D97-AF65-F5344CB8AC3E}">
        <p14:creationId xmlns:p14="http://schemas.microsoft.com/office/powerpoint/2010/main" val="377117686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President Bill Clinton signs the National and Community Service Trust Act of 1993</a:t>
            </a:r>
            <a:r>
              <a:rPr lang="en-US" dirty="0"/>
              <a:t>, creating AmeriCorps and the Corporation for National and Community Service to expand opportunities for Americans to serve their communities.</a:t>
            </a:r>
          </a:p>
          <a:p>
            <a:endParaRPr lang="en-US" dirty="0"/>
          </a:p>
          <a:p>
            <a:endParaRPr lang="en-US" dirty="0"/>
          </a:p>
        </p:txBody>
      </p:sp>
      <p:sp>
        <p:nvSpPr>
          <p:cNvPr id="4" name="Slide Number Placeholder 3"/>
          <p:cNvSpPr>
            <a:spLocks noGrp="1"/>
          </p:cNvSpPr>
          <p:nvPr>
            <p:ph type="sldNum" sz="quarter" idx="10"/>
          </p:nvPr>
        </p:nvSpPr>
        <p:spPr/>
        <p:txBody>
          <a:bodyPr/>
          <a:lstStyle/>
          <a:p>
            <a:fld id="{43D8D6B8-5EE6-4778-8E91-88F8F215BFC8}" type="slidenum">
              <a:rPr lang="en-US" smtClean="0"/>
              <a:t>6</a:t>
            </a:fld>
            <a:endParaRPr lang="en-US"/>
          </a:p>
        </p:txBody>
      </p:sp>
    </p:spTree>
    <p:extLst>
      <p:ext uri="{BB962C8B-B14F-4D97-AF65-F5344CB8AC3E}">
        <p14:creationId xmlns:p14="http://schemas.microsoft.com/office/powerpoint/2010/main" val="292523578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Members Get.</a:t>
            </a:r>
            <a:r>
              <a:rPr lang="en-US" baseline="0" dirty="0" smtClean="0"/>
              <a:t> Things. Done. </a:t>
            </a:r>
          </a:p>
          <a:p>
            <a:endParaRPr lang="en-US" baseline="0" dirty="0" smtClean="0"/>
          </a:p>
          <a:p>
            <a:r>
              <a:rPr lang="en-US" baseline="0" dirty="0" smtClean="0"/>
              <a:t>Your programs will be creating a huge impact in your communities and improving lives. You’ll develop a Theory of Change, propose research that will support that theory of change and provide a logical path to achieving community goals. </a:t>
            </a:r>
          </a:p>
          <a:p>
            <a:endParaRPr lang="en-US" baseline="0" dirty="0" smtClean="0"/>
          </a:p>
          <a:p>
            <a:r>
              <a:rPr lang="en-US" baseline="0" dirty="0" smtClean="0"/>
              <a:t>Your programs have identified a need in the area and developed a plan to create meaningful change. Your service will help educate students struggling with basic curriculum, teach members of the community to take care of the environment, assist our needy with respect to food insecurity and housing, among other wonderful things. </a:t>
            </a:r>
            <a:endParaRPr lang="en-US" dirty="0"/>
          </a:p>
        </p:txBody>
      </p:sp>
      <p:sp>
        <p:nvSpPr>
          <p:cNvPr id="4" name="Slide Number Placeholder 3"/>
          <p:cNvSpPr>
            <a:spLocks noGrp="1"/>
          </p:cNvSpPr>
          <p:nvPr>
            <p:ph type="sldNum" sz="quarter" idx="10"/>
          </p:nvPr>
        </p:nvSpPr>
        <p:spPr/>
        <p:txBody>
          <a:bodyPr/>
          <a:lstStyle/>
          <a:p>
            <a:fld id="{ED02E742-AF22-40F0-BA40-AB5999D65FA5}" type="slidenum">
              <a:rPr lang="en-US" smtClean="0"/>
              <a:t>7</a:t>
            </a:fld>
            <a:endParaRPr lang="en-US"/>
          </a:p>
        </p:txBody>
      </p:sp>
    </p:spTree>
    <p:extLst>
      <p:ext uri="{BB962C8B-B14F-4D97-AF65-F5344CB8AC3E}">
        <p14:creationId xmlns:p14="http://schemas.microsoft.com/office/powerpoint/2010/main" val="400062292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Look at these facts – members are gaining new skills that translate into greater opportunities. You’re part of a culture of service that will follow you throughout life. </a:t>
            </a:r>
          </a:p>
          <a:p>
            <a:endParaRPr lang="en-US" baseline="0" dirty="0" smtClean="0"/>
          </a:p>
          <a:p>
            <a:r>
              <a:rPr lang="en-US" baseline="0" dirty="0" smtClean="0"/>
              <a:t>This goes comes the wonderful benefit of an educational award – since 1994 (</a:t>
            </a:r>
            <a:r>
              <a:rPr lang="en-US" baseline="0" dirty="0" err="1" smtClean="0"/>
              <a:t>Triva</a:t>
            </a:r>
            <a:r>
              <a:rPr lang="en-US" baseline="0" dirty="0" smtClean="0"/>
              <a:t> alert: AmeriCorps started in September 1993, when President Bill Clinton signed the National and Community Service Trust Act, creating AmeriCorps, to expand opportunities for Americans to serve their communities. Since then, more than $3.3 billion in educational awards have been earned! </a:t>
            </a:r>
          </a:p>
          <a:p>
            <a:endParaRPr lang="en-US" baseline="0" dirty="0" smtClean="0"/>
          </a:p>
          <a:p>
            <a:r>
              <a:rPr lang="en-US" baseline="0" dirty="0" smtClean="0"/>
              <a:t>Keep in mind that members’ service not only will better the communities, but also provide great skills for members after their terms of service. You’ll want to make sure that members have a great experience. </a:t>
            </a:r>
            <a:endParaRPr lang="en-US" dirty="0"/>
          </a:p>
        </p:txBody>
      </p:sp>
      <p:sp>
        <p:nvSpPr>
          <p:cNvPr id="4" name="Slide Number Placeholder 3"/>
          <p:cNvSpPr>
            <a:spLocks noGrp="1"/>
          </p:cNvSpPr>
          <p:nvPr>
            <p:ph type="sldNum" sz="quarter" idx="10"/>
          </p:nvPr>
        </p:nvSpPr>
        <p:spPr/>
        <p:txBody>
          <a:bodyPr/>
          <a:lstStyle/>
          <a:p>
            <a:fld id="{ED02E742-AF22-40F0-BA40-AB5999D65FA5}" type="slidenum">
              <a:rPr lang="en-US" smtClean="0"/>
              <a:t>8</a:t>
            </a:fld>
            <a:endParaRPr lang="en-US"/>
          </a:p>
        </p:txBody>
      </p:sp>
    </p:spTree>
    <p:extLst>
      <p:ext uri="{BB962C8B-B14F-4D97-AF65-F5344CB8AC3E}">
        <p14:creationId xmlns:p14="http://schemas.microsoft.com/office/powerpoint/2010/main" val="238331619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Getting.</a:t>
            </a:r>
            <a:r>
              <a:rPr lang="en-US" baseline="0" dirty="0" smtClean="0"/>
              <a:t> Things. Done. </a:t>
            </a:r>
          </a:p>
          <a:p>
            <a:endParaRPr lang="en-US" baseline="0" dirty="0" smtClean="0"/>
          </a:p>
          <a:p>
            <a:r>
              <a:rPr lang="en-US" baseline="0" dirty="0" smtClean="0"/>
              <a:t>Look at these stats in New Jersey alone! </a:t>
            </a:r>
          </a:p>
          <a:p>
            <a:endParaRPr lang="en-US" baseline="0" dirty="0" smtClean="0"/>
          </a:p>
          <a:p>
            <a:r>
              <a:rPr lang="en-US" baseline="0" dirty="0" smtClean="0"/>
              <a:t>This was for the program year 2021/2022. </a:t>
            </a:r>
          </a:p>
          <a:p>
            <a:endParaRPr lang="en-US" baseline="0" dirty="0" smtClean="0"/>
          </a:p>
        </p:txBody>
      </p:sp>
      <p:sp>
        <p:nvSpPr>
          <p:cNvPr id="4" name="Slide Number Placeholder 3"/>
          <p:cNvSpPr>
            <a:spLocks noGrp="1"/>
          </p:cNvSpPr>
          <p:nvPr>
            <p:ph type="sldNum" sz="quarter" idx="10"/>
          </p:nvPr>
        </p:nvSpPr>
        <p:spPr/>
        <p:txBody>
          <a:bodyPr/>
          <a:lstStyle/>
          <a:p>
            <a:fld id="{ED02E742-AF22-40F0-BA40-AB5999D65FA5}" type="slidenum">
              <a:rPr lang="en-US" smtClean="0"/>
              <a:t>9</a:t>
            </a:fld>
            <a:endParaRPr lang="en-US"/>
          </a:p>
        </p:txBody>
      </p:sp>
    </p:spTree>
    <p:extLst>
      <p:ext uri="{BB962C8B-B14F-4D97-AF65-F5344CB8AC3E}">
        <p14:creationId xmlns:p14="http://schemas.microsoft.com/office/powerpoint/2010/main" val="3299124828"/>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54955" y="1447800"/>
            <a:ext cx="8825658" cy="3329581"/>
          </a:xfrm>
        </p:spPr>
        <p:txBody>
          <a:bodyPr anchor="b"/>
          <a:lstStyle>
            <a:lvl1pPr>
              <a:defRPr sz="7200"/>
            </a:lvl1pPr>
          </a:lstStyle>
          <a:p>
            <a:endParaRPr lang="en-US" dirty="0"/>
          </a:p>
        </p:txBody>
      </p:sp>
      <p:sp>
        <p:nvSpPr>
          <p:cNvPr id="3" name="Subtitle 2"/>
          <p:cNvSpPr>
            <a:spLocks noGrp="1"/>
          </p:cNvSpPr>
          <p:nvPr>
            <p:ph type="subTitle" idx="1"/>
          </p:nvPr>
        </p:nvSpPr>
        <p:spPr>
          <a:xfrm>
            <a:off x="1154955" y="4777380"/>
            <a:ext cx="8825658" cy="861420"/>
          </a:xfrm>
        </p:spPr>
        <p:txBody>
          <a:bodyPr anchor="t"/>
          <a:lstStyle>
            <a:lvl1pPr marL="0" indent="0" algn="l">
              <a:buNone/>
              <a:defRPr cap="all">
                <a:solidFill>
                  <a:schemeClr val="accent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4AAD347D-5ACD-4C99-B74B-A9C85AD731AF}" type="datetimeFigureOut">
              <a:rPr lang="en-US" dirty="0"/>
              <a:t>10/3/2022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168128" y="5500778"/>
            <a:ext cx="965619" cy="977295"/>
          </a:xfrm>
          <a:prstGeom prst="rect">
            <a:avLst/>
          </a:prstGeom>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6" y="4800587"/>
            <a:ext cx="8825657" cy="566738"/>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154955" y="685800"/>
            <a:ext cx="8825658" cy="3640666"/>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1154956" y="5367325"/>
            <a:ext cx="8825656"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4509A250-FF31-4206-8172-F9D3106AACB1}" type="datetimeFigureOut">
              <a:rPr lang="en-US" dirty="0"/>
              <a:t>10/3/2022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4" y="1447800"/>
            <a:ext cx="8825659" cy="1981200"/>
          </a:xfrm>
        </p:spPr>
        <p:txBody>
          <a:bodyPr/>
          <a:lstStyle>
            <a:lvl1pPr>
              <a:defRPr sz="4800"/>
            </a:lvl1pPr>
          </a:lstStyle>
          <a:p>
            <a:r>
              <a:rPr lang="en-US" smtClean="0"/>
              <a:t>Click to edit Master title style</a:t>
            </a:r>
            <a:endParaRPr lang="en-US" dirty="0"/>
          </a:p>
        </p:txBody>
      </p:sp>
      <p:sp>
        <p:nvSpPr>
          <p:cNvPr id="8" name="Text Placeholder 3"/>
          <p:cNvSpPr>
            <a:spLocks noGrp="1"/>
          </p:cNvSpPr>
          <p:nvPr>
            <p:ph type="body" sz="half" idx="2"/>
          </p:nvPr>
        </p:nvSpPr>
        <p:spPr>
          <a:xfrm>
            <a:off x="1154954" y="3657600"/>
            <a:ext cx="8825659" cy="23622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4" name="Date Placeholder 3"/>
          <p:cNvSpPr>
            <a:spLocks noGrp="1"/>
          </p:cNvSpPr>
          <p:nvPr>
            <p:ph type="dt" sz="half" idx="10"/>
          </p:nvPr>
        </p:nvSpPr>
        <p:spPr/>
        <p:txBody>
          <a:bodyPr/>
          <a:lstStyle/>
          <a:p>
            <a:fld id="{4509A250-FF31-4206-8172-F9D3106AACB1}" type="datetimeFigureOut">
              <a:rPr lang="en-US" dirty="0"/>
              <a:t>10/3/2022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574801" y="1447800"/>
            <a:ext cx="7999315" cy="2323374"/>
          </a:xfrm>
        </p:spPr>
        <p:txBody>
          <a:bodyPr/>
          <a:lstStyle>
            <a:lvl1pPr>
              <a:defRPr sz="4800"/>
            </a:lvl1pPr>
          </a:lstStyle>
          <a:p>
            <a:r>
              <a:rPr lang="en-US" smtClean="0"/>
              <a:t>Click to edit Master title style</a:t>
            </a:r>
            <a:endParaRPr lang="en-US" dirty="0"/>
          </a:p>
        </p:txBody>
      </p:sp>
      <p:sp>
        <p:nvSpPr>
          <p:cNvPr id="14" name="Text Placeholder 3"/>
          <p:cNvSpPr>
            <a:spLocks noGrp="1"/>
          </p:cNvSpPr>
          <p:nvPr>
            <p:ph type="body" sz="half" idx="13"/>
          </p:nvPr>
        </p:nvSpPr>
        <p:spPr>
          <a:xfrm>
            <a:off x="1930400" y="3771174"/>
            <a:ext cx="7279649" cy="342174"/>
          </a:xfrm>
        </p:spPr>
        <p:txBody>
          <a:bodyPr anchor="t">
            <a:normAutofit/>
          </a:bodyPr>
          <a:lstStyle>
            <a:lvl1pPr marL="0" indent="0">
              <a:buNone/>
              <a:defRPr lang="en-US" sz="1400" b="0" i="0" kern="1200" cap="small" dirty="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10" name="Text Placeholder 3"/>
          <p:cNvSpPr>
            <a:spLocks noGrp="1"/>
          </p:cNvSpPr>
          <p:nvPr>
            <p:ph type="body" sz="half" idx="2"/>
          </p:nvPr>
        </p:nvSpPr>
        <p:spPr>
          <a:xfrm>
            <a:off x="1154954" y="4350657"/>
            <a:ext cx="8825659" cy="16764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4" name="Date Placeholder 3"/>
          <p:cNvSpPr>
            <a:spLocks noGrp="1"/>
          </p:cNvSpPr>
          <p:nvPr>
            <p:ph type="dt" sz="half" idx="10"/>
          </p:nvPr>
        </p:nvSpPr>
        <p:spPr/>
        <p:txBody>
          <a:bodyPr/>
          <a:lstStyle/>
          <a:p>
            <a:fld id="{4509A250-FF31-4206-8172-F9D3106AACB1}" type="datetimeFigureOut">
              <a:rPr lang="en-US" dirty="0"/>
              <a:t>10/3/2022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
        <p:nvSpPr>
          <p:cNvPr id="9" name="TextBox 8"/>
          <p:cNvSpPr txBox="1"/>
          <p:nvPr/>
        </p:nvSpPr>
        <p:spPr>
          <a:xfrm>
            <a:off x="898295" y="971253"/>
            <a:ext cx="801912" cy="1969770"/>
          </a:xfrm>
          <a:prstGeom prst="rect">
            <a:avLst/>
          </a:prstGeom>
          <a:noFill/>
        </p:spPr>
        <p:txBody>
          <a:bodyPr wrap="square" rtlCol="0">
            <a:spAutoFit/>
          </a:bodyPr>
          <a:lstStyle>
            <a:defPPr>
              <a:defRPr lang="en-US"/>
            </a:defPPr>
            <a:lvl1pPr algn="r">
              <a:defRPr sz="12200" b="0" i="0">
                <a:solidFill>
                  <a:schemeClr val="accent1"/>
                </a:solidFill>
                <a:latin typeface="Arial"/>
                <a:ea typeface="+mj-ea"/>
                <a:cs typeface="+mj-cs"/>
              </a:defRPr>
            </a:lvl1pPr>
          </a:lstStyle>
          <a:p>
            <a:pPr lvl="0"/>
            <a:r>
              <a:rPr lang="en-US" dirty="0"/>
              <a:t>“</a:t>
            </a:r>
          </a:p>
        </p:txBody>
      </p:sp>
      <p:sp>
        <p:nvSpPr>
          <p:cNvPr id="13" name="TextBox 12"/>
          <p:cNvSpPr txBox="1"/>
          <p:nvPr/>
        </p:nvSpPr>
        <p:spPr>
          <a:xfrm>
            <a:off x="9330490" y="2613787"/>
            <a:ext cx="801912" cy="1969770"/>
          </a:xfrm>
          <a:prstGeom prst="rect">
            <a:avLst/>
          </a:prstGeom>
          <a:noFill/>
        </p:spPr>
        <p:txBody>
          <a:bodyPr wrap="square" rtlCol="0">
            <a:spAutoFit/>
          </a:bodyPr>
          <a:lstStyle>
            <a:defPPr>
              <a:defRPr lang="en-US"/>
            </a:defPPr>
            <a:lvl1pPr algn="r">
              <a:defRPr sz="12200" b="0" i="0">
                <a:solidFill>
                  <a:schemeClr val="accent1"/>
                </a:solidFill>
                <a:latin typeface="Arial"/>
                <a:ea typeface="+mj-ea"/>
                <a:cs typeface="+mj-cs"/>
              </a:defRPr>
            </a:lvl1pPr>
          </a:lstStyle>
          <a:p>
            <a:pPr lvl="0"/>
            <a:r>
              <a:rPr lang="en-US" dirty="0"/>
              <a:t>”</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154954" y="3124201"/>
            <a:ext cx="8825660" cy="1653180"/>
          </a:xfr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154954" y="4777381"/>
            <a:ext cx="8825659" cy="860400"/>
          </a:xfrm>
        </p:spPr>
        <p:txBody>
          <a:bodyPr anchor="t"/>
          <a:lstStyle>
            <a:lvl1pPr marL="0" indent="0" algn="l">
              <a:buNone/>
              <a:defRPr sz="2000" cap="none">
                <a:solidFill>
                  <a:schemeClr val="accent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4509A250-FF31-4206-8172-F9D3106AACB1}" type="datetimeFigureOut">
              <a:rPr lang="en-US" dirty="0"/>
              <a:t>10/3/2022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smtClean="0"/>
              <a:t>Click to edit Master title style</a:t>
            </a:r>
            <a:endParaRPr lang="en-US" dirty="0"/>
          </a:p>
        </p:txBody>
      </p:sp>
      <p:sp>
        <p:nvSpPr>
          <p:cNvPr id="3" name="Text Placeholder 2"/>
          <p:cNvSpPr>
            <a:spLocks noGrp="1"/>
          </p:cNvSpPr>
          <p:nvPr>
            <p:ph type="body" idx="1"/>
          </p:nvPr>
        </p:nvSpPr>
        <p:spPr>
          <a:xfrm>
            <a:off x="632947" y="1981200"/>
            <a:ext cx="2946866"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16" name="Text Placeholder 3"/>
          <p:cNvSpPr>
            <a:spLocks noGrp="1"/>
          </p:cNvSpPr>
          <p:nvPr>
            <p:ph type="body" sz="half" idx="15"/>
          </p:nvPr>
        </p:nvSpPr>
        <p:spPr>
          <a:xfrm>
            <a:off x="652463" y="2667000"/>
            <a:ext cx="2927350"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Text Placeholder 4"/>
          <p:cNvSpPr>
            <a:spLocks noGrp="1"/>
          </p:cNvSpPr>
          <p:nvPr>
            <p:ph type="body" sz="quarter" idx="3"/>
          </p:nvPr>
        </p:nvSpPr>
        <p:spPr>
          <a:xfrm>
            <a:off x="3883659" y="1981200"/>
            <a:ext cx="2936241"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19" name="Text Placeholder 3"/>
          <p:cNvSpPr>
            <a:spLocks noGrp="1"/>
          </p:cNvSpPr>
          <p:nvPr>
            <p:ph type="body" sz="half" idx="16"/>
          </p:nvPr>
        </p:nvSpPr>
        <p:spPr>
          <a:xfrm>
            <a:off x="3873106" y="2667000"/>
            <a:ext cx="2946794"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14" name="Text Placeholder 4"/>
          <p:cNvSpPr>
            <a:spLocks noGrp="1"/>
          </p:cNvSpPr>
          <p:nvPr>
            <p:ph type="body" sz="quarter" idx="13"/>
          </p:nvPr>
        </p:nvSpPr>
        <p:spPr>
          <a:xfrm>
            <a:off x="7124700" y="1981200"/>
            <a:ext cx="2932113"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20" name="Text Placeholder 3"/>
          <p:cNvSpPr>
            <a:spLocks noGrp="1"/>
          </p:cNvSpPr>
          <p:nvPr>
            <p:ph type="body" sz="half" idx="17"/>
          </p:nvPr>
        </p:nvSpPr>
        <p:spPr>
          <a:xfrm>
            <a:off x="7124700" y="2667000"/>
            <a:ext cx="2932113"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cxnSp>
        <p:nvCxnSpPr>
          <p:cNvPr id="17" name="Straight Connector 16"/>
          <p:cNvCxnSpPr/>
          <p:nvPr/>
        </p:nvCxnSpPr>
        <p:spPr>
          <a:xfrm>
            <a:off x="3726142" y="2133600"/>
            <a:ext cx="0" cy="3962400"/>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6962227" y="2133600"/>
            <a:ext cx="0" cy="3966882"/>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4509A250-FF31-4206-8172-F9D3106AACB1}" type="datetimeFigureOut">
              <a:rPr lang="en-US" dirty="0"/>
              <a:t>10/3/2022</a:t>
            </a:fld>
            <a:endParaRPr lang="en-US" dirty="0"/>
          </a:p>
        </p:txBody>
      </p:sp>
      <p:sp>
        <p:nvSpPr>
          <p:cNvPr id="4"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smtClean="0"/>
              <a:t>Click to edit Master title style</a:t>
            </a:r>
            <a:endParaRPr lang="en-US" dirty="0"/>
          </a:p>
        </p:txBody>
      </p:sp>
      <p:sp>
        <p:nvSpPr>
          <p:cNvPr id="3" name="Text Placeholder 2"/>
          <p:cNvSpPr>
            <a:spLocks noGrp="1"/>
          </p:cNvSpPr>
          <p:nvPr>
            <p:ph type="body" idx="1"/>
          </p:nvPr>
        </p:nvSpPr>
        <p:spPr>
          <a:xfrm>
            <a:off x="652463" y="4250949"/>
            <a:ext cx="2940050"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29" name="Picture Placeholder 2"/>
          <p:cNvSpPr>
            <a:spLocks noGrp="1" noChangeAspect="1"/>
          </p:cNvSpPr>
          <p:nvPr>
            <p:ph type="pic" idx="15"/>
          </p:nvPr>
        </p:nvSpPr>
        <p:spPr>
          <a:xfrm>
            <a:off x="652463" y="2209800"/>
            <a:ext cx="2940050"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2" name="Text Placeholder 3"/>
          <p:cNvSpPr>
            <a:spLocks noGrp="1"/>
          </p:cNvSpPr>
          <p:nvPr>
            <p:ph type="body" sz="half" idx="18"/>
          </p:nvPr>
        </p:nvSpPr>
        <p:spPr>
          <a:xfrm>
            <a:off x="652463" y="4827211"/>
            <a:ext cx="2940050"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Text Placeholder 4"/>
          <p:cNvSpPr>
            <a:spLocks noGrp="1"/>
          </p:cNvSpPr>
          <p:nvPr>
            <p:ph type="body" sz="quarter" idx="3"/>
          </p:nvPr>
        </p:nvSpPr>
        <p:spPr>
          <a:xfrm>
            <a:off x="3889375" y="4250949"/>
            <a:ext cx="2930525"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30" name="Picture Placeholder 2"/>
          <p:cNvSpPr>
            <a:spLocks noGrp="1" noChangeAspect="1"/>
          </p:cNvSpPr>
          <p:nvPr>
            <p:ph type="pic" idx="21"/>
          </p:nvPr>
        </p:nvSpPr>
        <p:spPr>
          <a:xfrm>
            <a:off x="3889374" y="2209800"/>
            <a:ext cx="2930525"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3" name="Text Placeholder 3"/>
          <p:cNvSpPr>
            <a:spLocks noGrp="1"/>
          </p:cNvSpPr>
          <p:nvPr>
            <p:ph type="body" sz="half" idx="19"/>
          </p:nvPr>
        </p:nvSpPr>
        <p:spPr>
          <a:xfrm>
            <a:off x="3888022" y="4827210"/>
            <a:ext cx="2934406"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14" name="Text Placeholder 4"/>
          <p:cNvSpPr>
            <a:spLocks noGrp="1"/>
          </p:cNvSpPr>
          <p:nvPr>
            <p:ph type="body" sz="quarter" idx="13"/>
          </p:nvPr>
        </p:nvSpPr>
        <p:spPr>
          <a:xfrm>
            <a:off x="7124700" y="4250949"/>
            <a:ext cx="2932113"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31" name="Picture Placeholder 2"/>
          <p:cNvSpPr>
            <a:spLocks noGrp="1" noChangeAspect="1"/>
          </p:cNvSpPr>
          <p:nvPr>
            <p:ph type="pic" idx="22"/>
          </p:nvPr>
        </p:nvSpPr>
        <p:spPr>
          <a:xfrm>
            <a:off x="7124699" y="2209800"/>
            <a:ext cx="2932113"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4" name="Text Placeholder 3"/>
          <p:cNvSpPr>
            <a:spLocks noGrp="1"/>
          </p:cNvSpPr>
          <p:nvPr>
            <p:ph type="body" sz="half" idx="20"/>
          </p:nvPr>
        </p:nvSpPr>
        <p:spPr>
          <a:xfrm>
            <a:off x="7124575" y="4827208"/>
            <a:ext cx="2935997"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cxnSp>
        <p:nvCxnSpPr>
          <p:cNvPr id="17" name="Straight Connector 16"/>
          <p:cNvCxnSpPr/>
          <p:nvPr/>
        </p:nvCxnSpPr>
        <p:spPr>
          <a:xfrm>
            <a:off x="3726142" y="2133600"/>
            <a:ext cx="0" cy="3962400"/>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6962227" y="2133600"/>
            <a:ext cx="0" cy="3966882"/>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4509A250-FF31-4206-8172-F9D3106AACB1}" type="datetimeFigureOut">
              <a:rPr lang="en-US" dirty="0"/>
              <a:t>10/3/2022</a:t>
            </a:fld>
            <a:endParaRPr lang="en-US" dirty="0"/>
          </a:p>
        </p:txBody>
      </p:sp>
      <p:sp>
        <p:nvSpPr>
          <p:cNvPr id="4"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nchor="t" anchorCtr="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509A250-FF31-4206-8172-F9D3106AACB1}" type="datetimeFigureOut">
              <a:rPr lang="en-US" dirty="0"/>
              <a:t>10/3/2022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304212" y="430213"/>
            <a:ext cx="1752601" cy="5826125"/>
          </a:xfrm>
        </p:spPr>
        <p:txBody>
          <a:bodyPr vert="eaVert" anchor="b" anchorCtr="0"/>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52463" y="887414"/>
            <a:ext cx="7423149" cy="5368924"/>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509A250-FF31-4206-8172-F9D3106AACB1}" type="datetimeFigureOut">
              <a:rPr lang="en-US" dirty="0"/>
              <a:t>10/3/2022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509A250-FF31-4206-8172-F9D3106AACB1}" type="datetimeFigureOut">
              <a:rPr lang="en-US" dirty="0"/>
              <a:t>10/3/2022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154956" y="2861733"/>
            <a:ext cx="8825657" cy="1915647"/>
          </a:xfr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154955" y="4777381"/>
            <a:ext cx="8825658" cy="860400"/>
          </a:xfrm>
        </p:spPr>
        <p:txBody>
          <a:bodyPr anchor="t"/>
          <a:lstStyle>
            <a:lvl1pPr marL="0" indent="0" algn="l">
              <a:buNone/>
              <a:defRPr sz="2000" cap="all">
                <a:solidFill>
                  <a:schemeClr val="accent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4509A250-FF31-4206-8172-F9D3106AACB1}" type="datetimeFigureOut">
              <a:rPr lang="en-US" dirty="0"/>
              <a:t>10/3/2022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103312" y="2060575"/>
            <a:ext cx="4396339" cy="419576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5654493" y="2056092"/>
            <a:ext cx="4396341" cy="4200245"/>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4509A250-FF31-4206-8172-F9D3106AACB1}" type="datetimeFigureOut">
              <a:rPr lang="en-US" dirty="0"/>
              <a:t>10/3/2022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1103313" y="1905000"/>
            <a:ext cx="4396338"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1103312"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5654495" y="1905000"/>
            <a:ext cx="4396339"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5654495"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4509A250-FF31-4206-8172-F9D3106AACB1}" type="datetimeFigureOut">
              <a:rPr lang="en-US" dirty="0"/>
              <a:t>10/3/2022</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7" name="Date Placeholder 2"/>
          <p:cNvSpPr>
            <a:spLocks noGrp="1"/>
          </p:cNvSpPr>
          <p:nvPr>
            <p:ph type="dt" sz="half" idx="10"/>
          </p:nvPr>
        </p:nvSpPr>
        <p:spPr/>
        <p:txBody>
          <a:bodyPr/>
          <a:lstStyle/>
          <a:p>
            <a:fld id="{4509A250-FF31-4206-8172-F9D3106AACB1}" type="datetimeFigureOut">
              <a:rPr lang="en-US" dirty="0"/>
              <a:t>10/3/2022</a:t>
            </a:fld>
            <a:endParaRPr lang="en-US" dirty="0"/>
          </a:p>
        </p:txBody>
      </p:sp>
      <p:sp>
        <p:nvSpPr>
          <p:cNvPr id="5" name="Footer Placeholder 3"/>
          <p:cNvSpPr>
            <a:spLocks noGrp="1"/>
          </p:cNvSpPr>
          <p:nvPr>
            <p:ph type="ftr" sz="quarter" idx="11"/>
          </p:nvPr>
        </p:nvSpPr>
        <p:spPr/>
        <p:txBody>
          <a:bodyPr/>
          <a:lstStyle/>
          <a:p>
            <a:endParaRPr lang="en-US" dirty="0"/>
          </a:p>
        </p:txBody>
      </p:sp>
      <p:sp>
        <p:nvSpPr>
          <p:cNvPr id="6" name="Slide Number Placeholder 4"/>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7" name="Date Placeholder 1"/>
          <p:cNvSpPr>
            <a:spLocks noGrp="1"/>
          </p:cNvSpPr>
          <p:nvPr>
            <p:ph type="dt" sz="half" idx="10"/>
          </p:nvPr>
        </p:nvSpPr>
        <p:spPr/>
        <p:txBody>
          <a:bodyPr/>
          <a:lstStyle/>
          <a:p>
            <a:fld id="{4509A250-FF31-4206-8172-F9D3106AACB1}" type="datetimeFigureOut">
              <a:rPr lang="en-US" dirty="0"/>
              <a:t>10/3/2022</a:t>
            </a:fld>
            <a:endParaRPr lang="en-US" dirty="0"/>
          </a:p>
        </p:txBody>
      </p:sp>
      <p:sp>
        <p:nvSpPr>
          <p:cNvPr id="5" name="Footer Placeholder 2"/>
          <p:cNvSpPr>
            <a:spLocks noGrp="1"/>
          </p:cNvSpPr>
          <p:nvPr>
            <p:ph type="ftr" sz="quarter" idx="11"/>
          </p:nvPr>
        </p:nvSpPr>
        <p:spPr/>
        <p:txBody>
          <a:bodyPr/>
          <a:lstStyle/>
          <a:p>
            <a:endParaRPr lang="en-US" dirty="0"/>
          </a:p>
        </p:txBody>
      </p:sp>
      <p:sp>
        <p:nvSpPr>
          <p:cNvPr id="6" name="Slide Number Placeholder 3"/>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4" y="1447800"/>
            <a:ext cx="3401064" cy="1447800"/>
          </a:xfrm>
        </p:spPr>
        <p:txBody>
          <a:bodyPr anchor="b"/>
          <a:lstStyle>
            <a:lvl1pPr algn="l">
              <a:defRPr sz="2400" b="0"/>
            </a:lvl1pPr>
          </a:lstStyle>
          <a:p>
            <a:r>
              <a:rPr lang="en-US" smtClean="0"/>
              <a:t>Click to edit Master title style</a:t>
            </a:r>
            <a:endParaRPr lang="en-US" dirty="0"/>
          </a:p>
        </p:txBody>
      </p:sp>
      <p:sp>
        <p:nvSpPr>
          <p:cNvPr id="3" name="Content Placeholder 2"/>
          <p:cNvSpPr>
            <a:spLocks noGrp="1"/>
          </p:cNvSpPr>
          <p:nvPr>
            <p:ph idx="1"/>
          </p:nvPr>
        </p:nvSpPr>
        <p:spPr>
          <a:xfrm>
            <a:off x="4784616" y="1447800"/>
            <a:ext cx="5195997" cy="45720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1154954" y="3129280"/>
            <a:ext cx="3401063" cy="289559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7" name="Date Placeholder 4"/>
          <p:cNvSpPr>
            <a:spLocks noGrp="1"/>
          </p:cNvSpPr>
          <p:nvPr>
            <p:ph type="dt" sz="half" idx="10"/>
          </p:nvPr>
        </p:nvSpPr>
        <p:spPr/>
        <p:txBody>
          <a:bodyPr/>
          <a:lstStyle/>
          <a:p>
            <a:fld id="{4509A250-FF31-4206-8172-F9D3106AACB1}" type="datetimeFigureOut">
              <a:rPr lang="en-US" dirty="0"/>
              <a:t>10/3/2022</a:t>
            </a:fld>
            <a:endParaRPr lang="en-US" dirty="0"/>
          </a:p>
        </p:txBody>
      </p:sp>
      <p:sp>
        <p:nvSpPr>
          <p:cNvPr id="5" name="Footer Placeholder 5"/>
          <p:cNvSpPr>
            <a:spLocks noGrp="1"/>
          </p:cNvSpPr>
          <p:nvPr>
            <p:ph type="ftr" sz="quarter" idx="11"/>
          </p:nvPr>
        </p:nvSpPr>
        <p:spPr/>
        <p:txBody>
          <a:bodyPr/>
          <a:lstStyle/>
          <a:p>
            <a:endParaRPr lang="en-US" dirty="0"/>
          </a:p>
        </p:txBody>
      </p:sp>
      <p:sp>
        <p:nvSpPr>
          <p:cNvPr id="6" name="Slide Number Placeholder 6"/>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3907" y="1854192"/>
            <a:ext cx="5092906" cy="1574808"/>
          </a:xfrm>
        </p:spPr>
        <p:txBody>
          <a:bodyPr anchor="b">
            <a:normAutofit/>
          </a:bodyPr>
          <a:lstStyle>
            <a:lvl1pPr algn="l">
              <a:defRPr sz="36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6949546" y="1143000"/>
            <a:ext cx="3200400"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1154954" y="3657600"/>
            <a:ext cx="5084979" cy="1371600"/>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4509A250-FF31-4206-8172-F9D3106AACB1}" type="datetimeFigureOut">
              <a:rPr lang="en-US" dirty="0"/>
              <a:t>10/3/2022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image" Target="../media/image4.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5.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19">
            <a:extLst>
              <a:ext uri="{28A0092B-C50C-407E-A947-70E740481C1C}">
                <a14:useLocalDpi xmlns:a14="http://schemas.microsoft.com/office/drawing/2010/main" val="0"/>
              </a:ext>
            </a:extLst>
          </a:blip>
          <a:srcRect l="3613"/>
          <a:stretch/>
        </p:blipFill>
        <p:spPr>
          <a:xfrm>
            <a:off x="0" y="2669685"/>
            <a:ext cx="4037012" cy="4188315"/>
          </a:xfrm>
          <a:prstGeom prst="rect">
            <a:avLst/>
          </a:prstGeom>
        </p:spPr>
      </p:pic>
      <p:pic>
        <p:nvPicPr>
          <p:cNvPr id="7" name="Picture 6"/>
          <p:cNvPicPr>
            <a:picLocks noChangeAspect="1"/>
          </p:cNvPicPr>
          <p:nvPr/>
        </p:nvPicPr>
        <p:blipFill rotWithShape="1">
          <a:blip r:embed="rId20">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16" name="Oval 15"/>
          <p:cNvSpPr/>
          <p:nvPr/>
        </p:nvSpPr>
        <p:spPr>
          <a:xfrm>
            <a:off x="8609012" y="1676400"/>
            <a:ext cx="2819400" cy="2819400"/>
          </a:xfrm>
          <a:prstGeom prst="ellipse">
            <a:avLst/>
          </a:prstGeom>
          <a:gradFill flip="none" rotWithShape="1">
            <a:gsLst>
              <a:gs pos="0">
                <a:schemeClr val="bg2">
                  <a:lumMod val="40000"/>
                  <a:lumOff val="60000"/>
                  <a:alpha val="7000"/>
                </a:schemeClr>
              </a:gs>
              <a:gs pos="69000">
                <a:schemeClr val="bg2">
                  <a:lumMod val="40000"/>
                  <a:lumOff val="60000"/>
                  <a:alpha val="0"/>
                </a:schemeClr>
              </a:gs>
              <a:gs pos="36000">
                <a:schemeClr val="bg2">
                  <a:lumMod val="40000"/>
                  <a:lumOff val="6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9" name="Picture 8"/>
          <p:cNvPicPr>
            <a:picLocks noChangeAspect="1"/>
          </p:cNvPicPr>
          <p:nvPr/>
        </p:nvPicPr>
        <p:blipFill rotWithShape="1">
          <a:blip r:embed="rId21">
            <a:extLst>
              <a:ext uri="{28A0092B-C50C-407E-A947-70E740481C1C}">
                <a14:useLocalDpi xmlns:a14="http://schemas.microsoft.com/office/drawing/2010/main" val="0"/>
              </a:ext>
            </a:extLst>
          </a:blip>
          <a:srcRect t="28813"/>
          <a:stretch/>
        </p:blipFill>
        <p:spPr>
          <a:xfrm>
            <a:off x="7999412" y="0"/>
            <a:ext cx="1603387" cy="1141407"/>
          </a:xfrm>
          <a:prstGeom prst="rect">
            <a:avLst/>
          </a:prstGeom>
        </p:spPr>
      </p:pic>
      <p:pic>
        <p:nvPicPr>
          <p:cNvPr id="10" name="Picture 9"/>
          <p:cNvPicPr>
            <a:picLocks noChangeAspect="1"/>
          </p:cNvPicPr>
          <p:nvPr/>
        </p:nvPicPr>
        <p:blipFill rotWithShape="1">
          <a:blip r:embed="rId22">
            <a:extLst>
              <a:ext uri="{28A0092B-C50C-407E-A947-70E740481C1C}">
                <a14:useLocalDpi xmlns:a14="http://schemas.microsoft.com/office/drawing/2010/main" val="0"/>
              </a:ext>
            </a:extLst>
          </a:blip>
          <a:srcRect b="23320"/>
          <a:stretch/>
        </p:blipFill>
        <p:spPr>
          <a:xfrm>
            <a:off x="8609012" y="6096000"/>
            <a:ext cx="993734" cy="762000"/>
          </a:xfrm>
          <a:prstGeom prst="rect">
            <a:avLst/>
          </a:prstGeom>
        </p:spPr>
      </p:pic>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646111" y="452718"/>
            <a:ext cx="9404723" cy="1400530"/>
          </a:xfrm>
          <a:prstGeom prst="rect">
            <a:avLst/>
          </a:prstGeom>
        </p:spPr>
        <p:txBody>
          <a:bodyPr vert="horz" lIns="91440" tIns="45720" rIns="91440" bIns="45720" rtlCol="0" anchor="t">
            <a:noAutofit/>
          </a:bodyPr>
          <a:lstStyle/>
          <a:p>
            <a:r>
              <a:rPr lang="en-US" smtClean="0"/>
              <a:t>Click to edit Master title style</a:t>
            </a:r>
            <a:endParaRPr lang="en-US" dirty="0"/>
          </a:p>
        </p:txBody>
      </p:sp>
      <p:sp>
        <p:nvSpPr>
          <p:cNvPr id="3" name="Text Placeholder 2"/>
          <p:cNvSpPr>
            <a:spLocks noGrp="1"/>
          </p:cNvSpPr>
          <p:nvPr>
            <p:ph type="body" idx="1"/>
          </p:nvPr>
        </p:nvSpPr>
        <p:spPr>
          <a:xfrm>
            <a:off x="1103312" y="2052918"/>
            <a:ext cx="8946541" cy="4195481"/>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rot="5400000">
            <a:off x="10155639" y="1790701"/>
            <a:ext cx="990599" cy="304799"/>
          </a:xfrm>
          <a:prstGeom prst="rect">
            <a:avLst/>
          </a:prstGeom>
        </p:spPr>
        <p:txBody>
          <a:bodyPr vert="horz" lIns="91440" tIns="45720" rIns="91440" bIns="45720" rtlCol="0" anchor="t"/>
          <a:lstStyle>
            <a:lvl1pPr algn="l">
              <a:defRPr sz="1100" b="0" i="0">
                <a:solidFill>
                  <a:schemeClr val="tx1">
                    <a:tint val="75000"/>
                    <a:alpha val="60000"/>
                  </a:schemeClr>
                </a:solidFill>
              </a:defRPr>
            </a:lvl1pPr>
          </a:lstStyle>
          <a:p>
            <a:fld id="{4509A250-FF31-4206-8172-F9D3106AACB1}" type="datetimeFigureOut">
              <a:rPr lang="en-US" dirty="0"/>
              <a:t>10/3/2022</a:t>
            </a:fld>
            <a:endParaRPr lang="en-US" dirty="0"/>
          </a:p>
        </p:txBody>
      </p:sp>
      <p:sp>
        <p:nvSpPr>
          <p:cNvPr id="5" name="Footer Placeholder 4"/>
          <p:cNvSpPr>
            <a:spLocks noGrp="1"/>
          </p:cNvSpPr>
          <p:nvPr>
            <p:ph type="ftr" sz="quarter" idx="3"/>
          </p:nvPr>
        </p:nvSpPr>
        <p:spPr>
          <a:xfrm rot="5400000">
            <a:off x="8951573" y="3225297"/>
            <a:ext cx="3859795" cy="304801"/>
          </a:xfrm>
          <a:prstGeom prst="rect">
            <a:avLst/>
          </a:prstGeom>
        </p:spPr>
        <p:txBody>
          <a:bodyPr vert="horz" lIns="91440" tIns="45720" rIns="91440" bIns="45720" rtlCol="0" anchor="b"/>
          <a:lstStyle>
            <a:lvl1pPr algn="l">
              <a:defRPr sz="1100" b="0" i="0">
                <a:solidFill>
                  <a:schemeClr val="tx1">
                    <a:tint val="75000"/>
                    <a:alpha val="60000"/>
                  </a:schemeClr>
                </a:solidFill>
              </a:defRPr>
            </a:lvl1pPr>
          </a:lstStyle>
          <a:p>
            <a:endParaRPr lang="en-US" dirty="0"/>
          </a:p>
        </p:txBody>
      </p:sp>
      <p:sp>
        <p:nvSpPr>
          <p:cNvPr id="6" name="Slide Number Placeholder 5"/>
          <p:cNvSpPr>
            <a:spLocks noGrp="1"/>
          </p:cNvSpPr>
          <p:nvPr>
            <p:ph type="sldNum" sz="quarter" idx="4"/>
          </p:nvPr>
        </p:nvSpPr>
        <p:spPr>
          <a:xfrm>
            <a:off x="10352540" y="295729"/>
            <a:ext cx="838199" cy="767687"/>
          </a:xfrm>
          <a:prstGeom prst="rect">
            <a:avLst/>
          </a:prstGeom>
        </p:spPr>
        <p:txBody>
          <a:bodyPr vert="horz" lIns="91440" tIns="45720" rIns="91440" bIns="45720" rtlCol="0" anchor="b"/>
          <a:lstStyle>
            <a:lvl1pPr algn="ctr">
              <a:defRPr sz="2800" b="0" i="0">
                <a:solidFill>
                  <a:schemeClr val="tx1">
                    <a:tint val="75000"/>
                  </a:schemeClr>
                </a:solidFill>
              </a:defRPr>
            </a:lvl1pPr>
          </a:lstStyle>
          <a:p>
            <a:fld id="{D57F1E4F-1CFF-5643-939E-02111984F565}" type="slidenum">
              <a:rPr lang="en-US" dirty="0"/>
              <a:t>‹#›</a:t>
            </a:fld>
            <a:endParaRPr lang="en-US" dirty="0"/>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68" r:id="rId9"/>
    <p:sldLayoutId id="2147483667" r:id="rId10"/>
    <p:sldLayoutId id="2147483661" r:id="rId11"/>
    <p:sldLayoutId id="2147483664" r:id="rId12"/>
    <p:sldLayoutId id="2147483662" r:id="rId13"/>
    <p:sldLayoutId id="2147483669" r:id="rId14"/>
    <p:sldLayoutId id="2147483670" r:id="rId15"/>
    <p:sldLayoutId id="2147483658" r:id="rId16"/>
    <p:sldLayoutId id="2147483659" r:id="rId17"/>
  </p:sldLayoutIdLst>
  <p:hf sldNum="0" hdr="0" ftr="0" dt="0"/>
  <p:txStyles>
    <p:title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10.xml"/><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1.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22.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notesSlide" Target="../notesSlides/notesSlide22.xml"/><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notesSlide" Target="../notesSlides/notesSlide26.xml"/><Relationship Id="rId2" Type="http://schemas.openxmlformats.org/officeDocument/2006/relationships/slideLayout" Target="../slideLayouts/slideLayout2.xml"/><Relationship Id="rId1" Type="http://schemas.openxmlformats.org/officeDocument/2006/relationships/video" Target="https://www.youtube.com/embed/5eSSE9QJ4S8" TargetMode="External"/><Relationship Id="rId4" Type="http://schemas.openxmlformats.org/officeDocument/2006/relationships/image" Target="../media/image22.jpeg"/></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7.xml"/><Relationship Id="rId1" Type="http://schemas.openxmlformats.org/officeDocument/2006/relationships/video" Target="https://www.youtube.com/embed/QgdRkzLKlPM" TargetMode="External"/><Relationship Id="rId4" Type="http://schemas.openxmlformats.org/officeDocument/2006/relationships/image" Target="../media/image8.jpeg"/></Relationships>
</file>

<file path=ppt/slides/_rels/slide5.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microsoft.com/office/2007/relationships/hdphoto" Target="../media/hdphoto1.wdp"/></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8.xml"/><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9.xml"/><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AmeriCorps 101</a:t>
            </a:r>
            <a:endParaRPr lang="en-US" dirty="0"/>
          </a:p>
        </p:txBody>
      </p:sp>
      <p:sp>
        <p:nvSpPr>
          <p:cNvPr id="3" name="Subtitle 2"/>
          <p:cNvSpPr>
            <a:spLocks noGrp="1"/>
          </p:cNvSpPr>
          <p:nvPr>
            <p:ph type="subTitle" idx="1"/>
          </p:nvPr>
        </p:nvSpPr>
        <p:spPr/>
        <p:txBody>
          <a:bodyPr/>
          <a:lstStyle/>
          <a:p>
            <a:r>
              <a:rPr lang="en-US" dirty="0" smtClean="0"/>
              <a:t>The who, what, where, when, why and how for programs</a:t>
            </a:r>
          </a:p>
          <a:p>
            <a:r>
              <a:rPr lang="en-US" dirty="0" smtClean="0"/>
              <a:t>Presented by Vinnie Funelas, AmeriCorps NJ Program Officer</a:t>
            </a:r>
            <a:endParaRPr lang="en-US" dirty="0"/>
          </a:p>
        </p:txBody>
      </p:sp>
    </p:spTree>
    <p:extLst>
      <p:ext uri="{BB962C8B-B14F-4D97-AF65-F5344CB8AC3E}">
        <p14:creationId xmlns:p14="http://schemas.microsoft.com/office/powerpoint/2010/main" val="344519245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National Service: Funding Tree</a:t>
            </a:r>
            <a:endParaRPr lang="en-US" dirty="0"/>
          </a:p>
        </p:txBody>
      </p:sp>
      <p:pic>
        <p:nvPicPr>
          <p:cNvPr id="41" name="Content Placeholder 40"/>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660682" y="2183363"/>
            <a:ext cx="5978504" cy="3228391"/>
          </a:xfrm>
        </p:spPr>
      </p:pic>
      <p:sp>
        <p:nvSpPr>
          <p:cNvPr id="40" name="Content Placeholder 39"/>
          <p:cNvSpPr>
            <a:spLocks noGrp="1"/>
          </p:cNvSpPr>
          <p:nvPr>
            <p:ph sz="quarter" idx="4"/>
          </p:nvPr>
        </p:nvSpPr>
        <p:spPr>
          <a:xfrm>
            <a:off x="6848808" y="2052735"/>
            <a:ext cx="4795791" cy="4203603"/>
          </a:xfrm>
        </p:spPr>
        <p:txBody>
          <a:bodyPr/>
          <a:lstStyle/>
          <a:p>
            <a:r>
              <a:rPr lang="en-US" dirty="0" smtClean="0"/>
              <a:t>Congress</a:t>
            </a:r>
          </a:p>
          <a:p>
            <a:r>
              <a:rPr lang="en-US" dirty="0" smtClean="0"/>
              <a:t>AmeriCorps State &amp; National</a:t>
            </a:r>
          </a:p>
          <a:p>
            <a:r>
              <a:rPr lang="en-US" dirty="0" smtClean="0"/>
              <a:t>NCCC</a:t>
            </a:r>
          </a:p>
          <a:p>
            <a:r>
              <a:rPr lang="en-US" dirty="0" smtClean="0"/>
              <a:t>Vista</a:t>
            </a:r>
          </a:p>
          <a:p>
            <a:r>
              <a:rPr lang="en-US" dirty="0" smtClean="0"/>
              <a:t>AmeriCorps</a:t>
            </a:r>
          </a:p>
          <a:p>
            <a:pPr lvl="1"/>
            <a:r>
              <a:rPr lang="en-US" dirty="0" smtClean="0"/>
              <a:t>State Commissions</a:t>
            </a:r>
          </a:p>
          <a:p>
            <a:pPr lvl="2"/>
            <a:r>
              <a:rPr lang="en-US" dirty="0" smtClean="0"/>
              <a:t>Formula Sub grantees</a:t>
            </a:r>
          </a:p>
          <a:p>
            <a:pPr lvl="2"/>
            <a:r>
              <a:rPr lang="en-US" dirty="0" smtClean="0"/>
              <a:t>Competitive Sub grantees</a:t>
            </a:r>
            <a:endParaRPr lang="en-US" dirty="0"/>
          </a:p>
        </p:txBody>
      </p:sp>
    </p:spTree>
    <p:extLst>
      <p:ext uri="{BB962C8B-B14F-4D97-AF65-F5344CB8AC3E}">
        <p14:creationId xmlns:p14="http://schemas.microsoft.com/office/powerpoint/2010/main" val="251259368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solidFill>
                  <a:schemeClr val="tx1"/>
                </a:solidFill>
              </a:rPr>
              <a:t>Focus Areas</a:t>
            </a:r>
            <a:endParaRPr lang="en-US" dirty="0">
              <a:solidFill>
                <a:schemeClr val="tx1"/>
              </a:solidFill>
            </a:endParaRPr>
          </a:p>
        </p:txBody>
      </p:sp>
      <p:sp>
        <p:nvSpPr>
          <p:cNvPr id="3" name="Content Placeholder 2"/>
          <p:cNvSpPr>
            <a:spLocks noGrp="1"/>
          </p:cNvSpPr>
          <p:nvPr>
            <p:ph idx="1"/>
          </p:nvPr>
        </p:nvSpPr>
        <p:spPr>
          <a:xfrm>
            <a:off x="975986" y="2213932"/>
            <a:ext cx="4760934" cy="2671219"/>
          </a:xfrm>
        </p:spPr>
        <p:txBody>
          <a:bodyPr>
            <a:normAutofit/>
          </a:bodyPr>
          <a:lstStyle/>
          <a:p>
            <a:r>
              <a:rPr lang="en-US" sz="2800" dirty="0" smtClean="0"/>
              <a:t>Education</a:t>
            </a:r>
          </a:p>
          <a:p>
            <a:r>
              <a:rPr lang="en-US" sz="2800" dirty="0" smtClean="0"/>
              <a:t>Economic Opportunity</a:t>
            </a:r>
          </a:p>
          <a:p>
            <a:r>
              <a:rPr lang="en-US" sz="2800" dirty="0" smtClean="0"/>
              <a:t>Environmental Stewardship</a:t>
            </a:r>
          </a:p>
          <a:p>
            <a:r>
              <a:rPr lang="en-US" sz="2800" dirty="0" smtClean="0"/>
              <a:t>Healthy Futures</a:t>
            </a:r>
          </a:p>
          <a:p>
            <a:endParaRPr lang="en-US" sz="2800" dirty="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736920" y="1636564"/>
            <a:ext cx="4849191" cy="3636894"/>
          </a:xfrm>
          <a:prstGeom prst="rect">
            <a:avLst/>
          </a:prstGeom>
        </p:spPr>
      </p:pic>
    </p:spTree>
    <p:extLst>
      <p:ext uri="{BB962C8B-B14F-4D97-AF65-F5344CB8AC3E}">
        <p14:creationId xmlns:p14="http://schemas.microsoft.com/office/powerpoint/2010/main" val="22292658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Member Eligibility Requirements</a:t>
            </a:r>
            <a:endParaRPr lang="en-US" dirty="0"/>
          </a:p>
        </p:txBody>
      </p:sp>
      <p:sp>
        <p:nvSpPr>
          <p:cNvPr id="3" name="Content Placeholder 2"/>
          <p:cNvSpPr>
            <a:spLocks noGrp="1"/>
          </p:cNvSpPr>
          <p:nvPr>
            <p:ph idx="1"/>
          </p:nvPr>
        </p:nvSpPr>
        <p:spPr/>
        <p:txBody>
          <a:bodyPr>
            <a:normAutofit/>
          </a:bodyPr>
          <a:lstStyle/>
          <a:p>
            <a:pPr marL="299085" indent="-287020">
              <a:lnSpc>
                <a:spcPct val="100000"/>
              </a:lnSpc>
              <a:spcBef>
                <a:spcPts val="105"/>
              </a:spcBef>
              <a:buClr>
                <a:srgbClr val="8D1414"/>
              </a:buClr>
              <a:buSzPct val="144230"/>
              <a:buFont typeface="Arial"/>
              <a:buChar char="•"/>
              <a:tabLst>
                <a:tab pos="299720" algn="l"/>
              </a:tabLst>
            </a:pPr>
            <a:r>
              <a:rPr lang="en-US" sz="2200" spc="-5" dirty="0">
                <a:latin typeface="Century Gothic" panose="020B0502020202020204" pitchFamily="34" charset="0"/>
                <a:cs typeface="Corbel"/>
              </a:rPr>
              <a:t>Must be </a:t>
            </a:r>
            <a:r>
              <a:rPr lang="en-US" sz="2200" spc="-30" dirty="0">
                <a:latin typeface="Century Gothic" panose="020B0502020202020204" pitchFamily="34" charset="0"/>
                <a:cs typeface="Corbel"/>
              </a:rPr>
              <a:t>17</a:t>
            </a:r>
            <a:r>
              <a:rPr lang="en-US" sz="2200" spc="-5" dirty="0">
                <a:latin typeface="Century Gothic" panose="020B0502020202020204" pitchFamily="34" charset="0"/>
                <a:cs typeface="Corbel"/>
              </a:rPr>
              <a:t> years</a:t>
            </a:r>
            <a:r>
              <a:rPr lang="en-US" sz="2200" spc="-10" dirty="0">
                <a:latin typeface="Century Gothic" panose="020B0502020202020204" pitchFamily="34" charset="0"/>
                <a:cs typeface="Corbel"/>
              </a:rPr>
              <a:t> </a:t>
            </a:r>
            <a:r>
              <a:rPr lang="en-US" sz="2200" dirty="0">
                <a:latin typeface="Century Gothic" panose="020B0502020202020204" pitchFamily="34" charset="0"/>
                <a:cs typeface="Corbel"/>
              </a:rPr>
              <a:t>of</a:t>
            </a:r>
            <a:r>
              <a:rPr lang="en-US" sz="2200" spc="-5" dirty="0">
                <a:latin typeface="Century Gothic" panose="020B0502020202020204" pitchFamily="34" charset="0"/>
                <a:cs typeface="Corbel"/>
              </a:rPr>
              <a:t> age</a:t>
            </a:r>
            <a:r>
              <a:rPr lang="en-US" sz="2200" spc="-10" dirty="0">
                <a:latin typeface="Century Gothic" panose="020B0502020202020204" pitchFamily="34" charset="0"/>
                <a:cs typeface="Corbel"/>
              </a:rPr>
              <a:t> </a:t>
            </a:r>
            <a:r>
              <a:rPr lang="en-US" sz="2200" dirty="0">
                <a:latin typeface="Century Gothic" panose="020B0502020202020204" pitchFamily="34" charset="0"/>
                <a:cs typeface="Corbel"/>
              </a:rPr>
              <a:t>or</a:t>
            </a:r>
            <a:r>
              <a:rPr lang="en-US" sz="2200" spc="-10" dirty="0">
                <a:latin typeface="Century Gothic" panose="020B0502020202020204" pitchFamily="34" charset="0"/>
                <a:cs typeface="Corbel"/>
              </a:rPr>
              <a:t> </a:t>
            </a:r>
            <a:r>
              <a:rPr lang="en-US" sz="2200" spc="-25" dirty="0">
                <a:latin typeface="Century Gothic" panose="020B0502020202020204" pitchFamily="34" charset="0"/>
                <a:cs typeface="Corbel"/>
              </a:rPr>
              <a:t>older.</a:t>
            </a:r>
            <a:endParaRPr lang="en-US" sz="2200" dirty="0">
              <a:latin typeface="Century Gothic" panose="020B0502020202020204" pitchFamily="34" charset="0"/>
              <a:cs typeface="Corbel"/>
            </a:endParaRPr>
          </a:p>
          <a:p>
            <a:pPr marL="299085" marR="5080" indent="-287020">
              <a:lnSpc>
                <a:spcPts val="2500"/>
              </a:lnSpc>
              <a:spcBef>
                <a:spcPts val="1195"/>
              </a:spcBef>
              <a:buClr>
                <a:srgbClr val="8D1414"/>
              </a:buClr>
              <a:buSzPct val="144230"/>
              <a:buFont typeface="Arial"/>
              <a:buChar char="•"/>
              <a:tabLst>
                <a:tab pos="299720" algn="l"/>
              </a:tabLst>
            </a:pPr>
            <a:r>
              <a:rPr lang="en-US" sz="2200" spc="-5" dirty="0">
                <a:latin typeface="Century Gothic" panose="020B0502020202020204" pitchFamily="34" charset="0"/>
                <a:cs typeface="Corbel"/>
              </a:rPr>
              <a:t>Must </a:t>
            </a:r>
            <a:r>
              <a:rPr lang="en-US" sz="2200" dirty="0">
                <a:latin typeface="Century Gothic" panose="020B0502020202020204" pitchFamily="34" charset="0"/>
                <a:cs typeface="Corbel"/>
              </a:rPr>
              <a:t>have</a:t>
            </a:r>
            <a:r>
              <a:rPr lang="en-US" sz="2200" spc="-15" dirty="0">
                <a:latin typeface="Century Gothic" panose="020B0502020202020204" pitchFamily="34" charset="0"/>
                <a:cs typeface="Corbel"/>
              </a:rPr>
              <a:t> </a:t>
            </a:r>
            <a:r>
              <a:rPr lang="en-US" sz="2200" dirty="0">
                <a:latin typeface="Century Gothic" panose="020B0502020202020204" pitchFamily="34" charset="0"/>
                <a:cs typeface="Corbel"/>
              </a:rPr>
              <a:t>a </a:t>
            </a:r>
            <a:r>
              <a:rPr lang="en-US" sz="2200" spc="-5" dirty="0">
                <a:latin typeface="Century Gothic" panose="020B0502020202020204" pitchFamily="34" charset="0"/>
                <a:cs typeface="Corbel"/>
              </a:rPr>
              <a:t>High</a:t>
            </a:r>
            <a:r>
              <a:rPr lang="en-US" sz="2200" spc="-70" dirty="0">
                <a:latin typeface="Century Gothic" panose="020B0502020202020204" pitchFamily="34" charset="0"/>
                <a:cs typeface="Corbel"/>
              </a:rPr>
              <a:t> </a:t>
            </a:r>
            <a:r>
              <a:rPr lang="en-US" sz="2200" dirty="0">
                <a:latin typeface="Century Gothic" panose="020B0502020202020204" pitchFamily="34" charset="0"/>
                <a:cs typeface="Corbel"/>
              </a:rPr>
              <a:t>School</a:t>
            </a:r>
            <a:r>
              <a:rPr lang="en-US" sz="2200" spc="-30" dirty="0">
                <a:latin typeface="Century Gothic" panose="020B0502020202020204" pitchFamily="34" charset="0"/>
                <a:cs typeface="Corbel"/>
              </a:rPr>
              <a:t> </a:t>
            </a:r>
            <a:r>
              <a:rPr lang="en-US" sz="2200" dirty="0">
                <a:latin typeface="Century Gothic" panose="020B0502020202020204" pitchFamily="34" charset="0"/>
                <a:cs typeface="Corbel"/>
              </a:rPr>
              <a:t>Diploma</a:t>
            </a:r>
            <a:r>
              <a:rPr lang="en-US" sz="2200" spc="-10" dirty="0">
                <a:latin typeface="Century Gothic" panose="020B0502020202020204" pitchFamily="34" charset="0"/>
                <a:cs typeface="Corbel"/>
              </a:rPr>
              <a:t> </a:t>
            </a:r>
            <a:r>
              <a:rPr lang="en-US" sz="2200" dirty="0">
                <a:latin typeface="Century Gothic" panose="020B0502020202020204" pitchFamily="34" charset="0"/>
                <a:cs typeface="Corbel"/>
              </a:rPr>
              <a:t>or</a:t>
            </a:r>
            <a:r>
              <a:rPr lang="en-US" sz="2200" spc="-10" dirty="0">
                <a:latin typeface="Century Gothic" panose="020B0502020202020204" pitchFamily="34" charset="0"/>
                <a:cs typeface="Corbel"/>
              </a:rPr>
              <a:t> Equivalency; or</a:t>
            </a:r>
            <a:r>
              <a:rPr lang="en-US" sz="2200" dirty="0">
                <a:latin typeface="Century Gothic" panose="020B0502020202020204" pitchFamily="34" charset="0"/>
                <a:cs typeface="Corbel"/>
              </a:rPr>
              <a:t> </a:t>
            </a:r>
            <a:r>
              <a:rPr lang="en-US" sz="2200" spc="-505" dirty="0">
                <a:latin typeface="Century Gothic" panose="020B0502020202020204" pitchFamily="34" charset="0"/>
                <a:cs typeface="Corbel"/>
              </a:rPr>
              <a:t> </a:t>
            </a:r>
            <a:r>
              <a:rPr lang="en-US" sz="2200" dirty="0">
                <a:latin typeface="Century Gothic" panose="020B0502020202020204" pitchFamily="34" charset="0"/>
                <a:cs typeface="Corbel"/>
              </a:rPr>
              <a:t>must</a:t>
            </a:r>
            <a:r>
              <a:rPr lang="en-US" sz="2200" spc="-15" dirty="0">
                <a:latin typeface="Century Gothic" panose="020B0502020202020204" pitchFamily="34" charset="0"/>
                <a:cs typeface="Corbel"/>
              </a:rPr>
              <a:t> </a:t>
            </a:r>
            <a:r>
              <a:rPr lang="en-US" sz="2200" b="1" dirty="0">
                <a:latin typeface="Century Gothic" panose="020B0502020202020204" pitchFamily="34" charset="0"/>
                <a:cs typeface="Corbel"/>
              </a:rPr>
              <a:t>be working</a:t>
            </a:r>
            <a:r>
              <a:rPr lang="en-US" sz="2200" b="1" spc="-25" dirty="0">
                <a:latin typeface="Century Gothic" panose="020B0502020202020204" pitchFamily="34" charset="0"/>
                <a:cs typeface="Corbel"/>
              </a:rPr>
              <a:t> </a:t>
            </a:r>
            <a:r>
              <a:rPr lang="en-US" sz="2200" spc="-5" dirty="0">
                <a:latin typeface="Century Gothic" panose="020B0502020202020204" pitchFamily="34" charset="0"/>
                <a:cs typeface="Corbel"/>
              </a:rPr>
              <a:t>towards</a:t>
            </a:r>
            <a:r>
              <a:rPr lang="en-US" sz="2200" dirty="0">
                <a:latin typeface="Century Gothic" panose="020B0502020202020204" pitchFamily="34" charset="0"/>
                <a:cs typeface="Corbel"/>
              </a:rPr>
              <a:t> the</a:t>
            </a:r>
            <a:r>
              <a:rPr lang="en-US" sz="2200" spc="-120" dirty="0">
                <a:latin typeface="Century Gothic" panose="020B0502020202020204" pitchFamily="34" charset="0"/>
                <a:cs typeface="Corbel"/>
              </a:rPr>
              <a:t> </a:t>
            </a:r>
            <a:r>
              <a:rPr lang="en-US" sz="2200" spc="-15" dirty="0">
                <a:latin typeface="Century Gothic" panose="020B0502020202020204" pitchFamily="34" charset="0"/>
                <a:cs typeface="Corbel"/>
              </a:rPr>
              <a:t>GED.</a:t>
            </a:r>
            <a:endParaRPr lang="en-US" sz="2200" dirty="0">
              <a:latin typeface="Century Gothic" panose="020B0502020202020204" pitchFamily="34" charset="0"/>
              <a:cs typeface="Corbel"/>
            </a:endParaRPr>
          </a:p>
          <a:p>
            <a:pPr marL="299085" marR="5080" indent="-287020">
              <a:lnSpc>
                <a:spcPts val="2500"/>
              </a:lnSpc>
              <a:spcBef>
                <a:spcPts val="1195"/>
              </a:spcBef>
              <a:buClr>
                <a:srgbClr val="8D1414"/>
              </a:buClr>
              <a:buSzPct val="144230"/>
              <a:buFont typeface="Arial"/>
              <a:buChar char="•"/>
              <a:tabLst>
                <a:tab pos="299720" algn="l"/>
              </a:tabLst>
            </a:pPr>
            <a:r>
              <a:rPr lang="en-US" sz="2200" spc="-5" dirty="0">
                <a:latin typeface="Century Gothic" panose="020B0502020202020204" pitchFamily="34" charset="0"/>
                <a:cs typeface="Corbel"/>
              </a:rPr>
              <a:t>Must</a:t>
            </a:r>
            <a:r>
              <a:rPr lang="en-US" sz="2200" dirty="0">
                <a:latin typeface="Century Gothic" panose="020B0502020202020204" pitchFamily="34" charset="0"/>
                <a:cs typeface="Corbel"/>
              </a:rPr>
              <a:t> </a:t>
            </a:r>
            <a:r>
              <a:rPr lang="en-US" sz="2200" spc="-5" dirty="0">
                <a:latin typeface="Century Gothic" panose="020B0502020202020204" pitchFamily="34" charset="0"/>
                <a:cs typeface="Corbel"/>
              </a:rPr>
              <a:t>be </a:t>
            </a:r>
            <a:r>
              <a:rPr lang="en-US" sz="2200" dirty="0">
                <a:latin typeface="Century Gothic" panose="020B0502020202020204" pitchFamily="34" charset="0"/>
                <a:cs typeface="Corbel"/>
              </a:rPr>
              <a:t>a</a:t>
            </a:r>
            <a:r>
              <a:rPr lang="en-US" sz="2200" spc="-80" dirty="0">
                <a:latin typeface="Century Gothic" panose="020B0502020202020204" pitchFamily="34" charset="0"/>
                <a:cs typeface="Corbel"/>
              </a:rPr>
              <a:t> </a:t>
            </a:r>
            <a:r>
              <a:rPr lang="en-US" sz="2200" dirty="0">
                <a:latin typeface="Century Gothic" panose="020B0502020202020204" pitchFamily="34" charset="0"/>
                <a:cs typeface="Corbel"/>
              </a:rPr>
              <a:t>US</a:t>
            </a:r>
            <a:r>
              <a:rPr lang="en-US" sz="2200" spc="-100" dirty="0">
                <a:latin typeface="Century Gothic" panose="020B0502020202020204" pitchFamily="34" charset="0"/>
                <a:cs typeface="Corbel"/>
              </a:rPr>
              <a:t> </a:t>
            </a:r>
            <a:r>
              <a:rPr lang="en-US" sz="2200" spc="-5" dirty="0">
                <a:latin typeface="Century Gothic" panose="020B0502020202020204" pitchFamily="34" charset="0"/>
                <a:cs typeface="Corbel"/>
              </a:rPr>
              <a:t>Citizen</a:t>
            </a:r>
            <a:r>
              <a:rPr lang="en-US" sz="2200" dirty="0">
                <a:latin typeface="Century Gothic" panose="020B0502020202020204" pitchFamily="34" charset="0"/>
                <a:cs typeface="Corbel"/>
              </a:rPr>
              <a:t> or</a:t>
            </a:r>
            <a:r>
              <a:rPr lang="en-US" sz="2200" spc="-5" dirty="0">
                <a:latin typeface="Century Gothic" panose="020B0502020202020204" pitchFamily="34" charset="0"/>
                <a:cs typeface="Corbel"/>
              </a:rPr>
              <a:t> </a:t>
            </a:r>
            <a:r>
              <a:rPr lang="en-US" sz="2200" spc="-15" dirty="0">
                <a:latin typeface="Century Gothic" panose="020B0502020202020204" pitchFamily="34" charset="0"/>
                <a:cs typeface="Corbel"/>
              </a:rPr>
              <a:t>Permanent</a:t>
            </a:r>
            <a:r>
              <a:rPr lang="en-US" sz="2200" spc="-10" dirty="0">
                <a:latin typeface="Century Gothic" panose="020B0502020202020204" pitchFamily="34" charset="0"/>
                <a:cs typeface="Corbel"/>
              </a:rPr>
              <a:t> Resident</a:t>
            </a:r>
            <a:r>
              <a:rPr lang="en-US" sz="2200" spc="-20" dirty="0">
                <a:latin typeface="Century Gothic" panose="020B0502020202020204" pitchFamily="34" charset="0"/>
                <a:cs typeface="Corbel"/>
              </a:rPr>
              <a:t> </a:t>
            </a:r>
            <a:r>
              <a:rPr lang="en-US" sz="2200" dirty="0">
                <a:latin typeface="Century Gothic" panose="020B0502020202020204" pitchFamily="34" charset="0"/>
                <a:cs typeface="Corbel"/>
              </a:rPr>
              <a:t>of</a:t>
            </a:r>
            <a:r>
              <a:rPr lang="en-US" sz="2200" spc="-5" dirty="0">
                <a:latin typeface="Century Gothic" panose="020B0502020202020204" pitchFamily="34" charset="0"/>
                <a:cs typeface="Corbel"/>
              </a:rPr>
              <a:t> </a:t>
            </a:r>
            <a:r>
              <a:rPr lang="en-US" sz="2200" dirty="0">
                <a:latin typeface="Century Gothic" panose="020B0502020202020204" pitchFamily="34" charset="0"/>
                <a:cs typeface="Corbel"/>
              </a:rPr>
              <a:t>the </a:t>
            </a:r>
            <a:r>
              <a:rPr lang="en-US" sz="2200" spc="-505" dirty="0">
                <a:latin typeface="Century Gothic" panose="020B0502020202020204" pitchFamily="34" charset="0"/>
                <a:cs typeface="Corbel"/>
              </a:rPr>
              <a:t> </a:t>
            </a:r>
            <a:r>
              <a:rPr lang="en-US" sz="2200" dirty="0" smtClean="0">
                <a:latin typeface="Century Gothic" panose="020B0502020202020204" pitchFamily="34" charset="0"/>
                <a:cs typeface="Corbel"/>
              </a:rPr>
              <a:t>USA.</a:t>
            </a:r>
          </a:p>
          <a:p>
            <a:pPr marL="299085" marR="5080" indent="-287020">
              <a:lnSpc>
                <a:spcPts val="2500"/>
              </a:lnSpc>
              <a:spcBef>
                <a:spcPts val="1195"/>
              </a:spcBef>
              <a:buClr>
                <a:srgbClr val="8D1414"/>
              </a:buClr>
              <a:buSzPct val="144230"/>
              <a:buFont typeface="Arial"/>
              <a:buChar char="•"/>
              <a:tabLst>
                <a:tab pos="299720" algn="l"/>
              </a:tabLst>
            </a:pPr>
            <a:r>
              <a:rPr lang="en-US" sz="2200" dirty="0" smtClean="0">
                <a:latin typeface="Century Gothic" panose="020B0502020202020204" pitchFamily="34" charset="0"/>
                <a:cs typeface="Corbel"/>
              </a:rPr>
              <a:t>Proof</a:t>
            </a:r>
            <a:r>
              <a:rPr lang="en-US" sz="2200" dirty="0">
                <a:latin typeface="Century Gothic" panose="020B0502020202020204" pitchFamily="34" charset="0"/>
                <a:cs typeface="Corbel"/>
              </a:rPr>
              <a:t>: </a:t>
            </a:r>
            <a:r>
              <a:rPr lang="en-US" sz="2200" spc="-5" dirty="0">
                <a:latin typeface="Century Gothic" panose="020B0502020202020204" pitchFamily="34" charset="0"/>
                <a:cs typeface="Corbel"/>
              </a:rPr>
              <a:t>Birth</a:t>
            </a:r>
            <a:r>
              <a:rPr lang="en-US" sz="2200" spc="-110" dirty="0">
                <a:latin typeface="Century Gothic" panose="020B0502020202020204" pitchFamily="34" charset="0"/>
                <a:cs typeface="Corbel"/>
              </a:rPr>
              <a:t> </a:t>
            </a:r>
            <a:r>
              <a:rPr lang="en-US" sz="2200" spc="-5" dirty="0">
                <a:latin typeface="Century Gothic" panose="020B0502020202020204" pitchFamily="34" charset="0"/>
                <a:cs typeface="Corbel"/>
              </a:rPr>
              <a:t>Certificate</a:t>
            </a:r>
            <a:r>
              <a:rPr lang="en-US" sz="2200" spc="-15" dirty="0">
                <a:latin typeface="Century Gothic" panose="020B0502020202020204" pitchFamily="34" charset="0"/>
                <a:cs typeface="Corbel"/>
              </a:rPr>
              <a:t> </a:t>
            </a:r>
            <a:r>
              <a:rPr lang="en-US" sz="2200" dirty="0">
                <a:latin typeface="Century Gothic" panose="020B0502020202020204" pitchFamily="34" charset="0"/>
                <a:cs typeface="Corbel"/>
              </a:rPr>
              <a:t>and/or </a:t>
            </a:r>
            <a:r>
              <a:rPr lang="en-US" sz="2200" spc="-5" dirty="0">
                <a:latin typeface="Century Gothic" panose="020B0502020202020204" pitchFamily="34" charset="0"/>
                <a:cs typeface="Corbel"/>
              </a:rPr>
              <a:t>Specific</a:t>
            </a:r>
            <a:r>
              <a:rPr lang="en-US" sz="2200" spc="-35" dirty="0">
                <a:latin typeface="Century Gothic" panose="020B0502020202020204" pitchFamily="34" charset="0"/>
                <a:cs typeface="Corbel"/>
              </a:rPr>
              <a:t> </a:t>
            </a:r>
            <a:r>
              <a:rPr lang="en-US" sz="2200" spc="-5" dirty="0">
                <a:latin typeface="Century Gothic" panose="020B0502020202020204" pitchFamily="34" charset="0"/>
                <a:cs typeface="Corbel"/>
              </a:rPr>
              <a:t>LIMITED </a:t>
            </a:r>
            <a:r>
              <a:rPr lang="en-US" sz="2200" spc="-505" dirty="0">
                <a:latin typeface="Century Gothic" panose="020B0502020202020204" pitchFamily="34" charset="0"/>
                <a:cs typeface="Corbel"/>
              </a:rPr>
              <a:t> </a:t>
            </a:r>
            <a:r>
              <a:rPr lang="en-US" sz="2200" spc="-10" dirty="0">
                <a:latin typeface="Century Gothic" panose="020B0502020202020204" pitchFamily="34" charset="0"/>
                <a:cs typeface="Corbel"/>
              </a:rPr>
              <a:t>Acceptable</a:t>
            </a:r>
            <a:r>
              <a:rPr lang="en-US" sz="2200" spc="-35" dirty="0">
                <a:latin typeface="Century Gothic" panose="020B0502020202020204" pitchFamily="34" charset="0"/>
                <a:cs typeface="Corbel"/>
              </a:rPr>
              <a:t> </a:t>
            </a:r>
            <a:r>
              <a:rPr lang="en-US" sz="2200" spc="-5" dirty="0" smtClean="0">
                <a:latin typeface="Century Gothic" panose="020B0502020202020204" pitchFamily="34" charset="0"/>
                <a:cs typeface="Corbel"/>
              </a:rPr>
              <a:t>Documents</a:t>
            </a:r>
            <a:r>
              <a:rPr lang="en-US" sz="2200" spc="-5" dirty="0">
                <a:latin typeface="Century Gothic" panose="020B0502020202020204" pitchFamily="34" charset="0"/>
                <a:cs typeface="Corbel"/>
              </a:rPr>
              <a:t/>
            </a:r>
            <a:br>
              <a:rPr lang="en-US" sz="2200" spc="-5" dirty="0">
                <a:latin typeface="Century Gothic" panose="020B0502020202020204" pitchFamily="34" charset="0"/>
                <a:cs typeface="Corbel"/>
              </a:rPr>
            </a:br>
            <a:endParaRPr lang="en-US" sz="1050" spc="-5" dirty="0">
              <a:latin typeface="Century Gothic" panose="020B0502020202020204" pitchFamily="34" charset="0"/>
              <a:cs typeface="Corbel"/>
            </a:endParaRPr>
          </a:p>
        </p:txBody>
      </p:sp>
    </p:spTree>
    <p:extLst>
      <p:ext uri="{BB962C8B-B14F-4D97-AF65-F5344CB8AC3E}">
        <p14:creationId xmlns:p14="http://schemas.microsoft.com/office/powerpoint/2010/main" val="178346958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Background Checks</a:t>
            </a:r>
            <a:endParaRPr lang="en-US" dirty="0"/>
          </a:p>
        </p:txBody>
      </p:sp>
      <p:sp>
        <p:nvSpPr>
          <p:cNvPr id="3" name="Content Placeholder 2"/>
          <p:cNvSpPr>
            <a:spLocks noGrp="1"/>
          </p:cNvSpPr>
          <p:nvPr>
            <p:ph idx="1"/>
          </p:nvPr>
        </p:nvSpPr>
        <p:spPr/>
        <p:txBody>
          <a:bodyPr>
            <a:normAutofit/>
          </a:bodyPr>
          <a:lstStyle/>
          <a:p>
            <a:pPr marL="12065" marR="5080" lvl="0">
              <a:spcBef>
                <a:spcPts val="100"/>
              </a:spcBef>
              <a:buClr>
                <a:srgbClr val="8D1414"/>
              </a:buClr>
              <a:buSzPct val="143750"/>
              <a:tabLst>
                <a:tab pos="299720" algn="l"/>
              </a:tabLst>
              <a:defRPr/>
            </a:pPr>
            <a:r>
              <a:rPr lang="en-US" sz="2400" spc="-5" dirty="0">
                <a:latin typeface="Century Gothic" panose="020B0502020202020204" pitchFamily="34" charset="0"/>
                <a:cs typeface="Corbel"/>
              </a:rPr>
              <a:t>The following </a:t>
            </a:r>
            <a:r>
              <a:rPr lang="en-US" sz="2400" spc="-10" dirty="0">
                <a:latin typeface="Century Gothic" panose="020B0502020202020204" pitchFamily="34" charset="0"/>
                <a:cs typeface="Corbel"/>
              </a:rPr>
              <a:t>background </a:t>
            </a:r>
            <a:r>
              <a:rPr lang="en-US" sz="2400" spc="-5" dirty="0">
                <a:latin typeface="Century Gothic" panose="020B0502020202020204" pitchFamily="34" charset="0"/>
                <a:cs typeface="Corbel"/>
              </a:rPr>
              <a:t>checks </a:t>
            </a:r>
            <a:r>
              <a:rPr lang="en-US" sz="2400" dirty="0">
                <a:latin typeface="Century Gothic" panose="020B0502020202020204" pitchFamily="34" charset="0"/>
                <a:cs typeface="Corbel"/>
              </a:rPr>
              <a:t>must </a:t>
            </a:r>
            <a:r>
              <a:rPr lang="en-US" sz="2400" spc="-5" dirty="0">
                <a:latin typeface="Century Gothic" panose="020B0502020202020204" pitchFamily="34" charset="0"/>
                <a:cs typeface="Corbel"/>
              </a:rPr>
              <a:t>be </a:t>
            </a:r>
            <a:r>
              <a:rPr lang="en-US" sz="2400" dirty="0">
                <a:latin typeface="Century Gothic" panose="020B0502020202020204" pitchFamily="34" charset="0"/>
                <a:cs typeface="Corbel"/>
              </a:rPr>
              <a:t>cleared </a:t>
            </a:r>
            <a:r>
              <a:rPr lang="en-US" sz="2400" spc="-5" dirty="0">
                <a:latin typeface="Century Gothic" panose="020B0502020202020204" pitchFamily="34" charset="0"/>
                <a:cs typeface="Corbel"/>
              </a:rPr>
              <a:t>by </a:t>
            </a:r>
            <a:r>
              <a:rPr lang="en-US" sz="2400" spc="-10" dirty="0">
                <a:latin typeface="Century Gothic" panose="020B0502020202020204" pitchFamily="34" charset="0"/>
                <a:cs typeface="Corbel"/>
              </a:rPr>
              <a:t>the </a:t>
            </a:r>
            <a:r>
              <a:rPr lang="en-US" sz="2400" spc="-470" dirty="0">
                <a:latin typeface="Century Gothic" panose="020B0502020202020204" pitchFamily="34" charset="0"/>
                <a:cs typeface="Corbel"/>
              </a:rPr>
              <a:t> </a:t>
            </a:r>
            <a:r>
              <a:rPr lang="en-US" sz="2400" spc="-5" dirty="0">
                <a:latin typeface="Century Gothic" panose="020B0502020202020204" pitchFamily="34" charset="0"/>
                <a:cs typeface="Corbel"/>
              </a:rPr>
              <a:t>N</a:t>
            </a:r>
            <a:r>
              <a:rPr lang="en-US" sz="2400" dirty="0">
                <a:latin typeface="Century Gothic" panose="020B0502020202020204" pitchFamily="34" charset="0"/>
                <a:cs typeface="Corbel"/>
              </a:rPr>
              <a:t>J</a:t>
            </a:r>
            <a:r>
              <a:rPr lang="en-US" sz="2400" spc="-100" dirty="0">
                <a:latin typeface="Century Gothic" panose="020B0502020202020204" pitchFamily="34" charset="0"/>
                <a:cs typeface="Corbel"/>
              </a:rPr>
              <a:t> </a:t>
            </a:r>
            <a:r>
              <a:rPr lang="en-US" sz="2400" dirty="0">
                <a:latin typeface="Century Gothic" panose="020B0502020202020204" pitchFamily="34" charset="0"/>
                <a:cs typeface="Corbel"/>
              </a:rPr>
              <a:t>Comm</a:t>
            </a:r>
            <a:r>
              <a:rPr lang="en-US" sz="2400" spc="-5" dirty="0">
                <a:latin typeface="Century Gothic" panose="020B0502020202020204" pitchFamily="34" charset="0"/>
                <a:cs typeface="Corbel"/>
              </a:rPr>
              <a:t>i</a:t>
            </a:r>
            <a:r>
              <a:rPr lang="en-US" sz="2400" dirty="0">
                <a:latin typeface="Century Gothic" panose="020B0502020202020204" pitchFamily="34" charset="0"/>
                <a:cs typeface="Corbel"/>
              </a:rPr>
              <a:t>ss</a:t>
            </a:r>
            <a:r>
              <a:rPr lang="en-US" sz="2400" spc="-10" dirty="0">
                <a:latin typeface="Century Gothic" panose="020B0502020202020204" pitchFamily="34" charset="0"/>
                <a:cs typeface="Corbel"/>
              </a:rPr>
              <a:t>i</a:t>
            </a:r>
            <a:r>
              <a:rPr lang="en-US" sz="2400" dirty="0">
                <a:latin typeface="Century Gothic" panose="020B0502020202020204" pitchFamily="34" charset="0"/>
                <a:cs typeface="Corbel"/>
              </a:rPr>
              <a:t>on</a:t>
            </a:r>
            <a:r>
              <a:rPr lang="en-US" sz="2400" spc="-10" dirty="0">
                <a:latin typeface="Century Gothic" panose="020B0502020202020204" pitchFamily="34" charset="0"/>
                <a:cs typeface="Corbel"/>
              </a:rPr>
              <a:t> </a:t>
            </a:r>
            <a:r>
              <a:rPr lang="en-US" sz="2400" i="1" spc="-5" dirty="0">
                <a:latin typeface="Century Gothic" panose="020B0502020202020204" pitchFamily="34" charset="0"/>
                <a:cs typeface="Corbel"/>
              </a:rPr>
              <a:t>b</a:t>
            </a:r>
            <a:r>
              <a:rPr lang="en-US" sz="2400" i="1" spc="5" dirty="0">
                <a:latin typeface="Century Gothic" panose="020B0502020202020204" pitchFamily="34" charset="0"/>
                <a:cs typeface="Corbel"/>
              </a:rPr>
              <a:t>ef</a:t>
            </a:r>
            <a:r>
              <a:rPr lang="en-US" sz="2400" i="1" dirty="0">
                <a:latin typeface="Century Gothic" panose="020B0502020202020204" pitchFamily="34" charset="0"/>
                <a:cs typeface="Corbel"/>
              </a:rPr>
              <a:t>ore</a:t>
            </a:r>
            <a:r>
              <a:rPr lang="en-US" sz="2400" spc="-130" dirty="0">
                <a:latin typeface="Century Gothic" panose="020B0502020202020204" pitchFamily="34" charset="0"/>
                <a:cs typeface="Corbel"/>
              </a:rPr>
              <a:t> </a:t>
            </a:r>
            <a:r>
              <a:rPr lang="en-US" sz="2400" spc="-5" dirty="0">
                <a:latin typeface="Century Gothic" panose="020B0502020202020204" pitchFamily="34" charset="0"/>
                <a:cs typeface="Corbel"/>
              </a:rPr>
              <a:t>A</a:t>
            </a:r>
            <a:r>
              <a:rPr lang="en-US" sz="2400" dirty="0">
                <a:latin typeface="Century Gothic" panose="020B0502020202020204" pitchFamily="34" charset="0"/>
                <a:cs typeface="Corbel"/>
              </a:rPr>
              <a:t>m</a:t>
            </a:r>
            <a:r>
              <a:rPr lang="en-US" sz="2400" spc="5" dirty="0">
                <a:latin typeface="Century Gothic" panose="020B0502020202020204" pitchFamily="34" charset="0"/>
                <a:cs typeface="Corbel"/>
              </a:rPr>
              <a:t>e</a:t>
            </a:r>
            <a:r>
              <a:rPr lang="en-US" sz="2400" dirty="0">
                <a:latin typeface="Century Gothic" panose="020B0502020202020204" pitchFamily="34" charset="0"/>
                <a:cs typeface="Corbel"/>
              </a:rPr>
              <a:t>r</a:t>
            </a:r>
            <a:r>
              <a:rPr lang="en-US" sz="2400" spc="-5" dirty="0">
                <a:latin typeface="Century Gothic" panose="020B0502020202020204" pitchFamily="34" charset="0"/>
                <a:cs typeface="Corbel"/>
              </a:rPr>
              <a:t>i</a:t>
            </a:r>
            <a:r>
              <a:rPr lang="en-US" sz="2400" dirty="0">
                <a:latin typeface="Century Gothic" panose="020B0502020202020204" pitchFamily="34" charset="0"/>
                <a:cs typeface="Corbel"/>
              </a:rPr>
              <a:t>Cor</a:t>
            </a:r>
            <a:r>
              <a:rPr lang="en-US" sz="2400" spc="-5" dirty="0">
                <a:latin typeface="Century Gothic" panose="020B0502020202020204" pitchFamily="34" charset="0"/>
                <a:cs typeface="Corbel"/>
              </a:rPr>
              <a:t>p</a:t>
            </a:r>
            <a:r>
              <a:rPr lang="en-US" sz="2400" dirty="0">
                <a:latin typeface="Century Gothic" panose="020B0502020202020204" pitchFamily="34" charset="0"/>
                <a:cs typeface="Corbel"/>
              </a:rPr>
              <a:t>s</a:t>
            </a:r>
            <a:r>
              <a:rPr lang="en-US" sz="2400" spc="-15" dirty="0">
                <a:latin typeface="Century Gothic" panose="020B0502020202020204" pitchFamily="34" charset="0"/>
                <a:cs typeface="Corbel"/>
              </a:rPr>
              <a:t> </a:t>
            </a:r>
            <a:r>
              <a:rPr lang="en-US" sz="2400" dirty="0">
                <a:latin typeface="Century Gothic" panose="020B0502020202020204" pitchFamily="34" charset="0"/>
                <a:cs typeface="Corbel"/>
              </a:rPr>
              <a:t>m</a:t>
            </a:r>
            <a:r>
              <a:rPr lang="en-US" sz="2400" spc="5" dirty="0">
                <a:latin typeface="Century Gothic" panose="020B0502020202020204" pitchFamily="34" charset="0"/>
                <a:cs typeface="Corbel"/>
              </a:rPr>
              <a:t>e</a:t>
            </a:r>
            <a:r>
              <a:rPr lang="en-US" sz="2400" dirty="0">
                <a:latin typeface="Century Gothic" panose="020B0502020202020204" pitchFamily="34" charset="0"/>
                <a:cs typeface="Corbel"/>
              </a:rPr>
              <a:t>m</a:t>
            </a:r>
            <a:r>
              <a:rPr lang="en-US" sz="2400" spc="-5" dirty="0">
                <a:latin typeface="Century Gothic" panose="020B0502020202020204" pitchFamily="34" charset="0"/>
                <a:cs typeface="Corbel"/>
              </a:rPr>
              <a:t>b</a:t>
            </a:r>
            <a:r>
              <a:rPr lang="en-US" sz="2400" spc="5" dirty="0">
                <a:latin typeface="Century Gothic" panose="020B0502020202020204" pitchFamily="34" charset="0"/>
                <a:cs typeface="Corbel"/>
              </a:rPr>
              <a:t>e</a:t>
            </a:r>
            <a:r>
              <a:rPr lang="en-US" sz="2400" dirty="0">
                <a:latin typeface="Century Gothic" panose="020B0502020202020204" pitchFamily="34" charset="0"/>
                <a:cs typeface="Corbel"/>
              </a:rPr>
              <a:t>rs</a:t>
            </a:r>
            <a:r>
              <a:rPr lang="en-US" sz="2400" spc="-15" dirty="0">
                <a:latin typeface="Century Gothic" panose="020B0502020202020204" pitchFamily="34" charset="0"/>
                <a:cs typeface="Corbel"/>
              </a:rPr>
              <a:t> </a:t>
            </a:r>
            <a:r>
              <a:rPr lang="en-US" sz="2400" dirty="0">
                <a:latin typeface="Century Gothic" panose="020B0502020202020204" pitchFamily="34" charset="0"/>
                <a:cs typeface="Corbel"/>
              </a:rPr>
              <a:t>can</a:t>
            </a:r>
            <a:r>
              <a:rPr lang="en-US" sz="2400" spc="-10" dirty="0">
                <a:latin typeface="Century Gothic" panose="020B0502020202020204" pitchFamily="34" charset="0"/>
                <a:cs typeface="Corbel"/>
              </a:rPr>
              <a:t> </a:t>
            </a:r>
            <a:r>
              <a:rPr lang="en-US" sz="2400" spc="-5" dirty="0">
                <a:latin typeface="Century Gothic" panose="020B0502020202020204" pitchFamily="34" charset="0"/>
                <a:cs typeface="Corbel"/>
              </a:rPr>
              <a:t>b</a:t>
            </a:r>
            <a:r>
              <a:rPr lang="en-US" sz="2400" dirty="0">
                <a:latin typeface="Century Gothic" panose="020B0502020202020204" pitchFamily="34" charset="0"/>
                <a:cs typeface="Corbel"/>
              </a:rPr>
              <a:t>e </a:t>
            </a:r>
            <a:r>
              <a:rPr lang="en-US" sz="2400" spc="-5" dirty="0">
                <a:latin typeface="Century Gothic" panose="020B0502020202020204" pitchFamily="34" charset="0"/>
                <a:cs typeface="Corbel"/>
              </a:rPr>
              <a:t>enrolled</a:t>
            </a:r>
            <a:r>
              <a:rPr lang="en-US" sz="2400" spc="5" dirty="0">
                <a:latin typeface="Century Gothic" panose="020B0502020202020204" pitchFamily="34" charset="0"/>
                <a:cs typeface="Corbel"/>
              </a:rPr>
              <a:t> </a:t>
            </a:r>
            <a:r>
              <a:rPr lang="en-US" sz="2400" spc="-5" dirty="0">
                <a:latin typeface="Century Gothic" panose="020B0502020202020204" pitchFamily="34" charset="0"/>
                <a:cs typeface="Corbel"/>
              </a:rPr>
              <a:t>to</a:t>
            </a:r>
            <a:r>
              <a:rPr lang="en-US" sz="2400" spc="-10" dirty="0">
                <a:latin typeface="Century Gothic" panose="020B0502020202020204" pitchFamily="34" charset="0"/>
                <a:cs typeface="Corbel"/>
              </a:rPr>
              <a:t> </a:t>
            </a:r>
            <a:r>
              <a:rPr lang="en-US" sz="2400" spc="-5" dirty="0">
                <a:latin typeface="Century Gothic" panose="020B0502020202020204" pitchFamily="34" charset="0"/>
                <a:cs typeface="Corbel"/>
              </a:rPr>
              <a:t>begin</a:t>
            </a:r>
            <a:r>
              <a:rPr lang="en-US" sz="2400" spc="15" dirty="0">
                <a:latin typeface="Century Gothic" panose="020B0502020202020204" pitchFamily="34" charset="0"/>
                <a:cs typeface="Corbel"/>
              </a:rPr>
              <a:t> </a:t>
            </a:r>
            <a:r>
              <a:rPr lang="en-US" sz="2400" dirty="0">
                <a:latin typeface="Century Gothic" panose="020B0502020202020204" pitchFamily="34" charset="0"/>
                <a:cs typeface="Corbel"/>
              </a:rPr>
              <a:t>service:</a:t>
            </a:r>
          </a:p>
          <a:p>
            <a:pPr marL="812165" lvl="1" indent="-342900">
              <a:spcBef>
                <a:spcPts val="1080"/>
              </a:spcBef>
              <a:buClr>
                <a:srgbClr val="8D1414"/>
              </a:buClr>
              <a:buSzPct val="145000"/>
              <a:buFont typeface="Wingdings" panose="05000000000000000000" pitchFamily="2" charset="2"/>
              <a:buChar char="ü"/>
              <a:tabLst>
                <a:tab pos="756285" algn="l"/>
                <a:tab pos="756920" algn="l"/>
              </a:tabLst>
              <a:defRPr/>
            </a:pPr>
            <a:r>
              <a:rPr lang="en-US" sz="2800" spc="-5" dirty="0" smtClean="0">
                <a:latin typeface="Century Gothic" panose="020B0502020202020204" pitchFamily="34" charset="0"/>
                <a:cs typeface="Corbel"/>
              </a:rPr>
              <a:t>State</a:t>
            </a:r>
            <a:r>
              <a:rPr lang="en-US" sz="2800" spc="-25" dirty="0" smtClean="0">
                <a:latin typeface="Century Gothic" panose="020B0502020202020204" pitchFamily="34" charset="0"/>
                <a:cs typeface="Corbel"/>
              </a:rPr>
              <a:t> </a:t>
            </a:r>
            <a:r>
              <a:rPr lang="en-US" sz="2800" spc="-5" dirty="0">
                <a:latin typeface="Century Gothic" panose="020B0502020202020204" pitchFamily="34" charset="0"/>
                <a:cs typeface="Corbel"/>
              </a:rPr>
              <a:t>Background (</a:t>
            </a:r>
            <a:r>
              <a:rPr lang="en-US" sz="2800" spc="-5" dirty="0" err="1" smtClean="0">
                <a:latin typeface="Century Gothic" panose="020B0502020202020204" pitchFamily="34" charset="0"/>
                <a:cs typeface="Corbel"/>
              </a:rPr>
              <a:t>TrueScreen</a:t>
            </a:r>
            <a:r>
              <a:rPr lang="en-US" sz="2800" spc="-5" dirty="0" smtClean="0">
                <a:latin typeface="Century Gothic" panose="020B0502020202020204" pitchFamily="34" charset="0"/>
                <a:cs typeface="Corbel"/>
              </a:rPr>
              <a:t>)</a:t>
            </a:r>
            <a:endParaRPr lang="en-US" sz="2800" dirty="0">
              <a:latin typeface="Century Gothic" panose="020B0502020202020204" pitchFamily="34" charset="0"/>
              <a:cs typeface="Corbel"/>
            </a:endParaRPr>
          </a:p>
          <a:p>
            <a:pPr marL="812165" lvl="1" indent="-342900">
              <a:spcBef>
                <a:spcPts val="1080"/>
              </a:spcBef>
              <a:buClr>
                <a:srgbClr val="8D1414"/>
              </a:buClr>
              <a:buSzPct val="145000"/>
              <a:buFont typeface="Wingdings" panose="05000000000000000000" pitchFamily="2" charset="2"/>
              <a:buChar char="ü"/>
              <a:tabLst>
                <a:tab pos="756285" algn="l"/>
                <a:tab pos="756920" algn="l"/>
              </a:tabLst>
              <a:defRPr/>
            </a:pPr>
            <a:r>
              <a:rPr lang="en-US" sz="2800" spc="-5" dirty="0">
                <a:latin typeface="Century Gothic" panose="020B0502020202020204" pitchFamily="34" charset="0"/>
                <a:cs typeface="Corbel"/>
              </a:rPr>
              <a:t>FBI</a:t>
            </a:r>
            <a:r>
              <a:rPr lang="en-US" sz="2800" spc="-20" dirty="0">
                <a:latin typeface="Century Gothic" panose="020B0502020202020204" pitchFamily="34" charset="0"/>
                <a:cs typeface="Corbel"/>
              </a:rPr>
              <a:t> </a:t>
            </a:r>
            <a:r>
              <a:rPr lang="en-US" sz="2800" spc="-5" dirty="0">
                <a:latin typeface="Century Gothic" panose="020B0502020202020204" pitchFamily="34" charset="0"/>
                <a:cs typeface="Corbel"/>
              </a:rPr>
              <a:t>Finger</a:t>
            </a:r>
            <a:r>
              <a:rPr lang="en-US" sz="2800" dirty="0">
                <a:latin typeface="Century Gothic" panose="020B0502020202020204" pitchFamily="34" charset="0"/>
                <a:cs typeface="Corbel"/>
              </a:rPr>
              <a:t>print-based (</a:t>
            </a:r>
            <a:r>
              <a:rPr lang="en-US" sz="2800" dirty="0" err="1">
                <a:latin typeface="Century Gothic" panose="020B0502020202020204" pitchFamily="34" charset="0"/>
                <a:cs typeface="Corbel"/>
              </a:rPr>
              <a:t>FieldPrint</a:t>
            </a:r>
            <a:r>
              <a:rPr lang="en-US" sz="2800" dirty="0">
                <a:latin typeface="Century Gothic" panose="020B0502020202020204" pitchFamily="34" charset="0"/>
                <a:cs typeface="Corbel"/>
              </a:rPr>
              <a:t>)</a:t>
            </a:r>
          </a:p>
          <a:p>
            <a:pPr marL="299085" lvl="0" indent="-287020">
              <a:spcBef>
                <a:spcPts val="1150"/>
              </a:spcBef>
              <a:buClr>
                <a:srgbClr val="8D1414"/>
              </a:buClr>
              <a:buSzPct val="143750"/>
              <a:buFont typeface="Arial"/>
              <a:buChar char="•"/>
              <a:tabLst>
                <a:tab pos="299720" algn="l"/>
              </a:tabLst>
              <a:defRPr/>
            </a:pPr>
            <a:r>
              <a:rPr lang="en-US" sz="2400" spc="-5" dirty="0">
                <a:latin typeface="Century Gothic" panose="020B0502020202020204" pitchFamily="34" charset="0"/>
                <a:cs typeface="Corbel"/>
              </a:rPr>
              <a:t>Al</a:t>
            </a:r>
            <a:r>
              <a:rPr lang="en-US" sz="2400" dirty="0">
                <a:latin typeface="Century Gothic" panose="020B0502020202020204" pitchFamily="34" charset="0"/>
                <a:cs typeface="Corbel"/>
              </a:rPr>
              <a:t>l</a:t>
            </a:r>
            <a:r>
              <a:rPr lang="en-US" sz="2400" spc="5" dirty="0">
                <a:latin typeface="Century Gothic" panose="020B0502020202020204" pitchFamily="34" charset="0"/>
                <a:cs typeface="Corbel"/>
              </a:rPr>
              <a:t> </a:t>
            </a:r>
            <a:r>
              <a:rPr lang="en-US" sz="2400" spc="-5" dirty="0">
                <a:latin typeface="Century Gothic" panose="020B0502020202020204" pitchFamily="34" charset="0"/>
                <a:cs typeface="Corbel"/>
              </a:rPr>
              <a:t>p</a:t>
            </a:r>
            <a:r>
              <a:rPr lang="en-US" sz="2400" dirty="0">
                <a:latin typeface="Century Gothic" panose="020B0502020202020204" pitchFamily="34" charset="0"/>
                <a:cs typeface="Corbel"/>
              </a:rPr>
              <a:t>ro</a:t>
            </a:r>
            <a:r>
              <a:rPr lang="en-US" sz="2400" spc="-5" dirty="0">
                <a:latin typeface="Century Gothic" panose="020B0502020202020204" pitchFamily="34" charset="0"/>
                <a:cs typeface="Corbel"/>
              </a:rPr>
              <a:t>g</a:t>
            </a:r>
            <a:r>
              <a:rPr lang="en-US" sz="2400" dirty="0">
                <a:latin typeface="Century Gothic" panose="020B0502020202020204" pitchFamily="34" charset="0"/>
                <a:cs typeface="Corbel"/>
              </a:rPr>
              <a:t>rams</a:t>
            </a:r>
            <a:r>
              <a:rPr lang="en-US" sz="2400" spc="-15" dirty="0">
                <a:latin typeface="Century Gothic" panose="020B0502020202020204" pitchFamily="34" charset="0"/>
                <a:cs typeface="Corbel"/>
              </a:rPr>
              <a:t> </a:t>
            </a:r>
            <a:r>
              <a:rPr lang="en-US" sz="2400" b="1" dirty="0">
                <a:latin typeface="Century Gothic" panose="020B0502020202020204" pitchFamily="34" charset="0"/>
                <a:cs typeface="Corbel"/>
              </a:rPr>
              <a:t>m</a:t>
            </a:r>
            <a:r>
              <a:rPr lang="en-US" sz="2400" b="1" spc="5" dirty="0">
                <a:latin typeface="Century Gothic" panose="020B0502020202020204" pitchFamily="34" charset="0"/>
                <a:cs typeface="Corbel"/>
              </a:rPr>
              <a:t>u</a:t>
            </a:r>
            <a:r>
              <a:rPr lang="en-US" sz="2400" b="1" dirty="0">
                <a:latin typeface="Century Gothic" panose="020B0502020202020204" pitchFamily="34" charset="0"/>
                <a:cs typeface="Corbel"/>
              </a:rPr>
              <a:t>st</a:t>
            </a:r>
            <a:r>
              <a:rPr lang="en-US" sz="2400" spc="-20" dirty="0">
                <a:latin typeface="Century Gothic" panose="020B0502020202020204" pitchFamily="34" charset="0"/>
                <a:cs typeface="Corbel"/>
              </a:rPr>
              <a:t> </a:t>
            </a:r>
            <a:r>
              <a:rPr lang="en-US" sz="2400" spc="5" dirty="0">
                <a:latin typeface="Century Gothic" panose="020B0502020202020204" pitchFamily="34" charset="0"/>
                <a:cs typeface="Corbel"/>
              </a:rPr>
              <a:t>u</a:t>
            </a:r>
            <a:r>
              <a:rPr lang="en-US" sz="2400" dirty="0">
                <a:latin typeface="Century Gothic" panose="020B0502020202020204" pitchFamily="34" charset="0"/>
                <a:cs typeface="Corbel"/>
              </a:rPr>
              <a:t>se</a:t>
            </a:r>
            <a:r>
              <a:rPr lang="en-US" sz="2400" spc="-165" dirty="0">
                <a:latin typeface="Century Gothic" panose="020B0502020202020204" pitchFamily="34" charset="0"/>
                <a:cs typeface="Corbel"/>
              </a:rPr>
              <a:t> </a:t>
            </a:r>
            <a:r>
              <a:rPr lang="en-US" sz="2400" spc="-160" dirty="0" err="1">
                <a:latin typeface="Century Gothic" panose="020B0502020202020204" pitchFamily="34" charset="0"/>
                <a:cs typeface="Corbel"/>
              </a:rPr>
              <a:t>T</a:t>
            </a:r>
            <a:r>
              <a:rPr lang="en-US" sz="2400" dirty="0" err="1">
                <a:latin typeface="Century Gothic" panose="020B0502020202020204" pitchFamily="34" charset="0"/>
                <a:cs typeface="Corbel"/>
              </a:rPr>
              <a:t>r</a:t>
            </a:r>
            <a:r>
              <a:rPr lang="en-US" sz="2400" spc="5" dirty="0" err="1">
                <a:latin typeface="Century Gothic" panose="020B0502020202020204" pitchFamily="34" charset="0"/>
                <a:cs typeface="Corbel"/>
              </a:rPr>
              <a:t>ue</a:t>
            </a:r>
            <a:r>
              <a:rPr lang="en-US" sz="2400" spc="-5" dirty="0" err="1">
                <a:latin typeface="Century Gothic" panose="020B0502020202020204" pitchFamily="34" charset="0"/>
                <a:cs typeface="Corbel"/>
              </a:rPr>
              <a:t>S</a:t>
            </a:r>
            <a:r>
              <a:rPr lang="en-US" sz="2400" dirty="0" err="1">
                <a:latin typeface="Century Gothic" panose="020B0502020202020204" pitchFamily="34" charset="0"/>
                <a:cs typeface="Corbel"/>
              </a:rPr>
              <a:t>c</a:t>
            </a:r>
            <a:r>
              <a:rPr lang="en-US" sz="2400" spc="-5" dirty="0" err="1">
                <a:latin typeface="Century Gothic" panose="020B0502020202020204" pitchFamily="34" charset="0"/>
                <a:cs typeface="Corbel"/>
              </a:rPr>
              <a:t>r</a:t>
            </a:r>
            <a:r>
              <a:rPr lang="en-US" sz="2400" spc="5" dirty="0" err="1">
                <a:latin typeface="Century Gothic" panose="020B0502020202020204" pitchFamily="34" charset="0"/>
                <a:cs typeface="Corbel"/>
              </a:rPr>
              <a:t>een</a:t>
            </a:r>
            <a:endParaRPr lang="en-US" sz="2400" dirty="0">
              <a:latin typeface="Century Gothic" panose="020B0502020202020204" pitchFamily="34" charset="0"/>
              <a:cs typeface="Corbel"/>
            </a:endParaRPr>
          </a:p>
          <a:p>
            <a:pPr marL="299085" marR="5715" lvl="0" indent="-287020">
              <a:spcBef>
                <a:spcPts val="1175"/>
              </a:spcBef>
              <a:buClr>
                <a:srgbClr val="8D1414"/>
              </a:buClr>
              <a:buSzPct val="143750"/>
              <a:buFont typeface="Arial"/>
              <a:buChar char="•"/>
              <a:tabLst>
                <a:tab pos="299720" algn="l"/>
              </a:tabLst>
              <a:defRPr/>
            </a:pPr>
            <a:r>
              <a:rPr lang="en-US" sz="2400" dirty="0">
                <a:latin typeface="Century Gothic" panose="020B0502020202020204" pitchFamily="34" charset="0"/>
                <a:cs typeface="Corbel"/>
              </a:rPr>
              <a:t>Cost </a:t>
            </a:r>
            <a:r>
              <a:rPr lang="en-US" sz="2400" spc="-5" dirty="0">
                <a:latin typeface="Century Gothic" panose="020B0502020202020204" pitchFamily="34" charset="0"/>
                <a:cs typeface="Corbel"/>
              </a:rPr>
              <a:t>is about </a:t>
            </a:r>
            <a:r>
              <a:rPr lang="en-US" sz="2400" spc="-15" dirty="0">
                <a:latin typeface="Century Gothic" panose="020B0502020202020204" pitchFamily="34" charset="0"/>
                <a:cs typeface="Corbel"/>
              </a:rPr>
              <a:t>$33 </a:t>
            </a:r>
            <a:r>
              <a:rPr lang="en-US" sz="2400" dirty="0">
                <a:latin typeface="Century Gothic" panose="020B0502020202020204" pitchFamily="34" charset="0"/>
                <a:cs typeface="Corbel"/>
              </a:rPr>
              <a:t>per member unless </a:t>
            </a:r>
            <a:r>
              <a:rPr lang="en-US" sz="2400" spc="-5" dirty="0">
                <a:latin typeface="Century Gothic" panose="020B0502020202020204" pitchFamily="34" charset="0"/>
                <a:cs typeface="Corbel"/>
              </a:rPr>
              <a:t>there </a:t>
            </a:r>
            <a:r>
              <a:rPr lang="en-US" sz="2400" dirty="0">
                <a:latin typeface="Century Gothic" panose="020B0502020202020204" pitchFamily="34" charset="0"/>
                <a:cs typeface="Corbel"/>
              </a:rPr>
              <a:t>are </a:t>
            </a:r>
            <a:r>
              <a:rPr lang="en-US" sz="2400" spc="-5" dirty="0">
                <a:latin typeface="Century Gothic" panose="020B0502020202020204" pitchFamily="34" charset="0"/>
                <a:cs typeface="Corbel"/>
              </a:rPr>
              <a:t>additional </a:t>
            </a:r>
            <a:r>
              <a:rPr lang="en-US" sz="2400" spc="-470" dirty="0">
                <a:latin typeface="Century Gothic" panose="020B0502020202020204" pitchFamily="34" charset="0"/>
                <a:cs typeface="Corbel"/>
              </a:rPr>
              <a:t> </a:t>
            </a:r>
            <a:r>
              <a:rPr lang="en-US" sz="2400" spc="-5" dirty="0">
                <a:latin typeface="Century Gothic" panose="020B0502020202020204" pitchFamily="34" charset="0"/>
                <a:cs typeface="Corbel"/>
              </a:rPr>
              <a:t>out-of-state</a:t>
            </a:r>
            <a:r>
              <a:rPr lang="en-US" sz="2400" spc="-10" dirty="0">
                <a:latin typeface="Century Gothic" panose="020B0502020202020204" pitchFamily="34" charset="0"/>
                <a:cs typeface="Corbel"/>
              </a:rPr>
              <a:t> </a:t>
            </a:r>
            <a:r>
              <a:rPr lang="en-US" sz="2400" spc="-5" dirty="0">
                <a:latin typeface="Century Gothic" panose="020B0502020202020204" pitchFamily="34" charset="0"/>
                <a:cs typeface="Corbel"/>
              </a:rPr>
              <a:t>residences</a:t>
            </a:r>
            <a:r>
              <a:rPr lang="en-US" sz="2400" dirty="0">
                <a:latin typeface="Century Gothic" panose="020B0502020202020204" pitchFamily="34" charset="0"/>
                <a:cs typeface="Corbel"/>
              </a:rPr>
              <a:t> </a:t>
            </a:r>
            <a:r>
              <a:rPr lang="en-US" sz="2400" spc="-5" dirty="0">
                <a:latin typeface="Century Gothic" panose="020B0502020202020204" pitchFamily="34" charset="0"/>
                <a:cs typeface="Corbel"/>
              </a:rPr>
              <a:t>that</a:t>
            </a:r>
            <a:r>
              <a:rPr lang="en-US" sz="2400" spc="15" dirty="0">
                <a:latin typeface="Century Gothic" panose="020B0502020202020204" pitchFamily="34" charset="0"/>
                <a:cs typeface="Corbel"/>
              </a:rPr>
              <a:t> </a:t>
            </a:r>
            <a:r>
              <a:rPr lang="en-US" sz="2400" dirty="0">
                <a:latin typeface="Century Gothic" panose="020B0502020202020204" pitchFamily="34" charset="0"/>
                <a:cs typeface="Corbel"/>
              </a:rPr>
              <a:t>must</a:t>
            </a:r>
            <a:r>
              <a:rPr lang="en-US" sz="2400" spc="-20" dirty="0">
                <a:latin typeface="Century Gothic" panose="020B0502020202020204" pitchFamily="34" charset="0"/>
                <a:cs typeface="Corbel"/>
              </a:rPr>
              <a:t> </a:t>
            </a:r>
            <a:r>
              <a:rPr lang="en-US" sz="2400" spc="-5" dirty="0">
                <a:latin typeface="Century Gothic" panose="020B0502020202020204" pitchFamily="34" charset="0"/>
                <a:cs typeface="Corbel"/>
              </a:rPr>
              <a:t>be</a:t>
            </a:r>
            <a:r>
              <a:rPr lang="en-US" sz="2400" spc="5" dirty="0">
                <a:latin typeface="Century Gothic" panose="020B0502020202020204" pitchFamily="34" charset="0"/>
                <a:cs typeface="Corbel"/>
              </a:rPr>
              <a:t> </a:t>
            </a:r>
            <a:r>
              <a:rPr lang="en-US" sz="2400" spc="-10" dirty="0" smtClean="0">
                <a:latin typeface="Century Gothic" panose="020B0502020202020204" pitchFamily="34" charset="0"/>
                <a:cs typeface="Corbel"/>
              </a:rPr>
              <a:t>checked</a:t>
            </a:r>
            <a:endParaRPr lang="en-US" sz="2400" spc="-10" dirty="0">
              <a:latin typeface="Century Gothic" panose="020B0502020202020204" pitchFamily="34" charset="0"/>
              <a:cs typeface="Corbel"/>
            </a:endParaRPr>
          </a:p>
        </p:txBody>
      </p:sp>
    </p:spTree>
    <p:extLst>
      <p:ext uri="{BB962C8B-B14F-4D97-AF65-F5344CB8AC3E}">
        <p14:creationId xmlns:p14="http://schemas.microsoft.com/office/powerpoint/2010/main" val="52207103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solidFill>
                  <a:schemeClr val="tx1"/>
                </a:solidFill>
              </a:rPr>
              <a:t>Members’ Benefits</a:t>
            </a:r>
            <a:endParaRPr lang="en-US" dirty="0">
              <a:solidFill>
                <a:schemeClr val="tx1"/>
              </a:solidFill>
            </a:endParaRPr>
          </a:p>
        </p:txBody>
      </p:sp>
      <p:sp>
        <p:nvSpPr>
          <p:cNvPr id="3" name="Content Placeholder 2"/>
          <p:cNvSpPr>
            <a:spLocks noGrp="1"/>
          </p:cNvSpPr>
          <p:nvPr>
            <p:ph sz="half" idx="1"/>
          </p:nvPr>
        </p:nvSpPr>
        <p:spPr/>
        <p:txBody>
          <a:bodyPr/>
          <a:lstStyle/>
          <a:p>
            <a:r>
              <a:rPr lang="en-US" altLang="en-US" dirty="0">
                <a:latin typeface="Arial" charset="0"/>
                <a:cs typeface="Arial" charset="0"/>
              </a:rPr>
              <a:t>Child Care (For FT members</a:t>
            </a:r>
            <a:r>
              <a:rPr lang="en-US" altLang="en-US" dirty="0" smtClean="0">
                <a:latin typeface="Arial" charset="0"/>
                <a:cs typeface="Arial" charset="0"/>
              </a:rPr>
              <a:t>)</a:t>
            </a:r>
          </a:p>
          <a:p>
            <a:r>
              <a:rPr lang="en-US" altLang="en-US" dirty="0" smtClean="0">
                <a:latin typeface="Arial" charset="0"/>
                <a:cs typeface="Arial" charset="0"/>
              </a:rPr>
              <a:t>Health </a:t>
            </a:r>
            <a:r>
              <a:rPr lang="en-US" altLang="en-US" dirty="0">
                <a:latin typeface="Arial" charset="0"/>
                <a:cs typeface="Arial" charset="0"/>
              </a:rPr>
              <a:t>Insurance (For FT members) </a:t>
            </a:r>
            <a:endParaRPr lang="en-US" altLang="en-US" dirty="0" smtClean="0">
              <a:latin typeface="Arial" charset="0"/>
              <a:cs typeface="Arial" charset="0"/>
            </a:endParaRPr>
          </a:p>
          <a:p>
            <a:r>
              <a:rPr lang="en-US" altLang="en-US" dirty="0" smtClean="0">
                <a:latin typeface="Arial" charset="0"/>
                <a:cs typeface="Arial" charset="0"/>
              </a:rPr>
              <a:t>Loan </a:t>
            </a:r>
            <a:r>
              <a:rPr lang="en-US" altLang="en-US" dirty="0">
                <a:latin typeface="Arial" charset="0"/>
                <a:cs typeface="Arial" charset="0"/>
              </a:rPr>
              <a:t>Forbearance (During time of </a:t>
            </a:r>
            <a:r>
              <a:rPr lang="en-US" altLang="en-US" dirty="0" smtClean="0">
                <a:latin typeface="Arial" charset="0"/>
                <a:cs typeface="Arial" charset="0"/>
              </a:rPr>
              <a:t>service)</a:t>
            </a:r>
          </a:p>
          <a:p>
            <a:r>
              <a:rPr lang="en-US" altLang="en-US" dirty="0" smtClean="0">
                <a:latin typeface="Arial" charset="0"/>
                <a:cs typeface="Arial" charset="0"/>
              </a:rPr>
              <a:t>Living Allowance</a:t>
            </a:r>
          </a:p>
          <a:p>
            <a:r>
              <a:rPr lang="en-US" altLang="en-US" dirty="0">
                <a:latin typeface="Arial" charset="0"/>
                <a:cs typeface="Arial" charset="0"/>
              </a:rPr>
              <a:t>Education Award</a:t>
            </a:r>
          </a:p>
          <a:p>
            <a:r>
              <a:rPr lang="en-US" altLang="en-US" dirty="0" smtClean="0">
                <a:latin typeface="Arial" charset="0"/>
                <a:cs typeface="Arial" charset="0"/>
              </a:rPr>
              <a:t>Interest </a:t>
            </a:r>
            <a:r>
              <a:rPr lang="en-US" altLang="en-US" dirty="0">
                <a:latin typeface="Arial" charset="0"/>
                <a:cs typeface="Arial" charset="0"/>
              </a:rPr>
              <a:t>Accrual Stops</a:t>
            </a:r>
          </a:p>
          <a:p>
            <a:endParaRPr lang="en-US" dirty="0"/>
          </a:p>
        </p:txBody>
      </p:sp>
      <p:pic>
        <p:nvPicPr>
          <p:cNvPr id="5" name="Content Placeholder 4" descr="Benefit - Handwriting image"/>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5884101" y="1825625"/>
            <a:ext cx="5854304" cy="3902869"/>
          </a:xfrm>
        </p:spPr>
      </p:pic>
    </p:spTree>
    <p:extLst>
      <p:ext uri="{BB962C8B-B14F-4D97-AF65-F5344CB8AC3E}">
        <p14:creationId xmlns:p14="http://schemas.microsoft.com/office/powerpoint/2010/main" val="237010419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46111" y="452718"/>
            <a:ext cx="11203767" cy="1400530"/>
          </a:xfrm>
        </p:spPr>
        <p:txBody>
          <a:bodyPr/>
          <a:lstStyle/>
          <a:p>
            <a:pPr algn="ctr"/>
            <a:r>
              <a:rPr lang="en-US" dirty="0" smtClean="0">
                <a:solidFill>
                  <a:schemeClr val="tx1"/>
                </a:solidFill>
              </a:rPr>
              <a:t>Educational Award</a:t>
            </a:r>
            <a:endParaRPr lang="en-US" dirty="0">
              <a:solidFill>
                <a:schemeClr val="tx1"/>
              </a:solidFill>
            </a:endParaRPr>
          </a:p>
        </p:txBody>
      </p:sp>
      <p:pic>
        <p:nvPicPr>
          <p:cNvPr id="4" name="Content Placeholder 3" descr="Adult Education Book Books · Free photo on Pixabay"/>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524000" y="1541822"/>
            <a:ext cx="9144000" cy="4067175"/>
          </a:xfrm>
        </p:spPr>
      </p:pic>
    </p:spTree>
    <p:extLst>
      <p:ext uri="{BB962C8B-B14F-4D97-AF65-F5344CB8AC3E}">
        <p14:creationId xmlns:p14="http://schemas.microsoft.com/office/powerpoint/2010/main" val="1472090557"/>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46111" y="452718"/>
            <a:ext cx="10662591" cy="1400530"/>
          </a:xfrm>
        </p:spPr>
        <p:txBody>
          <a:bodyPr/>
          <a:lstStyle/>
          <a:p>
            <a:pPr algn="ctr"/>
            <a:r>
              <a:rPr lang="en-US" b="1" dirty="0">
                <a:solidFill>
                  <a:schemeClr val="tx1"/>
                </a:solidFill>
              </a:rPr>
              <a:t>Educational Award</a:t>
            </a:r>
          </a:p>
        </p:txBody>
      </p:sp>
      <p:graphicFrame>
        <p:nvGraphicFramePr>
          <p:cNvPr id="4" name="Table 3"/>
          <p:cNvGraphicFramePr>
            <a:graphicFrameLocks noGrp="1"/>
          </p:cNvGraphicFramePr>
          <p:nvPr>
            <p:extLst/>
          </p:nvPr>
        </p:nvGraphicFramePr>
        <p:xfrm>
          <a:off x="1402913" y="1690689"/>
          <a:ext cx="9081371" cy="4835370"/>
        </p:xfrm>
        <a:graphic>
          <a:graphicData uri="http://schemas.openxmlformats.org/drawingml/2006/table">
            <a:tbl>
              <a:tblPr firstRow="1" firstCol="1" bandRow="1">
                <a:tableStyleId>{5DA37D80-6434-44D0-A028-1B22A696006F}</a:tableStyleId>
              </a:tblPr>
              <a:tblGrid>
                <a:gridCol w="3026475">
                  <a:extLst>
                    <a:ext uri="{9D8B030D-6E8A-4147-A177-3AD203B41FA5}">
                      <a16:colId xmlns:a16="http://schemas.microsoft.com/office/drawing/2014/main" val="1198175911"/>
                    </a:ext>
                  </a:extLst>
                </a:gridCol>
                <a:gridCol w="3026475">
                  <a:extLst>
                    <a:ext uri="{9D8B030D-6E8A-4147-A177-3AD203B41FA5}">
                      <a16:colId xmlns:a16="http://schemas.microsoft.com/office/drawing/2014/main" val="1876894808"/>
                    </a:ext>
                  </a:extLst>
                </a:gridCol>
                <a:gridCol w="3028421">
                  <a:extLst>
                    <a:ext uri="{9D8B030D-6E8A-4147-A177-3AD203B41FA5}">
                      <a16:colId xmlns:a16="http://schemas.microsoft.com/office/drawing/2014/main" val="4102240159"/>
                    </a:ext>
                  </a:extLst>
                </a:gridCol>
              </a:tblGrid>
              <a:tr h="906632">
                <a:tc>
                  <a:txBody>
                    <a:bodyPr/>
                    <a:lstStyle/>
                    <a:p>
                      <a:pPr marL="0" marR="0" algn="ctr">
                        <a:spcBef>
                          <a:spcPts val="0"/>
                        </a:spcBef>
                        <a:spcAft>
                          <a:spcPts val="0"/>
                        </a:spcAft>
                      </a:pPr>
                      <a:r>
                        <a:rPr lang="en-US" sz="1200" dirty="0">
                          <a:solidFill>
                            <a:schemeClr val="bg1"/>
                          </a:solidFill>
                          <a:effectLst/>
                        </a:rPr>
                        <a:t>Type of Member Position</a:t>
                      </a:r>
                      <a:endParaRPr lang="en-US" sz="12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US" sz="1200" dirty="0">
                          <a:solidFill>
                            <a:schemeClr val="bg1"/>
                          </a:solidFill>
                          <a:effectLst/>
                        </a:rPr>
                        <a:t>Min. # of Hours</a:t>
                      </a:r>
                      <a:endParaRPr lang="en-US" sz="12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US" sz="1200" dirty="0">
                          <a:solidFill>
                            <a:schemeClr val="bg1"/>
                          </a:solidFill>
                          <a:effectLst/>
                        </a:rPr>
                        <a:t>Educational Award</a:t>
                      </a:r>
                      <a:endParaRPr lang="en-US" sz="12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958945507"/>
                  </a:ext>
                </a:extLst>
              </a:tr>
              <a:tr h="302211">
                <a:tc>
                  <a:txBody>
                    <a:bodyPr/>
                    <a:lstStyle/>
                    <a:p>
                      <a:pPr marL="0" marR="0" algn="ctr">
                        <a:spcBef>
                          <a:spcPts val="0"/>
                        </a:spcBef>
                        <a:spcAft>
                          <a:spcPts val="0"/>
                        </a:spcAft>
                      </a:pPr>
                      <a:r>
                        <a:rPr lang="en-US" sz="1200">
                          <a:solidFill>
                            <a:schemeClr val="bg1"/>
                          </a:solidFill>
                          <a:effectLst/>
                        </a:rPr>
                        <a:t>Full-time</a:t>
                      </a:r>
                      <a:endParaRPr lang="en-US" sz="120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US" sz="1200" dirty="0">
                          <a:solidFill>
                            <a:schemeClr val="bg1"/>
                          </a:solidFill>
                          <a:effectLst/>
                        </a:rPr>
                        <a:t>1,700</a:t>
                      </a:r>
                      <a:endParaRPr lang="en-US" sz="12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US" sz="1200" dirty="0" smtClean="0">
                          <a:solidFill>
                            <a:schemeClr val="bg1"/>
                          </a:solidFill>
                          <a:effectLst/>
                        </a:rPr>
                        <a:t>$6,495.00</a:t>
                      </a:r>
                      <a:endParaRPr lang="en-US" sz="12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736096480"/>
                  </a:ext>
                </a:extLst>
              </a:tr>
              <a:tr h="906632">
                <a:tc>
                  <a:txBody>
                    <a:bodyPr/>
                    <a:lstStyle/>
                    <a:p>
                      <a:pPr marL="0" marR="0" algn="ctr">
                        <a:spcBef>
                          <a:spcPts val="0"/>
                        </a:spcBef>
                        <a:spcAft>
                          <a:spcPts val="0"/>
                        </a:spcAft>
                      </a:pPr>
                      <a:r>
                        <a:rPr lang="en-US" sz="1200">
                          <a:solidFill>
                            <a:schemeClr val="bg1"/>
                          </a:solidFill>
                          <a:effectLst/>
                        </a:rPr>
                        <a:t>Three Quarter-time</a:t>
                      </a:r>
                      <a:endParaRPr lang="en-US" sz="120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US" sz="1200">
                          <a:solidFill>
                            <a:schemeClr val="bg1"/>
                          </a:solidFill>
                          <a:effectLst/>
                        </a:rPr>
                        <a:t>1,200</a:t>
                      </a:r>
                      <a:endParaRPr lang="en-US" sz="120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US" sz="1200" dirty="0">
                          <a:solidFill>
                            <a:schemeClr val="bg1"/>
                          </a:solidFill>
                          <a:effectLst/>
                        </a:rPr>
                        <a:t>$</a:t>
                      </a:r>
                      <a:r>
                        <a:rPr lang="en-US" sz="1200" dirty="0" smtClean="0">
                          <a:solidFill>
                            <a:schemeClr val="bg1"/>
                          </a:solidFill>
                          <a:effectLst/>
                        </a:rPr>
                        <a:t>4,546.50</a:t>
                      </a:r>
                      <a:endParaRPr lang="en-US" sz="12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1558264403"/>
                  </a:ext>
                </a:extLst>
              </a:tr>
              <a:tr h="302211">
                <a:tc>
                  <a:txBody>
                    <a:bodyPr/>
                    <a:lstStyle/>
                    <a:p>
                      <a:pPr marL="0" marR="0" algn="ctr">
                        <a:spcBef>
                          <a:spcPts val="0"/>
                        </a:spcBef>
                        <a:spcAft>
                          <a:spcPts val="0"/>
                        </a:spcAft>
                      </a:pPr>
                      <a:r>
                        <a:rPr lang="en-US" sz="1200">
                          <a:solidFill>
                            <a:schemeClr val="bg1"/>
                          </a:solidFill>
                          <a:effectLst/>
                        </a:rPr>
                        <a:t>Half-time</a:t>
                      </a:r>
                      <a:endParaRPr lang="en-US" sz="120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US" sz="1200">
                          <a:solidFill>
                            <a:schemeClr val="bg1"/>
                          </a:solidFill>
                          <a:effectLst/>
                        </a:rPr>
                        <a:t>900</a:t>
                      </a:r>
                      <a:endParaRPr lang="en-US" sz="120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US" sz="1200" dirty="0" smtClean="0">
                          <a:solidFill>
                            <a:schemeClr val="bg1"/>
                          </a:solidFill>
                          <a:effectLst/>
                        </a:rPr>
                        <a:t>$3,247.50</a:t>
                      </a:r>
                      <a:endParaRPr lang="en-US" sz="12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329964297"/>
                  </a:ext>
                </a:extLst>
              </a:tr>
              <a:tr h="604421">
                <a:tc>
                  <a:txBody>
                    <a:bodyPr/>
                    <a:lstStyle/>
                    <a:p>
                      <a:pPr marL="0" marR="0" algn="ctr">
                        <a:spcBef>
                          <a:spcPts val="0"/>
                        </a:spcBef>
                        <a:spcAft>
                          <a:spcPts val="0"/>
                        </a:spcAft>
                      </a:pPr>
                      <a:r>
                        <a:rPr lang="en-US" sz="1200">
                          <a:solidFill>
                            <a:schemeClr val="bg1"/>
                          </a:solidFill>
                          <a:effectLst/>
                        </a:rPr>
                        <a:t>Reduced Half-time</a:t>
                      </a:r>
                      <a:endParaRPr lang="en-US" sz="120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US" sz="1200">
                          <a:solidFill>
                            <a:schemeClr val="bg1"/>
                          </a:solidFill>
                          <a:effectLst/>
                        </a:rPr>
                        <a:t>675</a:t>
                      </a:r>
                      <a:endParaRPr lang="en-US" sz="120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US" sz="1200" dirty="0" smtClean="0">
                          <a:solidFill>
                            <a:schemeClr val="bg1"/>
                          </a:solidFill>
                          <a:effectLst/>
                        </a:rPr>
                        <a:t>$2,474.27</a:t>
                      </a:r>
                      <a:endParaRPr lang="en-US" sz="12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1600582526"/>
                  </a:ext>
                </a:extLst>
              </a:tr>
              <a:tr h="604421">
                <a:tc>
                  <a:txBody>
                    <a:bodyPr/>
                    <a:lstStyle/>
                    <a:p>
                      <a:pPr marL="0" marR="0" algn="ctr">
                        <a:spcBef>
                          <a:spcPts val="0"/>
                        </a:spcBef>
                        <a:spcAft>
                          <a:spcPts val="0"/>
                        </a:spcAft>
                      </a:pPr>
                      <a:r>
                        <a:rPr lang="en-US" sz="1200">
                          <a:solidFill>
                            <a:schemeClr val="bg1"/>
                          </a:solidFill>
                          <a:effectLst/>
                        </a:rPr>
                        <a:t>Quarter-time</a:t>
                      </a:r>
                      <a:endParaRPr lang="en-US" sz="120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US" sz="1200">
                          <a:solidFill>
                            <a:schemeClr val="bg1"/>
                          </a:solidFill>
                          <a:effectLst/>
                        </a:rPr>
                        <a:t>450</a:t>
                      </a:r>
                      <a:endParaRPr lang="en-US" sz="120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US" sz="1200" dirty="0">
                          <a:solidFill>
                            <a:schemeClr val="bg1"/>
                          </a:solidFill>
                          <a:effectLst/>
                        </a:rPr>
                        <a:t>$</a:t>
                      </a:r>
                      <a:r>
                        <a:rPr lang="en-US" sz="1200" dirty="0" smtClean="0">
                          <a:solidFill>
                            <a:schemeClr val="bg1"/>
                          </a:solidFill>
                          <a:effectLst/>
                        </a:rPr>
                        <a:t>1,718.25</a:t>
                      </a:r>
                      <a:endParaRPr lang="en-US" sz="12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1545136678"/>
                  </a:ext>
                </a:extLst>
              </a:tr>
              <a:tr h="604421">
                <a:tc>
                  <a:txBody>
                    <a:bodyPr/>
                    <a:lstStyle/>
                    <a:p>
                      <a:pPr marL="0" marR="0" algn="ctr">
                        <a:spcBef>
                          <a:spcPts val="0"/>
                        </a:spcBef>
                        <a:spcAft>
                          <a:spcPts val="0"/>
                        </a:spcAft>
                      </a:pPr>
                      <a:r>
                        <a:rPr lang="en-US" sz="1200">
                          <a:solidFill>
                            <a:schemeClr val="bg1"/>
                          </a:solidFill>
                          <a:effectLst/>
                        </a:rPr>
                        <a:t>Minimum-time</a:t>
                      </a:r>
                      <a:endParaRPr lang="en-US" sz="120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US" sz="1200">
                          <a:solidFill>
                            <a:schemeClr val="bg1"/>
                          </a:solidFill>
                          <a:effectLst/>
                        </a:rPr>
                        <a:t>300</a:t>
                      </a:r>
                      <a:endParaRPr lang="en-US" sz="120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US" sz="1200" dirty="0">
                          <a:solidFill>
                            <a:schemeClr val="bg1"/>
                          </a:solidFill>
                          <a:effectLst/>
                        </a:rPr>
                        <a:t>$</a:t>
                      </a:r>
                      <a:r>
                        <a:rPr lang="en-US" sz="1200" dirty="0" smtClean="0">
                          <a:solidFill>
                            <a:schemeClr val="bg1"/>
                          </a:solidFill>
                          <a:effectLst/>
                        </a:rPr>
                        <a:t>1,374.60</a:t>
                      </a:r>
                      <a:endParaRPr lang="en-US" sz="12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913357675"/>
                  </a:ext>
                </a:extLst>
              </a:tr>
              <a:tr h="604421">
                <a:tc>
                  <a:txBody>
                    <a:bodyPr/>
                    <a:lstStyle/>
                    <a:p>
                      <a:pPr marL="0" marR="0" algn="ctr">
                        <a:spcBef>
                          <a:spcPts val="0"/>
                        </a:spcBef>
                        <a:spcAft>
                          <a:spcPts val="0"/>
                        </a:spcAft>
                      </a:pPr>
                      <a:r>
                        <a:rPr lang="en-US" sz="1200">
                          <a:solidFill>
                            <a:schemeClr val="bg1"/>
                          </a:solidFill>
                          <a:effectLst/>
                        </a:rPr>
                        <a:t>Abbreviated-time</a:t>
                      </a:r>
                      <a:endParaRPr lang="en-US" sz="120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US" sz="1200">
                          <a:solidFill>
                            <a:schemeClr val="bg1"/>
                          </a:solidFill>
                          <a:effectLst/>
                        </a:rPr>
                        <a:t>100</a:t>
                      </a:r>
                      <a:endParaRPr lang="en-US" sz="120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US" sz="1200" dirty="0">
                          <a:solidFill>
                            <a:schemeClr val="bg1"/>
                          </a:solidFill>
                          <a:effectLst/>
                        </a:rPr>
                        <a:t>$</a:t>
                      </a:r>
                      <a:r>
                        <a:rPr lang="en-US" sz="1200" dirty="0" smtClean="0">
                          <a:solidFill>
                            <a:schemeClr val="bg1"/>
                          </a:solidFill>
                          <a:effectLst/>
                        </a:rPr>
                        <a:t>365.52</a:t>
                      </a:r>
                      <a:endParaRPr lang="en-US" sz="12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596665822"/>
                  </a:ext>
                </a:extLst>
              </a:tr>
            </a:tbl>
          </a:graphicData>
        </a:graphic>
      </p:graphicFrame>
    </p:spTree>
    <p:extLst>
      <p:ext uri="{BB962C8B-B14F-4D97-AF65-F5344CB8AC3E}">
        <p14:creationId xmlns:p14="http://schemas.microsoft.com/office/powerpoint/2010/main" val="1927127082"/>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46111" y="452718"/>
            <a:ext cx="10699913" cy="1400530"/>
          </a:xfrm>
        </p:spPr>
        <p:txBody>
          <a:bodyPr/>
          <a:lstStyle/>
          <a:p>
            <a:pPr algn="ctr"/>
            <a:r>
              <a:rPr lang="en-US" dirty="0" smtClean="0">
                <a:solidFill>
                  <a:schemeClr val="tx1"/>
                </a:solidFill>
              </a:rPr>
              <a:t>Educational Award</a:t>
            </a:r>
            <a:endParaRPr lang="en-US" dirty="0">
              <a:solidFill>
                <a:schemeClr val="tx1"/>
              </a:solidFill>
            </a:endParaRPr>
          </a:p>
        </p:txBody>
      </p:sp>
      <p:sp>
        <p:nvSpPr>
          <p:cNvPr id="3" name="Content Placeholder 2"/>
          <p:cNvSpPr>
            <a:spLocks noGrp="1"/>
          </p:cNvSpPr>
          <p:nvPr>
            <p:ph idx="1"/>
          </p:nvPr>
        </p:nvSpPr>
        <p:spPr>
          <a:xfrm>
            <a:off x="1103312" y="2052918"/>
            <a:ext cx="8946541" cy="4195481"/>
          </a:xfrm>
        </p:spPr>
        <p:txBody>
          <a:bodyPr>
            <a:noAutofit/>
          </a:bodyPr>
          <a:lstStyle/>
          <a:p>
            <a:pPr marL="1213485" lvl="1" indent="-287655">
              <a:lnSpc>
                <a:spcPct val="100000"/>
              </a:lnSpc>
              <a:spcBef>
                <a:spcPts val="835"/>
              </a:spcBef>
              <a:buClr>
                <a:srgbClr val="8D1414"/>
              </a:buClr>
              <a:buSzPct val="144117"/>
              <a:buFont typeface="Arial"/>
              <a:buChar char="•"/>
              <a:tabLst>
                <a:tab pos="1213485" algn="l"/>
                <a:tab pos="1214120" algn="l"/>
              </a:tabLst>
            </a:pPr>
            <a:r>
              <a:rPr lang="en-US" sz="2800" dirty="0" smtClean="0">
                <a:latin typeface="Corbel"/>
                <a:cs typeface="Corbel"/>
              </a:rPr>
              <a:t>C</a:t>
            </a:r>
            <a:r>
              <a:rPr lang="en-US" sz="2800" spc="5" dirty="0" smtClean="0">
                <a:latin typeface="Corbel"/>
                <a:cs typeface="Corbel"/>
              </a:rPr>
              <a:t>a</a:t>
            </a:r>
            <a:r>
              <a:rPr lang="en-US" sz="2800" dirty="0" smtClean="0">
                <a:latin typeface="Corbel"/>
                <a:cs typeface="Corbel"/>
              </a:rPr>
              <a:t>m</a:t>
            </a:r>
            <a:r>
              <a:rPr lang="en-US" sz="2800" spc="-5" dirty="0" smtClean="0">
                <a:latin typeface="Corbel"/>
                <a:cs typeface="Corbel"/>
              </a:rPr>
              <a:t>d</a:t>
            </a:r>
            <a:r>
              <a:rPr lang="en-US" sz="2800" dirty="0" smtClean="0">
                <a:latin typeface="Corbel"/>
                <a:cs typeface="Corbel"/>
              </a:rPr>
              <a:t>en</a:t>
            </a:r>
            <a:r>
              <a:rPr lang="en-US" sz="2800" spc="-90" dirty="0" smtClean="0">
                <a:latin typeface="Corbel"/>
                <a:cs typeface="Corbel"/>
              </a:rPr>
              <a:t> </a:t>
            </a:r>
            <a:r>
              <a:rPr lang="en-US" sz="2800" dirty="0">
                <a:latin typeface="Corbel"/>
                <a:cs typeface="Corbel"/>
              </a:rPr>
              <a:t>Coun</a:t>
            </a:r>
            <a:r>
              <a:rPr lang="en-US" sz="2800" spc="-5" dirty="0">
                <a:latin typeface="Corbel"/>
                <a:cs typeface="Corbel"/>
              </a:rPr>
              <a:t>t</a:t>
            </a:r>
            <a:r>
              <a:rPr lang="en-US" sz="2800" dirty="0">
                <a:latin typeface="Corbel"/>
                <a:cs typeface="Corbel"/>
              </a:rPr>
              <a:t>y</a:t>
            </a:r>
            <a:r>
              <a:rPr lang="en-US" sz="2800" spc="-90" dirty="0">
                <a:latin typeface="Corbel"/>
                <a:cs typeface="Corbel"/>
              </a:rPr>
              <a:t> </a:t>
            </a:r>
            <a:r>
              <a:rPr lang="en-US" sz="2800" dirty="0">
                <a:latin typeface="Corbel"/>
                <a:cs typeface="Corbel"/>
              </a:rPr>
              <a:t>Colle</a:t>
            </a:r>
            <a:r>
              <a:rPr lang="en-US" sz="2800" spc="-5" dirty="0">
                <a:latin typeface="Corbel"/>
                <a:cs typeface="Corbel"/>
              </a:rPr>
              <a:t>g</a:t>
            </a:r>
            <a:r>
              <a:rPr lang="en-US" sz="2800" dirty="0">
                <a:latin typeface="Corbel"/>
                <a:cs typeface="Corbel"/>
              </a:rPr>
              <a:t>e</a:t>
            </a:r>
          </a:p>
          <a:p>
            <a:pPr marL="1213485" lvl="1" indent="-287655">
              <a:lnSpc>
                <a:spcPct val="100000"/>
              </a:lnSpc>
              <a:spcBef>
                <a:spcPts val="800"/>
              </a:spcBef>
              <a:buClr>
                <a:srgbClr val="8D1414"/>
              </a:buClr>
              <a:buSzPct val="144117"/>
              <a:buFont typeface="Arial"/>
              <a:buChar char="•"/>
              <a:tabLst>
                <a:tab pos="1213485" algn="l"/>
                <a:tab pos="1214120" algn="l"/>
              </a:tabLst>
            </a:pPr>
            <a:r>
              <a:rPr lang="en-US" sz="2800" dirty="0">
                <a:latin typeface="Corbel"/>
                <a:cs typeface="Corbel"/>
              </a:rPr>
              <a:t>Monmo</a:t>
            </a:r>
            <a:r>
              <a:rPr lang="en-US" sz="2800" spc="5" dirty="0">
                <a:latin typeface="Corbel"/>
                <a:cs typeface="Corbel"/>
              </a:rPr>
              <a:t>u</a:t>
            </a:r>
            <a:r>
              <a:rPr lang="en-US" sz="2800" spc="-5" dirty="0">
                <a:latin typeface="Corbel"/>
                <a:cs typeface="Corbel"/>
              </a:rPr>
              <a:t>t</a:t>
            </a:r>
            <a:r>
              <a:rPr lang="en-US" sz="2800" dirty="0">
                <a:latin typeface="Corbel"/>
                <a:cs typeface="Corbel"/>
              </a:rPr>
              <a:t>h</a:t>
            </a:r>
            <a:r>
              <a:rPr lang="en-US" sz="2800" spc="-85" dirty="0">
                <a:latin typeface="Corbel"/>
                <a:cs typeface="Corbel"/>
              </a:rPr>
              <a:t> </a:t>
            </a:r>
            <a:r>
              <a:rPr lang="en-US" sz="2800" spc="-5" dirty="0">
                <a:latin typeface="Corbel"/>
                <a:cs typeface="Corbel"/>
              </a:rPr>
              <a:t>U</a:t>
            </a:r>
            <a:r>
              <a:rPr lang="en-US" sz="2800" dirty="0">
                <a:latin typeface="Corbel"/>
                <a:cs typeface="Corbel"/>
              </a:rPr>
              <a:t>nive</a:t>
            </a:r>
            <a:r>
              <a:rPr lang="en-US" sz="2800" spc="5" dirty="0">
                <a:latin typeface="Corbel"/>
                <a:cs typeface="Corbel"/>
              </a:rPr>
              <a:t>r</a:t>
            </a:r>
            <a:r>
              <a:rPr lang="en-US" sz="2800" spc="-5" dirty="0">
                <a:latin typeface="Corbel"/>
                <a:cs typeface="Corbel"/>
              </a:rPr>
              <a:t>s</a:t>
            </a:r>
            <a:r>
              <a:rPr lang="en-US" sz="2800" dirty="0">
                <a:latin typeface="Corbel"/>
                <a:cs typeface="Corbel"/>
              </a:rPr>
              <a:t>i</a:t>
            </a:r>
            <a:r>
              <a:rPr lang="en-US" sz="2800" spc="-5" dirty="0">
                <a:latin typeface="Corbel"/>
                <a:cs typeface="Corbel"/>
              </a:rPr>
              <a:t>t</a:t>
            </a:r>
            <a:r>
              <a:rPr lang="en-US" sz="2800" dirty="0">
                <a:latin typeface="Corbel"/>
                <a:cs typeface="Corbel"/>
              </a:rPr>
              <a:t>y</a:t>
            </a:r>
            <a:r>
              <a:rPr lang="en-US" sz="2800" spc="-45" dirty="0">
                <a:latin typeface="Corbel"/>
                <a:cs typeface="Corbel"/>
              </a:rPr>
              <a:t> </a:t>
            </a:r>
            <a:r>
              <a:rPr lang="en-US" sz="2800" spc="-5" dirty="0">
                <a:latin typeface="Corbel"/>
                <a:cs typeface="Corbel"/>
              </a:rPr>
              <a:t>Sc</a:t>
            </a:r>
            <a:r>
              <a:rPr lang="en-US" sz="2800" spc="5" dirty="0">
                <a:latin typeface="Corbel"/>
                <a:cs typeface="Corbel"/>
              </a:rPr>
              <a:t>h</a:t>
            </a:r>
            <a:r>
              <a:rPr lang="en-US" sz="2800" dirty="0">
                <a:latin typeface="Corbel"/>
                <a:cs typeface="Corbel"/>
              </a:rPr>
              <a:t>ool</a:t>
            </a:r>
            <a:r>
              <a:rPr lang="en-US" sz="2800" spc="-5" dirty="0">
                <a:latin typeface="Corbel"/>
                <a:cs typeface="Corbel"/>
              </a:rPr>
              <a:t> </a:t>
            </a:r>
            <a:r>
              <a:rPr lang="en-US" sz="2800" dirty="0">
                <a:latin typeface="Corbel"/>
                <a:cs typeface="Corbel"/>
              </a:rPr>
              <a:t>of</a:t>
            </a:r>
            <a:r>
              <a:rPr lang="en-US" sz="2800" spc="-55" dirty="0">
                <a:latin typeface="Corbel"/>
                <a:cs typeface="Corbel"/>
              </a:rPr>
              <a:t> </a:t>
            </a:r>
            <a:r>
              <a:rPr lang="en-US" sz="2800" spc="-5" dirty="0">
                <a:latin typeface="Corbel"/>
                <a:cs typeface="Corbel"/>
              </a:rPr>
              <a:t>S</a:t>
            </a:r>
            <a:r>
              <a:rPr lang="en-US" sz="2800" dirty="0">
                <a:latin typeface="Corbel"/>
                <a:cs typeface="Corbel"/>
              </a:rPr>
              <a:t>o</a:t>
            </a:r>
            <a:r>
              <a:rPr lang="en-US" sz="2800" spc="-5" dirty="0">
                <a:latin typeface="Corbel"/>
                <a:cs typeface="Corbel"/>
              </a:rPr>
              <a:t>c</a:t>
            </a:r>
            <a:r>
              <a:rPr lang="en-US" sz="2800" dirty="0">
                <a:latin typeface="Corbel"/>
                <a:cs typeface="Corbel"/>
              </a:rPr>
              <a:t>i</a:t>
            </a:r>
            <a:r>
              <a:rPr lang="en-US" sz="2800" spc="5" dirty="0">
                <a:latin typeface="Corbel"/>
                <a:cs typeface="Corbel"/>
              </a:rPr>
              <a:t>a</a:t>
            </a:r>
            <a:r>
              <a:rPr lang="en-US" sz="2800" dirty="0">
                <a:latin typeface="Corbel"/>
                <a:cs typeface="Corbel"/>
              </a:rPr>
              <a:t>l</a:t>
            </a:r>
            <a:r>
              <a:rPr lang="en-US" sz="2800" spc="-80" dirty="0">
                <a:latin typeface="Corbel"/>
                <a:cs typeface="Corbel"/>
              </a:rPr>
              <a:t> </a:t>
            </a:r>
            <a:r>
              <a:rPr lang="en-US" sz="2800" spc="-65" dirty="0">
                <a:latin typeface="Corbel"/>
                <a:cs typeface="Corbel"/>
              </a:rPr>
              <a:t>W</a:t>
            </a:r>
            <a:r>
              <a:rPr lang="en-US" sz="2800" dirty="0">
                <a:latin typeface="Corbel"/>
                <a:cs typeface="Corbel"/>
              </a:rPr>
              <a:t>ork</a:t>
            </a:r>
          </a:p>
          <a:p>
            <a:pPr marL="1213485" lvl="1" indent="-287655">
              <a:lnSpc>
                <a:spcPct val="100000"/>
              </a:lnSpc>
              <a:spcBef>
                <a:spcPts val="805"/>
              </a:spcBef>
              <a:buClr>
                <a:srgbClr val="8D1414"/>
              </a:buClr>
              <a:buSzPct val="144117"/>
              <a:buFont typeface="Arial"/>
              <a:buChar char="•"/>
              <a:tabLst>
                <a:tab pos="1213485" algn="l"/>
                <a:tab pos="1214120" algn="l"/>
              </a:tabLst>
            </a:pPr>
            <a:r>
              <a:rPr lang="en-US" sz="2800" dirty="0">
                <a:latin typeface="Corbel"/>
                <a:cs typeface="Corbel"/>
              </a:rPr>
              <a:t>New</a:t>
            </a:r>
            <a:r>
              <a:rPr lang="en-US" sz="2800" spc="-55" dirty="0">
                <a:latin typeface="Corbel"/>
                <a:cs typeface="Corbel"/>
              </a:rPr>
              <a:t> </a:t>
            </a:r>
            <a:r>
              <a:rPr lang="en-US" sz="2800" spc="-5" dirty="0">
                <a:latin typeface="Corbel"/>
                <a:cs typeface="Corbel"/>
              </a:rPr>
              <a:t>Jersey</a:t>
            </a:r>
            <a:r>
              <a:rPr lang="en-US" sz="2800" spc="-75" dirty="0">
                <a:latin typeface="Corbel"/>
                <a:cs typeface="Corbel"/>
              </a:rPr>
              <a:t> </a:t>
            </a:r>
            <a:r>
              <a:rPr lang="en-US" sz="2800" dirty="0">
                <a:latin typeface="Corbel"/>
                <a:cs typeface="Corbel"/>
              </a:rPr>
              <a:t>City</a:t>
            </a:r>
            <a:r>
              <a:rPr lang="en-US" sz="2800" spc="-75" dirty="0">
                <a:latin typeface="Corbel"/>
                <a:cs typeface="Corbel"/>
              </a:rPr>
              <a:t> </a:t>
            </a:r>
            <a:r>
              <a:rPr lang="en-US" sz="2800" dirty="0">
                <a:latin typeface="Corbel"/>
                <a:cs typeface="Corbel"/>
              </a:rPr>
              <a:t>University</a:t>
            </a:r>
          </a:p>
          <a:p>
            <a:pPr marL="1213485" marR="1005840" lvl="1" indent="-287020">
              <a:lnSpc>
                <a:spcPts val="1839"/>
              </a:lnSpc>
              <a:spcBef>
                <a:spcPts val="1035"/>
              </a:spcBef>
              <a:buClr>
                <a:srgbClr val="8D1414"/>
              </a:buClr>
              <a:buSzPct val="144117"/>
              <a:buFont typeface="Arial"/>
              <a:buChar char="•"/>
              <a:tabLst>
                <a:tab pos="1213485" algn="l"/>
                <a:tab pos="1214120" algn="l"/>
              </a:tabLst>
            </a:pPr>
            <a:r>
              <a:rPr lang="en-US" sz="2800" dirty="0">
                <a:latin typeface="Corbel"/>
                <a:cs typeface="Corbel"/>
              </a:rPr>
              <a:t>P</a:t>
            </a:r>
            <a:r>
              <a:rPr lang="en-US" sz="2800" spc="5" dirty="0">
                <a:latin typeface="Corbel"/>
                <a:cs typeface="Corbel"/>
              </a:rPr>
              <a:t>r</a:t>
            </a:r>
            <a:r>
              <a:rPr lang="en-US" sz="2800" dirty="0">
                <a:latin typeface="Corbel"/>
                <a:cs typeface="Corbel"/>
              </a:rPr>
              <a:t>in</a:t>
            </a:r>
            <a:r>
              <a:rPr lang="en-US" sz="2800" spc="-5" dirty="0">
                <a:latin typeface="Corbel"/>
                <a:cs typeface="Corbel"/>
              </a:rPr>
              <a:t>c</a:t>
            </a:r>
            <a:r>
              <a:rPr lang="en-US" sz="2800" dirty="0">
                <a:latin typeface="Corbel"/>
                <a:cs typeface="Corbel"/>
              </a:rPr>
              <a:t>e</a:t>
            </a:r>
            <a:r>
              <a:rPr lang="en-US" sz="2800" spc="-5" dirty="0">
                <a:latin typeface="Corbel"/>
                <a:cs typeface="Corbel"/>
              </a:rPr>
              <a:t>t</a:t>
            </a:r>
            <a:r>
              <a:rPr lang="en-US" sz="2800" dirty="0">
                <a:latin typeface="Corbel"/>
                <a:cs typeface="Corbel"/>
              </a:rPr>
              <a:t>on</a:t>
            </a:r>
            <a:r>
              <a:rPr lang="en-US" sz="2800" spc="-40" dirty="0">
                <a:latin typeface="Corbel"/>
                <a:cs typeface="Corbel"/>
              </a:rPr>
              <a:t> </a:t>
            </a:r>
            <a:r>
              <a:rPr lang="en-US" sz="2800" spc="-5" dirty="0">
                <a:latin typeface="Corbel"/>
                <a:cs typeface="Corbel"/>
              </a:rPr>
              <a:t>U</a:t>
            </a:r>
            <a:r>
              <a:rPr lang="en-US" sz="2800" dirty="0">
                <a:latin typeface="Corbel"/>
                <a:cs typeface="Corbel"/>
              </a:rPr>
              <a:t>nive</a:t>
            </a:r>
            <a:r>
              <a:rPr lang="en-US" sz="2800" spc="5" dirty="0">
                <a:latin typeface="Corbel"/>
                <a:cs typeface="Corbel"/>
              </a:rPr>
              <a:t>r</a:t>
            </a:r>
            <a:r>
              <a:rPr lang="en-US" sz="2800" spc="-5" dirty="0">
                <a:latin typeface="Corbel"/>
                <a:cs typeface="Corbel"/>
              </a:rPr>
              <a:t>s</a:t>
            </a:r>
            <a:r>
              <a:rPr lang="en-US" sz="2800" dirty="0">
                <a:latin typeface="Corbel"/>
                <a:cs typeface="Corbel"/>
              </a:rPr>
              <a:t>i</a:t>
            </a:r>
            <a:r>
              <a:rPr lang="en-US" sz="2800" spc="-5" dirty="0">
                <a:latin typeface="Corbel"/>
                <a:cs typeface="Corbel"/>
              </a:rPr>
              <a:t>t</a:t>
            </a:r>
            <a:r>
              <a:rPr lang="en-US" sz="2800" dirty="0">
                <a:latin typeface="Corbel"/>
                <a:cs typeface="Corbel"/>
              </a:rPr>
              <a:t>y</a:t>
            </a:r>
            <a:r>
              <a:rPr lang="en-US" sz="2800" spc="-105" dirty="0">
                <a:latin typeface="Corbel"/>
                <a:cs typeface="Corbel"/>
              </a:rPr>
              <a:t> </a:t>
            </a:r>
            <a:r>
              <a:rPr lang="en-US" sz="2800" spc="-65" dirty="0">
                <a:latin typeface="Corbel"/>
                <a:cs typeface="Corbel"/>
              </a:rPr>
              <a:t>W</a:t>
            </a:r>
            <a:r>
              <a:rPr lang="en-US" sz="2800" dirty="0">
                <a:latin typeface="Corbel"/>
                <a:cs typeface="Corbel"/>
              </a:rPr>
              <a:t>oo</a:t>
            </a:r>
            <a:r>
              <a:rPr lang="en-US" sz="2800" spc="-5" dirty="0">
                <a:latin typeface="Corbel"/>
                <a:cs typeface="Corbel"/>
              </a:rPr>
              <a:t>d</a:t>
            </a:r>
            <a:r>
              <a:rPr lang="en-US" sz="2800" spc="5" dirty="0">
                <a:latin typeface="Corbel"/>
                <a:cs typeface="Corbel"/>
              </a:rPr>
              <a:t>r</a:t>
            </a:r>
            <a:r>
              <a:rPr lang="en-US" sz="2800" dirty="0">
                <a:latin typeface="Corbel"/>
                <a:cs typeface="Corbel"/>
              </a:rPr>
              <a:t>ow</a:t>
            </a:r>
            <a:r>
              <a:rPr lang="en-US" sz="2800" spc="-90" dirty="0">
                <a:latin typeface="Corbel"/>
                <a:cs typeface="Corbel"/>
              </a:rPr>
              <a:t> </a:t>
            </a:r>
            <a:r>
              <a:rPr lang="en-US" sz="2800" spc="-5" dirty="0">
                <a:latin typeface="Corbel"/>
                <a:cs typeface="Corbel"/>
              </a:rPr>
              <a:t>W</a:t>
            </a:r>
            <a:r>
              <a:rPr lang="en-US" sz="2800" dirty="0">
                <a:latin typeface="Corbel"/>
                <a:cs typeface="Corbel"/>
              </a:rPr>
              <a:t>il</a:t>
            </a:r>
            <a:r>
              <a:rPr lang="en-US" sz="2800" spc="-10" dirty="0">
                <a:latin typeface="Corbel"/>
                <a:cs typeface="Corbel"/>
              </a:rPr>
              <a:t>s</a:t>
            </a:r>
            <a:r>
              <a:rPr lang="en-US" sz="2800" dirty="0">
                <a:latin typeface="Corbel"/>
                <a:cs typeface="Corbel"/>
              </a:rPr>
              <a:t>on</a:t>
            </a:r>
            <a:r>
              <a:rPr lang="en-US" sz="2800" spc="-40" dirty="0">
                <a:latin typeface="Corbel"/>
                <a:cs typeface="Corbel"/>
              </a:rPr>
              <a:t> </a:t>
            </a:r>
            <a:r>
              <a:rPr lang="en-US" sz="2800" spc="-5" dirty="0">
                <a:latin typeface="Corbel"/>
                <a:cs typeface="Corbel"/>
              </a:rPr>
              <a:t>Sc</a:t>
            </a:r>
            <a:r>
              <a:rPr lang="en-US" sz="2800" spc="5" dirty="0">
                <a:latin typeface="Corbel"/>
                <a:cs typeface="Corbel"/>
              </a:rPr>
              <a:t>h</a:t>
            </a:r>
            <a:r>
              <a:rPr lang="en-US" sz="2800" dirty="0">
                <a:latin typeface="Corbel"/>
                <a:cs typeface="Corbel"/>
              </a:rPr>
              <a:t>ool</a:t>
            </a:r>
            <a:r>
              <a:rPr lang="en-US" sz="2800" spc="-5" dirty="0">
                <a:latin typeface="Corbel"/>
                <a:cs typeface="Corbel"/>
              </a:rPr>
              <a:t> </a:t>
            </a:r>
            <a:r>
              <a:rPr lang="en-US" sz="2800" dirty="0">
                <a:latin typeface="Corbel"/>
                <a:cs typeface="Corbel"/>
              </a:rPr>
              <a:t>of</a:t>
            </a:r>
            <a:r>
              <a:rPr lang="en-US" sz="2800" spc="-10" dirty="0">
                <a:latin typeface="Corbel"/>
                <a:cs typeface="Corbel"/>
              </a:rPr>
              <a:t> </a:t>
            </a:r>
            <a:r>
              <a:rPr lang="en-US" sz="2800" dirty="0">
                <a:latin typeface="Corbel"/>
                <a:cs typeface="Corbel"/>
              </a:rPr>
              <a:t>P</a:t>
            </a:r>
            <a:r>
              <a:rPr lang="en-US" sz="2800" spc="5" dirty="0">
                <a:latin typeface="Corbel"/>
                <a:cs typeface="Corbel"/>
              </a:rPr>
              <a:t>u</a:t>
            </a:r>
            <a:r>
              <a:rPr lang="en-US" sz="2800" spc="-5" dirty="0">
                <a:latin typeface="Corbel"/>
                <a:cs typeface="Corbel"/>
              </a:rPr>
              <a:t>b</a:t>
            </a:r>
            <a:r>
              <a:rPr lang="en-US" sz="2800" dirty="0">
                <a:latin typeface="Corbel"/>
                <a:cs typeface="Corbel"/>
              </a:rPr>
              <a:t>lic </a:t>
            </a:r>
            <a:r>
              <a:rPr lang="en-US" sz="2800" spc="5" dirty="0">
                <a:latin typeface="Corbel"/>
                <a:cs typeface="Corbel"/>
              </a:rPr>
              <a:t>a</a:t>
            </a:r>
            <a:r>
              <a:rPr lang="en-US" sz="2800" dirty="0">
                <a:latin typeface="Corbel"/>
                <a:cs typeface="Corbel"/>
              </a:rPr>
              <a:t>nd  International</a:t>
            </a:r>
            <a:r>
              <a:rPr lang="en-US" sz="2800" spc="-95" dirty="0">
                <a:latin typeface="Corbel"/>
                <a:cs typeface="Corbel"/>
              </a:rPr>
              <a:t> </a:t>
            </a:r>
            <a:r>
              <a:rPr lang="en-US" sz="2800" dirty="0">
                <a:latin typeface="Corbel"/>
                <a:cs typeface="Corbel"/>
              </a:rPr>
              <a:t>Affairs</a:t>
            </a:r>
          </a:p>
          <a:p>
            <a:pPr marL="1213485" lvl="1" indent="-287655">
              <a:lnSpc>
                <a:spcPct val="100000"/>
              </a:lnSpc>
              <a:spcBef>
                <a:spcPts val="770"/>
              </a:spcBef>
              <a:buClr>
                <a:srgbClr val="8D1414"/>
              </a:buClr>
              <a:buSzPct val="144117"/>
              <a:buFont typeface="Arial"/>
              <a:buChar char="•"/>
              <a:tabLst>
                <a:tab pos="1213485" algn="l"/>
                <a:tab pos="1214120" algn="l"/>
              </a:tabLst>
            </a:pPr>
            <a:r>
              <a:rPr lang="en-US" sz="2800" spc="-5" dirty="0">
                <a:latin typeface="Corbel"/>
                <a:cs typeface="Corbel"/>
              </a:rPr>
              <a:t>Stockton</a:t>
            </a:r>
            <a:r>
              <a:rPr lang="en-US" sz="2800" spc="-65" dirty="0">
                <a:latin typeface="Corbel"/>
                <a:cs typeface="Corbel"/>
              </a:rPr>
              <a:t> </a:t>
            </a:r>
            <a:r>
              <a:rPr lang="en-US" sz="2800" dirty="0">
                <a:latin typeface="Corbel"/>
                <a:cs typeface="Corbel"/>
              </a:rPr>
              <a:t>University</a:t>
            </a:r>
          </a:p>
          <a:p>
            <a:pPr marL="1213485" lvl="1" indent="-287655">
              <a:lnSpc>
                <a:spcPct val="100000"/>
              </a:lnSpc>
              <a:spcBef>
                <a:spcPts val="805"/>
              </a:spcBef>
              <a:buClr>
                <a:srgbClr val="8D1414"/>
              </a:buClr>
              <a:buSzPct val="144117"/>
              <a:buFont typeface="Arial"/>
              <a:buChar char="•"/>
              <a:tabLst>
                <a:tab pos="1213485" algn="l"/>
                <a:tab pos="1214120" algn="l"/>
              </a:tabLst>
            </a:pPr>
            <a:r>
              <a:rPr lang="en-US" sz="2800" dirty="0">
                <a:latin typeface="Corbel"/>
                <a:cs typeface="Corbel"/>
              </a:rPr>
              <a:t>Thomas</a:t>
            </a:r>
            <a:r>
              <a:rPr lang="en-US" sz="2800" spc="-35" dirty="0">
                <a:latin typeface="Corbel"/>
                <a:cs typeface="Corbel"/>
              </a:rPr>
              <a:t> </a:t>
            </a:r>
            <a:r>
              <a:rPr lang="en-US" sz="2800" spc="-5" dirty="0">
                <a:latin typeface="Corbel"/>
                <a:cs typeface="Corbel"/>
              </a:rPr>
              <a:t>Edison</a:t>
            </a:r>
            <a:r>
              <a:rPr lang="en-US" sz="2800" spc="-60" dirty="0">
                <a:latin typeface="Corbel"/>
                <a:cs typeface="Corbel"/>
              </a:rPr>
              <a:t> </a:t>
            </a:r>
            <a:r>
              <a:rPr lang="en-US" sz="2800" dirty="0">
                <a:latin typeface="Corbel"/>
                <a:cs typeface="Corbel"/>
              </a:rPr>
              <a:t>College</a:t>
            </a:r>
          </a:p>
          <a:p>
            <a:pPr marL="1213485" lvl="1" indent="-287655">
              <a:lnSpc>
                <a:spcPct val="100000"/>
              </a:lnSpc>
              <a:spcBef>
                <a:spcPts val="805"/>
              </a:spcBef>
              <a:buClr>
                <a:srgbClr val="8D1414"/>
              </a:buClr>
              <a:buSzPct val="144117"/>
              <a:buFont typeface="Arial"/>
              <a:buChar char="•"/>
              <a:tabLst>
                <a:tab pos="1213485" algn="l"/>
                <a:tab pos="1214120" algn="l"/>
              </a:tabLst>
            </a:pPr>
            <a:r>
              <a:rPr lang="en-US" sz="2800" dirty="0">
                <a:latin typeface="Corbel"/>
                <a:cs typeface="Corbel"/>
              </a:rPr>
              <a:t>William Paterson</a:t>
            </a:r>
            <a:r>
              <a:rPr lang="en-US" sz="2800" spc="-75" dirty="0">
                <a:latin typeface="Corbel"/>
                <a:cs typeface="Corbel"/>
              </a:rPr>
              <a:t> </a:t>
            </a:r>
            <a:r>
              <a:rPr lang="en-US" sz="2800" dirty="0">
                <a:latin typeface="Corbel"/>
                <a:cs typeface="Corbel"/>
              </a:rPr>
              <a:t>College</a:t>
            </a:r>
          </a:p>
          <a:p>
            <a:pPr marL="1213485" lvl="1" indent="-287655">
              <a:lnSpc>
                <a:spcPct val="100000"/>
              </a:lnSpc>
              <a:spcBef>
                <a:spcPts val="805"/>
              </a:spcBef>
              <a:buClr>
                <a:srgbClr val="8D1414"/>
              </a:buClr>
              <a:buSzPct val="144117"/>
              <a:buFont typeface="Arial"/>
              <a:buChar char="•"/>
              <a:tabLst>
                <a:tab pos="1213485" algn="l"/>
                <a:tab pos="1214120" algn="l"/>
              </a:tabLst>
            </a:pPr>
            <a:r>
              <a:rPr lang="en-US" sz="2800" spc="-25" dirty="0">
                <a:latin typeface="Corbel"/>
                <a:cs typeface="Corbel"/>
              </a:rPr>
              <a:t>R</a:t>
            </a:r>
            <a:r>
              <a:rPr lang="en-US" sz="2800" spc="5" dirty="0">
                <a:latin typeface="Corbel"/>
                <a:cs typeface="Corbel"/>
              </a:rPr>
              <a:t>u</a:t>
            </a:r>
            <a:r>
              <a:rPr lang="en-US" sz="2800" spc="-5" dirty="0">
                <a:latin typeface="Corbel"/>
                <a:cs typeface="Corbel"/>
              </a:rPr>
              <a:t>tg</a:t>
            </a:r>
            <a:r>
              <a:rPr lang="en-US" sz="2800" dirty="0">
                <a:latin typeface="Corbel"/>
                <a:cs typeface="Corbel"/>
              </a:rPr>
              <a:t>e</a:t>
            </a:r>
            <a:r>
              <a:rPr lang="en-US" sz="2800" spc="5" dirty="0">
                <a:latin typeface="Corbel"/>
                <a:cs typeface="Corbel"/>
              </a:rPr>
              <a:t>r</a:t>
            </a:r>
            <a:r>
              <a:rPr lang="en-US" sz="2800" dirty="0">
                <a:latin typeface="Corbel"/>
                <a:cs typeface="Corbel"/>
              </a:rPr>
              <a:t>s</a:t>
            </a:r>
            <a:r>
              <a:rPr lang="en-US" sz="2800" spc="-85" dirty="0">
                <a:latin typeface="Corbel"/>
                <a:cs typeface="Corbel"/>
              </a:rPr>
              <a:t> </a:t>
            </a:r>
            <a:r>
              <a:rPr lang="en-US" sz="2800" spc="-5" dirty="0">
                <a:latin typeface="Corbel"/>
                <a:cs typeface="Corbel"/>
              </a:rPr>
              <a:t>U</a:t>
            </a:r>
            <a:r>
              <a:rPr lang="en-US" sz="2800" dirty="0">
                <a:latin typeface="Corbel"/>
                <a:cs typeface="Corbel"/>
              </a:rPr>
              <a:t>nive</a:t>
            </a:r>
            <a:r>
              <a:rPr lang="en-US" sz="2800" spc="5" dirty="0">
                <a:latin typeface="Corbel"/>
                <a:cs typeface="Corbel"/>
              </a:rPr>
              <a:t>r</a:t>
            </a:r>
            <a:r>
              <a:rPr lang="en-US" sz="2800" spc="-10" dirty="0">
                <a:latin typeface="Corbel"/>
                <a:cs typeface="Corbel"/>
              </a:rPr>
              <a:t>s</a:t>
            </a:r>
            <a:r>
              <a:rPr lang="en-US" sz="2800" dirty="0">
                <a:latin typeface="Corbel"/>
                <a:cs typeface="Corbel"/>
              </a:rPr>
              <a:t>i</a:t>
            </a:r>
            <a:r>
              <a:rPr lang="en-US" sz="2800" spc="-5" dirty="0">
                <a:latin typeface="Corbel"/>
                <a:cs typeface="Corbel"/>
              </a:rPr>
              <a:t>t</a:t>
            </a:r>
            <a:r>
              <a:rPr lang="en-US" sz="2800" dirty="0">
                <a:latin typeface="Corbel"/>
                <a:cs typeface="Corbel"/>
              </a:rPr>
              <a:t>y</a:t>
            </a:r>
            <a:r>
              <a:rPr lang="en-US" sz="2800" spc="-5" dirty="0">
                <a:latin typeface="Corbel"/>
                <a:cs typeface="Corbel"/>
              </a:rPr>
              <a:t> </a:t>
            </a:r>
            <a:r>
              <a:rPr lang="en-US" sz="2800" spc="-5" dirty="0" err="1">
                <a:latin typeface="Corbel"/>
                <a:cs typeface="Corbel"/>
              </a:rPr>
              <a:t>B</a:t>
            </a:r>
            <a:r>
              <a:rPr lang="en-US" sz="2800" dirty="0" err="1">
                <a:latin typeface="Corbel"/>
                <a:cs typeface="Corbel"/>
              </a:rPr>
              <a:t>lo</a:t>
            </a:r>
            <a:r>
              <a:rPr lang="en-US" sz="2800" spc="5" dirty="0" err="1">
                <a:latin typeface="Corbel"/>
                <a:cs typeface="Corbel"/>
              </a:rPr>
              <a:t>u</a:t>
            </a:r>
            <a:r>
              <a:rPr lang="en-US" sz="2800" spc="-5" dirty="0" err="1">
                <a:latin typeface="Corbel"/>
                <a:cs typeface="Corbel"/>
              </a:rPr>
              <a:t>st</a:t>
            </a:r>
            <a:r>
              <a:rPr lang="en-US" sz="2800" dirty="0" err="1">
                <a:latin typeface="Corbel"/>
                <a:cs typeface="Corbel"/>
              </a:rPr>
              <a:t>ein</a:t>
            </a:r>
            <a:r>
              <a:rPr lang="en-US" sz="2800" spc="-40" dirty="0">
                <a:latin typeface="Corbel"/>
                <a:cs typeface="Corbel"/>
              </a:rPr>
              <a:t> </a:t>
            </a:r>
            <a:r>
              <a:rPr lang="en-US" sz="2800" spc="-5" dirty="0">
                <a:latin typeface="Corbel"/>
                <a:cs typeface="Corbel"/>
              </a:rPr>
              <a:t>Sc</a:t>
            </a:r>
            <a:r>
              <a:rPr lang="en-US" sz="2800" spc="5" dirty="0">
                <a:latin typeface="Corbel"/>
                <a:cs typeface="Corbel"/>
              </a:rPr>
              <a:t>h</a:t>
            </a:r>
            <a:r>
              <a:rPr lang="en-US" sz="2800" dirty="0">
                <a:latin typeface="Corbel"/>
                <a:cs typeface="Corbel"/>
              </a:rPr>
              <a:t>ool</a:t>
            </a:r>
            <a:r>
              <a:rPr lang="en-US" sz="2800" spc="-5" dirty="0">
                <a:latin typeface="Corbel"/>
                <a:cs typeface="Corbel"/>
              </a:rPr>
              <a:t> </a:t>
            </a:r>
            <a:r>
              <a:rPr lang="en-US" sz="2800" dirty="0">
                <a:latin typeface="Corbel"/>
                <a:cs typeface="Corbel"/>
              </a:rPr>
              <a:t>of</a:t>
            </a:r>
            <a:r>
              <a:rPr lang="en-US" sz="2800" spc="-10" dirty="0">
                <a:latin typeface="Corbel"/>
                <a:cs typeface="Corbel"/>
              </a:rPr>
              <a:t> </a:t>
            </a:r>
            <a:r>
              <a:rPr lang="en-US" sz="2800" dirty="0">
                <a:latin typeface="Corbel"/>
                <a:cs typeface="Corbel"/>
              </a:rPr>
              <a:t>P</a:t>
            </a:r>
            <a:r>
              <a:rPr lang="en-US" sz="2800" spc="5" dirty="0">
                <a:latin typeface="Corbel"/>
                <a:cs typeface="Corbel"/>
              </a:rPr>
              <a:t>u</a:t>
            </a:r>
            <a:r>
              <a:rPr lang="en-US" sz="2800" spc="-5" dirty="0">
                <a:latin typeface="Corbel"/>
                <a:cs typeface="Corbel"/>
              </a:rPr>
              <a:t>b</a:t>
            </a:r>
            <a:r>
              <a:rPr lang="en-US" sz="2800" dirty="0">
                <a:latin typeface="Corbel"/>
                <a:cs typeface="Corbel"/>
              </a:rPr>
              <a:t>lic</a:t>
            </a:r>
            <a:r>
              <a:rPr lang="en-US" sz="2800" spc="-10" dirty="0">
                <a:latin typeface="Corbel"/>
                <a:cs typeface="Corbel"/>
              </a:rPr>
              <a:t> </a:t>
            </a:r>
            <a:r>
              <a:rPr lang="en-US" sz="2800" spc="-75" dirty="0">
                <a:latin typeface="Corbel"/>
                <a:cs typeface="Corbel"/>
              </a:rPr>
              <a:t>P</a:t>
            </a:r>
            <a:r>
              <a:rPr lang="en-US" sz="2800" dirty="0">
                <a:latin typeface="Corbel"/>
                <a:cs typeface="Corbel"/>
              </a:rPr>
              <a:t>oli</a:t>
            </a:r>
            <a:r>
              <a:rPr lang="en-US" sz="2800" spc="-5" dirty="0">
                <a:latin typeface="Corbel"/>
                <a:cs typeface="Corbel"/>
              </a:rPr>
              <a:t>c</a:t>
            </a:r>
            <a:r>
              <a:rPr lang="en-US" sz="2800" dirty="0">
                <a:latin typeface="Corbel"/>
                <a:cs typeface="Corbel"/>
              </a:rPr>
              <a:t>y</a:t>
            </a:r>
          </a:p>
          <a:p>
            <a:endParaRPr lang="en-US" sz="3200" dirty="0"/>
          </a:p>
        </p:txBody>
      </p:sp>
    </p:spTree>
    <p:extLst>
      <p:ext uri="{BB962C8B-B14F-4D97-AF65-F5344CB8AC3E}">
        <p14:creationId xmlns:p14="http://schemas.microsoft.com/office/powerpoint/2010/main" val="2657790350"/>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46111" y="452718"/>
            <a:ext cx="10531962" cy="1400530"/>
          </a:xfrm>
        </p:spPr>
        <p:txBody>
          <a:bodyPr/>
          <a:lstStyle/>
          <a:p>
            <a:pPr algn="ctr"/>
            <a:r>
              <a:rPr lang="en-US" b="1" dirty="0" smtClean="0">
                <a:solidFill>
                  <a:schemeClr val="tx1"/>
                </a:solidFill>
              </a:rPr>
              <a:t>Terms of Service</a:t>
            </a:r>
            <a:endParaRPr lang="en-US" b="1" dirty="0">
              <a:solidFill>
                <a:schemeClr val="tx1"/>
              </a:solidFill>
            </a:endParaRPr>
          </a:p>
        </p:txBody>
      </p:sp>
      <p:pic>
        <p:nvPicPr>
          <p:cNvPr id="4" name="Content Placeholder 3" descr="Quote/Counterquote: “A week is a long time in politics.” (Especially ..."/>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072821" y="1986376"/>
            <a:ext cx="3733716" cy="3587705"/>
          </a:xfrm>
        </p:spPr>
      </p:pic>
      <p:sp>
        <p:nvSpPr>
          <p:cNvPr id="6" name="TextBox 5"/>
          <p:cNvSpPr txBox="1"/>
          <p:nvPr/>
        </p:nvSpPr>
        <p:spPr>
          <a:xfrm>
            <a:off x="5173249" y="1986377"/>
            <a:ext cx="5436296" cy="3785652"/>
          </a:xfrm>
          <a:prstGeom prst="rect">
            <a:avLst/>
          </a:prstGeom>
          <a:noFill/>
        </p:spPr>
        <p:txBody>
          <a:bodyPr wrap="square" rtlCol="0">
            <a:spAutoFit/>
          </a:bodyPr>
          <a:lstStyle/>
          <a:p>
            <a:r>
              <a:rPr lang="en-US" sz="4000" dirty="0" smtClean="0"/>
              <a:t>A member can serve up to four terms of service… but cannot earn or receive more than the equivalent of 2 full-time awards.</a:t>
            </a:r>
            <a:endParaRPr lang="en-US" sz="4000" dirty="0"/>
          </a:p>
        </p:txBody>
      </p:sp>
    </p:spTree>
    <p:extLst>
      <p:ext uri="{BB962C8B-B14F-4D97-AF65-F5344CB8AC3E}">
        <p14:creationId xmlns:p14="http://schemas.microsoft.com/office/powerpoint/2010/main" val="37886171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5" presetClass="entr" presetSubtype="0"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0"/>
                                        <p:tgtEl>
                                          <p:spTgt spid="4"/>
                                        </p:tgtEl>
                                      </p:cBhvr>
                                    </p:animEffect>
                                    <p:anim calcmode="lin" valueType="num">
                                      <p:cBhvr>
                                        <p:cTn id="8" dur="5000" fill="hold"/>
                                        <p:tgtEl>
                                          <p:spTgt spid="4"/>
                                        </p:tgtEl>
                                        <p:attrNameLst>
                                          <p:attrName>ppt_w</p:attrName>
                                        </p:attrNameLst>
                                      </p:cBhvr>
                                      <p:tavLst>
                                        <p:tav tm="0" fmla="#ppt_w*sin(2.5*pi*$)">
                                          <p:val>
                                            <p:fltVal val="0"/>
                                          </p:val>
                                        </p:tav>
                                        <p:tav tm="100000">
                                          <p:val>
                                            <p:fltVal val="1"/>
                                          </p:val>
                                        </p:tav>
                                      </p:tavLst>
                                    </p:anim>
                                    <p:anim calcmode="lin" valueType="num">
                                      <p:cBhvr>
                                        <p:cTn id="9" dur="5000" fill="hold"/>
                                        <p:tgtEl>
                                          <p:spTgt spid="4"/>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46111" y="452718"/>
            <a:ext cx="10587946" cy="1400530"/>
          </a:xfrm>
        </p:spPr>
        <p:txBody>
          <a:bodyPr/>
          <a:lstStyle/>
          <a:p>
            <a:pPr algn="ctr"/>
            <a:r>
              <a:rPr lang="en-US" b="1" dirty="0" smtClean="0">
                <a:solidFill>
                  <a:schemeClr val="tx1"/>
                </a:solidFill>
              </a:rPr>
              <a:t>Terms of Service</a:t>
            </a:r>
            <a:endParaRPr lang="en-US" b="1" dirty="0">
              <a:solidFill>
                <a:schemeClr val="tx1"/>
              </a:solidFill>
            </a:endParaRPr>
          </a:p>
        </p:txBody>
      </p:sp>
      <p:pic>
        <p:nvPicPr>
          <p:cNvPr id="4" name="Content Placeholder 3"/>
          <p:cNvPicPr>
            <a:picLocks noGrp="1" noChangeAspect="1"/>
          </p:cNvPicPr>
          <p:nvPr>
            <p:ph idx="1"/>
          </p:nvPr>
        </p:nvPicPr>
        <p:blipFill rotWithShape="1">
          <a:blip r:embed="rId3">
            <a:extLst>
              <a:ext uri="{28A0092B-C50C-407E-A947-70E740481C1C}">
                <a14:useLocalDpi xmlns:a14="http://schemas.microsoft.com/office/drawing/2010/main" val="0"/>
              </a:ext>
            </a:extLst>
          </a:blip>
          <a:srcRect l="204" r="65771"/>
          <a:stretch/>
        </p:blipFill>
        <p:spPr>
          <a:xfrm>
            <a:off x="3374451" y="1398857"/>
            <a:ext cx="5443097" cy="4779628"/>
          </a:xfrm>
        </p:spPr>
      </p:pic>
      <p:cxnSp>
        <p:nvCxnSpPr>
          <p:cNvPr id="5" name="Straight Connector 4"/>
          <p:cNvCxnSpPr/>
          <p:nvPr/>
        </p:nvCxnSpPr>
        <p:spPr>
          <a:xfrm>
            <a:off x="4143984" y="3404679"/>
            <a:ext cx="1867711" cy="0"/>
          </a:xfrm>
          <a:prstGeom prst="line">
            <a:avLst/>
          </a:prstGeom>
          <a:ln w="60325">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84685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5" presetClass="entr" presetSubtype="0"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0"/>
                                        <p:tgtEl>
                                          <p:spTgt spid="4"/>
                                        </p:tgtEl>
                                      </p:cBhvr>
                                    </p:animEffect>
                                    <p:anim calcmode="lin" valueType="num">
                                      <p:cBhvr>
                                        <p:cTn id="8" dur="5000" fill="hold"/>
                                        <p:tgtEl>
                                          <p:spTgt spid="4"/>
                                        </p:tgtEl>
                                        <p:attrNameLst>
                                          <p:attrName>ppt_w</p:attrName>
                                        </p:attrNameLst>
                                      </p:cBhvr>
                                      <p:tavLst>
                                        <p:tav tm="0" fmla="#ppt_w*sin(2.5*pi*$)">
                                          <p:val>
                                            <p:fltVal val="0"/>
                                          </p:val>
                                        </p:tav>
                                        <p:tav tm="100000">
                                          <p:val>
                                            <p:fltVal val="1"/>
                                          </p:val>
                                        </p:tav>
                                      </p:tavLst>
                                    </p:anim>
                                    <p:anim calcmode="lin" valueType="num">
                                      <p:cBhvr>
                                        <p:cTn id="9" dur="5000" fill="hold"/>
                                        <p:tgtEl>
                                          <p:spTgt spid="4"/>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46111" y="452718"/>
            <a:ext cx="9404723" cy="866631"/>
          </a:xfrm>
        </p:spPr>
        <p:txBody>
          <a:bodyPr/>
          <a:lstStyle/>
          <a:p>
            <a:r>
              <a:rPr lang="en-US" b="1" dirty="0" smtClean="0"/>
              <a:t>AmeriCorps 101 Syllabus</a:t>
            </a:r>
            <a:endParaRPr lang="en-US" b="1" dirty="0"/>
          </a:p>
        </p:txBody>
      </p:sp>
      <p:sp>
        <p:nvSpPr>
          <p:cNvPr id="4" name="Content Placeholder 2"/>
          <p:cNvSpPr>
            <a:spLocks noGrp="1"/>
          </p:cNvSpPr>
          <p:nvPr>
            <p:ph idx="1"/>
          </p:nvPr>
        </p:nvSpPr>
        <p:spPr>
          <a:xfrm>
            <a:off x="1103312" y="1319350"/>
            <a:ext cx="8946541" cy="4929050"/>
          </a:xfrm>
        </p:spPr>
        <p:txBody>
          <a:bodyPr>
            <a:normAutofit/>
          </a:bodyPr>
          <a:lstStyle/>
          <a:p>
            <a:r>
              <a:rPr lang="en-US" sz="2400" b="1" dirty="0" smtClean="0"/>
              <a:t>What is AmeriCorps?</a:t>
            </a:r>
          </a:p>
          <a:p>
            <a:r>
              <a:rPr lang="en-US" sz="2400" b="1" dirty="0" smtClean="0"/>
              <a:t>AmeriCorps in NJ – Stats</a:t>
            </a:r>
          </a:p>
          <a:p>
            <a:r>
              <a:rPr lang="en-US" sz="2400" b="1" dirty="0" smtClean="0"/>
              <a:t>AmeriCorps Focus Areas</a:t>
            </a:r>
          </a:p>
          <a:p>
            <a:r>
              <a:rPr lang="en-US" sz="2400" b="1" dirty="0" smtClean="0"/>
              <a:t>AmeriCorps Members’ Benefits </a:t>
            </a:r>
          </a:p>
          <a:p>
            <a:r>
              <a:rPr lang="en-US" sz="2400" b="1" dirty="0" smtClean="0"/>
              <a:t>Educational Award</a:t>
            </a:r>
          </a:p>
          <a:p>
            <a:r>
              <a:rPr lang="en-US" sz="2400" b="1" dirty="0" smtClean="0"/>
              <a:t>Terms of Service / Term Limits</a:t>
            </a:r>
          </a:p>
          <a:p>
            <a:r>
              <a:rPr lang="en-US" sz="2400" b="1" dirty="0" smtClean="0"/>
              <a:t>Prohibited Activities</a:t>
            </a:r>
          </a:p>
          <a:p>
            <a:r>
              <a:rPr lang="en-US" sz="2400" b="1" dirty="0" smtClean="0"/>
              <a:t>Member Timeline</a:t>
            </a:r>
          </a:p>
          <a:p>
            <a:r>
              <a:rPr lang="en-US" sz="2400" b="1" dirty="0" smtClean="0"/>
              <a:t>AmeriCorps Pledge</a:t>
            </a:r>
          </a:p>
          <a:p>
            <a:endParaRPr lang="en-US" b="1" dirty="0" smtClean="0"/>
          </a:p>
          <a:p>
            <a:endParaRPr lang="en-US" b="1" dirty="0"/>
          </a:p>
        </p:txBody>
      </p:sp>
    </p:spTree>
    <p:extLst>
      <p:ext uri="{BB962C8B-B14F-4D97-AF65-F5344CB8AC3E}">
        <p14:creationId xmlns:p14="http://schemas.microsoft.com/office/powerpoint/2010/main" val="26422612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nodeType="with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p:cTn id="7" dur="1000" fill="hold"/>
                                        <p:tgtEl>
                                          <p:spTgt spid="4">
                                            <p:txEl>
                                              <p:pRg st="0" end="0"/>
                                            </p:txEl>
                                          </p:spTgt>
                                        </p:tgtEl>
                                        <p:attrNameLst>
                                          <p:attrName>ppt_w</p:attrName>
                                        </p:attrNameLst>
                                      </p:cBhvr>
                                      <p:tavLst>
                                        <p:tav tm="0">
                                          <p:val>
                                            <p:fltVal val="0"/>
                                          </p:val>
                                        </p:tav>
                                        <p:tav tm="100000">
                                          <p:val>
                                            <p:strVal val="#ppt_w"/>
                                          </p:val>
                                        </p:tav>
                                      </p:tavLst>
                                    </p:anim>
                                    <p:anim calcmode="lin" valueType="num">
                                      <p:cBhvr>
                                        <p:cTn id="8" dur="1000" fill="hold"/>
                                        <p:tgtEl>
                                          <p:spTgt spid="4">
                                            <p:txEl>
                                              <p:pRg st="0" end="0"/>
                                            </p:txEl>
                                          </p:spTgt>
                                        </p:tgtEl>
                                        <p:attrNameLst>
                                          <p:attrName>ppt_h</p:attrName>
                                        </p:attrNameLst>
                                      </p:cBhvr>
                                      <p:tavLst>
                                        <p:tav tm="0">
                                          <p:val>
                                            <p:fltVal val="0"/>
                                          </p:val>
                                        </p:tav>
                                        <p:tav tm="100000">
                                          <p:val>
                                            <p:strVal val="#ppt_h"/>
                                          </p:val>
                                        </p:tav>
                                      </p:tavLst>
                                    </p:anim>
                                    <p:anim calcmode="lin" valueType="num">
                                      <p:cBhvr>
                                        <p:cTn id="9" dur="1000" fill="hold"/>
                                        <p:tgtEl>
                                          <p:spTgt spid="4">
                                            <p:txEl>
                                              <p:pRg st="0" end="0"/>
                                            </p:txEl>
                                          </p:spTgt>
                                        </p:tgtEl>
                                        <p:attrNameLst>
                                          <p:attrName>style.rotation</p:attrName>
                                        </p:attrNameLst>
                                      </p:cBhvr>
                                      <p:tavLst>
                                        <p:tav tm="0">
                                          <p:val>
                                            <p:fltVal val="90"/>
                                          </p:val>
                                        </p:tav>
                                        <p:tav tm="100000">
                                          <p:val>
                                            <p:fltVal val="0"/>
                                          </p:val>
                                        </p:tav>
                                      </p:tavLst>
                                    </p:anim>
                                    <p:animEffect transition="in" filter="fade">
                                      <p:cBhvr>
                                        <p:cTn id="10" dur="1000"/>
                                        <p:tgtEl>
                                          <p:spTgt spid="4">
                                            <p:txEl>
                                              <p:pRg st="0" end="0"/>
                                            </p:txEl>
                                          </p:spTgt>
                                        </p:tgtEl>
                                      </p:cBhvr>
                                    </p:animEffect>
                                  </p:childTnLst>
                                </p:cTn>
                              </p:par>
                              <p:par>
                                <p:cTn id="11" presetID="31" presetClass="entr" presetSubtype="0" fill="hold" nodeType="withEffect">
                                  <p:stCondLst>
                                    <p:cond delay="0"/>
                                  </p:stCondLst>
                                  <p:childTnLst>
                                    <p:set>
                                      <p:cBhvr>
                                        <p:cTn id="12" dur="1" fill="hold">
                                          <p:stCondLst>
                                            <p:cond delay="0"/>
                                          </p:stCondLst>
                                        </p:cTn>
                                        <p:tgtEl>
                                          <p:spTgt spid="4">
                                            <p:txEl>
                                              <p:pRg st="1" end="1"/>
                                            </p:txEl>
                                          </p:spTgt>
                                        </p:tgtEl>
                                        <p:attrNameLst>
                                          <p:attrName>style.visibility</p:attrName>
                                        </p:attrNameLst>
                                      </p:cBhvr>
                                      <p:to>
                                        <p:strVal val="visible"/>
                                      </p:to>
                                    </p:set>
                                    <p:anim calcmode="lin" valueType="num">
                                      <p:cBhvr>
                                        <p:cTn id="13" dur="1000" fill="hold"/>
                                        <p:tgtEl>
                                          <p:spTgt spid="4">
                                            <p:txEl>
                                              <p:pRg st="1" end="1"/>
                                            </p:txEl>
                                          </p:spTgt>
                                        </p:tgtEl>
                                        <p:attrNameLst>
                                          <p:attrName>ppt_w</p:attrName>
                                        </p:attrNameLst>
                                      </p:cBhvr>
                                      <p:tavLst>
                                        <p:tav tm="0">
                                          <p:val>
                                            <p:fltVal val="0"/>
                                          </p:val>
                                        </p:tav>
                                        <p:tav tm="100000">
                                          <p:val>
                                            <p:strVal val="#ppt_w"/>
                                          </p:val>
                                        </p:tav>
                                      </p:tavLst>
                                    </p:anim>
                                    <p:anim calcmode="lin" valueType="num">
                                      <p:cBhvr>
                                        <p:cTn id="14" dur="1000" fill="hold"/>
                                        <p:tgtEl>
                                          <p:spTgt spid="4">
                                            <p:txEl>
                                              <p:pRg st="1" end="1"/>
                                            </p:txEl>
                                          </p:spTgt>
                                        </p:tgtEl>
                                        <p:attrNameLst>
                                          <p:attrName>ppt_h</p:attrName>
                                        </p:attrNameLst>
                                      </p:cBhvr>
                                      <p:tavLst>
                                        <p:tav tm="0">
                                          <p:val>
                                            <p:fltVal val="0"/>
                                          </p:val>
                                        </p:tav>
                                        <p:tav tm="100000">
                                          <p:val>
                                            <p:strVal val="#ppt_h"/>
                                          </p:val>
                                        </p:tav>
                                      </p:tavLst>
                                    </p:anim>
                                    <p:anim calcmode="lin" valueType="num">
                                      <p:cBhvr>
                                        <p:cTn id="15" dur="1000" fill="hold"/>
                                        <p:tgtEl>
                                          <p:spTgt spid="4">
                                            <p:txEl>
                                              <p:pRg st="1" end="1"/>
                                            </p:txEl>
                                          </p:spTgt>
                                        </p:tgtEl>
                                        <p:attrNameLst>
                                          <p:attrName>style.rotation</p:attrName>
                                        </p:attrNameLst>
                                      </p:cBhvr>
                                      <p:tavLst>
                                        <p:tav tm="0">
                                          <p:val>
                                            <p:fltVal val="90"/>
                                          </p:val>
                                        </p:tav>
                                        <p:tav tm="100000">
                                          <p:val>
                                            <p:fltVal val="0"/>
                                          </p:val>
                                        </p:tav>
                                      </p:tavLst>
                                    </p:anim>
                                    <p:animEffect transition="in" filter="fade">
                                      <p:cBhvr>
                                        <p:cTn id="16" dur="1000"/>
                                        <p:tgtEl>
                                          <p:spTgt spid="4">
                                            <p:txEl>
                                              <p:pRg st="1" end="1"/>
                                            </p:txEl>
                                          </p:spTgt>
                                        </p:tgtEl>
                                      </p:cBhvr>
                                    </p:animEffect>
                                  </p:childTnLst>
                                </p:cTn>
                              </p:par>
                              <p:par>
                                <p:cTn id="17" presetID="31" presetClass="entr" presetSubtype="0" fill="hold" nodeType="withEffect">
                                  <p:stCondLst>
                                    <p:cond delay="0"/>
                                  </p:stCondLst>
                                  <p:childTnLst>
                                    <p:set>
                                      <p:cBhvr>
                                        <p:cTn id="18" dur="1" fill="hold">
                                          <p:stCondLst>
                                            <p:cond delay="0"/>
                                          </p:stCondLst>
                                        </p:cTn>
                                        <p:tgtEl>
                                          <p:spTgt spid="4">
                                            <p:txEl>
                                              <p:pRg st="2" end="2"/>
                                            </p:txEl>
                                          </p:spTgt>
                                        </p:tgtEl>
                                        <p:attrNameLst>
                                          <p:attrName>style.visibility</p:attrName>
                                        </p:attrNameLst>
                                      </p:cBhvr>
                                      <p:to>
                                        <p:strVal val="visible"/>
                                      </p:to>
                                    </p:set>
                                    <p:anim calcmode="lin" valueType="num">
                                      <p:cBhvr>
                                        <p:cTn id="19" dur="1000" fill="hold"/>
                                        <p:tgtEl>
                                          <p:spTgt spid="4">
                                            <p:txEl>
                                              <p:pRg st="2" end="2"/>
                                            </p:txEl>
                                          </p:spTgt>
                                        </p:tgtEl>
                                        <p:attrNameLst>
                                          <p:attrName>ppt_w</p:attrName>
                                        </p:attrNameLst>
                                      </p:cBhvr>
                                      <p:tavLst>
                                        <p:tav tm="0">
                                          <p:val>
                                            <p:fltVal val="0"/>
                                          </p:val>
                                        </p:tav>
                                        <p:tav tm="100000">
                                          <p:val>
                                            <p:strVal val="#ppt_w"/>
                                          </p:val>
                                        </p:tav>
                                      </p:tavLst>
                                    </p:anim>
                                    <p:anim calcmode="lin" valueType="num">
                                      <p:cBhvr>
                                        <p:cTn id="20" dur="1000" fill="hold"/>
                                        <p:tgtEl>
                                          <p:spTgt spid="4">
                                            <p:txEl>
                                              <p:pRg st="2" end="2"/>
                                            </p:txEl>
                                          </p:spTgt>
                                        </p:tgtEl>
                                        <p:attrNameLst>
                                          <p:attrName>ppt_h</p:attrName>
                                        </p:attrNameLst>
                                      </p:cBhvr>
                                      <p:tavLst>
                                        <p:tav tm="0">
                                          <p:val>
                                            <p:fltVal val="0"/>
                                          </p:val>
                                        </p:tav>
                                        <p:tav tm="100000">
                                          <p:val>
                                            <p:strVal val="#ppt_h"/>
                                          </p:val>
                                        </p:tav>
                                      </p:tavLst>
                                    </p:anim>
                                    <p:anim calcmode="lin" valueType="num">
                                      <p:cBhvr>
                                        <p:cTn id="21" dur="1000" fill="hold"/>
                                        <p:tgtEl>
                                          <p:spTgt spid="4">
                                            <p:txEl>
                                              <p:pRg st="2" end="2"/>
                                            </p:txEl>
                                          </p:spTgt>
                                        </p:tgtEl>
                                        <p:attrNameLst>
                                          <p:attrName>style.rotation</p:attrName>
                                        </p:attrNameLst>
                                      </p:cBhvr>
                                      <p:tavLst>
                                        <p:tav tm="0">
                                          <p:val>
                                            <p:fltVal val="90"/>
                                          </p:val>
                                        </p:tav>
                                        <p:tav tm="100000">
                                          <p:val>
                                            <p:fltVal val="0"/>
                                          </p:val>
                                        </p:tav>
                                      </p:tavLst>
                                    </p:anim>
                                    <p:animEffect transition="in" filter="fade">
                                      <p:cBhvr>
                                        <p:cTn id="22" dur="1000"/>
                                        <p:tgtEl>
                                          <p:spTgt spid="4">
                                            <p:txEl>
                                              <p:pRg st="2" end="2"/>
                                            </p:txEl>
                                          </p:spTgt>
                                        </p:tgtEl>
                                      </p:cBhvr>
                                    </p:animEffect>
                                  </p:childTnLst>
                                </p:cTn>
                              </p:par>
                              <p:par>
                                <p:cTn id="23" presetID="31" presetClass="entr" presetSubtype="0" fill="hold" nodeType="withEffect">
                                  <p:stCondLst>
                                    <p:cond delay="0"/>
                                  </p:stCondLst>
                                  <p:childTnLst>
                                    <p:set>
                                      <p:cBhvr>
                                        <p:cTn id="24" dur="1" fill="hold">
                                          <p:stCondLst>
                                            <p:cond delay="0"/>
                                          </p:stCondLst>
                                        </p:cTn>
                                        <p:tgtEl>
                                          <p:spTgt spid="4">
                                            <p:txEl>
                                              <p:pRg st="3" end="3"/>
                                            </p:txEl>
                                          </p:spTgt>
                                        </p:tgtEl>
                                        <p:attrNameLst>
                                          <p:attrName>style.visibility</p:attrName>
                                        </p:attrNameLst>
                                      </p:cBhvr>
                                      <p:to>
                                        <p:strVal val="visible"/>
                                      </p:to>
                                    </p:set>
                                    <p:anim calcmode="lin" valueType="num">
                                      <p:cBhvr>
                                        <p:cTn id="25" dur="1000" fill="hold"/>
                                        <p:tgtEl>
                                          <p:spTgt spid="4">
                                            <p:txEl>
                                              <p:pRg st="3" end="3"/>
                                            </p:txEl>
                                          </p:spTgt>
                                        </p:tgtEl>
                                        <p:attrNameLst>
                                          <p:attrName>ppt_w</p:attrName>
                                        </p:attrNameLst>
                                      </p:cBhvr>
                                      <p:tavLst>
                                        <p:tav tm="0">
                                          <p:val>
                                            <p:fltVal val="0"/>
                                          </p:val>
                                        </p:tav>
                                        <p:tav tm="100000">
                                          <p:val>
                                            <p:strVal val="#ppt_w"/>
                                          </p:val>
                                        </p:tav>
                                      </p:tavLst>
                                    </p:anim>
                                    <p:anim calcmode="lin" valueType="num">
                                      <p:cBhvr>
                                        <p:cTn id="26" dur="1000" fill="hold"/>
                                        <p:tgtEl>
                                          <p:spTgt spid="4">
                                            <p:txEl>
                                              <p:pRg st="3" end="3"/>
                                            </p:txEl>
                                          </p:spTgt>
                                        </p:tgtEl>
                                        <p:attrNameLst>
                                          <p:attrName>ppt_h</p:attrName>
                                        </p:attrNameLst>
                                      </p:cBhvr>
                                      <p:tavLst>
                                        <p:tav tm="0">
                                          <p:val>
                                            <p:fltVal val="0"/>
                                          </p:val>
                                        </p:tav>
                                        <p:tav tm="100000">
                                          <p:val>
                                            <p:strVal val="#ppt_h"/>
                                          </p:val>
                                        </p:tav>
                                      </p:tavLst>
                                    </p:anim>
                                    <p:anim calcmode="lin" valueType="num">
                                      <p:cBhvr>
                                        <p:cTn id="27" dur="1000" fill="hold"/>
                                        <p:tgtEl>
                                          <p:spTgt spid="4">
                                            <p:txEl>
                                              <p:pRg st="3" end="3"/>
                                            </p:txEl>
                                          </p:spTgt>
                                        </p:tgtEl>
                                        <p:attrNameLst>
                                          <p:attrName>style.rotation</p:attrName>
                                        </p:attrNameLst>
                                      </p:cBhvr>
                                      <p:tavLst>
                                        <p:tav tm="0">
                                          <p:val>
                                            <p:fltVal val="90"/>
                                          </p:val>
                                        </p:tav>
                                        <p:tav tm="100000">
                                          <p:val>
                                            <p:fltVal val="0"/>
                                          </p:val>
                                        </p:tav>
                                      </p:tavLst>
                                    </p:anim>
                                    <p:animEffect transition="in" filter="fade">
                                      <p:cBhvr>
                                        <p:cTn id="28" dur="1000"/>
                                        <p:tgtEl>
                                          <p:spTgt spid="4">
                                            <p:txEl>
                                              <p:pRg st="3" end="3"/>
                                            </p:txEl>
                                          </p:spTgt>
                                        </p:tgtEl>
                                      </p:cBhvr>
                                    </p:animEffect>
                                  </p:childTnLst>
                                </p:cTn>
                              </p:par>
                              <p:par>
                                <p:cTn id="29" presetID="31" presetClass="entr" presetSubtype="0" fill="hold" nodeType="withEffect">
                                  <p:stCondLst>
                                    <p:cond delay="0"/>
                                  </p:stCondLst>
                                  <p:childTnLst>
                                    <p:set>
                                      <p:cBhvr>
                                        <p:cTn id="30" dur="1" fill="hold">
                                          <p:stCondLst>
                                            <p:cond delay="0"/>
                                          </p:stCondLst>
                                        </p:cTn>
                                        <p:tgtEl>
                                          <p:spTgt spid="4">
                                            <p:txEl>
                                              <p:pRg st="4" end="4"/>
                                            </p:txEl>
                                          </p:spTgt>
                                        </p:tgtEl>
                                        <p:attrNameLst>
                                          <p:attrName>style.visibility</p:attrName>
                                        </p:attrNameLst>
                                      </p:cBhvr>
                                      <p:to>
                                        <p:strVal val="visible"/>
                                      </p:to>
                                    </p:set>
                                    <p:anim calcmode="lin" valueType="num">
                                      <p:cBhvr>
                                        <p:cTn id="31" dur="1000" fill="hold"/>
                                        <p:tgtEl>
                                          <p:spTgt spid="4">
                                            <p:txEl>
                                              <p:pRg st="4" end="4"/>
                                            </p:txEl>
                                          </p:spTgt>
                                        </p:tgtEl>
                                        <p:attrNameLst>
                                          <p:attrName>ppt_w</p:attrName>
                                        </p:attrNameLst>
                                      </p:cBhvr>
                                      <p:tavLst>
                                        <p:tav tm="0">
                                          <p:val>
                                            <p:fltVal val="0"/>
                                          </p:val>
                                        </p:tav>
                                        <p:tav tm="100000">
                                          <p:val>
                                            <p:strVal val="#ppt_w"/>
                                          </p:val>
                                        </p:tav>
                                      </p:tavLst>
                                    </p:anim>
                                    <p:anim calcmode="lin" valueType="num">
                                      <p:cBhvr>
                                        <p:cTn id="32" dur="1000" fill="hold"/>
                                        <p:tgtEl>
                                          <p:spTgt spid="4">
                                            <p:txEl>
                                              <p:pRg st="4" end="4"/>
                                            </p:txEl>
                                          </p:spTgt>
                                        </p:tgtEl>
                                        <p:attrNameLst>
                                          <p:attrName>ppt_h</p:attrName>
                                        </p:attrNameLst>
                                      </p:cBhvr>
                                      <p:tavLst>
                                        <p:tav tm="0">
                                          <p:val>
                                            <p:fltVal val="0"/>
                                          </p:val>
                                        </p:tav>
                                        <p:tav tm="100000">
                                          <p:val>
                                            <p:strVal val="#ppt_h"/>
                                          </p:val>
                                        </p:tav>
                                      </p:tavLst>
                                    </p:anim>
                                    <p:anim calcmode="lin" valueType="num">
                                      <p:cBhvr>
                                        <p:cTn id="33" dur="1000" fill="hold"/>
                                        <p:tgtEl>
                                          <p:spTgt spid="4">
                                            <p:txEl>
                                              <p:pRg st="4" end="4"/>
                                            </p:txEl>
                                          </p:spTgt>
                                        </p:tgtEl>
                                        <p:attrNameLst>
                                          <p:attrName>style.rotation</p:attrName>
                                        </p:attrNameLst>
                                      </p:cBhvr>
                                      <p:tavLst>
                                        <p:tav tm="0">
                                          <p:val>
                                            <p:fltVal val="90"/>
                                          </p:val>
                                        </p:tav>
                                        <p:tav tm="100000">
                                          <p:val>
                                            <p:fltVal val="0"/>
                                          </p:val>
                                        </p:tav>
                                      </p:tavLst>
                                    </p:anim>
                                    <p:animEffect transition="in" filter="fade">
                                      <p:cBhvr>
                                        <p:cTn id="34" dur="1000"/>
                                        <p:tgtEl>
                                          <p:spTgt spid="4">
                                            <p:txEl>
                                              <p:pRg st="4" end="4"/>
                                            </p:txEl>
                                          </p:spTgt>
                                        </p:tgtEl>
                                      </p:cBhvr>
                                    </p:animEffect>
                                  </p:childTnLst>
                                </p:cTn>
                              </p:par>
                              <p:par>
                                <p:cTn id="35" presetID="31" presetClass="entr" presetSubtype="0" fill="hold" nodeType="withEffect">
                                  <p:stCondLst>
                                    <p:cond delay="0"/>
                                  </p:stCondLst>
                                  <p:childTnLst>
                                    <p:set>
                                      <p:cBhvr>
                                        <p:cTn id="36" dur="1" fill="hold">
                                          <p:stCondLst>
                                            <p:cond delay="0"/>
                                          </p:stCondLst>
                                        </p:cTn>
                                        <p:tgtEl>
                                          <p:spTgt spid="4">
                                            <p:txEl>
                                              <p:pRg st="5" end="5"/>
                                            </p:txEl>
                                          </p:spTgt>
                                        </p:tgtEl>
                                        <p:attrNameLst>
                                          <p:attrName>style.visibility</p:attrName>
                                        </p:attrNameLst>
                                      </p:cBhvr>
                                      <p:to>
                                        <p:strVal val="visible"/>
                                      </p:to>
                                    </p:set>
                                    <p:anim calcmode="lin" valueType="num">
                                      <p:cBhvr>
                                        <p:cTn id="37" dur="1000" fill="hold"/>
                                        <p:tgtEl>
                                          <p:spTgt spid="4">
                                            <p:txEl>
                                              <p:pRg st="5" end="5"/>
                                            </p:txEl>
                                          </p:spTgt>
                                        </p:tgtEl>
                                        <p:attrNameLst>
                                          <p:attrName>ppt_w</p:attrName>
                                        </p:attrNameLst>
                                      </p:cBhvr>
                                      <p:tavLst>
                                        <p:tav tm="0">
                                          <p:val>
                                            <p:fltVal val="0"/>
                                          </p:val>
                                        </p:tav>
                                        <p:tav tm="100000">
                                          <p:val>
                                            <p:strVal val="#ppt_w"/>
                                          </p:val>
                                        </p:tav>
                                      </p:tavLst>
                                    </p:anim>
                                    <p:anim calcmode="lin" valueType="num">
                                      <p:cBhvr>
                                        <p:cTn id="38" dur="1000" fill="hold"/>
                                        <p:tgtEl>
                                          <p:spTgt spid="4">
                                            <p:txEl>
                                              <p:pRg st="5" end="5"/>
                                            </p:txEl>
                                          </p:spTgt>
                                        </p:tgtEl>
                                        <p:attrNameLst>
                                          <p:attrName>ppt_h</p:attrName>
                                        </p:attrNameLst>
                                      </p:cBhvr>
                                      <p:tavLst>
                                        <p:tav tm="0">
                                          <p:val>
                                            <p:fltVal val="0"/>
                                          </p:val>
                                        </p:tav>
                                        <p:tav tm="100000">
                                          <p:val>
                                            <p:strVal val="#ppt_h"/>
                                          </p:val>
                                        </p:tav>
                                      </p:tavLst>
                                    </p:anim>
                                    <p:anim calcmode="lin" valueType="num">
                                      <p:cBhvr>
                                        <p:cTn id="39" dur="1000" fill="hold"/>
                                        <p:tgtEl>
                                          <p:spTgt spid="4">
                                            <p:txEl>
                                              <p:pRg st="5" end="5"/>
                                            </p:txEl>
                                          </p:spTgt>
                                        </p:tgtEl>
                                        <p:attrNameLst>
                                          <p:attrName>style.rotation</p:attrName>
                                        </p:attrNameLst>
                                      </p:cBhvr>
                                      <p:tavLst>
                                        <p:tav tm="0">
                                          <p:val>
                                            <p:fltVal val="90"/>
                                          </p:val>
                                        </p:tav>
                                        <p:tav tm="100000">
                                          <p:val>
                                            <p:fltVal val="0"/>
                                          </p:val>
                                        </p:tav>
                                      </p:tavLst>
                                    </p:anim>
                                    <p:animEffect transition="in" filter="fade">
                                      <p:cBhvr>
                                        <p:cTn id="40" dur="1000"/>
                                        <p:tgtEl>
                                          <p:spTgt spid="4">
                                            <p:txEl>
                                              <p:pRg st="5" end="5"/>
                                            </p:txEl>
                                          </p:spTgt>
                                        </p:tgtEl>
                                      </p:cBhvr>
                                    </p:animEffect>
                                  </p:childTnLst>
                                </p:cTn>
                              </p:par>
                              <p:par>
                                <p:cTn id="41" presetID="31" presetClass="entr" presetSubtype="0" fill="hold" nodeType="withEffect">
                                  <p:stCondLst>
                                    <p:cond delay="0"/>
                                  </p:stCondLst>
                                  <p:childTnLst>
                                    <p:set>
                                      <p:cBhvr>
                                        <p:cTn id="42" dur="1" fill="hold">
                                          <p:stCondLst>
                                            <p:cond delay="0"/>
                                          </p:stCondLst>
                                        </p:cTn>
                                        <p:tgtEl>
                                          <p:spTgt spid="4">
                                            <p:txEl>
                                              <p:pRg st="6" end="6"/>
                                            </p:txEl>
                                          </p:spTgt>
                                        </p:tgtEl>
                                        <p:attrNameLst>
                                          <p:attrName>style.visibility</p:attrName>
                                        </p:attrNameLst>
                                      </p:cBhvr>
                                      <p:to>
                                        <p:strVal val="visible"/>
                                      </p:to>
                                    </p:set>
                                    <p:anim calcmode="lin" valueType="num">
                                      <p:cBhvr>
                                        <p:cTn id="43" dur="1000" fill="hold"/>
                                        <p:tgtEl>
                                          <p:spTgt spid="4">
                                            <p:txEl>
                                              <p:pRg st="6" end="6"/>
                                            </p:txEl>
                                          </p:spTgt>
                                        </p:tgtEl>
                                        <p:attrNameLst>
                                          <p:attrName>ppt_w</p:attrName>
                                        </p:attrNameLst>
                                      </p:cBhvr>
                                      <p:tavLst>
                                        <p:tav tm="0">
                                          <p:val>
                                            <p:fltVal val="0"/>
                                          </p:val>
                                        </p:tav>
                                        <p:tav tm="100000">
                                          <p:val>
                                            <p:strVal val="#ppt_w"/>
                                          </p:val>
                                        </p:tav>
                                      </p:tavLst>
                                    </p:anim>
                                    <p:anim calcmode="lin" valueType="num">
                                      <p:cBhvr>
                                        <p:cTn id="44" dur="1000" fill="hold"/>
                                        <p:tgtEl>
                                          <p:spTgt spid="4">
                                            <p:txEl>
                                              <p:pRg st="6" end="6"/>
                                            </p:txEl>
                                          </p:spTgt>
                                        </p:tgtEl>
                                        <p:attrNameLst>
                                          <p:attrName>ppt_h</p:attrName>
                                        </p:attrNameLst>
                                      </p:cBhvr>
                                      <p:tavLst>
                                        <p:tav tm="0">
                                          <p:val>
                                            <p:fltVal val="0"/>
                                          </p:val>
                                        </p:tav>
                                        <p:tav tm="100000">
                                          <p:val>
                                            <p:strVal val="#ppt_h"/>
                                          </p:val>
                                        </p:tav>
                                      </p:tavLst>
                                    </p:anim>
                                    <p:anim calcmode="lin" valueType="num">
                                      <p:cBhvr>
                                        <p:cTn id="45" dur="1000" fill="hold"/>
                                        <p:tgtEl>
                                          <p:spTgt spid="4">
                                            <p:txEl>
                                              <p:pRg st="6" end="6"/>
                                            </p:txEl>
                                          </p:spTgt>
                                        </p:tgtEl>
                                        <p:attrNameLst>
                                          <p:attrName>style.rotation</p:attrName>
                                        </p:attrNameLst>
                                      </p:cBhvr>
                                      <p:tavLst>
                                        <p:tav tm="0">
                                          <p:val>
                                            <p:fltVal val="90"/>
                                          </p:val>
                                        </p:tav>
                                        <p:tav tm="100000">
                                          <p:val>
                                            <p:fltVal val="0"/>
                                          </p:val>
                                        </p:tav>
                                      </p:tavLst>
                                    </p:anim>
                                    <p:animEffect transition="in" filter="fade">
                                      <p:cBhvr>
                                        <p:cTn id="46" dur="1000"/>
                                        <p:tgtEl>
                                          <p:spTgt spid="4">
                                            <p:txEl>
                                              <p:pRg st="6" end="6"/>
                                            </p:txEl>
                                          </p:spTgt>
                                        </p:tgtEl>
                                      </p:cBhvr>
                                    </p:animEffect>
                                  </p:childTnLst>
                                </p:cTn>
                              </p:par>
                              <p:par>
                                <p:cTn id="47" presetID="31" presetClass="entr" presetSubtype="0" fill="hold" nodeType="withEffect">
                                  <p:stCondLst>
                                    <p:cond delay="0"/>
                                  </p:stCondLst>
                                  <p:childTnLst>
                                    <p:set>
                                      <p:cBhvr>
                                        <p:cTn id="48" dur="1" fill="hold">
                                          <p:stCondLst>
                                            <p:cond delay="0"/>
                                          </p:stCondLst>
                                        </p:cTn>
                                        <p:tgtEl>
                                          <p:spTgt spid="4">
                                            <p:txEl>
                                              <p:pRg st="7" end="7"/>
                                            </p:txEl>
                                          </p:spTgt>
                                        </p:tgtEl>
                                        <p:attrNameLst>
                                          <p:attrName>style.visibility</p:attrName>
                                        </p:attrNameLst>
                                      </p:cBhvr>
                                      <p:to>
                                        <p:strVal val="visible"/>
                                      </p:to>
                                    </p:set>
                                    <p:anim calcmode="lin" valueType="num">
                                      <p:cBhvr>
                                        <p:cTn id="49" dur="1000" fill="hold"/>
                                        <p:tgtEl>
                                          <p:spTgt spid="4">
                                            <p:txEl>
                                              <p:pRg st="7" end="7"/>
                                            </p:txEl>
                                          </p:spTgt>
                                        </p:tgtEl>
                                        <p:attrNameLst>
                                          <p:attrName>ppt_w</p:attrName>
                                        </p:attrNameLst>
                                      </p:cBhvr>
                                      <p:tavLst>
                                        <p:tav tm="0">
                                          <p:val>
                                            <p:fltVal val="0"/>
                                          </p:val>
                                        </p:tav>
                                        <p:tav tm="100000">
                                          <p:val>
                                            <p:strVal val="#ppt_w"/>
                                          </p:val>
                                        </p:tav>
                                      </p:tavLst>
                                    </p:anim>
                                    <p:anim calcmode="lin" valueType="num">
                                      <p:cBhvr>
                                        <p:cTn id="50" dur="1000" fill="hold"/>
                                        <p:tgtEl>
                                          <p:spTgt spid="4">
                                            <p:txEl>
                                              <p:pRg st="7" end="7"/>
                                            </p:txEl>
                                          </p:spTgt>
                                        </p:tgtEl>
                                        <p:attrNameLst>
                                          <p:attrName>ppt_h</p:attrName>
                                        </p:attrNameLst>
                                      </p:cBhvr>
                                      <p:tavLst>
                                        <p:tav tm="0">
                                          <p:val>
                                            <p:fltVal val="0"/>
                                          </p:val>
                                        </p:tav>
                                        <p:tav tm="100000">
                                          <p:val>
                                            <p:strVal val="#ppt_h"/>
                                          </p:val>
                                        </p:tav>
                                      </p:tavLst>
                                    </p:anim>
                                    <p:anim calcmode="lin" valueType="num">
                                      <p:cBhvr>
                                        <p:cTn id="51" dur="1000" fill="hold"/>
                                        <p:tgtEl>
                                          <p:spTgt spid="4">
                                            <p:txEl>
                                              <p:pRg st="7" end="7"/>
                                            </p:txEl>
                                          </p:spTgt>
                                        </p:tgtEl>
                                        <p:attrNameLst>
                                          <p:attrName>style.rotation</p:attrName>
                                        </p:attrNameLst>
                                      </p:cBhvr>
                                      <p:tavLst>
                                        <p:tav tm="0">
                                          <p:val>
                                            <p:fltVal val="90"/>
                                          </p:val>
                                        </p:tav>
                                        <p:tav tm="100000">
                                          <p:val>
                                            <p:fltVal val="0"/>
                                          </p:val>
                                        </p:tav>
                                      </p:tavLst>
                                    </p:anim>
                                    <p:animEffect transition="in" filter="fade">
                                      <p:cBhvr>
                                        <p:cTn id="52" dur="1000"/>
                                        <p:tgtEl>
                                          <p:spTgt spid="4">
                                            <p:txEl>
                                              <p:pRg st="7" end="7"/>
                                            </p:txEl>
                                          </p:spTgt>
                                        </p:tgtEl>
                                      </p:cBhvr>
                                    </p:animEffect>
                                  </p:childTnLst>
                                </p:cTn>
                              </p:par>
                              <p:par>
                                <p:cTn id="53" presetID="31" presetClass="entr" presetSubtype="0" fill="hold" nodeType="withEffect">
                                  <p:stCondLst>
                                    <p:cond delay="0"/>
                                  </p:stCondLst>
                                  <p:childTnLst>
                                    <p:set>
                                      <p:cBhvr>
                                        <p:cTn id="54" dur="1" fill="hold">
                                          <p:stCondLst>
                                            <p:cond delay="0"/>
                                          </p:stCondLst>
                                        </p:cTn>
                                        <p:tgtEl>
                                          <p:spTgt spid="4">
                                            <p:txEl>
                                              <p:pRg st="8" end="8"/>
                                            </p:txEl>
                                          </p:spTgt>
                                        </p:tgtEl>
                                        <p:attrNameLst>
                                          <p:attrName>style.visibility</p:attrName>
                                        </p:attrNameLst>
                                      </p:cBhvr>
                                      <p:to>
                                        <p:strVal val="visible"/>
                                      </p:to>
                                    </p:set>
                                    <p:anim calcmode="lin" valueType="num">
                                      <p:cBhvr>
                                        <p:cTn id="55" dur="1000" fill="hold"/>
                                        <p:tgtEl>
                                          <p:spTgt spid="4">
                                            <p:txEl>
                                              <p:pRg st="8" end="8"/>
                                            </p:txEl>
                                          </p:spTgt>
                                        </p:tgtEl>
                                        <p:attrNameLst>
                                          <p:attrName>ppt_w</p:attrName>
                                        </p:attrNameLst>
                                      </p:cBhvr>
                                      <p:tavLst>
                                        <p:tav tm="0">
                                          <p:val>
                                            <p:fltVal val="0"/>
                                          </p:val>
                                        </p:tav>
                                        <p:tav tm="100000">
                                          <p:val>
                                            <p:strVal val="#ppt_w"/>
                                          </p:val>
                                        </p:tav>
                                      </p:tavLst>
                                    </p:anim>
                                    <p:anim calcmode="lin" valueType="num">
                                      <p:cBhvr>
                                        <p:cTn id="56" dur="1000" fill="hold"/>
                                        <p:tgtEl>
                                          <p:spTgt spid="4">
                                            <p:txEl>
                                              <p:pRg st="8" end="8"/>
                                            </p:txEl>
                                          </p:spTgt>
                                        </p:tgtEl>
                                        <p:attrNameLst>
                                          <p:attrName>ppt_h</p:attrName>
                                        </p:attrNameLst>
                                      </p:cBhvr>
                                      <p:tavLst>
                                        <p:tav tm="0">
                                          <p:val>
                                            <p:fltVal val="0"/>
                                          </p:val>
                                        </p:tav>
                                        <p:tav tm="100000">
                                          <p:val>
                                            <p:strVal val="#ppt_h"/>
                                          </p:val>
                                        </p:tav>
                                      </p:tavLst>
                                    </p:anim>
                                    <p:anim calcmode="lin" valueType="num">
                                      <p:cBhvr>
                                        <p:cTn id="57" dur="1000" fill="hold"/>
                                        <p:tgtEl>
                                          <p:spTgt spid="4">
                                            <p:txEl>
                                              <p:pRg st="8" end="8"/>
                                            </p:txEl>
                                          </p:spTgt>
                                        </p:tgtEl>
                                        <p:attrNameLst>
                                          <p:attrName>style.rotation</p:attrName>
                                        </p:attrNameLst>
                                      </p:cBhvr>
                                      <p:tavLst>
                                        <p:tav tm="0">
                                          <p:val>
                                            <p:fltVal val="90"/>
                                          </p:val>
                                        </p:tav>
                                        <p:tav tm="100000">
                                          <p:val>
                                            <p:fltVal val="0"/>
                                          </p:val>
                                        </p:tav>
                                      </p:tavLst>
                                    </p:anim>
                                    <p:animEffect transition="in" filter="fade">
                                      <p:cBhvr>
                                        <p:cTn id="58" dur="1000"/>
                                        <p:tgtEl>
                                          <p:spTgt spid="4">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smtClean="0">
                <a:solidFill>
                  <a:schemeClr val="tx1"/>
                </a:solidFill>
              </a:rPr>
              <a:t>Terms of Service</a:t>
            </a:r>
            <a:endParaRPr lang="en-US" b="1" dirty="0">
              <a:solidFill>
                <a:schemeClr val="tx1"/>
              </a:solidFill>
            </a:endParaRPr>
          </a:p>
        </p:txBody>
      </p:sp>
      <p:pic>
        <p:nvPicPr>
          <p:cNvPr id="4" name="Content Placeholder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2587557" y="1448567"/>
            <a:ext cx="7198469" cy="4801322"/>
          </a:xfrm>
        </p:spPr>
      </p:pic>
      <p:cxnSp>
        <p:nvCxnSpPr>
          <p:cNvPr id="5" name="Straight Connector 4"/>
          <p:cNvCxnSpPr/>
          <p:nvPr/>
        </p:nvCxnSpPr>
        <p:spPr>
          <a:xfrm>
            <a:off x="3599235" y="3735419"/>
            <a:ext cx="4046705" cy="466930"/>
          </a:xfrm>
          <a:prstGeom prst="line">
            <a:avLst/>
          </a:prstGeom>
          <a:ln w="60325">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283278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5" presetClass="entr" presetSubtype="0"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0"/>
                                        <p:tgtEl>
                                          <p:spTgt spid="4"/>
                                        </p:tgtEl>
                                      </p:cBhvr>
                                    </p:animEffect>
                                    <p:anim calcmode="lin" valueType="num">
                                      <p:cBhvr>
                                        <p:cTn id="8" dur="5000" fill="hold"/>
                                        <p:tgtEl>
                                          <p:spTgt spid="4"/>
                                        </p:tgtEl>
                                        <p:attrNameLst>
                                          <p:attrName>ppt_w</p:attrName>
                                        </p:attrNameLst>
                                      </p:cBhvr>
                                      <p:tavLst>
                                        <p:tav tm="0" fmla="#ppt_w*sin(2.5*pi*$)">
                                          <p:val>
                                            <p:fltVal val="0"/>
                                          </p:val>
                                        </p:tav>
                                        <p:tav tm="100000">
                                          <p:val>
                                            <p:fltVal val="1"/>
                                          </p:val>
                                        </p:tav>
                                      </p:tavLst>
                                    </p:anim>
                                    <p:anim calcmode="lin" valueType="num">
                                      <p:cBhvr>
                                        <p:cTn id="9" dur="5000" fill="hold"/>
                                        <p:tgtEl>
                                          <p:spTgt spid="4"/>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solidFill>
                  <a:schemeClr val="tx1"/>
                </a:solidFill>
              </a:rPr>
              <a:t>Member Timeline</a:t>
            </a:r>
            <a:endParaRPr lang="en-US" dirty="0">
              <a:solidFill>
                <a:schemeClr val="tx1"/>
              </a:solidFill>
            </a:endParaRPr>
          </a:p>
        </p:txBody>
      </p:sp>
      <p:graphicFrame>
        <p:nvGraphicFramePr>
          <p:cNvPr id="6" name="Diagram 5">
            <a:extLst>
              <a:ext uri="{FF2B5EF4-FFF2-40B4-BE49-F238E27FC236}">
                <a16:creationId xmlns:a16="http://schemas.microsoft.com/office/drawing/2014/main" id="{1B9DEBDC-1A8F-447A-8A66-2C86D62BE549}"/>
              </a:ext>
            </a:extLst>
          </p:cNvPr>
          <p:cNvGraphicFramePr/>
          <p:nvPr>
            <p:extLst/>
          </p:nvPr>
        </p:nvGraphicFramePr>
        <p:xfrm>
          <a:off x="3428732" y="1353312"/>
          <a:ext cx="5041937" cy="441945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542553528"/>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smtClean="0">
                <a:solidFill>
                  <a:schemeClr val="tx1"/>
                </a:solidFill>
              </a:rPr>
              <a:t>Completion of Service</a:t>
            </a:r>
            <a:endParaRPr lang="en-US" b="1" dirty="0">
              <a:solidFill>
                <a:schemeClr val="tx1"/>
              </a:solidFill>
            </a:endParaRPr>
          </a:p>
        </p:txBody>
      </p:sp>
      <p:sp>
        <p:nvSpPr>
          <p:cNvPr id="4" name="Content Placeholder 3"/>
          <p:cNvSpPr>
            <a:spLocks noGrp="1"/>
          </p:cNvSpPr>
          <p:nvPr>
            <p:ph sz="half" idx="2"/>
          </p:nvPr>
        </p:nvSpPr>
        <p:spPr>
          <a:xfrm>
            <a:off x="335603" y="4868896"/>
            <a:ext cx="11673191" cy="1989104"/>
          </a:xfrm>
        </p:spPr>
        <p:txBody>
          <a:bodyPr>
            <a:normAutofit/>
          </a:bodyPr>
          <a:lstStyle/>
          <a:p>
            <a:pPr marL="0" indent="0">
              <a:buNone/>
            </a:pPr>
            <a:r>
              <a:rPr lang="en-US" dirty="0" smtClean="0">
                <a:solidFill>
                  <a:schemeClr val="bg1"/>
                </a:solidFill>
              </a:rPr>
              <a:t>Exit     *     Release from Participation     *     Compelling Personal Circumstance</a:t>
            </a:r>
            <a:endParaRPr lang="en-US" dirty="0">
              <a:solidFill>
                <a:schemeClr val="bg1"/>
              </a:solidFill>
            </a:endParaRPr>
          </a:p>
        </p:txBody>
      </p:sp>
      <p:pic>
        <p:nvPicPr>
          <p:cNvPr id="7" name="Content Placeholder 6" descr="Deposit Deadline Extended (again) to September 18"/>
          <p:cNvPicPr>
            <a:picLocks noGrp="1" noChangeAspect="1"/>
          </p:cNvPicPr>
          <p:nvPr>
            <p:ph sz="quarter" idx="4"/>
          </p:nvPr>
        </p:nvPicPr>
        <p:blipFill>
          <a:blip r:embed="rId3">
            <a:extLst>
              <a:ext uri="{28A0092B-C50C-407E-A947-70E740481C1C}">
                <a14:useLocalDpi xmlns:a14="http://schemas.microsoft.com/office/drawing/2010/main" val="0"/>
              </a:ext>
            </a:extLst>
          </a:blip>
          <a:stretch>
            <a:fillRect/>
          </a:stretch>
        </p:blipFill>
        <p:spPr>
          <a:xfrm>
            <a:off x="2303023" y="1476679"/>
            <a:ext cx="7738353" cy="3028051"/>
          </a:xfrm>
        </p:spPr>
      </p:pic>
    </p:spTree>
    <p:extLst>
      <p:ext uri="{BB962C8B-B14F-4D97-AF65-F5344CB8AC3E}">
        <p14:creationId xmlns:p14="http://schemas.microsoft.com/office/powerpoint/2010/main" val="478798527"/>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solidFill>
                  <a:schemeClr val="tx1"/>
                </a:solidFill>
              </a:rPr>
              <a:t>Prohibited Activities</a:t>
            </a:r>
            <a:endParaRPr lang="en-US" dirty="0">
              <a:solidFill>
                <a:schemeClr val="tx1"/>
              </a:solidFill>
            </a:endParaRPr>
          </a:p>
        </p:txBody>
      </p:sp>
      <p:sp>
        <p:nvSpPr>
          <p:cNvPr id="3" name="Content Placeholder 2"/>
          <p:cNvSpPr>
            <a:spLocks noGrp="1"/>
          </p:cNvSpPr>
          <p:nvPr>
            <p:ph idx="1"/>
          </p:nvPr>
        </p:nvSpPr>
        <p:spPr/>
        <p:txBody>
          <a:bodyPr>
            <a:normAutofit/>
          </a:bodyPr>
          <a:lstStyle/>
          <a:p>
            <a:pPr marL="299085" indent="-287020">
              <a:lnSpc>
                <a:spcPct val="100000"/>
              </a:lnSpc>
              <a:spcAft>
                <a:spcPts val="600"/>
              </a:spcAft>
              <a:buClr>
                <a:srgbClr val="8D1414"/>
              </a:buClr>
              <a:buSzPct val="144230"/>
              <a:buFont typeface="Arial"/>
              <a:buChar char="•"/>
              <a:tabLst>
                <a:tab pos="299720" algn="l"/>
              </a:tabLst>
            </a:pPr>
            <a:r>
              <a:rPr lang="en-US" spc="-5" dirty="0">
                <a:latin typeface="Corbel"/>
                <a:cs typeface="Corbel"/>
              </a:rPr>
              <a:t>Attempting</a:t>
            </a:r>
            <a:r>
              <a:rPr lang="en-US" spc="-30" dirty="0">
                <a:latin typeface="Corbel"/>
                <a:cs typeface="Corbel"/>
              </a:rPr>
              <a:t> </a:t>
            </a:r>
            <a:r>
              <a:rPr lang="en-US" spc="-5" dirty="0">
                <a:latin typeface="Corbel"/>
                <a:cs typeface="Corbel"/>
              </a:rPr>
              <a:t>to</a:t>
            </a:r>
            <a:r>
              <a:rPr lang="en-US" spc="10" dirty="0">
                <a:latin typeface="Corbel"/>
                <a:cs typeface="Corbel"/>
              </a:rPr>
              <a:t> </a:t>
            </a:r>
            <a:r>
              <a:rPr lang="en-US" spc="-5" dirty="0">
                <a:latin typeface="Corbel"/>
                <a:cs typeface="Corbel"/>
              </a:rPr>
              <a:t>influence</a:t>
            </a:r>
            <a:r>
              <a:rPr lang="en-US" spc="-10" dirty="0">
                <a:latin typeface="Corbel"/>
                <a:cs typeface="Corbel"/>
              </a:rPr>
              <a:t> </a:t>
            </a:r>
            <a:r>
              <a:rPr lang="en-US" b="1" spc="-5" dirty="0" smtClean="0">
                <a:latin typeface="Corbel"/>
                <a:cs typeface="Corbel"/>
              </a:rPr>
              <a:t>legislation;</a:t>
            </a:r>
            <a:endParaRPr lang="en-US" b="1" dirty="0">
              <a:latin typeface="Corbel"/>
              <a:cs typeface="Corbel"/>
            </a:endParaRPr>
          </a:p>
          <a:p>
            <a:pPr marL="299085" indent="-287020">
              <a:lnSpc>
                <a:spcPct val="100000"/>
              </a:lnSpc>
              <a:spcAft>
                <a:spcPts val="600"/>
              </a:spcAft>
              <a:buClr>
                <a:srgbClr val="8D1414"/>
              </a:buClr>
              <a:buSzPct val="144230"/>
              <a:buFont typeface="Arial"/>
              <a:buChar char="•"/>
              <a:tabLst>
                <a:tab pos="299720" algn="l"/>
              </a:tabLst>
            </a:pPr>
            <a:r>
              <a:rPr lang="en-US" spc="-5" dirty="0" smtClean="0">
                <a:latin typeface="Corbel"/>
                <a:cs typeface="Corbel"/>
              </a:rPr>
              <a:t>Organizing </a:t>
            </a:r>
            <a:r>
              <a:rPr lang="en-US" dirty="0">
                <a:latin typeface="Corbel"/>
                <a:cs typeface="Corbel"/>
              </a:rPr>
              <a:t>or</a:t>
            </a:r>
            <a:r>
              <a:rPr lang="en-US" spc="20" dirty="0">
                <a:latin typeface="Corbel"/>
                <a:cs typeface="Corbel"/>
              </a:rPr>
              <a:t> </a:t>
            </a:r>
            <a:r>
              <a:rPr lang="en-US" spc="-5" dirty="0">
                <a:latin typeface="Corbel"/>
                <a:cs typeface="Corbel"/>
              </a:rPr>
              <a:t>engaging in</a:t>
            </a:r>
            <a:r>
              <a:rPr lang="en-US" spc="10" dirty="0">
                <a:latin typeface="Corbel"/>
                <a:cs typeface="Corbel"/>
              </a:rPr>
              <a:t> </a:t>
            </a:r>
            <a:r>
              <a:rPr lang="en-US" b="1" spc="-5" dirty="0">
                <a:latin typeface="Corbel"/>
                <a:cs typeface="Corbel"/>
              </a:rPr>
              <a:t>protests,</a:t>
            </a:r>
            <a:r>
              <a:rPr lang="en-US" b="1" spc="10" dirty="0">
                <a:latin typeface="Corbel"/>
                <a:cs typeface="Corbel"/>
              </a:rPr>
              <a:t> </a:t>
            </a:r>
            <a:r>
              <a:rPr lang="en-US" b="1" spc="-5" dirty="0">
                <a:latin typeface="Corbel"/>
                <a:cs typeface="Corbel"/>
              </a:rPr>
              <a:t>petitions,</a:t>
            </a:r>
            <a:r>
              <a:rPr lang="en-US" b="1" spc="15" dirty="0">
                <a:latin typeface="Corbel"/>
                <a:cs typeface="Corbel"/>
              </a:rPr>
              <a:t> </a:t>
            </a:r>
            <a:r>
              <a:rPr lang="en-US" b="1" spc="-5" dirty="0">
                <a:latin typeface="Corbel"/>
                <a:cs typeface="Corbel"/>
              </a:rPr>
              <a:t>boycotts, </a:t>
            </a:r>
            <a:r>
              <a:rPr lang="en-US" b="1" spc="-520" dirty="0">
                <a:latin typeface="Corbel"/>
                <a:cs typeface="Corbel"/>
              </a:rPr>
              <a:t> </a:t>
            </a:r>
            <a:r>
              <a:rPr lang="en-US" b="1" spc="-5" dirty="0">
                <a:latin typeface="Corbel"/>
                <a:cs typeface="Corbel"/>
              </a:rPr>
              <a:t>or </a:t>
            </a:r>
            <a:r>
              <a:rPr lang="en-US" b="1" spc="-10" dirty="0" smtClean="0">
                <a:latin typeface="Corbel"/>
                <a:cs typeface="Corbel"/>
              </a:rPr>
              <a:t>strikes</a:t>
            </a:r>
            <a:r>
              <a:rPr lang="en-US" spc="-10" dirty="0" smtClean="0">
                <a:latin typeface="Corbel"/>
                <a:cs typeface="Corbel"/>
              </a:rPr>
              <a:t>’;</a:t>
            </a:r>
          </a:p>
          <a:p>
            <a:pPr marL="299085" indent="-287020">
              <a:lnSpc>
                <a:spcPct val="100000"/>
              </a:lnSpc>
              <a:spcAft>
                <a:spcPts val="600"/>
              </a:spcAft>
              <a:buClr>
                <a:srgbClr val="8D1414"/>
              </a:buClr>
              <a:buSzPct val="144230"/>
              <a:buFont typeface="Arial"/>
              <a:buChar char="•"/>
              <a:tabLst>
                <a:tab pos="299720" algn="l"/>
              </a:tabLst>
            </a:pPr>
            <a:r>
              <a:rPr lang="en-US" spc="-5" dirty="0" smtClean="0">
                <a:latin typeface="Corbel"/>
                <a:cs typeface="Corbel"/>
              </a:rPr>
              <a:t>Assisting</a:t>
            </a:r>
            <a:r>
              <a:rPr lang="en-US" spc="-5" dirty="0">
                <a:latin typeface="Corbel"/>
                <a:cs typeface="Corbel"/>
              </a:rPr>
              <a:t>,</a:t>
            </a:r>
            <a:r>
              <a:rPr lang="en-US" spc="-20" dirty="0">
                <a:latin typeface="Corbel"/>
                <a:cs typeface="Corbel"/>
              </a:rPr>
              <a:t> </a:t>
            </a:r>
            <a:r>
              <a:rPr lang="en-US" spc="-5" dirty="0">
                <a:latin typeface="Corbel"/>
                <a:cs typeface="Corbel"/>
              </a:rPr>
              <a:t>promoting,</a:t>
            </a:r>
            <a:r>
              <a:rPr lang="en-US" spc="-15" dirty="0">
                <a:latin typeface="Corbel"/>
                <a:cs typeface="Corbel"/>
              </a:rPr>
              <a:t> </a:t>
            </a:r>
            <a:r>
              <a:rPr lang="en-US" dirty="0">
                <a:latin typeface="Corbel"/>
                <a:cs typeface="Corbel"/>
              </a:rPr>
              <a:t>or</a:t>
            </a:r>
            <a:r>
              <a:rPr lang="en-US" spc="10" dirty="0">
                <a:latin typeface="Corbel"/>
                <a:cs typeface="Corbel"/>
              </a:rPr>
              <a:t> </a:t>
            </a:r>
            <a:r>
              <a:rPr lang="en-US" spc="-5" dirty="0">
                <a:latin typeface="Corbel"/>
                <a:cs typeface="Corbel"/>
              </a:rPr>
              <a:t>deterring</a:t>
            </a:r>
            <a:r>
              <a:rPr lang="en-US" spc="-25" dirty="0">
                <a:latin typeface="Corbel"/>
                <a:cs typeface="Corbel"/>
              </a:rPr>
              <a:t> </a:t>
            </a:r>
            <a:r>
              <a:rPr lang="en-US" b="1" spc="-5" dirty="0">
                <a:latin typeface="Corbel"/>
                <a:cs typeface="Corbel"/>
              </a:rPr>
              <a:t>union</a:t>
            </a:r>
            <a:r>
              <a:rPr lang="en-US" b="1" spc="-15" dirty="0">
                <a:latin typeface="Corbel"/>
                <a:cs typeface="Corbel"/>
              </a:rPr>
              <a:t> </a:t>
            </a:r>
            <a:r>
              <a:rPr lang="en-US" b="1" dirty="0" smtClean="0">
                <a:latin typeface="Corbel"/>
                <a:cs typeface="Corbel"/>
              </a:rPr>
              <a:t>organizing</a:t>
            </a:r>
            <a:r>
              <a:rPr lang="en-US" dirty="0" smtClean="0">
                <a:latin typeface="Corbel"/>
                <a:cs typeface="Corbel"/>
              </a:rPr>
              <a:t>;</a:t>
            </a:r>
          </a:p>
          <a:p>
            <a:pPr marL="299085" indent="-287020">
              <a:lnSpc>
                <a:spcPct val="100000"/>
              </a:lnSpc>
              <a:spcAft>
                <a:spcPts val="600"/>
              </a:spcAft>
              <a:buClr>
                <a:srgbClr val="8D1414"/>
              </a:buClr>
              <a:buSzPct val="144230"/>
              <a:buFont typeface="Arial"/>
              <a:buChar char="•"/>
              <a:tabLst>
                <a:tab pos="299720" algn="l"/>
              </a:tabLst>
            </a:pPr>
            <a:r>
              <a:rPr lang="en-US" spc="-5" dirty="0" smtClean="0">
                <a:latin typeface="Corbel"/>
                <a:cs typeface="Corbel"/>
              </a:rPr>
              <a:t>Impairing</a:t>
            </a:r>
            <a:r>
              <a:rPr lang="en-US" dirty="0" smtClean="0">
                <a:latin typeface="Corbel"/>
                <a:cs typeface="Corbel"/>
              </a:rPr>
              <a:t> </a:t>
            </a:r>
            <a:r>
              <a:rPr lang="en-US" spc="-5" dirty="0">
                <a:latin typeface="Corbel"/>
                <a:cs typeface="Corbel"/>
              </a:rPr>
              <a:t>existing</a:t>
            </a:r>
            <a:r>
              <a:rPr lang="en-US" spc="-10" dirty="0">
                <a:latin typeface="Corbel"/>
                <a:cs typeface="Corbel"/>
              </a:rPr>
              <a:t> </a:t>
            </a:r>
            <a:r>
              <a:rPr lang="en-US" spc="-5" dirty="0">
                <a:latin typeface="Corbel"/>
                <a:cs typeface="Corbel"/>
              </a:rPr>
              <a:t>contracts</a:t>
            </a:r>
            <a:r>
              <a:rPr lang="en-US" spc="20" dirty="0">
                <a:latin typeface="Corbel"/>
                <a:cs typeface="Corbel"/>
              </a:rPr>
              <a:t> </a:t>
            </a:r>
            <a:r>
              <a:rPr lang="en-US" dirty="0">
                <a:latin typeface="Corbel"/>
                <a:cs typeface="Corbel"/>
              </a:rPr>
              <a:t>for</a:t>
            </a:r>
            <a:r>
              <a:rPr lang="en-US" spc="10" dirty="0">
                <a:latin typeface="Corbel"/>
                <a:cs typeface="Corbel"/>
              </a:rPr>
              <a:t> </a:t>
            </a:r>
            <a:r>
              <a:rPr lang="en-US" spc="-5" dirty="0">
                <a:latin typeface="Corbel"/>
                <a:cs typeface="Corbel"/>
              </a:rPr>
              <a:t>services</a:t>
            </a:r>
            <a:r>
              <a:rPr lang="en-US" spc="-20" dirty="0">
                <a:latin typeface="Corbel"/>
                <a:cs typeface="Corbel"/>
              </a:rPr>
              <a:t> </a:t>
            </a:r>
            <a:r>
              <a:rPr lang="en-US" dirty="0">
                <a:latin typeface="Corbel"/>
                <a:cs typeface="Corbel"/>
              </a:rPr>
              <a:t>or</a:t>
            </a:r>
            <a:r>
              <a:rPr lang="en-US" spc="5" dirty="0">
                <a:latin typeface="Corbel"/>
                <a:cs typeface="Corbel"/>
              </a:rPr>
              <a:t> </a:t>
            </a:r>
            <a:r>
              <a:rPr lang="en-US" b="1" spc="-5" dirty="0">
                <a:latin typeface="Corbel"/>
                <a:cs typeface="Corbel"/>
              </a:rPr>
              <a:t>collective </a:t>
            </a:r>
            <a:r>
              <a:rPr lang="en-US" b="1" spc="-520" dirty="0">
                <a:latin typeface="Corbel"/>
                <a:cs typeface="Corbel"/>
              </a:rPr>
              <a:t> </a:t>
            </a:r>
            <a:r>
              <a:rPr lang="en-US" b="1" dirty="0">
                <a:latin typeface="Corbel"/>
                <a:cs typeface="Corbel"/>
              </a:rPr>
              <a:t>bargaining</a:t>
            </a:r>
            <a:r>
              <a:rPr lang="en-US" b="1" spc="-30" dirty="0">
                <a:latin typeface="Corbel"/>
                <a:cs typeface="Corbel"/>
              </a:rPr>
              <a:t> </a:t>
            </a:r>
            <a:r>
              <a:rPr lang="en-US" spc="-5" dirty="0" smtClean="0">
                <a:latin typeface="Corbel"/>
                <a:cs typeface="Corbel"/>
              </a:rPr>
              <a:t>agreements;</a:t>
            </a:r>
            <a:endParaRPr lang="en-US" dirty="0">
              <a:latin typeface="Corbel"/>
              <a:cs typeface="Corbel"/>
            </a:endParaRPr>
          </a:p>
          <a:p>
            <a:pPr marL="299085" indent="-287020">
              <a:lnSpc>
                <a:spcPct val="100000"/>
              </a:lnSpc>
              <a:spcAft>
                <a:spcPts val="600"/>
              </a:spcAft>
              <a:buClr>
                <a:srgbClr val="8D1414"/>
              </a:buClr>
              <a:buSzPct val="144230"/>
              <a:buFont typeface="Arial"/>
              <a:buChar char="•"/>
              <a:tabLst>
                <a:tab pos="299720" algn="l"/>
              </a:tabLst>
            </a:pPr>
            <a:r>
              <a:rPr lang="en-US" spc="-5" dirty="0" smtClean="0">
                <a:latin typeface="Corbel"/>
                <a:cs typeface="Corbel"/>
              </a:rPr>
              <a:t>Participating</a:t>
            </a:r>
            <a:r>
              <a:rPr lang="en-US" spc="5" dirty="0" smtClean="0">
                <a:latin typeface="Corbel"/>
                <a:cs typeface="Corbel"/>
              </a:rPr>
              <a:t> </a:t>
            </a:r>
            <a:r>
              <a:rPr lang="en-US" spc="-5" dirty="0">
                <a:latin typeface="Corbel"/>
                <a:cs typeface="Corbel"/>
              </a:rPr>
              <a:t>in,</a:t>
            </a:r>
            <a:r>
              <a:rPr lang="en-US" spc="5" dirty="0">
                <a:latin typeface="Corbel"/>
                <a:cs typeface="Corbel"/>
              </a:rPr>
              <a:t> </a:t>
            </a:r>
            <a:r>
              <a:rPr lang="en-US" dirty="0">
                <a:latin typeface="Corbel"/>
                <a:cs typeface="Corbel"/>
              </a:rPr>
              <a:t>or</a:t>
            </a:r>
            <a:r>
              <a:rPr lang="en-US" spc="10" dirty="0">
                <a:latin typeface="Corbel"/>
                <a:cs typeface="Corbel"/>
              </a:rPr>
              <a:t> </a:t>
            </a:r>
            <a:r>
              <a:rPr lang="en-US" spc="-5" dirty="0">
                <a:latin typeface="Corbel"/>
                <a:cs typeface="Corbel"/>
              </a:rPr>
              <a:t>endorsing,</a:t>
            </a:r>
            <a:r>
              <a:rPr lang="en-US" spc="-20" dirty="0">
                <a:latin typeface="Corbel"/>
                <a:cs typeface="Corbel"/>
              </a:rPr>
              <a:t> </a:t>
            </a:r>
            <a:r>
              <a:rPr lang="en-US" spc="-5" dirty="0">
                <a:latin typeface="Corbel"/>
                <a:cs typeface="Corbel"/>
              </a:rPr>
              <a:t>events </a:t>
            </a:r>
            <a:r>
              <a:rPr lang="en-US" dirty="0">
                <a:latin typeface="Corbel"/>
                <a:cs typeface="Corbel"/>
              </a:rPr>
              <a:t>or </a:t>
            </a:r>
            <a:r>
              <a:rPr lang="en-US" spc="-5" dirty="0">
                <a:latin typeface="Corbel"/>
                <a:cs typeface="Corbel"/>
              </a:rPr>
              <a:t>activities </a:t>
            </a:r>
            <a:r>
              <a:rPr lang="en-US" dirty="0">
                <a:latin typeface="Corbel"/>
                <a:cs typeface="Corbel"/>
              </a:rPr>
              <a:t>that</a:t>
            </a:r>
            <a:r>
              <a:rPr lang="en-US" spc="-10" dirty="0">
                <a:latin typeface="Corbel"/>
                <a:cs typeface="Corbel"/>
              </a:rPr>
              <a:t> </a:t>
            </a:r>
            <a:r>
              <a:rPr lang="en-US" dirty="0">
                <a:latin typeface="Corbel"/>
                <a:cs typeface="Corbel"/>
              </a:rPr>
              <a:t>are </a:t>
            </a:r>
            <a:r>
              <a:rPr lang="en-US" spc="-505" dirty="0">
                <a:latin typeface="Corbel"/>
                <a:cs typeface="Corbel"/>
              </a:rPr>
              <a:t> </a:t>
            </a:r>
            <a:r>
              <a:rPr lang="en-US" spc="-10" dirty="0">
                <a:latin typeface="Corbel"/>
                <a:cs typeface="Corbel"/>
              </a:rPr>
              <a:t>likely</a:t>
            </a:r>
            <a:r>
              <a:rPr lang="en-US" spc="-15" dirty="0">
                <a:latin typeface="Corbel"/>
                <a:cs typeface="Corbel"/>
              </a:rPr>
              <a:t> </a:t>
            </a:r>
            <a:r>
              <a:rPr lang="en-US" spc="-5" dirty="0">
                <a:latin typeface="Corbel"/>
                <a:cs typeface="Corbel"/>
              </a:rPr>
              <a:t>to</a:t>
            </a:r>
            <a:r>
              <a:rPr lang="en-US" spc="15" dirty="0">
                <a:latin typeface="Corbel"/>
                <a:cs typeface="Corbel"/>
              </a:rPr>
              <a:t> </a:t>
            </a:r>
            <a:r>
              <a:rPr lang="en-US" spc="-5" dirty="0">
                <a:latin typeface="Corbel"/>
                <a:cs typeface="Corbel"/>
              </a:rPr>
              <a:t>include</a:t>
            </a:r>
            <a:r>
              <a:rPr lang="en-US" dirty="0">
                <a:latin typeface="Corbel"/>
                <a:cs typeface="Corbel"/>
              </a:rPr>
              <a:t> </a:t>
            </a:r>
            <a:r>
              <a:rPr lang="en-US" spc="-5" dirty="0">
                <a:latin typeface="Corbel"/>
                <a:cs typeface="Corbel"/>
              </a:rPr>
              <a:t>advocacy </a:t>
            </a:r>
            <a:r>
              <a:rPr lang="en-US" dirty="0">
                <a:latin typeface="Corbel"/>
                <a:cs typeface="Corbel"/>
              </a:rPr>
              <a:t>for</a:t>
            </a:r>
            <a:r>
              <a:rPr lang="en-US" spc="5" dirty="0">
                <a:latin typeface="Corbel"/>
                <a:cs typeface="Corbel"/>
              </a:rPr>
              <a:t>/</a:t>
            </a:r>
            <a:r>
              <a:rPr lang="en-US" dirty="0">
                <a:latin typeface="Corbel"/>
                <a:cs typeface="Corbel"/>
              </a:rPr>
              <a:t>or</a:t>
            </a:r>
            <a:r>
              <a:rPr lang="en-US" spc="15" dirty="0">
                <a:latin typeface="Corbel"/>
                <a:cs typeface="Corbel"/>
              </a:rPr>
              <a:t> </a:t>
            </a:r>
            <a:r>
              <a:rPr lang="en-US" spc="-5" dirty="0">
                <a:latin typeface="Corbel"/>
                <a:cs typeface="Corbel"/>
              </a:rPr>
              <a:t>against</a:t>
            </a:r>
            <a:r>
              <a:rPr lang="en-US" spc="5" dirty="0">
                <a:latin typeface="Corbel"/>
                <a:cs typeface="Corbel"/>
              </a:rPr>
              <a:t> </a:t>
            </a:r>
            <a:r>
              <a:rPr lang="en-US" b="1" spc="-5" dirty="0">
                <a:latin typeface="Corbel"/>
                <a:cs typeface="Corbel"/>
              </a:rPr>
              <a:t>political</a:t>
            </a:r>
            <a:r>
              <a:rPr lang="en-US" b="1" dirty="0">
                <a:latin typeface="Corbel"/>
                <a:cs typeface="Corbel"/>
              </a:rPr>
              <a:t> </a:t>
            </a:r>
            <a:r>
              <a:rPr lang="en-US" b="1" spc="-5" dirty="0">
                <a:latin typeface="Corbel"/>
                <a:cs typeface="Corbel"/>
              </a:rPr>
              <a:t>parties, </a:t>
            </a:r>
            <a:r>
              <a:rPr lang="en-US" b="1" dirty="0">
                <a:latin typeface="Corbel"/>
                <a:cs typeface="Corbel"/>
              </a:rPr>
              <a:t> </a:t>
            </a:r>
            <a:r>
              <a:rPr lang="en-US" spc="-5" dirty="0">
                <a:latin typeface="Corbel"/>
                <a:cs typeface="Corbel"/>
              </a:rPr>
              <a:t>political platforms, political candidates, </a:t>
            </a:r>
            <a:r>
              <a:rPr lang="en-US" dirty="0">
                <a:latin typeface="Corbel"/>
                <a:cs typeface="Corbel"/>
              </a:rPr>
              <a:t>proposed </a:t>
            </a:r>
            <a:r>
              <a:rPr lang="en-US" spc="5" dirty="0">
                <a:latin typeface="Corbel"/>
                <a:cs typeface="Corbel"/>
              </a:rPr>
              <a:t> </a:t>
            </a:r>
            <a:r>
              <a:rPr lang="en-US" spc="-5" dirty="0">
                <a:latin typeface="Corbel"/>
                <a:cs typeface="Corbel"/>
              </a:rPr>
              <a:t>legislation,</a:t>
            </a:r>
            <a:r>
              <a:rPr lang="en-US" spc="-10" dirty="0">
                <a:latin typeface="Corbel"/>
                <a:cs typeface="Corbel"/>
              </a:rPr>
              <a:t> </a:t>
            </a:r>
            <a:r>
              <a:rPr lang="en-US" dirty="0">
                <a:latin typeface="Corbel"/>
                <a:cs typeface="Corbel"/>
              </a:rPr>
              <a:t>or</a:t>
            </a:r>
            <a:r>
              <a:rPr lang="en-US" spc="-5" dirty="0">
                <a:latin typeface="Corbel"/>
                <a:cs typeface="Corbel"/>
              </a:rPr>
              <a:t> elected</a:t>
            </a:r>
            <a:r>
              <a:rPr lang="en-US" spc="-30" dirty="0">
                <a:latin typeface="Corbel"/>
                <a:cs typeface="Corbel"/>
              </a:rPr>
              <a:t> </a:t>
            </a:r>
            <a:r>
              <a:rPr lang="en-US" spc="-5" dirty="0">
                <a:latin typeface="Corbel"/>
                <a:cs typeface="Corbel"/>
              </a:rPr>
              <a:t>officials</a:t>
            </a:r>
            <a:r>
              <a:rPr lang="en-US" spc="-5" dirty="0" smtClean="0">
                <a:latin typeface="Corbel"/>
                <a:cs typeface="Corbel"/>
              </a:rPr>
              <a:t>;</a:t>
            </a:r>
          </a:p>
          <a:p>
            <a:pPr marL="299085" indent="-287020">
              <a:lnSpc>
                <a:spcPct val="100000"/>
              </a:lnSpc>
              <a:spcAft>
                <a:spcPts val="600"/>
              </a:spcAft>
              <a:buClr>
                <a:srgbClr val="8D1414"/>
              </a:buClr>
              <a:buSzPct val="144230"/>
              <a:buFont typeface="Arial"/>
              <a:buChar char="•"/>
              <a:tabLst>
                <a:tab pos="299720" algn="l"/>
              </a:tabLst>
            </a:pPr>
            <a:r>
              <a:rPr lang="en-US" spc="-5" dirty="0" smtClean="0">
                <a:latin typeface="Corbel"/>
                <a:cs typeface="Corbel"/>
              </a:rPr>
              <a:t>Census Activities</a:t>
            </a:r>
          </a:p>
          <a:p>
            <a:pPr marL="299085" indent="-287020">
              <a:lnSpc>
                <a:spcPct val="100000"/>
              </a:lnSpc>
              <a:spcAft>
                <a:spcPts val="600"/>
              </a:spcAft>
              <a:buClr>
                <a:srgbClr val="8D1414"/>
              </a:buClr>
              <a:buSzPct val="144230"/>
              <a:buFont typeface="Arial"/>
              <a:buChar char="•"/>
              <a:tabLst>
                <a:tab pos="299720" algn="l"/>
              </a:tabLst>
            </a:pPr>
            <a:r>
              <a:rPr lang="en-US" spc="-5" dirty="0" smtClean="0">
                <a:latin typeface="Corbel"/>
                <a:cs typeface="Corbel"/>
              </a:rPr>
              <a:t>Election and Polling Activities</a:t>
            </a:r>
            <a:endParaRPr lang="en-US" dirty="0">
              <a:latin typeface="Corbel"/>
              <a:cs typeface="Corbel"/>
            </a:endParaRPr>
          </a:p>
          <a:p>
            <a:endParaRPr lang="en-US" dirty="0"/>
          </a:p>
        </p:txBody>
      </p:sp>
    </p:spTree>
    <p:extLst>
      <p:ext uri="{BB962C8B-B14F-4D97-AF65-F5344CB8AC3E}">
        <p14:creationId xmlns:p14="http://schemas.microsoft.com/office/powerpoint/2010/main" val="16436677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2895600" y="914400"/>
            <a:ext cx="7315200" cy="1304844"/>
          </a:xfrm>
          <a:prstGeom prst="rect">
            <a:avLst/>
          </a:prstGeom>
        </p:spPr>
        <p:txBody>
          <a:bodyPr vert="horz" wrap="square" lIns="0" tIns="12065" rIns="0" bIns="0" rtlCol="0" anchor="t">
            <a:spAutoFit/>
          </a:bodyPr>
          <a:lstStyle/>
          <a:p>
            <a:pPr marL="2505710" marR="5080" indent="-2493645">
              <a:spcBef>
                <a:spcPts val="95"/>
              </a:spcBef>
            </a:pPr>
            <a:r>
              <a:rPr dirty="0">
                <a:solidFill>
                  <a:srgbClr val="000000"/>
                </a:solidFill>
              </a:rPr>
              <a:t>A</a:t>
            </a:r>
            <a:r>
              <a:rPr spc="-5" dirty="0">
                <a:solidFill>
                  <a:srgbClr val="000000"/>
                </a:solidFill>
              </a:rPr>
              <a:t>mer</a:t>
            </a:r>
            <a:r>
              <a:rPr spc="-10" dirty="0">
                <a:solidFill>
                  <a:srgbClr val="000000"/>
                </a:solidFill>
              </a:rPr>
              <a:t>iC</a:t>
            </a:r>
            <a:r>
              <a:rPr spc="-5" dirty="0">
                <a:solidFill>
                  <a:srgbClr val="000000"/>
                </a:solidFill>
              </a:rPr>
              <a:t>orps</a:t>
            </a:r>
            <a:r>
              <a:rPr spc="-20" dirty="0">
                <a:solidFill>
                  <a:srgbClr val="000000"/>
                </a:solidFill>
              </a:rPr>
              <a:t> </a:t>
            </a:r>
            <a:r>
              <a:rPr spc="-5" dirty="0">
                <a:solidFill>
                  <a:srgbClr val="000000"/>
                </a:solidFill>
              </a:rPr>
              <a:t>mem</a:t>
            </a:r>
            <a:r>
              <a:rPr spc="-10" dirty="0">
                <a:solidFill>
                  <a:srgbClr val="000000"/>
                </a:solidFill>
              </a:rPr>
              <a:t>b</a:t>
            </a:r>
            <a:r>
              <a:rPr spc="-5" dirty="0">
                <a:solidFill>
                  <a:srgbClr val="000000"/>
                </a:solidFill>
              </a:rPr>
              <a:t>ers  are</a:t>
            </a:r>
            <a:r>
              <a:rPr spc="-15" dirty="0">
                <a:solidFill>
                  <a:srgbClr val="000000"/>
                </a:solidFill>
              </a:rPr>
              <a:t> </a:t>
            </a:r>
            <a:r>
              <a:rPr spc="-75" dirty="0">
                <a:solidFill>
                  <a:srgbClr val="000000"/>
                </a:solidFill>
              </a:rPr>
              <a:t>NOT</a:t>
            </a:r>
            <a:r>
              <a:rPr lang="en-US" spc="-75" dirty="0">
                <a:solidFill>
                  <a:srgbClr val="000000"/>
                </a:solidFill>
              </a:rPr>
              <a:t>.</a:t>
            </a:r>
            <a:r>
              <a:rPr spc="-75" dirty="0">
                <a:solidFill>
                  <a:srgbClr val="000000"/>
                </a:solidFill>
              </a:rPr>
              <a:t>..</a:t>
            </a:r>
          </a:p>
        </p:txBody>
      </p:sp>
      <p:sp>
        <p:nvSpPr>
          <p:cNvPr id="3" name="object 3"/>
          <p:cNvSpPr txBox="1"/>
          <p:nvPr/>
        </p:nvSpPr>
        <p:spPr>
          <a:xfrm>
            <a:off x="1828800" y="2209800"/>
            <a:ext cx="8229600" cy="3346044"/>
          </a:xfrm>
          <a:prstGeom prst="rect">
            <a:avLst/>
          </a:prstGeom>
        </p:spPr>
        <p:txBody>
          <a:bodyPr vert="horz" wrap="square" lIns="0" tIns="12700" rIns="0" bIns="0" rtlCol="0">
            <a:spAutoFit/>
          </a:bodyPr>
          <a:lstStyle/>
          <a:p>
            <a:pPr marL="299085" indent="-287020">
              <a:spcBef>
                <a:spcPts val="100"/>
              </a:spcBef>
              <a:buClr>
                <a:srgbClr val="8D1414"/>
              </a:buClr>
              <a:buSzPct val="145238"/>
              <a:buFont typeface="Arial"/>
              <a:buChar char="•"/>
              <a:tabLst>
                <a:tab pos="299720" algn="l"/>
              </a:tabLst>
            </a:pPr>
            <a:r>
              <a:rPr sz="2800" spc="-5" dirty="0">
                <a:latin typeface="Century Gothic" panose="020B0502020202020204" pitchFamily="34" charset="0"/>
                <a:cs typeface="Corbel"/>
              </a:rPr>
              <a:t>Cheap</a:t>
            </a:r>
            <a:r>
              <a:rPr sz="2800" spc="-15" dirty="0">
                <a:latin typeface="Century Gothic" panose="020B0502020202020204" pitchFamily="34" charset="0"/>
                <a:cs typeface="Corbel"/>
              </a:rPr>
              <a:t> </a:t>
            </a:r>
            <a:r>
              <a:rPr sz="2800" spc="-5" dirty="0">
                <a:latin typeface="Century Gothic" panose="020B0502020202020204" pitchFamily="34" charset="0"/>
                <a:cs typeface="Corbel"/>
              </a:rPr>
              <a:t>Labor</a:t>
            </a:r>
            <a:endParaRPr sz="2800" dirty="0">
              <a:latin typeface="Century Gothic" panose="020B0502020202020204" pitchFamily="34" charset="0"/>
              <a:cs typeface="Corbel"/>
            </a:endParaRPr>
          </a:p>
          <a:p>
            <a:pPr marL="299085" indent="-287020">
              <a:spcBef>
                <a:spcPts val="600"/>
              </a:spcBef>
              <a:buClr>
                <a:srgbClr val="8D1414"/>
              </a:buClr>
              <a:buSzPct val="145238"/>
              <a:buFont typeface="Arial"/>
              <a:buChar char="•"/>
              <a:tabLst>
                <a:tab pos="299720" algn="l"/>
              </a:tabLst>
            </a:pPr>
            <a:r>
              <a:rPr sz="2800" dirty="0">
                <a:latin typeface="Century Gothic" panose="020B0502020202020204" pitchFamily="34" charset="0"/>
                <a:cs typeface="Corbel"/>
              </a:rPr>
              <a:t>A</a:t>
            </a:r>
            <a:r>
              <a:rPr sz="2800" spc="-55" dirty="0">
                <a:latin typeface="Century Gothic" panose="020B0502020202020204" pitchFamily="34" charset="0"/>
                <a:cs typeface="Corbel"/>
              </a:rPr>
              <a:t> </a:t>
            </a:r>
            <a:r>
              <a:rPr sz="2800" dirty="0">
                <a:latin typeface="Century Gothic" panose="020B0502020202020204" pitchFamily="34" charset="0"/>
                <a:cs typeface="Corbel"/>
              </a:rPr>
              <a:t>Staff</a:t>
            </a:r>
            <a:r>
              <a:rPr sz="2800" spc="-45" dirty="0">
                <a:latin typeface="Century Gothic" panose="020B0502020202020204" pitchFamily="34" charset="0"/>
                <a:cs typeface="Corbel"/>
              </a:rPr>
              <a:t> </a:t>
            </a:r>
            <a:r>
              <a:rPr sz="2800" dirty="0">
                <a:latin typeface="Century Gothic" panose="020B0502020202020204" pitchFamily="34" charset="0"/>
                <a:cs typeface="Corbel"/>
              </a:rPr>
              <a:t>Builder</a:t>
            </a:r>
          </a:p>
          <a:p>
            <a:pPr marL="299085" indent="-287020">
              <a:spcBef>
                <a:spcPts val="600"/>
              </a:spcBef>
              <a:buClr>
                <a:srgbClr val="8D1414"/>
              </a:buClr>
              <a:buSzPct val="145238"/>
              <a:buFont typeface="Arial"/>
              <a:buChar char="•"/>
              <a:tabLst>
                <a:tab pos="299720" algn="l"/>
              </a:tabLst>
            </a:pPr>
            <a:r>
              <a:rPr sz="2800" spc="-5" dirty="0">
                <a:latin typeface="Century Gothic" panose="020B0502020202020204" pitchFamily="34" charset="0"/>
                <a:cs typeface="Corbel"/>
              </a:rPr>
              <a:t>Interns</a:t>
            </a:r>
            <a:endParaRPr sz="2800" dirty="0">
              <a:latin typeface="Century Gothic" panose="020B0502020202020204" pitchFamily="34" charset="0"/>
              <a:cs typeface="Corbel"/>
            </a:endParaRPr>
          </a:p>
          <a:p>
            <a:pPr marL="299085" indent="-287020">
              <a:spcBef>
                <a:spcPts val="600"/>
              </a:spcBef>
              <a:buClr>
                <a:srgbClr val="8D1414"/>
              </a:buClr>
              <a:buSzPct val="145238"/>
              <a:buFont typeface="Arial"/>
              <a:buChar char="•"/>
              <a:tabLst>
                <a:tab pos="299720" algn="l"/>
              </a:tabLst>
            </a:pPr>
            <a:r>
              <a:rPr sz="2800" dirty="0">
                <a:latin typeface="Century Gothic" panose="020B0502020202020204" pitchFamily="34" charset="0"/>
                <a:cs typeface="Corbel"/>
              </a:rPr>
              <a:t>A</a:t>
            </a:r>
            <a:r>
              <a:rPr sz="2800" spc="-5" dirty="0">
                <a:latin typeface="Century Gothic" panose="020B0502020202020204" pitchFamily="34" charset="0"/>
                <a:cs typeface="Corbel"/>
              </a:rPr>
              <a:t> Receptionist</a:t>
            </a:r>
            <a:r>
              <a:rPr sz="2800" spc="-20" dirty="0">
                <a:latin typeface="Century Gothic" panose="020B0502020202020204" pitchFamily="34" charset="0"/>
                <a:cs typeface="Corbel"/>
              </a:rPr>
              <a:t> </a:t>
            </a:r>
            <a:r>
              <a:rPr sz="2800" spc="-5" dirty="0">
                <a:latin typeface="Century Gothic" panose="020B0502020202020204" pitchFamily="34" charset="0"/>
                <a:cs typeface="Corbel"/>
              </a:rPr>
              <a:t>or</a:t>
            </a:r>
            <a:r>
              <a:rPr sz="2800" spc="-40" dirty="0">
                <a:latin typeface="Century Gothic" panose="020B0502020202020204" pitchFamily="34" charset="0"/>
                <a:cs typeface="Corbel"/>
              </a:rPr>
              <a:t> </a:t>
            </a:r>
            <a:r>
              <a:rPr sz="2800" spc="-5" dirty="0">
                <a:latin typeface="Century Gothic" panose="020B0502020202020204" pitchFamily="34" charset="0"/>
                <a:cs typeface="Corbel"/>
              </a:rPr>
              <a:t>Janitor</a:t>
            </a:r>
            <a:endParaRPr sz="2800" dirty="0">
              <a:latin typeface="Century Gothic" panose="020B0502020202020204" pitchFamily="34" charset="0"/>
              <a:cs typeface="Corbel"/>
            </a:endParaRPr>
          </a:p>
          <a:p>
            <a:pPr marL="12065" marR="5080" algn="just">
              <a:lnSpc>
                <a:spcPct val="80000"/>
              </a:lnSpc>
              <a:buClr>
                <a:srgbClr val="8D1414"/>
              </a:buClr>
              <a:buSzPct val="143478"/>
              <a:tabLst>
                <a:tab pos="299720" algn="l"/>
              </a:tabLst>
            </a:pPr>
            <a:endParaRPr lang="en-US" sz="2800" dirty="0">
              <a:latin typeface="Century Gothic" panose="020B0502020202020204" pitchFamily="34" charset="0"/>
              <a:cs typeface="Corbel"/>
            </a:endParaRPr>
          </a:p>
          <a:p>
            <a:pPr marL="12065" marR="5080" algn="just">
              <a:lnSpc>
                <a:spcPct val="80000"/>
              </a:lnSpc>
              <a:buClr>
                <a:srgbClr val="8D1414"/>
              </a:buClr>
              <a:buSzPct val="143478"/>
              <a:tabLst>
                <a:tab pos="299720" algn="l"/>
              </a:tabLst>
            </a:pPr>
            <a:r>
              <a:rPr sz="2800" b="1" spc="-5" dirty="0">
                <a:latin typeface="Century Gothic" panose="020B0502020202020204" pitchFamily="34" charset="0"/>
                <a:cs typeface="Corbel"/>
              </a:rPr>
              <a:t>They </a:t>
            </a:r>
            <a:r>
              <a:rPr sz="2800" b="1" dirty="0">
                <a:latin typeface="Century Gothic" panose="020B0502020202020204" pitchFamily="34" charset="0"/>
                <a:cs typeface="Corbel"/>
              </a:rPr>
              <a:t>ARE </a:t>
            </a:r>
            <a:r>
              <a:rPr sz="2800" b="1" spc="-5" dirty="0">
                <a:latin typeface="Century Gothic" panose="020B0502020202020204" pitchFamily="34" charset="0"/>
                <a:cs typeface="Corbel"/>
              </a:rPr>
              <a:t>a c</a:t>
            </a:r>
            <a:r>
              <a:rPr lang="en-US" sz="2800" b="1" spc="-5" dirty="0">
                <a:latin typeface="Century Gothic" panose="020B0502020202020204" pitchFamily="34" charset="0"/>
                <a:cs typeface="Corbel"/>
              </a:rPr>
              <a:t>adre</a:t>
            </a:r>
            <a:r>
              <a:rPr sz="2800" b="1" spc="-5" dirty="0">
                <a:latin typeface="Century Gothic" panose="020B0502020202020204" pitchFamily="34" charset="0"/>
                <a:cs typeface="Corbel"/>
              </a:rPr>
              <a:t> of individuals who </a:t>
            </a:r>
            <a:r>
              <a:rPr sz="2800" b="1" dirty="0">
                <a:latin typeface="Century Gothic" panose="020B0502020202020204" pitchFamily="34" charset="0"/>
                <a:cs typeface="Corbel"/>
              </a:rPr>
              <a:t>are </a:t>
            </a:r>
            <a:r>
              <a:rPr sz="2800" b="1" spc="-459" dirty="0">
                <a:latin typeface="Century Gothic" panose="020B0502020202020204" pitchFamily="34" charset="0"/>
                <a:cs typeface="Corbel"/>
              </a:rPr>
              <a:t> </a:t>
            </a:r>
            <a:r>
              <a:rPr sz="2800" b="1" dirty="0">
                <a:latin typeface="Century Gothic" panose="020B0502020202020204" pitchFamily="34" charset="0"/>
                <a:cs typeface="Corbel"/>
              </a:rPr>
              <a:t>performing</a:t>
            </a:r>
            <a:r>
              <a:rPr sz="2800" b="1" spc="-110" dirty="0">
                <a:latin typeface="Century Gothic" panose="020B0502020202020204" pitchFamily="34" charset="0"/>
                <a:cs typeface="Corbel"/>
              </a:rPr>
              <a:t> </a:t>
            </a:r>
            <a:r>
              <a:rPr lang="en-US" sz="2800" b="1" spc="-110" dirty="0">
                <a:latin typeface="Century Gothic" panose="020B0502020202020204" pitchFamily="34" charset="0"/>
                <a:cs typeface="Corbel"/>
              </a:rPr>
              <a:t>DIRECT </a:t>
            </a:r>
            <a:r>
              <a:rPr sz="2800" b="1" dirty="0">
                <a:latin typeface="Century Gothic" panose="020B0502020202020204" pitchFamily="34" charset="0"/>
                <a:cs typeface="Corbel"/>
              </a:rPr>
              <a:t>SERVICE</a:t>
            </a:r>
            <a:r>
              <a:rPr sz="2800" b="1" spc="-30" dirty="0">
                <a:latin typeface="Century Gothic" panose="020B0502020202020204" pitchFamily="34" charset="0"/>
                <a:cs typeface="Corbel"/>
              </a:rPr>
              <a:t> </a:t>
            </a:r>
            <a:r>
              <a:rPr sz="2800" b="1" dirty="0">
                <a:latin typeface="Century Gothic" panose="020B0502020202020204" pitchFamily="34" charset="0"/>
                <a:cs typeface="Corbel"/>
              </a:rPr>
              <a:t>as</a:t>
            </a:r>
            <a:r>
              <a:rPr sz="2800" b="1" spc="-5" dirty="0">
                <a:latin typeface="Century Gothic" panose="020B0502020202020204" pitchFamily="34" charset="0"/>
                <a:cs typeface="Corbel"/>
              </a:rPr>
              <a:t> the intervention </a:t>
            </a:r>
            <a:r>
              <a:rPr sz="2800" b="1" dirty="0">
                <a:latin typeface="Century Gothic" panose="020B0502020202020204" pitchFamily="34" charset="0"/>
                <a:cs typeface="Corbel"/>
              </a:rPr>
              <a:t>to</a:t>
            </a:r>
            <a:r>
              <a:rPr sz="2800" b="1" spc="-5" dirty="0">
                <a:latin typeface="Century Gothic" panose="020B0502020202020204" pitchFamily="34" charset="0"/>
                <a:cs typeface="Corbel"/>
              </a:rPr>
              <a:t> </a:t>
            </a:r>
            <a:r>
              <a:rPr sz="2800" b="1" dirty="0">
                <a:latin typeface="Century Gothic" panose="020B0502020202020204" pitchFamily="34" charset="0"/>
                <a:cs typeface="Corbel"/>
              </a:rPr>
              <a:t>a</a:t>
            </a:r>
            <a:r>
              <a:rPr sz="2800" b="1" spc="-5" dirty="0">
                <a:latin typeface="Century Gothic" panose="020B0502020202020204" pitchFamily="34" charset="0"/>
                <a:cs typeface="Corbel"/>
              </a:rPr>
              <a:t> specific</a:t>
            </a:r>
            <a:r>
              <a:rPr sz="2800" b="1" spc="-25" dirty="0">
                <a:latin typeface="Century Gothic" panose="020B0502020202020204" pitchFamily="34" charset="0"/>
                <a:cs typeface="Corbel"/>
              </a:rPr>
              <a:t> </a:t>
            </a:r>
            <a:r>
              <a:rPr sz="2800" b="1" dirty="0">
                <a:latin typeface="Century Gothic" panose="020B0502020202020204" pitchFamily="34" charset="0"/>
                <a:cs typeface="Corbel"/>
              </a:rPr>
              <a:t>community</a:t>
            </a:r>
            <a:r>
              <a:rPr sz="2800" b="1" spc="-25" dirty="0">
                <a:latin typeface="Century Gothic" panose="020B0502020202020204" pitchFamily="34" charset="0"/>
                <a:cs typeface="Corbel"/>
              </a:rPr>
              <a:t> </a:t>
            </a:r>
            <a:r>
              <a:rPr sz="2800" b="1" spc="-5" dirty="0">
                <a:latin typeface="Century Gothic" panose="020B0502020202020204" pitchFamily="34" charset="0"/>
                <a:cs typeface="Corbel"/>
              </a:rPr>
              <a:t>problem</a:t>
            </a:r>
            <a:r>
              <a:rPr lang="en-US" sz="2800" b="1" spc="-5" dirty="0">
                <a:latin typeface="Century Gothic" panose="020B0502020202020204" pitchFamily="34" charset="0"/>
                <a:cs typeface="Corbel"/>
              </a:rPr>
              <a:t>.</a:t>
            </a:r>
            <a:endParaRPr sz="2800" dirty="0">
              <a:latin typeface="Century Gothic" panose="020B0502020202020204" pitchFamily="34" charset="0"/>
              <a:cs typeface="Corbel"/>
            </a:endParaRPr>
          </a:p>
        </p:txBody>
      </p:sp>
      <p:pic>
        <p:nvPicPr>
          <p:cNvPr id="4" name="object 4"/>
          <p:cNvPicPr/>
          <p:nvPr/>
        </p:nvPicPr>
        <p:blipFill>
          <a:blip r:embed="rId3" cstate="print"/>
          <a:stretch>
            <a:fillRect/>
          </a:stretch>
        </p:blipFill>
        <p:spPr>
          <a:xfrm>
            <a:off x="7696201" y="1822833"/>
            <a:ext cx="1962911" cy="1961387"/>
          </a:xfrm>
          <a:prstGeom prst="rect">
            <a:avLst/>
          </a:prstGeom>
        </p:spPr>
      </p:pic>
    </p:spTree>
    <p:extLst>
      <p:ext uri="{BB962C8B-B14F-4D97-AF65-F5344CB8AC3E}">
        <p14:creationId xmlns:p14="http://schemas.microsoft.com/office/powerpoint/2010/main" val="3918016788"/>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821738"/>
            <a:ext cx="9144000" cy="831697"/>
          </a:xfrm>
        </p:spPr>
        <p:txBody>
          <a:bodyPr>
            <a:normAutofit fontScale="90000"/>
          </a:bodyPr>
          <a:lstStyle/>
          <a:p>
            <a:r>
              <a:rPr lang="en-US" dirty="0" smtClean="0">
                <a:solidFill>
                  <a:schemeClr val="tx1"/>
                </a:solidFill>
              </a:rPr>
              <a:t>AmeriCorps Pledge</a:t>
            </a:r>
            <a:endParaRPr lang="en-US" dirty="0">
              <a:solidFill>
                <a:schemeClr val="tx1"/>
              </a:solidFill>
            </a:endParaRPr>
          </a:p>
        </p:txBody>
      </p:sp>
      <p:sp>
        <p:nvSpPr>
          <p:cNvPr id="3" name="Subtitle 2"/>
          <p:cNvSpPr>
            <a:spLocks noGrp="1"/>
          </p:cNvSpPr>
          <p:nvPr>
            <p:ph type="subTitle" idx="1"/>
          </p:nvPr>
        </p:nvSpPr>
        <p:spPr>
          <a:xfrm>
            <a:off x="1524000" y="1954060"/>
            <a:ext cx="9144000" cy="4534422"/>
          </a:xfrm>
        </p:spPr>
        <p:txBody>
          <a:bodyPr>
            <a:normAutofit/>
          </a:bodyPr>
          <a:lstStyle/>
          <a:p>
            <a:r>
              <a:rPr lang="en-US" b="1" dirty="0">
                <a:solidFill>
                  <a:schemeClr val="tx1"/>
                </a:solidFill>
                <a:latin typeface="Segoe UI Semibold" panose="020B0702040204020203" pitchFamily="34" charset="0"/>
              </a:rPr>
              <a:t>I will get things done for America </a:t>
            </a:r>
            <a:r>
              <a:rPr lang="en-US" b="1" dirty="0">
                <a:solidFill>
                  <a:schemeClr val="tx1"/>
                </a:solidFill>
                <a:latin typeface="Segoe UI Light" panose="020B0502040204020203" pitchFamily="34" charset="0"/>
              </a:rPr>
              <a:t>- to make our people safer, smarter, and healthier</a:t>
            </a:r>
            <a:r>
              <a:rPr lang="en-US" b="1" dirty="0" smtClean="0">
                <a:solidFill>
                  <a:schemeClr val="tx1"/>
                </a:solidFill>
                <a:latin typeface="Segoe UI Light" panose="020B0502040204020203" pitchFamily="34" charset="0"/>
              </a:rPr>
              <a:t>.</a:t>
            </a:r>
          </a:p>
          <a:p>
            <a:r>
              <a:rPr lang="en-US" b="1" dirty="0">
                <a:solidFill>
                  <a:schemeClr val="tx1"/>
                </a:solidFill>
                <a:latin typeface="Segoe UI Light" panose="020B0502040204020203" pitchFamily="34" charset="0"/>
              </a:rPr>
              <a:t/>
            </a:r>
            <a:br>
              <a:rPr lang="en-US" b="1" dirty="0">
                <a:solidFill>
                  <a:schemeClr val="tx1"/>
                </a:solidFill>
                <a:latin typeface="Segoe UI Light" panose="020B0502040204020203" pitchFamily="34" charset="0"/>
              </a:rPr>
            </a:br>
            <a:r>
              <a:rPr lang="en-US" b="1" dirty="0">
                <a:solidFill>
                  <a:schemeClr val="tx1"/>
                </a:solidFill>
                <a:latin typeface="Segoe UI Light" panose="020B0502040204020203" pitchFamily="34" charset="0"/>
              </a:rPr>
              <a:t>I will bring Americans together to strengthen our communities.</a:t>
            </a:r>
            <a:br>
              <a:rPr lang="en-US" b="1" dirty="0">
                <a:solidFill>
                  <a:schemeClr val="tx1"/>
                </a:solidFill>
                <a:latin typeface="Segoe UI Light" panose="020B0502040204020203" pitchFamily="34" charset="0"/>
              </a:rPr>
            </a:br>
            <a:r>
              <a:rPr lang="en-US" b="1" dirty="0">
                <a:solidFill>
                  <a:schemeClr val="tx1"/>
                </a:solidFill>
                <a:latin typeface="Segoe UI Light" panose="020B0502040204020203" pitchFamily="34" charset="0"/>
              </a:rPr>
              <a:t>Faced with apathy, I will take action</a:t>
            </a:r>
            <a:r>
              <a:rPr lang="en-US" b="1" dirty="0" smtClean="0">
                <a:solidFill>
                  <a:schemeClr val="tx1"/>
                </a:solidFill>
                <a:latin typeface="Segoe UI Light" panose="020B0502040204020203" pitchFamily="34" charset="0"/>
              </a:rPr>
              <a:t>.</a:t>
            </a:r>
          </a:p>
          <a:p>
            <a:r>
              <a:rPr lang="en-US" b="1" dirty="0">
                <a:solidFill>
                  <a:schemeClr val="tx1"/>
                </a:solidFill>
                <a:latin typeface="Segoe UI Light" panose="020B0502040204020203" pitchFamily="34" charset="0"/>
              </a:rPr>
              <a:t/>
            </a:r>
            <a:br>
              <a:rPr lang="en-US" b="1" dirty="0">
                <a:solidFill>
                  <a:schemeClr val="tx1"/>
                </a:solidFill>
                <a:latin typeface="Segoe UI Light" panose="020B0502040204020203" pitchFamily="34" charset="0"/>
              </a:rPr>
            </a:br>
            <a:r>
              <a:rPr lang="en-US" b="1" dirty="0">
                <a:solidFill>
                  <a:schemeClr val="tx1"/>
                </a:solidFill>
                <a:latin typeface="Segoe UI Light" panose="020B0502040204020203" pitchFamily="34" charset="0"/>
              </a:rPr>
              <a:t>Faced with conflict, I will seek common ground.</a:t>
            </a:r>
            <a:br>
              <a:rPr lang="en-US" b="1" dirty="0">
                <a:solidFill>
                  <a:schemeClr val="tx1"/>
                </a:solidFill>
                <a:latin typeface="Segoe UI Light" panose="020B0502040204020203" pitchFamily="34" charset="0"/>
              </a:rPr>
            </a:br>
            <a:r>
              <a:rPr lang="en-US" b="1" dirty="0">
                <a:solidFill>
                  <a:schemeClr val="tx1"/>
                </a:solidFill>
                <a:latin typeface="Segoe UI Light" panose="020B0502040204020203" pitchFamily="34" charset="0"/>
              </a:rPr>
              <a:t>Faced with adversity, I will persevere</a:t>
            </a:r>
            <a:r>
              <a:rPr lang="en-US" b="1" dirty="0" smtClean="0">
                <a:solidFill>
                  <a:schemeClr val="tx1"/>
                </a:solidFill>
                <a:latin typeface="Segoe UI Light" panose="020B0502040204020203" pitchFamily="34" charset="0"/>
              </a:rPr>
              <a:t>.</a:t>
            </a:r>
          </a:p>
          <a:p>
            <a:r>
              <a:rPr lang="en-US" b="1" dirty="0">
                <a:solidFill>
                  <a:schemeClr val="tx1"/>
                </a:solidFill>
                <a:latin typeface="Segoe UI Light" panose="020B0502040204020203" pitchFamily="34" charset="0"/>
              </a:rPr>
              <a:t/>
            </a:r>
            <a:br>
              <a:rPr lang="en-US" b="1" dirty="0">
                <a:solidFill>
                  <a:schemeClr val="tx1"/>
                </a:solidFill>
                <a:latin typeface="Segoe UI Light" panose="020B0502040204020203" pitchFamily="34" charset="0"/>
              </a:rPr>
            </a:br>
            <a:r>
              <a:rPr lang="en-US" b="1" dirty="0">
                <a:solidFill>
                  <a:schemeClr val="tx1"/>
                </a:solidFill>
                <a:latin typeface="Segoe UI Light" panose="020B0502040204020203" pitchFamily="34" charset="0"/>
              </a:rPr>
              <a:t>I will carry this commitment with me this year and beyond</a:t>
            </a:r>
            <a:r>
              <a:rPr lang="en-US" b="1" dirty="0" smtClean="0">
                <a:solidFill>
                  <a:schemeClr val="tx1"/>
                </a:solidFill>
                <a:latin typeface="Segoe UI Light" panose="020B0502040204020203" pitchFamily="34" charset="0"/>
              </a:rPr>
              <a:t>.</a:t>
            </a:r>
          </a:p>
          <a:p>
            <a:r>
              <a:rPr lang="en-US" b="1" dirty="0">
                <a:solidFill>
                  <a:schemeClr val="tx1"/>
                </a:solidFill>
                <a:latin typeface="Segoe UI Light" panose="020B0502040204020203" pitchFamily="34" charset="0"/>
              </a:rPr>
              <a:t/>
            </a:r>
            <a:br>
              <a:rPr lang="en-US" b="1" dirty="0">
                <a:solidFill>
                  <a:schemeClr val="tx1"/>
                </a:solidFill>
                <a:latin typeface="Segoe UI Light" panose="020B0502040204020203" pitchFamily="34" charset="0"/>
              </a:rPr>
            </a:br>
            <a:r>
              <a:rPr lang="en-US" b="1" dirty="0">
                <a:solidFill>
                  <a:schemeClr val="tx1"/>
                </a:solidFill>
                <a:latin typeface="Segoe UI Light" panose="020B0502040204020203" pitchFamily="34" charset="0"/>
              </a:rPr>
              <a:t>I am an AmeriCorps member, and I will get things done.</a:t>
            </a:r>
          </a:p>
          <a:p>
            <a:endParaRPr lang="en-US" dirty="0"/>
          </a:p>
        </p:txBody>
      </p:sp>
    </p:spTree>
    <p:extLst>
      <p:ext uri="{BB962C8B-B14F-4D97-AF65-F5344CB8AC3E}">
        <p14:creationId xmlns:p14="http://schemas.microsoft.com/office/powerpoint/2010/main" val="4078844705"/>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AmeriCorps: The Best of America</a:t>
            </a:r>
            <a:endParaRPr lang="en-US" dirty="0"/>
          </a:p>
        </p:txBody>
      </p:sp>
      <p:pic>
        <p:nvPicPr>
          <p:cNvPr id="4" name="5eSSE9QJ4S8"/>
          <p:cNvPicPr>
            <a:picLocks noGrp="1" noRot="1" noChangeAspect="1"/>
          </p:cNvPicPr>
          <p:nvPr>
            <p:ph idx="1"/>
            <a:videoFile r:link="rId1"/>
          </p:nvPr>
        </p:nvPicPr>
        <p:blipFill>
          <a:blip r:embed="rId4"/>
          <a:stretch>
            <a:fillRect/>
          </a:stretch>
        </p:blipFill>
        <p:spPr>
          <a:xfrm>
            <a:off x="2202026" y="1986608"/>
            <a:ext cx="8096268" cy="4554151"/>
          </a:xfrm>
          <a:prstGeom prst="rect">
            <a:avLst/>
          </a:prstGeom>
        </p:spPr>
      </p:pic>
    </p:spTree>
    <p:extLst>
      <p:ext uri="{BB962C8B-B14F-4D97-AF65-F5344CB8AC3E}">
        <p14:creationId xmlns:p14="http://schemas.microsoft.com/office/powerpoint/2010/main" val="1473667463"/>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AmeriCorps 101</a:t>
            </a:r>
            <a:endParaRPr lang="en-US" dirty="0"/>
          </a:p>
        </p:txBody>
      </p:sp>
      <p:sp>
        <p:nvSpPr>
          <p:cNvPr id="3" name="Subtitle 2"/>
          <p:cNvSpPr>
            <a:spLocks noGrp="1"/>
          </p:cNvSpPr>
          <p:nvPr>
            <p:ph type="subTitle" idx="1"/>
          </p:nvPr>
        </p:nvSpPr>
        <p:spPr/>
        <p:txBody>
          <a:bodyPr/>
          <a:lstStyle/>
          <a:p>
            <a:r>
              <a:rPr lang="en-US" dirty="0" smtClean="0"/>
              <a:t>The who, what, where, when, why and how for programs</a:t>
            </a:r>
          </a:p>
          <a:p>
            <a:r>
              <a:rPr lang="en-US" dirty="0" smtClean="0"/>
              <a:t>Presented by Vinnie Funelas, AmeriCorps NJ Program Officer</a:t>
            </a:r>
            <a:endParaRPr lang="en-US" dirty="0"/>
          </a:p>
        </p:txBody>
      </p:sp>
    </p:spTree>
    <p:extLst>
      <p:ext uri="{BB962C8B-B14F-4D97-AF65-F5344CB8AC3E}">
        <p14:creationId xmlns:p14="http://schemas.microsoft.com/office/powerpoint/2010/main" val="414222937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4"/>
          <p:cNvSpPr>
            <a:spLocks noGrp="1" noChangeArrowheads="1"/>
          </p:cNvSpPr>
          <p:nvPr>
            <p:ph type="ctrTitle"/>
          </p:nvPr>
        </p:nvSpPr>
        <p:spPr>
          <a:xfrm>
            <a:off x="2400300" y="0"/>
            <a:ext cx="8382000" cy="990600"/>
          </a:xfrm>
        </p:spPr>
        <p:txBody>
          <a:bodyPr>
            <a:noAutofit/>
          </a:bodyPr>
          <a:lstStyle/>
          <a:p>
            <a:pPr algn="l">
              <a:defRPr/>
            </a:pPr>
            <a:r>
              <a:rPr lang="en-US" altLang="en-US" sz="3800" b="1" dirty="0">
                <a:solidFill>
                  <a:schemeClr val="tx1"/>
                </a:solidFill>
                <a:latin typeface="Arial" panose="020B0604020202020204" pitchFamily="34" charset="0"/>
                <a:cs typeface="Arial" panose="020B0604020202020204" pitchFamily="34" charset="0"/>
              </a:rPr>
              <a:t>AmeriCorps Orientation</a:t>
            </a:r>
            <a:endParaRPr lang="en-US" altLang="en-US" sz="3800" dirty="0">
              <a:solidFill>
                <a:schemeClr val="tx1"/>
              </a:solidFill>
              <a:latin typeface="Arial" panose="020B0604020202020204" pitchFamily="34" charset="0"/>
              <a:cs typeface="Arial" panose="020B0604020202020204" pitchFamily="34" charset="0"/>
            </a:endParaRPr>
          </a:p>
        </p:txBody>
      </p:sp>
      <p:sp>
        <p:nvSpPr>
          <p:cNvPr id="10243" name="Rectangle 5"/>
          <p:cNvSpPr>
            <a:spLocks noGrp="1" noChangeArrowheads="1"/>
          </p:cNvSpPr>
          <p:nvPr>
            <p:ph type="subTitle" idx="1"/>
          </p:nvPr>
        </p:nvSpPr>
        <p:spPr>
          <a:xfrm>
            <a:off x="2286000" y="685800"/>
            <a:ext cx="7162800" cy="4572000"/>
          </a:xfrm>
        </p:spPr>
        <p:txBody>
          <a:bodyPr>
            <a:normAutofit fontScale="62500" lnSpcReduction="20000"/>
          </a:bodyPr>
          <a:lstStyle/>
          <a:p>
            <a:pPr marL="571500" indent="-571500" algn="l">
              <a:buFont typeface="Arial" panose="020B0604020202020204" pitchFamily="34" charset="0"/>
              <a:buChar char="•"/>
            </a:pPr>
            <a:endParaRPr lang="en-US" altLang="en-US" sz="5100" b="1" dirty="0">
              <a:solidFill>
                <a:schemeClr val="tx1"/>
              </a:solidFill>
              <a:latin typeface="Arial" charset="0"/>
              <a:cs typeface="Arial" charset="0"/>
            </a:endParaRPr>
          </a:p>
          <a:p>
            <a:pPr marL="685800" indent="-685800" algn="l">
              <a:buFont typeface="Wingdings" panose="05000000000000000000" pitchFamily="2" charset="2"/>
              <a:buChar char="q"/>
            </a:pPr>
            <a:r>
              <a:rPr lang="en-US" altLang="en-US" sz="5400" b="1" dirty="0">
                <a:solidFill>
                  <a:schemeClr val="tx1"/>
                </a:solidFill>
                <a:latin typeface="Arial" charset="0"/>
                <a:cs typeface="Arial" charset="0"/>
              </a:rPr>
              <a:t>Terms &amp; Conditions</a:t>
            </a:r>
          </a:p>
          <a:p>
            <a:pPr marL="685800" indent="-685800" algn="l">
              <a:buFont typeface="Wingdings" panose="05000000000000000000" pitchFamily="2" charset="2"/>
              <a:buChar char="q"/>
            </a:pPr>
            <a:r>
              <a:rPr lang="en-US" altLang="en-US" sz="5400" b="1" dirty="0">
                <a:solidFill>
                  <a:schemeClr val="tx1"/>
                </a:solidFill>
                <a:latin typeface="Arial" charset="0"/>
                <a:cs typeface="Arial" charset="0"/>
              </a:rPr>
              <a:t>Criminal History Checks</a:t>
            </a:r>
          </a:p>
          <a:p>
            <a:pPr marL="685800" indent="-685800" algn="l">
              <a:buFont typeface="Wingdings" panose="05000000000000000000" pitchFamily="2" charset="2"/>
              <a:buChar char="q"/>
            </a:pPr>
            <a:r>
              <a:rPr lang="en-US" altLang="en-US" sz="5400" b="1" dirty="0">
                <a:solidFill>
                  <a:schemeClr val="tx1"/>
                </a:solidFill>
                <a:latin typeface="Arial" charset="0"/>
                <a:cs typeface="Arial" charset="0"/>
              </a:rPr>
              <a:t>Online Systems</a:t>
            </a:r>
          </a:p>
          <a:p>
            <a:pPr marL="685800" indent="-685800" algn="l">
              <a:buFont typeface="Wingdings" panose="05000000000000000000" pitchFamily="2" charset="2"/>
              <a:buChar char="q"/>
            </a:pPr>
            <a:r>
              <a:rPr lang="en-US" altLang="en-US" sz="5400" b="1" dirty="0">
                <a:solidFill>
                  <a:schemeClr val="tx1"/>
                </a:solidFill>
                <a:latin typeface="Arial" charset="0"/>
                <a:cs typeface="Arial" charset="0"/>
              </a:rPr>
              <a:t>Pre-Enrollment/Enrollment </a:t>
            </a:r>
          </a:p>
          <a:p>
            <a:pPr marL="571500" indent="-571500" algn="l">
              <a:buFont typeface="Arial" panose="020B0604020202020204" pitchFamily="34" charset="0"/>
              <a:buChar char="•"/>
            </a:pPr>
            <a:endParaRPr lang="en-US" altLang="en-US" sz="2800" b="1" i="1" dirty="0">
              <a:solidFill>
                <a:schemeClr val="tx1"/>
              </a:solidFill>
              <a:latin typeface="Arial" charset="0"/>
              <a:cs typeface="Arial" charset="0"/>
            </a:endParaRPr>
          </a:p>
          <a:p>
            <a:pPr marL="571500" indent="-571500" algn="l">
              <a:buFont typeface="Arial" panose="020B0604020202020204" pitchFamily="34" charset="0"/>
              <a:buChar char="•"/>
            </a:pPr>
            <a:endParaRPr lang="en-US" altLang="en-US" sz="3600" b="1" i="1" dirty="0">
              <a:solidFill>
                <a:schemeClr val="tx1"/>
              </a:solidFill>
              <a:latin typeface="Arial" charset="0"/>
              <a:cs typeface="Arial" charset="0"/>
            </a:endParaRPr>
          </a:p>
          <a:p>
            <a:r>
              <a:rPr lang="en-US" altLang="en-US" sz="3600" b="1" i="1" dirty="0">
                <a:solidFill>
                  <a:schemeClr val="tx1"/>
                </a:solidFill>
                <a:latin typeface="Arial" charset="0"/>
                <a:cs typeface="Arial" charset="0"/>
              </a:rPr>
              <a:t> </a:t>
            </a:r>
          </a:p>
          <a:p>
            <a:endParaRPr lang="en-US" altLang="en-US" sz="3600" b="1" i="1" dirty="0">
              <a:solidFill>
                <a:schemeClr val="tx1"/>
              </a:solidFill>
              <a:latin typeface="Arial" charset="0"/>
              <a:cs typeface="Arial" charset="0"/>
            </a:endParaRPr>
          </a:p>
          <a:p>
            <a:endParaRPr lang="en-US" altLang="en-US" i="1" dirty="0">
              <a:solidFill>
                <a:schemeClr val="tx1"/>
              </a:solidFill>
            </a:endParaRPr>
          </a:p>
        </p:txBody>
      </p:sp>
      <p:sp>
        <p:nvSpPr>
          <p:cNvPr id="10245" name="Slide Number Placeholder 1"/>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ctr" anchorCtr="0" compatLnSpc="1">
            <a:prstTxWarp prst="textNoShape">
              <a:avLst/>
            </a:prstTxWarp>
          </a:bodyPr>
          <a:lstStyle>
            <a:lvl1pPr>
              <a:defRPr>
                <a:solidFill>
                  <a:schemeClr val="tx1"/>
                </a:solidFill>
                <a:latin typeface="Arial Black" pitchFamily="34" charset="0"/>
              </a:defRPr>
            </a:lvl1pPr>
            <a:lvl2pPr marL="742950" indent="-285750">
              <a:defRPr>
                <a:solidFill>
                  <a:schemeClr val="tx1"/>
                </a:solidFill>
                <a:latin typeface="Arial Black" pitchFamily="34" charset="0"/>
              </a:defRPr>
            </a:lvl2pPr>
            <a:lvl3pPr marL="1143000" indent="-228600">
              <a:defRPr>
                <a:solidFill>
                  <a:schemeClr val="tx1"/>
                </a:solidFill>
                <a:latin typeface="Arial Black" pitchFamily="34" charset="0"/>
              </a:defRPr>
            </a:lvl3pPr>
            <a:lvl4pPr marL="1600200" indent="-228600">
              <a:defRPr>
                <a:solidFill>
                  <a:schemeClr val="tx1"/>
                </a:solidFill>
                <a:latin typeface="Arial Black" pitchFamily="34" charset="0"/>
              </a:defRPr>
            </a:lvl4pPr>
            <a:lvl5pPr marL="2057400" indent="-228600">
              <a:defRPr>
                <a:solidFill>
                  <a:schemeClr val="tx1"/>
                </a:solidFill>
                <a:latin typeface="Arial Black" pitchFamily="34" charset="0"/>
              </a:defRPr>
            </a:lvl5pPr>
            <a:lvl6pPr marL="2514600" indent="-228600" eaLnBrk="0" fontAlgn="base" hangingPunct="0">
              <a:spcBef>
                <a:spcPct val="0"/>
              </a:spcBef>
              <a:spcAft>
                <a:spcPct val="0"/>
              </a:spcAft>
              <a:defRPr>
                <a:solidFill>
                  <a:schemeClr val="tx1"/>
                </a:solidFill>
                <a:latin typeface="Arial Black" pitchFamily="34" charset="0"/>
              </a:defRPr>
            </a:lvl6pPr>
            <a:lvl7pPr marL="2971800" indent="-228600" eaLnBrk="0" fontAlgn="base" hangingPunct="0">
              <a:spcBef>
                <a:spcPct val="0"/>
              </a:spcBef>
              <a:spcAft>
                <a:spcPct val="0"/>
              </a:spcAft>
              <a:defRPr>
                <a:solidFill>
                  <a:schemeClr val="tx1"/>
                </a:solidFill>
                <a:latin typeface="Arial Black" pitchFamily="34" charset="0"/>
              </a:defRPr>
            </a:lvl7pPr>
            <a:lvl8pPr marL="3429000" indent="-228600" eaLnBrk="0" fontAlgn="base" hangingPunct="0">
              <a:spcBef>
                <a:spcPct val="0"/>
              </a:spcBef>
              <a:spcAft>
                <a:spcPct val="0"/>
              </a:spcAft>
              <a:defRPr>
                <a:solidFill>
                  <a:schemeClr val="tx1"/>
                </a:solidFill>
                <a:latin typeface="Arial Black" pitchFamily="34" charset="0"/>
              </a:defRPr>
            </a:lvl8pPr>
            <a:lvl9pPr marL="3886200" indent="-228600" eaLnBrk="0" fontAlgn="base" hangingPunct="0">
              <a:spcBef>
                <a:spcPct val="0"/>
              </a:spcBef>
              <a:spcAft>
                <a:spcPct val="0"/>
              </a:spcAft>
              <a:defRPr>
                <a:solidFill>
                  <a:schemeClr val="tx1"/>
                </a:solidFill>
                <a:latin typeface="Arial Black" pitchFamily="34" charset="0"/>
              </a:defRPr>
            </a:lvl9pPr>
          </a:lstStyle>
          <a:p>
            <a:fld id="{8BF13D99-43BD-4C39-BC8F-FC4A158FEEA9}" type="slidenum">
              <a:rPr lang="en-US" altLang="en-US" smtClean="0">
                <a:solidFill>
                  <a:srgbClr val="FFFFFF"/>
                </a:solidFill>
              </a:rPr>
              <a:pPr/>
              <a:t>3</a:t>
            </a:fld>
            <a:endParaRPr lang="en-US" altLang="en-US" dirty="0">
              <a:solidFill>
                <a:srgbClr val="FFFFFF"/>
              </a:solidFill>
            </a:endParaRPr>
          </a:p>
        </p:txBody>
      </p:sp>
      <p:pic>
        <p:nvPicPr>
          <p:cNvPr id="7" name="Content Placeholder 10">
            <a:extLst>
              <a:ext uri="{FF2B5EF4-FFF2-40B4-BE49-F238E27FC236}">
                <a16:creationId xmlns:a16="http://schemas.microsoft.com/office/drawing/2014/main" id="{A905AD11-EE8B-4FD7-A05A-1CB07F04C65D}"/>
              </a:ext>
            </a:extLst>
          </p:cNvPr>
          <p:cNvPicPr>
            <a:picLocks noChangeAspect="1"/>
          </p:cNvPicPr>
          <p:nvPr/>
        </p:nvPicPr>
        <p:blipFill rotWithShape="1">
          <a:blip r:embed="rId3">
            <a:extLst>
              <a:ext uri="{28A0092B-C50C-407E-A947-70E740481C1C}">
                <a14:useLocalDpi xmlns:a14="http://schemas.microsoft.com/office/drawing/2010/main" val="0"/>
              </a:ext>
            </a:extLst>
          </a:blip>
          <a:srcRect r="47297"/>
          <a:stretch/>
        </p:blipFill>
        <p:spPr>
          <a:xfrm>
            <a:off x="4572000" y="4213358"/>
            <a:ext cx="2752026" cy="2227421"/>
          </a:xfrm>
          <a:prstGeom prst="rect">
            <a:avLst/>
          </a:prstGeom>
        </p:spPr>
      </p:pic>
    </p:spTree>
    <p:extLst>
      <p:ext uri="{BB962C8B-B14F-4D97-AF65-F5344CB8AC3E}">
        <p14:creationId xmlns:p14="http://schemas.microsoft.com/office/powerpoint/2010/main" val="257623909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2850968" y="736058"/>
            <a:ext cx="6326777" cy="988240"/>
          </a:xfrm>
        </p:spPr>
        <p:txBody>
          <a:bodyPr/>
          <a:lstStyle/>
          <a:p>
            <a:r>
              <a:rPr lang="en-US" sz="4800" b="1" spc="-5" dirty="0">
                <a:solidFill>
                  <a:schemeClr val="tx1"/>
                </a:solidFill>
                <a:cs typeface="Corbel"/>
              </a:rPr>
              <a:t>What is AmeriCorps?</a:t>
            </a:r>
            <a:endParaRPr lang="en-US" dirty="0">
              <a:solidFill>
                <a:schemeClr val="tx1"/>
              </a:solidFill>
            </a:endParaRPr>
          </a:p>
        </p:txBody>
      </p:sp>
      <p:pic>
        <p:nvPicPr>
          <p:cNvPr id="3" name="QgdRkzLKlPM"/>
          <p:cNvPicPr>
            <a:picLocks noRot="1" noChangeAspect="1"/>
          </p:cNvPicPr>
          <p:nvPr>
            <a:videoFile r:link="rId1"/>
          </p:nvPr>
        </p:nvPicPr>
        <p:blipFill>
          <a:blip r:embed="rId4"/>
          <a:stretch>
            <a:fillRect/>
          </a:stretch>
        </p:blipFill>
        <p:spPr>
          <a:xfrm>
            <a:off x="1847464" y="1721498"/>
            <a:ext cx="7721600" cy="4343400"/>
          </a:xfrm>
          <a:prstGeom prst="rect">
            <a:avLst/>
          </a:prstGeom>
        </p:spPr>
      </p:pic>
    </p:spTree>
    <p:extLst>
      <p:ext uri="{BB962C8B-B14F-4D97-AF65-F5344CB8AC3E}">
        <p14:creationId xmlns:p14="http://schemas.microsoft.com/office/powerpoint/2010/main" val="21137063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46111" y="452718"/>
            <a:ext cx="9766852" cy="1400530"/>
          </a:xfrm>
        </p:spPr>
        <p:txBody>
          <a:bodyPr/>
          <a:lstStyle/>
          <a:p>
            <a:pPr algn="ctr"/>
            <a:r>
              <a:rPr lang="en-US" dirty="0" smtClean="0">
                <a:solidFill>
                  <a:schemeClr val="tx1"/>
                </a:solidFill>
              </a:rPr>
              <a:t>So, what is AH-MER-EE-CORE, again?</a:t>
            </a:r>
            <a:endParaRPr lang="en-US" dirty="0">
              <a:solidFill>
                <a:schemeClr val="tx1"/>
              </a:solidFill>
            </a:endParaRPr>
          </a:p>
        </p:txBody>
      </p:sp>
      <p:pic>
        <p:nvPicPr>
          <p:cNvPr id="4" name="Content Placeholder 3"/>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rot="5400000">
            <a:off x="2005854" y="2099639"/>
            <a:ext cx="5007885" cy="3755914"/>
          </a:xfrm>
        </p:spPr>
      </p:pic>
      <p:sp>
        <p:nvSpPr>
          <p:cNvPr id="3" name="TextBox 2"/>
          <p:cNvSpPr txBox="1"/>
          <p:nvPr/>
        </p:nvSpPr>
        <p:spPr>
          <a:xfrm>
            <a:off x="6574366" y="5225142"/>
            <a:ext cx="3987888" cy="830997"/>
          </a:xfrm>
          <a:prstGeom prst="rect">
            <a:avLst/>
          </a:prstGeom>
          <a:noFill/>
        </p:spPr>
        <p:txBody>
          <a:bodyPr wrap="square" rtlCol="0">
            <a:spAutoFit/>
          </a:bodyPr>
          <a:lstStyle/>
          <a:p>
            <a:r>
              <a:rPr lang="en-US" sz="1600" dirty="0" smtClean="0"/>
              <a:t>Montclair State University Covid-Corps</a:t>
            </a:r>
          </a:p>
          <a:p>
            <a:r>
              <a:rPr lang="en-US" sz="1600" dirty="0" smtClean="0"/>
              <a:t>Backpack distribution event for MLK DEIA MINI Grant, 9/15/22</a:t>
            </a:r>
            <a:endParaRPr lang="en-US" sz="1600" dirty="0"/>
          </a:p>
        </p:txBody>
      </p:sp>
    </p:spTree>
    <p:extLst>
      <p:ext uri="{BB962C8B-B14F-4D97-AF65-F5344CB8AC3E}">
        <p14:creationId xmlns:p14="http://schemas.microsoft.com/office/powerpoint/2010/main" val="54641773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History of AmeriCorps</a:t>
            </a:r>
            <a:endParaRPr lang="en-US" dirty="0"/>
          </a:p>
        </p:txBody>
      </p:sp>
      <p:pic>
        <p:nvPicPr>
          <p:cNvPr id="4" name="Content Placeholder 3" descr="Category:Bill Clinton with Ted Kennedy - Wikimedia Commons"/>
          <p:cNvPicPr>
            <a:picLocks noGrp="1" noChangeAspect="1"/>
          </p:cNvPicPr>
          <p:nvPr>
            <p:ph idx="1"/>
          </p:nvPr>
        </p:nvPicPr>
        <p:blipFill>
          <a:blip r:embed="rId3">
            <a:extLst>
              <a:ext uri="{BEBA8EAE-BF5A-486C-A8C5-ECC9F3942E4B}">
                <a14:imgProps xmlns:a14="http://schemas.microsoft.com/office/drawing/2010/main">
                  <a14:imgLayer r:embed="rId4">
                    <a14:imgEffect>
                      <a14:brightnessContrast bright="37000"/>
                    </a14:imgEffect>
                  </a14:imgLayer>
                </a14:imgProps>
              </a:ext>
              <a:ext uri="{28A0092B-C50C-407E-A947-70E740481C1C}">
                <a14:useLocalDpi xmlns:a14="http://schemas.microsoft.com/office/drawing/2010/main" val="0"/>
              </a:ext>
            </a:extLst>
          </a:blip>
          <a:stretch>
            <a:fillRect/>
          </a:stretch>
        </p:blipFill>
        <p:spPr>
          <a:xfrm>
            <a:off x="2444619" y="1821579"/>
            <a:ext cx="6774025" cy="4431342"/>
          </a:xfrm>
        </p:spPr>
      </p:pic>
    </p:spTree>
    <p:extLst>
      <p:ext uri="{BB962C8B-B14F-4D97-AF65-F5344CB8AC3E}">
        <p14:creationId xmlns:p14="http://schemas.microsoft.com/office/powerpoint/2010/main" val="132823858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chemeClr val="tx1"/>
                </a:solidFill>
              </a:rPr>
              <a:t>What do AmeriCorps Members Do? </a:t>
            </a:r>
            <a:endParaRPr lang="en-US" b="1" dirty="0">
              <a:solidFill>
                <a:schemeClr val="tx1"/>
              </a:solidFill>
            </a:endParaRPr>
          </a:p>
        </p:txBody>
      </p:sp>
      <p:sp>
        <p:nvSpPr>
          <p:cNvPr id="3" name="Content Placeholder 2"/>
          <p:cNvSpPr>
            <a:spLocks noGrp="1"/>
          </p:cNvSpPr>
          <p:nvPr>
            <p:ph idx="1"/>
          </p:nvPr>
        </p:nvSpPr>
        <p:spPr/>
        <p:txBody>
          <a:bodyPr>
            <a:normAutofit/>
          </a:bodyPr>
          <a:lstStyle/>
          <a:p>
            <a:pPr>
              <a:lnSpc>
                <a:spcPct val="80000"/>
              </a:lnSpc>
            </a:pPr>
            <a:r>
              <a:rPr lang="en-US" altLang="en-US" sz="2800" b="1" dirty="0">
                <a:latin typeface="Arial" panose="020B0604020202020204" pitchFamily="34" charset="0"/>
              </a:rPr>
              <a:t>Educate communities about their environment</a:t>
            </a:r>
          </a:p>
          <a:p>
            <a:pPr>
              <a:lnSpc>
                <a:spcPct val="80000"/>
              </a:lnSpc>
            </a:pPr>
            <a:r>
              <a:rPr lang="en-US" altLang="en-US" sz="2800" b="1" dirty="0">
                <a:latin typeface="Arial" panose="020B0604020202020204" pitchFamily="34" charset="0"/>
              </a:rPr>
              <a:t>Renovate and Rebuild Abandoned Homes</a:t>
            </a:r>
          </a:p>
          <a:p>
            <a:pPr>
              <a:lnSpc>
                <a:spcPct val="80000"/>
              </a:lnSpc>
            </a:pPr>
            <a:r>
              <a:rPr lang="en-US" altLang="en-US" sz="2800" b="1" dirty="0">
                <a:latin typeface="Arial" panose="020B0604020202020204" pitchFamily="34" charset="0"/>
              </a:rPr>
              <a:t>Provide Mentoring During Non-School Hours</a:t>
            </a:r>
          </a:p>
          <a:p>
            <a:pPr>
              <a:lnSpc>
                <a:spcPct val="80000"/>
              </a:lnSpc>
            </a:pPr>
            <a:r>
              <a:rPr lang="en-US" altLang="en-US" sz="2800" b="1" dirty="0">
                <a:latin typeface="Arial" panose="020B0604020202020204" pitchFamily="34" charset="0"/>
              </a:rPr>
              <a:t>Recruit Volunteers</a:t>
            </a:r>
          </a:p>
          <a:p>
            <a:pPr>
              <a:lnSpc>
                <a:spcPct val="80000"/>
              </a:lnSpc>
            </a:pPr>
            <a:r>
              <a:rPr lang="en-US" altLang="en-US" sz="2800" b="1" dirty="0" smtClean="0">
                <a:latin typeface="Arial" panose="020B0604020202020204" pitchFamily="34" charset="0"/>
              </a:rPr>
              <a:t>Bridge </a:t>
            </a:r>
            <a:r>
              <a:rPr lang="en-US" altLang="en-US" sz="2800" b="1" dirty="0">
                <a:latin typeface="Arial" panose="020B0604020202020204" pitchFamily="34" charset="0"/>
              </a:rPr>
              <a:t>the Digital Divide</a:t>
            </a:r>
          </a:p>
          <a:p>
            <a:pPr>
              <a:lnSpc>
                <a:spcPct val="80000"/>
              </a:lnSpc>
            </a:pPr>
            <a:r>
              <a:rPr lang="en-US" altLang="en-US" sz="2800" b="1" dirty="0">
                <a:latin typeface="Arial" panose="020B0604020202020204" pitchFamily="34" charset="0"/>
              </a:rPr>
              <a:t>Assist the Homeless</a:t>
            </a:r>
          </a:p>
          <a:p>
            <a:pPr>
              <a:lnSpc>
                <a:spcPct val="80000"/>
              </a:lnSpc>
            </a:pPr>
            <a:r>
              <a:rPr lang="en-US" altLang="en-US" sz="2800" b="1" dirty="0">
                <a:latin typeface="Arial" panose="020B0604020202020204" pitchFamily="34" charset="0"/>
              </a:rPr>
              <a:t>Provide Support to People with Disabilities</a:t>
            </a:r>
          </a:p>
          <a:p>
            <a:endParaRPr lang="en-US" sz="2800" dirty="0"/>
          </a:p>
        </p:txBody>
      </p:sp>
    </p:spTree>
    <p:extLst>
      <p:ext uri="{BB962C8B-B14F-4D97-AF65-F5344CB8AC3E}">
        <p14:creationId xmlns:p14="http://schemas.microsoft.com/office/powerpoint/2010/main" val="73692306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13984" y="370469"/>
            <a:ext cx="4058041" cy="1067844"/>
          </a:xfrm>
        </p:spPr>
        <p:txBody>
          <a:bodyPr/>
          <a:lstStyle/>
          <a:p>
            <a:pPr algn="ctr"/>
            <a:r>
              <a:rPr lang="en-US" b="1" dirty="0" smtClean="0">
                <a:solidFill>
                  <a:schemeClr val="tx1"/>
                </a:solidFill>
              </a:rPr>
              <a:t>AmeriCorps Member </a:t>
            </a:r>
            <a:br>
              <a:rPr lang="en-US" b="1" dirty="0" smtClean="0">
                <a:solidFill>
                  <a:schemeClr val="tx1"/>
                </a:solidFill>
              </a:rPr>
            </a:br>
            <a:r>
              <a:rPr lang="en-US" b="1" dirty="0" smtClean="0">
                <a:solidFill>
                  <a:schemeClr val="tx1"/>
                </a:solidFill>
              </a:rPr>
              <a:t>Fast Facts</a:t>
            </a:r>
            <a:endParaRPr lang="en-US" b="1" dirty="0">
              <a:solidFill>
                <a:schemeClr val="tx1"/>
              </a:solidFill>
            </a:endParaRPr>
          </a:p>
        </p:txBody>
      </p:sp>
      <p:pic>
        <p:nvPicPr>
          <p:cNvPr id="5" name="Content Placeholder 4"/>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5153707" y="1736219"/>
            <a:ext cx="6055795" cy="4629150"/>
          </a:xfrm>
        </p:spPr>
      </p:pic>
      <p:sp>
        <p:nvSpPr>
          <p:cNvPr id="4" name="Text Placeholder 3"/>
          <p:cNvSpPr>
            <a:spLocks noGrp="1"/>
          </p:cNvSpPr>
          <p:nvPr>
            <p:ph type="body" sz="half" idx="2"/>
          </p:nvPr>
        </p:nvSpPr>
        <p:spPr>
          <a:xfrm>
            <a:off x="839788" y="1415449"/>
            <a:ext cx="3932237" cy="3811588"/>
          </a:xfrm>
        </p:spPr>
        <p:txBody>
          <a:bodyPr>
            <a:noAutofit/>
          </a:bodyPr>
          <a:lstStyle/>
          <a:p>
            <a:pPr marL="304768" marR="231648" indent="-292473">
              <a:spcBef>
                <a:spcPts val="97"/>
              </a:spcBef>
              <a:buClr>
                <a:srgbClr val="8D1414"/>
              </a:buClr>
              <a:buSzPct val="144642"/>
              <a:buFont typeface="Arial"/>
              <a:buChar char="•"/>
              <a:tabLst>
                <a:tab pos="305415" algn="l"/>
              </a:tabLst>
            </a:pPr>
            <a:r>
              <a:rPr lang="en-US" sz="2800" spc="-5" dirty="0">
                <a:latin typeface="Corbel"/>
                <a:cs typeface="Corbel"/>
              </a:rPr>
              <a:t>90</a:t>
            </a:r>
            <a:r>
              <a:rPr lang="en-US" sz="2800" dirty="0">
                <a:latin typeface="Corbel"/>
                <a:cs typeface="Corbel"/>
              </a:rPr>
              <a:t> </a:t>
            </a:r>
            <a:r>
              <a:rPr lang="en-US" sz="2800" spc="-5" dirty="0">
                <a:latin typeface="Corbel"/>
                <a:cs typeface="Corbel"/>
              </a:rPr>
              <a:t>%</a:t>
            </a:r>
            <a:r>
              <a:rPr lang="en-US" sz="2800" spc="-10" dirty="0">
                <a:latin typeface="Corbel"/>
                <a:cs typeface="Corbel"/>
              </a:rPr>
              <a:t> </a:t>
            </a:r>
            <a:r>
              <a:rPr lang="en-US" sz="1800" spc="-5" dirty="0">
                <a:latin typeface="Corbel"/>
                <a:cs typeface="Corbel"/>
              </a:rPr>
              <a:t>of</a:t>
            </a:r>
            <a:r>
              <a:rPr lang="en-US" sz="1800" dirty="0">
                <a:latin typeface="Corbel"/>
                <a:cs typeface="Corbel"/>
              </a:rPr>
              <a:t> </a:t>
            </a:r>
            <a:r>
              <a:rPr lang="en-US" sz="1800" spc="-5" dirty="0">
                <a:latin typeface="Corbel"/>
                <a:cs typeface="Corbel"/>
              </a:rPr>
              <a:t>members</a:t>
            </a:r>
            <a:r>
              <a:rPr lang="en-US" sz="1800" spc="5" dirty="0">
                <a:latin typeface="Corbel"/>
                <a:cs typeface="Corbel"/>
              </a:rPr>
              <a:t> </a:t>
            </a:r>
            <a:r>
              <a:rPr lang="en-US" sz="1800" spc="-5" dirty="0">
                <a:latin typeface="Corbel"/>
                <a:cs typeface="Corbel"/>
              </a:rPr>
              <a:t>said</a:t>
            </a:r>
            <a:r>
              <a:rPr lang="en-US" sz="1800" spc="25" dirty="0">
                <a:latin typeface="Corbel"/>
                <a:cs typeface="Corbel"/>
              </a:rPr>
              <a:t> </a:t>
            </a:r>
            <a:r>
              <a:rPr lang="en-US" sz="1800" spc="-10" dirty="0">
                <a:latin typeface="Corbel"/>
                <a:cs typeface="Corbel"/>
              </a:rPr>
              <a:t>they</a:t>
            </a:r>
            <a:r>
              <a:rPr lang="en-US" sz="1800" spc="-15" dirty="0">
                <a:latin typeface="Corbel"/>
                <a:cs typeface="Corbel"/>
              </a:rPr>
              <a:t> </a:t>
            </a:r>
            <a:r>
              <a:rPr lang="en-US" sz="1800" spc="-5" dirty="0">
                <a:latin typeface="Corbel"/>
                <a:cs typeface="Corbel"/>
              </a:rPr>
              <a:t>gained</a:t>
            </a:r>
            <a:r>
              <a:rPr lang="en-US" sz="1800" spc="5" dirty="0">
                <a:latin typeface="Corbel"/>
                <a:cs typeface="Corbel"/>
              </a:rPr>
              <a:t> </a:t>
            </a:r>
            <a:r>
              <a:rPr lang="en-US" sz="1800" spc="-5" dirty="0">
                <a:latin typeface="Corbel"/>
                <a:cs typeface="Corbel"/>
              </a:rPr>
              <a:t>new</a:t>
            </a:r>
            <a:r>
              <a:rPr lang="en-US" sz="1800" spc="-15" dirty="0">
                <a:latin typeface="Corbel"/>
                <a:cs typeface="Corbel"/>
              </a:rPr>
              <a:t> </a:t>
            </a:r>
            <a:r>
              <a:rPr lang="en-US" sz="1800" spc="-5" dirty="0">
                <a:latin typeface="Corbel"/>
                <a:cs typeface="Corbel"/>
              </a:rPr>
              <a:t>skills</a:t>
            </a:r>
            <a:r>
              <a:rPr lang="en-US" sz="1800" spc="20" dirty="0">
                <a:latin typeface="Corbel"/>
                <a:cs typeface="Corbel"/>
              </a:rPr>
              <a:t> </a:t>
            </a:r>
            <a:r>
              <a:rPr lang="en-US" sz="1800" spc="-5" dirty="0">
                <a:latin typeface="Corbel"/>
                <a:cs typeface="Corbel"/>
              </a:rPr>
              <a:t>while </a:t>
            </a:r>
            <a:r>
              <a:rPr lang="en-US" sz="1800" spc="-555" dirty="0">
                <a:latin typeface="Corbel"/>
                <a:cs typeface="Corbel"/>
              </a:rPr>
              <a:t> </a:t>
            </a:r>
            <a:r>
              <a:rPr lang="en-US" sz="1800" spc="-5" dirty="0">
                <a:latin typeface="Corbel"/>
                <a:cs typeface="Corbel"/>
              </a:rPr>
              <a:t>in</a:t>
            </a:r>
            <a:r>
              <a:rPr lang="en-US" sz="1800" spc="-122" dirty="0">
                <a:latin typeface="Corbel"/>
                <a:cs typeface="Corbel"/>
              </a:rPr>
              <a:t> </a:t>
            </a:r>
            <a:r>
              <a:rPr lang="en-US" sz="1800" spc="-5" dirty="0">
                <a:latin typeface="Corbel"/>
                <a:cs typeface="Corbel"/>
              </a:rPr>
              <a:t>AmeriCorps.</a:t>
            </a:r>
            <a:endParaRPr lang="en-US" sz="1800" dirty="0">
              <a:latin typeface="Corbel"/>
              <a:cs typeface="Corbel"/>
            </a:endParaRPr>
          </a:p>
          <a:p>
            <a:pPr marL="304768" marR="227120" indent="-292473">
              <a:spcBef>
                <a:spcPts val="1294"/>
              </a:spcBef>
              <a:buClr>
                <a:srgbClr val="8D1414"/>
              </a:buClr>
              <a:buSzPct val="144642"/>
              <a:buFont typeface="Arial"/>
              <a:buChar char="•"/>
              <a:tabLst>
                <a:tab pos="305415" algn="l"/>
              </a:tabLst>
            </a:pPr>
            <a:r>
              <a:rPr lang="en-US" sz="2800" spc="-5" dirty="0">
                <a:latin typeface="Corbel"/>
                <a:cs typeface="Corbel"/>
              </a:rPr>
              <a:t>80%</a:t>
            </a:r>
            <a:r>
              <a:rPr lang="en-US" sz="2800" spc="-10" dirty="0">
                <a:latin typeface="Corbel"/>
                <a:cs typeface="Corbel"/>
              </a:rPr>
              <a:t> </a:t>
            </a:r>
            <a:r>
              <a:rPr lang="en-US" sz="1800" spc="-5" dirty="0">
                <a:latin typeface="Corbel"/>
                <a:cs typeface="Corbel"/>
              </a:rPr>
              <a:t>of</a:t>
            </a:r>
            <a:r>
              <a:rPr lang="en-US" sz="1800" spc="5" dirty="0">
                <a:latin typeface="Corbel"/>
                <a:cs typeface="Corbel"/>
              </a:rPr>
              <a:t> </a:t>
            </a:r>
            <a:r>
              <a:rPr lang="en-US" sz="1800" spc="-5" dirty="0">
                <a:latin typeface="Corbel"/>
                <a:cs typeface="Corbel"/>
              </a:rPr>
              <a:t>members</a:t>
            </a:r>
            <a:r>
              <a:rPr lang="en-US" sz="1800" spc="10" dirty="0">
                <a:latin typeface="Corbel"/>
                <a:cs typeface="Corbel"/>
              </a:rPr>
              <a:t> </a:t>
            </a:r>
            <a:r>
              <a:rPr lang="en-US" sz="1800" spc="-5" dirty="0">
                <a:latin typeface="Corbel"/>
                <a:cs typeface="Corbel"/>
              </a:rPr>
              <a:t>said</a:t>
            </a:r>
            <a:r>
              <a:rPr lang="en-US" sz="1800" spc="25" dirty="0">
                <a:latin typeface="Corbel"/>
                <a:cs typeface="Corbel"/>
              </a:rPr>
              <a:t> </a:t>
            </a:r>
            <a:r>
              <a:rPr lang="en-US" sz="1800" spc="-10" dirty="0">
                <a:latin typeface="Corbel"/>
                <a:cs typeface="Corbel"/>
              </a:rPr>
              <a:t>they</a:t>
            </a:r>
            <a:r>
              <a:rPr lang="en-US" sz="1800" spc="-15" dirty="0">
                <a:latin typeface="Corbel"/>
                <a:cs typeface="Corbel"/>
              </a:rPr>
              <a:t> </a:t>
            </a:r>
            <a:r>
              <a:rPr lang="en-US" sz="1800" spc="-5" dirty="0">
                <a:latin typeface="Corbel"/>
                <a:cs typeface="Corbel"/>
              </a:rPr>
              <a:t>are</a:t>
            </a:r>
            <a:r>
              <a:rPr lang="en-US" sz="1800" dirty="0">
                <a:latin typeface="Corbel"/>
                <a:cs typeface="Corbel"/>
              </a:rPr>
              <a:t> </a:t>
            </a:r>
            <a:r>
              <a:rPr lang="en-US" sz="1800" spc="-5" dirty="0">
                <a:latin typeface="Corbel"/>
                <a:cs typeface="Corbel"/>
              </a:rPr>
              <a:t>more</a:t>
            </a:r>
            <a:r>
              <a:rPr lang="en-US" sz="1800" dirty="0">
                <a:latin typeface="Corbel"/>
                <a:cs typeface="Corbel"/>
              </a:rPr>
              <a:t> </a:t>
            </a:r>
            <a:r>
              <a:rPr lang="en-US" sz="1800" spc="-15" dirty="0">
                <a:latin typeface="Corbel"/>
                <a:cs typeface="Corbel"/>
              </a:rPr>
              <a:t>likely</a:t>
            </a:r>
            <a:r>
              <a:rPr lang="en-US" sz="1800" spc="15" dirty="0">
                <a:latin typeface="Corbel"/>
                <a:cs typeface="Corbel"/>
              </a:rPr>
              <a:t> </a:t>
            </a:r>
            <a:r>
              <a:rPr lang="en-US" sz="1800" spc="-5" dirty="0">
                <a:latin typeface="Corbel"/>
                <a:cs typeface="Corbel"/>
              </a:rPr>
              <a:t>to </a:t>
            </a:r>
            <a:r>
              <a:rPr lang="en-US" sz="1800" dirty="0">
                <a:latin typeface="Corbel"/>
                <a:cs typeface="Corbel"/>
              </a:rPr>
              <a:t> </a:t>
            </a:r>
            <a:r>
              <a:rPr lang="en-US" sz="1800" spc="-5" dirty="0">
                <a:latin typeface="Corbel"/>
                <a:cs typeface="Corbel"/>
              </a:rPr>
              <a:t>participate</a:t>
            </a:r>
            <a:r>
              <a:rPr lang="en-US" sz="1800" spc="20" dirty="0">
                <a:latin typeface="Corbel"/>
                <a:cs typeface="Corbel"/>
              </a:rPr>
              <a:t> </a:t>
            </a:r>
            <a:r>
              <a:rPr lang="en-US" sz="1800" spc="-5" dirty="0">
                <a:latin typeface="Corbel"/>
                <a:cs typeface="Corbel"/>
              </a:rPr>
              <a:t>in</a:t>
            </a:r>
            <a:r>
              <a:rPr lang="en-US" sz="1800" dirty="0">
                <a:latin typeface="Corbel"/>
                <a:cs typeface="Corbel"/>
              </a:rPr>
              <a:t> </a:t>
            </a:r>
            <a:r>
              <a:rPr lang="en-US" sz="1800" spc="-5" dirty="0">
                <a:latin typeface="Corbel"/>
                <a:cs typeface="Corbel"/>
              </a:rPr>
              <a:t>community</a:t>
            </a:r>
            <a:r>
              <a:rPr lang="en-US" sz="1800" spc="15" dirty="0">
                <a:latin typeface="Corbel"/>
                <a:cs typeface="Corbel"/>
              </a:rPr>
              <a:t> </a:t>
            </a:r>
            <a:r>
              <a:rPr lang="en-US" sz="1800" spc="-5" dirty="0">
                <a:latin typeface="Corbel"/>
                <a:cs typeface="Corbel"/>
              </a:rPr>
              <a:t>service</a:t>
            </a:r>
            <a:r>
              <a:rPr lang="en-US" sz="1800" spc="-15" dirty="0">
                <a:latin typeface="Corbel"/>
                <a:cs typeface="Corbel"/>
              </a:rPr>
              <a:t> </a:t>
            </a:r>
            <a:r>
              <a:rPr lang="en-US" sz="1800" spc="-5" dirty="0">
                <a:latin typeface="Corbel"/>
                <a:cs typeface="Corbel"/>
              </a:rPr>
              <a:t>after</a:t>
            </a:r>
            <a:r>
              <a:rPr lang="en-US" sz="1800" spc="-116" dirty="0">
                <a:latin typeface="Corbel"/>
                <a:cs typeface="Corbel"/>
              </a:rPr>
              <a:t> </a:t>
            </a:r>
            <a:r>
              <a:rPr lang="en-US" sz="1800" spc="-5" dirty="0">
                <a:latin typeface="Corbel"/>
                <a:cs typeface="Corbel"/>
              </a:rPr>
              <a:t>AmeriCorps.</a:t>
            </a:r>
            <a:endParaRPr lang="en-US" sz="1800" dirty="0">
              <a:latin typeface="Corbel"/>
              <a:cs typeface="Corbel"/>
            </a:endParaRPr>
          </a:p>
          <a:p>
            <a:pPr marL="304768" marR="5177" indent="-292473">
              <a:spcBef>
                <a:spcPts val="1299"/>
              </a:spcBef>
              <a:buClr>
                <a:srgbClr val="8D1414"/>
              </a:buClr>
              <a:buSzPct val="144642"/>
              <a:buFont typeface="Arial"/>
              <a:buChar char="•"/>
              <a:tabLst>
                <a:tab pos="305415" algn="l"/>
              </a:tabLst>
            </a:pPr>
            <a:r>
              <a:rPr lang="en-US" sz="2800" spc="-25" dirty="0">
                <a:latin typeface="Corbel"/>
                <a:cs typeface="Corbel"/>
              </a:rPr>
              <a:t>72%</a:t>
            </a:r>
            <a:r>
              <a:rPr lang="en-US" sz="2800" spc="5" dirty="0">
                <a:latin typeface="Corbel"/>
                <a:cs typeface="Corbel"/>
              </a:rPr>
              <a:t> </a:t>
            </a:r>
            <a:r>
              <a:rPr lang="en-US" sz="1800" spc="-5" dirty="0">
                <a:latin typeface="Corbel"/>
                <a:cs typeface="Corbel"/>
              </a:rPr>
              <a:t>of</a:t>
            </a:r>
            <a:r>
              <a:rPr lang="en-US" sz="1800" spc="-10" dirty="0">
                <a:latin typeface="Corbel"/>
                <a:cs typeface="Corbel"/>
              </a:rPr>
              <a:t> </a:t>
            </a:r>
            <a:r>
              <a:rPr lang="en-US" sz="1800" spc="-5" dirty="0">
                <a:latin typeface="Corbel"/>
                <a:cs typeface="Corbel"/>
              </a:rPr>
              <a:t>members</a:t>
            </a:r>
            <a:r>
              <a:rPr lang="en-US" sz="1800" spc="25" dirty="0">
                <a:latin typeface="Corbel"/>
                <a:cs typeface="Corbel"/>
              </a:rPr>
              <a:t> </a:t>
            </a:r>
            <a:r>
              <a:rPr lang="en-US" sz="1800" spc="-5" dirty="0">
                <a:latin typeface="Corbel"/>
                <a:cs typeface="Corbel"/>
              </a:rPr>
              <a:t>volunteered</a:t>
            </a:r>
            <a:r>
              <a:rPr lang="en-US" sz="1800" spc="-20" dirty="0">
                <a:latin typeface="Corbel"/>
                <a:cs typeface="Corbel"/>
              </a:rPr>
              <a:t> </a:t>
            </a:r>
            <a:r>
              <a:rPr lang="en-US" sz="1800" spc="-5" dirty="0">
                <a:latin typeface="Corbel"/>
                <a:cs typeface="Corbel"/>
              </a:rPr>
              <a:t>after</a:t>
            </a:r>
            <a:r>
              <a:rPr lang="en-US" sz="1800" spc="15" dirty="0">
                <a:latin typeface="Corbel"/>
                <a:cs typeface="Corbel"/>
              </a:rPr>
              <a:t> </a:t>
            </a:r>
            <a:r>
              <a:rPr lang="en-US" sz="1800" spc="-5" dirty="0">
                <a:latin typeface="Corbel"/>
                <a:cs typeface="Corbel"/>
              </a:rPr>
              <a:t>completing</a:t>
            </a:r>
            <a:r>
              <a:rPr lang="en-US" sz="1800" spc="5" dirty="0">
                <a:latin typeface="Corbel"/>
                <a:cs typeface="Corbel"/>
              </a:rPr>
              <a:t> </a:t>
            </a:r>
            <a:r>
              <a:rPr lang="en-US" sz="1800" spc="-10" dirty="0">
                <a:latin typeface="Corbel"/>
                <a:cs typeface="Corbel"/>
              </a:rPr>
              <a:t>their </a:t>
            </a:r>
            <a:r>
              <a:rPr lang="en-US" sz="1800" spc="-555" dirty="0">
                <a:latin typeface="Corbel"/>
                <a:cs typeface="Corbel"/>
              </a:rPr>
              <a:t> </a:t>
            </a:r>
            <a:r>
              <a:rPr lang="en-US" sz="1800" spc="-5" dirty="0">
                <a:latin typeface="Corbel"/>
                <a:cs typeface="Corbel"/>
              </a:rPr>
              <a:t>AmeriCorps</a:t>
            </a:r>
            <a:r>
              <a:rPr lang="en-US" sz="1800" spc="15" dirty="0">
                <a:latin typeface="Corbel"/>
                <a:cs typeface="Corbel"/>
              </a:rPr>
              <a:t> </a:t>
            </a:r>
            <a:r>
              <a:rPr lang="en-US" sz="1800" spc="-5" dirty="0">
                <a:latin typeface="Corbel"/>
                <a:cs typeface="Corbel"/>
              </a:rPr>
              <a:t>service.</a:t>
            </a:r>
            <a:endParaRPr lang="en-US" sz="1800" dirty="0">
              <a:latin typeface="Corbel"/>
              <a:cs typeface="Corbel"/>
            </a:endParaRPr>
          </a:p>
          <a:p>
            <a:pPr marL="304768" marR="304121" indent="-292473" algn="just">
              <a:spcBef>
                <a:spcPts val="1294"/>
              </a:spcBef>
              <a:buClr>
                <a:srgbClr val="8D1414"/>
              </a:buClr>
              <a:buSzPct val="144642"/>
              <a:buFont typeface="Arial"/>
              <a:buChar char="•"/>
              <a:tabLst>
                <a:tab pos="305415" algn="l"/>
              </a:tabLst>
            </a:pPr>
            <a:r>
              <a:rPr lang="en-US" sz="1800" spc="-5" dirty="0">
                <a:latin typeface="Corbel"/>
                <a:cs typeface="Corbel"/>
              </a:rPr>
              <a:t>Since </a:t>
            </a:r>
            <a:r>
              <a:rPr lang="en-US" sz="1800" spc="-10" dirty="0">
                <a:latin typeface="Corbel"/>
                <a:cs typeface="Corbel"/>
              </a:rPr>
              <a:t>1994, </a:t>
            </a:r>
            <a:r>
              <a:rPr lang="en-US" sz="1800" spc="-5" dirty="0">
                <a:latin typeface="Corbel"/>
                <a:cs typeface="Corbel"/>
              </a:rPr>
              <a:t>AmeriCorps alumni have earned more </a:t>
            </a:r>
            <a:r>
              <a:rPr lang="en-US" sz="1800" spc="-560" dirty="0">
                <a:latin typeface="Corbel"/>
                <a:cs typeface="Corbel"/>
              </a:rPr>
              <a:t> </a:t>
            </a:r>
            <a:r>
              <a:rPr lang="en-US" sz="1800" spc="-5" dirty="0">
                <a:latin typeface="Corbel"/>
                <a:cs typeface="Corbel"/>
              </a:rPr>
              <a:t>than </a:t>
            </a:r>
            <a:r>
              <a:rPr lang="en-US" sz="1800" spc="-20" dirty="0">
                <a:latin typeface="Corbel"/>
                <a:cs typeface="Corbel"/>
              </a:rPr>
              <a:t>$3.3 </a:t>
            </a:r>
            <a:r>
              <a:rPr lang="en-US" sz="1800" spc="-5" dirty="0">
                <a:latin typeface="Corbel"/>
                <a:cs typeface="Corbel"/>
              </a:rPr>
              <a:t>billion in education awards, including </a:t>
            </a:r>
            <a:r>
              <a:rPr lang="en-US" sz="1800" spc="-10" dirty="0">
                <a:latin typeface="Corbel"/>
                <a:cs typeface="Corbel"/>
              </a:rPr>
              <a:t>$1 </a:t>
            </a:r>
            <a:r>
              <a:rPr lang="en-US" sz="1800" spc="-5" dirty="0">
                <a:latin typeface="Corbel"/>
                <a:cs typeface="Corbel"/>
              </a:rPr>
              <a:t> billion</a:t>
            </a:r>
            <a:r>
              <a:rPr lang="en-US" sz="1800" dirty="0">
                <a:latin typeface="Corbel"/>
                <a:cs typeface="Corbel"/>
              </a:rPr>
              <a:t> </a:t>
            </a:r>
            <a:r>
              <a:rPr lang="en-US" sz="1800" spc="-5" dirty="0">
                <a:latin typeface="Corbel"/>
                <a:cs typeface="Corbel"/>
              </a:rPr>
              <a:t>to</a:t>
            </a:r>
            <a:r>
              <a:rPr lang="en-US" sz="1800" dirty="0">
                <a:latin typeface="Corbel"/>
                <a:cs typeface="Corbel"/>
              </a:rPr>
              <a:t> </a:t>
            </a:r>
            <a:r>
              <a:rPr lang="en-US" sz="1800" spc="-5" dirty="0">
                <a:latin typeface="Corbel"/>
                <a:cs typeface="Corbel"/>
              </a:rPr>
              <a:t>repay</a:t>
            </a:r>
            <a:r>
              <a:rPr lang="en-US" sz="1800" spc="5" dirty="0">
                <a:latin typeface="Corbel"/>
                <a:cs typeface="Corbel"/>
              </a:rPr>
              <a:t> </a:t>
            </a:r>
            <a:r>
              <a:rPr lang="en-US" sz="1800" spc="-5" dirty="0">
                <a:latin typeface="Corbel"/>
                <a:cs typeface="Corbel"/>
              </a:rPr>
              <a:t>student</a:t>
            </a:r>
            <a:r>
              <a:rPr lang="en-US" sz="1800" spc="15" dirty="0">
                <a:latin typeface="Corbel"/>
                <a:cs typeface="Corbel"/>
              </a:rPr>
              <a:t> </a:t>
            </a:r>
            <a:r>
              <a:rPr lang="en-US" sz="1800" spc="-5" dirty="0">
                <a:latin typeface="Corbel"/>
                <a:cs typeface="Corbel"/>
              </a:rPr>
              <a:t>debt</a:t>
            </a:r>
            <a:r>
              <a:rPr lang="en-US" sz="1800" spc="-5" dirty="0" smtClean="0">
                <a:latin typeface="Corbel"/>
                <a:cs typeface="Corbel"/>
              </a:rPr>
              <a:t>.</a:t>
            </a:r>
            <a:endParaRPr lang="en-US" sz="1800" dirty="0">
              <a:latin typeface="Corbel"/>
              <a:cs typeface="Corbel"/>
            </a:endParaRPr>
          </a:p>
        </p:txBody>
      </p:sp>
    </p:spTree>
    <p:extLst>
      <p:ext uri="{BB962C8B-B14F-4D97-AF65-F5344CB8AC3E}">
        <p14:creationId xmlns:p14="http://schemas.microsoft.com/office/powerpoint/2010/main" val="161146114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10195641" cy="1600200"/>
          </a:xfrm>
        </p:spPr>
        <p:txBody>
          <a:bodyPr/>
          <a:lstStyle/>
          <a:p>
            <a:pPr algn="ctr"/>
            <a:r>
              <a:rPr lang="en-US" dirty="0" smtClean="0">
                <a:solidFill>
                  <a:schemeClr val="tx1"/>
                </a:solidFill>
              </a:rPr>
              <a:t>What did AmeriCorps </a:t>
            </a:r>
            <a:r>
              <a:rPr lang="en-US" b="1" u="sng" dirty="0" smtClean="0">
                <a:solidFill>
                  <a:schemeClr val="tx1"/>
                </a:solidFill>
              </a:rPr>
              <a:t>New Jersey </a:t>
            </a:r>
            <a:r>
              <a:rPr lang="en-US" dirty="0" smtClean="0">
                <a:solidFill>
                  <a:schemeClr val="tx1"/>
                </a:solidFill>
              </a:rPr>
              <a:t>Members Accomplish in the 2021/2022 Program Year</a:t>
            </a:r>
            <a:endParaRPr lang="en-US" dirty="0">
              <a:solidFill>
                <a:schemeClr val="tx1"/>
              </a:solidFill>
            </a:endParaRPr>
          </a:p>
        </p:txBody>
      </p:sp>
      <p:pic>
        <p:nvPicPr>
          <p:cNvPr id="5" name="Content Placeholder 4"/>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5606933" y="2117989"/>
            <a:ext cx="4920544" cy="3690408"/>
          </a:xfrm>
        </p:spPr>
      </p:pic>
      <p:sp>
        <p:nvSpPr>
          <p:cNvPr id="6" name="Content Placeholder 3"/>
          <p:cNvSpPr txBox="1">
            <a:spLocks/>
          </p:cNvSpPr>
          <p:nvPr/>
        </p:nvSpPr>
        <p:spPr>
          <a:xfrm>
            <a:off x="514350" y="2472908"/>
            <a:ext cx="4572000" cy="2980571"/>
          </a:xfrm>
          <a:prstGeom prst="rect">
            <a:avLst/>
          </a:prstGeom>
        </p:spPr>
        <p:txBody>
          <a:bodyPr vert="horz" lIns="91440" tIns="45720" rIns="91440" bIns="45720" rtlCol="0">
            <a:normAutofit fontScale="700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32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9pPr>
          </a:lstStyle>
          <a:p>
            <a:pPr marL="299085" indent="-287020">
              <a:lnSpc>
                <a:spcPct val="100000"/>
              </a:lnSpc>
              <a:spcBef>
                <a:spcPts val="95"/>
              </a:spcBef>
              <a:buClr>
                <a:srgbClr val="8D1414"/>
              </a:buClr>
              <a:buSzPct val="144642"/>
              <a:buFont typeface="Arial"/>
              <a:buChar char="•"/>
              <a:tabLst>
                <a:tab pos="299720" algn="l"/>
              </a:tabLst>
            </a:pPr>
            <a:r>
              <a:rPr lang="en-US" spc="-35" dirty="0" smtClean="0">
                <a:latin typeface="Corbel"/>
                <a:cs typeface="Corbel"/>
              </a:rPr>
              <a:t>Recruited 9,000+ volunteers</a:t>
            </a:r>
            <a:endParaRPr lang="en-US" dirty="0" smtClean="0">
              <a:latin typeface="Corbel"/>
              <a:cs typeface="Corbel"/>
            </a:endParaRPr>
          </a:p>
          <a:p>
            <a:pPr marL="299085" indent="-287020">
              <a:lnSpc>
                <a:spcPct val="100000"/>
              </a:lnSpc>
              <a:spcBef>
                <a:spcPts val="1270"/>
              </a:spcBef>
              <a:buClr>
                <a:srgbClr val="8D1414"/>
              </a:buClr>
              <a:buSzPct val="144642"/>
              <a:buFont typeface="Arial"/>
              <a:buChar char="•"/>
              <a:tabLst>
                <a:tab pos="299720" algn="l"/>
              </a:tabLst>
            </a:pPr>
            <a:r>
              <a:rPr lang="en-US" dirty="0" smtClean="0">
                <a:latin typeface="Corbel"/>
                <a:cs typeface="Corbel"/>
              </a:rPr>
              <a:t>Volunteers donated 55,000+ hours</a:t>
            </a:r>
          </a:p>
          <a:p>
            <a:pPr marL="299085" indent="-287020">
              <a:lnSpc>
                <a:spcPct val="100000"/>
              </a:lnSpc>
              <a:spcBef>
                <a:spcPts val="1270"/>
              </a:spcBef>
              <a:buClr>
                <a:srgbClr val="8D1414"/>
              </a:buClr>
              <a:buSzPct val="144642"/>
              <a:buFont typeface="Arial"/>
              <a:buChar char="•"/>
              <a:tabLst>
                <a:tab pos="299720" algn="l"/>
              </a:tabLst>
            </a:pPr>
            <a:r>
              <a:rPr lang="en-US" dirty="0" smtClean="0">
                <a:latin typeface="Corbel"/>
                <a:cs typeface="Corbel"/>
              </a:rPr>
              <a:t>1,700+ individuals affected by disaster served</a:t>
            </a:r>
          </a:p>
          <a:p>
            <a:pPr marL="299085" indent="-287020">
              <a:lnSpc>
                <a:spcPct val="100000"/>
              </a:lnSpc>
              <a:spcBef>
                <a:spcPts val="1270"/>
              </a:spcBef>
              <a:buClr>
                <a:srgbClr val="8D1414"/>
              </a:buClr>
              <a:buSzPct val="144642"/>
              <a:buFont typeface="Arial"/>
              <a:buChar char="•"/>
              <a:tabLst>
                <a:tab pos="299720" algn="l"/>
              </a:tabLst>
            </a:pPr>
            <a:r>
              <a:rPr lang="en-US" dirty="0" smtClean="0">
                <a:latin typeface="Corbel"/>
                <a:cs typeface="Corbel"/>
              </a:rPr>
              <a:t>8,800+ children and youth served</a:t>
            </a:r>
          </a:p>
          <a:p>
            <a:pPr marL="299085" indent="-287020">
              <a:lnSpc>
                <a:spcPct val="100000"/>
              </a:lnSpc>
              <a:spcBef>
                <a:spcPts val="1270"/>
              </a:spcBef>
              <a:buClr>
                <a:srgbClr val="8D1414"/>
              </a:buClr>
              <a:buSzPct val="144642"/>
              <a:buFont typeface="Arial"/>
              <a:buChar char="•"/>
              <a:tabLst>
                <a:tab pos="299720" algn="l"/>
              </a:tabLst>
            </a:pPr>
            <a:r>
              <a:rPr lang="en-US" dirty="0" smtClean="0">
                <a:latin typeface="Corbel"/>
                <a:cs typeface="Corbel"/>
              </a:rPr>
              <a:t>900+ acres of public land improved</a:t>
            </a:r>
          </a:p>
          <a:p>
            <a:endParaRPr lang="en-US" dirty="0"/>
          </a:p>
        </p:txBody>
      </p:sp>
    </p:spTree>
    <p:extLst>
      <p:ext uri="{BB962C8B-B14F-4D97-AF65-F5344CB8AC3E}">
        <p14:creationId xmlns:p14="http://schemas.microsoft.com/office/powerpoint/2010/main" val="3957700586"/>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on">
  <a:themeElements>
    <a:clrScheme name="Ion">
      <a:dk1>
        <a:sysClr val="windowText" lastClr="000000"/>
      </a:dk1>
      <a:lt1>
        <a:sysClr val="window" lastClr="FFFFFF"/>
      </a:lt1>
      <a:dk2>
        <a:srgbClr val="0E5580"/>
      </a:dk2>
      <a:lt2>
        <a:srgbClr val="EBEBEB"/>
      </a:lt2>
      <a:accent1>
        <a:srgbClr val="ACD433"/>
      </a:accent1>
      <a:accent2>
        <a:srgbClr val="E6C133"/>
      </a:accent2>
      <a:accent3>
        <a:srgbClr val="EF7A24"/>
      </a:accent3>
      <a:accent4>
        <a:srgbClr val="5AA0F5"/>
      </a:accent4>
      <a:accent5>
        <a:srgbClr val="75CEEC"/>
      </a:accent5>
      <a:accent6>
        <a:srgbClr val="65D6A0"/>
      </a:accent6>
      <a:hlink>
        <a:srgbClr val="C4E46E"/>
      </a:hlink>
      <a:folHlink>
        <a:srgbClr val="BDE0FB"/>
      </a:folHlink>
    </a:clrScheme>
    <a:fontScheme name="Ion">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2000"/>
                <a:hueMod val="96000"/>
                <a:satMod val="128000"/>
                <a:lumMod val="114000"/>
              </a:schemeClr>
            </a:gs>
            <a:gs pos="100000">
              <a:schemeClr val="phClr">
                <a:shade val="62000"/>
                <a:hueMod val="100000"/>
                <a:satMod val="134000"/>
                <a:lumMod val="56000"/>
              </a:schemeClr>
            </a:gs>
          </a:gsLst>
          <a:path path="circle">
            <a:fillToRect l="45000" t="65000" r="125000" b="100000"/>
          </a:path>
        </a:gradFill>
        <a:blipFill rotWithShape="1">
          <a:blip xmlns:r="http://schemas.openxmlformats.org/officeDocument/2006/relationships" r:embed="rId1">
            <a:duotone>
              <a:schemeClr val="phClr">
                <a:shade val="62000"/>
                <a:hueMod val="108000"/>
                <a:satMod val="164000"/>
                <a:lumMod val="69000"/>
              </a:schemeClr>
              <a:schemeClr val="phClr">
                <a:tint val="96000"/>
                <a:hueMod val="90000"/>
                <a:satMod val="130000"/>
                <a:lumMod val="134000"/>
              </a:schemeClr>
            </a:duotone>
          </a:blip>
          <a:stretch/>
        </a:blipFill>
      </a:bgFillStyleLst>
    </a:fmtScheme>
  </a:themeElements>
  <a:objectDefaults/>
  <a:extraClrSchemeLst/>
  <a:extLst>
    <a:ext uri="{05A4C25C-085E-4340-85A3-A5531E510DB2}">
      <thm15:themeFamily xmlns:thm15="http://schemas.microsoft.com/office/thememl/2012/main" name="Ion" id="{B8441ADB-2E43-4AF7-B97A-BD870242C6A8}" vid="{BACC050B-8757-4460-95D8-E37B46A6B421}"/>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Ion</Template>
  <TotalTime>168</TotalTime>
  <Words>3585</Words>
  <Application>Microsoft Office PowerPoint</Application>
  <PresentationFormat>Widescreen</PresentationFormat>
  <Paragraphs>308</Paragraphs>
  <Slides>27</Slides>
  <Notes>27</Notes>
  <HiddenSlides>0</HiddenSlides>
  <MMClips>2</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27</vt:i4>
      </vt:variant>
    </vt:vector>
  </HeadingPairs>
  <TitlesOfParts>
    <vt:vector size="38" baseType="lpstr">
      <vt:lpstr>Arial</vt:lpstr>
      <vt:lpstr>Arial Black</vt:lpstr>
      <vt:lpstr>Calibri</vt:lpstr>
      <vt:lpstr>Century Gothic</vt:lpstr>
      <vt:lpstr>Corbel</vt:lpstr>
      <vt:lpstr>Segoe UI Light</vt:lpstr>
      <vt:lpstr>Segoe UI Semibold</vt:lpstr>
      <vt:lpstr>Times New Roman</vt:lpstr>
      <vt:lpstr>Wingdings</vt:lpstr>
      <vt:lpstr>Wingdings 3</vt:lpstr>
      <vt:lpstr>Ion</vt:lpstr>
      <vt:lpstr>AmeriCorps 101</vt:lpstr>
      <vt:lpstr>AmeriCorps 101 Syllabus</vt:lpstr>
      <vt:lpstr>AmeriCorps Orientation</vt:lpstr>
      <vt:lpstr>What is AmeriCorps?</vt:lpstr>
      <vt:lpstr>So, what is AH-MER-EE-CORE, again?</vt:lpstr>
      <vt:lpstr>History of AmeriCorps</vt:lpstr>
      <vt:lpstr>What do AmeriCorps Members Do? </vt:lpstr>
      <vt:lpstr>AmeriCorps Member  Fast Facts</vt:lpstr>
      <vt:lpstr>What did AmeriCorps New Jersey Members Accomplish in the 2021/2022 Program Year</vt:lpstr>
      <vt:lpstr>National Service: Funding Tree</vt:lpstr>
      <vt:lpstr>Focus Areas</vt:lpstr>
      <vt:lpstr>Member Eligibility Requirements</vt:lpstr>
      <vt:lpstr>Background Checks</vt:lpstr>
      <vt:lpstr>Members’ Benefits</vt:lpstr>
      <vt:lpstr>Educational Award</vt:lpstr>
      <vt:lpstr>Educational Award</vt:lpstr>
      <vt:lpstr>Educational Award</vt:lpstr>
      <vt:lpstr>Terms of Service</vt:lpstr>
      <vt:lpstr>Terms of Service</vt:lpstr>
      <vt:lpstr>Terms of Service</vt:lpstr>
      <vt:lpstr>Member Timeline</vt:lpstr>
      <vt:lpstr>Completion of Service</vt:lpstr>
      <vt:lpstr>Prohibited Activities</vt:lpstr>
      <vt:lpstr>AmeriCorps members  are NOT...</vt:lpstr>
      <vt:lpstr>AmeriCorps Pledge</vt:lpstr>
      <vt:lpstr>AmeriCorps: The Best of America</vt:lpstr>
      <vt:lpstr>AmeriCorps 101</vt:lpstr>
    </vt:vector>
  </TitlesOfParts>
  <Company>Division of Revenue and Enterprise Services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AmeriCorps 101</dc:title>
  <dc:creator>Funelas, Vincent [DOS]</dc:creator>
  <cp:lastModifiedBy>Funelas, Vincent [DOS]</cp:lastModifiedBy>
  <cp:revision>19</cp:revision>
  <cp:lastPrinted>2022-10-03T19:16:16Z</cp:lastPrinted>
  <dcterms:created xsi:type="dcterms:W3CDTF">2022-09-19T16:33:42Z</dcterms:created>
  <dcterms:modified xsi:type="dcterms:W3CDTF">2022-10-03T19:17:19Z</dcterms:modified>
</cp:coreProperties>
</file>