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57" r:id="rId3"/>
    <p:sldId id="258" r:id="rId4"/>
    <p:sldId id="259" r:id="rId5"/>
    <p:sldId id="278" r:id="rId6"/>
    <p:sldId id="260" r:id="rId7"/>
    <p:sldId id="284" r:id="rId8"/>
    <p:sldId id="261" r:id="rId9"/>
    <p:sldId id="262" r:id="rId10"/>
    <p:sldId id="263" r:id="rId11"/>
    <p:sldId id="285" r:id="rId12"/>
    <p:sldId id="287" r:id="rId13"/>
    <p:sldId id="279" r:id="rId14"/>
    <p:sldId id="280" r:id="rId15"/>
    <p:sldId id="264" r:id="rId16"/>
    <p:sldId id="265" r:id="rId17"/>
    <p:sldId id="286" r:id="rId18"/>
    <p:sldId id="266" r:id="rId19"/>
    <p:sldId id="268" r:id="rId20"/>
    <p:sldId id="269" r:id="rId21"/>
    <p:sldId id="272" r:id="rId22"/>
    <p:sldId id="277" r:id="rId23"/>
    <p:sldId id="283" r:id="rId2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0985" autoAdjust="0"/>
  </p:normalViewPr>
  <p:slideViewPr>
    <p:cSldViewPr snapToGrid="0">
      <p:cViewPr varScale="1">
        <p:scale>
          <a:sx n="49" d="100"/>
          <a:sy n="49" d="100"/>
        </p:scale>
        <p:origin x="153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16E9FE5-B6CD-4C93-B923-733A40A81CA1}" type="datetimeFigureOut">
              <a:rPr lang="en-US" smtClean="0"/>
              <a:t>2/14/2024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3D8D6B8-5EE6-4778-8E91-88F8F215BFC8}" type="slidenum">
              <a:rPr lang="en-US" smtClean="0"/>
              <a:t>‹#›</a:t>
            </a:fld>
            <a:endParaRPr lang="en-US"/>
          </a:p>
        </p:txBody>
      </p:sp>
    </p:spTree>
    <p:extLst>
      <p:ext uri="{BB962C8B-B14F-4D97-AF65-F5344CB8AC3E}">
        <p14:creationId xmlns:p14="http://schemas.microsoft.com/office/powerpoint/2010/main" val="360910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1</a:t>
            </a:fld>
            <a:endParaRPr lang="en-US"/>
          </a:p>
        </p:txBody>
      </p:sp>
    </p:spTree>
    <p:extLst>
      <p:ext uri="{BB962C8B-B14F-4D97-AF65-F5344CB8AC3E}">
        <p14:creationId xmlns:p14="http://schemas.microsoft.com/office/powerpoint/2010/main" val="956255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10</a:t>
            </a:fld>
            <a:endParaRPr lang="en-US"/>
          </a:p>
        </p:txBody>
      </p:sp>
    </p:spTree>
    <p:extLst>
      <p:ext uri="{BB962C8B-B14F-4D97-AF65-F5344CB8AC3E}">
        <p14:creationId xmlns:p14="http://schemas.microsoft.com/office/powerpoint/2010/main" val="845011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13</a:t>
            </a:fld>
            <a:endParaRPr lang="en-US"/>
          </a:p>
        </p:txBody>
      </p:sp>
    </p:spTree>
    <p:extLst>
      <p:ext uri="{BB962C8B-B14F-4D97-AF65-F5344CB8AC3E}">
        <p14:creationId xmlns:p14="http://schemas.microsoft.com/office/powerpoint/2010/main" val="7191328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3D8D6B8-5EE6-4778-8E91-88F8F215BFC8}" type="slidenum">
              <a:rPr lang="en-US" smtClean="0"/>
              <a:t>14</a:t>
            </a:fld>
            <a:endParaRPr lang="en-US"/>
          </a:p>
        </p:txBody>
      </p:sp>
    </p:spTree>
    <p:extLst>
      <p:ext uri="{BB962C8B-B14F-4D97-AF65-F5344CB8AC3E}">
        <p14:creationId xmlns:p14="http://schemas.microsoft.com/office/powerpoint/2010/main" val="229596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15</a:t>
            </a:fld>
            <a:endParaRPr lang="en-US"/>
          </a:p>
        </p:txBody>
      </p:sp>
    </p:spTree>
    <p:extLst>
      <p:ext uri="{BB962C8B-B14F-4D97-AF65-F5344CB8AC3E}">
        <p14:creationId xmlns:p14="http://schemas.microsoft.com/office/powerpoint/2010/main" val="2436632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Upon</a:t>
            </a:r>
            <a:r>
              <a:rPr lang="en-US" baseline="0" dirty="0" smtClean="0"/>
              <a:t> completion of their terms of service, members are eligible for an Educational Award. </a:t>
            </a:r>
          </a:p>
          <a:p>
            <a:endParaRPr lang="en-US" baseline="0" dirty="0" smtClean="0"/>
          </a:p>
          <a:p>
            <a:r>
              <a:rPr lang="en-US" baseline="0" dirty="0" smtClean="0"/>
              <a:t>The amount of the award corresponds to the slot type they have agreed to serve. Upon enrollment, your program director will have not only worked our their weekly living allowance or stipend, but also the total educational award amount they’ll receive. </a:t>
            </a:r>
          </a:p>
          <a:p>
            <a:endParaRPr lang="en-US" baseline="0" dirty="0" smtClean="0"/>
          </a:p>
          <a:p>
            <a:r>
              <a:rPr lang="en-US" baseline="0" dirty="0" smtClean="0"/>
              <a:t>Members have up to seven years to use the award and it can be used at more than one institution and can help pay more than one loan. </a:t>
            </a:r>
          </a:p>
          <a:p>
            <a:endParaRPr lang="en-US" baseline="0" dirty="0" smtClean="0"/>
          </a:p>
          <a:p>
            <a:r>
              <a:rPr lang="en-US" baseline="0" dirty="0" smtClean="0"/>
              <a:t>If a member is 55 years old or older, the educational award can be transferred once to a child, grandchild, foster child or step child and is held for up to 10 years!</a:t>
            </a:r>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16</a:t>
            </a:fld>
            <a:endParaRPr lang="en-US"/>
          </a:p>
        </p:txBody>
      </p:sp>
    </p:spTree>
    <p:extLst>
      <p:ext uri="{BB962C8B-B14F-4D97-AF65-F5344CB8AC3E}">
        <p14:creationId xmlns:p14="http://schemas.microsoft.com/office/powerpoint/2010/main" val="1311245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18</a:t>
            </a:fld>
            <a:endParaRPr lang="en-US"/>
          </a:p>
        </p:txBody>
      </p:sp>
    </p:spTree>
    <p:extLst>
      <p:ext uri="{BB962C8B-B14F-4D97-AF65-F5344CB8AC3E}">
        <p14:creationId xmlns:p14="http://schemas.microsoft.com/office/powerpoint/2010/main" val="29457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19</a:t>
            </a:fld>
            <a:endParaRPr lang="en-US"/>
          </a:p>
        </p:txBody>
      </p:sp>
    </p:spTree>
    <p:extLst>
      <p:ext uri="{BB962C8B-B14F-4D97-AF65-F5344CB8AC3E}">
        <p14:creationId xmlns:p14="http://schemas.microsoft.com/office/powerpoint/2010/main" val="226892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20</a:t>
            </a:fld>
            <a:endParaRPr lang="en-US"/>
          </a:p>
        </p:txBody>
      </p:sp>
    </p:spTree>
    <p:extLst>
      <p:ext uri="{BB962C8B-B14F-4D97-AF65-F5344CB8AC3E}">
        <p14:creationId xmlns:p14="http://schemas.microsoft.com/office/powerpoint/2010/main" val="1142693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21</a:t>
            </a:fld>
            <a:endParaRPr lang="en-US"/>
          </a:p>
        </p:txBody>
      </p:sp>
    </p:spTree>
    <p:extLst>
      <p:ext uri="{BB962C8B-B14F-4D97-AF65-F5344CB8AC3E}">
        <p14:creationId xmlns:p14="http://schemas.microsoft.com/office/powerpoint/2010/main" val="1973023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wanted to end with another</a:t>
            </a:r>
            <a:r>
              <a:rPr lang="en-US" baseline="0" dirty="0" smtClean="0"/>
              <a:t> quick vide by AmeriCorps. </a:t>
            </a:r>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22</a:t>
            </a:fld>
            <a:endParaRPr lang="en-US"/>
          </a:p>
        </p:txBody>
      </p:sp>
    </p:spTree>
    <p:extLst>
      <p:ext uri="{BB962C8B-B14F-4D97-AF65-F5344CB8AC3E}">
        <p14:creationId xmlns:p14="http://schemas.microsoft.com/office/powerpoint/2010/main" val="98079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2</a:t>
            </a:fld>
            <a:endParaRPr lang="en-US"/>
          </a:p>
        </p:txBody>
      </p:sp>
    </p:spTree>
    <p:extLst>
      <p:ext uri="{BB962C8B-B14F-4D97-AF65-F5344CB8AC3E}">
        <p14:creationId xmlns:p14="http://schemas.microsoft.com/office/powerpoint/2010/main" val="3614257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participating in AmeriCorps</a:t>
            </a:r>
            <a:r>
              <a:rPr lang="en-US" baseline="0" dirty="0" smtClean="0"/>
              <a:t> 101. It was my absolute pleasure to talk about AmeriCorps with you. </a:t>
            </a:r>
          </a:p>
        </p:txBody>
      </p:sp>
      <p:sp>
        <p:nvSpPr>
          <p:cNvPr id="4" name="Slide Number Placeholder 3"/>
          <p:cNvSpPr>
            <a:spLocks noGrp="1"/>
          </p:cNvSpPr>
          <p:nvPr>
            <p:ph type="sldNum" sz="quarter" idx="10"/>
          </p:nvPr>
        </p:nvSpPr>
        <p:spPr/>
        <p:txBody>
          <a:bodyPr/>
          <a:lstStyle/>
          <a:p>
            <a:fld id="{43D8D6B8-5EE6-4778-8E91-88F8F215BFC8}" type="slidenum">
              <a:rPr lang="en-US" smtClean="0"/>
              <a:t>23</a:t>
            </a:fld>
            <a:endParaRPr lang="en-US"/>
          </a:p>
        </p:txBody>
      </p:sp>
    </p:spTree>
    <p:extLst>
      <p:ext uri="{BB962C8B-B14F-4D97-AF65-F5344CB8AC3E}">
        <p14:creationId xmlns:p14="http://schemas.microsoft.com/office/powerpoint/2010/main" val="360873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2863" y="871538"/>
            <a:ext cx="4181475" cy="2352675"/>
          </a:xfrm>
          <a:prstGeom prst="rect">
            <a:avLst/>
          </a:prstGeom>
          <a:noFill/>
          <a:ln w="12700">
            <a:solidFill>
              <a:prstClr val="black"/>
            </a:solidFill>
          </a:ln>
        </p:spPr>
      </p:sp>
      <p:sp>
        <p:nvSpPr>
          <p:cNvPr id="3" name="Notes Placeholder 2"/>
          <p:cNvSpPr>
            <a:spLocks noGrp="1"/>
          </p:cNvSpPr>
          <p:nvPr>
            <p:ph type="body" idx="1"/>
          </p:nvPr>
        </p:nvSpPr>
        <p:spPr>
          <a:xfrm>
            <a:off x="934720" y="3355420"/>
            <a:ext cx="7477760" cy="2745343"/>
          </a:xfrm>
          <a:prstGeom prst="rect">
            <a:avLst/>
          </a:prstGeom>
        </p:spPr>
        <p:txBody>
          <a:bodyPr/>
          <a:lstStyle/>
          <a:p>
            <a:r>
              <a:rPr lang="en-US" dirty="0" smtClean="0"/>
              <a:t>Let’s start with this short</a:t>
            </a:r>
            <a:r>
              <a:rPr lang="en-US" baseline="0" dirty="0" smtClean="0"/>
              <a:t> </a:t>
            </a:r>
            <a:r>
              <a:rPr lang="en-US" dirty="0" smtClean="0"/>
              <a:t>video.</a:t>
            </a:r>
            <a:r>
              <a:rPr lang="en-US" baseline="0" dirty="0" smtClean="0"/>
              <a:t> It defines AmeriCorps really well! </a:t>
            </a:r>
            <a:endParaRPr lang="en-US" dirty="0"/>
          </a:p>
        </p:txBody>
      </p:sp>
    </p:spTree>
    <p:extLst>
      <p:ext uri="{BB962C8B-B14F-4D97-AF65-F5344CB8AC3E}">
        <p14:creationId xmlns:p14="http://schemas.microsoft.com/office/powerpoint/2010/main" val="3333284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4</a:t>
            </a:fld>
            <a:endParaRPr lang="en-US"/>
          </a:p>
        </p:txBody>
      </p:sp>
    </p:spTree>
    <p:extLst>
      <p:ext uri="{BB962C8B-B14F-4D97-AF65-F5344CB8AC3E}">
        <p14:creationId xmlns:p14="http://schemas.microsoft.com/office/powerpoint/2010/main" val="377117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5</a:t>
            </a:fld>
            <a:endParaRPr lang="en-US"/>
          </a:p>
        </p:txBody>
      </p:sp>
    </p:spTree>
    <p:extLst>
      <p:ext uri="{BB962C8B-B14F-4D97-AF65-F5344CB8AC3E}">
        <p14:creationId xmlns:p14="http://schemas.microsoft.com/office/powerpoint/2010/main" val="2925235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6</a:t>
            </a:fld>
            <a:endParaRPr lang="en-US"/>
          </a:p>
        </p:txBody>
      </p:sp>
    </p:spTree>
    <p:extLst>
      <p:ext uri="{BB962C8B-B14F-4D97-AF65-F5344CB8AC3E}">
        <p14:creationId xmlns:p14="http://schemas.microsoft.com/office/powerpoint/2010/main" val="4000622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D8D6B8-5EE6-4778-8E91-88F8F215BFC8}" type="slidenum">
              <a:rPr lang="en-US" smtClean="0"/>
              <a:t>7</a:t>
            </a:fld>
            <a:endParaRPr lang="en-US"/>
          </a:p>
        </p:txBody>
      </p:sp>
    </p:spTree>
    <p:extLst>
      <p:ext uri="{BB962C8B-B14F-4D97-AF65-F5344CB8AC3E}">
        <p14:creationId xmlns:p14="http://schemas.microsoft.com/office/powerpoint/2010/main" val="2734774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E742-AF22-40F0-BA40-AB5999D65FA5}" type="slidenum">
              <a:rPr lang="en-US" smtClean="0"/>
              <a:t>8</a:t>
            </a:fld>
            <a:endParaRPr lang="en-US"/>
          </a:p>
        </p:txBody>
      </p:sp>
    </p:spTree>
    <p:extLst>
      <p:ext uri="{BB962C8B-B14F-4D97-AF65-F5344CB8AC3E}">
        <p14:creationId xmlns:p14="http://schemas.microsoft.com/office/powerpoint/2010/main" val="23833161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ED02E742-AF22-40F0-BA40-AB5999D65FA5}" type="slidenum">
              <a:rPr lang="en-US" smtClean="0"/>
              <a:t>9</a:t>
            </a:fld>
            <a:endParaRPr lang="en-US"/>
          </a:p>
        </p:txBody>
      </p:sp>
    </p:spTree>
    <p:extLst>
      <p:ext uri="{BB962C8B-B14F-4D97-AF65-F5344CB8AC3E}">
        <p14:creationId xmlns:p14="http://schemas.microsoft.com/office/powerpoint/2010/main" val="32991248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128" y="5500778"/>
            <a:ext cx="965619" cy="97729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2/14/2024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2/14/2024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2/14/2024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2/14/2024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5eSSE9QJ4S8" TargetMode="Externa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QgdRkzLKlPM" TargetMode="Externa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AmeriCorps 101</a:t>
            </a:r>
            <a:endParaRPr lang="en-US" dirty="0"/>
          </a:p>
        </p:txBody>
      </p:sp>
      <p:sp>
        <p:nvSpPr>
          <p:cNvPr id="3" name="Subtitle 2"/>
          <p:cNvSpPr>
            <a:spLocks noGrp="1"/>
          </p:cNvSpPr>
          <p:nvPr>
            <p:ph type="subTitle" idx="1"/>
          </p:nvPr>
        </p:nvSpPr>
        <p:spPr/>
        <p:txBody>
          <a:bodyPr>
            <a:normAutofit fontScale="70000" lnSpcReduction="20000"/>
          </a:bodyPr>
          <a:lstStyle/>
          <a:p>
            <a:pPr algn="ctr"/>
            <a:r>
              <a:rPr lang="en-US" dirty="0" smtClean="0"/>
              <a:t>The who, what, where, when, why and how for AmeriCorps Members </a:t>
            </a:r>
          </a:p>
          <a:p>
            <a:pPr algn="ctr"/>
            <a:r>
              <a:rPr lang="en-US" dirty="0" smtClean="0"/>
              <a:t>Presented by </a:t>
            </a:r>
            <a:r>
              <a:rPr lang="en-US" dirty="0" smtClean="0"/>
              <a:t>Lori </a:t>
            </a:r>
            <a:r>
              <a:rPr lang="en-US" dirty="0" smtClean="0"/>
              <a:t>Barrows, </a:t>
            </a:r>
          </a:p>
          <a:p>
            <a:pPr algn="ctr"/>
            <a:r>
              <a:rPr lang="en-US" dirty="0" smtClean="0"/>
              <a:t>AmeriCorps NJ Program Officers</a:t>
            </a:r>
            <a:endParaRPr lang="en-US" dirty="0"/>
          </a:p>
        </p:txBody>
      </p:sp>
    </p:spTree>
    <p:extLst>
      <p:ext uri="{BB962C8B-B14F-4D97-AF65-F5344CB8AC3E}">
        <p14:creationId xmlns:p14="http://schemas.microsoft.com/office/powerpoint/2010/main" val="3445192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Focus Areas</a:t>
            </a:r>
            <a:endParaRPr lang="en-US" dirty="0">
              <a:solidFill>
                <a:schemeClr val="tx1"/>
              </a:solidFill>
            </a:endParaRPr>
          </a:p>
        </p:txBody>
      </p:sp>
      <p:sp>
        <p:nvSpPr>
          <p:cNvPr id="3" name="Content Placeholder 2"/>
          <p:cNvSpPr>
            <a:spLocks noGrp="1"/>
          </p:cNvSpPr>
          <p:nvPr>
            <p:ph idx="1"/>
          </p:nvPr>
        </p:nvSpPr>
        <p:spPr>
          <a:xfrm>
            <a:off x="975986" y="2213932"/>
            <a:ext cx="4760934" cy="2671219"/>
          </a:xfrm>
        </p:spPr>
        <p:txBody>
          <a:bodyPr>
            <a:normAutofit fontScale="85000" lnSpcReduction="20000"/>
          </a:bodyPr>
          <a:lstStyle/>
          <a:p>
            <a:r>
              <a:rPr lang="en-US" sz="2800" dirty="0" smtClean="0"/>
              <a:t>Education</a:t>
            </a:r>
          </a:p>
          <a:p>
            <a:r>
              <a:rPr lang="en-US" sz="2800" dirty="0" smtClean="0"/>
              <a:t>Economic Opportunity</a:t>
            </a:r>
          </a:p>
          <a:p>
            <a:r>
              <a:rPr lang="en-US" sz="2800" dirty="0" smtClean="0"/>
              <a:t>Environmental Stewardship</a:t>
            </a:r>
          </a:p>
          <a:p>
            <a:r>
              <a:rPr lang="en-US" sz="2800" dirty="0" smtClean="0"/>
              <a:t>Healthy Futures</a:t>
            </a:r>
          </a:p>
          <a:p>
            <a:r>
              <a:rPr lang="en-US" sz="2800" dirty="0" smtClean="0"/>
              <a:t>Disaster Preparedness</a:t>
            </a:r>
          </a:p>
          <a:p>
            <a:r>
              <a:rPr lang="en-US" sz="2800" dirty="0" smtClean="0"/>
              <a:t>Veterans and Families</a:t>
            </a:r>
          </a:p>
          <a:p>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6920" y="1636564"/>
            <a:ext cx="4849191" cy="3636894"/>
          </a:xfrm>
          <a:prstGeom prst="rect">
            <a:avLst/>
          </a:prstGeom>
        </p:spPr>
      </p:pic>
    </p:spTree>
    <p:extLst>
      <p:ext uri="{BB962C8B-B14F-4D97-AF65-F5344CB8AC3E}">
        <p14:creationId xmlns:p14="http://schemas.microsoft.com/office/powerpoint/2010/main" val="222926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Do AmeriCorps Members Do For New Jersey Communities?</a:t>
            </a:r>
            <a:endParaRPr lang="en-US" dirty="0"/>
          </a:p>
        </p:txBody>
      </p:sp>
      <p:sp>
        <p:nvSpPr>
          <p:cNvPr id="3" name="Content Placeholder 2"/>
          <p:cNvSpPr>
            <a:spLocks noGrp="1"/>
          </p:cNvSpPr>
          <p:nvPr>
            <p:ph idx="1"/>
          </p:nvPr>
        </p:nvSpPr>
        <p:spPr/>
        <p:txBody>
          <a:bodyPr>
            <a:normAutofit lnSpcReduction="10000"/>
          </a:bodyPr>
          <a:lstStyle/>
          <a:p>
            <a:r>
              <a:rPr lang="en-US" dirty="0"/>
              <a:t>Many programs have members serving in schools and supporting students’ improvement with attendance and engagement.</a:t>
            </a:r>
          </a:p>
          <a:p>
            <a:endParaRPr lang="en-US" dirty="0"/>
          </a:p>
          <a:p>
            <a:r>
              <a:rPr lang="en-US" dirty="0"/>
              <a:t>Programs serve as a pathway to employment opportunities and help develop vital work skills and financial stability.</a:t>
            </a:r>
          </a:p>
          <a:p>
            <a:endParaRPr lang="en-US" dirty="0"/>
          </a:p>
          <a:p>
            <a:r>
              <a:rPr lang="en-US" dirty="0"/>
              <a:t>Members </a:t>
            </a:r>
            <a:r>
              <a:rPr lang="en-US" dirty="0" smtClean="0"/>
              <a:t>protect </a:t>
            </a:r>
            <a:r>
              <a:rPr lang="en-US" dirty="0"/>
              <a:t>thousands of acres of public lands throughout the state to help conserve natural habitats, protect clean air and water and promote energy efficiency.</a:t>
            </a:r>
          </a:p>
          <a:p>
            <a:endParaRPr lang="en-US" dirty="0"/>
          </a:p>
          <a:p>
            <a:r>
              <a:rPr lang="en-US" dirty="0"/>
              <a:t>Programs also build capacity at food </a:t>
            </a:r>
            <a:r>
              <a:rPr lang="en-US" dirty="0" smtClean="0"/>
              <a:t>banks, </a:t>
            </a:r>
            <a:r>
              <a:rPr lang="en-US" dirty="0"/>
              <a:t>address food </a:t>
            </a:r>
            <a:r>
              <a:rPr lang="en-US" dirty="0" smtClean="0"/>
              <a:t>insecurity,  </a:t>
            </a:r>
            <a:r>
              <a:rPr lang="en-US" dirty="0"/>
              <a:t>combat the opioid crisis</a:t>
            </a:r>
            <a:r>
              <a:rPr lang="en-US" dirty="0" smtClean="0"/>
              <a:t>, and assist in alleviating  homelessness.</a:t>
            </a:r>
            <a:endParaRPr lang="en-US" dirty="0"/>
          </a:p>
          <a:p>
            <a:endParaRPr lang="en-US" dirty="0"/>
          </a:p>
        </p:txBody>
      </p:sp>
    </p:spTree>
    <p:extLst>
      <p:ext uri="{BB962C8B-B14F-4D97-AF65-F5344CB8AC3E}">
        <p14:creationId xmlns:p14="http://schemas.microsoft.com/office/powerpoint/2010/main" val="3496406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295871"/>
          </a:xfrm>
        </p:spPr>
        <p:txBody>
          <a:bodyPr/>
          <a:lstStyle/>
          <a:p>
            <a:r>
              <a:rPr lang="en-US" sz="6000" b="1" dirty="0" smtClean="0"/>
              <a:t>New Jersey Volunteers!</a:t>
            </a:r>
            <a:endParaRPr lang="en-US" sz="6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6111" y="1748589"/>
            <a:ext cx="8463775" cy="4170556"/>
          </a:xfrm>
        </p:spPr>
      </p:pic>
      <p:pic>
        <p:nvPicPr>
          <p:cNvPr id="1026" name="Picture 2" descr="File:Flag-map of New Jersey.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9217" y="1194941"/>
            <a:ext cx="2796596" cy="527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005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 Eligibility Requirements</a:t>
            </a:r>
            <a:endParaRPr lang="en-US" dirty="0"/>
          </a:p>
        </p:txBody>
      </p:sp>
      <p:sp>
        <p:nvSpPr>
          <p:cNvPr id="3" name="Content Placeholder 2"/>
          <p:cNvSpPr>
            <a:spLocks noGrp="1"/>
          </p:cNvSpPr>
          <p:nvPr>
            <p:ph idx="1"/>
          </p:nvPr>
        </p:nvSpPr>
        <p:spPr/>
        <p:txBody>
          <a:bodyPr>
            <a:normAutofit/>
          </a:bodyPr>
          <a:lstStyle/>
          <a:p>
            <a:pPr marL="299085" indent="-287020">
              <a:lnSpc>
                <a:spcPct val="100000"/>
              </a:lnSpc>
              <a:spcBef>
                <a:spcPts val="105"/>
              </a:spcBef>
              <a:buClr>
                <a:srgbClr val="8D1414"/>
              </a:buClr>
              <a:buSzPct val="144230"/>
              <a:buFont typeface="Arial"/>
              <a:buChar char="•"/>
              <a:tabLst>
                <a:tab pos="299720" algn="l"/>
              </a:tabLst>
            </a:pPr>
            <a:r>
              <a:rPr lang="en-US" sz="2400" spc="-5" dirty="0">
                <a:latin typeface="Century Gothic" panose="020B0502020202020204" pitchFamily="34" charset="0"/>
                <a:cs typeface="Corbel"/>
              </a:rPr>
              <a:t>Must be </a:t>
            </a:r>
            <a:r>
              <a:rPr lang="en-US" sz="2400" spc="-30" dirty="0">
                <a:latin typeface="Century Gothic" panose="020B0502020202020204" pitchFamily="34" charset="0"/>
                <a:cs typeface="Corbel"/>
              </a:rPr>
              <a:t>17</a:t>
            </a:r>
            <a:r>
              <a:rPr lang="en-US" sz="2400" spc="-5" dirty="0">
                <a:latin typeface="Century Gothic" panose="020B0502020202020204" pitchFamily="34" charset="0"/>
                <a:cs typeface="Corbel"/>
              </a:rPr>
              <a:t> years</a:t>
            </a:r>
            <a:r>
              <a:rPr lang="en-US" sz="2400" spc="-10" dirty="0">
                <a:latin typeface="Century Gothic" panose="020B0502020202020204" pitchFamily="34" charset="0"/>
                <a:cs typeface="Corbel"/>
              </a:rPr>
              <a:t> </a:t>
            </a:r>
            <a:r>
              <a:rPr lang="en-US" sz="2400" dirty="0">
                <a:latin typeface="Century Gothic" panose="020B0502020202020204" pitchFamily="34" charset="0"/>
                <a:cs typeface="Corbel"/>
              </a:rPr>
              <a:t>of</a:t>
            </a:r>
            <a:r>
              <a:rPr lang="en-US" sz="2400" spc="-5" dirty="0">
                <a:latin typeface="Century Gothic" panose="020B0502020202020204" pitchFamily="34" charset="0"/>
                <a:cs typeface="Corbel"/>
              </a:rPr>
              <a:t> age</a:t>
            </a:r>
            <a:r>
              <a:rPr lang="en-US" sz="2400" spc="-10" dirty="0">
                <a:latin typeface="Century Gothic" panose="020B0502020202020204" pitchFamily="34" charset="0"/>
                <a:cs typeface="Corbel"/>
              </a:rPr>
              <a:t> </a:t>
            </a:r>
            <a:r>
              <a:rPr lang="en-US" sz="2400" dirty="0">
                <a:latin typeface="Century Gothic" panose="020B0502020202020204" pitchFamily="34" charset="0"/>
                <a:cs typeface="Corbel"/>
              </a:rPr>
              <a:t>or</a:t>
            </a:r>
            <a:r>
              <a:rPr lang="en-US" sz="2400" spc="-10" dirty="0">
                <a:latin typeface="Century Gothic" panose="020B0502020202020204" pitchFamily="34" charset="0"/>
                <a:cs typeface="Corbel"/>
              </a:rPr>
              <a:t> </a:t>
            </a:r>
            <a:r>
              <a:rPr lang="en-US" sz="2400" spc="-25" dirty="0">
                <a:latin typeface="Century Gothic" panose="020B0502020202020204" pitchFamily="34" charset="0"/>
                <a:cs typeface="Corbel"/>
              </a:rPr>
              <a:t>older</a:t>
            </a:r>
            <a:r>
              <a:rPr lang="en-US" sz="2400" spc="-25" dirty="0" smtClean="0">
                <a:latin typeface="Century Gothic" panose="020B0502020202020204" pitchFamily="34" charset="0"/>
                <a:cs typeface="Corbel"/>
              </a:rPr>
              <a:t>.</a:t>
            </a:r>
          </a:p>
          <a:p>
            <a:pPr marL="299085" indent="-287020">
              <a:lnSpc>
                <a:spcPct val="100000"/>
              </a:lnSpc>
              <a:spcBef>
                <a:spcPts val="105"/>
              </a:spcBef>
              <a:buClr>
                <a:srgbClr val="8D1414"/>
              </a:buClr>
              <a:buSzPct val="144230"/>
              <a:buFont typeface="Arial"/>
              <a:buChar char="•"/>
              <a:tabLst>
                <a:tab pos="299720" algn="l"/>
              </a:tabLst>
            </a:pPr>
            <a:endParaRPr lang="en-US" sz="2400" dirty="0">
              <a:latin typeface="Century Gothic" panose="020B0502020202020204" pitchFamily="34" charset="0"/>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400" spc="-5" dirty="0">
                <a:latin typeface="Century Gothic" panose="020B0502020202020204" pitchFamily="34" charset="0"/>
                <a:cs typeface="Corbel"/>
              </a:rPr>
              <a:t>Must </a:t>
            </a:r>
            <a:r>
              <a:rPr lang="en-US" sz="2400" dirty="0">
                <a:latin typeface="Century Gothic" panose="020B0502020202020204" pitchFamily="34" charset="0"/>
                <a:cs typeface="Corbel"/>
              </a:rPr>
              <a:t>have</a:t>
            </a:r>
            <a:r>
              <a:rPr lang="en-US" sz="2400" spc="-15" dirty="0">
                <a:latin typeface="Century Gothic" panose="020B0502020202020204" pitchFamily="34" charset="0"/>
                <a:cs typeface="Corbel"/>
              </a:rPr>
              <a:t> </a:t>
            </a:r>
            <a:r>
              <a:rPr lang="en-US" sz="2400" dirty="0">
                <a:latin typeface="Century Gothic" panose="020B0502020202020204" pitchFamily="34" charset="0"/>
                <a:cs typeface="Corbel"/>
              </a:rPr>
              <a:t>a </a:t>
            </a:r>
            <a:r>
              <a:rPr lang="en-US" sz="2400" spc="-5" dirty="0">
                <a:latin typeface="Century Gothic" panose="020B0502020202020204" pitchFamily="34" charset="0"/>
                <a:cs typeface="Corbel"/>
              </a:rPr>
              <a:t>High</a:t>
            </a:r>
            <a:r>
              <a:rPr lang="en-US" sz="2400" spc="-70" dirty="0">
                <a:latin typeface="Century Gothic" panose="020B0502020202020204" pitchFamily="34" charset="0"/>
                <a:cs typeface="Corbel"/>
              </a:rPr>
              <a:t> </a:t>
            </a:r>
            <a:r>
              <a:rPr lang="en-US" sz="2400" dirty="0">
                <a:latin typeface="Century Gothic" panose="020B0502020202020204" pitchFamily="34" charset="0"/>
                <a:cs typeface="Corbel"/>
              </a:rPr>
              <a:t>School</a:t>
            </a:r>
            <a:r>
              <a:rPr lang="en-US" sz="2400" spc="-30" dirty="0">
                <a:latin typeface="Century Gothic" panose="020B0502020202020204" pitchFamily="34" charset="0"/>
                <a:cs typeface="Corbel"/>
              </a:rPr>
              <a:t> </a:t>
            </a:r>
            <a:r>
              <a:rPr lang="en-US" sz="2400" dirty="0">
                <a:latin typeface="Century Gothic" panose="020B0502020202020204" pitchFamily="34" charset="0"/>
                <a:cs typeface="Corbel"/>
              </a:rPr>
              <a:t>Diploma</a:t>
            </a:r>
            <a:r>
              <a:rPr lang="en-US" sz="2400" spc="-10" dirty="0">
                <a:latin typeface="Century Gothic" panose="020B0502020202020204" pitchFamily="34" charset="0"/>
                <a:cs typeface="Corbel"/>
              </a:rPr>
              <a:t> </a:t>
            </a:r>
            <a:r>
              <a:rPr lang="en-US" sz="2400" dirty="0">
                <a:latin typeface="Century Gothic" panose="020B0502020202020204" pitchFamily="34" charset="0"/>
                <a:cs typeface="Corbel"/>
              </a:rPr>
              <a:t>or</a:t>
            </a:r>
            <a:r>
              <a:rPr lang="en-US" sz="2400" spc="-10" dirty="0">
                <a:latin typeface="Century Gothic" panose="020B0502020202020204" pitchFamily="34" charset="0"/>
                <a:cs typeface="Corbel"/>
              </a:rPr>
              <a:t> Equivalency; or</a:t>
            </a:r>
            <a:r>
              <a:rPr lang="en-US" sz="2400" dirty="0">
                <a:latin typeface="Century Gothic" panose="020B0502020202020204" pitchFamily="34" charset="0"/>
                <a:cs typeface="Corbel"/>
              </a:rPr>
              <a:t> </a:t>
            </a:r>
            <a:r>
              <a:rPr lang="en-US" sz="2400" spc="-505" dirty="0">
                <a:latin typeface="Century Gothic" panose="020B0502020202020204" pitchFamily="34" charset="0"/>
                <a:cs typeface="Corbel"/>
              </a:rPr>
              <a:t> </a:t>
            </a:r>
            <a:r>
              <a:rPr lang="en-US" sz="2400" dirty="0">
                <a:latin typeface="Century Gothic" panose="020B0502020202020204" pitchFamily="34" charset="0"/>
                <a:cs typeface="Corbel"/>
              </a:rPr>
              <a:t>must</a:t>
            </a:r>
            <a:r>
              <a:rPr lang="en-US" sz="2400" spc="-15" dirty="0">
                <a:latin typeface="Century Gothic" panose="020B0502020202020204" pitchFamily="34" charset="0"/>
                <a:cs typeface="Corbel"/>
              </a:rPr>
              <a:t> </a:t>
            </a:r>
            <a:r>
              <a:rPr lang="en-US" sz="2400" b="1" dirty="0">
                <a:latin typeface="Century Gothic" panose="020B0502020202020204" pitchFamily="34" charset="0"/>
                <a:cs typeface="Corbel"/>
              </a:rPr>
              <a:t>be working</a:t>
            </a:r>
            <a:r>
              <a:rPr lang="en-US" sz="2400" b="1" spc="-25" dirty="0">
                <a:latin typeface="Century Gothic" panose="020B0502020202020204" pitchFamily="34" charset="0"/>
                <a:cs typeface="Corbel"/>
              </a:rPr>
              <a:t> </a:t>
            </a:r>
            <a:r>
              <a:rPr lang="en-US" sz="2400" spc="-5" dirty="0">
                <a:latin typeface="Century Gothic" panose="020B0502020202020204" pitchFamily="34" charset="0"/>
                <a:cs typeface="Corbel"/>
              </a:rPr>
              <a:t>towards</a:t>
            </a:r>
            <a:r>
              <a:rPr lang="en-US" sz="2400" dirty="0">
                <a:latin typeface="Century Gothic" panose="020B0502020202020204" pitchFamily="34" charset="0"/>
                <a:cs typeface="Corbel"/>
              </a:rPr>
              <a:t> the</a:t>
            </a:r>
            <a:r>
              <a:rPr lang="en-US" sz="2400" spc="-120" dirty="0">
                <a:latin typeface="Century Gothic" panose="020B0502020202020204" pitchFamily="34" charset="0"/>
                <a:cs typeface="Corbel"/>
              </a:rPr>
              <a:t> </a:t>
            </a:r>
            <a:r>
              <a:rPr lang="en-US" sz="2400" spc="-15" dirty="0">
                <a:latin typeface="Century Gothic" panose="020B0502020202020204" pitchFamily="34" charset="0"/>
                <a:cs typeface="Corbel"/>
              </a:rPr>
              <a:t>GED</a:t>
            </a:r>
            <a:r>
              <a:rPr lang="en-US" sz="2400" spc="-15" dirty="0" smtClean="0">
                <a:latin typeface="Century Gothic" panose="020B0502020202020204" pitchFamily="34" charset="0"/>
                <a:cs typeface="Corbel"/>
              </a:rPr>
              <a:t>.</a:t>
            </a:r>
          </a:p>
          <a:p>
            <a:pPr marL="299085" marR="5080" indent="-287020">
              <a:lnSpc>
                <a:spcPts val="2500"/>
              </a:lnSpc>
              <a:spcBef>
                <a:spcPts val="1195"/>
              </a:spcBef>
              <a:buClr>
                <a:srgbClr val="8D1414"/>
              </a:buClr>
              <a:buSzPct val="144230"/>
              <a:buFont typeface="Arial"/>
              <a:buChar char="•"/>
              <a:tabLst>
                <a:tab pos="299720" algn="l"/>
              </a:tabLst>
            </a:pPr>
            <a:endParaRPr lang="en-US" sz="2400" dirty="0">
              <a:latin typeface="Century Gothic" panose="020B0502020202020204" pitchFamily="34" charset="0"/>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400" spc="-5" dirty="0">
                <a:latin typeface="Century Gothic" panose="020B0502020202020204" pitchFamily="34" charset="0"/>
                <a:cs typeface="Corbel"/>
              </a:rPr>
              <a:t>Must</a:t>
            </a:r>
            <a:r>
              <a:rPr lang="en-US" sz="2400" dirty="0">
                <a:latin typeface="Century Gothic" panose="020B0502020202020204" pitchFamily="34" charset="0"/>
                <a:cs typeface="Corbel"/>
              </a:rPr>
              <a:t> </a:t>
            </a:r>
            <a:r>
              <a:rPr lang="en-US" sz="2400" spc="-5" dirty="0">
                <a:latin typeface="Century Gothic" panose="020B0502020202020204" pitchFamily="34" charset="0"/>
                <a:cs typeface="Corbel"/>
              </a:rPr>
              <a:t>be </a:t>
            </a:r>
            <a:r>
              <a:rPr lang="en-US" sz="2400" dirty="0">
                <a:latin typeface="Century Gothic" panose="020B0502020202020204" pitchFamily="34" charset="0"/>
                <a:cs typeface="Corbel"/>
              </a:rPr>
              <a:t>a</a:t>
            </a:r>
            <a:r>
              <a:rPr lang="en-US" sz="2400" spc="-80" dirty="0">
                <a:latin typeface="Century Gothic" panose="020B0502020202020204" pitchFamily="34" charset="0"/>
                <a:cs typeface="Corbel"/>
              </a:rPr>
              <a:t> </a:t>
            </a:r>
            <a:r>
              <a:rPr lang="en-US" sz="2400" dirty="0">
                <a:latin typeface="Century Gothic" panose="020B0502020202020204" pitchFamily="34" charset="0"/>
                <a:cs typeface="Corbel"/>
              </a:rPr>
              <a:t>US</a:t>
            </a:r>
            <a:r>
              <a:rPr lang="en-US" sz="2400" spc="-100" dirty="0">
                <a:latin typeface="Century Gothic" panose="020B0502020202020204" pitchFamily="34" charset="0"/>
                <a:cs typeface="Corbel"/>
              </a:rPr>
              <a:t> </a:t>
            </a:r>
            <a:r>
              <a:rPr lang="en-US" sz="2400" spc="-5" dirty="0">
                <a:latin typeface="Century Gothic" panose="020B0502020202020204" pitchFamily="34" charset="0"/>
                <a:cs typeface="Corbel"/>
              </a:rPr>
              <a:t>Citizen</a:t>
            </a:r>
            <a:r>
              <a:rPr lang="en-US" sz="2400" dirty="0">
                <a:latin typeface="Century Gothic" panose="020B0502020202020204" pitchFamily="34" charset="0"/>
                <a:cs typeface="Corbel"/>
              </a:rPr>
              <a:t> or</a:t>
            </a:r>
            <a:r>
              <a:rPr lang="en-US" sz="2400" spc="-5" dirty="0">
                <a:latin typeface="Century Gothic" panose="020B0502020202020204" pitchFamily="34" charset="0"/>
                <a:cs typeface="Corbel"/>
              </a:rPr>
              <a:t> </a:t>
            </a:r>
            <a:r>
              <a:rPr lang="en-US" sz="2400" spc="-15" dirty="0">
                <a:latin typeface="Century Gothic" panose="020B0502020202020204" pitchFamily="34" charset="0"/>
                <a:cs typeface="Corbel"/>
              </a:rPr>
              <a:t>Permanent</a:t>
            </a:r>
            <a:r>
              <a:rPr lang="en-US" sz="2400" spc="-10" dirty="0">
                <a:latin typeface="Century Gothic" panose="020B0502020202020204" pitchFamily="34" charset="0"/>
                <a:cs typeface="Corbel"/>
              </a:rPr>
              <a:t> Resident</a:t>
            </a:r>
            <a:r>
              <a:rPr lang="en-US" sz="2400" spc="-20" dirty="0">
                <a:latin typeface="Century Gothic" panose="020B0502020202020204" pitchFamily="34" charset="0"/>
                <a:cs typeface="Corbel"/>
              </a:rPr>
              <a:t> </a:t>
            </a:r>
            <a:r>
              <a:rPr lang="en-US" sz="2400" dirty="0">
                <a:latin typeface="Century Gothic" panose="020B0502020202020204" pitchFamily="34" charset="0"/>
                <a:cs typeface="Corbel"/>
              </a:rPr>
              <a:t>of</a:t>
            </a:r>
            <a:r>
              <a:rPr lang="en-US" sz="2400" spc="-5" dirty="0">
                <a:latin typeface="Century Gothic" panose="020B0502020202020204" pitchFamily="34" charset="0"/>
                <a:cs typeface="Corbel"/>
              </a:rPr>
              <a:t> </a:t>
            </a:r>
            <a:r>
              <a:rPr lang="en-US" sz="2400" dirty="0">
                <a:latin typeface="Century Gothic" panose="020B0502020202020204" pitchFamily="34" charset="0"/>
                <a:cs typeface="Corbel"/>
              </a:rPr>
              <a:t>the </a:t>
            </a:r>
            <a:r>
              <a:rPr lang="en-US" sz="2400" spc="-505" dirty="0">
                <a:latin typeface="Century Gothic" panose="020B0502020202020204" pitchFamily="34" charset="0"/>
                <a:cs typeface="Corbel"/>
              </a:rPr>
              <a:t> </a:t>
            </a:r>
            <a:r>
              <a:rPr lang="en-US" sz="2400" dirty="0" smtClean="0">
                <a:latin typeface="Century Gothic" panose="020B0502020202020204" pitchFamily="34" charset="0"/>
                <a:cs typeface="Corbel"/>
              </a:rPr>
              <a:t>USA.</a:t>
            </a:r>
          </a:p>
          <a:p>
            <a:pPr marL="299085" marR="5080" indent="-287020">
              <a:lnSpc>
                <a:spcPts val="2500"/>
              </a:lnSpc>
              <a:spcBef>
                <a:spcPts val="1195"/>
              </a:spcBef>
              <a:buClr>
                <a:srgbClr val="8D1414"/>
              </a:buClr>
              <a:buSzPct val="144230"/>
              <a:buFont typeface="Arial"/>
              <a:buChar char="•"/>
              <a:tabLst>
                <a:tab pos="299720" algn="l"/>
              </a:tabLst>
            </a:pPr>
            <a:endParaRPr lang="en-US" sz="2400" dirty="0" smtClean="0">
              <a:latin typeface="Century Gothic" panose="020B0502020202020204" pitchFamily="34" charset="0"/>
              <a:cs typeface="Corbel"/>
            </a:endParaRPr>
          </a:p>
          <a:p>
            <a:pPr marL="299085" marR="5080" indent="-287020">
              <a:lnSpc>
                <a:spcPts val="2500"/>
              </a:lnSpc>
              <a:spcBef>
                <a:spcPts val="1195"/>
              </a:spcBef>
              <a:buClr>
                <a:srgbClr val="8D1414"/>
              </a:buClr>
              <a:buSzPct val="144230"/>
              <a:buFont typeface="Arial"/>
              <a:buChar char="•"/>
              <a:tabLst>
                <a:tab pos="299720" algn="l"/>
              </a:tabLst>
            </a:pPr>
            <a:r>
              <a:rPr lang="en-US" sz="2400" dirty="0" smtClean="0">
                <a:latin typeface="Century Gothic" panose="020B0502020202020204" pitchFamily="34" charset="0"/>
                <a:cs typeface="Corbel"/>
              </a:rPr>
              <a:t>Proof</a:t>
            </a:r>
            <a:r>
              <a:rPr lang="en-US" sz="2400" dirty="0">
                <a:latin typeface="Century Gothic" panose="020B0502020202020204" pitchFamily="34" charset="0"/>
                <a:cs typeface="Corbel"/>
              </a:rPr>
              <a:t>: </a:t>
            </a:r>
            <a:r>
              <a:rPr lang="en-US" sz="2400" spc="-5" dirty="0">
                <a:latin typeface="Century Gothic" panose="020B0502020202020204" pitchFamily="34" charset="0"/>
                <a:cs typeface="Corbel"/>
              </a:rPr>
              <a:t>Birth</a:t>
            </a:r>
            <a:r>
              <a:rPr lang="en-US" sz="2400" spc="-110" dirty="0">
                <a:latin typeface="Century Gothic" panose="020B0502020202020204" pitchFamily="34" charset="0"/>
                <a:cs typeface="Corbel"/>
              </a:rPr>
              <a:t> </a:t>
            </a:r>
            <a:r>
              <a:rPr lang="en-US" sz="2400" spc="-5" dirty="0">
                <a:latin typeface="Century Gothic" panose="020B0502020202020204" pitchFamily="34" charset="0"/>
                <a:cs typeface="Corbel"/>
              </a:rPr>
              <a:t>Certificate</a:t>
            </a:r>
            <a:r>
              <a:rPr lang="en-US" sz="2400" spc="-15" dirty="0">
                <a:latin typeface="Century Gothic" panose="020B0502020202020204" pitchFamily="34" charset="0"/>
                <a:cs typeface="Corbel"/>
              </a:rPr>
              <a:t> </a:t>
            </a:r>
            <a:r>
              <a:rPr lang="en-US" sz="2400" dirty="0">
                <a:latin typeface="Century Gothic" panose="020B0502020202020204" pitchFamily="34" charset="0"/>
                <a:cs typeface="Corbel"/>
              </a:rPr>
              <a:t>and/or </a:t>
            </a:r>
            <a:r>
              <a:rPr lang="en-US" sz="2400" spc="-5" dirty="0">
                <a:latin typeface="Century Gothic" panose="020B0502020202020204" pitchFamily="34" charset="0"/>
                <a:cs typeface="Corbel"/>
              </a:rPr>
              <a:t>Specific</a:t>
            </a:r>
            <a:r>
              <a:rPr lang="en-US" sz="2400" spc="-35" dirty="0">
                <a:latin typeface="Century Gothic" panose="020B0502020202020204" pitchFamily="34" charset="0"/>
                <a:cs typeface="Corbel"/>
              </a:rPr>
              <a:t> </a:t>
            </a:r>
            <a:r>
              <a:rPr lang="en-US" sz="2400" spc="-5" dirty="0">
                <a:latin typeface="Century Gothic" panose="020B0502020202020204" pitchFamily="34" charset="0"/>
                <a:cs typeface="Corbel"/>
              </a:rPr>
              <a:t>LIMITED </a:t>
            </a:r>
            <a:r>
              <a:rPr lang="en-US" sz="2400" spc="-505" dirty="0">
                <a:latin typeface="Century Gothic" panose="020B0502020202020204" pitchFamily="34" charset="0"/>
                <a:cs typeface="Corbel"/>
              </a:rPr>
              <a:t> </a:t>
            </a:r>
            <a:r>
              <a:rPr lang="en-US" sz="2400" spc="-505" dirty="0" smtClean="0">
                <a:latin typeface="Century Gothic" panose="020B0502020202020204" pitchFamily="34" charset="0"/>
                <a:cs typeface="Corbel"/>
              </a:rPr>
              <a:t> </a:t>
            </a:r>
            <a:r>
              <a:rPr lang="en-US" sz="2400" spc="-10" dirty="0" smtClean="0">
                <a:latin typeface="Century Gothic" panose="020B0502020202020204" pitchFamily="34" charset="0"/>
                <a:cs typeface="Corbel"/>
              </a:rPr>
              <a:t>Acceptable</a:t>
            </a:r>
            <a:r>
              <a:rPr lang="en-US" sz="2400" spc="-35" dirty="0" smtClean="0">
                <a:latin typeface="Century Gothic" panose="020B0502020202020204" pitchFamily="34" charset="0"/>
                <a:cs typeface="Corbel"/>
              </a:rPr>
              <a:t> </a:t>
            </a:r>
            <a:r>
              <a:rPr lang="en-US" sz="2400" spc="-5" dirty="0" smtClean="0">
                <a:latin typeface="Century Gothic" panose="020B0502020202020204" pitchFamily="34" charset="0"/>
                <a:cs typeface="Corbel"/>
              </a:rPr>
              <a:t>Documents</a:t>
            </a:r>
            <a:r>
              <a:rPr lang="en-US" sz="2400" spc="-5" dirty="0">
                <a:latin typeface="Century Gothic" panose="020B0502020202020204" pitchFamily="34" charset="0"/>
                <a:cs typeface="Corbel"/>
              </a:rPr>
              <a:t/>
            </a:r>
            <a:br>
              <a:rPr lang="en-US" sz="2400" spc="-5" dirty="0">
                <a:latin typeface="Century Gothic" panose="020B0502020202020204" pitchFamily="34" charset="0"/>
                <a:cs typeface="Corbel"/>
              </a:rPr>
            </a:br>
            <a:endParaRPr lang="en-US" sz="2400" spc="-5" dirty="0">
              <a:latin typeface="Century Gothic" panose="020B0502020202020204" pitchFamily="34" charset="0"/>
              <a:cs typeface="Corbel"/>
            </a:endParaRPr>
          </a:p>
        </p:txBody>
      </p:sp>
    </p:spTree>
    <p:extLst>
      <p:ext uri="{BB962C8B-B14F-4D97-AF65-F5344CB8AC3E}">
        <p14:creationId xmlns:p14="http://schemas.microsoft.com/office/powerpoint/2010/main" val="1783469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Checks: Every Member must Agree to These:</a:t>
            </a:r>
            <a:endParaRPr lang="en-US" dirty="0"/>
          </a:p>
        </p:txBody>
      </p:sp>
      <p:sp>
        <p:nvSpPr>
          <p:cNvPr id="3" name="Content Placeholder 2"/>
          <p:cNvSpPr>
            <a:spLocks noGrp="1"/>
          </p:cNvSpPr>
          <p:nvPr>
            <p:ph idx="1"/>
          </p:nvPr>
        </p:nvSpPr>
        <p:spPr/>
        <p:txBody>
          <a:bodyPr>
            <a:normAutofit/>
          </a:bodyPr>
          <a:lstStyle/>
          <a:p>
            <a:pPr marL="12065" marR="5080" lvl="0">
              <a:spcBef>
                <a:spcPts val="100"/>
              </a:spcBef>
              <a:buClr>
                <a:srgbClr val="8D1414"/>
              </a:buClr>
              <a:buSzPct val="143750"/>
              <a:tabLst>
                <a:tab pos="299720" algn="l"/>
              </a:tabLst>
              <a:defRPr/>
            </a:pPr>
            <a:endParaRPr lang="en-US" sz="2800" spc="-5" dirty="0" smtClean="0">
              <a:latin typeface="Century Gothic" panose="020B0502020202020204" pitchFamily="34" charset="0"/>
              <a:cs typeface="Corbel"/>
            </a:endParaRPr>
          </a:p>
          <a:p>
            <a:pPr marL="12065" marR="5080" lvl="0">
              <a:spcBef>
                <a:spcPts val="100"/>
              </a:spcBef>
              <a:buClr>
                <a:srgbClr val="8D1414"/>
              </a:buClr>
              <a:buSzPct val="143750"/>
              <a:tabLst>
                <a:tab pos="299720" algn="l"/>
              </a:tabLst>
              <a:defRPr/>
            </a:pPr>
            <a:r>
              <a:rPr lang="en-US" sz="2800" spc="-5" dirty="0" smtClean="0">
                <a:latin typeface="Century Gothic" panose="020B0502020202020204" pitchFamily="34" charset="0"/>
                <a:cs typeface="Corbel"/>
              </a:rPr>
              <a:t>The </a:t>
            </a:r>
            <a:r>
              <a:rPr lang="en-US" sz="2800" spc="-5" dirty="0">
                <a:latin typeface="Century Gothic" panose="020B0502020202020204" pitchFamily="34" charset="0"/>
                <a:cs typeface="Corbel"/>
              </a:rPr>
              <a:t>following </a:t>
            </a:r>
            <a:r>
              <a:rPr lang="en-US" sz="2800" spc="-10" dirty="0">
                <a:latin typeface="Century Gothic" panose="020B0502020202020204" pitchFamily="34" charset="0"/>
                <a:cs typeface="Corbel"/>
              </a:rPr>
              <a:t>background </a:t>
            </a:r>
            <a:r>
              <a:rPr lang="en-US" sz="2800" spc="-5" dirty="0">
                <a:latin typeface="Century Gothic" panose="020B0502020202020204" pitchFamily="34" charset="0"/>
                <a:cs typeface="Corbel"/>
              </a:rPr>
              <a:t>checks </a:t>
            </a:r>
            <a:r>
              <a:rPr lang="en-US" sz="2800" dirty="0">
                <a:latin typeface="Century Gothic" panose="020B0502020202020204" pitchFamily="34" charset="0"/>
                <a:cs typeface="Corbel"/>
              </a:rPr>
              <a:t>must </a:t>
            </a:r>
            <a:r>
              <a:rPr lang="en-US" sz="2800" spc="-5" dirty="0">
                <a:latin typeface="Century Gothic" panose="020B0502020202020204" pitchFamily="34" charset="0"/>
                <a:cs typeface="Corbel"/>
              </a:rPr>
              <a:t>be </a:t>
            </a:r>
            <a:r>
              <a:rPr lang="en-US" sz="2800" dirty="0">
                <a:latin typeface="Century Gothic" panose="020B0502020202020204" pitchFamily="34" charset="0"/>
                <a:cs typeface="Corbel"/>
              </a:rPr>
              <a:t>cleared </a:t>
            </a:r>
            <a:r>
              <a:rPr lang="en-US" sz="2800" spc="-5" dirty="0">
                <a:latin typeface="Century Gothic" panose="020B0502020202020204" pitchFamily="34" charset="0"/>
                <a:cs typeface="Corbel"/>
              </a:rPr>
              <a:t>by </a:t>
            </a:r>
            <a:r>
              <a:rPr lang="en-US" sz="2800" spc="-10" dirty="0">
                <a:latin typeface="Century Gothic" panose="020B0502020202020204" pitchFamily="34" charset="0"/>
                <a:cs typeface="Corbel"/>
              </a:rPr>
              <a:t>the </a:t>
            </a:r>
            <a:r>
              <a:rPr lang="en-US" sz="2800" spc="-470" dirty="0">
                <a:latin typeface="Century Gothic" panose="020B0502020202020204" pitchFamily="34" charset="0"/>
                <a:cs typeface="Corbel"/>
              </a:rPr>
              <a:t> </a:t>
            </a:r>
            <a:r>
              <a:rPr lang="en-US" sz="2800" spc="-5" dirty="0">
                <a:latin typeface="Century Gothic" panose="020B0502020202020204" pitchFamily="34" charset="0"/>
                <a:cs typeface="Corbel"/>
              </a:rPr>
              <a:t>N</a:t>
            </a:r>
            <a:r>
              <a:rPr lang="en-US" sz="2800" dirty="0">
                <a:latin typeface="Century Gothic" panose="020B0502020202020204" pitchFamily="34" charset="0"/>
                <a:cs typeface="Corbel"/>
              </a:rPr>
              <a:t>J</a:t>
            </a:r>
            <a:r>
              <a:rPr lang="en-US" sz="2800" spc="-100" dirty="0">
                <a:latin typeface="Century Gothic" panose="020B0502020202020204" pitchFamily="34" charset="0"/>
                <a:cs typeface="Corbel"/>
              </a:rPr>
              <a:t> </a:t>
            </a:r>
            <a:r>
              <a:rPr lang="en-US" sz="2800" dirty="0">
                <a:latin typeface="Century Gothic" panose="020B0502020202020204" pitchFamily="34" charset="0"/>
                <a:cs typeface="Corbel"/>
              </a:rPr>
              <a:t>Comm</a:t>
            </a:r>
            <a:r>
              <a:rPr lang="en-US" sz="2800" spc="-5" dirty="0">
                <a:latin typeface="Century Gothic" panose="020B0502020202020204" pitchFamily="34" charset="0"/>
                <a:cs typeface="Corbel"/>
              </a:rPr>
              <a:t>i</a:t>
            </a:r>
            <a:r>
              <a:rPr lang="en-US" sz="2800" dirty="0">
                <a:latin typeface="Century Gothic" panose="020B0502020202020204" pitchFamily="34" charset="0"/>
                <a:cs typeface="Corbel"/>
              </a:rPr>
              <a:t>ss</a:t>
            </a:r>
            <a:r>
              <a:rPr lang="en-US" sz="2800" spc="-10" dirty="0">
                <a:latin typeface="Century Gothic" panose="020B0502020202020204" pitchFamily="34" charset="0"/>
                <a:cs typeface="Corbel"/>
              </a:rPr>
              <a:t>i</a:t>
            </a:r>
            <a:r>
              <a:rPr lang="en-US" sz="2800" dirty="0">
                <a:latin typeface="Century Gothic" panose="020B0502020202020204" pitchFamily="34" charset="0"/>
                <a:cs typeface="Corbel"/>
              </a:rPr>
              <a:t>on</a:t>
            </a:r>
            <a:r>
              <a:rPr lang="en-US" sz="2800" spc="-10" dirty="0">
                <a:latin typeface="Century Gothic" panose="020B0502020202020204" pitchFamily="34" charset="0"/>
                <a:cs typeface="Corbel"/>
              </a:rPr>
              <a:t> </a:t>
            </a:r>
            <a:r>
              <a:rPr lang="en-US" sz="2800" i="1" spc="-5" dirty="0">
                <a:latin typeface="Century Gothic" panose="020B0502020202020204" pitchFamily="34" charset="0"/>
                <a:cs typeface="Corbel"/>
              </a:rPr>
              <a:t>b</a:t>
            </a:r>
            <a:r>
              <a:rPr lang="en-US" sz="2800" i="1" spc="5" dirty="0">
                <a:latin typeface="Century Gothic" panose="020B0502020202020204" pitchFamily="34" charset="0"/>
                <a:cs typeface="Corbel"/>
              </a:rPr>
              <a:t>ef</a:t>
            </a:r>
            <a:r>
              <a:rPr lang="en-US" sz="2800" i="1" dirty="0">
                <a:latin typeface="Century Gothic" panose="020B0502020202020204" pitchFamily="34" charset="0"/>
                <a:cs typeface="Corbel"/>
              </a:rPr>
              <a:t>ore</a:t>
            </a:r>
            <a:r>
              <a:rPr lang="en-US" sz="2800" spc="-130" dirty="0">
                <a:latin typeface="Century Gothic" panose="020B0502020202020204" pitchFamily="34" charset="0"/>
                <a:cs typeface="Corbel"/>
              </a:rPr>
              <a:t> </a:t>
            </a:r>
            <a:r>
              <a:rPr lang="en-US" sz="2800" spc="-5" dirty="0">
                <a:latin typeface="Century Gothic" panose="020B0502020202020204" pitchFamily="34" charset="0"/>
                <a:cs typeface="Corbel"/>
              </a:rPr>
              <a:t>A</a:t>
            </a:r>
            <a:r>
              <a:rPr lang="en-US" sz="2800" dirty="0">
                <a:latin typeface="Century Gothic" panose="020B0502020202020204" pitchFamily="34" charset="0"/>
                <a:cs typeface="Corbel"/>
              </a:rPr>
              <a:t>m</a:t>
            </a:r>
            <a:r>
              <a:rPr lang="en-US" sz="2800" spc="5" dirty="0">
                <a:latin typeface="Century Gothic" panose="020B0502020202020204" pitchFamily="34" charset="0"/>
                <a:cs typeface="Corbel"/>
              </a:rPr>
              <a:t>e</a:t>
            </a:r>
            <a:r>
              <a:rPr lang="en-US" sz="2800" dirty="0">
                <a:latin typeface="Century Gothic" panose="020B0502020202020204" pitchFamily="34" charset="0"/>
                <a:cs typeface="Corbel"/>
              </a:rPr>
              <a:t>r</a:t>
            </a:r>
            <a:r>
              <a:rPr lang="en-US" sz="2800" spc="-5" dirty="0">
                <a:latin typeface="Century Gothic" panose="020B0502020202020204" pitchFamily="34" charset="0"/>
                <a:cs typeface="Corbel"/>
              </a:rPr>
              <a:t>i</a:t>
            </a:r>
            <a:r>
              <a:rPr lang="en-US" sz="2800" dirty="0">
                <a:latin typeface="Century Gothic" panose="020B0502020202020204" pitchFamily="34" charset="0"/>
                <a:cs typeface="Corbel"/>
              </a:rPr>
              <a:t>Cor</a:t>
            </a:r>
            <a:r>
              <a:rPr lang="en-US" sz="2800" spc="-5" dirty="0">
                <a:latin typeface="Century Gothic" panose="020B0502020202020204" pitchFamily="34" charset="0"/>
                <a:cs typeface="Corbel"/>
              </a:rPr>
              <a:t>p</a:t>
            </a:r>
            <a:r>
              <a:rPr lang="en-US" sz="2800" dirty="0">
                <a:latin typeface="Century Gothic" panose="020B0502020202020204" pitchFamily="34" charset="0"/>
                <a:cs typeface="Corbel"/>
              </a:rPr>
              <a:t>s</a:t>
            </a:r>
            <a:r>
              <a:rPr lang="en-US" sz="2800" spc="-15" dirty="0">
                <a:latin typeface="Century Gothic" panose="020B0502020202020204" pitchFamily="34" charset="0"/>
                <a:cs typeface="Corbel"/>
              </a:rPr>
              <a:t> </a:t>
            </a:r>
            <a:r>
              <a:rPr lang="en-US" sz="2800" dirty="0">
                <a:latin typeface="Century Gothic" panose="020B0502020202020204" pitchFamily="34" charset="0"/>
                <a:cs typeface="Corbel"/>
              </a:rPr>
              <a:t>m</a:t>
            </a:r>
            <a:r>
              <a:rPr lang="en-US" sz="2800" spc="5" dirty="0">
                <a:latin typeface="Century Gothic" panose="020B0502020202020204" pitchFamily="34" charset="0"/>
                <a:cs typeface="Corbel"/>
              </a:rPr>
              <a:t>e</a:t>
            </a:r>
            <a:r>
              <a:rPr lang="en-US" sz="2800" dirty="0">
                <a:latin typeface="Century Gothic" panose="020B0502020202020204" pitchFamily="34" charset="0"/>
                <a:cs typeface="Corbel"/>
              </a:rPr>
              <a:t>m</a:t>
            </a:r>
            <a:r>
              <a:rPr lang="en-US" sz="2800" spc="-5" dirty="0">
                <a:latin typeface="Century Gothic" panose="020B0502020202020204" pitchFamily="34" charset="0"/>
                <a:cs typeface="Corbel"/>
              </a:rPr>
              <a:t>b</a:t>
            </a:r>
            <a:r>
              <a:rPr lang="en-US" sz="2800" spc="5" dirty="0">
                <a:latin typeface="Century Gothic" panose="020B0502020202020204" pitchFamily="34" charset="0"/>
                <a:cs typeface="Corbel"/>
              </a:rPr>
              <a:t>e</a:t>
            </a:r>
            <a:r>
              <a:rPr lang="en-US" sz="2800" dirty="0">
                <a:latin typeface="Century Gothic" panose="020B0502020202020204" pitchFamily="34" charset="0"/>
                <a:cs typeface="Corbel"/>
              </a:rPr>
              <a:t>rs</a:t>
            </a:r>
            <a:r>
              <a:rPr lang="en-US" sz="2800" spc="-15" dirty="0">
                <a:latin typeface="Century Gothic" panose="020B0502020202020204" pitchFamily="34" charset="0"/>
                <a:cs typeface="Corbel"/>
              </a:rPr>
              <a:t> </a:t>
            </a:r>
            <a:r>
              <a:rPr lang="en-US" sz="2800" dirty="0">
                <a:latin typeface="Century Gothic" panose="020B0502020202020204" pitchFamily="34" charset="0"/>
                <a:cs typeface="Corbel"/>
              </a:rPr>
              <a:t>can</a:t>
            </a:r>
            <a:r>
              <a:rPr lang="en-US" sz="2800" spc="-10" dirty="0">
                <a:latin typeface="Century Gothic" panose="020B0502020202020204" pitchFamily="34" charset="0"/>
                <a:cs typeface="Corbel"/>
              </a:rPr>
              <a:t> </a:t>
            </a:r>
            <a:r>
              <a:rPr lang="en-US" sz="2800" spc="-5" dirty="0">
                <a:latin typeface="Century Gothic" panose="020B0502020202020204" pitchFamily="34" charset="0"/>
                <a:cs typeface="Corbel"/>
              </a:rPr>
              <a:t>b</a:t>
            </a:r>
            <a:r>
              <a:rPr lang="en-US" sz="2800" dirty="0">
                <a:latin typeface="Century Gothic" panose="020B0502020202020204" pitchFamily="34" charset="0"/>
                <a:cs typeface="Corbel"/>
              </a:rPr>
              <a:t>e </a:t>
            </a:r>
            <a:r>
              <a:rPr lang="en-US" sz="2800" spc="-5" dirty="0">
                <a:latin typeface="Century Gothic" panose="020B0502020202020204" pitchFamily="34" charset="0"/>
                <a:cs typeface="Corbel"/>
              </a:rPr>
              <a:t>enrolled</a:t>
            </a:r>
            <a:r>
              <a:rPr lang="en-US" sz="2800" spc="5" dirty="0">
                <a:latin typeface="Century Gothic" panose="020B0502020202020204" pitchFamily="34" charset="0"/>
                <a:cs typeface="Corbel"/>
              </a:rPr>
              <a:t> </a:t>
            </a:r>
            <a:r>
              <a:rPr lang="en-US" sz="2800" spc="-5" dirty="0">
                <a:latin typeface="Century Gothic" panose="020B0502020202020204" pitchFamily="34" charset="0"/>
                <a:cs typeface="Corbel"/>
              </a:rPr>
              <a:t>to</a:t>
            </a:r>
            <a:r>
              <a:rPr lang="en-US" sz="2800" spc="-10" dirty="0">
                <a:latin typeface="Century Gothic" panose="020B0502020202020204" pitchFamily="34" charset="0"/>
                <a:cs typeface="Corbel"/>
              </a:rPr>
              <a:t> </a:t>
            </a:r>
            <a:r>
              <a:rPr lang="en-US" sz="2800" spc="-5" dirty="0">
                <a:latin typeface="Century Gothic" panose="020B0502020202020204" pitchFamily="34" charset="0"/>
                <a:cs typeface="Corbel"/>
              </a:rPr>
              <a:t>begin</a:t>
            </a:r>
            <a:r>
              <a:rPr lang="en-US" sz="2800" spc="15" dirty="0">
                <a:latin typeface="Century Gothic" panose="020B0502020202020204" pitchFamily="34" charset="0"/>
                <a:cs typeface="Corbel"/>
              </a:rPr>
              <a:t> </a:t>
            </a:r>
            <a:r>
              <a:rPr lang="en-US" sz="2800" dirty="0">
                <a:latin typeface="Century Gothic" panose="020B0502020202020204" pitchFamily="34" charset="0"/>
                <a:cs typeface="Corbel"/>
              </a:rPr>
              <a:t>service:</a:t>
            </a:r>
          </a:p>
          <a:p>
            <a:pPr marL="812165" lvl="1" indent="-342900">
              <a:spcBef>
                <a:spcPts val="1080"/>
              </a:spcBef>
              <a:buClr>
                <a:srgbClr val="8D1414"/>
              </a:buClr>
              <a:buSzPct val="145000"/>
              <a:buFont typeface="Wingdings" panose="05000000000000000000" pitchFamily="2" charset="2"/>
              <a:buChar char="ü"/>
              <a:tabLst>
                <a:tab pos="756285" algn="l"/>
                <a:tab pos="756920" algn="l"/>
              </a:tabLst>
              <a:defRPr/>
            </a:pPr>
            <a:r>
              <a:rPr lang="en-US" sz="2800" spc="-5" dirty="0" smtClean="0">
                <a:latin typeface="Century Gothic" panose="020B0502020202020204" pitchFamily="34" charset="0"/>
                <a:cs typeface="Corbel"/>
              </a:rPr>
              <a:t>State</a:t>
            </a:r>
            <a:r>
              <a:rPr lang="en-US" sz="2800" spc="-25" dirty="0" smtClean="0">
                <a:latin typeface="Century Gothic" panose="020B0502020202020204" pitchFamily="34" charset="0"/>
                <a:cs typeface="Corbel"/>
              </a:rPr>
              <a:t> </a:t>
            </a:r>
            <a:r>
              <a:rPr lang="en-US" sz="2800" spc="-5" dirty="0">
                <a:latin typeface="Century Gothic" panose="020B0502020202020204" pitchFamily="34" charset="0"/>
                <a:cs typeface="Corbel"/>
              </a:rPr>
              <a:t>Background (</a:t>
            </a:r>
            <a:r>
              <a:rPr lang="en-US" sz="2800" spc="-5" dirty="0" smtClean="0">
                <a:latin typeface="Century Gothic" panose="020B0502020202020204" pitchFamily="34" charset="0"/>
                <a:cs typeface="Corbel"/>
              </a:rPr>
              <a:t>TrueScreen)</a:t>
            </a:r>
            <a:endParaRPr lang="en-US" sz="2800" dirty="0">
              <a:latin typeface="Century Gothic" panose="020B0502020202020204" pitchFamily="34" charset="0"/>
              <a:cs typeface="Corbel"/>
            </a:endParaRPr>
          </a:p>
          <a:p>
            <a:pPr marL="812165" lvl="1" indent="-342900">
              <a:spcBef>
                <a:spcPts val="1080"/>
              </a:spcBef>
              <a:buClr>
                <a:srgbClr val="8D1414"/>
              </a:buClr>
              <a:buSzPct val="145000"/>
              <a:buFont typeface="Wingdings" panose="05000000000000000000" pitchFamily="2" charset="2"/>
              <a:buChar char="ü"/>
              <a:tabLst>
                <a:tab pos="756285" algn="l"/>
                <a:tab pos="756920" algn="l"/>
              </a:tabLst>
              <a:defRPr/>
            </a:pPr>
            <a:r>
              <a:rPr lang="en-US" sz="2800" spc="-5" dirty="0">
                <a:latin typeface="Century Gothic" panose="020B0502020202020204" pitchFamily="34" charset="0"/>
                <a:cs typeface="Corbel"/>
              </a:rPr>
              <a:t>FBI</a:t>
            </a:r>
            <a:r>
              <a:rPr lang="en-US" sz="2800" spc="-20" dirty="0">
                <a:latin typeface="Century Gothic" panose="020B0502020202020204" pitchFamily="34" charset="0"/>
                <a:cs typeface="Corbel"/>
              </a:rPr>
              <a:t> </a:t>
            </a:r>
            <a:r>
              <a:rPr lang="en-US" sz="2800" spc="-5" dirty="0">
                <a:latin typeface="Century Gothic" panose="020B0502020202020204" pitchFamily="34" charset="0"/>
                <a:cs typeface="Corbel"/>
              </a:rPr>
              <a:t>Finger</a:t>
            </a:r>
            <a:r>
              <a:rPr lang="en-US" sz="2800" dirty="0">
                <a:latin typeface="Century Gothic" panose="020B0502020202020204" pitchFamily="34" charset="0"/>
                <a:cs typeface="Corbel"/>
              </a:rPr>
              <a:t>print-based (FieldPrint)</a:t>
            </a:r>
          </a:p>
          <a:p>
            <a:pPr marL="299085" lvl="0" indent="-287020">
              <a:spcBef>
                <a:spcPts val="1150"/>
              </a:spcBef>
              <a:buClr>
                <a:srgbClr val="8D1414"/>
              </a:buClr>
              <a:buSzPct val="143750"/>
              <a:buFont typeface="Arial"/>
              <a:buChar char="•"/>
              <a:tabLst>
                <a:tab pos="299720" algn="l"/>
              </a:tabLst>
              <a:defRPr/>
            </a:pPr>
            <a:r>
              <a:rPr lang="en-US" sz="2800" spc="-5" dirty="0" smtClean="0">
                <a:latin typeface="Century Gothic" panose="020B0502020202020204" pitchFamily="34" charset="0"/>
                <a:cs typeface="Corbel"/>
              </a:rPr>
              <a:t>If you reside outside of New Jersey, additional </a:t>
            </a:r>
            <a:r>
              <a:rPr lang="en-US" sz="2800" spc="-470" dirty="0" smtClean="0">
                <a:latin typeface="Century Gothic" panose="020B0502020202020204" pitchFamily="34" charset="0"/>
                <a:cs typeface="Corbel"/>
              </a:rPr>
              <a:t> </a:t>
            </a:r>
            <a:r>
              <a:rPr lang="en-US" sz="2800" spc="-5" dirty="0">
                <a:latin typeface="Century Gothic" panose="020B0502020202020204" pitchFamily="34" charset="0"/>
                <a:cs typeface="Corbel"/>
              </a:rPr>
              <a:t>out-of-state</a:t>
            </a:r>
            <a:r>
              <a:rPr lang="en-US" sz="2800" spc="-10" dirty="0">
                <a:latin typeface="Century Gothic" panose="020B0502020202020204" pitchFamily="34" charset="0"/>
                <a:cs typeface="Corbel"/>
              </a:rPr>
              <a:t> </a:t>
            </a:r>
            <a:r>
              <a:rPr lang="en-US" sz="2800" spc="-10" dirty="0" smtClean="0">
                <a:latin typeface="Century Gothic" panose="020B0502020202020204" pitchFamily="34" charset="0"/>
                <a:cs typeface="Corbel"/>
              </a:rPr>
              <a:t>checks are required</a:t>
            </a:r>
            <a:endParaRPr lang="en-US" sz="2800" spc="-10" dirty="0">
              <a:latin typeface="Century Gothic" panose="020B0502020202020204" pitchFamily="34" charset="0"/>
              <a:cs typeface="Corbel"/>
            </a:endParaRPr>
          </a:p>
        </p:txBody>
      </p:sp>
    </p:spTree>
    <p:extLst>
      <p:ext uri="{BB962C8B-B14F-4D97-AF65-F5344CB8AC3E}">
        <p14:creationId xmlns:p14="http://schemas.microsoft.com/office/powerpoint/2010/main" val="5220710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Members’ Benefits</a:t>
            </a:r>
            <a:endParaRPr lang="en-US" dirty="0">
              <a:solidFill>
                <a:schemeClr val="tx1"/>
              </a:solidFill>
            </a:endParaRPr>
          </a:p>
        </p:txBody>
      </p:sp>
      <p:sp>
        <p:nvSpPr>
          <p:cNvPr id="3" name="Content Placeholder 2"/>
          <p:cNvSpPr>
            <a:spLocks noGrp="1"/>
          </p:cNvSpPr>
          <p:nvPr>
            <p:ph sz="half" idx="1"/>
          </p:nvPr>
        </p:nvSpPr>
        <p:spPr/>
        <p:txBody>
          <a:bodyPr>
            <a:normAutofit lnSpcReduction="10000"/>
          </a:bodyPr>
          <a:lstStyle/>
          <a:p>
            <a:r>
              <a:rPr lang="en-US" altLang="en-US" sz="2400" dirty="0">
                <a:latin typeface="Arial" charset="0"/>
                <a:cs typeface="Arial" charset="0"/>
              </a:rPr>
              <a:t>Child Care (For FT members</a:t>
            </a:r>
            <a:r>
              <a:rPr lang="en-US" altLang="en-US" sz="2400" dirty="0" smtClean="0">
                <a:latin typeface="Arial" charset="0"/>
                <a:cs typeface="Arial" charset="0"/>
              </a:rPr>
              <a:t>)</a:t>
            </a:r>
          </a:p>
          <a:p>
            <a:r>
              <a:rPr lang="en-US" altLang="en-US" sz="2400" dirty="0" smtClean="0">
                <a:latin typeface="Arial" charset="0"/>
                <a:cs typeface="Arial" charset="0"/>
              </a:rPr>
              <a:t>Health </a:t>
            </a:r>
            <a:r>
              <a:rPr lang="en-US" altLang="en-US" sz="2400" dirty="0">
                <a:latin typeface="Arial" charset="0"/>
                <a:cs typeface="Arial" charset="0"/>
              </a:rPr>
              <a:t>Insurance (For FT members) </a:t>
            </a:r>
            <a:endParaRPr lang="en-US" altLang="en-US" sz="2400" dirty="0" smtClean="0">
              <a:latin typeface="Arial" charset="0"/>
              <a:cs typeface="Arial" charset="0"/>
            </a:endParaRPr>
          </a:p>
          <a:p>
            <a:r>
              <a:rPr lang="en-US" altLang="en-US" sz="2400" dirty="0" smtClean="0">
                <a:latin typeface="Arial" charset="0"/>
                <a:cs typeface="Arial" charset="0"/>
              </a:rPr>
              <a:t>Student Loan </a:t>
            </a:r>
            <a:r>
              <a:rPr lang="en-US" altLang="en-US" sz="2400" dirty="0">
                <a:latin typeface="Arial" charset="0"/>
                <a:cs typeface="Arial" charset="0"/>
              </a:rPr>
              <a:t>Forbearance (During time of </a:t>
            </a:r>
            <a:r>
              <a:rPr lang="en-US" altLang="en-US" sz="2400" dirty="0" smtClean="0">
                <a:latin typeface="Arial" charset="0"/>
                <a:cs typeface="Arial" charset="0"/>
              </a:rPr>
              <a:t>service</a:t>
            </a:r>
            <a:r>
              <a:rPr lang="en-US" altLang="en-US" sz="2400" dirty="0" smtClean="0">
                <a:latin typeface="Arial" charset="0"/>
                <a:cs typeface="Arial" charset="0"/>
              </a:rPr>
              <a:t>)</a:t>
            </a:r>
          </a:p>
          <a:p>
            <a:r>
              <a:rPr lang="en-US" altLang="en-US" sz="2400" dirty="0" smtClean="0">
                <a:latin typeface="Arial" charset="0"/>
                <a:cs typeface="Arial" charset="0"/>
              </a:rPr>
              <a:t>Student Loan Interest </a:t>
            </a:r>
            <a:r>
              <a:rPr lang="en-US" altLang="en-US" sz="2400" dirty="0">
                <a:latin typeface="Arial" charset="0"/>
                <a:cs typeface="Arial" charset="0"/>
              </a:rPr>
              <a:t>Accrual Stops</a:t>
            </a:r>
          </a:p>
          <a:p>
            <a:r>
              <a:rPr lang="en-US" altLang="en-US" sz="2400" dirty="0" smtClean="0">
                <a:latin typeface="Arial" charset="0"/>
                <a:cs typeface="Arial" charset="0"/>
              </a:rPr>
              <a:t>Living </a:t>
            </a:r>
            <a:r>
              <a:rPr lang="en-US" altLang="en-US" sz="2400" dirty="0" smtClean="0">
                <a:latin typeface="Arial" charset="0"/>
                <a:cs typeface="Arial" charset="0"/>
              </a:rPr>
              <a:t>Allowance</a:t>
            </a:r>
          </a:p>
          <a:p>
            <a:r>
              <a:rPr lang="en-US" altLang="en-US" sz="2400" dirty="0">
                <a:latin typeface="Arial" charset="0"/>
                <a:cs typeface="Arial" charset="0"/>
              </a:rPr>
              <a:t>Education Award</a:t>
            </a:r>
          </a:p>
          <a:p>
            <a:endParaRPr lang="en-US" sz="2400" dirty="0"/>
          </a:p>
        </p:txBody>
      </p:sp>
      <p:pic>
        <p:nvPicPr>
          <p:cNvPr id="5" name="Content Placeholder 4" descr="Benefit - Handwriting im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84101" y="1825625"/>
            <a:ext cx="5854304" cy="3902869"/>
          </a:xfrm>
        </p:spPr>
      </p:pic>
    </p:spTree>
    <p:extLst>
      <p:ext uri="{BB962C8B-B14F-4D97-AF65-F5344CB8AC3E}">
        <p14:creationId xmlns:p14="http://schemas.microsoft.com/office/powerpoint/2010/main" val="237010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203767" cy="1400530"/>
          </a:xfrm>
        </p:spPr>
        <p:txBody>
          <a:bodyPr/>
          <a:lstStyle/>
          <a:p>
            <a:pPr algn="ctr"/>
            <a:r>
              <a:rPr lang="en-US" dirty="0" smtClean="0">
                <a:solidFill>
                  <a:schemeClr val="tx1"/>
                </a:solidFill>
              </a:rPr>
              <a:t>Education Award</a:t>
            </a:r>
            <a:endParaRPr lang="en-US" dirty="0">
              <a:solidFill>
                <a:schemeClr val="tx1"/>
              </a:solidFill>
            </a:endParaRPr>
          </a:p>
        </p:txBody>
      </p:sp>
      <p:pic>
        <p:nvPicPr>
          <p:cNvPr id="4" name="Content Placeholder 3" descr="Adult Education Book Books · Free photo on Pixaba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1541822"/>
            <a:ext cx="9144000" cy="4067175"/>
          </a:xfrm>
        </p:spPr>
      </p:pic>
    </p:spTree>
    <p:extLst>
      <p:ext uri="{BB962C8B-B14F-4D97-AF65-F5344CB8AC3E}">
        <p14:creationId xmlns:p14="http://schemas.microsoft.com/office/powerpoint/2010/main" val="14720905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dirty="0"/>
              <a:t>Upon completion of </a:t>
            </a:r>
            <a:r>
              <a:rPr lang="en-US" sz="3200" dirty="0" smtClean="0"/>
              <a:t>your term </a:t>
            </a:r>
            <a:r>
              <a:rPr lang="en-US" sz="3200" dirty="0"/>
              <a:t>of service, members are eligible for an </a:t>
            </a:r>
            <a:r>
              <a:rPr lang="en-US" sz="3200" dirty="0" smtClean="0"/>
              <a:t>Education </a:t>
            </a:r>
            <a:r>
              <a:rPr lang="en-US" sz="3200" dirty="0"/>
              <a:t>Award. </a:t>
            </a:r>
            <a:br>
              <a:rPr lang="en-US" sz="3200" dirty="0"/>
            </a:br>
            <a:endParaRPr lang="en-US" sz="3200" dirty="0"/>
          </a:p>
        </p:txBody>
      </p:sp>
      <p:sp>
        <p:nvSpPr>
          <p:cNvPr id="3" name="Content Placeholder 2"/>
          <p:cNvSpPr>
            <a:spLocks noGrp="1"/>
          </p:cNvSpPr>
          <p:nvPr>
            <p:ph idx="1"/>
          </p:nvPr>
        </p:nvSpPr>
        <p:spPr>
          <a:xfrm>
            <a:off x="1103312" y="1600200"/>
            <a:ext cx="8946541" cy="4857750"/>
          </a:xfrm>
        </p:spPr>
        <p:txBody>
          <a:bodyPr>
            <a:noAutofit/>
          </a:bodyPr>
          <a:lstStyle/>
          <a:p>
            <a:r>
              <a:rPr lang="en-US" sz="2400" dirty="0" smtClean="0"/>
              <a:t>The </a:t>
            </a:r>
            <a:r>
              <a:rPr lang="en-US" sz="2400" dirty="0"/>
              <a:t>amount of the award corresponds to the </a:t>
            </a:r>
            <a:r>
              <a:rPr lang="en-US" sz="2400" dirty="0" smtClean="0"/>
              <a:t>hours you have </a:t>
            </a:r>
            <a:r>
              <a:rPr lang="en-US" sz="2400" dirty="0"/>
              <a:t>agreed to serve. Upon enrollment, your program director will have not only worked our </a:t>
            </a:r>
            <a:r>
              <a:rPr lang="en-US" sz="2400" dirty="0" smtClean="0"/>
              <a:t>your </a:t>
            </a:r>
            <a:r>
              <a:rPr lang="en-US" sz="2400" dirty="0"/>
              <a:t>weekly living allowance or stipend, but also the total </a:t>
            </a:r>
            <a:r>
              <a:rPr lang="en-US" sz="2400" dirty="0" smtClean="0"/>
              <a:t>education </a:t>
            </a:r>
            <a:r>
              <a:rPr lang="en-US" sz="2400" dirty="0"/>
              <a:t>award amount they’ll receive. </a:t>
            </a:r>
          </a:p>
          <a:p>
            <a:r>
              <a:rPr lang="en-US" sz="2400" dirty="0" smtClean="0"/>
              <a:t>Members </a:t>
            </a:r>
            <a:r>
              <a:rPr lang="en-US" sz="2400" dirty="0"/>
              <a:t>have up to seven years to use the award and it can be used at more than one institution and can help pay more than one loan. </a:t>
            </a:r>
          </a:p>
          <a:p>
            <a:r>
              <a:rPr lang="en-US" sz="2400" dirty="0" smtClean="0"/>
              <a:t>If </a:t>
            </a:r>
            <a:r>
              <a:rPr lang="en-US" sz="2400" dirty="0"/>
              <a:t>a member is 55 years old or older, the educational award can be transferred once to a child, grandchild, foster child or step child and is held for up to 10 years!</a:t>
            </a:r>
          </a:p>
        </p:txBody>
      </p:sp>
    </p:spTree>
    <p:extLst>
      <p:ext uri="{BB962C8B-B14F-4D97-AF65-F5344CB8AC3E}">
        <p14:creationId xmlns:p14="http://schemas.microsoft.com/office/powerpoint/2010/main" val="2107262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662591" cy="1400530"/>
          </a:xfrm>
        </p:spPr>
        <p:txBody>
          <a:bodyPr/>
          <a:lstStyle/>
          <a:p>
            <a:pPr algn="ctr"/>
            <a:r>
              <a:rPr lang="en-US" b="1" dirty="0" smtClean="0">
                <a:solidFill>
                  <a:schemeClr val="tx1"/>
                </a:solidFill>
              </a:rPr>
              <a:t>Education Award Amounts</a:t>
            </a:r>
            <a:endParaRPr lang="en-US" b="1" dirty="0">
              <a:solidFill>
                <a:schemeClr val="tx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941003077"/>
              </p:ext>
            </p:extLst>
          </p:nvPr>
        </p:nvGraphicFramePr>
        <p:xfrm>
          <a:off x="1402913" y="1352553"/>
          <a:ext cx="9081371" cy="5333999"/>
        </p:xfrm>
        <a:graphic>
          <a:graphicData uri="http://schemas.openxmlformats.org/drawingml/2006/table">
            <a:tbl>
              <a:tblPr firstRow="1" firstCol="1" bandRow="1">
                <a:tableStyleId>{5DA37D80-6434-44D0-A028-1B22A696006F}</a:tableStyleId>
              </a:tblPr>
              <a:tblGrid>
                <a:gridCol w="3026475">
                  <a:extLst>
                    <a:ext uri="{9D8B030D-6E8A-4147-A177-3AD203B41FA5}">
                      <a16:colId xmlns:a16="http://schemas.microsoft.com/office/drawing/2014/main" val="1198175911"/>
                    </a:ext>
                  </a:extLst>
                </a:gridCol>
                <a:gridCol w="3026475">
                  <a:extLst>
                    <a:ext uri="{9D8B030D-6E8A-4147-A177-3AD203B41FA5}">
                      <a16:colId xmlns:a16="http://schemas.microsoft.com/office/drawing/2014/main" val="1876894808"/>
                    </a:ext>
                  </a:extLst>
                </a:gridCol>
                <a:gridCol w="3028421">
                  <a:extLst>
                    <a:ext uri="{9D8B030D-6E8A-4147-A177-3AD203B41FA5}">
                      <a16:colId xmlns:a16="http://schemas.microsoft.com/office/drawing/2014/main" val="4102240159"/>
                    </a:ext>
                  </a:extLst>
                </a:gridCol>
              </a:tblGrid>
              <a:tr h="939645">
                <a:tc>
                  <a:txBody>
                    <a:bodyPr/>
                    <a:lstStyle/>
                    <a:p>
                      <a:pPr marL="0" marR="0" algn="ctr">
                        <a:spcBef>
                          <a:spcPts val="0"/>
                        </a:spcBef>
                        <a:spcAft>
                          <a:spcPts val="0"/>
                        </a:spcAft>
                      </a:pPr>
                      <a:r>
                        <a:rPr lang="en-US" sz="2400" baseline="0" dirty="0">
                          <a:solidFill>
                            <a:schemeClr val="bg1"/>
                          </a:solidFill>
                          <a:effectLst/>
                        </a:rPr>
                        <a:t>Type of Member Position</a:t>
                      </a:r>
                      <a:endParaRPr lang="en-US" sz="24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2400" baseline="0" dirty="0">
                          <a:solidFill>
                            <a:schemeClr val="bg1"/>
                          </a:solidFill>
                          <a:effectLst/>
                        </a:rPr>
                        <a:t>Min. # of Hours</a:t>
                      </a:r>
                      <a:endParaRPr lang="en-US" sz="24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2400" baseline="0" dirty="0" smtClean="0">
                          <a:solidFill>
                            <a:schemeClr val="bg1"/>
                          </a:solidFill>
                          <a:effectLst/>
                        </a:rPr>
                        <a:t>Education </a:t>
                      </a:r>
                      <a:r>
                        <a:rPr lang="en-US" sz="2400" baseline="0" dirty="0">
                          <a:solidFill>
                            <a:schemeClr val="bg1"/>
                          </a:solidFill>
                          <a:effectLst/>
                        </a:rPr>
                        <a:t>Award</a:t>
                      </a:r>
                      <a:endParaRPr lang="en-US" sz="24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958945507"/>
                  </a:ext>
                </a:extLst>
              </a:tr>
              <a:tr h="644783">
                <a:tc>
                  <a:txBody>
                    <a:bodyPr/>
                    <a:lstStyle/>
                    <a:p>
                      <a:pPr marL="0" marR="0" algn="ctr">
                        <a:spcBef>
                          <a:spcPts val="0"/>
                        </a:spcBef>
                        <a:spcAft>
                          <a:spcPts val="0"/>
                        </a:spcAft>
                      </a:pPr>
                      <a:r>
                        <a:rPr lang="en-US" sz="1800" baseline="0" dirty="0">
                          <a:solidFill>
                            <a:schemeClr val="bg1"/>
                          </a:solidFill>
                          <a:effectLst/>
                        </a:rPr>
                        <a:t>Full-time</a:t>
                      </a:r>
                      <a:endParaRPr lang="en-US" sz="18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dirty="0">
                          <a:solidFill>
                            <a:schemeClr val="bg1"/>
                          </a:solidFill>
                          <a:effectLst/>
                        </a:rPr>
                        <a:t>1,700</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$6,895.00</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736096480"/>
                  </a:ext>
                </a:extLst>
              </a:tr>
              <a:tr h="552823">
                <a:tc>
                  <a:txBody>
                    <a:bodyPr/>
                    <a:lstStyle/>
                    <a:p>
                      <a:pPr marL="0" marR="0" algn="ctr">
                        <a:spcBef>
                          <a:spcPts val="0"/>
                        </a:spcBef>
                        <a:spcAft>
                          <a:spcPts val="0"/>
                        </a:spcAft>
                      </a:pPr>
                      <a:r>
                        <a:rPr lang="en-US" sz="1800" baseline="0" dirty="0">
                          <a:solidFill>
                            <a:schemeClr val="bg1"/>
                          </a:solidFill>
                          <a:effectLst/>
                        </a:rPr>
                        <a:t>Three Quarter-time</a:t>
                      </a:r>
                      <a:endParaRPr lang="en-US" sz="18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dirty="0">
                          <a:solidFill>
                            <a:schemeClr val="bg1"/>
                          </a:solidFill>
                          <a:effectLst/>
                        </a:rPr>
                        <a:t>1,200</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$4,826.50</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558264403"/>
                  </a:ext>
                </a:extLst>
              </a:tr>
              <a:tr h="691028">
                <a:tc>
                  <a:txBody>
                    <a:bodyPr/>
                    <a:lstStyle/>
                    <a:p>
                      <a:pPr marL="0" marR="0" algn="ctr">
                        <a:spcBef>
                          <a:spcPts val="0"/>
                        </a:spcBef>
                        <a:spcAft>
                          <a:spcPts val="0"/>
                        </a:spcAft>
                      </a:pPr>
                      <a:r>
                        <a:rPr lang="en-US" sz="1800" baseline="0">
                          <a:solidFill>
                            <a:schemeClr val="bg1"/>
                          </a:solidFill>
                          <a:effectLst/>
                        </a:rPr>
                        <a:t>Half-time</a:t>
                      </a:r>
                      <a:endParaRPr lang="en-US" sz="18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a:solidFill>
                            <a:schemeClr val="bg1"/>
                          </a:solidFill>
                          <a:effectLst/>
                        </a:rPr>
                        <a:t>900</a:t>
                      </a:r>
                      <a:endParaRPr lang="en-US" sz="1800" b="1"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$3,447.50</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329964297"/>
                  </a:ext>
                </a:extLst>
              </a:tr>
              <a:tr h="626430">
                <a:tc>
                  <a:txBody>
                    <a:bodyPr/>
                    <a:lstStyle/>
                    <a:p>
                      <a:pPr marL="0" marR="0" algn="ctr">
                        <a:spcBef>
                          <a:spcPts val="0"/>
                        </a:spcBef>
                        <a:spcAft>
                          <a:spcPts val="0"/>
                        </a:spcAft>
                      </a:pPr>
                      <a:r>
                        <a:rPr lang="en-US" sz="1800" baseline="0" dirty="0">
                          <a:solidFill>
                            <a:schemeClr val="bg1"/>
                          </a:solidFill>
                          <a:effectLst/>
                        </a:rPr>
                        <a:t>Reduced Half-time</a:t>
                      </a:r>
                      <a:endParaRPr lang="en-US" sz="1800"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dirty="0">
                          <a:solidFill>
                            <a:schemeClr val="bg1"/>
                          </a:solidFill>
                          <a:effectLst/>
                        </a:rPr>
                        <a:t>675</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$2,626.27</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600582526"/>
                  </a:ext>
                </a:extLst>
              </a:tr>
              <a:tr h="626430">
                <a:tc>
                  <a:txBody>
                    <a:bodyPr/>
                    <a:lstStyle/>
                    <a:p>
                      <a:pPr marL="0" marR="0" algn="ctr">
                        <a:spcBef>
                          <a:spcPts val="0"/>
                        </a:spcBef>
                        <a:spcAft>
                          <a:spcPts val="0"/>
                        </a:spcAft>
                      </a:pPr>
                      <a:r>
                        <a:rPr lang="en-US" sz="1800" baseline="0">
                          <a:solidFill>
                            <a:schemeClr val="bg1"/>
                          </a:solidFill>
                          <a:effectLst/>
                        </a:rPr>
                        <a:t>Quarter-time</a:t>
                      </a:r>
                      <a:endParaRPr lang="en-US" sz="18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a:solidFill>
                            <a:schemeClr val="bg1"/>
                          </a:solidFill>
                          <a:effectLst/>
                        </a:rPr>
                        <a:t>450</a:t>
                      </a:r>
                      <a:endParaRPr lang="en-US" sz="1800" b="1"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$1,824.07</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1545136678"/>
                  </a:ext>
                </a:extLst>
              </a:tr>
              <a:tr h="626430">
                <a:tc>
                  <a:txBody>
                    <a:bodyPr/>
                    <a:lstStyle/>
                    <a:p>
                      <a:pPr marL="0" marR="0" algn="ctr">
                        <a:spcBef>
                          <a:spcPts val="0"/>
                        </a:spcBef>
                        <a:spcAft>
                          <a:spcPts val="0"/>
                        </a:spcAft>
                      </a:pPr>
                      <a:r>
                        <a:rPr lang="en-US" sz="1800" baseline="0">
                          <a:solidFill>
                            <a:schemeClr val="bg1"/>
                          </a:solidFill>
                          <a:effectLst/>
                        </a:rPr>
                        <a:t>Minimum-time</a:t>
                      </a:r>
                      <a:endParaRPr lang="en-US" sz="18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a:solidFill>
                            <a:schemeClr val="bg1"/>
                          </a:solidFill>
                          <a:effectLst/>
                        </a:rPr>
                        <a:t>300</a:t>
                      </a:r>
                      <a:endParaRPr lang="en-US" sz="1800" b="1"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$1,459.26</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913357675"/>
                  </a:ext>
                </a:extLst>
              </a:tr>
              <a:tr h="626430">
                <a:tc>
                  <a:txBody>
                    <a:bodyPr/>
                    <a:lstStyle/>
                    <a:p>
                      <a:pPr marL="0" marR="0" algn="ctr">
                        <a:spcBef>
                          <a:spcPts val="0"/>
                        </a:spcBef>
                        <a:spcAft>
                          <a:spcPts val="0"/>
                        </a:spcAft>
                      </a:pPr>
                      <a:r>
                        <a:rPr lang="en-US" sz="1800" baseline="0">
                          <a:solidFill>
                            <a:schemeClr val="bg1"/>
                          </a:solidFill>
                          <a:effectLst/>
                        </a:rPr>
                        <a:t>Abbreviated-time</a:t>
                      </a:r>
                      <a:endParaRPr lang="en-US" sz="1800"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baseline="0">
                          <a:solidFill>
                            <a:schemeClr val="bg1"/>
                          </a:solidFill>
                          <a:effectLst/>
                        </a:rPr>
                        <a:t>100</a:t>
                      </a:r>
                      <a:endParaRPr lang="en-US" sz="1800" b="1" baseline="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tc>
                  <a:txBody>
                    <a:bodyPr/>
                    <a:lstStyle/>
                    <a:p>
                      <a:pPr marL="0" marR="0" algn="ctr">
                        <a:spcBef>
                          <a:spcPts val="0"/>
                        </a:spcBef>
                        <a:spcAft>
                          <a:spcPts val="0"/>
                        </a:spcAft>
                      </a:pPr>
                      <a:r>
                        <a:rPr lang="en-US" sz="1800" b="1" kern="1200" dirty="0" smtClean="0">
                          <a:solidFill>
                            <a:schemeClr val="bg1"/>
                          </a:solidFill>
                          <a:effectLst/>
                          <a:latin typeface="+mn-lt"/>
                          <a:ea typeface="+mn-ea"/>
                          <a:cs typeface="+mn-cs"/>
                        </a:rPr>
                        <a:t>$388.03</a:t>
                      </a:r>
                      <a:endParaRPr lang="en-US" sz="1800" b="1" baseline="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chemeClr val="bg2">
                        <a:lumMod val="20000"/>
                        <a:lumOff val="80000"/>
                      </a:schemeClr>
                    </a:solidFill>
                  </a:tcPr>
                </a:tc>
                <a:extLst>
                  <a:ext uri="{0D108BD9-81ED-4DB2-BD59-A6C34878D82A}">
                    <a16:rowId xmlns:a16="http://schemas.microsoft.com/office/drawing/2014/main" val="596665822"/>
                  </a:ext>
                </a:extLst>
              </a:tr>
            </a:tbl>
          </a:graphicData>
        </a:graphic>
      </p:graphicFrame>
    </p:spTree>
    <p:extLst>
      <p:ext uri="{BB962C8B-B14F-4D97-AF65-F5344CB8AC3E}">
        <p14:creationId xmlns:p14="http://schemas.microsoft.com/office/powerpoint/2010/main" val="19271270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31962" cy="1400530"/>
          </a:xfrm>
        </p:spPr>
        <p:txBody>
          <a:bodyPr/>
          <a:lstStyle/>
          <a:p>
            <a:pPr algn="ctr"/>
            <a:r>
              <a:rPr lang="en-US" b="1" dirty="0" smtClean="0">
                <a:solidFill>
                  <a:schemeClr val="tx1"/>
                </a:solidFill>
              </a:rPr>
              <a:t>Terms of Service</a:t>
            </a:r>
            <a:endParaRPr lang="en-US" b="1" dirty="0">
              <a:solidFill>
                <a:schemeClr val="tx1"/>
              </a:solidFill>
            </a:endParaRPr>
          </a:p>
        </p:txBody>
      </p:sp>
      <p:pic>
        <p:nvPicPr>
          <p:cNvPr id="4" name="Content Placeholder 3" descr="Quote/Counterquote: “A week is a long time in politics.” (Especially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2821" y="1986376"/>
            <a:ext cx="3733716" cy="3587705"/>
          </a:xfrm>
        </p:spPr>
      </p:pic>
      <p:sp>
        <p:nvSpPr>
          <p:cNvPr id="6" name="TextBox 5"/>
          <p:cNvSpPr txBox="1"/>
          <p:nvPr/>
        </p:nvSpPr>
        <p:spPr>
          <a:xfrm>
            <a:off x="5173249" y="1986377"/>
            <a:ext cx="5436296" cy="3785652"/>
          </a:xfrm>
          <a:prstGeom prst="rect">
            <a:avLst/>
          </a:prstGeom>
          <a:noFill/>
        </p:spPr>
        <p:txBody>
          <a:bodyPr wrap="square" rtlCol="0">
            <a:spAutoFit/>
          </a:bodyPr>
          <a:lstStyle/>
          <a:p>
            <a:r>
              <a:rPr lang="en-US" sz="4000" dirty="0" smtClean="0"/>
              <a:t>A member can serve up to four terms of service… but cannot earn or receive more than the equivalent of 2 full-time awards.</a:t>
            </a:r>
            <a:endParaRPr lang="en-US" sz="4000" dirty="0"/>
          </a:p>
        </p:txBody>
      </p:sp>
    </p:spTree>
    <p:extLst>
      <p:ext uri="{BB962C8B-B14F-4D97-AF65-F5344CB8AC3E}">
        <p14:creationId xmlns:p14="http://schemas.microsoft.com/office/powerpoint/2010/main" val="378861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anim calcmode="lin" valueType="num">
                                      <p:cBhvr>
                                        <p:cTn id="8" dur="5000" fill="hold"/>
                                        <p:tgtEl>
                                          <p:spTgt spid="4"/>
                                        </p:tgtEl>
                                        <p:attrNameLst>
                                          <p:attrName>ppt_w</p:attrName>
                                        </p:attrNameLst>
                                      </p:cBhvr>
                                      <p:tavLst>
                                        <p:tav tm="0" fmla="#ppt_w*sin(2.5*pi*$)">
                                          <p:val>
                                            <p:fltVal val="0"/>
                                          </p:val>
                                        </p:tav>
                                        <p:tav tm="100000">
                                          <p:val>
                                            <p:fltVal val="1"/>
                                          </p:val>
                                        </p:tav>
                                      </p:tavLst>
                                    </p:anim>
                                    <p:anim calcmode="lin" valueType="num">
                                      <p:cBhvr>
                                        <p:cTn id="9"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66631"/>
          </a:xfrm>
        </p:spPr>
        <p:txBody>
          <a:bodyPr/>
          <a:lstStyle/>
          <a:p>
            <a:r>
              <a:rPr lang="en-US" b="1" dirty="0" smtClean="0"/>
              <a:t>AmeriCorps 101 Syllabus</a:t>
            </a:r>
            <a:endParaRPr lang="en-US" b="1" dirty="0"/>
          </a:p>
        </p:txBody>
      </p:sp>
      <p:sp>
        <p:nvSpPr>
          <p:cNvPr id="4" name="Content Placeholder 2"/>
          <p:cNvSpPr>
            <a:spLocks noGrp="1"/>
          </p:cNvSpPr>
          <p:nvPr>
            <p:ph idx="1"/>
          </p:nvPr>
        </p:nvSpPr>
        <p:spPr>
          <a:xfrm>
            <a:off x="1103312" y="1319350"/>
            <a:ext cx="8946541" cy="4929050"/>
          </a:xfrm>
        </p:spPr>
        <p:txBody>
          <a:bodyPr>
            <a:normAutofit/>
          </a:bodyPr>
          <a:lstStyle/>
          <a:p>
            <a:r>
              <a:rPr lang="en-US" sz="2400" b="1" dirty="0" smtClean="0"/>
              <a:t>What is AmeriCorps?</a:t>
            </a:r>
          </a:p>
          <a:p>
            <a:r>
              <a:rPr lang="en-US" sz="2400" b="1" dirty="0" smtClean="0"/>
              <a:t>AmeriCorps in NJ – Stats</a:t>
            </a:r>
          </a:p>
          <a:p>
            <a:r>
              <a:rPr lang="en-US" sz="2400" b="1" dirty="0" smtClean="0"/>
              <a:t>AmeriCorps Members’ Benefits </a:t>
            </a:r>
          </a:p>
          <a:p>
            <a:r>
              <a:rPr lang="en-US" sz="2400" b="1" dirty="0" smtClean="0"/>
              <a:t>Education </a:t>
            </a:r>
            <a:r>
              <a:rPr lang="en-US" sz="2400" b="1" dirty="0" smtClean="0"/>
              <a:t>Award</a:t>
            </a:r>
          </a:p>
          <a:p>
            <a:r>
              <a:rPr lang="en-US" sz="2400" b="1" dirty="0" smtClean="0"/>
              <a:t>Terms of Service / Term Limits</a:t>
            </a:r>
          </a:p>
          <a:p>
            <a:r>
              <a:rPr lang="en-US" sz="2400" b="1" dirty="0" smtClean="0"/>
              <a:t>Documentation of Hours Served</a:t>
            </a:r>
          </a:p>
          <a:p>
            <a:r>
              <a:rPr lang="en-US" sz="2400" b="1" dirty="0" smtClean="0"/>
              <a:t>Prohibited Activities</a:t>
            </a:r>
          </a:p>
          <a:p>
            <a:r>
              <a:rPr lang="en-US" sz="2400" b="1" dirty="0" smtClean="0"/>
              <a:t>Member Timeline</a:t>
            </a:r>
          </a:p>
          <a:p>
            <a:r>
              <a:rPr lang="en-US" sz="2400" b="1" dirty="0" smtClean="0"/>
              <a:t>AmeriCorps Pledge</a:t>
            </a:r>
          </a:p>
          <a:p>
            <a:endParaRPr lang="en-US" b="1" dirty="0" smtClean="0"/>
          </a:p>
          <a:p>
            <a:endParaRPr lang="en-US" b="1" dirty="0"/>
          </a:p>
        </p:txBody>
      </p:sp>
    </p:spTree>
    <p:extLst>
      <p:ext uri="{BB962C8B-B14F-4D97-AF65-F5344CB8AC3E}">
        <p14:creationId xmlns:p14="http://schemas.microsoft.com/office/powerpoint/2010/main" val="264226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p:cTn id="37"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4">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p:cTn id="43"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10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4">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4">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4">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p:cTn id="55" dur="10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4">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4">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87946" cy="1414182"/>
          </a:xfrm>
        </p:spPr>
        <p:txBody>
          <a:bodyPr/>
          <a:lstStyle/>
          <a:p>
            <a:pPr algn="ctr"/>
            <a:r>
              <a:rPr lang="en-US" b="1" dirty="0" smtClean="0">
                <a:solidFill>
                  <a:schemeClr val="tx1"/>
                </a:solidFill>
              </a:rPr>
              <a:t>Timesheets: All Members Must Keep Detailed Record of Service Time</a:t>
            </a:r>
            <a:endParaRPr lang="en-US" b="1" dirty="0">
              <a:solidFill>
                <a:schemeClr val="tx1"/>
              </a:solidFill>
            </a:endParaRPr>
          </a:p>
        </p:txBody>
      </p:sp>
      <p:sp>
        <p:nvSpPr>
          <p:cNvPr id="3" name="Content Placeholder 2"/>
          <p:cNvSpPr>
            <a:spLocks noGrp="1"/>
          </p:cNvSpPr>
          <p:nvPr>
            <p:ph idx="1"/>
          </p:nvPr>
        </p:nvSpPr>
        <p:spPr>
          <a:xfrm>
            <a:off x="1466813" y="2052918"/>
            <a:ext cx="8946541" cy="4195481"/>
          </a:xfrm>
        </p:spPr>
        <p:txBody>
          <a:bodyPr>
            <a:normAutofit fontScale="92500" lnSpcReduction="10000"/>
          </a:bodyPr>
          <a:lstStyle/>
          <a:p>
            <a:r>
              <a:rPr lang="en-US" sz="2200" dirty="0"/>
              <a:t>Members must identify all their service activities in their timesheets. </a:t>
            </a:r>
          </a:p>
          <a:p>
            <a:r>
              <a:rPr lang="en-US" sz="2200" dirty="0"/>
              <a:t>We use OnCorps Reporting system for this. Your Program Director will train you in thee use of this system</a:t>
            </a:r>
          </a:p>
          <a:p>
            <a:r>
              <a:rPr lang="en-US" sz="2200" dirty="0" smtClean="0"/>
              <a:t>And </a:t>
            </a:r>
            <a:r>
              <a:rPr lang="en-US" sz="2200" dirty="0"/>
              <a:t>don’t forget to submit them! If timesheets are not submitted properly and regularly, it may negatively effect your in-service and post-service benefits such as your living allowance and education award! </a:t>
            </a:r>
          </a:p>
          <a:p>
            <a:r>
              <a:rPr lang="en-US" sz="2200" dirty="0"/>
              <a:t>Improper timesheet reporting may create a disallowance for your  program. Any of the AmeriCorps funds, deemed to have been used improperly,  can result in a disallowance.</a:t>
            </a:r>
          </a:p>
          <a:p>
            <a:r>
              <a:rPr lang="en-US" sz="2200" dirty="0"/>
              <a:t> The funds will have to be paid back and a fine may be implemented. </a:t>
            </a:r>
          </a:p>
          <a:p>
            <a:endParaRPr lang="en-US" dirty="0"/>
          </a:p>
        </p:txBody>
      </p:sp>
    </p:spTree>
    <p:extLst>
      <p:ext uri="{BB962C8B-B14F-4D97-AF65-F5344CB8AC3E}">
        <p14:creationId xmlns:p14="http://schemas.microsoft.com/office/powerpoint/2010/main" val="288468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190980"/>
            <a:ext cx="8946541" cy="5057420"/>
          </a:xfrm>
        </p:spPr>
        <p:txBody>
          <a:bodyPr>
            <a:normAutofit fontScale="92500" lnSpcReduction="20000"/>
          </a:bodyPr>
          <a:lstStyle/>
          <a:p>
            <a:pPr marL="299085" indent="-287020">
              <a:lnSpc>
                <a:spcPct val="100000"/>
              </a:lnSpc>
              <a:spcAft>
                <a:spcPts val="600"/>
              </a:spcAft>
              <a:buClr>
                <a:srgbClr val="8D1414"/>
              </a:buClr>
              <a:buSzPct val="144230"/>
              <a:buFont typeface="Arial"/>
              <a:buChar char="•"/>
              <a:tabLst>
                <a:tab pos="299720" algn="l"/>
              </a:tabLst>
            </a:pPr>
            <a:r>
              <a:rPr lang="en-US" sz="2600" spc="-5" dirty="0">
                <a:latin typeface="Corbel"/>
                <a:cs typeface="Corbel"/>
              </a:rPr>
              <a:t>Attempting</a:t>
            </a:r>
            <a:r>
              <a:rPr lang="en-US" sz="2600" spc="-30" dirty="0">
                <a:latin typeface="Corbel"/>
                <a:cs typeface="Corbel"/>
              </a:rPr>
              <a:t> </a:t>
            </a:r>
            <a:r>
              <a:rPr lang="en-US" sz="2600" spc="-5" dirty="0">
                <a:latin typeface="Corbel"/>
                <a:cs typeface="Corbel"/>
              </a:rPr>
              <a:t>to</a:t>
            </a:r>
            <a:r>
              <a:rPr lang="en-US" sz="2600" spc="10" dirty="0">
                <a:latin typeface="Corbel"/>
                <a:cs typeface="Corbel"/>
              </a:rPr>
              <a:t> </a:t>
            </a:r>
            <a:r>
              <a:rPr lang="en-US" sz="2600" spc="-5" dirty="0">
                <a:latin typeface="Corbel"/>
                <a:cs typeface="Corbel"/>
              </a:rPr>
              <a:t>influence</a:t>
            </a:r>
            <a:r>
              <a:rPr lang="en-US" sz="2600" spc="-10" dirty="0">
                <a:latin typeface="Corbel"/>
                <a:cs typeface="Corbel"/>
              </a:rPr>
              <a:t> </a:t>
            </a:r>
            <a:r>
              <a:rPr lang="en-US" sz="2600" b="1" spc="-5" dirty="0" smtClean="0">
                <a:latin typeface="Corbel"/>
                <a:cs typeface="Corbel"/>
              </a:rPr>
              <a:t>legislation;</a:t>
            </a:r>
            <a:endParaRPr lang="en-US" sz="2600" b="1"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z="2600" spc="-5" dirty="0" smtClean="0">
                <a:latin typeface="Corbel"/>
                <a:cs typeface="Corbel"/>
              </a:rPr>
              <a:t>Organizing </a:t>
            </a:r>
            <a:r>
              <a:rPr lang="en-US" sz="2600" dirty="0">
                <a:latin typeface="Corbel"/>
                <a:cs typeface="Corbel"/>
              </a:rPr>
              <a:t>or</a:t>
            </a:r>
            <a:r>
              <a:rPr lang="en-US" sz="2600" spc="20" dirty="0">
                <a:latin typeface="Corbel"/>
                <a:cs typeface="Corbel"/>
              </a:rPr>
              <a:t> </a:t>
            </a:r>
            <a:r>
              <a:rPr lang="en-US" sz="2600" spc="-5" dirty="0">
                <a:latin typeface="Corbel"/>
                <a:cs typeface="Corbel"/>
              </a:rPr>
              <a:t>engaging in</a:t>
            </a:r>
            <a:r>
              <a:rPr lang="en-US" sz="2600" spc="10" dirty="0">
                <a:latin typeface="Corbel"/>
                <a:cs typeface="Corbel"/>
              </a:rPr>
              <a:t> </a:t>
            </a:r>
            <a:r>
              <a:rPr lang="en-US" sz="2600" b="1" spc="-5" dirty="0">
                <a:latin typeface="Corbel"/>
                <a:cs typeface="Corbel"/>
              </a:rPr>
              <a:t>protests,</a:t>
            </a:r>
            <a:r>
              <a:rPr lang="en-US" sz="2600" b="1" spc="10" dirty="0">
                <a:latin typeface="Corbel"/>
                <a:cs typeface="Corbel"/>
              </a:rPr>
              <a:t> </a:t>
            </a:r>
            <a:r>
              <a:rPr lang="en-US" sz="2600" b="1" spc="-5" dirty="0">
                <a:latin typeface="Corbel"/>
                <a:cs typeface="Corbel"/>
              </a:rPr>
              <a:t>petitions,</a:t>
            </a:r>
            <a:r>
              <a:rPr lang="en-US" sz="2600" b="1" spc="15" dirty="0">
                <a:latin typeface="Corbel"/>
                <a:cs typeface="Corbel"/>
              </a:rPr>
              <a:t> </a:t>
            </a:r>
            <a:r>
              <a:rPr lang="en-US" sz="2600" b="1" spc="-5" dirty="0">
                <a:latin typeface="Corbel"/>
                <a:cs typeface="Corbel"/>
              </a:rPr>
              <a:t>boycotts, </a:t>
            </a:r>
            <a:r>
              <a:rPr lang="en-US" sz="2600" b="1" spc="-520" dirty="0">
                <a:latin typeface="Corbel"/>
                <a:cs typeface="Corbel"/>
              </a:rPr>
              <a:t> </a:t>
            </a:r>
            <a:r>
              <a:rPr lang="en-US" sz="2600" b="1" spc="-5" dirty="0">
                <a:latin typeface="Corbel"/>
                <a:cs typeface="Corbel"/>
              </a:rPr>
              <a:t>or </a:t>
            </a:r>
            <a:r>
              <a:rPr lang="en-US" sz="2600" b="1" spc="-10" dirty="0" smtClean="0">
                <a:latin typeface="Corbel"/>
                <a:cs typeface="Corbel"/>
              </a:rPr>
              <a:t>strikes</a:t>
            </a:r>
            <a:r>
              <a:rPr lang="en-US" sz="2600" spc="-10" dirty="0" smtClean="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z="2600" spc="-5" dirty="0" smtClean="0">
                <a:latin typeface="Corbel"/>
                <a:cs typeface="Corbel"/>
              </a:rPr>
              <a:t>Assisting</a:t>
            </a:r>
            <a:r>
              <a:rPr lang="en-US" sz="2600" spc="-5" dirty="0">
                <a:latin typeface="Corbel"/>
                <a:cs typeface="Corbel"/>
              </a:rPr>
              <a:t>,</a:t>
            </a:r>
            <a:r>
              <a:rPr lang="en-US" sz="2600" spc="-20" dirty="0">
                <a:latin typeface="Corbel"/>
                <a:cs typeface="Corbel"/>
              </a:rPr>
              <a:t> </a:t>
            </a:r>
            <a:r>
              <a:rPr lang="en-US" sz="2600" spc="-5" dirty="0">
                <a:latin typeface="Corbel"/>
                <a:cs typeface="Corbel"/>
              </a:rPr>
              <a:t>promoting,</a:t>
            </a:r>
            <a:r>
              <a:rPr lang="en-US" sz="2600" spc="-15" dirty="0">
                <a:latin typeface="Corbel"/>
                <a:cs typeface="Corbel"/>
              </a:rPr>
              <a:t> </a:t>
            </a:r>
            <a:r>
              <a:rPr lang="en-US" sz="2600" dirty="0">
                <a:latin typeface="Corbel"/>
                <a:cs typeface="Corbel"/>
              </a:rPr>
              <a:t>or</a:t>
            </a:r>
            <a:r>
              <a:rPr lang="en-US" sz="2600" spc="10" dirty="0">
                <a:latin typeface="Corbel"/>
                <a:cs typeface="Corbel"/>
              </a:rPr>
              <a:t> </a:t>
            </a:r>
            <a:r>
              <a:rPr lang="en-US" sz="2600" spc="-5" dirty="0">
                <a:latin typeface="Corbel"/>
                <a:cs typeface="Corbel"/>
              </a:rPr>
              <a:t>deterring</a:t>
            </a:r>
            <a:r>
              <a:rPr lang="en-US" sz="2600" spc="-25" dirty="0">
                <a:latin typeface="Corbel"/>
                <a:cs typeface="Corbel"/>
              </a:rPr>
              <a:t> </a:t>
            </a:r>
            <a:r>
              <a:rPr lang="en-US" sz="2600" b="1" spc="-5" dirty="0">
                <a:latin typeface="Corbel"/>
                <a:cs typeface="Corbel"/>
              </a:rPr>
              <a:t>union</a:t>
            </a:r>
            <a:r>
              <a:rPr lang="en-US" sz="2600" b="1" spc="-15" dirty="0">
                <a:latin typeface="Corbel"/>
                <a:cs typeface="Corbel"/>
              </a:rPr>
              <a:t> </a:t>
            </a:r>
            <a:r>
              <a:rPr lang="en-US" sz="2600" b="1" dirty="0" smtClean="0">
                <a:latin typeface="Corbel"/>
                <a:cs typeface="Corbel"/>
              </a:rPr>
              <a:t>organizing</a:t>
            </a:r>
            <a:r>
              <a:rPr lang="en-US" sz="2600" dirty="0" smtClean="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z="2600" spc="-5" dirty="0" smtClean="0">
                <a:latin typeface="Corbel"/>
                <a:cs typeface="Corbel"/>
              </a:rPr>
              <a:t>Impairing</a:t>
            </a:r>
            <a:r>
              <a:rPr lang="en-US" sz="2600" dirty="0" smtClean="0">
                <a:latin typeface="Corbel"/>
                <a:cs typeface="Corbel"/>
              </a:rPr>
              <a:t> </a:t>
            </a:r>
            <a:r>
              <a:rPr lang="en-US" sz="2600" spc="-5" dirty="0">
                <a:latin typeface="Corbel"/>
                <a:cs typeface="Corbel"/>
              </a:rPr>
              <a:t>existing</a:t>
            </a:r>
            <a:r>
              <a:rPr lang="en-US" sz="2600" spc="-10" dirty="0">
                <a:latin typeface="Corbel"/>
                <a:cs typeface="Corbel"/>
              </a:rPr>
              <a:t> </a:t>
            </a:r>
            <a:r>
              <a:rPr lang="en-US" sz="2600" spc="-5" dirty="0">
                <a:latin typeface="Corbel"/>
                <a:cs typeface="Corbel"/>
              </a:rPr>
              <a:t>contracts</a:t>
            </a:r>
            <a:r>
              <a:rPr lang="en-US" sz="2600" spc="20" dirty="0">
                <a:latin typeface="Corbel"/>
                <a:cs typeface="Corbel"/>
              </a:rPr>
              <a:t> </a:t>
            </a:r>
            <a:r>
              <a:rPr lang="en-US" sz="2600" dirty="0">
                <a:latin typeface="Corbel"/>
                <a:cs typeface="Corbel"/>
              </a:rPr>
              <a:t>for</a:t>
            </a:r>
            <a:r>
              <a:rPr lang="en-US" sz="2600" spc="10" dirty="0">
                <a:latin typeface="Corbel"/>
                <a:cs typeface="Corbel"/>
              </a:rPr>
              <a:t> </a:t>
            </a:r>
            <a:r>
              <a:rPr lang="en-US" sz="2600" spc="-5" dirty="0">
                <a:latin typeface="Corbel"/>
                <a:cs typeface="Corbel"/>
              </a:rPr>
              <a:t>services</a:t>
            </a:r>
            <a:r>
              <a:rPr lang="en-US" sz="2600" spc="-20" dirty="0">
                <a:latin typeface="Corbel"/>
                <a:cs typeface="Corbel"/>
              </a:rPr>
              <a:t> </a:t>
            </a:r>
            <a:r>
              <a:rPr lang="en-US" sz="2600" dirty="0">
                <a:latin typeface="Corbel"/>
                <a:cs typeface="Corbel"/>
              </a:rPr>
              <a:t>or</a:t>
            </a:r>
            <a:r>
              <a:rPr lang="en-US" sz="2600" spc="5" dirty="0">
                <a:latin typeface="Corbel"/>
                <a:cs typeface="Corbel"/>
              </a:rPr>
              <a:t> </a:t>
            </a:r>
            <a:r>
              <a:rPr lang="en-US" sz="2600" b="1" spc="-5" dirty="0">
                <a:latin typeface="Corbel"/>
                <a:cs typeface="Corbel"/>
              </a:rPr>
              <a:t>collective </a:t>
            </a:r>
            <a:r>
              <a:rPr lang="en-US" sz="2600" b="1" spc="-520" dirty="0">
                <a:latin typeface="Corbel"/>
                <a:cs typeface="Corbel"/>
              </a:rPr>
              <a:t> </a:t>
            </a:r>
            <a:r>
              <a:rPr lang="en-US" sz="2600" b="1" dirty="0">
                <a:latin typeface="Corbel"/>
                <a:cs typeface="Corbel"/>
              </a:rPr>
              <a:t>bargaining</a:t>
            </a:r>
            <a:r>
              <a:rPr lang="en-US" sz="2600" b="1" spc="-30" dirty="0">
                <a:latin typeface="Corbel"/>
                <a:cs typeface="Corbel"/>
              </a:rPr>
              <a:t> </a:t>
            </a:r>
            <a:r>
              <a:rPr lang="en-US" sz="2600" spc="-5" dirty="0" smtClean="0">
                <a:latin typeface="Corbel"/>
                <a:cs typeface="Corbel"/>
              </a:rPr>
              <a:t>agreements;</a:t>
            </a:r>
            <a:endParaRPr lang="en-US" sz="2600" dirty="0">
              <a:latin typeface="Corbel"/>
              <a:cs typeface="Corbel"/>
            </a:endParaRPr>
          </a:p>
          <a:p>
            <a:pPr marL="299085" indent="-287020">
              <a:lnSpc>
                <a:spcPct val="100000"/>
              </a:lnSpc>
              <a:spcAft>
                <a:spcPts val="600"/>
              </a:spcAft>
              <a:buClr>
                <a:srgbClr val="8D1414"/>
              </a:buClr>
              <a:buSzPct val="144230"/>
              <a:buFont typeface="Arial"/>
              <a:buChar char="•"/>
              <a:tabLst>
                <a:tab pos="299720" algn="l"/>
              </a:tabLst>
            </a:pPr>
            <a:r>
              <a:rPr lang="en-US" sz="2600" spc="-5" dirty="0" smtClean="0">
                <a:latin typeface="Corbel"/>
                <a:cs typeface="Corbel"/>
              </a:rPr>
              <a:t>Participating</a:t>
            </a:r>
            <a:r>
              <a:rPr lang="en-US" sz="2600" spc="5" dirty="0" smtClean="0">
                <a:latin typeface="Corbel"/>
                <a:cs typeface="Corbel"/>
              </a:rPr>
              <a:t> </a:t>
            </a:r>
            <a:r>
              <a:rPr lang="en-US" sz="2600" spc="-5" dirty="0">
                <a:latin typeface="Corbel"/>
                <a:cs typeface="Corbel"/>
              </a:rPr>
              <a:t>in,</a:t>
            </a:r>
            <a:r>
              <a:rPr lang="en-US" sz="2600" spc="5" dirty="0">
                <a:latin typeface="Corbel"/>
                <a:cs typeface="Corbel"/>
              </a:rPr>
              <a:t> </a:t>
            </a:r>
            <a:r>
              <a:rPr lang="en-US" sz="2600" dirty="0">
                <a:latin typeface="Corbel"/>
                <a:cs typeface="Corbel"/>
              </a:rPr>
              <a:t>or</a:t>
            </a:r>
            <a:r>
              <a:rPr lang="en-US" sz="2600" spc="10" dirty="0">
                <a:latin typeface="Corbel"/>
                <a:cs typeface="Corbel"/>
              </a:rPr>
              <a:t> </a:t>
            </a:r>
            <a:r>
              <a:rPr lang="en-US" sz="2600" spc="-5" dirty="0">
                <a:latin typeface="Corbel"/>
                <a:cs typeface="Corbel"/>
              </a:rPr>
              <a:t>endorsing,</a:t>
            </a:r>
            <a:r>
              <a:rPr lang="en-US" sz="2600" spc="-20" dirty="0">
                <a:latin typeface="Corbel"/>
                <a:cs typeface="Corbel"/>
              </a:rPr>
              <a:t> </a:t>
            </a:r>
            <a:r>
              <a:rPr lang="en-US" sz="2600" spc="-5" dirty="0">
                <a:latin typeface="Corbel"/>
                <a:cs typeface="Corbel"/>
              </a:rPr>
              <a:t>events </a:t>
            </a:r>
            <a:r>
              <a:rPr lang="en-US" sz="2600" dirty="0">
                <a:latin typeface="Corbel"/>
                <a:cs typeface="Corbel"/>
              </a:rPr>
              <a:t>or </a:t>
            </a:r>
            <a:r>
              <a:rPr lang="en-US" sz="2600" spc="-5" dirty="0">
                <a:latin typeface="Corbel"/>
                <a:cs typeface="Corbel"/>
              </a:rPr>
              <a:t>activities </a:t>
            </a:r>
            <a:r>
              <a:rPr lang="en-US" sz="2600" dirty="0">
                <a:latin typeface="Corbel"/>
                <a:cs typeface="Corbel"/>
              </a:rPr>
              <a:t>that</a:t>
            </a:r>
            <a:r>
              <a:rPr lang="en-US" sz="2600" spc="-10" dirty="0">
                <a:latin typeface="Corbel"/>
                <a:cs typeface="Corbel"/>
              </a:rPr>
              <a:t> </a:t>
            </a:r>
            <a:r>
              <a:rPr lang="en-US" sz="2600" dirty="0">
                <a:latin typeface="Corbel"/>
                <a:cs typeface="Corbel"/>
              </a:rPr>
              <a:t>are </a:t>
            </a:r>
            <a:r>
              <a:rPr lang="en-US" sz="2600" spc="-505" dirty="0">
                <a:latin typeface="Corbel"/>
                <a:cs typeface="Corbel"/>
              </a:rPr>
              <a:t> </a:t>
            </a:r>
            <a:r>
              <a:rPr lang="en-US" sz="2600" spc="-10" dirty="0">
                <a:latin typeface="Corbel"/>
                <a:cs typeface="Corbel"/>
              </a:rPr>
              <a:t>likely</a:t>
            </a:r>
            <a:r>
              <a:rPr lang="en-US" sz="2600" spc="-15" dirty="0">
                <a:latin typeface="Corbel"/>
                <a:cs typeface="Corbel"/>
              </a:rPr>
              <a:t> </a:t>
            </a:r>
            <a:r>
              <a:rPr lang="en-US" sz="2600" spc="-5" dirty="0">
                <a:latin typeface="Corbel"/>
                <a:cs typeface="Corbel"/>
              </a:rPr>
              <a:t>to</a:t>
            </a:r>
            <a:r>
              <a:rPr lang="en-US" sz="2600" spc="15" dirty="0">
                <a:latin typeface="Corbel"/>
                <a:cs typeface="Corbel"/>
              </a:rPr>
              <a:t> </a:t>
            </a:r>
            <a:r>
              <a:rPr lang="en-US" sz="2600" spc="-5" dirty="0">
                <a:latin typeface="Corbel"/>
                <a:cs typeface="Corbel"/>
              </a:rPr>
              <a:t>include</a:t>
            </a:r>
            <a:r>
              <a:rPr lang="en-US" sz="2600" dirty="0">
                <a:latin typeface="Corbel"/>
                <a:cs typeface="Corbel"/>
              </a:rPr>
              <a:t> </a:t>
            </a:r>
            <a:r>
              <a:rPr lang="en-US" sz="2600" spc="-5" dirty="0">
                <a:latin typeface="Corbel"/>
                <a:cs typeface="Corbel"/>
              </a:rPr>
              <a:t>advocacy </a:t>
            </a:r>
            <a:r>
              <a:rPr lang="en-US" sz="2600" dirty="0">
                <a:latin typeface="Corbel"/>
                <a:cs typeface="Corbel"/>
              </a:rPr>
              <a:t>for</a:t>
            </a:r>
            <a:r>
              <a:rPr lang="en-US" sz="2600" spc="5" dirty="0">
                <a:latin typeface="Corbel"/>
                <a:cs typeface="Corbel"/>
              </a:rPr>
              <a:t>/</a:t>
            </a:r>
            <a:r>
              <a:rPr lang="en-US" sz="2600" dirty="0">
                <a:latin typeface="Corbel"/>
                <a:cs typeface="Corbel"/>
              </a:rPr>
              <a:t>or</a:t>
            </a:r>
            <a:r>
              <a:rPr lang="en-US" sz="2600" spc="15" dirty="0">
                <a:latin typeface="Corbel"/>
                <a:cs typeface="Corbel"/>
              </a:rPr>
              <a:t> </a:t>
            </a:r>
            <a:r>
              <a:rPr lang="en-US" sz="2600" spc="-5" dirty="0">
                <a:latin typeface="Corbel"/>
                <a:cs typeface="Corbel"/>
              </a:rPr>
              <a:t>against</a:t>
            </a:r>
            <a:r>
              <a:rPr lang="en-US" sz="2600" spc="5" dirty="0">
                <a:latin typeface="Corbel"/>
                <a:cs typeface="Corbel"/>
              </a:rPr>
              <a:t> </a:t>
            </a:r>
            <a:r>
              <a:rPr lang="en-US" sz="2600" b="1" spc="-5" dirty="0">
                <a:latin typeface="Corbel"/>
                <a:cs typeface="Corbel"/>
              </a:rPr>
              <a:t>political</a:t>
            </a:r>
            <a:r>
              <a:rPr lang="en-US" sz="2600" b="1" dirty="0">
                <a:latin typeface="Corbel"/>
                <a:cs typeface="Corbel"/>
              </a:rPr>
              <a:t> </a:t>
            </a:r>
            <a:r>
              <a:rPr lang="en-US" sz="2600" b="1" spc="-5" dirty="0">
                <a:latin typeface="Corbel"/>
                <a:cs typeface="Corbel"/>
              </a:rPr>
              <a:t>parties, </a:t>
            </a:r>
            <a:r>
              <a:rPr lang="en-US" sz="2600" b="1" dirty="0">
                <a:latin typeface="Corbel"/>
                <a:cs typeface="Corbel"/>
              </a:rPr>
              <a:t> </a:t>
            </a:r>
            <a:r>
              <a:rPr lang="en-US" sz="2600" spc="-5" dirty="0">
                <a:latin typeface="Corbel"/>
                <a:cs typeface="Corbel"/>
              </a:rPr>
              <a:t>political platforms, political candidates, </a:t>
            </a:r>
            <a:r>
              <a:rPr lang="en-US" sz="2600" dirty="0">
                <a:latin typeface="Corbel"/>
                <a:cs typeface="Corbel"/>
              </a:rPr>
              <a:t>proposed </a:t>
            </a:r>
            <a:r>
              <a:rPr lang="en-US" sz="2600" spc="5" dirty="0">
                <a:latin typeface="Corbel"/>
                <a:cs typeface="Corbel"/>
              </a:rPr>
              <a:t> </a:t>
            </a:r>
            <a:r>
              <a:rPr lang="en-US" sz="2600" spc="-5" dirty="0">
                <a:latin typeface="Corbel"/>
                <a:cs typeface="Corbel"/>
              </a:rPr>
              <a:t>legislation,</a:t>
            </a:r>
            <a:r>
              <a:rPr lang="en-US" sz="2600" spc="-10" dirty="0">
                <a:latin typeface="Corbel"/>
                <a:cs typeface="Corbel"/>
              </a:rPr>
              <a:t> </a:t>
            </a:r>
            <a:r>
              <a:rPr lang="en-US" sz="2600" dirty="0">
                <a:latin typeface="Corbel"/>
                <a:cs typeface="Corbel"/>
              </a:rPr>
              <a:t>or</a:t>
            </a:r>
            <a:r>
              <a:rPr lang="en-US" sz="2600" spc="-5" dirty="0">
                <a:latin typeface="Corbel"/>
                <a:cs typeface="Corbel"/>
              </a:rPr>
              <a:t> elected</a:t>
            </a:r>
            <a:r>
              <a:rPr lang="en-US" sz="2600" spc="-30" dirty="0">
                <a:latin typeface="Corbel"/>
                <a:cs typeface="Corbel"/>
              </a:rPr>
              <a:t> </a:t>
            </a:r>
            <a:r>
              <a:rPr lang="en-US" sz="2600" spc="-5" dirty="0">
                <a:latin typeface="Corbel"/>
                <a:cs typeface="Corbel"/>
              </a:rPr>
              <a:t>officials</a:t>
            </a:r>
            <a:r>
              <a:rPr lang="en-US" sz="2600" spc="-5" dirty="0" smtClean="0">
                <a:latin typeface="Corbel"/>
                <a:cs typeface="Corbel"/>
              </a:rPr>
              <a:t>;</a:t>
            </a:r>
          </a:p>
          <a:p>
            <a:pPr marL="299085" indent="-287020">
              <a:lnSpc>
                <a:spcPct val="100000"/>
              </a:lnSpc>
              <a:spcAft>
                <a:spcPts val="600"/>
              </a:spcAft>
              <a:buClr>
                <a:srgbClr val="8D1414"/>
              </a:buClr>
              <a:buSzPct val="144230"/>
              <a:buFont typeface="Arial"/>
              <a:buChar char="•"/>
              <a:tabLst>
                <a:tab pos="299720" algn="l"/>
              </a:tabLst>
            </a:pPr>
            <a:r>
              <a:rPr lang="en-US" sz="2600" spc="-5" dirty="0" smtClean="0">
                <a:latin typeface="Corbel"/>
                <a:cs typeface="Corbel"/>
              </a:rPr>
              <a:t>Census Activities</a:t>
            </a:r>
          </a:p>
          <a:p>
            <a:pPr marL="299085" indent="-287020">
              <a:lnSpc>
                <a:spcPct val="100000"/>
              </a:lnSpc>
              <a:spcAft>
                <a:spcPts val="600"/>
              </a:spcAft>
              <a:buClr>
                <a:srgbClr val="8D1414"/>
              </a:buClr>
              <a:buSzPct val="144230"/>
              <a:buFont typeface="Arial"/>
              <a:buChar char="•"/>
              <a:tabLst>
                <a:tab pos="299720" algn="l"/>
              </a:tabLst>
            </a:pPr>
            <a:r>
              <a:rPr lang="en-US" sz="2600" spc="-5" dirty="0" smtClean="0">
                <a:latin typeface="Corbel"/>
                <a:cs typeface="Corbel"/>
              </a:rPr>
              <a:t>Election and Polling Activities</a:t>
            </a:r>
            <a:endParaRPr lang="en-US" sz="2600" dirty="0">
              <a:latin typeface="Corbel"/>
              <a:cs typeface="Corbel"/>
            </a:endParaRPr>
          </a:p>
          <a:p>
            <a:endParaRPr lang="en-US" dirty="0"/>
          </a:p>
        </p:txBody>
      </p:sp>
      <p:pic>
        <p:nvPicPr>
          <p:cNvPr id="5" name="Picture 4"/>
          <p:cNvPicPr>
            <a:picLocks noChangeAspect="1"/>
          </p:cNvPicPr>
          <p:nvPr/>
        </p:nvPicPr>
        <p:blipFill>
          <a:blip r:embed="rId3"/>
          <a:stretch>
            <a:fillRect/>
          </a:stretch>
        </p:blipFill>
        <p:spPr>
          <a:xfrm>
            <a:off x="10049852" y="1333500"/>
            <a:ext cx="1875448" cy="5162550"/>
          </a:xfrm>
          <a:prstGeom prst="rect">
            <a:avLst/>
          </a:prstGeom>
          <a:ln>
            <a:noFill/>
          </a:ln>
        </p:spPr>
      </p:pic>
      <p:sp>
        <p:nvSpPr>
          <p:cNvPr id="4" name="Title 3"/>
          <p:cNvSpPr>
            <a:spLocks noGrp="1"/>
          </p:cNvSpPr>
          <p:nvPr>
            <p:ph type="title"/>
          </p:nvPr>
        </p:nvSpPr>
        <p:spPr>
          <a:xfrm>
            <a:off x="1502380" y="304800"/>
            <a:ext cx="9404723" cy="886179"/>
          </a:xfrm>
        </p:spPr>
        <p:txBody>
          <a:bodyPr/>
          <a:lstStyle/>
          <a:p>
            <a:pPr algn="ctr"/>
            <a:r>
              <a:rPr lang="en-US" sz="4800" b="1" dirty="0" smtClean="0"/>
              <a:t>Prohibited Activities</a:t>
            </a:r>
            <a:endParaRPr lang="en-US" sz="4800" b="1" dirty="0"/>
          </a:p>
        </p:txBody>
      </p:sp>
    </p:spTree>
    <p:extLst>
      <p:ext uri="{BB962C8B-B14F-4D97-AF65-F5344CB8AC3E}">
        <p14:creationId xmlns:p14="http://schemas.microsoft.com/office/powerpoint/2010/main" val="16436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AmeriCorps: The Best of America</a:t>
            </a:r>
            <a:endParaRPr lang="en-US" dirty="0"/>
          </a:p>
        </p:txBody>
      </p:sp>
      <p:pic>
        <p:nvPicPr>
          <p:cNvPr id="4" name="5eSSE9QJ4S8"/>
          <p:cNvPicPr>
            <a:picLocks noGrp="1" noRot="1" noChangeAspect="1"/>
          </p:cNvPicPr>
          <p:nvPr>
            <p:ph idx="1"/>
            <a:videoFile r:link="rId1"/>
          </p:nvPr>
        </p:nvPicPr>
        <p:blipFill>
          <a:blip r:embed="rId4"/>
          <a:stretch>
            <a:fillRect/>
          </a:stretch>
        </p:blipFill>
        <p:spPr>
          <a:xfrm>
            <a:off x="2202026" y="1986608"/>
            <a:ext cx="8096268" cy="4554151"/>
          </a:xfrm>
          <a:prstGeom prst="rect">
            <a:avLst/>
          </a:prstGeom>
        </p:spPr>
      </p:pic>
    </p:spTree>
    <p:extLst>
      <p:ext uri="{BB962C8B-B14F-4D97-AF65-F5344CB8AC3E}">
        <p14:creationId xmlns:p14="http://schemas.microsoft.com/office/powerpoint/2010/main" val="14736674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AmeriCorps 101</a:t>
            </a:r>
            <a:endParaRPr lang="en-US" dirty="0"/>
          </a:p>
        </p:txBody>
      </p:sp>
      <p:sp>
        <p:nvSpPr>
          <p:cNvPr id="3" name="Subtitle 2"/>
          <p:cNvSpPr>
            <a:spLocks noGrp="1"/>
          </p:cNvSpPr>
          <p:nvPr>
            <p:ph type="subTitle" idx="1"/>
          </p:nvPr>
        </p:nvSpPr>
        <p:spPr/>
        <p:txBody>
          <a:bodyPr>
            <a:noAutofit/>
          </a:bodyPr>
          <a:lstStyle/>
          <a:p>
            <a:pPr algn="ctr"/>
            <a:r>
              <a:rPr lang="en-US" sz="2400" dirty="0" smtClean="0"/>
              <a:t>Thank you all for Participating in Launch!</a:t>
            </a:r>
          </a:p>
          <a:p>
            <a:pPr algn="ctr"/>
            <a:r>
              <a:rPr lang="en-US" sz="2400" dirty="0" smtClean="0"/>
              <a:t>Welcome to the New Jersey AmeriCorps Team!</a:t>
            </a:r>
            <a:endParaRPr lang="en-US" sz="2400" dirty="0"/>
          </a:p>
        </p:txBody>
      </p:sp>
    </p:spTree>
    <p:extLst>
      <p:ext uri="{BB962C8B-B14F-4D97-AF65-F5344CB8AC3E}">
        <p14:creationId xmlns:p14="http://schemas.microsoft.com/office/powerpoint/2010/main" val="41422293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0968" y="736058"/>
            <a:ext cx="6326777" cy="988240"/>
          </a:xfrm>
        </p:spPr>
        <p:txBody>
          <a:bodyPr/>
          <a:lstStyle/>
          <a:p>
            <a:r>
              <a:rPr lang="en-US" sz="4800" b="1" spc="-5" dirty="0">
                <a:solidFill>
                  <a:schemeClr val="tx1"/>
                </a:solidFill>
                <a:cs typeface="Corbel"/>
              </a:rPr>
              <a:t>What is AmeriCorps?</a:t>
            </a:r>
            <a:endParaRPr lang="en-US" dirty="0">
              <a:solidFill>
                <a:schemeClr val="tx1"/>
              </a:solidFill>
            </a:endParaRPr>
          </a:p>
        </p:txBody>
      </p:sp>
      <p:pic>
        <p:nvPicPr>
          <p:cNvPr id="3" name="QgdRkzLKlPM"/>
          <p:cNvPicPr>
            <a:picLocks noRot="1" noChangeAspect="1"/>
          </p:cNvPicPr>
          <p:nvPr>
            <a:videoFile r:link="rId1"/>
          </p:nvPr>
        </p:nvPicPr>
        <p:blipFill>
          <a:blip r:embed="rId4"/>
          <a:stretch>
            <a:fillRect/>
          </a:stretch>
        </p:blipFill>
        <p:spPr>
          <a:xfrm>
            <a:off x="1847464" y="1721498"/>
            <a:ext cx="7721600" cy="4343400"/>
          </a:xfrm>
          <a:prstGeom prst="rect">
            <a:avLst/>
          </a:prstGeom>
        </p:spPr>
      </p:pic>
    </p:spTree>
    <p:extLst>
      <p:ext uri="{BB962C8B-B14F-4D97-AF65-F5344CB8AC3E}">
        <p14:creationId xmlns:p14="http://schemas.microsoft.com/office/powerpoint/2010/main" val="211370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182880"/>
            <a:ext cx="9404723" cy="1365504"/>
          </a:xfrm>
        </p:spPr>
        <p:txBody>
          <a:bodyPr/>
          <a:lstStyle/>
          <a:p>
            <a:pPr algn="ctr"/>
            <a:r>
              <a:rPr lang="en-US" dirty="0" smtClean="0">
                <a:solidFill>
                  <a:schemeClr val="tx1"/>
                </a:solidFill>
              </a:rPr>
              <a:t>So, what is AH-MER-EE-CORE, again? </a:t>
            </a:r>
            <a:endParaRPr lang="en-US" dirty="0">
              <a:solidFill>
                <a:schemeClr val="tx1"/>
              </a:solidFill>
            </a:endParaRPr>
          </a:p>
        </p:txBody>
      </p:sp>
      <p:pic>
        <p:nvPicPr>
          <p:cNvPr id="4" name="Content Placeholder 3"/>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5400000">
            <a:off x="231551" y="2133188"/>
            <a:ext cx="4315906" cy="3756025"/>
          </a:xfrm>
        </p:spPr>
      </p:pic>
      <p:sp>
        <p:nvSpPr>
          <p:cNvPr id="9" name="Rectangle 8"/>
          <p:cNvSpPr/>
          <p:nvPr/>
        </p:nvSpPr>
        <p:spPr>
          <a:xfrm>
            <a:off x="4876800" y="1853248"/>
            <a:ext cx="6925056" cy="44256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dirty="0" smtClean="0">
              <a:solidFill>
                <a:schemeClr val="bg2"/>
              </a:solidFill>
            </a:endParaRPr>
          </a:p>
          <a:p>
            <a:endParaRPr lang="en-US" sz="2000" dirty="0">
              <a:solidFill>
                <a:schemeClr val="bg2"/>
              </a:solidFill>
            </a:endParaRPr>
          </a:p>
          <a:p>
            <a:pPr marL="342900" indent="-342900">
              <a:buFont typeface="Arial" panose="020B0604020202020204" pitchFamily="34" charset="0"/>
              <a:buChar char="•"/>
            </a:pPr>
            <a:endParaRPr lang="en-US" sz="2000" dirty="0" smtClean="0">
              <a:solidFill>
                <a:schemeClr val="bg2"/>
              </a:solidFill>
            </a:endParaRPr>
          </a:p>
          <a:p>
            <a:pPr algn="ctr"/>
            <a:r>
              <a:rPr lang="en-US" sz="2000" dirty="0" smtClean="0">
                <a:solidFill>
                  <a:schemeClr val="bg2"/>
                </a:solidFill>
              </a:rPr>
              <a:t>AmeriCorps “ Lingo”</a:t>
            </a:r>
            <a:endParaRPr lang="en-US" sz="2000" dirty="0">
              <a:solidFill>
                <a:schemeClr val="bg2"/>
              </a:solidFill>
            </a:endParaRPr>
          </a:p>
          <a:p>
            <a:pPr marL="342900" indent="-342900">
              <a:buFont typeface="Arial" panose="020B0604020202020204" pitchFamily="34" charset="0"/>
              <a:buChar char="•"/>
            </a:pPr>
            <a:r>
              <a:rPr lang="en-US" sz="2000" dirty="0" smtClean="0">
                <a:solidFill>
                  <a:schemeClr val="bg2"/>
                </a:solidFill>
              </a:rPr>
              <a:t>It’s not a job, internship or a volunteer opportunity – it is service</a:t>
            </a:r>
            <a:r>
              <a:rPr lang="en-US" sz="2000" dirty="0" smtClean="0"/>
              <a:t> </a:t>
            </a:r>
            <a:r>
              <a:rPr lang="en-US" sz="2000" dirty="0" smtClean="0">
                <a:solidFill>
                  <a:schemeClr val="bg2"/>
                </a:solidFill>
              </a:rPr>
              <a:t>– You are called AmeriCorps members!</a:t>
            </a:r>
          </a:p>
          <a:p>
            <a:pPr marL="342900" indent="-342900">
              <a:buFont typeface="Arial" panose="020B0604020202020204" pitchFamily="34" charset="0"/>
              <a:buChar char="•"/>
            </a:pPr>
            <a:endParaRPr lang="en-US" sz="2000" dirty="0" smtClean="0">
              <a:solidFill>
                <a:schemeClr val="bg2"/>
              </a:solidFill>
            </a:endParaRPr>
          </a:p>
          <a:p>
            <a:pPr marL="342900" indent="-342900">
              <a:buFont typeface="Arial" panose="020B0604020202020204" pitchFamily="34" charset="0"/>
              <a:buChar char="•"/>
            </a:pPr>
            <a:r>
              <a:rPr lang="en-US" sz="2000" dirty="0" smtClean="0">
                <a:solidFill>
                  <a:schemeClr val="bg2"/>
                </a:solidFill>
              </a:rPr>
              <a:t>Members Do not earn wages or a salary – you receive a living allowance or stipend</a:t>
            </a:r>
          </a:p>
          <a:p>
            <a:pPr marL="342900" indent="-342900">
              <a:buFont typeface="Arial" panose="020B0604020202020204" pitchFamily="34" charset="0"/>
              <a:buChar char="•"/>
            </a:pPr>
            <a:endParaRPr lang="en-US" sz="2000" dirty="0">
              <a:solidFill>
                <a:schemeClr val="bg2"/>
              </a:solidFill>
            </a:endParaRPr>
          </a:p>
          <a:p>
            <a:pPr marL="342900" indent="-342900">
              <a:buFont typeface="Arial" panose="020B0604020202020204" pitchFamily="34" charset="0"/>
              <a:buChar char="•"/>
            </a:pPr>
            <a:r>
              <a:rPr lang="en-US" sz="2000" dirty="0" smtClean="0">
                <a:solidFill>
                  <a:schemeClr val="bg2"/>
                </a:solidFill>
              </a:rPr>
              <a:t>AmeriCorps members are not employees – you are there to create a change in the community through direct service!</a:t>
            </a:r>
          </a:p>
          <a:p>
            <a:pPr marL="342900" indent="-342900">
              <a:buFont typeface="Arial" panose="020B0604020202020204" pitchFamily="34" charset="0"/>
              <a:buChar char="•"/>
            </a:pPr>
            <a:endParaRPr lang="en-US" sz="2000" dirty="0">
              <a:solidFill>
                <a:schemeClr val="bg2"/>
              </a:solidFill>
            </a:endParaRPr>
          </a:p>
          <a:p>
            <a:pPr marL="342900" indent="-342900">
              <a:buFont typeface="Arial" panose="020B0604020202020204" pitchFamily="34" charset="0"/>
              <a:buChar char="•"/>
            </a:pPr>
            <a:r>
              <a:rPr lang="en-US" sz="2000" dirty="0" smtClean="0">
                <a:solidFill>
                  <a:schemeClr val="bg2"/>
                </a:solidFill>
              </a:rPr>
              <a:t>You are the boots-on-the-ground in the community and you get things done to improve lives!</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5464177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of AmeriCorps</a:t>
            </a:r>
            <a:endParaRPr lang="en-US" dirty="0"/>
          </a:p>
        </p:txBody>
      </p:sp>
      <p:pic>
        <p:nvPicPr>
          <p:cNvPr id="4" name="Content Placeholder 3" descr="Category:Bill Clinton with Ted Kennedy - Wikimedia Commons"/>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37000"/>
                    </a14:imgEffect>
                  </a14:imgLayer>
                </a14:imgProps>
              </a:ext>
              <a:ext uri="{28A0092B-C50C-407E-A947-70E740481C1C}">
                <a14:useLocalDpi xmlns:a14="http://schemas.microsoft.com/office/drawing/2010/main" val="0"/>
              </a:ext>
            </a:extLst>
          </a:blip>
          <a:stretch>
            <a:fillRect/>
          </a:stretch>
        </p:blipFill>
        <p:spPr>
          <a:xfrm>
            <a:off x="518283" y="1528971"/>
            <a:ext cx="6774025" cy="4431342"/>
          </a:xfrm>
        </p:spPr>
      </p:pic>
      <p:sp>
        <p:nvSpPr>
          <p:cNvPr id="3" name="Rectangle 2"/>
          <p:cNvSpPr/>
          <p:nvPr/>
        </p:nvSpPr>
        <p:spPr>
          <a:xfrm>
            <a:off x="7522464" y="1528971"/>
            <a:ext cx="4425696" cy="44313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2"/>
                </a:solidFill>
              </a:rPr>
              <a:t>President Bill Clinton signs the National and Community Service Trust Act of 1993</a:t>
            </a:r>
            <a:r>
              <a:rPr lang="en-US" sz="2400" dirty="0">
                <a:solidFill>
                  <a:schemeClr val="bg2"/>
                </a:solidFill>
              </a:rPr>
              <a:t>, creating AmeriCorps and the Corporation for National and Community </a:t>
            </a:r>
            <a:r>
              <a:rPr lang="en-US" sz="2400" dirty="0" smtClean="0">
                <a:solidFill>
                  <a:schemeClr val="bg2"/>
                </a:solidFill>
              </a:rPr>
              <a:t>Service to </a:t>
            </a:r>
            <a:r>
              <a:rPr lang="en-US" sz="2400" dirty="0">
                <a:solidFill>
                  <a:schemeClr val="bg2"/>
                </a:solidFill>
              </a:rPr>
              <a:t>expand opportunities for Americans to serve their communities.</a:t>
            </a:r>
          </a:p>
        </p:txBody>
      </p:sp>
    </p:spTree>
    <p:extLst>
      <p:ext uri="{BB962C8B-B14F-4D97-AF65-F5344CB8AC3E}">
        <p14:creationId xmlns:p14="http://schemas.microsoft.com/office/powerpoint/2010/main" val="13282385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What do AmeriCorps Members Do? </a:t>
            </a:r>
            <a:endParaRPr lang="en-US" b="1" dirty="0">
              <a:solidFill>
                <a:schemeClr val="tx1"/>
              </a:solidFill>
            </a:endParaRPr>
          </a:p>
        </p:txBody>
      </p:sp>
      <p:sp>
        <p:nvSpPr>
          <p:cNvPr id="3" name="Content Placeholder 2"/>
          <p:cNvSpPr>
            <a:spLocks noGrp="1"/>
          </p:cNvSpPr>
          <p:nvPr>
            <p:ph idx="1"/>
          </p:nvPr>
        </p:nvSpPr>
        <p:spPr/>
        <p:txBody>
          <a:bodyPr>
            <a:normAutofit/>
          </a:bodyPr>
          <a:lstStyle/>
          <a:p>
            <a:pPr>
              <a:lnSpc>
                <a:spcPct val="80000"/>
              </a:lnSpc>
            </a:pPr>
            <a:r>
              <a:rPr lang="en-US" altLang="en-US" sz="2800" b="1" dirty="0">
                <a:latin typeface="Arial" panose="020B0604020202020204" pitchFamily="34" charset="0"/>
              </a:rPr>
              <a:t>Educate communities about their environment</a:t>
            </a:r>
          </a:p>
          <a:p>
            <a:pPr>
              <a:lnSpc>
                <a:spcPct val="80000"/>
              </a:lnSpc>
            </a:pPr>
            <a:r>
              <a:rPr lang="en-US" altLang="en-US" sz="2800" b="1" dirty="0">
                <a:latin typeface="Arial" panose="020B0604020202020204" pitchFamily="34" charset="0"/>
              </a:rPr>
              <a:t>Renovate and Rebuild Abandoned Homes</a:t>
            </a:r>
          </a:p>
          <a:p>
            <a:pPr>
              <a:lnSpc>
                <a:spcPct val="80000"/>
              </a:lnSpc>
            </a:pPr>
            <a:r>
              <a:rPr lang="en-US" altLang="en-US" sz="2800" b="1" dirty="0">
                <a:latin typeface="Arial" panose="020B0604020202020204" pitchFamily="34" charset="0"/>
              </a:rPr>
              <a:t>Provide </a:t>
            </a:r>
            <a:r>
              <a:rPr lang="en-US" altLang="en-US" sz="2800" b="1" dirty="0" smtClean="0">
                <a:latin typeface="Arial" panose="020B0604020202020204" pitchFamily="34" charset="0"/>
              </a:rPr>
              <a:t>Tutoring and Mentoring </a:t>
            </a:r>
            <a:r>
              <a:rPr lang="en-US" altLang="en-US" sz="2800" b="1" dirty="0">
                <a:latin typeface="Arial" panose="020B0604020202020204" pitchFamily="34" charset="0"/>
              </a:rPr>
              <a:t>During Non-School Hours</a:t>
            </a:r>
          </a:p>
          <a:p>
            <a:pPr>
              <a:lnSpc>
                <a:spcPct val="80000"/>
              </a:lnSpc>
            </a:pPr>
            <a:r>
              <a:rPr lang="en-US" altLang="en-US" sz="2800" b="1" dirty="0">
                <a:latin typeface="Arial" panose="020B0604020202020204" pitchFamily="34" charset="0"/>
              </a:rPr>
              <a:t>Recruit Volunteers</a:t>
            </a:r>
          </a:p>
          <a:p>
            <a:pPr>
              <a:lnSpc>
                <a:spcPct val="80000"/>
              </a:lnSpc>
            </a:pPr>
            <a:r>
              <a:rPr lang="en-US" altLang="en-US" sz="2800" b="1" dirty="0" smtClean="0">
                <a:latin typeface="Arial" panose="020B0604020202020204" pitchFamily="34" charset="0"/>
              </a:rPr>
              <a:t>Bridge </a:t>
            </a:r>
            <a:r>
              <a:rPr lang="en-US" altLang="en-US" sz="2800" b="1" dirty="0">
                <a:latin typeface="Arial" panose="020B0604020202020204" pitchFamily="34" charset="0"/>
              </a:rPr>
              <a:t>the Digital Divide</a:t>
            </a:r>
          </a:p>
          <a:p>
            <a:pPr>
              <a:lnSpc>
                <a:spcPct val="80000"/>
              </a:lnSpc>
            </a:pPr>
            <a:r>
              <a:rPr lang="en-US" altLang="en-US" sz="2800" b="1" dirty="0">
                <a:latin typeface="Arial" panose="020B0604020202020204" pitchFamily="34" charset="0"/>
              </a:rPr>
              <a:t>Assist the Homeless</a:t>
            </a:r>
          </a:p>
          <a:p>
            <a:pPr>
              <a:lnSpc>
                <a:spcPct val="80000"/>
              </a:lnSpc>
            </a:pPr>
            <a:r>
              <a:rPr lang="en-US" altLang="en-US" sz="2800" b="1" dirty="0">
                <a:latin typeface="Arial" panose="020B0604020202020204" pitchFamily="34" charset="0"/>
              </a:rPr>
              <a:t>Provide Support to People with Disabilities</a:t>
            </a:r>
          </a:p>
          <a:p>
            <a:endParaRPr lang="en-US" sz="2800" dirty="0"/>
          </a:p>
        </p:txBody>
      </p:sp>
    </p:spTree>
    <p:extLst>
      <p:ext uri="{BB962C8B-B14F-4D97-AF65-F5344CB8AC3E}">
        <p14:creationId xmlns:p14="http://schemas.microsoft.com/office/powerpoint/2010/main" val="73692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81344" y="1305342"/>
            <a:ext cx="5686806" cy="5632311"/>
          </a:xfrm>
          <a:prstGeom prst="rect">
            <a:avLst/>
          </a:prstGeom>
        </p:spPr>
        <p:txBody>
          <a:bodyPr wrap="square">
            <a:spAutoFit/>
          </a:bodyPr>
          <a:lstStyle/>
          <a:p>
            <a:r>
              <a:rPr lang="en-US" sz="2000" dirty="0"/>
              <a:t>Members Get. Things. Done. </a:t>
            </a:r>
          </a:p>
          <a:p>
            <a:endParaRPr lang="en-US" sz="2000" dirty="0"/>
          </a:p>
          <a:p>
            <a:r>
              <a:rPr lang="en-US" sz="2000" dirty="0"/>
              <a:t>Your programs will be creating a huge impact in your communities and improving lives. You’ll develop a Theory of Change, propose research that will support that theory of change and provide a logical path to achieving community goals. </a:t>
            </a:r>
          </a:p>
          <a:p>
            <a:endParaRPr lang="en-US" sz="2000" dirty="0"/>
          </a:p>
          <a:p>
            <a:r>
              <a:rPr lang="en-US" sz="2000" dirty="0"/>
              <a:t>Your programs have identified a need in the area and developed a plan to create meaningful change. Your service will help educate students struggling with basic curriculum, teach members of the community to take care of the environment, assist our needy with respect to food insecurity and housing, among other </a:t>
            </a:r>
            <a:r>
              <a:rPr lang="en-US" sz="2000" dirty="0" smtClean="0"/>
              <a:t>important initiatives. </a:t>
            </a:r>
            <a:endParaRPr lang="en-US" sz="2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336" y="402336"/>
            <a:ext cx="5669280" cy="5827776"/>
          </a:xfrm>
          <a:prstGeom prst="rect">
            <a:avLst/>
          </a:prstGeom>
        </p:spPr>
      </p:pic>
    </p:spTree>
    <p:extLst>
      <p:ext uri="{BB962C8B-B14F-4D97-AF65-F5344CB8AC3E}">
        <p14:creationId xmlns:p14="http://schemas.microsoft.com/office/powerpoint/2010/main" val="103400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9888" y="370469"/>
            <a:ext cx="4352544" cy="1067844"/>
          </a:xfrm>
        </p:spPr>
        <p:txBody>
          <a:bodyPr/>
          <a:lstStyle/>
          <a:p>
            <a:pPr algn="ctr"/>
            <a:r>
              <a:rPr lang="en-US" b="1" dirty="0" smtClean="0">
                <a:solidFill>
                  <a:schemeClr val="tx1"/>
                </a:solidFill>
              </a:rPr>
              <a:t>AmeriCorps Member </a:t>
            </a:r>
            <a:br>
              <a:rPr lang="en-US" b="1" dirty="0" smtClean="0">
                <a:solidFill>
                  <a:schemeClr val="tx1"/>
                </a:solidFill>
              </a:rPr>
            </a:br>
            <a:r>
              <a:rPr lang="en-US" b="1" dirty="0" smtClean="0">
                <a:solidFill>
                  <a:schemeClr val="tx1"/>
                </a:solidFill>
              </a:rPr>
              <a:t>Fast Facts</a:t>
            </a:r>
            <a:endParaRPr lang="en-US" b="1" dirty="0">
              <a:solidFill>
                <a:schemeClr val="tx1"/>
              </a:solidFill>
            </a:endParaRPr>
          </a:p>
        </p:txBody>
      </p:sp>
      <p:sp>
        <p:nvSpPr>
          <p:cNvPr id="4" name="Text Placeholder 3"/>
          <p:cNvSpPr>
            <a:spLocks noGrp="1"/>
          </p:cNvSpPr>
          <p:nvPr>
            <p:ph type="body" sz="half" idx="2"/>
          </p:nvPr>
        </p:nvSpPr>
        <p:spPr>
          <a:xfrm>
            <a:off x="839788" y="1694687"/>
            <a:ext cx="5207444" cy="4364735"/>
          </a:xfrm>
        </p:spPr>
        <p:txBody>
          <a:bodyPr>
            <a:noAutofit/>
          </a:bodyPr>
          <a:lstStyle/>
          <a:p>
            <a:pPr marL="304768" marR="231648" indent="-292473">
              <a:spcBef>
                <a:spcPts val="97"/>
              </a:spcBef>
              <a:buClr>
                <a:srgbClr val="8D1414"/>
              </a:buClr>
              <a:buSzPct val="144642"/>
              <a:buFont typeface="Arial"/>
              <a:buChar char="•"/>
              <a:tabLst>
                <a:tab pos="305415" algn="l"/>
              </a:tabLst>
            </a:pPr>
            <a:r>
              <a:rPr lang="en-US" sz="2800" spc="-5" dirty="0">
                <a:latin typeface="Corbel"/>
                <a:cs typeface="Corbel"/>
              </a:rPr>
              <a:t>90</a:t>
            </a:r>
            <a:r>
              <a:rPr lang="en-US" sz="2800" dirty="0">
                <a:latin typeface="Corbel"/>
                <a:cs typeface="Corbel"/>
              </a:rPr>
              <a:t> </a:t>
            </a:r>
            <a:r>
              <a:rPr lang="en-US" sz="2800" spc="-5" dirty="0">
                <a:latin typeface="Corbel"/>
                <a:cs typeface="Corbel"/>
              </a:rPr>
              <a:t>%</a:t>
            </a:r>
            <a:r>
              <a:rPr lang="en-US" sz="2800" spc="-10" dirty="0">
                <a:latin typeface="Corbel"/>
                <a:cs typeface="Corbel"/>
              </a:rPr>
              <a:t> </a:t>
            </a:r>
            <a:r>
              <a:rPr lang="en-US" sz="1800" spc="-5" dirty="0">
                <a:latin typeface="Corbel"/>
                <a:cs typeface="Corbel"/>
              </a:rPr>
              <a:t>of</a:t>
            </a:r>
            <a:r>
              <a:rPr lang="en-US" sz="1800" dirty="0">
                <a:latin typeface="Corbel"/>
                <a:cs typeface="Corbel"/>
              </a:rPr>
              <a:t> </a:t>
            </a:r>
            <a:r>
              <a:rPr lang="en-US" sz="1800" spc="-5" dirty="0">
                <a:latin typeface="Corbel"/>
                <a:cs typeface="Corbel"/>
              </a:rPr>
              <a:t>members</a:t>
            </a:r>
            <a:r>
              <a:rPr lang="en-US" sz="1800" spc="5" dirty="0">
                <a:latin typeface="Corbel"/>
                <a:cs typeface="Corbel"/>
              </a:rPr>
              <a:t> </a:t>
            </a:r>
            <a:r>
              <a:rPr lang="en-US" sz="1800" spc="-5" dirty="0">
                <a:latin typeface="Corbel"/>
                <a:cs typeface="Corbel"/>
              </a:rPr>
              <a:t>said</a:t>
            </a:r>
            <a:r>
              <a:rPr lang="en-US" sz="1800" spc="25" dirty="0">
                <a:latin typeface="Corbel"/>
                <a:cs typeface="Corbel"/>
              </a:rPr>
              <a:t> </a:t>
            </a:r>
            <a:r>
              <a:rPr lang="en-US" sz="1800" spc="-10" dirty="0">
                <a:latin typeface="Corbel"/>
                <a:cs typeface="Corbel"/>
              </a:rPr>
              <a:t>they</a:t>
            </a:r>
            <a:r>
              <a:rPr lang="en-US" sz="1800" spc="-15" dirty="0">
                <a:latin typeface="Corbel"/>
                <a:cs typeface="Corbel"/>
              </a:rPr>
              <a:t> </a:t>
            </a:r>
            <a:r>
              <a:rPr lang="en-US" sz="1800" spc="-5" dirty="0">
                <a:latin typeface="Corbel"/>
                <a:cs typeface="Corbel"/>
              </a:rPr>
              <a:t>gained</a:t>
            </a:r>
            <a:r>
              <a:rPr lang="en-US" sz="1800" spc="5" dirty="0">
                <a:latin typeface="Corbel"/>
                <a:cs typeface="Corbel"/>
              </a:rPr>
              <a:t> </a:t>
            </a:r>
            <a:r>
              <a:rPr lang="en-US" sz="1800" spc="-5" dirty="0">
                <a:latin typeface="Corbel"/>
                <a:cs typeface="Corbel"/>
              </a:rPr>
              <a:t>new</a:t>
            </a:r>
            <a:r>
              <a:rPr lang="en-US" sz="1800" spc="-15" dirty="0">
                <a:latin typeface="Corbel"/>
                <a:cs typeface="Corbel"/>
              </a:rPr>
              <a:t> </a:t>
            </a:r>
            <a:r>
              <a:rPr lang="en-US" sz="1800" spc="-5" dirty="0">
                <a:latin typeface="Corbel"/>
                <a:cs typeface="Corbel"/>
              </a:rPr>
              <a:t>skills</a:t>
            </a:r>
            <a:r>
              <a:rPr lang="en-US" sz="1800" spc="20" dirty="0">
                <a:latin typeface="Corbel"/>
                <a:cs typeface="Corbel"/>
              </a:rPr>
              <a:t> </a:t>
            </a:r>
            <a:r>
              <a:rPr lang="en-US" sz="1800" spc="-5" dirty="0">
                <a:latin typeface="Corbel"/>
                <a:cs typeface="Corbel"/>
              </a:rPr>
              <a:t>while </a:t>
            </a:r>
            <a:r>
              <a:rPr lang="en-US" sz="1800" spc="-555" dirty="0">
                <a:latin typeface="Corbel"/>
                <a:cs typeface="Corbel"/>
              </a:rPr>
              <a:t> </a:t>
            </a:r>
            <a:r>
              <a:rPr lang="en-US" sz="1800" spc="-5" dirty="0">
                <a:latin typeface="Corbel"/>
                <a:cs typeface="Corbel"/>
              </a:rPr>
              <a:t>in</a:t>
            </a:r>
            <a:r>
              <a:rPr lang="en-US" sz="1800" spc="-122" dirty="0">
                <a:latin typeface="Corbel"/>
                <a:cs typeface="Corbel"/>
              </a:rPr>
              <a:t> </a:t>
            </a:r>
            <a:r>
              <a:rPr lang="en-US" sz="1800" spc="-5" dirty="0">
                <a:latin typeface="Corbel"/>
                <a:cs typeface="Corbel"/>
              </a:rPr>
              <a:t>AmeriCorps.</a:t>
            </a:r>
            <a:endParaRPr lang="en-US" sz="1800" dirty="0">
              <a:latin typeface="Corbel"/>
              <a:cs typeface="Corbel"/>
            </a:endParaRPr>
          </a:p>
          <a:p>
            <a:pPr marL="304768" marR="227120" indent="-292473">
              <a:spcBef>
                <a:spcPts val="1294"/>
              </a:spcBef>
              <a:buClr>
                <a:srgbClr val="8D1414"/>
              </a:buClr>
              <a:buSzPct val="144642"/>
              <a:buFont typeface="Arial"/>
              <a:buChar char="•"/>
              <a:tabLst>
                <a:tab pos="305415" algn="l"/>
              </a:tabLst>
            </a:pPr>
            <a:r>
              <a:rPr lang="en-US" sz="2800" spc="-5" dirty="0">
                <a:latin typeface="Corbel"/>
                <a:cs typeface="Corbel"/>
              </a:rPr>
              <a:t>80%</a:t>
            </a:r>
            <a:r>
              <a:rPr lang="en-US" sz="2800" spc="-10" dirty="0">
                <a:latin typeface="Corbel"/>
                <a:cs typeface="Corbel"/>
              </a:rPr>
              <a:t> </a:t>
            </a:r>
            <a:r>
              <a:rPr lang="en-US" sz="1800" spc="-5" dirty="0">
                <a:latin typeface="Corbel"/>
                <a:cs typeface="Corbel"/>
              </a:rPr>
              <a:t>of</a:t>
            </a:r>
            <a:r>
              <a:rPr lang="en-US" sz="1800" spc="5" dirty="0">
                <a:latin typeface="Corbel"/>
                <a:cs typeface="Corbel"/>
              </a:rPr>
              <a:t> </a:t>
            </a:r>
            <a:r>
              <a:rPr lang="en-US" sz="1800" spc="-5" dirty="0">
                <a:latin typeface="Corbel"/>
                <a:cs typeface="Corbel"/>
              </a:rPr>
              <a:t>members</a:t>
            </a:r>
            <a:r>
              <a:rPr lang="en-US" sz="1800" spc="10" dirty="0">
                <a:latin typeface="Corbel"/>
                <a:cs typeface="Corbel"/>
              </a:rPr>
              <a:t> </a:t>
            </a:r>
            <a:r>
              <a:rPr lang="en-US" sz="1800" spc="-5" dirty="0">
                <a:latin typeface="Corbel"/>
                <a:cs typeface="Corbel"/>
              </a:rPr>
              <a:t>said</a:t>
            </a:r>
            <a:r>
              <a:rPr lang="en-US" sz="1800" spc="25" dirty="0">
                <a:latin typeface="Corbel"/>
                <a:cs typeface="Corbel"/>
              </a:rPr>
              <a:t> </a:t>
            </a:r>
            <a:r>
              <a:rPr lang="en-US" sz="1800" spc="-10" dirty="0">
                <a:latin typeface="Corbel"/>
                <a:cs typeface="Corbel"/>
              </a:rPr>
              <a:t>they</a:t>
            </a:r>
            <a:r>
              <a:rPr lang="en-US" sz="1800" spc="-15" dirty="0">
                <a:latin typeface="Corbel"/>
                <a:cs typeface="Corbel"/>
              </a:rPr>
              <a:t> </a:t>
            </a:r>
            <a:r>
              <a:rPr lang="en-US" sz="1800" spc="-5" dirty="0">
                <a:latin typeface="Corbel"/>
                <a:cs typeface="Corbel"/>
              </a:rPr>
              <a:t>are</a:t>
            </a:r>
            <a:r>
              <a:rPr lang="en-US" sz="1800" dirty="0">
                <a:latin typeface="Corbel"/>
                <a:cs typeface="Corbel"/>
              </a:rPr>
              <a:t> </a:t>
            </a:r>
            <a:r>
              <a:rPr lang="en-US" sz="1800" spc="-5" dirty="0">
                <a:latin typeface="Corbel"/>
                <a:cs typeface="Corbel"/>
              </a:rPr>
              <a:t>more</a:t>
            </a:r>
            <a:r>
              <a:rPr lang="en-US" sz="1800" dirty="0">
                <a:latin typeface="Corbel"/>
                <a:cs typeface="Corbel"/>
              </a:rPr>
              <a:t> </a:t>
            </a:r>
            <a:r>
              <a:rPr lang="en-US" sz="1800" spc="-15" dirty="0">
                <a:latin typeface="Corbel"/>
                <a:cs typeface="Corbel"/>
              </a:rPr>
              <a:t>likely</a:t>
            </a:r>
            <a:r>
              <a:rPr lang="en-US" sz="1800" spc="15" dirty="0">
                <a:latin typeface="Corbel"/>
                <a:cs typeface="Corbel"/>
              </a:rPr>
              <a:t> </a:t>
            </a:r>
            <a:r>
              <a:rPr lang="en-US" sz="1800" spc="-5" dirty="0">
                <a:latin typeface="Corbel"/>
                <a:cs typeface="Corbel"/>
              </a:rPr>
              <a:t>to </a:t>
            </a:r>
            <a:r>
              <a:rPr lang="en-US" sz="1800" dirty="0">
                <a:latin typeface="Corbel"/>
                <a:cs typeface="Corbel"/>
              </a:rPr>
              <a:t> </a:t>
            </a:r>
            <a:r>
              <a:rPr lang="en-US" sz="1800" spc="-5" dirty="0">
                <a:latin typeface="Corbel"/>
                <a:cs typeface="Corbel"/>
              </a:rPr>
              <a:t>participate</a:t>
            </a:r>
            <a:r>
              <a:rPr lang="en-US" sz="1800" spc="20" dirty="0">
                <a:latin typeface="Corbel"/>
                <a:cs typeface="Corbel"/>
              </a:rPr>
              <a:t> </a:t>
            </a:r>
            <a:r>
              <a:rPr lang="en-US" sz="1800" spc="-5" dirty="0">
                <a:latin typeface="Corbel"/>
                <a:cs typeface="Corbel"/>
              </a:rPr>
              <a:t>in</a:t>
            </a:r>
            <a:r>
              <a:rPr lang="en-US" sz="1800" dirty="0">
                <a:latin typeface="Corbel"/>
                <a:cs typeface="Corbel"/>
              </a:rPr>
              <a:t> </a:t>
            </a:r>
            <a:r>
              <a:rPr lang="en-US" sz="1800" spc="-5" dirty="0">
                <a:latin typeface="Corbel"/>
                <a:cs typeface="Corbel"/>
              </a:rPr>
              <a:t>community</a:t>
            </a:r>
            <a:r>
              <a:rPr lang="en-US" sz="1800" spc="15" dirty="0">
                <a:latin typeface="Corbel"/>
                <a:cs typeface="Corbel"/>
              </a:rPr>
              <a:t> </a:t>
            </a:r>
            <a:r>
              <a:rPr lang="en-US" sz="1800" spc="-5" dirty="0">
                <a:latin typeface="Corbel"/>
                <a:cs typeface="Corbel"/>
              </a:rPr>
              <a:t>service</a:t>
            </a:r>
            <a:r>
              <a:rPr lang="en-US" sz="1800" spc="-15" dirty="0">
                <a:latin typeface="Corbel"/>
                <a:cs typeface="Corbel"/>
              </a:rPr>
              <a:t> </a:t>
            </a:r>
            <a:r>
              <a:rPr lang="en-US" sz="1800" spc="-5" dirty="0">
                <a:latin typeface="Corbel"/>
                <a:cs typeface="Corbel"/>
              </a:rPr>
              <a:t>after</a:t>
            </a:r>
            <a:r>
              <a:rPr lang="en-US" sz="1800" spc="-116" dirty="0">
                <a:latin typeface="Corbel"/>
                <a:cs typeface="Corbel"/>
              </a:rPr>
              <a:t> </a:t>
            </a:r>
            <a:r>
              <a:rPr lang="en-US" sz="1800" spc="-5" dirty="0">
                <a:latin typeface="Corbel"/>
                <a:cs typeface="Corbel"/>
              </a:rPr>
              <a:t>AmeriCorps.</a:t>
            </a:r>
            <a:endParaRPr lang="en-US" sz="1800" dirty="0">
              <a:latin typeface="Corbel"/>
              <a:cs typeface="Corbel"/>
            </a:endParaRPr>
          </a:p>
          <a:p>
            <a:pPr marL="304768" marR="5177" indent="-292473">
              <a:spcBef>
                <a:spcPts val="1299"/>
              </a:spcBef>
              <a:buClr>
                <a:srgbClr val="8D1414"/>
              </a:buClr>
              <a:buSzPct val="144642"/>
              <a:buFont typeface="Arial"/>
              <a:buChar char="•"/>
              <a:tabLst>
                <a:tab pos="305415" algn="l"/>
              </a:tabLst>
            </a:pPr>
            <a:r>
              <a:rPr lang="en-US" sz="2800" spc="-25" dirty="0">
                <a:latin typeface="Corbel"/>
                <a:cs typeface="Corbel"/>
              </a:rPr>
              <a:t>72%</a:t>
            </a:r>
            <a:r>
              <a:rPr lang="en-US" sz="2800" spc="5" dirty="0">
                <a:latin typeface="Corbel"/>
                <a:cs typeface="Corbel"/>
              </a:rPr>
              <a:t> </a:t>
            </a:r>
            <a:r>
              <a:rPr lang="en-US" sz="1800" spc="-5" dirty="0">
                <a:latin typeface="Corbel"/>
                <a:cs typeface="Corbel"/>
              </a:rPr>
              <a:t>of</a:t>
            </a:r>
            <a:r>
              <a:rPr lang="en-US" sz="1800" spc="-10" dirty="0">
                <a:latin typeface="Corbel"/>
                <a:cs typeface="Corbel"/>
              </a:rPr>
              <a:t> </a:t>
            </a:r>
            <a:r>
              <a:rPr lang="en-US" sz="1800" spc="-5" dirty="0">
                <a:latin typeface="Corbel"/>
                <a:cs typeface="Corbel"/>
              </a:rPr>
              <a:t>members</a:t>
            </a:r>
            <a:r>
              <a:rPr lang="en-US" sz="1800" spc="25" dirty="0">
                <a:latin typeface="Corbel"/>
                <a:cs typeface="Corbel"/>
              </a:rPr>
              <a:t> </a:t>
            </a:r>
            <a:r>
              <a:rPr lang="en-US" sz="1800" spc="-5" dirty="0">
                <a:latin typeface="Corbel"/>
                <a:cs typeface="Corbel"/>
              </a:rPr>
              <a:t>volunteered</a:t>
            </a:r>
            <a:r>
              <a:rPr lang="en-US" sz="1800" spc="-20" dirty="0">
                <a:latin typeface="Corbel"/>
                <a:cs typeface="Corbel"/>
              </a:rPr>
              <a:t> </a:t>
            </a:r>
            <a:r>
              <a:rPr lang="en-US" sz="1800" spc="-5" dirty="0">
                <a:latin typeface="Corbel"/>
                <a:cs typeface="Corbel"/>
              </a:rPr>
              <a:t>after</a:t>
            </a:r>
            <a:r>
              <a:rPr lang="en-US" sz="1800" spc="15" dirty="0">
                <a:latin typeface="Corbel"/>
                <a:cs typeface="Corbel"/>
              </a:rPr>
              <a:t> </a:t>
            </a:r>
            <a:r>
              <a:rPr lang="en-US" sz="1800" spc="-5" dirty="0">
                <a:latin typeface="Corbel"/>
                <a:cs typeface="Corbel"/>
              </a:rPr>
              <a:t>completing</a:t>
            </a:r>
            <a:r>
              <a:rPr lang="en-US" sz="1800" spc="5" dirty="0">
                <a:latin typeface="Corbel"/>
                <a:cs typeface="Corbel"/>
              </a:rPr>
              <a:t> </a:t>
            </a:r>
            <a:r>
              <a:rPr lang="en-US" sz="1800" spc="-10" dirty="0">
                <a:latin typeface="Corbel"/>
                <a:cs typeface="Corbel"/>
              </a:rPr>
              <a:t>their </a:t>
            </a:r>
            <a:r>
              <a:rPr lang="en-US" sz="1800" spc="-555" dirty="0">
                <a:latin typeface="Corbel"/>
                <a:cs typeface="Corbel"/>
              </a:rPr>
              <a:t> </a:t>
            </a:r>
            <a:r>
              <a:rPr lang="en-US" sz="1800" spc="-5" dirty="0">
                <a:latin typeface="Corbel"/>
                <a:cs typeface="Corbel"/>
              </a:rPr>
              <a:t>AmeriCorps</a:t>
            </a:r>
            <a:r>
              <a:rPr lang="en-US" sz="1800" spc="15" dirty="0">
                <a:latin typeface="Corbel"/>
                <a:cs typeface="Corbel"/>
              </a:rPr>
              <a:t> </a:t>
            </a:r>
            <a:r>
              <a:rPr lang="en-US" sz="1800" spc="-5" dirty="0">
                <a:latin typeface="Corbel"/>
                <a:cs typeface="Corbel"/>
              </a:rPr>
              <a:t>service.</a:t>
            </a:r>
            <a:endParaRPr lang="en-US" sz="1800" dirty="0">
              <a:latin typeface="Corbel"/>
              <a:cs typeface="Corbel"/>
            </a:endParaRPr>
          </a:p>
          <a:p>
            <a:pPr marL="304768" marR="304121" indent="-292473" algn="just">
              <a:spcBef>
                <a:spcPts val="1294"/>
              </a:spcBef>
              <a:buClr>
                <a:srgbClr val="8D1414"/>
              </a:buClr>
              <a:buSzPct val="144642"/>
              <a:buFont typeface="Arial"/>
              <a:buChar char="•"/>
              <a:tabLst>
                <a:tab pos="305415" algn="l"/>
              </a:tabLst>
            </a:pPr>
            <a:r>
              <a:rPr lang="en-US" sz="1800" spc="-5" dirty="0">
                <a:latin typeface="Corbel"/>
                <a:cs typeface="Corbel"/>
              </a:rPr>
              <a:t>Since </a:t>
            </a:r>
            <a:r>
              <a:rPr lang="en-US" sz="1800" spc="-10" dirty="0">
                <a:latin typeface="Corbel"/>
                <a:cs typeface="Corbel"/>
              </a:rPr>
              <a:t>1994, </a:t>
            </a:r>
            <a:r>
              <a:rPr lang="en-US" sz="1800" spc="-5" dirty="0">
                <a:latin typeface="Corbel"/>
                <a:cs typeface="Corbel"/>
              </a:rPr>
              <a:t>AmeriCorps alumni have earned more </a:t>
            </a:r>
            <a:r>
              <a:rPr lang="en-US" sz="1800" spc="-560" dirty="0">
                <a:latin typeface="Corbel"/>
                <a:cs typeface="Corbel"/>
              </a:rPr>
              <a:t> </a:t>
            </a:r>
            <a:r>
              <a:rPr lang="en-US" sz="1800" spc="-5" dirty="0">
                <a:latin typeface="Corbel"/>
                <a:cs typeface="Corbel"/>
              </a:rPr>
              <a:t>than </a:t>
            </a:r>
            <a:r>
              <a:rPr lang="en-US" sz="1800" spc="-20" dirty="0">
                <a:latin typeface="Corbel"/>
                <a:cs typeface="Corbel"/>
              </a:rPr>
              <a:t>$3.3 </a:t>
            </a:r>
            <a:r>
              <a:rPr lang="en-US" sz="1800" spc="-5" dirty="0">
                <a:latin typeface="Corbel"/>
                <a:cs typeface="Corbel"/>
              </a:rPr>
              <a:t>billion in education awards, including </a:t>
            </a:r>
            <a:r>
              <a:rPr lang="en-US" sz="1800" spc="-10" dirty="0">
                <a:latin typeface="Corbel"/>
                <a:cs typeface="Corbel"/>
              </a:rPr>
              <a:t>$1 </a:t>
            </a:r>
            <a:r>
              <a:rPr lang="en-US" sz="1800" spc="-5" dirty="0">
                <a:latin typeface="Corbel"/>
                <a:cs typeface="Corbel"/>
              </a:rPr>
              <a:t> billion</a:t>
            </a:r>
            <a:r>
              <a:rPr lang="en-US" sz="1800" dirty="0">
                <a:latin typeface="Corbel"/>
                <a:cs typeface="Corbel"/>
              </a:rPr>
              <a:t> </a:t>
            </a:r>
            <a:r>
              <a:rPr lang="en-US" sz="1800" spc="-5" dirty="0">
                <a:latin typeface="Corbel"/>
                <a:cs typeface="Corbel"/>
              </a:rPr>
              <a:t>to</a:t>
            </a:r>
            <a:r>
              <a:rPr lang="en-US" sz="1800" dirty="0">
                <a:latin typeface="Corbel"/>
                <a:cs typeface="Corbel"/>
              </a:rPr>
              <a:t> </a:t>
            </a:r>
            <a:r>
              <a:rPr lang="en-US" sz="1800" spc="-5" dirty="0">
                <a:latin typeface="Corbel"/>
                <a:cs typeface="Corbel"/>
              </a:rPr>
              <a:t>repay</a:t>
            </a:r>
            <a:r>
              <a:rPr lang="en-US" sz="1800" spc="5" dirty="0">
                <a:latin typeface="Corbel"/>
                <a:cs typeface="Corbel"/>
              </a:rPr>
              <a:t> </a:t>
            </a:r>
            <a:r>
              <a:rPr lang="en-US" sz="1800" spc="-5" dirty="0">
                <a:latin typeface="Corbel"/>
                <a:cs typeface="Corbel"/>
              </a:rPr>
              <a:t>student</a:t>
            </a:r>
            <a:r>
              <a:rPr lang="en-US" sz="1800" spc="15" dirty="0">
                <a:latin typeface="Corbel"/>
                <a:cs typeface="Corbel"/>
              </a:rPr>
              <a:t> </a:t>
            </a:r>
            <a:r>
              <a:rPr lang="en-US" sz="1800" spc="-5" dirty="0">
                <a:latin typeface="Corbel"/>
                <a:cs typeface="Corbel"/>
              </a:rPr>
              <a:t>debt</a:t>
            </a:r>
            <a:r>
              <a:rPr lang="en-US" sz="1800" spc="-5" dirty="0" smtClean="0">
                <a:latin typeface="Corbel"/>
                <a:cs typeface="Corbel"/>
              </a:rPr>
              <a:t>.</a:t>
            </a:r>
            <a:endParaRPr lang="en-US" sz="1800" dirty="0">
              <a:latin typeface="Corbel"/>
              <a:cs typeface="Corbel"/>
            </a:endParaRPr>
          </a:p>
        </p:txBody>
      </p:sp>
      <p:pic>
        <p:nvPicPr>
          <p:cNvPr id="8"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03264" y="1277112"/>
            <a:ext cx="4844616" cy="4867656"/>
          </a:xfrm>
        </p:spPr>
      </p:pic>
    </p:spTree>
    <p:extLst>
      <p:ext uri="{BB962C8B-B14F-4D97-AF65-F5344CB8AC3E}">
        <p14:creationId xmlns:p14="http://schemas.microsoft.com/office/powerpoint/2010/main" val="1611461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195641" cy="1600200"/>
          </a:xfrm>
        </p:spPr>
        <p:txBody>
          <a:bodyPr/>
          <a:lstStyle/>
          <a:p>
            <a:pPr algn="ctr"/>
            <a:r>
              <a:rPr lang="en-US" dirty="0" smtClean="0">
                <a:solidFill>
                  <a:schemeClr val="tx1"/>
                </a:solidFill>
              </a:rPr>
              <a:t>What did AmeriCorps </a:t>
            </a:r>
            <a:r>
              <a:rPr lang="en-US" b="1" u="sng" dirty="0" smtClean="0">
                <a:solidFill>
                  <a:schemeClr val="tx1"/>
                </a:solidFill>
              </a:rPr>
              <a:t>New Jersey </a:t>
            </a:r>
            <a:r>
              <a:rPr lang="en-US" dirty="0" smtClean="0">
                <a:solidFill>
                  <a:schemeClr val="tx1"/>
                </a:solidFill>
              </a:rPr>
              <a:t>Members Accomplish in the </a:t>
            </a:r>
            <a:r>
              <a:rPr lang="en-US" dirty="0" smtClean="0">
                <a:solidFill>
                  <a:schemeClr val="tx1"/>
                </a:solidFill>
              </a:rPr>
              <a:t>2022/2023 </a:t>
            </a:r>
            <a:r>
              <a:rPr lang="en-US" dirty="0" smtClean="0">
                <a:solidFill>
                  <a:schemeClr val="tx1"/>
                </a:solidFill>
              </a:rPr>
              <a:t>Program Year</a:t>
            </a:r>
            <a:endParaRPr lang="en-US"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06933" y="2117989"/>
            <a:ext cx="4920544" cy="3690408"/>
          </a:xfrm>
        </p:spPr>
      </p:pic>
      <p:sp>
        <p:nvSpPr>
          <p:cNvPr id="6" name="Content Placeholder 3"/>
          <p:cNvSpPr txBox="1">
            <a:spLocks/>
          </p:cNvSpPr>
          <p:nvPr/>
        </p:nvSpPr>
        <p:spPr>
          <a:xfrm>
            <a:off x="514350" y="2472908"/>
            <a:ext cx="4572000" cy="2980571"/>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299085" indent="-287020">
              <a:lnSpc>
                <a:spcPct val="100000"/>
              </a:lnSpc>
              <a:spcBef>
                <a:spcPts val="95"/>
              </a:spcBef>
              <a:buClr>
                <a:srgbClr val="8D1414"/>
              </a:buClr>
              <a:buSzPct val="144642"/>
              <a:buFont typeface="Arial"/>
              <a:buChar char="•"/>
              <a:tabLst>
                <a:tab pos="299720" algn="l"/>
              </a:tabLst>
            </a:pPr>
            <a:r>
              <a:rPr lang="en-US" spc="-35" dirty="0" smtClean="0">
                <a:latin typeface="Corbel"/>
                <a:cs typeface="Corbel"/>
              </a:rPr>
              <a:t>Recruited 1,700+ volunteers</a:t>
            </a:r>
            <a:endParaRPr lang="en-US" dirty="0" smtClean="0">
              <a:latin typeface="Corbel"/>
              <a:cs typeface="Corbel"/>
            </a:endParaRP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410 individuals received addiction intervention services</a:t>
            </a: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12,000+ children and youth served</a:t>
            </a:r>
          </a:p>
          <a:p>
            <a:pPr marL="299085" indent="-287020">
              <a:lnSpc>
                <a:spcPct val="100000"/>
              </a:lnSpc>
              <a:spcBef>
                <a:spcPts val="1270"/>
              </a:spcBef>
              <a:buClr>
                <a:srgbClr val="8D1414"/>
              </a:buClr>
              <a:buSzPct val="144642"/>
              <a:buFont typeface="Arial"/>
              <a:buChar char="•"/>
              <a:tabLst>
                <a:tab pos="299720" algn="l"/>
              </a:tabLst>
            </a:pPr>
            <a:r>
              <a:rPr lang="en-US" dirty="0" smtClean="0">
                <a:latin typeface="Corbel"/>
                <a:cs typeface="Corbel"/>
              </a:rPr>
              <a:t>13,000+ acres of public land improved</a:t>
            </a:r>
          </a:p>
          <a:p>
            <a:endParaRPr lang="en-US" dirty="0"/>
          </a:p>
        </p:txBody>
      </p:sp>
    </p:spTree>
    <p:extLst>
      <p:ext uri="{BB962C8B-B14F-4D97-AF65-F5344CB8AC3E}">
        <p14:creationId xmlns:p14="http://schemas.microsoft.com/office/powerpoint/2010/main" val="3957700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392</TotalTime>
  <Words>1303</Words>
  <Application>Microsoft Office PowerPoint</Application>
  <PresentationFormat>Widescreen</PresentationFormat>
  <Paragraphs>172</Paragraphs>
  <Slides>23</Slides>
  <Notes>20</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Century Gothic</vt:lpstr>
      <vt:lpstr>Corbel</vt:lpstr>
      <vt:lpstr>Times New Roman</vt:lpstr>
      <vt:lpstr>Wingdings</vt:lpstr>
      <vt:lpstr>Wingdings 3</vt:lpstr>
      <vt:lpstr>Ion</vt:lpstr>
      <vt:lpstr>AmeriCorps 101</vt:lpstr>
      <vt:lpstr>AmeriCorps 101 Syllabus</vt:lpstr>
      <vt:lpstr>What is AmeriCorps?</vt:lpstr>
      <vt:lpstr>So, what is AH-MER-EE-CORE, again? </vt:lpstr>
      <vt:lpstr>History of AmeriCorps</vt:lpstr>
      <vt:lpstr>What do AmeriCorps Members Do? </vt:lpstr>
      <vt:lpstr>PowerPoint Presentation</vt:lpstr>
      <vt:lpstr>AmeriCorps Member  Fast Facts</vt:lpstr>
      <vt:lpstr>What did AmeriCorps New Jersey Members Accomplish in the 2022/2023 Program Year</vt:lpstr>
      <vt:lpstr>Focus Areas</vt:lpstr>
      <vt:lpstr>What Do AmeriCorps Members Do For New Jersey Communities?</vt:lpstr>
      <vt:lpstr>New Jersey Volunteers!</vt:lpstr>
      <vt:lpstr>Member Eligibility Requirements</vt:lpstr>
      <vt:lpstr>Background Checks: Every Member must Agree to These:</vt:lpstr>
      <vt:lpstr>Members’ Benefits</vt:lpstr>
      <vt:lpstr>Education Award</vt:lpstr>
      <vt:lpstr>Upon completion of your term of service, members are eligible for an Education Award.  </vt:lpstr>
      <vt:lpstr>Education Award Amounts</vt:lpstr>
      <vt:lpstr>Terms of Service</vt:lpstr>
      <vt:lpstr>Timesheets: All Members Must Keep Detailed Record of Service Time</vt:lpstr>
      <vt:lpstr>Prohibited Activities</vt:lpstr>
      <vt:lpstr>AmeriCorps: The Best of America</vt:lpstr>
      <vt:lpstr>AmeriCorps 101</vt:lpstr>
    </vt:vector>
  </TitlesOfParts>
  <Company>Division of Revenue and Enterprise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AmeriCorps 101</dc:title>
  <dc:creator>Funelas, Vincent [DOS]</dc:creator>
  <cp:lastModifiedBy>Barrows, Lori [DOS]</cp:lastModifiedBy>
  <cp:revision>49</cp:revision>
  <cp:lastPrinted>2022-10-03T19:16:16Z</cp:lastPrinted>
  <dcterms:created xsi:type="dcterms:W3CDTF">2022-09-19T16:33:42Z</dcterms:created>
  <dcterms:modified xsi:type="dcterms:W3CDTF">2024-02-14T16:56:14Z</dcterms:modified>
</cp:coreProperties>
</file>