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310" r:id="rId2"/>
    <p:sldId id="311" r:id="rId3"/>
    <p:sldId id="312" r:id="rId4"/>
    <p:sldId id="313" r:id="rId5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6362" autoAdjust="0"/>
  </p:normalViewPr>
  <p:slideViewPr>
    <p:cSldViewPr>
      <p:cViewPr varScale="1">
        <p:scale>
          <a:sx n="51" d="100"/>
          <a:sy n="51" d="100"/>
        </p:scale>
        <p:origin x="302" y="5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6" y="7"/>
            <a:ext cx="3038145" cy="464205"/>
          </a:xfrm>
          <a:prstGeom prst="rect">
            <a:avLst/>
          </a:prstGeom>
        </p:spPr>
        <p:txBody>
          <a:bodyPr vert="horz" lIns="88077" tIns="44038" rIns="88077" bIns="4403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738" y="7"/>
            <a:ext cx="3038145" cy="464205"/>
          </a:xfrm>
          <a:prstGeom prst="rect">
            <a:avLst/>
          </a:prstGeom>
        </p:spPr>
        <p:txBody>
          <a:bodyPr vert="horz" lIns="88077" tIns="44038" rIns="88077" bIns="44038" rtlCol="0"/>
          <a:lstStyle>
            <a:lvl1pPr algn="r">
              <a:defRPr sz="1200"/>
            </a:lvl1pPr>
          </a:lstStyle>
          <a:p>
            <a:fld id="{FEE041D8-61F4-4C14-BC7F-366C9B07A376}" type="datetimeFigureOut">
              <a:rPr lang="en-US" smtClean="0"/>
              <a:t>7/7/2021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6" y="8830665"/>
            <a:ext cx="3038145" cy="464205"/>
          </a:xfrm>
          <a:prstGeom prst="rect">
            <a:avLst/>
          </a:prstGeom>
        </p:spPr>
        <p:txBody>
          <a:bodyPr vert="horz" lIns="88077" tIns="44038" rIns="88077" bIns="4403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738" y="8830665"/>
            <a:ext cx="3038145" cy="464205"/>
          </a:xfrm>
          <a:prstGeom prst="rect">
            <a:avLst/>
          </a:prstGeom>
        </p:spPr>
        <p:txBody>
          <a:bodyPr vert="horz" lIns="88077" tIns="44038" rIns="88077" bIns="44038" rtlCol="0" anchor="b"/>
          <a:lstStyle>
            <a:lvl1pPr algn="r">
              <a:defRPr sz="1200"/>
            </a:lvl1pPr>
          </a:lstStyle>
          <a:p>
            <a:fld id="{5E97B637-7486-4B79-A133-ED351BF398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88292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4" y="7"/>
            <a:ext cx="3038319" cy="465121"/>
          </a:xfrm>
          <a:prstGeom prst="rect">
            <a:avLst/>
          </a:prstGeom>
        </p:spPr>
        <p:txBody>
          <a:bodyPr vert="horz" lIns="61988" tIns="30996" rIns="61988" bIns="30996" rtlCol="0"/>
          <a:lstStyle>
            <a:lvl1pPr algn="l">
              <a:defRPr sz="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896" y="7"/>
            <a:ext cx="3038319" cy="465121"/>
          </a:xfrm>
          <a:prstGeom prst="rect">
            <a:avLst/>
          </a:prstGeom>
        </p:spPr>
        <p:txBody>
          <a:bodyPr vert="horz" lIns="61988" tIns="30996" rIns="61988" bIns="30996" rtlCol="0"/>
          <a:lstStyle>
            <a:lvl1pPr algn="r">
              <a:defRPr sz="800"/>
            </a:lvl1pPr>
          </a:lstStyle>
          <a:p>
            <a:fld id="{8D904F28-59FD-4C2F-94B6-16312D44A8E1}" type="datetimeFigureOut">
              <a:rPr lang="en-US" smtClean="0"/>
              <a:t>7/7/2021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61988" tIns="30996" rIns="61988" bIns="3099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520" y="4415647"/>
            <a:ext cx="5607362" cy="4183079"/>
          </a:xfrm>
          <a:prstGeom prst="rect">
            <a:avLst/>
          </a:prstGeom>
        </p:spPr>
        <p:txBody>
          <a:bodyPr vert="horz" lIns="61988" tIns="30996" rIns="61988" bIns="30996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4" y="8830277"/>
            <a:ext cx="3038319" cy="464118"/>
          </a:xfrm>
          <a:prstGeom prst="rect">
            <a:avLst/>
          </a:prstGeom>
        </p:spPr>
        <p:txBody>
          <a:bodyPr vert="horz" lIns="61988" tIns="30996" rIns="61988" bIns="30996" rtlCol="0" anchor="b"/>
          <a:lstStyle>
            <a:lvl1pPr algn="l">
              <a:defRPr sz="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896" y="8830277"/>
            <a:ext cx="3038319" cy="464118"/>
          </a:xfrm>
          <a:prstGeom prst="rect">
            <a:avLst/>
          </a:prstGeom>
        </p:spPr>
        <p:txBody>
          <a:bodyPr vert="horz" lIns="61988" tIns="30996" rIns="61988" bIns="30996" rtlCol="0" anchor="b"/>
          <a:lstStyle>
            <a:lvl1pPr algn="r">
              <a:defRPr sz="800"/>
            </a:lvl1pPr>
          </a:lstStyle>
          <a:p>
            <a:fld id="{D7E1791B-ED1C-4F83-8DDE-DBC32A7B2D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37353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82347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60456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5726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43144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B761C-01C4-49C0-9237-656CEE96CE32}" type="datetime1">
              <a:rPr lang="en-US" smtClean="0"/>
              <a:t>7/7/2021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7FDFB-9174-45C3-B557-1AE1CF9C1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3064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AEFB9-1EB9-4BBD-B6BE-FFDD00302317}" type="datetime1">
              <a:rPr lang="en-US" smtClean="0"/>
              <a:t>7/7/2021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7FDFB-9174-45C3-B557-1AE1CF9C1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1051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49055-22F8-4B53-BE68-F2550230F583}" type="datetime1">
              <a:rPr lang="en-US" smtClean="0"/>
              <a:t>7/7/2021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7FDFB-9174-45C3-B557-1AE1CF9C1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071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364B5-92CD-4A3B-A438-54D55DBFEDD4}" type="datetime1">
              <a:rPr lang="en-US" smtClean="0"/>
              <a:t>7/7/2021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7FDFB-9174-45C3-B557-1AE1CF9C1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761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264BC-9E93-4118-AC36-5129786042EE}" type="datetime1">
              <a:rPr lang="en-US" smtClean="0"/>
              <a:t>7/7/2021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7FDFB-9174-45C3-B557-1AE1CF9C1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5211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9D17B-89BE-41F7-A5E4-BDA0FC9CAAE9}" type="datetime1">
              <a:rPr lang="en-US" smtClean="0"/>
              <a:t>7/7/2021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7FDFB-9174-45C3-B557-1AE1CF9C1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8441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895C8-3CDE-4094-8798-56CA63673915}" type="datetime1">
              <a:rPr lang="en-US" smtClean="0"/>
              <a:t>7/7/2021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7FDFB-9174-45C3-B557-1AE1CF9C1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3123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5127B-D623-4E70-9483-1DB5011DE8F4}" type="datetime1">
              <a:rPr lang="en-US" smtClean="0"/>
              <a:t>7/7/2021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7FDFB-9174-45C3-B557-1AE1CF9C1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4177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6C7B5-4556-4488-970F-B3456C717A28}" type="datetime1">
              <a:rPr lang="en-US" smtClean="0"/>
              <a:t>7/7/2021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7FDFB-9174-45C3-B557-1AE1CF9C1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012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F1EF3-FB01-4732-8142-919BA368B069}" type="datetime1">
              <a:rPr lang="en-US" smtClean="0"/>
              <a:t>7/7/2021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7FDFB-9174-45C3-B557-1AE1CF9C1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768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91207-1DD6-4994-AA2F-D5A65314E648}" type="datetime1">
              <a:rPr lang="en-US" smtClean="0"/>
              <a:t>7/7/2021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7FDFB-9174-45C3-B557-1AE1CF9C1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833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66DD40-825A-449B-8055-DCC2093D3C17}" type="datetime1">
              <a:rPr lang="en-US" smtClean="0"/>
              <a:t>7/7/2021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77FDFB-9174-45C3-B557-1AE1CF9C1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797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0" y="12700"/>
            <a:ext cx="9144000" cy="1073151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NJ 70 (MP 33.43 – 43.26)</a:t>
            </a:r>
          </a:p>
          <a:p>
            <a:r>
              <a:rPr lang="en-US" sz="1800" b="1" dirty="0"/>
              <a:t>Ocean County</a:t>
            </a:r>
          </a:p>
          <a:p>
            <a:r>
              <a:rPr lang="en-US" sz="1800" dirty="0"/>
              <a:t>    </a:t>
            </a:r>
            <a:r>
              <a:rPr lang="en-US" sz="1800" b="1" dirty="0"/>
              <a:t>PDA Suite* Congestion Scan Analysis</a:t>
            </a:r>
            <a:endParaRPr lang="en-US" sz="1800" dirty="0"/>
          </a:p>
        </p:txBody>
      </p:sp>
      <p:sp>
        <p:nvSpPr>
          <p:cNvPr id="14" name="Subtitle 1"/>
          <p:cNvSpPr txBox="1">
            <a:spLocks/>
          </p:cNvSpPr>
          <p:nvPr/>
        </p:nvSpPr>
        <p:spPr>
          <a:xfrm>
            <a:off x="1752600" y="1067175"/>
            <a:ext cx="5807819" cy="4442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u="sng" dirty="0">
                <a:solidFill>
                  <a:srgbClr val="002060"/>
                </a:solidFill>
              </a:rPr>
              <a:t>PDA </a:t>
            </a:r>
            <a:r>
              <a:rPr lang="en-US" sz="1400" b="1" u="sng" dirty="0">
                <a:solidFill>
                  <a:schemeClr val="accent2">
                    <a:lumMod val="50000"/>
                  </a:schemeClr>
                </a:solidFill>
              </a:rPr>
              <a:t>TTI </a:t>
            </a:r>
            <a:r>
              <a:rPr lang="en-US" sz="1400" u="sng" dirty="0">
                <a:solidFill>
                  <a:srgbClr val="002060"/>
                </a:solidFill>
              </a:rPr>
              <a:t>Scan for </a:t>
            </a:r>
            <a:r>
              <a:rPr lang="en-US" sz="1400" b="1" u="sng" dirty="0">
                <a:solidFill>
                  <a:schemeClr val="accent2">
                    <a:lumMod val="50000"/>
                  </a:schemeClr>
                </a:solidFill>
              </a:rPr>
              <a:t>weekdays of year 2019</a:t>
            </a:r>
          </a:p>
        </p:txBody>
      </p:sp>
      <p:sp>
        <p:nvSpPr>
          <p:cNvPr id="10" name="Subtitle 2"/>
          <p:cNvSpPr>
            <a:spLocks noGrp="1"/>
          </p:cNvSpPr>
          <p:nvPr/>
        </p:nvSpPr>
        <p:spPr>
          <a:xfrm>
            <a:off x="1447800" y="6489352"/>
            <a:ext cx="6619792" cy="240617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/>
          <a:p>
            <a:pPr marL="0" marR="0" algn="ctr">
              <a:spcBef>
                <a:spcPts val="290"/>
              </a:spcBef>
              <a:spcAft>
                <a:spcPts val="0"/>
              </a:spcAft>
            </a:pPr>
            <a:r>
              <a:rPr lang="en-US" sz="1100" b="1" kern="1200" dirty="0">
                <a:solidFill>
                  <a:srgbClr val="000000"/>
                </a:solidFill>
                <a:effectLst/>
                <a:latin typeface="Cambria"/>
                <a:ea typeface="Times New Roman"/>
                <a:cs typeface="Times New Roman"/>
              </a:rPr>
              <a:t>* </a:t>
            </a:r>
            <a:r>
              <a:rPr lang="en-US" sz="1100" kern="120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  </a:t>
            </a:r>
            <a:r>
              <a:rPr lang="en-US" sz="1100" i="1" kern="120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Probe Data Analytics (</a:t>
            </a:r>
            <a:r>
              <a:rPr lang="en-US" sz="1100" i="1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PDA</a:t>
            </a:r>
            <a:r>
              <a:rPr lang="en-US" sz="1100" i="1" kern="120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) Suite is developed by the University of Maryland for the I-95 Corridor Coalition.</a:t>
            </a:r>
            <a:endParaRPr lang="en-US" sz="1100" i="1" dirty="0">
              <a:effectLst/>
              <a:latin typeface="Times New Roman"/>
              <a:ea typeface="Times New Roman"/>
            </a:endParaRPr>
          </a:p>
        </p:txBody>
      </p:sp>
      <p:pic>
        <p:nvPicPr>
          <p:cNvPr id="18" name="Picture 17" descr="dot logo 1 copy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52399" y="137556"/>
            <a:ext cx="842645" cy="844550"/>
          </a:xfrm>
          <a:prstGeom prst="rect">
            <a:avLst/>
          </a:prstGeom>
          <a:effectLst>
            <a:outerShdw blurRad="88900" dist="50800" dir="2400000" algn="ctr" rotWithShape="0">
              <a:schemeClr val="tx2">
                <a:lumMod val="75000"/>
              </a:schemeClr>
            </a:outerShdw>
          </a:effec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229600" y="6356350"/>
            <a:ext cx="457200" cy="365125"/>
          </a:xfrm>
        </p:spPr>
        <p:txBody>
          <a:bodyPr/>
          <a:lstStyle/>
          <a:p>
            <a:fld id="{2A77FDFB-9174-45C3-B557-1AE1CF9C1C75}" type="slidenum">
              <a:rPr lang="en-US" smtClean="0"/>
              <a:t>1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755" y="1378970"/>
            <a:ext cx="7924799" cy="326961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13755" y="4784137"/>
            <a:ext cx="7924800" cy="1569660"/>
          </a:xfrm>
          <a:prstGeom prst="rect">
            <a:avLst/>
          </a:prstGeom>
          <a:noFill/>
          <a:ln w="127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prstClr val="black"/>
                </a:solidFill>
              </a:rPr>
              <a:t>Assessment for Average </a:t>
            </a:r>
            <a:r>
              <a:rPr lang="en-US" sz="1200" b="1" u="sng" dirty="0">
                <a:solidFill>
                  <a:prstClr val="black"/>
                </a:solidFill>
              </a:rPr>
              <a:t>Travel Time </a:t>
            </a:r>
            <a:r>
              <a:rPr lang="en-US" sz="1200" b="1" dirty="0">
                <a:solidFill>
                  <a:prstClr val="black"/>
                </a:solidFill>
              </a:rPr>
              <a:t>on this section (Averaged by 1 hour):</a:t>
            </a:r>
          </a:p>
          <a:p>
            <a:endParaRPr lang="en-US" sz="1200" b="1" dirty="0"/>
          </a:p>
          <a:p>
            <a:pPr marL="171450" indent="-171450">
              <a:buFont typeface="Wingdings 3"/>
              <a:buChar char="u"/>
            </a:pPr>
            <a:r>
              <a:rPr lang="en-US" sz="1200" b="1" dirty="0"/>
              <a:t>Travel Time Indices </a:t>
            </a:r>
            <a:r>
              <a:rPr lang="en-US" sz="1200" dirty="0"/>
              <a:t>(TTIs) of 1.3 were recorded within this section of </a:t>
            </a:r>
            <a:r>
              <a:rPr lang="en-US" sz="1200" b="1" dirty="0">
                <a:solidFill>
                  <a:prstClr val="black"/>
                </a:solidFill>
              </a:rPr>
              <a:t>NJ 70 Westbound </a:t>
            </a:r>
            <a:r>
              <a:rPr lang="en-US" sz="1200" dirty="0"/>
              <a:t>during the </a:t>
            </a:r>
            <a:r>
              <a:rPr lang="en-US" sz="1200" b="1" dirty="0"/>
              <a:t>PM Peak </a:t>
            </a:r>
            <a:r>
              <a:rPr lang="en-US" sz="1200" dirty="0"/>
              <a:t>period. This indicates that travel within this section generally takes 1.3 times longer than travel under uncongested conditions indicating that this section is </a:t>
            </a:r>
            <a:r>
              <a:rPr lang="en-US" sz="1200" b="1" dirty="0"/>
              <a:t>Mildly Congested</a:t>
            </a:r>
            <a:r>
              <a:rPr lang="en-US" sz="1200" dirty="0"/>
              <a:t> at that time. </a:t>
            </a:r>
          </a:p>
          <a:p>
            <a:pPr marL="171450" indent="-171450">
              <a:buFont typeface="Wingdings 3"/>
              <a:buChar char="u"/>
            </a:pPr>
            <a:r>
              <a:rPr lang="en-US" sz="1200" b="1" dirty="0"/>
              <a:t>Travel Time Indices </a:t>
            </a:r>
            <a:r>
              <a:rPr lang="en-US" sz="1200" dirty="0"/>
              <a:t>(TTIs) of 1.1 were recorded within this section of </a:t>
            </a:r>
            <a:r>
              <a:rPr lang="en-US" sz="1200" b="1" dirty="0">
                <a:solidFill>
                  <a:prstClr val="black"/>
                </a:solidFill>
              </a:rPr>
              <a:t>NJ 70 Eastbound </a:t>
            </a:r>
            <a:r>
              <a:rPr lang="en-US" sz="1200" dirty="0"/>
              <a:t>during the </a:t>
            </a:r>
            <a:r>
              <a:rPr lang="en-US" sz="1200" b="1" dirty="0"/>
              <a:t>PM Peak </a:t>
            </a:r>
            <a:r>
              <a:rPr lang="en-US" sz="1200" dirty="0"/>
              <a:t>period indicating that this section is </a:t>
            </a:r>
            <a:r>
              <a:rPr lang="en-US" sz="1200" b="1" dirty="0"/>
              <a:t>Not Congested</a:t>
            </a:r>
            <a:r>
              <a:rPr lang="en-US" sz="1200" dirty="0"/>
              <a:t> at that time. </a:t>
            </a:r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279910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0" y="12700"/>
            <a:ext cx="9144000" cy="1073151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NJ 70 (MP 33.43 – 43.26)</a:t>
            </a:r>
          </a:p>
          <a:p>
            <a:r>
              <a:rPr lang="en-US" sz="1800" b="1" dirty="0"/>
              <a:t>Ocean County</a:t>
            </a:r>
          </a:p>
          <a:p>
            <a:r>
              <a:rPr lang="en-US" sz="1800" dirty="0"/>
              <a:t>    </a:t>
            </a:r>
            <a:r>
              <a:rPr lang="en-US" sz="1800" b="1" dirty="0"/>
              <a:t>PDA Suite* Congestion Scan Analysis</a:t>
            </a:r>
            <a:endParaRPr lang="en-US" sz="1800" dirty="0"/>
          </a:p>
        </p:txBody>
      </p:sp>
      <p:sp>
        <p:nvSpPr>
          <p:cNvPr id="14" name="Subtitle 1"/>
          <p:cNvSpPr txBox="1">
            <a:spLocks/>
          </p:cNvSpPr>
          <p:nvPr/>
        </p:nvSpPr>
        <p:spPr>
          <a:xfrm>
            <a:off x="1752600" y="1067175"/>
            <a:ext cx="5807819" cy="44420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u="sng" dirty="0">
                <a:solidFill>
                  <a:srgbClr val="002060"/>
                </a:solidFill>
              </a:rPr>
              <a:t>PDA </a:t>
            </a:r>
            <a:r>
              <a:rPr lang="en-US" sz="1400" b="1" u="sng" dirty="0">
                <a:solidFill>
                  <a:schemeClr val="accent2">
                    <a:lumMod val="50000"/>
                  </a:schemeClr>
                </a:solidFill>
              </a:rPr>
              <a:t>TTI </a:t>
            </a:r>
            <a:r>
              <a:rPr lang="en-US" sz="1400" u="sng" dirty="0">
                <a:solidFill>
                  <a:srgbClr val="002060"/>
                </a:solidFill>
              </a:rPr>
              <a:t>Scan for </a:t>
            </a:r>
            <a:r>
              <a:rPr lang="en-US" sz="1400" b="1" u="sng" dirty="0">
                <a:solidFill>
                  <a:schemeClr val="accent2">
                    <a:lumMod val="50000"/>
                  </a:schemeClr>
                </a:solidFill>
              </a:rPr>
              <a:t>Friday, Saturday and Sunday from July to August of year 2019</a:t>
            </a:r>
          </a:p>
        </p:txBody>
      </p:sp>
      <p:sp>
        <p:nvSpPr>
          <p:cNvPr id="10" name="Subtitle 2"/>
          <p:cNvSpPr>
            <a:spLocks noGrp="1"/>
          </p:cNvSpPr>
          <p:nvPr/>
        </p:nvSpPr>
        <p:spPr>
          <a:xfrm>
            <a:off x="1447800" y="6489352"/>
            <a:ext cx="6619792" cy="240617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/>
          <a:p>
            <a:pPr marL="0" marR="0" algn="ctr">
              <a:spcBef>
                <a:spcPts val="290"/>
              </a:spcBef>
              <a:spcAft>
                <a:spcPts val="0"/>
              </a:spcAft>
            </a:pPr>
            <a:r>
              <a:rPr lang="en-US" sz="1100" b="1" kern="1200" dirty="0">
                <a:solidFill>
                  <a:srgbClr val="000000"/>
                </a:solidFill>
                <a:effectLst/>
                <a:latin typeface="Cambria"/>
                <a:ea typeface="Times New Roman"/>
                <a:cs typeface="Times New Roman"/>
              </a:rPr>
              <a:t>* </a:t>
            </a:r>
            <a:r>
              <a:rPr lang="en-US" sz="1100" kern="120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  </a:t>
            </a:r>
            <a:r>
              <a:rPr lang="en-US" sz="1100" i="1" kern="120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Probe Data Analytics (</a:t>
            </a:r>
            <a:r>
              <a:rPr lang="en-US" sz="1100" i="1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PDA</a:t>
            </a:r>
            <a:r>
              <a:rPr lang="en-US" sz="1100" i="1" kern="120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) Suite is developed by the University of Maryland for the I-95 Corridor Coalition.</a:t>
            </a:r>
            <a:endParaRPr lang="en-US" sz="1100" i="1" dirty="0">
              <a:effectLst/>
              <a:latin typeface="Times New Roman"/>
              <a:ea typeface="Times New Roman"/>
            </a:endParaRPr>
          </a:p>
        </p:txBody>
      </p:sp>
      <p:pic>
        <p:nvPicPr>
          <p:cNvPr id="18" name="Picture 17" descr="dot logo 1 copy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52399" y="137556"/>
            <a:ext cx="842645" cy="844550"/>
          </a:xfrm>
          <a:prstGeom prst="rect">
            <a:avLst/>
          </a:prstGeom>
          <a:effectLst>
            <a:outerShdw blurRad="88900" dist="50800" dir="2400000" algn="ctr" rotWithShape="0">
              <a:schemeClr val="tx2">
                <a:lumMod val="75000"/>
              </a:schemeClr>
            </a:outerShdw>
          </a:effec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229600" y="6356350"/>
            <a:ext cx="457200" cy="365125"/>
          </a:xfrm>
        </p:spPr>
        <p:txBody>
          <a:bodyPr/>
          <a:lstStyle/>
          <a:p>
            <a:fld id="{2A77FDFB-9174-45C3-B557-1AE1CF9C1C75}" type="slidenum">
              <a:rPr lang="en-US" smtClean="0"/>
              <a:t>2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755" y="1378970"/>
            <a:ext cx="7924799" cy="326961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13755" y="4784137"/>
            <a:ext cx="7924800" cy="1569660"/>
          </a:xfrm>
          <a:prstGeom prst="rect">
            <a:avLst/>
          </a:prstGeom>
          <a:noFill/>
          <a:ln w="127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prstClr val="black"/>
                </a:solidFill>
              </a:rPr>
              <a:t>Assessment for Average </a:t>
            </a:r>
            <a:r>
              <a:rPr lang="en-US" sz="1200" b="1" u="sng" dirty="0">
                <a:solidFill>
                  <a:prstClr val="black"/>
                </a:solidFill>
              </a:rPr>
              <a:t>Travel Time </a:t>
            </a:r>
            <a:r>
              <a:rPr lang="en-US" sz="1200" b="1" dirty="0">
                <a:solidFill>
                  <a:prstClr val="black"/>
                </a:solidFill>
              </a:rPr>
              <a:t>on this section (Averaged by 1 hour):</a:t>
            </a:r>
          </a:p>
          <a:p>
            <a:endParaRPr lang="en-US" sz="1200" b="1" dirty="0"/>
          </a:p>
          <a:p>
            <a:pPr marL="171450" indent="-171450">
              <a:buFont typeface="Wingdings 3"/>
              <a:buChar char="u"/>
            </a:pPr>
            <a:r>
              <a:rPr lang="en-US" sz="1200" b="1" dirty="0"/>
              <a:t>Travel Time Indices </a:t>
            </a:r>
            <a:r>
              <a:rPr lang="en-US" sz="1200" dirty="0"/>
              <a:t>(TTIs) of 1.3 were recorded within this section of </a:t>
            </a:r>
            <a:r>
              <a:rPr lang="en-US" sz="1200" b="1" dirty="0">
                <a:solidFill>
                  <a:prstClr val="black"/>
                </a:solidFill>
              </a:rPr>
              <a:t>NJ 70 Eastbound </a:t>
            </a:r>
            <a:r>
              <a:rPr lang="en-US" sz="1200" dirty="0"/>
              <a:t>during the </a:t>
            </a:r>
            <a:r>
              <a:rPr lang="en-US" sz="1200" b="1" dirty="0"/>
              <a:t>afternoon </a:t>
            </a:r>
            <a:r>
              <a:rPr lang="en-US" sz="1200" dirty="0"/>
              <a:t>period. This indicates that travel within this section generally takes 1.3 times longer than travel under uncongested conditions indicating that this section is </a:t>
            </a:r>
            <a:r>
              <a:rPr lang="en-US" sz="1200" b="1" dirty="0"/>
              <a:t>Mildly Congested</a:t>
            </a:r>
            <a:r>
              <a:rPr lang="en-US" sz="1200" dirty="0"/>
              <a:t> at that time. </a:t>
            </a:r>
          </a:p>
          <a:p>
            <a:pPr marL="171450" indent="-171450">
              <a:buFont typeface="Wingdings 3"/>
              <a:buChar char="u"/>
            </a:pPr>
            <a:r>
              <a:rPr lang="en-US" sz="1200" b="1" dirty="0"/>
              <a:t>Travel Time Indices </a:t>
            </a:r>
            <a:r>
              <a:rPr lang="en-US" sz="1200" dirty="0"/>
              <a:t>(TTIs) of 1.2 were recorded within this section of </a:t>
            </a:r>
            <a:r>
              <a:rPr lang="en-US" sz="1200" b="1" dirty="0">
                <a:solidFill>
                  <a:prstClr val="black"/>
                </a:solidFill>
              </a:rPr>
              <a:t>NJ 70 Westbound </a:t>
            </a:r>
            <a:r>
              <a:rPr lang="en-US" sz="1200" dirty="0"/>
              <a:t>during the </a:t>
            </a:r>
            <a:r>
              <a:rPr lang="en-US" sz="1200" b="1" dirty="0"/>
              <a:t>from AM Peak to PM Peak </a:t>
            </a:r>
            <a:r>
              <a:rPr lang="en-US" sz="1200" dirty="0"/>
              <a:t>period indicating that this section is </a:t>
            </a:r>
            <a:r>
              <a:rPr lang="en-US" sz="1200" b="1" dirty="0"/>
              <a:t>Mildly Congested</a:t>
            </a:r>
            <a:r>
              <a:rPr lang="en-US" sz="1200" dirty="0"/>
              <a:t> at that time. </a:t>
            </a:r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335514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0" y="12700"/>
            <a:ext cx="9144000" cy="1073151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NJ 70 (MP 44.79-48.03)</a:t>
            </a:r>
          </a:p>
          <a:p>
            <a:r>
              <a:rPr lang="en-US" sz="1800" b="1" dirty="0"/>
              <a:t>Ocean County</a:t>
            </a:r>
          </a:p>
          <a:p>
            <a:r>
              <a:rPr lang="en-US" sz="1800" dirty="0"/>
              <a:t>    </a:t>
            </a:r>
            <a:r>
              <a:rPr lang="en-US" sz="1800" b="1" dirty="0"/>
              <a:t>PDA Suite* Congestion Scan Analysis</a:t>
            </a:r>
            <a:endParaRPr lang="en-US" sz="1800" dirty="0"/>
          </a:p>
        </p:txBody>
      </p:sp>
      <p:sp>
        <p:nvSpPr>
          <p:cNvPr id="14" name="Subtitle 1"/>
          <p:cNvSpPr txBox="1">
            <a:spLocks/>
          </p:cNvSpPr>
          <p:nvPr/>
        </p:nvSpPr>
        <p:spPr>
          <a:xfrm>
            <a:off x="1752600" y="1067175"/>
            <a:ext cx="5807819" cy="4442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u="sng" dirty="0">
                <a:solidFill>
                  <a:srgbClr val="002060"/>
                </a:solidFill>
              </a:rPr>
              <a:t>PDA </a:t>
            </a:r>
            <a:r>
              <a:rPr lang="en-US" sz="1400" b="1" u="sng" dirty="0">
                <a:solidFill>
                  <a:schemeClr val="accent2">
                    <a:lumMod val="50000"/>
                  </a:schemeClr>
                </a:solidFill>
              </a:rPr>
              <a:t>TTI </a:t>
            </a:r>
            <a:r>
              <a:rPr lang="en-US" sz="1400" u="sng" dirty="0">
                <a:solidFill>
                  <a:srgbClr val="002060"/>
                </a:solidFill>
              </a:rPr>
              <a:t>Scan for </a:t>
            </a:r>
            <a:r>
              <a:rPr lang="en-US" sz="1400" b="1" u="sng" dirty="0">
                <a:solidFill>
                  <a:schemeClr val="accent2">
                    <a:lumMod val="50000"/>
                  </a:schemeClr>
                </a:solidFill>
              </a:rPr>
              <a:t>weekdays of year 2019</a:t>
            </a:r>
          </a:p>
        </p:txBody>
      </p:sp>
      <p:sp>
        <p:nvSpPr>
          <p:cNvPr id="10" name="Subtitle 2"/>
          <p:cNvSpPr>
            <a:spLocks noGrp="1"/>
          </p:cNvSpPr>
          <p:nvPr/>
        </p:nvSpPr>
        <p:spPr>
          <a:xfrm>
            <a:off x="1447800" y="6489352"/>
            <a:ext cx="6619792" cy="240617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/>
          <a:p>
            <a:pPr marL="0" marR="0" algn="ctr">
              <a:spcBef>
                <a:spcPts val="290"/>
              </a:spcBef>
              <a:spcAft>
                <a:spcPts val="0"/>
              </a:spcAft>
            </a:pPr>
            <a:r>
              <a:rPr lang="en-US" sz="1100" b="1" kern="1200" dirty="0">
                <a:solidFill>
                  <a:srgbClr val="000000"/>
                </a:solidFill>
                <a:effectLst/>
                <a:latin typeface="Cambria"/>
                <a:ea typeface="Times New Roman"/>
                <a:cs typeface="Times New Roman"/>
              </a:rPr>
              <a:t>* </a:t>
            </a:r>
            <a:r>
              <a:rPr lang="en-US" sz="1100" kern="120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  </a:t>
            </a:r>
            <a:r>
              <a:rPr lang="en-US" sz="1100" i="1" kern="120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Probe Data Analytics (</a:t>
            </a:r>
            <a:r>
              <a:rPr lang="en-US" sz="1100" i="1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PDA</a:t>
            </a:r>
            <a:r>
              <a:rPr lang="en-US" sz="1100" i="1" kern="120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) Suite is developed by the University of Maryland for the I-95 Corridor Coalition.</a:t>
            </a:r>
            <a:endParaRPr lang="en-US" sz="1100" i="1" dirty="0">
              <a:effectLst/>
              <a:latin typeface="Times New Roman"/>
              <a:ea typeface="Times New Roman"/>
            </a:endParaRPr>
          </a:p>
        </p:txBody>
      </p:sp>
      <p:pic>
        <p:nvPicPr>
          <p:cNvPr id="18" name="Picture 17" descr="dot logo 1 copy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52399" y="137556"/>
            <a:ext cx="842645" cy="844550"/>
          </a:xfrm>
          <a:prstGeom prst="rect">
            <a:avLst/>
          </a:prstGeom>
          <a:effectLst>
            <a:outerShdw blurRad="88900" dist="50800" dir="2400000" algn="ctr" rotWithShape="0">
              <a:schemeClr val="tx2">
                <a:lumMod val="75000"/>
              </a:schemeClr>
            </a:outerShdw>
          </a:effec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229600" y="6356350"/>
            <a:ext cx="457200" cy="365125"/>
          </a:xfrm>
        </p:spPr>
        <p:txBody>
          <a:bodyPr/>
          <a:lstStyle/>
          <a:p>
            <a:fld id="{2A77FDFB-9174-45C3-B557-1AE1CF9C1C75}" type="slidenum">
              <a:rPr lang="en-US" smtClean="0"/>
              <a:t>3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13755" y="4784137"/>
            <a:ext cx="7924800" cy="1569660"/>
          </a:xfrm>
          <a:prstGeom prst="rect">
            <a:avLst/>
          </a:prstGeom>
          <a:noFill/>
          <a:ln w="127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prstClr val="black"/>
                </a:solidFill>
              </a:rPr>
              <a:t>Assessment for Average </a:t>
            </a:r>
            <a:r>
              <a:rPr lang="en-US" sz="1200" b="1" u="sng" dirty="0">
                <a:solidFill>
                  <a:prstClr val="black"/>
                </a:solidFill>
              </a:rPr>
              <a:t>Travel Time </a:t>
            </a:r>
            <a:r>
              <a:rPr lang="en-US" sz="1200" b="1" dirty="0">
                <a:solidFill>
                  <a:prstClr val="black"/>
                </a:solidFill>
              </a:rPr>
              <a:t>on this section (Averaged by 1 hour):</a:t>
            </a:r>
          </a:p>
          <a:p>
            <a:endParaRPr lang="en-US" sz="1200" b="1" dirty="0"/>
          </a:p>
          <a:p>
            <a:pPr marL="171450" indent="-171450">
              <a:buFont typeface="Wingdings 3"/>
              <a:buChar char="u"/>
            </a:pPr>
            <a:r>
              <a:rPr lang="en-US" sz="1200" b="1" dirty="0"/>
              <a:t>Travel Time Indices </a:t>
            </a:r>
            <a:r>
              <a:rPr lang="en-US" sz="1200" dirty="0"/>
              <a:t>(TTIs) of 1.5 were recorded within this section of </a:t>
            </a:r>
            <a:r>
              <a:rPr lang="en-US" sz="1200" b="1" dirty="0">
                <a:solidFill>
                  <a:prstClr val="black"/>
                </a:solidFill>
              </a:rPr>
              <a:t>NJ 70 Westbound </a:t>
            </a:r>
            <a:r>
              <a:rPr lang="en-US" sz="1200" dirty="0"/>
              <a:t>during the </a:t>
            </a:r>
            <a:r>
              <a:rPr lang="en-US" sz="1200" b="1" dirty="0"/>
              <a:t>PM Peak </a:t>
            </a:r>
            <a:r>
              <a:rPr lang="en-US" sz="1200" dirty="0"/>
              <a:t>period. This indicates that travel within this section generally takes 1.3 times longer than travel under uncongested conditions indicating that this section is </a:t>
            </a:r>
            <a:r>
              <a:rPr lang="en-US" sz="1200" b="1" dirty="0"/>
              <a:t>Mildly Congested</a:t>
            </a:r>
            <a:r>
              <a:rPr lang="en-US" sz="1200" dirty="0"/>
              <a:t> at that time. </a:t>
            </a:r>
          </a:p>
          <a:p>
            <a:pPr marL="171450" indent="-171450">
              <a:buFont typeface="Wingdings 3"/>
              <a:buChar char="u"/>
            </a:pPr>
            <a:r>
              <a:rPr lang="en-US" sz="1200" b="1" dirty="0"/>
              <a:t>Travel Time Indices </a:t>
            </a:r>
            <a:r>
              <a:rPr lang="en-US" sz="1200" dirty="0"/>
              <a:t>(TTIs) of 1.3 were recorded within this section of </a:t>
            </a:r>
            <a:r>
              <a:rPr lang="en-US" sz="1200" b="1" dirty="0">
                <a:solidFill>
                  <a:prstClr val="black"/>
                </a:solidFill>
              </a:rPr>
              <a:t>NJ 70 Eastbound </a:t>
            </a:r>
            <a:r>
              <a:rPr lang="en-US" sz="1200" dirty="0"/>
              <a:t>during the </a:t>
            </a:r>
            <a:r>
              <a:rPr lang="en-US" sz="1200" b="1" dirty="0"/>
              <a:t>PM Peak </a:t>
            </a:r>
            <a:r>
              <a:rPr lang="en-US" sz="1200" dirty="0"/>
              <a:t>period indicating that this section is </a:t>
            </a:r>
            <a:r>
              <a:rPr lang="en-US" sz="1200" b="1" dirty="0"/>
              <a:t>Not Congested</a:t>
            </a:r>
            <a:r>
              <a:rPr lang="en-US" sz="1200" dirty="0"/>
              <a:t> at that time. </a:t>
            </a:r>
          </a:p>
          <a:p>
            <a:endParaRPr lang="en-US" sz="1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955" y="1416300"/>
            <a:ext cx="7788633" cy="3300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0476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0" y="12700"/>
            <a:ext cx="9144000" cy="1073151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NJ 70 (MP 44.79-48.03)</a:t>
            </a:r>
          </a:p>
          <a:p>
            <a:r>
              <a:rPr lang="en-US" sz="1800" b="1" dirty="0"/>
              <a:t>Ocean County</a:t>
            </a:r>
          </a:p>
          <a:p>
            <a:r>
              <a:rPr lang="en-US" sz="1800" dirty="0"/>
              <a:t>    </a:t>
            </a:r>
            <a:r>
              <a:rPr lang="en-US" sz="1800" b="1" dirty="0"/>
              <a:t>PDA Suite* Congestion Scan Analysis</a:t>
            </a:r>
            <a:endParaRPr lang="en-US" sz="1800" dirty="0"/>
          </a:p>
        </p:txBody>
      </p:sp>
      <p:sp>
        <p:nvSpPr>
          <p:cNvPr id="14" name="Subtitle 1"/>
          <p:cNvSpPr txBox="1">
            <a:spLocks/>
          </p:cNvSpPr>
          <p:nvPr/>
        </p:nvSpPr>
        <p:spPr>
          <a:xfrm>
            <a:off x="1752600" y="1067175"/>
            <a:ext cx="5807819" cy="44420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u="sng" dirty="0">
                <a:solidFill>
                  <a:srgbClr val="002060"/>
                </a:solidFill>
              </a:rPr>
              <a:t>PDA </a:t>
            </a:r>
            <a:r>
              <a:rPr lang="en-US" sz="1400" b="1" u="sng" dirty="0">
                <a:solidFill>
                  <a:schemeClr val="accent2">
                    <a:lumMod val="50000"/>
                  </a:schemeClr>
                </a:solidFill>
              </a:rPr>
              <a:t>TTI </a:t>
            </a:r>
            <a:r>
              <a:rPr lang="en-US" sz="1400" u="sng" dirty="0">
                <a:solidFill>
                  <a:srgbClr val="002060"/>
                </a:solidFill>
              </a:rPr>
              <a:t>Scan for </a:t>
            </a:r>
            <a:r>
              <a:rPr lang="en-US" sz="1400" b="1" u="sng" dirty="0">
                <a:solidFill>
                  <a:schemeClr val="accent2">
                    <a:lumMod val="50000"/>
                  </a:schemeClr>
                </a:solidFill>
              </a:rPr>
              <a:t>Friday, Saturday and Sunday from July to August of year 2019</a:t>
            </a:r>
          </a:p>
        </p:txBody>
      </p:sp>
      <p:sp>
        <p:nvSpPr>
          <p:cNvPr id="10" name="Subtitle 2"/>
          <p:cNvSpPr>
            <a:spLocks noGrp="1"/>
          </p:cNvSpPr>
          <p:nvPr/>
        </p:nvSpPr>
        <p:spPr>
          <a:xfrm>
            <a:off x="1447800" y="6489352"/>
            <a:ext cx="6619792" cy="240617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/>
          <a:p>
            <a:pPr marL="0" marR="0" algn="ctr">
              <a:spcBef>
                <a:spcPts val="290"/>
              </a:spcBef>
              <a:spcAft>
                <a:spcPts val="0"/>
              </a:spcAft>
            </a:pPr>
            <a:r>
              <a:rPr lang="en-US" sz="1100" b="1" kern="1200" dirty="0">
                <a:solidFill>
                  <a:srgbClr val="000000"/>
                </a:solidFill>
                <a:effectLst/>
                <a:latin typeface="Cambria"/>
                <a:ea typeface="Times New Roman"/>
                <a:cs typeface="Times New Roman"/>
              </a:rPr>
              <a:t>* </a:t>
            </a:r>
            <a:r>
              <a:rPr lang="en-US" sz="1100" kern="120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  </a:t>
            </a:r>
            <a:r>
              <a:rPr lang="en-US" sz="1100" i="1" kern="120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Probe Data Analytics (</a:t>
            </a:r>
            <a:r>
              <a:rPr lang="en-US" sz="1100" i="1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PDA</a:t>
            </a:r>
            <a:r>
              <a:rPr lang="en-US" sz="1100" i="1" kern="120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) Suite is developed by the University of Maryland for the I-95 Corridor Coalition.</a:t>
            </a:r>
            <a:endParaRPr lang="en-US" sz="1100" i="1" dirty="0">
              <a:effectLst/>
              <a:latin typeface="Times New Roman"/>
              <a:ea typeface="Times New Roman"/>
            </a:endParaRPr>
          </a:p>
        </p:txBody>
      </p:sp>
      <p:pic>
        <p:nvPicPr>
          <p:cNvPr id="18" name="Picture 17" descr="dot logo 1 copy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52399" y="137556"/>
            <a:ext cx="842645" cy="844550"/>
          </a:xfrm>
          <a:prstGeom prst="rect">
            <a:avLst/>
          </a:prstGeom>
          <a:effectLst>
            <a:outerShdw blurRad="88900" dist="50800" dir="2400000" algn="ctr" rotWithShape="0">
              <a:schemeClr val="tx2">
                <a:lumMod val="75000"/>
              </a:schemeClr>
            </a:outerShdw>
          </a:effec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229600" y="6356350"/>
            <a:ext cx="457200" cy="365125"/>
          </a:xfrm>
        </p:spPr>
        <p:txBody>
          <a:bodyPr/>
          <a:lstStyle/>
          <a:p>
            <a:fld id="{2A77FDFB-9174-45C3-B557-1AE1CF9C1C75}" type="slidenum">
              <a:rPr lang="en-US" smtClean="0"/>
              <a:t>4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13755" y="4784137"/>
            <a:ext cx="7924800" cy="1569660"/>
          </a:xfrm>
          <a:prstGeom prst="rect">
            <a:avLst/>
          </a:prstGeom>
          <a:noFill/>
          <a:ln w="127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prstClr val="black"/>
                </a:solidFill>
              </a:rPr>
              <a:t>Assessment for Average </a:t>
            </a:r>
            <a:r>
              <a:rPr lang="en-US" sz="1200" b="1" u="sng" dirty="0">
                <a:solidFill>
                  <a:prstClr val="black"/>
                </a:solidFill>
              </a:rPr>
              <a:t>Travel Time </a:t>
            </a:r>
            <a:r>
              <a:rPr lang="en-US" sz="1200" b="1" dirty="0">
                <a:solidFill>
                  <a:prstClr val="black"/>
                </a:solidFill>
              </a:rPr>
              <a:t>on this section (Averaged by 1 hour):</a:t>
            </a:r>
          </a:p>
          <a:p>
            <a:endParaRPr lang="en-US" sz="1200" b="1" dirty="0"/>
          </a:p>
          <a:p>
            <a:pPr marL="171450" indent="-171450">
              <a:buFont typeface="Wingdings 3"/>
              <a:buChar char="u"/>
            </a:pPr>
            <a:r>
              <a:rPr lang="en-US" sz="1200" b="1" dirty="0"/>
              <a:t>Travel Time Indices </a:t>
            </a:r>
            <a:r>
              <a:rPr lang="en-US" sz="1200" dirty="0"/>
              <a:t>(TTIs) of 1.2 were recorded within this section of </a:t>
            </a:r>
            <a:r>
              <a:rPr lang="en-US" sz="1200" b="1" dirty="0">
                <a:solidFill>
                  <a:prstClr val="black"/>
                </a:solidFill>
              </a:rPr>
              <a:t>NJ 70 Eastbound </a:t>
            </a:r>
            <a:r>
              <a:rPr lang="en-US" sz="1200" dirty="0"/>
              <a:t>during the </a:t>
            </a:r>
            <a:r>
              <a:rPr lang="en-US" sz="1200" b="1" dirty="0"/>
              <a:t>afternoon </a:t>
            </a:r>
            <a:r>
              <a:rPr lang="en-US" sz="1200" dirty="0"/>
              <a:t>period. This indicates that travel within this section generally takes 1.3 times longer than travel under uncongested conditions indicating that this section is </a:t>
            </a:r>
            <a:r>
              <a:rPr lang="en-US" sz="1200" b="1" dirty="0"/>
              <a:t>Mildly Congested</a:t>
            </a:r>
            <a:r>
              <a:rPr lang="en-US" sz="1200" dirty="0"/>
              <a:t> at that time. </a:t>
            </a:r>
          </a:p>
          <a:p>
            <a:pPr marL="171450" indent="-171450">
              <a:buFont typeface="Wingdings 3"/>
              <a:buChar char="u"/>
            </a:pPr>
            <a:r>
              <a:rPr lang="en-US" sz="1200" b="1" dirty="0"/>
              <a:t>Travel Time Indices </a:t>
            </a:r>
            <a:r>
              <a:rPr lang="en-US" sz="1200" dirty="0"/>
              <a:t>(TTIs) of 1.2 were recorded within this section of </a:t>
            </a:r>
            <a:r>
              <a:rPr lang="en-US" sz="1200" b="1" dirty="0">
                <a:solidFill>
                  <a:prstClr val="black"/>
                </a:solidFill>
              </a:rPr>
              <a:t>NJ 70 Westbound </a:t>
            </a:r>
            <a:r>
              <a:rPr lang="en-US" sz="1200" dirty="0"/>
              <a:t>during the </a:t>
            </a:r>
            <a:r>
              <a:rPr lang="en-US" sz="1200" b="1" dirty="0"/>
              <a:t>from AM Peak to PM Peak </a:t>
            </a:r>
            <a:r>
              <a:rPr lang="en-US" sz="1200" dirty="0"/>
              <a:t>period indicating that this section is </a:t>
            </a:r>
            <a:r>
              <a:rPr lang="en-US" sz="1200" b="1" dirty="0"/>
              <a:t>Mildly Congested</a:t>
            </a:r>
            <a:r>
              <a:rPr lang="en-US" sz="1200" dirty="0"/>
              <a:t> at that time. </a:t>
            </a:r>
          </a:p>
          <a:p>
            <a:endParaRPr lang="en-US" sz="1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355" y="1387686"/>
            <a:ext cx="7696200" cy="3260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77041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NJ 17 MP 10.19 - 12.04 PDA Congestion Analysis Weekdays of year 2018 INRIX</Template>
  <TotalTime>3237</TotalTime>
  <Words>598</Words>
  <Application>Microsoft Office PowerPoint</Application>
  <PresentationFormat>On-screen Show (4:3)</PresentationFormat>
  <Paragraphs>40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Cambria</vt:lpstr>
      <vt:lpstr>Times New Roman</vt:lpstr>
      <vt:lpstr>Wingdings 3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NJDOT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Darji, Sushant</dc:creator>
  <cp:lastModifiedBy>Avichal, Lisa [DOS]</cp:lastModifiedBy>
  <cp:revision>42</cp:revision>
  <cp:lastPrinted>2020-01-14T22:14:27Z</cp:lastPrinted>
  <dcterms:created xsi:type="dcterms:W3CDTF">2019-08-15T17:54:10Z</dcterms:created>
  <dcterms:modified xsi:type="dcterms:W3CDTF">2021-07-07T16:40:26Z</dcterms:modified>
</cp:coreProperties>
</file>