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1"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82674" autoAdjust="0"/>
  </p:normalViewPr>
  <p:slideViewPr>
    <p:cSldViewPr snapToGrid="0">
      <p:cViewPr varScale="1">
        <p:scale>
          <a:sx n="91" d="100"/>
          <a:sy n="91" d="100"/>
        </p:scale>
        <p:origin x="127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0B19B0-36D4-450C-A4B8-59A558791792}" type="datetimeFigureOut">
              <a:rPr lang="en-US" smtClean="0"/>
              <a:t>9/6/2022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1A4E0-29BB-48E6-8DAB-9290C7A26222}" type="slidenum">
              <a:rPr lang="en-US" smtClean="0"/>
              <a:t>‹#›</a:t>
            </a:fld>
            <a:endParaRPr lang="en-US"/>
          </a:p>
        </p:txBody>
      </p:sp>
    </p:spTree>
    <p:extLst>
      <p:ext uri="{BB962C8B-B14F-4D97-AF65-F5344CB8AC3E}">
        <p14:creationId xmlns:p14="http://schemas.microsoft.com/office/powerpoint/2010/main" val="2063214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everyone.</a:t>
            </a:r>
            <a:r>
              <a:rPr lang="en-US" baseline="0" dirty="0" smtClean="0"/>
              <a:t> I will be presenting on the Township of Toms River’s Map amendment that was petitioned in the township’s latest biennial review.</a:t>
            </a:r>
            <a:endParaRPr lang="en-US" dirty="0"/>
          </a:p>
        </p:txBody>
      </p:sp>
      <p:sp>
        <p:nvSpPr>
          <p:cNvPr id="4" name="Slide Number Placeholder 3"/>
          <p:cNvSpPr>
            <a:spLocks noGrp="1"/>
          </p:cNvSpPr>
          <p:nvPr>
            <p:ph type="sldNum" sz="quarter" idx="10"/>
          </p:nvPr>
        </p:nvSpPr>
        <p:spPr/>
        <p:txBody>
          <a:bodyPr/>
          <a:lstStyle/>
          <a:p>
            <a:fld id="{8E61A4E0-29BB-48E6-8DAB-9290C7A26222}" type="slidenum">
              <a:rPr lang="en-US" smtClean="0"/>
              <a:t>1</a:t>
            </a:fld>
            <a:endParaRPr lang="en-US"/>
          </a:p>
        </p:txBody>
      </p:sp>
    </p:spTree>
    <p:extLst>
      <p:ext uri="{BB962C8B-B14F-4D97-AF65-F5344CB8AC3E}">
        <p14:creationId xmlns:p14="http://schemas.microsoft.com/office/powerpoint/2010/main" val="440077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you see</a:t>
            </a:r>
            <a:r>
              <a:rPr lang="en-US" baseline="0" dirty="0" smtClean="0"/>
              <a:t> that this red line is the proposed center boundary</a:t>
            </a:r>
            <a:endParaRPr lang="en-US" dirty="0"/>
          </a:p>
        </p:txBody>
      </p:sp>
      <p:sp>
        <p:nvSpPr>
          <p:cNvPr id="4" name="Slide Number Placeholder 3"/>
          <p:cNvSpPr>
            <a:spLocks noGrp="1"/>
          </p:cNvSpPr>
          <p:nvPr>
            <p:ph type="sldNum" sz="quarter" idx="10"/>
          </p:nvPr>
        </p:nvSpPr>
        <p:spPr/>
        <p:txBody>
          <a:bodyPr/>
          <a:lstStyle/>
          <a:p>
            <a:fld id="{8E61A4E0-29BB-48E6-8DAB-9290C7A26222}" type="slidenum">
              <a:rPr lang="en-US" smtClean="0"/>
              <a:t>10</a:t>
            </a:fld>
            <a:endParaRPr lang="en-US"/>
          </a:p>
        </p:txBody>
      </p:sp>
    </p:spTree>
    <p:extLst>
      <p:ext uri="{BB962C8B-B14F-4D97-AF65-F5344CB8AC3E}">
        <p14:creationId xmlns:p14="http://schemas.microsoft.com/office/powerpoint/2010/main" val="22035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can use the underlying land </a:t>
            </a:r>
            <a:r>
              <a:rPr lang="en-US" dirty="0" smtClean="0"/>
              <a:t>cover.</a:t>
            </a:r>
            <a:endParaRPr lang="en-US" dirty="0"/>
          </a:p>
        </p:txBody>
      </p:sp>
      <p:sp>
        <p:nvSpPr>
          <p:cNvPr id="4" name="Slide Number Placeholder 3"/>
          <p:cNvSpPr>
            <a:spLocks noGrp="1"/>
          </p:cNvSpPr>
          <p:nvPr>
            <p:ph type="sldNum" sz="quarter" idx="10"/>
          </p:nvPr>
        </p:nvSpPr>
        <p:spPr/>
        <p:txBody>
          <a:bodyPr/>
          <a:lstStyle/>
          <a:p>
            <a:fld id="{8E61A4E0-29BB-48E6-8DAB-9290C7A26222}" type="slidenum">
              <a:rPr lang="en-US" smtClean="0"/>
              <a:t>11</a:t>
            </a:fld>
            <a:endParaRPr lang="en-US"/>
          </a:p>
        </p:txBody>
      </p:sp>
    </p:spTree>
    <p:extLst>
      <p:ext uri="{BB962C8B-B14F-4D97-AF65-F5344CB8AC3E}">
        <p14:creationId xmlns:p14="http://schemas.microsoft.com/office/powerpoint/2010/main" val="344126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alibri" panose="020F0502020204030204" pitchFamily="34" charset="0"/>
                <a:cs typeface="Calibri" panose="020F0502020204030204" pitchFamily="34" charset="0"/>
              </a:rPr>
              <a:t>The petitioned 9 acre area is a Suburban Planning Area (PA2) and primarily wooded. </a:t>
            </a:r>
            <a:endParaRPr lang="en-US" sz="1100" dirty="0" smtClean="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8E61A4E0-29BB-48E6-8DAB-9290C7A26222}" type="slidenum">
              <a:rPr lang="en-US" smtClean="0"/>
              <a:t>12</a:t>
            </a:fld>
            <a:endParaRPr lang="en-US"/>
          </a:p>
        </p:txBody>
      </p:sp>
    </p:spTree>
    <p:extLst>
      <p:ext uri="{BB962C8B-B14F-4D97-AF65-F5344CB8AC3E}">
        <p14:creationId xmlns:p14="http://schemas.microsoft.com/office/powerpoint/2010/main" val="2981150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goal of the Hooper-Caudina Redevelopment Plan (see attached for more detail) is to promote the development of a campus for a new Veterans Affairs (VA) clinic for Ocean County, situated with convenient access to related services for veterans and the public at large. One of the objectives of the Land Use Plan Element of the Master Plan adopted in 2017 was to investigate the area of approximately 21 acres The redevelopment investigation was conducted in 2018 and was promoted by inquiries by the developers searching for a site for a new medical clinic for VA and the need to encourage the USPS to relocate its post office from the Waterfront Redevelopment Area to a more central location. The relocation of the post office to the same campus and the connection of the campus with the adjacent office park where the County is in the process of building new office facilities to house several County departments, including the Office of Veterans Affairs, will address multiple needs for veterans in a single destination. </a:t>
            </a:r>
          </a:p>
        </p:txBody>
      </p:sp>
      <p:sp>
        <p:nvSpPr>
          <p:cNvPr id="4" name="Slide Number Placeholder 3"/>
          <p:cNvSpPr>
            <a:spLocks noGrp="1"/>
          </p:cNvSpPr>
          <p:nvPr>
            <p:ph type="sldNum" sz="quarter" idx="10"/>
          </p:nvPr>
        </p:nvSpPr>
        <p:spPr/>
        <p:txBody>
          <a:bodyPr/>
          <a:lstStyle/>
          <a:p>
            <a:fld id="{8E61A4E0-29BB-48E6-8DAB-9290C7A26222}" type="slidenum">
              <a:rPr lang="en-US" smtClean="0"/>
              <a:t>13</a:t>
            </a:fld>
            <a:endParaRPr lang="en-US"/>
          </a:p>
        </p:txBody>
      </p:sp>
    </p:spTree>
    <p:extLst>
      <p:ext uri="{BB962C8B-B14F-4D97-AF65-F5344CB8AC3E}">
        <p14:creationId xmlns:p14="http://schemas.microsoft.com/office/powerpoint/2010/main" val="1111258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Map Amendment will also enable flexibility in organizing the more appropriate areas of the Redevelopment Area for residential development. The Redevelopment Plan proposed a 50 unit multifamily residential development (inclusive of 10 affordable units) in the residentially zoned portioned of the Redevelopment Area, but the topographic challenge to developing a significant portion of the commercially zoned portion of the Redevelopment Area limits opportunity to create parcels for both the VA clinic and the proposed post office. The Map Amendment will enable preservation of the sloped ad wooded portion of the Redevelopment Area currently within the Core by allowing redevelopment to be shifted to the portion that is being petitioned.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DEP and OPA</a:t>
            </a:r>
            <a:r>
              <a:rPr lang="en-US" sz="1200" kern="1200" baseline="0" dirty="0" smtClean="0">
                <a:solidFill>
                  <a:schemeClr val="tx1"/>
                </a:solidFill>
                <a:effectLst/>
                <a:latin typeface="+mn-lt"/>
                <a:ea typeface="+mn-ea"/>
                <a:cs typeface="+mn-cs"/>
              </a:rPr>
              <a:t> reviewed and evaluated t</a:t>
            </a:r>
            <a:r>
              <a:rPr lang="en-US" sz="1200" kern="1200" dirty="0" smtClean="0">
                <a:solidFill>
                  <a:schemeClr val="tx1"/>
                </a:solidFill>
                <a:effectLst/>
                <a:latin typeface="+mn-lt"/>
                <a:ea typeface="+mn-ea"/>
                <a:cs typeface="+mn-cs"/>
              </a:rPr>
              <a:t>he petitioned 9 acres and</a:t>
            </a:r>
            <a:r>
              <a:rPr lang="en-US" sz="1200" kern="1200" baseline="0" dirty="0" smtClean="0">
                <a:solidFill>
                  <a:schemeClr val="tx1"/>
                </a:solidFill>
                <a:effectLst/>
                <a:latin typeface="+mn-lt"/>
                <a:ea typeface="+mn-ea"/>
                <a:cs typeface="+mn-cs"/>
              </a:rPr>
              <a:t> it</a:t>
            </a:r>
            <a:r>
              <a:rPr lang="en-US" sz="1200" kern="1200" dirty="0" smtClean="0">
                <a:solidFill>
                  <a:schemeClr val="tx1"/>
                </a:solidFill>
                <a:effectLst/>
                <a:latin typeface="+mn-lt"/>
                <a:ea typeface="+mn-ea"/>
                <a:cs typeface="+mn-cs"/>
              </a:rPr>
              <a:t> does not have any Threatened and Endangered issues and is also not in the FEMA Special flood hazard area.</a:t>
            </a:r>
            <a:endParaRPr lang="en-US" dirty="0"/>
          </a:p>
        </p:txBody>
      </p:sp>
      <p:sp>
        <p:nvSpPr>
          <p:cNvPr id="4" name="Slide Number Placeholder 3"/>
          <p:cNvSpPr>
            <a:spLocks noGrp="1"/>
          </p:cNvSpPr>
          <p:nvPr>
            <p:ph type="sldNum" sz="quarter" idx="10"/>
          </p:nvPr>
        </p:nvSpPr>
        <p:spPr/>
        <p:txBody>
          <a:bodyPr/>
          <a:lstStyle/>
          <a:p>
            <a:fld id="{8E61A4E0-29BB-48E6-8DAB-9290C7A26222}" type="slidenum">
              <a:rPr lang="en-US" smtClean="0"/>
              <a:t>14</a:t>
            </a:fld>
            <a:endParaRPr lang="en-US"/>
          </a:p>
        </p:txBody>
      </p:sp>
    </p:spTree>
    <p:extLst>
      <p:ext uri="{BB962C8B-B14F-4D97-AF65-F5344CB8AC3E}">
        <p14:creationId xmlns:p14="http://schemas.microsoft.com/office/powerpoint/2010/main" val="3517074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61A4E0-29BB-48E6-8DAB-9290C7A26222}" type="slidenum">
              <a:rPr lang="en-US" smtClean="0"/>
              <a:t>15</a:t>
            </a:fld>
            <a:endParaRPr lang="en-US"/>
          </a:p>
        </p:txBody>
      </p:sp>
    </p:spTree>
    <p:extLst>
      <p:ext uri="{BB962C8B-B14F-4D97-AF65-F5344CB8AC3E}">
        <p14:creationId xmlns:p14="http://schemas.microsoft.com/office/powerpoint/2010/main" val="3774651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dirty="0" smtClean="0">
                <a:latin typeface="Calibri" panose="020F0502020204030204" pitchFamily="34" charset="0"/>
                <a:cs typeface="Calibri" panose="020F0502020204030204" pitchFamily="34" charset="0"/>
              </a:rPr>
              <a:t>Toms River Township was Plan Endorsed by the</a:t>
            </a:r>
            <a:r>
              <a:rPr lang="en-US" sz="2000" baseline="0" dirty="0" smtClean="0">
                <a:latin typeface="Calibri" panose="020F0502020204030204" pitchFamily="34" charset="0"/>
                <a:cs typeface="Calibri" panose="020F0502020204030204" pitchFamily="34" charset="0"/>
              </a:rPr>
              <a:t> State Planning Commission </a:t>
            </a:r>
            <a:r>
              <a:rPr lang="en-US" sz="2000" dirty="0" smtClean="0">
                <a:latin typeface="Calibri" panose="020F0502020204030204" pitchFamily="34" charset="0"/>
                <a:cs typeface="Calibri" panose="020F0502020204030204" pitchFamily="34" charset="0"/>
              </a:rPr>
              <a:t>on July of 2018.</a:t>
            </a:r>
            <a:r>
              <a:rPr lang="en-US" sz="2000" baseline="0" dirty="0" smtClean="0">
                <a:latin typeface="Calibri" panose="020F0502020204030204" pitchFamily="34" charset="0"/>
                <a:cs typeface="Calibri" panose="020F0502020204030204" pitchFamily="34" charset="0"/>
              </a:rPr>
              <a:t> and the </a:t>
            </a:r>
            <a:r>
              <a:rPr lang="en-US" sz="2000" dirty="0" smtClean="0">
                <a:latin typeface="Calibri" panose="020F0502020204030204" pitchFamily="34" charset="0"/>
                <a:cs typeface="Calibri" panose="020F0502020204030204" pitchFamily="34" charset="0"/>
              </a:rPr>
              <a:t>Township submitted their first biennial report on July of 2021.</a:t>
            </a:r>
          </a:p>
          <a:p>
            <a:pPr marL="0" indent="0">
              <a:buFont typeface="Arial" panose="020B0604020202020204" pitchFamily="34" charset="0"/>
              <a:buNone/>
            </a:pPr>
            <a:r>
              <a:rPr lang="en-US" sz="2000" dirty="0" smtClean="0">
                <a:latin typeface="Calibri" panose="020F0502020204030204" pitchFamily="34" charset="0"/>
                <a:cs typeface="Calibri" panose="020F0502020204030204" pitchFamily="34" charset="0"/>
              </a:rPr>
              <a:t>The</a:t>
            </a:r>
            <a:r>
              <a:rPr lang="en-US" sz="2000" baseline="0" dirty="0" smtClean="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Plan &amp;</a:t>
            </a:r>
            <a:r>
              <a:rPr lang="en-US" sz="2000" baseline="0" dirty="0" smtClean="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Implementation Agreement lists 34 items that need be completed during the 10 year endorsement period and as part of</a:t>
            </a:r>
            <a:r>
              <a:rPr lang="en-US" sz="2000" baseline="0" dirty="0" smtClean="0">
                <a:latin typeface="Calibri" panose="020F0502020204030204" pitchFamily="34" charset="0"/>
                <a:cs typeface="Calibri" panose="020F0502020204030204" pitchFamily="34" charset="0"/>
              </a:rPr>
              <a:t> the biennial review we ask municipalities for an update on their PIA.</a:t>
            </a:r>
          </a:p>
          <a:p>
            <a:pPr marL="0" indent="0">
              <a:buFont typeface="Arial" panose="020B0604020202020204" pitchFamily="34" charset="0"/>
              <a:buNone/>
            </a:pPr>
            <a:r>
              <a:rPr lang="en-US" sz="2000" baseline="0" dirty="0" smtClean="0">
                <a:latin typeface="Calibri" panose="020F0502020204030204" pitchFamily="34" charset="0"/>
                <a:cs typeface="Calibri" panose="020F0502020204030204" pitchFamily="34" charset="0"/>
              </a:rPr>
              <a:t>The Township has completed </a:t>
            </a:r>
            <a:r>
              <a:rPr lang="en-US" sz="2000" dirty="0" smtClean="0">
                <a:latin typeface="Calibri" panose="020F0502020204030204" pitchFamily="34" charset="0"/>
                <a:cs typeface="Calibri" panose="020F0502020204030204" pitchFamily="34" charset="0"/>
              </a:rPr>
              <a:t>24 items and</a:t>
            </a:r>
            <a:r>
              <a:rPr lang="en-US" sz="2000" baseline="0" dirty="0" smtClean="0">
                <a:latin typeface="Calibri" panose="020F0502020204030204" pitchFamily="34" charset="0"/>
                <a:cs typeface="Calibri" panose="020F0502020204030204" pitchFamily="34" charset="0"/>
              </a:rPr>
              <a:t> the </a:t>
            </a:r>
            <a:r>
              <a:rPr lang="en-US" sz="2000" dirty="0" smtClean="0">
                <a:latin typeface="Calibri" panose="020F0502020204030204" pitchFamily="34" charset="0"/>
                <a:cs typeface="Calibri" panose="020F0502020204030204" pitchFamily="34" charset="0"/>
              </a:rPr>
              <a:t>Remaining 10 items have a timetable listed as either ongoing or due by July 2, 2023.</a:t>
            </a:r>
          </a:p>
          <a:p>
            <a:pPr marL="0" indent="0">
              <a:buFont typeface="Arial" panose="020B0604020202020204" pitchFamily="34" charset="0"/>
              <a:buNone/>
            </a:pPr>
            <a:endParaRPr lang="en-US" sz="2000" dirty="0" smtClean="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2000" dirty="0" smtClean="0">
                <a:latin typeface="Calibri" panose="020F0502020204030204" pitchFamily="34" charset="0"/>
                <a:cs typeface="Calibri" panose="020F0502020204030204" pitchFamily="34" charset="0"/>
              </a:rPr>
              <a:t>I have highlighted their PIA to show their completed items: Items worth</a:t>
            </a:r>
            <a:r>
              <a:rPr lang="en-US" sz="2000" baseline="0" dirty="0" smtClean="0">
                <a:latin typeface="Calibri" panose="020F0502020204030204" pitchFamily="34" charset="0"/>
                <a:cs typeface="Calibri" panose="020F0502020204030204" pitchFamily="34" charset="0"/>
              </a:rPr>
              <a:t> noting include: that they completed updating their land use and zoning ordinance, they added appropriate township owned lands on their ROSI, </a:t>
            </a:r>
            <a:endParaRPr lang="en-US" sz="2000" dirty="0" smtClean="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8E61A4E0-29BB-48E6-8DAB-9290C7A26222}" type="slidenum">
              <a:rPr lang="en-US" smtClean="0"/>
              <a:t>2</a:t>
            </a:fld>
            <a:endParaRPr lang="en-US"/>
          </a:p>
        </p:txBody>
      </p:sp>
    </p:spTree>
    <p:extLst>
      <p:ext uri="{BB962C8B-B14F-4D97-AF65-F5344CB8AC3E}">
        <p14:creationId xmlns:p14="http://schemas.microsoft.com/office/powerpoint/2010/main" val="1766931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a:t>
            </a:r>
            <a:r>
              <a:rPr lang="en-US" baseline="0" dirty="0" smtClean="0"/>
              <a:t> made changes to their Land Development Ordinance in order to improve quality of storm water runoff to Barnegat Bay from redevelopment sites. They adopted a stream corridor protection plan</a:t>
            </a:r>
            <a:endParaRPr lang="en-US" dirty="0"/>
          </a:p>
        </p:txBody>
      </p:sp>
      <p:sp>
        <p:nvSpPr>
          <p:cNvPr id="4" name="Slide Number Placeholder 3"/>
          <p:cNvSpPr>
            <a:spLocks noGrp="1"/>
          </p:cNvSpPr>
          <p:nvPr>
            <p:ph type="sldNum" sz="quarter" idx="10"/>
          </p:nvPr>
        </p:nvSpPr>
        <p:spPr/>
        <p:txBody>
          <a:bodyPr/>
          <a:lstStyle/>
          <a:p>
            <a:fld id="{8E61A4E0-29BB-48E6-8DAB-9290C7A26222}" type="slidenum">
              <a:rPr lang="en-US" smtClean="0"/>
              <a:t>3</a:t>
            </a:fld>
            <a:endParaRPr lang="en-US"/>
          </a:p>
        </p:txBody>
      </p:sp>
    </p:spTree>
    <p:extLst>
      <p:ext uri="{BB962C8B-B14F-4D97-AF65-F5344CB8AC3E}">
        <p14:creationId xmlns:p14="http://schemas.microsoft.com/office/powerpoint/2010/main" val="2055180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can see that</a:t>
            </a:r>
            <a:r>
              <a:rPr lang="en-US" baseline="0" dirty="0" smtClean="0"/>
              <a:t> their update to their master plan is currently ongoing. </a:t>
            </a:r>
            <a:endParaRPr lang="en-US" dirty="0"/>
          </a:p>
        </p:txBody>
      </p:sp>
      <p:sp>
        <p:nvSpPr>
          <p:cNvPr id="4" name="Slide Number Placeholder 3"/>
          <p:cNvSpPr>
            <a:spLocks noGrp="1"/>
          </p:cNvSpPr>
          <p:nvPr>
            <p:ph type="sldNum" sz="quarter" idx="10"/>
          </p:nvPr>
        </p:nvSpPr>
        <p:spPr/>
        <p:txBody>
          <a:bodyPr/>
          <a:lstStyle/>
          <a:p>
            <a:fld id="{8E61A4E0-29BB-48E6-8DAB-9290C7A26222}" type="slidenum">
              <a:rPr lang="en-US" smtClean="0"/>
              <a:t>4</a:t>
            </a:fld>
            <a:endParaRPr lang="en-US"/>
          </a:p>
        </p:txBody>
      </p:sp>
    </p:spTree>
    <p:extLst>
      <p:ext uri="{BB962C8B-B14F-4D97-AF65-F5344CB8AC3E}">
        <p14:creationId xmlns:p14="http://schemas.microsoft.com/office/powerpoint/2010/main" val="2771719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updated and adopted a</a:t>
            </a:r>
            <a:r>
              <a:rPr lang="en-US" baseline="0" dirty="0" smtClean="0"/>
              <a:t> circulation element with a bicycle pedestrian memo completed in 2019</a:t>
            </a:r>
            <a:endParaRPr lang="en-US" dirty="0"/>
          </a:p>
        </p:txBody>
      </p:sp>
      <p:sp>
        <p:nvSpPr>
          <p:cNvPr id="4" name="Slide Number Placeholder 3"/>
          <p:cNvSpPr>
            <a:spLocks noGrp="1"/>
          </p:cNvSpPr>
          <p:nvPr>
            <p:ph type="sldNum" sz="quarter" idx="10"/>
          </p:nvPr>
        </p:nvSpPr>
        <p:spPr/>
        <p:txBody>
          <a:bodyPr/>
          <a:lstStyle/>
          <a:p>
            <a:fld id="{8E61A4E0-29BB-48E6-8DAB-9290C7A26222}" type="slidenum">
              <a:rPr lang="en-US" smtClean="0"/>
              <a:t>5</a:t>
            </a:fld>
            <a:endParaRPr lang="en-US"/>
          </a:p>
        </p:txBody>
      </p:sp>
    </p:spTree>
    <p:extLst>
      <p:ext uri="{BB962C8B-B14F-4D97-AF65-F5344CB8AC3E}">
        <p14:creationId xmlns:p14="http://schemas.microsoft.com/office/powerpoint/2010/main" val="3842117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as part of their circulation element they incorporated Goods movement</a:t>
            </a:r>
            <a:r>
              <a:rPr lang="en-US" baseline="0" dirty="0" smtClean="0"/>
              <a:t> and transportation demand management.</a:t>
            </a:r>
            <a:endParaRPr lang="en-US" dirty="0"/>
          </a:p>
        </p:txBody>
      </p:sp>
      <p:sp>
        <p:nvSpPr>
          <p:cNvPr id="4" name="Slide Number Placeholder 3"/>
          <p:cNvSpPr>
            <a:spLocks noGrp="1"/>
          </p:cNvSpPr>
          <p:nvPr>
            <p:ph type="sldNum" sz="quarter" idx="10"/>
          </p:nvPr>
        </p:nvSpPr>
        <p:spPr/>
        <p:txBody>
          <a:bodyPr/>
          <a:lstStyle/>
          <a:p>
            <a:fld id="{8E61A4E0-29BB-48E6-8DAB-9290C7A26222}" type="slidenum">
              <a:rPr lang="en-US" smtClean="0"/>
              <a:t>6</a:t>
            </a:fld>
            <a:endParaRPr lang="en-US"/>
          </a:p>
        </p:txBody>
      </p:sp>
    </p:spTree>
    <p:extLst>
      <p:ext uri="{BB962C8B-B14F-4D97-AF65-F5344CB8AC3E}">
        <p14:creationId xmlns:p14="http://schemas.microsoft.com/office/powerpoint/2010/main" val="3809240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have applied for public</a:t>
            </a:r>
            <a:r>
              <a:rPr lang="en-US" baseline="0" dirty="0" smtClean="0"/>
              <a:t> and private community development grants which they obtained grants from DEP, DOT, and from County Tourism in the past 2 years.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a:t>
            </a:r>
            <a:r>
              <a:rPr lang="en-US" baseline="0" dirty="0" smtClean="0"/>
              <a:t>as </a:t>
            </a:r>
            <a:r>
              <a:rPr lang="en-US" sz="1200" dirty="0" smtClean="0">
                <a:latin typeface="Calibri" panose="020F0502020204030204" pitchFamily="34" charset="0"/>
                <a:cs typeface="Calibri" panose="020F0502020204030204" pitchFamily="34" charset="0"/>
              </a:rPr>
              <a:t>part </a:t>
            </a:r>
            <a:r>
              <a:rPr lang="en-US" sz="1200" dirty="0" smtClean="0">
                <a:latin typeface="Calibri" panose="020F0502020204030204" pitchFamily="34" charset="0"/>
                <a:cs typeface="Calibri" panose="020F0502020204030204" pitchFamily="34" charset="0"/>
              </a:rPr>
              <a:t>of the biennial report, the Township of Toms River submitted a petition to amend the State Plan Policy Map. </a:t>
            </a:r>
          </a:p>
          <a:p>
            <a:endParaRPr lang="en-US" dirty="0"/>
          </a:p>
        </p:txBody>
      </p:sp>
      <p:sp>
        <p:nvSpPr>
          <p:cNvPr id="4" name="Slide Number Placeholder 3"/>
          <p:cNvSpPr>
            <a:spLocks noGrp="1"/>
          </p:cNvSpPr>
          <p:nvPr>
            <p:ph type="sldNum" sz="quarter" idx="10"/>
          </p:nvPr>
        </p:nvSpPr>
        <p:spPr/>
        <p:txBody>
          <a:bodyPr/>
          <a:lstStyle/>
          <a:p>
            <a:fld id="{8E61A4E0-29BB-48E6-8DAB-9290C7A26222}" type="slidenum">
              <a:rPr lang="en-US" smtClean="0"/>
              <a:t>7</a:t>
            </a:fld>
            <a:endParaRPr lang="en-US"/>
          </a:p>
        </p:txBody>
      </p:sp>
    </p:spTree>
    <p:extLst>
      <p:ext uri="{BB962C8B-B14F-4D97-AF65-F5344CB8AC3E}">
        <p14:creationId xmlns:p14="http://schemas.microsoft.com/office/powerpoint/2010/main" val="3042196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dirty="0" smtClean="0">
                <a:latin typeface="Calibri" panose="020F0502020204030204" pitchFamily="34" charset="0"/>
                <a:cs typeface="Calibri" panose="020F0502020204030204" pitchFamily="34" charset="0"/>
              </a:rPr>
              <a:t>Toms River Township is petitioning for the Toms River Hooper Avenue Core South to align with their DCA approved Hooper-Caudina Redevelopment Area. </a:t>
            </a:r>
          </a:p>
          <a:p>
            <a:pPr marL="0" indent="0">
              <a:buFont typeface="Arial" panose="020B0604020202020204" pitchFamily="34" charset="0"/>
              <a:buNone/>
            </a:pPr>
            <a:r>
              <a:rPr lang="en-US" sz="2000" dirty="0" smtClean="0">
                <a:latin typeface="Calibri" panose="020F0502020204030204" pitchFamily="34" charset="0"/>
                <a:cs typeface="Calibri" panose="020F0502020204030204" pitchFamily="34" charset="0"/>
              </a:rPr>
              <a:t>And here</a:t>
            </a:r>
            <a:r>
              <a:rPr lang="en-US" sz="2000" baseline="0" dirty="0" smtClean="0">
                <a:latin typeface="Calibri" panose="020F0502020204030204" pitchFamily="34" charset="0"/>
                <a:cs typeface="Calibri" panose="020F0502020204030204" pitchFamily="34" charset="0"/>
              </a:rPr>
              <a:t> you can see that this is what the current Core south looks like today. </a:t>
            </a:r>
          </a:p>
          <a:p>
            <a:pPr marL="0" indent="0">
              <a:buFont typeface="Arial" panose="020B0604020202020204" pitchFamily="34" charset="0"/>
              <a:buNone/>
            </a:pPr>
            <a:endParaRPr lang="en-US" sz="2000" baseline="0" dirty="0" smtClean="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2000" baseline="0" dirty="0" smtClean="0">
                <a:latin typeface="Calibri" panose="020F0502020204030204" pitchFamily="34" charset="0"/>
                <a:cs typeface="Calibri" panose="020F0502020204030204" pitchFamily="34" charset="0"/>
              </a:rPr>
              <a:t>I have also listed here the specific blocks and lots that are being petitioned to be included in this Core South/</a:t>
            </a:r>
            <a:endParaRPr lang="en-US" sz="2000" dirty="0" smtClean="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8E61A4E0-29BB-48E6-8DAB-9290C7A26222}" type="slidenum">
              <a:rPr lang="en-US" smtClean="0"/>
              <a:t>8</a:t>
            </a:fld>
            <a:endParaRPr lang="en-US"/>
          </a:p>
        </p:txBody>
      </p:sp>
    </p:spTree>
    <p:extLst>
      <p:ext uri="{BB962C8B-B14F-4D97-AF65-F5344CB8AC3E}">
        <p14:creationId xmlns:p14="http://schemas.microsoft.com/office/powerpoint/2010/main" val="705564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a:t>
            </a:r>
            <a:r>
              <a:rPr lang="en-US" baseline="0" dirty="0" smtClean="0"/>
              <a:t> </a:t>
            </a:r>
            <a:r>
              <a:rPr lang="en-US" baseline="0" dirty="0" err="1" smtClean="0"/>
              <a:t>overlayed</a:t>
            </a:r>
            <a:r>
              <a:rPr lang="en-US" baseline="0" dirty="0" smtClean="0"/>
              <a:t> the </a:t>
            </a:r>
            <a:r>
              <a:rPr lang="en-US" sz="1200" dirty="0" smtClean="0">
                <a:latin typeface="Calibri" panose="020F0502020204030204" pitchFamily="34" charset="0"/>
                <a:cs typeface="Calibri" panose="020F0502020204030204" pitchFamily="34" charset="0"/>
              </a:rPr>
              <a:t>Hooper-Caudina Redevelopment Area to show the</a:t>
            </a:r>
            <a:r>
              <a:rPr lang="en-US" sz="1200" baseline="0" dirty="0" smtClean="0">
                <a:latin typeface="Calibri" panose="020F0502020204030204" pitchFamily="34" charset="0"/>
                <a:cs typeface="Calibri" panose="020F0502020204030204" pitchFamily="34" charset="0"/>
              </a:rPr>
              <a:t> area that is currently not in the center.</a:t>
            </a:r>
            <a:endParaRPr lang="en-US" dirty="0"/>
          </a:p>
        </p:txBody>
      </p:sp>
      <p:sp>
        <p:nvSpPr>
          <p:cNvPr id="4" name="Slide Number Placeholder 3"/>
          <p:cNvSpPr>
            <a:spLocks noGrp="1"/>
          </p:cNvSpPr>
          <p:nvPr>
            <p:ph type="sldNum" sz="quarter" idx="10"/>
          </p:nvPr>
        </p:nvSpPr>
        <p:spPr/>
        <p:txBody>
          <a:bodyPr/>
          <a:lstStyle/>
          <a:p>
            <a:fld id="{8E61A4E0-29BB-48E6-8DAB-9290C7A26222}" type="slidenum">
              <a:rPr lang="en-US" smtClean="0"/>
              <a:t>9</a:t>
            </a:fld>
            <a:endParaRPr lang="en-US"/>
          </a:p>
        </p:txBody>
      </p:sp>
    </p:spTree>
    <p:extLst>
      <p:ext uri="{BB962C8B-B14F-4D97-AF65-F5344CB8AC3E}">
        <p14:creationId xmlns:p14="http://schemas.microsoft.com/office/powerpoint/2010/main" val="1152567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369DB32-D3EA-4F55-9F6B-F9AB2541B0D4}"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9031CF-C817-46B4-AB04-ACE4D488B8CA}" type="slidenum">
              <a:rPr lang="en-US" smtClean="0"/>
              <a:t>‹#›</a:t>
            </a:fld>
            <a:endParaRPr lang="en-US"/>
          </a:p>
        </p:txBody>
      </p:sp>
    </p:spTree>
    <p:extLst>
      <p:ext uri="{BB962C8B-B14F-4D97-AF65-F5344CB8AC3E}">
        <p14:creationId xmlns:p14="http://schemas.microsoft.com/office/powerpoint/2010/main" val="1953847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369DB32-D3EA-4F55-9F6B-F9AB2541B0D4}" type="datetimeFigureOut">
              <a:rPr lang="en-US" smtClean="0"/>
              <a:t>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9031CF-C817-46B4-AB04-ACE4D488B8CA}" type="slidenum">
              <a:rPr lang="en-US" smtClean="0"/>
              <a:t>‹#›</a:t>
            </a:fld>
            <a:endParaRPr lang="en-US"/>
          </a:p>
        </p:txBody>
      </p:sp>
    </p:spTree>
    <p:extLst>
      <p:ext uri="{BB962C8B-B14F-4D97-AF65-F5344CB8AC3E}">
        <p14:creationId xmlns:p14="http://schemas.microsoft.com/office/powerpoint/2010/main" val="382124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369DB32-D3EA-4F55-9F6B-F9AB2541B0D4}"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9031CF-C817-46B4-AB04-ACE4D488B8CA}" type="slidenum">
              <a:rPr lang="en-US" smtClean="0"/>
              <a:t>‹#›</a:t>
            </a:fld>
            <a:endParaRPr lang="en-US"/>
          </a:p>
        </p:txBody>
      </p:sp>
    </p:spTree>
    <p:extLst>
      <p:ext uri="{BB962C8B-B14F-4D97-AF65-F5344CB8AC3E}">
        <p14:creationId xmlns:p14="http://schemas.microsoft.com/office/powerpoint/2010/main" val="951751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369DB32-D3EA-4F55-9F6B-F9AB2541B0D4}"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9031CF-C817-46B4-AB04-ACE4D488B8CA}"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435414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369DB32-D3EA-4F55-9F6B-F9AB2541B0D4}"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9031CF-C817-46B4-AB04-ACE4D488B8CA}" type="slidenum">
              <a:rPr lang="en-US" smtClean="0"/>
              <a:t>‹#›</a:t>
            </a:fld>
            <a:endParaRPr lang="en-US"/>
          </a:p>
        </p:txBody>
      </p:sp>
    </p:spTree>
    <p:extLst>
      <p:ext uri="{BB962C8B-B14F-4D97-AF65-F5344CB8AC3E}">
        <p14:creationId xmlns:p14="http://schemas.microsoft.com/office/powerpoint/2010/main" val="1877219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369DB32-D3EA-4F55-9F6B-F9AB2541B0D4}" type="datetimeFigureOut">
              <a:rPr lang="en-US" smtClean="0"/>
              <a:t>9/6/2022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9031CF-C817-46B4-AB04-ACE4D488B8CA}" type="slidenum">
              <a:rPr lang="en-US" smtClean="0"/>
              <a:t>‹#›</a:t>
            </a:fld>
            <a:endParaRPr lang="en-US"/>
          </a:p>
        </p:txBody>
      </p:sp>
    </p:spTree>
    <p:extLst>
      <p:ext uri="{BB962C8B-B14F-4D97-AF65-F5344CB8AC3E}">
        <p14:creationId xmlns:p14="http://schemas.microsoft.com/office/powerpoint/2010/main" val="3168668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369DB32-D3EA-4F55-9F6B-F9AB2541B0D4}" type="datetimeFigureOut">
              <a:rPr lang="en-US" smtClean="0"/>
              <a:t>9/6/2022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9031CF-C817-46B4-AB04-ACE4D488B8CA}" type="slidenum">
              <a:rPr lang="en-US" smtClean="0"/>
              <a:t>‹#›</a:t>
            </a:fld>
            <a:endParaRPr lang="en-US"/>
          </a:p>
        </p:txBody>
      </p:sp>
    </p:spTree>
    <p:extLst>
      <p:ext uri="{BB962C8B-B14F-4D97-AF65-F5344CB8AC3E}">
        <p14:creationId xmlns:p14="http://schemas.microsoft.com/office/powerpoint/2010/main" val="1925155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69DB32-D3EA-4F55-9F6B-F9AB2541B0D4}"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9031CF-C817-46B4-AB04-ACE4D488B8CA}" type="slidenum">
              <a:rPr lang="en-US" smtClean="0"/>
              <a:t>‹#›</a:t>
            </a:fld>
            <a:endParaRPr lang="en-US"/>
          </a:p>
        </p:txBody>
      </p:sp>
    </p:spTree>
    <p:extLst>
      <p:ext uri="{BB962C8B-B14F-4D97-AF65-F5344CB8AC3E}">
        <p14:creationId xmlns:p14="http://schemas.microsoft.com/office/powerpoint/2010/main" val="410218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69DB32-D3EA-4F55-9F6B-F9AB2541B0D4}"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9031CF-C817-46B4-AB04-ACE4D488B8CA}" type="slidenum">
              <a:rPr lang="en-US" smtClean="0"/>
              <a:t>‹#›</a:t>
            </a:fld>
            <a:endParaRPr lang="en-US"/>
          </a:p>
        </p:txBody>
      </p:sp>
    </p:spTree>
    <p:extLst>
      <p:ext uri="{BB962C8B-B14F-4D97-AF65-F5344CB8AC3E}">
        <p14:creationId xmlns:p14="http://schemas.microsoft.com/office/powerpoint/2010/main" val="1135262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A369DB32-D3EA-4F55-9F6B-F9AB2541B0D4}"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9031CF-C817-46B4-AB04-ACE4D488B8CA}" type="slidenum">
              <a:rPr lang="en-US" smtClean="0"/>
              <a:t>‹#›</a:t>
            </a:fld>
            <a:endParaRPr lang="en-US"/>
          </a:p>
        </p:txBody>
      </p:sp>
    </p:spTree>
    <p:extLst>
      <p:ext uri="{BB962C8B-B14F-4D97-AF65-F5344CB8AC3E}">
        <p14:creationId xmlns:p14="http://schemas.microsoft.com/office/powerpoint/2010/main" val="2395238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369DB32-D3EA-4F55-9F6B-F9AB2541B0D4}"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9031CF-C817-46B4-AB04-ACE4D488B8CA}" type="slidenum">
              <a:rPr lang="en-US" smtClean="0"/>
              <a:t>‹#›</a:t>
            </a:fld>
            <a:endParaRPr lang="en-US"/>
          </a:p>
        </p:txBody>
      </p:sp>
    </p:spTree>
    <p:extLst>
      <p:ext uri="{BB962C8B-B14F-4D97-AF65-F5344CB8AC3E}">
        <p14:creationId xmlns:p14="http://schemas.microsoft.com/office/powerpoint/2010/main" val="2415619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369DB32-D3EA-4F55-9F6B-F9AB2541B0D4}" type="datetimeFigureOut">
              <a:rPr lang="en-US" smtClean="0"/>
              <a:t>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9031CF-C817-46B4-AB04-ACE4D488B8CA}" type="slidenum">
              <a:rPr lang="en-US" smtClean="0"/>
              <a:t>‹#›</a:t>
            </a:fld>
            <a:endParaRPr lang="en-US"/>
          </a:p>
        </p:txBody>
      </p:sp>
    </p:spTree>
    <p:extLst>
      <p:ext uri="{BB962C8B-B14F-4D97-AF65-F5344CB8AC3E}">
        <p14:creationId xmlns:p14="http://schemas.microsoft.com/office/powerpoint/2010/main" val="3590264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369DB32-D3EA-4F55-9F6B-F9AB2541B0D4}" type="datetimeFigureOut">
              <a:rPr lang="en-US" smtClean="0"/>
              <a:t>9/6/2022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9031CF-C817-46B4-AB04-ACE4D488B8CA}" type="slidenum">
              <a:rPr lang="en-US" smtClean="0"/>
              <a:t>‹#›</a:t>
            </a:fld>
            <a:endParaRPr lang="en-US"/>
          </a:p>
        </p:txBody>
      </p:sp>
    </p:spTree>
    <p:extLst>
      <p:ext uri="{BB962C8B-B14F-4D97-AF65-F5344CB8AC3E}">
        <p14:creationId xmlns:p14="http://schemas.microsoft.com/office/powerpoint/2010/main" val="2587442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A369DB32-D3EA-4F55-9F6B-F9AB2541B0D4}" type="datetimeFigureOut">
              <a:rPr lang="en-US" smtClean="0"/>
              <a:t>9/6/2022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579031CF-C817-46B4-AB04-ACE4D488B8CA}" type="slidenum">
              <a:rPr lang="en-US" smtClean="0"/>
              <a:t>‹#›</a:t>
            </a:fld>
            <a:endParaRPr lang="en-US"/>
          </a:p>
        </p:txBody>
      </p:sp>
    </p:spTree>
    <p:extLst>
      <p:ext uri="{BB962C8B-B14F-4D97-AF65-F5344CB8AC3E}">
        <p14:creationId xmlns:p14="http://schemas.microsoft.com/office/powerpoint/2010/main" val="155182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369DB32-D3EA-4F55-9F6B-F9AB2541B0D4}" type="datetimeFigureOut">
              <a:rPr lang="en-US" smtClean="0"/>
              <a:t>9/6/2022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579031CF-C817-46B4-AB04-ACE4D488B8CA}" type="slidenum">
              <a:rPr lang="en-US" smtClean="0"/>
              <a:t>‹#›</a:t>
            </a:fld>
            <a:endParaRPr lang="en-US"/>
          </a:p>
        </p:txBody>
      </p:sp>
    </p:spTree>
    <p:extLst>
      <p:ext uri="{BB962C8B-B14F-4D97-AF65-F5344CB8AC3E}">
        <p14:creationId xmlns:p14="http://schemas.microsoft.com/office/powerpoint/2010/main" val="87346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A369DB32-D3EA-4F55-9F6B-F9AB2541B0D4}" type="datetimeFigureOut">
              <a:rPr lang="en-US" smtClean="0"/>
              <a:t>9/6/2022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579031CF-C817-46B4-AB04-ACE4D488B8CA}" type="slidenum">
              <a:rPr lang="en-US" smtClean="0"/>
              <a:t>‹#›</a:t>
            </a:fld>
            <a:endParaRPr lang="en-US"/>
          </a:p>
        </p:txBody>
      </p:sp>
    </p:spTree>
    <p:extLst>
      <p:ext uri="{BB962C8B-B14F-4D97-AF65-F5344CB8AC3E}">
        <p14:creationId xmlns:p14="http://schemas.microsoft.com/office/powerpoint/2010/main" val="44058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369DB32-D3EA-4F55-9F6B-F9AB2541B0D4}" type="datetimeFigureOut">
              <a:rPr lang="en-US" smtClean="0"/>
              <a:t>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9031CF-C817-46B4-AB04-ACE4D488B8CA}" type="slidenum">
              <a:rPr lang="en-US" smtClean="0"/>
              <a:t>‹#›</a:t>
            </a:fld>
            <a:endParaRPr lang="en-US"/>
          </a:p>
        </p:txBody>
      </p:sp>
    </p:spTree>
    <p:extLst>
      <p:ext uri="{BB962C8B-B14F-4D97-AF65-F5344CB8AC3E}">
        <p14:creationId xmlns:p14="http://schemas.microsoft.com/office/powerpoint/2010/main" val="3842026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369DB32-D3EA-4F55-9F6B-F9AB2541B0D4}" type="datetimeFigureOut">
              <a:rPr lang="en-US" smtClean="0"/>
              <a:t>9/6/2022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79031CF-C817-46B4-AB04-ACE4D488B8CA}" type="slidenum">
              <a:rPr lang="en-US" smtClean="0"/>
              <a:t>‹#›</a:t>
            </a:fld>
            <a:endParaRPr lang="en-US"/>
          </a:p>
        </p:txBody>
      </p:sp>
    </p:spTree>
    <p:extLst>
      <p:ext uri="{BB962C8B-B14F-4D97-AF65-F5344CB8AC3E}">
        <p14:creationId xmlns:p14="http://schemas.microsoft.com/office/powerpoint/2010/main" val="1060887349"/>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54953" y="1361536"/>
            <a:ext cx="4486722" cy="1447800"/>
          </a:xfrm>
        </p:spPr>
        <p:txBody>
          <a:bodyPr/>
          <a:lstStyle/>
          <a:p>
            <a:pPr algn="ctr"/>
            <a:r>
              <a:rPr lang="en-US" sz="3200" dirty="0" smtClean="0">
                <a:latin typeface="Calibri" panose="020F0502020204030204" pitchFamily="34" charset="0"/>
                <a:cs typeface="Calibri" panose="020F0502020204030204" pitchFamily="34" charset="0"/>
              </a:rPr>
              <a:t>Township of Toms River State Plan Policy </a:t>
            </a:r>
            <a:br>
              <a:rPr lang="en-US" sz="32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Map Amendment</a:t>
            </a:r>
            <a:endParaRPr lang="en-US" sz="3200" dirty="0">
              <a:latin typeface="Calibri" panose="020F0502020204030204" pitchFamily="34" charset="0"/>
              <a:cs typeface="Calibri" panose="020F0502020204030204" pitchFamily="34" charset="0"/>
            </a:endParaRP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54304" y="1362075"/>
            <a:ext cx="4968129" cy="4572000"/>
          </a:xfrm>
        </p:spPr>
      </p:pic>
      <p:sp>
        <p:nvSpPr>
          <p:cNvPr id="6" name="Text Placeholder 5"/>
          <p:cNvSpPr>
            <a:spLocks noGrp="1"/>
          </p:cNvSpPr>
          <p:nvPr>
            <p:ph type="body" sz="half" idx="2"/>
          </p:nvPr>
        </p:nvSpPr>
        <p:spPr>
          <a:xfrm>
            <a:off x="1245388" y="3163785"/>
            <a:ext cx="4305851" cy="2895599"/>
          </a:xfrm>
        </p:spPr>
        <p:txBody>
          <a:bodyPr>
            <a:normAutofit/>
          </a:bodyPr>
          <a:lstStyle/>
          <a:p>
            <a:pPr algn="ctr"/>
            <a:r>
              <a:rPr lang="en-US" dirty="0" smtClean="0">
                <a:latin typeface="Calibri" panose="020F0502020204030204" pitchFamily="34" charset="0"/>
                <a:cs typeface="Calibri" panose="020F0502020204030204" pitchFamily="34" charset="0"/>
              </a:rPr>
              <a:t>Presented to the </a:t>
            </a:r>
          </a:p>
          <a:p>
            <a:pPr algn="ctr"/>
            <a:r>
              <a:rPr lang="en-US" sz="3200" dirty="0" smtClean="0">
                <a:latin typeface="Calibri" panose="020F0502020204030204" pitchFamily="34" charset="0"/>
                <a:cs typeface="Calibri" panose="020F0502020204030204" pitchFamily="34" charset="0"/>
              </a:rPr>
              <a:t>New Jersey State Plannin</a:t>
            </a:r>
            <a:r>
              <a:rPr lang="en-US" sz="3200" dirty="0" smtClean="0">
                <a:latin typeface="Calibri" panose="020F0502020204030204" pitchFamily="34" charset="0"/>
                <a:cs typeface="Calibri" panose="020F0502020204030204" pitchFamily="34" charset="0"/>
              </a:rPr>
              <a:t>g Commission</a:t>
            </a:r>
            <a:endParaRPr lang="en-US" sz="3200" dirty="0" smtClean="0">
              <a:latin typeface="Calibri" panose="020F0502020204030204" pitchFamily="34" charset="0"/>
              <a:cs typeface="Calibri" panose="020F0502020204030204" pitchFamily="34" charset="0"/>
            </a:endParaRPr>
          </a:p>
          <a:p>
            <a:pPr algn="ctr"/>
            <a:endParaRPr lang="en-US" dirty="0">
              <a:latin typeface="Calibri" panose="020F0502020204030204" pitchFamily="34" charset="0"/>
              <a:cs typeface="Calibri" panose="020F0502020204030204" pitchFamily="34" charset="0"/>
            </a:endParaRPr>
          </a:p>
          <a:p>
            <a:pPr algn="ctr"/>
            <a:r>
              <a:rPr lang="en-US" sz="3200" dirty="0" smtClean="0">
                <a:latin typeface="Calibri" panose="020F0502020204030204" pitchFamily="34" charset="0"/>
                <a:cs typeface="Calibri" panose="020F0502020204030204" pitchFamily="34" charset="0"/>
              </a:rPr>
              <a:t>September 7, </a:t>
            </a:r>
            <a:r>
              <a:rPr lang="en-US" sz="3200" dirty="0" smtClean="0">
                <a:latin typeface="Calibri" panose="020F0502020204030204" pitchFamily="34" charset="0"/>
                <a:cs typeface="Calibri" panose="020F0502020204030204" pitchFamily="34" charset="0"/>
              </a:rPr>
              <a:t>2022</a:t>
            </a:r>
          </a:p>
          <a:p>
            <a:pPr algn="ctr"/>
            <a:r>
              <a:rPr lang="en-US" dirty="0" smtClean="0">
                <a:latin typeface="Calibri" panose="020F0502020204030204" pitchFamily="34" charset="0"/>
                <a:cs typeface="Calibri" panose="020F0502020204030204" pitchFamily="34" charset="0"/>
              </a:rPr>
              <a:t>NJ Office of Planning Advocacy</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19694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8137" y="84826"/>
            <a:ext cx="9438286" cy="864080"/>
          </a:xfrm>
        </p:spPr>
        <p:txBody>
          <a:bodyPr/>
          <a:lstStyle/>
          <a:p>
            <a:pPr algn="ctr"/>
            <a:r>
              <a:rPr lang="en-US" sz="4200" b="1" dirty="0" smtClean="0">
                <a:latin typeface="Calibri" panose="020F0502020204030204" pitchFamily="34" charset="0"/>
                <a:cs typeface="Calibri" panose="020F0502020204030204" pitchFamily="34" charset="0"/>
              </a:rPr>
              <a:t>State Plan Policy Map Amendment</a:t>
            </a:r>
            <a:endParaRPr lang="en-US" sz="4200" b="1" dirty="0">
              <a:latin typeface="Calibri" panose="020F0502020204030204" pitchFamily="34" charset="0"/>
              <a:cs typeface="Calibri" panose="020F0502020204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00626" y="1447800"/>
            <a:ext cx="5095841" cy="4376309"/>
          </a:xfrm>
        </p:spPr>
      </p:pic>
      <p:sp>
        <p:nvSpPr>
          <p:cNvPr id="8" name="Text Placeholder 7"/>
          <p:cNvSpPr>
            <a:spLocks noGrp="1"/>
          </p:cNvSpPr>
          <p:nvPr>
            <p:ph type="body" sz="half" idx="2"/>
          </p:nvPr>
        </p:nvSpPr>
        <p:spPr>
          <a:xfrm>
            <a:off x="310551" y="1447800"/>
            <a:ext cx="5538158" cy="4577079"/>
          </a:xfrm>
        </p:spPr>
        <p:txBody>
          <a:bodyPr>
            <a:normAutofit fontScale="92500" lnSpcReduction="20000"/>
          </a:bodyPr>
          <a:lstStyle/>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Toms River Township is petitioning for the Toms River Hooper Avenue Core South to align with their DCA approved Hooper-Caudina Redevelopment Area. </a:t>
            </a:r>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The Township is petitioning for the following Block and Lots to be included into the Toms River Hooper Avenue Core South.</a:t>
            </a:r>
          </a:p>
          <a:p>
            <a:pPr marL="742950" lvl="1"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Block 592, Lots 72-95</a:t>
            </a:r>
          </a:p>
          <a:p>
            <a:pPr marL="742950" lvl="1"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Block 594, Lots 139-158</a:t>
            </a:r>
          </a:p>
          <a:p>
            <a:pPr marL="742950" lvl="1"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Block 595, Lots 159, 162, 163, 188, 198-202</a:t>
            </a:r>
          </a:p>
          <a:p>
            <a:pPr marL="742950" lvl="1"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Block 596, Lot 203-246</a:t>
            </a:r>
          </a:p>
          <a:p>
            <a:pPr marL="742950" lvl="1"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Block 597, Lots 49-71</a:t>
            </a:r>
          </a:p>
          <a:p>
            <a:pPr marL="742950" lvl="1"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Unimproved ROW of </a:t>
            </a:r>
            <a:r>
              <a:rPr lang="en-US" sz="1800" dirty="0" err="1" smtClean="0">
                <a:latin typeface="Calibri" panose="020F0502020204030204" pitchFamily="34" charset="0"/>
                <a:cs typeface="Calibri" panose="020F0502020204030204" pitchFamily="34" charset="0"/>
              </a:rPr>
              <a:t>Castlebuono</a:t>
            </a:r>
            <a:r>
              <a:rPr lang="en-US" sz="1800" dirty="0" smtClean="0">
                <a:latin typeface="Calibri" panose="020F0502020204030204" pitchFamily="34" charset="0"/>
                <a:cs typeface="Calibri" panose="020F0502020204030204" pitchFamily="34" charset="0"/>
              </a:rPr>
              <a:t> Ave., </a:t>
            </a:r>
            <a:r>
              <a:rPr lang="en-US" sz="1800" dirty="0" err="1" smtClean="0">
                <a:latin typeface="Calibri" panose="020F0502020204030204" pitchFamily="34" charset="0"/>
                <a:cs typeface="Calibri" panose="020F0502020204030204" pitchFamily="34" charset="0"/>
              </a:rPr>
              <a:t>Cirpiano</a:t>
            </a:r>
            <a:r>
              <a:rPr lang="en-US" sz="1800" dirty="0" smtClean="0">
                <a:latin typeface="Calibri" panose="020F0502020204030204" pitchFamily="34" charset="0"/>
                <a:cs typeface="Calibri" panose="020F0502020204030204" pitchFamily="34" charset="0"/>
              </a:rPr>
              <a:t> Ave., and </a:t>
            </a:r>
            <a:r>
              <a:rPr lang="en-US" sz="1800" dirty="0" err="1" smtClean="0">
                <a:latin typeface="Calibri" panose="020F0502020204030204" pitchFamily="34" charset="0"/>
                <a:cs typeface="Calibri" panose="020F0502020204030204" pitchFamily="34" charset="0"/>
              </a:rPr>
              <a:t>Sarno</a:t>
            </a:r>
            <a:r>
              <a:rPr lang="en-US" sz="1800" dirty="0" smtClean="0">
                <a:latin typeface="Calibri" panose="020F0502020204030204" pitchFamily="34" charset="0"/>
                <a:cs typeface="Calibri" panose="020F0502020204030204" pitchFamily="34" charset="0"/>
              </a:rPr>
              <a:t> Ave, east of centerline of Salerno Ave, inclusive of Salerno Ave., and the ROW of Reggio Ave., and </a:t>
            </a:r>
            <a:r>
              <a:rPr lang="en-US" sz="1800" dirty="0" err="1" smtClean="0">
                <a:latin typeface="Calibri" panose="020F0502020204030204" pitchFamily="34" charset="0"/>
                <a:cs typeface="Calibri" panose="020F0502020204030204" pitchFamily="34" charset="0"/>
              </a:rPr>
              <a:t>Nocero</a:t>
            </a:r>
            <a:r>
              <a:rPr lang="en-US" sz="1800" dirty="0" smtClean="0">
                <a:latin typeface="Calibri" panose="020F0502020204030204" pitchFamily="34" charset="0"/>
                <a:cs typeface="Calibri" panose="020F0502020204030204" pitchFamily="34" charset="0"/>
              </a:rPr>
              <a:t> Place in their entirety.</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84902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8137" y="84826"/>
            <a:ext cx="9438286" cy="864080"/>
          </a:xfrm>
        </p:spPr>
        <p:txBody>
          <a:bodyPr/>
          <a:lstStyle/>
          <a:p>
            <a:pPr algn="ctr"/>
            <a:r>
              <a:rPr lang="en-US" sz="4200" b="1" dirty="0" smtClean="0">
                <a:latin typeface="Calibri" panose="020F0502020204030204" pitchFamily="34" charset="0"/>
                <a:cs typeface="Calibri" panose="020F0502020204030204" pitchFamily="34" charset="0"/>
              </a:rPr>
              <a:t>State Plan Policy Map Amendment</a:t>
            </a:r>
            <a:endParaRPr lang="en-US" sz="4200" b="1" dirty="0">
              <a:latin typeface="Calibri" panose="020F0502020204030204" pitchFamily="34" charset="0"/>
              <a:cs typeface="Calibri" panose="020F0502020204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00626" y="1519343"/>
            <a:ext cx="5095841" cy="4505536"/>
          </a:xfrm>
        </p:spPr>
      </p:pic>
      <p:sp>
        <p:nvSpPr>
          <p:cNvPr id="8" name="Text Placeholder 7"/>
          <p:cNvSpPr>
            <a:spLocks noGrp="1"/>
          </p:cNvSpPr>
          <p:nvPr>
            <p:ph type="body" sz="half" idx="2"/>
          </p:nvPr>
        </p:nvSpPr>
        <p:spPr>
          <a:xfrm>
            <a:off x="310551" y="1447800"/>
            <a:ext cx="5538158" cy="4577079"/>
          </a:xfrm>
        </p:spPr>
        <p:txBody>
          <a:bodyPr>
            <a:normAutofit fontScale="92500" lnSpcReduction="20000"/>
          </a:bodyPr>
          <a:lstStyle/>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Toms River Township is petitioning for the Toms River Hooper Avenue Core South to align with their DCA approved Hooper-Caudina Redevelopment Area. </a:t>
            </a:r>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The Township is petitioning for the following Block and Lots to be included into the Toms River Hooper Avenue Core South.</a:t>
            </a:r>
          </a:p>
          <a:p>
            <a:pPr marL="742950" lvl="1"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Block 592, Lots 72-95</a:t>
            </a:r>
          </a:p>
          <a:p>
            <a:pPr marL="742950" lvl="1"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Block 594, Lots 139-158</a:t>
            </a:r>
          </a:p>
          <a:p>
            <a:pPr marL="742950" lvl="1"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Block 595, Lots 159, 162, 163, 188, 198-202</a:t>
            </a:r>
          </a:p>
          <a:p>
            <a:pPr marL="742950" lvl="1"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Block 596, Lot 203-246</a:t>
            </a:r>
          </a:p>
          <a:p>
            <a:pPr marL="742950" lvl="1"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Block 597, Lots 49-71</a:t>
            </a:r>
          </a:p>
          <a:p>
            <a:pPr marL="742950" lvl="1"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Unimproved ROW of </a:t>
            </a:r>
            <a:r>
              <a:rPr lang="en-US" sz="1800" dirty="0" err="1" smtClean="0">
                <a:latin typeface="Calibri" panose="020F0502020204030204" pitchFamily="34" charset="0"/>
                <a:cs typeface="Calibri" panose="020F0502020204030204" pitchFamily="34" charset="0"/>
              </a:rPr>
              <a:t>Castlebuono</a:t>
            </a:r>
            <a:r>
              <a:rPr lang="en-US" sz="1800" dirty="0" smtClean="0">
                <a:latin typeface="Calibri" panose="020F0502020204030204" pitchFamily="34" charset="0"/>
                <a:cs typeface="Calibri" panose="020F0502020204030204" pitchFamily="34" charset="0"/>
              </a:rPr>
              <a:t> Ave., </a:t>
            </a:r>
            <a:r>
              <a:rPr lang="en-US" sz="1800" dirty="0" err="1" smtClean="0">
                <a:latin typeface="Calibri" panose="020F0502020204030204" pitchFamily="34" charset="0"/>
                <a:cs typeface="Calibri" panose="020F0502020204030204" pitchFamily="34" charset="0"/>
              </a:rPr>
              <a:t>Cirpiano</a:t>
            </a:r>
            <a:r>
              <a:rPr lang="en-US" sz="1800" dirty="0" smtClean="0">
                <a:latin typeface="Calibri" panose="020F0502020204030204" pitchFamily="34" charset="0"/>
                <a:cs typeface="Calibri" panose="020F0502020204030204" pitchFamily="34" charset="0"/>
              </a:rPr>
              <a:t> Ave., and </a:t>
            </a:r>
            <a:r>
              <a:rPr lang="en-US" sz="1800" dirty="0" err="1" smtClean="0">
                <a:latin typeface="Calibri" panose="020F0502020204030204" pitchFamily="34" charset="0"/>
                <a:cs typeface="Calibri" panose="020F0502020204030204" pitchFamily="34" charset="0"/>
              </a:rPr>
              <a:t>Sarno</a:t>
            </a:r>
            <a:r>
              <a:rPr lang="en-US" sz="1800" dirty="0" smtClean="0">
                <a:latin typeface="Calibri" panose="020F0502020204030204" pitchFamily="34" charset="0"/>
                <a:cs typeface="Calibri" panose="020F0502020204030204" pitchFamily="34" charset="0"/>
              </a:rPr>
              <a:t> Ave, east of centerline of Salerno Ave, inclusive of Salerno Ave., and the ROW of Reggio Ave., and </a:t>
            </a:r>
            <a:r>
              <a:rPr lang="en-US" sz="1800" dirty="0" err="1" smtClean="0">
                <a:latin typeface="Calibri" panose="020F0502020204030204" pitchFamily="34" charset="0"/>
                <a:cs typeface="Calibri" panose="020F0502020204030204" pitchFamily="34" charset="0"/>
              </a:rPr>
              <a:t>Nocero</a:t>
            </a:r>
            <a:r>
              <a:rPr lang="en-US" sz="1800" dirty="0" smtClean="0">
                <a:latin typeface="Calibri" panose="020F0502020204030204" pitchFamily="34" charset="0"/>
                <a:cs typeface="Calibri" panose="020F0502020204030204" pitchFamily="34" charset="0"/>
              </a:rPr>
              <a:t> Place in their entirety.</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82815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8137" y="84826"/>
            <a:ext cx="9438286" cy="864080"/>
          </a:xfrm>
        </p:spPr>
        <p:txBody>
          <a:bodyPr/>
          <a:lstStyle/>
          <a:p>
            <a:pPr algn="ctr"/>
            <a:r>
              <a:rPr lang="en-US" sz="4200" b="1" dirty="0" smtClean="0">
                <a:latin typeface="Calibri" panose="020F0502020204030204" pitchFamily="34" charset="0"/>
                <a:cs typeface="Calibri" panose="020F0502020204030204" pitchFamily="34" charset="0"/>
              </a:rPr>
              <a:t>State Plan Policy Map Amendment</a:t>
            </a:r>
            <a:endParaRPr lang="en-US" sz="4200" b="1" dirty="0">
              <a:latin typeface="Calibri" panose="020F0502020204030204" pitchFamily="34" charset="0"/>
              <a:cs typeface="Calibri" panose="020F0502020204030204" pitchFamily="34" charset="0"/>
            </a:endParaRPr>
          </a:p>
        </p:txBody>
      </p:sp>
      <p:pic>
        <p:nvPicPr>
          <p:cNvPr id="9" name="Content Placeholder 8"/>
          <p:cNvPicPr>
            <a:picLocks noGrp="1" noChangeAspect="1"/>
          </p:cNvPicPr>
          <p:nvPr>
            <p:ph idx="1"/>
          </p:nvPr>
        </p:nvPicPr>
        <p:blipFill rotWithShape="1">
          <a:blip r:embed="rId3">
            <a:extLst>
              <a:ext uri="{28A0092B-C50C-407E-A947-70E740481C1C}">
                <a14:useLocalDpi xmlns:a14="http://schemas.microsoft.com/office/drawing/2010/main" val="0"/>
              </a:ext>
            </a:extLst>
          </a:blip>
          <a:srcRect l="11305"/>
          <a:stretch/>
        </p:blipFill>
        <p:spPr>
          <a:xfrm>
            <a:off x="5624423" y="1447800"/>
            <a:ext cx="5710067" cy="3846752"/>
          </a:xfrm>
        </p:spPr>
      </p:pic>
      <p:sp>
        <p:nvSpPr>
          <p:cNvPr id="8" name="Text Placeholder 7"/>
          <p:cNvSpPr>
            <a:spLocks noGrp="1"/>
          </p:cNvSpPr>
          <p:nvPr>
            <p:ph type="body" sz="half" idx="2"/>
          </p:nvPr>
        </p:nvSpPr>
        <p:spPr>
          <a:xfrm>
            <a:off x="310551" y="1447800"/>
            <a:ext cx="5313872" cy="4577079"/>
          </a:xfrm>
        </p:spPr>
        <p:txBody>
          <a:bodyPr>
            <a:normAutofit/>
          </a:bodyPr>
          <a:lstStyle/>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The petitioned 9 acre area is a Suburban Planning Area (PA2) and primarily wooded. </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9970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8137" y="84826"/>
            <a:ext cx="9438286" cy="864080"/>
          </a:xfrm>
        </p:spPr>
        <p:txBody>
          <a:bodyPr/>
          <a:lstStyle/>
          <a:p>
            <a:pPr algn="ctr"/>
            <a:r>
              <a:rPr lang="en-US" sz="4200" b="1" dirty="0" smtClean="0">
                <a:latin typeface="Calibri" panose="020F0502020204030204" pitchFamily="34" charset="0"/>
                <a:cs typeface="Calibri" panose="020F0502020204030204" pitchFamily="34" charset="0"/>
              </a:rPr>
              <a:t>State Plan Policy Map Amendment</a:t>
            </a:r>
            <a:endParaRPr lang="en-US" sz="4200" b="1" dirty="0">
              <a:latin typeface="Calibri" panose="020F0502020204030204" pitchFamily="34" charset="0"/>
              <a:cs typeface="Calibri" panose="020F0502020204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24423" y="1594449"/>
            <a:ext cx="5698892" cy="3846752"/>
          </a:xfrm>
        </p:spPr>
      </p:pic>
      <p:sp>
        <p:nvSpPr>
          <p:cNvPr id="8" name="Text Placeholder 7"/>
          <p:cNvSpPr>
            <a:spLocks noGrp="1"/>
          </p:cNvSpPr>
          <p:nvPr>
            <p:ph type="body" sz="half" idx="2"/>
          </p:nvPr>
        </p:nvSpPr>
        <p:spPr>
          <a:xfrm>
            <a:off x="310551" y="1447800"/>
            <a:ext cx="5313872" cy="4577079"/>
          </a:xfrm>
        </p:spPr>
        <p:txBody>
          <a:bodyPr>
            <a:normAutofit/>
          </a:bodyPr>
          <a:lstStyle/>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The petitioned 9 acre area is a Suburban Planning Area (PA2) and primarily wooded. </a:t>
            </a:r>
          </a:p>
          <a:p>
            <a:endParaRPr lang="en-US" sz="20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The goal of the Hooper-Caudina Redevelopment Plan is to promote the development of a campus for a new Veterans Affairs (VA) clinic for Ocean County. </a:t>
            </a:r>
          </a:p>
          <a:p>
            <a:endParaRPr lang="en-US" sz="20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This extension to the Core South will also enable flexibility in organizing the more appropriate areas of the Redevelopment Area for residential development.</a:t>
            </a:r>
          </a:p>
        </p:txBody>
      </p:sp>
    </p:spTree>
    <p:extLst>
      <p:ext uri="{BB962C8B-B14F-4D97-AF65-F5344CB8AC3E}">
        <p14:creationId xmlns:p14="http://schemas.microsoft.com/office/powerpoint/2010/main" val="10878639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8137" y="84826"/>
            <a:ext cx="9438286" cy="864080"/>
          </a:xfrm>
        </p:spPr>
        <p:txBody>
          <a:bodyPr/>
          <a:lstStyle/>
          <a:p>
            <a:pPr algn="ctr"/>
            <a:r>
              <a:rPr lang="en-US" sz="4200" b="1" dirty="0" smtClean="0">
                <a:latin typeface="Calibri" panose="020F0502020204030204" pitchFamily="34" charset="0"/>
                <a:cs typeface="Calibri" panose="020F0502020204030204" pitchFamily="34" charset="0"/>
              </a:rPr>
              <a:t>State Plan Policy Map Amendment</a:t>
            </a:r>
            <a:endParaRPr lang="en-US" sz="4200" b="1" dirty="0">
              <a:latin typeface="Calibri" panose="020F0502020204030204" pitchFamily="34" charset="0"/>
              <a:cs typeface="Calibri" panose="020F0502020204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24423" y="1594449"/>
            <a:ext cx="5698892" cy="3846752"/>
          </a:xfrm>
        </p:spPr>
      </p:pic>
      <p:sp>
        <p:nvSpPr>
          <p:cNvPr id="8" name="Text Placeholder 7"/>
          <p:cNvSpPr>
            <a:spLocks noGrp="1"/>
          </p:cNvSpPr>
          <p:nvPr>
            <p:ph type="body" sz="half" idx="2"/>
          </p:nvPr>
        </p:nvSpPr>
        <p:spPr>
          <a:xfrm>
            <a:off x="310551" y="1447800"/>
            <a:ext cx="5313872" cy="4577079"/>
          </a:xfrm>
        </p:spPr>
        <p:txBody>
          <a:bodyPr>
            <a:normAutofit/>
          </a:bodyPr>
          <a:lstStyle/>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The petitioned 9 acre area is a Suburban Planning Area (PA2) and primarily wooded. </a:t>
            </a:r>
          </a:p>
          <a:p>
            <a:endParaRPr lang="en-US" sz="20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The goal of the Hooper-Caudina Redevelopment Plan is to promote the development of a campus for a new Veterans Affairs (VA) clinic for Ocean County. </a:t>
            </a:r>
          </a:p>
          <a:p>
            <a:endParaRPr lang="en-US" sz="20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This extension to the Core South will also enable flexibility in organizing the more appropriate areas of the Redevelopment Area for residential development.</a:t>
            </a:r>
          </a:p>
        </p:txBody>
      </p:sp>
    </p:spTree>
    <p:extLst>
      <p:ext uri="{BB962C8B-B14F-4D97-AF65-F5344CB8AC3E}">
        <p14:creationId xmlns:p14="http://schemas.microsoft.com/office/powerpoint/2010/main" val="40104153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4200" b="1" dirty="0" smtClean="0">
                <a:latin typeface="Calibri" panose="020F0502020204030204" pitchFamily="34" charset="0"/>
                <a:cs typeface="Calibri" panose="020F0502020204030204" pitchFamily="34" charset="0"/>
              </a:rPr>
              <a:t>Recommendation</a:t>
            </a:r>
            <a:endParaRPr lang="en-US" sz="4200" b="1" dirty="0">
              <a:latin typeface="Calibri" panose="020F0502020204030204" pitchFamily="34" charset="0"/>
              <a:cs typeface="Calibri" panose="020F0502020204030204" pitchFamily="34" charset="0"/>
            </a:endParaRPr>
          </a:p>
        </p:txBody>
      </p:sp>
      <p:sp>
        <p:nvSpPr>
          <p:cNvPr id="2" name="Content Placeholder 1"/>
          <p:cNvSpPr>
            <a:spLocks noGrp="1"/>
          </p:cNvSpPr>
          <p:nvPr>
            <p:ph idx="1"/>
          </p:nvPr>
        </p:nvSpPr>
        <p:spPr/>
        <p:txBody>
          <a:bodyPr/>
          <a:lstStyle/>
          <a:p>
            <a:pPr marL="0" indent="0">
              <a:buNone/>
            </a:pPr>
            <a:r>
              <a:rPr lang="en-US" dirty="0" smtClean="0">
                <a:latin typeface="Calibri" panose="020F0502020204030204" pitchFamily="34" charset="0"/>
                <a:cs typeface="Calibri" panose="020F0502020204030204" pitchFamily="34" charset="0"/>
              </a:rPr>
              <a:t>It is recommended that the Township of Toms River’s State Plan Policy Map Amendment </a:t>
            </a:r>
            <a:r>
              <a:rPr lang="en-US" dirty="0" smtClean="0">
                <a:latin typeface="Calibri" panose="020F0502020204030204" pitchFamily="34" charset="0"/>
                <a:cs typeface="Calibri" panose="020F0502020204030204" pitchFamily="34" charset="0"/>
              </a:rPr>
              <a:t>be granted by State </a:t>
            </a:r>
            <a:r>
              <a:rPr lang="en-US" dirty="0" smtClean="0">
                <a:latin typeface="Calibri" panose="020F0502020204030204" pitchFamily="34" charset="0"/>
                <a:cs typeface="Calibri" panose="020F0502020204030204" pitchFamily="34" charset="0"/>
              </a:rPr>
              <a:t>Planning Commission.</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20628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6419" y="516147"/>
            <a:ext cx="3401064" cy="536275"/>
          </a:xfrm>
        </p:spPr>
        <p:txBody>
          <a:bodyPr/>
          <a:lstStyle/>
          <a:p>
            <a:pPr algn="ctr"/>
            <a:r>
              <a:rPr lang="en-US" sz="3200" b="1" dirty="0" smtClean="0">
                <a:latin typeface="Calibri" panose="020F0502020204030204" pitchFamily="34" charset="0"/>
                <a:cs typeface="Calibri" panose="020F0502020204030204" pitchFamily="34" charset="0"/>
              </a:rPr>
              <a:t>Biennial Review</a:t>
            </a:r>
            <a:endParaRPr lang="en-US" sz="3200" b="1" dirty="0">
              <a:latin typeface="Calibri" panose="020F0502020204030204" pitchFamily="34" charset="0"/>
              <a:cs typeface="Calibri" panose="020F0502020204030204" pitchFamily="34"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40425" y="1447800"/>
            <a:ext cx="5195888" cy="4247903"/>
          </a:xfrm>
        </p:spPr>
      </p:pic>
      <p:sp>
        <p:nvSpPr>
          <p:cNvPr id="4" name="Text Placeholder 3"/>
          <p:cNvSpPr>
            <a:spLocks noGrp="1"/>
          </p:cNvSpPr>
          <p:nvPr>
            <p:ph type="body" sz="half" idx="2"/>
          </p:nvPr>
        </p:nvSpPr>
        <p:spPr>
          <a:xfrm>
            <a:off x="301925" y="1447800"/>
            <a:ext cx="5495026" cy="4572000"/>
          </a:xfrm>
        </p:spPr>
        <p:txBody>
          <a:bodyPr>
            <a:noAutofit/>
          </a:bodyPr>
          <a:lstStyle/>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Toms River Township was Plan Endorsed on July 2, 2018.</a:t>
            </a:r>
          </a:p>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The Township submitted their first biennial report on July 7, 2021.</a:t>
            </a: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PIA lists 34 items to be completed during the 10 year endorsement period</a:t>
            </a: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24 items have been completed</a:t>
            </a: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Remaining 10 items have a timetable listed as either ongoing or due by July 2, 2023.</a:t>
            </a:r>
          </a:p>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As part of the biennial report, the Township of Toms River submitted a petition to amend the State Plan Policy Map. </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89215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6419" y="516147"/>
            <a:ext cx="3401064" cy="536275"/>
          </a:xfrm>
        </p:spPr>
        <p:txBody>
          <a:bodyPr/>
          <a:lstStyle/>
          <a:p>
            <a:pPr algn="ctr"/>
            <a:r>
              <a:rPr lang="en-US" sz="3200" b="1" dirty="0" smtClean="0">
                <a:latin typeface="Calibri" panose="020F0502020204030204" pitchFamily="34" charset="0"/>
                <a:cs typeface="Calibri" panose="020F0502020204030204" pitchFamily="34" charset="0"/>
              </a:rPr>
              <a:t>Biennial Review</a:t>
            </a:r>
            <a:endParaRPr lang="en-US" sz="3200" b="1" dirty="0">
              <a:latin typeface="Calibri" panose="020F0502020204030204" pitchFamily="34" charset="0"/>
              <a:cs typeface="Calibri" panose="020F0502020204030204" pitchFamily="34"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40425" y="1447800"/>
            <a:ext cx="5195888" cy="4256127"/>
          </a:xfrm>
        </p:spPr>
      </p:pic>
      <p:sp>
        <p:nvSpPr>
          <p:cNvPr id="4" name="Text Placeholder 3"/>
          <p:cNvSpPr>
            <a:spLocks noGrp="1"/>
          </p:cNvSpPr>
          <p:nvPr>
            <p:ph type="body" sz="half" idx="2"/>
          </p:nvPr>
        </p:nvSpPr>
        <p:spPr>
          <a:xfrm>
            <a:off x="301925" y="1447800"/>
            <a:ext cx="5495026" cy="4572000"/>
          </a:xfrm>
        </p:spPr>
        <p:txBody>
          <a:bodyPr>
            <a:noAutofit/>
          </a:bodyPr>
          <a:lstStyle/>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Toms River Township was Plan Endorsed on July 2, 2018.</a:t>
            </a:r>
          </a:p>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The Township submitted their first biennial report on July 7, 2021.</a:t>
            </a: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PIA lists 34 items to be completed during the 10 year endorsement period</a:t>
            </a: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24 items have been completed</a:t>
            </a: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Remaining 10 items have a timetable listed as either ongoing or due by July 2, 2023.</a:t>
            </a:r>
          </a:p>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As part of the biennial report, the Township of Toms River submitted a petition to amend the State Plan Policy Map. </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43035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6419" y="516147"/>
            <a:ext cx="3401064" cy="536275"/>
          </a:xfrm>
        </p:spPr>
        <p:txBody>
          <a:bodyPr/>
          <a:lstStyle/>
          <a:p>
            <a:pPr algn="ctr"/>
            <a:r>
              <a:rPr lang="en-US" sz="3200" b="1" dirty="0" smtClean="0">
                <a:latin typeface="Calibri" panose="020F0502020204030204" pitchFamily="34" charset="0"/>
                <a:cs typeface="Calibri" panose="020F0502020204030204" pitchFamily="34" charset="0"/>
              </a:rPr>
              <a:t>Biennial Review</a:t>
            </a:r>
            <a:endParaRPr lang="en-US" sz="3200" b="1" dirty="0">
              <a:latin typeface="Calibri" panose="020F0502020204030204" pitchFamily="34" charset="0"/>
              <a:cs typeface="Calibri" panose="020F0502020204030204" pitchFamily="34"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40425" y="1447801"/>
            <a:ext cx="5195888" cy="4254918"/>
          </a:xfrm>
        </p:spPr>
      </p:pic>
      <p:sp>
        <p:nvSpPr>
          <p:cNvPr id="4" name="Text Placeholder 3"/>
          <p:cNvSpPr>
            <a:spLocks noGrp="1"/>
          </p:cNvSpPr>
          <p:nvPr>
            <p:ph type="body" sz="half" idx="2"/>
          </p:nvPr>
        </p:nvSpPr>
        <p:spPr>
          <a:xfrm>
            <a:off x="301925" y="1447800"/>
            <a:ext cx="5495026" cy="4572000"/>
          </a:xfrm>
        </p:spPr>
        <p:txBody>
          <a:bodyPr>
            <a:noAutofit/>
          </a:bodyPr>
          <a:lstStyle/>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Toms River Township was Plan Endorsed on July 2, 2018.</a:t>
            </a:r>
          </a:p>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The Township submitted their first biennial report on July 7, 2021.</a:t>
            </a: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PIA lists 34 items to be completed during the 10 year endorsement period</a:t>
            </a: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24 items have been completed</a:t>
            </a: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Remaining 10 items have a timetable listed as either ongoing or due by July 2, 2023.</a:t>
            </a:r>
          </a:p>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As part of the biennial report, the Township of Toms River submitted a petition to amend the State Plan Policy Map. </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3647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6419" y="516147"/>
            <a:ext cx="3401064" cy="536275"/>
          </a:xfrm>
        </p:spPr>
        <p:txBody>
          <a:bodyPr/>
          <a:lstStyle/>
          <a:p>
            <a:pPr algn="ctr"/>
            <a:r>
              <a:rPr lang="en-US" sz="3200" b="1" dirty="0" smtClean="0">
                <a:latin typeface="Calibri" panose="020F0502020204030204" pitchFamily="34" charset="0"/>
                <a:cs typeface="Calibri" panose="020F0502020204030204" pitchFamily="34" charset="0"/>
              </a:rPr>
              <a:t>Biennial Review</a:t>
            </a:r>
            <a:endParaRPr lang="en-US" sz="3200" b="1" dirty="0">
              <a:latin typeface="Calibri" panose="020F0502020204030204" pitchFamily="34" charset="0"/>
              <a:cs typeface="Calibri" panose="020F0502020204030204" pitchFamily="34"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40425" y="1447801"/>
            <a:ext cx="5195888" cy="4255560"/>
          </a:xfrm>
        </p:spPr>
      </p:pic>
      <p:sp>
        <p:nvSpPr>
          <p:cNvPr id="4" name="Text Placeholder 3"/>
          <p:cNvSpPr>
            <a:spLocks noGrp="1"/>
          </p:cNvSpPr>
          <p:nvPr>
            <p:ph type="body" sz="half" idx="2"/>
          </p:nvPr>
        </p:nvSpPr>
        <p:spPr>
          <a:xfrm>
            <a:off x="301925" y="1447800"/>
            <a:ext cx="5495026" cy="4572000"/>
          </a:xfrm>
        </p:spPr>
        <p:txBody>
          <a:bodyPr>
            <a:noAutofit/>
          </a:bodyPr>
          <a:lstStyle/>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Toms River Township was Plan Endorsed on July 2, 2018.</a:t>
            </a:r>
          </a:p>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The Township submitted their first biennial report on July 7, 2021.</a:t>
            </a: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PIA lists 34 items to be completed during the 10 year endorsement period</a:t>
            </a: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24 items have been completed</a:t>
            </a: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Remaining 10 items have a timetable listed as either ongoing or due by July 2, 2023.</a:t>
            </a:r>
          </a:p>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As part of the biennial report, the Township of Toms River submitted a petition to amend the State Plan Policy Map. </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50700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6419" y="516147"/>
            <a:ext cx="3401064" cy="536275"/>
          </a:xfrm>
        </p:spPr>
        <p:txBody>
          <a:bodyPr/>
          <a:lstStyle/>
          <a:p>
            <a:pPr algn="ctr"/>
            <a:r>
              <a:rPr lang="en-US" sz="3200" b="1" dirty="0" smtClean="0">
                <a:latin typeface="Calibri" panose="020F0502020204030204" pitchFamily="34" charset="0"/>
                <a:cs typeface="Calibri" panose="020F0502020204030204" pitchFamily="34" charset="0"/>
              </a:rPr>
              <a:t>Biennial Review</a:t>
            </a:r>
            <a:endParaRPr lang="en-US" sz="3200" b="1" dirty="0">
              <a:latin typeface="Calibri" panose="020F0502020204030204" pitchFamily="34" charset="0"/>
              <a:cs typeface="Calibri" panose="020F0502020204030204" pitchFamily="34"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40425" y="1447800"/>
            <a:ext cx="5195888" cy="4254352"/>
          </a:xfrm>
        </p:spPr>
      </p:pic>
      <p:sp>
        <p:nvSpPr>
          <p:cNvPr id="4" name="Text Placeholder 3"/>
          <p:cNvSpPr>
            <a:spLocks noGrp="1"/>
          </p:cNvSpPr>
          <p:nvPr>
            <p:ph type="body" sz="half" idx="2"/>
          </p:nvPr>
        </p:nvSpPr>
        <p:spPr>
          <a:xfrm>
            <a:off x="301925" y="1447800"/>
            <a:ext cx="5495026" cy="4572000"/>
          </a:xfrm>
        </p:spPr>
        <p:txBody>
          <a:bodyPr>
            <a:noAutofit/>
          </a:bodyPr>
          <a:lstStyle/>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Toms River Township was Plan Endorsed on July 2, 2018.</a:t>
            </a:r>
          </a:p>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The Township submitted their first biennial report on July 7, 2021.</a:t>
            </a: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PIA lists 34 items to be completed during the 10 year endorsement period</a:t>
            </a: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24 items have been completed</a:t>
            </a: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Remaining 10 items have a timetable listed as either ongoing or due by July 2, 2023.</a:t>
            </a:r>
          </a:p>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As part of the biennial report, the Township of Toms River submitted a petition to amend the State Plan Policy Map. </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93856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6419" y="516147"/>
            <a:ext cx="3401064" cy="536275"/>
          </a:xfrm>
        </p:spPr>
        <p:txBody>
          <a:bodyPr/>
          <a:lstStyle/>
          <a:p>
            <a:pPr algn="ctr"/>
            <a:r>
              <a:rPr lang="en-US" sz="3200" b="1" dirty="0" smtClean="0">
                <a:latin typeface="Calibri" panose="020F0502020204030204" pitchFamily="34" charset="0"/>
                <a:cs typeface="Calibri" panose="020F0502020204030204" pitchFamily="34" charset="0"/>
              </a:rPr>
              <a:t>Biennial Review</a:t>
            </a:r>
            <a:endParaRPr lang="en-US" sz="3200" b="1" dirty="0">
              <a:latin typeface="Calibri" panose="020F0502020204030204" pitchFamily="34" charset="0"/>
              <a:cs typeface="Calibri" panose="020F0502020204030204" pitchFamily="34"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40425" y="1447801"/>
            <a:ext cx="5195888" cy="4256692"/>
          </a:xfrm>
        </p:spPr>
      </p:pic>
      <p:sp>
        <p:nvSpPr>
          <p:cNvPr id="4" name="Text Placeholder 3"/>
          <p:cNvSpPr>
            <a:spLocks noGrp="1"/>
          </p:cNvSpPr>
          <p:nvPr>
            <p:ph type="body" sz="half" idx="2"/>
          </p:nvPr>
        </p:nvSpPr>
        <p:spPr>
          <a:xfrm>
            <a:off x="301925" y="1447800"/>
            <a:ext cx="5495026" cy="4572000"/>
          </a:xfrm>
        </p:spPr>
        <p:txBody>
          <a:bodyPr>
            <a:noAutofit/>
          </a:bodyPr>
          <a:lstStyle/>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Toms River Township was Plan Endorsed on July 2, 2018.</a:t>
            </a:r>
          </a:p>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The Township submitted their first biennial report on July 7, 2021.</a:t>
            </a: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PIA lists 34 items to be completed during the 10 year endorsement period</a:t>
            </a: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24 items have been completed</a:t>
            </a:r>
          </a:p>
          <a:p>
            <a:pPr marL="742950"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Remaining 10 items have a timetable listed as either ongoing or due by July 2, 2023.</a:t>
            </a:r>
          </a:p>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As part of the biennial report, the Township of Toms River submitted a petition to amend the State Plan Policy Map. </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77484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8137" y="84826"/>
            <a:ext cx="9438286" cy="864080"/>
          </a:xfrm>
        </p:spPr>
        <p:txBody>
          <a:bodyPr/>
          <a:lstStyle/>
          <a:p>
            <a:pPr algn="ctr"/>
            <a:r>
              <a:rPr lang="en-US" sz="4200" b="1" dirty="0" smtClean="0">
                <a:latin typeface="Calibri" panose="020F0502020204030204" pitchFamily="34" charset="0"/>
                <a:cs typeface="Calibri" panose="020F0502020204030204" pitchFamily="34" charset="0"/>
              </a:rPr>
              <a:t>State Plan Policy Map Amendment</a:t>
            </a:r>
            <a:endParaRPr lang="en-US" sz="4200" b="1" dirty="0">
              <a:latin typeface="Calibri" panose="020F0502020204030204" pitchFamily="34" charset="0"/>
              <a:cs typeface="Calibri" panose="020F0502020204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85299" y="1452563"/>
            <a:ext cx="4391864" cy="4572000"/>
          </a:xfrm>
        </p:spPr>
      </p:pic>
      <p:sp>
        <p:nvSpPr>
          <p:cNvPr id="8" name="Text Placeholder 7"/>
          <p:cNvSpPr>
            <a:spLocks noGrp="1"/>
          </p:cNvSpPr>
          <p:nvPr>
            <p:ph type="body" sz="half" idx="2"/>
          </p:nvPr>
        </p:nvSpPr>
        <p:spPr>
          <a:xfrm>
            <a:off x="310551" y="1447800"/>
            <a:ext cx="5538158" cy="4577079"/>
          </a:xfrm>
        </p:spPr>
        <p:txBody>
          <a:bodyPr>
            <a:normAutofit fontScale="92500" lnSpcReduction="20000"/>
          </a:bodyPr>
          <a:lstStyle/>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Toms River Township is petitioning for the Toms River Hooper Avenue Core South to align with their DCA approved Hooper-Caudina Redevelopment Area. </a:t>
            </a:r>
          </a:p>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The Township is petitioning for the following Block and Lots to be included into the Toms River Hooper Avenue Core South.</a:t>
            </a:r>
          </a:p>
          <a:p>
            <a:pPr marL="742950" lvl="1"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Block 592, Lots 72-95</a:t>
            </a:r>
          </a:p>
          <a:p>
            <a:pPr marL="742950" lvl="1"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Block 594, Lots 139-158</a:t>
            </a:r>
          </a:p>
          <a:p>
            <a:pPr marL="742950" lvl="1"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Block 595, Lots 159, 162, 163, 188, 198-202</a:t>
            </a:r>
          </a:p>
          <a:p>
            <a:pPr marL="742950" lvl="1"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Block 596, Lot 203-246</a:t>
            </a:r>
          </a:p>
          <a:p>
            <a:pPr marL="742950" lvl="1"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Block 597, Lots 49-71</a:t>
            </a:r>
          </a:p>
          <a:p>
            <a:pPr marL="742950" lvl="1"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Unimproved ROW of </a:t>
            </a:r>
            <a:r>
              <a:rPr lang="en-US" sz="1800" dirty="0" err="1" smtClean="0">
                <a:latin typeface="Calibri" panose="020F0502020204030204" pitchFamily="34" charset="0"/>
                <a:cs typeface="Calibri" panose="020F0502020204030204" pitchFamily="34" charset="0"/>
              </a:rPr>
              <a:t>Castlebuono</a:t>
            </a:r>
            <a:r>
              <a:rPr lang="en-US" sz="1800" dirty="0" smtClean="0">
                <a:latin typeface="Calibri" panose="020F0502020204030204" pitchFamily="34" charset="0"/>
                <a:cs typeface="Calibri" panose="020F0502020204030204" pitchFamily="34" charset="0"/>
              </a:rPr>
              <a:t> Ave., </a:t>
            </a:r>
            <a:r>
              <a:rPr lang="en-US" sz="1800" dirty="0" err="1" smtClean="0">
                <a:latin typeface="Calibri" panose="020F0502020204030204" pitchFamily="34" charset="0"/>
                <a:cs typeface="Calibri" panose="020F0502020204030204" pitchFamily="34" charset="0"/>
              </a:rPr>
              <a:t>Cirpiano</a:t>
            </a:r>
            <a:r>
              <a:rPr lang="en-US" sz="1800" dirty="0" smtClean="0">
                <a:latin typeface="Calibri" panose="020F0502020204030204" pitchFamily="34" charset="0"/>
                <a:cs typeface="Calibri" panose="020F0502020204030204" pitchFamily="34" charset="0"/>
              </a:rPr>
              <a:t> Ave., and </a:t>
            </a:r>
            <a:r>
              <a:rPr lang="en-US" sz="1800" dirty="0" err="1" smtClean="0">
                <a:latin typeface="Calibri" panose="020F0502020204030204" pitchFamily="34" charset="0"/>
                <a:cs typeface="Calibri" panose="020F0502020204030204" pitchFamily="34" charset="0"/>
              </a:rPr>
              <a:t>Sarno</a:t>
            </a:r>
            <a:r>
              <a:rPr lang="en-US" sz="1800" dirty="0" smtClean="0">
                <a:latin typeface="Calibri" panose="020F0502020204030204" pitchFamily="34" charset="0"/>
                <a:cs typeface="Calibri" panose="020F0502020204030204" pitchFamily="34" charset="0"/>
              </a:rPr>
              <a:t> Ave, east of centerline of Salerno Ave, inclusive of Salerno Ave., and the ROW of Reggio Ave., and </a:t>
            </a:r>
            <a:r>
              <a:rPr lang="en-US" sz="1800" dirty="0" err="1" smtClean="0">
                <a:latin typeface="Calibri" panose="020F0502020204030204" pitchFamily="34" charset="0"/>
                <a:cs typeface="Calibri" panose="020F0502020204030204" pitchFamily="34" charset="0"/>
              </a:rPr>
              <a:t>Nocero</a:t>
            </a:r>
            <a:r>
              <a:rPr lang="en-US" sz="1800" dirty="0" smtClean="0">
                <a:latin typeface="Calibri" panose="020F0502020204030204" pitchFamily="34" charset="0"/>
                <a:cs typeface="Calibri" panose="020F0502020204030204" pitchFamily="34" charset="0"/>
              </a:rPr>
              <a:t> Place in their entirety.</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75934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8137" y="84826"/>
            <a:ext cx="9438286" cy="864080"/>
          </a:xfrm>
        </p:spPr>
        <p:txBody>
          <a:bodyPr/>
          <a:lstStyle/>
          <a:p>
            <a:pPr algn="ctr"/>
            <a:r>
              <a:rPr lang="en-US" sz="4200" b="1" dirty="0" smtClean="0">
                <a:latin typeface="Calibri" panose="020F0502020204030204" pitchFamily="34" charset="0"/>
                <a:cs typeface="Calibri" panose="020F0502020204030204" pitchFamily="34" charset="0"/>
              </a:rPr>
              <a:t>State Plan Policy Map Amendment</a:t>
            </a:r>
            <a:endParaRPr lang="en-US" sz="4200" b="1" dirty="0">
              <a:latin typeface="Calibri" panose="020F0502020204030204" pitchFamily="34" charset="0"/>
              <a:cs typeface="Calibri" panose="020F050202020403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00626" y="1447800"/>
            <a:ext cx="5095841" cy="4577079"/>
          </a:xfrm>
        </p:spPr>
      </p:pic>
      <p:sp>
        <p:nvSpPr>
          <p:cNvPr id="8" name="Text Placeholder 7"/>
          <p:cNvSpPr>
            <a:spLocks noGrp="1"/>
          </p:cNvSpPr>
          <p:nvPr>
            <p:ph type="body" sz="half" idx="2"/>
          </p:nvPr>
        </p:nvSpPr>
        <p:spPr>
          <a:xfrm>
            <a:off x="310551" y="1447800"/>
            <a:ext cx="5538158" cy="4577079"/>
          </a:xfrm>
        </p:spPr>
        <p:txBody>
          <a:bodyPr>
            <a:normAutofit fontScale="92500" lnSpcReduction="20000"/>
          </a:bodyPr>
          <a:lstStyle/>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Toms River Township is petitioning for the Toms River Hooper Avenue Core South to align with their DCA approved Hooper-Caudina Redevelopment Area. </a:t>
            </a:r>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The Township is petitioning for the following Block and Lots to be included into the Toms River Hooper Avenue Core South.</a:t>
            </a:r>
          </a:p>
          <a:p>
            <a:pPr marL="742950" lvl="1"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Block 592, Lots 72-95</a:t>
            </a:r>
          </a:p>
          <a:p>
            <a:pPr marL="742950" lvl="1"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Block 594, Lots 139-158</a:t>
            </a:r>
          </a:p>
          <a:p>
            <a:pPr marL="742950" lvl="1"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Block 595, Lots 159, 162, 163, 188, 198-202</a:t>
            </a:r>
          </a:p>
          <a:p>
            <a:pPr marL="742950" lvl="1"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Block 596, Lot 203-246</a:t>
            </a:r>
          </a:p>
          <a:p>
            <a:pPr marL="742950" lvl="1"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Block 597, Lots 49-71</a:t>
            </a:r>
          </a:p>
          <a:p>
            <a:pPr marL="742950" lvl="1"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Unimproved ROW of </a:t>
            </a:r>
            <a:r>
              <a:rPr lang="en-US" sz="1800" dirty="0" err="1" smtClean="0">
                <a:latin typeface="Calibri" panose="020F0502020204030204" pitchFamily="34" charset="0"/>
                <a:cs typeface="Calibri" panose="020F0502020204030204" pitchFamily="34" charset="0"/>
              </a:rPr>
              <a:t>Castlebuono</a:t>
            </a:r>
            <a:r>
              <a:rPr lang="en-US" sz="1800" dirty="0" smtClean="0">
                <a:latin typeface="Calibri" panose="020F0502020204030204" pitchFamily="34" charset="0"/>
                <a:cs typeface="Calibri" panose="020F0502020204030204" pitchFamily="34" charset="0"/>
              </a:rPr>
              <a:t> Ave., </a:t>
            </a:r>
            <a:r>
              <a:rPr lang="en-US" sz="1800" dirty="0" err="1" smtClean="0">
                <a:latin typeface="Calibri" panose="020F0502020204030204" pitchFamily="34" charset="0"/>
                <a:cs typeface="Calibri" panose="020F0502020204030204" pitchFamily="34" charset="0"/>
              </a:rPr>
              <a:t>Cirpiano</a:t>
            </a:r>
            <a:r>
              <a:rPr lang="en-US" sz="1800" dirty="0" smtClean="0">
                <a:latin typeface="Calibri" panose="020F0502020204030204" pitchFamily="34" charset="0"/>
                <a:cs typeface="Calibri" panose="020F0502020204030204" pitchFamily="34" charset="0"/>
              </a:rPr>
              <a:t> Ave., and </a:t>
            </a:r>
            <a:r>
              <a:rPr lang="en-US" sz="1800" dirty="0" err="1" smtClean="0">
                <a:latin typeface="Calibri" panose="020F0502020204030204" pitchFamily="34" charset="0"/>
                <a:cs typeface="Calibri" panose="020F0502020204030204" pitchFamily="34" charset="0"/>
              </a:rPr>
              <a:t>Sarno</a:t>
            </a:r>
            <a:r>
              <a:rPr lang="en-US" sz="1800" dirty="0" smtClean="0">
                <a:latin typeface="Calibri" panose="020F0502020204030204" pitchFamily="34" charset="0"/>
                <a:cs typeface="Calibri" panose="020F0502020204030204" pitchFamily="34" charset="0"/>
              </a:rPr>
              <a:t> Ave, east of centerline of Salerno Ave, inclusive of Salerno Ave., and the ROW of Reggio Ave., and </a:t>
            </a:r>
            <a:r>
              <a:rPr lang="en-US" sz="1800" dirty="0" err="1" smtClean="0">
                <a:latin typeface="Calibri" panose="020F0502020204030204" pitchFamily="34" charset="0"/>
                <a:cs typeface="Calibri" panose="020F0502020204030204" pitchFamily="34" charset="0"/>
              </a:rPr>
              <a:t>Nocero</a:t>
            </a:r>
            <a:r>
              <a:rPr lang="en-US" sz="1800" dirty="0" smtClean="0">
                <a:latin typeface="Calibri" panose="020F0502020204030204" pitchFamily="34" charset="0"/>
                <a:cs typeface="Calibri" panose="020F0502020204030204" pitchFamily="34" charset="0"/>
              </a:rPr>
              <a:t> Place in their entirety.</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76960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497</TotalTime>
  <Words>1972</Words>
  <Application>Microsoft Office PowerPoint</Application>
  <PresentationFormat>Widescreen</PresentationFormat>
  <Paragraphs>140</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Century Gothic</vt:lpstr>
      <vt:lpstr>Wingdings 3</vt:lpstr>
      <vt:lpstr>Ion</vt:lpstr>
      <vt:lpstr>Township of Toms River State Plan Policy  Map Amendment</vt:lpstr>
      <vt:lpstr>Biennial Review</vt:lpstr>
      <vt:lpstr>Biennial Review</vt:lpstr>
      <vt:lpstr>Biennial Review</vt:lpstr>
      <vt:lpstr>Biennial Review</vt:lpstr>
      <vt:lpstr>Biennial Review</vt:lpstr>
      <vt:lpstr>Biennial Review</vt:lpstr>
      <vt:lpstr>State Plan Policy Map Amendment</vt:lpstr>
      <vt:lpstr>State Plan Policy Map Amendment</vt:lpstr>
      <vt:lpstr>State Plan Policy Map Amendment</vt:lpstr>
      <vt:lpstr>State Plan Policy Map Amendment</vt:lpstr>
      <vt:lpstr>State Plan Policy Map Amendment</vt:lpstr>
      <vt:lpstr>State Plan Policy Map Amendment</vt:lpstr>
      <vt:lpstr>State Plan Policy Map Amendment</vt:lpstr>
      <vt:lpstr>Recommendation</vt:lpstr>
    </vt:vector>
  </TitlesOfParts>
  <Company>Division of Revenue and Enterprise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Toms River Township</dc:title>
  <dc:creator>Avichal, Lisa [DOS]</dc:creator>
  <cp:lastModifiedBy>Avichal, Lisa [DOS]</cp:lastModifiedBy>
  <cp:revision>24</cp:revision>
  <dcterms:created xsi:type="dcterms:W3CDTF">2022-08-16T11:56:41Z</dcterms:created>
  <dcterms:modified xsi:type="dcterms:W3CDTF">2022-09-06T17:43:10Z</dcterms:modified>
</cp:coreProperties>
</file>