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8" r:id="rId2"/>
    <p:sldId id="285" r:id="rId3"/>
    <p:sldId id="286" r:id="rId4"/>
    <p:sldId id="287" r:id="rId5"/>
    <p:sldId id="288" r:id="rId6"/>
    <p:sldId id="289" r:id="rId7"/>
    <p:sldId id="294" r:id="rId8"/>
    <p:sldId id="297" r:id="rId9"/>
    <p:sldId id="290" r:id="rId10"/>
    <p:sldId id="291" r:id="rId11"/>
    <p:sldId id="292" r:id="rId12"/>
    <p:sldId id="293" r:id="rId13"/>
    <p:sldId id="295" r:id="rId14"/>
    <p:sldId id="298"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294" autoAdjust="0"/>
  </p:normalViewPr>
  <p:slideViewPr>
    <p:cSldViewPr snapToGrid="0">
      <p:cViewPr varScale="1">
        <p:scale>
          <a:sx n="111" d="100"/>
          <a:sy n="111" d="100"/>
        </p:scale>
        <p:origin x="456" y="114"/>
      </p:cViewPr>
      <p:guideLst>
        <p:guide orient="horz" pos="2160"/>
        <p:guide pos="3840"/>
      </p:guideLst>
    </p:cSldViewPr>
  </p:slideViewPr>
  <p:notesTextViewPr>
    <p:cViewPr>
      <p:scale>
        <a:sx n="3" d="2"/>
        <a:sy n="3" d="2"/>
      </p:scale>
      <p:origin x="0" y="0"/>
    </p:cViewPr>
  </p:notesTextViewPr>
  <p:notesViewPr>
    <p:cSldViewPr snapToGrid="0">
      <p:cViewPr varScale="1">
        <p:scale>
          <a:sx n="68" d="100"/>
          <a:sy n="68" d="100"/>
        </p:scale>
        <p:origin x="280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0E08F2E-5F06-4CE2-A139-452A1382A6F0}" type="datetimeFigureOut">
              <a:rPr lang="en-US"/>
              <a:t>7/3/2023</a:t>
            </a:fld>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828588A-5C4E-401A-AECC-B6F63A9DE965}" type="slidenum">
              <a:rPr/>
              <a:t>‹#›</a:t>
            </a:fld>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A4C5DC6-1594-414D-9341-ABA08739246C}" type="datetimeFigureOut">
              <a:rPr lang="en-US"/>
              <a:t>7/3/2023</a:t>
            </a:fld>
            <a:endParaRPr/>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7542409-6A04-4DC6-AC3A-D3758287A8F2}" type="slidenum">
              <a:rPr/>
              <a:t>‹#›</a:t>
            </a:fld>
            <a:endParaRPr/>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1</a:t>
            </a:fld>
            <a:endParaRPr lang="en-US"/>
          </a:p>
        </p:txBody>
      </p:sp>
    </p:spTree>
    <p:extLst>
      <p:ext uri="{BB962C8B-B14F-4D97-AF65-F5344CB8AC3E}">
        <p14:creationId xmlns:p14="http://schemas.microsoft.com/office/powerpoint/2010/main" val="330082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BA9E40A-CFF1-4348-B427-BEB8A34B70C9}" type="datetime1">
              <a:rPr lang="en-US" smtClean="0"/>
              <a:t>7/3/2023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63313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B6588A6-8A55-42E9-B77A-848D2C8B109C}" type="datetime1">
              <a:rPr lang="en-US" smtClean="0"/>
              <a:t>7/3/2023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D8D479-8942-46E8-A226-A4E01F7A105C}" type="slidenum">
              <a:rPr lang="en-US" smtClean="0"/>
              <a:pPr/>
              <a:t>‹#›</a:t>
            </a:fld>
            <a:endParaRPr lang="en-US" dirty="0"/>
          </a:p>
        </p:txBody>
      </p:sp>
    </p:spTree>
    <p:extLst>
      <p:ext uri="{BB962C8B-B14F-4D97-AF65-F5344CB8AC3E}">
        <p14:creationId xmlns:p14="http://schemas.microsoft.com/office/powerpoint/2010/main" val="2911058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78E4571-469C-4FED-ACB4-F0D07775FEA4}"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pPr/>
              <a:t>‹#›</a:t>
            </a:fld>
            <a:endParaRPr lang="en-US" dirty="0"/>
          </a:p>
        </p:txBody>
      </p:sp>
    </p:spTree>
    <p:extLst>
      <p:ext uri="{BB962C8B-B14F-4D97-AF65-F5344CB8AC3E}">
        <p14:creationId xmlns:p14="http://schemas.microsoft.com/office/powerpoint/2010/main" val="2565120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872BC56-1B98-47CC-933E-A0F5B8EE8F06}"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pPr/>
              <a:t>‹#›</a:t>
            </a:fld>
            <a:endParaRPr lang="en-US" dirty="0"/>
          </a:p>
        </p:txBody>
      </p:sp>
    </p:spTree>
    <p:extLst>
      <p:ext uri="{BB962C8B-B14F-4D97-AF65-F5344CB8AC3E}">
        <p14:creationId xmlns:p14="http://schemas.microsoft.com/office/powerpoint/2010/main" val="2428612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00022B-FBD1-41BE-9326-C70210954BDD}"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pPr/>
              <a:t>‹#›</a:t>
            </a:fld>
            <a:endParaRPr lang="en-US" dirty="0"/>
          </a:p>
        </p:txBody>
      </p:sp>
    </p:spTree>
    <p:extLst>
      <p:ext uri="{BB962C8B-B14F-4D97-AF65-F5344CB8AC3E}">
        <p14:creationId xmlns:p14="http://schemas.microsoft.com/office/powerpoint/2010/main" val="42910254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D4B870-C393-46DF-8A63-021C9C336C84}"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pPr/>
              <a:t>‹#›</a:t>
            </a:fld>
            <a:endParaRPr lang="en-US" dirty="0"/>
          </a:p>
        </p:txBody>
      </p:sp>
    </p:spTree>
    <p:extLst>
      <p:ext uri="{BB962C8B-B14F-4D97-AF65-F5344CB8AC3E}">
        <p14:creationId xmlns:p14="http://schemas.microsoft.com/office/powerpoint/2010/main" val="22923188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F4A4044-6D19-4C3B-9B18-E3B3E029BCAD}"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pPr/>
              <a:t>‹#›</a:t>
            </a:fld>
            <a:endParaRPr lang="en-US" dirty="0"/>
          </a:p>
        </p:txBody>
      </p:sp>
    </p:spTree>
    <p:extLst>
      <p:ext uri="{BB962C8B-B14F-4D97-AF65-F5344CB8AC3E}">
        <p14:creationId xmlns:p14="http://schemas.microsoft.com/office/powerpoint/2010/main" val="29397268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383FE1-C372-4979-835C-BAED89FC3863}"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281498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1895B7-7121-41FA-BAAF-73015CEBDC39}"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3398276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CD8D479-8942-46E8-A226-A4E01F7A105C}" type="slidenum">
              <a:rPr/>
              <a:t>‹#›</a:t>
            </a:fld>
            <a:endParaRPr/>
          </a:p>
        </p:txBody>
      </p:sp>
      <p:sp>
        <p:nvSpPr>
          <p:cNvPr id="2" name="Date Placeholder 1"/>
          <p:cNvSpPr>
            <a:spLocks noGrp="1"/>
          </p:cNvSpPr>
          <p:nvPr>
            <p:ph type="dt" sz="half" idx="10"/>
          </p:nvPr>
        </p:nvSpPr>
        <p:spPr/>
        <p:txBody>
          <a:bodyPr/>
          <a:lstStyle/>
          <a:p>
            <a:fld id="{84AC9145-A560-4C30-B590-AAB0228FB259}" type="datetime1">
              <a:rPr lang="en-US" smtClean="0"/>
              <a:t>7/3/2023</a:t>
            </a:fld>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460B27-6C13-4EA2-B026-52F526F93116}"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4169241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EDFED16-5447-4AA5-AC0A-9C1995405D80}" type="datetime1">
              <a:rPr lang="en-US" smtClean="0"/>
              <a:t>7/3/2023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68631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7C5434C-C5A5-44D0-A793-C392D547E9FB}" type="datetime1">
              <a:rPr lang="en-US" smtClean="0"/>
              <a:t>7/3/2023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877527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A586CA-10A4-47F8-82F5-60CE5219DF5C}" type="datetime1">
              <a:rPr lang="en-US" smtClean="0"/>
              <a:t>7/3/2023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CD8D479-8942-46E8-A226-A4E01F7A105C}" type="slidenum">
              <a:rPr lang="en-US" smtClean="0"/>
              <a:t>‹#›</a:t>
            </a:fld>
            <a:endParaRPr lang="en-US" dirty="0"/>
          </a:p>
        </p:txBody>
      </p:sp>
    </p:spTree>
    <p:extLst>
      <p:ext uri="{BB962C8B-B14F-4D97-AF65-F5344CB8AC3E}">
        <p14:creationId xmlns:p14="http://schemas.microsoft.com/office/powerpoint/2010/main" val="504078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AD7A03-13AA-450F-819E-CA3F8783F8FB}" type="datetime1">
              <a:rPr lang="en-US" smtClean="0"/>
              <a:t>7/3/2023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909601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7CD44E-33A1-4542-9501-E30D42F1C501}" type="datetime1">
              <a:rPr lang="en-US" smtClean="0"/>
              <a:t>7/3/2023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1909956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FA93F2D-3AD3-4248-9036-607492E4347A}" type="datetime1">
              <a:rPr lang="en-US" smtClean="0"/>
              <a:t>7/3/2023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2026177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FEB8FF6-A6E3-48FA-867A-1B55AD899876}" type="datetime1">
              <a:rPr lang="en-US" smtClean="0"/>
              <a:t>7/3/2023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D8D479-8942-46E8-A226-A4E01F7A105C}" type="slidenum">
              <a:rPr lang="en-US" smtClean="0"/>
              <a:t>‹#›</a:t>
            </a:fld>
            <a:endParaRPr lang="en-US"/>
          </a:p>
        </p:txBody>
      </p:sp>
    </p:spTree>
    <p:extLst>
      <p:ext uri="{BB962C8B-B14F-4D97-AF65-F5344CB8AC3E}">
        <p14:creationId xmlns:p14="http://schemas.microsoft.com/office/powerpoint/2010/main" val="358028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A7974B6-09C0-44CE-9048-5E5562DF88B2}" type="datetime1">
              <a:rPr lang="en-US" smtClean="0"/>
              <a:t>7/3/2023</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CD8D479-8942-46E8-A226-A4E01F7A105C}" type="slidenum">
              <a:rPr lang="en-US" smtClean="0"/>
              <a:pPr/>
              <a:t>‹#›</a:t>
            </a:fld>
            <a:endParaRPr lang="en-US" dirty="0"/>
          </a:p>
        </p:txBody>
      </p:sp>
      <p:sp>
        <p:nvSpPr>
          <p:cNvPr id="14" name="Rectangle 13"/>
          <p:cNvSpPr/>
          <p:nvPr userDrawn="1"/>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p14="http://schemas.microsoft.com/office/powerpoint/2010/main" val="37969125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55"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stateplan.comments@sos.nj.go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alibri" panose="020F0502020204030204" pitchFamily="34" charset="0"/>
                <a:cs typeface="Calibri" panose="020F0502020204030204" pitchFamily="34" charset="0"/>
              </a:rPr>
              <a:t>State Plan Update</a:t>
            </a:r>
            <a:endParaRPr lang="en-US"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p:txBody>
          <a:bodyPr/>
          <a:lstStyle/>
          <a:p>
            <a:r>
              <a:rPr lang="en-US" dirty="0" smtClean="0">
                <a:latin typeface="Calibri" panose="020F0502020204030204" pitchFamily="34" charset="0"/>
                <a:cs typeface="Calibri" panose="020F0502020204030204" pitchFamily="34" charset="0"/>
              </a:rPr>
              <a:t>Implementation Plan</a:t>
            </a:r>
            <a:endParaRPr lang="en-US"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0"/>
          </p:nvPr>
        </p:nvSpPr>
        <p:spPr/>
        <p:txBody>
          <a:bodyPr/>
          <a:lstStyle/>
          <a:p>
            <a:fld id="{D913A487-DACF-4EA6-BAD3-0AE806B8A18D}" type="datetime1">
              <a:rPr lang="en-US" smtClean="0"/>
              <a:t>7/3/2023</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89782"/>
            <a:ext cx="10018713" cy="1716656"/>
          </a:xfrm>
        </p:spPr>
        <p:txBody>
          <a:bodyPr/>
          <a:lstStyle/>
          <a:p>
            <a:r>
              <a:rPr lang="en-US" dirty="0" smtClean="0">
                <a:latin typeface="Calibri" panose="020F0502020204030204" pitchFamily="34" charset="0"/>
                <a:cs typeface="Calibri" panose="020F0502020204030204" pitchFamily="34" charset="0"/>
              </a:rPr>
              <a:t>Outreach Plan, Continued</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0" y="1733909"/>
            <a:ext cx="10018713" cy="4057291"/>
          </a:xfrm>
        </p:spPr>
        <p:txBody>
          <a:bodyPr>
            <a:normAutofit/>
          </a:bodyPr>
          <a:lstStyle/>
          <a:p>
            <a:pPr>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Dedicated email address for public comments:  </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hlinkClick r:id="rId2"/>
              </a:rPr>
              <a:t>stateplan.comments@sos.nj.gov</a:t>
            </a:r>
            <a:r>
              <a:rPr lang="en-US" dirty="0" smtClean="0">
                <a:latin typeface="Calibri" panose="020F0502020204030204" pitchFamily="34" charset="0"/>
                <a:cs typeface="Calibri" panose="020F0502020204030204" pitchFamily="34" charset="0"/>
              </a:rPr>
              <a:t> </a:t>
            </a:r>
          </a:p>
          <a:p>
            <a:pPr>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Interagency Workgroup to facilitate State agency comments</a:t>
            </a:r>
          </a:p>
          <a:p>
            <a:pPr>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County Planners early involvement</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State Planning Subcommittee</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Early discussions on concerns and issues</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Facilitating early informational meetings with counties that request one</a:t>
            </a:r>
            <a:endParaRPr lang="en-US"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0"/>
          </p:nvPr>
        </p:nvSpPr>
        <p:spPr/>
        <p:txBody>
          <a:bodyPr/>
          <a:lstStyle/>
          <a:p>
            <a:fld id="{C6824628-343D-46C1-B3BC-3ACE03C778A1}" type="datetime1">
              <a:rPr lang="en-US" smtClean="0"/>
              <a:t>7/3/2023</a:t>
            </a:fld>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t>10</a:t>
            </a:fld>
            <a:endParaRPr lang="en-US"/>
          </a:p>
        </p:txBody>
      </p:sp>
    </p:spTree>
    <p:extLst>
      <p:ext uri="{BB962C8B-B14F-4D97-AF65-F5344CB8AC3E}">
        <p14:creationId xmlns:p14="http://schemas.microsoft.com/office/powerpoint/2010/main" val="1884522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81156"/>
            <a:ext cx="10018713" cy="1431984"/>
          </a:xfrm>
        </p:spPr>
        <p:txBody>
          <a:bodyPr/>
          <a:lstStyle/>
          <a:p>
            <a:r>
              <a:rPr lang="en-US" dirty="0" smtClean="0">
                <a:latin typeface="Calibri" panose="020F0502020204030204" pitchFamily="34" charset="0"/>
                <a:cs typeface="Calibri" panose="020F0502020204030204" pitchFamily="34" charset="0"/>
              </a:rPr>
              <a:t>Timeline</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0" y="1733909"/>
            <a:ext cx="10018713" cy="4356340"/>
          </a:xfrm>
        </p:spPr>
        <p:txBody>
          <a:bodyPr>
            <a:normAutofit/>
          </a:bodyPr>
          <a:lstStyle/>
          <a:p>
            <a:pPr marL="0" indent="0">
              <a:buNone/>
            </a:pPr>
            <a:r>
              <a:rPr lang="en-US" dirty="0" smtClean="0">
                <a:latin typeface="Calibri" panose="020F0502020204030204" pitchFamily="34" charset="0"/>
                <a:cs typeface="Calibri" panose="020F0502020204030204" pitchFamily="34" charset="0"/>
              </a:rPr>
              <a:t>So many moving parts, and so little time! </a:t>
            </a:r>
          </a:p>
          <a:p>
            <a:pPr lvl="1">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The target completion date is December 2024</a:t>
            </a:r>
          </a:p>
          <a:p>
            <a:pPr lvl="2">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The proposed timeline is an aggressive one, but it is doable.</a:t>
            </a:r>
          </a:p>
          <a:p>
            <a:pPr lvl="2">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There are numerous requirements for public notice that vary regarding the notice timeframes, based on scheduled public meetings.  For that reason, some later dates are not specific but are estimated by month or quarter.  </a:t>
            </a:r>
          </a:p>
          <a:p>
            <a:pPr lvl="2">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As the process moves along, more specificity will be provided when public hearings are scheduled and other variables become more definitive</a:t>
            </a:r>
          </a:p>
          <a:p>
            <a:pPr lvl="1">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The four paths will occur concurrently with constant feedback loops where information, public input, and analyses need to inform other paths.  </a:t>
            </a:r>
          </a:p>
          <a:p>
            <a:pPr lvl="2">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In short, coordination and communication are critical. </a:t>
            </a:r>
          </a:p>
          <a:p>
            <a:pPr lvl="3">
              <a:buFont typeface="Wingdings" panose="05000000000000000000" pitchFamily="2" charset="2"/>
              <a:buChar char="Ø"/>
            </a:pPr>
            <a:endParaRPr lang="en-US" dirty="0"/>
          </a:p>
        </p:txBody>
      </p:sp>
      <p:sp>
        <p:nvSpPr>
          <p:cNvPr id="4" name="Date Placeholder 3"/>
          <p:cNvSpPr>
            <a:spLocks noGrp="1"/>
          </p:cNvSpPr>
          <p:nvPr>
            <p:ph type="dt" sz="half" idx="10"/>
          </p:nvPr>
        </p:nvSpPr>
        <p:spPr/>
        <p:txBody>
          <a:bodyPr/>
          <a:lstStyle/>
          <a:p>
            <a:fld id="{D72BD063-2CDA-4C7C-AEBF-0A4E00172454}" type="datetime1">
              <a:rPr lang="en-US" smtClean="0"/>
              <a:t>7/3/2023</a:t>
            </a:fld>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t>11</a:t>
            </a:fld>
            <a:endParaRPr lang="en-US"/>
          </a:p>
        </p:txBody>
      </p:sp>
    </p:spTree>
    <p:extLst>
      <p:ext uri="{BB962C8B-B14F-4D97-AF65-F5344CB8AC3E}">
        <p14:creationId xmlns:p14="http://schemas.microsoft.com/office/powerpoint/2010/main" val="1964150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81156"/>
            <a:ext cx="10018713" cy="1457863"/>
          </a:xfrm>
        </p:spPr>
        <p:txBody>
          <a:bodyPr/>
          <a:lstStyle/>
          <a:p>
            <a:r>
              <a:rPr lang="en-US" dirty="0" smtClean="0">
                <a:latin typeface="Calibri" panose="020F0502020204030204" pitchFamily="34" charset="0"/>
                <a:cs typeface="Calibri" panose="020F0502020204030204" pitchFamily="34" charset="0"/>
              </a:rPr>
              <a:t>Timeline, Continued</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0" y="1276709"/>
            <a:ext cx="10018713" cy="4514491"/>
          </a:xfrm>
        </p:spPr>
        <p:txBody>
          <a:bodyPr>
            <a:normAutofit fontScale="92500" lnSpcReduction="10000"/>
          </a:bodyPr>
          <a:lstStyle/>
          <a:p>
            <a:pPr lvl="1">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Through the end of 2023</a:t>
            </a:r>
          </a:p>
          <a:p>
            <a:pPr lvl="2">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Stakeholder sessions will be scheduled, advertised, and convened</a:t>
            </a:r>
          </a:p>
          <a:p>
            <a:pPr lvl="2">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Interagency workgroup meetings will be scheduled </a:t>
            </a:r>
          </a:p>
          <a:p>
            <a:pPr lvl="2">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County informational meetings held</a:t>
            </a:r>
          </a:p>
          <a:p>
            <a:pPr lvl="2">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Continued conversations with county planners</a:t>
            </a:r>
          </a:p>
          <a:p>
            <a:pPr lvl="2">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Research on population trends </a:t>
            </a:r>
          </a:p>
          <a:p>
            <a:pPr lvl="2">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Complete Preliminary Plan</a:t>
            </a:r>
          </a:p>
          <a:p>
            <a:pPr lvl="2">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Infrastructure Needs Assessment</a:t>
            </a:r>
          </a:p>
          <a:p>
            <a:pPr lvl="3">
              <a:buFont typeface="Wingdings" panose="05000000000000000000" pitchFamily="2" charset="2"/>
              <a:buChar char="v"/>
            </a:pPr>
            <a:r>
              <a:rPr lang="en-US" dirty="0" smtClean="0">
                <a:latin typeface="Calibri" panose="020F0502020204030204" pitchFamily="34" charset="0"/>
                <a:cs typeface="Calibri" panose="020F0502020204030204" pitchFamily="34" charset="0"/>
              </a:rPr>
              <a:t>Phase I: Develop methodology, State agency and other outreach and initial meetings, literature review, growth scenario assumptions, preliminary assessments sent to State agencies, and receive comments</a:t>
            </a:r>
          </a:p>
          <a:p>
            <a:pPr lvl="3">
              <a:buFont typeface="Wingdings" panose="05000000000000000000" pitchFamily="2" charset="2"/>
              <a:buChar char="v"/>
            </a:pPr>
            <a:r>
              <a:rPr lang="en-US" dirty="0" smtClean="0">
                <a:latin typeface="Calibri" panose="020F0502020204030204" pitchFamily="34" charset="0"/>
                <a:cs typeface="Calibri" panose="020F0502020204030204" pitchFamily="34" charset="0"/>
              </a:rPr>
              <a:t>Phase II:  Execute MOU, kickoff project, begin background research and scoping outreach</a:t>
            </a:r>
          </a:p>
          <a:p>
            <a:pPr lvl="2">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Determine mapping protocols</a:t>
            </a:r>
          </a:p>
          <a:p>
            <a:pPr lvl="2">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Procurement of public comment software</a:t>
            </a:r>
            <a:endParaRPr lang="en-US"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0"/>
          </p:nvPr>
        </p:nvSpPr>
        <p:spPr/>
        <p:txBody>
          <a:bodyPr/>
          <a:lstStyle/>
          <a:p>
            <a:fld id="{7C454995-5D70-4488-A1F1-B053EA2453F2}" type="datetime1">
              <a:rPr lang="en-US" smtClean="0"/>
              <a:t>7/3/2023</a:t>
            </a:fld>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t>12</a:t>
            </a:fld>
            <a:endParaRPr lang="en-US"/>
          </a:p>
        </p:txBody>
      </p:sp>
    </p:spTree>
    <p:extLst>
      <p:ext uri="{BB962C8B-B14F-4D97-AF65-F5344CB8AC3E}">
        <p14:creationId xmlns:p14="http://schemas.microsoft.com/office/powerpoint/2010/main" val="2573317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29396"/>
            <a:ext cx="10018713" cy="1604513"/>
          </a:xfrm>
        </p:spPr>
        <p:txBody>
          <a:bodyPr/>
          <a:lstStyle/>
          <a:p>
            <a:r>
              <a:rPr lang="en-US" dirty="0" smtClean="0">
                <a:latin typeface="Calibri" panose="020F0502020204030204" pitchFamily="34" charset="0"/>
                <a:cs typeface="Calibri" panose="020F0502020204030204" pitchFamily="34" charset="0"/>
              </a:rPr>
              <a:t>Timeline, Continued </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0" y="2346385"/>
            <a:ext cx="10018713" cy="3444816"/>
          </a:xfrm>
        </p:spPr>
        <p:txBody>
          <a:bodyPr>
            <a:normAutofit fontScale="25000" lnSpcReduction="20000"/>
          </a:bodyPr>
          <a:lstStyle/>
          <a:p>
            <a:pPr lvl="1">
              <a:buFont typeface="Wingdings" panose="05000000000000000000" pitchFamily="2" charset="2"/>
              <a:buChar char="ü"/>
            </a:pPr>
            <a:r>
              <a:rPr lang="en-US" sz="6000" dirty="0" smtClean="0">
                <a:latin typeface="Calibri" panose="020F0502020204030204" pitchFamily="34" charset="0"/>
                <a:cs typeface="Calibri" panose="020F0502020204030204" pitchFamily="34" charset="0"/>
              </a:rPr>
              <a:t>First half, 2024</a:t>
            </a:r>
          </a:p>
          <a:p>
            <a:pPr lvl="2">
              <a:buFont typeface="Wingdings" panose="05000000000000000000" pitchFamily="2" charset="2"/>
              <a:buChar char="Ø"/>
            </a:pPr>
            <a:r>
              <a:rPr lang="en-US" sz="6200" dirty="0" smtClean="0">
                <a:latin typeface="Calibri" panose="020F0502020204030204" pitchFamily="34" charset="0"/>
                <a:cs typeface="Calibri" panose="020F0502020204030204" pitchFamily="34" charset="0"/>
              </a:rPr>
              <a:t>Publish Preliminary Plan and preliminary mapping</a:t>
            </a:r>
          </a:p>
          <a:p>
            <a:pPr lvl="2">
              <a:buFont typeface="Wingdings" panose="05000000000000000000" pitchFamily="2" charset="2"/>
              <a:buChar char="Ø"/>
            </a:pPr>
            <a:r>
              <a:rPr lang="en-US" sz="6200" dirty="0" smtClean="0">
                <a:latin typeface="Calibri" panose="020F0502020204030204" pitchFamily="34" charset="0"/>
                <a:cs typeface="Calibri" panose="020F0502020204030204" pitchFamily="34" charset="0"/>
              </a:rPr>
              <a:t>Cross Acceptance</a:t>
            </a:r>
          </a:p>
          <a:p>
            <a:pPr lvl="3">
              <a:buFont typeface="Wingdings" panose="05000000000000000000" pitchFamily="2" charset="2"/>
              <a:buChar char="v"/>
            </a:pPr>
            <a:r>
              <a:rPr lang="en-US" sz="6200" dirty="0" smtClean="0">
                <a:latin typeface="Calibri" panose="020F0502020204030204" pitchFamily="34" charset="0"/>
                <a:cs typeface="Calibri" panose="020F0502020204030204" pitchFamily="34" charset="0"/>
              </a:rPr>
              <a:t>21 Public Hearings</a:t>
            </a:r>
          </a:p>
          <a:p>
            <a:pPr lvl="3">
              <a:buFont typeface="Wingdings" panose="05000000000000000000" pitchFamily="2" charset="2"/>
              <a:buChar char="v"/>
            </a:pPr>
            <a:r>
              <a:rPr lang="en-US" sz="6200" dirty="0" smtClean="0">
                <a:latin typeface="Calibri" panose="020F0502020204030204" pitchFamily="34" charset="0"/>
                <a:cs typeface="Calibri" panose="020F0502020204030204" pitchFamily="34" charset="0"/>
              </a:rPr>
              <a:t>Cross Acceptance Reports/Statements of Agreements and Disagreements</a:t>
            </a:r>
          </a:p>
          <a:p>
            <a:pPr lvl="3">
              <a:buFont typeface="Wingdings" panose="05000000000000000000" pitchFamily="2" charset="2"/>
              <a:buChar char="v"/>
            </a:pPr>
            <a:r>
              <a:rPr lang="en-US" sz="6200" dirty="0" smtClean="0">
                <a:latin typeface="Calibri" panose="020F0502020204030204" pitchFamily="34" charset="0"/>
                <a:cs typeface="Calibri" panose="020F0502020204030204" pitchFamily="34" charset="0"/>
              </a:rPr>
              <a:t>Negotiations</a:t>
            </a:r>
          </a:p>
          <a:p>
            <a:pPr lvl="3">
              <a:buFont typeface="Wingdings" panose="05000000000000000000" pitchFamily="2" charset="2"/>
              <a:buChar char="v"/>
            </a:pPr>
            <a:r>
              <a:rPr lang="en-US" sz="6200" dirty="0" smtClean="0">
                <a:latin typeface="Calibri" panose="020F0502020204030204" pitchFamily="34" charset="0"/>
                <a:cs typeface="Calibri" panose="020F0502020204030204" pitchFamily="34" charset="0"/>
              </a:rPr>
              <a:t>State Agency Reports and responses </a:t>
            </a:r>
          </a:p>
          <a:p>
            <a:pPr lvl="2">
              <a:buFont typeface="Wingdings" panose="05000000000000000000" pitchFamily="2" charset="2"/>
              <a:buChar char="Ø"/>
            </a:pPr>
            <a:r>
              <a:rPr lang="en-US" sz="6200" dirty="0" smtClean="0">
                <a:latin typeface="Calibri" panose="020F0502020204030204" pitchFamily="34" charset="0"/>
                <a:cs typeface="Calibri" panose="020F0502020204030204" pitchFamily="34" charset="0"/>
              </a:rPr>
              <a:t>Complete INA, Phase I</a:t>
            </a:r>
          </a:p>
          <a:p>
            <a:pPr lvl="2">
              <a:buFont typeface="Wingdings" panose="05000000000000000000" pitchFamily="2" charset="2"/>
              <a:buChar char="Ø"/>
            </a:pPr>
            <a:r>
              <a:rPr lang="en-US" sz="6200" dirty="0" smtClean="0">
                <a:latin typeface="Calibri" panose="020F0502020204030204" pitchFamily="34" charset="0"/>
                <a:cs typeface="Calibri" panose="020F0502020204030204" pitchFamily="34" charset="0"/>
              </a:rPr>
              <a:t>Begin, INA, Phase II</a:t>
            </a:r>
          </a:p>
          <a:p>
            <a:pPr lvl="2">
              <a:buFont typeface="Wingdings" panose="05000000000000000000" pitchFamily="2" charset="2"/>
              <a:buChar char="Ø"/>
            </a:pPr>
            <a:r>
              <a:rPr lang="en-US" sz="6200" dirty="0" smtClean="0">
                <a:latin typeface="Calibri" panose="020F0502020204030204" pitchFamily="34" charset="0"/>
                <a:cs typeface="Calibri" panose="020F0502020204030204" pitchFamily="34" charset="0"/>
              </a:rPr>
              <a:t>Begin Impact Assessment activities </a:t>
            </a:r>
          </a:p>
          <a:p>
            <a:pPr lvl="1">
              <a:buFont typeface="Wingdings" panose="05000000000000000000" pitchFamily="2" charset="2"/>
              <a:buChar char="ü"/>
            </a:pPr>
            <a:r>
              <a:rPr lang="en-US" sz="6000" dirty="0" smtClean="0">
                <a:latin typeface="Calibri" panose="020F0502020204030204" pitchFamily="34" charset="0"/>
                <a:cs typeface="Calibri" panose="020F0502020204030204" pitchFamily="34" charset="0"/>
              </a:rPr>
              <a:t>Second half, 2024</a:t>
            </a:r>
          </a:p>
          <a:p>
            <a:pPr lvl="2">
              <a:buFont typeface="Wingdings" panose="05000000000000000000" pitchFamily="2" charset="2"/>
              <a:buChar char="Ø"/>
            </a:pPr>
            <a:r>
              <a:rPr lang="en-US" sz="6200" dirty="0" smtClean="0">
                <a:latin typeface="Calibri" panose="020F0502020204030204" pitchFamily="34" charset="0"/>
                <a:cs typeface="Calibri" panose="020F0502020204030204" pitchFamily="34" charset="0"/>
              </a:rPr>
              <a:t>Complete INA, Phase II; consolidate into one report </a:t>
            </a:r>
          </a:p>
          <a:p>
            <a:pPr lvl="2">
              <a:buFont typeface="Wingdings" panose="05000000000000000000" pitchFamily="2" charset="2"/>
              <a:buChar char="Ø"/>
            </a:pPr>
            <a:r>
              <a:rPr lang="en-US" sz="6200" dirty="0" smtClean="0">
                <a:latin typeface="Calibri" panose="020F0502020204030204" pitchFamily="34" charset="0"/>
                <a:cs typeface="Calibri" panose="020F0502020204030204" pitchFamily="34" charset="0"/>
              </a:rPr>
              <a:t>Incorporate results of Cross Acceptance into the Final Draft</a:t>
            </a:r>
          </a:p>
          <a:p>
            <a:pPr lvl="2">
              <a:buFont typeface="Wingdings" panose="05000000000000000000" pitchFamily="2" charset="2"/>
              <a:buChar char="Ø"/>
            </a:pPr>
            <a:r>
              <a:rPr lang="en-US" sz="6200" dirty="0" smtClean="0">
                <a:latin typeface="Calibri" panose="020F0502020204030204" pitchFamily="34" charset="0"/>
                <a:cs typeface="Calibri" panose="020F0502020204030204" pitchFamily="34" charset="0"/>
              </a:rPr>
              <a:t>6 more public hearings</a:t>
            </a:r>
          </a:p>
          <a:p>
            <a:pPr lvl="2">
              <a:buFont typeface="Wingdings" panose="05000000000000000000" pitchFamily="2" charset="2"/>
              <a:buChar char="Ø"/>
            </a:pPr>
            <a:r>
              <a:rPr lang="en-US" sz="6200" dirty="0" smtClean="0">
                <a:latin typeface="Calibri" panose="020F0502020204030204" pitchFamily="34" charset="0"/>
                <a:cs typeface="Calibri" panose="020F0502020204030204" pitchFamily="34" charset="0"/>
              </a:rPr>
              <a:t>Produce the Final Draft</a:t>
            </a:r>
          </a:p>
          <a:p>
            <a:pPr lvl="2">
              <a:buFont typeface="Wingdings" panose="05000000000000000000" pitchFamily="2" charset="2"/>
              <a:buChar char="Ø"/>
            </a:pPr>
            <a:r>
              <a:rPr lang="en-US" sz="6200" dirty="0" smtClean="0">
                <a:solidFill>
                  <a:schemeClr val="accent6">
                    <a:lumMod val="50000"/>
                  </a:schemeClr>
                </a:solidFill>
                <a:latin typeface="Calibri" panose="020F0502020204030204" pitchFamily="34" charset="0"/>
                <a:cs typeface="Calibri" panose="020F0502020204030204" pitchFamily="34" charset="0"/>
              </a:rPr>
              <a:t>ADOPT! </a:t>
            </a:r>
          </a:p>
          <a:p>
            <a:pPr lvl="2"/>
            <a:endParaRPr lang="en-US" dirty="0"/>
          </a:p>
        </p:txBody>
      </p:sp>
      <p:sp>
        <p:nvSpPr>
          <p:cNvPr id="4" name="Date Placeholder 3"/>
          <p:cNvSpPr>
            <a:spLocks noGrp="1"/>
          </p:cNvSpPr>
          <p:nvPr>
            <p:ph type="dt" sz="half" idx="10"/>
          </p:nvPr>
        </p:nvSpPr>
        <p:spPr/>
        <p:txBody>
          <a:bodyPr/>
          <a:lstStyle/>
          <a:p>
            <a:fld id="{70BA3055-7984-41BA-9E45-27125987E6D8}" type="datetime1">
              <a:rPr lang="en-US" smtClean="0"/>
              <a:t>7/3/2023</a:t>
            </a:fld>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t>13</a:t>
            </a:fld>
            <a:endParaRPr lang="en-US"/>
          </a:p>
        </p:txBody>
      </p:sp>
    </p:spTree>
    <p:extLst>
      <p:ext uri="{BB962C8B-B14F-4D97-AF65-F5344CB8AC3E}">
        <p14:creationId xmlns:p14="http://schemas.microsoft.com/office/powerpoint/2010/main" val="4047685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24288"/>
            <a:ext cx="10018713" cy="1736724"/>
          </a:xfrm>
        </p:spPr>
        <p:txBody>
          <a:bodyPr/>
          <a:lstStyle/>
          <a:p>
            <a:r>
              <a:rPr lang="en-US" dirty="0" smtClean="0">
                <a:latin typeface="Calibri" panose="020F0502020204030204" pitchFamily="34" charset="0"/>
                <a:cs typeface="Calibri" panose="020F0502020204030204" pitchFamily="34" charset="0"/>
              </a:rPr>
              <a:t>Implementation </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0" y="2053087"/>
            <a:ext cx="10018713" cy="3738113"/>
          </a:xfrm>
        </p:spPr>
        <p:txBody>
          <a:bodyPr>
            <a:normAutofit fontScale="92500" lnSpcReduction="10000"/>
          </a:bodyPr>
          <a:lstStyle/>
          <a:p>
            <a:pPr algn="just">
              <a:buFont typeface="Wingdings" panose="05000000000000000000" pitchFamily="2" charset="2"/>
              <a:buChar char="ü"/>
            </a:pPr>
            <a:r>
              <a:rPr lang="en-US" dirty="0">
                <a:latin typeface="Calibri" panose="020F0502020204030204" pitchFamily="34" charset="0"/>
                <a:cs typeface="Calibri" panose="020F0502020204030204" pitchFamily="34" charset="0"/>
              </a:rPr>
              <a:t>A Plan is only as good as its implementation.  Critical to the success of the Plan is working with our State agency partners.  The Statute envisions that individual departmental plans be aligned with the State Plan so that a “whole of government” approach is taken.  </a:t>
            </a:r>
            <a:endParaRPr lang="en-US" dirty="0" smtClean="0">
              <a:latin typeface="Calibri" panose="020F0502020204030204" pitchFamily="34" charset="0"/>
              <a:cs typeface="Calibri" panose="020F0502020204030204" pitchFamily="34" charset="0"/>
            </a:endParaRPr>
          </a:p>
          <a:p>
            <a:pPr algn="just">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Further </a:t>
            </a:r>
            <a:r>
              <a:rPr lang="en-US" dirty="0">
                <a:latin typeface="Calibri" panose="020F0502020204030204" pitchFamily="34" charset="0"/>
                <a:cs typeface="Calibri" panose="020F0502020204030204" pitchFamily="34" charset="0"/>
              </a:rPr>
              <a:t>discussion around incentives should be included in our update of the State Plan in recognition that good land use planning has many factors, and the State Plan can be a valuable tool in driving by informing programs and incentives.  </a:t>
            </a:r>
          </a:p>
          <a:p>
            <a:pPr algn="just">
              <a:buFont typeface="Wingdings" panose="05000000000000000000" pitchFamily="2" charset="2"/>
              <a:buChar char="ü"/>
            </a:pPr>
            <a:r>
              <a:rPr lang="en-US" dirty="0">
                <a:latin typeface="Calibri" panose="020F0502020204030204" pitchFamily="34" charset="0"/>
                <a:cs typeface="Calibri" panose="020F0502020204030204" pitchFamily="34" charset="0"/>
              </a:rPr>
              <a:t>There are many opportunities to modernize New Jersey’s land use discussion to ensure that New Jersey remains a great place to live, work, and play. This update gives elected officials at all levels of government the ability to do that. </a:t>
            </a:r>
          </a:p>
          <a:p>
            <a:endParaRPr lang="en-US" dirty="0"/>
          </a:p>
        </p:txBody>
      </p:sp>
      <p:sp>
        <p:nvSpPr>
          <p:cNvPr id="4" name="Date Placeholder 3"/>
          <p:cNvSpPr>
            <a:spLocks noGrp="1"/>
          </p:cNvSpPr>
          <p:nvPr>
            <p:ph type="dt" sz="half" idx="10"/>
          </p:nvPr>
        </p:nvSpPr>
        <p:spPr/>
        <p:txBody>
          <a:bodyPr/>
          <a:lstStyle/>
          <a:p>
            <a:fld id="{DB460B27-6C13-4EA2-B026-52F526F93116}" type="datetime1">
              <a:rPr lang="en-US" smtClean="0"/>
              <a:t>7/3/2023</a:t>
            </a:fld>
            <a:endParaRPr lang="en-US" dirty="0"/>
          </a:p>
        </p:txBody>
      </p:sp>
      <p:sp>
        <p:nvSpPr>
          <p:cNvPr id="5" name="Slide Number Placeholder 4"/>
          <p:cNvSpPr>
            <a:spLocks noGrp="1"/>
          </p:cNvSpPr>
          <p:nvPr>
            <p:ph type="sldNum" sz="quarter" idx="12"/>
          </p:nvPr>
        </p:nvSpPr>
        <p:spPr/>
        <p:txBody>
          <a:bodyPr/>
          <a:lstStyle/>
          <a:p>
            <a:fld id="{9CD8D479-8942-46E8-A226-A4E01F7A105C}" type="slidenum">
              <a:rPr lang="en-US" smtClean="0"/>
              <a:t>14</a:t>
            </a:fld>
            <a:endParaRPr lang="en-US"/>
          </a:p>
        </p:txBody>
      </p:sp>
    </p:spTree>
    <p:extLst>
      <p:ext uri="{BB962C8B-B14F-4D97-AF65-F5344CB8AC3E}">
        <p14:creationId xmlns:p14="http://schemas.microsoft.com/office/powerpoint/2010/main" val="2082273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81156"/>
            <a:ext cx="10018713" cy="1613138"/>
          </a:xfrm>
        </p:spPr>
        <p:txBody>
          <a:bodyPr/>
          <a:lstStyle/>
          <a:p>
            <a:r>
              <a:rPr lang="en-US" dirty="0" smtClean="0">
                <a:latin typeface="Calibri" panose="020F0502020204030204" pitchFamily="34" charset="0"/>
                <a:cs typeface="Calibri" panose="020F0502020204030204" pitchFamily="34" charset="0"/>
              </a:rPr>
              <a:t>Process Overview</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0" y="1630393"/>
            <a:ext cx="10018713" cy="4160808"/>
          </a:xfrm>
        </p:spPr>
        <p:txBody>
          <a:bodyPr>
            <a:normAutofit fontScale="92500" lnSpcReduction="20000"/>
          </a:bodyPr>
          <a:lstStyle/>
          <a:p>
            <a:pPr>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Four concurrent paths/end products</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Plan Document </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Infrastructure Needs Assessment</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Impact Assessment</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State Plan Policy Map and Mapping Protocol</a:t>
            </a:r>
          </a:p>
          <a:p>
            <a:pPr>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Constant feedback loops among all four paths as each path further inform the development of the others. </a:t>
            </a:r>
          </a:p>
          <a:p>
            <a:pPr>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Nevertheless, all four paths can be completed concurrently</a:t>
            </a:r>
          </a:p>
          <a:p>
            <a:pPr>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Stakeholder engagement is critical</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An early Stakeholder outreach plan</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Required 27 public hearings, per Rules, </a:t>
            </a:r>
            <a:endParaRPr lang="en-US" dirty="0">
              <a:latin typeface="Calibri" panose="020F0502020204030204" pitchFamily="34" charset="0"/>
              <a:cs typeface="Calibri" panose="020F0502020204030204" pitchFamily="34" charset="0"/>
            </a:endParaRPr>
          </a:p>
        </p:txBody>
      </p:sp>
      <p:sp>
        <p:nvSpPr>
          <p:cNvPr id="5" name="Date Placeholder 4"/>
          <p:cNvSpPr>
            <a:spLocks noGrp="1"/>
          </p:cNvSpPr>
          <p:nvPr>
            <p:ph type="dt" sz="half" idx="10"/>
          </p:nvPr>
        </p:nvSpPr>
        <p:spPr/>
        <p:txBody>
          <a:bodyPr/>
          <a:lstStyle/>
          <a:p>
            <a:fld id="{14CE6122-2D37-4D29-A5BB-707550939BCD}" type="datetime1">
              <a:rPr lang="en-US" smtClean="0"/>
              <a:t>7/3/2023</a:t>
            </a:fld>
            <a:endParaRPr lang="en-US" dirty="0"/>
          </a:p>
        </p:txBody>
      </p:sp>
      <p:sp>
        <p:nvSpPr>
          <p:cNvPr id="4" name="Slide Number Placeholder 3"/>
          <p:cNvSpPr>
            <a:spLocks noGrp="1"/>
          </p:cNvSpPr>
          <p:nvPr>
            <p:ph type="sldNum" sz="quarter" idx="12"/>
          </p:nvPr>
        </p:nvSpPr>
        <p:spPr/>
        <p:txBody>
          <a:bodyPr/>
          <a:lstStyle/>
          <a:p>
            <a:fld id="{9CD8D479-8942-46E8-A226-A4E01F7A105C}" type="slidenum">
              <a:rPr lang="en-US" smtClean="0">
                <a:latin typeface="Calibri" panose="020F0502020204030204" pitchFamily="34" charset="0"/>
              </a:rPr>
              <a:t>2</a:t>
            </a:fld>
            <a:endParaRPr lang="en-US" dirty="0">
              <a:latin typeface="Calibri" panose="020F0502020204030204" pitchFamily="34" charset="0"/>
            </a:endParaRPr>
          </a:p>
        </p:txBody>
      </p:sp>
    </p:spTree>
    <p:extLst>
      <p:ext uri="{BB962C8B-B14F-4D97-AF65-F5344CB8AC3E}">
        <p14:creationId xmlns:p14="http://schemas.microsoft.com/office/powerpoint/2010/main" val="3300939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12144"/>
            <a:ext cx="10018713" cy="1397479"/>
          </a:xfrm>
        </p:spPr>
        <p:txBody>
          <a:bodyPr/>
          <a:lstStyle/>
          <a:p>
            <a:r>
              <a:rPr lang="en-US" dirty="0" smtClean="0">
                <a:latin typeface="Calibri" panose="020F0502020204030204" pitchFamily="34" charset="0"/>
                <a:cs typeface="Calibri" panose="020F0502020204030204" pitchFamily="34" charset="0"/>
              </a:rPr>
              <a:t>Plan Document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0" y="1293963"/>
            <a:ext cx="10018713" cy="4497238"/>
          </a:xfrm>
        </p:spPr>
        <p:txBody>
          <a:bodyPr>
            <a:noAutofit/>
          </a:bodyPr>
          <a:lstStyle/>
          <a:p>
            <a:pPr algn="just">
              <a:buFont typeface="Wingdings" panose="05000000000000000000" pitchFamily="2" charset="2"/>
              <a:buChar char="ü"/>
            </a:pPr>
            <a:r>
              <a:rPr lang="en-US" sz="1600" dirty="0" smtClean="0">
                <a:latin typeface="Calibri" panose="020F0502020204030204" pitchFamily="34" charset="0"/>
                <a:cs typeface="Calibri" panose="020F0502020204030204" pitchFamily="34" charset="0"/>
              </a:rPr>
              <a:t>Preliminary Plan – Per NJSA </a:t>
            </a:r>
            <a:r>
              <a:rPr lang="en-US" sz="1600" dirty="0">
                <a:latin typeface="Calibri" panose="020F0502020204030204" pitchFamily="34" charset="0"/>
                <a:cs typeface="Calibri" panose="020F0502020204030204" pitchFamily="34" charset="0"/>
              </a:rPr>
              <a:t>52:18A-199(a), the Commission “…shall provide a coordinated integrated and comprehensive plan for growth, development, renewal, and conservation of the State and its regions and which shall identify areas for growth, agriculture, open space conservation, and other appropriate designations”. </a:t>
            </a:r>
            <a:endParaRPr lang="en-US" sz="1600" dirty="0" smtClean="0">
              <a:latin typeface="Calibri" panose="020F0502020204030204" pitchFamily="34" charset="0"/>
              <a:cs typeface="Calibri" panose="020F0502020204030204" pitchFamily="34" charset="0"/>
            </a:endParaRPr>
          </a:p>
          <a:p>
            <a:pPr lvl="1">
              <a:buFont typeface="Wingdings" panose="05000000000000000000" pitchFamily="2" charset="2"/>
              <a:buChar char="Ø"/>
            </a:pPr>
            <a:r>
              <a:rPr lang="en-US" sz="1600" dirty="0" smtClean="0">
                <a:latin typeface="Calibri" panose="020F0502020204030204" pitchFamily="34" charset="0"/>
                <a:cs typeface="Calibri" panose="020F0502020204030204" pitchFamily="34" charset="0"/>
              </a:rPr>
              <a:t>The basis for Cross Acceptance</a:t>
            </a:r>
          </a:p>
          <a:p>
            <a:pPr lvl="1">
              <a:buFont typeface="Wingdings" panose="05000000000000000000" pitchFamily="2" charset="2"/>
              <a:buChar char="Ø"/>
            </a:pPr>
            <a:r>
              <a:rPr lang="en-US" sz="1600" dirty="0" smtClean="0">
                <a:latin typeface="Calibri" panose="020F0502020204030204" pitchFamily="34" charset="0"/>
                <a:cs typeface="Calibri" panose="020F0502020204030204" pitchFamily="34" charset="0"/>
              </a:rPr>
              <a:t>Early Stakeholder Process</a:t>
            </a:r>
          </a:p>
          <a:p>
            <a:pPr lvl="2">
              <a:buFont typeface="Wingdings" panose="05000000000000000000" pitchFamily="2" charset="2"/>
              <a:buChar char="v"/>
            </a:pPr>
            <a:r>
              <a:rPr lang="en-US" sz="1600" dirty="0" smtClean="0">
                <a:latin typeface="Calibri" panose="020F0502020204030204" pitchFamily="34" charset="0"/>
                <a:cs typeface="Calibri" panose="020F0502020204030204" pitchFamily="34" charset="0"/>
              </a:rPr>
              <a:t>Not required in the Rules, but critical</a:t>
            </a:r>
          </a:p>
          <a:p>
            <a:pPr>
              <a:buFont typeface="Wingdings" panose="05000000000000000000" pitchFamily="2" charset="2"/>
              <a:buChar char="ü"/>
            </a:pPr>
            <a:r>
              <a:rPr lang="en-US" sz="1600" dirty="0" smtClean="0">
                <a:latin typeface="Calibri" panose="020F0502020204030204" pitchFamily="34" charset="0"/>
                <a:cs typeface="Calibri" panose="020F0502020204030204" pitchFamily="34" charset="0"/>
              </a:rPr>
              <a:t>Cross Acceptance </a:t>
            </a:r>
          </a:p>
          <a:p>
            <a:pPr lvl="1" algn="just">
              <a:buFont typeface="Wingdings" panose="05000000000000000000" pitchFamily="2" charset="2"/>
              <a:buChar char="Ø"/>
            </a:pPr>
            <a:r>
              <a:rPr lang="en-US" sz="1600" dirty="0" smtClean="0">
                <a:latin typeface="Calibri" panose="020F0502020204030204" pitchFamily="34" charset="0"/>
                <a:cs typeface="Calibri" panose="020F0502020204030204" pitchFamily="34" charset="0"/>
              </a:rPr>
              <a:t>a </a:t>
            </a:r>
            <a:r>
              <a:rPr lang="en-US" sz="1600" dirty="0">
                <a:latin typeface="Calibri" panose="020F0502020204030204" pitchFamily="34" charset="0"/>
                <a:cs typeface="Calibri" panose="020F0502020204030204" pitchFamily="34" charset="0"/>
              </a:rPr>
              <a:t>negotiating process, designed to encourage consistency between municipal, county, regional, and state plans to create a meaningful, up-to-date, and viable State Plan and State Plan Policy Map that is representative of their input and that of the public.  </a:t>
            </a:r>
            <a:endParaRPr lang="en-US" sz="1600" dirty="0" smtClean="0">
              <a:latin typeface="Calibri" panose="020F0502020204030204" pitchFamily="34" charset="0"/>
              <a:cs typeface="Calibri" panose="020F0502020204030204" pitchFamily="34" charset="0"/>
            </a:endParaRPr>
          </a:p>
          <a:p>
            <a:pPr>
              <a:buFont typeface="Wingdings" panose="05000000000000000000" pitchFamily="2" charset="2"/>
              <a:buChar char="ü"/>
            </a:pPr>
            <a:r>
              <a:rPr lang="en-US" sz="1600" dirty="0" smtClean="0">
                <a:latin typeface="Calibri" panose="020F0502020204030204" pitchFamily="34" charset="0"/>
                <a:cs typeface="Calibri" panose="020F0502020204030204" pitchFamily="34" charset="0"/>
              </a:rPr>
              <a:t>Draft Final Plan </a:t>
            </a:r>
          </a:p>
          <a:p>
            <a:pPr lvl="1" algn="just">
              <a:buFont typeface="Wingdings" panose="05000000000000000000" pitchFamily="2" charset="2"/>
              <a:buChar char="Ø"/>
            </a:pPr>
            <a:r>
              <a:rPr lang="en-US" sz="1600" dirty="0">
                <a:latin typeface="Calibri" panose="020F0502020204030204" pitchFamily="34" charset="0"/>
                <a:cs typeface="Calibri" panose="020F0502020204030204" pitchFamily="34" charset="0"/>
              </a:rPr>
              <a:t>incorporates the negotiated agreements from the cross-acceptance process.  Once the State Planning Commission approves the Draft Final Plan, that document, together with the State Plan Policy Map, becomes the new State Development and Redevelopment Plan</a:t>
            </a:r>
          </a:p>
        </p:txBody>
      </p:sp>
      <p:sp>
        <p:nvSpPr>
          <p:cNvPr id="4" name="Date Placeholder 3"/>
          <p:cNvSpPr>
            <a:spLocks noGrp="1"/>
          </p:cNvSpPr>
          <p:nvPr>
            <p:ph type="dt" sz="half" idx="10"/>
          </p:nvPr>
        </p:nvSpPr>
        <p:spPr/>
        <p:txBody>
          <a:bodyPr/>
          <a:lstStyle/>
          <a:p>
            <a:fld id="{4ED2B5B1-610B-4427-B466-E5B4AC7476F5}" type="datetime1">
              <a:rPr lang="en-US" smtClean="0"/>
              <a:t>7/3/2023</a:t>
            </a:fld>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t>3</a:t>
            </a:fld>
            <a:endParaRPr lang="en-US"/>
          </a:p>
        </p:txBody>
      </p:sp>
    </p:spTree>
    <p:extLst>
      <p:ext uri="{BB962C8B-B14F-4D97-AF65-F5344CB8AC3E}">
        <p14:creationId xmlns:p14="http://schemas.microsoft.com/office/powerpoint/2010/main" val="755369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38024"/>
            <a:ext cx="10018713" cy="1604512"/>
          </a:xfrm>
        </p:spPr>
        <p:txBody>
          <a:bodyPr/>
          <a:lstStyle/>
          <a:p>
            <a:r>
              <a:rPr lang="en-US" dirty="0" smtClean="0">
                <a:latin typeface="Calibri" panose="020F0502020204030204" pitchFamily="34" charset="0"/>
                <a:cs typeface="Calibri" panose="020F0502020204030204" pitchFamily="34" charset="0"/>
              </a:rPr>
              <a:t>Infrastructure Needs Assessment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0" y="3140015"/>
            <a:ext cx="10018713" cy="2078966"/>
          </a:xfrm>
        </p:spPr>
        <p:txBody>
          <a:bodyPr>
            <a:normAutofit fontScale="25000" lnSpcReduction="20000"/>
          </a:bodyPr>
          <a:lstStyle/>
          <a:p>
            <a:pPr marL="0" indent="0" algn="just">
              <a:buNone/>
            </a:pPr>
            <a:r>
              <a:rPr lang="en-US" sz="8000" dirty="0">
                <a:latin typeface="Calibri" panose="020F0502020204030204" pitchFamily="34" charset="0"/>
                <a:cs typeface="Calibri" panose="020F0502020204030204" pitchFamily="34" charset="0"/>
              </a:rPr>
              <a:t>Per NJSA 52:18A-199(b), the Commission “shall prepare and adopt as part of the Plan a long-term infrastructure Needs Assessment, which shall provide information on present and prospective conditions, needs and costs with regard to State, county and municipal capital facilities, including water, sewerage, transportation, solid waste, drainage, flood protection, shore protection, and related capital facilities”. </a:t>
            </a:r>
            <a:endParaRPr lang="en-US" sz="8000" dirty="0" smtClean="0">
              <a:latin typeface="Calibri" panose="020F0502020204030204" pitchFamily="34" charset="0"/>
              <a:cs typeface="Calibri" panose="020F0502020204030204" pitchFamily="34" charset="0"/>
            </a:endParaRPr>
          </a:p>
          <a:p>
            <a:pPr marL="0" indent="0" algn="just">
              <a:buNone/>
            </a:pPr>
            <a:endParaRPr lang="en-US" sz="8000" dirty="0">
              <a:latin typeface="Calibri" panose="020F0502020204030204" pitchFamily="34" charset="0"/>
              <a:cs typeface="Calibri" panose="020F0502020204030204" pitchFamily="34" charset="0"/>
            </a:endParaRPr>
          </a:p>
          <a:p>
            <a:pPr algn="just">
              <a:buFont typeface="Wingdings" panose="05000000000000000000" pitchFamily="2" charset="2"/>
              <a:buChar char="ü"/>
            </a:pPr>
            <a:r>
              <a:rPr lang="en-US" sz="8000" dirty="0" smtClean="0">
                <a:latin typeface="Calibri" panose="020F0502020204030204" pitchFamily="34" charset="0"/>
                <a:cs typeface="Calibri" panose="020F0502020204030204" pitchFamily="34" charset="0"/>
              </a:rPr>
              <a:t>Broken into two phases</a:t>
            </a:r>
          </a:p>
          <a:p>
            <a:pPr lvl="1" algn="just">
              <a:buFont typeface="Wingdings" panose="05000000000000000000" pitchFamily="2" charset="2"/>
              <a:buChar char="Ø"/>
            </a:pPr>
            <a:r>
              <a:rPr lang="en-US" sz="8000" dirty="0" smtClean="0">
                <a:latin typeface="Calibri" panose="020F0502020204030204" pitchFamily="34" charset="0"/>
                <a:cs typeface="Calibri" panose="020F0502020204030204" pitchFamily="34" charset="0"/>
              </a:rPr>
              <a:t>Phase I   – Environment, Energy, and Transportation</a:t>
            </a:r>
          </a:p>
          <a:p>
            <a:pPr lvl="1" algn="just">
              <a:buFont typeface="Wingdings" panose="05000000000000000000" pitchFamily="2" charset="2"/>
              <a:buChar char="Ø"/>
            </a:pPr>
            <a:r>
              <a:rPr lang="en-US" sz="8000" dirty="0" smtClean="0">
                <a:latin typeface="Calibri" panose="020F0502020204030204" pitchFamily="34" charset="0"/>
                <a:cs typeface="Calibri" panose="020F0502020204030204" pitchFamily="34" charset="0"/>
              </a:rPr>
              <a:t>Phase II – Affordable Housing, Farmland retention, public recreation, open space land, public recreation facilities, public education, higher education, public libraries, arts, corrections, and human services. </a:t>
            </a:r>
          </a:p>
          <a:p>
            <a:pPr algn="just">
              <a:buFont typeface="Wingdings" panose="05000000000000000000" pitchFamily="2" charset="2"/>
              <a:buChar char="ü"/>
            </a:pPr>
            <a:r>
              <a:rPr lang="en-US" sz="8000" dirty="0" smtClean="0">
                <a:latin typeface="Calibri" panose="020F0502020204030204" pitchFamily="34" charset="0"/>
                <a:cs typeface="Calibri" panose="020F0502020204030204" pitchFamily="34" charset="0"/>
              </a:rPr>
              <a:t>MOU with Rutgers for Phase I; beginning to discuss Phase II </a:t>
            </a:r>
          </a:p>
          <a:p>
            <a:pPr algn="just">
              <a:buFont typeface="Wingdings" panose="05000000000000000000" pitchFamily="2" charset="2"/>
              <a:buChar char="ü"/>
            </a:pPr>
            <a:r>
              <a:rPr lang="en-US" sz="8000" dirty="0" smtClean="0">
                <a:latin typeface="Calibri" panose="020F0502020204030204" pitchFamily="34" charset="0"/>
                <a:cs typeface="Calibri" panose="020F0502020204030204" pitchFamily="34" charset="0"/>
              </a:rPr>
              <a:t>The two phases will be consolidated into one report</a:t>
            </a:r>
          </a:p>
          <a:p>
            <a:pPr algn="just">
              <a:buFont typeface="Wingdings" panose="05000000000000000000" pitchFamily="2" charset="2"/>
              <a:buChar char="ü"/>
            </a:pPr>
            <a:r>
              <a:rPr lang="en-US" sz="8000" dirty="0" smtClean="0">
                <a:latin typeface="Calibri" panose="020F0502020204030204" pitchFamily="34" charset="0"/>
                <a:cs typeface="Calibri" panose="020F0502020204030204" pitchFamily="34" charset="0"/>
              </a:rPr>
              <a:t>Must be completed for the Final Draft Plan</a:t>
            </a:r>
            <a:endParaRPr lang="en-US" sz="8000" dirty="0">
              <a:latin typeface="Calibri" panose="020F0502020204030204" pitchFamily="34" charset="0"/>
              <a:cs typeface="Calibri" panose="020F0502020204030204" pitchFamily="34" charset="0"/>
            </a:endParaRPr>
          </a:p>
          <a:p>
            <a:endParaRPr lang="en-US" dirty="0"/>
          </a:p>
        </p:txBody>
      </p:sp>
      <p:sp>
        <p:nvSpPr>
          <p:cNvPr id="4" name="Date Placeholder 3"/>
          <p:cNvSpPr>
            <a:spLocks noGrp="1"/>
          </p:cNvSpPr>
          <p:nvPr>
            <p:ph type="dt" sz="half" idx="10"/>
          </p:nvPr>
        </p:nvSpPr>
        <p:spPr/>
        <p:txBody>
          <a:bodyPr/>
          <a:lstStyle/>
          <a:p>
            <a:fld id="{1EF09D63-3353-4DCD-8CFF-7C948A4F3B6A}" type="datetime1">
              <a:rPr lang="en-US" smtClean="0"/>
              <a:t>7/3/2023</a:t>
            </a:fld>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t>4</a:t>
            </a:fld>
            <a:endParaRPr lang="en-US"/>
          </a:p>
        </p:txBody>
      </p:sp>
    </p:spTree>
    <p:extLst>
      <p:ext uri="{BB962C8B-B14F-4D97-AF65-F5344CB8AC3E}">
        <p14:creationId xmlns:p14="http://schemas.microsoft.com/office/powerpoint/2010/main" val="1814708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58792"/>
            <a:ext cx="10018713" cy="1544129"/>
          </a:xfrm>
        </p:spPr>
        <p:txBody>
          <a:bodyPr/>
          <a:lstStyle/>
          <a:p>
            <a:r>
              <a:rPr lang="en-US" dirty="0" smtClean="0">
                <a:latin typeface="Calibri" panose="020F0502020204030204" pitchFamily="34" charset="0"/>
                <a:cs typeface="Calibri" panose="020F0502020204030204" pitchFamily="34" charset="0"/>
              </a:rPr>
              <a:t>Impact Assessment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0" y="1656273"/>
            <a:ext cx="10018713" cy="3269410"/>
          </a:xfrm>
        </p:spPr>
        <p:txBody>
          <a:bodyPr>
            <a:normAutofit/>
          </a:bodyPr>
          <a:lstStyle/>
          <a:p>
            <a:pPr marL="0" indent="0" algn="just">
              <a:buNone/>
            </a:pPr>
            <a:r>
              <a:rPr lang="en-US" sz="2000" dirty="0">
                <a:latin typeface="Calibri" panose="020F0502020204030204" pitchFamily="34" charset="0"/>
                <a:cs typeface="Calibri" panose="020F0502020204030204" pitchFamily="34" charset="0"/>
              </a:rPr>
              <a:t>Per NJAC 5:85-4.7, “…the Commission shall have prepared an assessment of the impacts of the draft Final State Development and Redevelopment Plan relative to the impacts that would likely occur without that draft Final State Development and Redevelopment Plan.  The results of the assessment shall identify desirable changes  to be incorporated into the Final State Development and Redevelopment Plan.”  </a:t>
            </a:r>
          </a:p>
          <a:p>
            <a:endParaRPr lang="en-US" dirty="0"/>
          </a:p>
        </p:txBody>
      </p:sp>
      <p:sp>
        <p:nvSpPr>
          <p:cNvPr id="4" name="Date Placeholder 3"/>
          <p:cNvSpPr>
            <a:spLocks noGrp="1"/>
          </p:cNvSpPr>
          <p:nvPr>
            <p:ph type="dt" sz="half" idx="10"/>
          </p:nvPr>
        </p:nvSpPr>
        <p:spPr/>
        <p:txBody>
          <a:bodyPr/>
          <a:lstStyle/>
          <a:p>
            <a:fld id="{C64D92C5-01B2-4350-B9D0-B24CD164BA7A}" type="datetime1">
              <a:rPr lang="en-US" smtClean="0"/>
              <a:t>7/3/2023</a:t>
            </a:fld>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t>5</a:t>
            </a:fld>
            <a:endParaRPr lang="en-US"/>
          </a:p>
        </p:txBody>
      </p:sp>
    </p:spTree>
    <p:extLst>
      <p:ext uri="{BB962C8B-B14F-4D97-AF65-F5344CB8AC3E}">
        <p14:creationId xmlns:p14="http://schemas.microsoft.com/office/powerpoint/2010/main" val="4082186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8249" y="60386"/>
            <a:ext cx="9984775" cy="1466489"/>
          </a:xfrm>
        </p:spPr>
        <p:txBody>
          <a:bodyPr/>
          <a:lstStyle/>
          <a:p>
            <a:r>
              <a:rPr lang="en-US" dirty="0" smtClean="0">
                <a:latin typeface="Calibri" panose="020F0502020204030204" pitchFamily="34" charset="0"/>
                <a:cs typeface="Calibri" panose="020F0502020204030204" pitchFamily="34" charset="0"/>
              </a:rPr>
              <a:t>State Plan Policy Map</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0" y="1742536"/>
            <a:ext cx="10018713" cy="4235570"/>
          </a:xfrm>
        </p:spPr>
        <p:txBody>
          <a:bodyPr>
            <a:normAutofit fontScale="25000" lnSpcReduction="20000"/>
          </a:bodyPr>
          <a:lstStyle/>
          <a:p>
            <a:pPr marL="0" indent="0" algn="just">
              <a:buNone/>
            </a:pPr>
            <a:r>
              <a:rPr lang="en-US" sz="6400" dirty="0">
                <a:latin typeface="Calibri" panose="020F0502020204030204" pitchFamily="34" charset="0"/>
                <a:cs typeface="Calibri" panose="020F0502020204030204" pitchFamily="34" charset="0"/>
              </a:rPr>
              <a:t>While the State Planning Act does not address the State Plan Policy Map (SPPM or the Map), the rules do.  A valuable part of the State Plan, the Map is a geographic application of the goals, strategies, and policies of the Plan and is important in interpreting smart growth areas and areas that need protection.  However, the implementation and development of the Map have historically had challenges.    With input from a diverse set of stakeholders, recommendations on how best to utilize and implement the Official Map of the State Plan must be developed.  Among the questions that will be answered include</a:t>
            </a:r>
            <a:r>
              <a:rPr lang="en-US" sz="6400" dirty="0" smtClean="0">
                <a:latin typeface="Calibri" panose="020F0502020204030204" pitchFamily="34" charset="0"/>
                <a:cs typeface="Calibri" panose="020F0502020204030204" pitchFamily="34" charset="0"/>
              </a:rPr>
              <a:t>:</a:t>
            </a:r>
          </a:p>
          <a:p>
            <a:pPr marL="0" indent="0" algn="just">
              <a:buNone/>
            </a:pPr>
            <a:endParaRPr lang="en-US" sz="6400" dirty="0">
              <a:latin typeface="Calibri" panose="020F0502020204030204" pitchFamily="34" charset="0"/>
              <a:cs typeface="Calibri" panose="020F0502020204030204" pitchFamily="34" charset="0"/>
            </a:endParaRPr>
          </a:p>
          <a:p>
            <a:pPr lvl="1">
              <a:buFont typeface="Wingdings" panose="05000000000000000000" pitchFamily="2" charset="2"/>
              <a:buChar char="Ø"/>
            </a:pPr>
            <a:r>
              <a:rPr lang="en-US" sz="6400" dirty="0">
                <a:latin typeface="Calibri" panose="020F0502020204030204" pitchFamily="34" charset="0"/>
                <a:cs typeface="Calibri" panose="020F0502020204030204" pitchFamily="34" charset="0"/>
              </a:rPr>
              <a:t>Should definitions of planning areas, centers, cores, and nodes be changed?</a:t>
            </a:r>
          </a:p>
          <a:p>
            <a:pPr lvl="1">
              <a:buFont typeface="Wingdings" panose="05000000000000000000" pitchFamily="2" charset="2"/>
              <a:buChar char="Ø"/>
            </a:pPr>
            <a:r>
              <a:rPr lang="en-US" sz="6400" dirty="0">
                <a:latin typeface="Calibri" panose="020F0502020204030204" pitchFamily="34" charset="0"/>
                <a:cs typeface="Calibri" panose="020F0502020204030204" pitchFamily="34" charset="0"/>
              </a:rPr>
              <a:t>How should differences among different areas of the State be incorporated into these definitions?</a:t>
            </a:r>
          </a:p>
          <a:p>
            <a:pPr lvl="1">
              <a:buFont typeface="Wingdings" panose="05000000000000000000" pitchFamily="2" charset="2"/>
              <a:buChar char="Ø"/>
            </a:pPr>
            <a:r>
              <a:rPr lang="en-US" sz="6400" dirty="0">
                <a:latin typeface="Calibri" panose="020F0502020204030204" pitchFamily="34" charset="0"/>
                <a:cs typeface="Calibri" panose="020F0502020204030204" pitchFamily="34" charset="0"/>
              </a:rPr>
              <a:t>Should counties play an expanded role in determining the mapping boundaries?</a:t>
            </a:r>
          </a:p>
          <a:p>
            <a:pPr lvl="1">
              <a:buFont typeface="Wingdings" panose="05000000000000000000" pitchFamily="2" charset="2"/>
              <a:buChar char="Ø"/>
            </a:pPr>
            <a:r>
              <a:rPr lang="en-US" sz="6400" dirty="0">
                <a:latin typeface="Calibri" panose="020F0502020204030204" pitchFamily="34" charset="0"/>
                <a:cs typeface="Calibri" panose="020F0502020204030204" pitchFamily="34" charset="0"/>
              </a:rPr>
              <a:t>How do we reconcile the difference between conceptual ideology and the need to create boundaries as part of mapping protocols (where do you “draw the line”?)?</a:t>
            </a:r>
          </a:p>
          <a:p>
            <a:pPr lvl="1">
              <a:buFont typeface="Wingdings" panose="05000000000000000000" pitchFamily="2" charset="2"/>
              <a:buChar char="Ø"/>
            </a:pPr>
            <a:r>
              <a:rPr lang="en-US" sz="6400" dirty="0">
                <a:latin typeface="Calibri" panose="020F0502020204030204" pitchFamily="34" charset="0"/>
                <a:cs typeface="Calibri" panose="020F0502020204030204" pitchFamily="34" charset="0"/>
              </a:rPr>
              <a:t>How do you avoid “mapping by permits” if regulating agencies that utilize the State Plan to determine where to permit (for example, CAFRA)? </a:t>
            </a:r>
            <a:endParaRPr lang="en-US" sz="6400" dirty="0" smtClean="0">
              <a:latin typeface="Calibri" panose="020F0502020204030204" pitchFamily="34" charset="0"/>
              <a:cs typeface="Calibri" panose="020F0502020204030204" pitchFamily="34" charset="0"/>
            </a:endParaRPr>
          </a:p>
          <a:p>
            <a:pPr marL="0" lvl="0" indent="0">
              <a:buNone/>
            </a:pPr>
            <a:endParaRPr lang="en-US" sz="6400" dirty="0">
              <a:latin typeface="Calibri" panose="020F0502020204030204" pitchFamily="34" charset="0"/>
              <a:cs typeface="Calibri" panose="020F0502020204030204" pitchFamily="34" charset="0"/>
            </a:endParaRPr>
          </a:p>
          <a:p>
            <a:pPr marL="0" indent="0">
              <a:buNone/>
            </a:pPr>
            <a:r>
              <a:rPr lang="en-US" sz="6400" dirty="0">
                <a:latin typeface="Calibri" panose="020F0502020204030204" pitchFamily="34" charset="0"/>
                <a:cs typeface="Calibri" panose="020F0502020204030204" pitchFamily="34" charset="0"/>
              </a:rPr>
              <a:t>Invariably, there will be other questions that develop and the above questions will lead to how the Map is developed and utilized going forward in the new Plan. These discussions will run concurrently with the Preliminary Plan development. </a:t>
            </a:r>
          </a:p>
          <a:p>
            <a:pPr marL="0" indent="0">
              <a:buNone/>
            </a:pPr>
            <a:r>
              <a:rPr lang="en-US" sz="4900" dirty="0">
                <a:latin typeface="Calibri" panose="020F0502020204030204" pitchFamily="34" charset="0"/>
                <a:cs typeface="Calibri" panose="020F0502020204030204" pitchFamily="34" charset="0"/>
              </a:rPr>
              <a:t> </a:t>
            </a:r>
          </a:p>
          <a:p>
            <a:endParaRPr lang="en-US" dirty="0"/>
          </a:p>
        </p:txBody>
      </p:sp>
      <p:sp>
        <p:nvSpPr>
          <p:cNvPr id="4" name="Date Placeholder 3"/>
          <p:cNvSpPr>
            <a:spLocks noGrp="1"/>
          </p:cNvSpPr>
          <p:nvPr>
            <p:ph type="dt" sz="half" idx="10"/>
          </p:nvPr>
        </p:nvSpPr>
        <p:spPr/>
        <p:txBody>
          <a:bodyPr/>
          <a:lstStyle/>
          <a:p>
            <a:fld id="{3759BEEE-EAAF-4EEA-A6C4-16BF819A1B1E}" type="datetime1">
              <a:rPr lang="en-US" smtClean="0"/>
              <a:t>7/3/2023</a:t>
            </a:fld>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t>6</a:t>
            </a:fld>
            <a:endParaRPr lang="en-US"/>
          </a:p>
        </p:txBody>
      </p:sp>
    </p:spTree>
    <p:extLst>
      <p:ext uri="{BB962C8B-B14F-4D97-AF65-F5344CB8AC3E}">
        <p14:creationId xmlns:p14="http://schemas.microsoft.com/office/powerpoint/2010/main" val="1188003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67420"/>
            <a:ext cx="10018713" cy="1604512"/>
          </a:xfrm>
        </p:spPr>
        <p:txBody>
          <a:bodyPr/>
          <a:lstStyle/>
          <a:p>
            <a:r>
              <a:rPr lang="en-US" dirty="0" smtClean="0">
                <a:latin typeface="Calibri" panose="020F0502020204030204" pitchFamily="34" charset="0"/>
                <a:cs typeface="Calibri" panose="020F0502020204030204" pitchFamily="34" charset="0"/>
              </a:rPr>
              <a:t>State Planning Commission</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0" y="1535503"/>
            <a:ext cx="10018713" cy="4255698"/>
          </a:xfrm>
        </p:spPr>
        <p:txBody>
          <a:bodyPr/>
          <a:lstStyle/>
          <a:p>
            <a:pPr>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Restart the Plan Development Committee </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Made up of some or all of the public and county/municipal members </a:t>
            </a:r>
          </a:p>
          <a:p>
            <a:pPr lvl="2">
              <a:buFont typeface="Wingdings" panose="05000000000000000000" pitchFamily="2" charset="2"/>
              <a:buChar char="v"/>
            </a:pPr>
            <a:r>
              <a:rPr lang="en-US" dirty="0" smtClean="0">
                <a:latin typeface="Calibri" panose="020F0502020204030204" pitchFamily="34" charset="0"/>
                <a:cs typeface="Calibri" panose="020F0502020204030204" pitchFamily="34" charset="0"/>
              </a:rPr>
              <a:t>The time </a:t>
            </a:r>
            <a:r>
              <a:rPr lang="en-US" dirty="0" smtClean="0">
                <a:latin typeface="Calibri" panose="020F0502020204030204" pitchFamily="34" charset="0"/>
                <a:cs typeface="Calibri" panose="020F0502020204030204" pitchFamily="34" charset="0"/>
              </a:rPr>
              <a:t>commitment for those members will include approximately one meeting a month, attendance at some public hearings, and review and input of the drafts of the plan and mapping proposals</a:t>
            </a:r>
          </a:p>
          <a:p>
            <a:pPr>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Ex-Officio members to provide input through the interagency workgroup and departmental-specific </a:t>
            </a:r>
            <a:r>
              <a:rPr lang="en-US" dirty="0" smtClean="0">
                <a:latin typeface="Calibri" panose="020F0502020204030204" pitchFamily="34" charset="0"/>
                <a:cs typeface="Calibri" panose="020F0502020204030204" pitchFamily="34" charset="0"/>
              </a:rPr>
              <a:t>meetings</a:t>
            </a:r>
          </a:p>
          <a:p>
            <a:pPr>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Many Commission presentations throughout the process on topic details!</a:t>
            </a:r>
            <a:endParaRPr lang="en-US"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0"/>
          </p:nvPr>
        </p:nvSpPr>
        <p:spPr/>
        <p:txBody>
          <a:bodyPr/>
          <a:lstStyle/>
          <a:p>
            <a:fld id="{45E7B9CE-BD2F-43F8-8716-EF2CFDE9628F}" type="datetime1">
              <a:rPr lang="en-US" smtClean="0"/>
              <a:t>7/3/2023</a:t>
            </a:fld>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t>7</a:t>
            </a:fld>
            <a:endParaRPr lang="en-US"/>
          </a:p>
        </p:txBody>
      </p:sp>
    </p:spTree>
    <p:extLst>
      <p:ext uri="{BB962C8B-B14F-4D97-AF65-F5344CB8AC3E}">
        <p14:creationId xmlns:p14="http://schemas.microsoft.com/office/powerpoint/2010/main" val="3959879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Process Improvements</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0" y="2078967"/>
            <a:ext cx="10018713" cy="3712234"/>
          </a:xfrm>
        </p:spPr>
        <p:txBody>
          <a:bodyPr>
            <a:normAutofit/>
          </a:bodyPr>
          <a:lstStyle/>
          <a:p>
            <a:pPr>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Rule Changes in process</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Allows for some virtual meetings</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Municipal and County submissions can be received electronically </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Distribution of the Preliminary Plan can be sent electronically </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Municipal master plans and other documentation are no longer required </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Provision of an electronic format for written comments</a:t>
            </a:r>
          </a:p>
          <a:p>
            <a:r>
              <a:rPr lang="en-US" dirty="0" smtClean="0">
                <a:latin typeface="Calibri" panose="020F0502020204030204" pitchFamily="34" charset="0"/>
                <a:cs typeface="Calibri" panose="020F0502020204030204" pitchFamily="34" charset="0"/>
              </a:rPr>
              <a:t>Procurement of software for recording, tracking, and consolidating public comment</a:t>
            </a:r>
            <a:endParaRPr lang="en-US"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0"/>
          </p:nvPr>
        </p:nvSpPr>
        <p:spPr/>
        <p:txBody>
          <a:bodyPr/>
          <a:lstStyle/>
          <a:p>
            <a:fld id="{D905AAB4-03C3-44C2-A13E-9DA1DA95093C}" type="datetime1">
              <a:rPr lang="en-US" smtClean="0"/>
              <a:t>7/3/2023</a:t>
            </a:fld>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t>8</a:t>
            </a:fld>
            <a:endParaRPr lang="en-US"/>
          </a:p>
        </p:txBody>
      </p:sp>
    </p:spTree>
    <p:extLst>
      <p:ext uri="{BB962C8B-B14F-4D97-AF65-F5344CB8AC3E}">
        <p14:creationId xmlns:p14="http://schemas.microsoft.com/office/powerpoint/2010/main" val="2707473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29396"/>
            <a:ext cx="10018713" cy="1423359"/>
          </a:xfrm>
        </p:spPr>
        <p:txBody>
          <a:bodyPr/>
          <a:lstStyle/>
          <a:p>
            <a:r>
              <a:rPr lang="en-US" dirty="0" smtClean="0">
                <a:latin typeface="Calibri" panose="020F0502020204030204" pitchFamily="34" charset="0"/>
                <a:cs typeface="Calibri" panose="020F0502020204030204" pitchFamily="34" charset="0"/>
              </a:rPr>
              <a:t>Outreach Plan</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484310" y="1630392"/>
            <a:ext cx="10018713" cy="4485736"/>
          </a:xfrm>
        </p:spPr>
        <p:txBody>
          <a:bodyPr>
            <a:normAutofit fontScale="92500" lnSpcReduction="10000"/>
          </a:bodyPr>
          <a:lstStyle/>
          <a:p>
            <a:pPr>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Required by the Rules:</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21 public hearings after the Preliminary Plan is published</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  6 public hearings after the Final Plan is published</a:t>
            </a:r>
          </a:p>
          <a:p>
            <a:pPr>
              <a:buFont typeface="Wingdings" panose="05000000000000000000" pitchFamily="2" charset="2"/>
              <a:buChar char="ü"/>
            </a:pPr>
            <a:r>
              <a:rPr lang="en-US" dirty="0" smtClean="0">
                <a:latin typeface="Calibri" panose="020F0502020204030204" pitchFamily="34" charset="0"/>
                <a:cs typeface="Calibri" panose="020F0502020204030204" pitchFamily="34" charset="0"/>
              </a:rPr>
              <a:t>But, that’s not enough and it’s too late in the process, so….</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This process began with the listening session provided to us by the NJ Planning and Redevelopment Forum where invited stakeholders provided input into the Plan structure and several Commissioners were able to listen and respond.  Audience members were also able to listen and/or provide written comments.</a:t>
            </a:r>
            <a:r>
              <a:rPr lang="en-US" sz="1000" dirty="0" smtClean="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  </a:t>
            </a:r>
          </a:p>
          <a:p>
            <a:pPr lvl="1">
              <a:buFont typeface="Wingdings" panose="05000000000000000000" pitchFamily="2" charset="2"/>
              <a:buChar char="Ø"/>
            </a:pPr>
            <a:r>
              <a:rPr lang="en-US" dirty="0" smtClean="0">
                <a:latin typeface="Calibri" panose="020F0502020204030204" pitchFamily="34" charset="0"/>
                <a:cs typeface="Calibri" panose="020F0502020204030204" pitchFamily="34" charset="0"/>
              </a:rPr>
              <a:t>Additional conference sessions and stakeholder engagement opportunities will be pursued in the coming months.  </a:t>
            </a:r>
          </a:p>
          <a:p>
            <a:pPr lvl="2">
              <a:buFont typeface="Wingdings" panose="05000000000000000000" pitchFamily="2" charset="2"/>
              <a:buChar char="v"/>
            </a:pPr>
            <a:r>
              <a:rPr lang="en-US" sz="2200" dirty="0" smtClean="0">
                <a:latin typeface="Calibri" panose="020F0502020204030204" pitchFamily="34" charset="0"/>
                <a:cs typeface="Calibri" panose="020F0502020204030204" pitchFamily="34" charset="0"/>
              </a:rPr>
              <a:t>By topic</a:t>
            </a:r>
          </a:p>
          <a:p>
            <a:pPr lvl="2">
              <a:buFont typeface="Wingdings" panose="05000000000000000000" pitchFamily="2" charset="2"/>
              <a:buChar char="v"/>
            </a:pPr>
            <a:r>
              <a:rPr lang="en-US" sz="2200" dirty="0" smtClean="0">
                <a:latin typeface="Calibri" panose="020F0502020204030204" pitchFamily="34" charset="0"/>
                <a:cs typeface="Calibri" panose="020F0502020204030204" pitchFamily="34" charset="0"/>
              </a:rPr>
              <a:t>By interested party group</a:t>
            </a:r>
            <a:endParaRPr lang="en-US" sz="2200" dirty="0">
              <a:latin typeface="Calibri" panose="020F0502020204030204" pitchFamily="34" charset="0"/>
              <a:cs typeface="Calibri" panose="020F0502020204030204" pitchFamily="34" charset="0"/>
            </a:endParaRPr>
          </a:p>
          <a:p>
            <a:pPr lvl="1"/>
            <a:endParaRPr lang="en-US" dirty="0"/>
          </a:p>
        </p:txBody>
      </p:sp>
      <p:sp>
        <p:nvSpPr>
          <p:cNvPr id="4" name="Date Placeholder 3"/>
          <p:cNvSpPr>
            <a:spLocks noGrp="1"/>
          </p:cNvSpPr>
          <p:nvPr>
            <p:ph type="dt" sz="half" idx="10"/>
          </p:nvPr>
        </p:nvSpPr>
        <p:spPr/>
        <p:txBody>
          <a:bodyPr/>
          <a:lstStyle/>
          <a:p>
            <a:fld id="{C2B8E472-4836-40FA-B8C3-AD3D1FF0B6D5}" type="datetime1">
              <a:rPr lang="en-US" smtClean="0"/>
              <a:t>7/3/2023</a:t>
            </a:fld>
            <a:endParaRPr lang="en-US" dirty="0"/>
          </a:p>
        </p:txBody>
      </p:sp>
      <p:sp>
        <p:nvSpPr>
          <p:cNvPr id="6" name="Slide Number Placeholder 5"/>
          <p:cNvSpPr>
            <a:spLocks noGrp="1"/>
          </p:cNvSpPr>
          <p:nvPr>
            <p:ph type="sldNum" sz="quarter" idx="12"/>
          </p:nvPr>
        </p:nvSpPr>
        <p:spPr/>
        <p:txBody>
          <a:bodyPr/>
          <a:lstStyle/>
          <a:p>
            <a:fld id="{9CD8D479-8942-46E8-A226-A4E01F7A105C}" type="slidenum">
              <a:rPr lang="en-US" smtClean="0"/>
              <a:t>9</a:t>
            </a:fld>
            <a:endParaRPr lang="en-US"/>
          </a:p>
        </p:txBody>
      </p:sp>
    </p:spTree>
    <p:extLst>
      <p:ext uri="{BB962C8B-B14F-4D97-AF65-F5344CB8AC3E}">
        <p14:creationId xmlns:p14="http://schemas.microsoft.com/office/powerpoint/2010/main" val="819334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565</TotalTime>
  <Words>1201</Words>
  <Application>Microsoft Office PowerPoint</Application>
  <PresentationFormat>Widescreen</PresentationFormat>
  <Paragraphs>146</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Corbel</vt:lpstr>
      <vt:lpstr>Wingdings</vt:lpstr>
      <vt:lpstr>Parallax</vt:lpstr>
      <vt:lpstr>State Plan Update</vt:lpstr>
      <vt:lpstr>Process Overview</vt:lpstr>
      <vt:lpstr>Plan Document</vt:lpstr>
      <vt:lpstr>Infrastructure Needs Assessment</vt:lpstr>
      <vt:lpstr>Impact Assessment</vt:lpstr>
      <vt:lpstr>State Plan Policy Map</vt:lpstr>
      <vt:lpstr>State Planning Commission</vt:lpstr>
      <vt:lpstr>Process Improvements</vt:lpstr>
      <vt:lpstr>Outreach Plan</vt:lpstr>
      <vt:lpstr>Outreach Plan, Continued</vt:lpstr>
      <vt:lpstr>Timeline</vt:lpstr>
      <vt:lpstr>Timeline, Continued</vt:lpstr>
      <vt:lpstr>Timeline, Continued </vt:lpstr>
      <vt:lpstr>Implementation </vt:lpstr>
    </vt:vector>
  </TitlesOfParts>
  <Company>Division of Revenue and Enterprise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Plan Update</dc:title>
  <dc:creator>Rendeiro, Donna [DOS]</dc:creator>
  <cp:lastModifiedBy>Rendeiro, Donna [DOS]</cp:lastModifiedBy>
  <cp:revision>28</cp:revision>
  <cp:lastPrinted>2023-07-03T18:20:02Z</cp:lastPrinted>
  <dcterms:created xsi:type="dcterms:W3CDTF">2023-06-28T20:01:53Z</dcterms:created>
  <dcterms:modified xsi:type="dcterms:W3CDTF">2023-07-03T18:23:13Z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