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37_9B5C5A81.xml" ContentType="application/vnd.ms-powerpoint.comments+xml"/>
  <Override PartName="/ppt/comments/modernComment_10F_8081021B.xml" ContentType="application/vnd.ms-powerpoint.comments+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Lst>
  <p:notesMasterIdLst>
    <p:notesMasterId r:id="rId20"/>
  </p:notesMasterIdLst>
  <p:sldIdLst>
    <p:sldId id="261" r:id="rId3"/>
    <p:sldId id="308" r:id="rId4"/>
    <p:sldId id="278" r:id="rId5"/>
    <p:sldId id="467" r:id="rId6"/>
    <p:sldId id="309" r:id="rId7"/>
    <p:sldId id="466" r:id="rId8"/>
    <p:sldId id="310" r:id="rId9"/>
    <p:sldId id="311" r:id="rId10"/>
    <p:sldId id="271" r:id="rId11"/>
    <p:sldId id="274" r:id="rId12"/>
    <p:sldId id="269" r:id="rId13"/>
    <p:sldId id="279" r:id="rId14"/>
    <p:sldId id="263" r:id="rId15"/>
    <p:sldId id="280" r:id="rId16"/>
    <p:sldId id="281" r:id="rId17"/>
    <p:sldId id="312"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A892F4-39F9-FA02-923A-086B7357F56F}" name="Dicton, Carole Ann [HIGHLANDS]" initials="DCA[" userId="S::caroleann.dicton@highlands.nj.gov::a19ec634-71ed-479b-958f-3e671e87c32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242" autoAdjust="0"/>
  </p:normalViewPr>
  <p:slideViewPr>
    <p:cSldViewPr>
      <p:cViewPr varScale="1">
        <p:scale>
          <a:sx n="99" d="100"/>
          <a:sy n="99" d="100"/>
        </p:scale>
        <p:origin x="102" y="25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omments/modernComment_10F_8081021B.xml><?xml version="1.0" encoding="utf-8"?>
<p188:cmLst xmlns:a="http://schemas.openxmlformats.org/drawingml/2006/main" xmlns:r="http://schemas.openxmlformats.org/officeDocument/2006/relationships" xmlns:p188="http://schemas.microsoft.com/office/powerpoint/2018/8/main">
  <p188:cm id="{57B37B4F-B74B-4179-8493-9A98242CDB28}" authorId="{FFA892F4-39F9-FA02-923A-086B7357F56F}" created="2023-09-05T20:38:30.993">
    <pc:sldMkLst xmlns:pc="http://schemas.microsoft.com/office/powerpoint/2013/main/command">
      <pc:docMk/>
      <pc:sldMk cId="2155938331" sldId="271"/>
    </pc:sldMkLst>
    <p188:txBody>
      <a:bodyPr/>
      <a:lstStyle/>
      <a:p>
        <a:r>
          <a:rPr lang="en-US"/>
          <a:t>Text at the bottom was originally first two items on your bullet list of "what is protected." They felt different than the others and since they were first I thought they were most important so emphasized them this way.</a:t>
        </a:r>
      </a:p>
    </p188:txBody>
  </p188:cm>
</p188:cmLst>
</file>

<file path=ppt/comments/modernComment_137_9B5C5A81.xml><?xml version="1.0" encoding="utf-8"?>
<p188:cmLst xmlns:a="http://schemas.openxmlformats.org/drawingml/2006/main" xmlns:r="http://schemas.openxmlformats.org/officeDocument/2006/relationships" xmlns:p188="http://schemas.microsoft.com/office/powerpoint/2018/8/main">
  <p188:cm id="{26AC1E3F-DE14-4F8C-AE96-C57DD5DAEA7F}" authorId="{FFA892F4-39F9-FA02-923A-086B7357F56F}" created="2023-09-05T20:29:35.781">
    <pc:sldMkLst xmlns:pc="http://schemas.microsoft.com/office/powerpoint/2013/main/command">
      <pc:docMk/>
      <pc:sldMk cId="2606520961" sldId="311"/>
    </pc:sldMkLst>
    <p188:txBody>
      <a:bodyPr/>
      <a:lstStyle/>
      <a:p>
        <a:r>
          <a:rPr lang="en-US"/>
          <a:t>I took out most of what you had here originally and paraphrased what I liked. I thought perhaps you were setting them up to point out how much of it was wrong, but I think that works better in voice over, rather than re-printing their mistakes.</a:t>
        </a:r>
      </a:p>
    </p188:txBody>
  </p188:cm>
  <p188:cm id="{8D4B87D0-868C-4439-8CED-32061915875B}" authorId="{FFA892F4-39F9-FA02-923A-086B7357F56F}" created="2023-09-05T20:30:32.156">
    <ac:deMkLst xmlns:ac="http://schemas.microsoft.com/office/drawing/2013/main/command">
      <pc:docMk xmlns:pc="http://schemas.microsoft.com/office/powerpoint/2013/main/command"/>
      <pc:sldMk xmlns:pc="http://schemas.microsoft.com/office/powerpoint/2013/main/command" cId="2606520961" sldId="311"/>
      <ac:spMk id="5" creationId="{78461AC7-1F13-EB4E-967B-0D9F88341395}"/>
    </ac:deMkLst>
    <p188:txBody>
      <a:bodyPr/>
      <a:lstStyle/>
      <a:p>
        <a:r>
          <a:rPr lang="en-US"/>
          <a:t>Not sure if you want to emphasis here, but I  want the emphasis here and I think it works well as a segue to the next bit.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161809-C741-41B2-8C78-AB74910D463E}" type="datetimeFigureOut">
              <a:rPr lang="en-US" smtClean="0"/>
              <a:t>9/5/2023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CA97BE-CC3D-4FD3-BD22-B998F0D21C3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Mikalea</a:t>
            </a:r>
            <a:r>
              <a:rPr lang="en-US" dirty="0"/>
              <a:t> helped over the summer. </a:t>
            </a:r>
          </a:p>
          <a:p>
            <a:r>
              <a:rPr lang="en-US" dirty="0"/>
              <a:t>Photo library is ancient. </a:t>
            </a:r>
          </a:p>
          <a:p>
            <a:r>
              <a:rPr lang="en-US" dirty="0"/>
              <a:t>Photos very overused</a:t>
            </a:r>
          </a:p>
          <a:p>
            <a:r>
              <a:rPr lang="en-US" dirty="0"/>
              <a:t>Need more current stuff; more diverse stuff.</a:t>
            </a:r>
          </a:p>
          <a:p>
            <a:r>
              <a:rPr lang="en-US" dirty="0"/>
              <a:t>Need photos for </a:t>
            </a:r>
            <a:r>
              <a:rPr lang="en-US" dirty="0" err="1"/>
              <a:t>insta</a:t>
            </a:r>
            <a:r>
              <a:rPr lang="en-US" dirty="0"/>
              <a:t>, ppts, monthly report, etc. </a:t>
            </a:r>
          </a:p>
          <a:p>
            <a:r>
              <a:rPr lang="en-US" dirty="0"/>
              <a:t>Enlisting the help of staff.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3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37063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A97BE-CC3D-4FD3-BD22-B998F0D21C33}" type="slidenum">
              <a:rPr lang="en-US" smtClean="0"/>
              <a:t>2</a:t>
            </a:fld>
            <a:endParaRPr lang="en-US"/>
          </a:p>
        </p:txBody>
      </p:sp>
    </p:spTree>
    <p:extLst>
      <p:ext uri="{BB962C8B-B14F-4D97-AF65-F5344CB8AC3E}">
        <p14:creationId xmlns:p14="http://schemas.microsoft.com/office/powerpoint/2010/main" val="1367929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225677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CA97BE-CC3D-4FD3-BD22-B998F0D21C33}" type="slidenum">
              <a:rPr lang="en-US" smtClean="0"/>
              <a:t>10</a:t>
            </a:fld>
            <a:endParaRPr lang="en-US"/>
          </a:p>
        </p:txBody>
      </p:sp>
    </p:spTree>
    <p:extLst>
      <p:ext uri="{BB962C8B-B14F-4D97-AF65-F5344CB8AC3E}">
        <p14:creationId xmlns:p14="http://schemas.microsoft.com/office/powerpoint/2010/main" val="321497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gif"/><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all 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86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D6B9D-D891-281F-2B25-755DC8E72037}"/>
              </a:ext>
            </a:extLst>
          </p:cNvPr>
          <p:cNvSpPr>
            <a:spLocks noGrp="1"/>
          </p:cNvSpPr>
          <p:nvPr>
            <p:ph type="dt" sz="half" idx="10"/>
          </p:nvPr>
        </p:nvSpPr>
        <p:spPr/>
        <p:txBody>
          <a:bodyPr/>
          <a:lstStyle/>
          <a:p>
            <a:fld id="{837AA6EC-4675-448F-B187-051C44AF3971}" type="datetimeFigureOut">
              <a:rPr lang="en-US" smtClean="0"/>
              <a:t>9/5/2023</a:t>
            </a:fld>
            <a:endParaRPr lang="en-US"/>
          </a:p>
        </p:txBody>
      </p:sp>
      <p:sp>
        <p:nvSpPr>
          <p:cNvPr id="3" name="Footer Placeholder 2">
            <a:extLst>
              <a:ext uri="{FF2B5EF4-FFF2-40B4-BE49-F238E27FC236}">
                <a16:creationId xmlns:a16="http://schemas.microsoft.com/office/drawing/2014/main" id="{E946AFC4-1DFA-0796-BB99-245823B954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FB184F-93B9-E5C3-01FA-14EACC18947B}"/>
              </a:ext>
            </a:extLst>
          </p:cNvPr>
          <p:cNvSpPr>
            <a:spLocks noGrp="1"/>
          </p:cNvSpPr>
          <p:nvPr>
            <p:ph type="sldNum" sz="quarter" idx="12"/>
          </p:nvPr>
        </p:nvSpPr>
        <p:spPr/>
        <p:txBody>
          <a:bodyPr/>
          <a:lstStyle/>
          <a:p>
            <a:fld id="{7F03515A-C810-4AC7-A90A-B89FA6C6DD83}" type="slidenum">
              <a:rPr lang="en-US" smtClean="0"/>
              <a:t>‹#›</a:t>
            </a:fld>
            <a:endParaRPr lang="en-US"/>
          </a:p>
        </p:txBody>
      </p:sp>
    </p:spTree>
    <p:extLst>
      <p:ext uri="{BB962C8B-B14F-4D97-AF65-F5344CB8AC3E}">
        <p14:creationId xmlns:p14="http://schemas.microsoft.com/office/powerpoint/2010/main" val="292485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p>
        </p:txBody>
      </p:sp>
      <p:sp>
        <p:nvSpPr>
          <p:cNvPr id="2" name="Title 1"/>
          <p:cNvSpPr>
            <a:spLocks noGrp="1"/>
          </p:cNvSpPr>
          <p:nvPr>
            <p:ph type="ctrTitle"/>
          </p:nvPr>
        </p:nvSpPr>
        <p:spPr>
          <a:xfrm>
            <a:off x="1751777" y="2889007"/>
            <a:ext cx="4846320" cy="2387600"/>
          </a:xfrm>
        </p:spPr>
        <p:txBody>
          <a:bodyPr anchor="b">
            <a:noAutofit/>
          </a:bodyPr>
          <a:lstStyle>
            <a:lvl1pPr algn="l">
              <a:lnSpc>
                <a:spcPct val="90000"/>
              </a:lnSpc>
              <a:defRPr sz="4800">
                <a:solidFill>
                  <a:schemeClr val="bg1"/>
                </a:solidFill>
              </a:defRPr>
            </a:lvl1pPr>
          </a:lstStyle>
          <a:p>
            <a:r>
              <a:rPr lang="en-US"/>
              <a:t>Click to edit Master title style</a:t>
            </a:r>
            <a:endParaRPr dirty="0"/>
          </a:p>
        </p:txBody>
      </p:sp>
      <p:sp>
        <p:nvSpPr>
          <p:cNvPr id="3" name="Subtitle 2"/>
          <p:cNvSpPr>
            <a:spLocks noGrp="1"/>
          </p:cNvSpPr>
          <p:nvPr>
            <p:ph type="subTitle" idx="1" hasCustomPrompt="1"/>
          </p:nvPr>
        </p:nvSpPr>
        <p:spPr>
          <a:xfrm>
            <a:off x="1751777" y="5381894"/>
            <a:ext cx="4846320" cy="448056"/>
          </a:xfrm>
        </p:spPr>
        <p:txBody>
          <a:bodyPr>
            <a:no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endParaRPr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63656" y="2061028"/>
            <a:ext cx="2162629" cy="3882571"/>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80979" y="1468968"/>
            <a:ext cx="1061759" cy="455083"/>
          </a:xfrm>
          <a:prstGeom prst="rect">
            <a:avLst/>
          </a:prstGeom>
        </p:spPr>
      </p:pic>
      <p:pic>
        <p:nvPicPr>
          <p:cNvPr id="4" name="Picture 3"/>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4628" y="2057813"/>
            <a:ext cx="1444979" cy="3895725"/>
          </a:xfrm>
          <a:prstGeom prst="rect">
            <a:avLst/>
          </a:prstGeom>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9056914" y="2057402"/>
            <a:ext cx="3135086" cy="3886198"/>
          </a:xfrm>
          <a:prstGeom prst="rect">
            <a:avLst/>
          </a:prstGeom>
        </p:spPr>
      </p:pic>
    </p:spTree>
    <p:extLst>
      <p:ext uri="{BB962C8B-B14F-4D97-AF65-F5344CB8AC3E}">
        <p14:creationId xmlns:p14="http://schemas.microsoft.com/office/powerpoint/2010/main" val="1586047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Tree>
    <p:extLst>
      <p:ext uri="{BB962C8B-B14F-4D97-AF65-F5344CB8AC3E}">
        <p14:creationId xmlns:p14="http://schemas.microsoft.com/office/powerpoint/2010/main" val="2075247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582615" y="2095500"/>
            <a:ext cx="7217280"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p>
        </p:txBody>
      </p:sp>
      <p:sp>
        <p:nvSpPr>
          <p:cNvPr id="2" name="Title 1"/>
          <p:cNvSpPr>
            <a:spLocks noGrp="1"/>
          </p:cNvSpPr>
          <p:nvPr>
            <p:ph type="title"/>
          </p:nvPr>
        </p:nvSpPr>
        <p:spPr>
          <a:xfrm>
            <a:off x="1705449" y="2263915"/>
            <a:ext cx="6652869" cy="3143393"/>
          </a:xfrm>
        </p:spPr>
        <p:txBody>
          <a:bodyPr anchor="b"/>
          <a:lstStyle>
            <a:lvl1pPr>
              <a:lnSpc>
                <a:spcPct val="90000"/>
              </a:lnSpc>
              <a:defRPr sz="60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1705449" y="5381895"/>
            <a:ext cx="6652869"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7685" y="6123367"/>
            <a:ext cx="993530" cy="369070"/>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2095501"/>
            <a:ext cx="1468315" cy="3886199"/>
          </a:xfrm>
          <a:prstGeom prst="rect">
            <a:avLst/>
          </a:prstGeom>
        </p:spPr>
      </p:pic>
      <p:pic>
        <p:nvPicPr>
          <p:cNvPr id="5" name="Picture 4"/>
          <p:cNvPicPr>
            <a:picLocks noChangeAspect="1"/>
          </p:cNvPicPr>
          <p:nvPr userDrawn="1"/>
        </p:nvPicPr>
        <p:blipFill rotWithShape="1">
          <a:blip r:embed="rId4" cstate="screen">
            <a:extLst>
              <a:ext uri="{28A0092B-C50C-407E-A947-70E740481C1C}">
                <a14:useLocalDpi xmlns:a14="http://schemas.microsoft.com/office/drawing/2010/main"/>
              </a:ext>
            </a:extLst>
          </a:blip>
          <a:srcRect l="-529"/>
          <a:stretch/>
        </p:blipFill>
        <p:spPr>
          <a:xfrm rot="10800000">
            <a:off x="8951473" y="2095499"/>
            <a:ext cx="3257699" cy="3886197"/>
          </a:xfrm>
          <a:prstGeom prst="rect">
            <a:avLst/>
          </a:prstGeom>
        </p:spPr>
      </p:pic>
    </p:spTree>
    <p:extLst>
      <p:ext uri="{BB962C8B-B14F-4D97-AF65-F5344CB8AC3E}">
        <p14:creationId xmlns:p14="http://schemas.microsoft.com/office/powerpoint/2010/main" val="886792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70371" y="1556281"/>
            <a:ext cx="554942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2" y="1556281"/>
            <a:ext cx="555615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dirty="0"/>
          </a:p>
        </p:txBody>
      </p:sp>
    </p:spTree>
    <p:extLst>
      <p:ext uri="{BB962C8B-B14F-4D97-AF65-F5344CB8AC3E}">
        <p14:creationId xmlns:p14="http://schemas.microsoft.com/office/powerpoint/2010/main" val="52436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9"/>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555616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9"/>
            <a:ext cx="555616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Tree>
    <p:extLst>
      <p:ext uri="{BB962C8B-B14F-4D97-AF65-F5344CB8AC3E}">
        <p14:creationId xmlns:p14="http://schemas.microsoft.com/office/powerpoint/2010/main" val="4231561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dirty="0"/>
          </a:p>
        </p:txBody>
      </p:sp>
    </p:spTree>
    <p:extLst>
      <p:ext uri="{BB962C8B-B14F-4D97-AF65-F5344CB8AC3E}">
        <p14:creationId xmlns:p14="http://schemas.microsoft.com/office/powerpoint/2010/main" val="309591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dirty="0"/>
          </a:p>
        </p:txBody>
      </p:sp>
    </p:spTree>
    <p:extLst>
      <p:ext uri="{BB962C8B-B14F-4D97-AF65-F5344CB8AC3E}">
        <p14:creationId xmlns:p14="http://schemas.microsoft.com/office/powerpoint/2010/main" val="3701733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dirty="0"/>
          </a:p>
        </p:txBody>
      </p:sp>
    </p:spTree>
    <p:extLst>
      <p:ext uri="{BB962C8B-B14F-4D97-AF65-F5344CB8AC3E}">
        <p14:creationId xmlns:p14="http://schemas.microsoft.com/office/powerpoint/2010/main" val="2186859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ivider Slide">
    <p:spTree>
      <p:nvGrpSpPr>
        <p:cNvPr id="1" name=""/>
        <p:cNvGrpSpPr/>
        <p:nvPr/>
      </p:nvGrpSpPr>
      <p:grpSpPr>
        <a:xfrm>
          <a:off x="0" y="0"/>
          <a:ext cx="0" cy="0"/>
          <a:chOff x="0" y="0"/>
          <a:chExt cx="0" cy="0"/>
        </a:xfrm>
      </p:grpSpPr>
      <p:pic>
        <p:nvPicPr>
          <p:cNvPr id="9" name="Picture 8" descr="A blue sky with clouds&#10;&#10;Description automatically generated with medium confidence">
            <a:extLst>
              <a:ext uri="{FF2B5EF4-FFF2-40B4-BE49-F238E27FC236}">
                <a16:creationId xmlns:a16="http://schemas.microsoft.com/office/drawing/2014/main" id="{59DFF3C3-E34C-9A71-E741-1BFECDCC54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p:cNvSpPr/>
          <p:nvPr/>
        </p:nvSpPr>
        <p:spPr>
          <a:xfrm>
            <a:off x="1923247" y="2095500"/>
            <a:ext cx="6876648" cy="4762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2048348" y="2263915"/>
            <a:ext cx="6652869" cy="3143393"/>
          </a:xfrm>
        </p:spPr>
        <p:txBody>
          <a:bodyPr anchor="b"/>
          <a:lstStyle>
            <a:lvl1pPr>
              <a:lnSpc>
                <a:spcPct val="90000"/>
              </a:lnSpc>
              <a:defRPr sz="6000">
                <a:solidFill>
                  <a:schemeClr val="bg1"/>
                </a:solidFill>
              </a:defRPr>
            </a:lvl1pPr>
          </a:lstStyle>
          <a:p>
            <a:r>
              <a:rPr lang="en-US"/>
              <a:t>Click to edit Master title style</a:t>
            </a:r>
            <a:endParaRPr dirty="0"/>
          </a:p>
        </p:txBody>
      </p:sp>
      <p:sp>
        <p:nvSpPr>
          <p:cNvPr id="3" name="Text Placeholder 2"/>
          <p:cNvSpPr>
            <a:spLocks noGrp="1"/>
          </p:cNvSpPr>
          <p:nvPr>
            <p:ph type="body" idx="1"/>
          </p:nvPr>
        </p:nvSpPr>
        <p:spPr>
          <a:xfrm>
            <a:off x="2048348" y="5381895"/>
            <a:ext cx="6652869"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777" y="6123367"/>
            <a:ext cx="857317" cy="369070"/>
          </a:xfrm>
          <a:prstGeom prst="rect">
            <a:avLst/>
          </a:prstGeom>
        </p:spPr>
      </p:pic>
    </p:spTree>
    <p:extLst>
      <p:ext uri="{BB962C8B-B14F-4D97-AF65-F5344CB8AC3E}">
        <p14:creationId xmlns:p14="http://schemas.microsoft.com/office/powerpoint/2010/main" val="4781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70371" y="1556281"/>
            <a:ext cx="554942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2" y="1556281"/>
            <a:ext cx="555615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121815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9"/>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72200" y="1554480"/>
            <a:ext cx="555616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9"/>
            <a:ext cx="555616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Tree>
    <p:extLst>
      <p:ext uri="{BB962C8B-B14F-4D97-AF65-F5344CB8AC3E}">
        <p14:creationId xmlns:p14="http://schemas.microsoft.com/office/powerpoint/2010/main" val="39942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70915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TextBox 1">
            <a:extLst>
              <a:ext uri="{FF2B5EF4-FFF2-40B4-BE49-F238E27FC236}">
                <a16:creationId xmlns:a16="http://schemas.microsoft.com/office/drawing/2014/main" id="{F346311C-71BD-05E9-F973-79A5736D78E7}"/>
              </a:ext>
            </a:extLst>
          </p:cNvPr>
          <p:cNvSpPr txBox="1"/>
          <p:nvPr userDrawn="1"/>
        </p:nvSpPr>
        <p:spPr>
          <a:xfrm>
            <a:off x="3267015" y="6082116"/>
            <a:ext cx="8913181" cy="523220"/>
          </a:xfrm>
          <a:prstGeom prst="rect">
            <a:avLst/>
          </a:prstGeom>
          <a:noFill/>
        </p:spPr>
        <p:txBody>
          <a:bodyPr wrap="square" rtlCol="0">
            <a:spAutoFit/>
          </a:bodyPr>
          <a:lstStyle/>
          <a:p>
            <a:pPr algn="r"/>
            <a:r>
              <a:rPr lang="en-US" sz="2800" b="1" dirty="0"/>
              <a:t>www.nj.gov/njhighlands  |  908.879.6737</a:t>
            </a:r>
          </a:p>
        </p:txBody>
      </p:sp>
    </p:spTree>
    <p:extLst>
      <p:ext uri="{BB962C8B-B14F-4D97-AF65-F5344CB8AC3E}">
        <p14:creationId xmlns:p14="http://schemas.microsoft.com/office/powerpoint/2010/main" val="186510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874209" cy="2532888"/>
          </a:xfrm>
        </p:spPr>
        <p:txBody>
          <a:bodyPr anchor="b"/>
          <a:lstStyle>
            <a:lvl1pPr>
              <a:defRPr sz="3200"/>
            </a:lvl1pPr>
          </a:lstStyle>
          <a:p>
            <a:r>
              <a:rPr lang="en-US"/>
              <a:t>Click to edit Master title style</a:t>
            </a:r>
            <a:endParaRPr dirty="0"/>
          </a:p>
        </p:txBody>
      </p:sp>
      <p:sp>
        <p:nvSpPr>
          <p:cNvPr id="3" name="Content Placeholder 2"/>
          <p:cNvSpPr>
            <a:spLocks noGrp="1"/>
          </p:cNvSpPr>
          <p:nvPr>
            <p:ph idx="1"/>
          </p:nvPr>
        </p:nvSpPr>
        <p:spPr>
          <a:xfrm>
            <a:off x="470371" y="915923"/>
            <a:ext cx="6156308"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682434" y="3502152"/>
            <a:ext cx="4874209"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326605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908551" cy="2532888"/>
          </a:xfrm>
        </p:spPr>
        <p:txBody>
          <a:bodyPr anchor="b"/>
          <a:lstStyle>
            <a:lvl1pPr>
              <a:defRPr sz="3200"/>
            </a:lvl1pPr>
          </a:lstStyle>
          <a:p>
            <a:r>
              <a:rPr lang="en-US"/>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682435" y="3502154"/>
            <a:ext cx="4908551"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Tree>
    <p:extLst>
      <p:ext uri="{BB962C8B-B14F-4D97-AF65-F5344CB8AC3E}">
        <p14:creationId xmlns:p14="http://schemas.microsoft.com/office/powerpoint/2010/main" val="242531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5">
                  <a:lumMod val="40000"/>
                  <a:lumOff val="60000"/>
                </a:schemeClr>
              </a:gs>
              <a:gs pos="100000">
                <a:schemeClr val="accent5">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p:nvSpPr>
        <p:spPr>
          <a:xfrm>
            <a:off x="1609344" y="6629400"/>
            <a:ext cx="10582656" cy="228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schemeClr val="accent1">
                  <a:lumMod val="75000"/>
                </a:schemeClr>
              </a:solidFill>
            </a:endParaRPr>
          </a:p>
        </p:txBody>
      </p:sp>
      <p:sp>
        <p:nvSpPr>
          <p:cNvPr id="2" name="Title Placeholder 1"/>
          <p:cNvSpPr>
            <a:spLocks noGrp="1"/>
          </p:cNvSpPr>
          <p:nvPr>
            <p:ph type="title"/>
          </p:nvPr>
        </p:nvSpPr>
        <p:spPr>
          <a:xfrm>
            <a:off x="470371" y="276087"/>
            <a:ext cx="11257989" cy="1183566"/>
          </a:xfrm>
          <a:prstGeom prst="rect">
            <a:avLst/>
          </a:prstGeom>
        </p:spPr>
        <p:txBody>
          <a:bodyPr vert="horz" lIns="91440" tIns="45720" rIns="91440" bIns="45720" rtlCol="0" anchor="b">
            <a:noAutofit/>
          </a:bodyPr>
          <a:lstStyle/>
          <a:p>
            <a:r>
              <a:rPr lang="en-US"/>
              <a:t>Click to edit Master title style</a:t>
            </a:r>
            <a:endParaRPr dirty="0"/>
          </a:p>
        </p:txBody>
      </p:sp>
      <p:sp>
        <p:nvSpPr>
          <p:cNvPr id="3" name="Text Placeholder 2"/>
          <p:cNvSpPr>
            <a:spLocks noGrp="1"/>
          </p:cNvSpPr>
          <p:nvPr>
            <p:ph type="body" idx="1"/>
          </p:nvPr>
        </p:nvSpPr>
        <p:spPr>
          <a:xfrm>
            <a:off x="470371" y="1566001"/>
            <a:ext cx="11257989" cy="462068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37629" y="6629400"/>
            <a:ext cx="508000" cy="228600"/>
          </a:xfrm>
          <a:prstGeom prst="rect">
            <a:avLst/>
          </a:prstGeom>
        </p:spPr>
        <p:txBody>
          <a:bodyPr vert="horz" lIns="91440" tIns="45720" rIns="91440" bIns="45720" rtlCol="0" anchor="ctr"/>
          <a:lstStyle>
            <a:lvl1pPr algn="r">
              <a:defRPr sz="1100">
                <a:solidFill>
                  <a:schemeClr val="bg2">
                    <a:lumMod val="25000"/>
                  </a:schemeClr>
                </a:solidFill>
              </a:defRPr>
            </a:lvl1pPr>
          </a:lstStyle>
          <a:p>
            <a:fld id="{9CD8D479-8942-46E8-A226-A4E01F7A105C}" type="slidenum">
              <a:rPr lang="en-US" smtClean="0"/>
              <a:pPr/>
              <a:t>‹#›</a:t>
            </a:fld>
            <a:endParaRPr lang="en-US" dirty="0"/>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06669" y="6186683"/>
            <a:ext cx="892947" cy="369070"/>
          </a:xfrm>
          <a:prstGeom prst="rect">
            <a:avLst/>
          </a:prstGeom>
        </p:spPr>
      </p:pic>
    </p:spTree>
    <p:extLst>
      <p:ext uri="{BB962C8B-B14F-4D97-AF65-F5344CB8AC3E}">
        <p14:creationId xmlns:p14="http://schemas.microsoft.com/office/powerpoint/2010/main" val="305842755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600" b="1"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3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2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5">
                  <a:lumMod val="40000"/>
                  <a:lumOff val="60000"/>
                </a:schemeClr>
              </a:gs>
              <a:gs pos="100000">
                <a:schemeClr val="accent5">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p>
        </p:txBody>
      </p:sp>
      <p:sp>
        <p:nvSpPr>
          <p:cNvPr id="11" name="Rectangle 10"/>
          <p:cNvSpPr/>
          <p:nvPr/>
        </p:nvSpPr>
        <p:spPr>
          <a:xfrm>
            <a:off x="1609344" y="6629400"/>
            <a:ext cx="10582656" cy="228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dirty="0">
              <a:solidFill>
                <a:schemeClr val="accent1">
                  <a:lumMod val="75000"/>
                </a:schemeClr>
              </a:solidFill>
            </a:endParaRPr>
          </a:p>
        </p:txBody>
      </p:sp>
      <p:sp>
        <p:nvSpPr>
          <p:cNvPr id="2" name="Title Placeholder 1"/>
          <p:cNvSpPr>
            <a:spLocks noGrp="1"/>
          </p:cNvSpPr>
          <p:nvPr>
            <p:ph type="title"/>
          </p:nvPr>
        </p:nvSpPr>
        <p:spPr>
          <a:xfrm>
            <a:off x="470371" y="276087"/>
            <a:ext cx="11257989" cy="1183566"/>
          </a:xfrm>
          <a:prstGeom prst="rect">
            <a:avLst/>
          </a:prstGeom>
        </p:spPr>
        <p:txBody>
          <a:bodyPr vert="horz" lIns="91440" tIns="45720" rIns="91440" bIns="45720" rtlCol="0" anchor="b">
            <a:noAutofit/>
          </a:bodyPr>
          <a:lstStyle/>
          <a:p>
            <a:r>
              <a:rPr lang="en-US"/>
              <a:t>Click to edit Master title style</a:t>
            </a:r>
            <a:endParaRPr dirty="0"/>
          </a:p>
        </p:txBody>
      </p:sp>
      <p:sp>
        <p:nvSpPr>
          <p:cNvPr id="3" name="Text Placeholder 2"/>
          <p:cNvSpPr>
            <a:spLocks noGrp="1"/>
          </p:cNvSpPr>
          <p:nvPr>
            <p:ph type="body" idx="1"/>
          </p:nvPr>
        </p:nvSpPr>
        <p:spPr>
          <a:xfrm>
            <a:off x="470371" y="1566001"/>
            <a:ext cx="11257989" cy="462068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37629" y="6629400"/>
            <a:ext cx="508000" cy="228600"/>
          </a:xfrm>
          <a:prstGeom prst="rect">
            <a:avLst/>
          </a:prstGeom>
        </p:spPr>
        <p:txBody>
          <a:bodyPr vert="horz" lIns="91440" tIns="45720" rIns="91440" bIns="45720" rtlCol="0" anchor="ctr"/>
          <a:lstStyle>
            <a:lvl1pPr algn="r">
              <a:defRPr sz="1100">
                <a:solidFill>
                  <a:schemeClr val="bg2">
                    <a:lumMod val="25000"/>
                  </a:schemeClr>
                </a:solidFill>
              </a:defRPr>
            </a:lvl1pPr>
          </a:lstStyle>
          <a:p>
            <a:fld id="{9CD8D479-8942-46E8-A226-A4E01F7A105C}" type="slidenum">
              <a:rPr lang="en-US" smtClean="0"/>
              <a:pPr/>
              <a:t>‹#›</a:t>
            </a:fld>
            <a:endParaRPr lang="en-US" dirty="0"/>
          </a:p>
        </p:txBody>
      </p:sp>
      <p:pic>
        <p:nvPicPr>
          <p:cNvPr id="7" name="Picture 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39907" y="6186683"/>
            <a:ext cx="859709" cy="369070"/>
          </a:xfrm>
          <a:prstGeom prst="rect">
            <a:avLst/>
          </a:prstGeom>
        </p:spPr>
      </p:pic>
    </p:spTree>
    <p:extLst>
      <p:ext uri="{BB962C8B-B14F-4D97-AF65-F5344CB8AC3E}">
        <p14:creationId xmlns:p14="http://schemas.microsoft.com/office/powerpoint/2010/main" val="8283027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spcBef>
          <a:spcPct val="0"/>
        </a:spcBef>
        <a:buNone/>
        <a:defRPr sz="4400" b="1"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3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2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89">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mirror.uncyc.org/wiki/Sun" TargetMode="External"/><Relationship Id="rId5" Type="http://schemas.openxmlformats.org/officeDocument/2006/relationships/image" Target="../media/image17.jpg"/><Relationship Id="rId4" Type="http://schemas.openxmlformats.org/officeDocument/2006/relationships/hyperlink" Target="https://www.chicagoconstructionnews.com/premier-design-build-group-completes-midwesty-warehouse-project-in-will-coun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37_9B5C5A8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microsoft.com/office/2018/10/relationships/comments" Target="../comments/modernComment_10F_8081021B.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river with rocks and trees&#10;&#10;Description automatically generated with low confidence">
            <a:extLst>
              <a:ext uri="{FF2B5EF4-FFF2-40B4-BE49-F238E27FC236}">
                <a16:creationId xmlns:a16="http://schemas.microsoft.com/office/drawing/2014/main" id="{127109D6-6BB7-9602-0D37-50FE171425B3}"/>
              </a:ext>
            </a:extLst>
          </p:cNvPr>
          <p:cNvPicPr>
            <a:picLocks noChangeAspect="1"/>
          </p:cNvPicPr>
          <p:nvPr/>
        </p:nvPicPr>
        <p:blipFill rotWithShape="1">
          <a:blip r:embed="rId3">
            <a:extLst>
              <a:ext uri="{28A0092B-C50C-407E-A947-70E740481C1C}">
                <a14:useLocalDpi xmlns:a14="http://schemas.microsoft.com/office/drawing/2010/main" val="0"/>
              </a:ext>
            </a:extLst>
          </a:blip>
          <a:srcRect t="21821" r="544" b="3473"/>
          <a:stretch/>
        </p:blipFill>
        <p:spPr>
          <a:xfrm>
            <a:off x="-1" y="-18587"/>
            <a:ext cx="12192001" cy="6868443"/>
          </a:xfrm>
          <a:prstGeom prst="rect">
            <a:avLst/>
          </a:prstGeom>
        </p:spPr>
      </p:pic>
      <p:sp>
        <p:nvSpPr>
          <p:cNvPr id="6" name="Rectangle 5">
            <a:extLst>
              <a:ext uri="{FF2B5EF4-FFF2-40B4-BE49-F238E27FC236}">
                <a16:creationId xmlns:a16="http://schemas.microsoft.com/office/drawing/2014/main" id="{EA98C4FD-FB4F-44A7-D461-A4D45FAFA2D6}"/>
              </a:ext>
            </a:extLst>
          </p:cNvPr>
          <p:cNvSpPr/>
          <p:nvPr/>
        </p:nvSpPr>
        <p:spPr>
          <a:xfrm>
            <a:off x="1328384" y="-8143"/>
            <a:ext cx="4584677" cy="319739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7" name="Title 1">
            <a:extLst>
              <a:ext uri="{FF2B5EF4-FFF2-40B4-BE49-F238E27FC236}">
                <a16:creationId xmlns:a16="http://schemas.microsoft.com/office/drawing/2014/main" id="{1A1D85B8-6A02-33AA-7DD0-72982F6A41ED}"/>
              </a:ext>
            </a:extLst>
          </p:cNvPr>
          <p:cNvSpPr txBox="1">
            <a:spLocks/>
          </p:cNvSpPr>
          <p:nvPr/>
        </p:nvSpPr>
        <p:spPr>
          <a:xfrm>
            <a:off x="1428974" y="866367"/>
            <a:ext cx="4478701" cy="1855177"/>
          </a:xfrm>
          <a:prstGeom prst="rect">
            <a:avLst/>
          </a:prstGeom>
        </p:spPr>
        <p:txBody>
          <a:bodyPr anchor="b">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orbel" panose="020B0503020204020204"/>
                <a:ea typeface="+mj-ea"/>
                <a:cs typeface="+mj-cs"/>
              </a:rPr>
              <a:t>State Planning Commission</a:t>
            </a:r>
          </a:p>
        </p:txBody>
      </p:sp>
      <p:sp>
        <p:nvSpPr>
          <p:cNvPr id="8" name="Subtitle 2">
            <a:extLst>
              <a:ext uri="{FF2B5EF4-FFF2-40B4-BE49-F238E27FC236}">
                <a16:creationId xmlns:a16="http://schemas.microsoft.com/office/drawing/2014/main" id="{CB10C9A4-E972-221F-7443-6A02A4D52EB6}"/>
              </a:ext>
            </a:extLst>
          </p:cNvPr>
          <p:cNvSpPr txBox="1">
            <a:spLocks/>
          </p:cNvSpPr>
          <p:nvPr/>
        </p:nvSpPr>
        <p:spPr>
          <a:xfrm>
            <a:off x="1439746" y="2751017"/>
            <a:ext cx="4478700" cy="448056"/>
          </a:xfrm>
          <a:prstGeom prst="rect">
            <a:avLst/>
          </a:prstGeom>
        </p:spPr>
        <p:txBody>
          <a:bodyPr>
            <a:noAutofit/>
          </a:bodyPr>
          <a:lstStyle>
            <a:lvl1pPr marL="0" indent="0" algn="l" defTabSz="914400" rtl="0" eaLnBrk="1" latinLnBrk="0" hangingPunct="1">
              <a:lnSpc>
                <a:spcPct val="90000"/>
              </a:lnSpc>
              <a:spcBef>
                <a:spcPts val="0"/>
              </a:spcBef>
              <a:buFont typeface="Arial" panose="020B0604020202020204" pitchFamily="34" charset="0"/>
              <a:buNone/>
              <a:defRPr sz="1800" kern="1200">
                <a:solidFill>
                  <a:schemeClr val="bg1"/>
                </a:solidFill>
                <a:latin typeface="+mn-lt"/>
                <a:ea typeface="+mn-ea"/>
                <a:cs typeface="+mn-cs"/>
              </a:defRPr>
            </a:lvl1pPr>
            <a:lvl2pPr marL="457200" indent="0" algn="ctr" defTabSz="914400" rtl="0" eaLnBrk="1" latinLnBrk="0" hangingPunct="1">
              <a:lnSpc>
                <a:spcPct val="90000"/>
              </a:lnSpc>
              <a:spcBef>
                <a:spcPts val="4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4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4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Wednesday, September 6, 2023</a:t>
            </a:r>
          </a:p>
        </p:txBody>
      </p:sp>
      <p:grpSp>
        <p:nvGrpSpPr>
          <p:cNvPr id="20" name="Group 19">
            <a:extLst>
              <a:ext uri="{FF2B5EF4-FFF2-40B4-BE49-F238E27FC236}">
                <a16:creationId xmlns:a16="http://schemas.microsoft.com/office/drawing/2014/main" id="{026F2683-5AFC-6692-0637-6C48DD471FEB}"/>
              </a:ext>
            </a:extLst>
          </p:cNvPr>
          <p:cNvGrpSpPr/>
          <p:nvPr/>
        </p:nvGrpSpPr>
        <p:grpSpPr>
          <a:xfrm>
            <a:off x="-64476" y="294868"/>
            <a:ext cx="12323151" cy="571499"/>
            <a:chOff x="-64476" y="294868"/>
            <a:chExt cx="12323151" cy="571499"/>
          </a:xfrm>
        </p:grpSpPr>
        <p:sp>
          <p:nvSpPr>
            <p:cNvPr id="12" name="Rectangle 11">
              <a:extLst>
                <a:ext uri="{FF2B5EF4-FFF2-40B4-BE49-F238E27FC236}">
                  <a16:creationId xmlns:a16="http://schemas.microsoft.com/office/drawing/2014/main" id="{74F7CD2B-5C8F-E0DB-DCD4-77A1F064100B}"/>
                </a:ext>
              </a:extLst>
            </p:cNvPr>
            <p:cNvSpPr/>
            <p:nvPr/>
          </p:nvSpPr>
          <p:spPr>
            <a:xfrm>
              <a:off x="-64476" y="294868"/>
              <a:ext cx="12323151" cy="571499"/>
            </a:xfrm>
            <a:prstGeom prst="rect">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9" name="Picture 8">
              <a:extLst>
                <a:ext uri="{FF2B5EF4-FFF2-40B4-BE49-F238E27FC236}">
                  <a16:creationId xmlns:a16="http://schemas.microsoft.com/office/drawing/2014/main" id="{8BAE20B9-7912-786F-6D45-1BA9CD1AD1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858" y="387513"/>
              <a:ext cx="938985" cy="386209"/>
            </a:xfrm>
            <a:prstGeom prst="rect">
              <a:avLst/>
            </a:prstGeom>
          </p:spPr>
        </p:pic>
        <p:sp>
          <p:nvSpPr>
            <p:cNvPr id="13" name="Rectangle 12">
              <a:extLst>
                <a:ext uri="{FF2B5EF4-FFF2-40B4-BE49-F238E27FC236}">
                  <a16:creationId xmlns:a16="http://schemas.microsoft.com/office/drawing/2014/main" id="{B92B33AC-F769-571C-A32A-295F0EC501F3}"/>
                </a:ext>
              </a:extLst>
            </p:cNvPr>
            <p:cNvSpPr/>
            <p:nvPr/>
          </p:nvSpPr>
          <p:spPr>
            <a:xfrm>
              <a:off x="1322999" y="294868"/>
              <a:ext cx="4584676" cy="5714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pSp>
      <p:sp>
        <p:nvSpPr>
          <p:cNvPr id="21" name="TextBox 20">
            <a:extLst>
              <a:ext uri="{FF2B5EF4-FFF2-40B4-BE49-F238E27FC236}">
                <a16:creationId xmlns:a16="http://schemas.microsoft.com/office/drawing/2014/main" id="{9EF9DAB9-0CD5-603E-DD7B-BABECDF43278}"/>
              </a:ext>
            </a:extLst>
          </p:cNvPr>
          <p:cNvSpPr txBox="1"/>
          <p:nvPr/>
        </p:nvSpPr>
        <p:spPr>
          <a:xfrm>
            <a:off x="6595491" y="349784"/>
            <a:ext cx="546665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D3E2F"/>
                </a:solidFill>
                <a:effectLst/>
                <a:uLnTx/>
                <a:uFillTx/>
                <a:latin typeface="Corbel" panose="020B0503020204020204"/>
                <a:ea typeface="+mn-ea"/>
                <a:cs typeface="+mn-cs"/>
              </a:rPr>
              <a:t>Musconetcong River, Point Mountain Reservation</a:t>
            </a:r>
            <a:br>
              <a:rPr kumimoji="0" lang="en-US" sz="1200" b="1" i="0" u="none" strike="noStrike" kern="1200" cap="none" spc="0" normalizeH="0" baseline="0" noProof="0" dirty="0">
                <a:ln>
                  <a:noFill/>
                </a:ln>
                <a:solidFill>
                  <a:srgbClr val="4D3E2F"/>
                </a:solidFill>
                <a:effectLst/>
                <a:uLnTx/>
                <a:uFillTx/>
                <a:latin typeface="Corbel" panose="020B0503020204020204"/>
                <a:ea typeface="+mn-ea"/>
                <a:cs typeface="+mn-cs"/>
              </a:rPr>
            </a:br>
            <a:r>
              <a:rPr kumimoji="0" lang="en-US" sz="1200" b="1" i="0" u="none" strike="noStrike" kern="1200" cap="none" spc="0" normalizeH="0" baseline="0" noProof="0" dirty="0">
                <a:ln>
                  <a:noFill/>
                </a:ln>
                <a:solidFill>
                  <a:srgbClr val="4D3E2F"/>
                </a:solidFill>
                <a:effectLst/>
                <a:uLnTx/>
                <a:uFillTx/>
                <a:latin typeface="Corbel" panose="020B0503020204020204"/>
                <a:ea typeface="+mn-ea"/>
                <a:cs typeface="+mn-cs"/>
              </a:rPr>
              <a:t>Lebanon Township, Hunterdon County </a:t>
            </a:r>
          </a:p>
        </p:txBody>
      </p:sp>
    </p:spTree>
    <p:extLst>
      <p:ext uri="{BB962C8B-B14F-4D97-AF65-F5344CB8AC3E}">
        <p14:creationId xmlns:p14="http://schemas.microsoft.com/office/powerpoint/2010/main" val="149218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9DCA-75EC-F55D-2A31-E328E311AB5A}"/>
              </a:ext>
            </a:extLst>
          </p:cNvPr>
          <p:cNvSpPr>
            <a:spLocks noGrp="1"/>
          </p:cNvSpPr>
          <p:nvPr>
            <p:ph type="title"/>
          </p:nvPr>
        </p:nvSpPr>
        <p:spPr>
          <a:xfrm>
            <a:off x="470371" y="276087"/>
            <a:ext cx="11257989" cy="1095513"/>
          </a:xfrm>
        </p:spPr>
        <p:txBody>
          <a:bodyPr>
            <a:normAutofit/>
          </a:bodyPr>
          <a:lstStyle/>
          <a:p>
            <a:pPr algn="l"/>
            <a:r>
              <a:rPr lang="en-US" sz="3600" dirty="0"/>
              <a:t>Region Remains Under Threat</a:t>
            </a:r>
          </a:p>
        </p:txBody>
      </p:sp>
      <p:sp>
        <p:nvSpPr>
          <p:cNvPr id="3" name="Content Placeholder 2">
            <a:extLst>
              <a:ext uri="{FF2B5EF4-FFF2-40B4-BE49-F238E27FC236}">
                <a16:creationId xmlns:a16="http://schemas.microsoft.com/office/drawing/2014/main" id="{1B46ADD4-16B0-C5A4-3948-C61EF3D3828E}"/>
              </a:ext>
            </a:extLst>
          </p:cNvPr>
          <p:cNvSpPr>
            <a:spLocks noGrp="1"/>
          </p:cNvSpPr>
          <p:nvPr>
            <p:ph idx="1"/>
          </p:nvPr>
        </p:nvSpPr>
        <p:spPr>
          <a:xfrm>
            <a:off x="470371" y="1566001"/>
            <a:ext cx="7759229" cy="4620682"/>
          </a:xfrm>
        </p:spPr>
        <p:txBody>
          <a:bodyPr anchor="ctr">
            <a:normAutofit/>
          </a:bodyPr>
          <a:lstStyle/>
          <a:p>
            <a:r>
              <a:rPr lang="en-US" dirty="0"/>
              <a:t>Primarily farmland at risk</a:t>
            </a:r>
          </a:p>
          <a:p>
            <a:r>
              <a:rPr lang="en-US" dirty="0"/>
              <a:t>Large tracts of open space remain</a:t>
            </a:r>
          </a:p>
          <a:p>
            <a:r>
              <a:rPr lang="en-US" dirty="0"/>
              <a:t>Not all Highlands municipalities are planning appropriately</a:t>
            </a:r>
          </a:p>
          <a:p>
            <a:r>
              <a:rPr lang="en-US" dirty="0"/>
              <a:t>New &amp; old threats to region </a:t>
            </a:r>
          </a:p>
          <a:p>
            <a:pPr lvl="1"/>
            <a:r>
              <a:rPr lang="en-US" dirty="0"/>
              <a:t>Warehousing</a:t>
            </a:r>
          </a:p>
          <a:p>
            <a:pPr lvl="1"/>
            <a:r>
              <a:rPr lang="en-US" dirty="0"/>
              <a:t>Solar projects</a:t>
            </a:r>
          </a:p>
          <a:p>
            <a:pPr lvl="1"/>
            <a:r>
              <a:rPr lang="en-US" dirty="0"/>
              <a:t>Climate change</a:t>
            </a:r>
          </a:p>
          <a:p>
            <a:pPr lvl="1"/>
            <a:r>
              <a:rPr lang="en-US" dirty="0"/>
              <a:t>Housing driven by pandemic demand</a:t>
            </a:r>
          </a:p>
          <a:p>
            <a:endParaRPr lang="en-US" dirty="0"/>
          </a:p>
        </p:txBody>
      </p:sp>
      <p:pic>
        <p:nvPicPr>
          <p:cNvPr id="11" name="Picture 10" descr="A picture containing grass, shore&#10;&#10;Description automatically generated">
            <a:extLst>
              <a:ext uri="{FF2B5EF4-FFF2-40B4-BE49-F238E27FC236}">
                <a16:creationId xmlns:a16="http://schemas.microsoft.com/office/drawing/2014/main" id="{579AD5BE-A299-524F-BC77-C36F27147D7B}"/>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524" t="549" r="9437" b="2435"/>
          <a:stretch/>
        </p:blipFill>
        <p:spPr>
          <a:xfrm>
            <a:off x="7464767" y="-29029"/>
            <a:ext cx="3694176" cy="2456296"/>
          </a:xfrm>
          <a:prstGeom prst="rect">
            <a:avLst/>
          </a:prstGeom>
        </p:spPr>
      </p:pic>
      <p:pic>
        <p:nvPicPr>
          <p:cNvPr id="23" name="Picture 22" descr="A picture containing sunset, nature&#10;&#10;Description automatically generated">
            <a:extLst>
              <a:ext uri="{FF2B5EF4-FFF2-40B4-BE49-F238E27FC236}">
                <a16:creationId xmlns:a16="http://schemas.microsoft.com/office/drawing/2014/main" id="{9830A84D-96F9-2EA0-BB8C-FC24428EDA68}"/>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942" t="3945" r="287" b="24719"/>
          <a:stretch/>
        </p:blipFill>
        <p:spPr>
          <a:xfrm>
            <a:off x="7464767" y="2112176"/>
            <a:ext cx="3694176" cy="2021538"/>
          </a:xfrm>
          <a:prstGeom prst="rect">
            <a:avLst/>
          </a:prstGeom>
        </p:spPr>
      </p:pic>
      <p:pic>
        <p:nvPicPr>
          <p:cNvPr id="25" name="Picture 24">
            <a:extLst>
              <a:ext uri="{FF2B5EF4-FFF2-40B4-BE49-F238E27FC236}">
                <a16:creationId xmlns:a16="http://schemas.microsoft.com/office/drawing/2014/main" id="{3FD8E0E2-612B-E517-88D0-E8A941908F7D}"/>
              </a:ext>
            </a:extLst>
          </p:cNvPr>
          <p:cNvPicPr>
            <a:picLocks noChangeAspect="1"/>
          </p:cNvPicPr>
          <p:nvPr/>
        </p:nvPicPr>
        <p:blipFill rotWithShape="1">
          <a:blip r:embed="rId7"/>
          <a:srcRect l="19643" t="27518" r="45088" b="26449"/>
          <a:stretch/>
        </p:blipFill>
        <p:spPr>
          <a:xfrm>
            <a:off x="7464767" y="4133714"/>
            <a:ext cx="3694176" cy="2724286"/>
          </a:xfrm>
          <a:prstGeom prst="rect">
            <a:avLst/>
          </a:prstGeom>
        </p:spPr>
      </p:pic>
    </p:spTree>
    <p:extLst>
      <p:ext uri="{BB962C8B-B14F-4D97-AF65-F5344CB8AC3E}">
        <p14:creationId xmlns:p14="http://schemas.microsoft.com/office/powerpoint/2010/main" val="200838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BE28-E067-C8C1-DD45-7F29ADCC9901}"/>
              </a:ext>
            </a:extLst>
          </p:cNvPr>
          <p:cNvSpPr>
            <a:spLocks noGrp="1"/>
          </p:cNvSpPr>
          <p:nvPr>
            <p:ph type="title"/>
          </p:nvPr>
        </p:nvSpPr>
        <p:spPr>
          <a:xfrm>
            <a:off x="470371" y="276087"/>
            <a:ext cx="11257989" cy="790713"/>
          </a:xfrm>
        </p:spPr>
        <p:txBody>
          <a:bodyPr>
            <a:normAutofit/>
          </a:bodyPr>
          <a:lstStyle/>
          <a:p>
            <a:pPr algn="l"/>
            <a:r>
              <a:rPr lang="en-US" sz="3600" dirty="0"/>
              <a:t>Long-Term Considerations</a:t>
            </a:r>
          </a:p>
        </p:txBody>
      </p:sp>
      <p:sp>
        <p:nvSpPr>
          <p:cNvPr id="3" name="Content Placeholder 2">
            <a:extLst>
              <a:ext uri="{FF2B5EF4-FFF2-40B4-BE49-F238E27FC236}">
                <a16:creationId xmlns:a16="http://schemas.microsoft.com/office/drawing/2014/main" id="{B6E29DA9-F32B-20F2-B631-DC927D04CA10}"/>
              </a:ext>
            </a:extLst>
          </p:cNvPr>
          <p:cNvSpPr>
            <a:spLocks noGrp="1"/>
          </p:cNvSpPr>
          <p:nvPr>
            <p:ph idx="1"/>
          </p:nvPr>
        </p:nvSpPr>
        <p:spPr>
          <a:xfrm>
            <a:off x="470371" y="1295401"/>
            <a:ext cx="11257989" cy="3429000"/>
          </a:xfrm>
        </p:spPr>
        <p:txBody>
          <a:bodyPr anchor="t" anchorCtr="0">
            <a:noAutofit/>
          </a:bodyPr>
          <a:lstStyle/>
          <a:p>
            <a:pPr>
              <a:lnSpc>
                <a:spcPct val="90000"/>
              </a:lnSpc>
            </a:pPr>
            <a:r>
              <a:rPr lang="en-US" dirty="0"/>
              <a:t>Highlands Act is a </a:t>
            </a:r>
            <a:r>
              <a:rPr lang="en-US" b="1" dirty="0"/>
              <a:t>Forever</a:t>
            </a:r>
            <a:r>
              <a:rPr lang="en-US" dirty="0"/>
              <a:t> measure</a:t>
            </a:r>
          </a:p>
          <a:p>
            <a:pPr>
              <a:lnSpc>
                <a:spcPct val="90000"/>
              </a:lnSpc>
            </a:pPr>
            <a:r>
              <a:rPr lang="en-US" b="1" dirty="0"/>
              <a:t>Not</a:t>
            </a:r>
            <a:r>
              <a:rPr lang="en-US" dirty="0"/>
              <a:t> an unlimited growth area</a:t>
            </a:r>
          </a:p>
          <a:p>
            <a:pPr>
              <a:lnSpc>
                <a:spcPct val="90000"/>
              </a:lnSpc>
            </a:pPr>
            <a:r>
              <a:rPr lang="en-US" dirty="0"/>
              <a:t>Region has a </a:t>
            </a:r>
            <a:r>
              <a:rPr lang="en-US" b="1" dirty="0"/>
              <a:t>finite capacity</a:t>
            </a:r>
          </a:p>
          <a:p>
            <a:pPr>
              <a:lnSpc>
                <a:spcPct val="90000"/>
              </a:lnSpc>
            </a:pPr>
            <a:r>
              <a:rPr lang="en-US" b="1" dirty="0"/>
              <a:t>Regional approach</a:t>
            </a:r>
            <a:r>
              <a:rPr lang="en-US" dirty="0"/>
              <a:t>; not municipality-by-municipality</a:t>
            </a:r>
          </a:p>
          <a:p>
            <a:pPr>
              <a:lnSpc>
                <a:spcPct val="90000"/>
              </a:lnSpc>
            </a:pPr>
            <a:r>
              <a:rPr lang="en-US" dirty="0"/>
              <a:t>Warehouse siting and development must reflect protection of the region’s resources and sound planning</a:t>
            </a:r>
          </a:p>
        </p:txBody>
      </p:sp>
      <p:sp>
        <p:nvSpPr>
          <p:cNvPr id="4" name="Content Placeholder 2">
            <a:extLst>
              <a:ext uri="{FF2B5EF4-FFF2-40B4-BE49-F238E27FC236}">
                <a16:creationId xmlns:a16="http://schemas.microsoft.com/office/drawing/2014/main" id="{844A92E0-A0AE-4EC9-29C5-6F4271F024BF}"/>
              </a:ext>
            </a:extLst>
          </p:cNvPr>
          <p:cNvSpPr txBox="1">
            <a:spLocks/>
          </p:cNvSpPr>
          <p:nvPr/>
        </p:nvSpPr>
        <p:spPr>
          <a:xfrm>
            <a:off x="1447800" y="5219699"/>
            <a:ext cx="9601200" cy="685799"/>
          </a:xfrm>
          <a:prstGeom prst="rect">
            <a:avLst/>
          </a:prstGeom>
          <a:solidFill>
            <a:schemeClr val="accent2">
              <a:lumMod val="75000"/>
            </a:schemeClr>
          </a:solidFill>
          <a:ln>
            <a:noFill/>
          </a:ln>
        </p:spPr>
        <p:txBody>
          <a:bodyPr vert="horz" lIns="182880" tIns="182880" rIns="91440" bIns="18288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3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2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85000"/>
              </a:lnSpc>
              <a:spcBef>
                <a:spcPts val="0"/>
              </a:spcBef>
              <a:buNone/>
            </a:pPr>
            <a:r>
              <a:rPr lang="en-US" b="1" dirty="0">
                <a:solidFill>
                  <a:schemeClr val="bg1"/>
                </a:solidFill>
                <a:effectLst>
                  <a:outerShdw blurRad="38100" dist="38100" dir="2700000" algn="tl">
                    <a:srgbClr val="000000">
                      <a:alpha val="43137"/>
                    </a:srgbClr>
                  </a:outerShdw>
                </a:effectLst>
              </a:rPr>
              <a:t>We cannot afford to get this wrong.</a:t>
            </a:r>
          </a:p>
        </p:txBody>
      </p:sp>
    </p:spTree>
    <p:extLst>
      <p:ext uri="{BB962C8B-B14F-4D97-AF65-F5344CB8AC3E}">
        <p14:creationId xmlns:p14="http://schemas.microsoft.com/office/powerpoint/2010/main" val="279293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3915-16A7-CD55-0961-AA5D5C681DED}"/>
              </a:ext>
            </a:extLst>
          </p:cNvPr>
          <p:cNvSpPr>
            <a:spLocks noGrp="1"/>
          </p:cNvSpPr>
          <p:nvPr>
            <p:ph type="title"/>
          </p:nvPr>
        </p:nvSpPr>
        <p:spPr>
          <a:xfrm>
            <a:off x="470371" y="276087"/>
            <a:ext cx="11257989" cy="1095513"/>
          </a:xfrm>
        </p:spPr>
        <p:txBody>
          <a:bodyPr/>
          <a:lstStyle/>
          <a:p>
            <a:r>
              <a:rPr lang="en-US" dirty="0"/>
              <a:t>Highlands Guidance</a:t>
            </a:r>
            <a:br>
              <a:rPr lang="en-US" dirty="0"/>
            </a:br>
            <a:r>
              <a:rPr lang="en-US" sz="2800" i="1" dirty="0"/>
              <a:t>Policy Standards for Warehousing in the New Jersey Highlands Region</a:t>
            </a:r>
            <a:endParaRPr lang="en-US" i="1" dirty="0"/>
          </a:p>
        </p:txBody>
      </p:sp>
      <p:sp>
        <p:nvSpPr>
          <p:cNvPr id="3" name="Content Placeholder 2">
            <a:extLst>
              <a:ext uri="{FF2B5EF4-FFF2-40B4-BE49-F238E27FC236}">
                <a16:creationId xmlns:a16="http://schemas.microsoft.com/office/drawing/2014/main" id="{5077F7B2-9F30-6FE3-8A2B-BEABF0B559D5}"/>
              </a:ext>
            </a:extLst>
          </p:cNvPr>
          <p:cNvSpPr>
            <a:spLocks noGrp="1"/>
          </p:cNvSpPr>
          <p:nvPr>
            <p:ph idx="1"/>
          </p:nvPr>
        </p:nvSpPr>
        <p:spPr>
          <a:xfrm>
            <a:off x="470371" y="1566001"/>
            <a:ext cx="11257989" cy="3615599"/>
          </a:xfrm>
        </p:spPr>
        <p:txBody>
          <a:bodyPr/>
          <a:lstStyle/>
          <a:p>
            <a:r>
              <a:rPr lang="en-US" dirty="0"/>
              <a:t>Interpretation of the RMP as it applies to warehouse siting and  development</a:t>
            </a:r>
          </a:p>
          <a:p>
            <a:r>
              <a:rPr lang="en-US" dirty="0"/>
              <a:t>Designed to provide municipalities with appropriate standards for both land use planning and evaluation of applications</a:t>
            </a:r>
          </a:p>
          <a:p>
            <a:r>
              <a:rPr lang="en-US" dirty="0"/>
              <a:t>Guided by Highlands Act</a:t>
            </a:r>
          </a:p>
          <a:p>
            <a:r>
              <a:rPr lang="en-US" dirty="0"/>
              <a:t>Land Use Capability mapping and the goals and policies of the RMP</a:t>
            </a:r>
          </a:p>
        </p:txBody>
      </p:sp>
      <p:sp>
        <p:nvSpPr>
          <p:cNvPr id="6" name="Content Placeholder 2">
            <a:extLst>
              <a:ext uri="{FF2B5EF4-FFF2-40B4-BE49-F238E27FC236}">
                <a16:creationId xmlns:a16="http://schemas.microsoft.com/office/drawing/2014/main" id="{5EE6DFDB-C04A-76BD-B9E8-B157C1A26FFA}"/>
              </a:ext>
            </a:extLst>
          </p:cNvPr>
          <p:cNvSpPr txBox="1">
            <a:spLocks/>
          </p:cNvSpPr>
          <p:nvPr/>
        </p:nvSpPr>
        <p:spPr>
          <a:xfrm>
            <a:off x="1981200" y="5181600"/>
            <a:ext cx="9601200" cy="1143000"/>
          </a:xfrm>
          <a:prstGeom prst="rect">
            <a:avLst/>
          </a:prstGeom>
          <a:solidFill>
            <a:schemeClr val="accent2">
              <a:lumMod val="75000"/>
            </a:schemeClr>
          </a:solidFill>
          <a:ln>
            <a:noFill/>
          </a:ln>
        </p:spPr>
        <p:txBody>
          <a:bodyPr vert="horz" lIns="182880" tIns="182880" rIns="91440" bIns="18288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3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2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85000"/>
              </a:lnSpc>
              <a:spcBef>
                <a:spcPts val="0"/>
              </a:spcBef>
              <a:buNone/>
            </a:pPr>
            <a:r>
              <a:rPr lang="en-US" b="1" dirty="0">
                <a:solidFill>
                  <a:schemeClr val="bg1"/>
                </a:solidFill>
                <a:effectLst>
                  <a:outerShdw blurRad="38100" dist="38100" dir="2700000" algn="tl">
                    <a:srgbClr val="000000">
                      <a:alpha val="43137"/>
                    </a:srgbClr>
                  </a:outerShdw>
                </a:effectLst>
              </a:rPr>
              <a:t>Straight-Forward Application of the basic planning principals required by the Highlands Act</a:t>
            </a:r>
          </a:p>
        </p:txBody>
      </p:sp>
    </p:spTree>
    <p:extLst>
      <p:ext uri="{BB962C8B-B14F-4D97-AF65-F5344CB8AC3E}">
        <p14:creationId xmlns:p14="http://schemas.microsoft.com/office/powerpoint/2010/main" val="34488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E7DE1536-8F29-7E0C-0BC6-E6E2FD1ABFCC}"/>
              </a:ext>
            </a:extLst>
          </p:cNvPr>
          <p:cNvPicPr>
            <a:picLocks noChangeAspect="1"/>
          </p:cNvPicPr>
          <p:nvPr/>
        </p:nvPicPr>
        <p:blipFill rotWithShape="1">
          <a:blip r:embed="rId2">
            <a:extLst>
              <a:ext uri="{28A0092B-C50C-407E-A947-70E740481C1C}">
                <a14:useLocalDpi xmlns:a14="http://schemas.microsoft.com/office/drawing/2010/main" val="0"/>
              </a:ext>
            </a:extLst>
          </a:blip>
          <a:srcRect t="2192"/>
          <a:stretch/>
        </p:blipFill>
        <p:spPr>
          <a:xfrm>
            <a:off x="20" y="1282"/>
            <a:ext cx="12191980" cy="6856718"/>
          </a:xfrm>
          <a:prstGeom prst="rect">
            <a:avLst/>
          </a:prstGeom>
        </p:spPr>
      </p:pic>
    </p:spTree>
    <p:extLst>
      <p:ext uri="{BB962C8B-B14F-4D97-AF65-F5344CB8AC3E}">
        <p14:creationId xmlns:p14="http://schemas.microsoft.com/office/powerpoint/2010/main" val="326492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DF8F-F388-A4D6-0E20-C96464185B3F}"/>
              </a:ext>
            </a:extLst>
          </p:cNvPr>
          <p:cNvSpPr>
            <a:spLocks noGrp="1"/>
          </p:cNvSpPr>
          <p:nvPr>
            <p:ph type="title"/>
          </p:nvPr>
        </p:nvSpPr>
        <p:spPr>
          <a:xfrm>
            <a:off x="444970" y="276087"/>
            <a:ext cx="11257989" cy="866913"/>
          </a:xfrm>
        </p:spPr>
        <p:txBody>
          <a:bodyPr/>
          <a:lstStyle/>
          <a:p>
            <a:r>
              <a:rPr lang="en-US" dirty="0"/>
              <a:t>What does Highlands Guidance say? </a:t>
            </a:r>
          </a:p>
        </p:txBody>
      </p:sp>
      <p:sp>
        <p:nvSpPr>
          <p:cNvPr id="3" name="Content Placeholder 2">
            <a:extLst>
              <a:ext uri="{FF2B5EF4-FFF2-40B4-BE49-F238E27FC236}">
                <a16:creationId xmlns:a16="http://schemas.microsoft.com/office/drawing/2014/main" id="{341C8AA0-0E2C-6B4C-9319-5D93352D76D3}"/>
              </a:ext>
            </a:extLst>
          </p:cNvPr>
          <p:cNvSpPr>
            <a:spLocks noGrp="1"/>
          </p:cNvSpPr>
          <p:nvPr>
            <p:ph sz="half" idx="1"/>
          </p:nvPr>
        </p:nvSpPr>
        <p:spPr>
          <a:xfrm>
            <a:off x="444970" y="2286000"/>
            <a:ext cx="5549429" cy="3591579"/>
          </a:xfrm>
          <a:noFill/>
        </p:spPr>
        <p:txBody>
          <a:bodyPr>
            <a:normAutofit lnSpcReduction="10000"/>
          </a:bodyPr>
          <a:lstStyle/>
          <a:p>
            <a:pPr marL="0" indent="0">
              <a:buNone/>
            </a:pPr>
            <a:r>
              <a:rPr lang="en-US" sz="2800" b="1" dirty="0">
                <a:solidFill>
                  <a:schemeClr val="accent2">
                    <a:lumMod val="75000"/>
                  </a:schemeClr>
                </a:solidFill>
              </a:rPr>
              <a:t>Where warehouses should not go</a:t>
            </a:r>
          </a:p>
          <a:p>
            <a:pPr lvl="1"/>
            <a:r>
              <a:rPr lang="en-US" sz="2400" dirty="0">
                <a:solidFill>
                  <a:schemeClr val="accent2">
                    <a:lumMod val="75000"/>
                  </a:schemeClr>
                </a:solidFill>
              </a:rPr>
              <a:t>Avoid the Conservation Zone and the Protection Zone</a:t>
            </a:r>
          </a:p>
          <a:p>
            <a:pPr lvl="1"/>
            <a:r>
              <a:rPr lang="en-US" sz="2400" dirty="0">
                <a:solidFill>
                  <a:schemeClr val="accent2">
                    <a:lumMod val="75000"/>
                  </a:schemeClr>
                </a:solidFill>
              </a:rPr>
              <a:t>Minimize loss of farmland</a:t>
            </a:r>
          </a:p>
          <a:p>
            <a:pPr lvl="1"/>
            <a:r>
              <a:rPr lang="en-US" sz="2400" dirty="0">
                <a:solidFill>
                  <a:schemeClr val="accent2">
                    <a:lumMod val="75000"/>
                  </a:schemeClr>
                </a:solidFill>
              </a:rPr>
              <a:t>Avoid environmental features/avoid Impact to Features</a:t>
            </a:r>
          </a:p>
          <a:p>
            <a:pPr lvl="1"/>
            <a:r>
              <a:rPr lang="en-US" sz="2400" dirty="0">
                <a:solidFill>
                  <a:schemeClr val="accent2">
                    <a:lumMod val="75000"/>
                  </a:schemeClr>
                </a:solidFill>
              </a:rPr>
              <a:t>Do not go where infrastructure is limited or </a:t>
            </a:r>
            <a:br>
              <a:rPr lang="en-US" sz="2400" dirty="0">
                <a:solidFill>
                  <a:schemeClr val="accent2">
                    <a:lumMod val="75000"/>
                  </a:schemeClr>
                </a:solidFill>
              </a:rPr>
            </a:br>
            <a:r>
              <a:rPr lang="en-US" sz="2400" dirty="0">
                <a:solidFill>
                  <a:schemeClr val="accent2">
                    <a:lumMod val="75000"/>
                  </a:schemeClr>
                </a:solidFill>
              </a:rPr>
              <a:t>non-existent </a:t>
            </a:r>
          </a:p>
          <a:p>
            <a:pPr marL="0" indent="0">
              <a:buNone/>
            </a:pPr>
            <a:r>
              <a:rPr lang="en-US" sz="2800" dirty="0">
                <a:solidFill>
                  <a:schemeClr val="accent2">
                    <a:lumMod val="75000"/>
                  </a:schemeClr>
                </a:solidFill>
              </a:rPr>
              <a:t>	</a:t>
            </a:r>
          </a:p>
          <a:p>
            <a:pPr lvl="1"/>
            <a:endParaRPr lang="en-US" sz="2400" dirty="0">
              <a:solidFill>
                <a:schemeClr val="accent2">
                  <a:lumMod val="75000"/>
                </a:schemeClr>
              </a:solidFill>
            </a:endParaRPr>
          </a:p>
        </p:txBody>
      </p:sp>
      <p:sp>
        <p:nvSpPr>
          <p:cNvPr id="4" name="Content Placeholder 3">
            <a:extLst>
              <a:ext uri="{FF2B5EF4-FFF2-40B4-BE49-F238E27FC236}">
                <a16:creationId xmlns:a16="http://schemas.microsoft.com/office/drawing/2014/main" id="{7858CEBD-D378-9603-86C2-90891B45D3D6}"/>
              </a:ext>
            </a:extLst>
          </p:cNvPr>
          <p:cNvSpPr>
            <a:spLocks noGrp="1"/>
          </p:cNvSpPr>
          <p:nvPr>
            <p:ph sz="half" idx="2"/>
          </p:nvPr>
        </p:nvSpPr>
        <p:spPr>
          <a:xfrm>
            <a:off x="6146801" y="2286000"/>
            <a:ext cx="5556159" cy="3591579"/>
          </a:xfrm>
          <a:noFill/>
        </p:spPr>
        <p:txBody>
          <a:bodyPr/>
          <a:lstStyle/>
          <a:p>
            <a:pPr marL="114300" indent="0">
              <a:buNone/>
            </a:pPr>
            <a:r>
              <a:rPr lang="en-US" sz="2800" b="1" dirty="0">
                <a:solidFill>
                  <a:schemeClr val="accent2">
                    <a:lumMod val="75000"/>
                  </a:schemeClr>
                </a:solidFill>
              </a:rPr>
              <a:t>Where warehouses should go</a:t>
            </a:r>
          </a:p>
          <a:p>
            <a:pPr lvl="1"/>
            <a:r>
              <a:rPr lang="en-US" sz="2400" dirty="0">
                <a:solidFill>
                  <a:schemeClr val="accent2">
                    <a:lumMod val="75000"/>
                  </a:schemeClr>
                </a:solidFill>
              </a:rPr>
              <a:t>Approved Centers</a:t>
            </a:r>
          </a:p>
          <a:p>
            <a:pPr lvl="1"/>
            <a:r>
              <a:rPr lang="en-US" sz="2400" dirty="0">
                <a:solidFill>
                  <a:schemeClr val="accent2">
                    <a:lumMod val="75000"/>
                  </a:schemeClr>
                </a:solidFill>
              </a:rPr>
              <a:t>Existing Community Zone</a:t>
            </a:r>
          </a:p>
          <a:p>
            <a:pPr lvl="1"/>
            <a:r>
              <a:rPr lang="en-US" sz="2400" dirty="0">
                <a:solidFill>
                  <a:schemeClr val="accent2">
                    <a:lumMod val="75000"/>
                  </a:schemeClr>
                </a:solidFill>
              </a:rPr>
              <a:t>Geographic proximity to interstate highway interchanges</a:t>
            </a:r>
          </a:p>
          <a:p>
            <a:pPr lvl="1"/>
            <a:r>
              <a:rPr lang="en-US" sz="2400" dirty="0">
                <a:solidFill>
                  <a:schemeClr val="accent2">
                    <a:lumMod val="75000"/>
                  </a:schemeClr>
                </a:solidFill>
              </a:rPr>
              <a:t>Access to other forms of goods movement (e.g. railroads)</a:t>
            </a:r>
          </a:p>
          <a:p>
            <a:pPr lvl="1"/>
            <a:r>
              <a:rPr lang="en-US" sz="2400" dirty="0">
                <a:solidFill>
                  <a:schemeClr val="accent2">
                    <a:lumMod val="75000"/>
                  </a:schemeClr>
                </a:solidFill>
              </a:rPr>
              <a:t>Locations with adequate existing infrastructure 	</a:t>
            </a:r>
          </a:p>
          <a:p>
            <a:endParaRPr lang="en-US" sz="2800" dirty="0">
              <a:solidFill>
                <a:schemeClr val="accent2">
                  <a:lumMod val="75000"/>
                </a:schemeClr>
              </a:solidFill>
            </a:endParaRPr>
          </a:p>
        </p:txBody>
      </p:sp>
      <p:sp>
        <p:nvSpPr>
          <p:cNvPr id="6" name="TextBox 5">
            <a:extLst>
              <a:ext uri="{FF2B5EF4-FFF2-40B4-BE49-F238E27FC236}">
                <a16:creationId xmlns:a16="http://schemas.microsoft.com/office/drawing/2014/main" id="{A9818DDC-CB55-316D-5358-A15EBED025B8}"/>
              </a:ext>
            </a:extLst>
          </p:cNvPr>
          <p:cNvSpPr txBox="1"/>
          <p:nvPr/>
        </p:nvSpPr>
        <p:spPr>
          <a:xfrm>
            <a:off x="444970" y="1422112"/>
            <a:ext cx="10439400" cy="584775"/>
          </a:xfrm>
          <a:prstGeom prst="rect">
            <a:avLst/>
          </a:prstGeom>
          <a:noFill/>
        </p:spPr>
        <p:txBody>
          <a:bodyPr wrap="square">
            <a:spAutoFit/>
          </a:bodyPr>
          <a:lstStyle/>
          <a:p>
            <a:r>
              <a:rPr lang="en-US" sz="3200" b="1" dirty="0">
                <a:solidFill>
                  <a:schemeClr val="accent2">
                    <a:lumMod val="75000"/>
                  </a:schemeClr>
                </a:solidFill>
              </a:rPr>
              <a:t>The Highlands region is different from the rest of the state</a:t>
            </a:r>
          </a:p>
        </p:txBody>
      </p:sp>
    </p:spTree>
    <p:extLst>
      <p:ext uri="{BB962C8B-B14F-4D97-AF65-F5344CB8AC3E}">
        <p14:creationId xmlns:p14="http://schemas.microsoft.com/office/powerpoint/2010/main" val="309991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CD74A-5575-42A3-90BC-AFBCB63D81F0}"/>
              </a:ext>
            </a:extLst>
          </p:cNvPr>
          <p:cNvSpPr>
            <a:spLocks noGrp="1"/>
          </p:cNvSpPr>
          <p:nvPr>
            <p:ph type="title"/>
          </p:nvPr>
        </p:nvSpPr>
        <p:spPr>
          <a:xfrm>
            <a:off x="470371" y="276087"/>
            <a:ext cx="11257989" cy="714513"/>
          </a:xfrm>
        </p:spPr>
        <p:txBody>
          <a:bodyPr/>
          <a:lstStyle/>
          <a:p>
            <a:r>
              <a:rPr lang="en-US" dirty="0"/>
              <a:t>Important Considerations </a:t>
            </a:r>
          </a:p>
        </p:txBody>
      </p:sp>
      <p:sp>
        <p:nvSpPr>
          <p:cNvPr id="3" name="Content Placeholder 2">
            <a:extLst>
              <a:ext uri="{FF2B5EF4-FFF2-40B4-BE49-F238E27FC236}">
                <a16:creationId xmlns:a16="http://schemas.microsoft.com/office/drawing/2014/main" id="{6F6B1351-D638-077D-4E2A-545B14856E67}"/>
              </a:ext>
            </a:extLst>
          </p:cNvPr>
          <p:cNvSpPr>
            <a:spLocks noGrp="1"/>
          </p:cNvSpPr>
          <p:nvPr>
            <p:ph sz="half" idx="1"/>
          </p:nvPr>
        </p:nvSpPr>
        <p:spPr>
          <a:xfrm>
            <a:off x="470371" y="990600"/>
            <a:ext cx="5549429" cy="5186363"/>
          </a:xfrm>
        </p:spPr>
        <p:txBody>
          <a:bodyPr>
            <a:noAutofit/>
          </a:bodyPr>
          <a:lstStyle/>
          <a:p>
            <a:r>
              <a:rPr lang="en-US" sz="2400" dirty="0"/>
              <a:t>Overall Impervious Coverage</a:t>
            </a:r>
          </a:p>
          <a:p>
            <a:pPr lvl="1"/>
            <a:r>
              <a:rPr lang="en-US" sz="2000" dirty="0"/>
              <a:t>Sub-Watershed Basis</a:t>
            </a:r>
          </a:p>
          <a:p>
            <a:pPr lvl="1"/>
            <a:r>
              <a:rPr lang="en-US" sz="2000" dirty="0"/>
              <a:t>Protect Integrity of Region’s Waterways</a:t>
            </a:r>
          </a:p>
          <a:p>
            <a:r>
              <a:rPr lang="en-US" sz="2400" dirty="0"/>
              <a:t>Traffic Analysis</a:t>
            </a:r>
          </a:p>
          <a:p>
            <a:r>
              <a:rPr lang="en-US" sz="2400" dirty="0"/>
              <a:t>Site Coverage/Clustering of Development</a:t>
            </a:r>
          </a:p>
          <a:p>
            <a:r>
              <a:rPr lang="en-US" sz="2400" dirty="0"/>
              <a:t>Utility Capacity</a:t>
            </a:r>
          </a:p>
          <a:p>
            <a:r>
              <a:rPr lang="en-US" sz="2400" dirty="0"/>
              <a:t>Carbonate Rock &amp; Karst Topography</a:t>
            </a:r>
          </a:p>
          <a:p>
            <a:r>
              <a:rPr lang="en-US" sz="2400" dirty="0"/>
              <a:t>Landscaping &amp; Buffers</a:t>
            </a:r>
          </a:p>
          <a:p>
            <a:r>
              <a:rPr lang="en-US" sz="2400" dirty="0"/>
              <a:t>Access to Site</a:t>
            </a:r>
          </a:p>
          <a:p>
            <a:r>
              <a:rPr lang="en-US" sz="2400" dirty="0"/>
              <a:t>Lighting</a:t>
            </a:r>
          </a:p>
          <a:p>
            <a:endParaRPr lang="en-US" sz="2400" dirty="0"/>
          </a:p>
        </p:txBody>
      </p:sp>
      <p:sp>
        <p:nvSpPr>
          <p:cNvPr id="4" name="Content Placeholder 3">
            <a:extLst>
              <a:ext uri="{FF2B5EF4-FFF2-40B4-BE49-F238E27FC236}">
                <a16:creationId xmlns:a16="http://schemas.microsoft.com/office/drawing/2014/main" id="{C99E488D-19BE-B8C7-3430-30C6019BBB58}"/>
              </a:ext>
            </a:extLst>
          </p:cNvPr>
          <p:cNvSpPr>
            <a:spLocks noGrp="1"/>
          </p:cNvSpPr>
          <p:nvPr>
            <p:ph sz="half" idx="2"/>
          </p:nvPr>
        </p:nvSpPr>
        <p:spPr>
          <a:xfrm>
            <a:off x="6172202" y="990600"/>
            <a:ext cx="5556159" cy="5186363"/>
          </a:xfrm>
        </p:spPr>
        <p:txBody>
          <a:bodyPr>
            <a:noAutofit/>
          </a:bodyPr>
          <a:lstStyle/>
          <a:p>
            <a:r>
              <a:rPr lang="en-US" sz="2400" dirty="0"/>
              <a:t>Stormwater Management</a:t>
            </a:r>
          </a:p>
          <a:p>
            <a:r>
              <a:rPr lang="en-US" sz="2400" dirty="0"/>
              <a:t>Air, Heat &amp; Noise Impacts</a:t>
            </a:r>
          </a:p>
          <a:p>
            <a:r>
              <a:rPr lang="en-US" sz="2400" dirty="0"/>
              <a:t>Energy</a:t>
            </a:r>
          </a:p>
          <a:p>
            <a:r>
              <a:rPr lang="en-US" sz="2400" dirty="0"/>
              <a:t>Loading Requirements</a:t>
            </a:r>
          </a:p>
          <a:p>
            <a:r>
              <a:rPr lang="en-US" sz="2400" dirty="0"/>
              <a:t>Green Infrastructure  </a:t>
            </a:r>
          </a:p>
          <a:p>
            <a:r>
              <a:rPr lang="en-US" sz="2400" dirty="0"/>
              <a:t>Building Standards</a:t>
            </a:r>
          </a:p>
          <a:p>
            <a:r>
              <a:rPr lang="en-US" sz="2400" dirty="0"/>
              <a:t>What Can be Stored (Hazardous Materials)</a:t>
            </a:r>
          </a:p>
          <a:p>
            <a:r>
              <a:rPr lang="en-US" sz="2400" dirty="0"/>
              <a:t>Truck Routing Plan</a:t>
            </a:r>
          </a:p>
          <a:p>
            <a:r>
              <a:rPr lang="en-US" sz="2400" dirty="0"/>
              <a:t>Decommissioning Plan</a:t>
            </a:r>
          </a:p>
        </p:txBody>
      </p:sp>
    </p:spTree>
    <p:extLst>
      <p:ext uri="{BB962C8B-B14F-4D97-AF65-F5344CB8AC3E}">
        <p14:creationId xmlns:p14="http://schemas.microsoft.com/office/powerpoint/2010/main" val="26095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4F448-6ACA-2554-1745-EE07A831E5C7}"/>
              </a:ext>
            </a:extLst>
          </p:cNvPr>
          <p:cNvSpPr>
            <a:spLocks noGrp="1"/>
          </p:cNvSpPr>
          <p:nvPr>
            <p:ph type="title"/>
          </p:nvPr>
        </p:nvSpPr>
        <p:spPr>
          <a:xfrm>
            <a:off x="470371" y="276087"/>
            <a:ext cx="5244629" cy="1183566"/>
          </a:xfrm>
        </p:spPr>
        <p:txBody>
          <a:bodyPr/>
          <a:lstStyle/>
          <a:p>
            <a:r>
              <a:rPr lang="en-US" dirty="0"/>
              <a:t>What else is on the horizon</a:t>
            </a:r>
          </a:p>
        </p:txBody>
      </p:sp>
      <p:sp>
        <p:nvSpPr>
          <p:cNvPr id="4" name="Slide Number Placeholder 3">
            <a:extLst>
              <a:ext uri="{FF2B5EF4-FFF2-40B4-BE49-F238E27FC236}">
                <a16:creationId xmlns:a16="http://schemas.microsoft.com/office/drawing/2014/main" id="{2E71418F-AABC-3DCE-3D53-6A21936F1D22}"/>
              </a:ext>
            </a:extLst>
          </p:cNvPr>
          <p:cNvSpPr>
            <a:spLocks noGrp="1"/>
          </p:cNvSpPr>
          <p:nvPr>
            <p:ph type="sldNum" sz="quarter" idx="12"/>
          </p:nvPr>
        </p:nvSpPr>
        <p:spPr/>
        <p:txBody>
          <a:bodyPr/>
          <a:lstStyle/>
          <a:p>
            <a:fld id="{9CD8D479-8942-46E8-A226-A4E01F7A105C}" type="slidenum">
              <a:rPr lang="en-US" smtClean="0"/>
              <a:t>16</a:t>
            </a:fld>
            <a:endParaRPr lang="en-US" dirty="0"/>
          </a:p>
        </p:txBody>
      </p:sp>
      <p:sp>
        <p:nvSpPr>
          <p:cNvPr id="11" name="Content Placeholder 10">
            <a:extLst>
              <a:ext uri="{FF2B5EF4-FFF2-40B4-BE49-F238E27FC236}">
                <a16:creationId xmlns:a16="http://schemas.microsoft.com/office/drawing/2014/main" id="{5454A49A-562A-4080-600A-88B34D13A04E}"/>
              </a:ext>
            </a:extLst>
          </p:cNvPr>
          <p:cNvSpPr>
            <a:spLocks noGrp="1"/>
          </p:cNvSpPr>
          <p:nvPr>
            <p:ph idx="1"/>
          </p:nvPr>
        </p:nvSpPr>
        <p:spPr>
          <a:xfrm>
            <a:off x="590786" y="1734185"/>
            <a:ext cx="4952999" cy="4620682"/>
          </a:xfrm>
        </p:spPr>
        <p:txBody>
          <a:bodyPr/>
          <a:lstStyle/>
          <a:p>
            <a:r>
              <a:rPr lang="en-US" dirty="0"/>
              <a:t>Affordable Housing </a:t>
            </a:r>
          </a:p>
          <a:p>
            <a:r>
              <a:rPr lang="en-US" dirty="0"/>
              <a:t>Agricultural sustainability grants</a:t>
            </a:r>
          </a:p>
          <a:p>
            <a:r>
              <a:rPr lang="en-US" dirty="0"/>
              <a:t>Forestry standards for the Highlands</a:t>
            </a:r>
          </a:p>
          <a:p>
            <a:r>
              <a:rPr lang="en-US" dirty="0"/>
              <a:t>RMP update/ 20</a:t>
            </a:r>
            <a:r>
              <a:rPr lang="en-US" baseline="30000" dirty="0"/>
              <a:t>th</a:t>
            </a:r>
            <a:r>
              <a:rPr lang="en-US" dirty="0"/>
              <a:t> Anniversary</a:t>
            </a:r>
          </a:p>
          <a:p>
            <a:pPr marL="0" indent="0">
              <a:buFont typeface="Arial" panose="020B0604020202020204" pitchFamily="34" charset="0"/>
              <a:buNone/>
            </a:pPr>
            <a:endParaRPr lang="en-US" dirty="0"/>
          </a:p>
          <a:p>
            <a:endParaRPr lang="en-US" dirty="0"/>
          </a:p>
          <a:p>
            <a:endParaRPr lang="en-US" dirty="0"/>
          </a:p>
          <a:p>
            <a:endParaRPr lang="en-US" dirty="0"/>
          </a:p>
          <a:p>
            <a:endParaRPr lang="en-US" dirty="0"/>
          </a:p>
          <a:p>
            <a:endParaRPr lang="en-US" dirty="0"/>
          </a:p>
        </p:txBody>
      </p:sp>
      <p:pic>
        <p:nvPicPr>
          <p:cNvPr id="13" name="Picture 12" descr="A picture containing mountain, outdoor, sky, nature&#10;&#10;Description automatically generated">
            <a:extLst>
              <a:ext uri="{FF2B5EF4-FFF2-40B4-BE49-F238E27FC236}">
                <a16:creationId xmlns:a16="http://schemas.microsoft.com/office/drawing/2014/main" id="{094C2DE7-CCA6-46C1-CFB2-3A44DA8351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33" t="6250" b="-1"/>
          <a:stretch/>
        </p:blipFill>
        <p:spPr>
          <a:xfrm>
            <a:off x="5715000" y="0"/>
            <a:ext cx="6464300" cy="6858000"/>
          </a:xfrm>
          <a:prstGeom prst="rect">
            <a:avLst/>
          </a:prstGeom>
        </p:spPr>
      </p:pic>
    </p:spTree>
    <p:extLst>
      <p:ext uri="{BB962C8B-B14F-4D97-AF65-F5344CB8AC3E}">
        <p14:creationId xmlns:p14="http://schemas.microsoft.com/office/powerpoint/2010/main" val="279004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each with a body of water&#10;&#10;Description automatically generated with low confidence">
            <a:extLst>
              <a:ext uri="{FF2B5EF4-FFF2-40B4-BE49-F238E27FC236}">
                <a16:creationId xmlns:a16="http://schemas.microsoft.com/office/drawing/2014/main" id="{A00961FE-812E-78B8-BCE7-DE333D8431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001305"/>
          </a:xfrm>
          <a:prstGeom prst="rect">
            <a:avLst/>
          </a:prstGeom>
          <a:ln w="6350">
            <a:solidFill>
              <a:schemeClr val="tx1">
                <a:lumMod val="75000"/>
              </a:schemeClr>
            </a:solidFill>
          </a:ln>
        </p:spPr>
      </p:pic>
      <p:sp>
        <p:nvSpPr>
          <p:cNvPr id="4" name="Slide Number Placeholder 3">
            <a:extLst>
              <a:ext uri="{FF2B5EF4-FFF2-40B4-BE49-F238E27FC236}">
                <a16:creationId xmlns:a16="http://schemas.microsoft.com/office/drawing/2014/main" id="{9D45BCB4-8A31-6A84-6335-76F30CEFF6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DDDDDD">
                    <a:lumMod val="25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dirty="0">
              <a:ln>
                <a:noFill/>
              </a:ln>
              <a:solidFill>
                <a:srgbClr val="DDDDDD">
                  <a:lumMod val="25000"/>
                </a:srgbClr>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70C25BE5-EC81-FB01-7EED-404FD449E28D}"/>
              </a:ext>
            </a:extLst>
          </p:cNvPr>
          <p:cNvSpPr/>
          <p:nvPr/>
        </p:nvSpPr>
        <p:spPr>
          <a:xfrm>
            <a:off x="5715000" y="4003706"/>
            <a:ext cx="6477000" cy="1358395"/>
          </a:xfrm>
          <a:prstGeom prst="rect">
            <a:avLst/>
          </a:prstGeom>
          <a:solidFill>
            <a:srgbClr val="FFFFFF">
              <a:alpha val="8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D3E2F"/>
                </a:solidFill>
                <a:effectLst/>
                <a:uLnTx/>
                <a:uFillTx/>
                <a:latin typeface="Corbel" panose="020B0503020204020204"/>
                <a:ea typeface="Calibri" panose="020F0502020204030204" pitchFamily="34" charset="0"/>
                <a:cs typeface="+mn-cs"/>
              </a:rPr>
              <a:t>Ben Spinelli</a:t>
            </a:r>
            <a:br>
              <a:rPr kumimoji="0" lang="en-US" sz="2800" b="1" i="0" u="none" strike="noStrike" kern="1200" cap="none" spc="0" normalizeH="0" baseline="0" noProof="0" dirty="0">
                <a:ln>
                  <a:noFill/>
                </a:ln>
                <a:solidFill>
                  <a:srgbClr val="4D3E2F"/>
                </a:solidFill>
                <a:effectLst/>
                <a:uLnTx/>
                <a:uFillTx/>
                <a:latin typeface="Corbel" panose="020B0503020204020204"/>
                <a:ea typeface="Calibri" panose="020F0502020204030204" pitchFamily="34" charset="0"/>
                <a:cs typeface="+mn-cs"/>
              </a:rPr>
            </a:br>
            <a:r>
              <a:rPr kumimoji="0" lang="en-US" sz="2000" b="0" i="0" u="none" strike="noStrike" kern="1200" cap="none" spc="0" normalizeH="0" baseline="0" noProof="0" dirty="0">
                <a:ln>
                  <a:noFill/>
                </a:ln>
                <a:solidFill>
                  <a:srgbClr val="4D3E2F"/>
                </a:solidFill>
                <a:effectLst/>
                <a:uLnTx/>
                <a:uFillTx/>
                <a:latin typeface="Corbel" panose="020B0503020204020204"/>
                <a:ea typeface="Calibri" panose="020F0502020204030204" pitchFamily="34" charset="0"/>
                <a:cs typeface="+mn-cs"/>
              </a:rPr>
              <a:t>Executive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D3E2F"/>
                </a:solidFill>
                <a:effectLst/>
                <a:uLnTx/>
                <a:uFillTx/>
                <a:latin typeface="Corbel" panose="020B0503020204020204"/>
                <a:ea typeface="Calibri" panose="020F0502020204030204" pitchFamily="34" charset="0"/>
                <a:cs typeface="+mn-cs"/>
              </a:rPr>
              <a:t>ben.spinelli@highlands.nj.gov</a:t>
            </a:r>
          </a:p>
        </p:txBody>
      </p:sp>
      <p:sp>
        <p:nvSpPr>
          <p:cNvPr id="10" name="TextBox 9">
            <a:extLst>
              <a:ext uri="{FF2B5EF4-FFF2-40B4-BE49-F238E27FC236}">
                <a16:creationId xmlns:a16="http://schemas.microsoft.com/office/drawing/2014/main" id="{A0CEC801-32BF-D599-55B2-6D83A4AC572C}"/>
              </a:ext>
            </a:extLst>
          </p:cNvPr>
          <p:cNvSpPr txBox="1"/>
          <p:nvPr/>
        </p:nvSpPr>
        <p:spPr>
          <a:xfrm>
            <a:off x="3098568" y="6081292"/>
            <a:ext cx="8913181"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D3E2F"/>
                </a:solidFill>
                <a:effectLst/>
                <a:uLnTx/>
                <a:uFillTx/>
                <a:latin typeface="Corbel" panose="020B0503020204020204"/>
                <a:ea typeface="+mn-ea"/>
                <a:cs typeface="+mn-cs"/>
              </a:rPr>
              <a:t>www.nj.gov/njhighlands  |  908.879.6737</a:t>
            </a:r>
          </a:p>
        </p:txBody>
      </p:sp>
      <p:sp>
        <p:nvSpPr>
          <p:cNvPr id="2" name="TextBox 1">
            <a:extLst>
              <a:ext uri="{FF2B5EF4-FFF2-40B4-BE49-F238E27FC236}">
                <a16:creationId xmlns:a16="http://schemas.microsoft.com/office/drawing/2014/main" id="{AA10202F-19F7-319E-9CFC-B6FACFE4FAFF}"/>
              </a:ext>
            </a:extLst>
          </p:cNvPr>
          <p:cNvSpPr txBox="1"/>
          <p:nvPr/>
        </p:nvSpPr>
        <p:spPr>
          <a:xfrm>
            <a:off x="571500" y="301841"/>
            <a:ext cx="100728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orbel" panose="020B0503020204020204"/>
                <a:ea typeface="+mn-ea"/>
                <a:cs typeface="+mn-cs"/>
              </a:rPr>
              <a:t>Questions?</a:t>
            </a:r>
          </a:p>
        </p:txBody>
      </p:sp>
    </p:spTree>
    <p:extLst>
      <p:ext uri="{BB962C8B-B14F-4D97-AF65-F5344CB8AC3E}">
        <p14:creationId xmlns:p14="http://schemas.microsoft.com/office/powerpoint/2010/main" val="42424421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FB7C6-67A3-1637-7AFA-E33AC01191B0}"/>
              </a:ext>
            </a:extLst>
          </p:cNvPr>
          <p:cNvSpPr>
            <a:spLocks noGrp="1"/>
          </p:cNvSpPr>
          <p:nvPr>
            <p:ph type="title"/>
          </p:nvPr>
        </p:nvSpPr>
        <p:spPr>
          <a:xfrm>
            <a:off x="470370" y="211175"/>
            <a:ext cx="4875257" cy="1183566"/>
          </a:xfrm>
        </p:spPr>
        <p:txBody>
          <a:bodyPr/>
          <a:lstStyle/>
          <a:p>
            <a:r>
              <a:rPr lang="en-US" dirty="0"/>
              <a:t>Federal Highlands Region</a:t>
            </a:r>
          </a:p>
        </p:txBody>
      </p:sp>
      <p:sp>
        <p:nvSpPr>
          <p:cNvPr id="3" name="Content Placeholder 2">
            <a:extLst>
              <a:ext uri="{FF2B5EF4-FFF2-40B4-BE49-F238E27FC236}">
                <a16:creationId xmlns:a16="http://schemas.microsoft.com/office/drawing/2014/main" id="{27CB3114-E67F-4550-BD0B-CF81D68BB40F}"/>
              </a:ext>
            </a:extLst>
          </p:cNvPr>
          <p:cNvSpPr>
            <a:spLocks noGrp="1"/>
          </p:cNvSpPr>
          <p:nvPr>
            <p:ph idx="1"/>
          </p:nvPr>
        </p:nvSpPr>
        <p:spPr>
          <a:xfrm>
            <a:off x="470371" y="1394741"/>
            <a:ext cx="4875257" cy="4791942"/>
          </a:xfrm>
        </p:spPr>
        <p:txBody>
          <a:bodyPr/>
          <a:lstStyle/>
          <a:p>
            <a:pPr>
              <a:lnSpc>
                <a:spcPct val="100000"/>
              </a:lnSpc>
              <a:defRPr/>
            </a:pPr>
            <a:r>
              <a:rPr lang="en-US" sz="3200" dirty="0"/>
              <a:t>Pennsylvania, New Jersey, New York and Connecticut</a:t>
            </a:r>
          </a:p>
          <a:p>
            <a:pPr>
              <a:lnSpc>
                <a:spcPct val="100000"/>
              </a:lnSpc>
              <a:defRPr/>
            </a:pPr>
            <a:r>
              <a:rPr lang="en-US" sz="3200" dirty="0"/>
              <a:t>Federal Highlands Conservation Act</a:t>
            </a:r>
            <a:br>
              <a:rPr lang="en-US" sz="3200" dirty="0"/>
            </a:br>
            <a:r>
              <a:rPr lang="en-US" sz="3200" dirty="0"/>
              <a:t>(2004) </a:t>
            </a:r>
          </a:p>
          <a:p>
            <a:pPr>
              <a:lnSpc>
                <a:spcPct val="100000"/>
              </a:lnSpc>
              <a:defRPr/>
            </a:pPr>
            <a:r>
              <a:rPr lang="en-US" sz="3200" dirty="0"/>
              <a:t>“Preserve and protect” water, forest, agricultural, wildlife, recreational, and cultural resources</a:t>
            </a:r>
          </a:p>
          <a:p>
            <a:endParaRPr lang="en-US" dirty="0"/>
          </a:p>
        </p:txBody>
      </p:sp>
      <p:sp>
        <p:nvSpPr>
          <p:cNvPr id="4" name="Slide Number Placeholder 3">
            <a:extLst>
              <a:ext uri="{FF2B5EF4-FFF2-40B4-BE49-F238E27FC236}">
                <a16:creationId xmlns:a16="http://schemas.microsoft.com/office/drawing/2014/main" id="{48B65E3F-DFC5-DCC7-8BF9-06F125F57779}"/>
              </a:ext>
            </a:extLst>
          </p:cNvPr>
          <p:cNvSpPr>
            <a:spLocks noGrp="1"/>
          </p:cNvSpPr>
          <p:nvPr>
            <p:ph type="sldNum" sz="quarter" idx="12"/>
          </p:nvPr>
        </p:nvSpPr>
        <p:spPr/>
        <p:txBody>
          <a:bodyPr/>
          <a:lstStyle/>
          <a:p>
            <a:fld id="{9CD8D479-8942-46E8-A226-A4E01F7A105C}" type="slidenum">
              <a:rPr lang="en-US" smtClean="0"/>
              <a:t>2</a:t>
            </a:fld>
            <a:endParaRPr lang="en-US" dirty="0"/>
          </a:p>
        </p:txBody>
      </p:sp>
      <p:pic>
        <p:nvPicPr>
          <p:cNvPr id="6" name="Picture 5">
            <a:extLst>
              <a:ext uri="{FF2B5EF4-FFF2-40B4-BE49-F238E27FC236}">
                <a16:creationId xmlns:a16="http://schemas.microsoft.com/office/drawing/2014/main" id="{CA226058-2C29-7352-DCA4-5A8B2FD4FDD7}"/>
              </a:ext>
            </a:extLst>
          </p:cNvPr>
          <p:cNvPicPr>
            <a:picLocks noChangeAspect="1"/>
          </p:cNvPicPr>
          <p:nvPr/>
        </p:nvPicPr>
        <p:blipFill rotWithShape="1">
          <a:blip r:embed="rId3"/>
          <a:srcRect l="3745" r="1953"/>
          <a:stretch/>
        </p:blipFill>
        <p:spPr>
          <a:xfrm>
            <a:off x="5435845" y="-43543"/>
            <a:ext cx="6756155" cy="688884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524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63D8-BD85-444F-8346-F2EC868406E9}"/>
              </a:ext>
            </a:extLst>
          </p:cNvPr>
          <p:cNvSpPr>
            <a:spLocks noGrp="1"/>
          </p:cNvSpPr>
          <p:nvPr>
            <p:ph type="title"/>
          </p:nvPr>
        </p:nvSpPr>
        <p:spPr/>
        <p:txBody>
          <a:bodyPr/>
          <a:lstStyle/>
          <a:p>
            <a:r>
              <a:rPr lang="en-US" dirty="0"/>
              <a:t>New Jersey</a:t>
            </a:r>
            <a:br>
              <a:rPr lang="en-US" dirty="0"/>
            </a:br>
            <a:r>
              <a:rPr lang="en-US" dirty="0"/>
              <a:t>Highlands Region</a:t>
            </a:r>
          </a:p>
        </p:txBody>
      </p:sp>
      <p:sp>
        <p:nvSpPr>
          <p:cNvPr id="5" name="Content Placeholder 4">
            <a:extLst>
              <a:ext uri="{FF2B5EF4-FFF2-40B4-BE49-F238E27FC236}">
                <a16:creationId xmlns:a16="http://schemas.microsoft.com/office/drawing/2014/main" id="{AB353158-114F-41CB-474D-0127829092E3}"/>
              </a:ext>
            </a:extLst>
          </p:cNvPr>
          <p:cNvSpPr>
            <a:spLocks noGrp="1"/>
          </p:cNvSpPr>
          <p:nvPr>
            <p:ph idx="1"/>
          </p:nvPr>
        </p:nvSpPr>
        <p:spPr>
          <a:xfrm>
            <a:off x="470371" y="1566001"/>
            <a:ext cx="4025429" cy="4620682"/>
          </a:xfrm>
        </p:spPr>
        <p:txBody>
          <a:bodyPr/>
          <a:lstStyle/>
          <a:p>
            <a:r>
              <a:rPr lang="en-US" dirty="0"/>
              <a:t>88 municipalities</a:t>
            </a:r>
          </a:p>
          <a:p>
            <a:r>
              <a:rPr lang="en-US" dirty="0"/>
              <a:t>7 counties</a:t>
            </a:r>
          </a:p>
          <a:p>
            <a:r>
              <a:rPr lang="en-US" dirty="0"/>
              <a:t>Divided into Preservation Area and Planning Area in the Highlands Act. </a:t>
            </a:r>
          </a:p>
          <a:p>
            <a:endParaRPr lang="en-US" dirty="0"/>
          </a:p>
        </p:txBody>
      </p:sp>
      <p:sp>
        <p:nvSpPr>
          <p:cNvPr id="4" name="Slide Number Placeholder 3">
            <a:extLst>
              <a:ext uri="{FF2B5EF4-FFF2-40B4-BE49-F238E27FC236}">
                <a16:creationId xmlns:a16="http://schemas.microsoft.com/office/drawing/2014/main" id="{09D9C441-190A-46C2-A88D-AA4BE70347DE}"/>
              </a:ext>
            </a:extLst>
          </p:cNvPr>
          <p:cNvSpPr>
            <a:spLocks noGrp="1"/>
          </p:cNvSpPr>
          <p:nvPr>
            <p:ph type="sldNum" sz="quarter" idx="12"/>
          </p:nvPr>
        </p:nvSpPr>
        <p:spPr/>
        <p:txBody>
          <a:bodyPr/>
          <a:lstStyle/>
          <a:p>
            <a:fld id="{9CD8D479-8942-46E8-A226-A4E01F7A105C}" type="slidenum">
              <a:rPr lang="en-US" smtClean="0"/>
              <a:t>3</a:t>
            </a:fld>
            <a:endParaRPr lang="en-US" dirty="0"/>
          </a:p>
        </p:txBody>
      </p:sp>
      <p:pic>
        <p:nvPicPr>
          <p:cNvPr id="3" name="Picture 2">
            <a:extLst>
              <a:ext uri="{FF2B5EF4-FFF2-40B4-BE49-F238E27FC236}">
                <a16:creationId xmlns:a16="http://schemas.microsoft.com/office/drawing/2014/main" id="{000AEFFA-9143-CCC1-3F6C-9D719BA82A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3852" y="0"/>
            <a:ext cx="7400892"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000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CB21-B5D9-E4CB-32B0-7645D1A7F361}"/>
              </a:ext>
            </a:extLst>
          </p:cNvPr>
          <p:cNvSpPr>
            <a:spLocks noGrp="1"/>
          </p:cNvSpPr>
          <p:nvPr>
            <p:ph type="title"/>
          </p:nvPr>
        </p:nvSpPr>
        <p:spPr>
          <a:xfrm>
            <a:off x="467005" y="79534"/>
            <a:ext cx="11257989" cy="879254"/>
          </a:xfrm>
        </p:spPr>
        <p:txBody>
          <a:bodyPr/>
          <a:lstStyle/>
          <a:p>
            <a:r>
              <a:rPr lang="en-US" dirty="0"/>
              <a:t>What are we protecting?</a:t>
            </a:r>
          </a:p>
        </p:txBody>
      </p:sp>
      <p:sp>
        <p:nvSpPr>
          <p:cNvPr id="3" name="Content Placeholder 2">
            <a:extLst>
              <a:ext uri="{FF2B5EF4-FFF2-40B4-BE49-F238E27FC236}">
                <a16:creationId xmlns:a16="http://schemas.microsoft.com/office/drawing/2014/main" id="{5B38F8CA-B144-D9B9-9D2D-9460E0D6294A}"/>
              </a:ext>
            </a:extLst>
          </p:cNvPr>
          <p:cNvSpPr>
            <a:spLocks noGrp="1"/>
          </p:cNvSpPr>
          <p:nvPr>
            <p:ph idx="1"/>
          </p:nvPr>
        </p:nvSpPr>
        <p:spPr>
          <a:xfrm>
            <a:off x="431494" y="1058914"/>
            <a:ext cx="6519721" cy="4668118"/>
          </a:xfrm>
        </p:spPr>
        <p:txBody>
          <a:bodyPr/>
          <a:lstStyle/>
          <a:p>
            <a:r>
              <a:rPr lang="en-US" dirty="0"/>
              <a:t>Drinking Water Supply for 70%+of NJ residents</a:t>
            </a:r>
          </a:p>
          <a:p>
            <a:r>
              <a:rPr lang="en-US" dirty="0"/>
              <a:t>Important Environmental Resources </a:t>
            </a:r>
          </a:p>
          <a:p>
            <a:pPr lvl="1"/>
            <a:r>
              <a:rPr lang="en-US" dirty="0"/>
              <a:t>Forests</a:t>
            </a:r>
          </a:p>
          <a:p>
            <a:pPr lvl="1"/>
            <a:r>
              <a:rPr lang="en-US" dirty="0"/>
              <a:t>Rivers, Streams &amp; Wetlands</a:t>
            </a:r>
          </a:p>
          <a:p>
            <a:pPr lvl="1"/>
            <a:r>
              <a:rPr lang="en-US" dirty="0"/>
              <a:t>Natural Communities  </a:t>
            </a:r>
          </a:p>
          <a:p>
            <a:r>
              <a:rPr lang="en-US" dirty="0"/>
              <a:t>Agricultural Lands</a:t>
            </a:r>
          </a:p>
          <a:p>
            <a:r>
              <a:rPr lang="en-US" dirty="0"/>
              <a:t>Rural Landscapes</a:t>
            </a:r>
          </a:p>
          <a:p>
            <a:r>
              <a:rPr lang="en-US" dirty="0"/>
              <a:t>Great Small Towns</a:t>
            </a:r>
          </a:p>
          <a:p>
            <a:endParaRPr lang="en-US" dirty="0"/>
          </a:p>
        </p:txBody>
      </p:sp>
      <p:sp>
        <p:nvSpPr>
          <p:cNvPr id="4" name="Slide Number Placeholder 3">
            <a:extLst>
              <a:ext uri="{FF2B5EF4-FFF2-40B4-BE49-F238E27FC236}">
                <a16:creationId xmlns:a16="http://schemas.microsoft.com/office/drawing/2014/main" id="{4C7B6961-AD84-DE1D-7FB5-2B55AB392A6B}"/>
              </a:ext>
            </a:extLst>
          </p:cNvPr>
          <p:cNvSpPr>
            <a:spLocks noGrp="1"/>
          </p:cNvSpPr>
          <p:nvPr>
            <p:ph type="sldNum" sz="quarter" idx="12"/>
          </p:nvPr>
        </p:nvSpPr>
        <p:spPr/>
        <p:txBody>
          <a:bodyPr/>
          <a:lstStyle/>
          <a:p>
            <a:fld id="{9CD8D479-8942-46E8-A226-A4E01F7A105C}" type="slidenum">
              <a:rPr lang="en-US" smtClean="0"/>
              <a:t>4</a:t>
            </a:fld>
            <a:endParaRPr lang="en-US" dirty="0"/>
          </a:p>
        </p:txBody>
      </p:sp>
      <p:pic>
        <p:nvPicPr>
          <p:cNvPr id="7" name="Picture 6">
            <a:extLst>
              <a:ext uri="{FF2B5EF4-FFF2-40B4-BE49-F238E27FC236}">
                <a16:creationId xmlns:a16="http://schemas.microsoft.com/office/drawing/2014/main" id="{A1D62ADF-E2D6-F870-E6E0-36B87B87D8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6866" y="319595"/>
            <a:ext cx="4774334" cy="6178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1150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tream in a forest&#10;&#10;Description automatically generated with low confidence">
            <a:extLst>
              <a:ext uri="{FF2B5EF4-FFF2-40B4-BE49-F238E27FC236}">
                <a16:creationId xmlns:a16="http://schemas.microsoft.com/office/drawing/2014/main" id="{FA2FF491-4EC4-CA98-86BA-179FF79FEC23}"/>
              </a:ext>
            </a:extLst>
          </p:cNvPr>
          <p:cNvPicPr>
            <a:picLocks noChangeAspect="1"/>
          </p:cNvPicPr>
          <p:nvPr/>
        </p:nvPicPr>
        <p:blipFill rotWithShape="1">
          <a:blip r:embed="rId2">
            <a:extLst>
              <a:ext uri="{28A0092B-C50C-407E-A947-70E740481C1C}">
                <a14:useLocalDpi xmlns:a14="http://schemas.microsoft.com/office/drawing/2010/main" val="0"/>
              </a:ext>
            </a:extLst>
          </a:blip>
          <a:srcRect t="23334" b="1666"/>
          <a:stretch/>
        </p:blipFill>
        <p:spPr>
          <a:xfrm>
            <a:off x="0" y="0"/>
            <a:ext cx="12192000" cy="6858000"/>
          </a:xfrm>
          <a:prstGeom prst="rect">
            <a:avLst/>
          </a:prstGeom>
        </p:spPr>
      </p:pic>
      <p:sp>
        <p:nvSpPr>
          <p:cNvPr id="2" name="Title 1">
            <a:extLst>
              <a:ext uri="{FF2B5EF4-FFF2-40B4-BE49-F238E27FC236}">
                <a16:creationId xmlns:a16="http://schemas.microsoft.com/office/drawing/2014/main" id="{076ADF32-CCAC-23CD-5C72-CA4D31F62F15}"/>
              </a:ext>
            </a:extLst>
          </p:cNvPr>
          <p:cNvSpPr>
            <a:spLocks noGrp="1"/>
          </p:cNvSpPr>
          <p:nvPr>
            <p:ph type="title" idx="4294967295"/>
          </p:nvPr>
        </p:nvSpPr>
        <p:spPr>
          <a:xfrm>
            <a:off x="0" y="276225"/>
            <a:ext cx="12192000" cy="790575"/>
          </a:xfrm>
          <a:solidFill>
            <a:srgbClr val="FFFFFF">
              <a:alpha val="72549"/>
            </a:srgbClr>
          </a:solidFill>
        </p:spPr>
        <p:txBody>
          <a:bodyPr/>
          <a:lstStyle/>
          <a:p>
            <a:pPr algn="ctr"/>
            <a:r>
              <a:rPr lang="en-US" sz="4400" dirty="0">
                <a:solidFill>
                  <a:schemeClr val="accent2">
                    <a:lumMod val="75000"/>
                  </a:schemeClr>
                </a:solidFill>
              </a:rPr>
              <a:t>Foundations of the Highlands Act</a:t>
            </a:r>
          </a:p>
        </p:txBody>
      </p:sp>
      <p:sp>
        <p:nvSpPr>
          <p:cNvPr id="3" name="Content Placeholder 2">
            <a:extLst>
              <a:ext uri="{FF2B5EF4-FFF2-40B4-BE49-F238E27FC236}">
                <a16:creationId xmlns:a16="http://schemas.microsoft.com/office/drawing/2014/main" id="{4402E06C-FD8D-BE2E-7084-F658E84C42E0}"/>
              </a:ext>
            </a:extLst>
          </p:cNvPr>
          <p:cNvSpPr>
            <a:spLocks noGrp="1"/>
          </p:cNvSpPr>
          <p:nvPr>
            <p:ph idx="4294967295"/>
          </p:nvPr>
        </p:nvSpPr>
        <p:spPr>
          <a:xfrm>
            <a:off x="12700" y="2098674"/>
            <a:ext cx="12192000" cy="3692525"/>
          </a:xfrm>
          <a:solidFill>
            <a:srgbClr val="FFFFFF">
              <a:alpha val="78039"/>
            </a:srgbClr>
          </a:solidFill>
        </p:spPr>
        <p:txBody>
          <a:bodyPr/>
          <a:lstStyle/>
          <a:p>
            <a:pPr marL="0" indent="0" algn="ctr">
              <a:buNone/>
            </a:pPr>
            <a:r>
              <a:rPr lang="en-US" b="1" dirty="0"/>
              <a:t>The Legislature finds and declares…</a:t>
            </a:r>
          </a:p>
          <a:p>
            <a:pPr marL="457200" indent="0" algn="ctr" defTabSz="849313">
              <a:buNone/>
              <a:tabLst>
                <a:tab pos="11493500" algn="l"/>
              </a:tabLst>
            </a:pPr>
            <a:r>
              <a:rPr lang="en-US" dirty="0"/>
              <a:t>That the New Jersey Highlands is an essential source of drinking water and contains other exceptional natural resources such as clean air, contiguous forest lands, wetlands, pristine watersheds, and habitat for fauna and flora, includes many sites of historic significance, and provides abundant recreational opportunities for the citizens of the State.</a:t>
            </a:r>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5F8486D-9484-3CB8-36C3-4B8B336AF4B8}"/>
              </a:ext>
            </a:extLst>
          </p:cNvPr>
          <p:cNvSpPr>
            <a:spLocks noGrp="1"/>
          </p:cNvSpPr>
          <p:nvPr>
            <p:ph type="sldNum" sz="quarter" idx="4294967295"/>
          </p:nvPr>
        </p:nvSpPr>
        <p:spPr>
          <a:xfrm>
            <a:off x="0" y="6629400"/>
            <a:ext cx="508000" cy="228600"/>
          </a:xfrm>
        </p:spPr>
        <p:txBody>
          <a:bodyPr/>
          <a:lstStyle/>
          <a:p>
            <a:fld id="{9CD8D479-8942-46E8-A226-A4E01F7A105C}" type="slidenum">
              <a:rPr lang="en-US" smtClean="0"/>
              <a:t>5</a:t>
            </a:fld>
            <a:endParaRPr lang="en-US" dirty="0"/>
          </a:p>
        </p:txBody>
      </p:sp>
    </p:spTree>
    <p:extLst>
      <p:ext uri="{BB962C8B-B14F-4D97-AF65-F5344CB8AC3E}">
        <p14:creationId xmlns:p14="http://schemas.microsoft.com/office/powerpoint/2010/main" val="389559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view of neighborhood">
            <a:extLst>
              <a:ext uri="{FF2B5EF4-FFF2-40B4-BE49-F238E27FC236}">
                <a16:creationId xmlns:a16="http://schemas.microsoft.com/office/drawing/2014/main" id="{35335856-9DB4-7356-90A7-3F6AD0E15522}"/>
              </a:ext>
            </a:extLst>
          </p:cNvPr>
          <p:cNvPicPr>
            <a:picLocks noChangeAspect="1"/>
          </p:cNvPicPr>
          <p:nvPr/>
        </p:nvPicPr>
        <p:blipFill rotWithShape="1">
          <a:blip r:embed="rId2" cstate="print">
            <a:alphaModFix amt="25000"/>
            <a:extLst>
              <a:ext uri="{28A0092B-C50C-407E-A947-70E740481C1C}">
                <a14:useLocalDpi xmlns:a14="http://schemas.microsoft.com/office/drawing/2010/main" val="0"/>
              </a:ext>
            </a:extLst>
          </a:blip>
          <a:srcRect t="16969" b="17817"/>
          <a:stretch/>
        </p:blipFill>
        <p:spPr>
          <a:xfrm>
            <a:off x="0" y="1248229"/>
            <a:ext cx="12192000" cy="4796971"/>
          </a:xfrm>
          <a:prstGeom prst="rect">
            <a:avLst/>
          </a:prstGeom>
        </p:spPr>
      </p:pic>
      <p:sp>
        <p:nvSpPr>
          <p:cNvPr id="2" name="Title 1">
            <a:extLst>
              <a:ext uri="{FF2B5EF4-FFF2-40B4-BE49-F238E27FC236}">
                <a16:creationId xmlns:a16="http://schemas.microsoft.com/office/drawing/2014/main" id="{87283B4C-F60E-43EF-64B2-C5A9564C656F}"/>
              </a:ext>
            </a:extLst>
          </p:cNvPr>
          <p:cNvSpPr>
            <a:spLocks noGrp="1"/>
          </p:cNvSpPr>
          <p:nvPr>
            <p:ph type="title"/>
          </p:nvPr>
        </p:nvSpPr>
        <p:spPr>
          <a:xfrm>
            <a:off x="470371" y="321059"/>
            <a:ext cx="11257989" cy="685938"/>
          </a:xfrm>
        </p:spPr>
        <p:txBody>
          <a:bodyPr/>
          <a:lstStyle/>
          <a:p>
            <a:r>
              <a:rPr lang="en-US" sz="4400" dirty="0"/>
              <a:t>Lest we forget…</a:t>
            </a:r>
          </a:p>
        </p:txBody>
      </p:sp>
      <p:pic>
        <p:nvPicPr>
          <p:cNvPr id="6" name="Content Placeholder 5" descr="Map&#10;&#10;Description automatically generated">
            <a:extLst>
              <a:ext uri="{FF2B5EF4-FFF2-40B4-BE49-F238E27FC236}">
                <a16:creationId xmlns:a16="http://schemas.microsoft.com/office/drawing/2014/main" id="{4AE7F458-1541-66B7-B511-B47E3277D4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29944" y="1034399"/>
            <a:ext cx="6092561" cy="5595002"/>
          </a:xfrm>
          <a:effectLst>
            <a:outerShdw blurRad="292100" dist="139700" dir="2700000" algn="tl" rotWithShape="0">
              <a:prstClr val="black">
                <a:alpha val="65000"/>
              </a:prstClr>
            </a:outerShdw>
          </a:effectLst>
        </p:spPr>
      </p:pic>
      <p:sp>
        <p:nvSpPr>
          <p:cNvPr id="4" name="Slide Number Placeholder 3">
            <a:extLst>
              <a:ext uri="{FF2B5EF4-FFF2-40B4-BE49-F238E27FC236}">
                <a16:creationId xmlns:a16="http://schemas.microsoft.com/office/drawing/2014/main" id="{7677BADE-006F-314B-6AA1-D7D9B315039E}"/>
              </a:ext>
            </a:extLst>
          </p:cNvPr>
          <p:cNvSpPr>
            <a:spLocks noGrp="1"/>
          </p:cNvSpPr>
          <p:nvPr>
            <p:ph type="sldNum" sz="quarter" idx="12"/>
          </p:nvPr>
        </p:nvSpPr>
        <p:spPr/>
        <p:txBody>
          <a:bodyPr/>
          <a:lstStyle/>
          <a:p>
            <a:fld id="{9CD8D479-8942-46E8-A226-A4E01F7A105C}" type="slidenum">
              <a:rPr lang="en-US" smtClean="0"/>
              <a:t>6</a:t>
            </a:fld>
            <a:endParaRPr lang="en-US" dirty="0"/>
          </a:p>
        </p:txBody>
      </p:sp>
      <p:sp>
        <p:nvSpPr>
          <p:cNvPr id="3" name="TextBox 2">
            <a:extLst>
              <a:ext uri="{FF2B5EF4-FFF2-40B4-BE49-F238E27FC236}">
                <a16:creationId xmlns:a16="http://schemas.microsoft.com/office/drawing/2014/main" id="{3AAA47B7-063D-70CD-0B9B-1BE075591DC9}"/>
              </a:ext>
            </a:extLst>
          </p:cNvPr>
          <p:cNvSpPr txBox="1"/>
          <p:nvPr/>
        </p:nvSpPr>
        <p:spPr>
          <a:xfrm>
            <a:off x="433137" y="1720516"/>
            <a:ext cx="4668252" cy="4524315"/>
          </a:xfrm>
          <a:prstGeom prst="rect">
            <a:avLst/>
          </a:prstGeom>
          <a:noFill/>
        </p:spPr>
        <p:txBody>
          <a:bodyPr wrap="square" rtlCol="0">
            <a:spAutoFit/>
          </a:bodyPr>
          <a:lstStyle/>
          <a:p>
            <a:r>
              <a:rPr lang="en-US" sz="3200" b="1" dirty="0">
                <a:solidFill>
                  <a:schemeClr val="tx1">
                    <a:lumMod val="75000"/>
                  </a:schemeClr>
                </a:solidFill>
              </a:rPr>
              <a:t>Overdevelopment was threatening:</a:t>
            </a:r>
          </a:p>
          <a:p>
            <a:pPr marL="457200" indent="-457200">
              <a:buFont typeface="Arial" panose="020B0604020202020204" pitchFamily="34" charset="0"/>
              <a:buChar char="•"/>
            </a:pPr>
            <a:r>
              <a:rPr lang="en-US" sz="3200" b="1" dirty="0">
                <a:solidFill>
                  <a:schemeClr val="tx1">
                    <a:lumMod val="75000"/>
                  </a:schemeClr>
                </a:solidFill>
              </a:rPr>
              <a:t>Water supply</a:t>
            </a:r>
          </a:p>
          <a:p>
            <a:pPr marL="457200" indent="-457200">
              <a:buFont typeface="Arial" panose="020B0604020202020204" pitchFamily="34" charset="0"/>
              <a:buChar char="•"/>
            </a:pPr>
            <a:r>
              <a:rPr lang="en-US" sz="3200" b="1" dirty="0">
                <a:solidFill>
                  <a:schemeClr val="tx1">
                    <a:lumMod val="75000"/>
                  </a:schemeClr>
                </a:solidFill>
              </a:rPr>
              <a:t>Natural habitats</a:t>
            </a:r>
          </a:p>
          <a:p>
            <a:pPr marL="457200" indent="-457200">
              <a:buFont typeface="Arial" panose="020B0604020202020204" pitchFamily="34" charset="0"/>
              <a:buChar char="•"/>
            </a:pPr>
            <a:r>
              <a:rPr lang="en-US" sz="3200" b="1" dirty="0">
                <a:solidFill>
                  <a:schemeClr val="tx1">
                    <a:lumMod val="75000"/>
                  </a:schemeClr>
                </a:solidFill>
              </a:rPr>
              <a:t>Historic and cultural resources</a:t>
            </a:r>
          </a:p>
          <a:p>
            <a:endParaRPr lang="en-US" sz="3200" b="1" dirty="0">
              <a:solidFill>
                <a:schemeClr val="tx1">
                  <a:lumMod val="75000"/>
                </a:schemeClr>
              </a:solidFill>
            </a:endParaRPr>
          </a:p>
          <a:p>
            <a:pPr algn="r"/>
            <a:r>
              <a:rPr lang="en-US" sz="3200" b="1" i="1" dirty="0">
                <a:solidFill>
                  <a:schemeClr val="tx1">
                    <a:lumMod val="75000"/>
                  </a:schemeClr>
                </a:solidFill>
              </a:rPr>
              <a:t>…in 2000.</a:t>
            </a:r>
          </a:p>
          <a:p>
            <a:pPr marL="457200" indent="-457200">
              <a:buFont typeface="Arial" panose="020B0604020202020204" pitchFamily="34" charset="0"/>
              <a:buChar char="•"/>
            </a:pPr>
            <a:endParaRPr lang="en-US" sz="3200" b="1" dirty="0">
              <a:solidFill>
                <a:schemeClr val="tx1">
                  <a:lumMod val="75000"/>
                </a:schemeClr>
              </a:solidFill>
            </a:endParaRPr>
          </a:p>
        </p:txBody>
      </p:sp>
    </p:spTree>
    <p:extLst>
      <p:ext uri="{BB962C8B-B14F-4D97-AF65-F5344CB8AC3E}">
        <p14:creationId xmlns:p14="http://schemas.microsoft.com/office/powerpoint/2010/main" val="4142089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38B7-C824-EBA1-40F8-B0C165C329E2}"/>
              </a:ext>
            </a:extLst>
          </p:cNvPr>
          <p:cNvSpPr>
            <a:spLocks noGrp="1"/>
          </p:cNvSpPr>
          <p:nvPr>
            <p:ph type="title"/>
          </p:nvPr>
        </p:nvSpPr>
        <p:spPr>
          <a:xfrm>
            <a:off x="470371" y="276087"/>
            <a:ext cx="11257989" cy="756514"/>
          </a:xfrm>
        </p:spPr>
        <p:txBody>
          <a:bodyPr/>
          <a:lstStyle/>
          <a:p>
            <a:r>
              <a:rPr lang="en-US" dirty="0"/>
              <a:t>Highlands &amp; The State Planning Commission</a:t>
            </a:r>
          </a:p>
        </p:txBody>
      </p:sp>
      <p:sp>
        <p:nvSpPr>
          <p:cNvPr id="3" name="Content Placeholder 2">
            <a:extLst>
              <a:ext uri="{FF2B5EF4-FFF2-40B4-BE49-F238E27FC236}">
                <a16:creationId xmlns:a16="http://schemas.microsoft.com/office/drawing/2014/main" id="{E492B0A2-A221-4B13-0096-1B5878FAFBDF}"/>
              </a:ext>
            </a:extLst>
          </p:cNvPr>
          <p:cNvSpPr>
            <a:spLocks noGrp="1"/>
          </p:cNvSpPr>
          <p:nvPr>
            <p:ph idx="1"/>
          </p:nvPr>
        </p:nvSpPr>
        <p:spPr>
          <a:xfrm>
            <a:off x="467005" y="1032601"/>
            <a:ext cx="11257989" cy="5825399"/>
          </a:xfrm>
        </p:spPr>
        <p:txBody>
          <a:bodyPr/>
          <a:lstStyle/>
          <a:p>
            <a:r>
              <a:rPr lang="en-US" sz="3100" dirty="0"/>
              <a:t>Highlands Region declared a </a:t>
            </a:r>
            <a:r>
              <a:rPr lang="en-US" sz="3100" dirty="0">
                <a:solidFill>
                  <a:schemeClr val="accent2"/>
                </a:solidFill>
              </a:rPr>
              <a:t>Special Resource Area</a:t>
            </a:r>
            <a:r>
              <a:rPr lang="en-US" sz="3100" dirty="0"/>
              <a:t> in the State Plan</a:t>
            </a:r>
          </a:p>
          <a:p>
            <a:r>
              <a:rPr lang="en-US" sz="3100" dirty="0"/>
              <a:t>Highlands Regional Master Plan (RMP) was endorsed by the State Planning Commission (SPC)</a:t>
            </a:r>
          </a:p>
          <a:p>
            <a:r>
              <a:rPr lang="en-US" sz="3100" dirty="0"/>
              <a:t>Highlands Centers are recognized by the SPC as “designated centers”</a:t>
            </a:r>
          </a:p>
          <a:p>
            <a:r>
              <a:rPr lang="en-US" sz="3100" dirty="0"/>
              <a:t>Municipalities with approved petition for RMP Conformance have the same status as municipalities achieving SPC endorsement.</a:t>
            </a:r>
          </a:p>
          <a:p>
            <a:r>
              <a:rPr lang="en-US" sz="3100" dirty="0"/>
              <a:t>Recent SPC Warehouse Guidelines refer to the Highlands RMP </a:t>
            </a:r>
          </a:p>
          <a:p>
            <a:r>
              <a:rPr lang="en-US" sz="3100" dirty="0"/>
              <a:t>Highlands Warehouse Guidelines build upon SPC Guidance   </a:t>
            </a:r>
          </a:p>
          <a:p>
            <a:endParaRPr lang="en-US" sz="3000" dirty="0"/>
          </a:p>
          <a:p>
            <a:pPr marL="0" indent="0">
              <a:buNone/>
            </a:pPr>
            <a:endParaRPr lang="en-US" sz="3000" dirty="0"/>
          </a:p>
        </p:txBody>
      </p:sp>
      <p:sp>
        <p:nvSpPr>
          <p:cNvPr id="4" name="Slide Number Placeholder 3">
            <a:extLst>
              <a:ext uri="{FF2B5EF4-FFF2-40B4-BE49-F238E27FC236}">
                <a16:creationId xmlns:a16="http://schemas.microsoft.com/office/drawing/2014/main" id="{B8900998-8FF0-3065-FB95-F50B5D3F9680}"/>
              </a:ext>
            </a:extLst>
          </p:cNvPr>
          <p:cNvSpPr>
            <a:spLocks noGrp="1"/>
          </p:cNvSpPr>
          <p:nvPr>
            <p:ph type="sldNum" sz="quarter" idx="12"/>
          </p:nvPr>
        </p:nvSpPr>
        <p:spPr/>
        <p:txBody>
          <a:bodyPr/>
          <a:lstStyle/>
          <a:p>
            <a:fld id="{9CD8D479-8942-46E8-A226-A4E01F7A105C}" type="slidenum">
              <a:rPr lang="en-US" smtClean="0"/>
              <a:t>7</a:t>
            </a:fld>
            <a:endParaRPr lang="en-US" dirty="0"/>
          </a:p>
        </p:txBody>
      </p:sp>
    </p:spTree>
    <p:extLst>
      <p:ext uri="{BB962C8B-B14F-4D97-AF65-F5344CB8AC3E}">
        <p14:creationId xmlns:p14="http://schemas.microsoft.com/office/powerpoint/2010/main" val="412674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461AC7-1F13-EB4E-967B-0D9F88341395}"/>
              </a:ext>
            </a:extLst>
          </p:cNvPr>
          <p:cNvSpPr/>
          <p:nvPr/>
        </p:nvSpPr>
        <p:spPr>
          <a:xfrm>
            <a:off x="0" y="4800600"/>
            <a:ext cx="12192000" cy="1066800"/>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E08E6-63BF-6585-24E0-E8272BEF4577}"/>
              </a:ext>
            </a:extLst>
          </p:cNvPr>
          <p:cNvSpPr>
            <a:spLocks noGrp="1"/>
          </p:cNvSpPr>
          <p:nvPr>
            <p:ph type="title" idx="4294967295"/>
          </p:nvPr>
        </p:nvSpPr>
        <p:spPr>
          <a:xfrm>
            <a:off x="933450" y="276225"/>
            <a:ext cx="11258550" cy="847725"/>
          </a:xfrm>
        </p:spPr>
        <p:txBody>
          <a:bodyPr/>
          <a:lstStyle/>
          <a:p>
            <a:r>
              <a:rPr lang="en-US" dirty="0"/>
              <a:t>What does SPC Guidance say about the Highlands</a:t>
            </a:r>
          </a:p>
        </p:txBody>
      </p:sp>
      <p:sp>
        <p:nvSpPr>
          <p:cNvPr id="3" name="Content Placeholder 2">
            <a:extLst>
              <a:ext uri="{FF2B5EF4-FFF2-40B4-BE49-F238E27FC236}">
                <a16:creationId xmlns:a16="http://schemas.microsoft.com/office/drawing/2014/main" id="{68114A91-6A77-9FF0-8ED1-23C8BA110340}"/>
              </a:ext>
            </a:extLst>
          </p:cNvPr>
          <p:cNvSpPr>
            <a:spLocks noGrp="1"/>
          </p:cNvSpPr>
          <p:nvPr>
            <p:ph idx="4294967295"/>
          </p:nvPr>
        </p:nvSpPr>
        <p:spPr>
          <a:xfrm>
            <a:off x="0" y="1336675"/>
            <a:ext cx="11036300" cy="4621213"/>
          </a:xfrm>
        </p:spPr>
        <p:txBody>
          <a:bodyPr/>
          <a:lstStyle/>
          <a:p>
            <a:r>
              <a:rPr lang="en-US" sz="3200" dirty="0"/>
              <a:t>The Highlands Region is at a </a:t>
            </a:r>
            <a:r>
              <a:rPr lang="en-US" sz="3200" b="1" dirty="0"/>
              <a:t>critical crossroads </a:t>
            </a:r>
            <a:r>
              <a:rPr lang="en-US" sz="3200" dirty="0"/>
              <a:t>for the location of warehousing, as three major interstate highways cross it: I-80, I-287, and I-78.</a:t>
            </a:r>
          </a:p>
          <a:p>
            <a:r>
              <a:rPr lang="en-US" sz="3200" dirty="0"/>
              <a:t>There </a:t>
            </a:r>
            <a:r>
              <a:rPr lang="en-US" sz="3200" b="1" dirty="0"/>
              <a:t>likely are appropriate locations </a:t>
            </a:r>
            <a:r>
              <a:rPr lang="en-US" sz="3200" dirty="0"/>
              <a:t>for warehousing in the Region</a:t>
            </a:r>
          </a:p>
          <a:p>
            <a:r>
              <a:rPr lang="en-US" sz="3200" dirty="0"/>
              <a:t>There are </a:t>
            </a:r>
            <a:r>
              <a:rPr lang="en-US" sz="3200" b="1" dirty="0"/>
              <a:t>large areas of prime farmland at risk </a:t>
            </a:r>
            <a:r>
              <a:rPr lang="en-US" sz="3200" dirty="0"/>
              <a:t>in the face of the demand for warehousing.</a:t>
            </a:r>
          </a:p>
          <a:p>
            <a:r>
              <a:rPr lang="en-US" dirty="0"/>
              <a:t>The </a:t>
            </a:r>
            <a:r>
              <a:rPr lang="en-US" b="1" dirty="0"/>
              <a:t>RMP should guide any consideration of warehousing </a:t>
            </a:r>
            <a:r>
              <a:rPr lang="en-US" dirty="0"/>
              <a:t>in the Highlands.</a:t>
            </a:r>
          </a:p>
        </p:txBody>
      </p:sp>
      <p:sp>
        <p:nvSpPr>
          <p:cNvPr id="4" name="Slide Number Placeholder 3">
            <a:extLst>
              <a:ext uri="{FF2B5EF4-FFF2-40B4-BE49-F238E27FC236}">
                <a16:creationId xmlns:a16="http://schemas.microsoft.com/office/drawing/2014/main" id="{01C2F920-3F8B-2D20-B46E-63C2E7FF96BF}"/>
              </a:ext>
            </a:extLst>
          </p:cNvPr>
          <p:cNvSpPr>
            <a:spLocks noGrp="1"/>
          </p:cNvSpPr>
          <p:nvPr>
            <p:ph type="sldNum" sz="quarter" idx="4294967295"/>
          </p:nvPr>
        </p:nvSpPr>
        <p:spPr>
          <a:xfrm>
            <a:off x="0" y="6629400"/>
            <a:ext cx="508000" cy="228600"/>
          </a:xfrm>
        </p:spPr>
        <p:txBody>
          <a:bodyPr/>
          <a:lstStyle/>
          <a:p>
            <a:fld id="{9CD8D479-8942-46E8-A226-A4E01F7A105C}" type="slidenum">
              <a:rPr lang="en-US" smtClean="0"/>
              <a:t>8</a:t>
            </a:fld>
            <a:endParaRPr lang="en-US" dirty="0"/>
          </a:p>
        </p:txBody>
      </p:sp>
    </p:spTree>
    <p:extLst>
      <p:ext uri="{BB962C8B-B14F-4D97-AF65-F5344CB8AC3E}">
        <p14:creationId xmlns:p14="http://schemas.microsoft.com/office/powerpoint/2010/main" val="26065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dy of water with ripples&#10;&#10;Description automatically generated with medium confidence">
            <a:extLst>
              <a:ext uri="{FF2B5EF4-FFF2-40B4-BE49-F238E27FC236}">
                <a16:creationId xmlns:a16="http://schemas.microsoft.com/office/drawing/2014/main" id="{B85A402F-BE6E-7889-AF9E-1067F4042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5F9A1B6-05F2-9476-E50A-1527AC442FA6}"/>
              </a:ext>
            </a:extLst>
          </p:cNvPr>
          <p:cNvSpPr>
            <a:spLocks noGrp="1"/>
          </p:cNvSpPr>
          <p:nvPr>
            <p:ph type="title" idx="4294967295"/>
          </p:nvPr>
        </p:nvSpPr>
        <p:spPr>
          <a:xfrm>
            <a:off x="-29879" y="151009"/>
            <a:ext cx="12153900" cy="790575"/>
          </a:xfrm>
        </p:spPr>
        <p:txBody>
          <a:bodyPr>
            <a:normAutofit/>
          </a:bodyPr>
          <a:lstStyle/>
          <a:p>
            <a:pPr algn="ctr"/>
            <a:r>
              <a:rPr lang="en-US" sz="4400" dirty="0">
                <a:solidFill>
                  <a:schemeClr val="bg1"/>
                </a:solidFill>
              </a:rPr>
              <a:t>What is Protected</a:t>
            </a:r>
          </a:p>
        </p:txBody>
      </p:sp>
      <p:sp>
        <p:nvSpPr>
          <p:cNvPr id="7" name="Content Placeholder 2">
            <a:extLst>
              <a:ext uri="{FF2B5EF4-FFF2-40B4-BE49-F238E27FC236}">
                <a16:creationId xmlns:a16="http://schemas.microsoft.com/office/drawing/2014/main" id="{89712ADE-39B4-5015-D428-2FECFD7B5952}"/>
              </a:ext>
            </a:extLst>
          </p:cNvPr>
          <p:cNvSpPr txBox="1">
            <a:spLocks/>
          </p:cNvSpPr>
          <p:nvPr/>
        </p:nvSpPr>
        <p:spPr>
          <a:xfrm>
            <a:off x="-48929" y="5416617"/>
            <a:ext cx="12192000" cy="1094043"/>
          </a:xfrm>
          <a:prstGeom prst="rect">
            <a:avLst/>
          </a:prstGeom>
          <a:noFill/>
          <a:ln>
            <a:noFill/>
          </a:ln>
        </p:spPr>
        <p:txBody>
          <a:bodyPr vert="horz" lIns="182880" tIns="182880" rIns="91440" bIns="18288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3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2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85000"/>
              </a:lnSpc>
              <a:spcBef>
                <a:spcPts val="0"/>
              </a:spcBef>
              <a:buNone/>
            </a:pPr>
            <a:r>
              <a:rPr lang="en-US" b="1" dirty="0">
                <a:solidFill>
                  <a:schemeClr val="bg1"/>
                </a:solidFill>
                <a:effectLst>
                  <a:outerShdw blurRad="38100" dist="38100" dir="2700000" algn="tl">
                    <a:srgbClr val="000000">
                      <a:alpha val="43137"/>
                    </a:srgbClr>
                  </a:outerShdw>
                </a:effectLst>
              </a:rPr>
              <a:t>Assessment on a region-wide basis. </a:t>
            </a:r>
            <a:br>
              <a:rPr lang="en-US"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Planning Area is </a:t>
            </a:r>
            <a:r>
              <a:rPr lang="en-US" b="1" i="1" dirty="0">
                <a:solidFill>
                  <a:schemeClr val="bg1"/>
                </a:solidFill>
                <a:effectLst>
                  <a:outerShdw blurRad="38100" dist="38100" dir="2700000" algn="tl">
                    <a:srgbClr val="000000">
                      <a:alpha val="43137"/>
                    </a:srgbClr>
                  </a:outerShdw>
                </a:effectLst>
              </a:rPr>
              <a:t>NOT</a:t>
            </a:r>
            <a:r>
              <a:rPr lang="en-US" b="1" dirty="0">
                <a:solidFill>
                  <a:schemeClr val="bg1"/>
                </a:solidFill>
                <a:effectLst>
                  <a:outerShdw blurRad="38100" dist="38100" dir="2700000" algn="tl">
                    <a:srgbClr val="000000">
                      <a:alpha val="43137"/>
                    </a:srgbClr>
                  </a:outerShdw>
                </a:effectLst>
              </a:rPr>
              <a:t> a growth area.</a:t>
            </a:r>
          </a:p>
        </p:txBody>
      </p:sp>
      <p:sp>
        <p:nvSpPr>
          <p:cNvPr id="10" name="Content Placeholder 2">
            <a:extLst>
              <a:ext uri="{FF2B5EF4-FFF2-40B4-BE49-F238E27FC236}">
                <a16:creationId xmlns:a16="http://schemas.microsoft.com/office/drawing/2014/main" id="{B0C5FF52-6902-52D8-E322-7409B9F86389}"/>
              </a:ext>
            </a:extLst>
          </p:cNvPr>
          <p:cNvSpPr txBox="1">
            <a:spLocks/>
          </p:cNvSpPr>
          <p:nvPr/>
        </p:nvSpPr>
        <p:spPr>
          <a:xfrm>
            <a:off x="1524000" y="990600"/>
            <a:ext cx="9144000" cy="4356108"/>
          </a:xfrm>
          <a:prstGeom prst="rect">
            <a:avLst/>
          </a:prstGeom>
          <a:solidFill>
            <a:schemeClr val="bg1">
              <a:alpha val="76078"/>
            </a:schemeClr>
          </a:solidFill>
          <a:ln>
            <a:solidFill>
              <a:schemeClr val="tx1">
                <a:lumMod val="75000"/>
              </a:schemeClr>
            </a:solidFill>
          </a:ln>
        </p:spPr>
        <p:txBody>
          <a:bodyPr vert="horz" lIns="182880" tIns="182880" rIns="91440" bIns="182880" rtlCol="0">
            <a:noAutofit/>
          </a:bodyPr>
          <a:lstStyle>
            <a:lvl1pPr marL="210312" indent="-210312" algn="l" defTabSz="914400" rtl="0" eaLnBrk="1" latinLnBrk="0" hangingPunct="1">
              <a:lnSpc>
                <a:spcPct val="90000"/>
              </a:lnSpc>
              <a:spcBef>
                <a:spcPts val="1100"/>
              </a:spcBef>
              <a:buFont typeface="Arial" panose="020B0604020202020204" pitchFamily="34" charset="0"/>
              <a:buChar char="•"/>
              <a:defRPr sz="3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2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24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682625" indent="-520700">
              <a:lnSpc>
                <a:spcPct val="120000"/>
              </a:lnSpc>
              <a:spcBef>
                <a:spcPts val="0"/>
              </a:spcBef>
              <a:buFont typeface="Wingdings" panose="05000000000000000000" pitchFamily="2" charset="2"/>
              <a:buChar char="ü"/>
            </a:pPr>
            <a:r>
              <a:rPr lang="en-US" sz="2800" dirty="0"/>
              <a:t>Water supply – primary objective</a:t>
            </a:r>
          </a:p>
          <a:p>
            <a:pPr marL="682625" indent="-520700">
              <a:lnSpc>
                <a:spcPct val="120000"/>
              </a:lnSpc>
              <a:spcBef>
                <a:spcPts val="0"/>
              </a:spcBef>
              <a:buFont typeface="Wingdings" panose="05000000000000000000" pitchFamily="2" charset="2"/>
              <a:buChar char="ü"/>
            </a:pPr>
            <a:r>
              <a:rPr lang="en-US" sz="2800" dirty="0"/>
              <a:t>Important environmental resources</a:t>
            </a:r>
          </a:p>
          <a:p>
            <a:pPr marL="682625" indent="-520700">
              <a:lnSpc>
                <a:spcPct val="120000"/>
              </a:lnSpc>
              <a:spcBef>
                <a:spcPts val="0"/>
              </a:spcBef>
              <a:buFont typeface="Wingdings" panose="05000000000000000000" pitchFamily="2" charset="2"/>
              <a:buChar char="ü"/>
            </a:pPr>
            <a:r>
              <a:rPr lang="en-US" sz="2800" dirty="0"/>
              <a:t>Prime agricultural soils</a:t>
            </a:r>
          </a:p>
          <a:p>
            <a:pPr marL="682625" indent="-520700">
              <a:lnSpc>
                <a:spcPct val="120000"/>
              </a:lnSpc>
              <a:spcBef>
                <a:spcPts val="0"/>
              </a:spcBef>
              <a:buFont typeface="Wingdings" panose="05000000000000000000" pitchFamily="2" charset="2"/>
              <a:buChar char="ü"/>
            </a:pPr>
            <a:r>
              <a:rPr lang="en-US" sz="2800" dirty="0"/>
              <a:t>Outdoor recreational opportunities</a:t>
            </a:r>
          </a:p>
          <a:p>
            <a:pPr marL="682625" indent="-520700">
              <a:lnSpc>
                <a:spcPct val="120000"/>
              </a:lnSpc>
              <a:spcBef>
                <a:spcPts val="0"/>
              </a:spcBef>
              <a:buFont typeface="Wingdings" panose="05000000000000000000" pitchFamily="2" charset="2"/>
              <a:buChar char="ü"/>
            </a:pPr>
            <a:r>
              <a:rPr lang="en-US" sz="2800" dirty="0"/>
              <a:t>Unique flora &amp; fauna of the greater 4-state </a:t>
            </a:r>
            <a:br>
              <a:rPr lang="en-US" sz="2800" dirty="0"/>
            </a:br>
            <a:r>
              <a:rPr lang="en-US" sz="2800" dirty="0"/>
              <a:t>Highlands Region</a:t>
            </a:r>
          </a:p>
          <a:p>
            <a:pPr marL="682625" indent="-520700">
              <a:lnSpc>
                <a:spcPct val="120000"/>
              </a:lnSpc>
              <a:spcBef>
                <a:spcPts val="0"/>
              </a:spcBef>
              <a:buFont typeface="Wingdings" panose="05000000000000000000" pitchFamily="2" charset="2"/>
              <a:buChar char="ü"/>
            </a:pPr>
            <a:r>
              <a:rPr lang="en-US" sz="2800" dirty="0"/>
              <a:t>Rivers, lakes &amp; wetlands of the region</a:t>
            </a:r>
          </a:p>
          <a:p>
            <a:pPr marL="682625" indent="-520700">
              <a:lnSpc>
                <a:spcPct val="120000"/>
              </a:lnSpc>
              <a:spcBef>
                <a:spcPts val="0"/>
              </a:spcBef>
              <a:buFont typeface="Wingdings" panose="05000000000000000000" pitchFamily="2" charset="2"/>
              <a:buChar char="ü"/>
            </a:pPr>
            <a:r>
              <a:rPr lang="en-US" sz="2800" dirty="0"/>
              <a:t>Economic, social and environmental future of the state</a:t>
            </a:r>
          </a:p>
        </p:txBody>
      </p:sp>
    </p:spTree>
    <p:extLst>
      <p:ext uri="{BB962C8B-B14F-4D97-AF65-F5344CB8AC3E}">
        <p14:creationId xmlns:p14="http://schemas.microsoft.com/office/powerpoint/2010/main" val="215593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ghlandsCouncil_WIDE_template_2023" id="{53AD1908-14B3-4CBA-803B-F3EADE4E5B55}" vid="{8D1DCCDD-E0D5-4450-9487-D283FFDA27AF}"/>
    </a:ext>
  </a:extLst>
</a:theme>
</file>

<file path=ppt/theme/theme2.xml><?xml version="1.0" encoding="utf-8"?>
<a:theme xmlns:a="http://schemas.openxmlformats.org/drawingml/2006/main" name="1_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ighlandsCouncil_WIDE_template_2022" id="{479A43EB-0F01-4574-845D-90B0DDFBA270}" vid="{C75D44CB-1097-4286-A1FA-47699AC47E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494</TotalTime>
  <Words>818</Words>
  <Application>Microsoft Office PowerPoint</Application>
  <PresentationFormat>Widescreen</PresentationFormat>
  <Paragraphs>139</Paragraphs>
  <Slides>17</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Corbel</vt:lpstr>
      <vt:lpstr>Wingdings</vt:lpstr>
      <vt:lpstr>Ecology 16x9</vt:lpstr>
      <vt:lpstr>1_Ecology 16x9</vt:lpstr>
      <vt:lpstr>PowerPoint Presentation</vt:lpstr>
      <vt:lpstr>Federal Highlands Region</vt:lpstr>
      <vt:lpstr>New Jersey Highlands Region</vt:lpstr>
      <vt:lpstr>What are we protecting?</vt:lpstr>
      <vt:lpstr>Foundations of the Highlands Act</vt:lpstr>
      <vt:lpstr>Lest we forget…</vt:lpstr>
      <vt:lpstr>Highlands &amp; The State Planning Commission</vt:lpstr>
      <vt:lpstr>What does SPC Guidance say about the Highlands</vt:lpstr>
      <vt:lpstr>What is Protected</vt:lpstr>
      <vt:lpstr>Region Remains Under Threat</vt:lpstr>
      <vt:lpstr>Long-Term Considerations</vt:lpstr>
      <vt:lpstr>Highlands Guidance Policy Standards for Warehousing in the New Jersey Highlands Region</vt:lpstr>
      <vt:lpstr>PowerPoint Presentation</vt:lpstr>
      <vt:lpstr>What does Highlands Guidance say? </vt:lpstr>
      <vt:lpstr>Important Considerations </vt:lpstr>
      <vt:lpstr>What else is on the horizon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to Digital Photography</dc:title>
  <dc:creator>Herb</dc:creator>
  <cp:lastModifiedBy>Dicton, Carole Ann [HIGHLANDS]</cp:lastModifiedBy>
  <cp:revision>31</cp:revision>
  <dcterms:created xsi:type="dcterms:W3CDTF">2010-09-27T00:51:24Z</dcterms:created>
  <dcterms:modified xsi:type="dcterms:W3CDTF">2023-09-05T22:13:11Z</dcterms:modified>
</cp:coreProperties>
</file>