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750" r:id="rId5"/>
  </p:sldMasterIdLst>
  <p:notesMasterIdLst>
    <p:notesMasterId r:id="rId17"/>
  </p:notesMasterIdLst>
  <p:handoutMasterIdLst>
    <p:handoutMasterId r:id="rId18"/>
  </p:handoutMasterIdLst>
  <p:sldIdLst>
    <p:sldId id="320" r:id="rId6"/>
    <p:sldId id="383" r:id="rId7"/>
    <p:sldId id="257" r:id="rId8"/>
    <p:sldId id="360" r:id="rId9"/>
    <p:sldId id="384" r:id="rId10"/>
    <p:sldId id="390" r:id="rId11"/>
    <p:sldId id="388" r:id="rId12"/>
    <p:sldId id="385" r:id="rId13"/>
    <p:sldId id="389" r:id="rId14"/>
    <p:sldId id="391" r:id="rId15"/>
    <p:sldId id="382" r:id="rId16"/>
  </p:sldIdLst>
  <p:sldSz cx="9144000" cy="6858000" type="letter"/>
  <p:notesSz cx="7010400" cy="9296400"/>
  <p:defaultTextStyle>
    <a:defPPr>
      <a:defRPr lang="en-US"/>
    </a:defPPr>
    <a:lvl1pPr marL="0" algn="l" defTabSz="957783" rtl="0" eaLnBrk="1" latinLnBrk="0" hangingPunct="1">
      <a:defRPr sz="1885" kern="1200">
        <a:solidFill>
          <a:schemeClr val="tx1"/>
        </a:solidFill>
        <a:latin typeface="+mn-lt"/>
        <a:ea typeface="+mn-ea"/>
        <a:cs typeface="+mn-cs"/>
      </a:defRPr>
    </a:lvl1pPr>
    <a:lvl2pPr marL="478891" algn="l" defTabSz="957783" rtl="0" eaLnBrk="1" latinLnBrk="0" hangingPunct="1">
      <a:defRPr sz="1885" kern="1200">
        <a:solidFill>
          <a:schemeClr val="tx1"/>
        </a:solidFill>
        <a:latin typeface="+mn-lt"/>
        <a:ea typeface="+mn-ea"/>
        <a:cs typeface="+mn-cs"/>
      </a:defRPr>
    </a:lvl2pPr>
    <a:lvl3pPr marL="957783" algn="l" defTabSz="957783" rtl="0" eaLnBrk="1" latinLnBrk="0" hangingPunct="1">
      <a:defRPr sz="1885" kern="1200">
        <a:solidFill>
          <a:schemeClr val="tx1"/>
        </a:solidFill>
        <a:latin typeface="+mn-lt"/>
        <a:ea typeface="+mn-ea"/>
        <a:cs typeface="+mn-cs"/>
      </a:defRPr>
    </a:lvl3pPr>
    <a:lvl4pPr marL="1436674" algn="l" defTabSz="957783" rtl="0" eaLnBrk="1" latinLnBrk="0" hangingPunct="1">
      <a:defRPr sz="1885" kern="1200">
        <a:solidFill>
          <a:schemeClr val="tx1"/>
        </a:solidFill>
        <a:latin typeface="+mn-lt"/>
        <a:ea typeface="+mn-ea"/>
        <a:cs typeface="+mn-cs"/>
      </a:defRPr>
    </a:lvl4pPr>
    <a:lvl5pPr marL="1915565" algn="l" defTabSz="957783" rtl="0" eaLnBrk="1" latinLnBrk="0" hangingPunct="1">
      <a:defRPr sz="1885" kern="1200">
        <a:solidFill>
          <a:schemeClr val="tx1"/>
        </a:solidFill>
        <a:latin typeface="+mn-lt"/>
        <a:ea typeface="+mn-ea"/>
        <a:cs typeface="+mn-cs"/>
      </a:defRPr>
    </a:lvl5pPr>
    <a:lvl6pPr marL="2394458" algn="l" defTabSz="957783" rtl="0" eaLnBrk="1" latinLnBrk="0" hangingPunct="1">
      <a:defRPr sz="1885" kern="1200">
        <a:solidFill>
          <a:schemeClr val="tx1"/>
        </a:solidFill>
        <a:latin typeface="+mn-lt"/>
        <a:ea typeface="+mn-ea"/>
        <a:cs typeface="+mn-cs"/>
      </a:defRPr>
    </a:lvl6pPr>
    <a:lvl7pPr marL="2873348" algn="l" defTabSz="957783" rtl="0" eaLnBrk="1" latinLnBrk="0" hangingPunct="1">
      <a:defRPr sz="1885" kern="1200">
        <a:solidFill>
          <a:schemeClr val="tx1"/>
        </a:solidFill>
        <a:latin typeface="+mn-lt"/>
        <a:ea typeface="+mn-ea"/>
        <a:cs typeface="+mn-cs"/>
      </a:defRPr>
    </a:lvl7pPr>
    <a:lvl8pPr marL="3352239" algn="l" defTabSz="957783" rtl="0" eaLnBrk="1" latinLnBrk="0" hangingPunct="1">
      <a:defRPr sz="1885" kern="1200">
        <a:solidFill>
          <a:schemeClr val="tx1"/>
        </a:solidFill>
        <a:latin typeface="+mn-lt"/>
        <a:ea typeface="+mn-ea"/>
        <a:cs typeface="+mn-cs"/>
      </a:defRPr>
    </a:lvl8pPr>
    <a:lvl9pPr marL="3831132" algn="l" defTabSz="957783" rtl="0" eaLnBrk="1" latinLnBrk="0" hangingPunct="1">
      <a:defRPr sz="188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33" autoAdjust="0"/>
    <p:restoredTop sz="94660"/>
  </p:normalViewPr>
  <p:slideViewPr>
    <p:cSldViewPr snapToGrid="0">
      <p:cViewPr varScale="1">
        <p:scale>
          <a:sx n="114" d="100"/>
          <a:sy n="114" d="100"/>
        </p:scale>
        <p:origin x="1284" y="102"/>
      </p:cViewPr>
      <p:guideLst/>
    </p:cSldViewPr>
  </p:slideViewPr>
  <p:notesTextViewPr>
    <p:cViewPr>
      <p:scale>
        <a:sx n="3" d="2"/>
        <a:sy n="3" d="2"/>
      </p:scale>
      <p:origin x="0" y="0"/>
    </p:cViewPr>
  </p:notesTextViewPr>
  <p:sorterViewPr>
    <p:cViewPr>
      <p:scale>
        <a:sx n="100" d="100"/>
        <a:sy n="100" d="100"/>
      </p:scale>
      <p:origin x="0" y="-14242"/>
    </p:cViewPr>
  </p:sorterViewPr>
  <p:notesViewPr>
    <p:cSldViewPr snapToGrid="0">
      <p:cViewPr varScale="1">
        <p:scale>
          <a:sx n="64" d="100"/>
          <a:sy n="64" d="100"/>
        </p:scale>
        <p:origin x="1560"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682768" cy="265611"/>
          </a:xfrm>
          <a:prstGeom prst="rect">
            <a:avLst/>
          </a:prstGeom>
        </p:spPr>
        <p:txBody>
          <a:bodyPr vert="horz" lIns="93175" tIns="46588" rIns="93175" bIns="46588" rtlCol="0"/>
          <a:lstStyle>
            <a:lvl1pPr algn="l">
              <a:defRPr sz="1200"/>
            </a:lvl1pPr>
          </a:lstStyle>
          <a:p>
            <a:endParaRPr lang="en-US" dirty="0"/>
          </a:p>
        </p:txBody>
      </p:sp>
      <p:sp>
        <p:nvSpPr>
          <p:cNvPr id="3" name="Date Placeholder 2"/>
          <p:cNvSpPr>
            <a:spLocks noGrp="1"/>
          </p:cNvSpPr>
          <p:nvPr>
            <p:ph type="dt" sz="quarter" idx="1"/>
          </p:nvPr>
        </p:nvSpPr>
        <p:spPr>
          <a:xfrm>
            <a:off x="6142446" y="1"/>
            <a:ext cx="866332" cy="265611"/>
          </a:xfrm>
          <a:prstGeom prst="rect">
            <a:avLst/>
          </a:prstGeom>
        </p:spPr>
        <p:txBody>
          <a:bodyPr vert="horz" lIns="93175" tIns="46588" rIns="93175" bIns="46588" rtlCol="0"/>
          <a:lstStyle>
            <a:lvl1pPr algn="r">
              <a:defRPr sz="1200"/>
            </a:lvl1pPr>
          </a:lstStyle>
          <a:p>
            <a:fld id="{9C899C2A-9A32-46D3-B8F1-AE1476C7EDE8}" type="datetimeFigureOut">
              <a:rPr lang="en-US" smtClean="0"/>
              <a:t>3/26/2024</a:t>
            </a:fld>
            <a:endParaRPr lang="en-US" dirty="0"/>
          </a:p>
        </p:txBody>
      </p:sp>
      <p:sp>
        <p:nvSpPr>
          <p:cNvPr id="4" name="Footer Placeholder 3"/>
          <p:cNvSpPr>
            <a:spLocks noGrp="1"/>
          </p:cNvSpPr>
          <p:nvPr>
            <p:ph type="ftr" sz="quarter" idx="2"/>
          </p:nvPr>
        </p:nvSpPr>
        <p:spPr>
          <a:xfrm>
            <a:off x="1" y="9042862"/>
            <a:ext cx="886163" cy="253538"/>
          </a:xfrm>
          <a:prstGeom prst="rect">
            <a:avLst/>
          </a:prstGeom>
        </p:spPr>
        <p:txBody>
          <a:bodyPr vert="horz" lIns="93175" tIns="46588" rIns="93175" bIns="46588" rtlCol="0" anchor="b"/>
          <a:lstStyle>
            <a:lvl1pPr algn="l">
              <a:defRPr sz="1200"/>
            </a:lvl1pPr>
          </a:lstStyle>
          <a:p>
            <a:endParaRPr lang="en-US" dirty="0"/>
          </a:p>
        </p:txBody>
      </p:sp>
      <p:sp>
        <p:nvSpPr>
          <p:cNvPr id="5" name="Slide Number Placeholder 4"/>
          <p:cNvSpPr>
            <a:spLocks noGrp="1"/>
          </p:cNvSpPr>
          <p:nvPr>
            <p:ph type="sldNum" sz="quarter" idx="3"/>
          </p:nvPr>
        </p:nvSpPr>
        <p:spPr>
          <a:xfrm>
            <a:off x="6445927" y="9042862"/>
            <a:ext cx="562852" cy="253538"/>
          </a:xfrm>
          <a:prstGeom prst="rect">
            <a:avLst/>
          </a:prstGeom>
        </p:spPr>
        <p:txBody>
          <a:bodyPr vert="horz" lIns="93175" tIns="46588" rIns="93175" bIns="46588" rtlCol="0" anchor="b"/>
          <a:lstStyle>
            <a:lvl1pPr algn="r">
              <a:defRPr sz="1200"/>
            </a:lvl1pPr>
          </a:lstStyle>
          <a:p>
            <a:fld id="{A31A7151-FE46-4E6A-A200-E4FB4290E3C7}" type="slidenum">
              <a:rPr lang="en-US" smtClean="0"/>
              <a:t>‹#›</a:t>
            </a:fld>
            <a:endParaRPr lang="en-US" dirty="0"/>
          </a:p>
        </p:txBody>
      </p:sp>
    </p:spTree>
    <p:extLst>
      <p:ext uri="{BB962C8B-B14F-4D97-AF65-F5344CB8AC3E}">
        <p14:creationId xmlns:p14="http://schemas.microsoft.com/office/powerpoint/2010/main" val="514987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5" tIns="46588" rIns="93175" bIns="46588"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5" tIns="46588" rIns="93175" bIns="46588" rtlCol="0"/>
          <a:lstStyle>
            <a:lvl1pPr algn="r">
              <a:defRPr sz="1200"/>
            </a:lvl1pPr>
          </a:lstStyle>
          <a:p>
            <a:fld id="{14104102-F601-4CCF-A625-B2C64CAE0C55}" type="datetimeFigureOut">
              <a:rPr lang="en-US" smtClean="0"/>
              <a:t>3/26/2024</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5" tIns="46588" rIns="93175" bIns="4658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5" tIns="46588" rIns="93175"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5" tIns="46588" rIns="93175"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5" tIns="46588" rIns="93175" bIns="46588" rtlCol="0" anchor="b"/>
          <a:lstStyle>
            <a:lvl1pPr algn="r">
              <a:defRPr sz="1200"/>
            </a:lvl1pPr>
          </a:lstStyle>
          <a:p>
            <a:fld id="{38767899-B3CB-4D97-A845-3EA0FD799D1B}" type="slidenum">
              <a:rPr lang="en-US" smtClean="0"/>
              <a:t>‹#›</a:t>
            </a:fld>
            <a:endParaRPr lang="en-US" dirty="0"/>
          </a:p>
        </p:txBody>
      </p:sp>
    </p:spTree>
    <p:extLst>
      <p:ext uri="{BB962C8B-B14F-4D97-AF65-F5344CB8AC3E}">
        <p14:creationId xmlns:p14="http://schemas.microsoft.com/office/powerpoint/2010/main" val="2170118234"/>
      </p:ext>
    </p:extLst>
  </p:cSld>
  <p:clrMap bg1="lt1" tx1="dk1" bg2="lt2" tx2="dk2" accent1="accent1" accent2="accent2" accent3="accent3" accent4="accent4" accent5="accent5" accent6="accent6" hlink="hlink" folHlink="folHlink"/>
  <p:notesStyle>
    <a:lvl1pPr marL="0" algn="l" defTabSz="957783" rtl="0" eaLnBrk="1" latinLnBrk="0" hangingPunct="1">
      <a:defRPr sz="1257" kern="1200">
        <a:solidFill>
          <a:schemeClr val="tx1"/>
        </a:solidFill>
        <a:latin typeface="+mn-lt"/>
        <a:ea typeface="+mn-ea"/>
        <a:cs typeface="+mn-cs"/>
      </a:defRPr>
    </a:lvl1pPr>
    <a:lvl2pPr marL="478891" algn="l" defTabSz="957783" rtl="0" eaLnBrk="1" latinLnBrk="0" hangingPunct="1">
      <a:defRPr sz="1257" kern="1200">
        <a:solidFill>
          <a:schemeClr val="tx1"/>
        </a:solidFill>
        <a:latin typeface="+mn-lt"/>
        <a:ea typeface="+mn-ea"/>
        <a:cs typeface="+mn-cs"/>
      </a:defRPr>
    </a:lvl2pPr>
    <a:lvl3pPr marL="957783" algn="l" defTabSz="957783" rtl="0" eaLnBrk="1" latinLnBrk="0" hangingPunct="1">
      <a:defRPr sz="1257" kern="1200">
        <a:solidFill>
          <a:schemeClr val="tx1"/>
        </a:solidFill>
        <a:latin typeface="+mn-lt"/>
        <a:ea typeface="+mn-ea"/>
        <a:cs typeface="+mn-cs"/>
      </a:defRPr>
    </a:lvl3pPr>
    <a:lvl4pPr marL="1436674" algn="l" defTabSz="957783" rtl="0" eaLnBrk="1" latinLnBrk="0" hangingPunct="1">
      <a:defRPr sz="1257" kern="1200">
        <a:solidFill>
          <a:schemeClr val="tx1"/>
        </a:solidFill>
        <a:latin typeface="+mn-lt"/>
        <a:ea typeface="+mn-ea"/>
        <a:cs typeface="+mn-cs"/>
      </a:defRPr>
    </a:lvl4pPr>
    <a:lvl5pPr marL="1915565" algn="l" defTabSz="957783" rtl="0" eaLnBrk="1" latinLnBrk="0" hangingPunct="1">
      <a:defRPr sz="1257" kern="1200">
        <a:solidFill>
          <a:schemeClr val="tx1"/>
        </a:solidFill>
        <a:latin typeface="+mn-lt"/>
        <a:ea typeface="+mn-ea"/>
        <a:cs typeface="+mn-cs"/>
      </a:defRPr>
    </a:lvl5pPr>
    <a:lvl6pPr marL="2394458" algn="l" defTabSz="957783" rtl="0" eaLnBrk="1" latinLnBrk="0" hangingPunct="1">
      <a:defRPr sz="1257" kern="1200">
        <a:solidFill>
          <a:schemeClr val="tx1"/>
        </a:solidFill>
        <a:latin typeface="+mn-lt"/>
        <a:ea typeface="+mn-ea"/>
        <a:cs typeface="+mn-cs"/>
      </a:defRPr>
    </a:lvl6pPr>
    <a:lvl7pPr marL="2873348" algn="l" defTabSz="957783" rtl="0" eaLnBrk="1" latinLnBrk="0" hangingPunct="1">
      <a:defRPr sz="1257" kern="1200">
        <a:solidFill>
          <a:schemeClr val="tx1"/>
        </a:solidFill>
        <a:latin typeface="+mn-lt"/>
        <a:ea typeface="+mn-ea"/>
        <a:cs typeface="+mn-cs"/>
      </a:defRPr>
    </a:lvl7pPr>
    <a:lvl8pPr marL="3352239" algn="l" defTabSz="957783" rtl="0" eaLnBrk="1" latinLnBrk="0" hangingPunct="1">
      <a:defRPr sz="1257" kern="1200">
        <a:solidFill>
          <a:schemeClr val="tx1"/>
        </a:solidFill>
        <a:latin typeface="+mn-lt"/>
        <a:ea typeface="+mn-ea"/>
        <a:cs typeface="+mn-cs"/>
      </a:defRPr>
    </a:lvl8pPr>
    <a:lvl9pPr marL="3831132" algn="l" defTabSz="957783" rtl="0" eaLnBrk="1" latinLnBrk="0" hangingPunct="1">
      <a:defRPr sz="12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FF9F4D-22ED-4B26-8FD5-73BE450F370E}" type="slidenum">
              <a:rPr lang="en-US" smtClean="0"/>
              <a:pPr>
                <a:defRPr/>
              </a:pPr>
              <a:t>1</a:t>
            </a:fld>
            <a:endParaRPr lang="en-US" dirty="0"/>
          </a:p>
        </p:txBody>
      </p:sp>
    </p:spTree>
    <p:extLst>
      <p:ext uri="{BB962C8B-B14F-4D97-AF65-F5344CB8AC3E}">
        <p14:creationId xmlns:p14="http://schemas.microsoft.com/office/powerpoint/2010/main" val="3938213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47C1C4B-604D-44EE-B807-2D43485B3001}"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3194382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47C1C4B-604D-44EE-B807-2D43485B3001}"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93927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47C1C4B-604D-44EE-B807-2D43485B3001}"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71816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FF9F4D-22ED-4B26-8FD5-73BE450F370E}" type="slidenum">
              <a:rPr lang="en-US" smtClean="0"/>
              <a:pPr>
                <a:defRPr/>
              </a:pPr>
              <a:t>9</a:t>
            </a:fld>
            <a:endParaRPr lang="en-US" dirty="0"/>
          </a:p>
        </p:txBody>
      </p:sp>
    </p:spTree>
    <p:extLst>
      <p:ext uri="{BB962C8B-B14F-4D97-AF65-F5344CB8AC3E}">
        <p14:creationId xmlns:p14="http://schemas.microsoft.com/office/powerpoint/2010/main" val="5188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FF9F4D-22ED-4B26-8FD5-73BE450F370E}" type="slidenum">
              <a:rPr lang="en-US" smtClean="0"/>
              <a:pPr>
                <a:defRPr/>
              </a:pPr>
              <a:t>10</a:t>
            </a:fld>
            <a:endParaRPr lang="en-US" dirty="0"/>
          </a:p>
        </p:txBody>
      </p:sp>
    </p:spTree>
    <p:extLst>
      <p:ext uri="{BB962C8B-B14F-4D97-AF65-F5344CB8AC3E}">
        <p14:creationId xmlns:p14="http://schemas.microsoft.com/office/powerpoint/2010/main" val="1923847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FF9F4D-22ED-4B26-8FD5-73BE450F370E}" type="slidenum">
              <a:rPr lang="en-US" smtClean="0"/>
              <a:pPr>
                <a:defRPr/>
              </a:pPr>
              <a:t>11</a:t>
            </a:fld>
            <a:endParaRPr lang="en-US" dirty="0"/>
          </a:p>
        </p:txBody>
      </p:sp>
    </p:spTree>
    <p:extLst>
      <p:ext uri="{BB962C8B-B14F-4D97-AF65-F5344CB8AC3E}">
        <p14:creationId xmlns:p14="http://schemas.microsoft.com/office/powerpoint/2010/main" val="594168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Rectangle 11"/>
          <p:cNvSpPr>
            <a:spLocks noChangeArrowheads="1"/>
          </p:cNvSpPr>
          <p:nvPr/>
        </p:nvSpPr>
        <p:spPr bwMode="auto">
          <a:xfrm>
            <a:off x="146306"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171" indent="0" algn="ctr">
              <a:buNone/>
            </a:lvl2pPr>
            <a:lvl3pPr marL="914343" indent="0" algn="ctr">
              <a:buNone/>
            </a:lvl3pPr>
            <a:lvl4pPr marL="1371514" indent="0" algn="ctr">
              <a:buNone/>
            </a:lvl4pPr>
            <a:lvl5pPr marL="1828685" indent="0" algn="ctr">
              <a:buNone/>
            </a:lvl5pPr>
            <a:lvl6pPr marL="2285857" indent="0" algn="ctr">
              <a:buNone/>
            </a:lvl6pPr>
            <a:lvl7pPr marL="2743029" indent="0" algn="ctr">
              <a:buNone/>
            </a:lvl7pPr>
            <a:lvl8pPr marL="3200199" indent="0" algn="ctr">
              <a:buNone/>
            </a:lvl8pPr>
            <a:lvl9pPr marL="365737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a:defRPr/>
            </a:pPr>
            <a:endParaRPr lang="en-US" dirty="0"/>
          </a:p>
        </p:txBody>
      </p:sp>
      <p:sp>
        <p:nvSpPr>
          <p:cNvPr id="17" name="Footer Placeholder 16"/>
          <p:cNvSpPr>
            <a:spLocks noGrp="1"/>
          </p:cNvSpPr>
          <p:nvPr>
            <p:ph type="ftr" sz="quarter" idx="11"/>
          </p:nvPr>
        </p:nvSpPr>
        <p:spPr/>
        <p:txBody>
          <a:bodyPr/>
          <a:lstStyle/>
          <a:p>
            <a:pPr>
              <a:defRPr/>
            </a:pPr>
            <a:endParaRPr lang="en-US" dirty="0"/>
          </a:p>
        </p:txBody>
      </p:sp>
      <p:sp>
        <p:nvSpPr>
          <p:cNvPr id="7" name="Straight Connector 6"/>
          <p:cNvSpPr>
            <a:spLocks noChangeShapeType="1"/>
          </p:cNvSpPr>
          <p:nvPr/>
        </p:nvSpPr>
        <p:spPr bwMode="auto">
          <a:xfrm>
            <a:off x="155450"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Rectangle 9"/>
          <p:cNvSpPr>
            <a:spLocks noChangeArrowheads="1"/>
          </p:cNvSpPr>
          <p:nvPr/>
        </p:nvSpPr>
        <p:spPr bwMode="auto">
          <a:xfrm>
            <a:off x="152401" y="152401"/>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4" name="Oval 13"/>
          <p:cNvSpPr/>
          <p:nvPr/>
        </p:nvSpPr>
        <p:spPr>
          <a:xfrm>
            <a:off x="4361690" y="220980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pPr>
              <a:defRPr/>
            </a:pPr>
            <a:fld id="{BC75374C-5F61-40F5-AEFB-56749C6E8520}"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a:t>Click to edit Master title style</a:t>
            </a:r>
          </a:p>
        </p:txBody>
      </p:sp>
    </p:spTree>
    <p:extLst>
      <p:ext uri="{BB962C8B-B14F-4D97-AF65-F5344CB8AC3E}">
        <p14:creationId xmlns:p14="http://schemas.microsoft.com/office/powerpoint/2010/main" val="2850246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80CEDC0-8171-4089-845E-E7B44160094E}" type="slidenum">
              <a:rPr lang="en-US" smtClean="0">
                <a:solidFill>
                  <a:srgbClr val="8CADAE">
                    <a:shade val="75000"/>
                  </a:srgbClr>
                </a:solidFill>
              </a:rPr>
              <a:pPr>
                <a:defRPr/>
              </a:pPr>
              <a:t>‹#›</a:t>
            </a:fld>
            <a:endParaRPr lang="en-US" dirty="0">
              <a:solidFill>
                <a:srgbClr val="8CADAE">
                  <a:shade val="75000"/>
                </a:srgbClr>
              </a:solidFill>
            </a:endParaRPr>
          </a:p>
        </p:txBody>
      </p:sp>
      <p:sp>
        <p:nvSpPr>
          <p:cNvPr id="7" name="TextBox 6"/>
          <p:cNvSpPr txBox="1"/>
          <p:nvPr userDrawn="1"/>
        </p:nvSpPr>
        <p:spPr>
          <a:xfrm>
            <a:off x="7848600" y="228600"/>
            <a:ext cx="1101546" cy="584775"/>
          </a:xfrm>
          <a:prstGeom prst="rect">
            <a:avLst/>
          </a:prstGeom>
          <a:noFill/>
        </p:spPr>
        <p:txBody>
          <a:bodyPr wrap="square" rtlCol="0">
            <a:spAutoFit/>
          </a:bodyPr>
          <a:lstStyle/>
          <a:p>
            <a:pPr fontAlgn="base">
              <a:spcBef>
                <a:spcPct val="0"/>
              </a:spcBef>
              <a:spcAft>
                <a:spcPct val="0"/>
              </a:spcAft>
            </a:pPr>
            <a:r>
              <a:rPr lang="en-US" sz="3200" dirty="0">
                <a:solidFill>
                  <a:srgbClr val="FF0000"/>
                </a:solidFill>
                <a:latin typeface="Tahoma" pitchFamily="34" charset="0"/>
              </a:rPr>
              <a:t>Draft</a:t>
            </a:r>
          </a:p>
        </p:txBody>
      </p:sp>
    </p:spTree>
    <p:extLst>
      <p:ext uri="{BB962C8B-B14F-4D97-AF65-F5344CB8AC3E}">
        <p14:creationId xmlns:p14="http://schemas.microsoft.com/office/powerpoint/2010/main" val="316840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8" name="Rectangle 7"/>
          <p:cNvSpPr>
            <a:spLocks noChangeArrowheads="1"/>
          </p:cNvSpPr>
          <p:nvPr/>
        </p:nvSpPr>
        <p:spPr bwMode="white">
          <a:xfrm>
            <a:off x="7010400" y="1"/>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Rectangle 8"/>
          <p:cNvSpPr>
            <a:spLocks noChangeArrowheads="1"/>
          </p:cNvSpPr>
          <p:nvPr/>
        </p:nvSpPr>
        <p:spPr bwMode="white">
          <a:xfrm>
            <a:off x="0" y="2"/>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Rectangle 9"/>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1" name="Rectangle 10"/>
          <p:cNvSpPr>
            <a:spLocks noChangeArrowheads="1"/>
          </p:cNvSpPr>
          <p:nvPr/>
        </p:nvSpPr>
        <p:spPr bwMode="auto">
          <a:xfrm>
            <a:off x="146306"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Rectangle 11"/>
          <p:cNvSpPr>
            <a:spLocks noChangeArrowheads="1"/>
          </p:cNvSpPr>
          <p:nvPr/>
        </p:nvSpPr>
        <p:spPr bwMode="auto">
          <a:xfrm>
            <a:off x="152401" y="155449"/>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3" name="Straight Connector 12"/>
          <p:cNvSpPr>
            <a:spLocks noChangeShapeType="1"/>
          </p:cNvSpPr>
          <p:nvPr/>
        </p:nvSpPr>
        <p:spPr bwMode="auto">
          <a:xfrm rot="5400000">
            <a:off x="4021836" y="3278123"/>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5" name="Oval 14"/>
          <p:cNvSpPr/>
          <p:nvPr/>
        </p:nvSpPr>
        <p:spPr>
          <a:xfrm>
            <a:off x="6934201" y="3020252"/>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6" name="Slide Number Placeholder 5"/>
          <p:cNvSpPr>
            <a:spLocks noGrp="1"/>
          </p:cNvSpPr>
          <p:nvPr>
            <p:ph type="sldNum" sz="quarter" idx="12"/>
          </p:nvPr>
        </p:nvSpPr>
        <p:spPr>
          <a:xfrm>
            <a:off x="6915912" y="3009902"/>
            <a:ext cx="457200" cy="441325"/>
          </a:xfrm>
        </p:spPr>
        <p:txBody>
          <a:bodyPr/>
          <a:lstStyle/>
          <a:p>
            <a:pPr>
              <a:defRPr/>
            </a:pPr>
            <a:fld id="{ED8F0E8F-916C-4E9C-8A35-F9A7926F4706}" type="slidenum">
              <a:rPr lang="en-US" smtClean="0">
                <a:solidFill>
                  <a:srgbClr val="8CADAE">
                    <a:shade val="75000"/>
                  </a:srgbClr>
                </a:solidFill>
              </a:rPr>
              <a:pPr>
                <a:defRPr/>
              </a:pPr>
              <a:t>‹#›</a:t>
            </a:fld>
            <a:endParaRPr lang="en-US" dirty="0">
              <a:solidFill>
                <a:srgbClr val="8CADAE">
                  <a:shade val="75000"/>
                </a:srgbClr>
              </a:solidFill>
            </a:endParaRPr>
          </a:p>
        </p:txBody>
      </p:sp>
      <p:sp>
        <p:nvSpPr>
          <p:cNvPr id="3" name="Vertical Text Placeholder 2"/>
          <p:cNvSpPr>
            <a:spLocks noGrp="1"/>
          </p:cNvSpPr>
          <p:nvPr>
            <p:ph type="body" orient="vert" idx="1"/>
          </p:nvPr>
        </p:nvSpPr>
        <p:spPr>
          <a:xfrm>
            <a:off x="304800" y="304802"/>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1338531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1"/>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1"/>
            <a:ext cx="3810000" cy="4114800"/>
          </a:xfrm>
        </p:spPr>
        <p:txBody>
          <a:bodyPr/>
          <a:lstStyle/>
          <a:p>
            <a:pPr lvl="0"/>
            <a:endParaRPr lang="en-US" noProof="0"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a:t>11/10/2014</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FB5C2D9-EFED-4377-87A7-C62C1C10B556}" type="slidenum">
              <a:rPr lang="en-US">
                <a:solidFill>
                  <a:srgbClr val="8CADAE">
                    <a:shade val="75000"/>
                  </a:srgbClr>
                </a:solidFill>
              </a:rPr>
              <a:pPr>
                <a:defRPr/>
              </a:pPr>
              <a:t>‹#›</a:t>
            </a:fld>
            <a:endParaRPr lang="en-US" dirty="0">
              <a:solidFill>
                <a:srgbClr val="8CADAE">
                  <a:shade val="75000"/>
                </a:srgbClr>
              </a:solidFill>
            </a:endParaRPr>
          </a:p>
        </p:txBody>
      </p:sp>
    </p:spTree>
    <p:extLst>
      <p:ext uri="{BB962C8B-B14F-4D97-AF65-F5344CB8AC3E}">
        <p14:creationId xmlns:p14="http://schemas.microsoft.com/office/powerpoint/2010/main" val="549902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Rectangle 11"/>
          <p:cNvSpPr>
            <a:spLocks noChangeArrowheads="1"/>
          </p:cNvSpPr>
          <p:nvPr/>
        </p:nvSpPr>
        <p:spPr bwMode="auto">
          <a:xfrm>
            <a:off x="146306"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171" indent="0" algn="ctr">
              <a:buNone/>
            </a:lvl2pPr>
            <a:lvl3pPr marL="914343" indent="0" algn="ctr">
              <a:buNone/>
            </a:lvl3pPr>
            <a:lvl4pPr marL="1371514" indent="0" algn="ctr">
              <a:buNone/>
            </a:lvl4pPr>
            <a:lvl5pPr marL="1828685" indent="0" algn="ctr">
              <a:buNone/>
            </a:lvl5pPr>
            <a:lvl6pPr marL="2285857" indent="0" algn="ctr">
              <a:buNone/>
            </a:lvl6pPr>
            <a:lvl7pPr marL="2743029" indent="0" algn="ctr">
              <a:buNone/>
            </a:lvl7pPr>
            <a:lvl8pPr marL="3200199" indent="0" algn="ctr">
              <a:buNone/>
            </a:lvl8pPr>
            <a:lvl9pPr marL="365737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a:defRPr/>
            </a:pPr>
            <a:endParaRPr lang="en-US" dirty="0"/>
          </a:p>
        </p:txBody>
      </p:sp>
      <p:sp>
        <p:nvSpPr>
          <p:cNvPr id="17" name="Footer Placeholder 16"/>
          <p:cNvSpPr>
            <a:spLocks noGrp="1"/>
          </p:cNvSpPr>
          <p:nvPr>
            <p:ph type="ftr" sz="quarter" idx="11"/>
          </p:nvPr>
        </p:nvSpPr>
        <p:spPr/>
        <p:txBody>
          <a:bodyPr/>
          <a:lstStyle/>
          <a:p>
            <a:pPr>
              <a:defRPr/>
            </a:pPr>
            <a:endParaRPr lang="en-US" dirty="0"/>
          </a:p>
        </p:txBody>
      </p:sp>
      <p:sp>
        <p:nvSpPr>
          <p:cNvPr id="7" name="Straight Connector 6"/>
          <p:cNvSpPr>
            <a:spLocks noChangeShapeType="1"/>
          </p:cNvSpPr>
          <p:nvPr/>
        </p:nvSpPr>
        <p:spPr bwMode="auto">
          <a:xfrm>
            <a:off x="155450"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Rectangle 9"/>
          <p:cNvSpPr>
            <a:spLocks noChangeArrowheads="1"/>
          </p:cNvSpPr>
          <p:nvPr/>
        </p:nvSpPr>
        <p:spPr bwMode="auto">
          <a:xfrm>
            <a:off x="152401" y="152401"/>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4" name="Oval 13"/>
          <p:cNvSpPr/>
          <p:nvPr/>
        </p:nvSpPr>
        <p:spPr>
          <a:xfrm>
            <a:off x="4361690" y="220980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pPr>
              <a:defRPr/>
            </a:pPr>
            <a:fld id="{BC75374C-5F61-40F5-AEFB-56749C6E8520}"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a:t>Click to edit Master title style</a:t>
            </a:r>
          </a:p>
        </p:txBody>
      </p:sp>
    </p:spTree>
    <p:extLst>
      <p:ext uri="{BB962C8B-B14F-4D97-AF65-F5344CB8AC3E}">
        <p14:creationId xmlns:p14="http://schemas.microsoft.com/office/powerpoint/2010/main" val="2048428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pPr>
              <a:defRPr/>
            </a:pPr>
            <a:fld id="{83855FFF-E0D1-4124-8FF5-B934B0CEE4E4}"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2969447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152401"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Rectangle 11"/>
          <p:cNvSpPr>
            <a:spLocks noChangeArrowheads="1"/>
          </p:cNvSpPr>
          <p:nvPr/>
        </p:nvSpPr>
        <p:spPr bwMode="auto">
          <a:xfrm>
            <a:off x="155450" y="142354"/>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3" name="Text Placeholder 2"/>
          <p:cNvSpPr>
            <a:spLocks noGrp="1"/>
          </p:cNvSpPr>
          <p:nvPr>
            <p:ph type="body" idx="1"/>
          </p:nvPr>
        </p:nvSpPr>
        <p:spPr>
          <a:xfrm>
            <a:off x="1368426" y="2743202"/>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6"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4" name="Rectangle 13"/>
          <p:cNvSpPr>
            <a:spLocks noChangeArrowheads="1"/>
          </p:cNvSpPr>
          <p:nvPr/>
        </p:nvSpPr>
        <p:spPr bwMode="auto">
          <a:xfrm>
            <a:off x="152401" y="152401"/>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5" name="Footer Placeholder 4"/>
          <p:cNvSpPr>
            <a:spLocks noGrp="1"/>
          </p:cNvSpPr>
          <p:nvPr>
            <p:ph type="ftr" sz="quarter" idx="11"/>
          </p:nvPr>
        </p:nvSpPr>
        <p:spPr/>
        <p:txBody>
          <a:bodyPr/>
          <a:lstStyle/>
          <a:p>
            <a:pPr>
              <a:defRPr/>
            </a:pP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8" name="Straight Connector 7"/>
          <p:cNvSpPr>
            <a:spLocks noChangeShapeType="1"/>
          </p:cNvSpPr>
          <p:nvPr/>
        </p:nvSpPr>
        <p:spPr bwMode="auto">
          <a:xfrm>
            <a:off x="152401"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1" name="Oval 10"/>
          <p:cNvSpPr/>
          <p:nvPr/>
        </p:nvSpPr>
        <p:spPr>
          <a:xfrm>
            <a:off x="4361690" y="220980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pPr>
              <a:defRPr/>
            </a:pPr>
            <a:fld id="{9DCB258C-97BC-4920-8459-83F5F185AA0E}"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 name="Title 1"/>
          <p:cNvSpPr>
            <a:spLocks noGrp="1"/>
          </p:cNvSpPr>
          <p:nvPr>
            <p:ph type="title"/>
          </p:nvPr>
        </p:nvSpPr>
        <p:spPr>
          <a:xfrm>
            <a:off x="722313" y="533401"/>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
        <p:nvSpPr>
          <p:cNvPr id="20" name="TextBox 19"/>
          <p:cNvSpPr txBox="1"/>
          <p:nvPr userDrawn="1"/>
        </p:nvSpPr>
        <p:spPr>
          <a:xfrm>
            <a:off x="7162800" y="228600"/>
            <a:ext cx="1787346" cy="584775"/>
          </a:xfrm>
          <a:prstGeom prst="rect">
            <a:avLst/>
          </a:prstGeom>
          <a:noFill/>
        </p:spPr>
        <p:txBody>
          <a:bodyPr wrap="square" rtlCol="0">
            <a:spAutoFit/>
          </a:bodyPr>
          <a:lstStyle/>
          <a:p>
            <a:pPr fontAlgn="base">
              <a:spcBef>
                <a:spcPct val="0"/>
              </a:spcBef>
              <a:spcAft>
                <a:spcPct val="0"/>
              </a:spcAft>
            </a:pPr>
            <a:r>
              <a:rPr lang="en-US" sz="3200" dirty="0">
                <a:solidFill>
                  <a:srgbClr val="FF0000"/>
                </a:solidFill>
                <a:latin typeface="Tahoma" pitchFamily="34" charset="0"/>
              </a:rPr>
              <a:t>Draft</a:t>
            </a:r>
          </a:p>
        </p:txBody>
      </p:sp>
    </p:spTree>
    <p:extLst>
      <p:ext uri="{BB962C8B-B14F-4D97-AF65-F5344CB8AC3E}">
        <p14:creationId xmlns:p14="http://schemas.microsoft.com/office/powerpoint/2010/main" val="1779124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BAFADED-4D91-4CFB-BBBD-0F803DDD3644}"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Straight Connector 7"/>
          <p:cNvSpPr>
            <a:spLocks noChangeShapeType="1"/>
          </p:cNvSpPr>
          <p:nvPr/>
        </p:nvSpPr>
        <p:spPr bwMode="auto">
          <a:xfrm flipV="1">
            <a:off x="4563082" y="1575653"/>
            <a:ext cx="8921" cy="481955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669396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6"/>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1" name="Rectangle 20"/>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2" name="Rectangle 21"/>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1" name="Rectangle 10"/>
          <p:cNvSpPr/>
          <p:nvPr/>
        </p:nvSpPr>
        <p:spPr>
          <a:xfrm>
            <a:off x="152401"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3" name="Rectangle 12"/>
          <p:cNvSpPr>
            <a:spLocks noChangeArrowheads="1"/>
          </p:cNvSpPr>
          <p:nvPr/>
        </p:nvSpPr>
        <p:spPr bwMode="auto">
          <a:xfrm>
            <a:off x="145925" y="6391658"/>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3" name="Text Placeholder 2"/>
          <p:cNvSpPr>
            <a:spLocks noGrp="1"/>
          </p:cNvSpPr>
          <p:nvPr>
            <p:ph type="body" idx="1"/>
          </p:nvPr>
        </p:nvSpPr>
        <p:spPr>
          <a:xfrm>
            <a:off x="301752" y="1524002"/>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524001"/>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dirty="0"/>
          </a:p>
        </p:txBody>
      </p:sp>
      <p:sp>
        <p:nvSpPr>
          <p:cNvPr id="15" name="Straight Connector 14"/>
          <p:cNvSpPr>
            <a:spLocks noChangeShapeType="1"/>
          </p:cNvSpPr>
          <p:nvPr/>
        </p:nvSpPr>
        <p:spPr bwMode="auto">
          <a:xfrm>
            <a:off x="152401"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auto">
          <a:xfrm>
            <a:off x="152401" y="155449"/>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4" name="Content Placeholder 23"/>
          <p:cNvSpPr>
            <a:spLocks noGrp="1"/>
          </p:cNvSpPr>
          <p:nvPr>
            <p:ph sz="quarter" idx="2"/>
          </p:nvPr>
        </p:nvSpPr>
        <p:spPr>
          <a:xfrm>
            <a:off x="301752" y="2471385"/>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7"/>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27" name="Oval 26"/>
          <p:cNvSpPr/>
          <p:nvPr/>
        </p:nvSpPr>
        <p:spPr>
          <a:xfrm>
            <a:off x="4361690" y="1050526"/>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pPr>
              <a:defRPr/>
            </a:pPr>
            <a:fld id="{D8E9CE44-EB97-44A9-BBD3-A6C7BA2E84F8}"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2119865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pPr>
              <a:defRPr/>
            </a:pPr>
            <a:fld id="{1B89BF5A-0A08-4A19-A1E5-A6AAA235EB0D}" type="slidenum">
              <a:rPr lang="en-US" smtClean="0">
                <a:solidFill>
                  <a:srgbClr val="8CADAE">
                    <a:shade val="75000"/>
                  </a:srgbClr>
                </a:solidFill>
              </a:rPr>
              <a:pPr>
                <a:defRPr/>
              </a:pPr>
              <a:t>‹#›</a:t>
            </a:fld>
            <a:endParaRPr lang="en-US" dirty="0">
              <a:solidFill>
                <a:srgbClr val="8CADAE">
                  <a:shade val="75000"/>
                </a:srgbClr>
              </a:solidFill>
            </a:endParaRPr>
          </a:p>
        </p:txBody>
      </p:sp>
    </p:spTree>
    <p:extLst>
      <p:ext uri="{BB962C8B-B14F-4D97-AF65-F5344CB8AC3E}">
        <p14:creationId xmlns:p14="http://schemas.microsoft.com/office/powerpoint/2010/main" val="1319733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8" name="Rectangle 7"/>
          <p:cNvSpPr>
            <a:spLocks noChangeArrowheads="1"/>
          </p:cNvSpPr>
          <p:nvPr/>
        </p:nvSpPr>
        <p:spPr bwMode="white">
          <a:xfrm>
            <a:off x="0" y="2"/>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Rectangle 9"/>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Rectangle 8"/>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5" name="Rectangle 4"/>
          <p:cNvSpPr>
            <a:spLocks noChangeArrowheads="1"/>
          </p:cNvSpPr>
          <p:nvPr/>
        </p:nvSpPr>
        <p:spPr bwMode="auto">
          <a:xfrm>
            <a:off x="146306"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6" name="Rectangle 5"/>
          <p:cNvSpPr>
            <a:spLocks noChangeArrowheads="1"/>
          </p:cNvSpPr>
          <p:nvPr/>
        </p:nvSpPr>
        <p:spPr bwMode="auto">
          <a:xfrm>
            <a:off x="152401" y="158497"/>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a:xfrm>
            <a:off x="4267200" y="6324601"/>
            <a:ext cx="609600" cy="441324"/>
          </a:xfrm>
        </p:spPr>
        <p:txBody>
          <a:bodyPr/>
          <a:lstStyle>
            <a:lvl1pPr>
              <a:defRPr>
                <a:solidFill>
                  <a:srgbClr val="FFFFFF"/>
                </a:solidFill>
              </a:defRPr>
            </a:lvl1pPr>
          </a:lstStyle>
          <a:p>
            <a:pPr>
              <a:defRPr/>
            </a:pPr>
            <a:fld id="{6053A02A-06F6-42C4-809C-510037B73494}" type="slidenum">
              <a:rPr lang="en-US" smtClean="0"/>
              <a:pPr>
                <a:defRPr/>
              </a:pPr>
              <a:t>‹#›</a:t>
            </a:fld>
            <a:endParaRPr lang="en-US" dirty="0"/>
          </a:p>
        </p:txBody>
      </p:sp>
    </p:spTree>
    <p:extLst>
      <p:ext uri="{BB962C8B-B14F-4D97-AF65-F5344CB8AC3E}">
        <p14:creationId xmlns:p14="http://schemas.microsoft.com/office/powerpoint/2010/main" val="3691866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pPr>
              <a:defRPr/>
            </a:pPr>
            <a:fld id="{83855FFF-E0D1-4124-8FF5-B934B0CEE4E4}"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7511179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1"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0" y="1"/>
            <a:ext cx="9144000" cy="11887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7" name="Rectangle 16"/>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2" name="Title 1"/>
          <p:cNvSpPr>
            <a:spLocks noGrp="1"/>
          </p:cNvSpPr>
          <p:nvPr>
            <p:ph type="title"/>
          </p:nvPr>
        </p:nvSpPr>
        <p:spPr>
          <a:xfrm>
            <a:off x="381000" y="914399"/>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1" y="152401"/>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Straight Connector 8"/>
          <p:cNvSpPr>
            <a:spLocks noChangeShapeType="1"/>
          </p:cNvSpPr>
          <p:nvPr/>
        </p:nvSpPr>
        <p:spPr bwMode="auto">
          <a:xfrm>
            <a:off x="152401"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0" name="Content Placeholder 19"/>
          <p:cNvSpPr>
            <a:spLocks noGrp="1"/>
          </p:cNvSpPr>
          <p:nvPr>
            <p:ph sz="quarter" idx="1"/>
          </p:nvPr>
        </p:nvSpPr>
        <p:spPr>
          <a:xfrm>
            <a:off x="3124200" y="685801"/>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1" name="Oval 10"/>
          <p:cNvSpPr/>
          <p:nvPr/>
        </p:nvSpPr>
        <p:spPr>
          <a:xfrm>
            <a:off x="1389888" y="32309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60AE521A-F4ED-46B3-99CE-DD51AC10E97C}"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1" name="Rectangle 20"/>
          <p:cNvSpPr>
            <a:spLocks noChangeArrowheads="1"/>
          </p:cNvSpPr>
          <p:nvPr/>
        </p:nvSpPr>
        <p:spPr bwMode="auto">
          <a:xfrm>
            <a:off x="149353"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US" dirty="0"/>
          </a:p>
        </p:txBody>
      </p:sp>
    </p:spTree>
    <p:extLst>
      <p:ext uri="{BB962C8B-B14F-4D97-AF65-F5344CB8AC3E}">
        <p14:creationId xmlns:p14="http://schemas.microsoft.com/office/powerpoint/2010/main" val="4069251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1"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0" name="Rectangle 19"/>
          <p:cNvSpPr>
            <a:spLocks noChangeArrowheads="1"/>
          </p:cNvSpPr>
          <p:nvPr/>
        </p:nvSpPr>
        <p:spPr bwMode="auto">
          <a:xfrm>
            <a:off x="152401"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5" name="Rectangle 14"/>
          <p:cNvSpPr>
            <a:spLocks noChangeArrowheads="1"/>
          </p:cNvSpPr>
          <p:nvPr/>
        </p:nvSpPr>
        <p:spPr bwMode="auto">
          <a:xfrm>
            <a:off x="152401" y="155449"/>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3" name="Oval 12"/>
          <p:cNvSpPr/>
          <p:nvPr/>
        </p:nvSpPr>
        <p:spPr>
          <a:xfrm>
            <a:off x="1389888" y="32309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pPr>
              <a:defRPr/>
            </a:pPr>
            <a:fld id="{AF2460E9-5F4D-45D5-A93F-CB41AFAB9613}"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1"/>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3"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5" name="Date Placeholder 4"/>
          <p:cNvSpPr>
            <a:spLocks noGrp="1"/>
          </p:cNvSpPr>
          <p:nvPr>
            <p:ph type="dt" sz="half" idx="10"/>
          </p:nvPr>
        </p:nvSpPr>
        <p:spPr>
          <a:xfrm>
            <a:off x="5788152" y="6404984"/>
            <a:ext cx="3044952" cy="365760"/>
          </a:xfrm>
        </p:spPr>
        <p:txBody>
          <a:bodyPr/>
          <a:lstStyle/>
          <a:p>
            <a:pPr>
              <a:defRPr/>
            </a:pPr>
            <a:endParaRPr lang="en-US" dirty="0"/>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US" dirty="0"/>
          </a:p>
        </p:txBody>
      </p:sp>
    </p:spTree>
    <p:extLst>
      <p:ext uri="{BB962C8B-B14F-4D97-AF65-F5344CB8AC3E}">
        <p14:creationId xmlns:p14="http://schemas.microsoft.com/office/powerpoint/2010/main" val="14723246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80CEDC0-8171-4089-845E-E7B44160094E}" type="slidenum">
              <a:rPr lang="en-US" smtClean="0">
                <a:solidFill>
                  <a:srgbClr val="8CADAE">
                    <a:shade val="75000"/>
                  </a:srgbClr>
                </a:solidFill>
              </a:rPr>
              <a:pPr>
                <a:defRPr/>
              </a:pPr>
              <a:t>‹#›</a:t>
            </a:fld>
            <a:endParaRPr lang="en-US" dirty="0">
              <a:solidFill>
                <a:srgbClr val="8CADAE">
                  <a:shade val="75000"/>
                </a:srgbClr>
              </a:solidFill>
            </a:endParaRPr>
          </a:p>
        </p:txBody>
      </p:sp>
    </p:spTree>
    <p:extLst>
      <p:ext uri="{BB962C8B-B14F-4D97-AF65-F5344CB8AC3E}">
        <p14:creationId xmlns:p14="http://schemas.microsoft.com/office/powerpoint/2010/main" val="20416310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8" name="Rectangle 7"/>
          <p:cNvSpPr>
            <a:spLocks noChangeArrowheads="1"/>
          </p:cNvSpPr>
          <p:nvPr/>
        </p:nvSpPr>
        <p:spPr bwMode="white">
          <a:xfrm>
            <a:off x="7010400" y="1"/>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Rectangle 8"/>
          <p:cNvSpPr>
            <a:spLocks noChangeArrowheads="1"/>
          </p:cNvSpPr>
          <p:nvPr/>
        </p:nvSpPr>
        <p:spPr bwMode="white">
          <a:xfrm>
            <a:off x="0" y="2"/>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Rectangle 9"/>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1" name="Rectangle 10"/>
          <p:cNvSpPr>
            <a:spLocks noChangeArrowheads="1"/>
          </p:cNvSpPr>
          <p:nvPr/>
        </p:nvSpPr>
        <p:spPr bwMode="auto">
          <a:xfrm>
            <a:off x="146306"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Rectangle 11"/>
          <p:cNvSpPr>
            <a:spLocks noChangeArrowheads="1"/>
          </p:cNvSpPr>
          <p:nvPr/>
        </p:nvSpPr>
        <p:spPr bwMode="auto">
          <a:xfrm>
            <a:off x="152401" y="155449"/>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3" name="Straight Connector 12"/>
          <p:cNvSpPr>
            <a:spLocks noChangeShapeType="1"/>
          </p:cNvSpPr>
          <p:nvPr/>
        </p:nvSpPr>
        <p:spPr bwMode="auto">
          <a:xfrm rot="5400000">
            <a:off x="4021836" y="3278123"/>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5" name="Oval 14"/>
          <p:cNvSpPr/>
          <p:nvPr/>
        </p:nvSpPr>
        <p:spPr>
          <a:xfrm>
            <a:off x="6934201" y="3020252"/>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6" name="Slide Number Placeholder 5"/>
          <p:cNvSpPr>
            <a:spLocks noGrp="1"/>
          </p:cNvSpPr>
          <p:nvPr>
            <p:ph type="sldNum" sz="quarter" idx="12"/>
          </p:nvPr>
        </p:nvSpPr>
        <p:spPr>
          <a:xfrm>
            <a:off x="6915912" y="3009902"/>
            <a:ext cx="457200" cy="441325"/>
          </a:xfrm>
        </p:spPr>
        <p:txBody>
          <a:bodyPr/>
          <a:lstStyle/>
          <a:p>
            <a:pPr>
              <a:defRPr/>
            </a:pPr>
            <a:fld id="{ED8F0E8F-916C-4E9C-8A35-F9A7926F4706}" type="slidenum">
              <a:rPr lang="en-US" smtClean="0">
                <a:solidFill>
                  <a:srgbClr val="8CADAE">
                    <a:shade val="75000"/>
                  </a:srgbClr>
                </a:solidFill>
              </a:rPr>
              <a:pPr>
                <a:defRPr/>
              </a:pPr>
              <a:t>‹#›</a:t>
            </a:fld>
            <a:endParaRPr lang="en-US" dirty="0">
              <a:solidFill>
                <a:srgbClr val="8CADAE">
                  <a:shade val="75000"/>
                </a:srgbClr>
              </a:solidFill>
            </a:endParaRPr>
          </a:p>
        </p:txBody>
      </p:sp>
      <p:sp>
        <p:nvSpPr>
          <p:cNvPr id="3" name="Vertical Text Placeholder 2"/>
          <p:cNvSpPr>
            <a:spLocks noGrp="1"/>
          </p:cNvSpPr>
          <p:nvPr>
            <p:ph type="body" orient="vert" idx="1"/>
          </p:nvPr>
        </p:nvSpPr>
        <p:spPr>
          <a:xfrm>
            <a:off x="304800" y="304802"/>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39298260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1"/>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1"/>
            <a:ext cx="3810000" cy="4114800"/>
          </a:xfrm>
        </p:spPr>
        <p:txBody>
          <a:bodyPr/>
          <a:lstStyle/>
          <a:p>
            <a:pPr lvl="0"/>
            <a:endParaRPr lang="en-US" noProof="0"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a:t>11/10/2014</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FB5C2D9-EFED-4377-87A7-C62C1C10B556}" type="slidenum">
              <a:rPr lang="en-US">
                <a:solidFill>
                  <a:srgbClr val="8CADAE">
                    <a:shade val="75000"/>
                  </a:srgbClr>
                </a:solidFill>
              </a:rPr>
              <a:pPr>
                <a:defRPr/>
              </a:pPr>
              <a:t>‹#›</a:t>
            </a:fld>
            <a:endParaRPr lang="en-US" dirty="0">
              <a:solidFill>
                <a:srgbClr val="8CADAE">
                  <a:shade val="75000"/>
                </a:srgbClr>
              </a:solidFill>
            </a:endParaRPr>
          </a:p>
        </p:txBody>
      </p:sp>
    </p:spTree>
    <p:extLst>
      <p:ext uri="{BB962C8B-B14F-4D97-AF65-F5344CB8AC3E}">
        <p14:creationId xmlns:p14="http://schemas.microsoft.com/office/powerpoint/2010/main" val="222653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152401"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Rectangle 11"/>
          <p:cNvSpPr>
            <a:spLocks noChangeArrowheads="1"/>
          </p:cNvSpPr>
          <p:nvPr/>
        </p:nvSpPr>
        <p:spPr bwMode="auto">
          <a:xfrm>
            <a:off x="155450" y="142354"/>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3" name="Text Placeholder 2"/>
          <p:cNvSpPr>
            <a:spLocks noGrp="1"/>
          </p:cNvSpPr>
          <p:nvPr>
            <p:ph type="body" idx="1"/>
          </p:nvPr>
        </p:nvSpPr>
        <p:spPr>
          <a:xfrm>
            <a:off x="1368426" y="2743202"/>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6"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4" name="Rectangle 13"/>
          <p:cNvSpPr>
            <a:spLocks noChangeArrowheads="1"/>
          </p:cNvSpPr>
          <p:nvPr/>
        </p:nvSpPr>
        <p:spPr bwMode="auto">
          <a:xfrm>
            <a:off x="152401" y="152401"/>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5" name="Footer Placeholder 4"/>
          <p:cNvSpPr>
            <a:spLocks noGrp="1"/>
          </p:cNvSpPr>
          <p:nvPr>
            <p:ph type="ftr" sz="quarter" idx="11"/>
          </p:nvPr>
        </p:nvSpPr>
        <p:spPr/>
        <p:txBody>
          <a:bodyPr/>
          <a:lstStyle/>
          <a:p>
            <a:pPr>
              <a:defRPr/>
            </a:pP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8" name="Straight Connector 7"/>
          <p:cNvSpPr>
            <a:spLocks noChangeShapeType="1"/>
          </p:cNvSpPr>
          <p:nvPr/>
        </p:nvSpPr>
        <p:spPr bwMode="auto">
          <a:xfrm>
            <a:off x="152401"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1" name="Oval 10"/>
          <p:cNvSpPr/>
          <p:nvPr/>
        </p:nvSpPr>
        <p:spPr>
          <a:xfrm>
            <a:off x="4361690" y="220980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pPr>
              <a:defRPr/>
            </a:pPr>
            <a:fld id="{9DCB258C-97BC-4920-8459-83F5F185AA0E}"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 name="Title 1"/>
          <p:cNvSpPr>
            <a:spLocks noGrp="1"/>
          </p:cNvSpPr>
          <p:nvPr>
            <p:ph type="title"/>
          </p:nvPr>
        </p:nvSpPr>
        <p:spPr>
          <a:xfrm>
            <a:off x="722313" y="533401"/>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
        <p:nvSpPr>
          <p:cNvPr id="20" name="TextBox 19"/>
          <p:cNvSpPr txBox="1"/>
          <p:nvPr userDrawn="1"/>
        </p:nvSpPr>
        <p:spPr>
          <a:xfrm>
            <a:off x="7162800" y="228600"/>
            <a:ext cx="1787346" cy="584775"/>
          </a:xfrm>
          <a:prstGeom prst="rect">
            <a:avLst/>
          </a:prstGeom>
          <a:noFill/>
        </p:spPr>
        <p:txBody>
          <a:bodyPr wrap="square" rtlCol="0">
            <a:spAutoFit/>
          </a:bodyPr>
          <a:lstStyle/>
          <a:p>
            <a:pPr fontAlgn="base">
              <a:spcBef>
                <a:spcPct val="0"/>
              </a:spcBef>
              <a:spcAft>
                <a:spcPct val="0"/>
              </a:spcAft>
            </a:pPr>
            <a:r>
              <a:rPr lang="en-US" sz="3200" dirty="0">
                <a:solidFill>
                  <a:srgbClr val="FF0000"/>
                </a:solidFill>
                <a:latin typeface="Tahoma" pitchFamily="34" charset="0"/>
              </a:rPr>
              <a:t>Draft</a:t>
            </a:r>
          </a:p>
        </p:txBody>
      </p:sp>
    </p:spTree>
    <p:extLst>
      <p:ext uri="{BB962C8B-B14F-4D97-AF65-F5344CB8AC3E}">
        <p14:creationId xmlns:p14="http://schemas.microsoft.com/office/powerpoint/2010/main" val="94007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BAFADED-4D91-4CFB-BBBD-0F803DDD3644}" type="slidenum">
              <a:rPr lang="en-US" smtClean="0">
                <a:solidFill>
                  <a:srgbClr val="8CADAE">
                    <a:shade val="75000"/>
                  </a:srgbClr>
                </a:solidFill>
              </a:rPr>
              <a:pPr>
                <a:defRPr/>
              </a:pPr>
              <a:t>‹#›</a:t>
            </a:fld>
            <a:endParaRPr lang="en-US" dirty="0">
              <a:solidFill>
                <a:srgbClr val="8CADAE">
                  <a:shade val="75000"/>
                </a:srgbClr>
              </a:solidFill>
            </a:endParaRPr>
          </a:p>
        </p:txBody>
      </p:sp>
      <p:sp>
        <p:nvSpPr>
          <p:cNvPr id="8" name="Straight Connector 7"/>
          <p:cNvSpPr>
            <a:spLocks noChangeShapeType="1"/>
          </p:cNvSpPr>
          <p:nvPr/>
        </p:nvSpPr>
        <p:spPr bwMode="auto">
          <a:xfrm flipV="1">
            <a:off x="4563082" y="1575653"/>
            <a:ext cx="8921" cy="481955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33220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6"/>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1" name="Rectangle 20"/>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2" name="Rectangle 21"/>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1" name="Rectangle 10"/>
          <p:cNvSpPr/>
          <p:nvPr/>
        </p:nvSpPr>
        <p:spPr>
          <a:xfrm>
            <a:off x="152401"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3" name="Rectangle 12"/>
          <p:cNvSpPr>
            <a:spLocks noChangeArrowheads="1"/>
          </p:cNvSpPr>
          <p:nvPr/>
        </p:nvSpPr>
        <p:spPr bwMode="auto">
          <a:xfrm>
            <a:off x="145925" y="6391658"/>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3" name="Text Placeholder 2"/>
          <p:cNvSpPr>
            <a:spLocks noGrp="1"/>
          </p:cNvSpPr>
          <p:nvPr>
            <p:ph type="body" idx="1"/>
          </p:nvPr>
        </p:nvSpPr>
        <p:spPr>
          <a:xfrm>
            <a:off x="301752" y="1524002"/>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524001"/>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dirty="0"/>
          </a:p>
        </p:txBody>
      </p:sp>
      <p:sp>
        <p:nvSpPr>
          <p:cNvPr id="15" name="Straight Connector 14"/>
          <p:cNvSpPr>
            <a:spLocks noChangeShapeType="1"/>
          </p:cNvSpPr>
          <p:nvPr/>
        </p:nvSpPr>
        <p:spPr bwMode="auto">
          <a:xfrm>
            <a:off x="152401"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auto">
          <a:xfrm>
            <a:off x="152401" y="155449"/>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4" name="Content Placeholder 23"/>
          <p:cNvSpPr>
            <a:spLocks noGrp="1"/>
          </p:cNvSpPr>
          <p:nvPr>
            <p:ph sz="quarter" idx="2"/>
          </p:nvPr>
        </p:nvSpPr>
        <p:spPr>
          <a:xfrm>
            <a:off x="301752" y="2471385"/>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7"/>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27" name="Oval 26"/>
          <p:cNvSpPr/>
          <p:nvPr/>
        </p:nvSpPr>
        <p:spPr>
          <a:xfrm>
            <a:off x="4361690" y="1050526"/>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pPr>
              <a:defRPr/>
            </a:pPr>
            <a:fld id="{D8E9CE44-EB97-44A9-BBD3-A6C7BA2E84F8}"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747961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pPr>
              <a:defRPr/>
            </a:pPr>
            <a:fld id="{1B89BF5A-0A08-4A19-A1E5-A6AAA235EB0D}" type="slidenum">
              <a:rPr lang="en-US" smtClean="0">
                <a:solidFill>
                  <a:srgbClr val="8CADAE">
                    <a:shade val="75000"/>
                  </a:srgbClr>
                </a:solidFill>
              </a:rPr>
              <a:pPr>
                <a:defRPr/>
              </a:pPr>
              <a:t>‹#›</a:t>
            </a:fld>
            <a:endParaRPr lang="en-US" dirty="0">
              <a:solidFill>
                <a:srgbClr val="8CADAE">
                  <a:shade val="75000"/>
                </a:srgbClr>
              </a:solidFill>
            </a:endParaRPr>
          </a:p>
        </p:txBody>
      </p:sp>
    </p:spTree>
    <p:extLst>
      <p:ext uri="{BB962C8B-B14F-4D97-AF65-F5344CB8AC3E}">
        <p14:creationId xmlns:p14="http://schemas.microsoft.com/office/powerpoint/2010/main" val="281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8" name="Rectangle 7"/>
          <p:cNvSpPr>
            <a:spLocks noChangeArrowheads="1"/>
          </p:cNvSpPr>
          <p:nvPr/>
        </p:nvSpPr>
        <p:spPr bwMode="white">
          <a:xfrm>
            <a:off x="0" y="2"/>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Rectangle 9"/>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Rectangle 8"/>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5" name="Rectangle 4"/>
          <p:cNvSpPr>
            <a:spLocks noChangeArrowheads="1"/>
          </p:cNvSpPr>
          <p:nvPr/>
        </p:nvSpPr>
        <p:spPr bwMode="auto">
          <a:xfrm>
            <a:off x="146306"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6" name="Rectangle 5"/>
          <p:cNvSpPr>
            <a:spLocks noChangeArrowheads="1"/>
          </p:cNvSpPr>
          <p:nvPr/>
        </p:nvSpPr>
        <p:spPr bwMode="auto">
          <a:xfrm>
            <a:off x="152401" y="158497"/>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a:xfrm>
            <a:off x="4267200" y="6324601"/>
            <a:ext cx="609600" cy="441324"/>
          </a:xfrm>
        </p:spPr>
        <p:txBody>
          <a:bodyPr/>
          <a:lstStyle>
            <a:lvl1pPr>
              <a:defRPr>
                <a:solidFill>
                  <a:srgbClr val="FFFFFF"/>
                </a:solidFill>
              </a:defRPr>
            </a:lvl1pPr>
          </a:lstStyle>
          <a:p>
            <a:pPr>
              <a:defRPr/>
            </a:pPr>
            <a:fld id="{6053A02A-06F6-42C4-809C-510037B73494}" type="slidenum">
              <a:rPr lang="en-US" smtClean="0"/>
              <a:pPr>
                <a:defRPr/>
              </a:pPr>
              <a:t>‹#›</a:t>
            </a:fld>
            <a:endParaRPr lang="en-US" dirty="0"/>
          </a:p>
        </p:txBody>
      </p:sp>
    </p:spTree>
    <p:extLst>
      <p:ext uri="{BB962C8B-B14F-4D97-AF65-F5344CB8AC3E}">
        <p14:creationId xmlns:p14="http://schemas.microsoft.com/office/powerpoint/2010/main" val="2793755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1"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0" y="1"/>
            <a:ext cx="9144000" cy="11887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7" name="Rectangle 16"/>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2" name="Title 1"/>
          <p:cNvSpPr>
            <a:spLocks noGrp="1"/>
          </p:cNvSpPr>
          <p:nvPr>
            <p:ph type="title"/>
          </p:nvPr>
        </p:nvSpPr>
        <p:spPr>
          <a:xfrm>
            <a:off x="381000" y="914399"/>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1" y="152401"/>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Straight Connector 8"/>
          <p:cNvSpPr>
            <a:spLocks noChangeShapeType="1"/>
          </p:cNvSpPr>
          <p:nvPr/>
        </p:nvSpPr>
        <p:spPr bwMode="auto">
          <a:xfrm>
            <a:off x="152401"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0" name="Content Placeholder 19"/>
          <p:cNvSpPr>
            <a:spLocks noGrp="1"/>
          </p:cNvSpPr>
          <p:nvPr>
            <p:ph sz="quarter" idx="1"/>
          </p:nvPr>
        </p:nvSpPr>
        <p:spPr>
          <a:xfrm>
            <a:off x="3124200" y="685801"/>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1" name="Oval 10"/>
          <p:cNvSpPr/>
          <p:nvPr/>
        </p:nvSpPr>
        <p:spPr>
          <a:xfrm>
            <a:off x="1389888" y="32309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60AE521A-F4ED-46B3-99CE-DD51AC10E97C}"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1" name="Rectangle 20"/>
          <p:cNvSpPr>
            <a:spLocks noChangeArrowheads="1"/>
          </p:cNvSpPr>
          <p:nvPr/>
        </p:nvSpPr>
        <p:spPr bwMode="auto">
          <a:xfrm>
            <a:off x="149353"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US" dirty="0"/>
          </a:p>
        </p:txBody>
      </p:sp>
    </p:spTree>
    <p:extLst>
      <p:ext uri="{BB962C8B-B14F-4D97-AF65-F5344CB8AC3E}">
        <p14:creationId xmlns:p14="http://schemas.microsoft.com/office/powerpoint/2010/main" val="1162933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1"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20" name="Rectangle 19"/>
          <p:cNvSpPr>
            <a:spLocks noChangeArrowheads="1"/>
          </p:cNvSpPr>
          <p:nvPr/>
        </p:nvSpPr>
        <p:spPr bwMode="auto">
          <a:xfrm>
            <a:off x="152401"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5" name="Rectangle 14"/>
          <p:cNvSpPr>
            <a:spLocks noChangeArrowheads="1"/>
          </p:cNvSpPr>
          <p:nvPr/>
        </p:nvSpPr>
        <p:spPr bwMode="auto">
          <a:xfrm>
            <a:off x="152401" y="155449"/>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3" name="Oval 12"/>
          <p:cNvSpPr/>
          <p:nvPr/>
        </p:nvSpPr>
        <p:spPr>
          <a:xfrm>
            <a:off x="1389888" y="32309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pPr>
              <a:defRPr/>
            </a:pPr>
            <a:fld id="{AF2460E9-5F4D-45D5-A93F-CB41AFAB9613}" type="slidenum">
              <a:rPr lang="en-US" smtClean="0">
                <a:solidFill>
                  <a:srgbClr val="8CADAE">
                    <a:shade val="75000"/>
                  </a:srgbClr>
                </a:solidFill>
              </a:rPr>
              <a:pPr>
                <a:defRPr/>
              </a:pPr>
              <a:t>‹#›</a:t>
            </a:fld>
            <a:endParaRPr lang="en-US" dirty="0">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1"/>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3"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5" name="Date Placeholder 4"/>
          <p:cNvSpPr>
            <a:spLocks noGrp="1"/>
          </p:cNvSpPr>
          <p:nvPr>
            <p:ph type="dt" sz="half" idx="10"/>
          </p:nvPr>
        </p:nvSpPr>
        <p:spPr>
          <a:xfrm>
            <a:off x="5788152" y="6404984"/>
            <a:ext cx="3044952" cy="365760"/>
          </a:xfrm>
        </p:spPr>
        <p:txBody>
          <a:bodyPr/>
          <a:lstStyle/>
          <a:p>
            <a:pPr>
              <a:defRPr/>
            </a:pPr>
            <a:endParaRPr lang="en-US" dirty="0"/>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US" dirty="0"/>
          </a:p>
        </p:txBody>
      </p:sp>
    </p:spTree>
    <p:extLst>
      <p:ext uri="{BB962C8B-B14F-4D97-AF65-F5344CB8AC3E}">
        <p14:creationId xmlns:p14="http://schemas.microsoft.com/office/powerpoint/2010/main" val="1887527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0" y="0"/>
            <a:ext cx="9144000" cy="13933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Rectangle 8"/>
          <p:cNvSpPr>
            <a:spLocks noChangeArrowheads="1"/>
          </p:cNvSpPr>
          <p:nvPr/>
        </p:nvSpPr>
        <p:spPr bwMode="auto">
          <a:xfrm>
            <a:off x="149353"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fontAlgn="base">
              <a:spcBef>
                <a:spcPct val="0"/>
              </a:spcBef>
              <a:spcAft>
                <a:spcPct val="0"/>
              </a:spcAft>
              <a:defRPr/>
            </a:pPr>
            <a:endParaRPr lang="en-US" dirty="0">
              <a:latin typeface="Tahoma" pitchFamily="34" charset="0"/>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fontAlgn="base">
              <a:spcBef>
                <a:spcPct val="0"/>
              </a:spcBef>
              <a:spcAft>
                <a:spcPct val="0"/>
              </a:spcAft>
              <a:defRPr/>
            </a:pPr>
            <a:endParaRPr lang="en-US" dirty="0">
              <a:latin typeface="Tahoma" pitchFamily="34" charset="0"/>
            </a:endParaRPr>
          </a:p>
        </p:txBody>
      </p:sp>
      <p:sp>
        <p:nvSpPr>
          <p:cNvPr id="8" name="Rectangle 7"/>
          <p:cNvSpPr>
            <a:spLocks noChangeArrowheads="1"/>
          </p:cNvSpPr>
          <p:nvPr/>
        </p:nvSpPr>
        <p:spPr bwMode="auto">
          <a:xfrm>
            <a:off x="152401" y="155449"/>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Straight Connector 9"/>
          <p:cNvSpPr>
            <a:spLocks noChangeShapeType="1"/>
          </p:cNvSpPr>
          <p:nvPr/>
        </p:nvSpPr>
        <p:spPr bwMode="auto">
          <a:xfrm>
            <a:off x="152401"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Oval 11"/>
          <p:cNvSpPr/>
          <p:nvPr/>
        </p:nvSpPr>
        <p:spPr>
          <a:xfrm>
            <a:off x="4267200" y="956037"/>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5" name="Oval 14"/>
          <p:cNvSpPr/>
          <p:nvPr/>
        </p:nvSpPr>
        <p:spPr>
          <a:xfrm>
            <a:off x="4361690" y="1050526"/>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fontAlgn="base">
              <a:spcBef>
                <a:spcPct val="0"/>
              </a:spcBef>
              <a:spcAft>
                <a:spcPct val="0"/>
              </a:spcAft>
              <a:defRPr/>
            </a:pPr>
            <a:fld id="{D23CEF51-8090-4254-878E-CDD981DD2FBF}" type="slidenum">
              <a:rPr lang="en-US" smtClean="0">
                <a:solidFill>
                  <a:srgbClr val="8CADAE">
                    <a:shade val="75000"/>
                  </a:srgbClr>
                </a:solidFill>
                <a:latin typeface="Tahoma" pitchFamily="34" charset="0"/>
              </a:rPr>
              <a:pPr fontAlgn="base">
                <a:spcBef>
                  <a:spcPct val="0"/>
                </a:spcBef>
                <a:spcAft>
                  <a:spcPct val="0"/>
                </a:spcAft>
                <a:defRPr/>
              </a:pPr>
              <a:t>‹#›</a:t>
            </a:fld>
            <a:endParaRPr lang="en-US" dirty="0">
              <a:solidFill>
                <a:srgbClr val="8CADAE">
                  <a:shade val="75000"/>
                </a:srgbClr>
              </a:solidFill>
              <a:latin typeface="Tahoma" pitchFamily="34" charset="0"/>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2217678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03" indent="-274303"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06" indent="-274303"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09" indent="-228586"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11" indent="-228586"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514" indent="-228586"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817" indent="-182869"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120" indent="-182869"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2988" indent="-182869"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291" indent="-182869"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1" algn="l" rtl="0" eaLnBrk="1" latinLnBrk="0" hangingPunct="1">
        <a:defRPr kumimoji="0" kern="1200">
          <a:solidFill>
            <a:schemeClr val="tx1"/>
          </a:solidFill>
          <a:latin typeface="+mn-lt"/>
          <a:ea typeface="+mn-ea"/>
          <a:cs typeface="+mn-cs"/>
        </a:defRPr>
      </a:lvl2pPr>
      <a:lvl3pPr marL="914343" algn="l" rtl="0" eaLnBrk="1" latinLnBrk="0" hangingPunct="1">
        <a:defRPr kumimoji="0" kern="1200">
          <a:solidFill>
            <a:schemeClr val="tx1"/>
          </a:solidFill>
          <a:latin typeface="+mn-lt"/>
          <a:ea typeface="+mn-ea"/>
          <a:cs typeface="+mn-cs"/>
        </a:defRPr>
      </a:lvl3pPr>
      <a:lvl4pPr marL="1371514" algn="l" rtl="0" eaLnBrk="1" latinLnBrk="0" hangingPunct="1">
        <a:defRPr kumimoji="0" kern="1200">
          <a:solidFill>
            <a:schemeClr val="tx1"/>
          </a:solidFill>
          <a:latin typeface="+mn-lt"/>
          <a:ea typeface="+mn-ea"/>
          <a:cs typeface="+mn-cs"/>
        </a:defRPr>
      </a:lvl4pPr>
      <a:lvl5pPr marL="1828685" algn="l" rtl="0" eaLnBrk="1" latinLnBrk="0" hangingPunct="1">
        <a:defRPr kumimoji="0" kern="1200">
          <a:solidFill>
            <a:schemeClr val="tx1"/>
          </a:solidFill>
          <a:latin typeface="+mn-lt"/>
          <a:ea typeface="+mn-ea"/>
          <a:cs typeface="+mn-cs"/>
        </a:defRPr>
      </a:lvl5pPr>
      <a:lvl6pPr marL="2285857" algn="l" rtl="0" eaLnBrk="1" latinLnBrk="0" hangingPunct="1">
        <a:defRPr kumimoji="0" kern="1200">
          <a:solidFill>
            <a:schemeClr val="tx1"/>
          </a:solidFill>
          <a:latin typeface="+mn-lt"/>
          <a:ea typeface="+mn-ea"/>
          <a:cs typeface="+mn-cs"/>
        </a:defRPr>
      </a:lvl6pPr>
      <a:lvl7pPr marL="2743029" algn="l" rtl="0" eaLnBrk="1" latinLnBrk="0" hangingPunct="1">
        <a:defRPr kumimoji="0" kern="1200">
          <a:solidFill>
            <a:schemeClr val="tx1"/>
          </a:solidFill>
          <a:latin typeface="+mn-lt"/>
          <a:ea typeface="+mn-ea"/>
          <a:cs typeface="+mn-cs"/>
        </a:defRPr>
      </a:lvl7pPr>
      <a:lvl8pPr marL="3200199" algn="l" rtl="0" eaLnBrk="1" latinLnBrk="0" hangingPunct="1">
        <a:defRPr kumimoji="0" kern="1200">
          <a:solidFill>
            <a:schemeClr val="tx1"/>
          </a:solidFill>
          <a:latin typeface="+mn-lt"/>
          <a:ea typeface="+mn-ea"/>
          <a:cs typeface="+mn-cs"/>
        </a:defRPr>
      </a:lvl8pPr>
      <a:lvl9pPr marL="365737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6" name="Rectangle 15"/>
          <p:cNvSpPr>
            <a:spLocks noChangeArrowheads="1"/>
          </p:cNvSpPr>
          <p:nvPr/>
        </p:nvSpPr>
        <p:spPr bwMode="white">
          <a:xfrm>
            <a:off x="0" y="0"/>
            <a:ext cx="9144000" cy="13933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8" name="Rectangle 17"/>
          <p:cNvSpPr>
            <a:spLocks noChangeArrowheads="1"/>
          </p:cNvSpPr>
          <p:nvPr/>
        </p:nvSpPr>
        <p:spPr bwMode="white">
          <a:xfrm>
            <a:off x="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9" name="Rectangle 18"/>
          <p:cNvSpPr>
            <a:spLocks noChangeArrowheads="1"/>
          </p:cNvSpPr>
          <p:nvPr/>
        </p:nvSpPr>
        <p:spPr bwMode="white">
          <a:xfrm>
            <a:off x="8991600" y="1"/>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9" name="Rectangle 8"/>
          <p:cNvSpPr>
            <a:spLocks noChangeArrowheads="1"/>
          </p:cNvSpPr>
          <p:nvPr/>
        </p:nvSpPr>
        <p:spPr bwMode="auto">
          <a:xfrm>
            <a:off x="149353"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fontAlgn="base">
              <a:spcBef>
                <a:spcPct val="0"/>
              </a:spcBef>
              <a:spcAft>
                <a:spcPct val="0"/>
              </a:spcAft>
              <a:defRPr/>
            </a:pPr>
            <a:endParaRPr lang="en-US" dirty="0">
              <a:latin typeface="Tahoma" pitchFamily="34" charset="0"/>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fontAlgn="base">
              <a:spcBef>
                <a:spcPct val="0"/>
              </a:spcBef>
              <a:spcAft>
                <a:spcPct val="0"/>
              </a:spcAft>
              <a:defRPr/>
            </a:pPr>
            <a:endParaRPr lang="en-US" dirty="0">
              <a:latin typeface="Tahoma" pitchFamily="34" charset="0"/>
            </a:endParaRPr>
          </a:p>
        </p:txBody>
      </p:sp>
      <p:sp>
        <p:nvSpPr>
          <p:cNvPr id="8" name="Rectangle 7"/>
          <p:cNvSpPr>
            <a:spLocks noChangeArrowheads="1"/>
          </p:cNvSpPr>
          <p:nvPr/>
        </p:nvSpPr>
        <p:spPr bwMode="auto">
          <a:xfrm>
            <a:off x="152401" y="155449"/>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0" name="Straight Connector 9"/>
          <p:cNvSpPr>
            <a:spLocks noChangeShapeType="1"/>
          </p:cNvSpPr>
          <p:nvPr/>
        </p:nvSpPr>
        <p:spPr bwMode="auto">
          <a:xfrm>
            <a:off x="152401"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pPr fontAlgn="base">
              <a:spcBef>
                <a:spcPct val="0"/>
              </a:spcBef>
              <a:spcAft>
                <a:spcPct val="0"/>
              </a:spcAft>
            </a:pPr>
            <a:endParaRPr lang="en-US" sz="2400" dirty="0">
              <a:solidFill>
                <a:prstClr val="black"/>
              </a:solidFill>
              <a:latin typeface="Tahoma" pitchFamily="34" charset="0"/>
            </a:endParaRPr>
          </a:p>
        </p:txBody>
      </p:sp>
      <p:sp>
        <p:nvSpPr>
          <p:cNvPr id="12" name="Oval 11"/>
          <p:cNvSpPr/>
          <p:nvPr/>
        </p:nvSpPr>
        <p:spPr>
          <a:xfrm>
            <a:off x="4267200" y="956037"/>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15" name="Oval 14"/>
          <p:cNvSpPr/>
          <p:nvPr/>
        </p:nvSpPr>
        <p:spPr>
          <a:xfrm>
            <a:off x="4361690" y="1050526"/>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sz="2400" dirty="0">
              <a:solidFill>
                <a:prstClr val="white"/>
              </a:solidFill>
            </a:endParaRPr>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fontAlgn="base">
              <a:spcBef>
                <a:spcPct val="0"/>
              </a:spcBef>
              <a:spcAft>
                <a:spcPct val="0"/>
              </a:spcAft>
              <a:defRPr/>
            </a:pPr>
            <a:fld id="{D23CEF51-8090-4254-878E-CDD981DD2FBF}" type="slidenum">
              <a:rPr lang="en-US" smtClean="0">
                <a:solidFill>
                  <a:srgbClr val="8CADAE">
                    <a:shade val="75000"/>
                  </a:srgbClr>
                </a:solidFill>
                <a:latin typeface="Tahoma" pitchFamily="34" charset="0"/>
              </a:rPr>
              <a:pPr fontAlgn="base">
                <a:spcBef>
                  <a:spcPct val="0"/>
                </a:spcBef>
                <a:spcAft>
                  <a:spcPct val="0"/>
                </a:spcAft>
                <a:defRPr/>
              </a:pPr>
              <a:t>‹#›</a:t>
            </a:fld>
            <a:endParaRPr lang="en-US" dirty="0">
              <a:solidFill>
                <a:srgbClr val="8CADAE">
                  <a:shade val="75000"/>
                </a:srgbClr>
              </a:solidFill>
              <a:latin typeface="Tahoma" pitchFamily="34" charset="0"/>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305565508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03" indent="-274303"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06" indent="-274303"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09" indent="-228586"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11" indent="-228586"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514" indent="-228586"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817" indent="-182869"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120" indent="-182869"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2988" indent="-182869"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291" indent="-182869"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1" algn="l" rtl="0" eaLnBrk="1" latinLnBrk="0" hangingPunct="1">
        <a:defRPr kumimoji="0" kern="1200">
          <a:solidFill>
            <a:schemeClr val="tx1"/>
          </a:solidFill>
          <a:latin typeface="+mn-lt"/>
          <a:ea typeface="+mn-ea"/>
          <a:cs typeface="+mn-cs"/>
        </a:defRPr>
      </a:lvl2pPr>
      <a:lvl3pPr marL="914343" algn="l" rtl="0" eaLnBrk="1" latinLnBrk="0" hangingPunct="1">
        <a:defRPr kumimoji="0" kern="1200">
          <a:solidFill>
            <a:schemeClr val="tx1"/>
          </a:solidFill>
          <a:latin typeface="+mn-lt"/>
          <a:ea typeface="+mn-ea"/>
          <a:cs typeface="+mn-cs"/>
        </a:defRPr>
      </a:lvl3pPr>
      <a:lvl4pPr marL="1371514" algn="l" rtl="0" eaLnBrk="1" latinLnBrk="0" hangingPunct="1">
        <a:defRPr kumimoji="0" kern="1200">
          <a:solidFill>
            <a:schemeClr val="tx1"/>
          </a:solidFill>
          <a:latin typeface="+mn-lt"/>
          <a:ea typeface="+mn-ea"/>
          <a:cs typeface="+mn-cs"/>
        </a:defRPr>
      </a:lvl4pPr>
      <a:lvl5pPr marL="1828685" algn="l" rtl="0" eaLnBrk="1" latinLnBrk="0" hangingPunct="1">
        <a:defRPr kumimoji="0" kern="1200">
          <a:solidFill>
            <a:schemeClr val="tx1"/>
          </a:solidFill>
          <a:latin typeface="+mn-lt"/>
          <a:ea typeface="+mn-ea"/>
          <a:cs typeface="+mn-cs"/>
        </a:defRPr>
      </a:lvl5pPr>
      <a:lvl6pPr marL="2285857" algn="l" rtl="0" eaLnBrk="1" latinLnBrk="0" hangingPunct="1">
        <a:defRPr kumimoji="0" kern="1200">
          <a:solidFill>
            <a:schemeClr val="tx1"/>
          </a:solidFill>
          <a:latin typeface="+mn-lt"/>
          <a:ea typeface="+mn-ea"/>
          <a:cs typeface="+mn-cs"/>
        </a:defRPr>
      </a:lvl6pPr>
      <a:lvl7pPr marL="2743029" algn="l" rtl="0" eaLnBrk="1" latinLnBrk="0" hangingPunct="1">
        <a:defRPr kumimoji="0" kern="1200">
          <a:solidFill>
            <a:schemeClr val="tx1"/>
          </a:solidFill>
          <a:latin typeface="+mn-lt"/>
          <a:ea typeface="+mn-ea"/>
          <a:cs typeface="+mn-cs"/>
        </a:defRPr>
      </a:lvl7pPr>
      <a:lvl8pPr marL="3200199" algn="l" rtl="0" eaLnBrk="1" latinLnBrk="0" hangingPunct="1">
        <a:defRPr kumimoji="0" kern="1200">
          <a:solidFill>
            <a:schemeClr val="tx1"/>
          </a:solidFill>
          <a:latin typeface="+mn-lt"/>
          <a:ea typeface="+mn-ea"/>
          <a:cs typeface="+mn-cs"/>
        </a:defRPr>
      </a:lvl8pPr>
      <a:lvl9pPr marL="365737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TitleVI@dot.nj.gov"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hyperlink" Target="mailto:Chrystal.Section@dot.nj.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ectangle 2"/>
          <p:cNvSpPr>
            <a:spLocks noGrp="1" noChangeArrowheads="1"/>
          </p:cNvSpPr>
          <p:nvPr>
            <p:ph type="ctrTitle"/>
          </p:nvPr>
        </p:nvSpPr>
        <p:spPr>
          <a:xfrm>
            <a:off x="709093" y="498423"/>
            <a:ext cx="7848865" cy="590834"/>
          </a:xfrm>
          <a:noFill/>
        </p:spPr>
        <p:txBody>
          <a:bodyPr anchor="t">
            <a:normAutofit fontScale="90000"/>
          </a:bodyPr>
          <a:lstStyle/>
          <a:p>
            <a:pPr algn="ctr">
              <a:lnSpc>
                <a:spcPct val="100000"/>
              </a:lnSpc>
              <a:spcBef>
                <a:spcPts val="1200"/>
              </a:spcBef>
              <a:spcAft>
                <a:spcPts val="3000"/>
              </a:spcAft>
            </a:pPr>
            <a:r>
              <a:rPr lang="en-US" sz="3100" b="1" dirty="0">
                <a:solidFill>
                  <a:schemeClr val="tx1"/>
                </a:solidFill>
                <a:effectLst>
                  <a:outerShdw blurRad="38100" dist="38100" dir="2700000" algn="tl">
                    <a:srgbClr val="000000">
                      <a:alpha val="43137"/>
                    </a:srgbClr>
                  </a:outerShdw>
                </a:effectLst>
                <a:latin typeface="Calibri" panose="020F0502020204030204" pitchFamily="34" charset="0"/>
              </a:rPr>
              <a:t>New Jersey Department of Transportation</a:t>
            </a:r>
            <a:br>
              <a:rPr lang="en-US" sz="3100" b="1" dirty="0">
                <a:solidFill>
                  <a:schemeClr val="tx1"/>
                </a:solidFill>
                <a:effectLst>
                  <a:outerShdw blurRad="38100" dist="38100" dir="2700000" algn="tl">
                    <a:srgbClr val="000000">
                      <a:alpha val="43137"/>
                    </a:srgbClr>
                  </a:outerShdw>
                </a:effectLst>
                <a:latin typeface="Calibri" panose="020F0502020204030204" pitchFamily="34" charset="0"/>
              </a:rPr>
            </a:br>
            <a:endParaRPr lang="en-US" sz="1854" b="1" dirty="0">
              <a:effectLst>
                <a:outerShdw blurRad="38100" dist="38100" dir="2700000" algn="tl">
                  <a:srgbClr val="000000">
                    <a:alpha val="43137"/>
                  </a:srgbClr>
                </a:outerShdw>
              </a:effectLst>
              <a:latin typeface="Calibri" panose="020F0502020204030204" pitchFamily="34" charset="0"/>
            </a:endParaRPr>
          </a:p>
        </p:txBody>
      </p:sp>
      <p:sp>
        <p:nvSpPr>
          <p:cNvPr id="11267" name="Rectangle 3"/>
          <p:cNvSpPr>
            <a:spLocks noGrp="1" noChangeArrowheads="1"/>
          </p:cNvSpPr>
          <p:nvPr>
            <p:ph type="subTitle" idx="1"/>
          </p:nvPr>
        </p:nvSpPr>
        <p:spPr>
          <a:xfrm>
            <a:off x="369247" y="5119234"/>
            <a:ext cx="8433941" cy="1219562"/>
          </a:xfrm>
          <a:noFill/>
        </p:spPr>
        <p:txBody>
          <a:bodyPr>
            <a:noAutofit/>
          </a:bodyPr>
          <a:lstStyle/>
          <a:p>
            <a:pPr algn="ctr" eaLnBrk="1" hangingPunct="1">
              <a:lnSpc>
                <a:spcPct val="100000"/>
              </a:lnSpc>
              <a:spcBef>
                <a:spcPts val="0"/>
              </a:spcBef>
              <a:spcAft>
                <a:spcPts val="0"/>
              </a:spcAft>
            </a:pPr>
            <a:r>
              <a:rPr lang="en-US" b="1" cap="none" dirty="0">
                <a:solidFill>
                  <a:schemeClr val="tx1"/>
                </a:solidFill>
                <a:latin typeface="Arial Black" panose="020B0A04020102020204" pitchFamily="34" charset="0"/>
                <a:cs typeface="Arial" panose="020B0604020202020204" pitchFamily="34" charset="0"/>
              </a:rPr>
              <a:t>Division Of Civil Rights&amp; Affirmative Action</a:t>
            </a:r>
          </a:p>
          <a:p>
            <a:pPr algn="ctr" eaLnBrk="1" hangingPunct="1">
              <a:lnSpc>
                <a:spcPct val="100000"/>
              </a:lnSpc>
              <a:spcBef>
                <a:spcPts val="600"/>
              </a:spcBef>
              <a:spcAft>
                <a:spcPts val="1800"/>
              </a:spcAft>
            </a:pPr>
            <a:r>
              <a:rPr lang="en-US" sz="1400" b="1" cap="none" dirty="0">
                <a:solidFill>
                  <a:schemeClr val="tx1"/>
                </a:solidFill>
                <a:latin typeface="Arial" panose="020B0604020202020204" pitchFamily="34" charset="0"/>
                <a:cs typeface="Arial" panose="020B0604020202020204" pitchFamily="34" charset="0"/>
              </a:rPr>
              <a:t>Chrystal Section, Supervisor, Nondiscrimination Programs</a:t>
            </a:r>
          </a:p>
          <a:p>
            <a:pPr algn="ctr" eaLnBrk="1" hangingPunct="1">
              <a:lnSpc>
                <a:spcPct val="100000"/>
              </a:lnSpc>
              <a:spcAft>
                <a:spcPts val="0"/>
              </a:spcAft>
            </a:pPr>
            <a:r>
              <a:rPr lang="en-US" sz="1200" b="1" cap="none" dirty="0">
                <a:solidFill>
                  <a:schemeClr val="tx1"/>
                </a:solidFill>
                <a:latin typeface="Arial" panose="020B0604020202020204" pitchFamily="34" charset="0"/>
                <a:cs typeface="Arial" panose="020B0604020202020204" pitchFamily="34" charset="0"/>
              </a:rPr>
              <a:t>2022</a:t>
            </a:r>
          </a:p>
          <a:p>
            <a:pPr algn="ctr" eaLnBrk="1" hangingPunct="1">
              <a:lnSpc>
                <a:spcPct val="100000"/>
              </a:lnSpc>
              <a:spcAft>
                <a:spcPts val="0"/>
              </a:spcAft>
            </a:pPr>
            <a:endParaRPr lang="en-US" sz="1400" b="1" cap="none" dirty="0">
              <a:solidFill>
                <a:schemeClr val="tx1"/>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2645077" y="2661411"/>
            <a:ext cx="1592668" cy="1592668"/>
          </a:xfrm>
          <a:prstGeom prst="rect">
            <a:avLst/>
          </a:prstGeom>
        </p:spPr>
      </p:pic>
      <p:sp>
        <p:nvSpPr>
          <p:cNvPr id="3" name="TextBox 2"/>
          <p:cNvSpPr txBox="1"/>
          <p:nvPr/>
        </p:nvSpPr>
        <p:spPr>
          <a:xfrm>
            <a:off x="7681527" y="6477000"/>
            <a:ext cx="1431993" cy="230832"/>
          </a:xfrm>
          <a:prstGeom prst="rect">
            <a:avLst/>
          </a:prstGeom>
          <a:noFill/>
        </p:spPr>
        <p:txBody>
          <a:bodyPr wrap="square" rtlCol="0">
            <a:spAutoFit/>
          </a:bodyPr>
          <a:lstStyle/>
          <a:p>
            <a:pPr algn="ctr"/>
            <a:r>
              <a:rPr lang="en-US" sz="900" dirty="0">
                <a:solidFill>
                  <a:schemeClr val="bg1"/>
                </a:solidFill>
                <a:latin typeface="Arial" panose="020B0604020202020204" pitchFamily="34" charset="0"/>
                <a:cs typeface="Arial" panose="020B0604020202020204" pitchFamily="34" charset="0"/>
              </a:rPr>
              <a:t>March 2022</a:t>
            </a:r>
          </a:p>
        </p:txBody>
      </p:sp>
      <p:sp>
        <p:nvSpPr>
          <p:cNvPr id="7" name="Rectangle 2"/>
          <p:cNvSpPr txBox="1">
            <a:spLocks noChangeArrowheads="1"/>
          </p:cNvSpPr>
          <p:nvPr/>
        </p:nvSpPr>
        <p:spPr>
          <a:xfrm>
            <a:off x="586042" y="933435"/>
            <a:ext cx="8391646" cy="2667000"/>
          </a:xfrm>
          <a:prstGeom prst="rect">
            <a:avLst/>
          </a:prstGeom>
          <a:noFill/>
        </p:spPr>
        <p:txBody>
          <a:bodyPr vert="horz" lIns="91440" tIns="45720" rIns="91440" bIns="45720" rtlCol="0" anchor="t">
            <a:normAutofit fontScale="97500"/>
          </a:bodyPr>
          <a:lstStyle>
            <a:lvl1pPr algn="ctr" defTabSz="914400" rtl="0" eaLnBrk="1" latinLnBrk="0" hangingPunct="1">
              <a:lnSpc>
                <a:spcPct val="80000"/>
              </a:lnSpc>
              <a:spcBef>
                <a:spcPct val="0"/>
              </a:spcBef>
              <a:buNone/>
              <a:defRPr sz="6000" kern="1200" cap="all" spc="0" baseline="0">
                <a:solidFill>
                  <a:schemeClr val="bg1"/>
                </a:solidFill>
                <a:latin typeface="+mj-lt"/>
                <a:ea typeface="+mj-ea"/>
                <a:cs typeface="+mj-cs"/>
              </a:defRPr>
            </a:lvl1pPr>
          </a:lstStyle>
          <a:p>
            <a:pPr fontAlgn="auto">
              <a:lnSpc>
                <a:spcPct val="100000"/>
              </a:lnSpc>
              <a:spcBef>
                <a:spcPts val="0"/>
              </a:spcBef>
            </a:pPr>
            <a:r>
              <a:rPr lang="en-US" sz="3300" b="1" dirty="0">
                <a:solidFill>
                  <a:schemeClr val="tx2">
                    <a:lumMod val="75000"/>
                  </a:schemeClr>
                </a:solidFill>
                <a:effectLst>
                  <a:outerShdw blurRad="38100" dist="38100" dir="2700000" algn="tl">
                    <a:srgbClr val="000000">
                      <a:alpha val="43137"/>
                    </a:srgbClr>
                  </a:outerShdw>
                </a:effectLst>
                <a:latin typeface="Calibri" panose="020F0502020204030204" pitchFamily="34" charset="0"/>
              </a:rPr>
              <a:t>TITLE VI, EJ </a:t>
            </a:r>
            <a:r>
              <a:rPr lang="en-US" sz="2900" b="1" dirty="0">
                <a:solidFill>
                  <a:schemeClr val="tx2">
                    <a:lumMod val="75000"/>
                  </a:schemeClr>
                </a:solidFill>
                <a:effectLst>
                  <a:outerShdw blurRad="38100" dist="38100" dir="2700000" algn="tl">
                    <a:srgbClr val="000000">
                      <a:alpha val="43137"/>
                    </a:srgbClr>
                  </a:outerShdw>
                </a:effectLst>
                <a:latin typeface="Calibri" panose="020F0502020204030204" pitchFamily="34" charset="0"/>
              </a:rPr>
              <a:t>AND</a:t>
            </a:r>
            <a:r>
              <a:rPr lang="en-US" sz="3300" b="1" dirty="0">
                <a:solidFill>
                  <a:schemeClr val="tx2">
                    <a:lumMod val="75000"/>
                  </a:schemeClr>
                </a:solidFill>
                <a:effectLst>
                  <a:outerShdw blurRad="38100" dist="38100" dir="2700000" algn="tl">
                    <a:srgbClr val="000000">
                      <a:alpha val="43137"/>
                    </a:srgbClr>
                  </a:outerShdw>
                </a:effectLst>
                <a:latin typeface="Calibri" panose="020F0502020204030204" pitchFamily="34" charset="0"/>
              </a:rPr>
              <a:t> ADA</a:t>
            </a:r>
          </a:p>
          <a:p>
            <a:pPr fontAlgn="auto">
              <a:lnSpc>
                <a:spcPct val="100000"/>
              </a:lnSpc>
              <a:spcBef>
                <a:spcPts val="0"/>
              </a:spcBef>
            </a:pPr>
            <a:r>
              <a:rPr lang="en-US" sz="3300" b="1" dirty="0">
                <a:solidFill>
                  <a:schemeClr val="tx2">
                    <a:lumMod val="75000"/>
                  </a:schemeClr>
                </a:solidFill>
                <a:effectLst>
                  <a:outerShdw blurRad="38100" dist="38100" dir="2700000" algn="tl">
                    <a:srgbClr val="000000">
                      <a:alpha val="43137"/>
                    </a:srgbClr>
                  </a:outerShdw>
                </a:effectLst>
                <a:latin typeface="Calibri" panose="020F0502020204030204" pitchFamily="34" charset="0"/>
              </a:rPr>
              <a:t> NONDISCRIMINATION Requirements</a:t>
            </a:r>
            <a:br>
              <a:rPr lang="en-US" sz="3300" b="1" dirty="0">
                <a:solidFill>
                  <a:schemeClr val="tx2">
                    <a:lumMod val="75000"/>
                  </a:schemeClr>
                </a:solidFill>
                <a:effectLst>
                  <a:outerShdw blurRad="38100" dist="38100" dir="2700000" algn="tl">
                    <a:srgbClr val="000000">
                      <a:alpha val="43137"/>
                    </a:srgbClr>
                  </a:outerShdw>
                </a:effectLst>
                <a:latin typeface="Calibri" panose="020F0502020204030204" pitchFamily="34" charset="0"/>
              </a:rPr>
            </a:br>
            <a:endParaRPr lang="en-US" sz="1200" b="1"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ndParaRPr>
          </a:p>
        </p:txBody>
      </p:sp>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28093" y="304800"/>
            <a:ext cx="762000" cy="762000"/>
          </a:xfrm>
          <a:prstGeom prst="ellipse">
            <a:avLst/>
          </a:prstGeom>
        </p:spPr>
      </p:pic>
      <p:pic>
        <p:nvPicPr>
          <p:cNvPr id="10" name="Picture 9" descr="Dynamic Wheelchair Symbol Accessible Route Guide Signs – ADA Sign Depot">
            <a:extLst>
              <a:ext uri="{FF2B5EF4-FFF2-40B4-BE49-F238E27FC236}">
                <a16:creationId xmlns:a16="http://schemas.microsoft.com/office/drawing/2014/main" id="{67FCB632-9F80-463F-B823-0E4C69F424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906256" y="3057681"/>
            <a:ext cx="1592668" cy="1775805"/>
          </a:xfrm>
          <a:prstGeom prst="rect">
            <a:avLst/>
          </a:prstGeom>
          <a:noFill/>
          <a:ln>
            <a:noFill/>
          </a:ln>
        </p:spPr>
      </p:pic>
    </p:spTree>
    <p:extLst>
      <p:ext uri="{BB962C8B-B14F-4D97-AF65-F5344CB8AC3E}">
        <p14:creationId xmlns:p14="http://schemas.microsoft.com/office/powerpoint/2010/main" val="2093504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1344" y="1724628"/>
            <a:ext cx="8343277" cy="4449266"/>
          </a:xfrm>
        </p:spPr>
        <p:txBody>
          <a:bodyPr>
            <a:noAutofit/>
          </a:bodyPr>
          <a:lstStyle/>
          <a:p>
            <a:pPr marL="342900" indent="-342900" algn="just">
              <a:lnSpc>
                <a:spcPct val="110000"/>
              </a:lnSpc>
              <a:spcBef>
                <a:spcPts val="0"/>
              </a:spcBef>
              <a:buFont typeface="Symbol" panose="05050102010706020507" pitchFamily="18" charset="2"/>
              <a:buChar char=""/>
            </a:pPr>
            <a:r>
              <a:rPr lang="en-US" sz="1800" dirty="0">
                <a:effectLst/>
              </a:rPr>
              <a:t>Monitoring the agency’s ADA/504 Transition Plan to ensure that all department facilities remain in compliance with applicable accessibility standards and on schedule with its barrier removals.</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Monitoring established procedures to ensure that requested auxiliary aids are provided for persons with</a:t>
            </a:r>
            <a:r>
              <a:rPr lang="en-US" sz="1800" spc="-65" dirty="0">
                <a:effectLst/>
              </a:rPr>
              <a:t> </a:t>
            </a:r>
            <a:r>
              <a:rPr lang="en-US" sz="1800" dirty="0">
                <a:effectLst/>
              </a:rPr>
              <a:t>disabilities.</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Conducting annual reviews of ADA/504 program</a:t>
            </a:r>
            <a:r>
              <a:rPr lang="en-US" sz="1800" spc="-70" dirty="0">
                <a:effectLst/>
              </a:rPr>
              <a:t> </a:t>
            </a:r>
            <a:r>
              <a:rPr lang="en-US" sz="1800" dirty="0">
                <a:effectLst/>
              </a:rPr>
              <a:t>areas.</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Conducting ADA/504 training programs for agency managers and employees.</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Monitoring the preparation of ADA/504 information for dissemination to the public, including the “Notice to the Public” offer to provide reasonable accommodation upon</a:t>
            </a:r>
            <a:r>
              <a:rPr lang="en-US" sz="1800" spc="-45" dirty="0">
                <a:effectLst/>
              </a:rPr>
              <a:t> </a:t>
            </a:r>
            <a:r>
              <a:rPr lang="en-US" sz="1800" dirty="0">
                <a:effectLst/>
              </a:rPr>
              <a:t>request.</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Identifying, investigating, and eliminating ADA/504 discrimination when it is found to</a:t>
            </a:r>
            <a:r>
              <a:rPr lang="en-US" sz="1800" spc="-25" dirty="0">
                <a:effectLst/>
              </a:rPr>
              <a:t> </a:t>
            </a:r>
            <a:r>
              <a:rPr lang="en-US" sz="1800" dirty="0">
                <a:effectLst/>
              </a:rPr>
              <a:t>exist.</a:t>
            </a:r>
          </a:p>
          <a:p>
            <a:pPr marL="167902" indent="-167902">
              <a:spcBef>
                <a:spcPts val="1800"/>
              </a:spcBef>
              <a:buSzPct val="115000"/>
              <a:buFont typeface="Arial" panose="020B0604020202020204" pitchFamily="34" charset="0"/>
              <a:buChar char="•"/>
            </a:pPr>
            <a:endParaRPr lang="en-US" sz="1783" dirty="0">
              <a:solidFill>
                <a:schemeClr val="tx1"/>
              </a:solidFill>
            </a:endParaRPr>
          </a:p>
          <a:p>
            <a:pPr marL="286136" indent="-286136">
              <a:buSzPct val="115000"/>
              <a:buFont typeface="Arial" panose="020B0604020202020204" pitchFamily="34" charset="0"/>
              <a:buChar char="•"/>
            </a:pPr>
            <a:endParaRPr lang="en-US" sz="1783" dirty="0">
              <a:solidFill>
                <a:schemeClr val="tx1"/>
              </a:solidFill>
            </a:endParaRPr>
          </a:p>
        </p:txBody>
      </p:sp>
      <p:sp>
        <p:nvSpPr>
          <p:cNvPr id="4" name="Title 1"/>
          <p:cNvSpPr txBox="1">
            <a:spLocks/>
          </p:cNvSpPr>
          <p:nvPr/>
        </p:nvSpPr>
        <p:spPr>
          <a:xfrm>
            <a:off x="421344" y="291830"/>
            <a:ext cx="8074915" cy="873176"/>
          </a:xfrm>
          <a:prstGeom prst="rect">
            <a:avLst/>
          </a:prstGeom>
        </p:spPr>
        <p:txBody>
          <a:bodyPr vert="horz" lIns="90559" tIns="45280" rIns="90559" bIns="45280" rtlCol="0" anchor="ctr">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fontAlgn="auto">
              <a:spcAft>
                <a:spcPts val="0"/>
              </a:spcAft>
            </a:pPr>
            <a:r>
              <a:rPr lang="en-US" sz="3565" b="1" dirty="0">
                <a:solidFill>
                  <a:srgbClr val="FF0000"/>
                </a:solidFill>
                <a:latin typeface="+mn-lt"/>
              </a:rPr>
              <a:t>ADA Responsibilities </a:t>
            </a:r>
          </a:p>
        </p:txBody>
      </p:sp>
    </p:spTree>
    <p:extLst>
      <p:ext uri="{BB962C8B-B14F-4D97-AF65-F5344CB8AC3E}">
        <p14:creationId xmlns:p14="http://schemas.microsoft.com/office/powerpoint/2010/main" val="2182664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title"/>
          </p:nvPr>
        </p:nvSpPr>
        <p:spPr>
          <a:xfrm>
            <a:off x="822959" y="76199"/>
            <a:ext cx="7543800" cy="1092843"/>
          </a:xfrm>
        </p:spPr>
        <p:txBody>
          <a:bodyPr anchor="ctr">
            <a:normAutofit/>
          </a:bodyPr>
          <a:lstStyle/>
          <a:p>
            <a:pPr algn="ctr" eaLnBrk="1" hangingPunct="1"/>
            <a:r>
              <a:rPr lang="en-US" sz="3600" b="1" dirty="0">
                <a:solidFill>
                  <a:schemeClr val="tx1">
                    <a:lumMod val="95000"/>
                    <a:lumOff val="5000"/>
                  </a:schemeClr>
                </a:solidFill>
                <a:latin typeface="+mn-lt"/>
              </a:rPr>
              <a:t>Contact Information</a:t>
            </a:r>
          </a:p>
        </p:txBody>
      </p:sp>
      <p:sp>
        <p:nvSpPr>
          <p:cNvPr id="2" name="Content Placeholder 1"/>
          <p:cNvSpPr>
            <a:spLocks noGrp="1"/>
          </p:cNvSpPr>
          <p:nvPr>
            <p:ph idx="1"/>
          </p:nvPr>
        </p:nvSpPr>
        <p:spPr>
          <a:xfrm>
            <a:off x="822959" y="1470212"/>
            <a:ext cx="7543801" cy="4674015"/>
          </a:xfrm>
        </p:spPr>
        <p:txBody>
          <a:bodyPr>
            <a:noAutofit/>
          </a:bodyPr>
          <a:lstStyle/>
          <a:p>
            <a:pPr marL="0" indent="0" algn="ctr">
              <a:lnSpc>
                <a:spcPct val="100000"/>
              </a:lnSpc>
              <a:spcBef>
                <a:spcPts val="0"/>
              </a:spcBef>
              <a:spcAft>
                <a:spcPts val="0"/>
              </a:spcAft>
              <a:buNone/>
            </a:pPr>
            <a:endParaRPr lang="en-US" sz="1800" b="1" dirty="0">
              <a:solidFill>
                <a:schemeClr val="tx1"/>
              </a:solidFill>
              <a:latin typeface="Arial" panose="020B0604020202020204" pitchFamily="34" charset="0"/>
              <a:cs typeface="Arial" panose="020B0604020202020204" pitchFamily="34" charset="0"/>
            </a:endParaRPr>
          </a:p>
          <a:p>
            <a:pPr marL="0" indent="0" algn="ctr">
              <a:lnSpc>
                <a:spcPct val="100000"/>
              </a:lnSpc>
              <a:spcBef>
                <a:spcPts val="0"/>
              </a:spcBef>
              <a:spcAft>
                <a:spcPts val="0"/>
              </a:spcAft>
              <a:buNone/>
            </a:pPr>
            <a:endParaRPr lang="en-US" sz="1800" b="1" dirty="0">
              <a:latin typeface="Arial" panose="020B0604020202020204" pitchFamily="34" charset="0"/>
              <a:cs typeface="Arial" panose="020B0604020202020204" pitchFamily="34" charset="0"/>
            </a:endParaRPr>
          </a:p>
          <a:p>
            <a:pPr marL="0" indent="0" algn="ctr">
              <a:lnSpc>
                <a:spcPct val="100000"/>
              </a:lnSpc>
              <a:spcBef>
                <a:spcPts val="0"/>
              </a:spcBef>
              <a:spcAft>
                <a:spcPts val="0"/>
              </a:spcAft>
              <a:buNone/>
            </a:pPr>
            <a:r>
              <a:rPr lang="en-US" sz="1800" b="1" dirty="0">
                <a:solidFill>
                  <a:schemeClr val="tx1"/>
                </a:solidFill>
                <a:latin typeface="Arial" panose="020B0604020202020204" pitchFamily="34" charset="0"/>
                <a:cs typeface="Arial" panose="020B0604020202020204" pitchFamily="34" charset="0"/>
              </a:rPr>
              <a:t>New Jersey Department of Transportation</a:t>
            </a:r>
          </a:p>
          <a:p>
            <a:pPr marL="0" indent="0" algn="ctr">
              <a:lnSpc>
                <a:spcPct val="100000"/>
              </a:lnSpc>
              <a:spcBef>
                <a:spcPts val="0"/>
              </a:spcBef>
              <a:spcAft>
                <a:spcPts val="0"/>
              </a:spcAft>
              <a:buNone/>
            </a:pPr>
            <a:r>
              <a:rPr lang="en-US" sz="1800" dirty="0">
                <a:solidFill>
                  <a:schemeClr val="tx1"/>
                </a:solidFill>
                <a:latin typeface="Arial" panose="020B0604020202020204" pitchFamily="34" charset="0"/>
                <a:cs typeface="Arial" panose="020B0604020202020204" pitchFamily="34" charset="0"/>
              </a:rPr>
              <a:t>Division of Civil Rights and Affirmative Action – </a:t>
            </a:r>
          </a:p>
          <a:p>
            <a:pPr marL="0" indent="0" algn="ctr">
              <a:lnSpc>
                <a:spcPct val="100000"/>
              </a:lnSpc>
              <a:spcBef>
                <a:spcPts val="600"/>
              </a:spcBef>
              <a:spcAft>
                <a:spcPts val="0"/>
              </a:spcAft>
              <a:buNone/>
            </a:pPr>
            <a:endParaRPr lang="en-US" sz="1400" dirty="0">
              <a:solidFill>
                <a:schemeClr val="tx1"/>
              </a:solidFill>
              <a:latin typeface="Arial" panose="020B0604020202020204" pitchFamily="34" charset="0"/>
              <a:cs typeface="Arial" panose="020B0604020202020204" pitchFamily="34" charset="0"/>
              <a:hlinkClick r:id="rId3"/>
            </a:endParaRPr>
          </a:p>
          <a:p>
            <a:pPr marL="0" indent="0" algn="ctr">
              <a:lnSpc>
                <a:spcPct val="100000"/>
              </a:lnSpc>
              <a:spcBef>
                <a:spcPts val="0"/>
              </a:spcBef>
              <a:spcAft>
                <a:spcPts val="0"/>
              </a:spcAft>
              <a:buNone/>
            </a:pPr>
            <a:r>
              <a:rPr lang="en-US" sz="1600" dirty="0"/>
              <a:t>Chrystal Section</a:t>
            </a:r>
          </a:p>
          <a:p>
            <a:pPr marL="0" indent="0" algn="ctr">
              <a:lnSpc>
                <a:spcPct val="100000"/>
              </a:lnSpc>
              <a:spcBef>
                <a:spcPts val="0"/>
              </a:spcBef>
              <a:spcAft>
                <a:spcPts val="0"/>
              </a:spcAft>
              <a:buNone/>
            </a:pPr>
            <a:r>
              <a:rPr lang="en-US" sz="1600" dirty="0">
                <a:solidFill>
                  <a:schemeClr val="tx1"/>
                </a:solidFill>
              </a:rPr>
              <a:t>Supervisor, Nondiscrimination Programs Unit</a:t>
            </a:r>
            <a:br>
              <a:rPr lang="en-US" sz="1600" dirty="0"/>
            </a:br>
            <a:r>
              <a:rPr lang="en-US" sz="1600" dirty="0"/>
              <a:t>(609) 963-2046</a:t>
            </a:r>
            <a:br>
              <a:rPr lang="en-US" sz="1600" dirty="0"/>
            </a:br>
            <a:r>
              <a:rPr lang="en-US" sz="1600" dirty="0">
                <a:hlinkClick r:id="rId4"/>
              </a:rPr>
              <a:t>Chrystal.Section@dot.nj.gov</a:t>
            </a:r>
            <a:endParaRPr lang="en-US" sz="1600" dirty="0">
              <a:hlinkClick r:id="rId3"/>
            </a:endParaRPr>
          </a:p>
          <a:p>
            <a:pPr marL="0" indent="0" algn="ctr">
              <a:lnSpc>
                <a:spcPct val="100000"/>
              </a:lnSpc>
              <a:spcBef>
                <a:spcPts val="0"/>
              </a:spcBef>
              <a:spcAft>
                <a:spcPts val="0"/>
              </a:spcAft>
              <a:buNone/>
            </a:pPr>
            <a:r>
              <a:rPr lang="en-US" sz="1600" dirty="0">
                <a:solidFill>
                  <a:schemeClr val="tx1"/>
                </a:solidFill>
                <a:hlinkClick r:id="rId3"/>
              </a:rPr>
              <a:t>TitleVI@dot.nj.gov</a:t>
            </a:r>
            <a:r>
              <a:rPr lang="en-US" sz="1600" dirty="0">
                <a:solidFill>
                  <a:schemeClr val="tx1"/>
                </a:solidFill>
              </a:rPr>
              <a:t>   </a:t>
            </a:r>
            <a:br>
              <a:rPr lang="en-US" sz="1600" dirty="0">
                <a:solidFill>
                  <a:schemeClr val="tx1"/>
                </a:solidFill>
              </a:rPr>
            </a:br>
            <a:br>
              <a:rPr lang="en-US" sz="1600" dirty="0">
                <a:solidFill>
                  <a:schemeClr val="tx1"/>
                </a:solidFill>
              </a:rPr>
            </a:br>
            <a:endParaRPr lang="en-US" sz="1600" dirty="0"/>
          </a:p>
          <a:p>
            <a:pPr marL="0" indent="0" algn="ctr">
              <a:lnSpc>
                <a:spcPct val="100000"/>
              </a:lnSpc>
              <a:spcBef>
                <a:spcPts val="0"/>
              </a:spcBef>
              <a:spcAft>
                <a:spcPts val="0"/>
              </a:spcAft>
              <a:buNone/>
            </a:pPr>
            <a:endParaRPr lang="en-US" sz="1400" dirty="0"/>
          </a:p>
          <a:p>
            <a:pPr marL="0" indent="0" algn="ctr">
              <a:lnSpc>
                <a:spcPct val="100000"/>
              </a:lnSpc>
              <a:spcBef>
                <a:spcPts val="0"/>
              </a:spcBef>
              <a:spcAft>
                <a:spcPts val="0"/>
              </a:spcAft>
              <a:buNone/>
            </a:pPr>
            <a:endParaRPr lang="en-US" sz="1400" dirty="0"/>
          </a:p>
          <a:p>
            <a:pPr marL="0" indent="0" algn="ctr">
              <a:lnSpc>
                <a:spcPct val="100000"/>
              </a:lnSpc>
              <a:spcBef>
                <a:spcPts val="600"/>
              </a:spcBef>
              <a:spcAft>
                <a:spcPts val="0"/>
              </a:spcAft>
              <a:buNone/>
            </a:pPr>
            <a:endParaRPr lang="en-US" sz="1400" dirty="0">
              <a:solidFill>
                <a:schemeClr val="tx1"/>
              </a:solidFill>
            </a:endParaRPr>
          </a:p>
        </p:txBody>
      </p:sp>
    </p:spTree>
    <p:extLst>
      <p:ext uri="{BB962C8B-B14F-4D97-AF65-F5344CB8AC3E}">
        <p14:creationId xmlns:p14="http://schemas.microsoft.com/office/powerpoint/2010/main" val="13252356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a:bodyPr>
          <a:lstStyle/>
          <a:p>
            <a:r>
              <a:rPr lang="en-US" b="1" dirty="0">
                <a:solidFill>
                  <a:schemeClr val="tx1"/>
                </a:solidFill>
              </a:rPr>
              <a:t>Nondiscrimination Programs Unit</a:t>
            </a:r>
          </a:p>
        </p:txBody>
      </p:sp>
      <p:sp>
        <p:nvSpPr>
          <p:cNvPr id="3" name="Content Placeholder 2"/>
          <p:cNvSpPr>
            <a:spLocks noGrp="1"/>
          </p:cNvSpPr>
          <p:nvPr>
            <p:ph idx="1"/>
          </p:nvPr>
        </p:nvSpPr>
        <p:spPr>
          <a:xfrm>
            <a:off x="1182688" y="2017713"/>
            <a:ext cx="7772400" cy="4611687"/>
          </a:xfrm>
        </p:spPr>
        <p:txBody>
          <a:bodyPr>
            <a:normAutofit/>
          </a:bodyPr>
          <a:lstStyle/>
          <a:p>
            <a:pPr>
              <a:defRPr/>
            </a:pPr>
            <a:r>
              <a:rPr lang="en-US" sz="3200" dirty="0"/>
              <a:t>Title VI</a:t>
            </a:r>
          </a:p>
          <a:p>
            <a:pPr>
              <a:defRPr/>
            </a:pPr>
            <a:r>
              <a:rPr lang="en-US" sz="3200" dirty="0"/>
              <a:t>Environmental Justice “EJ”</a:t>
            </a:r>
          </a:p>
          <a:p>
            <a:pPr>
              <a:defRPr/>
            </a:pPr>
            <a:r>
              <a:rPr lang="en-US" sz="3200" dirty="0"/>
              <a:t>Americans with Disabilities Act “ADA”</a:t>
            </a:r>
          </a:p>
        </p:txBody>
      </p:sp>
    </p:spTree>
    <p:extLst>
      <p:ext uri="{BB962C8B-B14F-4D97-AF65-F5344CB8AC3E}">
        <p14:creationId xmlns:p14="http://schemas.microsoft.com/office/powerpoint/2010/main" val="724217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1" y="1524000"/>
            <a:ext cx="8308848" cy="4572000"/>
          </a:xfrm>
        </p:spPr>
        <p:txBody>
          <a:bodyPr>
            <a:normAutofit/>
          </a:bodyPr>
          <a:lstStyle/>
          <a:p>
            <a:pPr>
              <a:spcBef>
                <a:spcPts val="0"/>
              </a:spcBef>
              <a:spcAft>
                <a:spcPts val="1200"/>
              </a:spcAft>
            </a:pPr>
            <a:r>
              <a:rPr lang="en-US" sz="1800" dirty="0">
                <a:cs typeface="Arial" panose="020B0604020202020204" pitchFamily="34" charset="0"/>
              </a:rPr>
              <a:t>Essence of the Federal Law:</a:t>
            </a:r>
          </a:p>
          <a:p>
            <a:pPr marL="517493" indent="0" algn="just">
              <a:buNone/>
            </a:pPr>
            <a:endParaRPr lang="en-US" sz="1800" dirty="0">
              <a:cs typeface="Arial" panose="020B0604020202020204" pitchFamily="34" charset="0"/>
            </a:endParaRPr>
          </a:p>
          <a:p>
            <a:pPr marL="517493" indent="0" algn="just">
              <a:buNone/>
            </a:pPr>
            <a:endParaRPr lang="en-US" sz="1800" dirty="0">
              <a:cs typeface="Arial" panose="020B0604020202020204" pitchFamily="34" charset="0"/>
            </a:endParaRPr>
          </a:p>
          <a:p>
            <a:pPr marL="517493" indent="0" algn="just">
              <a:buNone/>
            </a:pPr>
            <a:endParaRPr lang="en-US" sz="1800" dirty="0">
              <a:cs typeface="Arial" panose="020B0604020202020204" pitchFamily="34" charset="0"/>
            </a:endParaRPr>
          </a:p>
          <a:p>
            <a:pPr marL="517493" indent="0" algn="just">
              <a:buNone/>
            </a:pPr>
            <a:endParaRPr lang="en-US" sz="1800" dirty="0">
              <a:cs typeface="Arial" panose="020B0604020202020204" pitchFamily="34" charset="0"/>
            </a:endParaRPr>
          </a:p>
          <a:p>
            <a:pPr marL="0" indent="0">
              <a:buNone/>
            </a:pPr>
            <a:endParaRPr lang="en-US" sz="1800" dirty="0">
              <a:cs typeface="Arial" panose="020B0604020202020204" pitchFamily="34" charset="0"/>
            </a:endParaRPr>
          </a:p>
          <a:p>
            <a:pPr marL="0" indent="0">
              <a:buNone/>
            </a:pPr>
            <a:r>
              <a:rPr lang="en-US" sz="1800" dirty="0">
                <a:cs typeface="Arial" panose="020B0604020202020204" pitchFamily="34" charset="0"/>
              </a:rPr>
              <a:t>Protections afforded under Title VI apply to anyone regardless of whether the individual is lawfully present in the United States, or a citizen of a state within the United States.</a:t>
            </a:r>
          </a:p>
          <a:p>
            <a:pPr marL="0" indent="0">
              <a:buNone/>
            </a:pPr>
            <a:endParaRPr lang="en-US" sz="1800" dirty="0">
              <a:cs typeface="Arial" panose="020B0604020202020204" pitchFamily="34" charset="0"/>
            </a:endParaRPr>
          </a:p>
          <a:p>
            <a:pPr marL="0" indent="0" algn="ctr">
              <a:buNone/>
            </a:pPr>
            <a:r>
              <a:rPr lang="en-US" sz="1800" dirty="0"/>
              <a:t>Includes all programs and activities of Federal-aid recipients and contractors.</a:t>
            </a:r>
            <a:endParaRPr lang="en-US" sz="1800" dirty="0">
              <a:cs typeface="Arial" panose="020B0604020202020204" pitchFamily="34" charset="0"/>
            </a:endParaRPr>
          </a:p>
        </p:txBody>
      </p:sp>
      <p:sp>
        <p:nvSpPr>
          <p:cNvPr id="5" name="Title 1"/>
          <p:cNvSpPr txBox="1">
            <a:spLocks/>
          </p:cNvSpPr>
          <p:nvPr/>
        </p:nvSpPr>
        <p:spPr>
          <a:xfrm>
            <a:off x="381000" y="533400"/>
            <a:ext cx="8153400" cy="60960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3600" b="1" dirty="0">
                <a:solidFill>
                  <a:srgbClr val="FF0000"/>
                </a:solidFill>
              </a:rPr>
              <a:t>What is Title VI?</a:t>
            </a:r>
          </a:p>
        </p:txBody>
      </p:sp>
      <p:sp>
        <p:nvSpPr>
          <p:cNvPr id="4" name="TextBox 3"/>
          <p:cNvSpPr txBox="1"/>
          <p:nvPr/>
        </p:nvSpPr>
        <p:spPr>
          <a:xfrm>
            <a:off x="992124" y="2133602"/>
            <a:ext cx="7086600" cy="1077218"/>
          </a:xfrm>
          <a:prstGeom prst="rect">
            <a:avLst/>
          </a:prstGeom>
          <a:solidFill>
            <a:schemeClr val="accent1">
              <a:lumMod val="20000"/>
              <a:lumOff val="80000"/>
            </a:schemeClr>
          </a:solidFill>
          <a:ln w="19050">
            <a:solidFill>
              <a:schemeClr val="tx1"/>
            </a:solidFill>
          </a:ln>
        </p:spPr>
        <p:txBody>
          <a:bodyPr wrap="square" rtlCol="0">
            <a:spAutoFit/>
          </a:bodyPr>
          <a:lstStyle/>
          <a:p>
            <a:pPr algn="just" fontAlgn="base">
              <a:spcBef>
                <a:spcPct val="0"/>
              </a:spcBef>
              <a:spcAft>
                <a:spcPct val="0"/>
              </a:spcAft>
            </a:pPr>
            <a:r>
              <a:rPr lang="en-US" sz="1600" b="1" dirty="0">
                <a:ln w="0"/>
                <a:solidFill>
                  <a:prstClr val="black"/>
                </a:solidFill>
                <a:effectLst>
                  <a:outerShdw blurRad="38100" dist="38100" dir="2700000" algn="tl">
                    <a:srgbClr val="000000">
                      <a:alpha val="43137"/>
                    </a:srgbClr>
                  </a:outerShdw>
                </a:effectLst>
                <a:latin typeface="Tahoma" pitchFamily="34" charset="0"/>
                <a:cs typeface="Arial" panose="020B0604020202020204" pitchFamily="34" charset="0"/>
              </a:rPr>
              <a:t>“No person in the United States shall on the grounds of  race, color, or national origin  be excluded from participation in, be denied the benefits of, or be subjected to discrimination under any program or activity receiving Federal financial assistance.”</a:t>
            </a:r>
          </a:p>
        </p:txBody>
      </p:sp>
      <p:pic>
        <p:nvPicPr>
          <p:cNvPr id="6" name="Picture 5"/>
          <p:cNvPicPr>
            <a:picLocks noChangeAspect="1"/>
          </p:cNvPicPr>
          <p:nvPr/>
        </p:nvPicPr>
        <p:blipFill>
          <a:blip r:embed="rId3"/>
          <a:stretch>
            <a:fillRect/>
          </a:stretch>
        </p:blipFill>
        <p:spPr>
          <a:xfrm>
            <a:off x="7747930" y="345360"/>
            <a:ext cx="797640" cy="797640"/>
          </a:xfrm>
          <a:prstGeom prst="rect">
            <a:avLst/>
          </a:prstGeom>
        </p:spPr>
      </p:pic>
    </p:spTree>
    <p:extLst>
      <p:ext uri="{BB962C8B-B14F-4D97-AF65-F5344CB8AC3E}">
        <p14:creationId xmlns:p14="http://schemas.microsoft.com/office/powerpoint/2010/main" val="85345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01752" y="228600"/>
            <a:ext cx="8534400" cy="724437"/>
          </a:xfrm>
        </p:spPr>
        <p:txBody>
          <a:bodyPr>
            <a:normAutofit/>
          </a:bodyPr>
          <a:lstStyle/>
          <a:p>
            <a:r>
              <a:rPr lang="en-US" b="1" dirty="0">
                <a:solidFill>
                  <a:srgbClr val="FF0000"/>
                </a:solidFill>
              </a:rPr>
              <a:t>Title VI Responsibilities</a:t>
            </a:r>
          </a:p>
        </p:txBody>
      </p:sp>
      <p:sp>
        <p:nvSpPr>
          <p:cNvPr id="3" name="Content Placeholder 2"/>
          <p:cNvSpPr>
            <a:spLocks noGrp="1"/>
          </p:cNvSpPr>
          <p:nvPr>
            <p:ph idx="1"/>
          </p:nvPr>
        </p:nvSpPr>
        <p:spPr>
          <a:xfrm>
            <a:off x="301752" y="2197916"/>
            <a:ext cx="8503920" cy="3901132"/>
          </a:xfrm>
        </p:spPr>
        <p:txBody>
          <a:bodyPr>
            <a:normAutofit/>
          </a:bodyPr>
          <a:lstStyle/>
          <a:p>
            <a:pPr>
              <a:defRPr/>
            </a:pPr>
            <a:r>
              <a:rPr lang="en-US" sz="1800" b="0" i="0" dirty="0">
                <a:solidFill>
                  <a:srgbClr val="000000"/>
                </a:solidFill>
                <a:effectLst/>
              </a:rPr>
              <a:t>Prepare Title VI Plan and submit Annual Update Reports to FHWA</a:t>
            </a:r>
          </a:p>
          <a:p>
            <a:pPr>
              <a:defRPr/>
            </a:pPr>
            <a:r>
              <a:rPr lang="en-US" sz="1800" b="0" i="0" dirty="0">
                <a:solidFill>
                  <a:srgbClr val="000000"/>
                </a:solidFill>
                <a:effectLst/>
              </a:rPr>
              <a:t>Monitor Program of Subrecipients’ efforts to effectively implement Title VI </a:t>
            </a:r>
          </a:p>
          <a:p>
            <a:pPr>
              <a:defRPr/>
            </a:pPr>
            <a:r>
              <a:rPr lang="en-US" sz="1800" dirty="0">
                <a:solidFill>
                  <a:srgbClr val="000000"/>
                </a:solidFill>
              </a:rPr>
              <a:t>Investigate Title VI complaints</a:t>
            </a:r>
          </a:p>
          <a:p>
            <a:pPr>
              <a:defRPr/>
            </a:pPr>
            <a:r>
              <a:rPr lang="en-US" sz="1800" dirty="0">
                <a:solidFill>
                  <a:srgbClr val="000000"/>
                </a:solidFill>
              </a:rPr>
              <a:t>Perform Comprehensive Reviews of special emphasis program areas</a:t>
            </a:r>
          </a:p>
          <a:p>
            <a:pPr>
              <a:defRPr/>
            </a:pPr>
            <a:r>
              <a:rPr lang="en-US" sz="1800" dirty="0">
                <a:solidFill>
                  <a:srgbClr val="000000"/>
                </a:solidFill>
              </a:rPr>
              <a:t>Ensure Limited English Proficient “LEP” persons access to NJDOT programs/services</a:t>
            </a:r>
          </a:p>
          <a:p>
            <a:pPr>
              <a:defRPr/>
            </a:pPr>
            <a:endParaRPr lang="en-US" sz="1800" dirty="0"/>
          </a:p>
        </p:txBody>
      </p:sp>
    </p:spTree>
    <p:extLst>
      <p:ext uri="{BB962C8B-B14F-4D97-AF65-F5344CB8AC3E}">
        <p14:creationId xmlns:p14="http://schemas.microsoft.com/office/powerpoint/2010/main" val="757693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1" y="1524000"/>
            <a:ext cx="8308848" cy="4572000"/>
          </a:xfrm>
        </p:spPr>
        <p:txBody>
          <a:bodyPr>
            <a:normAutofit/>
          </a:bodyPr>
          <a:lstStyle/>
          <a:p>
            <a:pPr>
              <a:spcBef>
                <a:spcPts val="0"/>
              </a:spcBef>
              <a:spcAft>
                <a:spcPts val="1200"/>
              </a:spcAft>
            </a:pPr>
            <a:r>
              <a:rPr lang="en-US" sz="1800" b="0" i="0" dirty="0">
                <a:solidFill>
                  <a:srgbClr val="1B1B1B"/>
                </a:solidFill>
                <a:effectLst/>
              </a:rPr>
              <a:t>Executive Order (E.O.) 12898- Federal Actions to Address Environmental Justice in Minority Populations and Low-Income Populations </a:t>
            </a:r>
          </a:p>
          <a:p>
            <a:pPr marL="517493" indent="0" algn="just">
              <a:buNone/>
            </a:pPr>
            <a:endParaRPr lang="en-US" sz="1800" dirty="0">
              <a:cs typeface="Arial" panose="020B0604020202020204" pitchFamily="34" charset="0"/>
            </a:endParaRPr>
          </a:p>
          <a:p>
            <a:pPr marL="517493" indent="0" algn="just">
              <a:buNone/>
            </a:pPr>
            <a:endParaRPr lang="en-US" sz="1800" dirty="0">
              <a:cs typeface="Arial" panose="020B0604020202020204" pitchFamily="34" charset="0"/>
            </a:endParaRPr>
          </a:p>
          <a:p>
            <a:pPr marL="0" indent="0">
              <a:buNone/>
            </a:pPr>
            <a:endParaRPr lang="en-US" sz="1800" dirty="0">
              <a:cs typeface="Arial" panose="020B0604020202020204" pitchFamily="34" charset="0"/>
            </a:endParaRPr>
          </a:p>
        </p:txBody>
      </p:sp>
      <p:sp>
        <p:nvSpPr>
          <p:cNvPr id="5" name="Title 1"/>
          <p:cNvSpPr txBox="1">
            <a:spLocks/>
          </p:cNvSpPr>
          <p:nvPr/>
        </p:nvSpPr>
        <p:spPr>
          <a:xfrm>
            <a:off x="381000" y="533400"/>
            <a:ext cx="8153400" cy="60960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3600" b="1" dirty="0">
                <a:solidFill>
                  <a:srgbClr val="FF0000"/>
                </a:solidFill>
              </a:rPr>
              <a:t>What is EJ?</a:t>
            </a:r>
          </a:p>
        </p:txBody>
      </p:sp>
      <p:sp>
        <p:nvSpPr>
          <p:cNvPr id="4" name="TextBox 3"/>
          <p:cNvSpPr txBox="1"/>
          <p:nvPr/>
        </p:nvSpPr>
        <p:spPr>
          <a:xfrm>
            <a:off x="1019325" y="2794000"/>
            <a:ext cx="7105350" cy="1077218"/>
          </a:xfrm>
          <a:prstGeom prst="rect">
            <a:avLst/>
          </a:prstGeom>
          <a:solidFill>
            <a:schemeClr val="accent1">
              <a:lumMod val="20000"/>
              <a:lumOff val="80000"/>
            </a:schemeClr>
          </a:solidFill>
          <a:ln w="19050">
            <a:solidFill>
              <a:schemeClr val="tx1"/>
            </a:solidFill>
          </a:ln>
        </p:spPr>
        <p:txBody>
          <a:bodyPr wrap="square" rtlCol="0">
            <a:spAutoFit/>
          </a:bodyPr>
          <a:lstStyle/>
          <a:p>
            <a:pPr algn="just" fontAlgn="base">
              <a:spcBef>
                <a:spcPct val="0"/>
              </a:spcBef>
              <a:spcAft>
                <a:spcPct val="0"/>
              </a:spcAft>
            </a:pPr>
            <a:r>
              <a:rPr lang="en-US" sz="1600" b="1" i="0" dirty="0">
                <a:solidFill>
                  <a:srgbClr val="1B1B1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Its purpose is to focus federal attention on the environmental and human health effects of federal actions on minority and low-income populations with the goal of achieving environmental protection for all communities.</a:t>
            </a:r>
            <a:endParaRPr lang="en-US" sz="1600" b="1" dirty="0">
              <a:ln w="0"/>
              <a:solidFill>
                <a:prstClr val="black"/>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6" name="Picture 5"/>
          <p:cNvPicPr>
            <a:picLocks noChangeAspect="1"/>
          </p:cNvPicPr>
          <p:nvPr/>
        </p:nvPicPr>
        <p:blipFill>
          <a:blip r:embed="rId3"/>
          <a:stretch>
            <a:fillRect/>
          </a:stretch>
        </p:blipFill>
        <p:spPr>
          <a:xfrm>
            <a:off x="7747930" y="345360"/>
            <a:ext cx="797640" cy="797640"/>
          </a:xfrm>
          <a:prstGeom prst="rect">
            <a:avLst/>
          </a:prstGeom>
        </p:spPr>
      </p:pic>
    </p:spTree>
    <p:extLst>
      <p:ext uri="{BB962C8B-B14F-4D97-AF65-F5344CB8AC3E}">
        <p14:creationId xmlns:p14="http://schemas.microsoft.com/office/powerpoint/2010/main" val="3489011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dirty="0">
                <a:solidFill>
                  <a:srgbClr val="FF0000"/>
                </a:solidFill>
              </a:rPr>
              <a:t>EJ Responsibilities</a:t>
            </a:r>
          </a:p>
        </p:txBody>
      </p:sp>
      <p:sp>
        <p:nvSpPr>
          <p:cNvPr id="24579" name="Rectangle 3"/>
          <p:cNvSpPr>
            <a:spLocks noGrp="1" noChangeArrowheads="1"/>
          </p:cNvSpPr>
          <p:nvPr>
            <p:ph type="body" idx="1"/>
          </p:nvPr>
        </p:nvSpPr>
        <p:spPr>
          <a:xfrm>
            <a:off x="301752" y="2032000"/>
            <a:ext cx="8503920" cy="4067048"/>
          </a:xfrm>
        </p:spPr>
        <p:txBody>
          <a:bodyPr>
            <a:normAutofit/>
          </a:bodyPr>
          <a:lstStyle/>
          <a:p>
            <a:pPr algn="l">
              <a:buFont typeface="Arial" panose="020B0604020202020204" pitchFamily="34" charset="0"/>
              <a:buChar char="•"/>
            </a:pPr>
            <a:r>
              <a:rPr lang="en-US" sz="1800" b="0" i="0" dirty="0">
                <a:solidFill>
                  <a:srgbClr val="1B1B1B"/>
                </a:solidFill>
                <a:effectLst/>
              </a:rPr>
              <a:t>Identify and address the disproportionately high and adverse human health or environmental effects of their actions on minority and low-income populations, to the greatest extent practicable and permitted by law.</a:t>
            </a:r>
          </a:p>
          <a:p>
            <a:pPr marL="0" indent="0" algn="l">
              <a:buNone/>
            </a:pPr>
            <a:endParaRPr lang="en-US" sz="1800" b="0" i="0" dirty="0">
              <a:solidFill>
                <a:srgbClr val="1B1B1B"/>
              </a:solidFill>
              <a:effectLst/>
            </a:endParaRPr>
          </a:p>
          <a:p>
            <a:pPr algn="l">
              <a:buFont typeface="Arial" panose="020B0604020202020204" pitchFamily="34" charset="0"/>
              <a:buChar char="•"/>
            </a:pPr>
            <a:r>
              <a:rPr lang="en-US" sz="1800" dirty="0">
                <a:solidFill>
                  <a:srgbClr val="1B1B1B"/>
                </a:solidFill>
              </a:rPr>
              <a:t>D</a:t>
            </a:r>
            <a:r>
              <a:rPr lang="en-US" sz="1800" b="0" i="0" dirty="0">
                <a:solidFill>
                  <a:srgbClr val="1B1B1B"/>
                </a:solidFill>
                <a:effectLst/>
              </a:rPr>
              <a:t>evelop a strategy for implementing environmental justice.</a:t>
            </a:r>
          </a:p>
          <a:p>
            <a:pPr lvl="1" eaLnBrk="1" hangingPunct="1"/>
            <a:endParaRPr lang="en-US" dirty="0">
              <a:solidFill>
                <a:schemeClr val="tx1"/>
              </a:solidFill>
            </a:endParaRPr>
          </a:p>
        </p:txBody>
      </p:sp>
    </p:spTree>
    <p:extLst>
      <p:ext uri="{BB962C8B-B14F-4D97-AF65-F5344CB8AC3E}">
        <p14:creationId xmlns:p14="http://schemas.microsoft.com/office/powerpoint/2010/main" val="1168449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dirty="0">
                <a:solidFill>
                  <a:srgbClr val="FF0000"/>
                </a:solidFill>
              </a:rPr>
              <a:t>EJ Responsibilities</a:t>
            </a:r>
          </a:p>
        </p:txBody>
      </p:sp>
      <p:sp>
        <p:nvSpPr>
          <p:cNvPr id="24579" name="Rectangle 3"/>
          <p:cNvSpPr>
            <a:spLocks noGrp="1" noChangeArrowheads="1"/>
          </p:cNvSpPr>
          <p:nvPr>
            <p:ph type="body" idx="1"/>
          </p:nvPr>
        </p:nvSpPr>
        <p:spPr/>
        <p:txBody>
          <a:bodyPr>
            <a:normAutofit/>
          </a:bodyPr>
          <a:lstStyle/>
          <a:p>
            <a:pPr algn="just">
              <a:buFont typeface="Arial" panose="020B0604020202020204" pitchFamily="34" charset="0"/>
              <a:buChar char="•"/>
            </a:pPr>
            <a:r>
              <a:rPr lang="en-US" sz="1800" dirty="0">
                <a:solidFill>
                  <a:srgbClr val="1B1B1B"/>
                </a:solidFill>
              </a:rPr>
              <a:t>P</a:t>
            </a:r>
            <a:r>
              <a:rPr lang="en-US" sz="1800" b="0" i="0" dirty="0">
                <a:solidFill>
                  <a:srgbClr val="1B1B1B"/>
                </a:solidFill>
                <a:effectLst/>
              </a:rPr>
              <a:t>romote nondiscrimination in programs that affect human health and the environment, as well as provide minority and low-income communities access to public information and public participation.</a:t>
            </a:r>
          </a:p>
          <a:p>
            <a:pPr algn="just"/>
            <a:endParaRPr lang="en-US" sz="1800" b="0" i="0" dirty="0">
              <a:solidFill>
                <a:srgbClr val="1B1B1B"/>
              </a:solidFill>
              <a:effectLst/>
            </a:endParaRPr>
          </a:p>
          <a:p>
            <a:pPr algn="just">
              <a:buFont typeface="Wingdings" panose="05000000000000000000" pitchFamily="2" charset="2"/>
              <a:buChar char="q"/>
            </a:pPr>
            <a:r>
              <a:rPr lang="en-US" sz="1800" b="0" i="0" u="sng" dirty="0">
                <a:solidFill>
                  <a:srgbClr val="1B1B1B"/>
                </a:solidFill>
                <a:effectLst/>
              </a:rPr>
              <a:t>In addition, the E.O. established an Interagency Working Group (IWG) on environmental justice chaired by the EPA Administrator and comprised of the heads of 11 departments or agencies and several White House offices.</a:t>
            </a:r>
          </a:p>
          <a:p>
            <a:pPr lvl="1" eaLnBrk="1" hangingPunct="1"/>
            <a:endParaRPr lang="en-US" dirty="0">
              <a:solidFill>
                <a:schemeClr val="tx1"/>
              </a:solidFill>
            </a:endParaRPr>
          </a:p>
        </p:txBody>
      </p:sp>
    </p:spTree>
    <p:extLst>
      <p:ext uri="{BB962C8B-B14F-4D97-AF65-F5344CB8AC3E}">
        <p14:creationId xmlns:p14="http://schemas.microsoft.com/office/powerpoint/2010/main" val="253004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1" y="1524000"/>
            <a:ext cx="8308848" cy="4572000"/>
          </a:xfrm>
        </p:spPr>
        <p:txBody>
          <a:bodyPr>
            <a:normAutofit/>
          </a:bodyPr>
          <a:lstStyle/>
          <a:p>
            <a:pPr marL="0" indent="0">
              <a:buFont typeface="Wingdings" panose="05000000000000000000" pitchFamily="2" charset="2"/>
              <a:buNone/>
              <a:defRPr/>
            </a:pPr>
            <a:r>
              <a:rPr lang="en-US" sz="2400" b="1" dirty="0">
                <a:solidFill>
                  <a:schemeClr val="tx1"/>
                </a:solidFill>
              </a:rPr>
              <a:t>Title II- State and Local Governments</a:t>
            </a:r>
          </a:p>
          <a:p>
            <a:pPr marL="0" indent="0">
              <a:buFont typeface="Wingdings" panose="05000000000000000000" pitchFamily="2" charset="2"/>
              <a:buNone/>
              <a:defRPr/>
            </a:pPr>
            <a:endParaRPr lang="en-US" sz="2400" b="1" dirty="0"/>
          </a:p>
          <a:p>
            <a:pPr marL="0" indent="0">
              <a:buFont typeface="Wingdings" panose="05000000000000000000" pitchFamily="2" charset="2"/>
              <a:buNone/>
              <a:defRPr/>
            </a:pPr>
            <a:r>
              <a:rPr lang="en-US" sz="1800" dirty="0"/>
              <a:t>Basic Requirements:</a:t>
            </a:r>
          </a:p>
          <a:p>
            <a:pPr marL="517493" indent="0" algn="just">
              <a:buNone/>
            </a:pPr>
            <a:endParaRPr lang="en-US" sz="1800" dirty="0">
              <a:cs typeface="Arial" panose="020B0604020202020204" pitchFamily="34" charset="0"/>
            </a:endParaRPr>
          </a:p>
          <a:p>
            <a:pPr marL="517493" indent="0" algn="just">
              <a:buNone/>
            </a:pPr>
            <a:endParaRPr lang="en-US" sz="1800" dirty="0">
              <a:cs typeface="Arial" panose="020B0604020202020204" pitchFamily="34" charset="0"/>
            </a:endParaRPr>
          </a:p>
          <a:p>
            <a:pPr marL="517493" indent="0" algn="just">
              <a:buNone/>
            </a:pPr>
            <a:endParaRPr lang="en-US" sz="1800" dirty="0">
              <a:cs typeface="Arial" panose="020B0604020202020204" pitchFamily="34" charset="0"/>
            </a:endParaRPr>
          </a:p>
          <a:p>
            <a:pPr marL="517493" indent="0" algn="just">
              <a:buNone/>
            </a:pPr>
            <a:endParaRPr lang="en-US" sz="1800" dirty="0">
              <a:cs typeface="Arial" panose="020B0604020202020204" pitchFamily="34" charset="0"/>
            </a:endParaRPr>
          </a:p>
          <a:p>
            <a:pPr marL="0" indent="0">
              <a:buNone/>
            </a:pPr>
            <a:endParaRPr lang="en-US" sz="1800" dirty="0">
              <a:cs typeface="Arial" panose="020B0604020202020204" pitchFamily="34" charset="0"/>
            </a:endParaRPr>
          </a:p>
        </p:txBody>
      </p:sp>
      <p:sp>
        <p:nvSpPr>
          <p:cNvPr id="5" name="Title 1"/>
          <p:cNvSpPr txBox="1">
            <a:spLocks/>
          </p:cNvSpPr>
          <p:nvPr/>
        </p:nvSpPr>
        <p:spPr>
          <a:xfrm>
            <a:off x="381000" y="533400"/>
            <a:ext cx="8153400" cy="60960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3600" b="1" dirty="0">
                <a:solidFill>
                  <a:srgbClr val="FF0000"/>
                </a:solidFill>
              </a:rPr>
              <a:t>ADA</a:t>
            </a:r>
          </a:p>
        </p:txBody>
      </p:sp>
      <p:sp>
        <p:nvSpPr>
          <p:cNvPr id="4" name="TextBox 3"/>
          <p:cNvSpPr txBox="1"/>
          <p:nvPr/>
        </p:nvSpPr>
        <p:spPr>
          <a:xfrm>
            <a:off x="1060150" y="3139182"/>
            <a:ext cx="7086600" cy="923330"/>
          </a:xfrm>
          <a:prstGeom prst="rect">
            <a:avLst/>
          </a:prstGeom>
          <a:solidFill>
            <a:schemeClr val="accent1">
              <a:lumMod val="20000"/>
              <a:lumOff val="80000"/>
            </a:schemeClr>
          </a:solidFill>
          <a:ln w="19050">
            <a:solidFill>
              <a:schemeClr val="tx1"/>
            </a:solidFill>
          </a:ln>
        </p:spPr>
        <p:txBody>
          <a:bodyPr wrap="square" rtlCol="0">
            <a:spAutoFit/>
          </a:bodyPr>
          <a:lstStyle/>
          <a:p>
            <a:pPr>
              <a:defRPr/>
            </a:pPr>
            <a:r>
              <a:rPr lang="en-US" sz="1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Must ensure that individuals with disabilities are not excluded from programs, services and activities (pedestrian facilities are an example of a program).</a:t>
            </a:r>
          </a:p>
        </p:txBody>
      </p:sp>
      <p:pic>
        <p:nvPicPr>
          <p:cNvPr id="6" name="Picture 5"/>
          <p:cNvPicPr>
            <a:picLocks noChangeAspect="1"/>
          </p:cNvPicPr>
          <p:nvPr/>
        </p:nvPicPr>
        <p:blipFill>
          <a:blip r:embed="rId3"/>
          <a:stretch>
            <a:fillRect/>
          </a:stretch>
        </p:blipFill>
        <p:spPr>
          <a:xfrm>
            <a:off x="7747930" y="345360"/>
            <a:ext cx="797640" cy="797640"/>
          </a:xfrm>
          <a:prstGeom prst="rect">
            <a:avLst/>
          </a:prstGeom>
        </p:spPr>
      </p:pic>
    </p:spTree>
    <p:extLst>
      <p:ext uri="{BB962C8B-B14F-4D97-AF65-F5344CB8AC3E}">
        <p14:creationId xmlns:p14="http://schemas.microsoft.com/office/powerpoint/2010/main" val="2592284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1344" y="1724628"/>
            <a:ext cx="8343277" cy="4449266"/>
          </a:xfrm>
        </p:spPr>
        <p:txBody>
          <a:bodyPr>
            <a:noAutofit/>
          </a:bodyPr>
          <a:lstStyle/>
          <a:p>
            <a:pPr marL="342900" marR="0" lvl="0" indent="-342900" algn="just">
              <a:lnSpc>
                <a:spcPct val="110000"/>
              </a:lnSpc>
              <a:spcBef>
                <a:spcPts val="0"/>
              </a:spcBef>
              <a:spcAft>
                <a:spcPts val="400"/>
              </a:spcAft>
              <a:buFont typeface="Symbol" panose="05050102010706020507" pitchFamily="18" charset="2"/>
              <a:buChar char=""/>
            </a:pPr>
            <a:r>
              <a:rPr lang="en-US" sz="1800" dirty="0"/>
              <a:t>Conducting Self-Evaluation</a:t>
            </a:r>
          </a:p>
          <a:p>
            <a:pPr marL="342900" marR="0" lvl="0" indent="-342900" algn="just">
              <a:lnSpc>
                <a:spcPct val="110000"/>
              </a:lnSpc>
              <a:spcBef>
                <a:spcPts val="0"/>
              </a:spcBef>
              <a:spcAft>
                <a:spcPts val="400"/>
              </a:spcAft>
              <a:buFont typeface="Symbol" panose="05050102010706020507" pitchFamily="18" charset="2"/>
              <a:buChar char=""/>
            </a:pPr>
            <a:r>
              <a:rPr lang="en-US" sz="1800" dirty="0">
                <a:effectLst/>
              </a:rPr>
              <a:t>Developing Transition Plan</a:t>
            </a:r>
          </a:p>
          <a:p>
            <a:pPr marL="342900" marR="0" lvl="0" indent="-342900" algn="just">
              <a:lnSpc>
                <a:spcPct val="110000"/>
              </a:lnSpc>
              <a:spcBef>
                <a:spcPts val="0"/>
              </a:spcBef>
              <a:spcAft>
                <a:spcPts val="400"/>
              </a:spcAft>
              <a:buFont typeface="Symbol" panose="05050102010706020507" pitchFamily="18" charset="2"/>
              <a:buChar char=""/>
            </a:pPr>
            <a:r>
              <a:rPr lang="en-US" sz="1800" dirty="0">
                <a:effectLst/>
              </a:rPr>
              <a:t>Preparing and updating a report of ADA/504 accomplishments and identifying problem areas to include in the Transition Plan.</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Monitoring the department’s current policies and practices for implementing</a:t>
            </a:r>
            <a:r>
              <a:rPr lang="en-US" sz="1800" spc="-40" dirty="0">
                <a:effectLst/>
              </a:rPr>
              <a:t> </a:t>
            </a:r>
            <a:r>
              <a:rPr lang="en-US" sz="1800" dirty="0">
                <a:effectLst/>
              </a:rPr>
              <a:t>ADA/504.</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Updating complaint procedures as necessary to facilitate prompt resolutions of ADA complaints.</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Evaluating remedial steps taken to eliminate the effects of</a:t>
            </a:r>
            <a:r>
              <a:rPr lang="en-US" sz="1800" spc="-130" dirty="0">
                <a:effectLst/>
              </a:rPr>
              <a:t> </a:t>
            </a:r>
            <a:r>
              <a:rPr lang="en-US" sz="1800" dirty="0">
                <a:effectLst/>
              </a:rPr>
              <a:t>discrimination.</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Ensuring agency compliance with</a:t>
            </a:r>
            <a:r>
              <a:rPr lang="en-US" sz="1800" spc="-55" dirty="0">
                <a:effectLst/>
              </a:rPr>
              <a:t> </a:t>
            </a:r>
            <a:r>
              <a:rPr lang="en-US" sz="1800" dirty="0">
                <a:effectLst/>
              </a:rPr>
              <a:t>ADA/504.</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Collaborating and coordinating with the heads of major divisions and Departments to enable ADA/504 compliance</a:t>
            </a:r>
            <a:r>
              <a:rPr lang="en-US" sz="1800" spc="-110" dirty="0">
                <a:effectLst/>
              </a:rPr>
              <a:t> </a:t>
            </a:r>
            <a:r>
              <a:rPr lang="en-US" sz="1800" dirty="0">
                <a:effectLst/>
              </a:rPr>
              <a:t>efforts.</a:t>
            </a:r>
          </a:p>
          <a:p>
            <a:pPr marL="342900" marR="0" lvl="0" indent="-342900" algn="just">
              <a:lnSpc>
                <a:spcPct val="110000"/>
              </a:lnSpc>
              <a:spcBef>
                <a:spcPts val="0"/>
              </a:spcBef>
              <a:spcAft>
                <a:spcPts val="0"/>
              </a:spcAft>
              <a:buFont typeface="Symbol" panose="05050102010706020507" pitchFamily="18" charset="2"/>
              <a:buChar char=""/>
            </a:pPr>
            <a:r>
              <a:rPr lang="en-US" sz="1800" dirty="0">
                <a:effectLst/>
              </a:rPr>
              <a:t>Establishing and maintaining collaborative relationships with critical external stakeholders, such as disability advocacy groups and organizations.</a:t>
            </a:r>
          </a:p>
          <a:p>
            <a:pPr marL="286136" indent="-286136">
              <a:buSzPct val="115000"/>
              <a:buFont typeface="Arial" panose="020B0604020202020204" pitchFamily="34" charset="0"/>
              <a:buChar char="•"/>
            </a:pPr>
            <a:endParaRPr lang="en-US" sz="1783" dirty="0">
              <a:solidFill>
                <a:schemeClr val="tx1"/>
              </a:solidFill>
            </a:endParaRPr>
          </a:p>
        </p:txBody>
      </p:sp>
      <p:sp>
        <p:nvSpPr>
          <p:cNvPr id="4" name="Title 1"/>
          <p:cNvSpPr txBox="1">
            <a:spLocks/>
          </p:cNvSpPr>
          <p:nvPr/>
        </p:nvSpPr>
        <p:spPr>
          <a:xfrm>
            <a:off x="421344" y="291830"/>
            <a:ext cx="8074915" cy="873176"/>
          </a:xfrm>
          <a:prstGeom prst="rect">
            <a:avLst/>
          </a:prstGeom>
        </p:spPr>
        <p:txBody>
          <a:bodyPr vert="horz" lIns="90559" tIns="45280" rIns="90559" bIns="45280" rtlCol="0" anchor="ctr">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fontAlgn="auto">
              <a:spcAft>
                <a:spcPts val="0"/>
              </a:spcAft>
            </a:pPr>
            <a:r>
              <a:rPr lang="en-US" sz="3565" b="1" dirty="0">
                <a:solidFill>
                  <a:srgbClr val="FF0000"/>
                </a:solidFill>
                <a:latin typeface="+mn-lt"/>
              </a:rPr>
              <a:t>ADA Responsibilities</a:t>
            </a:r>
          </a:p>
        </p:txBody>
      </p:sp>
    </p:spTree>
    <p:extLst>
      <p:ext uri="{BB962C8B-B14F-4D97-AF65-F5344CB8AC3E}">
        <p14:creationId xmlns:p14="http://schemas.microsoft.com/office/powerpoint/2010/main" val="21450973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6_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DA539E60F5664ABD15E635ACC3725D" ma:contentTypeVersion="11" ma:contentTypeDescription="Create a new document." ma:contentTypeScope="" ma:versionID="1da239b0308f80d29d098d0755cf3639">
  <xsd:schema xmlns:xsd="http://www.w3.org/2001/XMLSchema" xmlns:xs="http://www.w3.org/2001/XMLSchema" xmlns:p="http://schemas.microsoft.com/office/2006/metadata/properties" xmlns:ns3="6d0d42e6-1b61-477d-83d8-fb53db270763" xmlns:ns4="bbf4d900-74fb-46df-ad4d-facd97a05716" targetNamespace="http://schemas.microsoft.com/office/2006/metadata/properties" ma:root="true" ma:fieldsID="e10e3c874181652d050044294ed1fb7a" ns3:_="" ns4:_="">
    <xsd:import namespace="6d0d42e6-1b61-477d-83d8-fb53db270763"/>
    <xsd:import namespace="bbf4d900-74fb-46df-ad4d-facd97a0571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bjectDetectorVersions" minOccurs="0"/>
                <xsd:element ref="ns3:_activity" minOccurs="0"/>
                <xsd:element ref="ns3:MediaServiceSearchPropertie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0d42e6-1b61-477d-83d8-fb53db2707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_activity" ma:index="14" nillable="true" ma:displayName="_activity" ma:hidden="true" ma:internalName="_activity">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bf4d900-74fb-46df-ad4d-facd97a0571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6d0d42e6-1b61-477d-83d8-fb53db270763" xsi:nil="true"/>
  </documentManagement>
</p:properties>
</file>

<file path=customXml/itemProps1.xml><?xml version="1.0" encoding="utf-8"?>
<ds:datastoreItem xmlns:ds="http://schemas.openxmlformats.org/officeDocument/2006/customXml" ds:itemID="{21041CD1-81DE-44A4-84E4-04BAAD33AA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0d42e6-1b61-477d-83d8-fb53db270763"/>
    <ds:schemaRef ds:uri="bbf4d900-74fb-46df-ad4d-facd97a057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4D651D-0381-4DD9-A214-9767560B3AD5}">
  <ds:schemaRefs>
    <ds:schemaRef ds:uri="http://schemas.microsoft.com/sharepoint/v3/contenttype/forms"/>
  </ds:schemaRefs>
</ds:datastoreItem>
</file>

<file path=customXml/itemProps3.xml><?xml version="1.0" encoding="utf-8"?>
<ds:datastoreItem xmlns:ds="http://schemas.openxmlformats.org/officeDocument/2006/customXml" ds:itemID="{A10671C2-7322-4F87-A9A7-3FC0D9B7E152}">
  <ds:schemaRefs>
    <ds:schemaRef ds:uri="http://www.w3.org/XML/1998/namespace"/>
    <ds:schemaRef ds:uri="http://purl.org/dc/elements/1.1/"/>
    <ds:schemaRef ds:uri="bbf4d900-74fb-46df-ad4d-facd97a05716"/>
    <ds:schemaRef ds:uri="http://schemas.microsoft.com/office/2006/metadata/properties"/>
    <ds:schemaRef ds:uri="6d0d42e6-1b61-477d-83d8-fb53db270763"/>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1590</TotalTime>
  <Words>684</Words>
  <Application>Microsoft Office PowerPoint</Application>
  <PresentationFormat>Letter Paper (8.5x11 in)</PresentationFormat>
  <Paragraphs>82</Paragraphs>
  <Slides>11</Slides>
  <Notes>7</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Arial</vt:lpstr>
      <vt:lpstr>Arial Black</vt:lpstr>
      <vt:lpstr>Calibri</vt:lpstr>
      <vt:lpstr>Georgia</vt:lpstr>
      <vt:lpstr>Symbol</vt:lpstr>
      <vt:lpstr>Tahoma</vt:lpstr>
      <vt:lpstr>Wingdings</vt:lpstr>
      <vt:lpstr>Wingdings 2</vt:lpstr>
      <vt:lpstr>Civic</vt:lpstr>
      <vt:lpstr>6_Civic</vt:lpstr>
      <vt:lpstr>New Jersey Department of Transportation </vt:lpstr>
      <vt:lpstr>Nondiscrimination Programs Unit</vt:lpstr>
      <vt:lpstr>PowerPoint Presentation</vt:lpstr>
      <vt:lpstr>Title VI Responsibilities</vt:lpstr>
      <vt:lpstr>PowerPoint Presentation</vt:lpstr>
      <vt:lpstr>EJ Responsibilities</vt:lpstr>
      <vt:lpstr>EJ Responsibilities</vt:lpstr>
      <vt:lpstr>PowerPoint Presentation</vt:lpstr>
      <vt:lpstr>PowerPoint Presentation</vt:lpstr>
      <vt:lpstr>PowerPoint Presentation</vt:lpstr>
      <vt:lpstr>Contact Information</vt:lpstr>
    </vt:vector>
  </TitlesOfParts>
  <Company>New Jersey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Taliaferro, Cheryl</dc:creator>
  <cp:lastModifiedBy>DeJohn, Janice [DOT]</cp:lastModifiedBy>
  <cp:revision>91</cp:revision>
  <cp:lastPrinted>2022-03-29T22:16:02Z</cp:lastPrinted>
  <dcterms:created xsi:type="dcterms:W3CDTF">2015-03-26T15:39:53Z</dcterms:created>
  <dcterms:modified xsi:type="dcterms:W3CDTF">2024-03-26T18:29:54Z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0x010100EDDA539E60F5664ABD15E635ACC3725D</vt:lpwstr>
  </property>
</Properties>
</file>